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336" r:id="rId4"/>
    <p:sldId id="431" r:id="rId5"/>
    <p:sldId id="459" r:id="rId6"/>
    <p:sldId id="460" r:id="rId7"/>
    <p:sldId id="461" r:id="rId8"/>
    <p:sldId id="462" r:id="rId9"/>
    <p:sldId id="463" r:id="rId10"/>
    <p:sldId id="465" r:id="rId11"/>
    <p:sldId id="439" r:id="rId12"/>
    <p:sldId id="440" r:id="rId13"/>
    <p:sldId id="466" r:id="rId14"/>
    <p:sldId id="432" r:id="rId15"/>
    <p:sldId id="467" r:id="rId16"/>
    <p:sldId id="468" r:id="rId17"/>
    <p:sldId id="469" r:id="rId18"/>
    <p:sldId id="444" r:id="rId19"/>
    <p:sldId id="470" r:id="rId20"/>
    <p:sldId id="472" r:id="rId21"/>
    <p:sldId id="433" r:id="rId22"/>
    <p:sldId id="473" r:id="rId23"/>
    <p:sldId id="442" r:id="rId24"/>
    <p:sldId id="264" r:id="rId25"/>
    <p:sldId id="371" r:id="rId26"/>
    <p:sldId id="474" r:id="rId27"/>
    <p:sldId id="263"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nyder" initials="JAS" lastIdx="12" clrIdx="0"/>
  <p:cmAuthor id="1" name="Cheryl Slavik" initials="CS" lastIdx="18" clrIdx="1"/>
  <p:cmAuthor id="2" name="NA" initials="N" lastIdx="16" clrIdx="2"/>
  <p:cmAuthor id="3" name="Firstname Lastname" initials="FL" lastIdx="1" clrIdx="3">
    <p:extLst>
      <p:ext uri="{19B8F6BF-5375-455C-9EA6-DF929625EA0E}">
        <p15:presenceInfo xmlns:p15="http://schemas.microsoft.com/office/powerpoint/2012/main" userId="Firstname Lastname" providerId="None"/>
      </p:ext>
    </p:extLst>
  </p:cmAuthor>
  <p:cmAuthor id="4" name="Joyce N." initials="JN" lastIdx="28" clrIdx="4"/>
  <p:cmAuthor id="5" name="Judy" initials="JAL" lastIdx="4"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7EB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0" autoAdjust="0"/>
    <p:restoredTop sz="75000" autoAdjust="0"/>
  </p:normalViewPr>
  <p:slideViewPr>
    <p:cSldViewPr>
      <p:cViewPr varScale="1">
        <p:scale>
          <a:sx n="56" d="100"/>
          <a:sy n="56" d="100"/>
        </p:scale>
        <p:origin x="1182"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986"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3" Type="http://schemas.openxmlformats.org/officeDocument/2006/relationships/slide" Target="slides/slide3.xml"/><Relationship Id="rId7" Type="http://schemas.openxmlformats.org/officeDocument/2006/relationships/slide" Target="slides/slide2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6.xml"/><Relationship Id="rId5" Type="http://schemas.openxmlformats.org/officeDocument/2006/relationships/slide" Target="slides/slide25.xml"/><Relationship Id="rId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7CEC81-68EF-4799-AD76-B67CADD91BAC}" type="datetimeFigureOut">
              <a:rPr lang="en-US" smtClean="0"/>
              <a:pPr/>
              <a:t>6/6/2013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CE6167-B46C-419E-BC99-9BB83C792916}" type="slidenum">
              <a:rPr lang="en-US" smtClean="0"/>
              <a:pPr/>
              <a:t>‹#›</a:t>
            </a:fld>
            <a:endParaRPr lang="en-US" dirty="0"/>
          </a:p>
        </p:txBody>
      </p:sp>
    </p:spTree>
    <p:extLst>
      <p:ext uri="{BB962C8B-B14F-4D97-AF65-F5344CB8AC3E}">
        <p14:creationId xmlns:p14="http://schemas.microsoft.com/office/powerpoint/2010/main" val="1462681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6/6/2013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132933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a:t>
            </a:r>
            <a:r>
              <a:rPr lang="en-US" dirty="0" smtClean="0"/>
              <a:t>his chapter</a:t>
            </a:r>
            <a:r>
              <a:rPr lang="en-US" baseline="0" dirty="0" smtClean="0"/>
              <a:t>, you will use Microsoft Office Excel 2013 to import data from a variety of sources.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2388619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data is imported as a table, it is formatted as an Excel table style. Notice that filter arrows are displayed so the data can sorted and filtered.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addition to importing data from text files and Access databases, Excel can import data from:</a:t>
            </a:r>
          </a:p>
          <a:p>
            <a:pPr lvl="1"/>
            <a:r>
              <a:rPr lang="en-US" sz="1200" b="0" i="0" u="none" strike="noStrike" kern="1200" baseline="0" dirty="0" smtClean="0">
                <a:solidFill>
                  <a:schemeClr val="tx1"/>
                </a:solidFill>
                <a:latin typeface="+mn-lt"/>
                <a:ea typeface="+mn-ea"/>
                <a:cs typeface="+mn-cs"/>
              </a:rPr>
              <a:t>•   SQL Server.</a:t>
            </a:r>
          </a:p>
          <a:p>
            <a:pPr lvl="1"/>
            <a:r>
              <a:rPr lang="en-US" sz="1200" b="0" i="0" u="none" strike="noStrike" kern="1200" baseline="0" dirty="0" smtClean="0">
                <a:solidFill>
                  <a:schemeClr val="tx1"/>
                </a:solidFill>
                <a:latin typeface="+mn-lt"/>
                <a:ea typeface="+mn-ea"/>
                <a:cs typeface="+mn-cs"/>
              </a:rPr>
              <a:t>•   Analysis Services.</a:t>
            </a:r>
          </a:p>
          <a:p>
            <a:pPr lvl="1"/>
            <a:r>
              <a:rPr lang="en-US" sz="1200" b="0" i="0" u="none" strike="noStrike" kern="1200" baseline="0" dirty="0" smtClean="0">
                <a:solidFill>
                  <a:schemeClr val="tx1"/>
                </a:solidFill>
                <a:latin typeface="+mn-lt"/>
                <a:ea typeface="+mn-ea"/>
                <a:cs typeface="+mn-cs"/>
              </a:rPr>
              <a:t>•   Windows Azure Marketplace.</a:t>
            </a:r>
          </a:p>
          <a:p>
            <a:pPr lvl="1"/>
            <a:r>
              <a:rPr lang="en-US" sz="1200" b="0" i="0" u="none" strike="noStrike" kern="1200" baseline="0" dirty="0" smtClean="0">
                <a:solidFill>
                  <a:schemeClr val="tx1"/>
                </a:solidFill>
                <a:latin typeface="+mn-lt"/>
                <a:ea typeface="+mn-ea"/>
                <a:cs typeface="+mn-cs"/>
              </a:rPr>
              <a:t>•   OData Data Feed.</a:t>
            </a:r>
          </a:p>
          <a:p>
            <a:pPr lvl="1"/>
            <a:r>
              <a:rPr lang="en-US" sz="1200" b="0" i="0" u="none" strike="noStrike" kern="1200" baseline="0" dirty="0" smtClean="0">
                <a:solidFill>
                  <a:schemeClr val="tx1"/>
                </a:solidFill>
                <a:latin typeface="+mn-lt"/>
                <a:ea typeface="+mn-ea"/>
                <a:cs typeface="+mn-cs"/>
              </a:rPr>
              <a:t>•   XML Data Import.</a:t>
            </a:r>
          </a:p>
          <a:p>
            <a:pPr lvl="1"/>
            <a:r>
              <a:rPr lang="en-US" sz="1200" b="0" i="0" u="none" strike="noStrike" kern="1200" baseline="0" dirty="0" smtClean="0">
                <a:solidFill>
                  <a:schemeClr val="tx1"/>
                </a:solidFill>
                <a:latin typeface="+mn-lt"/>
                <a:ea typeface="+mn-ea"/>
                <a:cs typeface="+mn-cs"/>
              </a:rPr>
              <a:t>•   Data Connection Wizard.</a:t>
            </a:r>
          </a:p>
          <a:p>
            <a:pPr lvl="1"/>
            <a:r>
              <a:rPr lang="en-US" sz="1200" b="0" i="0" u="none" strike="noStrike" kern="1200" baseline="0" dirty="0" smtClean="0">
                <a:solidFill>
                  <a:schemeClr val="tx1"/>
                </a:solidFill>
                <a:latin typeface="+mn-lt"/>
                <a:ea typeface="+mn-ea"/>
                <a:cs typeface="+mn-cs"/>
              </a:rPr>
              <a:t>•   Microsoft Query.</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35702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 Web query creates a link to the Web page. To create a Web query, the New Web Query dialog box is used. As seen in the slide, there are several options, the most important of which is the URL for the Web page.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Web queries have limitations: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 Web page may contain data that are not structured as a table even though the data appear</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to be in a table format.</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Excel connects a Web query to a specific URL, if the URL changes you will receive an error message.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the Web site requires a login, the query generally will not work because the login and password are not stored.</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34793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working with linked data,</a:t>
            </a:r>
            <a:r>
              <a:rPr lang="en-US" baseline="0" dirty="0" smtClean="0"/>
              <a:t> d</a:t>
            </a:r>
            <a:r>
              <a:rPr lang="en-US" dirty="0" smtClean="0"/>
              <a:t>ata on a Web page or data in an external database can change. Remember, because the data is linked, changes in the source are not automatically reflected</a:t>
            </a:r>
            <a:r>
              <a:rPr lang="en-US" baseline="0" dirty="0" smtClean="0"/>
              <a:t> in Excel. </a:t>
            </a:r>
            <a:r>
              <a:rPr lang="en-US" sz="1200" b="0" i="0" u="none" strike="noStrike" kern="1200" baseline="0" dirty="0" smtClean="0">
                <a:solidFill>
                  <a:schemeClr val="tx1"/>
                </a:solidFill>
                <a:latin typeface="+mn-lt"/>
                <a:ea typeface="+mn-ea"/>
                <a:cs typeface="+mn-cs"/>
              </a:rPr>
              <a:t>To make sure that the Excel data are current, the connections to the original external data source should be periodically refreshed.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three ways to refresh data:</a:t>
            </a:r>
          </a:p>
          <a:p>
            <a:pPr lvl="1"/>
            <a:r>
              <a:rPr lang="en-US" sz="1200" b="0" i="0" u="none" strike="noStrike" kern="1200" baseline="0" dirty="0" smtClean="0">
                <a:solidFill>
                  <a:schemeClr val="tx1"/>
                </a:solidFill>
                <a:latin typeface="+mn-lt"/>
                <a:ea typeface="+mn-ea"/>
                <a:cs typeface="+mn-cs"/>
              </a:rPr>
              <a:t>•   Click Refresh All in the Connections group on the DATA tab to refresh all connections in the active workbook.</a:t>
            </a:r>
          </a:p>
          <a:p>
            <a:pPr marL="914400" lvl="1" indent="-457200"/>
            <a:r>
              <a:rPr lang="en-US" sz="1200" b="0" i="0" u="none" strike="noStrike" kern="1200" baseline="0" dirty="0" smtClean="0">
                <a:solidFill>
                  <a:schemeClr val="tx1"/>
                </a:solidFill>
                <a:latin typeface="+mn-lt"/>
                <a:ea typeface="+mn-ea"/>
                <a:cs typeface="+mn-cs"/>
              </a:rPr>
              <a:t>•   Click the Refresh All arrow in the Connections group and select Refresh to update data for the range containing the active cell.</a:t>
            </a:r>
          </a:p>
          <a:p>
            <a:pPr lvl="1"/>
            <a:r>
              <a:rPr lang="en-US" sz="1200" b="0" i="0" u="none" strike="noStrike" kern="1200" baseline="0" dirty="0" smtClean="0">
                <a:solidFill>
                  <a:schemeClr val="tx1"/>
                </a:solidFill>
                <a:latin typeface="+mn-lt"/>
                <a:ea typeface="+mn-ea"/>
                <a:cs typeface="+mn-cs"/>
              </a:rPr>
              <a:t>•   Right-click in a range of data and select Refresh to update that data only.</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managing connections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17771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list of all connections is displayed in the Workbook Connections dialog</a:t>
            </a:r>
            <a:r>
              <a:rPr lang="en-US" baseline="0" dirty="0" smtClean="0"/>
              <a:t> box. As seen in the slide, connections can be managed by adding or removing them. The properties can be examined and changed by clicking Properties in the dialog box or by </a:t>
            </a:r>
            <a:r>
              <a:rPr lang="en-US" sz="1200" b="0" i="0" u="none" strike="noStrike" kern="1200" baseline="0" dirty="0" smtClean="0">
                <a:solidFill>
                  <a:schemeClr val="tx1"/>
                </a:solidFill>
                <a:latin typeface="+mn-lt"/>
                <a:ea typeface="+mn-ea"/>
                <a:cs typeface="+mn-cs"/>
              </a:rPr>
              <a:t>clicking Properties in the Connections group, clicking the Refresh All arrow, and selecting Connection Properties, or clicking Connections in the Connections group and clicking Properties. One of the properties allows the data to be refreshed in the background</a:t>
            </a:r>
            <a:r>
              <a:rPr lang="en-US" sz="1200" kern="1200" dirty="0" smtClean="0">
                <a:solidFill>
                  <a:schemeClr val="tx1"/>
                </a:solidFill>
                <a:effectLst/>
                <a:latin typeface="+mn-lt"/>
                <a:ea typeface="+mn-ea"/>
                <a:cs typeface="+mn-cs"/>
              </a:rPr>
              <a:t>—the number of minutes between refreshes</a:t>
            </a:r>
            <a:r>
              <a:rPr lang="en-US" sz="1200" kern="1200" baseline="0" dirty="0" smtClean="0">
                <a:solidFill>
                  <a:schemeClr val="tx1"/>
                </a:solidFill>
                <a:effectLst/>
                <a:latin typeface="+mn-lt"/>
                <a:ea typeface="+mn-ea"/>
                <a:cs typeface="+mn-cs"/>
              </a:rPr>
              <a:t> can be selected or you can select to refresh when the file is opened.</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250027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data are imported from an external source, the data may not be structured in a desired form. As an illustration, consider the example shown. The names of individuals in the original source are combined and treated as an entity, which is shown on the left. However, you may want to treat each component individually, as shown on the right.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Excel has several text functions to help manipulate text strings, and these will be examined in the next objective.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273814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CONCATENATE function can join up to 255 individual text strings into a single text string.</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manipulating text</a:t>
            </a:r>
            <a:r>
              <a:rPr lang="en-US" baseline="0" dirty="0" smtClean="0"/>
              <a:t> with functions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289167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PROPER function capitalizes the first letter of each word in a text string.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UPPER function converts text strings all into uppercase letters.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LOWER function converts text strings all into lowercase letters.</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manipulating text</a:t>
            </a:r>
            <a:r>
              <a:rPr lang="en-US" baseline="0" dirty="0" smtClean="0"/>
              <a:t> with functions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208350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SUBSTITUTE function substitutes or replaces new text for old text in a text string.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TRIM function removes leading and trailing spaces in a text string, but spaces between words are not removed.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LEFT function returns the specified number of characters starting at the left (beginning) of a text string.</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RIGHT function returns the specified number of characters starting at the right (end) of a text string.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MID function returns the specified number of characters from the middle of a text string, based on a starting position and the number of characters.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Note: These functions can be combined using nesting, which means using a function within another function. For example, =UPPER(CONCATENATE(A2,”, ”,A3)) concatenates the contents of cell A2 with the contents of cell A3, but a comma and a space are inserted between the two. Finally, the concatenated string is converted into all uppercase letters.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3009575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Flash Fill is an Excel feature that:</a:t>
            </a:r>
          </a:p>
          <a:p>
            <a:pPr lvl="1"/>
            <a:r>
              <a:rPr lang="en-US" sz="1200" b="0" i="0" u="none" strike="noStrike" kern="1200" baseline="0" dirty="0" smtClean="0">
                <a:solidFill>
                  <a:schemeClr val="tx1"/>
                </a:solidFill>
                <a:latin typeface="+mn-lt"/>
                <a:ea typeface="+mn-ea"/>
                <a:cs typeface="+mn-cs"/>
              </a:rPr>
              <a:t>Allows you to enter data in one or two cells to set an example.</a:t>
            </a:r>
          </a:p>
          <a:p>
            <a:pPr lvl="1"/>
            <a:r>
              <a:rPr lang="en-US" sz="1200" b="0" i="0" u="none" strike="noStrike" kern="1200" baseline="0" dirty="0" smtClean="0">
                <a:solidFill>
                  <a:schemeClr val="tx1"/>
                </a:solidFill>
                <a:latin typeface="+mn-lt"/>
                <a:ea typeface="+mn-ea"/>
                <a:cs typeface="+mn-cs"/>
              </a:rPr>
              <a:t>Excel completes the data entry for you. </a:t>
            </a:r>
          </a:p>
          <a:p>
            <a:pPr lvl="1"/>
            <a:r>
              <a:rPr lang="en-US" sz="1200" b="0" i="0" u="none" strike="noStrike" kern="1200" baseline="0" dirty="0" smtClean="0">
                <a:solidFill>
                  <a:schemeClr val="tx1"/>
                </a:solidFill>
                <a:latin typeface="+mn-lt"/>
                <a:ea typeface="+mn-ea"/>
                <a:cs typeface="+mn-cs"/>
              </a:rPr>
              <a:t>Can be used with data in existing columns, and generate new columns of data following the pattern.</a:t>
            </a:r>
          </a:p>
          <a:p>
            <a:pPr lvl="1"/>
            <a:endParaRPr lang="en-US" sz="1200" b="0" i="0" u="none" strike="noStrike" kern="1200" baseline="0" dirty="0" smtClean="0">
              <a:solidFill>
                <a:schemeClr val="tx1"/>
              </a:solidFill>
              <a:latin typeface="+mn-lt"/>
              <a:ea typeface="+mn-ea"/>
              <a:cs typeface="+mn-cs"/>
            </a:endParaRPr>
          </a:p>
          <a:p>
            <a:pPr lvl="0"/>
            <a:r>
              <a:rPr lang="en-US" sz="1200" b="0" i="0" u="none" strike="noStrike" kern="1200" baseline="0" dirty="0" smtClean="0">
                <a:solidFill>
                  <a:schemeClr val="tx1"/>
                </a:solidFill>
                <a:latin typeface="+mn-lt"/>
                <a:ea typeface="+mn-ea"/>
                <a:cs typeface="+mn-cs"/>
              </a:rPr>
              <a:t>Note: The data within a column must be structured in such a way that Flash Fill can recognize the data pattern.</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Information on using Flash Fill continues on the next slide.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90692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As shown in the slide, column A has a pattern of city/state. In column B, San Diego is entered indicating that column B should be populated with the city names.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243604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Import data from external sources</a:t>
            </a:r>
          </a:p>
          <a:p>
            <a:pPr lvl="1">
              <a:buFont typeface="Arial" pitchFamily="34" charset="0"/>
              <a:buChar char="•"/>
            </a:pPr>
            <a:r>
              <a:rPr lang="en-US" sz="1300" dirty="0" smtClean="0"/>
              <a:t>  Create a Web query</a:t>
            </a:r>
          </a:p>
          <a:p>
            <a:pPr lvl="1">
              <a:buFont typeface="Arial" pitchFamily="34" charset="0"/>
              <a:buChar char="•"/>
            </a:pPr>
            <a:r>
              <a:rPr lang="en-US" sz="1300" dirty="0" smtClean="0"/>
              <a:t>  Manage connections</a:t>
            </a:r>
          </a:p>
          <a:p>
            <a:pPr lvl="1">
              <a:buFont typeface="Arial" pitchFamily="34" charset="0"/>
              <a:buChar char="•"/>
            </a:pPr>
            <a:r>
              <a:rPr lang="en-US" sz="1300" dirty="0" smtClean="0"/>
              <a:t>  Convert text to columns</a:t>
            </a:r>
          </a:p>
          <a:p>
            <a:pPr lvl="1">
              <a:buFont typeface="Arial" pitchFamily="34" charset="0"/>
              <a:buNone/>
            </a:pPr>
            <a:endParaRPr lang="en-US" dirty="0" smtClean="0"/>
          </a:p>
          <a:p>
            <a:pPr lvl="0">
              <a:buFont typeface="Arial" pitchFamily="34" charset="0"/>
              <a:buNone/>
            </a:pPr>
            <a:r>
              <a:rPr lang="en-US" dirty="0" smtClean="0"/>
              <a:t>The</a:t>
            </a:r>
            <a:r>
              <a:rPr lang="en-US" baseline="0" dirty="0" smtClean="0"/>
              <a:t> objectives continue on the next slide.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243671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The World Wide Web Consortium (W3C) developed a standardized file format to use when exchanging data across applications, operating systems, and hardware. This standard is called eXtensible Markup Language (XML). As with other markup languages, XML uses tags as markers.</a:t>
            </a:r>
          </a:p>
          <a:p>
            <a:endParaRPr lang="en-US" sz="1200" b="0" i="0" u="none" strike="noStrike" kern="1200" baseline="0" dirty="0" smtClean="0">
              <a:solidFill>
                <a:schemeClr val="tx1"/>
              </a:solidFill>
              <a:latin typeface="+mn-lt"/>
              <a:ea typeface="+mn-ea"/>
              <a:cs typeface="+mn-cs"/>
            </a:endParaRPr>
          </a:p>
          <a:p>
            <a:pPr lvl="0"/>
            <a:r>
              <a:rPr lang="en-US" dirty="0" smtClean="0"/>
              <a:t>Information on understanding XML</a:t>
            </a:r>
            <a:r>
              <a:rPr lang="en-US" baseline="0" dirty="0" smtClean="0"/>
              <a:t> syntax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91717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Unlike HTML, which uses tags to describe how the data is displayed, XML uses tags to describe the data itself. Consider the example shown in the text. If you read the top example in a newspaper, you would probably recognize it as details for an apartment. This same information written in XML appears at the bottom of the slide.</a:t>
            </a:r>
            <a:endParaRPr lang="en-US" dirty="0" smtClean="0"/>
          </a:p>
          <a:p>
            <a:endParaRPr lang="en-US" sz="1200" b="0" i="0" u="none" strike="noStrike" kern="1200" baseline="0" dirty="0" smtClean="0">
              <a:solidFill>
                <a:schemeClr val="tx1"/>
              </a:solidFill>
              <a:latin typeface="+mn-lt"/>
              <a:ea typeface="+mn-ea"/>
              <a:cs typeface="+mn-cs"/>
            </a:endParaRPr>
          </a:p>
          <a:p>
            <a:pPr lvl="0"/>
            <a:r>
              <a:rPr lang="en-US" dirty="0" smtClean="0"/>
              <a:t>Information on understanding XML</a:t>
            </a:r>
            <a:r>
              <a:rPr lang="en-US" baseline="0" dirty="0" smtClean="0"/>
              <a:t> syntax </a:t>
            </a:r>
            <a:r>
              <a:rPr lang="en-US" dirty="0" smtClean="0"/>
              <a:t>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999501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This slide shows an XML document that was created in Notepad. This example is an expansion of the previous slide, where information was limited to a single apartment. This XML document has information on three apartments, which are part of an Apartment Complex element. You can also see that additional information is part of each Apartment element.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Unlike HTML, which has a fixed number of tags, XML is extensible—which means new tags can be created to describe the data. What do you think the &lt;W-DHookups&gt; describes? Also take note of the syntax for starting and ending tags.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427300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from an XML file can be opened using the Open dialog box and selecting an XML document or connecting the source document using Get Data on the DATA tab. The slide shows the result of using the Open dialog box.</a:t>
            </a:r>
          </a:p>
          <a:p>
            <a:endParaRPr lang="en-US" baseline="0" dirty="0" smtClean="0"/>
          </a:p>
          <a:p>
            <a:r>
              <a:rPr lang="en-US" baseline="0" dirty="0" smtClean="0"/>
              <a:t>If necessary return to Slide 23 to see the data written in XML and compare it with the data shown in this slide. As you can see the tags have become the column headings with the data appearing below them.</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3303511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importing external data with Excel</a:t>
            </a:r>
            <a:r>
              <a:rPr lang="en-US" baseline="0" dirty="0" smtClean="0"/>
              <a:t> it can be:</a:t>
            </a:r>
            <a:endParaRPr lang="en-US" dirty="0" smtClean="0"/>
          </a:p>
          <a:p>
            <a:pPr marL="628650" lvl="1" indent="-171450">
              <a:buFont typeface="Arial" panose="020B0604020202020204" pitchFamily="34" charset="0"/>
              <a:buChar char="•"/>
            </a:pPr>
            <a:r>
              <a:rPr lang="en-US" dirty="0" smtClean="0"/>
              <a:t>Embedded</a:t>
            </a:r>
            <a:r>
              <a:rPr lang="en-US" sz="1200" kern="1200" dirty="0" smtClean="0">
                <a:solidFill>
                  <a:schemeClr val="tx1"/>
                </a:solidFill>
                <a:effectLst/>
                <a:latin typeface="+mn-lt"/>
                <a:ea typeface="+mn-ea"/>
                <a:cs typeface="+mn-cs"/>
              </a:rPr>
              <a:t>—</a:t>
            </a:r>
            <a:r>
              <a:rPr lang="en-US" dirty="0" smtClean="0"/>
              <a:t>in which changes to the data can made directly in Excel.</a:t>
            </a:r>
          </a:p>
          <a:p>
            <a:pPr marL="628650" lvl="1" indent="-171450">
              <a:buFont typeface="Arial" panose="020B0604020202020204" pitchFamily="34" charset="0"/>
              <a:buChar char="•"/>
            </a:pPr>
            <a:r>
              <a:rPr lang="en-US" dirty="0" smtClean="0"/>
              <a:t>Linked</a:t>
            </a:r>
            <a:r>
              <a:rPr lang="en-US" sz="1200" kern="1200" dirty="0" smtClean="0">
                <a:solidFill>
                  <a:schemeClr val="tx1"/>
                </a:solidFill>
                <a:effectLst/>
                <a:latin typeface="+mn-lt"/>
                <a:ea typeface="+mn-ea"/>
                <a:cs typeface="+mn-cs"/>
              </a:rPr>
              <a:t>—</a:t>
            </a:r>
            <a:r>
              <a:rPr lang="en-US" dirty="0" smtClean="0"/>
              <a:t>in which changes made to the</a:t>
            </a:r>
            <a:r>
              <a:rPr lang="en-US" baseline="0" dirty="0" smtClean="0"/>
              <a:t> l</a:t>
            </a:r>
            <a:r>
              <a:rPr lang="en-US" dirty="0" smtClean="0"/>
              <a:t>inked or connected data source are not reflected in Excel.</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baseline="0" dirty="0" smtClean="0"/>
              <a:t>For changes to appear in Excel, the</a:t>
            </a:r>
            <a:r>
              <a:rPr lang="en-US" dirty="0" smtClean="0"/>
              <a:t> link must be refreshed.</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The summary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276564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Text</a:t>
            </a:r>
            <a:r>
              <a:rPr lang="en-US" baseline="0" dirty="0" smtClean="0"/>
              <a:t> files include data from Web queries, delimited text such as CSV, and XML documents containing tags. There are several text functions that can be used to manipulate textual data.</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76224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imported from Access can consist of entire tables or the</a:t>
            </a:r>
            <a:r>
              <a:rPr lang="en-US" baseline="0" dirty="0" smtClean="0"/>
              <a:t> results of applying a query.</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130426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As you complete this </a:t>
            </a:r>
            <a:r>
              <a:rPr lang="en-US" smtClean="0">
                <a:solidFill>
                  <a:schemeClr val="tx1"/>
                </a:solidFill>
              </a:rPr>
              <a:t>chapter on </a:t>
            </a:r>
            <a:r>
              <a:rPr lang="en-US" baseline="0" smtClean="0">
                <a:solidFill>
                  <a:schemeClr val="tx1"/>
                </a:solidFill>
              </a:rPr>
              <a:t>Excel</a:t>
            </a:r>
            <a:r>
              <a:rPr lang="en-US" baseline="0" dirty="0" smtClean="0">
                <a:solidFill>
                  <a:schemeClr val="tx1"/>
                </a:solidFill>
              </a:rPr>
              <a:t>, be sure you ask questions. You want to understand the concepts so that you can continue to build on them in future chapters.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232875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70138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chapter</a:t>
            </a:r>
            <a:r>
              <a:rPr lang="en-US" baseline="0" dirty="0" smtClean="0"/>
              <a:t> are:</a:t>
            </a:r>
          </a:p>
          <a:p>
            <a:pPr lvl="1">
              <a:buFont typeface="Arial" pitchFamily="34" charset="0"/>
              <a:buChar char="•"/>
            </a:pPr>
            <a:r>
              <a:rPr lang="en-US" sz="1300" dirty="0" smtClean="0"/>
              <a:t>  Manipulate text with functions</a:t>
            </a:r>
          </a:p>
          <a:p>
            <a:pPr lvl="1">
              <a:buFont typeface="Arial" pitchFamily="34" charset="0"/>
              <a:buChar char="•"/>
            </a:pPr>
            <a:r>
              <a:rPr lang="en-US" sz="1300" dirty="0" smtClean="0"/>
              <a:t>  Use Flash Fill</a:t>
            </a:r>
          </a:p>
          <a:p>
            <a:pPr lvl="1">
              <a:buFont typeface="Arial" pitchFamily="34" charset="0"/>
              <a:buChar char="•"/>
            </a:pPr>
            <a:r>
              <a:rPr lang="en-US" sz="1300" dirty="0" smtClean="0"/>
              <a:t>  Understand XML syntax</a:t>
            </a:r>
          </a:p>
          <a:p>
            <a:pPr lvl="1">
              <a:buFont typeface="Arial" pitchFamily="34" charset="0"/>
              <a:buChar char="•"/>
            </a:pPr>
            <a:r>
              <a:rPr lang="en-US" sz="1300" dirty="0" smtClean="0"/>
              <a:t>  Import XML data into Excel</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16756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Importing is the process of inserting external data into the current application.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Embedded data can be edited directly in Excel. Any changes made are not reflected in the source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External data imported as a connection creates a link to the original data source. Changes made to the original data source are not automatically reflected in Excel. For the Excel data to be changed, refresh is required.</a:t>
            </a:r>
          </a:p>
          <a:p>
            <a:endParaRPr lang="en-US" sz="1200" b="0" i="0" u="none" strike="noStrike" kern="1200" baseline="0" dirty="0" smtClean="0">
              <a:solidFill>
                <a:schemeClr val="tx1"/>
              </a:solidFill>
              <a:latin typeface="+mn-lt"/>
              <a:ea typeface="+mn-ea"/>
              <a:cs typeface="+mn-cs"/>
            </a:endParaRPr>
          </a:p>
          <a:p>
            <a:pPr lvl="0"/>
            <a:r>
              <a:rPr lang="en-US" dirty="0" smtClean="0"/>
              <a:t>Information on importing data from external sources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4</a:t>
            </a:fld>
            <a:endParaRPr lang="en-US" dirty="0"/>
          </a:p>
        </p:txBody>
      </p:sp>
    </p:spTree>
    <p:extLst>
      <p:ext uri="{BB962C8B-B14F-4D97-AF65-F5344CB8AC3E}">
        <p14:creationId xmlns:p14="http://schemas.microsoft.com/office/powerpoint/2010/main" val="1660286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Two of the most common file types imported into Excel are text files and Access database files.</a:t>
            </a:r>
          </a:p>
          <a:p>
            <a:pPr lvl="0"/>
            <a:endParaRPr lang="en-US" dirty="0" smtClean="0"/>
          </a:p>
          <a:p>
            <a:pPr lvl="0"/>
            <a:r>
              <a:rPr lang="en-US" dirty="0" smtClean="0"/>
              <a:t>A text file has a .txt file extension. It contains characters such as letters, numbers, and symbols and includes punctuation and spaces.</a:t>
            </a:r>
          </a:p>
          <a:p>
            <a:pPr lvl="0"/>
            <a:r>
              <a:rPr lang="en-US" dirty="0" smtClean="0"/>
              <a:t>Text </a:t>
            </a:r>
            <a:r>
              <a:rPr lang="en-US" baseline="0" dirty="0" smtClean="0"/>
              <a:t>files have special characters that separate data by special symbols called delimiters such as spaces, tabs, or commas.</a:t>
            </a:r>
            <a:endParaRPr lang="en-US" dirty="0" smtClean="0"/>
          </a:p>
          <a:p>
            <a:pPr lvl="0"/>
            <a:endParaRPr lang="en-US" dirty="0" smtClean="0"/>
          </a:p>
          <a:p>
            <a:pPr lvl="0"/>
            <a:r>
              <a:rPr lang="en-US" dirty="0" smtClean="0"/>
              <a:t>Information on importing data from external sources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5</a:t>
            </a:fld>
            <a:endParaRPr lang="en-US" dirty="0"/>
          </a:p>
        </p:txBody>
      </p:sp>
    </p:spTree>
    <p:extLst>
      <p:ext uri="{BB962C8B-B14F-4D97-AF65-F5344CB8AC3E}">
        <p14:creationId xmlns:p14="http://schemas.microsoft.com/office/powerpoint/2010/main" val="159469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Text files using commas to separate the data are called comma separated values (CSV). This slide shows the source file in Notepad containing commas, and the result of the imported file in Excel, where each item separated by commas is placed in separate columns. Notice the first line in the source file is not actual data, but headings describing what each item in the file is.</a:t>
            </a:r>
            <a:endParaRPr lang="en-US" dirty="0" smtClean="0"/>
          </a:p>
          <a:p>
            <a:pPr lvl="0"/>
            <a:endParaRPr lang="en-US" dirty="0" smtClean="0"/>
          </a:p>
          <a:p>
            <a:pPr lvl="0"/>
            <a:r>
              <a:rPr lang="en-US" dirty="0" smtClean="0"/>
              <a:t>Information on importing data from external sources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354070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When importing text files, the Text Import Wizard is used. Wizards ask questions, and the responses determine how the data will be imported.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see in the first step, the file is indicated as being separated by a delimiter, the first line represents header, and the corresponding check box must be selected.</a:t>
            </a:r>
            <a:endParaRPr lang="en-US" dirty="0" smtClean="0"/>
          </a:p>
          <a:p>
            <a:pPr lvl="0"/>
            <a:endParaRPr lang="en-US" dirty="0" smtClean="0"/>
          </a:p>
          <a:p>
            <a:pPr lvl="0"/>
            <a:r>
              <a:rPr lang="en-US" dirty="0" smtClean="0"/>
              <a:t>Information on importing data from external sources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2565570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As seen in the next step, the type of delimiter is selected. The final step, which is not shown, allows you to select which columns will be imported. In this example, all the columns are imported.</a:t>
            </a:r>
            <a:endParaRPr lang="en-US" dirty="0" smtClean="0"/>
          </a:p>
          <a:p>
            <a:pPr lvl="0"/>
            <a:endParaRPr lang="en-US" dirty="0" smtClean="0"/>
          </a:p>
          <a:p>
            <a:pPr lvl="0"/>
            <a:r>
              <a:rPr lang="en-US" dirty="0" smtClean="0"/>
              <a:t>Information on importing data from external sources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4137688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Data imported from Access can be in the form of a table or a query. To link data from Access, click the DATA tab and click From Access in the Get External Data group to open the Select Data Source dialog box. Begin by selecting the object type</a:t>
            </a:r>
            <a:r>
              <a:rPr lang="en-US" sz="1200" kern="1200" dirty="0" smtClean="0">
                <a:solidFill>
                  <a:schemeClr val="tx1"/>
                </a:solidFill>
                <a:effectLst/>
                <a:latin typeface="+mn-lt"/>
                <a:ea typeface="+mn-ea"/>
                <a:cs typeface="+mn-cs"/>
              </a:rPr>
              <a:t>—table</a:t>
            </a:r>
            <a:r>
              <a:rPr lang="en-US" sz="1200" kern="1200" baseline="0" dirty="0" smtClean="0">
                <a:solidFill>
                  <a:schemeClr val="tx1"/>
                </a:solidFill>
                <a:effectLst/>
                <a:latin typeface="+mn-lt"/>
                <a:ea typeface="+mn-ea"/>
                <a:cs typeface="+mn-cs"/>
              </a:rPr>
              <a:t> or query and which one(s). Indicate how the data will be imported into Excel.</a:t>
            </a:r>
            <a:endParaRPr lang="en-US" dirty="0" smtClean="0"/>
          </a:p>
          <a:p>
            <a:pPr lvl="0"/>
            <a:endParaRPr lang="en-US" dirty="0" smtClean="0"/>
          </a:p>
          <a:p>
            <a:pPr lvl="0"/>
            <a:r>
              <a:rPr lang="en-US" dirty="0" smtClean="0"/>
              <a:t>Information on importing data from external sources continues on the next slide.</a:t>
            </a:r>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3013905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8"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itchFamily="18" charset="0"/>
                <a:cs typeface="Arial" pitchFamily="34" charset="0"/>
              </a:defRPr>
            </a:lvl1pPr>
            <a:lvl2pPr>
              <a:defRPr>
                <a:latin typeface="Garamond" pitchFamily="18" charset="0"/>
                <a:cs typeface="Arial" pitchFamily="34" charset="0"/>
              </a:defRPr>
            </a:lvl2pPr>
            <a:lvl3pPr>
              <a:defRPr>
                <a:latin typeface="Garamond" pitchFamily="18" charset="0"/>
                <a:cs typeface="Arial" pitchFamily="34" charset="0"/>
              </a:defRPr>
            </a:lvl3pPr>
            <a:lvl4pPr>
              <a:defRPr>
                <a:latin typeface="Garamond" pitchFamily="18" charset="0"/>
                <a:cs typeface="Arial" pitchFamily="34" charset="0"/>
              </a:defRPr>
            </a:lvl4pPr>
            <a:lvl5pPr>
              <a:defRPr>
                <a:latin typeface="Garamond"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8001000" y="6629400"/>
            <a:ext cx="685800" cy="212766"/>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6"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7" name="Footer Placeholder 3"/>
          <p:cNvSpPr>
            <a:spLocks noGrp="1"/>
          </p:cNvSpPr>
          <p:nvPr userDrawn="1">
            <p:ph type="ftr" sz="quarter" idx="4294967295"/>
          </p:nvPr>
        </p:nvSpPr>
        <p:spPr>
          <a:xfrm>
            <a:off x="1828800" y="6629400"/>
            <a:ext cx="5486400" cy="223652"/>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a:t>
            </a:r>
            <a:r>
              <a:rPr lang="en-US" dirty="0" smtClean="0">
                <a:solidFill>
                  <a:schemeClr val="tx1"/>
                </a:solidFill>
              </a:rPr>
              <a:t>. </a:t>
            </a:r>
          </a:p>
          <a:p>
            <a:endParaRPr lang="en-US" dirty="0"/>
          </a:p>
        </p:txBody>
      </p:sp>
      <p:sp>
        <p:nvSpPr>
          <p:cNvPr id="7"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
        <p:nvSpPr>
          <p:cNvPr id="8" name="Title 1"/>
          <p:cNvSpPr>
            <a:spLocks noGrp="1"/>
          </p:cNvSpPr>
          <p:nvPr>
            <p:ph type="title"/>
          </p:nvPr>
        </p:nvSpPr>
        <p:spPr>
          <a:xfrm>
            <a:off x="381000" y="274638"/>
            <a:ext cx="8382000" cy="1143000"/>
          </a:xfrm>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none" spc="0" baseline="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6" name="Slide Number Placeholder 5"/>
          <p:cNvSpPr>
            <a:spLocks noGrp="1"/>
          </p:cNvSpPr>
          <p:nvPr>
            <p:ph type="sldNum" sz="quarter" idx="4"/>
          </p:nvPr>
        </p:nvSpPr>
        <p:spPr>
          <a:xfrm>
            <a:off x="8001000" y="6629400"/>
            <a:ext cx="685800" cy="211777"/>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endParaRPr lang="en-US" b="1" dirty="0" smtClean="0"/>
          </a:p>
          <a:p>
            <a:r>
              <a:rPr lang="en-US" dirty="0" smtClean="0">
                <a:solidFill>
                  <a:schemeClr val="tx1"/>
                </a:solidFill>
                <a:cs typeface="Arial" pitchFamily="34" charset="0"/>
              </a:rPr>
              <a:t>Copyright © 2011 Pearson Education, Inc. Publishing as Prentice Hall. </a:t>
            </a:r>
          </a:p>
          <a:p>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001000" y="6629400"/>
            <a:ext cx="685800" cy="228600"/>
          </a:xfrm>
        </p:spPr>
        <p:txBody>
          <a:bodyPr/>
          <a:lstStyle/>
          <a:p>
            <a:fld id="{97F33F24-5111-4524-9375-24241E4B6E0C}" type="slidenum">
              <a:rPr lang="en-US" smtClean="0"/>
              <a:pPr/>
              <a:t>1</a:t>
            </a:fld>
            <a:endParaRPr lang="en-US" dirty="0"/>
          </a:p>
        </p:txBody>
      </p:sp>
      <p:sp>
        <p:nvSpPr>
          <p:cNvPr id="7" name="Footer Placeholder 6"/>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8" name="TextBox 7"/>
          <p:cNvSpPr txBox="1"/>
          <p:nvPr/>
        </p:nvSpPr>
        <p:spPr>
          <a:xfrm>
            <a:off x="3581400" y="2438400"/>
            <a:ext cx="4866167" cy="954107"/>
          </a:xfrm>
          <a:prstGeom prst="rect">
            <a:avLst/>
          </a:prstGeom>
          <a:noFill/>
        </p:spPr>
        <p:txBody>
          <a:bodyPr wrap="square" rtlCol="0">
            <a:spAutoFit/>
          </a:bodyPr>
          <a:lstStyle/>
          <a:p>
            <a:r>
              <a:rPr lang="en-US" sz="2800" b="1" dirty="0" smtClean="0">
                <a:latin typeface="+mj-lt"/>
                <a:cs typeface="Arial" pitchFamily="34" charset="0"/>
              </a:rPr>
              <a:t>by </a:t>
            </a:r>
            <a:r>
              <a:rPr lang="en-US" sz="2800" b="1" dirty="0" smtClean="0">
                <a:latin typeface="+mj-lt"/>
              </a:rPr>
              <a:t>Mary Anne Poatsy, Keith Mulbery, Jason Davidson</a:t>
            </a:r>
          </a:p>
        </p:txBody>
      </p:sp>
      <p:cxnSp>
        <p:nvCxnSpPr>
          <p:cNvPr id="9" name="Straight Connector 8"/>
          <p:cNvCxnSpPr/>
          <p:nvPr/>
        </p:nvCxnSpPr>
        <p:spPr>
          <a:xfrm>
            <a:off x="2743200" y="3630781"/>
            <a:ext cx="57912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274021"/>
            <a:ext cx="7924800" cy="1066800"/>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extBox 1"/>
          <p:cNvSpPr txBox="1"/>
          <p:nvPr/>
        </p:nvSpPr>
        <p:spPr>
          <a:xfrm>
            <a:off x="601683" y="274021"/>
            <a:ext cx="7924800" cy="1138773"/>
          </a:xfrm>
          <a:prstGeom prst="rect">
            <a:avLst/>
          </a:prstGeom>
          <a:noFill/>
        </p:spPr>
        <p:txBody>
          <a:bodyPr wrap="square" rtlCol="0" anchor="t">
            <a:spAutoFit/>
          </a:bodyPr>
          <a:lstStyle/>
          <a:p>
            <a:pPr lvl="0" algn="ctr"/>
            <a:r>
              <a:rPr lang="en-US" sz="3400" b="1" dirty="0" smtClean="0">
                <a:ln w="9000" cmpd="sng">
                  <a:solidFill>
                    <a:srgbClr val="8064A2">
                      <a:shade val="50000"/>
                      <a:satMod val="120000"/>
                    </a:srgbClr>
                  </a:solidFill>
                  <a:prstDash val="solid"/>
                </a:ln>
                <a:solidFill>
                  <a:srgbClr val="00B0F0"/>
                </a:solidFill>
                <a:cs typeface="Arial" pitchFamily="34" charset="0"/>
              </a:rPr>
              <a:t>Exploring Microsoft Office 2013</a:t>
            </a:r>
            <a:br>
              <a:rPr lang="en-US" sz="3400" b="1" dirty="0" smtClean="0">
                <a:ln w="9000" cmpd="sng">
                  <a:solidFill>
                    <a:srgbClr val="8064A2">
                      <a:shade val="50000"/>
                      <a:satMod val="120000"/>
                    </a:srgbClr>
                  </a:solidFill>
                  <a:prstDash val="solid"/>
                </a:ln>
                <a:solidFill>
                  <a:srgbClr val="00B0F0"/>
                </a:solidFill>
                <a:cs typeface="Arial" pitchFamily="34" charset="0"/>
              </a:rPr>
            </a:br>
            <a:r>
              <a:rPr lang="en-US" sz="3400" b="1" dirty="0" smtClean="0">
                <a:ln w="9000" cmpd="sng">
                  <a:solidFill>
                    <a:srgbClr val="8064A2">
                      <a:shade val="50000"/>
                      <a:satMod val="120000"/>
                    </a:srgbClr>
                  </a:solidFill>
                  <a:prstDash val="solid"/>
                </a:ln>
                <a:solidFill>
                  <a:srgbClr val="00B0F0"/>
                </a:solidFill>
                <a:cs typeface="Arial" pitchFamily="34" charset="0"/>
              </a:rPr>
              <a:t>Excel Comprehensive</a:t>
            </a:r>
            <a:endParaRPr lang="en-US" sz="3400" b="1" dirty="0">
              <a:solidFill>
                <a:prstClr val="black"/>
              </a:solidFill>
              <a:latin typeface="+mj-lt"/>
              <a:cs typeface="Arial" pitchFamily="34" charset="0"/>
            </a:endParaRPr>
          </a:p>
        </p:txBody>
      </p:sp>
      <p:sp>
        <p:nvSpPr>
          <p:cNvPr id="10" name="TextBox 9"/>
          <p:cNvSpPr txBox="1"/>
          <p:nvPr/>
        </p:nvSpPr>
        <p:spPr>
          <a:xfrm>
            <a:off x="3576084" y="4180582"/>
            <a:ext cx="4227504" cy="1569660"/>
          </a:xfrm>
          <a:prstGeom prst="rect">
            <a:avLst/>
          </a:prstGeom>
          <a:noFill/>
        </p:spPr>
        <p:txBody>
          <a:bodyPr wrap="none" rtlCol="0">
            <a:spAutoFit/>
          </a:bodyPr>
          <a:lstStyle/>
          <a:p>
            <a:r>
              <a:rPr lang="en-US" sz="3200" b="1" dirty="0" smtClean="0">
                <a:latin typeface="Garamond" pitchFamily="18" charset="0"/>
                <a:cs typeface="Arial" pitchFamily="34" charset="0"/>
              </a:rPr>
              <a:t>Chapter 10</a:t>
            </a:r>
          </a:p>
          <a:p>
            <a:r>
              <a:rPr lang="en-US" sz="3200" b="1" dirty="0">
                <a:latin typeface="Garamond" pitchFamily="18" charset="0"/>
                <a:cs typeface="Arial" pitchFamily="34" charset="0"/>
              </a:rPr>
              <a:t>Imports, Web Queries, </a:t>
            </a:r>
            <a:endParaRPr lang="en-US" sz="3200" b="1" dirty="0" smtClean="0">
              <a:latin typeface="Garamond" pitchFamily="18" charset="0"/>
              <a:cs typeface="Arial" pitchFamily="34" charset="0"/>
            </a:endParaRPr>
          </a:p>
          <a:p>
            <a:r>
              <a:rPr lang="en-US" sz="3200" b="1" dirty="0" smtClean="0">
                <a:latin typeface="Garamond" pitchFamily="18" charset="0"/>
                <a:cs typeface="Arial" pitchFamily="34" charset="0"/>
              </a:rPr>
              <a:t>and XML</a:t>
            </a:r>
            <a:endParaRPr lang="en-US" sz="3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1593860"/>
            <a:ext cx="3227684" cy="4073842"/>
          </a:xfrm>
          <a:prstGeom prst="rect">
            <a:avLst/>
          </a:prstGeom>
          <a:ln>
            <a:solidFill>
              <a:schemeClr val="tx2">
                <a:lumMod val="20000"/>
                <a:lumOff val="8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a:t>
            </a:r>
            <a:r>
              <a:rPr lang="en-US" dirty="0"/>
              <a:t>from</a:t>
            </a:r>
            <a:br>
              <a:rPr lang="en-US" dirty="0"/>
            </a:br>
            <a:r>
              <a:rPr lang="en-US" dirty="0"/>
              <a:t>External </a:t>
            </a:r>
            <a:r>
              <a:rPr lang="en-US" dirty="0" smtClean="0"/>
              <a:t>Sources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905000"/>
            <a:ext cx="5810250" cy="3181350"/>
          </a:xfrm>
        </p:spPr>
      </p:pic>
    </p:spTree>
    <p:extLst>
      <p:ext uri="{BB962C8B-B14F-4D97-AF65-F5344CB8AC3E}">
        <p14:creationId xmlns:p14="http://schemas.microsoft.com/office/powerpoint/2010/main" val="1187803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Creating </a:t>
            </a:r>
            <a:r>
              <a:rPr lang="en-US" dirty="0"/>
              <a:t>a Web </a:t>
            </a:r>
            <a:r>
              <a:rPr lang="en-US" dirty="0" smtClean="0"/>
              <a:t>Query</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752600"/>
            <a:ext cx="8458200" cy="3558028"/>
          </a:xfrm>
        </p:spPr>
      </p:pic>
      <p:sp>
        <p:nvSpPr>
          <p:cNvPr id="4" name="Slide Number Placeholder 3"/>
          <p:cNvSpPr>
            <a:spLocks noGrp="1"/>
          </p:cNvSpPr>
          <p:nvPr>
            <p:ph type="sldNum" sz="quarter" idx="4"/>
          </p:nvPr>
        </p:nvSpPr>
        <p:spPr/>
        <p:txBody>
          <a:bodyPr/>
          <a:lstStyle/>
          <a:p>
            <a:fld id="{97F33F24-5111-4524-9375-24241E4B6E0C}" type="slidenum">
              <a:rPr lang="en-US" smtClean="0"/>
              <a:pPr/>
              <a:t>11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2823449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Managing Connections</a:t>
            </a:r>
            <a:endParaRPr lang="en-US" dirty="0"/>
          </a:p>
        </p:txBody>
      </p:sp>
      <p:sp>
        <p:nvSpPr>
          <p:cNvPr id="3" name="Content Placeholder 2"/>
          <p:cNvSpPr>
            <a:spLocks noGrp="1"/>
          </p:cNvSpPr>
          <p:nvPr>
            <p:ph idx="1"/>
          </p:nvPr>
        </p:nvSpPr>
        <p:spPr/>
        <p:txBody>
          <a:bodyPr/>
          <a:lstStyle/>
          <a:p>
            <a:r>
              <a:rPr lang="en-US" dirty="0" smtClean="0"/>
              <a:t>Linked data:</a:t>
            </a:r>
          </a:p>
          <a:p>
            <a:pPr lvl="1"/>
            <a:r>
              <a:rPr lang="en-US" dirty="0"/>
              <a:t>Data on a Web </a:t>
            </a:r>
            <a:r>
              <a:rPr lang="en-US" dirty="0" smtClean="0"/>
              <a:t>page or external </a:t>
            </a:r>
            <a:r>
              <a:rPr lang="en-US" dirty="0"/>
              <a:t>database </a:t>
            </a:r>
            <a:r>
              <a:rPr lang="en-US" dirty="0" smtClean="0"/>
              <a:t>can change</a:t>
            </a:r>
          </a:p>
          <a:p>
            <a:pPr lvl="1"/>
            <a:r>
              <a:rPr lang="en-US" dirty="0" smtClean="0"/>
              <a:t>Changes are not reflected in Excel</a:t>
            </a:r>
          </a:p>
          <a:p>
            <a:pPr lvl="1"/>
            <a:r>
              <a:rPr lang="en-US" dirty="0" smtClean="0"/>
              <a:t>Connections should </a:t>
            </a:r>
            <a:r>
              <a:rPr lang="en-US" dirty="0"/>
              <a:t>be periodically </a:t>
            </a:r>
            <a:r>
              <a:rPr lang="en-US" dirty="0" smtClean="0"/>
              <a:t>refreshed</a:t>
            </a:r>
          </a:p>
          <a:p>
            <a:pPr lvl="2"/>
            <a:r>
              <a:rPr lang="en-US" dirty="0"/>
              <a:t>Click Refresh All in the Connections </a:t>
            </a:r>
            <a:r>
              <a:rPr lang="en-US" dirty="0" smtClean="0"/>
              <a:t>group</a:t>
            </a:r>
          </a:p>
          <a:p>
            <a:pPr lvl="2"/>
            <a:r>
              <a:rPr lang="en-US" dirty="0"/>
              <a:t>Click the Refresh All arrow in the Connections </a:t>
            </a:r>
            <a:r>
              <a:rPr lang="en-US" dirty="0" smtClean="0"/>
              <a:t>group</a:t>
            </a:r>
          </a:p>
          <a:p>
            <a:pPr lvl="2"/>
            <a:r>
              <a:rPr lang="en-US" dirty="0" smtClean="0"/>
              <a:t>Right-click </a:t>
            </a:r>
            <a:r>
              <a:rPr lang="en-US" dirty="0"/>
              <a:t>in a range of data and select Refresh </a:t>
            </a:r>
          </a:p>
        </p:txBody>
      </p:sp>
      <p:sp>
        <p:nvSpPr>
          <p:cNvPr id="4" name="Slide Number Placeholder 3"/>
          <p:cNvSpPr>
            <a:spLocks noGrp="1"/>
          </p:cNvSpPr>
          <p:nvPr>
            <p:ph type="sldNum" sz="quarter" idx="4"/>
          </p:nvPr>
        </p:nvSpPr>
        <p:spPr/>
        <p:txBody>
          <a:bodyPr/>
          <a:lstStyle/>
          <a:p>
            <a:fld id="{97F33F24-5111-4524-9375-24241E4B6E0C}" type="slidenum">
              <a:rPr lang="en-US" smtClean="0"/>
              <a:pPr/>
              <a:t>12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7331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a:t>Managing </a:t>
            </a:r>
            <a:r>
              <a:rPr lang="en-US" dirty="0" smtClean="0"/>
              <a:t>Connections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752600"/>
            <a:ext cx="7525573" cy="3505200"/>
          </a:xfrm>
        </p:spPr>
      </p:pic>
      <p:sp>
        <p:nvSpPr>
          <p:cNvPr id="4" name="Slide Number Placeholder 3"/>
          <p:cNvSpPr>
            <a:spLocks noGrp="1"/>
          </p:cNvSpPr>
          <p:nvPr>
            <p:ph type="sldNum" sz="quarter" idx="4"/>
          </p:nvPr>
        </p:nvSpPr>
        <p:spPr/>
        <p:txBody>
          <a:bodyPr/>
          <a:lstStyle/>
          <a:p>
            <a:fld id="{97F33F24-5111-4524-9375-24241E4B6E0C}" type="slidenum">
              <a:rPr lang="en-US" smtClean="0"/>
              <a:pPr/>
              <a:t>13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24744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Converting Text </a:t>
            </a:r>
            <a:r>
              <a:rPr lang="en-US" dirty="0"/>
              <a:t>to </a:t>
            </a:r>
            <a:r>
              <a:rPr lang="en-US" dirty="0" smtClean="0"/>
              <a:t>Columns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pPr marL="0" indent="0" algn="ctr">
              <a:buNone/>
            </a:pPr>
            <a:r>
              <a:rPr lang="en-US" dirty="0" smtClean="0"/>
              <a:t>Imported text may not be structured correctly</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Picture 5"/>
          <p:cNvPicPr>
            <a:picLocks noChangeAspect="1"/>
          </p:cNvPicPr>
          <p:nvPr/>
        </p:nvPicPr>
        <p:blipFill>
          <a:blip r:embed="rId3"/>
          <a:stretch>
            <a:fillRect/>
          </a:stretch>
        </p:blipFill>
        <p:spPr>
          <a:xfrm>
            <a:off x="1312409" y="2448009"/>
            <a:ext cx="6519182" cy="1590591"/>
          </a:xfrm>
          <a:prstGeom prst="rect">
            <a:avLst/>
          </a:prstGeom>
        </p:spPr>
      </p:pic>
    </p:spTree>
    <p:extLst>
      <p:ext uri="{BB962C8B-B14F-4D97-AF65-F5344CB8AC3E}">
        <p14:creationId xmlns:p14="http://schemas.microsoft.com/office/powerpoint/2010/main" val="3649944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Manipulating </a:t>
            </a:r>
            <a:r>
              <a:rPr lang="en-US" dirty="0"/>
              <a:t>Text with Functions</a:t>
            </a:r>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Excel text functions:</a:t>
            </a:r>
          </a:p>
          <a:p>
            <a:pPr lvl="1"/>
            <a:r>
              <a:rPr lang="en-US" dirty="0" smtClean="0"/>
              <a:t>CONCATENATE</a:t>
            </a:r>
            <a:br>
              <a:rPr lang="en-US" dirty="0" smtClean="0"/>
            </a:br>
            <a:r>
              <a:rPr lang="en-US" dirty="0" smtClean="0"/>
              <a:t>=CONCATENATE(text1,text2)</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Picture 5"/>
          <p:cNvPicPr>
            <a:picLocks noChangeAspect="1"/>
          </p:cNvPicPr>
          <p:nvPr/>
        </p:nvPicPr>
        <p:blipFill>
          <a:blip r:embed="rId3"/>
          <a:stretch>
            <a:fillRect/>
          </a:stretch>
        </p:blipFill>
        <p:spPr>
          <a:xfrm>
            <a:off x="1880212" y="3352800"/>
            <a:ext cx="4819048" cy="1847619"/>
          </a:xfrm>
          <a:prstGeom prst="rect">
            <a:avLst/>
          </a:prstGeom>
        </p:spPr>
      </p:pic>
    </p:spTree>
    <p:extLst>
      <p:ext uri="{BB962C8B-B14F-4D97-AF65-F5344CB8AC3E}">
        <p14:creationId xmlns:p14="http://schemas.microsoft.com/office/powerpoint/2010/main" val="1099778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Manipulating </a:t>
            </a:r>
            <a:r>
              <a:rPr lang="en-US" dirty="0"/>
              <a:t>Text with </a:t>
            </a:r>
            <a:r>
              <a:rPr lang="en-US" dirty="0" smtClean="0"/>
              <a:t>Functions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Excel text functions:</a:t>
            </a:r>
          </a:p>
          <a:p>
            <a:pPr lvl="1"/>
            <a:r>
              <a:rPr lang="en-US" dirty="0" smtClean="0"/>
              <a:t>PROPER =PROPER(text)</a:t>
            </a:r>
          </a:p>
          <a:p>
            <a:pPr lvl="1"/>
            <a:r>
              <a:rPr lang="en-US" dirty="0" smtClean="0"/>
              <a:t>UPPER =UPPER(text)</a:t>
            </a:r>
          </a:p>
          <a:p>
            <a:pPr lvl="1"/>
            <a:r>
              <a:rPr lang="en-US" dirty="0" smtClean="0"/>
              <a:t>LOWER =LOWER(text)</a:t>
            </a:r>
            <a:endParaRPr lang="en-US" b="1"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8" name="Picture 7"/>
          <p:cNvPicPr>
            <a:picLocks noChangeAspect="1"/>
          </p:cNvPicPr>
          <p:nvPr/>
        </p:nvPicPr>
        <p:blipFill>
          <a:blip r:embed="rId3"/>
          <a:stretch>
            <a:fillRect/>
          </a:stretch>
        </p:blipFill>
        <p:spPr>
          <a:xfrm>
            <a:off x="1184699" y="3791181"/>
            <a:ext cx="6774602" cy="1847619"/>
          </a:xfrm>
          <a:prstGeom prst="rect">
            <a:avLst/>
          </a:prstGeom>
        </p:spPr>
      </p:pic>
    </p:spTree>
    <p:extLst>
      <p:ext uri="{BB962C8B-B14F-4D97-AF65-F5344CB8AC3E}">
        <p14:creationId xmlns:p14="http://schemas.microsoft.com/office/powerpoint/2010/main" val="2248638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Manipulating </a:t>
            </a:r>
            <a:r>
              <a:rPr lang="en-US" dirty="0"/>
              <a:t>Text with </a:t>
            </a:r>
            <a:r>
              <a:rPr lang="en-US" dirty="0" smtClean="0"/>
              <a:t>Functions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Excel text functions:</a:t>
            </a:r>
          </a:p>
          <a:p>
            <a:pPr lvl="1"/>
            <a:r>
              <a:rPr lang="en-US" dirty="0" smtClean="0"/>
              <a:t>SUBSTITUTE =SUBSTITUTE(text,old_text,new_text,</a:t>
            </a:r>
            <a:br>
              <a:rPr lang="en-US" dirty="0" smtClean="0"/>
            </a:br>
            <a:r>
              <a:rPr lang="en-US" dirty="0" smtClean="0"/>
              <a:t>instance_num)</a:t>
            </a:r>
          </a:p>
          <a:p>
            <a:pPr lvl="1">
              <a:spcBef>
                <a:spcPts val="300"/>
              </a:spcBef>
            </a:pPr>
            <a:r>
              <a:rPr lang="en-US" dirty="0" smtClean="0"/>
              <a:t>TRIM =TRIM(text</a:t>
            </a:r>
            <a:r>
              <a:rPr lang="en-US" dirty="0"/>
              <a:t>)</a:t>
            </a:r>
            <a:endParaRPr lang="en-US" b="1" dirty="0"/>
          </a:p>
          <a:p>
            <a:pPr lvl="1">
              <a:spcBef>
                <a:spcPts val="300"/>
              </a:spcBef>
            </a:pPr>
            <a:r>
              <a:rPr lang="en-US" dirty="0" smtClean="0"/>
              <a:t>LEFT or RIGHT =LEFT(text,num_chars) or =RIGHT(text,Num_chars)</a:t>
            </a:r>
            <a:endParaRPr lang="en-US" b="1" dirty="0"/>
          </a:p>
          <a:p>
            <a:pPr lvl="1">
              <a:spcBef>
                <a:spcPts val="300"/>
              </a:spcBef>
            </a:pPr>
            <a:r>
              <a:rPr lang="en-US" dirty="0" smtClean="0"/>
              <a:t>MID =MID(text,start_num,num_chars</a:t>
            </a:r>
            <a:r>
              <a:rPr lang="en-US" dirty="0"/>
              <a:t>)</a:t>
            </a:r>
          </a:p>
        </p:txBody>
      </p:sp>
      <p:sp>
        <p:nvSpPr>
          <p:cNvPr id="4" name="Slide Number Placeholder 3"/>
          <p:cNvSpPr>
            <a:spLocks noGrp="1"/>
          </p:cNvSpPr>
          <p:nvPr>
            <p:ph type="sldNum" sz="quarter" idx="4"/>
          </p:nvPr>
        </p:nvSpPr>
        <p:spPr/>
        <p:txBody>
          <a:bodyPr/>
          <a:lstStyle/>
          <a:p>
            <a:fld id="{97F33F24-5111-4524-9375-24241E4B6E0C}" type="slidenum">
              <a:rPr lang="en-US" smtClean="0"/>
              <a:pPr/>
              <a:t>17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785595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Using </a:t>
            </a:r>
            <a:r>
              <a:rPr lang="en-US" dirty="0"/>
              <a:t>Flash Fill</a:t>
            </a:r>
          </a:p>
        </p:txBody>
      </p:sp>
      <p:sp>
        <p:nvSpPr>
          <p:cNvPr id="4" name="Slide Number Placeholder 3"/>
          <p:cNvSpPr>
            <a:spLocks noGrp="1"/>
          </p:cNvSpPr>
          <p:nvPr>
            <p:ph type="sldNum" sz="quarter" idx="4"/>
          </p:nvPr>
        </p:nvSpPr>
        <p:spPr/>
        <p:txBody>
          <a:bodyPr/>
          <a:lstStyle/>
          <a:p>
            <a:fld id="{97F33F24-5111-4524-9375-24241E4B6E0C}" type="slidenum">
              <a:rPr lang="en-US" smtClean="0"/>
              <a:pPr/>
              <a:t>18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Content Placeholder 2"/>
          <p:cNvSpPr>
            <a:spLocks noGrp="1"/>
          </p:cNvSpPr>
          <p:nvPr>
            <p:ph idx="1"/>
          </p:nvPr>
        </p:nvSpPr>
        <p:spPr/>
        <p:txBody>
          <a:bodyPr/>
          <a:lstStyle/>
          <a:p>
            <a:r>
              <a:rPr lang="en-US" dirty="0" smtClean="0"/>
              <a:t>Flash Fill</a:t>
            </a:r>
          </a:p>
          <a:p>
            <a:pPr lvl="1"/>
            <a:r>
              <a:rPr lang="en-US" dirty="0" smtClean="0"/>
              <a:t>Enter data in 1 or 2 cells to establish a pattern</a:t>
            </a:r>
          </a:p>
          <a:p>
            <a:pPr lvl="1"/>
            <a:r>
              <a:rPr lang="en-US" dirty="0" smtClean="0"/>
              <a:t>Excel completes the data entry</a:t>
            </a:r>
          </a:p>
          <a:p>
            <a:pPr lvl="1"/>
            <a:r>
              <a:rPr lang="en-US" dirty="0" smtClean="0"/>
              <a:t>Can be used generate new columns</a:t>
            </a:r>
            <a:endParaRPr lang="en-US" dirty="0"/>
          </a:p>
        </p:txBody>
      </p:sp>
    </p:spTree>
    <p:extLst>
      <p:ext uri="{BB962C8B-B14F-4D97-AF65-F5344CB8AC3E}">
        <p14:creationId xmlns:p14="http://schemas.microsoft.com/office/powerpoint/2010/main" val="2218893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Using </a:t>
            </a:r>
            <a:r>
              <a:rPr lang="en-US" dirty="0"/>
              <a:t>Flash </a:t>
            </a:r>
            <a:r>
              <a:rPr lang="en-US" dirty="0" smtClean="0"/>
              <a:t>Fill</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19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720" y="1752600"/>
            <a:ext cx="8229600" cy="3479327"/>
          </a:xfrm>
        </p:spPr>
      </p:pic>
    </p:spTree>
    <p:extLst>
      <p:ext uri="{BB962C8B-B14F-4D97-AF65-F5344CB8AC3E}">
        <p14:creationId xmlns:p14="http://schemas.microsoft.com/office/powerpoint/2010/main" val="1784303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600"/>
              </a:spcAft>
            </a:pPr>
            <a:r>
              <a:rPr lang="en-US" sz="3600" b="1" dirty="0"/>
              <a:t>Import data from external </a:t>
            </a:r>
            <a:r>
              <a:rPr lang="en-US" sz="3600" b="1" dirty="0" smtClean="0"/>
              <a:t>sources</a:t>
            </a:r>
          </a:p>
          <a:p>
            <a:pPr>
              <a:spcAft>
                <a:spcPts val="600"/>
              </a:spcAft>
            </a:pPr>
            <a:r>
              <a:rPr lang="en-US" sz="3600" b="1" dirty="0"/>
              <a:t>Create a Web </a:t>
            </a:r>
            <a:r>
              <a:rPr lang="en-US" sz="3600" b="1" dirty="0" smtClean="0"/>
              <a:t>query</a:t>
            </a:r>
          </a:p>
          <a:p>
            <a:pPr>
              <a:spcAft>
                <a:spcPts val="600"/>
              </a:spcAft>
            </a:pPr>
            <a:r>
              <a:rPr lang="en-US" sz="3600" b="1" dirty="0"/>
              <a:t>Manage </a:t>
            </a:r>
            <a:r>
              <a:rPr lang="en-US" sz="3600" b="1" dirty="0" smtClean="0"/>
              <a:t>connections</a:t>
            </a:r>
          </a:p>
          <a:p>
            <a:pPr>
              <a:spcAft>
                <a:spcPts val="600"/>
              </a:spcAft>
            </a:pPr>
            <a:r>
              <a:rPr lang="en-US" sz="3600" b="1" dirty="0"/>
              <a:t>Convert text to columns</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Understanding </a:t>
            </a:r>
            <a:r>
              <a:rPr lang="en-US" dirty="0"/>
              <a:t>XML </a:t>
            </a:r>
            <a:r>
              <a:rPr lang="en-US" dirty="0" smtClean="0"/>
              <a:t>Syntax</a:t>
            </a:r>
            <a:endParaRPr lang="en-US" dirty="0"/>
          </a:p>
        </p:txBody>
      </p:sp>
      <p:sp>
        <p:nvSpPr>
          <p:cNvPr id="3" name="Content Placeholder 2"/>
          <p:cNvSpPr>
            <a:spLocks noGrp="1"/>
          </p:cNvSpPr>
          <p:nvPr>
            <p:ph idx="1"/>
          </p:nvPr>
        </p:nvSpPr>
        <p:spPr/>
        <p:txBody>
          <a:bodyPr/>
          <a:lstStyle/>
          <a:p>
            <a:r>
              <a:rPr lang="en-US" dirty="0"/>
              <a:t>eXtensible Markup Language (XML</a:t>
            </a:r>
            <a:r>
              <a:rPr lang="en-US" dirty="0" smtClean="0"/>
              <a:t>)</a:t>
            </a:r>
          </a:p>
          <a:p>
            <a:pPr lvl="1"/>
            <a:r>
              <a:rPr lang="en-US" dirty="0" smtClean="0"/>
              <a:t>Developed by World </a:t>
            </a:r>
            <a:r>
              <a:rPr lang="en-US" dirty="0"/>
              <a:t>Wide Web Consortium (W3C</a:t>
            </a:r>
            <a:r>
              <a:rPr lang="en-US" dirty="0" smtClean="0"/>
              <a:t>)</a:t>
            </a:r>
          </a:p>
          <a:p>
            <a:pPr lvl="1"/>
            <a:r>
              <a:rPr lang="en-US" dirty="0" smtClean="0"/>
              <a:t>Standardized file </a:t>
            </a:r>
            <a:r>
              <a:rPr lang="en-US" dirty="0"/>
              <a:t>format </a:t>
            </a:r>
            <a:r>
              <a:rPr lang="en-US" dirty="0" smtClean="0"/>
              <a:t>for exchanging </a:t>
            </a:r>
            <a:r>
              <a:rPr lang="en-US" dirty="0"/>
              <a:t>data </a:t>
            </a:r>
            <a:r>
              <a:rPr lang="en-US" dirty="0" smtClean="0"/>
              <a:t>across</a:t>
            </a:r>
          </a:p>
          <a:p>
            <a:pPr lvl="2"/>
            <a:r>
              <a:rPr lang="en-US" dirty="0" smtClean="0"/>
              <a:t>Applications</a:t>
            </a:r>
          </a:p>
          <a:p>
            <a:pPr lvl="2"/>
            <a:r>
              <a:rPr lang="en-US" dirty="0"/>
              <a:t>O</a:t>
            </a:r>
            <a:r>
              <a:rPr lang="en-US" dirty="0" smtClean="0"/>
              <a:t>perating systems</a:t>
            </a:r>
          </a:p>
          <a:p>
            <a:pPr lvl="2"/>
            <a:r>
              <a:rPr lang="en-US" dirty="0" smtClean="0"/>
              <a:t>Hardware</a:t>
            </a:r>
          </a:p>
          <a:p>
            <a:pPr lvl="1"/>
            <a:r>
              <a:rPr lang="en-US" dirty="0" smtClean="0"/>
              <a:t>Uses tags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20</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2674666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Understanding </a:t>
            </a:r>
            <a:r>
              <a:rPr lang="en-US" dirty="0"/>
              <a:t>XML </a:t>
            </a:r>
            <a:r>
              <a:rPr lang="en-US" dirty="0" smtClean="0"/>
              <a:t>Syntax</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21</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Picture 5"/>
          <p:cNvPicPr>
            <a:picLocks noChangeAspect="1"/>
          </p:cNvPicPr>
          <p:nvPr/>
        </p:nvPicPr>
        <p:blipFill>
          <a:blip r:embed="rId3"/>
          <a:stretch>
            <a:fillRect/>
          </a:stretch>
        </p:blipFill>
        <p:spPr>
          <a:xfrm>
            <a:off x="1119628" y="1752600"/>
            <a:ext cx="7057143" cy="514286"/>
          </a:xfrm>
          <a:prstGeom prst="rect">
            <a:avLst/>
          </a:prstGeom>
        </p:spPr>
      </p:pic>
      <p:pic>
        <p:nvPicPr>
          <p:cNvPr id="7" name="Picture 6"/>
          <p:cNvPicPr>
            <a:picLocks noChangeAspect="1"/>
          </p:cNvPicPr>
          <p:nvPr/>
        </p:nvPicPr>
        <p:blipFill>
          <a:blip r:embed="rId4"/>
          <a:stretch>
            <a:fillRect/>
          </a:stretch>
        </p:blipFill>
        <p:spPr>
          <a:xfrm>
            <a:off x="1524000" y="2590800"/>
            <a:ext cx="5771429" cy="3123809"/>
          </a:xfrm>
          <a:prstGeom prst="rect">
            <a:avLst/>
          </a:prstGeom>
        </p:spPr>
      </p:pic>
    </p:spTree>
    <p:extLst>
      <p:ext uri="{BB962C8B-B14F-4D97-AF65-F5344CB8AC3E}">
        <p14:creationId xmlns:p14="http://schemas.microsoft.com/office/powerpoint/2010/main" val="2255646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Understanding </a:t>
            </a:r>
            <a:r>
              <a:rPr lang="en-US" dirty="0"/>
              <a:t>XML </a:t>
            </a:r>
            <a:r>
              <a:rPr lang="en-US" dirty="0" smtClean="0"/>
              <a:t>Syntax</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9422" y="1463675"/>
            <a:ext cx="4843298" cy="4403725"/>
          </a:xfrm>
        </p:spPr>
      </p:pic>
      <p:sp>
        <p:nvSpPr>
          <p:cNvPr id="4" name="Slide Number Placeholder 3"/>
          <p:cNvSpPr>
            <a:spLocks noGrp="1"/>
          </p:cNvSpPr>
          <p:nvPr>
            <p:ph type="sldNum" sz="quarter" idx="4"/>
          </p:nvPr>
        </p:nvSpPr>
        <p:spPr/>
        <p:txBody>
          <a:bodyPr/>
          <a:lstStyle/>
          <a:p>
            <a:fld id="{97F33F24-5111-4524-9375-24241E4B6E0C}" type="slidenum">
              <a:rPr lang="en-US" smtClean="0"/>
              <a:pPr/>
              <a:t>22</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1647333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a:t>
            </a:r>
            <a:r>
              <a:rPr lang="en-US" dirty="0"/>
              <a:t>XML </a:t>
            </a:r>
            <a:r>
              <a:rPr lang="en-US" dirty="0" smtClean="0"/>
              <a:t>Data </a:t>
            </a:r>
            <a:r>
              <a:rPr lang="en-US" dirty="0"/>
              <a:t>into Excel</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524000"/>
            <a:ext cx="7161781" cy="4167001"/>
          </a:xfrm>
        </p:spPr>
      </p:pic>
      <p:sp>
        <p:nvSpPr>
          <p:cNvPr id="4" name="Slide Number Placeholder 3"/>
          <p:cNvSpPr>
            <a:spLocks noGrp="1"/>
          </p:cNvSpPr>
          <p:nvPr>
            <p:ph type="sldNum" sz="quarter" idx="4"/>
          </p:nvPr>
        </p:nvSpPr>
        <p:spPr/>
        <p:txBody>
          <a:bodyPr/>
          <a:lstStyle/>
          <a:p>
            <a:fld id="{97F33F24-5111-4524-9375-24241E4B6E0C}" type="slidenum">
              <a:rPr lang="en-US" smtClean="0"/>
              <a:pPr/>
              <a:t>23</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3548294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752600"/>
            <a:ext cx="8534400" cy="3916363"/>
          </a:xfrm>
        </p:spPr>
        <p:txBody>
          <a:bodyPr>
            <a:noAutofit/>
          </a:bodyPr>
          <a:lstStyle/>
          <a:p>
            <a:pPr>
              <a:spcAft>
                <a:spcPts val="600"/>
              </a:spcAft>
            </a:pPr>
            <a:r>
              <a:rPr lang="en-US" sz="3600" b="1" dirty="0" smtClean="0"/>
              <a:t>External data imported into Excel</a:t>
            </a:r>
          </a:p>
          <a:p>
            <a:pPr lvl="1">
              <a:spcAft>
                <a:spcPts val="600"/>
              </a:spcAft>
            </a:pPr>
            <a:r>
              <a:rPr lang="en-US" b="1" dirty="0" smtClean="0"/>
              <a:t>Embedded</a:t>
            </a:r>
          </a:p>
          <a:p>
            <a:pPr lvl="2">
              <a:spcAft>
                <a:spcPts val="600"/>
              </a:spcAft>
            </a:pPr>
            <a:r>
              <a:rPr lang="en-US" b="1" dirty="0" smtClean="0"/>
              <a:t>Changes made directly in Excel</a:t>
            </a:r>
          </a:p>
          <a:p>
            <a:pPr lvl="1">
              <a:spcAft>
                <a:spcPts val="600"/>
              </a:spcAft>
            </a:pPr>
            <a:r>
              <a:rPr lang="en-US" b="1" dirty="0" smtClean="0"/>
              <a:t>Linked (connected)</a:t>
            </a:r>
          </a:p>
          <a:p>
            <a:pPr lvl="2">
              <a:spcAft>
                <a:spcPts val="600"/>
              </a:spcAft>
            </a:pPr>
            <a:r>
              <a:rPr lang="en-US" b="1" dirty="0" smtClean="0"/>
              <a:t>Changes in source are not reflected in Excel</a:t>
            </a:r>
          </a:p>
          <a:p>
            <a:pPr lvl="2">
              <a:spcAft>
                <a:spcPts val="600"/>
              </a:spcAft>
            </a:pPr>
            <a:r>
              <a:rPr lang="en-US" b="1" dirty="0" smtClean="0"/>
              <a:t>Data link must be refreshed</a:t>
            </a:r>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a:t>
            </a:r>
            <a:endParaRPr lang="en-US" dirty="0"/>
          </a:p>
        </p:txBody>
      </p:sp>
      <p:sp>
        <p:nvSpPr>
          <p:cNvPr id="3" name="Content Placeholder 2"/>
          <p:cNvSpPr>
            <a:spLocks noGrp="1"/>
          </p:cNvSpPr>
          <p:nvPr>
            <p:ph idx="1"/>
          </p:nvPr>
        </p:nvSpPr>
        <p:spPr>
          <a:xfrm>
            <a:off x="304800" y="1752600"/>
            <a:ext cx="8534400" cy="3916363"/>
          </a:xfrm>
        </p:spPr>
        <p:txBody>
          <a:bodyPr>
            <a:noAutofit/>
          </a:bodyPr>
          <a:lstStyle/>
          <a:p>
            <a:pPr>
              <a:spcAft>
                <a:spcPts val="600"/>
              </a:spcAft>
            </a:pPr>
            <a:r>
              <a:rPr lang="en-US" sz="3600" b="1" dirty="0" smtClean="0"/>
              <a:t>External data file sources</a:t>
            </a:r>
          </a:p>
          <a:p>
            <a:pPr lvl="1">
              <a:spcAft>
                <a:spcPts val="600"/>
              </a:spcAft>
            </a:pPr>
            <a:r>
              <a:rPr lang="en-US" b="1" dirty="0" smtClean="0"/>
              <a:t>Text files</a:t>
            </a:r>
          </a:p>
          <a:p>
            <a:pPr lvl="2">
              <a:spcBef>
                <a:spcPts val="300"/>
              </a:spcBef>
            </a:pPr>
            <a:r>
              <a:rPr lang="en-US" b="1" dirty="0" smtClean="0"/>
              <a:t>Web queries</a:t>
            </a:r>
          </a:p>
          <a:p>
            <a:pPr lvl="2">
              <a:spcBef>
                <a:spcPts val="300"/>
              </a:spcBef>
            </a:pPr>
            <a:r>
              <a:rPr lang="en-US" b="1" dirty="0" smtClean="0"/>
              <a:t>CSV</a:t>
            </a:r>
          </a:p>
          <a:p>
            <a:pPr lvl="2">
              <a:spcBef>
                <a:spcPts val="300"/>
              </a:spcBef>
            </a:pPr>
            <a:r>
              <a:rPr lang="en-US" b="1" dirty="0" smtClean="0"/>
              <a:t>XML</a:t>
            </a:r>
          </a:p>
          <a:p>
            <a:pPr lvl="1">
              <a:spcBef>
                <a:spcPts val="300"/>
              </a:spcBef>
            </a:pPr>
            <a:r>
              <a:rPr lang="en-US" b="1" dirty="0" smtClean="0"/>
              <a:t>Text functions</a:t>
            </a:r>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25</a:t>
            </a:fld>
            <a:endParaRPr lang="en-US" dirty="0"/>
          </a:p>
        </p:txBody>
      </p:sp>
    </p:spTree>
    <p:extLst>
      <p:ext uri="{BB962C8B-B14F-4D97-AF65-F5344CB8AC3E}">
        <p14:creationId xmlns:p14="http://schemas.microsoft.com/office/powerpoint/2010/main" val="838358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Summary (cont.)</a:t>
            </a:r>
            <a:endParaRPr lang="en-US" dirty="0"/>
          </a:p>
        </p:txBody>
      </p:sp>
      <p:sp>
        <p:nvSpPr>
          <p:cNvPr id="3" name="Content Placeholder 2"/>
          <p:cNvSpPr>
            <a:spLocks noGrp="1"/>
          </p:cNvSpPr>
          <p:nvPr>
            <p:ph idx="1"/>
          </p:nvPr>
        </p:nvSpPr>
        <p:spPr>
          <a:xfrm>
            <a:off x="304800" y="1752600"/>
            <a:ext cx="8534400" cy="3916363"/>
          </a:xfrm>
        </p:spPr>
        <p:txBody>
          <a:bodyPr>
            <a:noAutofit/>
          </a:bodyPr>
          <a:lstStyle/>
          <a:p>
            <a:pPr>
              <a:spcAft>
                <a:spcPts val="600"/>
              </a:spcAft>
            </a:pPr>
            <a:r>
              <a:rPr lang="en-US" sz="3600" b="1" dirty="0" smtClean="0"/>
              <a:t>External data file sources</a:t>
            </a:r>
          </a:p>
          <a:p>
            <a:pPr lvl="1">
              <a:spcAft>
                <a:spcPts val="600"/>
              </a:spcAft>
            </a:pPr>
            <a:r>
              <a:rPr lang="en-US" b="1" dirty="0" smtClean="0"/>
              <a:t>Access databases</a:t>
            </a:r>
          </a:p>
          <a:p>
            <a:pPr lvl="2">
              <a:spcBef>
                <a:spcPts val="300"/>
              </a:spcBef>
            </a:pPr>
            <a:r>
              <a:rPr lang="en-US" b="1" dirty="0" smtClean="0"/>
              <a:t>Tables</a:t>
            </a:r>
          </a:p>
          <a:p>
            <a:pPr lvl="2">
              <a:spcBef>
                <a:spcPts val="300"/>
              </a:spcBef>
            </a:pPr>
            <a:r>
              <a:rPr lang="en-US" b="1" dirty="0" smtClean="0"/>
              <a:t>Queries</a:t>
            </a:r>
            <a:endParaRPr lang="en-US" b="1"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26</a:t>
            </a:fld>
            <a:endParaRPr lang="en-US" dirty="0"/>
          </a:p>
        </p:txBody>
      </p:sp>
    </p:spTree>
    <p:extLst>
      <p:ext uri="{BB962C8B-B14F-4D97-AF65-F5344CB8AC3E}">
        <p14:creationId xmlns:p14="http://schemas.microsoft.com/office/powerpoint/2010/main" val="3175396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lstStyle/>
          <a:p>
            <a:r>
              <a:rPr lang="en-US" dirty="0" smtClean="0"/>
              <a:t>Questions</a:t>
            </a:r>
            <a:endParaRPr lang="en-US" dirty="0"/>
          </a:p>
        </p:txBody>
      </p:sp>
      <p:sp>
        <p:nvSpPr>
          <p:cNvPr id="4" name="Footer Placeholder 3"/>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27</a:t>
            </a:fld>
            <a:endParaRPr lang="en-US" dirty="0"/>
          </a:p>
        </p:txBody>
      </p:sp>
      <p:pic>
        <p:nvPicPr>
          <p:cNvPr id="6" name="Content Placeholder 5" descr="epfkknaj[1]"/>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652800" y="1676400"/>
            <a:ext cx="3838399" cy="3810000"/>
          </a:xfrm>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04800"/>
            <a:ext cx="8385048" cy="1066800"/>
          </a:xfrm>
        </p:spPr>
        <p:txBody>
          <a:bodyPr/>
          <a:lstStyle/>
          <a:p>
            <a:r>
              <a:rPr lang="en-US" dirty="0" smtClean="0"/>
              <a:t>Copyright </a:t>
            </a:r>
            <a:endParaRPr lang="en-US" dirty="0"/>
          </a:p>
        </p:txBody>
      </p:sp>
      <p:sp>
        <p:nvSpPr>
          <p:cNvPr id="4" name="Footer Placeholder 3"/>
          <p:cNvSpPr>
            <a:spLocks noGrp="1"/>
          </p:cNvSpPr>
          <p:nvPr>
            <p:ph type="ftr" sz="quarter" idx="4294967295"/>
          </p:nvPr>
        </p:nvSpPr>
        <p:spPr>
          <a:xfrm>
            <a:off x="1828800" y="6629401"/>
            <a:ext cx="5486400" cy="243444"/>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latin typeface="Arial" pitchFamily="34" charset="0"/>
              <a:cs typeface="Arial" pitchFamily="34" charset="0"/>
            </a:endParaRPr>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pic>
        <p:nvPicPr>
          <p:cNvPr id="1026" name="Picture 1" descr="cid:3293795473_475244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86" y="22860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342900" y="4495800"/>
            <a:ext cx="8458200" cy="1200329"/>
          </a:xfrm>
          <a:prstGeom prst="rect">
            <a:avLst/>
          </a:prstGeom>
          <a:noFill/>
          <a:ln w="9525">
            <a:noFill/>
            <a:miter lim="800000"/>
            <a:headEnd/>
            <a:tailEnd/>
          </a:ln>
        </p:spPr>
        <p:txBody>
          <a:bodyPr wrap="square">
            <a:spAutoFit/>
          </a:bodyPr>
          <a:lstStyle/>
          <a:p>
            <a:pPr algn="ctr"/>
            <a:r>
              <a:rPr lang="en-US" dirty="0">
                <a:latin typeface="Garamond" pitchFamily="18" charset="0"/>
                <a:cs typeface="Arial" pitchFamily="34"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Garamond" pitchFamily="18" charset="0"/>
                <a:cs typeface="Arial" pitchFamily="34" charset="0"/>
              </a:rPr>
              <a:t>.</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382000" cy="1066800"/>
          </a:xfrm>
        </p:spPr>
        <p:txBody>
          <a:bodyPr/>
          <a:lstStyle/>
          <a:p>
            <a:r>
              <a:rPr lang="en-US" dirty="0" smtClean="0"/>
              <a:t>Objectives</a:t>
            </a:r>
            <a:endParaRPr lang="en-US" dirty="0"/>
          </a:p>
        </p:txBody>
      </p:sp>
      <p:sp>
        <p:nvSpPr>
          <p:cNvPr id="8" name="Content Placeholder 7"/>
          <p:cNvSpPr>
            <a:spLocks noGrp="1"/>
          </p:cNvSpPr>
          <p:nvPr>
            <p:ph idx="1"/>
          </p:nvPr>
        </p:nvSpPr>
        <p:spPr>
          <a:xfrm>
            <a:off x="304800" y="1676400"/>
            <a:ext cx="8534400" cy="3657600"/>
          </a:xfrm>
        </p:spPr>
        <p:txBody>
          <a:bodyPr>
            <a:noAutofit/>
          </a:bodyPr>
          <a:lstStyle/>
          <a:p>
            <a:pPr>
              <a:spcAft>
                <a:spcPts val="600"/>
              </a:spcAft>
            </a:pPr>
            <a:r>
              <a:rPr lang="en-US" sz="3600" b="1" dirty="0"/>
              <a:t>Manipulate text with </a:t>
            </a:r>
            <a:r>
              <a:rPr lang="en-US" sz="3600" b="1" dirty="0" smtClean="0"/>
              <a:t>functions</a:t>
            </a:r>
          </a:p>
          <a:p>
            <a:pPr>
              <a:spcAft>
                <a:spcPts val="600"/>
              </a:spcAft>
            </a:pPr>
            <a:r>
              <a:rPr lang="en-US" sz="3600" b="1" dirty="0"/>
              <a:t>Use Flash </a:t>
            </a:r>
            <a:r>
              <a:rPr lang="en-US" sz="3600" b="1" dirty="0" smtClean="0"/>
              <a:t>Fill</a:t>
            </a:r>
          </a:p>
          <a:p>
            <a:pPr>
              <a:spcAft>
                <a:spcPts val="600"/>
              </a:spcAft>
            </a:pPr>
            <a:r>
              <a:rPr lang="en-US" sz="3600" b="1" dirty="0"/>
              <a:t>Understand XML </a:t>
            </a:r>
            <a:r>
              <a:rPr lang="en-US" sz="3600" b="1" dirty="0" smtClean="0"/>
              <a:t>syntax</a:t>
            </a:r>
          </a:p>
          <a:p>
            <a:pPr>
              <a:spcAft>
                <a:spcPts val="600"/>
              </a:spcAft>
            </a:pPr>
            <a:r>
              <a:rPr lang="en-US" sz="3600" b="1" dirty="0"/>
              <a:t>Import XML data into Excel</a:t>
            </a:r>
          </a:p>
        </p:txBody>
      </p:sp>
      <p:sp>
        <p:nvSpPr>
          <p:cNvPr id="2" name="Footer Placeholder 1"/>
          <p:cNvSpPr>
            <a:spLocks noGrp="1"/>
          </p:cNvSpPr>
          <p:nvPr>
            <p:ph type="ftr" sz="quarter" idx="4294967295"/>
          </p:nvPr>
        </p:nvSpPr>
        <p:spPr>
          <a:xfrm>
            <a:off x="1828800" y="6629400"/>
            <a:ext cx="5486400" cy="228600"/>
          </a:xfrm>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
        <p:nvSpPr>
          <p:cNvPr id="3" name="Slide Number Placeholder 2"/>
          <p:cNvSpPr>
            <a:spLocks noGrp="1"/>
          </p:cNvSpPr>
          <p:nvPr>
            <p:ph type="sldNum" sz="quarter" idx="4"/>
          </p:nvPr>
        </p:nvSpPr>
        <p:spPr>
          <a:xfrm>
            <a:off x="8001000" y="6660078"/>
            <a:ext cx="685800" cy="212766"/>
          </a:xfrm>
        </p:spPr>
        <p:txBody>
          <a:bodyPr/>
          <a:lstStyle/>
          <a:p>
            <a:fld id="{97F33F24-5111-4524-9375-24241E4B6E0C}" type="slidenum">
              <a:rPr lang="en-US" smtClean="0"/>
              <a:pPr/>
              <a:t>3</a:t>
            </a:fld>
            <a:endParaRPr lang="en-US" dirty="0"/>
          </a:p>
        </p:txBody>
      </p:sp>
    </p:spTree>
    <p:extLst>
      <p:ext uri="{BB962C8B-B14F-4D97-AF65-F5344CB8AC3E}">
        <p14:creationId xmlns:p14="http://schemas.microsoft.com/office/powerpoint/2010/main" val="3996368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from</a:t>
            </a:r>
            <a:br>
              <a:rPr lang="en-US" dirty="0" smtClean="0"/>
            </a:br>
            <a:r>
              <a:rPr lang="en-US" dirty="0" smtClean="0"/>
              <a:t>External Sources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Importing—inserting </a:t>
            </a:r>
            <a:r>
              <a:rPr lang="en-US" dirty="0"/>
              <a:t>external data </a:t>
            </a:r>
            <a:r>
              <a:rPr lang="en-US" dirty="0" smtClean="0"/>
              <a:t>into </a:t>
            </a:r>
            <a:r>
              <a:rPr lang="en-US" dirty="0"/>
              <a:t>current </a:t>
            </a:r>
            <a:r>
              <a:rPr lang="en-US" dirty="0" smtClean="0"/>
              <a:t>application</a:t>
            </a:r>
            <a:endParaRPr lang="en-US" dirty="0"/>
          </a:p>
          <a:p>
            <a:pPr lvl="1"/>
            <a:r>
              <a:rPr lang="en-US" dirty="0" smtClean="0"/>
              <a:t>Embedded files</a:t>
            </a:r>
          </a:p>
          <a:p>
            <a:pPr lvl="2"/>
            <a:r>
              <a:rPr lang="en-US" dirty="0" smtClean="0"/>
              <a:t>Edited in Excel</a:t>
            </a:r>
          </a:p>
          <a:p>
            <a:pPr lvl="2"/>
            <a:r>
              <a:rPr lang="en-US" dirty="0" smtClean="0"/>
              <a:t>Changes not reflected in source </a:t>
            </a:r>
          </a:p>
          <a:p>
            <a:pPr lvl="1"/>
            <a:r>
              <a:rPr lang="en-US" dirty="0"/>
              <a:t>Linked files</a:t>
            </a:r>
          </a:p>
          <a:p>
            <a:pPr lvl="2">
              <a:spcBef>
                <a:spcPts val="576"/>
              </a:spcBef>
            </a:pPr>
            <a:r>
              <a:rPr lang="en-US" dirty="0"/>
              <a:t>Changes made in </a:t>
            </a:r>
            <a:r>
              <a:rPr lang="en-US" dirty="0" smtClean="0"/>
              <a:t>source</a:t>
            </a:r>
            <a:endParaRPr lang="en-US" dirty="0"/>
          </a:p>
          <a:p>
            <a:pPr lvl="2">
              <a:spcBef>
                <a:spcPts val="576"/>
              </a:spcBef>
            </a:pPr>
            <a:r>
              <a:rPr lang="en-US" dirty="0"/>
              <a:t>Refresh </a:t>
            </a:r>
            <a:r>
              <a:rPr lang="en-US" dirty="0" smtClean="0"/>
              <a:t>required </a:t>
            </a:r>
            <a:r>
              <a:rPr lang="en-US" dirty="0"/>
              <a:t>to update Excel data </a:t>
            </a:r>
          </a:p>
        </p:txBody>
      </p:sp>
      <p:sp>
        <p:nvSpPr>
          <p:cNvPr id="4" name="Slide Number Placeholder 3"/>
          <p:cNvSpPr>
            <a:spLocks noGrp="1"/>
          </p:cNvSpPr>
          <p:nvPr>
            <p:ph type="sldNum" sz="quarter" idx="4"/>
          </p:nvPr>
        </p:nvSpPr>
        <p:spPr/>
        <p:txBody>
          <a:bodyPr/>
          <a:lstStyle/>
          <a:p>
            <a:fld id="{97F33F24-5111-4524-9375-24241E4B6E0C}" type="slidenum">
              <a:rPr lang="en-US" smtClean="0"/>
              <a:pPr/>
              <a:t>4</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2813912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from</a:t>
            </a:r>
            <a:br>
              <a:rPr lang="en-US" dirty="0" smtClean="0"/>
            </a:br>
            <a:r>
              <a:rPr lang="en-US" dirty="0" smtClean="0"/>
              <a:t>External Sources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Most common </a:t>
            </a:r>
            <a:r>
              <a:rPr lang="en-US" dirty="0"/>
              <a:t>imported file types:</a:t>
            </a:r>
          </a:p>
          <a:p>
            <a:pPr lvl="1"/>
            <a:r>
              <a:rPr lang="en-US" dirty="0"/>
              <a:t>Text </a:t>
            </a:r>
            <a:r>
              <a:rPr lang="en-US" dirty="0" smtClean="0"/>
              <a:t>files</a:t>
            </a:r>
          </a:p>
          <a:p>
            <a:pPr lvl="1"/>
            <a:r>
              <a:rPr lang="en-US" dirty="0" smtClean="0"/>
              <a:t>Access data</a:t>
            </a:r>
            <a:r>
              <a:rPr lang="en-US" dirty="0"/>
              <a:t>base files</a:t>
            </a:r>
          </a:p>
          <a:p>
            <a:r>
              <a:rPr lang="en-US" dirty="0" smtClean="0"/>
              <a:t>Text </a:t>
            </a:r>
            <a:r>
              <a:rPr lang="en-US" dirty="0"/>
              <a:t>files</a:t>
            </a:r>
          </a:p>
          <a:p>
            <a:pPr lvl="1"/>
            <a:r>
              <a:rPr lang="en-US" dirty="0" smtClean="0"/>
              <a:t>Have .</a:t>
            </a:r>
            <a:r>
              <a:rPr lang="en-US" dirty="0"/>
              <a:t>txt file extension</a:t>
            </a:r>
          </a:p>
          <a:p>
            <a:pPr lvl="1"/>
            <a:r>
              <a:rPr lang="en-US" dirty="0" smtClean="0"/>
              <a:t>Contain characters: letters</a:t>
            </a:r>
            <a:r>
              <a:rPr lang="en-US" dirty="0"/>
              <a:t>, numbers, and </a:t>
            </a:r>
            <a:r>
              <a:rPr lang="en-US" dirty="0" smtClean="0"/>
              <a:t>symbols</a:t>
            </a:r>
          </a:p>
          <a:p>
            <a:pPr lvl="1"/>
            <a:r>
              <a:rPr lang="en-US" dirty="0" smtClean="0"/>
              <a:t>Data delimited by special characters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5</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2604750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a:t>
            </a:r>
            <a:r>
              <a:rPr lang="en-US" dirty="0"/>
              <a:t>from</a:t>
            </a:r>
            <a:br>
              <a:rPr lang="en-US" dirty="0"/>
            </a:br>
            <a:r>
              <a:rPr lang="en-US" dirty="0"/>
              <a:t>External </a:t>
            </a:r>
            <a:r>
              <a:rPr lang="en-US" dirty="0" smtClean="0"/>
              <a:t>Sources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438400"/>
            <a:ext cx="8458200" cy="2000087"/>
          </a:xfrm>
        </p:spPr>
      </p:pic>
      <p:sp>
        <p:nvSpPr>
          <p:cNvPr id="4" name="Slide Number Placeholder 3"/>
          <p:cNvSpPr>
            <a:spLocks noGrp="1"/>
          </p:cNvSpPr>
          <p:nvPr>
            <p:ph type="sldNum" sz="quarter" idx="4"/>
          </p:nvPr>
        </p:nvSpPr>
        <p:spPr/>
        <p:txBody>
          <a:bodyPr/>
          <a:lstStyle/>
          <a:p>
            <a:fld id="{97F33F24-5111-4524-9375-24241E4B6E0C}" type="slidenum">
              <a:rPr lang="en-US" smtClean="0"/>
              <a:pPr/>
              <a:t>6</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spTree>
    <p:extLst>
      <p:ext uri="{BB962C8B-B14F-4D97-AF65-F5344CB8AC3E}">
        <p14:creationId xmlns:p14="http://schemas.microsoft.com/office/powerpoint/2010/main" val="429316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a:t>
            </a:r>
            <a:r>
              <a:rPr lang="en-US" dirty="0"/>
              <a:t>from</a:t>
            </a:r>
            <a:br>
              <a:rPr lang="en-US" dirty="0"/>
            </a:br>
            <a:r>
              <a:rPr lang="en-US" dirty="0"/>
              <a:t>External </a:t>
            </a:r>
            <a:r>
              <a:rPr lang="en-US" dirty="0" smtClean="0"/>
              <a:t>Sources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7</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828800"/>
            <a:ext cx="7562850" cy="3590925"/>
          </a:xfrm>
        </p:spPr>
      </p:pic>
    </p:spTree>
    <p:extLst>
      <p:ext uri="{BB962C8B-B14F-4D97-AF65-F5344CB8AC3E}">
        <p14:creationId xmlns:p14="http://schemas.microsoft.com/office/powerpoint/2010/main" val="2999054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a:t>
            </a:r>
            <a:r>
              <a:rPr lang="en-US" dirty="0"/>
              <a:t>from</a:t>
            </a:r>
            <a:br>
              <a:rPr lang="en-US" dirty="0"/>
            </a:br>
            <a:r>
              <a:rPr lang="en-US" dirty="0"/>
              <a:t>External </a:t>
            </a:r>
            <a:r>
              <a:rPr lang="en-US" dirty="0" smtClean="0"/>
              <a:t>Sources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8</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752600"/>
            <a:ext cx="7448550" cy="3648075"/>
          </a:xfrm>
        </p:spPr>
      </p:pic>
    </p:spTree>
    <p:extLst>
      <p:ext uri="{BB962C8B-B14F-4D97-AF65-F5344CB8AC3E}">
        <p14:creationId xmlns:p14="http://schemas.microsoft.com/office/powerpoint/2010/main" val="26012889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4000"/>
              </a:lnSpc>
            </a:pPr>
            <a:r>
              <a:rPr lang="en-US" dirty="0" smtClean="0"/>
              <a:t>Importing Data </a:t>
            </a:r>
            <a:r>
              <a:rPr lang="en-US" dirty="0"/>
              <a:t>from</a:t>
            </a:r>
            <a:br>
              <a:rPr lang="en-US" dirty="0"/>
            </a:br>
            <a:r>
              <a:rPr lang="en-US" dirty="0"/>
              <a:t>External </a:t>
            </a:r>
            <a:r>
              <a:rPr lang="en-US" dirty="0" smtClean="0"/>
              <a:t>Sources</a:t>
            </a:r>
            <a:endParaRPr lang="en-US" dirty="0"/>
          </a:p>
        </p:txBody>
      </p:sp>
      <p:sp>
        <p:nvSpPr>
          <p:cNvPr id="4" name="Slide Number Placeholder 3"/>
          <p:cNvSpPr>
            <a:spLocks noGrp="1"/>
          </p:cNvSpPr>
          <p:nvPr>
            <p:ph type="sldNum" sz="quarter" idx="4"/>
          </p:nvPr>
        </p:nvSpPr>
        <p:spPr/>
        <p:txBody>
          <a:bodyPr/>
          <a:lstStyle/>
          <a:p>
            <a:fld id="{97F33F24-5111-4524-9375-24241E4B6E0C}" type="slidenum">
              <a:rPr lang="en-US" smtClean="0"/>
              <a:pPr/>
              <a:t>9</a:t>
            </a:fld>
            <a:endParaRPr lang="en-US" dirty="0"/>
          </a:p>
        </p:txBody>
      </p:sp>
      <p:sp>
        <p:nvSpPr>
          <p:cNvPr id="5" name="Footer Placeholder 4"/>
          <p:cNvSpPr>
            <a:spLocks noGrp="1"/>
          </p:cNvSpPr>
          <p:nvPr>
            <p:ph type="ftr" sz="quarter" idx="4294967295"/>
          </p:nvPr>
        </p:nvSpPr>
        <p:spPr/>
        <p:txBody>
          <a:bodyPr/>
          <a:lstStyle/>
          <a:p>
            <a:endParaRPr lang="en-US" b="1" dirty="0" smtClean="0"/>
          </a:p>
          <a:p>
            <a:r>
              <a:rPr lang="en-US" dirty="0" smtClean="0">
                <a:solidFill>
                  <a:schemeClr val="tx1"/>
                </a:solidFill>
                <a:cs typeface="Arial" pitchFamily="34" charset="0"/>
              </a:rPr>
              <a:t>Copyright © 2014 Pearson Education, Inc. Publishing as Prentice Hall. </a:t>
            </a:r>
          </a:p>
          <a:p>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1600200"/>
            <a:ext cx="5798917" cy="1828800"/>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4728" y="3124200"/>
            <a:ext cx="2687185" cy="2473326"/>
          </a:xfrm>
          <a:prstGeom prst="rect">
            <a:avLst/>
          </a:prstGeom>
        </p:spPr>
      </p:pic>
    </p:spTree>
    <p:extLst>
      <p:ext uri="{BB962C8B-B14F-4D97-AF65-F5344CB8AC3E}">
        <p14:creationId xmlns:p14="http://schemas.microsoft.com/office/powerpoint/2010/main" val="810547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18911</TotalTime>
  <Words>2782</Words>
  <Application>Microsoft Office PowerPoint</Application>
  <PresentationFormat>On-screen Show (4:3)</PresentationFormat>
  <Paragraphs>334</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Garamond</vt:lpstr>
      <vt:lpstr>Office Theme</vt:lpstr>
      <vt:lpstr>PowerPoint Presentation</vt:lpstr>
      <vt:lpstr>Objectives</vt:lpstr>
      <vt:lpstr>Objectives</vt:lpstr>
      <vt:lpstr>Importing Data from External Sources</vt:lpstr>
      <vt:lpstr>Importing Data from External Sources</vt:lpstr>
      <vt:lpstr>Importing Data from External Sources</vt:lpstr>
      <vt:lpstr>Importing Data from External Sources</vt:lpstr>
      <vt:lpstr>Importing Data from External Sources</vt:lpstr>
      <vt:lpstr>Importing Data from External Sources</vt:lpstr>
      <vt:lpstr>Importing Data from External Sources</vt:lpstr>
      <vt:lpstr>Creating a Web Query</vt:lpstr>
      <vt:lpstr>Managing Connections</vt:lpstr>
      <vt:lpstr>Managing Connections</vt:lpstr>
      <vt:lpstr>Converting Text to Columns</vt:lpstr>
      <vt:lpstr>Manipulating Text with Functions</vt:lpstr>
      <vt:lpstr>Manipulating Text with Functions</vt:lpstr>
      <vt:lpstr>Manipulating Text with Functions</vt:lpstr>
      <vt:lpstr>Using Flash Fill</vt:lpstr>
      <vt:lpstr>Using Flash Fill</vt:lpstr>
      <vt:lpstr>Understanding XML Syntax</vt:lpstr>
      <vt:lpstr>Understanding XML Syntax</vt:lpstr>
      <vt:lpstr>Understanding XML Syntax</vt:lpstr>
      <vt:lpstr>Importing XML Data into Excel</vt:lpstr>
      <vt:lpstr>Summary</vt:lpstr>
      <vt:lpstr>Summary</vt:lpstr>
      <vt:lpstr>Summary (cont.)</vt:lpstr>
      <vt:lpstr>Questions</vt:lpstr>
      <vt:lpstr>Copyright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lastModifiedBy>Exploring Series</cp:lastModifiedBy>
  <cp:revision>650</cp:revision>
  <dcterms:created xsi:type="dcterms:W3CDTF">2009-09-02T17:31:05Z</dcterms:created>
  <dcterms:modified xsi:type="dcterms:W3CDTF">2013-06-06T17:39:02Z</dcterms:modified>
</cp:coreProperties>
</file>