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7" r:id="rId3"/>
    <p:sldId id="336" r:id="rId4"/>
    <p:sldId id="331" r:id="rId5"/>
    <p:sldId id="382" r:id="rId6"/>
    <p:sldId id="398" r:id="rId7"/>
    <p:sldId id="384" r:id="rId8"/>
    <p:sldId id="385" r:id="rId9"/>
    <p:sldId id="399" r:id="rId10"/>
    <p:sldId id="386" r:id="rId11"/>
    <p:sldId id="377" r:id="rId12"/>
    <p:sldId id="387" r:id="rId13"/>
    <p:sldId id="388" r:id="rId14"/>
    <p:sldId id="379" r:id="rId15"/>
    <p:sldId id="389" r:id="rId16"/>
    <p:sldId id="390" r:id="rId17"/>
    <p:sldId id="391" r:id="rId18"/>
    <p:sldId id="392" r:id="rId19"/>
    <p:sldId id="380" r:id="rId20"/>
    <p:sldId id="394" r:id="rId21"/>
    <p:sldId id="393" r:id="rId22"/>
    <p:sldId id="372" r:id="rId23"/>
    <p:sldId id="397" r:id="rId24"/>
    <p:sldId id="395" r:id="rId25"/>
    <p:sldId id="396" r:id="rId26"/>
    <p:sldId id="264" r:id="rId27"/>
    <p:sldId id="371" r:id="rId28"/>
    <p:sldId id="263" r:id="rId29"/>
    <p:sldId id="26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 Snyder" initials="JAS" lastIdx="12" clrIdx="0"/>
  <p:cmAuthor id="1" name="Cheryl Slavik" initials="CS" lastIdx="18" clrIdx="1"/>
  <p:cmAuthor id="2" name="NA" initials="N" lastIdx="16" clrIdx="2"/>
  <p:cmAuthor id="3" name="Joyce N." initials="JN" lastIdx="29" clrIdx="3"/>
  <p:cmAuthor id="4" name="Judy" initials="JAL" lastIdx="3"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E7EB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20" autoAdjust="0"/>
    <p:restoredTop sz="80941" autoAdjust="0"/>
  </p:normalViewPr>
  <p:slideViewPr>
    <p:cSldViewPr>
      <p:cViewPr varScale="1">
        <p:scale>
          <a:sx n="61" d="100"/>
          <a:sy n="61" d="100"/>
        </p:scale>
        <p:origin x="402" y="4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86" y="5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7" Type="http://schemas.openxmlformats.org/officeDocument/2006/relationships/slide" Target="slides/slide29.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28.xml"/><Relationship Id="rId5" Type="http://schemas.openxmlformats.org/officeDocument/2006/relationships/slide" Target="slides/slide27.xml"/><Relationship Id="rId4"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7CEC81-68EF-4799-AD76-B67CADD91BAC}" type="datetimeFigureOut">
              <a:rPr lang="en-US" smtClean="0"/>
              <a:pPr/>
              <a:t>6/6/2013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CE6167-B46C-419E-BC99-9BB83C792916}" type="slidenum">
              <a:rPr lang="en-US" smtClean="0"/>
              <a:pPr/>
              <a:t>‹#›</a:t>
            </a:fld>
            <a:endParaRPr lang="en-US" dirty="0"/>
          </a:p>
        </p:txBody>
      </p:sp>
    </p:spTree>
    <p:extLst>
      <p:ext uri="{BB962C8B-B14F-4D97-AF65-F5344CB8AC3E}">
        <p14:creationId xmlns:p14="http://schemas.microsoft.com/office/powerpoint/2010/main" val="1462681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15C4BB-136A-4E8A-8C0D-4EA7A5034EB9}" type="datetimeFigureOut">
              <a:rPr lang="en-US" smtClean="0"/>
              <a:pPr/>
              <a:t>6/6/2013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CF846F-A3E5-4C0D-9E2E-DC382416709D}" type="slidenum">
              <a:rPr lang="en-US" smtClean="0"/>
              <a:pPr/>
              <a:t>‹#›</a:t>
            </a:fld>
            <a:endParaRPr lang="en-US" dirty="0"/>
          </a:p>
        </p:txBody>
      </p:sp>
    </p:spTree>
    <p:extLst>
      <p:ext uri="{BB962C8B-B14F-4D97-AF65-F5344CB8AC3E}">
        <p14:creationId xmlns:p14="http://schemas.microsoft.com/office/powerpoint/2010/main" val="1329339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a:t>
            </a:r>
            <a:r>
              <a:rPr lang="en-US" dirty="0" smtClean="0"/>
              <a:t>his chapter</a:t>
            </a:r>
            <a:r>
              <a:rPr lang="en-US" baseline="0" dirty="0" smtClean="0"/>
              <a:t>, you will use Microsoft Office Excel 2013 to perform specialized functions. </a:t>
            </a:r>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1</a:t>
            </a:fld>
            <a:endParaRPr lang="en-US" dirty="0"/>
          </a:p>
        </p:txBody>
      </p:sp>
    </p:spTree>
    <p:extLst>
      <p:ext uri="{BB962C8B-B14F-4D97-AF65-F5344CB8AC3E}">
        <p14:creationId xmlns:p14="http://schemas.microsoft.com/office/powerpoint/2010/main" val="2388619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NOT function reverses the truth value of its argument. Unlike the AND and OR functions, which can have two or more logical arguments, the NOT function contains only one logical argument.</a:t>
            </a:r>
          </a:p>
        </p:txBody>
      </p:sp>
      <p:sp>
        <p:nvSpPr>
          <p:cNvPr id="4" name="Slide Number Placeholder 3"/>
          <p:cNvSpPr>
            <a:spLocks noGrp="1"/>
          </p:cNvSpPr>
          <p:nvPr>
            <p:ph type="sldNum" sz="quarter" idx="10"/>
          </p:nvPr>
        </p:nvSpPr>
        <p:spPr/>
        <p:txBody>
          <a:bodyPr/>
          <a:lstStyle/>
          <a:p>
            <a:fld id="{3BCF846F-A3E5-4C0D-9E2E-DC382416709D}" type="slidenum">
              <a:rPr lang="en-US" smtClean="0"/>
              <a:pPr/>
              <a:t>10</a:t>
            </a:fld>
            <a:endParaRPr lang="en-US" dirty="0"/>
          </a:p>
        </p:txBody>
      </p:sp>
    </p:spTree>
    <p:extLst>
      <p:ext uri="{BB962C8B-B14F-4D97-AF65-F5344CB8AC3E}">
        <p14:creationId xmlns:p14="http://schemas.microsoft.com/office/powerpoint/2010/main" val="2581485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MATCH function has three arguments:</a:t>
            </a:r>
          </a:p>
          <a:p>
            <a:pPr lvl="1"/>
            <a:r>
              <a:rPr lang="en-US" dirty="0" smtClean="0"/>
              <a:t>Lookup_value</a:t>
            </a:r>
            <a:r>
              <a:rPr lang="en-US" sz="1200" kern="1200" dirty="0" smtClean="0">
                <a:solidFill>
                  <a:schemeClr val="tx1"/>
                </a:solidFill>
                <a:effectLst/>
                <a:latin typeface="+mn-lt"/>
                <a:ea typeface="+mn-ea"/>
                <a:cs typeface="+mn-cs"/>
              </a:rPr>
              <a:t>—</a:t>
            </a:r>
            <a:r>
              <a:rPr lang="en-US" sz="1200" b="0" i="0" u="none" strike="noStrike" kern="1200" baseline="0" dirty="0" smtClean="0">
                <a:solidFill>
                  <a:schemeClr val="tx1"/>
                </a:solidFill>
                <a:latin typeface="+mn-lt"/>
                <a:ea typeface="+mn-ea"/>
                <a:cs typeface="+mn-cs"/>
              </a:rPr>
              <a:t>value that you want to find in the array or list.</a:t>
            </a:r>
            <a:endParaRPr lang="en-US" dirty="0" smtClean="0"/>
          </a:p>
          <a:p>
            <a:pPr lvl="1"/>
            <a:r>
              <a:rPr lang="en-US" dirty="0" smtClean="0"/>
              <a:t>Lookup_array</a:t>
            </a:r>
            <a:r>
              <a:rPr lang="en-US" sz="1200" kern="1200" dirty="0" smtClean="0">
                <a:solidFill>
                  <a:schemeClr val="tx1"/>
                </a:solidFill>
                <a:effectLst/>
                <a:latin typeface="+mn-lt"/>
                <a:ea typeface="+mn-ea"/>
                <a:cs typeface="+mn-cs"/>
              </a:rPr>
              <a:t>—</a:t>
            </a:r>
            <a:r>
              <a:rPr lang="en-US" sz="1200" b="0" i="0" u="none" strike="noStrike" kern="1200" baseline="0" dirty="0" smtClean="0">
                <a:solidFill>
                  <a:schemeClr val="tx1"/>
                </a:solidFill>
                <a:latin typeface="+mn-lt"/>
                <a:ea typeface="+mn-ea"/>
                <a:cs typeface="+mn-cs"/>
              </a:rPr>
              <a:t>range of contiguous cells that contain potential lookup values.</a:t>
            </a:r>
            <a:endParaRPr lang="en-US" dirty="0" smtClean="0"/>
          </a:p>
          <a:p>
            <a:pPr lvl="1"/>
            <a:r>
              <a:rPr lang="en-US" dirty="0" smtClean="0"/>
              <a:t>Match_type</a:t>
            </a:r>
            <a:r>
              <a:rPr lang="en-US" sz="1200" kern="1200" dirty="0" smtClean="0">
                <a:solidFill>
                  <a:schemeClr val="tx1"/>
                </a:solidFill>
                <a:effectLst/>
                <a:latin typeface="+mn-lt"/>
                <a:ea typeface="+mn-ea"/>
                <a:cs typeface="+mn-cs"/>
              </a:rPr>
              <a:t>—</a:t>
            </a:r>
            <a:r>
              <a:rPr lang="en-US" sz="1200" b="0" i="0" u="none" strike="noStrike" kern="1200" baseline="0" dirty="0" smtClean="0">
                <a:solidFill>
                  <a:schemeClr val="tx1"/>
                </a:solidFill>
                <a:latin typeface="+mn-lt"/>
                <a:ea typeface="+mn-ea"/>
                <a:cs typeface="+mn-cs"/>
              </a:rPr>
              <a:t>1, 0, or –1 to indicate which value to return.</a:t>
            </a:r>
            <a:endParaRPr lang="en-US" dirty="0" smtClean="0"/>
          </a:p>
          <a:p>
            <a:pPr lvl="1"/>
            <a:endParaRPr lang="en-US" dirty="0" smtClean="0"/>
          </a:p>
          <a:p>
            <a:r>
              <a:rPr lang="en-US" dirty="0" smtClean="0"/>
              <a:t>Returns the position of a value in a list.</a:t>
            </a:r>
          </a:p>
          <a:p>
            <a:endParaRPr lang="en-US" sz="1200" b="0" i="0" u="none" strike="noStrike" kern="1200" baseline="0" dirty="0" smtClean="0">
              <a:solidFill>
                <a:schemeClr val="tx1"/>
              </a:solidFill>
              <a:latin typeface="+mn-lt"/>
              <a:ea typeface="+mn-ea"/>
              <a:cs typeface="+mn-cs"/>
            </a:endParaRPr>
          </a:p>
          <a:p>
            <a:pPr lvl="0"/>
            <a:r>
              <a:rPr lang="en-US" dirty="0" smtClean="0"/>
              <a:t>Information on using MATCH and INDEX lookup</a:t>
            </a:r>
            <a:r>
              <a:rPr lang="en-US" baseline="0" dirty="0" smtClean="0"/>
              <a:t> functions</a:t>
            </a:r>
            <a:r>
              <a:rPr lang="en-US" dirty="0" smtClean="0"/>
              <a:t> continues on the next slide.</a:t>
            </a:r>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11</a:t>
            </a:fld>
            <a:endParaRPr lang="en-US" dirty="0"/>
          </a:p>
        </p:txBody>
      </p:sp>
    </p:spTree>
    <p:extLst>
      <p:ext uri="{BB962C8B-B14F-4D97-AF65-F5344CB8AC3E}">
        <p14:creationId xmlns:p14="http://schemas.microsoft.com/office/powerpoint/2010/main" val="3580735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INDEX function has three arguments:</a:t>
            </a:r>
          </a:p>
          <a:p>
            <a:pPr lvl="1"/>
            <a:r>
              <a:rPr lang="en-US" dirty="0" smtClean="0"/>
              <a:t>Array</a:t>
            </a:r>
            <a:r>
              <a:rPr lang="en-US" sz="1200" kern="1200" dirty="0" smtClean="0">
                <a:solidFill>
                  <a:schemeClr val="tx1"/>
                </a:solidFill>
                <a:effectLst/>
                <a:latin typeface="+mn-lt"/>
                <a:ea typeface="+mn-ea"/>
                <a:cs typeface="+mn-cs"/>
              </a:rPr>
              <a:t>—</a:t>
            </a:r>
            <a:r>
              <a:rPr lang="en-US" sz="1200" b="0" i="0" u="none" strike="noStrike" kern="1200" baseline="0" dirty="0" smtClean="0">
                <a:solidFill>
                  <a:schemeClr val="tx1"/>
                </a:solidFill>
                <a:latin typeface="+mn-lt"/>
                <a:ea typeface="+mn-ea"/>
                <a:cs typeface="+mn-cs"/>
              </a:rPr>
              <a:t>one or more ranges.</a:t>
            </a:r>
            <a:endParaRPr lang="en-US" dirty="0" smtClean="0"/>
          </a:p>
          <a:p>
            <a:pPr lvl="1"/>
            <a:r>
              <a:rPr lang="en-US" dirty="0" smtClean="0"/>
              <a:t>Row_num</a:t>
            </a:r>
            <a:r>
              <a:rPr lang="en-US" sz="1200" kern="1200" dirty="0" smtClean="0">
                <a:solidFill>
                  <a:schemeClr val="tx1"/>
                </a:solidFill>
                <a:effectLst/>
                <a:latin typeface="+mn-lt"/>
                <a:ea typeface="+mn-ea"/>
                <a:cs typeface="+mn-cs"/>
              </a:rPr>
              <a:t>—</a:t>
            </a:r>
            <a:r>
              <a:rPr lang="en-US" sz="1200" b="0" i="0" u="none" strike="noStrike" kern="1200" baseline="0" dirty="0" smtClean="0">
                <a:solidFill>
                  <a:schemeClr val="tx1"/>
                </a:solidFill>
                <a:latin typeface="+mn-lt"/>
                <a:ea typeface="+mn-ea"/>
                <a:cs typeface="+mn-cs"/>
              </a:rPr>
              <a:t>identifies the row number within the array range.</a:t>
            </a:r>
          </a:p>
          <a:p>
            <a:pPr lvl="1"/>
            <a:r>
              <a:rPr lang="en-US" dirty="0" smtClean="0"/>
              <a:t>Column_num</a:t>
            </a:r>
            <a:r>
              <a:rPr lang="en-US" sz="1200" kern="1200" dirty="0" smtClean="0">
                <a:solidFill>
                  <a:schemeClr val="tx1"/>
                </a:solidFill>
                <a:effectLst/>
                <a:latin typeface="+mn-lt"/>
                <a:ea typeface="+mn-ea"/>
                <a:cs typeface="+mn-cs"/>
              </a:rPr>
              <a:t>—</a:t>
            </a:r>
            <a:r>
              <a:rPr lang="en-US" sz="1200" b="0" i="0" u="none" strike="noStrike" kern="1200" baseline="0" dirty="0" smtClean="0">
                <a:solidFill>
                  <a:schemeClr val="tx1"/>
                </a:solidFill>
                <a:latin typeface="+mn-lt"/>
                <a:ea typeface="+mn-ea"/>
                <a:cs typeface="+mn-cs"/>
              </a:rPr>
              <a:t>identifies the column within the reference that contains the desired value.</a:t>
            </a:r>
            <a:endParaRPr lang="en-US" dirty="0" smtClean="0"/>
          </a:p>
          <a:p>
            <a:pPr lvl="1"/>
            <a:endParaRPr lang="en-US" dirty="0" smtClean="0"/>
          </a:p>
          <a:p>
            <a:r>
              <a:rPr lang="en-US" dirty="0" smtClean="0"/>
              <a:t>Returns a value or the reference to a value</a:t>
            </a:r>
            <a:r>
              <a:rPr lang="en-US" baseline="0" dirty="0" smtClean="0"/>
              <a:t> within a range based on X and Y coordinates.</a:t>
            </a:r>
            <a:endParaRPr lang="en-US" dirty="0" smtClean="0"/>
          </a:p>
          <a:p>
            <a:endParaRPr lang="en-US" sz="1200" b="0" i="0" u="none" strike="noStrike" kern="1200" baseline="0" dirty="0" smtClean="0">
              <a:solidFill>
                <a:schemeClr val="tx1"/>
              </a:solidFill>
              <a:latin typeface="+mn-lt"/>
              <a:ea typeface="+mn-ea"/>
              <a:cs typeface="+mn-cs"/>
            </a:endParaRPr>
          </a:p>
          <a:p>
            <a:pPr lvl="0"/>
            <a:r>
              <a:rPr lang="en-US" dirty="0" smtClean="0"/>
              <a:t>Information on using MATCH and INDEX lookup</a:t>
            </a:r>
            <a:r>
              <a:rPr lang="en-US" baseline="0" dirty="0" smtClean="0"/>
              <a:t> functions</a:t>
            </a:r>
            <a:r>
              <a:rPr lang="en-US" dirty="0" smtClean="0"/>
              <a:t> continues on the next slide.</a:t>
            </a:r>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12</a:t>
            </a:fld>
            <a:endParaRPr lang="en-US" dirty="0"/>
          </a:p>
        </p:txBody>
      </p:sp>
    </p:spTree>
    <p:extLst>
      <p:ext uri="{BB962C8B-B14F-4D97-AF65-F5344CB8AC3E}">
        <p14:creationId xmlns:p14="http://schemas.microsoft.com/office/powerpoint/2010/main" val="3105982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This slide shows a worksheet with the MATCH and INDEX functions.</a:t>
            </a:r>
          </a:p>
          <a:p>
            <a:pPr lvl="0"/>
            <a:endParaRPr lang="en-US" dirty="0" smtClean="0"/>
          </a:p>
          <a:p>
            <a:pPr lvl="0"/>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13</a:t>
            </a:fld>
            <a:endParaRPr lang="en-US" dirty="0"/>
          </a:p>
        </p:txBody>
      </p:sp>
    </p:spTree>
    <p:extLst>
      <p:ext uri="{BB962C8B-B14F-4D97-AF65-F5344CB8AC3E}">
        <p14:creationId xmlns:p14="http://schemas.microsoft.com/office/powerpoint/2010/main" val="1781594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Prior to applying advanced filtering techniques, a criteria range must be defined.</a:t>
            </a:r>
          </a:p>
          <a:p>
            <a:endParaRPr lang="en-US" dirty="0" smtClean="0"/>
          </a:p>
          <a:p>
            <a:r>
              <a:rPr lang="en-US" dirty="0" smtClean="0"/>
              <a:t>A criteria range is a separate range of cells specifying the conditions used to filter a table.</a:t>
            </a:r>
          </a:p>
          <a:p>
            <a:endParaRPr lang="en-US" dirty="0" smtClean="0"/>
          </a:p>
          <a:p>
            <a:pPr lvl="0"/>
            <a:r>
              <a:rPr lang="en-US" dirty="0" smtClean="0"/>
              <a:t>The criteria range must contain at least two rows and one column,</a:t>
            </a:r>
            <a:r>
              <a:rPr lang="en-US" baseline="0" dirty="0" smtClean="0"/>
              <a:t> where the f</a:t>
            </a:r>
            <a:r>
              <a:rPr lang="en-US" dirty="0" smtClean="0"/>
              <a:t>irst row contains the table column labels, and the second row contains the conditions for filtering the table.</a:t>
            </a:r>
          </a:p>
          <a:p>
            <a:endParaRPr lang="en-US" sz="1200" b="0" i="0" u="none" strike="noStrike" kern="1200" baseline="0" dirty="0" smtClean="0">
              <a:solidFill>
                <a:schemeClr val="tx1"/>
              </a:solidFill>
              <a:latin typeface="+mn-lt"/>
              <a:ea typeface="+mn-ea"/>
              <a:cs typeface="+mn-cs"/>
            </a:endParaRPr>
          </a:p>
          <a:p>
            <a:pPr lvl="0"/>
            <a:r>
              <a:rPr lang="en-US" dirty="0" smtClean="0"/>
              <a:t>Information on using advanced filtering continues on the next slide.</a:t>
            </a:r>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14</a:t>
            </a:fld>
            <a:endParaRPr lang="en-US" dirty="0"/>
          </a:p>
        </p:txBody>
      </p:sp>
    </p:spTree>
    <p:extLst>
      <p:ext uri="{BB962C8B-B14F-4D97-AF65-F5344CB8AC3E}">
        <p14:creationId xmlns:p14="http://schemas.microsoft.com/office/powerpoint/2010/main" val="1705954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This slide shows the original table, criteria range, and a copy of records that meet the conditions.</a:t>
            </a:r>
          </a:p>
          <a:p>
            <a:endParaRPr lang="en-US" sz="1200" b="0" i="0" u="none" strike="noStrike" kern="1200" baseline="0" dirty="0" smtClean="0">
              <a:solidFill>
                <a:schemeClr val="tx1"/>
              </a:solidFill>
              <a:latin typeface="+mn-lt"/>
              <a:ea typeface="+mn-ea"/>
              <a:cs typeface="+mn-cs"/>
            </a:endParaRPr>
          </a:p>
          <a:p>
            <a:pPr lvl="0"/>
            <a:r>
              <a:rPr lang="en-US" dirty="0" smtClean="0"/>
              <a:t>Information on using advanced filtering continues on the next slide.</a:t>
            </a:r>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15</a:t>
            </a:fld>
            <a:endParaRPr lang="en-US" dirty="0"/>
          </a:p>
        </p:txBody>
      </p:sp>
    </p:spTree>
    <p:extLst>
      <p:ext uri="{BB962C8B-B14F-4D97-AF65-F5344CB8AC3E}">
        <p14:creationId xmlns:p14="http://schemas.microsoft.com/office/powerpoint/2010/main" val="996759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The AND and OR conditions can be used in conjunction with filtering, where each column of conditions sets an AND condition and each additional row sets an OR condition.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This slide shows the use of the AND and OR conditions.</a:t>
            </a:r>
          </a:p>
          <a:p>
            <a:endParaRPr lang="en-US" sz="1200" b="0" i="0" u="none" strike="noStrike" kern="1200" baseline="0" dirty="0" smtClean="0">
              <a:solidFill>
                <a:schemeClr val="tx1"/>
              </a:solidFill>
              <a:latin typeface="+mn-lt"/>
              <a:ea typeface="+mn-ea"/>
              <a:cs typeface="+mn-cs"/>
            </a:endParaRPr>
          </a:p>
          <a:p>
            <a:pPr lvl="0"/>
            <a:r>
              <a:rPr lang="en-US" dirty="0" smtClean="0"/>
              <a:t>Information on using advanced filtering continues on the next slide.</a:t>
            </a:r>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16</a:t>
            </a:fld>
            <a:endParaRPr lang="en-US" dirty="0"/>
          </a:p>
        </p:txBody>
      </p:sp>
    </p:spTree>
    <p:extLst>
      <p:ext uri="{BB962C8B-B14F-4D97-AF65-F5344CB8AC3E}">
        <p14:creationId xmlns:p14="http://schemas.microsoft.com/office/powerpoint/2010/main" val="1098318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Advanced Filter dialog box allows</a:t>
            </a:r>
            <a:r>
              <a:rPr lang="en-US" baseline="0" dirty="0" smtClean="0"/>
              <a:t> f</a:t>
            </a:r>
            <a:r>
              <a:rPr lang="en-US" dirty="0" smtClean="0"/>
              <a:t>iltering the table in place, copying the selected records to another area in the worksheet,</a:t>
            </a:r>
            <a:r>
              <a:rPr lang="en-US" baseline="0" dirty="0" smtClean="0"/>
              <a:t> s</a:t>
            </a:r>
            <a:r>
              <a:rPr lang="en-US" dirty="0" smtClean="0"/>
              <a:t>pecifying the list and criteria ranges, and </a:t>
            </a:r>
            <a:r>
              <a:rPr lang="en-US" dirty="0" err="1" smtClean="0"/>
              <a:t>displying</a:t>
            </a:r>
            <a:r>
              <a:rPr lang="en-US" dirty="0" smtClean="0"/>
              <a:t> only unique records.</a:t>
            </a:r>
          </a:p>
          <a:p>
            <a:endParaRPr lang="en-US" sz="1200" b="0" i="0" u="none" strike="noStrike" kern="1200" baseline="0" dirty="0" smtClean="0">
              <a:solidFill>
                <a:schemeClr val="tx1"/>
              </a:solidFill>
              <a:latin typeface="+mn-lt"/>
              <a:ea typeface="+mn-ea"/>
              <a:cs typeface="+mn-cs"/>
            </a:endParaRPr>
          </a:p>
          <a:p>
            <a:pPr lvl="0"/>
            <a:r>
              <a:rPr lang="en-US" dirty="0" smtClean="0"/>
              <a:t>Information on using advanced filtering continues on the next slide.</a:t>
            </a:r>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17</a:t>
            </a:fld>
            <a:endParaRPr lang="en-US" dirty="0"/>
          </a:p>
        </p:txBody>
      </p:sp>
    </p:spTree>
    <p:extLst>
      <p:ext uri="{BB962C8B-B14F-4D97-AF65-F5344CB8AC3E}">
        <p14:creationId xmlns:p14="http://schemas.microsoft.com/office/powerpoint/2010/main" val="2728107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To display the Advanced Filter dialog box:</a:t>
            </a:r>
          </a:p>
          <a:p>
            <a:pPr lvl="1"/>
            <a:r>
              <a:rPr lang="en-US" sz="1200" b="0" i="0" u="none" strike="noStrike" kern="1200" baseline="0" dirty="0" smtClean="0">
                <a:solidFill>
                  <a:schemeClr val="tx1"/>
                </a:solidFill>
                <a:latin typeface="+mn-lt"/>
                <a:ea typeface="+mn-ea"/>
                <a:cs typeface="+mn-cs"/>
              </a:rPr>
              <a:t>Click a cell in the data table.</a:t>
            </a:r>
          </a:p>
          <a:p>
            <a:pPr lvl="1"/>
            <a:r>
              <a:rPr lang="en-US" sz="1200" b="0" i="0" u="none" strike="noStrike" kern="1200" baseline="0" dirty="0" smtClean="0">
                <a:solidFill>
                  <a:schemeClr val="tx1"/>
                </a:solidFill>
                <a:latin typeface="+mn-lt"/>
                <a:ea typeface="+mn-ea"/>
                <a:cs typeface="+mn-cs"/>
              </a:rPr>
              <a:t>Click Advanced in the Sort &amp; Filter group on the DATA tab.</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In the Advanced Filter dialog box:</a:t>
            </a:r>
          </a:p>
          <a:p>
            <a:pPr lvl="1"/>
            <a:r>
              <a:rPr lang="en-US" sz="1200" b="0" i="0" u="none" strike="noStrike" kern="1200" baseline="0" dirty="0" smtClean="0">
                <a:solidFill>
                  <a:schemeClr val="tx1"/>
                </a:solidFill>
                <a:latin typeface="+mn-lt"/>
                <a:ea typeface="+mn-ea"/>
                <a:cs typeface="+mn-cs"/>
              </a:rPr>
              <a:t>Click the desired action</a:t>
            </a:r>
            <a:r>
              <a:rPr lang="en-US" dirty="0" smtClean="0"/>
              <a:t>—filter or copy.</a:t>
            </a:r>
            <a:endParaRPr lang="en-US" sz="1200" b="0" i="0" u="none" strike="noStrike" kern="1200" baseline="0" dirty="0" smtClean="0">
              <a:solidFill>
                <a:schemeClr val="tx1"/>
              </a:solidFill>
              <a:latin typeface="+mn-lt"/>
              <a:ea typeface="+mn-ea"/>
              <a:cs typeface="+mn-cs"/>
            </a:endParaRPr>
          </a:p>
          <a:p>
            <a:pPr lvl="1"/>
            <a:r>
              <a:rPr lang="en-US" sz="1200" b="0" i="0" u="none" strike="noStrike" kern="1200" baseline="0" dirty="0" smtClean="0">
                <a:solidFill>
                  <a:schemeClr val="tx1"/>
                </a:solidFill>
                <a:latin typeface="+mn-lt"/>
                <a:ea typeface="+mn-ea"/>
                <a:cs typeface="+mn-cs"/>
              </a:rPr>
              <a:t>Make sure the List range displays the range containing the original dataset.</a:t>
            </a:r>
          </a:p>
          <a:p>
            <a:pPr lvl="1"/>
            <a:r>
              <a:rPr lang="en-US" sz="1200" b="0" i="0" u="none" strike="noStrike" kern="1200" baseline="0" dirty="0" smtClean="0">
                <a:solidFill>
                  <a:schemeClr val="tx1"/>
                </a:solidFill>
                <a:latin typeface="+mn-lt"/>
                <a:ea typeface="+mn-ea"/>
                <a:cs typeface="+mn-cs"/>
              </a:rPr>
              <a:t>Enter the criteria range, including the criteria labels, in the Criteria range box.</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If Copy to another location was selected, specify the Copy to range.</a:t>
            </a:r>
          </a:p>
        </p:txBody>
      </p:sp>
      <p:sp>
        <p:nvSpPr>
          <p:cNvPr id="4" name="Slide Number Placeholder 3"/>
          <p:cNvSpPr>
            <a:spLocks noGrp="1"/>
          </p:cNvSpPr>
          <p:nvPr>
            <p:ph type="sldNum" sz="quarter" idx="10"/>
          </p:nvPr>
        </p:nvSpPr>
        <p:spPr/>
        <p:txBody>
          <a:bodyPr/>
          <a:lstStyle/>
          <a:p>
            <a:fld id="{3BCF846F-A3E5-4C0D-9E2E-DC382416709D}" type="slidenum">
              <a:rPr lang="en-US" smtClean="0"/>
              <a:pPr/>
              <a:t>18</a:t>
            </a:fld>
            <a:endParaRPr lang="en-US" dirty="0"/>
          </a:p>
        </p:txBody>
      </p:sp>
    </p:spTree>
    <p:extLst>
      <p:ext uri="{BB962C8B-B14F-4D97-AF65-F5344CB8AC3E}">
        <p14:creationId xmlns:p14="http://schemas.microsoft.com/office/powerpoint/2010/main" val="41979204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Database functions analyze data for selected records in a database table and are exclusively used for database tables.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These functions affect only records that satisfy the specified criteria, and data not meeting the specified criteria are filtered out.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Database functions have three arguments: </a:t>
            </a:r>
          </a:p>
          <a:p>
            <a:pPr lvl="1"/>
            <a:r>
              <a:rPr lang="en-US" sz="1200" b="0" i="0" u="none" strike="noStrike" kern="1200" baseline="0" dirty="0" smtClean="0">
                <a:solidFill>
                  <a:schemeClr val="tx1"/>
                </a:solidFill>
                <a:latin typeface="+mn-lt"/>
                <a:ea typeface="+mn-ea"/>
                <a:cs typeface="+mn-cs"/>
              </a:rPr>
              <a:t>Database</a:t>
            </a:r>
            <a:r>
              <a:rPr lang="en-US" b="0" dirty="0" smtClean="0"/>
              <a:t>—</a:t>
            </a:r>
            <a:r>
              <a:rPr lang="en-US" sz="1200" b="0" i="0" u="none" strike="noStrike" kern="1200" baseline="0" dirty="0" smtClean="0">
                <a:solidFill>
                  <a:schemeClr val="tx1"/>
                </a:solidFill>
                <a:latin typeface="+mn-lt"/>
                <a:ea typeface="+mn-ea"/>
                <a:cs typeface="+mn-cs"/>
              </a:rPr>
              <a:t>argument is the entire table, including column labels and all data.</a:t>
            </a:r>
          </a:p>
          <a:p>
            <a:pPr lvl="1"/>
            <a:r>
              <a:rPr lang="en-US" sz="1200" b="0" i="0" u="none" strike="noStrike" kern="1200" baseline="0" dirty="0" smtClean="0">
                <a:solidFill>
                  <a:schemeClr val="tx1"/>
                </a:solidFill>
                <a:latin typeface="+mn-lt"/>
                <a:ea typeface="+mn-ea"/>
                <a:cs typeface="+mn-cs"/>
              </a:rPr>
              <a:t>Field</a:t>
            </a:r>
            <a:r>
              <a:rPr lang="en-US" b="0" dirty="0" smtClean="0"/>
              <a:t>—</a:t>
            </a:r>
            <a:r>
              <a:rPr lang="en-US" sz="1200" b="0" i="0" u="none" strike="noStrike" kern="1200" baseline="0" dirty="0" smtClean="0">
                <a:solidFill>
                  <a:schemeClr val="tx1"/>
                </a:solidFill>
                <a:latin typeface="+mn-lt"/>
                <a:ea typeface="+mn-ea"/>
                <a:cs typeface="+mn-cs"/>
              </a:rPr>
              <a:t>argument is the database column that contains the values operated</a:t>
            </a:r>
          </a:p>
          <a:p>
            <a:pPr lvl="1"/>
            <a:r>
              <a:rPr lang="en-US" sz="1200" b="0" i="0" u="none" strike="noStrike" kern="1200" baseline="0" dirty="0" smtClean="0">
                <a:solidFill>
                  <a:schemeClr val="tx1"/>
                </a:solidFill>
                <a:latin typeface="+mn-lt"/>
                <a:ea typeface="+mn-ea"/>
                <a:cs typeface="+mn-cs"/>
              </a:rPr>
              <a:t>on by the function.</a:t>
            </a:r>
          </a:p>
          <a:p>
            <a:pPr lvl="1"/>
            <a:r>
              <a:rPr lang="en-US" sz="1200" b="0" i="0" u="none" strike="noStrike" kern="1200" baseline="0" dirty="0" smtClean="0">
                <a:solidFill>
                  <a:schemeClr val="tx1"/>
                </a:solidFill>
                <a:latin typeface="+mn-lt"/>
                <a:ea typeface="+mn-ea"/>
                <a:cs typeface="+mn-cs"/>
              </a:rPr>
              <a:t>Criteria</a:t>
            </a:r>
            <a:r>
              <a:rPr lang="en-US" b="0" dirty="0" smtClean="0"/>
              <a:t>—</a:t>
            </a:r>
            <a:r>
              <a:rPr lang="en-US" sz="1200" b="0" i="0" u="none" strike="noStrike" kern="1200" baseline="0" dirty="0" smtClean="0">
                <a:solidFill>
                  <a:schemeClr val="tx1"/>
                </a:solidFill>
                <a:latin typeface="+mn-lt"/>
                <a:ea typeface="+mn-ea"/>
                <a:cs typeface="+mn-cs"/>
              </a:rPr>
              <a:t>argument defines the conditions to be met by the function.</a:t>
            </a:r>
          </a:p>
          <a:p>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Information on manipulating data with database functions continues on the next slide.</a:t>
            </a:r>
          </a:p>
          <a:p>
            <a:pPr lvl="0"/>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19</a:t>
            </a:fld>
            <a:endParaRPr lang="en-US" dirty="0"/>
          </a:p>
        </p:txBody>
      </p:sp>
    </p:spTree>
    <p:extLst>
      <p:ext uri="{BB962C8B-B14F-4D97-AF65-F5344CB8AC3E}">
        <p14:creationId xmlns:p14="http://schemas.microsoft.com/office/powerpoint/2010/main" val="94031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objectives of this chapter</a:t>
            </a:r>
            <a:r>
              <a:rPr lang="en-US" baseline="0" dirty="0" smtClean="0"/>
              <a:t> are:</a:t>
            </a:r>
          </a:p>
          <a:p>
            <a:pPr lvl="1">
              <a:buFont typeface="Arial" pitchFamily="34" charset="0"/>
              <a:buChar char="•"/>
            </a:pPr>
            <a:r>
              <a:rPr lang="en-US" sz="1300" dirty="0" smtClean="0"/>
              <a:t>  Create a nested logical function</a:t>
            </a:r>
          </a:p>
          <a:p>
            <a:pPr lvl="1">
              <a:buFont typeface="Arial" pitchFamily="34" charset="0"/>
              <a:buChar char="•"/>
            </a:pPr>
            <a:r>
              <a:rPr lang="en-US" sz="1300" dirty="0" smtClean="0"/>
              <a:t>  Use MATCH and INDEX lookup functions</a:t>
            </a:r>
          </a:p>
          <a:p>
            <a:pPr lvl="1">
              <a:buFont typeface="Arial" pitchFamily="34" charset="0"/>
              <a:buChar char="•"/>
            </a:pPr>
            <a:r>
              <a:rPr lang="en-US" sz="1300" dirty="0" smtClean="0"/>
              <a:t>  Use advanced filtering</a:t>
            </a:r>
          </a:p>
          <a:p>
            <a:pPr lvl="1">
              <a:buFont typeface="Arial" pitchFamily="34" charset="0"/>
              <a:buChar char="•"/>
            </a:pPr>
            <a:endParaRPr lang="en-US" dirty="0" smtClean="0"/>
          </a:p>
          <a:p>
            <a:pPr lvl="0">
              <a:buFont typeface="Arial" pitchFamily="34" charset="0"/>
              <a:buNone/>
            </a:pPr>
            <a:r>
              <a:rPr lang="en-US" dirty="0" smtClean="0"/>
              <a:t>The</a:t>
            </a:r>
            <a:r>
              <a:rPr lang="en-US" baseline="0" dirty="0" smtClean="0"/>
              <a:t> objectives continue on the next slide.</a:t>
            </a:r>
            <a:endParaRPr lang="en-US" dirty="0" smtClean="0"/>
          </a:p>
        </p:txBody>
      </p:sp>
      <p:sp>
        <p:nvSpPr>
          <p:cNvPr id="4" name="Slide Number Placeholder 3"/>
          <p:cNvSpPr>
            <a:spLocks noGrp="1"/>
          </p:cNvSpPr>
          <p:nvPr>
            <p:ph type="sldNum" sz="quarter" idx="10"/>
          </p:nvPr>
        </p:nvSpPr>
        <p:spPr/>
        <p:txBody>
          <a:bodyPr/>
          <a:lstStyle/>
          <a:p>
            <a:fld id="{3BCF846F-A3E5-4C0D-9E2E-DC382416709D}" type="slidenum">
              <a:rPr lang="en-US" smtClean="0"/>
              <a:pPr/>
              <a:t>2</a:t>
            </a:fld>
            <a:endParaRPr lang="en-US" dirty="0"/>
          </a:p>
        </p:txBody>
      </p:sp>
    </p:spTree>
    <p:extLst>
      <p:ext uri="{BB962C8B-B14F-4D97-AF65-F5344CB8AC3E}">
        <p14:creationId xmlns:p14="http://schemas.microsoft.com/office/powerpoint/2010/main" val="22436715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The Database functions are similar to the statistical functions such as SUM and AVERAGE. Their names are preceded by the letter D.</a:t>
            </a:r>
          </a:p>
          <a:p>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Information on manipulating data with database functions continues on the next slide.</a:t>
            </a:r>
          </a:p>
          <a:p>
            <a:pPr lvl="0"/>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20</a:t>
            </a:fld>
            <a:endParaRPr lang="en-US" dirty="0"/>
          </a:p>
        </p:txBody>
      </p:sp>
    </p:spTree>
    <p:extLst>
      <p:ext uri="{BB962C8B-B14F-4D97-AF65-F5344CB8AC3E}">
        <p14:creationId xmlns:p14="http://schemas.microsoft.com/office/powerpoint/2010/main" val="29360147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This slide shows the use of the DSUM database function.</a:t>
            </a:r>
          </a:p>
        </p:txBody>
      </p:sp>
      <p:sp>
        <p:nvSpPr>
          <p:cNvPr id="4" name="Slide Number Placeholder 3"/>
          <p:cNvSpPr>
            <a:spLocks noGrp="1"/>
          </p:cNvSpPr>
          <p:nvPr>
            <p:ph type="sldNum" sz="quarter" idx="10"/>
          </p:nvPr>
        </p:nvSpPr>
        <p:spPr/>
        <p:txBody>
          <a:bodyPr/>
          <a:lstStyle/>
          <a:p>
            <a:fld id="{3BCF846F-A3E5-4C0D-9E2E-DC382416709D}" type="slidenum">
              <a:rPr lang="en-US" smtClean="0"/>
              <a:pPr/>
              <a:t>21</a:t>
            </a:fld>
            <a:endParaRPr lang="en-US" dirty="0"/>
          </a:p>
        </p:txBody>
      </p:sp>
    </p:spTree>
    <p:extLst>
      <p:ext uri="{BB962C8B-B14F-4D97-AF65-F5344CB8AC3E}">
        <p14:creationId xmlns:p14="http://schemas.microsoft.com/office/powerpoint/2010/main" val="39022175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Excel has financial functions that can be used for business financial analysis and for personal financial management.</a:t>
            </a:r>
            <a:endParaRPr lang="en-US" dirty="0" smtClean="0"/>
          </a:p>
          <a:p>
            <a:pPr lvl="1"/>
            <a:r>
              <a:rPr lang="en-US" sz="1200" b="0" i="0" u="none" strike="noStrike" kern="1200" baseline="0" dirty="0" smtClean="0">
                <a:solidFill>
                  <a:schemeClr val="tx1"/>
                </a:solidFill>
                <a:latin typeface="+mn-lt"/>
                <a:ea typeface="+mn-ea"/>
                <a:cs typeface="+mn-cs"/>
              </a:rPr>
              <a:t>PMT function</a:t>
            </a:r>
            <a:r>
              <a:rPr lang="en-US" b="0" dirty="0" smtClean="0"/>
              <a:t>—c</a:t>
            </a:r>
            <a:r>
              <a:rPr lang="en-US" sz="1200" b="0" i="0" u="none" strike="noStrike" kern="1200" baseline="0" dirty="0" smtClean="0">
                <a:solidFill>
                  <a:schemeClr val="tx1"/>
                </a:solidFill>
                <a:latin typeface="+mn-lt"/>
                <a:ea typeface="+mn-ea"/>
                <a:cs typeface="+mn-cs"/>
              </a:rPr>
              <a:t>alculates the monthly payment for a loan with a fixed interest rate for a specified period of time.</a:t>
            </a:r>
          </a:p>
          <a:p>
            <a:pPr lvl="1"/>
            <a:r>
              <a:rPr lang="en-US" dirty="0" smtClean="0"/>
              <a:t>IPMT function</a:t>
            </a:r>
            <a:r>
              <a:rPr lang="en-US" b="0" dirty="0" smtClean="0"/>
              <a:t>—</a:t>
            </a:r>
            <a:r>
              <a:rPr lang="en-US" dirty="0" smtClean="0"/>
              <a:t>calculates the periodic interest for a specified payment period on a loan or an investment given a fixed interest rate, term, and periodic payments.</a:t>
            </a:r>
          </a:p>
          <a:p>
            <a:pPr lvl="1"/>
            <a:r>
              <a:rPr lang="en-US" dirty="0" smtClean="0"/>
              <a:t>PPMT function</a:t>
            </a:r>
            <a:r>
              <a:rPr lang="en-US" b="0" dirty="0" smtClean="0"/>
              <a:t>—</a:t>
            </a:r>
            <a:r>
              <a:rPr lang="en-US" dirty="0" smtClean="0"/>
              <a:t>calculates the principal payment for a specified payment period on a loan or an investment given a fixed interest rate, term, and periodic payments.</a:t>
            </a:r>
          </a:p>
          <a:p>
            <a:pPr lvl="1"/>
            <a:r>
              <a:rPr lang="en-US" dirty="0" smtClean="0"/>
              <a:t>CUMIPMT function</a:t>
            </a:r>
            <a:r>
              <a:rPr lang="en-US" b="0" dirty="0" smtClean="0"/>
              <a:t>—</a:t>
            </a:r>
            <a:r>
              <a:rPr lang="en-US" dirty="0" smtClean="0"/>
              <a:t>calculates the cumulative interest throughout a loan amortization table.</a:t>
            </a:r>
          </a:p>
          <a:p>
            <a:pPr lvl="1"/>
            <a:r>
              <a:rPr lang="en-US" dirty="0" smtClean="0"/>
              <a:t>CUMPRINC function</a:t>
            </a:r>
            <a:r>
              <a:rPr lang="en-US" b="0" dirty="0" smtClean="0"/>
              <a:t>—</a:t>
            </a:r>
            <a:r>
              <a:rPr lang="en-US" dirty="0" smtClean="0"/>
              <a:t>calculates the cumulative principal throughout a loan amortization table.</a:t>
            </a:r>
          </a:p>
          <a:p>
            <a:pPr lvl="0"/>
            <a:endParaRPr lang="en-US" dirty="0" smtClean="0"/>
          </a:p>
          <a:p>
            <a:pPr lvl="0"/>
            <a:r>
              <a:rPr lang="en-US" dirty="0" smtClean="0"/>
              <a:t>Information on creating a loan amortization table continues on the next slide.</a:t>
            </a:r>
          </a:p>
        </p:txBody>
      </p:sp>
      <p:sp>
        <p:nvSpPr>
          <p:cNvPr id="4" name="Slide Number Placeholder 3"/>
          <p:cNvSpPr>
            <a:spLocks noGrp="1"/>
          </p:cNvSpPr>
          <p:nvPr>
            <p:ph type="sldNum" sz="quarter" idx="10"/>
          </p:nvPr>
        </p:nvSpPr>
        <p:spPr/>
        <p:txBody>
          <a:bodyPr/>
          <a:lstStyle/>
          <a:p>
            <a:fld id="{3BCF846F-A3E5-4C0D-9E2E-DC382416709D}" type="slidenum">
              <a:rPr lang="en-US" smtClean="0"/>
              <a:pPr/>
              <a:t>22</a:t>
            </a:fld>
            <a:endParaRPr lang="en-US" dirty="0"/>
          </a:p>
        </p:txBody>
      </p:sp>
    </p:spTree>
    <p:extLst>
      <p:ext uri="{BB962C8B-B14F-4D97-AF65-F5344CB8AC3E}">
        <p14:creationId xmlns:p14="http://schemas.microsoft.com/office/powerpoint/2010/main" val="1501611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loan amortization table is a schedule of monthly payments, interest per period, principal repayment per period, and balances.</a:t>
            </a:r>
          </a:p>
          <a:p>
            <a:endParaRPr lang="en-US" dirty="0" smtClean="0"/>
          </a:p>
          <a:p>
            <a:pPr lvl="0"/>
            <a:r>
              <a:rPr lang="en-US" dirty="0" smtClean="0"/>
              <a:t>Information on creating a loan amortization table continues on the next slide.</a:t>
            </a:r>
          </a:p>
        </p:txBody>
      </p:sp>
      <p:sp>
        <p:nvSpPr>
          <p:cNvPr id="4" name="Slide Number Placeholder 3"/>
          <p:cNvSpPr>
            <a:spLocks noGrp="1"/>
          </p:cNvSpPr>
          <p:nvPr>
            <p:ph type="sldNum" sz="quarter" idx="10"/>
          </p:nvPr>
        </p:nvSpPr>
        <p:spPr/>
        <p:txBody>
          <a:bodyPr/>
          <a:lstStyle/>
          <a:p>
            <a:fld id="{3BCF846F-A3E5-4C0D-9E2E-DC382416709D}" type="slidenum">
              <a:rPr lang="en-US" smtClean="0"/>
              <a:pPr/>
              <a:t>23</a:t>
            </a:fld>
            <a:endParaRPr lang="en-US" dirty="0"/>
          </a:p>
        </p:txBody>
      </p:sp>
    </p:spTree>
    <p:extLst>
      <p:ext uri="{BB962C8B-B14F-4D97-AF65-F5344CB8AC3E}">
        <p14:creationId xmlns:p14="http://schemas.microsoft.com/office/powerpoint/2010/main" val="982585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This slide shows the use of some of the financial functions used to create a loan amortization table.</a:t>
            </a:r>
            <a:endParaRPr lang="en-US" dirty="0" smtClean="0"/>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24</a:t>
            </a:fld>
            <a:endParaRPr lang="en-US" dirty="0"/>
          </a:p>
        </p:txBody>
      </p:sp>
    </p:spTree>
    <p:extLst>
      <p:ext uri="{BB962C8B-B14F-4D97-AF65-F5344CB8AC3E}">
        <p14:creationId xmlns:p14="http://schemas.microsoft.com/office/powerpoint/2010/main" val="37937540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Excel has additional financial functions available to calculate payment or investment values.</a:t>
            </a:r>
          </a:p>
          <a:p>
            <a:pPr lvl="1"/>
            <a:r>
              <a:rPr lang="en-US" sz="1200" b="0" i="0" u="none" strike="noStrike" kern="1200" baseline="0" dirty="0" smtClean="0">
                <a:solidFill>
                  <a:schemeClr val="tx1"/>
                </a:solidFill>
                <a:latin typeface="+mn-lt"/>
                <a:ea typeface="+mn-ea"/>
                <a:cs typeface="+mn-cs"/>
              </a:rPr>
              <a:t>PV function</a:t>
            </a:r>
            <a:r>
              <a:rPr lang="en-US" b="0" dirty="0" smtClean="0"/>
              <a:t>—</a:t>
            </a:r>
            <a:r>
              <a:rPr lang="en-US" sz="1200" b="0" i="0" u="none" strike="noStrike" kern="1200" baseline="0" dirty="0" smtClean="0">
                <a:solidFill>
                  <a:schemeClr val="tx1"/>
                </a:solidFill>
                <a:latin typeface="+mn-lt"/>
                <a:ea typeface="+mn-ea"/>
                <a:cs typeface="+mn-cs"/>
              </a:rPr>
              <a:t>calculates the total present value of a series of payments that will be made in the future.</a:t>
            </a:r>
          </a:p>
          <a:p>
            <a:pPr lvl="1"/>
            <a:r>
              <a:rPr lang="en-US" sz="1200" b="0" i="0" u="none" strike="noStrike" kern="1200" baseline="0" dirty="0" smtClean="0">
                <a:solidFill>
                  <a:schemeClr val="tx1"/>
                </a:solidFill>
                <a:latin typeface="+mn-lt"/>
                <a:ea typeface="+mn-ea"/>
                <a:cs typeface="+mn-cs"/>
              </a:rPr>
              <a:t>FV function</a:t>
            </a:r>
            <a:r>
              <a:rPr lang="en-US" b="0" dirty="0" smtClean="0"/>
              <a:t>—</a:t>
            </a:r>
            <a:r>
              <a:rPr lang="en-US" sz="1200" b="0" i="0" u="none" strike="noStrike" kern="1200" baseline="0" dirty="0" smtClean="0">
                <a:solidFill>
                  <a:schemeClr val="tx1"/>
                </a:solidFill>
                <a:latin typeface="+mn-lt"/>
                <a:ea typeface="+mn-ea"/>
                <a:cs typeface="+mn-cs"/>
              </a:rPr>
              <a:t>calculates the future value of an investment, given a fixed interest rate, term, and periodic payment.</a:t>
            </a:r>
          </a:p>
          <a:p>
            <a:pPr lvl="1"/>
            <a:r>
              <a:rPr lang="en-US" sz="1200" b="0" i="0" u="none" strike="noStrike" kern="1200" baseline="0" dirty="0" smtClean="0">
                <a:solidFill>
                  <a:schemeClr val="tx1"/>
                </a:solidFill>
                <a:latin typeface="+mn-lt"/>
                <a:ea typeface="+mn-ea"/>
                <a:cs typeface="+mn-cs"/>
              </a:rPr>
              <a:t>NPV function</a:t>
            </a:r>
            <a:r>
              <a:rPr lang="en-US" b="0" dirty="0" smtClean="0"/>
              <a:t>—</a:t>
            </a:r>
            <a:r>
              <a:rPr lang="en-US" sz="1200" b="0" i="0" u="none" strike="noStrike" kern="1200" baseline="0" dirty="0" smtClean="0">
                <a:solidFill>
                  <a:schemeClr val="tx1"/>
                </a:solidFill>
                <a:latin typeface="+mn-lt"/>
                <a:ea typeface="+mn-ea"/>
                <a:cs typeface="+mn-cs"/>
              </a:rPr>
              <a:t>calculates the net present value of an investment, given a fixed discount rate and a set of given cash inflows.</a:t>
            </a:r>
          </a:p>
          <a:p>
            <a:pPr lvl="1"/>
            <a:r>
              <a:rPr lang="en-US" sz="1200" b="0" i="0" u="none" strike="noStrike" kern="1200" baseline="0" dirty="0" smtClean="0">
                <a:solidFill>
                  <a:schemeClr val="tx1"/>
                </a:solidFill>
                <a:latin typeface="+mn-lt"/>
                <a:ea typeface="+mn-ea"/>
                <a:cs typeface="+mn-cs"/>
              </a:rPr>
              <a:t>NPER function</a:t>
            </a:r>
            <a:r>
              <a:rPr lang="en-US" b="0" dirty="0" smtClean="0"/>
              <a:t>—</a:t>
            </a:r>
            <a:r>
              <a:rPr lang="en-US" sz="1200" b="0" i="0" u="none" strike="noStrike" kern="1200" baseline="0" dirty="0" smtClean="0">
                <a:solidFill>
                  <a:schemeClr val="tx1"/>
                </a:solidFill>
                <a:latin typeface="+mn-lt"/>
                <a:ea typeface="+mn-ea"/>
                <a:cs typeface="+mn-cs"/>
              </a:rPr>
              <a:t>calculates the number of payment periods for an investment or loan given a fixed interest rate, periodic payment, and present value.</a:t>
            </a:r>
          </a:p>
          <a:p>
            <a:pPr lvl="1"/>
            <a:r>
              <a:rPr lang="en-US" dirty="0" smtClean="0"/>
              <a:t>RATE function</a:t>
            </a:r>
            <a:r>
              <a:rPr lang="en-US" b="0" dirty="0" smtClean="0"/>
              <a:t>—</a:t>
            </a:r>
            <a:r>
              <a:rPr lang="en-US" dirty="0" smtClean="0"/>
              <a:t>calculates the periodic rate for an investment or loan given the number of payment periods, a fixed periodic payment, and present value.</a:t>
            </a:r>
          </a:p>
          <a:p>
            <a:pPr lvl="1"/>
            <a:endParaRPr lang="en-US" dirty="0" smtClean="0"/>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25</a:t>
            </a:fld>
            <a:endParaRPr lang="en-US" dirty="0"/>
          </a:p>
        </p:txBody>
      </p:sp>
    </p:spTree>
    <p:extLst>
      <p:ext uri="{BB962C8B-B14F-4D97-AF65-F5344CB8AC3E}">
        <p14:creationId xmlns:p14="http://schemas.microsoft.com/office/powerpoint/2010/main" val="6268104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Logical functions can be nested to form more complex conditions.</a:t>
            </a:r>
          </a:p>
          <a:p>
            <a:endParaRPr lang="en-US" dirty="0" smtClean="0"/>
          </a:p>
          <a:p>
            <a:r>
              <a:rPr lang="en-US" dirty="0" smtClean="0"/>
              <a:t>Excel has two additional lookup functions,</a:t>
            </a:r>
            <a:r>
              <a:rPr lang="en-US" baseline="0" dirty="0" smtClean="0"/>
              <a:t> which are </a:t>
            </a:r>
            <a:r>
              <a:rPr lang="en-US" dirty="0" smtClean="0"/>
              <a:t>MATCH and INDEX.</a:t>
            </a:r>
          </a:p>
          <a:p>
            <a:endParaRPr lang="en-US" dirty="0" smtClean="0"/>
          </a:p>
          <a:p>
            <a:r>
              <a:rPr lang="en-US" dirty="0" smtClean="0"/>
              <a:t>Tables can be filtered to display desired results</a:t>
            </a:r>
            <a:r>
              <a:rPr lang="en-US" dirty="0" smtClean="0"/>
              <a:t>.</a:t>
            </a:r>
          </a:p>
          <a:p>
            <a:endParaRPr lang="en-US" dirty="0" smtClean="0"/>
          </a:p>
          <a:p>
            <a:r>
              <a:rPr lang="en-US" dirty="0" smtClean="0"/>
              <a:t>The summary continues on the next slide.</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BCF846F-A3E5-4C0D-9E2E-DC382416709D}" type="slidenum">
              <a:rPr lang="en-US" smtClean="0"/>
              <a:pPr/>
              <a:t>26</a:t>
            </a:fld>
            <a:endParaRPr lang="en-US" dirty="0"/>
          </a:p>
        </p:txBody>
      </p:sp>
    </p:spTree>
    <p:extLst>
      <p:ext uri="{BB962C8B-B14F-4D97-AF65-F5344CB8AC3E}">
        <p14:creationId xmlns:p14="http://schemas.microsoft.com/office/powerpoint/2010/main" val="27656430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Excel has several database and financial functions.</a:t>
            </a:r>
          </a:p>
          <a:p>
            <a:endParaRPr lang="en-US" dirty="0" smtClean="0"/>
          </a:p>
          <a:p>
            <a:r>
              <a:rPr lang="en-US" dirty="0" smtClean="0"/>
              <a:t>Amortization tables can be constructed using these functions.</a:t>
            </a:r>
          </a:p>
        </p:txBody>
      </p:sp>
      <p:sp>
        <p:nvSpPr>
          <p:cNvPr id="4" name="Slide Number Placeholder 3"/>
          <p:cNvSpPr>
            <a:spLocks noGrp="1"/>
          </p:cNvSpPr>
          <p:nvPr>
            <p:ph type="sldNum" sz="quarter" idx="10"/>
          </p:nvPr>
        </p:nvSpPr>
        <p:spPr/>
        <p:txBody>
          <a:bodyPr/>
          <a:lstStyle/>
          <a:p>
            <a:fld id="{3BCF846F-A3E5-4C0D-9E2E-DC382416709D}" type="slidenum">
              <a:rPr lang="en-US" smtClean="0"/>
              <a:pPr/>
              <a:t>27</a:t>
            </a:fld>
            <a:endParaRPr lang="en-US" dirty="0"/>
          </a:p>
        </p:txBody>
      </p:sp>
    </p:spTree>
    <p:extLst>
      <p:ext uri="{BB962C8B-B14F-4D97-AF65-F5344CB8AC3E}">
        <p14:creationId xmlns:p14="http://schemas.microsoft.com/office/powerpoint/2010/main" val="762243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As you complete this chapter on Excel</a:t>
            </a:r>
            <a:r>
              <a:rPr lang="en-US" baseline="0" dirty="0" smtClean="0">
                <a:solidFill>
                  <a:schemeClr val="tx1"/>
                </a:solidFill>
              </a:rPr>
              <a:t>, be sure you ask questions. You want to understand the concepts so that you can continue to build on them in future chapters.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3BCF846F-A3E5-4C0D-9E2E-DC382416709D}" type="slidenum">
              <a:rPr lang="en-US" smtClean="0"/>
              <a:pPr/>
              <a:t>28</a:t>
            </a:fld>
            <a:endParaRPr lang="en-US" dirty="0"/>
          </a:p>
        </p:txBody>
      </p:sp>
    </p:spTree>
    <p:extLst>
      <p:ext uri="{BB962C8B-B14F-4D97-AF65-F5344CB8AC3E}">
        <p14:creationId xmlns:p14="http://schemas.microsoft.com/office/powerpoint/2010/main" val="23287502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29</a:t>
            </a:fld>
            <a:endParaRPr lang="en-US" dirty="0"/>
          </a:p>
        </p:txBody>
      </p:sp>
    </p:spTree>
    <p:extLst>
      <p:ext uri="{BB962C8B-B14F-4D97-AF65-F5344CB8AC3E}">
        <p14:creationId xmlns:p14="http://schemas.microsoft.com/office/powerpoint/2010/main" val="701381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objectives of this chapter</a:t>
            </a:r>
            <a:r>
              <a:rPr lang="en-US" baseline="0" dirty="0" smtClean="0"/>
              <a:t> are:</a:t>
            </a:r>
          </a:p>
          <a:p>
            <a:pPr lvl="1">
              <a:buFont typeface="Arial" pitchFamily="34" charset="0"/>
              <a:buChar char="•"/>
            </a:pPr>
            <a:r>
              <a:rPr lang="en-US" sz="1300" dirty="0" smtClean="0"/>
              <a:t>  Manipulate data with database functions</a:t>
            </a:r>
          </a:p>
          <a:p>
            <a:pPr lvl="1">
              <a:buFont typeface="Arial" pitchFamily="34" charset="0"/>
              <a:buChar char="•"/>
            </a:pPr>
            <a:r>
              <a:rPr lang="en-US" sz="1300" dirty="0" smtClean="0"/>
              <a:t>  Create a loan amortization table</a:t>
            </a:r>
          </a:p>
          <a:p>
            <a:pPr lvl="1">
              <a:buFont typeface="Arial" pitchFamily="34" charset="0"/>
              <a:buChar char="•"/>
            </a:pPr>
            <a:r>
              <a:rPr lang="en-US" sz="1300" dirty="0" smtClean="0"/>
              <a:t>  Perform other financial calculations</a:t>
            </a:r>
          </a:p>
        </p:txBody>
      </p:sp>
      <p:sp>
        <p:nvSpPr>
          <p:cNvPr id="4" name="Slide Number Placeholder 3"/>
          <p:cNvSpPr>
            <a:spLocks noGrp="1"/>
          </p:cNvSpPr>
          <p:nvPr>
            <p:ph type="sldNum" sz="quarter" idx="10"/>
          </p:nvPr>
        </p:nvSpPr>
        <p:spPr/>
        <p:txBody>
          <a:bodyPr/>
          <a:lstStyle/>
          <a:p>
            <a:fld id="{3BCF846F-A3E5-4C0D-9E2E-DC382416709D}" type="slidenum">
              <a:rPr lang="en-US" smtClean="0"/>
              <a:pPr/>
              <a:t>3</a:t>
            </a:fld>
            <a:endParaRPr lang="en-US" dirty="0"/>
          </a:p>
        </p:txBody>
      </p:sp>
    </p:spTree>
    <p:extLst>
      <p:ext uri="{BB962C8B-B14F-4D97-AF65-F5344CB8AC3E}">
        <p14:creationId xmlns:p14="http://schemas.microsoft.com/office/powerpoint/2010/main" val="2167567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IF function performs different actions based on whether the logical test is true or false and has three arguments: logical_test, Value_if_true, and Value_if_false.</a:t>
            </a:r>
          </a:p>
          <a:p>
            <a:pPr lvl="1"/>
            <a:r>
              <a:rPr lang="en-US" dirty="0" smtClean="0"/>
              <a:t>Example: IF(A6&gt;40, “overtime”, “no overtime”).</a:t>
            </a:r>
          </a:p>
          <a:p>
            <a:pPr lvl="1"/>
            <a:endParaRPr lang="en-US" dirty="0" smtClean="0"/>
          </a:p>
          <a:p>
            <a:r>
              <a:rPr lang="en-US" dirty="0" smtClean="0"/>
              <a:t>A nested function is a function that is embedded within an argument of another function.</a:t>
            </a:r>
          </a:p>
          <a:p>
            <a:endParaRPr lang="en-US" sz="1200" b="0" i="0" u="none" strike="noStrike" kern="1200" baseline="0" dirty="0" smtClean="0">
              <a:solidFill>
                <a:schemeClr val="tx1"/>
              </a:solidFill>
              <a:latin typeface="+mn-lt"/>
              <a:ea typeface="+mn-ea"/>
              <a:cs typeface="+mn-cs"/>
            </a:endParaRPr>
          </a:p>
          <a:p>
            <a:pPr lvl="0"/>
            <a:r>
              <a:rPr lang="en-US" dirty="0" smtClean="0"/>
              <a:t>Information on creating a nested logical function continues on the next slide.</a:t>
            </a:r>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4</a:t>
            </a:fld>
            <a:endParaRPr lang="en-US" dirty="0"/>
          </a:p>
        </p:txBody>
      </p:sp>
    </p:spTree>
    <p:extLst>
      <p:ext uri="{BB962C8B-B14F-4D97-AF65-F5344CB8AC3E}">
        <p14:creationId xmlns:p14="http://schemas.microsoft.com/office/powerpoint/2010/main" val="2603809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This slide shows a nested IF function and its associated flowchart depicting the structure of the nested IF function,</a:t>
            </a:r>
            <a:r>
              <a:rPr lang="en-US" baseline="0" dirty="0" smtClean="0"/>
              <a:t> where </a:t>
            </a:r>
            <a:r>
              <a:rPr lang="en-US" sz="1200" b="0" i="0" u="none" strike="noStrike" kern="1200" baseline="0" dirty="0" smtClean="0">
                <a:solidFill>
                  <a:schemeClr val="tx1"/>
                </a:solidFill>
                <a:latin typeface="+mn-lt"/>
                <a:ea typeface="+mn-ea"/>
                <a:cs typeface="+mn-cs"/>
              </a:rPr>
              <a:t>diamonds represent the logical_test arguments and rectangles represent the Value_if_true and Value_if_false arguments.</a:t>
            </a:r>
            <a:endParaRPr lang="en-US" dirty="0" smtClean="0"/>
          </a:p>
          <a:p>
            <a:endParaRPr lang="en-US" sz="1200" b="0" i="0" u="none" strike="noStrike" kern="1200" baseline="0" dirty="0" smtClean="0">
              <a:solidFill>
                <a:schemeClr val="tx1"/>
              </a:solidFill>
              <a:latin typeface="+mn-lt"/>
              <a:ea typeface="+mn-ea"/>
              <a:cs typeface="+mn-cs"/>
            </a:endParaRPr>
          </a:p>
          <a:p>
            <a:pPr lvl="0"/>
            <a:r>
              <a:rPr lang="en-US" dirty="0" smtClean="0"/>
              <a:t>Information on creating a nested logical function continues on the next slide.</a:t>
            </a:r>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5</a:t>
            </a:fld>
            <a:endParaRPr lang="en-US" dirty="0"/>
          </a:p>
        </p:txBody>
      </p:sp>
    </p:spTree>
    <p:extLst>
      <p:ext uri="{BB962C8B-B14F-4D97-AF65-F5344CB8AC3E}">
        <p14:creationId xmlns:p14="http://schemas.microsoft.com/office/powerpoint/2010/main" val="1845374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IF statements can be typed directly into the Formula bar or by using the Function Arguments dialog box.</a:t>
            </a:r>
            <a:endParaRPr lang="en-US" dirty="0" smtClean="0"/>
          </a:p>
          <a:p>
            <a:endParaRPr lang="en-US" sz="1200" b="0" i="0" u="none" strike="noStrike" kern="1200" baseline="0" dirty="0" smtClean="0">
              <a:solidFill>
                <a:schemeClr val="tx1"/>
              </a:solidFill>
              <a:latin typeface="+mn-lt"/>
              <a:ea typeface="+mn-ea"/>
              <a:cs typeface="+mn-cs"/>
            </a:endParaRPr>
          </a:p>
          <a:p>
            <a:pPr lvl="0"/>
            <a:r>
              <a:rPr lang="en-US" dirty="0" smtClean="0"/>
              <a:t>Information on creating a nested logical function continues on the next slide.</a:t>
            </a:r>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6</a:t>
            </a:fld>
            <a:endParaRPr lang="en-US" dirty="0"/>
          </a:p>
        </p:txBody>
      </p:sp>
    </p:spTree>
    <p:extLst>
      <p:ext uri="{BB962C8B-B14F-4D97-AF65-F5344CB8AC3E}">
        <p14:creationId xmlns:p14="http://schemas.microsoft.com/office/powerpoint/2010/main" val="2170060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AND function has two or more logical tests and returns TRUE only</a:t>
            </a:r>
            <a:r>
              <a:rPr lang="en-US" baseline="0" dirty="0" smtClean="0"/>
              <a:t> </a:t>
            </a:r>
            <a:r>
              <a:rPr lang="en-US" dirty="0" smtClean="0"/>
              <a:t>if all conditions are true or FALSE if any of the conditions are false.</a:t>
            </a:r>
            <a:r>
              <a:rPr lang="en-US" baseline="0" dirty="0" smtClean="0"/>
              <a:t> The format and an example of the AND function are shown in the slide.</a:t>
            </a:r>
            <a:endParaRPr lang="en-US" dirty="0" smtClean="0"/>
          </a:p>
          <a:p>
            <a:pPr lvl="0"/>
            <a:endParaRPr lang="en-US" dirty="0" smtClean="0"/>
          </a:p>
          <a:p>
            <a:pPr lvl="0"/>
            <a:r>
              <a:rPr lang="en-US" dirty="0" smtClean="0"/>
              <a:t>Information on creating a nested logical function continues on the next slide.</a:t>
            </a:r>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7</a:t>
            </a:fld>
            <a:endParaRPr lang="en-US" dirty="0"/>
          </a:p>
        </p:txBody>
      </p:sp>
    </p:spTree>
    <p:extLst>
      <p:ext uri="{BB962C8B-B14F-4D97-AF65-F5344CB8AC3E}">
        <p14:creationId xmlns:p14="http://schemas.microsoft.com/office/powerpoint/2010/main" val="3354289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OR function has two or more logical conditions and returns TRUE if any of the conditions are true or FALSE only if all the conditions are false.</a:t>
            </a:r>
            <a:r>
              <a:rPr lang="en-US" baseline="0" dirty="0" smtClean="0"/>
              <a:t> The format and an example of the OR function are shown in the slide.</a:t>
            </a:r>
            <a:endParaRPr lang="en-US" dirty="0" smtClean="0"/>
          </a:p>
          <a:p>
            <a:endParaRPr lang="en-US" dirty="0" smtClean="0"/>
          </a:p>
          <a:p>
            <a:pPr lvl="0"/>
            <a:r>
              <a:rPr lang="en-US" dirty="0" smtClean="0"/>
              <a:t>Information on creating a nested logical function continues on the next slide.</a:t>
            </a:r>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8</a:t>
            </a:fld>
            <a:endParaRPr lang="en-US" dirty="0"/>
          </a:p>
        </p:txBody>
      </p:sp>
    </p:spTree>
    <p:extLst>
      <p:ext uri="{BB962C8B-B14F-4D97-AF65-F5344CB8AC3E}">
        <p14:creationId xmlns:p14="http://schemas.microsoft.com/office/powerpoint/2010/main" val="1807280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a:t>
            </a:r>
            <a:r>
              <a:rPr lang="en-US" baseline="0" dirty="0" smtClean="0"/>
              <a:t> table shows the difference between the AND and the OR functions.</a:t>
            </a:r>
          </a:p>
          <a:p>
            <a:endParaRPr lang="en-US" dirty="0" smtClean="0"/>
          </a:p>
          <a:p>
            <a:pPr lvl="0"/>
            <a:r>
              <a:rPr lang="en-US" dirty="0" smtClean="0"/>
              <a:t>Information on creating a nested logical function continues on the next slide.</a:t>
            </a:r>
          </a:p>
          <a:p>
            <a:pPr lvl="1"/>
            <a:endParaRPr lang="en-US" dirty="0"/>
          </a:p>
        </p:txBody>
      </p:sp>
      <p:sp>
        <p:nvSpPr>
          <p:cNvPr id="4" name="Slide Number Placeholder 3"/>
          <p:cNvSpPr>
            <a:spLocks noGrp="1"/>
          </p:cNvSpPr>
          <p:nvPr>
            <p:ph type="sldNum" sz="quarter" idx="10"/>
          </p:nvPr>
        </p:nvSpPr>
        <p:spPr/>
        <p:txBody>
          <a:bodyPr/>
          <a:lstStyle/>
          <a:p>
            <a:fld id="{3BCF846F-A3E5-4C0D-9E2E-DC382416709D}" type="slidenum">
              <a:rPr lang="en-US" smtClean="0"/>
              <a:pPr/>
              <a:t>9</a:t>
            </a:fld>
            <a:endParaRPr lang="en-US" dirty="0"/>
          </a:p>
        </p:txBody>
      </p:sp>
    </p:spTree>
    <p:extLst>
      <p:ext uri="{BB962C8B-B14F-4D97-AF65-F5344CB8AC3E}">
        <p14:creationId xmlns:p14="http://schemas.microsoft.com/office/powerpoint/2010/main" val="11403661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8" name="Slide Number Placeholder 5"/>
          <p:cNvSpPr>
            <a:spLocks noGrp="1"/>
          </p:cNvSpPr>
          <p:nvPr>
            <p:ph type="sldNum" sz="quarter" idx="4"/>
          </p:nvPr>
        </p:nvSpPr>
        <p:spPr>
          <a:xfrm>
            <a:off x="8001000" y="6629400"/>
            <a:ext cx="685800" cy="228600"/>
          </a:xfrm>
          <a:prstGeom prst="rect">
            <a:avLst/>
          </a:prstGeom>
        </p:spPr>
        <p:txBody>
          <a:bodyPr vert="horz" lIns="91440" tIns="45720" rIns="91440" bIns="45720" rtlCol="0" anchor="ctr"/>
          <a:lstStyle>
            <a:lvl1pPr algn="r">
              <a:defRPr sz="1200" baseline="0">
                <a:solidFill>
                  <a:schemeClr val="tx1"/>
                </a:solidFill>
                <a:latin typeface="Garamond" pitchFamily="18" charset="0"/>
                <a:cs typeface="Arial" pitchFamily="34" charset="0"/>
              </a:defRPr>
            </a:lvl1pPr>
          </a:lstStyle>
          <a:p>
            <a:fld id="{97F33F24-5111-4524-9375-24241E4B6E0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81000" y="274638"/>
            <a:ext cx="8382000" cy="1143000"/>
          </a:xfrm>
          <a:effectLst>
            <a:glow rad="63500">
              <a:schemeClr val="accent1">
                <a:satMod val="175000"/>
                <a:alpha val="40000"/>
              </a:schemeClr>
            </a:glow>
          </a:effectLst>
        </p:spPr>
        <p:style>
          <a:lnRef idx="2">
            <a:schemeClr val="accent1"/>
          </a:lnRef>
          <a:fillRef idx="1">
            <a:schemeClr val="lt1"/>
          </a:fillRef>
          <a:effectRef idx="0">
            <a:schemeClr val="accent1"/>
          </a:effectRef>
          <a:fontRef idx="none"/>
        </p:style>
        <p:txBody>
          <a:bodyPr/>
          <a:lstStyle>
            <a:lvl1pPr algn="ctr">
              <a:defRPr b="1" cap="none" spc="0" baseline="0">
                <a:ln w="9000" cmpd="sng">
                  <a:solidFill>
                    <a:schemeClr val="accent4">
                      <a:shade val="50000"/>
                      <a:satMod val="120000"/>
                    </a:schemeClr>
                  </a:solidFill>
                  <a:prstDash val="solid"/>
                </a:ln>
                <a:solidFill>
                  <a:srgbClr val="00B0F0"/>
                </a:solidFill>
                <a:effectLst/>
                <a:latin typeface="+mj-lt"/>
                <a:ea typeface="Garamond" pitchFamily="18"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Garamond" pitchFamily="18" charset="0"/>
                <a:cs typeface="Arial" pitchFamily="34" charset="0"/>
              </a:defRPr>
            </a:lvl1pPr>
            <a:lvl2pPr>
              <a:defRPr>
                <a:latin typeface="Garamond" pitchFamily="18" charset="0"/>
                <a:cs typeface="Arial" pitchFamily="34" charset="0"/>
              </a:defRPr>
            </a:lvl2pPr>
            <a:lvl3pPr>
              <a:defRPr>
                <a:latin typeface="Garamond" pitchFamily="18" charset="0"/>
                <a:cs typeface="Arial" pitchFamily="34" charset="0"/>
              </a:defRPr>
            </a:lvl3pPr>
            <a:lvl4pPr>
              <a:defRPr>
                <a:latin typeface="Garamond" pitchFamily="18" charset="0"/>
                <a:cs typeface="Arial" pitchFamily="34" charset="0"/>
              </a:defRPr>
            </a:lvl4pPr>
            <a:lvl5pPr>
              <a:defRPr>
                <a:latin typeface="Garamond" pitchFamily="18"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4"/>
          </p:nvPr>
        </p:nvSpPr>
        <p:spPr>
          <a:xfrm>
            <a:off x="8001000" y="6629400"/>
            <a:ext cx="685800" cy="212766"/>
          </a:xfrm>
          <a:prstGeom prst="rect">
            <a:avLst/>
          </a:prstGeom>
        </p:spPr>
        <p:txBody>
          <a:bodyPr vert="horz" lIns="91440" tIns="45720" rIns="91440" bIns="45720" rtlCol="0" anchor="ctr"/>
          <a:lstStyle>
            <a:lvl1pPr algn="r">
              <a:defRPr sz="1200" baseline="0">
                <a:solidFill>
                  <a:schemeClr val="tx1"/>
                </a:solidFill>
                <a:latin typeface="Garamond" pitchFamily="18" charset="0"/>
                <a:cs typeface="Arial" pitchFamily="34" charset="0"/>
              </a:defRPr>
            </a:lvl1pPr>
          </a:lstStyle>
          <a:p>
            <a:fld id="{97F33F24-5111-4524-9375-24241E4B6E0C}" type="slidenum">
              <a:rPr lang="en-US" smtClean="0"/>
              <a:pPr/>
              <a:t>‹#›</a:t>
            </a:fld>
            <a:endParaRPr lang="en-US" dirty="0"/>
          </a:p>
        </p:txBody>
      </p:sp>
      <p:sp>
        <p:nvSpPr>
          <p:cNvPr id="6" name="Footer Placeholder 3"/>
          <p:cNvSpPr>
            <a:spLocks noGrp="1"/>
          </p:cNvSpPr>
          <p:nvPr userDrawn="1">
            <p:ph type="ftr" sz="quarter" idx="4294967295"/>
          </p:nvPr>
        </p:nvSpPr>
        <p:spPr>
          <a:xfrm>
            <a:off x="1828800" y="6629400"/>
            <a:ext cx="5486400" cy="223652"/>
          </a:xfrm>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sz="half" idx="1"/>
          </p:nvPr>
        </p:nvSpPr>
        <p:spPr>
          <a:xfrm>
            <a:off x="457200" y="1600200"/>
            <a:ext cx="4038600" cy="4525963"/>
          </a:xfrm>
        </p:spPr>
        <p:txBody>
          <a:bodyPr/>
          <a:lstStyle>
            <a:lvl1pPr>
              <a:defRPr sz="3200">
                <a:latin typeface="Garamond" pitchFamily="18" charset="0"/>
                <a:cs typeface="Arial" pitchFamily="34" charset="0"/>
              </a:defRPr>
            </a:lvl1pPr>
            <a:lvl2pPr>
              <a:defRPr sz="2800">
                <a:latin typeface="Garamond" pitchFamily="18" charset="0"/>
                <a:cs typeface="Arial" pitchFamily="34" charset="0"/>
              </a:defRPr>
            </a:lvl2pPr>
            <a:lvl3pPr>
              <a:defRPr sz="2400">
                <a:latin typeface="Garamond" pitchFamily="18" charset="0"/>
                <a:cs typeface="Arial" pitchFamily="34" charset="0"/>
              </a:defRPr>
            </a:lvl3pPr>
            <a:lvl4pPr>
              <a:defRPr sz="1800">
                <a:latin typeface="Garamond" pitchFamily="18" charset="0"/>
                <a:cs typeface="Arial" pitchFamily="34" charset="0"/>
              </a:defRPr>
            </a:lvl4pPr>
            <a:lvl5pPr>
              <a:defRPr sz="1800">
                <a:latin typeface="Garamond" pitchFamily="18"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3200">
                <a:latin typeface="Garamond" pitchFamily="18" charset="0"/>
                <a:cs typeface="Arial" pitchFamily="34" charset="0"/>
              </a:defRPr>
            </a:lvl1pPr>
            <a:lvl2pPr>
              <a:defRPr sz="2800">
                <a:latin typeface="Garamond" pitchFamily="18" charset="0"/>
                <a:cs typeface="Arial" pitchFamily="34" charset="0"/>
              </a:defRPr>
            </a:lvl2pPr>
            <a:lvl3pPr>
              <a:defRPr sz="2400">
                <a:latin typeface="Garamond" pitchFamily="18" charset="0"/>
                <a:cs typeface="Arial" pitchFamily="34" charset="0"/>
              </a:defRPr>
            </a:lvl3pPr>
            <a:lvl4pPr>
              <a:defRPr sz="1800">
                <a:latin typeface="Garamond" pitchFamily="18" charset="0"/>
                <a:cs typeface="Arial" pitchFamily="34" charset="0"/>
              </a:defRPr>
            </a:lvl4pPr>
            <a:lvl5pPr>
              <a:defRPr sz="1800">
                <a:latin typeface="Garamond" pitchFamily="18"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4"/>
          </p:nvPr>
        </p:nvSpPr>
        <p:spPr>
          <a:xfrm>
            <a:off x="8001000" y="6629400"/>
            <a:ext cx="685800" cy="228600"/>
          </a:xfrm>
          <a:prstGeom prst="rect">
            <a:avLst/>
          </a:prstGeom>
        </p:spPr>
        <p:txBody>
          <a:bodyPr vert="horz" lIns="91440" tIns="45720" rIns="91440" bIns="45720" rtlCol="0" anchor="ctr"/>
          <a:lstStyle>
            <a:lvl1pPr algn="r">
              <a:defRPr sz="1200" baseline="0">
                <a:solidFill>
                  <a:schemeClr val="tx1"/>
                </a:solidFill>
                <a:latin typeface="Garamond" pitchFamily="18" charset="0"/>
                <a:cs typeface="Arial" pitchFamily="34" charset="0"/>
              </a:defRPr>
            </a:lvl1pPr>
          </a:lstStyle>
          <a:p>
            <a:fld id="{97F33F24-5111-4524-9375-24241E4B6E0C}" type="slidenum">
              <a:rPr lang="en-US" smtClean="0"/>
              <a:pPr/>
              <a:t>‹#›</a:t>
            </a:fld>
            <a:endParaRPr lang="en-US" dirty="0"/>
          </a:p>
        </p:txBody>
      </p:sp>
      <p:sp>
        <p:nvSpPr>
          <p:cNvPr id="7" name="Footer Placeholder 3"/>
          <p:cNvSpPr>
            <a:spLocks noGrp="1"/>
          </p:cNvSpPr>
          <p:nvPr userDrawn="1">
            <p:ph type="ftr" sz="quarter" idx="4294967295"/>
          </p:nvPr>
        </p:nvSpPr>
        <p:spPr>
          <a:xfrm>
            <a:off x="1828800" y="6629400"/>
            <a:ext cx="5486400" cy="223652"/>
          </a:xfrm>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8" name="Title 1"/>
          <p:cNvSpPr>
            <a:spLocks noGrp="1"/>
          </p:cNvSpPr>
          <p:nvPr>
            <p:ph type="title"/>
          </p:nvPr>
        </p:nvSpPr>
        <p:spPr>
          <a:xfrm>
            <a:off x="381000" y="274638"/>
            <a:ext cx="8382000" cy="1143000"/>
          </a:xfrm>
          <a:effectLst>
            <a:glow rad="63500">
              <a:schemeClr val="accent1">
                <a:satMod val="175000"/>
                <a:alpha val="40000"/>
              </a:schemeClr>
            </a:glow>
          </a:effectLst>
        </p:spPr>
        <p:style>
          <a:lnRef idx="2">
            <a:schemeClr val="accent1"/>
          </a:lnRef>
          <a:fillRef idx="1">
            <a:schemeClr val="lt1"/>
          </a:fillRef>
          <a:effectRef idx="0">
            <a:schemeClr val="accent1"/>
          </a:effectRef>
          <a:fontRef idx="none"/>
        </p:style>
        <p:txBody>
          <a:bodyPr/>
          <a:lstStyle>
            <a:lvl1pPr algn="ctr">
              <a:defRPr b="1" cap="none" spc="0" baseline="0">
                <a:ln w="9000" cmpd="sng">
                  <a:solidFill>
                    <a:schemeClr val="accent4">
                      <a:shade val="50000"/>
                      <a:satMod val="120000"/>
                    </a:schemeClr>
                  </a:solidFill>
                  <a:prstDash val="solid"/>
                </a:ln>
                <a:solidFill>
                  <a:srgbClr val="00B0F0"/>
                </a:solidFill>
                <a:effectLst/>
                <a:latin typeface="+mj-lt"/>
                <a:ea typeface="Garamond" pitchFamily="18" charset="0"/>
                <a:cs typeface="Arial"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Footer Placeholder 4"/>
          <p:cNvSpPr>
            <a:spLocks noGrp="1"/>
          </p:cNvSpPr>
          <p:nvPr>
            <p:ph type="ftr" sz="quarter" idx="3"/>
          </p:nvPr>
        </p:nvSpPr>
        <p:spPr>
          <a:xfrm>
            <a:off x="1828800" y="6629400"/>
            <a:ext cx="5486400" cy="228600"/>
          </a:xfrm>
          <a:prstGeom prst="rect">
            <a:avLst/>
          </a:prstGeom>
        </p:spPr>
        <p:txBody>
          <a:bodyPr vert="horz" lIns="91440" tIns="45720" rIns="91440" bIns="45720" rtlCol="0" anchor="ctr"/>
          <a:lstStyle>
            <a:lvl1pPr algn="ctr">
              <a:defRPr sz="1200">
                <a:solidFill>
                  <a:schemeClr val="tx1">
                    <a:tint val="75000"/>
                  </a:schemeClr>
                </a:solidFill>
                <a:latin typeface="Garamond" pitchFamily="18" charset="0"/>
              </a:defRPr>
            </a:lvl1pPr>
          </a:lstStyle>
          <a:p>
            <a:endParaRPr lang="en-US" b="1" dirty="0" smtClean="0"/>
          </a:p>
          <a:p>
            <a:r>
              <a:rPr lang="en-US" dirty="0" smtClean="0">
                <a:solidFill>
                  <a:schemeClr val="tx1"/>
                </a:solidFill>
                <a:cs typeface="Arial" pitchFamily="34" charset="0"/>
              </a:rPr>
              <a:t>Copyright © 2014 Pearson Education, Inc. Publishing as Prentice Hall</a:t>
            </a:r>
            <a:r>
              <a:rPr lang="en-US" dirty="0" smtClean="0">
                <a:solidFill>
                  <a:schemeClr val="tx1"/>
                </a:solidFill>
              </a:rPr>
              <a:t>. </a:t>
            </a:r>
          </a:p>
          <a:p>
            <a:endParaRPr lang="en-US" dirty="0"/>
          </a:p>
        </p:txBody>
      </p:sp>
      <p:sp>
        <p:nvSpPr>
          <p:cNvPr id="7" name="Slide Number Placeholder 5"/>
          <p:cNvSpPr>
            <a:spLocks noGrp="1"/>
          </p:cNvSpPr>
          <p:nvPr>
            <p:ph type="sldNum" sz="quarter" idx="4"/>
          </p:nvPr>
        </p:nvSpPr>
        <p:spPr>
          <a:xfrm>
            <a:off x="8001000" y="6629400"/>
            <a:ext cx="685800" cy="228600"/>
          </a:xfrm>
          <a:prstGeom prst="rect">
            <a:avLst/>
          </a:prstGeom>
        </p:spPr>
        <p:txBody>
          <a:bodyPr vert="horz" lIns="91440" tIns="45720" rIns="91440" bIns="45720" rtlCol="0" anchor="ctr"/>
          <a:lstStyle>
            <a:lvl1pPr algn="r">
              <a:defRPr sz="1200" baseline="0">
                <a:solidFill>
                  <a:schemeClr val="tx1"/>
                </a:solidFill>
                <a:latin typeface="Garamond" pitchFamily="18" charset="0"/>
                <a:cs typeface="Arial" pitchFamily="34" charset="0"/>
              </a:defRPr>
            </a:lvl1pPr>
          </a:lstStyle>
          <a:p>
            <a:fld id="{97F33F24-5111-4524-9375-24241E4B6E0C}" type="slidenum">
              <a:rPr lang="en-US" smtClean="0"/>
              <a:pPr/>
              <a:t>‹#›</a:t>
            </a:fld>
            <a:endParaRPr lang="en-US" dirty="0"/>
          </a:p>
        </p:txBody>
      </p:sp>
      <p:sp>
        <p:nvSpPr>
          <p:cNvPr id="8" name="Title 1"/>
          <p:cNvSpPr>
            <a:spLocks noGrp="1"/>
          </p:cNvSpPr>
          <p:nvPr>
            <p:ph type="title"/>
          </p:nvPr>
        </p:nvSpPr>
        <p:spPr>
          <a:xfrm>
            <a:off x="381000" y="274638"/>
            <a:ext cx="8382000" cy="1143000"/>
          </a:xfrm>
          <a:effectLst>
            <a:glow rad="63500">
              <a:schemeClr val="accent1">
                <a:satMod val="175000"/>
                <a:alpha val="40000"/>
              </a:schemeClr>
            </a:glow>
          </a:effectLst>
        </p:spPr>
        <p:style>
          <a:lnRef idx="2">
            <a:schemeClr val="accent1"/>
          </a:lnRef>
          <a:fillRef idx="1">
            <a:schemeClr val="lt1"/>
          </a:fillRef>
          <a:effectRef idx="0">
            <a:schemeClr val="accent1"/>
          </a:effectRef>
          <a:fontRef idx="none"/>
        </p:style>
        <p:txBody>
          <a:bodyPr/>
          <a:lstStyle>
            <a:lvl1pPr algn="ctr">
              <a:defRPr b="1" cap="none" spc="0" baseline="0">
                <a:ln w="9000" cmpd="sng">
                  <a:solidFill>
                    <a:schemeClr val="accent4">
                      <a:shade val="50000"/>
                      <a:satMod val="120000"/>
                    </a:schemeClr>
                  </a:solidFill>
                  <a:prstDash val="solid"/>
                </a:ln>
                <a:solidFill>
                  <a:srgbClr val="00B0F0"/>
                </a:solidFill>
                <a:effectLst/>
                <a:latin typeface="+mj-lt"/>
                <a:ea typeface="Garamond" pitchFamily="18" charset="0"/>
                <a:cs typeface="Arial"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1828800" y="6629400"/>
            <a:ext cx="5486400" cy="228600"/>
          </a:xfrm>
          <a:prstGeom prst="rect">
            <a:avLst/>
          </a:prstGeom>
        </p:spPr>
        <p:txBody>
          <a:bodyPr vert="horz" lIns="91440" tIns="45720" rIns="91440" bIns="45720" rtlCol="0" anchor="ctr"/>
          <a:lstStyle>
            <a:lvl1pPr algn="ctr">
              <a:defRPr sz="1200">
                <a:solidFill>
                  <a:schemeClr val="tx1">
                    <a:tint val="75000"/>
                  </a:schemeClr>
                </a:solidFill>
                <a:latin typeface="Garamond" pitchFamily="18" charset="0"/>
              </a:defRPr>
            </a:lvl1p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6" name="Slide Number Placeholder 5"/>
          <p:cNvSpPr>
            <a:spLocks noGrp="1"/>
          </p:cNvSpPr>
          <p:nvPr>
            <p:ph type="sldNum" sz="quarter" idx="4"/>
          </p:nvPr>
        </p:nvSpPr>
        <p:spPr>
          <a:xfrm>
            <a:off x="8001000" y="6629400"/>
            <a:ext cx="685800" cy="211777"/>
          </a:xfrm>
          <a:prstGeom prst="rect">
            <a:avLst/>
          </a:prstGeom>
        </p:spPr>
        <p:txBody>
          <a:bodyPr vert="horz" lIns="91440" tIns="45720" rIns="91440" bIns="45720" rtlCol="0" anchor="ctr"/>
          <a:lstStyle>
            <a:lvl1pPr algn="r">
              <a:defRPr sz="1200" baseline="0">
                <a:solidFill>
                  <a:schemeClr val="tx1"/>
                </a:solidFill>
                <a:latin typeface="Garamond" pitchFamily="18" charset="0"/>
                <a:cs typeface="Arial" pitchFamily="34" charset="0"/>
              </a:defRPr>
            </a:lvl1pPr>
          </a:lstStyle>
          <a:p>
            <a:fld id="{97F33F24-5111-4524-9375-24241E4B6E0C}"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905000" y="6356350"/>
            <a:ext cx="5486400" cy="365125"/>
          </a:xfrm>
          <a:prstGeom prst="rect">
            <a:avLst/>
          </a:prstGeom>
        </p:spPr>
        <p:txBody>
          <a:bodyPr vert="horz" lIns="91440" tIns="45720" rIns="91440" bIns="45720" rtlCol="0" anchor="ctr"/>
          <a:lstStyle>
            <a:lvl1pPr algn="ctr">
              <a:defRPr sz="1200">
                <a:solidFill>
                  <a:schemeClr val="tx1">
                    <a:tint val="75000"/>
                  </a:schemeClr>
                </a:solidFill>
                <a:latin typeface="Garamond" pitchFamily="18" charset="0"/>
              </a:defRPr>
            </a:lvl1pPr>
          </a:lstStyle>
          <a:p>
            <a:endParaRPr lang="en-US" b="1" dirty="0" smtClean="0"/>
          </a:p>
          <a:p>
            <a:r>
              <a:rPr lang="en-US" dirty="0" smtClean="0">
                <a:solidFill>
                  <a:schemeClr val="tx1"/>
                </a:solidFill>
                <a:cs typeface="Arial" pitchFamily="34" charset="0"/>
              </a:rPr>
              <a:t>Copyright © 2011 Pearson Education, Inc. Publishing as Prentice Hall. </a:t>
            </a:r>
          </a:p>
          <a:p>
            <a:endParaRPr lang="en-US" dirty="0"/>
          </a:p>
        </p:txBody>
      </p:sp>
      <p:sp>
        <p:nvSpPr>
          <p:cNvPr id="6" name="Slide Number Placeholder 5"/>
          <p:cNvSpPr>
            <a:spLocks noGrp="1"/>
          </p:cNvSpPr>
          <p:nvPr>
            <p:ph type="sldNum" sz="quarter" idx="4"/>
          </p:nvPr>
        </p:nvSpPr>
        <p:spPr>
          <a:xfrm>
            <a:off x="8001000" y="6356350"/>
            <a:ext cx="685800" cy="365125"/>
          </a:xfrm>
          <a:prstGeom prst="rect">
            <a:avLst/>
          </a:prstGeom>
        </p:spPr>
        <p:txBody>
          <a:bodyPr vert="horz" lIns="91440" tIns="45720" rIns="91440" bIns="45720" rtlCol="0" anchor="ctr"/>
          <a:lstStyle>
            <a:lvl1pPr algn="r">
              <a:defRPr sz="1200" baseline="0">
                <a:solidFill>
                  <a:schemeClr val="tx1"/>
                </a:solidFill>
                <a:latin typeface="Arial" pitchFamily="34" charset="0"/>
                <a:cs typeface="Arial" pitchFamily="34" charset="0"/>
              </a:defRPr>
            </a:lvl1pPr>
          </a:lstStyle>
          <a:p>
            <a:fld id="{97F33F24-5111-4524-9375-24241E4B6E0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dt="0"/>
  <p:txStyles>
    <p:titleStyle>
      <a:lvl1pPr algn="ctr" defTabSz="914400" rtl="0" eaLnBrk="1" latinLnBrk="0" hangingPunct="1">
        <a:spcBef>
          <a:spcPct val="0"/>
        </a:spcBef>
        <a:buNone/>
        <a:defRPr sz="4400" b="1" kern="1200">
          <a:solidFill>
            <a:schemeClr val="tx1"/>
          </a:solidFill>
          <a:latin typeface="Garamond" pitchFamily="18"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aramond" pitchFamily="18"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aramond" pitchFamily="18"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aramond" pitchFamily="18"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001000" y="6629400"/>
            <a:ext cx="685800" cy="228600"/>
          </a:xfrm>
        </p:spPr>
        <p:txBody>
          <a:bodyPr/>
          <a:lstStyle/>
          <a:p>
            <a:fld id="{97F33F24-5111-4524-9375-24241E4B6E0C}" type="slidenum">
              <a:rPr lang="en-US" smtClean="0"/>
              <a:pPr/>
              <a:t>1</a:t>
            </a:fld>
            <a:endParaRPr lang="en-US" dirty="0"/>
          </a:p>
        </p:txBody>
      </p:sp>
      <p:sp>
        <p:nvSpPr>
          <p:cNvPr id="7" name="Footer Placeholder 6"/>
          <p:cNvSpPr>
            <a:spLocks noGrp="1"/>
          </p:cNvSpPr>
          <p:nvPr>
            <p:ph type="ftr" sz="quarter" idx="4294967295"/>
          </p:nvPr>
        </p:nvSpPr>
        <p:spPr>
          <a:xfrm>
            <a:off x="1828800" y="6629400"/>
            <a:ext cx="5486400" cy="228600"/>
          </a:xfrm>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8" name="TextBox 7"/>
          <p:cNvSpPr txBox="1"/>
          <p:nvPr/>
        </p:nvSpPr>
        <p:spPr>
          <a:xfrm>
            <a:off x="3581400" y="2438400"/>
            <a:ext cx="4866167" cy="954107"/>
          </a:xfrm>
          <a:prstGeom prst="rect">
            <a:avLst/>
          </a:prstGeom>
          <a:noFill/>
        </p:spPr>
        <p:txBody>
          <a:bodyPr wrap="square" rtlCol="0">
            <a:spAutoFit/>
          </a:bodyPr>
          <a:lstStyle/>
          <a:p>
            <a:r>
              <a:rPr lang="en-US" sz="2800" b="1" dirty="0" smtClean="0">
                <a:latin typeface="+mj-lt"/>
                <a:cs typeface="Arial" pitchFamily="34" charset="0"/>
              </a:rPr>
              <a:t>by </a:t>
            </a:r>
            <a:r>
              <a:rPr lang="en-US" sz="2800" b="1" dirty="0" smtClean="0">
                <a:latin typeface="+mj-lt"/>
              </a:rPr>
              <a:t>Mary Anne Poatsy, Keith Mulbery, Jason Davidson</a:t>
            </a:r>
          </a:p>
        </p:txBody>
      </p:sp>
      <p:cxnSp>
        <p:nvCxnSpPr>
          <p:cNvPr id="9" name="Straight Connector 8"/>
          <p:cNvCxnSpPr/>
          <p:nvPr/>
        </p:nvCxnSpPr>
        <p:spPr>
          <a:xfrm>
            <a:off x="2743200" y="3630781"/>
            <a:ext cx="5791200" cy="0"/>
          </a:xfrm>
          <a:prstGeom prst="line">
            <a:avLst/>
          </a:prstGeom>
          <a:ln w="57150" cmpd="sng">
            <a:solidFill>
              <a:schemeClr val="bg1"/>
            </a:solidFill>
          </a:ln>
          <a:effectLst>
            <a:outerShdw blurRad="50800" dist="50800" dir="5400000" algn="ctr" rotWithShape="0">
              <a:schemeClr val="accent1">
                <a:lumMod val="75000"/>
              </a:schemeClr>
            </a:outerShdw>
          </a:effectLst>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09600" y="274021"/>
            <a:ext cx="7924800" cy="1066800"/>
          </a:xfrm>
          <a:prstGeom prst="rect">
            <a:avLst/>
          </a:prstGeom>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 name="TextBox 1"/>
          <p:cNvSpPr txBox="1"/>
          <p:nvPr/>
        </p:nvSpPr>
        <p:spPr>
          <a:xfrm>
            <a:off x="601683" y="274021"/>
            <a:ext cx="7924800" cy="1138773"/>
          </a:xfrm>
          <a:prstGeom prst="rect">
            <a:avLst/>
          </a:prstGeom>
          <a:noFill/>
        </p:spPr>
        <p:txBody>
          <a:bodyPr wrap="square" rtlCol="0" anchor="t">
            <a:spAutoFit/>
          </a:bodyPr>
          <a:lstStyle/>
          <a:p>
            <a:pPr lvl="0" algn="ctr"/>
            <a:r>
              <a:rPr lang="en-US" sz="3400" b="1" dirty="0" smtClean="0">
                <a:ln w="9000" cmpd="sng">
                  <a:solidFill>
                    <a:srgbClr val="8064A2">
                      <a:shade val="50000"/>
                      <a:satMod val="120000"/>
                    </a:srgbClr>
                  </a:solidFill>
                  <a:prstDash val="solid"/>
                </a:ln>
                <a:solidFill>
                  <a:srgbClr val="00B0F0"/>
                </a:solidFill>
                <a:cs typeface="Arial" pitchFamily="34" charset="0"/>
              </a:rPr>
              <a:t>Exploring Microsoft Office 2013</a:t>
            </a:r>
            <a:br>
              <a:rPr lang="en-US" sz="3400" b="1" dirty="0" smtClean="0">
                <a:ln w="9000" cmpd="sng">
                  <a:solidFill>
                    <a:srgbClr val="8064A2">
                      <a:shade val="50000"/>
                      <a:satMod val="120000"/>
                    </a:srgbClr>
                  </a:solidFill>
                  <a:prstDash val="solid"/>
                </a:ln>
                <a:solidFill>
                  <a:srgbClr val="00B0F0"/>
                </a:solidFill>
                <a:cs typeface="Arial" pitchFamily="34" charset="0"/>
              </a:rPr>
            </a:br>
            <a:r>
              <a:rPr lang="en-US" sz="3400" b="1" dirty="0" smtClean="0">
                <a:ln w="9000" cmpd="sng">
                  <a:solidFill>
                    <a:srgbClr val="8064A2">
                      <a:shade val="50000"/>
                      <a:satMod val="120000"/>
                    </a:srgbClr>
                  </a:solidFill>
                  <a:prstDash val="solid"/>
                </a:ln>
                <a:solidFill>
                  <a:srgbClr val="00B0F0"/>
                </a:solidFill>
                <a:cs typeface="Arial" pitchFamily="34" charset="0"/>
              </a:rPr>
              <a:t>Excel Comprehensive</a:t>
            </a:r>
            <a:endParaRPr lang="en-US" sz="3400" b="1" dirty="0">
              <a:solidFill>
                <a:prstClr val="black"/>
              </a:solidFill>
              <a:latin typeface="+mj-lt"/>
              <a:cs typeface="Arial" pitchFamily="34" charset="0"/>
            </a:endParaRPr>
          </a:p>
        </p:txBody>
      </p:sp>
      <p:sp>
        <p:nvSpPr>
          <p:cNvPr id="10" name="TextBox 9"/>
          <p:cNvSpPr txBox="1"/>
          <p:nvPr/>
        </p:nvSpPr>
        <p:spPr>
          <a:xfrm>
            <a:off x="3576084" y="4180582"/>
            <a:ext cx="3997633" cy="1077218"/>
          </a:xfrm>
          <a:prstGeom prst="rect">
            <a:avLst/>
          </a:prstGeom>
          <a:noFill/>
        </p:spPr>
        <p:txBody>
          <a:bodyPr wrap="none" rtlCol="0">
            <a:spAutoFit/>
          </a:bodyPr>
          <a:lstStyle/>
          <a:p>
            <a:r>
              <a:rPr lang="en-US" sz="3200" b="1" dirty="0" smtClean="0">
                <a:latin typeface="Garamond" pitchFamily="18" charset="0"/>
                <a:cs typeface="Arial" pitchFamily="34" charset="0"/>
              </a:rPr>
              <a:t>Chapter 7</a:t>
            </a:r>
          </a:p>
          <a:p>
            <a:r>
              <a:rPr lang="en-US" sz="3200" b="1" dirty="0" smtClean="0">
                <a:latin typeface="Garamond" pitchFamily="18" charset="0"/>
                <a:cs typeface="Arial" pitchFamily="34" charset="0"/>
              </a:rPr>
              <a:t>Specialized Functions</a:t>
            </a:r>
            <a:endParaRPr lang="en-US" sz="3200"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 y="1593860"/>
            <a:ext cx="3227684" cy="4073842"/>
          </a:xfrm>
          <a:prstGeom prst="rect">
            <a:avLst/>
          </a:prstGeom>
          <a:ln>
            <a:solidFill>
              <a:schemeClr val="tx2">
                <a:lumMod val="20000"/>
                <a:lumOff val="80000"/>
              </a:schemeClr>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27237"/>
            <a:ext cx="8229600" cy="4525963"/>
          </a:xfrm>
        </p:spPr>
        <p:txBody>
          <a:bodyPr>
            <a:normAutofit/>
          </a:bodyPr>
          <a:lstStyle/>
          <a:p>
            <a:r>
              <a:rPr lang="en-US" dirty="0" smtClean="0"/>
              <a:t>NOT function</a:t>
            </a:r>
          </a:p>
          <a:p>
            <a:pPr lvl="1"/>
            <a:r>
              <a:rPr lang="en-US" dirty="0" smtClean="0"/>
              <a:t>Contains only one argument</a:t>
            </a:r>
          </a:p>
          <a:p>
            <a:pPr lvl="1"/>
            <a:r>
              <a:rPr lang="en-US" dirty="0" smtClean="0"/>
              <a:t>Reverses </a:t>
            </a:r>
            <a:r>
              <a:rPr lang="en-US" dirty="0"/>
              <a:t>the truth value of its </a:t>
            </a:r>
            <a:r>
              <a:rPr lang="en-US" dirty="0" smtClean="0"/>
              <a:t>argument</a:t>
            </a:r>
          </a:p>
          <a:p>
            <a:pPr lvl="1"/>
            <a:r>
              <a:rPr lang="en-US" dirty="0" smtClean="0"/>
              <a:t>Example</a:t>
            </a:r>
            <a:r>
              <a:rPr lang="en-US" dirty="0"/>
              <a:t>: </a:t>
            </a:r>
            <a:r>
              <a:rPr lang="en-US" dirty="0" smtClean="0"/>
              <a:t>=NOT(logical)</a:t>
            </a:r>
            <a:endParaRPr lang="en-US" dirty="0"/>
          </a:p>
          <a:p>
            <a:pPr marL="914400" lvl="2" indent="0">
              <a:buNone/>
            </a:pPr>
            <a:r>
              <a:rPr lang="en-US" dirty="0" smtClean="0"/>
              <a:t>=NOT(B6&lt;3*D3)</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10</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7" name="Title 1"/>
          <p:cNvSpPr>
            <a:spLocks noGrp="1"/>
          </p:cNvSpPr>
          <p:nvPr>
            <p:ph type="title"/>
          </p:nvPr>
        </p:nvSpPr>
        <p:spPr/>
        <p:txBody>
          <a:bodyPr/>
          <a:lstStyle/>
          <a:p>
            <a:r>
              <a:rPr lang="en-US" dirty="0" smtClean="0"/>
              <a:t>Creating a Nested Logical Function</a:t>
            </a:r>
            <a:endParaRPr lang="en-US" dirty="0"/>
          </a:p>
        </p:txBody>
      </p:sp>
    </p:spTree>
    <p:extLst>
      <p:ext uri="{BB962C8B-B14F-4D97-AF65-F5344CB8AC3E}">
        <p14:creationId xmlns:p14="http://schemas.microsoft.com/office/powerpoint/2010/main" val="3701928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4000"/>
              </a:lnSpc>
            </a:pPr>
            <a:r>
              <a:rPr lang="en-US" dirty="0" smtClean="0"/>
              <a:t>Using MATCH and INDEX</a:t>
            </a:r>
            <a:br>
              <a:rPr lang="en-US" dirty="0" smtClean="0"/>
            </a:br>
            <a:r>
              <a:rPr lang="en-US" dirty="0" smtClean="0"/>
              <a:t>Lookup Functions</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11</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3" name="Content Placeholder 2"/>
          <p:cNvSpPr>
            <a:spLocks noGrp="1"/>
          </p:cNvSpPr>
          <p:nvPr>
            <p:ph idx="1"/>
          </p:nvPr>
        </p:nvSpPr>
        <p:spPr/>
        <p:txBody>
          <a:bodyPr/>
          <a:lstStyle/>
          <a:p>
            <a:r>
              <a:rPr lang="en-US" dirty="0" smtClean="0"/>
              <a:t>MATCH function</a:t>
            </a:r>
          </a:p>
          <a:p>
            <a:r>
              <a:rPr lang="en-US" dirty="0" smtClean="0"/>
              <a:t>Has three arguments</a:t>
            </a:r>
          </a:p>
          <a:p>
            <a:pPr lvl="1"/>
            <a:r>
              <a:rPr lang="en-US" dirty="0" smtClean="0"/>
              <a:t>Lookup_value</a:t>
            </a:r>
          </a:p>
          <a:p>
            <a:pPr lvl="1"/>
            <a:r>
              <a:rPr lang="en-US" dirty="0" smtClean="0"/>
              <a:t>Lookup_array</a:t>
            </a:r>
          </a:p>
          <a:p>
            <a:pPr lvl="1"/>
            <a:r>
              <a:rPr lang="en-US" dirty="0" smtClean="0"/>
              <a:t>Match_type</a:t>
            </a:r>
          </a:p>
          <a:p>
            <a:r>
              <a:rPr lang="en-US" dirty="0"/>
              <a:t>R</a:t>
            </a:r>
            <a:r>
              <a:rPr lang="en-US" dirty="0" smtClean="0"/>
              <a:t>eturns </a:t>
            </a:r>
            <a:r>
              <a:rPr lang="en-US" dirty="0"/>
              <a:t>the position of a value in a </a:t>
            </a:r>
            <a:r>
              <a:rPr lang="en-US" dirty="0" smtClean="0"/>
              <a:t>list</a:t>
            </a:r>
            <a:endParaRPr lang="en-US" dirty="0"/>
          </a:p>
          <a:p>
            <a:pPr marL="0" indent="0">
              <a:buNone/>
            </a:pPr>
            <a:endParaRPr lang="en-US" dirty="0"/>
          </a:p>
        </p:txBody>
      </p:sp>
    </p:spTree>
    <p:extLst>
      <p:ext uri="{BB962C8B-B14F-4D97-AF65-F5344CB8AC3E}">
        <p14:creationId xmlns:p14="http://schemas.microsoft.com/office/powerpoint/2010/main" val="483290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4000"/>
              </a:lnSpc>
            </a:pPr>
            <a:r>
              <a:rPr lang="en-US" dirty="0" smtClean="0"/>
              <a:t>Using MATCH and INDEX</a:t>
            </a:r>
            <a:br>
              <a:rPr lang="en-US" dirty="0" smtClean="0"/>
            </a:br>
            <a:r>
              <a:rPr lang="en-US" dirty="0" smtClean="0"/>
              <a:t>Lookup </a:t>
            </a:r>
            <a:r>
              <a:rPr lang="en-US" dirty="0" smtClean="0"/>
              <a:t>Functions</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12</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3" name="Content Placeholder 2"/>
          <p:cNvSpPr>
            <a:spLocks noGrp="1"/>
          </p:cNvSpPr>
          <p:nvPr>
            <p:ph idx="1"/>
          </p:nvPr>
        </p:nvSpPr>
        <p:spPr/>
        <p:txBody>
          <a:bodyPr/>
          <a:lstStyle/>
          <a:p>
            <a:r>
              <a:rPr lang="en-US" dirty="0" smtClean="0"/>
              <a:t>INDEX function</a:t>
            </a:r>
          </a:p>
          <a:p>
            <a:r>
              <a:rPr lang="en-US" dirty="0" smtClean="0"/>
              <a:t>Has three arguments</a:t>
            </a:r>
          </a:p>
          <a:p>
            <a:pPr lvl="1"/>
            <a:r>
              <a:rPr lang="en-US" dirty="0" smtClean="0"/>
              <a:t>Array</a:t>
            </a:r>
          </a:p>
          <a:p>
            <a:pPr lvl="1"/>
            <a:r>
              <a:rPr lang="en-US" dirty="0" smtClean="0"/>
              <a:t>Row_num</a:t>
            </a:r>
          </a:p>
          <a:p>
            <a:pPr lvl="1"/>
            <a:r>
              <a:rPr lang="en-US" dirty="0" smtClean="0"/>
              <a:t>Column_num</a:t>
            </a:r>
          </a:p>
          <a:p>
            <a:r>
              <a:rPr lang="en-US" dirty="0" smtClean="0"/>
              <a:t>Returns </a:t>
            </a:r>
            <a:r>
              <a:rPr lang="en-US" dirty="0"/>
              <a:t>a value or the reference to a value within a range based on </a:t>
            </a:r>
            <a:r>
              <a:rPr lang="en-US" dirty="0" smtClean="0"/>
              <a:t>X and </a:t>
            </a:r>
            <a:r>
              <a:rPr lang="en-US" dirty="0"/>
              <a:t>Y coordinates</a:t>
            </a:r>
          </a:p>
        </p:txBody>
      </p:sp>
    </p:spTree>
    <p:extLst>
      <p:ext uri="{BB962C8B-B14F-4D97-AF65-F5344CB8AC3E}">
        <p14:creationId xmlns:p14="http://schemas.microsoft.com/office/powerpoint/2010/main" val="9522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4000"/>
              </a:lnSpc>
            </a:pPr>
            <a:r>
              <a:rPr lang="en-US" dirty="0" smtClean="0"/>
              <a:t>Using MATCH and INDEX</a:t>
            </a:r>
            <a:br>
              <a:rPr lang="en-US" dirty="0" smtClean="0"/>
            </a:br>
            <a:r>
              <a:rPr lang="en-US" dirty="0" smtClean="0"/>
              <a:t>Lookup </a:t>
            </a:r>
            <a:r>
              <a:rPr lang="en-US" dirty="0" smtClean="0"/>
              <a:t>Functions</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13</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pic>
        <p:nvPicPr>
          <p:cNvPr id="3" name="Picture 2"/>
          <p:cNvPicPr>
            <a:picLocks noChangeAspect="1"/>
          </p:cNvPicPr>
          <p:nvPr/>
        </p:nvPicPr>
        <p:blipFill>
          <a:blip r:embed="rId3"/>
          <a:stretch>
            <a:fillRect/>
          </a:stretch>
        </p:blipFill>
        <p:spPr>
          <a:xfrm>
            <a:off x="1079453" y="2133600"/>
            <a:ext cx="6997747" cy="3124200"/>
          </a:xfrm>
          <a:prstGeom prst="rect">
            <a:avLst/>
          </a:prstGeom>
        </p:spPr>
      </p:pic>
    </p:spTree>
    <p:extLst>
      <p:ext uri="{BB962C8B-B14F-4D97-AF65-F5344CB8AC3E}">
        <p14:creationId xmlns:p14="http://schemas.microsoft.com/office/powerpoint/2010/main" val="428951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Advanced Filtering</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14</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3" name="Content Placeholder 2"/>
          <p:cNvSpPr>
            <a:spLocks noGrp="1"/>
          </p:cNvSpPr>
          <p:nvPr>
            <p:ph idx="1"/>
          </p:nvPr>
        </p:nvSpPr>
        <p:spPr/>
        <p:txBody>
          <a:bodyPr>
            <a:normAutofit/>
          </a:bodyPr>
          <a:lstStyle/>
          <a:p>
            <a:r>
              <a:rPr lang="en-US" dirty="0" smtClean="0"/>
              <a:t>Prior to applying </a:t>
            </a:r>
            <a:r>
              <a:rPr lang="en-US" dirty="0"/>
              <a:t>advanced filtering techniques, </a:t>
            </a:r>
            <a:r>
              <a:rPr lang="en-US" dirty="0" smtClean="0"/>
              <a:t>a </a:t>
            </a:r>
            <a:r>
              <a:rPr lang="en-US" dirty="0"/>
              <a:t>criteria </a:t>
            </a:r>
            <a:r>
              <a:rPr lang="en-US" dirty="0" smtClean="0"/>
              <a:t>range must be defined</a:t>
            </a:r>
          </a:p>
          <a:p>
            <a:r>
              <a:rPr lang="en-US" dirty="0" smtClean="0"/>
              <a:t>Criteria range—separate </a:t>
            </a:r>
            <a:r>
              <a:rPr lang="en-US" dirty="0"/>
              <a:t>range of </a:t>
            </a:r>
            <a:r>
              <a:rPr lang="en-US" dirty="0" smtClean="0"/>
              <a:t>cells specifying the </a:t>
            </a:r>
            <a:r>
              <a:rPr lang="en-US" dirty="0"/>
              <a:t>conditions used to filter </a:t>
            </a:r>
            <a:r>
              <a:rPr lang="en-US" dirty="0" smtClean="0"/>
              <a:t>a table</a:t>
            </a:r>
          </a:p>
          <a:p>
            <a:pPr lvl="1"/>
            <a:r>
              <a:rPr lang="en-US" dirty="0" smtClean="0"/>
              <a:t>Must </a:t>
            </a:r>
            <a:r>
              <a:rPr lang="en-US" dirty="0"/>
              <a:t>contain at least two rows and </a:t>
            </a:r>
            <a:r>
              <a:rPr lang="en-US" dirty="0" smtClean="0"/>
              <a:t>one column</a:t>
            </a:r>
          </a:p>
          <a:p>
            <a:pPr lvl="1"/>
            <a:r>
              <a:rPr lang="en-US" dirty="0" smtClean="0"/>
              <a:t>First </a:t>
            </a:r>
            <a:r>
              <a:rPr lang="en-US" dirty="0"/>
              <a:t>row contains the </a:t>
            </a:r>
            <a:r>
              <a:rPr lang="en-US" dirty="0" smtClean="0"/>
              <a:t>table column labels</a:t>
            </a:r>
          </a:p>
          <a:p>
            <a:pPr lvl="1"/>
            <a:r>
              <a:rPr lang="en-US" dirty="0" smtClean="0"/>
              <a:t>Second row </a:t>
            </a:r>
            <a:r>
              <a:rPr lang="en-US" dirty="0"/>
              <a:t>contains the conditions </a:t>
            </a:r>
            <a:r>
              <a:rPr lang="en-US" dirty="0" smtClean="0"/>
              <a:t>for </a:t>
            </a:r>
            <a:r>
              <a:rPr lang="en-US" dirty="0"/>
              <a:t>filtering the table</a:t>
            </a:r>
          </a:p>
        </p:txBody>
      </p:sp>
    </p:spTree>
    <p:extLst>
      <p:ext uri="{BB962C8B-B14F-4D97-AF65-F5344CB8AC3E}">
        <p14:creationId xmlns:p14="http://schemas.microsoft.com/office/powerpoint/2010/main" val="3937237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Advanced </a:t>
            </a:r>
            <a:r>
              <a:rPr lang="en-US" dirty="0" smtClean="0"/>
              <a:t>Filtering</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15</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749956"/>
            <a:ext cx="8229600" cy="4001026"/>
          </a:xfrm>
        </p:spPr>
      </p:pic>
    </p:spTree>
    <p:extLst>
      <p:ext uri="{BB962C8B-B14F-4D97-AF65-F5344CB8AC3E}">
        <p14:creationId xmlns:p14="http://schemas.microsoft.com/office/powerpoint/2010/main" val="3504730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Advanced Filtering</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16</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pic>
        <p:nvPicPr>
          <p:cNvPr id="11"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485900"/>
            <a:ext cx="7467600" cy="4076700"/>
          </a:xfrm>
        </p:spPr>
      </p:pic>
    </p:spTree>
    <p:extLst>
      <p:ext uri="{BB962C8B-B14F-4D97-AF65-F5344CB8AC3E}">
        <p14:creationId xmlns:p14="http://schemas.microsoft.com/office/powerpoint/2010/main" val="4151346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Advanced </a:t>
            </a:r>
            <a:r>
              <a:rPr lang="en-US" dirty="0" smtClean="0"/>
              <a:t>Filtering</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17</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3" name="Content Placeholder 2"/>
          <p:cNvSpPr>
            <a:spLocks noGrp="1"/>
          </p:cNvSpPr>
          <p:nvPr>
            <p:ph idx="1"/>
          </p:nvPr>
        </p:nvSpPr>
        <p:spPr/>
        <p:txBody>
          <a:bodyPr/>
          <a:lstStyle/>
          <a:p>
            <a:r>
              <a:rPr lang="en-US" dirty="0" smtClean="0"/>
              <a:t>Advanced </a:t>
            </a:r>
            <a:r>
              <a:rPr lang="en-US" dirty="0"/>
              <a:t>Filter dialog box </a:t>
            </a:r>
            <a:r>
              <a:rPr lang="en-US" dirty="0" smtClean="0"/>
              <a:t>allows:</a:t>
            </a:r>
            <a:endParaRPr lang="en-US" dirty="0"/>
          </a:p>
          <a:p>
            <a:pPr lvl="1"/>
            <a:r>
              <a:rPr lang="en-US" dirty="0" smtClean="0"/>
              <a:t>Filtering </a:t>
            </a:r>
            <a:r>
              <a:rPr lang="en-US" dirty="0"/>
              <a:t>the table in place</a:t>
            </a:r>
          </a:p>
          <a:p>
            <a:pPr lvl="1"/>
            <a:r>
              <a:rPr lang="en-US" dirty="0" smtClean="0"/>
              <a:t>Copying selected </a:t>
            </a:r>
            <a:r>
              <a:rPr lang="en-US" dirty="0"/>
              <a:t>records to another area in the worksheet</a:t>
            </a:r>
          </a:p>
          <a:p>
            <a:pPr lvl="1"/>
            <a:r>
              <a:rPr lang="en-US" dirty="0" smtClean="0"/>
              <a:t>Specifying </a:t>
            </a:r>
            <a:r>
              <a:rPr lang="en-US" dirty="0"/>
              <a:t>the list range</a:t>
            </a:r>
          </a:p>
          <a:p>
            <a:pPr lvl="1"/>
            <a:r>
              <a:rPr lang="en-US" dirty="0" smtClean="0"/>
              <a:t>Specifying </a:t>
            </a:r>
            <a:r>
              <a:rPr lang="en-US" dirty="0"/>
              <a:t>the criteria range</a:t>
            </a:r>
          </a:p>
          <a:p>
            <a:pPr lvl="1"/>
            <a:r>
              <a:rPr lang="en-US" dirty="0" smtClean="0"/>
              <a:t>Displaying only unique records</a:t>
            </a:r>
            <a:endParaRPr lang="en-US" dirty="0"/>
          </a:p>
          <a:p>
            <a:endParaRPr lang="en-US" dirty="0"/>
          </a:p>
        </p:txBody>
      </p:sp>
    </p:spTree>
    <p:extLst>
      <p:ext uri="{BB962C8B-B14F-4D97-AF65-F5344CB8AC3E}">
        <p14:creationId xmlns:p14="http://schemas.microsoft.com/office/powerpoint/2010/main" val="3228408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Advanced </a:t>
            </a:r>
            <a:r>
              <a:rPr lang="en-US" dirty="0" smtClean="0"/>
              <a:t>Filtering</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18</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43000" y="1676400"/>
            <a:ext cx="6619875" cy="3829050"/>
          </a:xfrm>
        </p:spPr>
      </p:pic>
    </p:spTree>
    <p:extLst>
      <p:ext uri="{BB962C8B-B14F-4D97-AF65-F5344CB8AC3E}">
        <p14:creationId xmlns:p14="http://schemas.microsoft.com/office/powerpoint/2010/main" val="3692458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4000"/>
              </a:lnSpc>
            </a:pPr>
            <a:r>
              <a:rPr lang="en-US" dirty="0" smtClean="0"/>
              <a:t>Manipulating Data with</a:t>
            </a:r>
            <a:br>
              <a:rPr lang="en-US" dirty="0" smtClean="0"/>
            </a:br>
            <a:r>
              <a:rPr lang="en-US" dirty="0" smtClean="0"/>
              <a:t>Database Functions</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19</a:t>
            </a:fld>
            <a:endParaRPr lang="en-US" dirty="0"/>
          </a:p>
        </p:txBody>
      </p:sp>
      <p:sp>
        <p:nvSpPr>
          <p:cNvPr id="5" name="Footer Placeholder 4"/>
          <p:cNvSpPr>
            <a:spLocks noGrp="1"/>
          </p:cNvSpPr>
          <p:nvPr>
            <p:ph type="ftr" sz="quarter" idx="4294967295"/>
          </p:nvPr>
        </p:nvSpPr>
        <p:spPr>
          <a:xfrm>
            <a:off x="1828800" y="6629400"/>
            <a:ext cx="5486400" cy="223652"/>
          </a:xfrm>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3" name="Content Placeholder 2"/>
          <p:cNvSpPr>
            <a:spLocks noGrp="1"/>
          </p:cNvSpPr>
          <p:nvPr>
            <p:ph idx="1"/>
          </p:nvPr>
        </p:nvSpPr>
        <p:spPr/>
        <p:txBody>
          <a:bodyPr>
            <a:normAutofit/>
          </a:bodyPr>
          <a:lstStyle/>
          <a:p>
            <a:r>
              <a:rPr lang="en-US" dirty="0"/>
              <a:t>Database </a:t>
            </a:r>
            <a:r>
              <a:rPr lang="en-US" dirty="0" smtClean="0"/>
              <a:t>functions</a:t>
            </a:r>
          </a:p>
          <a:p>
            <a:pPr lvl="1">
              <a:spcBef>
                <a:spcPts val="500"/>
              </a:spcBef>
            </a:pPr>
            <a:r>
              <a:rPr lang="en-US" dirty="0" smtClean="0"/>
              <a:t>Analyze </a:t>
            </a:r>
            <a:r>
              <a:rPr lang="en-US" dirty="0"/>
              <a:t>data for selected records </a:t>
            </a:r>
            <a:r>
              <a:rPr lang="en-US" dirty="0" smtClean="0"/>
              <a:t>in </a:t>
            </a:r>
            <a:r>
              <a:rPr lang="en-US" dirty="0"/>
              <a:t>a database </a:t>
            </a:r>
            <a:r>
              <a:rPr lang="en-US" dirty="0" smtClean="0"/>
              <a:t>table</a:t>
            </a:r>
          </a:p>
          <a:p>
            <a:pPr lvl="1">
              <a:spcBef>
                <a:spcPts val="500"/>
              </a:spcBef>
            </a:pPr>
            <a:r>
              <a:rPr lang="en-US" dirty="0" smtClean="0"/>
              <a:t>Used </a:t>
            </a:r>
            <a:r>
              <a:rPr lang="en-US" dirty="0"/>
              <a:t>exclusively for database </a:t>
            </a:r>
            <a:r>
              <a:rPr lang="en-US" dirty="0" smtClean="0"/>
              <a:t>tables</a:t>
            </a:r>
          </a:p>
          <a:p>
            <a:pPr lvl="1">
              <a:spcBef>
                <a:spcPts val="500"/>
              </a:spcBef>
            </a:pPr>
            <a:r>
              <a:rPr lang="en-US" dirty="0" smtClean="0"/>
              <a:t>Data </a:t>
            </a:r>
            <a:r>
              <a:rPr lang="en-US" dirty="0"/>
              <a:t>not meeting </a:t>
            </a:r>
            <a:r>
              <a:rPr lang="en-US" dirty="0" smtClean="0"/>
              <a:t>specified </a:t>
            </a:r>
            <a:r>
              <a:rPr lang="en-US" dirty="0"/>
              <a:t>criteria are filtered </a:t>
            </a:r>
            <a:r>
              <a:rPr lang="en-US" dirty="0" smtClean="0"/>
              <a:t>out </a:t>
            </a:r>
            <a:endParaRPr lang="en-US" dirty="0"/>
          </a:p>
          <a:p>
            <a:pPr lvl="1">
              <a:spcBef>
                <a:spcPts val="500"/>
              </a:spcBef>
            </a:pPr>
            <a:r>
              <a:rPr lang="en-US" dirty="0" smtClean="0"/>
              <a:t>Have </a:t>
            </a:r>
            <a:r>
              <a:rPr lang="en-US" dirty="0"/>
              <a:t>three arguments: </a:t>
            </a:r>
            <a:endParaRPr lang="en-US" dirty="0" smtClean="0"/>
          </a:p>
          <a:p>
            <a:pPr lvl="2">
              <a:spcBef>
                <a:spcPts val="300"/>
              </a:spcBef>
            </a:pPr>
            <a:r>
              <a:rPr lang="en-US" dirty="0" smtClean="0"/>
              <a:t>Database</a:t>
            </a:r>
          </a:p>
          <a:p>
            <a:pPr lvl="2">
              <a:spcBef>
                <a:spcPts val="300"/>
              </a:spcBef>
            </a:pPr>
            <a:r>
              <a:rPr lang="en-US" dirty="0" smtClean="0"/>
              <a:t>Field</a:t>
            </a:r>
          </a:p>
          <a:p>
            <a:pPr lvl="2">
              <a:spcBef>
                <a:spcPts val="300"/>
              </a:spcBef>
            </a:pPr>
            <a:r>
              <a:rPr lang="en-US" dirty="0" smtClean="0"/>
              <a:t>Criteria</a:t>
            </a:r>
            <a:endParaRPr lang="en-US" dirty="0"/>
          </a:p>
        </p:txBody>
      </p:sp>
    </p:spTree>
    <p:extLst>
      <p:ext uri="{BB962C8B-B14F-4D97-AF65-F5344CB8AC3E}">
        <p14:creationId xmlns:p14="http://schemas.microsoft.com/office/powerpoint/2010/main" val="1961639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8382000" cy="1066800"/>
          </a:xfrm>
        </p:spPr>
        <p:txBody>
          <a:bodyPr/>
          <a:lstStyle/>
          <a:p>
            <a:r>
              <a:rPr lang="en-US" dirty="0" smtClean="0"/>
              <a:t>Objectives</a:t>
            </a:r>
            <a:endParaRPr lang="en-US" dirty="0"/>
          </a:p>
        </p:txBody>
      </p:sp>
      <p:sp>
        <p:nvSpPr>
          <p:cNvPr id="8" name="Content Placeholder 7"/>
          <p:cNvSpPr>
            <a:spLocks noGrp="1"/>
          </p:cNvSpPr>
          <p:nvPr>
            <p:ph idx="1"/>
          </p:nvPr>
        </p:nvSpPr>
        <p:spPr>
          <a:xfrm>
            <a:off x="304800" y="1676400"/>
            <a:ext cx="8534400" cy="3657600"/>
          </a:xfrm>
        </p:spPr>
        <p:txBody>
          <a:bodyPr>
            <a:noAutofit/>
          </a:bodyPr>
          <a:lstStyle/>
          <a:p>
            <a:pPr>
              <a:spcAft>
                <a:spcPts val="1200"/>
              </a:spcAft>
            </a:pPr>
            <a:r>
              <a:rPr lang="en-US" sz="3600" b="1" dirty="0"/>
              <a:t>Create a </a:t>
            </a:r>
            <a:r>
              <a:rPr lang="en-US" sz="3600" b="1" dirty="0" smtClean="0"/>
              <a:t>nested logical function</a:t>
            </a:r>
          </a:p>
          <a:p>
            <a:pPr>
              <a:spcAft>
                <a:spcPts val="1200"/>
              </a:spcAft>
            </a:pPr>
            <a:r>
              <a:rPr lang="en-US" sz="3600" b="1" dirty="0" smtClean="0"/>
              <a:t>Use MATCH and INDEX lookup functions</a:t>
            </a:r>
          </a:p>
          <a:p>
            <a:pPr>
              <a:spcAft>
                <a:spcPts val="1200"/>
              </a:spcAft>
            </a:pPr>
            <a:r>
              <a:rPr lang="en-US" sz="3600" b="1" dirty="0" smtClean="0"/>
              <a:t>Use advanced filtering</a:t>
            </a:r>
          </a:p>
        </p:txBody>
      </p:sp>
      <p:sp>
        <p:nvSpPr>
          <p:cNvPr id="2" name="Footer Placeholder 1"/>
          <p:cNvSpPr>
            <a:spLocks noGrp="1"/>
          </p:cNvSpPr>
          <p:nvPr>
            <p:ph type="ftr" sz="quarter" idx="4294967295"/>
          </p:nvPr>
        </p:nvSpPr>
        <p:spPr>
          <a:xfrm>
            <a:off x="1828800" y="6629400"/>
            <a:ext cx="5486400" cy="228600"/>
          </a:xfrm>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3" name="Slide Number Placeholder 2"/>
          <p:cNvSpPr>
            <a:spLocks noGrp="1"/>
          </p:cNvSpPr>
          <p:nvPr>
            <p:ph type="sldNum" sz="quarter" idx="4"/>
          </p:nvPr>
        </p:nvSpPr>
        <p:spPr>
          <a:xfrm>
            <a:off x="8001000" y="6660078"/>
            <a:ext cx="685800" cy="212766"/>
          </a:xfrm>
        </p:spPr>
        <p:txBody>
          <a:bodyPr/>
          <a:lstStyle/>
          <a:p>
            <a:fld id="{97F33F24-5111-4524-9375-24241E4B6E0C}" type="slidenum">
              <a:rPr lang="en-US" smtClean="0"/>
              <a:pPr/>
              <a:t>2</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4000"/>
              </a:lnSpc>
            </a:pPr>
            <a:r>
              <a:rPr lang="en-US" dirty="0" smtClean="0"/>
              <a:t>Manipulating Data with</a:t>
            </a:r>
            <a:br>
              <a:rPr lang="en-US" dirty="0" smtClean="0"/>
            </a:br>
            <a:r>
              <a:rPr lang="en-US" dirty="0" smtClean="0"/>
              <a:t>Database </a:t>
            </a:r>
            <a:r>
              <a:rPr lang="en-US" dirty="0" smtClean="0"/>
              <a:t>Functions</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20</a:t>
            </a:fld>
            <a:endParaRPr lang="en-US" dirty="0"/>
          </a:p>
        </p:txBody>
      </p:sp>
      <p:sp>
        <p:nvSpPr>
          <p:cNvPr id="5" name="Footer Placeholder 4"/>
          <p:cNvSpPr>
            <a:spLocks noGrp="1"/>
          </p:cNvSpPr>
          <p:nvPr>
            <p:ph type="ftr" sz="quarter" idx="4294967295"/>
          </p:nvPr>
        </p:nvSpPr>
        <p:spPr>
          <a:xfrm>
            <a:off x="1828800" y="6629400"/>
            <a:ext cx="5486400" cy="223652"/>
          </a:xfrm>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3" name="Content Placeholder 2"/>
          <p:cNvSpPr>
            <a:spLocks noGrp="1"/>
          </p:cNvSpPr>
          <p:nvPr>
            <p:ph idx="1"/>
          </p:nvPr>
        </p:nvSpPr>
        <p:spPr/>
        <p:txBody>
          <a:bodyPr>
            <a:normAutofit/>
          </a:bodyPr>
          <a:lstStyle/>
          <a:p>
            <a:r>
              <a:rPr lang="en-US" dirty="0"/>
              <a:t>Database </a:t>
            </a:r>
            <a:r>
              <a:rPr lang="en-US" dirty="0" smtClean="0"/>
              <a:t>functions</a:t>
            </a:r>
          </a:p>
          <a:p>
            <a:pPr marL="457200" lvl="1" indent="0">
              <a:spcBef>
                <a:spcPts val="500"/>
              </a:spcBef>
              <a:buNone/>
            </a:pPr>
            <a:r>
              <a:rPr lang="en-US" dirty="0" smtClean="0"/>
              <a:t>=DSUM(database, field, criteria)</a:t>
            </a:r>
          </a:p>
          <a:p>
            <a:pPr marL="457200" lvl="1" indent="0">
              <a:spcBef>
                <a:spcPts val="500"/>
              </a:spcBef>
              <a:buNone/>
            </a:pPr>
            <a:r>
              <a:rPr lang="en-US" dirty="0" smtClean="0"/>
              <a:t>=DAVERAGE(database</a:t>
            </a:r>
            <a:r>
              <a:rPr lang="en-US" dirty="0"/>
              <a:t>, field, criteria)</a:t>
            </a:r>
          </a:p>
          <a:p>
            <a:pPr marL="457200" lvl="1" indent="0">
              <a:spcBef>
                <a:spcPts val="500"/>
              </a:spcBef>
              <a:buNone/>
            </a:pPr>
            <a:r>
              <a:rPr lang="en-US" dirty="0" smtClean="0"/>
              <a:t>=DMAX(database</a:t>
            </a:r>
            <a:r>
              <a:rPr lang="en-US" dirty="0"/>
              <a:t>, field, criteria)</a:t>
            </a:r>
          </a:p>
          <a:p>
            <a:pPr marL="457200" lvl="1" indent="0">
              <a:spcBef>
                <a:spcPts val="500"/>
              </a:spcBef>
              <a:buNone/>
            </a:pPr>
            <a:r>
              <a:rPr lang="en-US" dirty="0" smtClean="0"/>
              <a:t>=DMIN(database</a:t>
            </a:r>
            <a:r>
              <a:rPr lang="en-US" dirty="0"/>
              <a:t>, field, </a:t>
            </a:r>
            <a:r>
              <a:rPr lang="en-US" dirty="0" smtClean="0"/>
              <a:t>criteria)</a:t>
            </a:r>
          </a:p>
          <a:p>
            <a:pPr marL="457200" lvl="1" indent="0">
              <a:spcBef>
                <a:spcPts val="500"/>
              </a:spcBef>
              <a:buNone/>
            </a:pPr>
            <a:r>
              <a:rPr lang="en-US" dirty="0" smtClean="0"/>
              <a:t>=DCOUNT(database</a:t>
            </a:r>
            <a:r>
              <a:rPr lang="en-US" dirty="0"/>
              <a:t>, field, criteria)</a:t>
            </a:r>
          </a:p>
          <a:p>
            <a:pPr lvl="1">
              <a:spcBef>
                <a:spcPts val="500"/>
              </a:spcBef>
            </a:pPr>
            <a:endParaRPr lang="en-US" dirty="0" smtClean="0"/>
          </a:p>
        </p:txBody>
      </p:sp>
    </p:spTree>
    <p:extLst>
      <p:ext uri="{BB962C8B-B14F-4D97-AF65-F5344CB8AC3E}">
        <p14:creationId xmlns:p14="http://schemas.microsoft.com/office/powerpoint/2010/main" val="3972870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4000"/>
              </a:lnSpc>
            </a:pPr>
            <a:r>
              <a:rPr lang="en-US" dirty="0" smtClean="0"/>
              <a:t>Manipulating Data with</a:t>
            </a:r>
            <a:br>
              <a:rPr lang="en-US" dirty="0" smtClean="0"/>
            </a:br>
            <a:r>
              <a:rPr lang="en-US" dirty="0" smtClean="0"/>
              <a:t>Database </a:t>
            </a:r>
            <a:r>
              <a:rPr lang="en-US" dirty="0" smtClean="0"/>
              <a:t>Functions</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21</a:t>
            </a:fld>
            <a:endParaRPr lang="en-US" dirty="0"/>
          </a:p>
        </p:txBody>
      </p:sp>
      <p:sp>
        <p:nvSpPr>
          <p:cNvPr id="5" name="Footer Placeholder 4"/>
          <p:cNvSpPr>
            <a:spLocks noGrp="1"/>
          </p:cNvSpPr>
          <p:nvPr>
            <p:ph type="ftr" sz="quarter" idx="4294967295"/>
          </p:nvPr>
        </p:nvSpPr>
        <p:spPr>
          <a:xfrm>
            <a:off x="1828800" y="6629400"/>
            <a:ext cx="5486400" cy="223652"/>
          </a:xfrm>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752600"/>
            <a:ext cx="6705600" cy="3891026"/>
          </a:xfrm>
        </p:spPr>
      </p:pic>
    </p:spTree>
    <p:extLst>
      <p:ext uri="{BB962C8B-B14F-4D97-AF65-F5344CB8AC3E}">
        <p14:creationId xmlns:p14="http://schemas.microsoft.com/office/powerpoint/2010/main" val="21433093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Loan Amortization Table</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22</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3" name="Content Placeholder 2"/>
          <p:cNvSpPr>
            <a:spLocks noGrp="1"/>
          </p:cNvSpPr>
          <p:nvPr>
            <p:ph idx="1"/>
          </p:nvPr>
        </p:nvSpPr>
        <p:spPr>
          <a:xfrm>
            <a:off x="457200" y="1600200"/>
            <a:ext cx="8534400" cy="4525963"/>
          </a:xfrm>
        </p:spPr>
        <p:txBody>
          <a:bodyPr/>
          <a:lstStyle/>
          <a:p>
            <a:r>
              <a:rPr lang="en-US" dirty="0" smtClean="0"/>
              <a:t>Financial functions</a:t>
            </a:r>
          </a:p>
          <a:p>
            <a:pPr marL="457200" lvl="1" indent="0">
              <a:buNone/>
            </a:pPr>
            <a:r>
              <a:rPr lang="en-US" dirty="0" smtClean="0"/>
              <a:t>=PMT</a:t>
            </a:r>
            <a:r>
              <a:rPr lang="en-US" sz="2600" dirty="0" smtClean="0"/>
              <a:t>(rate,nper,pv)</a:t>
            </a:r>
            <a:endParaRPr lang="en-US" sz="2600" dirty="0"/>
          </a:p>
          <a:p>
            <a:pPr marL="457200" lvl="1" indent="0">
              <a:buNone/>
            </a:pPr>
            <a:r>
              <a:rPr lang="en-US" dirty="0" smtClean="0"/>
              <a:t>=IPMT</a:t>
            </a:r>
            <a:r>
              <a:rPr lang="en-US" sz="2600" dirty="0" smtClean="0"/>
              <a:t>(rate,per,nper,pv</a:t>
            </a:r>
            <a:r>
              <a:rPr lang="en-US" dirty="0" smtClean="0"/>
              <a:t>)</a:t>
            </a:r>
          </a:p>
          <a:p>
            <a:pPr marL="457200" lvl="1" indent="0">
              <a:buNone/>
            </a:pPr>
            <a:r>
              <a:rPr lang="en-US" dirty="0" smtClean="0"/>
              <a:t>=PPMT</a:t>
            </a:r>
            <a:r>
              <a:rPr lang="en-US" sz="2600" dirty="0" smtClean="0"/>
              <a:t>(rate,per,nper,pv</a:t>
            </a:r>
            <a:r>
              <a:rPr lang="en-US" sz="2600" dirty="0"/>
              <a:t>)</a:t>
            </a:r>
          </a:p>
          <a:p>
            <a:pPr marL="457200" lvl="1" indent="0">
              <a:buNone/>
            </a:pPr>
            <a:r>
              <a:rPr lang="en-US" dirty="0" smtClean="0"/>
              <a:t>=CUMIPMT</a:t>
            </a:r>
            <a:r>
              <a:rPr lang="en-US" sz="2600" dirty="0" smtClean="0"/>
              <a:t>(rate,nper,pv,start_period,end_period,type</a:t>
            </a:r>
            <a:r>
              <a:rPr lang="en-US" sz="2600" dirty="0"/>
              <a:t>)</a:t>
            </a:r>
          </a:p>
          <a:p>
            <a:pPr marL="457200" lvl="1" indent="0">
              <a:buNone/>
            </a:pPr>
            <a:r>
              <a:rPr lang="en-US" dirty="0" smtClean="0"/>
              <a:t>=CUMPRINC</a:t>
            </a:r>
            <a:r>
              <a:rPr lang="en-US" sz="2600" dirty="0" smtClean="0"/>
              <a:t>(rate,nper,pv,start_period,end_period,type</a:t>
            </a:r>
            <a:r>
              <a:rPr lang="en-US" sz="2600" dirty="0"/>
              <a:t>)</a:t>
            </a:r>
          </a:p>
        </p:txBody>
      </p:sp>
    </p:spTree>
    <p:extLst>
      <p:ext uri="{BB962C8B-B14F-4D97-AF65-F5344CB8AC3E}">
        <p14:creationId xmlns:p14="http://schemas.microsoft.com/office/powerpoint/2010/main" val="17954927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7F33F24-5111-4524-9375-24241E4B6E0C}" type="slidenum">
              <a:rPr lang="en-US" smtClean="0"/>
              <a:pPr/>
              <a:t>23</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3" name="Content Placeholder 2"/>
          <p:cNvSpPr>
            <a:spLocks noGrp="1"/>
          </p:cNvSpPr>
          <p:nvPr>
            <p:ph idx="1"/>
          </p:nvPr>
        </p:nvSpPr>
        <p:spPr>
          <a:xfrm>
            <a:off x="457200" y="1828800"/>
            <a:ext cx="8534400" cy="4525963"/>
          </a:xfrm>
        </p:spPr>
        <p:txBody>
          <a:bodyPr/>
          <a:lstStyle/>
          <a:p>
            <a:r>
              <a:rPr lang="en-US" dirty="0" smtClean="0"/>
              <a:t>Schedule for loan amortization table:</a:t>
            </a:r>
          </a:p>
          <a:p>
            <a:pPr lvl="1"/>
            <a:r>
              <a:rPr lang="en-US" dirty="0" smtClean="0"/>
              <a:t>Monthly payments</a:t>
            </a:r>
          </a:p>
          <a:p>
            <a:pPr lvl="1"/>
            <a:r>
              <a:rPr lang="en-US" dirty="0" smtClean="0"/>
              <a:t>Interest </a:t>
            </a:r>
            <a:r>
              <a:rPr lang="en-US" dirty="0"/>
              <a:t>per </a:t>
            </a:r>
            <a:r>
              <a:rPr lang="en-US" dirty="0" smtClean="0"/>
              <a:t>period</a:t>
            </a:r>
          </a:p>
          <a:p>
            <a:pPr lvl="1"/>
            <a:r>
              <a:rPr lang="en-US" dirty="0" smtClean="0"/>
              <a:t>Principal </a:t>
            </a:r>
            <a:r>
              <a:rPr lang="en-US" dirty="0"/>
              <a:t>repayment </a:t>
            </a:r>
            <a:r>
              <a:rPr lang="en-US" dirty="0" smtClean="0"/>
              <a:t>per period</a:t>
            </a:r>
          </a:p>
          <a:p>
            <a:pPr lvl="1"/>
            <a:r>
              <a:rPr lang="en-US" dirty="0" smtClean="0"/>
              <a:t>Balances</a:t>
            </a:r>
            <a:endParaRPr lang="en-US" sz="2200" dirty="0"/>
          </a:p>
        </p:txBody>
      </p:sp>
      <p:sp>
        <p:nvSpPr>
          <p:cNvPr id="7" name="Title 1"/>
          <p:cNvSpPr>
            <a:spLocks noGrp="1"/>
          </p:cNvSpPr>
          <p:nvPr>
            <p:ph type="title"/>
          </p:nvPr>
        </p:nvSpPr>
        <p:spPr/>
        <p:txBody>
          <a:bodyPr/>
          <a:lstStyle/>
          <a:p>
            <a:r>
              <a:rPr lang="en-US" dirty="0" smtClean="0"/>
              <a:t>Creating a Loan Amortization Table</a:t>
            </a:r>
            <a:endParaRPr lang="en-US" dirty="0"/>
          </a:p>
        </p:txBody>
      </p:sp>
    </p:spTree>
    <p:extLst>
      <p:ext uri="{BB962C8B-B14F-4D97-AF65-F5344CB8AC3E}">
        <p14:creationId xmlns:p14="http://schemas.microsoft.com/office/powerpoint/2010/main" val="34385879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7F33F24-5111-4524-9375-24241E4B6E0C}" type="slidenum">
              <a:rPr lang="en-US" smtClean="0"/>
              <a:pPr/>
              <a:t>24</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52475" y="1998663"/>
            <a:ext cx="7248525" cy="3914775"/>
          </a:xfrm>
        </p:spPr>
      </p:pic>
      <p:sp>
        <p:nvSpPr>
          <p:cNvPr id="7" name="Title 1"/>
          <p:cNvSpPr>
            <a:spLocks noGrp="1"/>
          </p:cNvSpPr>
          <p:nvPr>
            <p:ph type="title"/>
          </p:nvPr>
        </p:nvSpPr>
        <p:spPr/>
        <p:txBody>
          <a:bodyPr/>
          <a:lstStyle/>
          <a:p>
            <a:r>
              <a:rPr lang="en-US" dirty="0" smtClean="0"/>
              <a:t>Creating a Loan Amortization Table</a:t>
            </a:r>
            <a:endParaRPr lang="en-US" dirty="0"/>
          </a:p>
        </p:txBody>
      </p:sp>
    </p:spTree>
    <p:extLst>
      <p:ext uri="{BB962C8B-B14F-4D97-AF65-F5344CB8AC3E}">
        <p14:creationId xmlns:p14="http://schemas.microsoft.com/office/powerpoint/2010/main" val="28902369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477962"/>
          </a:xfrm>
        </p:spPr>
        <p:txBody>
          <a:bodyPr>
            <a:normAutofit/>
          </a:bodyPr>
          <a:lstStyle/>
          <a:p>
            <a:r>
              <a:rPr lang="en-US" dirty="0" smtClean="0"/>
              <a:t>Performing </a:t>
            </a:r>
            <a:r>
              <a:rPr lang="en-US" dirty="0"/>
              <a:t>Other Financial </a:t>
            </a:r>
            <a:r>
              <a:rPr lang="en-US" dirty="0" smtClean="0"/>
              <a:t>Calculations</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25</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3" name="Content Placeholder 2"/>
          <p:cNvSpPr>
            <a:spLocks noGrp="1"/>
          </p:cNvSpPr>
          <p:nvPr>
            <p:ph idx="1"/>
          </p:nvPr>
        </p:nvSpPr>
        <p:spPr>
          <a:xfrm>
            <a:off x="457200" y="1951037"/>
            <a:ext cx="8534400" cy="4525963"/>
          </a:xfrm>
        </p:spPr>
        <p:txBody>
          <a:bodyPr/>
          <a:lstStyle/>
          <a:p>
            <a:r>
              <a:rPr lang="en-US" dirty="0" smtClean="0"/>
              <a:t>Additional financial functions</a:t>
            </a:r>
          </a:p>
          <a:p>
            <a:pPr marL="457200" lvl="1" indent="0">
              <a:buNone/>
            </a:pPr>
            <a:r>
              <a:rPr lang="en-US" dirty="0" smtClean="0"/>
              <a:t>=PV</a:t>
            </a:r>
            <a:r>
              <a:rPr lang="en-US" sz="2600" dirty="0" smtClean="0"/>
              <a:t>(rate,nper,pmt)</a:t>
            </a:r>
            <a:endParaRPr lang="en-US" sz="2600" dirty="0"/>
          </a:p>
          <a:p>
            <a:pPr marL="457200" lvl="1" indent="0">
              <a:buNone/>
            </a:pPr>
            <a:r>
              <a:rPr lang="en-US" dirty="0" smtClean="0"/>
              <a:t>=FV</a:t>
            </a:r>
            <a:r>
              <a:rPr lang="en-US" sz="2600" dirty="0" smtClean="0"/>
              <a:t>(rate,nper,pmt</a:t>
            </a:r>
            <a:r>
              <a:rPr lang="en-US" dirty="0" smtClean="0"/>
              <a:t>)</a:t>
            </a:r>
          </a:p>
          <a:p>
            <a:pPr marL="457200" lvl="1" indent="0">
              <a:buNone/>
            </a:pPr>
            <a:r>
              <a:rPr lang="en-US" dirty="0" smtClean="0"/>
              <a:t>=NPV</a:t>
            </a:r>
            <a:r>
              <a:rPr lang="en-US" sz="2600" dirty="0" smtClean="0"/>
              <a:t>(rate,value1,value2, …)</a:t>
            </a:r>
            <a:endParaRPr lang="en-US" sz="2600" dirty="0"/>
          </a:p>
          <a:p>
            <a:pPr marL="457200" lvl="1" indent="0">
              <a:buNone/>
            </a:pPr>
            <a:r>
              <a:rPr lang="en-US" dirty="0" smtClean="0"/>
              <a:t>=NPER</a:t>
            </a:r>
            <a:r>
              <a:rPr lang="en-US" sz="2600" dirty="0" smtClean="0"/>
              <a:t>(rate,pmt,pv)</a:t>
            </a:r>
            <a:endParaRPr lang="en-US" sz="2600" dirty="0"/>
          </a:p>
          <a:p>
            <a:pPr marL="457200" lvl="1" indent="0">
              <a:buNone/>
            </a:pPr>
            <a:r>
              <a:rPr lang="en-US" dirty="0" smtClean="0"/>
              <a:t>=RATE</a:t>
            </a:r>
            <a:r>
              <a:rPr lang="en-US" sz="2600" dirty="0" smtClean="0"/>
              <a:t>(nper,pmt,pv)</a:t>
            </a:r>
            <a:endParaRPr lang="en-US" sz="2600" dirty="0"/>
          </a:p>
        </p:txBody>
      </p:sp>
    </p:spTree>
    <p:extLst>
      <p:ext uri="{BB962C8B-B14F-4D97-AF65-F5344CB8AC3E}">
        <p14:creationId xmlns:p14="http://schemas.microsoft.com/office/powerpoint/2010/main" val="2591685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066800"/>
          </a:xfrm>
        </p:spPr>
        <p:txBody>
          <a:bodyPr/>
          <a:lstStyle/>
          <a:p>
            <a:r>
              <a:rPr lang="en-US" dirty="0" smtClean="0"/>
              <a:t>Summary</a:t>
            </a:r>
            <a:endParaRPr lang="en-US" dirty="0"/>
          </a:p>
        </p:txBody>
      </p:sp>
      <p:sp>
        <p:nvSpPr>
          <p:cNvPr id="3" name="Content Placeholder 2"/>
          <p:cNvSpPr>
            <a:spLocks noGrp="1"/>
          </p:cNvSpPr>
          <p:nvPr>
            <p:ph idx="1"/>
          </p:nvPr>
        </p:nvSpPr>
        <p:spPr>
          <a:xfrm>
            <a:off x="304800" y="1752600"/>
            <a:ext cx="8534400" cy="3916363"/>
          </a:xfrm>
        </p:spPr>
        <p:txBody>
          <a:bodyPr>
            <a:noAutofit/>
          </a:bodyPr>
          <a:lstStyle/>
          <a:p>
            <a:pPr>
              <a:spcAft>
                <a:spcPts val="200"/>
              </a:spcAft>
            </a:pPr>
            <a:r>
              <a:rPr lang="en-US" sz="3600" b="1" dirty="0" smtClean="0"/>
              <a:t>Logical functions can be nested to form more complex conditions</a:t>
            </a:r>
          </a:p>
          <a:p>
            <a:pPr>
              <a:spcAft>
                <a:spcPts val="600"/>
              </a:spcAft>
            </a:pPr>
            <a:r>
              <a:rPr lang="en-US" sz="3600" b="1" dirty="0" smtClean="0"/>
              <a:t>There are additional lookup functions:</a:t>
            </a:r>
          </a:p>
          <a:p>
            <a:pPr lvl="1">
              <a:spcBef>
                <a:spcPts val="300"/>
              </a:spcBef>
            </a:pPr>
            <a:r>
              <a:rPr lang="en-US" b="1" dirty="0" smtClean="0"/>
              <a:t>MATCH</a:t>
            </a:r>
          </a:p>
          <a:p>
            <a:pPr lvl="1">
              <a:spcBef>
                <a:spcPts val="300"/>
              </a:spcBef>
            </a:pPr>
            <a:r>
              <a:rPr lang="en-US" b="1" dirty="0" smtClean="0"/>
              <a:t>INDEX</a:t>
            </a:r>
          </a:p>
          <a:p>
            <a:pPr>
              <a:spcBef>
                <a:spcPts val="400"/>
              </a:spcBef>
              <a:spcAft>
                <a:spcPts val="600"/>
              </a:spcAft>
            </a:pPr>
            <a:r>
              <a:rPr lang="en-US" sz="3600" b="1" dirty="0" smtClean="0"/>
              <a:t>Tables can be filtered to display desired results</a:t>
            </a:r>
          </a:p>
        </p:txBody>
      </p:sp>
      <p:sp>
        <p:nvSpPr>
          <p:cNvPr id="4" name="Footer Placeholder 3"/>
          <p:cNvSpPr>
            <a:spLocks noGrp="1"/>
          </p:cNvSpPr>
          <p:nvPr>
            <p:ph type="ftr" sz="quarter" idx="4294967295"/>
          </p:nvPr>
        </p:nvSpPr>
        <p:spPr>
          <a:xfrm>
            <a:off x="1828800" y="6629400"/>
            <a:ext cx="5486400" cy="228600"/>
          </a:xfrm>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5" name="Slide Number Placeholder 4"/>
          <p:cNvSpPr>
            <a:spLocks noGrp="1"/>
          </p:cNvSpPr>
          <p:nvPr>
            <p:ph type="sldNum" sz="quarter" idx="4"/>
          </p:nvPr>
        </p:nvSpPr>
        <p:spPr/>
        <p:txBody>
          <a:bodyPr/>
          <a:lstStyle/>
          <a:p>
            <a:fld id="{97F33F24-5111-4524-9375-24241E4B6E0C}"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066800"/>
          </a:xfrm>
        </p:spPr>
        <p:txBody>
          <a:bodyPr/>
          <a:lstStyle/>
          <a:p>
            <a:r>
              <a:rPr lang="en-US" dirty="0" smtClean="0"/>
              <a:t>Summary</a:t>
            </a:r>
            <a:endParaRPr lang="en-US" dirty="0"/>
          </a:p>
        </p:txBody>
      </p:sp>
      <p:sp>
        <p:nvSpPr>
          <p:cNvPr id="3" name="Content Placeholder 2"/>
          <p:cNvSpPr>
            <a:spLocks noGrp="1"/>
          </p:cNvSpPr>
          <p:nvPr>
            <p:ph idx="1"/>
          </p:nvPr>
        </p:nvSpPr>
        <p:spPr>
          <a:xfrm>
            <a:off x="304800" y="1752600"/>
            <a:ext cx="8534400" cy="3916363"/>
          </a:xfrm>
        </p:spPr>
        <p:txBody>
          <a:bodyPr>
            <a:noAutofit/>
          </a:bodyPr>
          <a:lstStyle/>
          <a:p>
            <a:pPr>
              <a:spcAft>
                <a:spcPts val="600"/>
              </a:spcAft>
            </a:pPr>
            <a:r>
              <a:rPr lang="en-US" sz="3600" b="1" dirty="0"/>
              <a:t>Excel has several database functions</a:t>
            </a:r>
          </a:p>
          <a:p>
            <a:pPr>
              <a:spcAft>
                <a:spcPts val="600"/>
              </a:spcAft>
            </a:pPr>
            <a:r>
              <a:rPr lang="en-US" sz="3600" b="1" dirty="0" smtClean="0"/>
              <a:t>Excel has </a:t>
            </a:r>
            <a:r>
              <a:rPr lang="en-US" sz="3600" b="1" dirty="0"/>
              <a:t>several </a:t>
            </a:r>
            <a:r>
              <a:rPr lang="en-US" sz="3600" b="1" dirty="0" smtClean="0"/>
              <a:t>financial functions</a:t>
            </a:r>
            <a:endParaRPr lang="en-US" sz="3600" b="1" dirty="0"/>
          </a:p>
          <a:p>
            <a:pPr>
              <a:spcAft>
                <a:spcPts val="600"/>
              </a:spcAft>
            </a:pPr>
            <a:r>
              <a:rPr lang="en-US" sz="3600" b="1" dirty="0"/>
              <a:t>Amortization tables can be constructed using these functions</a:t>
            </a:r>
          </a:p>
        </p:txBody>
      </p:sp>
      <p:sp>
        <p:nvSpPr>
          <p:cNvPr id="4" name="Footer Placeholder 3"/>
          <p:cNvSpPr>
            <a:spLocks noGrp="1"/>
          </p:cNvSpPr>
          <p:nvPr>
            <p:ph type="ftr" sz="quarter" idx="4294967295"/>
          </p:nvPr>
        </p:nvSpPr>
        <p:spPr>
          <a:xfrm>
            <a:off x="1828800" y="6629400"/>
            <a:ext cx="5486400" cy="228600"/>
          </a:xfrm>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5" name="Slide Number Placeholder 4"/>
          <p:cNvSpPr>
            <a:spLocks noGrp="1"/>
          </p:cNvSpPr>
          <p:nvPr>
            <p:ph type="sldNum" sz="quarter" idx="4"/>
          </p:nvPr>
        </p:nvSpPr>
        <p:spPr/>
        <p:txBody>
          <a:bodyPr/>
          <a:lstStyle/>
          <a:p>
            <a:fld id="{97F33F24-5111-4524-9375-24241E4B6E0C}" type="slidenum">
              <a:rPr lang="en-US" smtClean="0"/>
              <a:pPr/>
              <a:t>27</a:t>
            </a:fld>
            <a:endParaRPr lang="en-US" dirty="0"/>
          </a:p>
        </p:txBody>
      </p:sp>
    </p:spTree>
    <p:extLst>
      <p:ext uri="{BB962C8B-B14F-4D97-AF65-F5344CB8AC3E}">
        <p14:creationId xmlns:p14="http://schemas.microsoft.com/office/powerpoint/2010/main" val="8383584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066800"/>
          </a:xfrm>
        </p:spPr>
        <p:txBody>
          <a:bodyPr/>
          <a:lstStyle/>
          <a:p>
            <a:r>
              <a:rPr lang="en-US" dirty="0" smtClean="0"/>
              <a:t>Questions</a:t>
            </a:r>
            <a:endParaRPr lang="en-US" dirty="0"/>
          </a:p>
        </p:txBody>
      </p:sp>
      <p:sp>
        <p:nvSpPr>
          <p:cNvPr id="4" name="Footer Placeholder 3"/>
          <p:cNvSpPr>
            <a:spLocks noGrp="1"/>
          </p:cNvSpPr>
          <p:nvPr>
            <p:ph type="ftr" sz="quarter" idx="4294967295"/>
          </p:nvPr>
        </p:nvSpPr>
        <p:spPr>
          <a:xfrm>
            <a:off x="1828800" y="6629400"/>
            <a:ext cx="5486400" cy="228600"/>
          </a:xfrm>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5" name="Slide Number Placeholder 4"/>
          <p:cNvSpPr>
            <a:spLocks noGrp="1"/>
          </p:cNvSpPr>
          <p:nvPr>
            <p:ph type="sldNum" sz="quarter" idx="4"/>
          </p:nvPr>
        </p:nvSpPr>
        <p:spPr/>
        <p:txBody>
          <a:bodyPr/>
          <a:lstStyle/>
          <a:p>
            <a:fld id="{97F33F24-5111-4524-9375-24241E4B6E0C}" type="slidenum">
              <a:rPr lang="en-US" smtClean="0"/>
              <a:pPr/>
              <a:t>28</a:t>
            </a:fld>
            <a:endParaRPr lang="en-US" dirty="0"/>
          </a:p>
        </p:txBody>
      </p:sp>
      <p:pic>
        <p:nvPicPr>
          <p:cNvPr id="6" name="Content Placeholder 5" descr="epfkknaj[1]"/>
          <p:cNvPicPr>
            <a:picLocks noGrp="1" noChangeAspect="1" noChangeArrowheads="1"/>
          </p:cNvPicPr>
          <p:nvPr>
            <p:ph/>
          </p:nvPr>
        </p:nvPicPr>
        <p:blipFill>
          <a:blip r:embed="rId3" cstate="print">
            <a:extLst>
              <a:ext uri="{28A0092B-C50C-407E-A947-70E740481C1C}">
                <a14:useLocalDpi xmlns:a14="http://schemas.microsoft.com/office/drawing/2010/main" val="0"/>
              </a:ext>
            </a:extLst>
          </a:blip>
          <a:srcRect/>
          <a:stretch>
            <a:fillRect/>
          </a:stretch>
        </p:blipFill>
        <p:spPr>
          <a:xfrm>
            <a:off x="2652800" y="1676400"/>
            <a:ext cx="3838399" cy="3810000"/>
          </a:xfrm>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304800"/>
            <a:ext cx="8385048" cy="1066800"/>
          </a:xfrm>
        </p:spPr>
        <p:txBody>
          <a:bodyPr/>
          <a:lstStyle/>
          <a:p>
            <a:r>
              <a:rPr lang="en-US" dirty="0" smtClean="0"/>
              <a:t>Copyright </a:t>
            </a:r>
            <a:endParaRPr lang="en-US" dirty="0"/>
          </a:p>
        </p:txBody>
      </p:sp>
      <p:sp>
        <p:nvSpPr>
          <p:cNvPr id="4" name="Footer Placeholder 3"/>
          <p:cNvSpPr>
            <a:spLocks noGrp="1"/>
          </p:cNvSpPr>
          <p:nvPr>
            <p:ph type="ftr" sz="quarter" idx="4294967295"/>
          </p:nvPr>
        </p:nvSpPr>
        <p:spPr>
          <a:xfrm>
            <a:off x="1828800" y="6629401"/>
            <a:ext cx="5486400" cy="243444"/>
          </a:xfrm>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latin typeface="Arial" pitchFamily="34" charset="0"/>
              <a:cs typeface="Arial" pitchFamily="34" charset="0"/>
            </a:endParaRPr>
          </a:p>
        </p:txBody>
      </p:sp>
      <p:sp>
        <p:nvSpPr>
          <p:cNvPr id="5" name="Slide Number Placeholder 4"/>
          <p:cNvSpPr>
            <a:spLocks noGrp="1"/>
          </p:cNvSpPr>
          <p:nvPr>
            <p:ph type="sldNum" sz="quarter" idx="4"/>
          </p:nvPr>
        </p:nvSpPr>
        <p:spPr/>
        <p:txBody>
          <a:bodyPr/>
          <a:lstStyle/>
          <a:p>
            <a:fld id="{97F33F24-5111-4524-9375-24241E4B6E0C}" type="slidenum">
              <a:rPr lang="en-US" smtClean="0"/>
              <a:pPr/>
              <a:t>29</a:t>
            </a:fld>
            <a:endParaRPr lang="en-US" dirty="0"/>
          </a:p>
        </p:txBody>
      </p:sp>
      <p:pic>
        <p:nvPicPr>
          <p:cNvPr id="1026" name="Picture 1" descr="cid:3293795473_475244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9686" y="2286000"/>
            <a:ext cx="5486400" cy="1714500"/>
          </a:xfrm>
          <a:prstGeom prst="rect">
            <a:avLst/>
          </a:prstGeom>
          <a:noFill/>
          <a:ln w="9525">
            <a:noFill/>
            <a:miter lim="800000"/>
            <a:headEnd/>
            <a:tailEnd/>
          </a:ln>
        </p:spPr>
      </p:pic>
      <p:sp>
        <p:nvSpPr>
          <p:cNvPr id="8" name="TextBox 6"/>
          <p:cNvSpPr txBox="1">
            <a:spLocks noChangeArrowheads="1"/>
          </p:cNvSpPr>
          <p:nvPr/>
        </p:nvSpPr>
        <p:spPr bwMode="auto">
          <a:xfrm>
            <a:off x="342900" y="4495800"/>
            <a:ext cx="8458200" cy="1200329"/>
          </a:xfrm>
          <a:prstGeom prst="rect">
            <a:avLst/>
          </a:prstGeom>
          <a:noFill/>
          <a:ln w="9525">
            <a:noFill/>
            <a:miter lim="800000"/>
            <a:headEnd/>
            <a:tailEnd/>
          </a:ln>
        </p:spPr>
        <p:txBody>
          <a:bodyPr wrap="square">
            <a:spAutoFit/>
          </a:bodyPr>
          <a:lstStyle/>
          <a:p>
            <a:pPr algn="ctr"/>
            <a:r>
              <a:rPr lang="en-US" dirty="0">
                <a:latin typeface="Garamond" pitchFamily="18" charset="0"/>
                <a:cs typeface="Arial" pitchFamily="34"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r>
              <a:rPr lang="en-US" dirty="0" smtClean="0">
                <a:latin typeface="Garamond" pitchFamily="18" charset="0"/>
                <a:cs typeface="Arial" pitchFamily="34" charset="0"/>
              </a:rPr>
              <a: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8382000" cy="1066800"/>
          </a:xfrm>
        </p:spPr>
        <p:txBody>
          <a:bodyPr/>
          <a:lstStyle/>
          <a:p>
            <a:r>
              <a:rPr lang="en-US" dirty="0" smtClean="0"/>
              <a:t>Objectives</a:t>
            </a:r>
            <a:endParaRPr lang="en-US" dirty="0"/>
          </a:p>
        </p:txBody>
      </p:sp>
      <p:sp>
        <p:nvSpPr>
          <p:cNvPr id="8" name="Content Placeholder 7"/>
          <p:cNvSpPr>
            <a:spLocks noGrp="1"/>
          </p:cNvSpPr>
          <p:nvPr>
            <p:ph idx="1"/>
          </p:nvPr>
        </p:nvSpPr>
        <p:spPr>
          <a:xfrm>
            <a:off x="304800" y="1676400"/>
            <a:ext cx="8534400" cy="3657600"/>
          </a:xfrm>
        </p:spPr>
        <p:txBody>
          <a:bodyPr>
            <a:noAutofit/>
          </a:bodyPr>
          <a:lstStyle/>
          <a:p>
            <a:pPr>
              <a:spcAft>
                <a:spcPts val="1200"/>
              </a:spcAft>
            </a:pPr>
            <a:r>
              <a:rPr lang="en-US" sz="3600" b="1" dirty="0" smtClean="0"/>
              <a:t>Manipulate data with database functions</a:t>
            </a:r>
          </a:p>
          <a:p>
            <a:pPr>
              <a:spcAft>
                <a:spcPts val="1200"/>
              </a:spcAft>
            </a:pPr>
            <a:r>
              <a:rPr lang="en-US" sz="3600" b="1" dirty="0" smtClean="0"/>
              <a:t>Create a loan amortization table</a:t>
            </a:r>
          </a:p>
          <a:p>
            <a:pPr>
              <a:spcAft>
                <a:spcPts val="1200"/>
              </a:spcAft>
            </a:pPr>
            <a:r>
              <a:rPr lang="en-US" sz="3600" b="1" dirty="0" smtClean="0"/>
              <a:t>Perform other financial calculations</a:t>
            </a:r>
            <a:endParaRPr lang="en-US" sz="3600" b="1" dirty="0"/>
          </a:p>
        </p:txBody>
      </p:sp>
      <p:sp>
        <p:nvSpPr>
          <p:cNvPr id="2" name="Footer Placeholder 1"/>
          <p:cNvSpPr>
            <a:spLocks noGrp="1"/>
          </p:cNvSpPr>
          <p:nvPr>
            <p:ph type="ftr" sz="quarter" idx="4294967295"/>
          </p:nvPr>
        </p:nvSpPr>
        <p:spPr>
          <a:xfrm>
            <a:off x="1828800" y="6629400"/>
            <a:ext cx="5486400" cy="228600"/>
          </a:xfrm>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3" name="Slide Number Placeholder 2"/>
          <p:cNvSpPr>
            <a:spLocks noGrp="1"/>
          </p:cNvSpPr>
          <p:nvPr>
            <p:ph type="sldNum" sz="quarter" idx="4"/>
          </p:nvPr>
        </p:nvSpPr>
        <p:spPr>
          <a:xfrm>
            <a:off x="8001000" y="6660078"/>
            <a:ext cx="685800" cy="212766"/>
          </a:xfrm>
        </p:spPr>
        <p:txBody>
          <a:bodyPr/>
          <a:lstStyle/>
          <a:p>
            <a:fld id="{97F33F24-5111-4524-9375-24241E4B6E0C}" type="slidenum">
              <a:rPr lang="en-US" smtClean="0"/>
              <a:pPr/>
              <a:t>3</a:t>
            </a:fld>
            <a:endParaRPr lang="en-US" dirty="0"/>
          </a:p>
        </p:txBody>
      </p:sp>
    </p:spTree>
    <p:extLst>
      <p:ext uri="{BB962C8B-B14F-4D97-AF65-F5344CB8AC3E}">
        <p14:creationId xmlns:p14="http://schemas.microsoft.com/office/powerpoint/2010/main" val="3996368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Nested Logical Function</a:t>
            </a:r>
            <a:endParaRPr lang="en-US" dirty="0"/>
          </a:p>
        </p:txBody>
      </p:sp>
      <p:sp>
        <p:nvSpPr>
          <p:cNvPr id="3" name="Content Placeholder 2"/>
          <p:cNvSpPr>
            <a:spLocks noGrp="1"/>
          </p:cNvSpPr>
          <p:nvPr>
            <p:ph idx="1"/>
          </p:nvPr>
        </p:nvSpPr>
        <p:spPr/>
        <p:txBody>
          <a:bodyPr>
            <a:normAutofit/>
          </a:bodyPr>
          <a:lstStyle/>
          <a:p>
            <a:r>
              <a:rPr lang="en-US" dirty="0"/>
              <a:t>IF </a:t>
            </a:r>
            <a:r>
              <a:rPr lang="en-US" dirty="0" smtClean="0"/>
              <a:t>function</a:t>
            </a:r>
          </a:p>
          <a:p>
            <a:pPr lvl="1"/>
            <a:r>
              <a:rPr lang="en-US" dirty="0" smtClean="0"/>
              <a:t>Performs different actions </a:t>
            </a:r>
            <a:r>
              <a:rPr lang="en-US" dirty="0"/>
              <a:t>based on whether the logical test is true or </a:t>
            </a:r>
            <a:r>
              <a:rPr lang="en-US" dirty="0" smtClean="0"/>
              <a:t>false</a:t>
            </a:r>
          </a:p>
          <a:p>
            <a:pPr lvl="1"/>
            <a:r>
              <a:rPr lang="en-US" dirty="0" smtClean="0"/>
              <a:t>Has </a:t>
            </a:r>
            <a:r>
              <a:rPr lang="en-US" dirty="0"/>
              <a:t>three arguments: logical_test, Value_if_true, and </a:t>
            </a:r>
            <a:r>
              <a:rPr lang="en-US" dirty="0" smtClean="0"/>
              <a:t>Value_if_false</a:t>
            </a:r>
          </a:p>
          <a:p>
            <a:pPr lvl="1"/>
            <a:r>
              <a:rPr lang="en-US" dirty="0" smtClean="0"/>
              <a:t>Example: IF(A6&gt;40, “overtime”, “no overtime”)</a:t>
            </a:r>
          </a:p>
          <a:p>
            <a:r>
              <a:rPr lang="en-US" dirty="0" smtClean="0"/>
              <a:t>Nested function—function </a:t>
            </a:r>
            <a:r>
              <a:rPr lang="en-US" dirty="0"/>
              <a:t>that is embedded within an argument of another </a:t>
            </a:r>
            <a:r>
              <a:rPr lang="en-US" dirty="0" smtClean="0"/>
              <a:t>function </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4</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a:bodyPr>
          <a:lstStyle/>
          <a:p>
            <a:pPr marL="0" indent="0" algn="ctr">
              <a:buNone/>
            </a:pPr>
            <a:r>
              <a:rPr lang="en-US" dirty="0" smtClean="0"/>
              <a:t>Nested IF function</a:t>
            </a:r>
          </a:p>
          <a:p>
            <a:pPr marL="0" indent="0" algn="ctr">
              <a:buNone/>
            </a:pPr>
            <a:r>
              <a:rPr lang="en-US" sz="1800" dirty="0" smtClean="0">
                <a:latin typeface="Arial" panose="020B0604020202020204" pitchFamily="34" charset="0"/>
              </a:rPr>
              <a:t>=IF(E7&lt;I$2,F5*J$2%,IF(E5&lt;=I$3,F5*J$3,F5*J$4))</a:t>
            </a:r>
          </a:p>
        </p:txBody>
      </p:sp>
      <p:sp>
        <p:nvSpPr>
          <p:cNvPr id="4" name="Slide Number Placeholder 3"/>
          <p:cNvSpPr>
            <a:spLocks noGrp="1"/>
          </p:cNvSpPr>
          <p:nvPr>
            <p:ph type="sldNum" sz="quarter" idx="4"/>
          </p:nvPr>
        </p:nvSpPr>
        <p:spPr/>
        <p:txBody>
          <a:bodyPr/>
          <a:lstStyle/>
          <a:p>
            <a:fld id="{97F33F24-5111-4524-9375-24241E4B6E0C}" type="slidenum">
              <a:rPr lang="en-US" smtClean="0"/>
              <a:pPr/>
              <a:t>5</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3175" y="2544763"/>
            <a:ext cx="4057650" cy="3190875"/>
          </a:xfrm>
          <a:prstGeom prst="rect">
            <a:avLst/>
          </a:prstGeom>
        </p:spPr>
      </p:pic>
      <p:sp>
        <p:nvSpPr>
          <p:cNvPr id="8" name="Title 1"/>
          <p:cNvSpPr>
            <a:spLocks noGrp="1"/>
          </p:cNvSpPr>
          <p:nvPr>
            <p:ph type="title"/>
          </p:nvPr>
        </p:nvSpPr>
        <p:spPr/>
        <p:txBody>
          <a:bodyPr/>
          <a:lstStyle/>
          <a:p>
            <a:r>
              <a:rPr lang="en-US" dirty="0" smtClean="0"/>
              <a:t>Creating a Nested Logical Function</a:t>
            </a:r>
            <a:endParaRPr lang="en-US" dirty="0"/>
          </a:p>
        </p:txBody>
      </p:sp>
    </p:spTree>
    <p:extLst>
      <p:ext uri="{BB962C8B-B14F-4D97-AF65-F5344CB8AC3E}">
        <p14:creationId xmlns:p14="http://schemas.microsoft.com/office/powerpoint/2010/main" val="3588043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4812" y="2209800"/>
            <a:ext cx="7728397" cy="2895600"/>
          </a:xfrm>
        </p:spPr>
      </p:pic>
      <p:sp>
        <p:nvSpPr>
          <p:cNvPr id="4" name="Slide Number Placeholder 3"/>
          <p:cNvSpPr>
            <a:spLocks noGrp="1"/>
          </p:cNvSpPr>
          <p:nvPr>
            <p:ph type="sldNum" sz="quarter" idx="4"/>
          </p:nvPr>
        </p:nvSpPr>
        <p:spPr/>
        <p:txBody>
          <a:bodyPr/>
          <a:lstStyle/>
          <a:p>
            <a:fld id="{97F33F24-5111-4524-9375-24241E4B6E0C}" type="slidenum">
              <a:rPr lang="en-US" smtClean="0"/>
              <a:pPr/>
              <a:t>6</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7" name="Title 1"/>
          <p:cNvSpPr>
            <a:spLocks noGrp="1"/>
          </p:cNvSpPr>
          <p:nvPr>
            <p:ph type="title"/>
          </p:nvPr>
        </p:nvSpPr>
        <p:spPr/>
        <p:txBody>
          <a:bodyPr/>
          <a:lstStyle/>
          <a:p>
            <a:r>
              <a:rPr lang="en-US" dirty="0" smtClean="0"/>
              <a:t>Creating a Nested Logical Function</a:t>
            </a:r>
            <a:endParaRPr lang="en-US" dirty="0"/>
          </a:p>
        </p:txBody>
      </p:sp>
    </p:spTree>
    <p:extLst>
      <p:ext uri="{BB962C8B-B14F-4D97-AF65-F5344CB8AC3E}">
        <p14:creationId xmlns:p14="http://schemas.microsoft.com/office/powerpoint/2010/main" val="4081566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51037"/>
            <a:ext cx="8229600" cy="4525963"/>
          </a:xfrm>
        </p:spPr>
        <p:txBody>
          <a:bodyPr>
            <a:normAutofit/>
          </a:bodyPr>
          <a:lstStyle/>
          <a:p>
            <a:r>
              <a:rPr lang="en-US" dirty="0" smtClean="0"/>
              <a:t>AND function</a:t>
            </a:r>
          </a:p>
          <a:p>
            <a:pPr lvl="1"/>
            <a:r>
              <a:rPr lang="en-US" dirty="0" smtClean="0"/>
              <a:t>Has two </a:t>
            </a:r>
            <a:r>
              <a:rPr lang="en-US" dirty="0"/>
              <a:t>or more logical </a:t>
            </a:r>
            <a:r>
              <a:rPr lang="en-US" dirty="0" smtClean="0"/>
              <a:t>conditions</a:t>
            </a:r>
          </a:p>
          <a:p>
            <a:pPr lvl="1"/>
            <a:r>
              <a:rPr lang="en-US" dirty="0" smtClean="0"/>
              <a:t>Returns TRUE only </a:t>
            </a:r>
            <a:r>
              <a:rPr lang="en-US" dirty="0"/>
              <a:t>if all</a:t>
            </a:r>
            <a:r>
              <a:rPr lang="en-US" i="1" dirty="0"/>
              <a:t> </a:t>
            </a:r>
            <a:r>
              <a:rPr lang="en-US" dirty="0" smtClean="0"/>
              <a:t>conditions are true</a:t>
            </a:r>
          </a:p>
          <a:p>
            <a:pPr lvl="1"/>
            <a:r>
              <a:rPr lang="en-US" dirty="0" smtClean="0"/>
              <a:t>Returns FALSE </a:t>
            </a:r>
            <a:r>
              <a:rPr lang="en-US" dirty="0"/>
              <a:t>if any of </a:t>
            </a:r>
            <a:r>
              <a:rPr lang="en-US" dirty="0" smtClean="0"/>
              <a:t>the </a:t>
            </a:r>
            <a:r>
              <a:rPr lang="en-US" dirty="0"/>
              <a:t>conditions </a:t>
            </a:r>
            <a:r>
              <a:rPr lang="en-US" dirty="0" smtClean="0"/>
              <a:t>are false</a:t>
            </a:r>
          </a:p>
          <a:p>
            <a:pPr lvl="1"/>
            <a:r>
              <a:rPr lang="en-US" dirty="0" smtClean="0"/>
              <a:t>Example: =AND(logical1,logical2, …)</a:t>
            </a:r>
          </a:p>
          <a:p>
            <a:pPr marL="914400" lvl="2" indent="0">
              <a:buNone/>
            </a:pPr>
            <a:r>
              <a:rPr lang="en-US" dirty="0" smtClean="0"/>
              <a:t>=AND(A1&lt;10, B$4=6,$C$6&gt;=5*G3)</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7</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7" name="Title 1"/>
          <p:cNvSpPr>
            <a:spLocks noGrp="1"/>
          </p:cNvSpPr>
          <p:nvPr>
            <p:ph type="title"/>
          </p:nvPr>
        </p:nvSpPr>
        <p:spPr/>
        <p:txBody>
          <a:bodyPr/>
          <a:lstStyle/>
          <a:p>
            <a:r>
              <a:rPr lang="en-US" dirty="0" smtClean="0"/>
              <a:t>Creating a Nested Logical Function</a:t>
            </a:r>
            <a:endParaRPr lang="en-US" dirty="0"/>
          </a:p>
        </p:txBody>
      </p:sp>
    </p:spTree>
    <p:extLst>
      <p:ext uri="{BB962C8B-B14F-4D97-AF65-F5344CB8AC3E}">
        <p14:creationId xmlns:p14="http://schemas.microsoft.com/office/powerpoint/2010/main" val="3668363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51037"/>
            <a:ext cx="8229600" cy="4525963"/>
          </a:xfrm>
        </p:spPr>
        <p:txBody>
          <a:bodyPr>
            <a:normAutofit/>
          </a:bodyPr>
          <a:lstStyle/>
          <a:p>
            <a:r>
              <a:rPr lang="en-US" dirty="0" smtClean="0"/>
              <a:t>OR function</a:t>
            </a:r>
          </a:p>
          <a:p>
            <a:pPr lvl="1"/>
            <a:r>
              <a:rPr lang="en-US" dirty="0" smtClean="0"/>
              <a:t>Has two </a:t>
            </a:r>
            <a:r>
              <a:rPr lang="en-US" dirty="0"/>
              <a:t>or more </a:t>
            </a:r>
            <a:r>
              <a:rPr lang="en-US" dirty="0" smtClean="0"/>
              <a:t>conditions</a:t>
            </a:r>
          </a:p>
          <a:p>
            <a:pPr lvl="1"/>
            <a:r>
              <a:rPr lang="en-US" dirty="0" smtClean="0"/>
              <a:t>Returns </a:t>
            </a:r>
            <a:r>
              <a:rPr lang="en-US" dirty="0"/>
              <a:t>TRUE if any of </a:t>
            </a:r>
            <a:r>
              <a:rPr lang="en-US" dirty="0" smtClean="0"/>
              <a:t>the conditions </a:t>
            </a:r>
            <a:r>
              <a:rPr lang="en-US" dirty="0"/>
              <a:t>are </a:t>
            </a:r>
            <a:r>
              <a:rPr lang="en-US" dirty="0" smtClean="0"/>
              <a:t>true</a:t>
            </a:r>
          </a:p>
          <a:p>
            <a:pPr lvl="1"/>
            <a:r>
              <a:rPr lang="en-US" dirty="0" smtClean="0"/>
              <a:t>Returns </a:t>
            </a:r>
            <a:r>
              <a:rPr lang="en-US" dirty="0"/>
              <a:t>FALSE only if all conditions are </a:t>
            </a:r>
            <a:r>
              <a:rPr lang="en-US" dirty="0" smtClean="0"/>
              <a:t>false</a:t>
            </a:r>
          </a:p>
          <a:p>
            <a:pPr lvl="1"/>
            <a:r>
              <a:rPr lang="en-US" dirty="0" smtClean="0"/>
              <a:t>Example</a:t>
            </a:r>
            <a:r>
              <a:rPr lang="en-US" dirty="0"/>
              <a:t>: </a:t>
            </a:r>
            <a:r>
              <a:rPr lang="en-US" dirty="0" smtClean="0"/>
              <a:t>=OR(logical1,logical2, …)</a:t>
            </a:r>
            <a:endParaRPr lang="en-US" dirty="0"/>
          </a:p>
          <a:p>
            <a:pPr marL="914400" lvl="2" indent="0">
              <a:buNone/>
            </a:pPr>
            <a:r>
              <a:rPr lang="en-US" dirty="0" smtClean="0"/>
              <a:t>=OR(A3=5, $B6=16, C$6&gt;=A5*G3)</a:t>
            </a:r>
            <a:endParaRPr lang="en-US" dirty="0"/>
          </a:p>
        </p:txBody>
      </p:sp>
      <p:sp>
        <p:nvSpPr>
          <p:cNvPr id="4" name="Slide Number Placeholder 3"/>
          <p:cNvSpPr>
            <a:spLocks noGrp="1"/>
          </p:cNvSpPr>
          <p:nvPr>
            <p:ph type="sldNum" sz="quarter" idx="4"/>
          </p:nvPr>
        </p:nvSpPr>
        <p:spPr/>
        <p:txBody>
          <a:bodyPr/>
          <a:lstStyle/>
          <a:p>
            <a:fld id="{97F33F24-5111-4524-9375-24241E4B6E0C}" type="slidenum">
              <a:rPr lang="en-US" smtClean="0"/>
              <a:pPr/>
              <a:t>8</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7" name="Title 1"/>
          <p:cNvSpPr>
            <a:spLocks noGrp="1"/>
          </p:cNvSpPr>
          <p:nvPr>
            <p:ph type="title"/>
          </p:nvPr>
        </p:nvSpPr>
        <p:spPr/>
        <p:txBody>
          <a:bodyPr/>
          <a:lstStyle/>
          <a:p>
            <a:r>
              <a:rPr lang="en-US" dirty="0" smtClean="0"/>
              <a:t>Creating a Nested Logical Function</a:t>
            </a:r>
            <a:endParaRPr lang="en-US" dirty="0"/>
          </a:p>
        </p:txBody>
      </p:sp>
    </p:spTree>
    <p:extLst>
      <p:ext uri="{BB962C8B-B14F-4D97-AF65-F5344CB8AC3E}">
        <p14:creationId xmlns:p14="http://schemas.microsoft.com/office/powerpoint/2010/main" val="3186370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1066800" y="2590800"/>
            <a:ext cx="7239000" cy="1501968"/>
          </a:xfrm>
          <a:prstGeom prst="rect">
            <a:avLst/>
          </a:prstGeom>
          <a:ln>
            <a:solidFill>
              <a:schemeClr val="tx1"/>
            </a:solidFill>
          </a:ln>
        </p:spPr>
      </p:pic>
      <p:sp>
        <p:nvSpPr>
          <p:cNvPr id="4" name="Slide Number Placeholder 3"/>
          <p:cNvSpPr>
            <a:spLocks noGrp="1"/>
          </p:cNvSpPr>
          <p:nvPr>
            <p:ph type="sldNum" sz="quarter" idx="4"/>
          </p:nvPr>
        </p:nvSpPr>
        <p:spPr/>
        <p:txBody>
          <a:bodyPr/>
          <a:lstStyle/>
          <a:p>
            <a:fld id="{97F33F24-5111-4524-9375-24241E4B6E0C}" type="slidenum">
              <a:rPr lang="en-US" smtClean="0"/>
              <a:pPr/>
              <a:t>9</a:t>
            </a:fld>
            <a:endParaRPr lang="en-US" dirty="0"/>
          </a:p>
        </p:txBody>
      </p:sp>
      <p:sp>
        <p:nvSpPr>
          <p:cNvPr id="5" name="Footer Placeholder 4"/>
          <p:cNvSpPr>
            <a:spLocks noGrp="1"/>
          </p:cNvSpPr>
          <p:nvPr>
            <p:ph type="ftr" sz="quarter" idx="4294967295"/>
          </p:nvPr>
        </p:nvSpPr>
        <p:spPr/>
        <p:txBody>
          <a:bodyPr/>
          <a:lstStyle/>
          <a:p>
            <a:endParaRPr lang="en-US" b="1" dirty="0" smtClean="0"/>
          </a:p>
          <a:p>
            <a:r>
              <a:rPr lang="en-US" dirty="0" smtClean="0">
                <a:solidFill>
                  <a:schemeClr val="tx1"/>
                </a:solidFill>
                <a:cs typeface="Arial" pitchFamily="34" charset="0"/>
              </a:rPr>
              <a:t>Copyright © 2014 Pearson Education, Inc. Publishing as Prentice Hall. </a:t>
            </a:r>
          </a:p>
          <a:p>
            <a:endParaRPr lang="en-US" dirty="0"/>
          </a:p>
        </p:txBody>
      </p:sp>
      <p:sp>
        <p:nvSpPr>
          <p:cNvPr id="7" name="Title 1"/>
          <p:cNvSpPr>
            <a:spLocks noGrp="1"/>
          </p:cNvSpPr>
          <p:nvPr>
            <p:ph type="title"/>
          </p:nvPr>
        </p:nvSpPr>
        <p:spPr/>
        <p:txBody>
          <a:bodyPr/>
          <a:lstStyle/>
          <a:p>
            <a:r>
              <a:rPr lang="en-US" dirty="0" smtClean="0"/>
              <a:t>Creating a Nested Logical Function</a:t>
            </a:r>
            <a:endParaRPr lang="en-US" dirty="0"/>
          </a:p>
        </p:txBody>
      </p:sp>
    </p:spTree>
    <p:extLst>
      <p:ext uri="{BB962C8B-B14F-4D97-AF65-F5344CB8AC3E}">
        <p14:creationId xmlns:p14="http://schemas.microsoft.com/office/powerpoint/2010/main" val="109540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1">
      <a:dk1>
        <a:sysClr val="windowText" lastClr="000000"/>
      </a:dk1>
      <a:lt1>
        <a:sysClr val="window" lastClr="FFFFFF"/>
      </a:lt1>
      <a:dk2>
        <a:srgbClr val="1F497D"/>
      </a:dk2>
      <a:lt2>
        <a:srgbClr val="EEECE1"/>
      </a:lt2>
      <a:accent1>
        <a:srgbClr val="0070C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17402</TotalTime>
  <Words>2468</Words>
  <Application>Microsoft Office PowerPoint</Application>
  <PresentationFormat>On-screen Show (4:3)</PresentationFormat>
  <Paragraphs>363</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Garamond</vt:lpstr>
      <vt:lpstr>Office Theme</vt:lpstr>
      <vt:lpstr>PowerPoint Presentation</vt:lpstr>
      <vt:lpstr>Objectives</vt:lpstr>
      <vt:lpstr>Objectives</vt:lpstr>
      <vt:lpstr>Creating a Nested Logical Function</vt:lpstr>
      <vt:lpstr>Creating a Nested Logical Function</vt:lpstr>
      <vt:lpstr>Creating a Nested Logical Function</vt:lpstr>
      <vt:lpstr>Creating a Nested Logical Function</vt:lpstr>
      <vt:lpstr>Creating a Nested Logical Function</vt:lpstr>
      <vt:lpstr>Creating a Nested Logical Function</vt:lpstr>
      <vt:lpstr>Creating a Nested Logical Function</vt:lpstr>
      <vt:lpstr>Using MATCH and INDEX Lookup Functions</vt:lpstr>
      <vt:lpstr>Using MATCH and INDEX Lookup Functions</vt:lpstr>
      <vt:lpstr>Using MATCH and INDEX Lookup Functions</vt:lpstr>
      <vt:lpstr>Using Advanced Filtering</vt:lpstr>
      <vt:lpstr>Using Advanced Filtering</vt:lpstr>
      <vt:lpstr>Use Advanced Filtering</vt:lpstr>
      <vt:lpstr>Using Advanced Filtering</vt:lpstr>
      <vt:lpstr>Using Advanced Filtering</vt:lpstr>
      <vt:lpstr>Manipulating Data with Database Functions</vt:lpstr>
      <vt:lpstr>Manipulating Data with Database Functions</vt:lpstr>
      <vt:lpstr>Manipulating Data with Database Functions</vt:lpstr>
      <vt:lpstr>Creating a Loan Amortization Table</vt:lpstr>
      <vt:lpstr>Creating a Loan Amortization Table</vt:lpstr>
      <vt:lpstr>Creating a Loan Amortization Table</vt:lpstr>
      <vt:lpstr>Performing Other Financial Calculations</vt:lpstr>
      <vt:lpstr>Summary</vt:lpstr>
      <vt:lpstr>Summary</vt:lpstr>
      <vt:lpstr>Questions</vt:lpstr>
      <vt:lpstr>Copyright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Exploring Series</dc:creator>
  <cp:lastModifiedBy>Exploring Series</cp:lastModifiedBy>
  <cp:revision>433</cp:revision>
  <dcterms:created xsi:type="dcterms:W3CDTF">2009-09-02T17:31:05Z</dcterms:created>
  <dcterms:modified xsi:type="dcterms:W3CDTF">2013-06-06T17:16:13Z</dcterms:modified>
</cp:coreProperties>
</file>