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336" r:id="rId4"/>
    <p:sldId id="331" r:id="rId5"/>
    <p:sldId id="377" r:id="rId6"/>
    <p:sldId id="378" r:id="rId7"/>
    <p:sldId id="379" r:id="rId8"/>
    <p:sldId id="380" r:id="rId9"/>
    <p:sldId id="372" r:id="rId10"/>
    <p:sldId id="381" r:id="rId11"/>
    <p:sldId id="344" r:id="rId12"/>
    <p:sldId id="383" r:id="rId13"/>
    <p:sldId id="382" r:id="rId14"/>
    <p:sldId id="373" r:id="rId15"/>
    <p:sldId id="384" r:id="rId16"/>
    <p:sldId id="385" r:id="rId17"/>
    <p:sldId id="386" r:id="rId18"/>
    <p:sldId id="374" r:id="rId19"/>
    <p:sldId id="387" r:id="rId20"/>
    <p:sldId id="388" r:id="rId21"/>
    <p:sldId id="375" r:id="rId22"/>
    <p:sldId id="389" r:id="rId23"/>
    <p:sldId id="376" r:id="rId24"/>
    <p:sldId id="390" r:id="rId25"/>
    <p:sldId id="391" r:id="rId26"/>
    <p:sldId id="264" r:id="rId27"/>
    <p:sldId id="371" r:id="rId28"/>
    <p:sldId id="263" r:id="rId29"/>
    <p:sldId id="26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Joyce N." initials="JN" lastIdx="23" clrIdx="3"/>
  <p:cmAuthor id="4" name="Judy" initials="JAL" lastIdx="4"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5" autoAdjust="0"/>
    <p:restoredTop sz="76229" autoAdjust="0"/>
  </p:normalViewPr>
  <p:slideViewPr>
    <p:cSldViewPr>
      <p:cViewPr varScale="1">
        <p:scale>
          <a:sx n="57" d="100"/>
          <a:sy n="57" d="100"/>
        </p:scale>
        <p:origin x="70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2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6/6/2013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6/6/2013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chapter</a:t>
            </a:r>
            <a:r>
              <a:rPr lang="en-US" baseline="0" dirty="0" smtClean="0"/>
              <a:t>, you will use Microsoft Office Excel 2013 to perform what-if analyses.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23886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Because only</a:t>
            </a:r>
            <a:r>
              <a:rPr lang="en-US" baseline="0" dirty="0" smtClean="0"/>
              <a:t> one result can be selected, the question becomes which value? The example in the text uses monthly payments.</a:t>
            </a:r>
          </a:p>
          <a:p>
            <a:pPr lvl="0"/>
            <a:endParaRPr lang="en-US" baseline="0" dirty="0" smtClean="0"/>
          </a:p>
          <a:p>
            <a:r>
              <a:rPr lang="en-US" sz="1200" b="0" i="0" u="none" strike="noStrike" kern="1200" baseline="0" dirty="0" smtClean="0">
                <a:solidFill>
                  <a:schemeClr val="tx1"/>
                </a:solidFill>
                <a:latin typeface="+mn-lt"/>
                <a:ea typeface="+mn-ea"/>
                <a:cs typeface="+mn-cs"/>
              </a:rPr>
              <a:t>To complete the data table, many of the steps in the one-variable data table are repeated:</a:t>
            </a:r>
          </a:p>
          <a:p>
            <a:pPr lvl="1"/>
            <a:r>
              <a:rPr lang="en-US" sz="1200" b="0" i="0" u="none" strike="noStrike" kern="1200" baseline="0" dirty="0" smtClean="0">
                <a:solidFill>
                  <a:schemeClr val="tx1"/>
                </a:solidFill>
                <a:latin typeface="+mn-lt"/>
                <a:ea typeface="+mn-ea"/>
                <a:cs typeface="+mn-cs"/>
              </a:rPr>
              <a:t>Select the data table boundaries, starting in the blank cell in the top-left corner of the data table. Drag down and to the right, if there is more than one column, to select the last blank cell at the intersection of the last substitution value and the last formula reference.</a:t>
            </a:r>
          </a:p>
          <a:p>
            <a:pPr lvl="1"/>
            <a:r>
              <a:rPr lang="en-US" sz="1200" b="0" i="0" u="none" strike="noStrike" kern="1200" baseline="0" dirty="0" smtClean="0">
                <a:solidFill>
                  <a:schemeClr val="tx1"/>
                </a:solidFill>
                <a:latin typeface="+mn-lt"/>
                <a:ea typeface="+mn-ea"/>
                <a:cs typeface="+mn-cs"/>
              </a:rPr>
              <a:t>Click What-If Analysis on the DATA tab and select Data Table to open the Data Table dialog box.</a:t>
            </a:r>
          </a:p>
          <a:p>
            <a:pPr lvl="1"/>
            <a:r>
              <a:rPr lang="en-US" sz="1200" b="0" i="0" u="none" strike="noStrike" kern="1200" baseline="0" dirty="0" smtClean="0">
                <a:solidFill>
                  <a:schemeClr val="tx1"/>
                </a:solidFill>
                <a:latin typeface="+mn-lt"/>
                <a:ea typeface="+mn-ea"/>
                <a:cs typeface="+mn-cs"/>
              </a:rPr>
              <a:t>However, this time the cell reference of the cell containing the original variable for which you are substituting values is entered in both the Row input cell box and the Column input cell box.</a:t>
            </a:r>
          </a:p>
          <a:p>
            <a:pPr lvl="0"/>
            <a:endParaRPr lang="en-US" baseline="0" dirty="0" smtClean="0"/>
          </a:p>
          <a:p>
            <a:pPr lvl="0"/>
            <a:r>
              <a:rPr lang="en-US" baseline="0" dirty="0" smtClean="0"/>
              <a:t>The slide shows the effect of changing the interest rates and down payments on the monthly payments.</a:t>
            </a:r>
            <a:endParaRPr lang="en-US"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with one-variable</a:t>
            </a:r>
            <a:r>
              <a:rPr lang="en-US" baseline="0" dirty="0" smtClean="0"/>
              <a:t> data tables,</a:t>
            </a:r>
            <a:r>
              <a:rPr lang="en-US" sz="1200" b="0" i="0" u="none" strike="noStrike" kern="1200" baseline="0" dirty="0" smtClean="0">
                <a:solidFill>
                  <a:schemeClr val="tx1"/>
                </a:solidFill>
                <a:latin typeface="+mn-lt"/>
                <a:ea typeface="+mn-ea"/>
                <a:cs typeface="+mn-cs"/>
              </a:rPr>
              <a:t> two-variable data tables can be formatted.</a:t>
            </a:r>
          </a:p>
          <a:p>
            <a:pPr lvl="0"/>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258734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Data tables are useful for some situations to compare effects of different values for one or two variables. However, other what-if analysis tools such as Goal Seek and Scenario Manager are better suited for other situations.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Seek and Scenario Manager enable you to perform what-if analysis to make forecasts or predictions involving quantifiable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Goal Seek is a tool that allows you to specify a desired result from a formula without first knowing what input value reaches that goal. For example, Goal Seek can be used to determine the exact down payment required to acquire a desired monthly payment—an entire table is not needed to make this determination.</a:t>
            </a:r>
            <a:endParaRPr lang="en-US" dirty="0" smtClean="0"/>
          </a:p>
          <a:p>
            <a:pPr lvl="0"/>
            <a:endParaRPr lang="en-US" dirty="0" smtClean="0"/>
          </a:p>
          <a:p>
            <a:pPr lvl="0"/>
            <a:r>
              <a:rPr lang="en-US" dirty="0" smtClean="0"/>
              <a:t>Information on identifying an input value with Goal Seek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292976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Seek works backward to identify the exact value to reach a goal,</a:t>
            </a:r>
            <a:r>
              <a:rPr lang="en-US" baseline="0" dirty="0" smtClean="0"/>
              <a:t> u</a:t>
            </a:r>
            <a:r>
              <a:rPr lang="en-US" dirty="0" smtClean="0"/>
              <a:t>ses the original worksheet data to change an input instead of displaying various combinations of results in a separate table,</a:t>
            </a:r>
            <a:r>
              <a:rPr lang="en-US" baseline="0" dirty="0" smtClean="0"/>
              <a:t> m</a:t>
            </a:r>
            <a:r>
              <a:rPr lang="en-US" dirty="0" smtClean="0"/>
              <a:t>anipulates one variable and one result. Goal Seek does not produce a list of values to compare.</a:t>
            </a:r>
          </a:p>
          <a:p>
            <a:pPr lvl="0"/>
            <a:endParaRPr lang="en-US" dirty="0" smtClean="0"/>
          </a:p>
          <a:p>
            <a:pPr lvl="0"/>
            <a:r>
              <a:rPr lang="en-US" dirty="0" smtClean="0"/>
              <a:t>Information on identifying an input value with Goal Seek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17008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use Goal Seek:</a:t>
            </a:r>
          </a:p>
          <a:p>
            <a:pPr lvl="1"/>
            <a:r>
              <a:rPr lang="en-US" sz="1200" b="0" i="0" u="none" strike="noStrike" kern="1200" baseline="0" dirty="0" smtClean="0">
                <a:solidFill>
                  <a:schemeClr val="tx1"/>
                </a:solidFill>
                <a:latin typeface="+mn-lt"/>
                <a:ea typeface="+mn-ea"/>
                <a:cs typeface="+mn-cs"/>
              </a:rPr>
              <a:t>Click What-If Analysis in the Data Tools group on the DATA tab and select Goal Seek to open the Goal Seek dialog box.</a:t>
            </a:r>
          </a:p>
          <a:p>
            <a:pPr lvl="1"/>
            <a:r>
              <a:rPr lang="en-US" sz="1200" b="0" i="0" u="none" strike="noStrike" kern="1200" baseline="0" dirty="0" smtClean="0">
                <a:solidFill>
                  <a:schemeClr val="tx1"/>
                </a:solidFill>
                <a:latin typeface="+mn-lt"/>
                <a:ea typeface="+mn-ea"/>
                <a:cs typeface="+mn-cs"/>
              </a:rPr>
              <a:t>Enter the cell reference for the cell to be optimized in the Set cell box. </a:t>
            </a:r>
          </a:p>
          <a:p>
            <a:pPr lvl="1"/>
            <a:r>
              <a:rPr lang="en-US" sz="1200" b="0" i="0" u="none" strike="noStrike" kern="1200" baseline="0" dirty="0" smtClean="0">
                <a:solidFill>
                  <a:schemeClr val="tx1"/>
                </a:solidFill>
                <a:latin typeface="+mn-lt"/>
                <a:ea typeface="+mn-ea"/>
                <a:cs typeface="+mn-cs"/>
              </a:rPr>
              <a:t>Enter the result you want to achieve in the To value box.</a:t>
            </a:r>
          </a:p>
          <a:p>
            <a:pPr lvl="1"/>
            <a:r>
              <a:rPr lang="en-US" sz="1200" b="0" i="0" u="none" strike="noStrike" kern="1200" baseline="0" dirty="0" smtClean="0">
                <a:solidFill>
                  <a:schemeClr val="tx1"/>
                </a:solidFill>
                <a:latin typeface="+mn-lt"/>
                <a:ea typeface="+mn-ea"/>
                <a:cs typeface="+mn-cs"/>
              </a:rPr>
              <a:t>Enter the cell reference that contains the variable to adjust in the By changing cell box.</a:t>
            </a:r>
          </a:p>
          <a:p>
            <a:pPr lvl="1"/>
            <a:endParaRPr lang="en-US" sz="1200" b="0" i="0" u="none" strike="noStrike" kern="1200" baseline="0" dirty="0" smtClean="0">
              <a:solidFill>
                <a:schemeClr val="tx1"/>
              </a:solidFill>
              <a:latin typeface="+mn-lt"/>
              <a:ea typeface="+mn-ea"/>
              <a:cs typeface="+mn-cs"/>
            </a:endParaRPr>
          </a:p>
          <a:p>
            <a:pPr lvl="0"/>
            <a:r>
              <a:rPr lang="en-US" b="0" i="0" u="none" strike="noStrike" kern="1200" baseline="0" dirty="0" smtClean="0">
                <a:solidFill>
                  <a:schemeClr val="tx1"/>
                </a:solidFill>
                <a:latin typeface="+mn-lt"/>
                <a:ea typeface="+mn-ea"/>
                <a:cs typeface="+mn-cs"/>
              </a:rPr>
              <a:t>Following the example in the text, the formula is in cell $B$12, changes will be made to $B$3, and the goal is to find values that will result in a $800 monthly payment.</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119348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Scenario Manager is another what-if analysis tool that can be used to define and manage numerous scenarios and compare their effects on calculated results. Scenario Manager performs more sophisticated what-if analyses than data tables. Once created, scenarios can be edited and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dirty="0" smtClean="0"/>
              <a:t>Information on using Scenario Manager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422423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heard the three terms </a:t>
            </a:r>
            <a:r>
              <a:rPr lang="en-US" sz="1200" b="0" i="0" u="none" strike="noStrike" kern="1200" baseline="0" dirty="0" smtClean="0">
                <a:solidFill>
                  <a:schemeClr val="tx1"/>
                </a:solidFill>
                <a:latin typeface="+mn-lt"/>
                <a:ea typeface="+mn-ea"/>
                <a:cs typeface="+mn-cs"/>
              </a:rPr>
              <a:t>best-case scenario, worst-case scenario, and most likely scenario.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Scenario Manager dialog box allows the creation, editing, and deletion of scenario names. Each scenario represents different sets of what-if conditions and is stored under its own name.</a:t>
            </a:r>
          </a:p>
          <a:p>
            <a:pPr lvl="0"/>
            <a:endParaRPr lang="en-US" dirty="0" smtClean="0"/>
          </a:p>
          <a:p>
            <a:pPr lvl="0"/>
            <a:r>
              <a:rPr lang="en-US" dirty="0" smtClean="0"/>
              <a:t>Information on using Scenario Manager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307818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create a scenario:</a:t>
            </a:r>
          </a:p>
          <a:p>
            <a:pPr lvl="1"/>
            <a:r>
              <a:rPr lang="en-US" sz="1200" b="0" i="0" u="none" strike="noStrike" kern="1200" baseline="0" dirty="0" smtClean="0">
                <a:solidFill>
                  <a:schemeClr val="tx1"/>
                </a:solidFill>
                <a:latin typeface="+mn-lt"/>
                <a:ea typeface="+mn-ea"/>
                <a:cs typeface="+mn-cs"/>
              </a:rPr>
              <a:t>Click What-If Analysis in the Data Tools group on the DATA tab, and select Scenario Manager to open the Scenario Manager dialog box.</a:t>
            </a:r>
          </a:p>
          <a:p>
            <a:pPr lvl="1"/>
            <a:r>
              <a:rPr lang="en-US" sz="1200" b="0" i="0" u="none" strike="noStrike" kern="1200" baseline="0" dirty="0" smtClean="0">
                <a:solidFill>
                  <a:schemeClr val="tx1"/>
                </a:solidFill>
                <a:latin typeface="+mn-lt"/>
                <a:ea typeface="+mn-ea"/>
                <a:cs typeface="+mn-cs"/>
              </a:rPr>
              <a:t>Click Add to open the Add Scenario dialog box (shown on the left of the slide).</a:t>
            </a:r>
          </a:p>
          <a:p>
            <a:pPr lvl="2"/>
            <a:r>
              <a:rPr lang="en-US" sz="1200" b="0" i="0" u="none" strike="noStrike" kern="1200" baseline="0" dirty="0" smtClean="0">
                <a:solidFill>
                  <a:schemeClr val="tx1"/>
                </a:solidFill>
                <a:latin typeface="+mn-lt"/>
                <a:ea typeface="+mn-ea"/>
                <a:cs typeface="+mn-cs"/>
              </a:rPr>
              <a:t>Enter a meaningful name in the Scenario name box.</a:t>
            </a:r>
          </a:p>
          <a:p>
            <a:pPr lvl="2"/>
            <a:r>
              <a:rPr lang="en-US" sz="1200" b="0" i="0" u="none" strike="noStrike" kern="1200" baseline="0" dirty="0" smtClean="0">
                <a:solidFill>
                  <a:schemeClr val="tx1"/>
                </a:solidFill>
                <a:latin typeface="+mn-lt"/>
                <a:ea typeface="+mn-ea"/>
                <a:cs typeface="+mn-cs"/>
              </a:rPr>
              <a:t>Enter the input cells for the scenario in the Changing cells box. </a:t>
            </a:r>
          </a:p>
          <a:p>
            <a:pPr lvl="2"/>
            <a:r>
              <a:rPr lang="en-US" sz="1200" b="0" i="0" u="none" strike="noStrike" kern="1200" baseline="0" dirty="0" smtClean="0">
                <a:solidFill>
                  <a:schemeClr val="tx1"/>
                </a:solidFill>
                <a:latin typeface="+mn-lt"/>
                <a:ea typeface="+mn-ea"/>
                <a:cs typeface="+mn-cs"/>
              </a:rPr>
              <a:t>Click OK to open the Scenario Values dialog box (shown on the right of the slide).</a:t>
            </a:r>
          </a:p>
          <a:p>
            <a:pPr lvl="2"/>
            <a:r>
              <a:rPr lang="en-US" sz="1200" b="0" i="0" u="none" strike="noStrike" kern="1200" baseline="0" dirty="0" smtClean="0">
                <a:solidFill>
                  <a:schemeClr val="tx1"/>
                </a:solidFill>
                <a:latin typeface="+mn-lt"/>
                <a:ea typeface="+mn-ea"/>
                <a:cs typeface="+mn-cs"/>
              </a:rPr>
              <a:t>In each respective box, type the value you want to use for that particular scenario.</a:t>
            </a:r>
          </a:p>
          <a:p>
            <a:pPr lvl="2"/>
            <a:endParaRPr lang="en-US" sz="1200" b="0" i="0" u="none" strike="noStrike" kern="1200" baseline="0" dirty="0" smtClean="0">
              <a:solidFill>
                <a:schemeClr val="tx1"/>
              </a:solidFill>
              <a:latin typeface="+mn-lt"/>
              <a:ea typeface="+mn-ea"/>
              <a:cs typeface="+mn-cs"/>
            </a:endParaRPr>
          </a:p>
          <a:p>
            <a:pPr lvl="1"/>
            <a:r>
              <a:rPr lang="en-US" sz="1100" b="0" i="0" u="none" strike="noStrike" kern="1200" baseline="0" dirty="0" smtClean="0">
                <a:solidFill>
                  <a:schemeClr val="tx1"/>
                </a:solidFill>
                <a:latin typeface="+mn-lt"/>
                <a:ea typeface="+mn-ea"/>
                <a:cs typeface="+mn-cs"/>
              </a:rPr>
              <a:t>If necessary, click</a:t>
            </a:r>
            <a:r>
              <a:rPr lang="en-US" sz="1200" b="0" i="0" u="none" strike="noStrike" kern="1200" baseline="0" dirty="0" smtClean="0">
                <a:solidFill>
                  <a:schemeClr val="tx1"/>
                </a:solidFill>
                <a:latin typeface="+mn-lt"/>
                <a:ea typeface="+mn-ea"/>
                <a:cs typeface="+mn-cs"/>
              </a:rPr>
              <a:t> Add to add another scenario and specify its values.</a:t>
            </a:r>
          </a:p>
          <a:p>
            <a:pPr lvl="1"/>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Scenario Manager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118369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After scenarios have been created, each one can be viewed. To view the scenarios, c</a:t>
            </a:r>
            <a:r>
              <a:rPr lang="en-US" dirty="0" smtClean="0"/>
              <a:t>lick What-IF Analysis on the DATA tab and click Scenario Manager</a:t>
            </a:r>
            <a:r>
              <a:rPr lang="en-US" sz="1200" b="0" i="0" u="none" strike="noStrike" kern="1200" baseline="0" dirty="0" smtClean="0">
                <a:solidFill>
                  <a:schemeClr val="tx1"/>
                </a:solidFill>
                <a:latin typeface="+mn-lt"/>
                <a:ea typeface="+mn-ea"/>
                <a:cs typeface="+mn-cs"/>
              </a:rPr>
              <a:t>, select the name of the desired scenario from the Scenarios list, and then click Show.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defined values are placed in the respective changing cells and the results are displayed.</a:t>
            </a:r>
            <a:endParaRPr lang="en-US" i="0"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225799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Even though the defined values and their results can be viewed individually, you may want to compare all scenarios in a table. This is done using a scenario summary report, which is an organized structured table of the scenarios, their input values, and their respective results. The summary report displays as a worksheet outline, which allows the comparison of the results based on different values specified by each scenario.</a:t>
            </a:r>
            <a:endParaRPr lang="en-US" dirty="0" smtClean="0"/>
          </a:p>
          <a:p>
            <a:pPr lvl="0"/>
            <a:endParaRPr lang="en-US" dirty="0" smtClean="0"/>
          </a:p>
          <a:p>
            <a:pPr lvl="0"/>
            <a:r>
              <a:rPr lang="en-US" dirty="0" smtClean="0"/>
              <a:t>Information on generating</a:t>
            </a:r>
            <a:r>
              <a:rPr lang="en-US" baseline="0" dirty="0" smtClean="0"/>
              <a:t> </a:t>
            </a:r>
            <a:r>
              <a:rPr lang="en-US" dirty="0" smtClean="0"/>
              <a:t>Scenario Summary Reports</a:t>
            </a:r>
            <a:r>
              <a:rPr lang="en-US" baseline="0" dirty="0" smtClean="0"/>
              <a:t> </a:t>
            </a:r>
            <a:r>
              <a:rPr lang="en-US" dirty="0" smtClean="0"/>
              <a:t>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122275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create a scenario summary report:</a:t>
            </a:r>
          </a:p>
          <a:p>
            <a:pPr lvl="1"/>
            <a:r>
              <a:rPr lang="en-US" sz="1200" b="0" i="0" u="none" strike="noStrike" kern="1200" baseline="0" dirty="0" smtClean="0">
                <a:solidFill>
                  <a:schemeClr val="tx1"/>
                </a:solidFill>
                <a:latin typeface="+mn-lt"/>
                <a:ea typeface="+mn-ea"/>
                <a:cs typeface="+mn-cs"/>
              </a:rPr>
              <a:t>Open the Scenario Manager dialog box.</a:t>
            </a:r>
          </a:p>
          <a:p>
            <a:pPr lvl="1"/>
            <a:r>
              <a:rPr lang="en-US" sz="1200" b="0" i="0" u="none" strike="noStrike" kern="1200" baseline="0" dirty="0" smtClean="0">
                <a:solidFill>
                  <a:schemeClr val="tx1"/>
                </a:solidFill>
                <a:latin typeface="+mn-lt"/>
                <a:ea typeface="+mn-ea"/>
                <a:cs typeface="+mn-cs"/>
              </a:rPr>
              <a:t>Click Summary to open the Scenario Summary dialog box (shown in the slide).</a:t>
            </a:r>
          </a:p>
          <a:p>
            <a:pPr lvl="1"/>
            <a:r>
              <a:rPr lang="en-US" sz="1200" b="0" i="0" u="none" strike="noStrike" kern="1200" baseline="0" dirty="0" smtClean="0">
                <a:solidFill>
                  <a:schemeClr val="tx1"/>
                </a:solidFill>
                <a:latin typeface="+mn-lt"/>
                <a:ea typeface="+mn-ea"/>
                <a:cs typeface="+mn-cs"/>
              </a:rPr>
              <a:t>Click Scenario summary and enter the reference for the cell(s) whose values change in the scenarios in the Result cells box.</a:t>
            </a:r>
          </a:p>
          <a:p>
            <a:pPr lvl="0"/>
            <a:endParaRPr lang="en-US" dirty="0" smtClean="0"/>
          </a:p>
          <a:p>
            <a:pPr lvl="0"/>
            <a:r>
              <a:rPr lang="en-US" dirty="0" smtClean="0"/>
              <a:t>Using the example in the text, B12 contains the monthly</a:t>
            </a:r>
            <a:r>
              <a:rPr lang="en-US" baseline="0" dirty="0" smtClean="0"/>
              <a:t> payment, and B14 contains the total interest.</a:t>
            </a:r>
            <a:endParaRPr lang="en-US" dirty="0" smtClean="0"/>
          </a:p>
          <a:p>
            <a:pPr lvl="0"/>
            <a:endParaRPr lang="en-US" dirty="0" smtClean="0"/>
          </a:p>
          <a:p>
            <a:pPr lvl="0"/>
            <a:r>
              <a:rPr lang="en-US" dirty="0" smtClean="0"/>
              <a:t>Information on generating</a:t>
            </a:r>
            <a:r>
              <a:rPr lang="en-US" baseline="0" dirty="0" smtClean="0"/>
              <a:t> </a:t>
            </a:r>
            <a:r>
              <a:rPr lang="en-US" dirty="0" smtClean="0"/>
              <a:t>Scenario Summary Reports</a:t>
            </a:r>
            <a:r>
              <a:rPr lang="en-US" baseline="0" dirty="0" smtClean="0"/>
              <a:t> </a:t>
            </a:r>
            <a:r>
              <a:rPr lang="en-US" dirty="0" smtClean="0"/>
              <a:t>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26838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Create a one-variable data table</a:t>
            </a:r>
          </a:p>
          <a:p>
            <a:pPr lvl="1">
              <a:buFont typeface="Arial" pitchFamily="34" charset="0"/>
              <a:buChar char="•"/>
            </a:pPr>
            <a:r>
              <a:rPr lang="en-US" sz="1300" dirty="0" smtClean="0"/>
              <a:t>  Create a two-variable data table</a:t>
            </a:r>
          </a:p>
          <a:p>
            <a:pPr lvl="1">
              <a:buFont typeface="Arial" pitchFamily="34" charset="0"/>
              <a:buChar char="•"/>
            </a:pPr>
            <a:r>
              <a:rPr lang="en-US" sz="1300" dirty="0" smtClean="0"/>
              <a:t>  Identify an input value with Goal Seek</a:t>
            </a:r>
          </a:p>
          <a:p>
            <a:pPr lvl="1">
              <a:buFont typeface="Arial" pitchFamily="34" charset="0"/>
              <a:buChar char="•"/>
            </a:pPr>
            <a:r>
              <a:rPr lang="en-US" sz="1300" dirty="0" smtClean="0"/>
              <a:t>  Use Scenario Manager</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24367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seen in the slide,</a:t>
            </a:r>
            <a:r>
              <a:rPr lang="en-US" baseline="0" dirty="0" smtClean="0"/>
              <a:t> </a:t>
            </a:r>
            <a:r>
              <a:rPr lang="en-US" sz="1200" b="0" i="0" u="none" strike="noStrike" kern="1200" baseline="0" dirty="0" smtClean="0">
                <a:solidFill>
                  <a:schemeClr val="tx1"/>
                </a:solidFill>
                <a:latin typeface="+mn-lt"/>
                <a:ea typeface="+mn-ea"/>
                <a:cs typeface="+mn-cs"/>
              </a:rPr>
              <a:t>Excel creates the Scenario Summary Report on a new worksheet. Each time a summary is generated, Excel inserts another Scenario Summary worksheet.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19823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An add-in is a program that can be added to Excel to extend its capabilities. </a:t>
            </a:r>
          </a:p>
          <a:p>
            <a:pPr lvl="0"/>
            <a:endParaRPr lang="en-US" dirty="0" smtClean="0"/>
          </a:p>
          <a:p>
            <a:pPr lvl="0"/>
            <a:r>
              <a:rPr lang="en-US" dirty="0" smtClean="0"/>
              <a:t>An optimization model finds the highest, lowest, or exact value for a</a:t>
            </a:r>
            <a:r>
              <a:rPr lang="en-US" baseline="0" dirty="0" smtClean="0"/>
              <a:t> single</a:t>
            </a:r>
            <a:r>
              <a:rPr lang="en-US" dirty="0" smtClean="0"/>
              <a:t> result by adjusting values for a selected variable.</a:t>
            </a:r>
          </a:p>
          <a:p>
            <a:pPr lvl="0"/>
            <a:endParaRPr lang="en-US" dirty="0" smtClean="0"/>
          </a:p>
          <a:p>
            <a:pPr lvl="0"/>
            <a:r>
              <a:rPr lang="en-US" dirty="0" smtClean="0"/>
              <a:t>Solver is an add-in application that creates optimization models.</a:t>
            </a:r>
          </a:p>
          <a:p>
            <a:pPr lvl="0"/>
            <a:endParaRPr lang="en-US" dirty="0" smtClean="0"/>
          </a:p>
          <a:p>
            <a:pPr lvl="0"/>
            <a:r>
              <a:rPr lang="en-US" dirty="0" smtClean="0"/>
              <a:t>Information on loading the Solver add-in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315393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default, Add-ins are not active, therefore, Solver must be loaded before it can be used.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load Solver:</a:t>
            </a:r>
          </a:p>
          <a:p>
            <a:pPr lvl="1"/>
            <a:r>
              <a:rPr lang="en-US" sz="1200" b="0" i="0" u="none" strike="noStrike" kern="1200" baseline="0" dirty="0" smtClean="0">
                <a:solidFill>
                  <a:schemeClr val="tx1"/>
                </a:solidFill>
                <a:latin typeface="+mn-lt"/>
                <a:ea typeface="+mn-ea"/>
                <a:cs typeface="+mn-cs"/>
              </a:rPr>
              <a:t>On the FILE tab, select Options.</a:t>
            </a:r>
          </a:p>
          <a:p>
            <a:pPr lvl="1"/>
            <a:r>
              <a:rPr lang="en-US" sz="1200" b="0" i="0" u="none" strike="noStrike" kern="1200" baseline="0" dirty="0" smtClean="0">
                <a:solidFill>
                  <a:schemeClr val="tx1"/>
                </a:solidFill>
                <a:latin typeface="+mn-lt"/>
                <a:ea typeface="+mn-ea"/>
                <a:cs typeface="+mn-cs"/>
              </a:rPr>
              <a:t>In the Excel Options dialog box, click Add-Ins.</a:t>
            </a:r>
          </a:p>
          <a:p>
            <a:pPr lvl="1"/>
            <a:r>
              <a:rPr lang="en-US" sz="1200" b="0" i="0" u="none" strike="noStrike" kern="1200" baseline="0" dirty="0" smtClean="0">
                <a:solidFill>
                  <a:schemeClr val="tx1"/>
                </a:solidFill>
                <a:latin typeface="+mn-lt"/>
                <a:ea typeface="+mn-ea"/>
                <a:cs typeface="+mn-cs"/>
              </a:rPr>
              <a:t>Click the Manage arrow, select Excel Add-ins, and click Go to open the Add-Ins dialog box.</a:t>
            </a:r>
          </a:p>
          <a:p>
            <a:pPr lvl="1"/>
            <a:r>
              <a:rPr lang="en-US" sz="1200" b="0" i="0" u="none" strike="noStrike" kern="1200" baseline="0" dirty="0" smtClean="0">
                <a:solidFill>
                  <a:schemeClr val="tx1"/>
                </a:solidFill>
                <a:latin typeface="+mn-lt"/>
                <a:ea typeface="+mn-ea"/>
                <a:cs typeface="+mn-cs"/>
              </a:rPr>
              <a:t>Click the Solver Add-in check box and click 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successful, the Solver button appears in the Analysis group on the DATA tab.</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3342502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Solver uses three parameters: objective cell, changing cells, and constraints.</a:t>
            </a:r>
            <a:endParaRPr lang="en-US" dirty="0" smtClean="0"/>
          </a:p>
          <a:p>
            <a:pPr lvl="1"/>
            <a:r>
              <a:rPr lang="en-US" sz="1200" b="0" i="0" u="none" strike="noStrike" kern="1200" baseline="0" dirty="0" smtClean="0">
                <a:solidFill>
                  <a:schemeClr val="tx1"/>
                </a:solidFill>
                <a:latin typeface="+mn-lt"/>
                <a:ea typeface="+mn-ea"/>
                <a:cs typeface="+mn-cs"/>
              </a:rPr>
              <a:t>The objective cell specifies the cell that contains a formula that produces the optimized value.</a:t>
            </a:r>
          </a:p>
          <a:p>
            <a:pPr lvl="1"/>
            <a:r>
              <a:rPr lang="en-US" sz="1200" b="0" i="0" u="none" strike="noStrike" kern="1200" baseline="0" dirty="0" smtClean="0">
                <a:solidFill>
                  <a:schemeClr val="tx1"/>
                </a:solidFill>
                <a:latin typeface="+mn-lt"/>
                <a:ea typeface="+mn-ea"/>
                <a:cs typeface="+mn-cs"/>
              </a:rPr>
              <a:t>The changing variable cells contain variables whose values change until the objective cell reaches its optimum value.</a:t>
            </a:r>
          </a:p>
          <a:p>
            <a:pPr lvl="1"/>
            <a:r>
              <a:rPr lang="en-US" dirty="0" smtClean="0"/>
              <a:t>The constraints specify the restrictions or limitations imposed on a spreadsheet model as the optimum value for the objective cell is determined.</a:t>
            </a:r>
          </a:p>
          <a:p>
            <a:pPr lvl="1"/>
            <a:endParaRPr lang="en-US" dirty="0" smtClean="0"/>
          </a:p>
          <a:p>
            <a:pPr lvl="0"/>
            <a:r>
              <a:rPr lang="en-US" dirty="0" smtClean="0"/>
              <a:t>Solver</a:t>
            </a:r>
            <a:r>
              <a:rPr lang="en-US" baseline="0" dirty="0" smtClean="0"/>
              <a:t> can be used to maximize or minimize the outcome or to reach a selected value.</a:t>
            </a:r>
            <a:endParaRPr lang="en-US" dirty="0" smtClean="0"/>
          </a:p>
          <a:p>
            <a:pPr lvl="0"/>
            <a:endParaRPr lang="en-US" dirty="0" smtClean="0"/>
          </a:p>
          <a:p>
            <a:pPr lvl="0"/>
            <a:r>
              <a:rPr lang="en-US" dirty="0" smtClean="0"/>
              <a:t>Information on optimizing results with Solver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363832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To specify the objective and changing cells:</a:t>
            </a:r>
          </a:p>
          <a:p>
            <a:pPr lvl="1"/>
            <a:r>
              <a:rPr lang="en-US" sz="1200" b="0" i="0" u="none" strike="noStrike" kern="1200" baseline="0" dirty="0" smtClean="0">
                <a:solidFill>
                  <a:schemeClr val="tx1"/>
                </a:solidFill>
                <a:latin typeface="+mn-lt"/>
                <a:ea typeface="+mn-ea"/>
                <a:cs typeface="+mn-cs"/>
              </a:rPr>
              <a:t>On the DATA tab, click Solver to open the Solver Parameters dialog box (shown in the slide).</a:t>
            </a:r>
          </a:p>
          <a:p>
            <a:pPr lvl="1"/>
            <a:r>
              <a:rPr lang="en-US" sz="1200" b="0" i="0" u="none" strike="noStrike" kern="1200" baseline="0" dirty="0" smtClean="0">
                <a:solidFill>
                  <a:schemeClr val="tx1"/>
                </a:solidFill>
                <a:latin typeface="+mn-lt"/>
                <a:ea typeface="+mn-ea"/>
                <a:cs typeface="+mn-cs"/>
              </a:rPr>
              <a:t>In the Set Objective box, enter the cell containing the formula that is to be optimized.</a:t>
            </a:r>
          </a:p>
          <a:p>
            <a:pPr lvl="1"/>
            <a:r>
              <a:rPr lang="en-US" sz="1200" b="0" i="0" u="none" strike="noStrike" kern="1200" baseline="0" dirty="0" smtClean="0">
                <a:solidFill>
                  <a:schemeClr val="tx1"/>
                </a:solidFill>
                <a:latin typeface="+mn-lt"/>
                <a:ea typeface="+mn-ea"/>
                <a:cs typeface="+mn-cs"/>
              </a:rPr>
              <a:t>Select an option in the To</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section to specify the type of value needed for the target cell. </a:t>
            </a:r>
          </a:p>
          <a:p>
            <a:pPr lvl="1"/>
            <a:r>
              <a:rPr lang="en-US" sz="1200" b="0" i="0" u="none" strike="noStrike" kern="1200" baseline="0" dirty="0" smtClean="0">
                <a:solidFill>
                  <a:schemeClr val="tx1"/>
                </a:solidFill>
                <a:latin typeface="+mn-lt"/>
                <a:ea typeface="+mn-ea"/>
                <a:cs typeface="+mn-cs"/>
              </a:rPr>
              <a:t>In the By Changing Variable Cells box, enter the cell references that contain the variables that will be changed to reach the objective.</a:t>
            </a:r>
          </a:p>
          <a:p>
            <a:pPr lvl="1"/>
            <a:r>
              <a:rPr lang="en-US" dirty="0" smtClean="0"/>
              <a:t>Click Add to open the Add Constraint dialog box.</a:t>
            </a:r>
          </a:p>
          <a:p>
            <a:pPr lvl="1"/>
            <a:r>
              <a:rPr lang="en-US" dirty="0" smtClean="0"/>
              <a:t>Enter the cell reference, the operator to test the cell references, and the constraint the cell needs to match.</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run Solver, select one of the </a:t>
            </a:r>
            <a:r>
              <a:rPr lang="en-US" sz="1200" b="0" i="0" u="none" strike="noStrike" kern="1200" baseline="0" dirty="0" smtClean="0">
                <a:solidFill>
                  <a:schemeClr val="tx1"/>
                </a:solidFill>
                <a:latin typeface="+mn-lt"/>
                <a:ea typeface="+mn-ea"/>
                <a:cs typeface="+mn-cs"/>
              </a:rPr>
              <a:t>three solving methods: GRG Nonlinear, Simplex LP, and Evolutionary, where GRG Nonlinear is the default method, and c</a:t>
            </a:r>
            <a:r>
              <a:rPr lang="en-US" dirty="0" smtClean="0"/>
              <a:t>lick Solve.</a:t>
            </a:r>
          </a:p>
          <a:p>
            <a:pPr lvl="0"/>
            <a:endParaRPr lang="en-US" dirty="0" smtClean="0"/>
          </a:p>
          <a:p>
            <a:pPr lvl="0"/>
            <a:r>
              <a:rPr lang="en-US" dirty="0" smtClean="0"/>
              <a:t>Information on optimizing results with Solver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3604222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find the optimum value for the objective cell, Solver performs an iterative process by trying different combinations of values in the changing variable cells. It begins with the current values and adjusts those values governed by the constraints. Once it finds the best solution, it identifies the values for the changing variable cells and shows the optimum value in the objective value. If a solution is found, the Reports list displays available report types. Selecting a report from the Reports list, generates the report on a separate worksheet.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solution parameters used in Scenario Manager can be saved by using Save Scenario in the Solver Results dialog box.</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705519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What-if analysis allows experimentation with different variables or assumptions, which can be observed and compared to see how changes affect a related outcome</a:t>
            </a:r>
            <a:r>
              <a:rPr lang="en-US" dirty="0" smtClean="0"/>
              <a:t>.</a:t>
            </a:r>
          </a:p>
          <a:p>
            <a:endParaRPr lang="en-US" dirty="0" smtClean="0"/>
          </a:p>
          <a:p>
            <a:r>
              <a:rPr lang="en-US" dirty="0" smtClean="0"/>
              <a:t>The summary continues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2765643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Excel has several what-if analysis tools, which are One-variable and Two variable data tables, Goal Seek, Scenario Manager, and Solver add-in.</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76224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this chapter </a:t>
            </a:r>
            <a:r>
              <a:rPr lang="en-US" smtClean="0">
                <a:solidFill>
                  <a:schemeClr val="tx1"/>
                </a:solidFill>
              </a:rPr>
              <a:t>on Excel</a:t>
            </a:r>
            <a:r>
              <a:rPr lang="en-US" baseline="0" smtClean="0">
                <a:solidFill>
                  <a:schemeClr val="tx1"/>
                </a:solidFill>
              </a:rPr>
              <a:t>, </a:t>
            </a:r>
            <a:r>
              <a:rPr lang="en-US" baseline="0" dirty="0" smtClean="0">
                <a:solidFill>
                  <a:schemeClr val="tx1"/>
                </a:solidFill>
              </a:rPr>
              <a:t>be sure you ask questions. You want to understand the concepts so that you can continue to build on them in future chapters.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232875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7013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Generate scenario summary reports</a:t>
            </a:r>
          </a:p>
          <a:p>
            <a:pPr lvl="1">
              <a:buFont typeface="Arial" pitchFamily="34" charset="0"/>
              <a:buChar char="•"/>
            </a:pPr>
            <a:r>
              <a:rPr lang="en-US" sz="1300" dirty="0" smtClean="0"/>
              <a:t>  Load the Solver add-in</a:t>
            </a:r>
          </a:p>
          <a:p>
            <a:pPr lvl="1">
              <a:buFont typeface="Arial" pitchFamily="34" charset="0"/>
              <a:buChar char="•"/>
            </a:pPr>
            <a:r>
              <a:rPr lang="en-US" sz="1300" dirty="0" smtClean="0"/>
              <a:t>  Optimize results with Solver</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16756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o</a:t>
            </a:r>
            <a:r>
              <a:rPr lang="en-US" dirty="0" smtClean="0"/>
              <a:t>ne-variable data table is a  structured range containing different values for a single variable. Changes are made to the selected variable to see the effect on other related values.</a:t>
            </a:r>
          </a:p>
          <a:p>
            <a:endParaRPr lang="en-US" dirty="0" smtClean="0"/>
          </a:p>
          <a:p>
            <a:r>
              <a:rPr lang="en-US" dirty="0" smtClean="0"/>
              <a:t>Substitution value is a value that replaces the original input value of the variable.</a:t>
            </a:r>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one-variable data table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260380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initial value in the selected cell, click</a:t>
            </a:r>
            <a:r>
              <a:rPr lang="en-US" baseline="0" dirty="0" smtClean="0"/>
              <a:t> Fill, and </a:t>
            </a:r>
            <a:r>
              <a:rPr lang="en-US" dirty="0" smtClean="0"/>
              <a:t>click Series in the Editing group on the HOME tab to open the Series dialog box. Select Rows or Columns, enter</a:t>
            </a:r>
            <a:r>
              <a:rPr lang="en-US" baseline="0" dirty="0" smtClean="0"/>
              <a:t> the incremental and ending values. The example in the text uses cell D4 with an initial value of 5%. As seen in the slide the increment is 0.5  and stops at 9%. This generates a series of values, 5%, 5.5%, 6%, …, 8.5%, and 9%. Note: You can also use AutoFill to generate the series.</a:t>
            </a:r>
            <a:endParaRPr lang="en-US" dirty="0" smtClean="0"/>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one-variable data table continues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358073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a series of substitution values has been created, one or more formulas related to the variable must be added, which use the substitution values. The table shown describes how to use references to the original formulas. </a:t>
            </a:r>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one-variable data table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13419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To complete the data table, do the following:</a:t>
            </a:r>
          </a:p>
          <a:p>
            <a:pPr lvl="1"/>
            <a:r>
              <a:rPr lang="en-US" sz="1200" b="0" i="0" u="none" strike="noStrike" kern="1200" baseline="0" dirty="0" smtClean="0">
                <a:solidFill>
                  <a:schemeClr val="tx1"/>
                </a:solidFill>
                <a:latin typeface="+mn-lt"/>
                <a:ea typeface="+mn-ea"/>
                <a:cs typeface="+mn-cs"/>
              </a:rPr>
              <a:t>Select the data table boundaries, starting in the blank cell in the top-left corner of the data table. Drag down and to the right, if there is more than one column, select the last blank cell at the intersection of the last substitution value and the last formula reference.</a:t>
            </a:r>
          </a:p>
          <a:p>
            <a:pPr lvl="1"/>
            <a:r>
              <a:rPr lang="en-US" sz="1200" b="0" i="0" u="none" strike="noStrike" kern="1200" baseline="0" dirty="0" smtClean="0">
                <a:solidFill>
                  <a:schemeClr val="tx1"/>
                </a:solidFill>
                <a:latin typeface="+mn-lt"/>
                <a:ea typeface="+mn-ea"/>
                <a:cs typeface="+mn-cs"/>
              </a:rPr>
              <a:t>Click What-If Analysis on the DATA tab and select Data Table to open the Data Table dialog box.</a:t>
            </a:r>
          </a:p>
          <a:p>
            <a:pPr lvl="1"/>
            <a:r>
              <a:rPr lang="en-US" sz="1200" b="0" i="0" u="none" strike="noStrike" kern="1200" baseline="0" dirty="0" smtClean="0">
                <a:solidFill>
                  <a:schemeClr val="tx1"/>
                </a:solidFill>
                <a:latin typeface="+mn-lt"/>
                <a:ea typeface="+mn-ea"/>
                <a:cs typeface="+mn-cs"/>
              </a:rPr>
              <a:t>Enter the cell reference of the cell containing the original variable for which you are substituting values in either the Row input cell box or Column input cell box.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seen in the slide, cell $B$4 is used for a column input.</a:t>
            </a:r>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one-variable data table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170595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Data Table dialog box shown on the previous slide generates the one-variable table in which the three columns display the monthly payments, the total payments, and the total interest paid.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desired, the data table can be formatted.</a:t>
            </a:r>
          </a:p>
          <a:p>
            <a:endParaRPr lang="en-US" sz="1200" b="0" i="0" u="none" strike="noStrike" kern="1200" baseline="0" dirty="0" smtClean="0">
              <a:solidFill>
                <a:schemeClr val="tx1"/>
              </a:solidFill>
              <a:latin typeface="+mn-lt"/>
              <a:ea typeface="+mn-ea"/>
              <a:cs typeface="+mn-cs"/>
            </a:endParaRP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9403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two</a:t>
            </a:r>
            <a:r>
              <a:rPr lang="en-US" dirty="0" smtClean="0"/>
              <a:t>-variable data table is a structured range containing different values for two variables. Changes are made to the two variables to see the effect on a single calculated value. Unlike the previous example, which showed the</a:t>
            </a:r>
            <a:r>
              <a:rPr lang="en-US" baseline="0" dirty="0" smtClean="0"/>
              <a:t> results of changing the interest rate on the monthly payments, total payments, and total interest, only a single calculated value can be used.</a:t>
            </a:r>
            <a:endParaRPr lang="en-US" dirty="0" smtClean="0"/>
          </a:p>
          <a:p>
            <a:pPr lvl="0"/>
            <a:endParaRPr lang="en-US" dirty="0" smtClean="0"/>
          </a:p>
          <a:p>
            <a:r>
              <a:rPr lang="en-US" sz="1200" b="0" i="0" u="none" strike="noStrike" kern="1200" baseline="0" dirty="0" smtClean="0">
                <a:solidFill>
                  <a:schemeClr val="tx1"/>
                </a:solidFill>
                <a:latin typeface="+mn-lt"/>
                <a:ea typeface="+mn-ea"/>
                <a:cs typeface="+mn-cs"/>
              </a:rPr>
              <a:t>To create a two-variable data table, use the top row for one variable’s substitution values and the first column for the other variable’s substitution values. </a:t>
            </a:r>
          </a:p>
          <a:p>
            <a:endParaRPr lang="en-US" dirty="0" smtClean="0"/>
          </a:p>
          <a:p>
            <a:pPr lvl="0"/>
            <a:r>
              <a:rPr lang="en-US" dirty="0" smtClean="0"/>
              <a:t>Information on creating a two-variable data table continues on the next slide.</a:t>
            </a:r>
          </a:p>
          <a:p>
            <a:pPr lvl="1"/>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1501611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001000" y="6629400"/>
            <a:ext cx="685800" cy="212766"/>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6"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7"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a:t>
            </a:r>
            <a:r>
              <a:rPr lang="en-US" dirty="0" smtClean="0">
                <a:solidFill>
                  <a:schemeClr val="tx1"/>
                </a:solidFill>
              </a:rPr>
              <a:t>. </a:t>
            </a:r>
          </a:p>
          <a:p>
            <a:endParaRPr lang="en-US" dirty="0"/>
          </a:p>
        </p:txBody>
      </p:sp>
      <p:sp>
        <p:nvSpPr>
          <p:cNvPr id="7"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6" name="Slide Number Placeholder 5"/>
          <p:cNvSpPr>
            <a:spLocks noGrp="1"/>
          </p:cNvSpPr>
          <p:nvPr>
            <p:ph type="sldNum" sz="quarter" idx="4"/>
          </p:nvPr>
        </p:nvSpPr>
        <p:spPr>
          <a:xfrm>
            <a:off x="8001000" y="6629400"/>
            <a:ext cx="685800" cy="211777"/>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01000" y="6629400"/>
            <a:ext cx="685800" cy="228600"/>
          </a:xfrm>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extBox 7"/>
          <p:cNvSpPr txBox="1"/>
          <p:nvPr/>
        </p:nvSpPr>
        <p:spPr>
          <a:xfrm>
            <a:off x="3581400" y="2438400"/>
            <a:ext cx="4866167" cy="954107"/>
          </a:xfrm>
          <a:prstGeom prst="rect">
            <a:avLst/>
          </a:prstGeom>
          <a:noFill/>
        </p:spPr>
        <p:txBody>
          <a:bodyPr wrap="square" rtlCol="0">
            <a:spAutoFit/>
          </a:bodyPr>
          <a:lstStyle/>
          <a:p>
            <a:r>
              <a:rPr lang="en-US" sz="2800" b="1" dirty="0" smtClean="0">
                <a:latin typeface="+mj-lt"/>
                <a:cs typeface="Arial" pitchFamily="34" charset="0"/>
              </a:rPr>
              <a:t>by </a:t>
            </a:r>
            <a:r>
              <a:rPr lang="en-US" sz="2800" b="1" dirty="0" smtClean="0">
                <a:latin typeface="+mj-lt"/>
              </a:rPr>
              <a:t>Mary Anne Poatsy, Keith Mulbery, Jason Davidson</a:t>
            </a:r>
          </a:p>
        </p:txBody>
      </p:sp>
      <p:cxnSp>
        <p:nvCxnSpPr>
          <p:cNvPr id="9" name="Straight Connector 8"/>
          <p:cNvCxnSpPr/>
          <p:nvPr/>
        </p:nvCxnSpPr>
        <p:spPr>
          <a:xfrm>
            <a:off x="2743200" y="3630781"/>
            <a:ext cx="57912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274021"/>
            <a:ext cx="7924800" cy="106680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601683" y="274021"/>
            <a:ext cx="7924800" cy="1138773"/>
          </a:xfrm>
          <a:prstGeom prst="rect">
            <a:avLst/>
          </a:prstGeom>
          <a:noFill/>
        </p:spPr>
        <p:txBody>
          <a:bodyPr wrap="square" rtlCol="0" anchor="t">
            <a:spAutoFit/>
          </a:bodyPr>
          <a:lstStyle/>
          <a:p>
            <a:pPr lvl="0" algn="ctr"/>
            <a:r>
              <a:rPr lang="en-US" sz="3400" b="1" dirty="0" smtClean="0">
                <a:ln w="9000" cmpd="sng">
                  <a:solidFill>
                    <a:srgbClr val="8064A2">
                      <a:shade val="50000"/>
                      <a:satMod val="120000"/>
                    </a:srgbClr>
                  </a:solidFill>
                  <a:prstDash val="solid"/>
                </a:ln>
                <a:solidFill>
                  <a:srgbClr val="00B0F0"/>
                </a:solidFill>
                <a:cs typeface="Arial" pitchFamily="34" charset="0"/>
              </a:rPr>
              <a:t>Exploring Microsoft Office 2013</a:t>
            </a:r>
            <a:br>
              <a:rPr lang="en-US" sz="3400" b="1" dirty="0" smtClean="0">
                <a:ln w="9000" cmpd="sng">
                  <a:solidFill>
                    <a:srgbClr val="8064A2">
                      <a:shade val="50000"/>
                      <a:satMod val="120000"/>
                    </a:srgbClr>
                  </a:solidFill>
                  <a:prstDash val="solid"/>
                </a:ln>
                <a:solidFill>
                  <a:srgbClr val="00B0F0"/>
                </a:solidFill>
                <a:cs typeface="Arial" pitchFamily="34" charset="0"/>
              </a:rPr>
            </a:br>
            <a:r>
              <a:rPr lang="en-US" sz="3400" b="1" dirty="0" smtClean="0">
                <a:ln w="9000" cmpd="sng">
                  <a:solidFill>
                    <a:srgbClr val="8064A2">
                      <a:shade val="50000"/>
                      <a:satMod val="120000"/>
                    </a:srgbClr>
                  </a:solidFill>
                  <a:prstDash val="solid"/>
                </a:ln>
                <a:solidFill>
                  <a:srgbClr val="00B0F0"/>
                </a:solidFill>
                <a:cs typeface="Arial" pitchFamily="34" charset="0"/>
              </a:rPr>
              <a:t>Excel Comprehensive</a:t>
            </a:r>
            <a:endParaRPr lang="en-US" sz="3400" b="1" dirty="0">
              <a:solidFill>
                <a:prstClr val="black"/>
              </a:solidFill>
              <a:latin typeface="+mj-lt"/>
              <a:cs typeface="Arial" pitchFamily="34" charset="0"/>
            </a:endParaRPr>
          </a:p>
        </p:txBody>
      </p:sp>
      <p:sp>
        <p:nvSpPr>
          <p:cNvPr id="10" name="TextBox 9"/>
          <p:cNvSpPr txBox="1"/>
          <p:nvPr/>
        </p:nvSpPr>
        <p:spPr>
          <a:xfrm>
            <a:off x="3576084" y="4180582"/>
            <a:ext cx="3153492" cy="1077218"/>
          </a:xfrm>
          <a:prstGeom prst="rect">
            <a:avLst/>
          </a:prstGeom>
          <a:noFill/>
        </p:spPr>
        <p:txBody>
          <a:bodyPr wrap="none" rtlCol="0">
            <a:spAutoFit/>
          </a:bodyPr>
          <a:lstStyle/>
          <a:p>
            <a:r>
              <a:rPr lang="en-US" sz="3200" b="1" dirty="0" smtClean="0">
                <a:latin typeface="Garamond" pitchFamily="18" charset="0"/>
                <a:cs typeface="Arial" pitchFamily="34" charset="0"/>
              </a:rPr>
              <a:t>Chapter 6</a:t>
            </a:r>
          </a:p>
          <a:p>
            <a:r>
              <a:rPr lang="en-US" sz="3200" b="1" dirty="0" smtClean="0">
                <a:latin typeface="Garamond" pitchFamily="18" charset="0"/>
                <a:cs typeface="Arial" pitchFamily="34" charset="0"/>
              </a:rPr>
              <a:t>What-If Analysis</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93860"/>
            <a:ext cx="3227684" cy="4073842"/>
          </a:xfrm>
          <a:prstGeom prst="rect">
            <a:avLst/>
          </a:prstGeom>
          <a:ln>
            <a:solidFill>
              <a:schemeClr val="tx2">
                <a:lumMod val="20000"/>
                <a:lumOff val="8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3562" y="1838325"/>
            <a:ext cx="5476875" cy="4105275"/>
          </a:xfrm>
        </p:spPr>
      </p:pic>
      <p:sp>
        <p:nvSpPr>
          <p:cNvPr id="6" name="Title 1"/>
          <p:cNvSpPr txBox="1">
            <a:spLocks/>
          </p:cNvSpPr>
          <p:nvPr/>
        </p:nvSpPr>
        <p:spPr>
          <a:xfrm>
            <a:off x="381000" y="274638"/>
            <a:ext cx="8382000" cy="1143000"/>
          </a:xfrm>
          <a:prstGeom prst="rect">
            <a:avLst/>
          </a:prstGeom>
          <a:solidFill>
            <a:schemeClr val="lt1"/>
          </a:solidFill>
          <a:ln w="25400" cap="flat" cmpd="sng" algn="ctr">
            <a:solidFill>
              <a:schemeClr val="accent1"/>
            </a:solidFill>
            <a:prstDash val="solid"/>
          </a:ln>
          <a:effectLst>
            <a:glow rad="63500">
              <a:schemeClr val="accent1">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b="1" kern="1200"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vl2pPr>
              <a:defRPr/>
            </a:lvl2pPr>
            <a:lvl3pPr>
              <a:defRPr/>
            </a:lvl3pPr>
            <a:lvl4pPr>
              <a:defRPr/>
            </a:lvl4pPr>
            <a:lvl5pPr>
              <a:defRPr/>
            </a:lvl5pPr>
            <a:lvl6pPr>
              <a:defRPr/>
            </a:lvl6pPr>
            <a:lvl7pPr>
              <a:defRPr/>
            </a:lvl7pPr>
            <a:lvl8pPr>
              <a:defRPr/>
            </a:lvl8pPr>
            <a:lvl9pPr>
              <a:defRPr/>
            </a:lvl9pPr>
          </a:lstStyle>
          <a:p>
            <a:r>
              <a:rPr lang="en-US" smtClean="0"/>
              <a:t>Creating a Two-Variable Data Table</a:t>
            </a:r>
            <a:endParaRPr lang="en-US" dirty="0"/>
          </a:p>
        </p:txBody>
      </p:sp>
      <p:sp>
        <p:nvSpPr>
          <p:cNvPr id="8" name="Title 1"/>
          <p:cNvSpPr>
            <a:spLocks noGrp="1"/>
          </p:cNvSpPr>
          <p:nvPr>
            <p:ph type="title"/>
          </p:nvPr>
        </p:nvSpPr>
        <p:spPr/>
        <p:txBody>
          <a:bodyPr/>
          <a:lstStyle/>
          <a:p>
            <a:r>
              <a:rPr lang="en-US" dirty="0" smtClean="0"/>
              <a:t>Creating </a:t>
            </a:r>
            <a:r>
              <a:rPr lang="en-US" dirty="0"/>
              <a:t>a </a:t>
            </a:r>
            <a:r>
              <a:rPr lang="en-US" dirty="0" smtClean="0"/>
              <a:t>Two-Variable Data Table</a:t>
            </a:r>
            <a:endParaRPr lang="en-US" dirty="0"/>
          </a:p>
        </p:txBody>
      </p:sp>
    </p:spTree>
    <p:extLst>
      <p:ext uri="{BB962C8B-B14F-4D97-AF65-F5344CB8AC3E}">
        <p14:creationId xmlns:p14="http://schemas.microsoft.com/office/powerpoint/2010/main" val="180908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Identifying </a:t>
            </a:r>
            <a:r>
              <a:rPr lang="en-US" dirty="0"/>
              <a:t>an </a:t>
            </a:r>
            <a:r>
              <a:rPr lang="en-US" dirty="0" smtClean="0"/>
              <a:t>Input Value with</a:t>
            </a:r>
            <a:br>
              <a:rPr lang="en-US" dirty="0" smtClean="0"/>
            </a:br>
            <a:r>
              <a:rPr lang="en-US" dirty="0" smtClean="0"/>
              <a:t>Goal </a:t>
            </a:r>
            <a:r>
              <a:rPr lang="en-US" dirty="0"/>
              <a:t>Seek</a:t>
            </a:r>
          </a:p>
        </p:txBody>
      </p:sp>
      <p:sp>
        <p:nvSpPr>
          <p:cNvPr id="3" name="Content Placeholder 2"/>
          <p:cNvSpPr>
            <a:spLocks noGrp="1"/>
          </p:cNvSpPr>
          <p:nvPr>
            <p:ph idx="1"/>
          </p:nvPr>
        </p:nvSpPr>
        <p:spPr/>
        <p:txBody>
          <a:bodyPr>
            <a:normAutofit/>
          </a:bodyPr>
          <a:lstStyle/>
          <a:p>
            <a:r>
              <a:rPr lang="en-US" dirty="0" smtClean="0"/>
              <a:t>What-if analysis tools:</a:t>
            </a:r>
          </a:p>
          <a:p>
            <a:pPr lvl="1"/>
            <a:r>
              <a:rPr lang="en-US" dirty="0" smtClean="0"/>
              <a:t>One- </a:t>
            </a:r>
            <a:r>
              <a:rPr lang="en-US" dirty="0"/>
              <a:t>or </a:t>
            </a:r>
            <a:r>
              <a:rPr lang="en-US" dirty="0" smtClean="0"/>
              <a:t>two-variable tables</a:t>
            </a:r>
          </a:p>
          <a:p>
            <a:pPr lvl="1"/>
            <a:r>
              <a:rPr lang="en-US" dirty="0" smtClean="0"/>
              <a:t>Goal Seek</a:t>
            </a:r>
          </a:p>
          <a:p>
            <a:pPr lvl="1"/>
            <a:r>
              <a:rPr lang="en-US" dirty="0" smtClean="0"/>
              <a:t>Scenario Manager</a:t>
            </a:r>
          </a:p>
          <a:p>
            <a:r>
              <a:rPr lang="en-US" dirty="0"/>
              <a:t>Goal </a:t>
            </a:r>
            <a:r>
              <a:rPr lang="en-US" dirty="0" smtClean="0"/>
              <a:t>Seek—allows the specification of </a:t>
            </a:r>
            <a:r>
              <a:rPr lang="en-US" dirty="0"/>
              <a:t>a desired result from a formula without </a:t>
            </a:r>
            <a:r>
              <a:rPr lang="en-US" dirty="0" smtClean="0"/>
              <a:t>knowing the input </a:t>
            </a:r>
            <a:r>
              <a:rPr lang="en-US" dirty="0"/>
              <a:t>value </a:t>
            </a:r>
            <a:r>
              <a:rPr lang="en-US" dirty="0" smtClean="0"/>
              <a:t>that will reach the goal</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21092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Identifying </a:t>
            </a:r>
            <a:r>
              <a:rPr lang="en-US" dirty="0"/>
              <a:t>an </a:t>
            </a:r>
            <a:r>
              <a:rPr lang="en-US" dirty="0" smtClean="0"/>
              <a:t>Input Value with</a:t>
            </a:r>
            <a:br>
              <a:rPr lang="en-US" dirty="0" smtClean="0"/>
            </a:br>
            <a:r>
              <a:rPr lang="en-US" dirty="0" smtClean="0"/>
              <a:t>Goal </a:t>
            </a:r>
            <a:r>
              <a:rPr lang="en-US" dirty="0" smtClean="0"/>
              <a:t>Seek</a:t>
            </a:r>
            <a:endParaRPr lang="en-US" dirty="0"/>
          </a:p>
        </p:txBody>
      </p:sp>
      <p:sp>
        <p:nvSpPr>
          <p:cNvPr id="3" name="Content Placeholder 2"/>
          <p:cNvSpPr>
            <a:spLocks noGrp="1"/>
          </p:cNvSpPr>
          <p:nvPr>
            <p:ph idx="1"/>
          </p:nvPr>
        </p:nvSpPr>
        <p:spPr/>
        <p:txBody>
          <a:bodyPr>
            <a:normAutofit/>
          </a:bodyPr>
          <a:lstStyle/>
          <a:p>
            <a:r>
              <a:rPr lang="en-US" dirty="0" smtClean="0"/>
              <a:t>Goal Seek</a:t>
            </a:r>
          </a:p>
          <a:p>
            <a:pPr lvl="1"/>
            <a:r>
              <a:rPr lang="en-US" dirty="0" smtClean="0"/>
              <a:t>Works </a:t>
            </a:r>
            <a:r>
              <a:rPr lang="en-US" dirty="0"/>
              <a:t>backward to </a:t>
            </a:r>
            <a:r>
              <a:rPr lang="en-US" dirty="0" smtClean="0"/>
              <a:t>identify the </a:t>
            </a:r>
            <a:r>
              <a:rPr lang="en-US" dirty="0"/>
              <a:t>exact value </a:t>
            </a:r>
            <a:r>
              <a:rPr lang="en-US" dirty="0" smtClean="0"/>
              <a:t>to </a:t>
            </a:r>
            <a:r>
              <a:rPr lang="en-US" dirty="0"/>
              <a:t>reach </a:t>
            </a:r>
            <a:r>
              <a:rPr lang="en-US" dirty="0" smtClean="0"/>
              <a:t>a goal</a:t>
            </a:r>
            <a:endParaRPr lang="en-US" dirty="0"/>
          </a:p>
          <a:p>
            <a:pPr lvl="1"/>
            <a:r>
              <a:rPr lang="en-US" dirty="0" smtClean="0"/>
              <a:t>Uses </a:t>
            </a:r>
            <a:r>
              <a:rPr lang="en-US" dirty="0"/>
              <a:t>the </a:t>
            </a:r>
            <a:r>
              <a:rPr lang="en-US" dirty="0" smtClean="0"/>
              <a:t>original worksheet </a:t>
            </a:r>
            <a:r>
              <a:rPr lang="en-US" dirty="0"/>
              <a:t>data to change an input instead of displaying various combinations of results in </a:t>
            </a:r>
            <a:r>
              <a:rPr lang="en-US" dirty="0" smtClean="0"/>
              <a:t>a separate table</a:t>
            </a:r>
          </a:p>
          <a:p>
            <a:pPr lvl="1"/>
            <a:r>
              <a:rPr lang="en-US" dirty="0" smtClean="0"/>
              <a:t>Manipulates one </a:t>
            </a:r>
            <a:r>
              <a:rPr lang="en-US" dirty="0"/>
              <a:t>variable and one </a:t>
            </a:r>
            <a:r>
              <a:rPr lang="en-US" dirty="0" smtClean="0"/>
              <a:t>result</a:t>
            </a:r>
          </a:p>
          <a:p>
            <a:pPr lvl="1"/>
            <a:r>
              <a:rPr lang="en-US" dirty="0" smtClean="0"/>
              <a:t>Does </a:t>
            </a:r>
            <a:r>
              <a:rPr lang="en-US" dirty="0"/>
              <a:t>not produce </a:t>
            </a:r>
            <a:r>
              <a:rPr lang="en-US" dirty="0" smtClean="0"/>
              <a:t>a list </a:t>
            </a:r>
            <a:r>
              <a:rPr lang="en-US" dirty="0"/>
              <a:t>of values to compare</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5485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Identifying </a:t>
            </a:r>
            <a:r>
              <a:rPr lang="en-US" dirty="0"/>
              <a:t>an </a:t>
            </a:r>
            <a:r>
              <a:rPr lang="en-US" dirty="0" smtClean="0"/>
              <a:t>Input Value with</a:t>
            </a:r>
            <a:br>
              <a:rPr lang="en-US" dirty="0" smtClean="0"/>
            </a:br>
            <a:r>
              <a:rPr lang="en-US" dirty="0" smtClean="0"/>
              <a:t>Goal </a:t>
            </a:r>
            <a:r>
              <a:rPr lang="en-US" dirty="0" smtClean="0"/>
              <a:t>Seek</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057400"/>
            <a:ext cx="6091813" cy="2563019"/>
          </a:xfrm>
        </p:spPr>
      </p:pic>
      <p:sp>
        <p:nvSpPr>
          <p:cNvPr id="4" name="Slide Number Placeholder 3"/>
          <p:cNvSpPr>
            <a:spLocks noGrp="1"/>
          </p:cNvSpPr>
          <p:nvPr>
            <p:ph type="sldNum" sz="quarter" idx="4"/>
          </p:nvPr>
        </p:nvSpPr>
        <p:spPr/>
        <p:txBody>
          <a:bodyPr/>
          <a:lstStyle/>
          <a:p>
            <a:fld id="{97F33F24-5111-4524-9375-24241E4B6E0C}" type="slidenum">
              <a:rPr lang="en-US" smtClean="0"/>
              <a:pPr/>
              <a:t>13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85196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Scenario Manager</a:t>
            </a:r>
          </a:p>
        </p:txBody>
      </p:sp>
      <p:sp>
        <p:nvSpPr>
          <p:cNvPr id="3" name="Content Placeholder 2"/>
          <p:cNvSpPr>
            <a:spLocks noGrp="1"/>
          </p:cNvSpPr>
          <p:nvPr>
            <p:ph idx="1"/>
          </p:nvPr>
        </p:nvSpPr>
        <p:spPr/>
        <p:txBody>
          <a:bodyPr>
            <a:normAutofit/>
          </a:bodyPr>
          <a:lstStyle/>
          <a:p>
            <a:pPr lvl="0"/>
            <a:r>
              <a:rPr lang="en-US" dirty="0"/>
              <a:t>Scenario </a:t>
            </a:r>
            <a:r>
              <a:rPr lang="en-US" dirty="0" smtClean="0"/>
              <a:t>Manager</a:t>
            </a:r>
          </a:p>
          <a:p>
            <a:pPr lvl="1"/>
            <a:r>
              <a:rPr lang="en-US" dirty="0" smtClean="0"/>
              <a:t>Another </a:t>
            </a:r>
            <a:r>
              <a:rPr lang="en-US" dirty="0"/>
              <a:t>what-if analysis </a:t>
            </a:r>
            <a:r>
              <a:rPr lang="en-US" dirty="0" smtClean="0"/>
              <a:t>tool</a:t>
            </a:r>
          </a:p>
          <a:p>
            <a:pPr lvl="1"/>
            <a:r>
              <a:rPr lang="en-US" dirty="0" smtClean="0"/>
              <a:t>Used </a:t>
            </a:r>
            <a:r>
              <a:rPr lang="en-US" dirty="0"/>
              <a:t>to define and manage numerous scenarios and compare their effects on calculated </a:t>
            </a:r>
            <a:r>
              <a:rPr lang="en-US" dirty="0" smtClean="0"/>
              <a:t>results</a:t>
            </a:r>
          </a:p>
          <a:p>
            <a:pPr lvl="1"/>
            <a:r>
              <a:rPr lang="en-US" dirty="0" smtClean="0"/>
              <a:t>Performs </a:t>
            </a:r>
            <a:r>
              <a:rPr lang="en-US" dirty="0"/>
              <a:t>more </a:t>
            </a:r>
            <a:r>
              <a:rPr lang="en-US" dirty="0" smtClean="0"/>
              <a:t>sophisticated what-if </a:t>
            </a:r>
            <a:r>
              <a:rPr lang="en-US" dirty="0"/>
              <a:t>analyses </a:t>
            </a:r>
            <a:r>
              <a:rPr lang="en-US" dirty="0" smtClean="0"/>
              <a:t>than data tables</a:t>
            </a:r>
          </a:p>
          <a:p>
            <a:pPr lvl="1"/>
            <a:r>
              <a:rPr lang="en-US" dirty="0" smtClean="0"/>
              <a:t>Can be used create, edit, and delete scenarios</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097071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Scenario </a:t>
            </a:r>
            <a:r>
              <a:rPr lang="en-US" dirty="0" smtClean="0"/>
              <a:t>Manager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76400"/>
            <a:ext cx="6629400" cy="3735966"/>
          </a:xfrm>
        </p:spPr>
      </p:pic>
      <p:sp>
        <p:nvSpPr>
          <p:cNvPr id="4" name="Slide Number Placeholder 3"/>
          <p:cNvSpPr>
            <a:spLocks noGrp="1"/>
          </p:cNvSpPr>
          <p:nvPr>
            <p:ph type="sldNum" sz="quarter" idx="4"/>
          </p:nvPr>
        </p:nvSpPr>
        <p:spPr/>
        <p:txBody>
          <a:bodyPr/>
          <a:lstStyle/>
          <a:p>
            <a:fld id="{97F33F24-5111-4524-9375-24241E4B6E0C}" type="slidenum">
              <a:rPr lang="en-US" smtClean="0"/>
              <a:pPr/>
              <a:t>15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4408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Scenario </a:t>
            </a:r>
            <a:r>
              <a:rPr lang="en-US" dirty="0" smtClean="0"/>
              <a:t>Manager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874" y="1701864"/>
            <a:ext cx="3214171" cy="2667762"/>
          </a:xfrm>
        </p:spPr>
      </p:pic>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195" y="2173180"/>
            <a:ext cx="5358889" cy="1789220"/>
          </a:xfrm>
          <a:prstGeom prst="rect">
            <a:avLst/>
          </a:prstGeom>
        </p:spPr>
      </p:pic>
    </p:spTree>
    <p:extLst>
      <p:ext uri="{BB962C8B-B14F-4D97-AF65-F5344CB8AC3E}">
        <p14:creationId xmlns:p14="http://schemas.microsoft.com/office/powerpoint/2010/main" val="277938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Scenario </a:t>
            </a:r>
            <a:r>
              <a:rPr lang="en-US" dirty="0" smtClean="0"/>
              <a:t>Manager</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17</a:t>
            </a:fld>
            <a:endParaRPr lang="en-US" dirty="0"/>
          </a:p>
        </p:txBody>
      </p:sp>
      <p:sp>
        <p:nvSpPr>
          <p:cNvPr id="5" name="Footer Placeholder 4"/>
          <p:cNvSpPr>
            <a:spLocks noGrp="1"/>
          </p:cNvSpPr>
          <p:nvPr>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View a scenario</a:t>
            </a:r>
          </a:p>
          <a:p>
            <a:pPr lvl="1"/>
            <a:r>
              <a:rPr lang="en-US" dirty="0" smtClean="0"/>
              <a:t>Click What-IF Analysis on the DATA tab and click </a:t>
            </a:r>
            <a:r>
              <a:rPr lang="en-US" dirty="0"/>
              <a:t>Scenario </a:t>
            </a:r>
            <a:r>
              <a:rPr lang="en-US" dirty="0" smtClean="0"/>
              <a:t>Manager</a:t>
            </a:r>
          </a:p>
          <a:p>
            <a:pPr lvl="1"/>
            <a:r>
              <a:rPr lang="en-US" dirty="0" smtClean="0"/>
              <a:t>Select </a:t>
            </a:r>
            <a:r>
              <a:rPr lang="en-US" dirty="0"/>
              <a:t>the name of the desired scenario </a:t>
            </a:r>
            <a:r>
              <a:rPr lang="en-US" dirty="0" smtClean="0"/>
              <a:t>from the </a:t>
            </a:r>
            <a:r>
              <a:rPr lang="en-US" dirty="0"/>
              <a:t>Scenarios </a:t>
            </a:r>
            <a:r>
              <a:rPr lang="en-US" dirty="0" smtClean="0"/>
              <a:t>list</a:t>
            </a:r>
          </a:p>
          <a:p>
            <a:pPr lvl="1"/>
            <a:r>
              <a:rPr lang="en-US" dirty="0" smtClean="0"/>
              <a:t>Click Show</a:t>
            </a:r>
          </a:p>
          <a:p>
            <a:r>
              <a:rPr lang="en-US" dirty="0" smtClean="0"/>
              <a:t>Defined values are placed in the changing cells and results are displayed</a:t>
            </a:r>
            <a:endParaRPr lang="en-US" dirty="0"/>
          </a:p>
          <a:p>
            <a:endParaRPr lang="en-US" dirty="0"/>
          </a:p>
        </p:txBody>
      </p:sp>
    </p:spTree>
    <p:extLst>
      <p:ext uri="{BB962C8B-B14F-4D97-AF65-F5344CB8AC3E}">
        <p14:creationId xmlns:p14="http://schemas.microsoft.com/office/powerpoint/2010/main" val="18405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Generating Scenario Summary Reports</a:t>
            </a:r>
            <a:endParaRPr lang="en-US" dirty="0"/>
          </a:p>
        </p:txBody>
      </p:sp>
      <p:sp>
        <p:nvSpPr>
          <p:cNvPr id="3" name="Content Placeholder 2"/>
          <p:cNvSpPr>
            <a:spLocks noGrp="1"/>
          </p:cNvSpPr>
          <p:nvPr>
            <p:ph idx="1"/>
          </p:nvPr>
        </p:nvSpPr>
        <p:spPr/>
        <p:txBody>
          <a:bodyPr>
            <a:normAutofit/>
          </a:bodyPr>
          <a:lstStyle/>
          <a:p>
            <a:r>
              <a:rPr lang="en-US" dirty="0" smtClean="0"/>
              <a:t>Scenario </a:t>
            </a:r>
            <a:r>
              <a:rPr lang="en-US" dirty="0"/>
              <a:t>summary </a:t>
            </a:r>
            <a:r>
              <a:rPr lang="en-US" dirty="0" smtClean="0"/>
              <a:t>report—organized </a:t>
            </a:r>
            <a:r>
              <a:rPr lang="en-US" dirty="0"/>
              <a:t>structured table of </a:t>
            </a:r>
            <a:r>
              <a:rPr lang="en-US" dirty="0" smtClean="0"/>
              <a:t>the scenarios</a:t>
            </a:r>
          </a:p>
          <a:p>
            <a:pPr lvl="1"/>
            <a:r>
              <a:rPr lang="en-US" dirty="0" smtClean="0"/>
              <a:t>Including scenario</a:t>
            </a:r>
          </a:p>
          <a:p>
            <a:pPr lvl="2"/>
            <a:r>
              <a:rPr lang="en-US" dirty="0" smtClean="0"/>
              <a:t>Input values</a:t>
            </a:r>
          </a:p>
          <a:p>
            <a:pPr lvl="2"/>
            <a:r>
              <a:rPr lang="en-US" dirty="0" smtClean="0"/>
              <a:t>Respective results</a:t>
            </a:r>
          </a:p>
          <a:p>
            <a:r>
              <a:rPr lang="en-US" dirty="0"/>
              <a:t>Scenario </a:t>
            </a:r>
            <a:r>
              <a:rPr lang="en-US" dirty="0" smtClean="0"/>
              <a:t>summary </a:t>
            </a:r>
            <a:r>
              <a:rPr lang="en-US" dirty="0"/>
              <a:t>report </a:t>
            </a:r>
            <a:r>
              <a:rPr lang="en-US" dirty="0" smtClean="0"/>
              <a:t>displays as </a:t>
            </a:r>
            <a:r>
              <a:rPr lang="en-US" dirty="0"/>
              <a:t>a worksheet </a:t>
            </a:r>
            <a:r>
              <a:rPr lang="en-US" dirty="0" smtClean="0"/>
              <a:t>outline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449482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Generating Scenario Summary </a:t>
            </a:r>
            <a:r>
              <a:rPr lang="en-US" dirty="0" smtClean="0"/>
              <a:t>Reports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Picture 5"/>
          <p:cNvPicPr>
            <a:picLocks noChangeAspect="1"/>
          </p:cNvPicPr>
          <p:nvPr/>
        </p:nvPicPr>
        <p:blipFill>
          <a:blip r:embed="rId3"/>
          <a:stretch>
            <a:fillRect/>
          </a:stretch>
        </p:blipFill>
        <p:spPr>
          <a:xfrm>
            <a:off x="2590801" y="2362201"/>
            <a:ext cx="3581400" cy="2812156"/>
          </a:xfrm>
          <a:prstGeom prst="rect">
            <a:avLst/>
          </a:prstGeom>
        </p:spPr>
      </p:pic>
    </p:spTree>
    <p:extLst>
      <p:ext uri="{BB962C8B-B14F-4D97-AF65-F5344CB8AC3E}">
        <p14:creationId xmlns:p14="http://schemas.microsoft.com/office/powerpoint/2010/main" val="174817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1200"/>
              </a:spcAft>
            </a:pPr>
            <a:r>
              <a:rPr lang="en-US" sz="3600" b="1" dirty="0"/>
              <a:t>Create a one-variable data </a:t>
            </a:r>
            <a:r>
              <a:rPr lang="en-US" sz="3600" b="1" dirty="0" smtClean="0"/>
              <a:t>table</a:t>
            </a:r>
          </a:p>
          <a:p>
            <a:pPr>
              <a:spcAft>
                <a:spcPts val="1200"/>
              </a:spcAft>
            </a:pPr>
            <a:r>
              <a:rPr lang="en-US" sz="3600" b="1" dirty="0"/>
              <a:t>Create a </a:t>
            </a:r>
            <a:r>
              <a:rPr lang="en-US" sz="3600" b="1" dirty="0" smtClean="0"/>
              <a:t>two-variable </a:t>
            </a:r>
            <a:r>
              <a:rPr lang="en-US" sz="3600" b="1" dirty="0"/>
              <a:t>data </a:t>
            </a:r>
            <a:r>
              <a:rPr lang="en-US" sz="3600" b="1" dirty="0" smtClean="0"/>
              <a:t>table</a:t>
            </a:r>
          </a:p>
          <a:p>
            <a:pPr>
              <a:spcAft>
                <a:spcPts val="1200"/>
              </a:spcAft>
            </a:pPr>
            <a:r>
              <a:rPr lang="en-US" sz="3600" b="1" dirty="0"/>
              <a:t>Identify an input value with Goal </a:t>
            </a:r>
            <a:r>
              <a:rPr lang="en-US" sz="3600" b="1" dirty="0" smtClean="0"/>
              <a:t>Seek</a:t>
            </a:r>
          </a:p>
          <a:p>
            <a:pPr>
              <a:spcAft>
                <a:spcPts val="1200"/>
              </a:spcAft>
            </a:pPr>
            <a:r>
              <a:rPr lang="en-US" sz="3600" b="1" dirty="0"/>
              <a:t>Use Scenario </a:t>
            </a:r>
            <a:r>
              <a:rPr lang="en-US" sz="3600" b="1" dirty="0" smtClean="0"/>
              <a:t>Manager</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Generating Scenario Summary </a:t>
            </a:r>
            <a:r>
              <a:rPr lang="en-US" dirty="0" smtClean="0"/>
              <a:t>Reports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7725" y="1504950"/>
            <a:ext cx="7153275" cy="4286250"/>
          </a:xfrm>
        </p:spPr>
      </p:pic>
    </p:spTree>
    <p:extLst>
      <p:ext uri="{BB962C8B-B14F-4D97-AF65-F5344CB8AC3E}">
        <p14:creationId xmlns:p14="http://schemas.microsoft.com/office/powerpoint/2010/main" val="316089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Loading </a:t>
            </a:r>
            <a:r>
              <a:rPr lang="en-US" dirty="0"/>
              <a:t>the Solver </a:t>
            </a:r>
            <a:r>
              <a:rPr lang="en-US" dirty="0" smtClean="0"/>
              <a:t>Add-In</a:t>
            </a:r>
            <a:endParaRPr lang="en-US" dirty="0"/>
          </a:p>
        </p:txBody>
      </p:sp>
      <p:sp>
        <p:nvSpPr>
          <p:cNvPr id="3" name="Content Placeholder 2"/>
          <p:cNvSpPr>
            <a:spLocks noGrp="1"/>
          </p:cNvSpPr>
          <p:nvPr>
            <p:ph idx="1"/>
          </p:nvPr>
        </p:nvSpPr>
        <p:spPr/>
        <p:txBody>
          <a:bodyPr>
            <a:normAutofit/>
          </a:bodyPr>
          <a:lstStyle/>
          <a:p>
            <a:pPr lvl="0"/>
            <a:r>
              <a:rPr lang="en-US" dirty="0" smtClean="0"/>
              <a:t>Add-in—program </a:t>
            </a:r>
            <a:r>
              <a:rPr lang="en-US" dirty="0"/>
              <a:t>that can be added to Excel to extend its </a:t>
            </a:r>
            <a:r>
              <a:rPr lang="en-US" dirty="0" smtClean="0"/>
              <a:t>capabilities</a:t>
            </a:r>
            <a:endParaRPr lang="en-US" dirty="0"/>
          </a:p>
          <a:p>
            <a:pPr lvl="0"/>
            <a:r>
              <a:rPr lang="en-US" dirty="0" smtClean="0"/>
              <a:t>Optimization model</a:t>
            </a:r>
            <a:r>
              <a:rPr lang="en-US" dirty="0"/>
              <a:t>—</a:t>
            </a:r>
            <a:r>
              <a:rPr lang="en-US" dirty="0" smtClean="0"/>
              <a:t> </a:t>
            </a:r>
            <a:r>
              <a:rPr lang="en-US" dirty="0"/>
              <a:t>finds the highest, lowest, or exact </a:t>
            </a:r>
            <a:r>
              <a:rPr lang="en-US" dirty="0" smtClean="0"/>
              <a:t>value </a:t>
            </a:r>
            <a:r>
              <a:rPr lang="en-US" dirty="0"/>
              <a:t>by adjusting values for </a:t>
            </a:r>
            <a:r>
              <a:rPr lang="en-US" dirty="0" smtClean="0"/>
              <a:t>a selected variable</a:t>
            </a:r>
          </a:p>
          <a:p>
            <a:pPr lvl="0"/>
            <a:r>
              <a:rPr lang="en-US" dirty="0" smtClean="0"/>
              <a:t>Solver—add-in </a:t>
            </a:r>
            <a:r>
              <a:rPr lang="en-US" dirty="0"/>
              <a:t>application that creates </a:t>
            </a:r>
            <a:r>
              <a:rPr lang="en-US" dirty="0" smtClean="0"/>
              <a:t>optimization </a:t>
            </a:r>
            <a:r>
              <a:rPr lang="en-US" dirty="0"/>
              <a:t>models</a:t>
            </a:r>
          </a:p>
          <a:p>
            <a:pPr lvl="0"/>
            <a:endParaRPr lang="en-US" dirty="0"/>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4198569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Loading </a:t>
            </a:r>
            <a:r>
              <a:rPr lang="en-US" dirty="0"/>
              <a:t>the Solver </a:t>
            </a:r>
            <a:r>
              <a:rPr lang="en-US" dirty="0" smtClean="0"/>
              <a:t>Add-In</a:t>
            </a:r>
            <a:endParaRPr lang="en-US" dirty="0"/>
          </a:p>
        </p:txBody>
      </p:sp>
      <p:sp>
        <p:nvSpPr>
          <p:cNvPr id="3" name="Content Placeholder 2"/>
          <p:cNvSpPr>
            <a:spLocks noGrp="1"/>
          </p:cNvSpPr>
          <p:nvPr>
            <p:ph idx="1"/>
          </p:nvPr>
        </p:nvSpPr>
        <p:spPr/>
        <p:txBody>
          <a:bodyPr>
            <a:normAutofit/>
          </a:bodyPr>
          <a:lstStyle/>
          <a:p>
            <a:pPr lvl="0"/>
            <a:endParaRPr lang="en-US" dirty="0"/>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537" y="2895600"/>
            <a:ext cx="2066925" cy="27813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06" y="1618759"/>
            <a:ext cx="7921418" cy="1094279"/>
          </a:xfrm>
          <a:prstGeom prst="rect">
            <a:avLst/>
          </a:prstGeom>
        </p:spPr>
      </p:pic>
    </p:spTree>
    <p:extLst>
      <p:ext uri="{BB962C8B-B14F-4D97-AF65-F5344CB8AC3E}">
        <p14:creationId xmlns:p14="http://schemas.microsoft.com/office/powerpoint/2010/main" val="1350659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Optimizing Results </a:t>
            </a:r>
            <a:r>
              <a:rPr lang="en-US" dirty="0"/>
              <a:t>with Solver</a:t>
            </a:r>
          </a:p>
        </p:txBody>
      </p:sp>
      <p:sp>
        <p:nvSpPr>
          <p:cNvPr id="3" name="Content Placeholder 2"/>
          <p:cNvSpPr>
            <a:spLocks noGrp="1"/>
          </p:cNvSpPr>
          <p:nvPr>
            <p:ph idx="1"/>
          </p:nvPr>
        </p:nvSpPr>
        <p:spPr/>
        <p:txBody>
          <a:bodyPr>
            <a:normAutofit/>
          </a:bodyPr>
          <a:lstStyle/>
          <a:p>
            <a:r>
              <a:rPr lang="en-US" dirty="0" smtClean="0"/>
              <a:t>Solver parameters:</a:t>
            </a:r>
          </a:p>
          <a:p>
            <a:pPr lvl="1"/>
            <a:r>
              <a:rPr lang="en-US" dirty="0" smtClean="0"/>
              <a:t>Objective cell</a:t>
            </a:r>
          </a:p>
          <a:p>
            <a:pPr lvl="1"/>
            <a:r>
              <a:rPr lang="en-US" dirty="0" smtClean="0"/>
              <a:t>Changing cells</a:t>
            </a:r>
          </a:p>
          <a:p>
            <a:pPr lvl="1"/>
            <a:r>
              <a:rPr lang="en-US" dirty="0" smtClean="0"/>
              <a:t>Constraints</a:t>
            </a:r>
          </a:p>
          <a:p>
            <a:r>
              <a:rPr lang="en-US" dirty="0"/>
              <a:t>Solver </a:t>
            </a:r>
            <a:r>
              <a:rPr lang="en-US" dirty="0" smtClean="0"/>
              <a:t>outcomes:</a:t>
            </a:r>
          </a:p>
          <a:p>
            <a:pPr lvl="1"/>
            <a:r>
              <a:rPr lang="en-US" dirty="0" smtClean="0"/>
              <a:t>Maximized</a:t>
            </a:r>
          </a:p>
          <a:p>
            <a:pPr lvl="1"/>
            <a:r>
              <a:rPr lang="en-US" dirty="0" smtClean="0"/>
              <a:t>Minimized</a:t>
            </a:r>
          </a:p>
          <a:p>
            <a:pPr lvl="1"/>
            <a:r>
              <a:rPr lang="en-US" dirty="0" smtClean="0"/>
              <a:t>Selected value</a:t>
            </a:r>
            <a:endParaRPr lang="en-US" dirty="0"/>
          </a:p>
          <a:p>
            <a:pPr lvl="1"/>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409296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Optimizing Results </a:t>
            </a:r>
            <a:r>
              <a:rPr lang="en-US" dirty="0"/>
              <a:t>with </a:t>
            </a:r>
            <a:r>
              <a:rPr lang="en-US" dirty="0" smtClean="0"/>
              <a:t>Solver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76400"/>
            <a:ext cx="6019800" cy="3843260"/>
          </a:xfrm>
        </p:spPr>
      </p:pic>
      <p:sp>
        <p:nvSpPr>
          <p:cNvPr id="4" name="Slide Number Placeholder 3"/>
          <p:cNvSpPr>
            <a:spLocks noGrp="1"/>
          </p:cNvSpPr>
          <p:nvPr>
            <p:ph type="sldNum" sz="quarter" idx="4"/>
          </p:nvPr>
        </p:nvSpPr>
        <p:spPr/>
        <p:txBody>
          <a:bodyPr/>
          <a:lstStyle/>
          <a:p>
            <a:fld id="{97F33F24-5111-4524-9375-24241E4B6E0C}" type="slidenum">
              <a:rPr lang="en-US" smtClean="0"/>
              <a:pPr/>
              <a:t>24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43730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nSpc>
                <a:spcPts val="4000"/>
              </a:lnSpc>
            </a:pPr>
            <a:r>
              <a:rPr lang="en-US" dirty="0" smtClean="0"/>
              <a:t>Optimizing Results </a:t>
            </a:r>
            <a:r>
              <a:rPr lang="en-US" dirty="0"/>
              <a:t>with </a:t>
            </a:r>
            <a:r>
              <a:rPr lang="en-US" dirty="0" smtClean="0"/>
              <a:t>Solver</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1012" y="1676400"/>
            <a:ext cx="6916613" cy="3958431"/>
          </a:xfrm>
        </p:spPr>
      </p:pic>
    </p:spTree>
    <p:extLst>
      <p:ext uri="{BB962C8B-B14F-4D97-AF65-F5344CB8AC3E}">
        <p14:creationId xmlns:p14="http://schemas.microsoft.com/office/powerpoint/2010/main" val="345500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981200"/>
            <a:ext cx="8534400" cy="3916363"/>
          </a:xfrm>
        </p:spPr>
        <p:txBody>
          <a:bodyPr>
            <a:noAutofit/>
          </a:bodyPr>
          <a:lstStyle/>
          <a:p>
            <a:pPr>
              <a:spcAft>
                <a:spcPts val="600"/>
              </a:spcAft>
            </a:pPr>
            <a:r>
              <a:rPr lang="en-US" sz="3600" b="1" dirty="0"/>
              <a:t>What-if analysis </a:t>
            </a:r>
            <a:r>
              <a:rPr lang="en-US" sz="3600" b="1" dirty="0" smtClean="0"/>
              <a:t>allows experimentation </a:t>
            </a:r>
            <a:r>
              <a:rPr lang="en-US" sz="3600" b="1" dirty="0"/>
              <a:t>with different variables or </a:t>
            </a:r>
            <a:r>
              <a:rPr lang="en-US" sz="3600" b="1" dirty="0" smtClean="0"/>
              <a:t>assumptions, which can be observed </a:t>
            </a:r>
            <a:r>
              <a:rPr lang="en-US" sz="3600" b="1" dirty="0"/>
              <a:t>and </a:t>
            </a:r>
            <a:r>
              <a:rPr lang="en-US" sz="3600" b="1" dirty="0" smtClean="0"/>
              <a:t>compared to see how changes </a:t>
            </a:r>
            <a:r>
              <a:rPr lang="en-US" sz="3600" b="1" dirty="0"/>
              <a:t>affect a related </a:t>
            </a:r>
            <a:r>
              <a:rPr lang="en-US" sz="3600" b="1" dirty="0" smtClean="0"/>
              <a:t>outcome</a:t>
            </a:r>
            <a:endParaRPr lang="en-US" b="1" dirty="0" smtClean="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981200"/>
            <a:ext cx="8534400" cy="3916363"/>
          </a:xfrm>
        </p:spPr>
        <p:txBody>
          <a:bodyPr>
            <a:noAutofit/>
          </a:bodyPr>
          <a:lstStyle/>
          <a:p>
            <a:pPr>
              <a:spcAft>
                <a:spcPts val="600"/>
              </a:spcAft>
            </a:pPr>
            <a:r>
              <a:rPr lang="en-US" sz="3600" b="1" dirty="0"/>
              <a:t>Excel has several what-if analysis tools:</a:t>
            </a:r>
          </a:p>
          <a:p>
            <a:pPr lvl="1">
              <a:spcAft>
                <a:spcPts val="600"/>
              </a:spcAft>
            </a:pPr>
            <a:r>
              <a:rPr lang="en-US" b="1" dirty="0"/>
              <a:t>One- and </a:t>
            </a:r>
            <a:r>
              <a:rPr lang="en-US" b="1" dirty="0" smtClean="0"/>
              <a:t>two-variable </a:t>
            </a:r>
            <a:r>
              <a:rPr lang="en-US" b="1" dirty="0"/>
              <a:t>data tables</a:t>
            </a:r>
          </a:p>
          <a:p>
            <a:pPr lvl="1">
              <a:spcAft>
                <a:spcPts val="600"/>
              </a:spcAft>
            </a:pPr>
            <a:r>
              <a:rPr lang="en-US" b="1" dirty="0"/>
              <a:t>Goal Seek</a:t>
            </a:r>
          </a:p>
          <a:p>
            <a:pPr lvl="1">
              <a:spcAft>
                <a:spcPts val="600"/>
              </a:spcAft>
            </a:pPr>
            <a:r>
              <a:rPr lang="en-US" b="1" dirty="0"/>
              <a:t>Scenario </a:t>
            </a:r>
            <a:r>
              <a:rPr lang="en-US" b="1" dirty="0" smtClean="0"/>
              <a:t>Manager</a:t>
            </a:r>
            <a:endParaRPr lang="en-US" b="1" dirty="0"/>
          </a:p>
          <a:p>
            <a:pPr lvl="1">
              <a:spcAft>
                <a:spcPts val="600"/>
              </a:spcAft>
            </a:pPr>
            <a:r>
              <a:rPr lang="en-US" b="1" dirty="0" smtClean="0"/>
              <a:t>Solver add-in</a:t>
            </a:r>
            <a:endParaRPr lang="en-US" b="1"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spTree>
    <p:extLst>
      <p:ext uri="{BB962C8B-B14F-4D97-AF65-F5344CB8AC3E}">
        <p14:creationId xmlns:p14="http://schemas.microsoft.com/office/powerpoint/2010/main" val="83835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pic>
        <p:nvPicPr>
          <p:cNvPr id="6" name="Content Placeholder 5" descr="epfkknaj[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652800" y="1676400"/>
            <a:ext cx="3838399" cy="3810000"/>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04800"/>
            <a:ext cx="8385048" cy="1066800"/>
          </a:xfrm>
        </p:spPr>
        <p:txBody>
          <a:bodyPr/>
          <a:lstStyle/>
          <a:p>
            <a:r>
              <a:rPr lang="en-US" dirty="0" smtClean="0"/>
              <a:t>Copyright </a:t>
            </a:r>
            <a:endParaRPr lang="en-US" dirty="0"/>
          </a:p>
        </p:txBody>
      </p:sp>
      <p:sp>
        <p:nvSpPr>
          <p:cNvPr id="4" name="Footer Placeholder 3"/>
          <p:cNvSpPr>
            <a:spLocks noGrp="1"/>
          </p:cNvSpPr>
          <p:nvPr>
            <p:ph type="ftr" sz="quarter" idx="4294967295"/>
          </p:nvPr>
        </p:nvSpPr>
        <p:spPr>
          <a:xfrm>
            <a:off x="1828800" y="6629401"/>
            <a:ext cx="5486400" cy="243444"/>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7F33F24-5111-4524-9375-24241E4B6E0C}" type="slidenum">
              <a:rPr lang="en-US" smtClean="0"/>
              <a:pPr/>
              <a:t>29</a:t>
            </a:fld>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86" y="22860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44958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1200"/>
              </a:spcAft>
            </a:pPr>
            <a:r>
              <a:rPr lang="en-US" sz="3600" b="1" dirty="0"/>
              <a:t>Generate scenario summary </a:t>
            </a:r>
            <a:r>
              <a:rPr lang="en-US" sz="3600" b="1" dirty="0" smtClean="0"/>
              <a:t>reports</a:t>
            </a:r>
          </a:p>
          <a:p>
            <a:pPr>
              <a:spcAft>
                <a:spcPts val="1200"/>
              </a:spcAft>
            </a:pPr>
            <a:r>
              <a:rPr lang="en-US" sz="3600" b="1" dirty="0" smtClean="0"/>
              <a:t>Load </a:t>
            </a:r>
            <a:r>
              <a:rPr lang="en-US" sz="3600" b="1" dirty="0"/>
              <a:t>the Solver </a:t>
            </a:r>
            <a:r>
              <a:rPr lang="en-US" sz="3600" b="1" dirty="0" smtClean="0"/>
              <a:t>add-in</a:t>
            </a:r>
          </a:p>
          <a:p>
            <a:pPr>
              <a:spcAft>
                <a:spcPts val="1200"/>
              </a:spcAft>
            </a:pPr>
            <a:r>
              <a:rPr lang="en-US" sz="3600" b="1" dirty="0"/>
              <a:t>Optimize results with Solver</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39963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a:t>a </a:t>
            </a:r>
            <a:r>
              <a:rPr lang="en-US" dirty="0" smtClean="0"/>
              <a:t>One-Variable Data Table</a:t>
            </a:r>
            <a:endParaRPr lang="en-US" dirty="0"/>
          </a:p>
        </p:txBody>
      </p:sp>
      <p:sp>
        <p:nvSpPr>
          <p:cNvPr id="3" name="Content Placeholder 2"/>
          <p:cNvSpPr>
            <a:spLocks noGrp="1"/>
          </p:cNvSpPr>
          <p:nvPr>
            <p:ph idx="1"/>
          </p:nvPr>
        </p:nvSpPr>
        <p:spPr/>
        <p:txBody>
          <a:bodyPr>
            <a:normAutofit/>
          </a:bodyPr>
          <a:lstStyle/>
          <a:p>
            <a:r>
              <a:rPr lang="en-US" dirty="0" smtClean="0"/>
              <a:t>One-variable </a:t>
            </a:r>
            <a:r>
              <a:rPr lang="en-US" dirty="0"/>
              <a:t>data </a:t>
            </a:r>
            <a:r>
              <a:rPr lang="en-US" dirty="0" smtClean="0"/>
              <a:t>table—structured </a:t>
            </a:r>
            <a:r>
              <a:rPr lang="en-US" dirty="0"/>
              <a:t>range containing different values for a single </a:t>
            </a:r>
            <a:r>
              <a:rPr lang="en-US" dirty="0" smtClean="0"/>
              <a:t>variable</a:t>
            </a:r>
          </a:p>
          <a:p>
            <a:pPr lvl="1"/>
            <a:r>
              <a:rPr lang="en-US" dirty="0" smtClean="0"/>
              <a:t>See how changes to the selected variables effect other related values</a:t>
            </a:r>
            <a:endParaRPr lang="en-US" dirty="0"/>
          </a:p>
          <a:p>
            <a:r>
              <a:rPr lang="en-US" dirty="0" smtClean="0"/>
              <a:t>Substitution value—value </a:t>
            </a:r>
            <a:r>
              <a:rPr lang="en-US" dirty="0"/>
              <a:t>that replaces </a:t>
            </a:r>
            <a:r>
              <a:rPr lang="en-US" dirty="0" smtClean="0"/>
              <a:t>the original </a:t>
            </a:r>
            <a:r>
              <a:rPr lang="en-US" dirty="0"/>
              <a:t>input value of the </a:t>
            </a:r>
            <a:r>
              <a:rPr lang="en-US" dirty="0" smtClean="0"/>
              <a:t>variable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855" y="2156532"/>
            <a:ext cx="8533145" cy="3634668"/>
          </a:xfrm>
        </p:spPr>
      </p:pic>
      <p:sp>
        <p:nvSpPr>
          <p:cNvPr id="4" name="Slide Number Placeholder 3"/>
          <p:cNvSpPr>
            <a:spLocks noGrp="1"/>
          </p:cNvSpPr>
          <p:nvPr>
            <p:ph type="sldNum" sz="quarter" idx="4"/>
          </p:nvPr>
        </p:nvSpPr>
        <p:spPr/>
        <p:txBody>
          <a:bodyPr/>
          <a:lstStyle/>
          <a:p>
            <a:fld id="{97F33F24-5111-4524-9375-24241E4B6E0C}" type="slidenum">
              <a:rPr lang="en-US" smtClean="0"/>
              <a:pPr/>
              <a:t>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7" name="Title 1"/>
          <p:cNvSpPr>
            <a:spLocks noGrp="1"/>
          </p:cNvSpPr>
          <p:nvPr>
            <p:ph type="title"/>
          </p:nvPr>
        </p:nvSpPr>
        <p:spPr/>
        <p:txBody>
          <a:bodyPr/>
          <a:lstStyle/>
          <a:p>
            <a:r>
              <a:rPr lang="en-US" dirty="0" smtClean="0"/>
              <a:t>Creating </a:t>
            </a:r>
            <a:r>
              <a:rPr lang="en-US" dirty="0"/>
              <a:t>a </a:t>
            </a:r>
            <a:r>
              <a:rPr lang="en-US" dirty="0" smtClean="0"/>
              <a:t>One-Variable Data Table</a:t>
            </a:r>
            <a:endParaRPr lang="en-US" dirty="0"/>
          </a:p>
        </p:txBody>
      </p:sp>
    </p:spTree>
    <p:extLst>
      <p:ext uri="{BB962C8B-B14F-4D97-AF65-F5344CB8AC3E}">
        <p14:creationId xmlns:p14="http://schemas.microsoft.com/office/powerpoint/2010/main" val="48329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Picture 6"/>
          <p:cNvPicPr>
            <a:picLocks noChangeAspect="1"/>
          </p:cNvPicPr>
          <p:nvPr/>
        </p:nvPicPr>
        <p:blipFill>
          <a:blip r:embed="rId3"/>
          <a:stretch>
            <a:fillRect/>
          </a:stretch>
        </p:blipFill>
        <p:spPr>
          <a:xfrm>
            <a:off x="704021" y="2438400"/>
            <a:ext cx="7967539" cy="2133600"/>
          </a:xfrm>
          <a:prstGeom prst="rect">
            <a:avLst/>
          </a:prstGeom>
          <a:ln>
            <a:solidFill>
              <a:schemeClr val="tx1"/>
            </a:solidFill>
          </a:ln>
        </p:spPr>
      </p:pic>
      <p:sp>
        <p:nvSpPr>
          <p:cNvPr id="8" name="Title 1"/>
          <p:cNvSpPr>
            <a:spLocks noGrp="1"/>
          </p:cNvSpPr>
          <p:nvPr>
            <p:ph type="title"/>
          </p:nvPr>
        </p:nvSpPr>
        <p:spPr/>
        <p:txBody>
          <a:bodyPr/>
          <a:lstStyle/>
          <a:p>
            <a:r>
              <a:rPr lang="en-US" dirty="0" smtClean="0"/>
              <a:t>Creating </a:t>
            </a:r>
            <a:r>
              <a:rPr lang="en-US" dirty="0"/>
              <a:t>a </a:t>
            </a:r>
            <a:r>
              <a:rPr lang="en-US" dirty="0" smtClean="0"/>
              <a:t>One-Variable Data Table</a:t>
            </a:r>
            <a:endParaRPr lang="en-US" dirty="0"/>
          </a:p>
        </p:txBody>
      </p:sp>
    </p:spTree>
    <p:extLst>
      <p:ext uri="{BB962C8B-B14F-4D97-AF65-F5344CB8AC3E}">
        <p14:creationId xmlns:p14="http://schemas.microsoft.com/office/powerpoint/2010/main" val="357524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090738"/>
            <a:ext cx="7900526" cy="3319462"/>
          </a:xfrm>
        </p:spPr>
      </p:pic>
      <p:sp>
        <p:nvSpPr>
          <p:cNvPr id="4" name="Slide Number Placeholder 3"/>
          <p:cNvSpPr>
            <a:spLocks noGrp="1"/>
          </p:cNvSpPr>
          <p:nvPr>
            <p:ph type="sldNum" sz="quarter" idx="4"/>
          </p:nvPr>
        </p:nvSpPr>
        <p:spPr/>
        <p:txBody>
          <a:bodyPr/>
          <a:lstStyle/>
          <a:p>
            <a:fld id="{97F33F24-5111-4524-9375-24241E4B6E0C}" type="slidenum">
              <a:rPr lang="en-US" smtClean="0"/>
              <a:pPr/>
              <a:t>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7" name="Title 1"/>
          <p:cNvSpPr>
            <a:spLocks noGrp="1"/>
          </p:cNvSpPr>
          <p:nvPr>
            <p:ph type="title"/>
          </p:nvPr>
        </p:nvSpPr>
        <p:spPr/>
        <p:txBody>
          <a:bodyPr/>
          <a:lstStyle/>
          <a:p>
            <a:r>
              <a:rPr lang="en-US" dirty="0" smtClean="0"/>
              <a:t>Creating </a:t>
            </a:r>
            <a:r>
              <a:rPr lang="en-US" dirty="0"/>
              <a:t>a </a:t>
            </a:r>
            <a:r>
              <a:rPr lang="en-US" dirty="0" smtClean="0"/>
              <a:t>One-Variable Data Table</a:t>
            </a:r>
            <a:endParaRPr lang="en-US" dirty="0"/>
          </a:p>
        </p:txBody>
      </p:sp>
    </p:spTree>
    <p:extLst>
      <p:ext uri="{BB962C8B-B14F-4D97-AF65-F5344CB8AC3E}">
        <p14:creationId xmlns:p14="http://schemas.microsoft.com/office/powerpoint/2010/main" val="393723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5" name="Footer Placeholder 4"/>
          <p:cNvSpPr>
            <a:spLocks noGrp="1"/>
          </p:cNvSpPr>
          <p:nvPr>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961356"/>
            <a:ext cx="6776002" cy="3906044"/>
          </a:xfrm>
        </p:spPr>
      </p:pic>
      <p:sp>
        <p:nvSpPr>
          <p:cNvPr id="9" name="Title 1"/>
          <p:cNvSpPr>
            <a:spLocks noGrp="1"/>
          </p:cNvSpPr>
          <p:nvPr>
            <p:ph type="title"/>
          </p:nvPr>
        </p:nvSpPr>
        <p:spPr/>
        <p:txBody>
          <a:bodyPr/>
          <a:lstStyle/>
          <a:p>
            <a:r>
              <a:rPr lang="en-US" dirty="0" smtClean="0"/>
              <a:t>Creating </a:t>
            </a:r>
            <a:r>
              <a:rPr lang="en-US" dirty="0"/>
              <a:t>a </a:t>
            </a:r>
            <a:r>
              <a:rPr lang="en-US" dirty="0" smtClean="0"/>
              <a:t>One-Variable Data Table</a:t>
            </a:r>
            <a:endParaRPr lang="en-US" dirty="0"/>
          </a:p>
        </p:txBody>
      </p:sp>
    </p:spTree>
    <p:extLst>
      <p:ext uri="{BB962C8B-B14F-4D97-AF65-F5344CB8AC3E}">
        <p14:creationId xmlns:p14="http://schemas.microsoft.com/office/powerpoint/2010/main" val="196163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a:t>a </a:t>
            </a:r>
            <a:r>
              <a:rPr lang="en-US" dirty="0" smtClean="0"/>
              <a:t>Two-Variable Data 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905000"/>
            <a:ext cx="8350956" cy="3352800"/>
          </a:xfrm>
        </p:spPr>
      </p:pic>
    </p:spTree>
    <p:extLst>
      <p:ext uri="{BB962C8B-B14F-4D97-AF65-F5344CB8AC3E}">
        <p14:creationId xmlns:p14="http://schemas.microsoft.com/office/powerpoint/2010/main" val="1795492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16917</TotalTime>
  <Words>3193</Words>
  <Application>Microsoft Office PowerPoint</Application>
  <PresentationFormat>On-screen Show (4:3)</PresentationFormat>
  <Paragraphs>346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Office Theme</vt:lpstr>
      <vt:lpstr>PowerPoint Presentation</vt:lpstr>
      <vt:lpstr>Objectives</vt:lpstr>
      <vt:lpstr>Objectives</vt:lpstr>
      <vt:lpstr>Creating a One-Variable Data Table</vt:lpstr>
      <vt:lpstr>Creating a One-Variable Data Table</vt:lpstr>
      <vt:lpstr>Creating a One-Variable Data Table</vt:lpstr>
      <vt:lpstr>Creating a One-Variable Data Table</vt:lpstr>
      <vt:lpstr>Creating a One-Variable Data Table</vt:lpstr>
      <vt:lpstr>Creating a Two-Variable Data Table</vt:lpstr>
      <vt:lpstr>Creating a Two-Variable Data Table</vt:lpstr>
      <vt:lpstr>Identifying an Input Value with Goal Seek</vt:lpstr>
      <vt:lpstr>Identifying an Input Value with Goal Seek</vt:lpstr>
      <vt:lpstr>Identifying an Input Value with Goal Seek</vt:lpstr>
      <vt:lpstr>Using Scenario Manager</vt:lpstr>
      <vt:lpstr>Using Scenario Manager</vt:lpstr>
      <vt:lpstr>Using Scenario Manager</vt:lpstr>
      <vt:lpstr>Using Scenario Manager</vt:lpstr>
      <vt:lpstr>Generating Scenario Summary Reports</vt:lpstr>
      <vt:lpstr>Generating Scenario Summary Reports</vt:lpstr>
      <vt:lpstr>Generating Scenario Summary Reports</vt:lpstr>
      <vt:lpstr>Loading the Solver Add-In</vt:lpstr>
      <vt:lpstr>Loading the Solver Add-In</vt:lpstr>
      <vt:lpstr>Optimizing Results with Solver</vt:lpstr>
      <vt:lpstr>Optimizing Results with Solver</vt:lpstr>
      <vt:lpstr>Optimizing Results with Solver</vt:lpstr>
      <vt:lpstr>Summary</vt:lpstr>
      <vt:lpstr>Summary</vt:lpstr>
      <vt:lpstr>Questions</vt:lpstr>
      <vt:lpstr>Copyright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Exploring Series</cp:lastModifiedBy>
  <cp:revision>354</cp:revision>
  <dcterms:created xsi:type="dcterms:W3CDTF">2009-09-02T17:31:05Z</dcterms:created>
  <dcterms:modified xsi:type="dcterms:W3CDTF">2013-06-06T17:10:54Z</dcterms:modified>
</cp:coreProperties>
</file>