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57" r:id="rId3"/>
    <p:sldId id="336" r:id="rId4"/>
    <p:sldId id="331" r:id="rId5"/>
    <p:sldId id="344" r:id="rId6"/>
    <p:sldId id="345" r:id="rId7"/>
    <p:sldId id="346" r:id="rId8"/>
    <p:sldId id="347" r:id="rId9"/>
    <p:sldId id="348" r:id="rId10"/>
    <p:sldId id="337" r:id="rId11"/>
    <p:sldId id="338" r:id="rId12"/>
    <p:sldId id="349" r:id="rId13"/>
    <p:sldId id="350" r:id="rId14"/>
    <p:sldId id="351" r:id="rId15"/>
    <p:sldId id="352" r:id="rId16"/>
    <p:sldId id="354" r:id="rId17"/>
    <p:sldId id="355" r:id="rId18"/>
    <p:sldId id="356" r:id="rId19"/>
    <p:sldId id="357" r:id="rId20"/>
    <p:sldId id="358" r:id="rId21"/>
    <p:sldId id="353" r:id="rId22"/>
    <p:sldId id="362" r:id="rId23"/>
    <p:sldId id="363" r:id="rId24"/>
    <p:sldId id="359" r:id="rId25"/>
    <p:sldId id="360" r:id="rId26"/>
    <p:sldId id="340" r:id="rId27"/>
    <p:sldId id="364" r:id="rId28"/>
    <p:sldId id="365" r:id="rId29"/>
    <p:sldId id="341" r:id="rId30"/>
    <p:sldId id="342" r:id="rId31"/>
    <p:sldId id="366" r:id="rId32"/>
    <p:sldId id="367" r:id="rId33"/>
    <p:sldId id="368" r:id="rId34"/>
    <p:sldId id="369" r:id="rId35"/>
    <p:sldId id="343" r:id="rId36"/>
    <p:sldId id="370" r:id="rId37"/>
    <p:sldId id="264" r:id="rId38"/>
    <p:sldId id="371" r:id="rId39"/>
    <p:sldId id="263" r:id="rId40"/>
    <p:sldId id="26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 Snyder" initials="JAS" lastIdx="12" clrIdx="0"/>
  <p:cmAuthor id="1" name="Cheryl Slavik" initials="CS" lastIdx="18" clrIdx="1"/>
  <p:cmAuthor id="2" name="NA" initials="N" lastIdx="16" clrIdx="2"/>
  <p:cmAuthor id="3" name="Joyce N." initials="JN" lastIdx="44" clrIdx="3"/>
  <p:cmAuthor id="4" name="Judy" initials="JAL" lastIdx="11"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E7EB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68770" autoAdjust="0"/>
  </p:normalViewPr>
  <p:slideViewPr>
    <p:cSldViewPr>
      <p:cViewPr varScale="1">
        <p:scale>
          <a:sx n="51" d="100"/>
          <a:sy n="51" d="100"/>
        </p:scale>
        <p:origin x="888"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86" y="57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7" Type="http://schemas.openxmlformats.org/officeDocument/2006/relationships/slide" Target="slides/slide40.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39.xml"/><Relationship Id="rId5" Type="http://schemas.openxmlformats.org/officeDocument/2006/relationships/slide" Target="slides/slide38.xml"/><Relationship Id="rId4"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7CEC81-68EF-4799-AD76-B67CADD91BAC}" type="datetimeFigureOut">
              <a:rPr lang="en-US" smtClean="0"/>
              <a:pPr/>
              <a:t>6/6/2013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CE6167-B46C-419E-BC99-9BB83C792916}" type="slidenum">
              <a:rPr lang="en-US" smtClean="0"/>
              <a:pPr/>
              <a:t>‹#›</a:t>
            </a:fld>
            <a:endParaRPr lang="en-US" dirty="0"/>
          </a:p>
        </p:txBody>
      </p:sp>
    </p:spTree>
    <p:extLst>
      <p:ext uri="{BB962C8B-B14F-4D97-AF65-F5344CB8AC3E}">
        <p14:creationId xmlns:p14="http://schemas.microsoft.com/office/powerpoint/2010/main" val="1462681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5C4BB-136A-4E8A-8C0D-4EA7A5034EB9}" type="datetimeFigureOut">
              <a:rPr lang="en-US" smtClean="0"/>
              <a:pPr/>
              <a:t>6/6/2013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F846F-A3E5-4C0D-9E2E-DC382416709D}" type="slidenum">
              <a:rPr lang="en-US" smtClean="0"/>
              <a:pPr/>
              <a:t>‹#›</a:t>
            </a:fld>
            <a:endParaRPr lang="en-US" dirty="0"/>
          </a:p>
        </p:txBody>
      </p:sp>
    </p:spTree>
    <p:extLst>
      <p:ext uri="{BB962C8B-B14F-4D97-AF65-F5344CB8AC3E}">
        <p14:creationId xmlns:p14="http://schemas.microsoft.com/office/powerpoint/2010/main" val="1329339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a:t>
            </a:r>
            <a:r>
              <a:rPr lang="en-US" dirty="0" smtClean="0"/>
              <a:t>his chapter</a:t>
            </a:r>
            <a:r>
              <a:rPr lang="en-US" baseline="0" dirty="0" smtClean="0"/>
              <a:t>, you will use Microsoft Office Excel 2013 to summarize and analyze data.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a:t>
            </a:fld>
            <a:endParaRPr lang="en-US" dirty="0"/>
          </a:p>
        </p:txBody>
      </p:sp>
    </p:spTree>
    <p:extLst>
      <p:ext uri="{BB962C8B-B14F-4D97-AF65-F5344CB8AC3E}">
        <p14:creationId xmlns:p14="http://schemas.microsoft.com/office/powerpoint/2010/main" val="2388619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create outlines by columns of related data, the dataset must contain formulas or aggregate functions.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create an outline by columns:</a:t>
            </a:r>
          </a:p>
          <a:p>
            <a:pPr lvl="1"/>
            <a:r>
              <a:rPr lang="en-US" sz="1200" b="0" i="0" u="none" strike="noStrike" kern="1200" baseline="0" dirty="0" smtClean="0">
                <a:solidFill>
                  <a:schemeClr val="tx1"/>
                </a:solidFill>
                <a:latin typeface="+mn-lt"/>
                <a:ea typeface="+mn-ea"/>
                <a:cs typeface="+mn-cs"/>
              </a:rPr>
              <a:t>Select the columns to be grouped.</a:t>
            </a:r>
          </a:p>
          <a:p>
            <a:pPr lvl="1"/>
            <a:r>
              <a:rPr lang="en-US" sz="1200" b="0" i="0" u="none" strike="noStrike" kern="1200" baseline="0" dirty="0" smtClean="0">
                <a:solidFill>
                  <a:schemeClr val="tx1"/>
                </a:solidFill>
                <a:latin typeface="+mn-lt"/>
                <a:ea typeface="+mn-ea"/>
                <a:cs typeface="+mn-cs"/>
              </a:rPr>
              <a:t>Click Group in the Outline group on the DATA tab.</a:t>
            </a:r>
          </a:p>
          <a:p>
            <a:pPr lvl="1"/>
            <a:r>
              <a:rPr lang="en-US" sz="1200" b="0" i="0" u="none" strike="noStrike" kern="1200" baseline="0" dirty="0" smtClean="0">
                <a:solidFill>
                  <a:schemeClr val="tx1"/>
                </a:solidFill>
                <a:latin typeface="+mn-lt"/>
                <a:ea typeface="+mn-ea"/>
                <a:cs typeface="+mn-cs"/>
              </a:rPr>
              <a:t>In the Group dialog box choose the option to group by columns.</a:t>
            </a:r>
          </a:p>
          <a:p>
            <a:pPr lvl="1"/>
            <a:endParaRPr lang="en-US" sz="1200" b="0" i="0" u="none" strike="noStrike" kern="1200" baseline="0" dirty="0" smtClean="0">
              <a:solidFill>
                <a:schemeClr val="tx1"/>
              </a:solidFill>
              <a:latin typeface="+mn-lt"/>
              <a:ea typeface="+mn-ea"/>
              <a:cs typeface="+mn-cs"/>
            </a:endParaRPr>
          </a:p>
          <a:p>
            <a:pPr lvl="0"/>
            <a:r>
              <a:rPr lang="en-US" b="0" i="0" u="none" strike="noStrike" kern="1200" baseline="0" dirty="0" smtClean="0">
                <a:solidFill>
                  <a:schemeClr val="tx1"/>
                </a:solidFill>
                <a:latin typeface="+mn-lt"/>
                <a:ea typeface="+mn-ea"/>
                <a:cs typeface="+mn-cs"/>
              </a:rPr>
              <a:t>Columns can be ungrouped by clicking the Ungroup button also located in the Outline group.</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10</a:t>
            </a:fld>
            <a:endParaRPr lang="en-US" dirty="0"/>
          </a:p>
        </p:txBody>
      </p:sp>
    </p:spTree>
    <p:extLst>
      <p:ext uri="{BB962C8B-B14F-4D97-AF65-F5344CB8AC3E}">
        <p14:creationId xmlns:p14="http://schemas.microsoft.com/office/powerpoint/2010/main" val="2052412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mining analyzes large volumes of data, uses advanced statistical techniques, and identifies trends and patterns.</a:t>
            </a:r>
          </a:p>
          <a:p>
            <a:pPr lvl="1"/>
            <a:endParaRPr lang="en-US" dirty="0" smtClean="0"/>
          </a:p>
          <a:p>
            <a:r>
              <a:rPr lang="en-US" dirty="0" smtClean="0"/>
              <a:t>A PivotTable is Excel’s interactive data-mining feature.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creating a PivotTable continues on the next slide.</a:t>
            </a:r>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11</a:t>
            </a:fld>
            <a:endParaRPr lang="en-US" dirty="0"/>
          </a:p>
        </p:txBody>
      </p:sp>
    </p:spTree>
    <p:extLst>
      <p:ext uri="{BB962C8B-B14F-4D97-AF65-F5344CB8AC3E}">
        <p14:creationId xmlns:p14="http://schemas.microsoft.com/office/powerpoint/2010/main" val="1256956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PivotTables are dynamic:</a:t>
            </a:r>
          </a:p>
          <a:p>
            <a:pPr lvl="1"/>
            <a:r>
              <a:rPr lang="en-US" sz="1200" b="0" i="0" u="none" strike="noStrike" kern="1200" baseline="0" dirty="0" smtClean="0">
                <a:solidFill>
                  <a:schemeClr val="tx1"/>
                </a:solidFill>
                <a:latin typeface="+mn-lt"/>
                <a:ea typeface="+mn-ea"/>
                <a:cs typeface="+mn-cs"/>
              </a:rPr>
              <a:t>Data can be rearranged to analyze them from different viewpoints.</a:t>
            </a:r>
          </a:p>
          <a:p>
            <a:pPr lvl="1"/>
            <a:r>
              <a:rPr lang="en-US" sz="1200" b="0" i="0" u="none" strike="noStrike" kern="1200" baseline="0" dirty="0" smtClean="0">
                <a:solidFill>
                  <a:schemeClr val="tx1"/>
                </a:solidFill>
                <a:latin typeface="+mn-lt"/>
                <a:ea typeface="+mn-ea"/>
                <a:cs typeface="+mn-cs"/>
              </a:rPr>
              <a:t>Details can be expanded or collapsed.</a:t>
            </a:r>
          </a:p>
          <a:p>
            <a:pPr lvl="1"/>
            <a:r>
              <a:rPr lang="en-US" sz="1200" b="0" i="0" u="none" strike="noStrike" kern="1200" baseline="0" dirty="0" smtClean="0">
                <a:solidFill>
                  <a:schemeClr val="tx1"/>
                </a:solidFill>
                <a:latin typeface="+mn-lt"/>
                <a:ea typeface="+mn-ea"/>
                <a:cs typeface="+mn-cs"/>
              </a:rPr>
              <a:t>Data can be organized and grouped differently.</a:t>
            </a:r>
          </a:p>
          <a:p>
            <a:pPr lvl="1"/>
            <a:r>
              <a:rPr lang="en-US" sz="1200" b="0" i="0" u="none" strike="noStrike" kern="1200" baseline="0" dirty="0" smtClean="0">
                <a:solidFill>
                  <a:schemeClr val="tx1"/>
                </a:solidFill>
                <a:latin typeface="+mn-lt"/>
                <a:ea typeface="+mn-ea"/>
                <a:cs typeface="+mn-cs"/>
              </a:rPr>
              <a:t>Row and column categories can be switched.</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By using the Quick Analysis gallery,</a:t>
            </a:r>
            <a:r>
              <a:rPr lang="en-US" sz="1200" b="0" i="0" u="none" strike="noStrike" kern="1200" baseline="0" dirty="0" smtClean="0">
                <a:solidFill>
                  <a:schemeClr val="tx1"/>
                </a:solidFill>
                <a:latin typeface="+mn-lt"/>
                <a:ea typeface="+mn-ea"/>
                <a:cs typeface="+mn-cs"/>
              </a:rPr>
              <a:t> Excel displays Recommended PivotTables based on the data.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INSERT tab on the Ribbon contains PivotTable and recommended PivotTables commands.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creating a PivotTable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12</a:t>
            </a:fld>
            <a:endParaRPr lang="en-US" dirty="0"/>
          </a:p>
        </p:txBody>
      </p:sp>
    </p:spTree>
    <p:extLst>
      <p:ext uri="{BB962C8B-B14F-4D97-AF65-F5344CB8AC3E}">
        <p14:creationId xmlns:p14="http://schemas.microsoft.com/office/powerpoint/2010/main" val="919551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Quick Analysis gallery. Positioning</a:t>
            </a:r>
            <a:r>
              <a:rPr lang="en-US" sz="1200" b="0" i="0" u="none" strike="noStrike" kern="1200" baseline="0" dirty="0" smtClean="0">
                <a:solidFill>
                  <a:schemeClr val="tx1"/>
                </a:solidFill>
                <a:latin typeface="+mn-lt"/>
                <a:ea typeface="+mn-ea"/>
                <a:cs typeface="+mn-cs"/>
              </a:rPr>
              <a:t> the mouse pointer over the thumbnails displays a preview of the</a:t>
            </a:r>
          </a:p>
          <a:p>
            <a:r>
              <a:rPr lang="en-US" sz="1200" b="0" i="0" u="none" strike="noStrike" kern="1200" baseline="0" dirty="0" smtClean="0">
                <a:solidFill>
                  <a:schemeClr val="tx1"/>
                </a:solidFill>
                <a:latin typeface="+mn-lt"/>
                <a:ea typeface="+mn-ea"/>
                <a:cs typeface="+mn-cs"/>
              </a:rPr>
              <a:t>recommended PivotTables.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creating a PivotTable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13</a:t>
            </a:fld>
            <a:endParaRPr lang="en-US" dirty="0"/>
          </a:p>
        </p:txBody>
      </p:sp>
    </p:spTree>
    <p:extLst>
      <p:ext uri="{BB962C8B-B14F-4D97-AF65-F5344CB8AC3E}">
        <p14:creationId xmlns:p14="http://schemas.microsoft.com/office/powerpoint/2010/main" val="2607853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Clicking Recommended PivotTables opens the Recommended PivotTables dialog box. Once again, clicking a thumbnail displays a PivotTable preview.</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creating a PivotTable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14</a:t>
            </a:fld>
            <a:endParaRPr lang="en-US" dirty="0"/>
          </a:p>
        </p:txBody>
      </p:sp>
    </p:spTree>
    <p:extLst>
      <p:ext uri="{BB962C8B-B14F-4D97-AF65-F5344CB8AC3E}">
        <p14:creationId xmlns:p14="http://schemas.microsoft.com/office/powerpoint/2010/main" val="1082811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Regardless of which method is used, </a:t>
            </a:r>
            <a:r>
              <a:rPr lang="en-US" sz="1200" b="0" i="0" u="none" strike="noStrike" kern="1200" baseline="0" dirty="0" smtClean="0">
                <a:solidFill>
                  <a:schemeClr val="tx1"/>
                </a:solidFill>
                <a:latin typeface="+mn-lt"/>
                <a:ea typeface="+mn-ea"/>
                <a:cs typeface="+mn-cs"/>
              </a:rPr>
              <a:t>Excel creates a PivotTable on a new worksheet, where the ROWS area contains</a:t>
            </a:r>
          </a:p>
          <a:p>
            <a:r>
              <a:rPr lang="en-US" sz="1200" b="0" i="0" u="none" strike="noStrike" kern="1200" baseline="0" dirty="0" smtClean="0">
                <a:solidFill>
                  <a:schemeClr val="tx1"/>
                </a:solidFill>
                <a:latin typeface="+mn-lt"/>
                <a:ea typeface="+mn-ea"/>
                <a:cs typeface="+mn-cs"/>
              </a:rPr>
              <a:t>the category names of the summarized data. The PivotTable Fields task pane is displayed on the right.</a:t>
            </a:r>
          </a:p>
          <a:p>
            <a:endParaRPr lang="en-US" sz="1200" b="0" i="0" u="none" strike="noStrike" kern="1200" baseline="0" dirty="0" smtClean="0">
              <a:solidFill>
                <a:schemeClr val="tx1"/>
              </a:solidFill>
              <a:latin typeface="+mn-lt"/>
              <a:ea typeface="+mn-ea"/>
              <a:cs typeface="+mn-cs"/>
            </a:endParaRPr>
          </a:p>
          <a:p>
            <a:r>
              <a:rPr lang="en-US" dirty="0" smtClean="0"/>
              <a:t>The PivotTable Fields task pane contains two sections:</a:t>
            </a:r>
          </a:p>
          <a:p>
            <a:pPr lvl="1"/>
            <a:r>
              <a:rPr lang="en-US" dirty="0" smtClean="0"/>
              <a:t>The Choose fields to add to report section</a:t>
            </a:r>
            <a:r>
              <a:rPr lang="en-US" sz="1200" kern="1200" dirty="0" smtClean="0">
                <a:solidFill>
                  <a:schemeClr val="tx1"/>
                </a:solidFill>
                <a:effectLst/>
                <a:latin typeface="+mn-lt"/>
                <a:ea typeface="+mn-ea"/>
                <a:cs typeface="+mn-cs"/>
              </a:rPr>
              <a:t>—</a:t>
            </a:r>
            <a:r>
              <a:rPr lang="en-US" dirty="0" smtClean="0"/>
              <a:t>lists all the fields or column labels from the original data source.</a:t>
            </a:r>
          </a:p>
          <a:p>
            <a:pPr lvl="1"/>
            <a:r>
              <a:rPr lang="en-US" dirty="0" smtClean="0"/>
              <a:t>The Drag fields between areas below section</a:t>
            </a:r>
            <a:r>
              <a:rPr lang="en-US" sz="1200" kern="1200" dirty="0" smtClean="0">
                <a:solidFill>
                  <a:schemeClr val="tx1"/>
                </a:solidFill>
                <a:effectLst/>
                <a:latin typeface="+mn-lt"/>
                <a:ea typeface="+mn-ea"/>
                <a:cs typeface="+mn-cs"/>
              </a:rPr>
              <a:t>—is used </a:t>
            </a:r>
            <a:r>
              <a:rPr lang="en-US" dirty="0" smtClean="0"/>
              <a:t>to arrange fields in one of the four PivotTable areas.</a:t>
            </a:r>
          </a:p>
          <a:p>
            <a:pPr lvl="1"/>
            <a:endParaRPr lang="en-US" dirty="0" smtClean="0"/>
          </a:p>
          <a:p>
            <a:pPr lvl="0"/>
            <a:r>
              <a:rPr lang="en-US" dirty="0" smtClean="0"/>
              <a:t>The Drag fields between areas below section contains four areas:</a:t>
            </a:r>
          </a:p>
          <a:p>
            <a:pPr lvl="1"/>
            <a:r>
              <a:rPr lang="en-US" dirty="0" smtClean="0"/>
              <a:t>Filters Area</a:t>
            </a:r>
            <a:r>
              <a:rPr lang="en-US" sz="1200" kern="1200" dirty="0" smtClean="0">
                <a:solidFill>
                  <a:schemeClr val="tx1"/>
                </a:solidFill>
                <a:effectLst/>
                <a:latin typeface="+mn-lt"/>
                <a:ea typeface="+mn-ea"/>
                <a:cs typeface="+mn-cs"/>
              </a:rPr>
              <a:t>—F</a:t>
            </a:r>
            <a:r>
              <a:rPr lang="en-US" dirty="0" smtClean="0"/>
              <a:t>ilters the data to display results based on particular set conditions.</a:t>
            </a:r>
          </a:p>
          <a:p>
            <a:pPr lvl="1"/>
            <a:r>
              <a:rPr lang="en-US" dirty="0" smtClean="0"/>
              <a:t>Columns Area</a:t>
            </a:r>
            <a:r>
              <a:rPr lang="en-US" sz="1200" kern="1200" dirty="0" smtClean="0">
                <a:solidFill>
                  <a:schemeClr val="tx1"/>
                </a:solidFill>
                <a:effectLst/>
                <a:latin typeface="+mn-lt"/>
                <a:ea typeface="+mn-ea"/>
                <a:cs typeface="+mn-cs"/>
              </a:rPr>
              <a:t>—</a:t>
            </a:r>
            <a:r>
              <a:rPr lang="en-US" dirty="0" smtClean="0"/>
              <a:t>Subdivides data into one or more additional categories.</a:t>
            </a:r>
          </a:p>
          <a:p>
            <a:pPr lvl="1"/>
            <a:r>
              <a:rPr lang="en-US" dirty="0" smtClean="0"/>
              <a:t>Rows Area</a:t>
            </a:r>
            <a:r>
              <a:rPr lang="en-US" sz="1200" kern="1200" dirty="0" smtClean="0">
                <a:solidFill>
                  <a:schemeClr val="tx1"/>
                </a:solidFill>
                <a:effectLst/>
                <a:latin typeface="+mn-lt"/>
                <a:ea typeface="+mn-ea"/>
                <a:cs typeface="+mn-cs"/>
              </a:rPr>
              <a:t>—</a:t>
            </a:r>
            <a:r>
              <a:rPr lang="en-US" dirty="0" smtClean="0"/>
              <a:t>Organizes and groups data into categories on the left side. </a:t>
            </a:r>
          </a:p>
          <a:p>
            <a:pPr lvl="1"/>
            <a:r>
              <a:rPr lang="en-US" dirty="0" smtClean="0"/>
              <a:t>Values Area</a:t>
            </a:r>
            <a:r>
              <a:rPr lang="en-US" sz="1200" kern="1200" dirty="0" smtClean="0">
                <a:solidFill>
                  <a:schemeClr val="tx1"/>
                </a:solidFill>
                <a:effectLst/>
                <a:latin typeface="+mn-lt"/>
                <a:ea typeface="+mn-ea"/>
                <a:cs typeface="+mn-cs"/>
              </a:rPr>
              <a:t>—</a:t>
            </a:r>
            <a:r>
              <a:rPr lang="en-US" dirty="0" smtClean="0"/>
              <a:t>Displays summary statistics, such as totals or averages.</a:t>
            </a:r>
          </a:p>
        </p:txBody>
      </p:sp>
      <p:sp>
        <p:nvSpPr>
          <p:cNvPr id="4" name="Slide Number Placeholder 3"/>
          <p:cNvSpPr>
            <a:spLocks noGrp="1"/>
          </p:cNvSpPr>
          <p:nvPr>
            <p:ph type="sldNum" sz="quarter" idx="10"/>
          </p:nvPr>
        </p:nvSpPr>
        <p:spPr/>
        <p:txBody>
          <a:bodyPr/>
          <a:lstStyle/>
          <a:p>
            <a:fld id="{3BCF846F-A3E5-4C0D-9E2E-DC382416709D}" type="slidenum">
              <a:rPr lang="en-US" smtClean="0"/>
              <a:pPr/>
              <a:t>15</a:t>
            </a:fld>
            <a:endParaRPr lang="en-US" dirty="0"/>
          </a:p>
        </p:txBody>
      </p:sp>
    </p:spTree>
    <p:extLst>
      <p:ext uri="{BB962C8B-B14F-4D97-AF65-F5344CB8AC3E}">
        <p14:creationId xmlns:p14="http://schemas.microsoft.com/office/powerpoint/2010/main" val="1970032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u="none" strike="noStrike" kern="1200" baseline="0" dirty="0" smtClean="0">
                <a:solidFill>
                  <a:schemeClr val="tx1"/>
                </a:solidFill>
                <a:latin typeface="+mn-lt"/>
                <a:ea typeface="+mn-ea"/>
                <a:cs typeface="+mn-cs"/>
              </a:rPr>
              <a:t>To add a field as a row, </a:t>
            </a:r>
            <a:r>
              <a:rPr lang="en-US" dirty="0" smtClean="0"/>
              <a:t>in the Choose fields to add to report section,</a:t>
            </a:r>
            <a:r>
              <a:rPr lang="en-US" sz="1200" b="0" i="0" u="none" strike="noStrike" kern="1200" baseline="0" dirty="0" smtClean="0">
                <a:solidFill>
                  <a:schemeClr val="tx1"/>
                </a:solidFill>
                <a:latin typeface="+mn-lt"/>
                <a:ea typeface="+mn-ea"/>
                <a:cs typeface="+mn-cs"/>
              </a:rPr>
              <a:t> do one of the following:</a:t>
            </a:r>
          </a:p>
          <a:p>
            <a:pPr lvl="1"/>
            <a:r>
              <a:rPr lang="en-US" dirty="0" smtClean="0"/>
              <a:t>Click the field’s check box.</a:t>
            </a:r>
          </a:p>
          <a:p>
            <a:pPr lvl="1"/>
            <a:r>
              <a:rPr lang="en-US" dirty="0" smtClean="0"/>
              <a:t>Drag the field and drop in ROWS area.</a:t>
            </a:r>
          </a:p>
          <a:p>
            <a:pPr lvl="1"/>
            <a:r>
              <a:rPr lang="en-US" dirty="0" smtClean="0"/>
              <a:t>Right-click field name and select Add to Row Labels.</a:t>
            </a:r>
          </a:p>
          <a:p>
            <a:pPr lvl="1"/>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modifying a PivotTable continues on the next slide.</a:t>
            </a:r>
          </a:p>
          <a:p>
            <a:pPr lvl="0"/>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16</a:t>
            </a:fld>
            <a:endParaRPr lang="en-US" dirty="0"/>
          </a:p>
        </p:txBody>
      </p:sp>
    </p:spTree>
    <p:extLst>
      <p:ext uri="{BB962C8B-B14F-4D97-AF65-F5344CB8AC3E}">
        <p14:creationId xmlns:p14="http://schemas.microsoft.com/office/powerpoint/2010/main" val="4228614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u="none" strike="noStrike" kern="1200" baseline="0" dirty="0" smtClean="0">
                <a:solidFill>
                  <a:schemeClr val="tx1"/>
                </a:solidFill>
                <a:latin typeface="+mn-lt"/>
                <a:ea typeface="+mn-ea"/>
                <a:cs typeface="+mn-cs"/>
              </a:rPr>
              <a:t>To add a value, </a:t>
            </a:r>
            <a:r>
              <a:rPr lang="en-US" dirty="0" smtClean="0"/>
              <a:t>in the Choose fields to add to report section,</a:t>
            </a:r>
            <a:r>
              <a:rPr lang="en-US" sz="1200" b="0" i="0" u="none" strike="noStrike" kern="1200" baseline="0" dirty="0" smtClean="0">
                <a:solidFill>
                  <a:schemeClr val="tx1"/>
                </a:solidFill>
                <a:latin typeface="+mn-lt"/>
                <a:ea typeface="+mn-ea"/>
                <a:cs typeface="+mn-cs"/>
              </a:rPr>
              <a:t> do one of the following:</a:t>
            </a:r>
          </a:p>
          <a:p>
            <a:pPr lvl="1"/>
            <a:r>
              <a:rPr lang="en-US" dirty="0" smtClean="0"/>
              <a:t>Click the field’s check box.</a:t>
            </a:r>
          </a:p>
          <a:p>
            <a:pPr lvl="1"/>
            <a:r>
              <a:rPr lang="en-US" dirty="0" smtClean="0"/>
              <a:t>Drag the field and drop in VALUES area.</a:t>
            </a:r>
          </a:p>
          <a:p>
            <a:pPr lvl="1"/>
            <a:r>
              <a:rPr lang="en-US" dirty="0" smtClean="0"/>
              <a:t>Right-click field name and select Add to Values.</a:t>
            </a:r>
          </a:p>
          <a:p>
            <a:pPr lvl="1"/>
            <a:endParaRPr lang="en-US" dirty="0" smtClean="0"/>
          </a:p>
          <a:p>
            <a:r>
              <a:rPr lang="en-US" dirty="0" smtClean="0"/>
              <a:t>To add a column, in the Choose fields to add to report section,</a:t>
            </a:r>
            <a:r>
              <a:rPr lang="en-US" baseline="0" dirty="0" smtClean="0"/>
              <a:t> d</a:t>
            </a:r>
            <a:r>
              <a:rPr lang="en-US" dirty="0" smtClean="0"/>
              <a:t>rag the field and drop in COLUMNS area.</a:t>
            </a:r>
          </a:p>
          <a:p>
            <a:pPr lvl="1"/>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modifying a PivotTable continues on the next slide.</a:t>
            </a:r>
          </a:p>
          <a:p>
            <a:pPr lvl="0"/>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17</a:t>
            </a:fld>
            <a:endParaRPr lang="en-US" dirty="0"/>
          </a:p>
        </p:txBody>
      </p:sp>
    </p:spTree>
    <p:extLst>
      <p:ext uri="{BB962C8B-B14F-4D97-AF65-F5344CB8AC3E}">
        <p14:creationId xmlns:p14="http://schemas.microsoft.com/office/powerpoint/2010/main" val="570379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there are two fields as ROWS, the PivotTable displays more </a:t>
            </a:r>
            <a:r>
              <a:rPr lang="en-US" sz="1200" b="0" i="0" u="none" strike="noStrike" kern="1200" baseline="0" dirty="0" err="1" smtClean="0">
                <a:solidFill>
                  <a:schemeClr val="tx1"/>
                </a:solidFill>
                <a:latin typeface="+mn-lt"/>
                <a:ea typeface="+mn-ea"/>
                <a:cs typeface="+mn-cs"/>
              </a:rPr>
              <a:t>indepth</a:t>
            </a:r>
            <a:r>
              <a:rPr lang="en-US" sz="1200" b="0" i="0" u="none" strike="noStrike" kern="1200" baseline="0" dirty="0" smtClean="0">
                <a:solidFill>
                  <a:schemeClr val="tx1"/>
                </a:solidFill>
                <a:latin typeface="+mn-lt"/>
                <a:ea typeface="+mn-ea"/>
                <a:cs typeface="+mn-cs"/>
              </a:rPr>
              <a:t> information, but it may be difficult to interpret. To remedy this, the secondary field rows can be hidden or collapsed.</a:t>
            </a:r>
            <a:endParaRPr lang="en-US" dirty="0" smtClean="0"/>
          </a:p>
          <a:p>
            <a:pPr lvl="0"/>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modifying a PivotTable continues on the next slide.</a:t>
            </a:r>
          </a:p>
          <a:p>
            <a:pPr lvl="0"/>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18</a:t>
            </a:fld>
            <a:endParaRPr lang="en-US" dirty="0"/>
          </a:p>
        </p:txBody>
      </p:sp>
    </p:spTree>
    <p:extLst>
      <p:ext uri="{BB962C8B-B14F-4D97-AF65-F5344CB8AC3E}">
        <p14:creationId xmlns:p14="http://schemas.microsoft.com/office/powerpoint/2010/main" val="4277494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u="none" strike="noStrike" kern="1200" baseline="0" dirty="0" smtClean="0">
                <a:solidFill>
                  <a:schemeClr val="tx1"/>
                </a:solidFill>
                <a:latin typeface="+mn-lt"/>
                <a:ea typeface="+mn-ea"/>
                <a:cs typeface="+mn-cs"/>
              </a:rPr>
              <a:t>To remove a field, perform one of the following:</a:t>
            </a:r>
          </a:p>
          <a:p>
            <a:pPr lvl="1"/>
            <a:r>
              <a:rPr lang="en-US" dirty="0" smtClean="0"/>
              <a:t>Click the field name in the Drag fields between areas below section and select Remove Field.</a:t>
            </a:r>
          </a:p>
          <a:p>
            <a:pPr lvl="1"/>
            <a:r>
              <a:rPr lang="en-US" dirty="0" smtClean="0"/>
              <a:t>Deselect the check box next to the field name in the Choose fields to add to report section.</a:t>
            </a:r>
          </a:p>
          <a:p>
            <a:pPr lvl="1"/>
            <a:r>
              <a:rPr lang="en-US" dirty="0" smtClean="0"/>
              <a:t>Drag a field name in the Drag fields between areas below section outside the PivotTable Fields task pane.</a:t>
            </a:r>
          </a:p>
          <a:p>
            <a:pPr lvl="1"/>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modifying a PivotTable continues on the next slide.</a:t>
            </a:r>
          </a:p>
          <a:p>
            <a:pPr lvl="0"/>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19</a:t>
            </a:fld>
            <a:endParaRPr lang="en-US" dirty="0"/>
          </a:p>
        </p:txBody>
      </p:sp>
    </p:spTree>
    <p:extLst>
      <p:ext uri="{BB962C8B-B14F-4D97-AF65-F5344CB8AC3E}">
        <p14:creationId xmlns:p14="http://schemas.microsoft.com/office/powerpoint/2010/main" val="2822907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objectives of this chapter</a:t>
            </a:r>
            <a:r>
              <a:rPr lang="en-US" baseline="0" dirty="0" smtClean="0"/>
              <a:t> are:</a:t>
            </a:r>
          </a:p>
          <a:p>
            <a:pPr lvl="1">
              <a:buFont typeface="Arial" pitchFamily="34" charset="0"/>
              <a:buChar char="•"/>
            </a:pPr>
            <a:r>
              <a:rPr lang="en-US" sz="1300" dirty="0" smtClean="0"/>
              <a:t>  Subtotal data</a:t>
            </a:r>
          </a:p>
          <a:p>
            <a:pPr lvl="1">
              <a:buFont typeface="Arial" pitchFamily="34" charset="0"/>
              <a:buChar char="•"/>
            </a:pPr>
            <a:r>
              <a:rPr lang="en-US" sz="1300" dirty="0" smtClean="0"/>
              <a:t>  Group and ungroup data</a:t>
            </a:r>
          </a:p>
          <a:p>
            <a:pPr lvl="1">
              <a:buFont typeface="Arial" pitchFamily="34" charset="0"/>
              <a:buChar char="•"/>
            </a:pPr>
            <a:r>
              <a:rPr lang="en-US" sz="1300" dirty="0" smtClean="0"/>
              <a:t>  Create a PivotTable</a:t>
            </a:r>
          </a:p>
          <a:p>
            <a:pPr lvl="1">
              <a:buFont typeface="Arial" pitchFamily="34" charset="0"/>
              <a:buChar char="•"/>
            </a:pPr>
            <a:r>
              <a:rPr lang="en-US" sz="1300" dirty="0" smtClean="0"/>
              <a:t>  Modify a PivotTable</a:t>
            </a:r>
          </a:p>
          <a:p>
            <a:pPr lvl="1">
              <a:buFont typeface="Arial" pitchFamily="34" charset="0"/>
              <a:buChar char="•"/>
            </a:pPr>
            <a:r>
              <a:rPr lang="en-US" sz="1300" dirty="0" smtClean="0"/>
              <a:t>  Filter and slice a PivotTable</a:t>
            </a:r>
          </a:p>
          <a:p>
            <a:pPr lvl="1">
              <a:buFont typeface="Arial" pitchFamily="34" charset="0"/>
              <a:buNone/>
            </a:pPr>
            <a:endParaRPr lang="en-US" dirty="0" smtClean="0"/>
          </a:p>
          <a:p>
            <a:pPr lvl="0">
              <a:buFont typeface="Arial" pitchFamily="34" charset="0"/>
              <a:buNone/>
            </a:pPr>
            <a:r>
              <a:rPr lang="en-US" dirty="0" smtClean="0"/>
              <a:t>The</a:t>
            </a:r>
            <a:r>
              <a:rPr lang="en-US" baseline="0" dirty="0" smtClean="0"/>
              <a:t> objectives continue on the next slide.</a:t>
            </a:r>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2</a:t>
            </a:fld>
            <a:endParaRPr lang="en-US" dirty="0"/>
          </a:p>
        </p:txBody>
      </p:sp>
    </p:spTree>
    <p:extLst>
      <p:ext uri="{BB962C8B-B14F-4D97-AF65-F5344CB8AC3E}">
        <p14:creationId xmlns:p14="http://schemas.microsoft.com/office/powerpoint/2010/main" val="2243671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changes are made to the underlying data in the data source, the PivotTable will not automatically update. It must be refreshed by clicking the PivotTable and then clicking the Refresh button in the Data group on the ANALYZE tab.</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20</a:t>
            </a:fld>
            <a:endParaRPr lang="en-US" dirty="0"/>
          </a:p>
        </p:txBody>
      </p:sp>
    </p:spTree>
    <p:extLst>
      <p:ext uri="{BB962C8B-B14F-4D97-AF65-F5344CB8AC3E}">
        <p14:creationId xmlns:p14="http://schemas.microsoft.com/office/powerpoint/2010/main" val="3925206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A PivotTable displays statistical data for each category. However, the PivotTable can be filtered to show a subset of the results. </a:t>
            </a:r>
          </a:p>
          <a:p>
            <a:pPr lvl="0"/>
            <a:endParaRPr lang="en-US" dirty="0" smtClean="0"/>
          </a:p>
          <a:p>
            <a:pPr lvl="0"/>
            <a:r>
              <a:rPr lang="en-US" dirty="0" smtClean="0"/>
              <a:t>To filter</a:t>
            </a:r>
            <a:r>
              <a:rPr lang="en-US" baseline="0" dirty="0" smtClean="0"/>
              <a:t> a PivotTable based on fields:</a:t>
            </a:r>
          </a:p>
          <a:p>
            <a:pPr lvl="1"/>
            <a:r>
              <a:rPr lang="en-US" baseline="0" dirty="0" smtClean="0"/>
              <a:t>Click the Filter arrow.</a:t>
            </a:r>
          </a:p>
          <a:p>
            <a:pPr lvl="1"/>
            <a:r>
              <a:rPr lang="en-US" baseline="0" dirty="0" smtClean="0"/>
              <a:t>S</a:t>
            </a:r>
            <a:r>
              <a:rPr lang="en-US" sz="1200" b="0" i="0" u="none" strike="noStrike" kern="1200" baseline="0" dirty="0" smtClean="0">
                <a:solidFill>
                  <a:schemeClr val="tx1"/>
                </a:solidFill>
                <a:latin typeface="+mn-lt"/>
                <a:ea typeface="+mn-ea"/>
                <a:cs typeface="+mn-cs"/>
              </a:rPr>
              <a:t>elect the value for which the filter is based.</a:t>
            </a:r>
          </a:p>
          <a:p>
            <a:pPr lvl="0"/>
            <a:r>
              <a:rPr lang="en-US" sz="1200" b="0" i="0" u="none" strike="noStrike" kern="1200" baseline="0" dirty="0" smtClean="0">
                <a:solidFill>
                  <a:schemeClr val="tx1"/>
                </a:solidFill>
                <a:latin typeface="+mn-lt"/>
                <a:ea typeface="+mn-ea"/>
                <a:cs typeface="+mn-cs"/>
              </a:rPr>
              <a:t>As an option, multiple values can be selected by clicking the Select Multiple Items check box and then selecting the values.</a:t>
            </a:r>
          </a:p>
          <a:p>
            <a:pPr lvl="0"/>
            <a:endParaRPr lang="en-US" dirty="0" smtClean="0"/>
          </a:p>
          <a:p>
            <a:pPr lvl="0"/>
            <a:r>
              <a:rPr lang="en-US" dirty="0" smtClean="0"/>
              <a:t>To filter</a:t>
            </a:r>
            <a:r>
              <a:rPr lang="en-US" baseline="0" dirty="0" smtClean="0"/>
              <a:t> a PivotTable based on labels:</a:t>
            </a:r>
          </a:p>
          <a:p>
            <a:pPr lvl="1"/>
            <a:r>
              <a:rPr lang="en-US" baseline="0" dirty="0" smtClean="0"/>
              <a:t>Click the Row Labels or Column Labels arrow.</a:t>
            </a:r>
          </a:p>
          <a:p>
            <a:pPr lvl="1"/>
            <a:r>
              <a:rPr lang="en-US" baseline="0" dirty="0" smtClean="0"/>
              <a:t>Specify the settings </a:t>
            </a:r>
            <a:r>
              <a:rPr lang="en-US" sz="1200" b="0" i="0" u="none" strike="noStrike" kern="1200" baseline="0" dirty="0" smtClean="0">
                <a:solidFill>
                  <a:schemeClr val="tx1"/>
                </a:solidFill>
                <a:latin typeface="+mn-lt"/>
                <a:ea typeface="+mn-ea"/>
                <a:cs typeface="+mn-cs"/>
              </a:rPr>
              <a:t>for which the filter is based.</a:t>
            </a:r>
          </a:p>
          <a:p>
            <a:pPr lvl="0"/>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permanently remove a filter, remove it from the FILTER area. To temporarily remove a filter, click the filter arrow in cell B1 and then select All. </a:t>
            </a:r>
          </a:p>
          <a:p>
            <a:endParaRPr lang="en-US" sz="1200" b="0" i="0" u="none" strike="noStrike" kern="1200" baseline="0" dirty="0" smtClean="0">
              <a:solidFill>
                <a:schemeClr val="tx1"/>
              </a:solidFill>
              <a:latin typeface="+mn-lt"/>
              <a:ea typeface="+mn-ea"/>
              <a:cs typeface="+mn-cs"/>
            </a:endParaRPr>
          </a:p>
          <a:p>
            <a:r>
              <a:rPr lang="en-US" dirty="0" smtClean="0"/>
              <a:t>Information on filtering and slicing a PivotTable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21</a:t>
            </a:fld>
            <a:endParaRPr lang="en-US" dirty="0"/>
          </a:p>
        </p:txBody>
      </p:sp>
    </p:spTree>
    <p:extLst>
      <p:ext uri="{BB962C8B-B14F-4D97-AF65-F5344CB8AC3E}">
        <p14:creationId xmlns:p14="http://schemas.microsoft.com/office/powerpoint/2010/main" val="392329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example in the text is to apply a filter to only show aggregate results for first- and second-edition books. Therefore, only 1 and 2 would be checked.</a:t>
            </a:r>
          </a:p>
          <a:p>
            <a:endParaRPr lang="en-US" sz="1200" b="0" i="0" u="none" strike="noStrike" kern="1200" baseline="0" dirty="0" smtClean="0">
              <a:solidFill>
                <a:schemeClr val="tx1"/>
              </a:solidFill>
              <a:latin typeface="+mn-lt"/>
              <a:ea typeface="+mn-ea"/>
              <a:cs typeface="+mn-cs"/>
            </a:endParaRPr>
          </a:p>
          <a:p>
            <a:r>
              <a:rPr lang="en-US" dirty="0" smtClean="0"/>
              <a:t>Information on filtering and slicing a PivotTable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22</a:t>
            </a:fld>
            <a:endParaRPr lang="en-US" dirty="0"/>
          </a:p>
        </p:txBody>
      </p:sp>
    </p:spTree>
    <p:extLst>
      <p:ext uri="{BB962C8B-B14F-4D97-AF65-F5344CB8AC3E}">
        <p14:creationId xmlns:p14="http://schemas.microsoft.com/office/powerpoint/2010/main" val="4010813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u="none" strike="noStrike" kern="1200" baseline="0" dirty="0" smtClean="0">
                <a:solidFill>
                  <a:schemeClr val="tx1"/>
                </a:solidFill>
                <a:latin typeface="+mn-lt"/>
                <a:ea typeface="+mn-ea"/>
                <a:cs typeface="+mn-cs"/>
              </a:rPr>
              <a:t>This slide shows the additional column and row filter settings.</a:t>
            </a:r>
          </a:p>
          <a:p>
            <a:endParaRPr lang="en-US" sz="1200" b="0" i="0" u="none" strike="noStrike" kern="1200" baseline="0" dirty="0" smtClean="0">
              <a:solidFill>
                <a:schemeClr val="tx1"/>
              </a:solidFill>
              <a:latin typeface="+mn-lt"/>
              <a:ea typeface="+mn-ea"/>
              <a:cs typeface="+mn-cs"/>
            </a:endParaRPr>
          </a:p>
          <a:p>
            <a:r>
              <a:rPr lang="en-US" dirty="0" smtClean="0"/>
              <a:t>Information on filtering and slicing a PivotTable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23</a:t>
            </a:fld>
            <a:endParaRPr lang="en-US" dirty="0"/>
          </a:p>
        </p:txBody>
      </p:sp>
    </p:spTree>
    <p:extLst>
      <p:ext uri="{BB962C8B-B14F-4D97-AF65-F5344CB8AC3E}">
        <p14:creationId xmlns:p14="http://schemas.microsoft.com/office/powerpoint/2010/main" val="2238292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quick way to filter a PivotTable is to</a:t>
            </a:r>
            <a:r>
              <a:rPr lang="en-US" baseline="0" dirty="0" smtClean="0"/>
              <a:t> use a </a:t>
            </a:r>
            <a:r>
              <a:rPr lang="en-US" dirty="0" smtClean="0"/>
              <a:t>slicer, which is a small window containing a button for each item in a field. </a:t>
            </a:r>
            <a:r>
              <a:rPr lang="en-US" sz="1200" b="0" i="0" u="none" strike="noStrike" kern="1200" baseline="0" dirty="0" smtClean="0">
                <a:solidFill>
                  <a:schemeClr val="tx1"/>
                </a:solidFill>
                <a:latin typeface="+mn-lt"/>
                <a:ea typeface="+mn-ea"/>
                <a:cs typeface="+mn-cs"/>
              </a:rPr>
              <a:t>Slicers are helpful when filtering a PivotTable that is based on multiple tables.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insert a slicer, click Insert Slicer in the Filter group on the ANALYZE tab to display the Insert Slicers dialog box and select check boxes for the desired slicers.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Slicers can be customized by selecting options on the Slicer Tools Options tab.</a:t>
            </a:r>
          </a:p>
          <a:p>
            <a:pPr lvl="0"/>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filtering and slicing a PivotTable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24</a:t>
            </a:fld>
            <a:endParaRPr lang="en-US" dirty="0"/>
          </a:p>
        </p:txBody>
      </p:sp>
    </p:spTree>
    <p:extLst>
      <p:ext uri="{BB962C8B-B14F-4D97-AF65-F5344CB8AC3E}">
        <p14:creationId xmlns:p14="http://schemas.microsoft.com/office/powerpoint/2010/main" val="1229013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This slide shows the</a:t>
            </a:r>
            <a:r>
              <a:rPr lang="en-US" baseline="0" dirty="0" smtClean="0"/>
              <a:t> Slicer Tools Options tab, a caption change, and selected slicer options.</a:t>
            </a:r>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25</a:t>
            </a:fld>
            <a:endParaRPr lang="en-US" dirty="0"/>
          </a:p>
        </p:txBody>
      </p:sp>
    </p:spTree>
    <p:extLst>
      <p:ext uri="{BB962C8B-B14F-4D97-AF65-F5344CB8AC3E}">
        <p14:creationId xmlns:p14="http://schemas.microsoft.com/office/powerpoint/2010/main" val="608626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calculated field is a user-defined field not part of the original dataset. A calculated field’s value is based on calculations using values from the original dataset.</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creating a calculated field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26</a:t>
            </a:fld>
            <a:endParaRPr lang="en-US" dirty="0"/>
          </a:p>
        </p:txBody>
      </p:sp>
    </p:spTree>
    <p:extLst>
      <p:ext uri="{BB962C8B-B14F-4D97-AF65-F5344CB8AC3E}">
        <p14:creationId xmlns:p14="http://schemas.microsoft.com/office/powerpoint/2010/main" val="273603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create a calculated field, on the ANALYZE tab select</a:t>
            </a:r>
            <a:r>
              <a:rPr lang="en-US" baseline="0" dirty="0" smtClean="0"/>
              <a:t> a PivotTable cell, click </a:t>
            </a:r>
            <a:r>
              <a:rPr lang="en-US" sz="1200" b="0" i="0" u="none" strike="noStrike" kern="1200" baseline="0" dirty="0" smtClean="0">
                <a:solidFill>
                  <a:schemeClr val="tx1"/>
                </a:solidFill>
                <a:latin typeface="+mn-lt"/>
                <a:ea typeface="+mn-ea"/>
                <a:cs typeface="+mn-cs"/>
              </a:rPr>
              <a:t>Fields, Items, &amp; Sets, and select Calculated Field to display the Insert Calculated Field dialog box.</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the Formula box, field names from the Fields list are inserted along with any necessary operators and operands. Using the example in the text, to calculate a 10% royalty amount on the total book sales, the following formula is entered: ='Total Book Sales'*.1 </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creating a calculated field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27</a:t>
            </a:fld>
            <a:endParaRPr lang="en-US" dirty="0"/>
          </a:p>
        </p:txBody>
      </p:sp>
    </p:spTree>
    <p:extLst>
      <p:ext uri="{BB962C8B-B14F-4D97-AF65-F5344CB8AC3E}">
        <p14:creationId xmlns:p14="http://schemas.microsoft.com/office/powerpoint/2010/main" val="2017670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Besides creating calculated fields, built-in custom calculations can be applied that display relationships between values in rows and columns in a PivotTable.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calculated options are:</a:t>
            </a:r>
          </a:p>
          <a:p>
            <a:pPr lvl="1"/>
            <a:r>
              <a:rPr lang="en-US" sz="1200" b="0" i="0" u="none" strike="noStrike" kern="1200" baseline="0" dirty="0" smtClean="0">
                <a:solidFill>
                  <a:schemeClr val="tx1"/>
                </a:solidFill>
                <a:latin typeface="+mn-lt"/>
                <a:ea typeface="+mn-ea"/>
                <a:cs typeface="+mn-cs"/>
              </a:rPr>
              <a:t>% of Grand Total </a:t>
            </a:r>
          </a:p>
          <a:p>
            <a:pPr lvl="1"/>
            <a:r>
              <a:rPr lang="en-US" sz="1200" b="0" i="0" u="none" strike="noStrike" kern="1200" baseline="0" dirty="0" smtClean="0">
                <a:solidFill>
                  <a:schemeClr val="tx1"/>
                </a:solidFill>
                <a:latin typeface="+mn-lt"/>
                <a:ea typeface="+mn-ea"/>
                <a:cs typeface="+mn-cs"/>
              </a:rPr>
              <a:t>% of Column Total</a:t>
            </a:r>
          </a:p>
          <a:p>
            <a:pPr lvl="1"/>
            <a:r>
              <a:rPr lang="en-US" sz="1200" b="0" i="0" u="none" strike="noStrike" kern="1200" baseline="0" dirty="0" smtClean="0">
                <a:solidFill>
                  <a:schemeClr val="tx1"/>
                </a:solidFill>
                <a:latin typeface="+mn-lt"/>
                <a:ea typeface="+mn-ea"/>
                <a:cs typeface="+mn-cs"/>
              </a:rPr>
              <a:t>% of Row Total</a:t>
            </a:r>
          </a:p>
          <a:p>
            <a:pPr lvl="1"/>
            <a:r>
              <a:rPr lang="en-US" sz="1200" b="0" i="0" u="none" strike="noStrike" kern="1200" baseline="0" dirty="0" smtClean="0">
                <a:solidFill>
                  <a:schemeClr val="tx1"/>
                </a:solidFill>
                <a:latin typeface="+mn-lt"/>
                <a:ea typeface="+mn-ea"/>
                <a:cs typeface="+mn-cs"/>
              </a:rPr>
              <a:t>% of Parent Row Total</a:t>
            </a:r>
          </a:p>
          <a:p>
            <a:pPr lvl="1"/>
            <a:r>
              <a:rPr lang="en-US" sz="1200" b="0" i="0" u="none" strike="noStrike" kern="1200" baseline="0" dirty="0" smtClean="0">
                <a:solidFill>
                  <a:schemeClr val="tx1"/>
                </a:solidFill>
                <a:latin typeface="+mn-lt"/>
                <a:ea typeface="+mn-ea"/>
                <a:cs typeface="+mn-cs"/>
              </a:rPr>
              <a:t>Running Total </a:t>
            </a:r>
          </a:p>
          <a:p>
            <a:pPr lvl="1"/>
            <a:r>
              <a:rPr lang="en-US" sz="1200" b="0" i="0" u="none" strike="noStrike" kern="1200" baseline="0" dirty="0" smtClean="0">
                <a:solidFill>
                  <a:schemeClr val="tx1"/>
                </a:solidFill>
                <a:latin typeface="+mn-lt"/>
                <a:ea typeface="+mn-ea"/>
                <a:cs typeface="+mn-cs"/>
              </a:rPr>
              <a:t>Rank Smallest to Largest</a:t>
            </a:r>
          </a:p>
          <a:p>
            <a:pPr lvl="1"/>
            <a:r>
              <a:rPr lang="en-US" sz="1200" b="0" i="0" u="none" strike="noStrike" kern="1200" baseline="0" dirty="0" smtClean="0">
                <a:solidFill>
                  <a:schemeClr val="tx1"/>
                </a:solidFill>
                <a:latin typeface="+mn-lt"/>
                <a:ea typeface="+mn-ea"/>
                <a:cs typeface="+mn-cs"/>
              </a:rPr>
              <a:t>Rank Largest to Smallest</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28</a:t>
            </a:fld>
            <a:endParaRPr lang="en-US" dirty="0"/>
          </a:p>
        </p:txBody>
      </p:sp>
    </p:spTree>
    <p:extLst>
      <p:ext uri="{BB962C8B-B14F-4D97-AF65-F5344CB8AC3E}">
        <p14:creationId xmlns:p14="http://schemas.microsoft.com/office/powerpoint/2010/main" val="3170780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Once a PivotTable has been created, its overall appearance and format can be changed. Using options on the PivotTable Tools Design tab, changes to the layout and the PivotTable style can be made.</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To change the layout, click one of the buttons in the Layout group. For example, to display the subtotals at the top of a list, click Subtotals, and select the Show All Subtotals at Top of Group option.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To change the style, select one of the styles displayed in the PivotTable Styles group, or click the More button to display additional styles in the PivotTable Styles gallery.</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BCF846F-A3E5-4C0D-9E2E-DC382416709D}" type="slidenum">
              <a:rPr lang="en-US" smtClean="0"/>
              <a:pPr/>
              <a:t>29</a:t>
            </a:fld>
            <a:endParaRPr lang="en-US" dirty="0"/>
          </a:p>
        </p:txBody>
      </p:sp>
    </p:spTree>
    <p:extLst>
      <p:ext uri="{BB962C8B-B14F-4D97-AF65-F5344CB8AC3E}">
        <p14:creationId xmlns:p14="http://schemas.microsoft.com/office/powerpoint/2010/main" val="4094843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objectives of this chapter</a:t>
            </a:r>
            <a:r>
              <a:rPr lang="en-US" baseline="0" dirty="0" smtClean="0"/>
              <a:t> are:</a:t>
            </a:r>
          </a:p>
          <a:p>
            <a:pPr lvl="1">
              <a:buFont typeface="Arial" pitchFamily="34" charset="0"/>
              <a:buChar char="•"/>
            </a:pPr>
            <a:r>
              <a:rPr lang="en-US" sz="1300" dirty="0" smtClean="0"/>
              <a:t>Create a calculated field</a:t>
            </a:r>
          </a:p>
          <a:p>
            <a:pPr lvl="1">
              <a:buFont typeface="Arial" pitchFamily="34" charset="0"/>
              <a:buChar char="•"/>
            </a:pPr>
            <a:r>
              <a:rPr lang="en-US" sz="1300" dirty="0" smtClean="0"/>
              <a:t>Format a PivotTable</a:t>
            </a:r>
          </a:p>
          <a:p>
            <a:pPr lvl="1">
              <a:buFont typeface="Arial" pitchFamily="34" charset="0"/>
              <a:buChar char="•"/>
            </a:pPr>
            <a:r>
              <a:rPr lang="en-US" sz="1300" dirty="0" smtClean="0"/>
              <a:t>Use PowerPivot Functionality</a:t>
            </a:r>
          </a:p>
          <a:p>
            <a:pPr lvl="1">
              <a:buFont typeface="Arial" pitchFamily="34" charset="0"/>
              <a:buChar char="•"/>
            </a:pPr>
            <a:r>
              <a:rPr lang="en-US" sz="1300" dirty="0" smtClean="0"/>
              <a:t>Create a PivotChart</a:t>
            </a:r>
          </a:p>
        </p:txBody>
      </p:sp>
      <p:sp>
        <p:nvSpPr>
          <p:cNvPr id="4" name="Slide Number Placeholder 3"/>
          <p:cNvSpPr>
            <a:spLocks noGrp="1"/>
          </p:cNvSpPr>
          <p:nvPr>
            <p:ph type="sldNum" sz="quarter" idx="10"/>
          </p:nvPr>
        </p:nvSpPr>
        <p:spPr/>
        <p:txBody>
          <a:bodyPr/>
          <a:lstStyle/>
          <a:p>
            <a:fld id="{3BCF846F-A3E5-4C0D-9E2E-DC382416709D}" type="slidenum">
              <a:rPr lang="en-US" smtClean="0"/>
              <a:pPr/>
              <a:t>3</a:t>
            </a:fld>
            <a:endParaRPr lang="en-US" dirty="0"/>
          </a:p>
        </p:txBody>
      </p:sp>
    </p:spTree>
    <p:extLst>
      <p:ext uri="{BB962C8B-B14F-4D97-AF65-F5344CB8AC3E}">
        <p14:creationId xmlns:p14="http://schemas.microsoft.com/office/powerpoint/2010/main" val="2167567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PowerPivot is a built-in add-in Excel program that:</a:t>
            </a:r>
          </a:p>
          <a:p>
            <a:pPr lvl="1"/>
            <a:r>
              <a:rPr lang="en-US" sz="1200" b="0" i="0" u="none" strike="noStrike" kern="1200" baseline="0" dirty="0" smtClean="0">
                <a:solidFill>
                  <a:schemeClr val="tx1"/>
                </a:solidFill>
                <a:latin typeface="+mn-lt"/>
                <a:ea typeface="+mn-ea"/>
                <a:cs typeface="+mn-cs"/>
              </a:rPr>
              <a:t>Allows large numbers of rows of data from multiple data sources to be imported.</a:t>
            </a:r>
          </a:p>
          <a:p>
            <a:pPr lvl="1"/>
            <a:r>
              <a:rPr lang="en-US" sz="1200" b="0" i="0" u="none" strike="noStrike" kern="1200" baseline="0" dirty="0" smtClean="0">
                <a:solidFill>
                  <a:schemeClr val="tx1"/>
                </a:solidFill>
                <a:latin typeface="+mn-lt"/>
                <a:ea typeface="+mn-ea"/>
                <a:cs typeface="+mn-cs"/>
              </a:rPr>
              <a:t>Creates a relationship between two or more related tables within a workbook.</a:t>
            </a:r>
          </a:p>
          <a:p>
            <a:pPr lvl="1"/>
            <a:r>
              <a:rPr lang="en-US" sz="1200" b="0" i="0" u="none" strike="noStrike" kern="1200" baseline="0" dirty="0" smtClean="0">
                <a:solidFill>
                  <a:schemeClr val="tx1"/>
                </a:solidFill>
                <a:latin typeface="+mn-lt"/>
                <a:ea typeface="+mn-ea"/>
                <a:cs typeface="+mn-cs"/>
              </a:rPr>
              <a:t>Maintains connections between the tables.</a:t>
            </a:r>
          </a:p>
          <a:p>
            <a:pPr lvl="1"/>
            <a:endParaRPr lang="en-US" sz="1200" b="0" i="0" u="none" strike="noStrike" kern="1200" baseline="0" dirty="0" smtClean="0">
              <a:solidFill>
                <a:schemeClr val="tx1"/>
              </a:solidFill>
              <a:latin typeface="+mn-lt"/>
              <a:ea typeface="+mn-ea"/>
              <a:cs typeface="+mn-cs"/>
            </a:endParaRPr>
          </a:p>
          <a:p>
            <a:pPr lvl="0"/>
            <a:r>
              <a:rPr lang="en-US" sz="1200" b="0" i="0" u="none" strike="noStrike" kern="1200" baseline="0" dirty="0" smtClean="0">
                <a:solidFill>
                  <a:schemeClr val="tx1"/>
                </a:solidFill>
                <a:latin typeface="+mn-lt"/>
                <a:ea typeface="+mn-ea"/>
                <a:cs typeface="+mn-cs"/>
              </a:rPr>
              <a:t>Similar to relationships in Access, a relationship in Excel is an association between two related tables in which both tables contain a related field of data.</a:t>
            </a:r>
          </a:p>
          <a:p>
            <a:pPr lvl="1"/>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using PowerPivot functionality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30</a:t>
            </a:fld>
            <a:endParaRPr lang="en-US" dirty="0"/>
          </a:p>
        </p:txBody>
      </p:sp>
    </p:spTree>
    <p:extLst>
      <p:ext uri="{BB962C8B-B14F-4D97-AF65-F5344CB8AC3E}">
        <p14:creationId xmlns:p14="http://schemas.microsoft.com/office/powerpoint/2010/main" val="26254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u="none" strike="noStrike" kern="1200" baseline="0" dirty="0" smtClean="0">
                <a:solidFill>
                  <a:schemeClr val="tx1"/>
                </a:solidFill>
                <a:latin typeface="+mn-lt"/>
                <a:ea typeface="+mn-ea"/>
                <a:cs typeface="+mn-cs"/>
              </a:rPr>
              <a:t>To create a relationship between two tables:</a:t>
            </a:r>
          </a:p>
          <a:p>
            <a:pPr lvl="1"/>
            <a:r>
              <a:rPr lang="en-US" sz="1200" b="0" i="0" u="none" strike="noStrike" kern="1200" baseline="0" dirty="0" smtClean="0">
                <a:solidFill>
                  <a:schemeClr val="tx1"/>
                </a:solidFill>
                <a:latin typeface="+mn-lt"/>
                <a:ea typeface="+mn-ea"/>
                <a:cs typeface="+mn-cs"/>
              </a:rPr>
              <a:t>Click Relationships in the Data Tools group on the DATA tab to open the Manage Relationships dialog box and click New.</a:t>
            </a:r>
          </a:p>
          <a:p>
            <a:pPr lvl="1"/>
            <a:r>
              <a:rPr lang="en-US" sz="1200" b="0" i="0" u="none" strike="noStrike" kern="1200" baseline="0" dirty="0" smtClean="0">
                <a:solidFill>
                  <a:schemeClr val="tx1"/>
                </a:solidFill>
                <a:latin typeface="+mn-lt"/>
                <a:ea typeface="+mn-ea"/>
                <a:cs typeface="+mn-cs"/>
              </a:rPr>
              <a:t>In the Create Relationship dialog box:</a:t>
            </a:r>
          </a:p>
          <a:p>
            <a:pPr lvl="2"/>
            <a:r>
              <a:rPr lang="en-US" sz="1200" b="0" i="0" u="none" strike="noStrike" kern="1200" baseline="0" dirty="0" smtClean="0">
                <a:solidFill>
                  <a:schemeClr val="tx1"/>
                </a:solidFill>
                <a:latin typeface="+mn-lt"/>
                <a:ea typeface="+mn-ea"/>
                <a:cs typeface="+mn-cs"/>
              </a:rPr>
              <a:t>Click the Table arrow and select the name of the primary table.</a:t>
            </a:r>
          </a:p>
          <a:p>
            <a:pPr lvl="2"/>
            <a:r>
              <a:rPr lang="en-US" sz="1200" b="0" i="0" u="none" strike="noStrike" kern="1200" baseline="0" dirty="0" smtClean="0">
                <a:solidFill>
                  <a:schemeClr val="tx1"/>
                </a:solidFill>
                <a:latin typeface="+mn-lt"/>
                <a:ea typeface="+mn-ea"/>
                <a:cs typeface="+mn-cs"/>
              </a:rPr>
              <a:t>Click the Column (Foreign) arrow and select the name of the column that contains the relationship.</a:t>
            </a:r>
          </a:p>
          <a:p>
            <a:pPr lvl="2"/>
            <a:r>
              <a:rPr lang="en-US" sz="1200" b="0" i="0" u="none" strike="noStrike" kern="1200" baseline="0" dirty="0" smtClean="0">
                <a:solidFill>
                  <a:schemeClr val="tx1"/>
                </a:solidFill>
                <a:latin typeface="+mn-lt"/>
                <a:ea typeface="+mn-ea"/>
                <a:cs typeface="+mn-cs"/>
              </a:rPr>
              <a:t>Click the Related Table arrow and select the name of the related table.</a:t>
            </a:r>
          </a:p>
          <a:p>
            <a:pPr lvl="2"/>
            <a:r>
              <a:rPr lang="en-US" sz="1200" b="0" i="0" u="none" strike="noStrike" kern="1200" baseline="0" dirty="0" smtClean="0">
                <a:solidFill>
                  <a:schemeClr val="tx1"/>
                </a:solidFill>
                <a:latin typeface="+mn-lt"/>
                <a:ea typeface="+mn-ea"/>
                <a:cs typeface="+mn-cs"/>
              </a:rPr>
              <a:t>Click the Related Column (Primary) arrow and select the name of the column that is related to the primary table.</a:t>
            </a:r>
          </a:p>
          <a:p>
            <a:r>
              <a:rPr lang="en-US" sz="1200" b="0" i="0" u="none" strike="noStrike" kern="1200" baseline="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using PowerPivot functionality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31</a:t>
            </a:fld>
            <a:endParaRPr lang="en-US" dirty="0"/>
          </a:p>
        </p:txBody>
      </p:sp>
    </p:spTree>
    <p:extLst>
      <p:ext uri="{BB962C8B-B14F-4D97-AF65-F5344CB8AC3E}">
        <p14:creationId xmlns:p14="http://schemas.microsoft.com/office/powerpoint/2010/main" val="32749615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shown in this slide, the primary table is Sales, foreign column is Rep, the related table is REPS, and the related primary column is ID.</a:t>
            </a:r>
          </a:p>
          <a:p>
            <a:r>
              <a:rPr lang="en-US" sz="1200" b="0" i="0" u="none" strike="noStrike" kern="1200" baseline="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using PowerPivot functionality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32</a:t>
            </a:fld>
            <a:endParaRPr lang="en-US" dirty="0"/>
          </a:p>
        </p:txBody>
      </p:sp>
    </p:spTree>
    <p:extLst>
      <p:ext uri="{BB962C8B-B14F-4D97-AF65-F5344CB8AC3E}">
        <p14:creationId xmlns:p14="http://schemas.microsoft.com/office/powerpoint/2010/main" val="13677177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Once a relationship between the tables has been created, PowerPivot is used to create a PivotTable based on the relationship.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create a PivotTable using two related tables: </a:t>
            </a:r>
          </a:p>
          <a:p>
            <a:pPr lvl="1"/>
            <a:r>
              <a:rPr lang="en-US" sz="1200" b="0" i="0" u="none" strike="noStrike" kern="1200" baseline="0" dirty="0" smtClean="0">
                <a:solidFill>
                  <a:schemeClr val="tx1"/>
                </a:solidFill>
                <a:latin typeface="+mn-lt"/>
                <a:ea typeface="+mn-ea"/>
                <a:cs typeface="+mn-cs"/>
              </a:rPr>
              <a:t>Click in the primary table.</a:t>
            </a:r>
          </a:p>
          <a:p>
            <a:pPr lvl="1"/>
            <a:r>
              <a:rPr lang="en-US" sz="1200" b="0" i="0" u="none" strike="noStrike" kern="1200" baseline="0" dirty="0" smtClean="0">
                <a:solidFill>
                  <a:schemeClr val="tx1"/>
                </a:solidFill>
                <a:latin typeface="+mn-lt"/>
                <a:ea typeface="+mn-ea"/>
                <a:cs typeface="+mn-cs"/>
              </a:rPr>
              <a:t>Click PivotTable in the Tables group on the INSERT tab to open the Create PivotTable dialog box.</a:t>
            </a:r>
          </a:p>
          <a:p>
            <a:pPr lvl="1"/>
            <a:r>
              <a:rPr lang="en-US" sz="1200" b="0" i="0" u="none" strike="noStrike" kern="1200" baseline="0" dirty="0" smtClean="0">
                <a:solidFill>
                  <a:schemeClr val="tx1"/>
                </a:solidFill>
                <a:latin typeface="+mn-lt"/>
                <a:ea typeface="+mn-ea"/>
                <a:cs typeface="+mn-cs"/>
              </a:rPr>
              <a:t>Select the primary table name in the Table/Range box.</a:t>
            </a:r>
          </a:p>
          <a:p>
            <a:pPr lvl="1"/>
            <a:r>
              <a:rPr lang="en-US" sz="1200" b="0" i="0" u="none" strike="noStrike" kern="1200" baseline="0" dirty="0" smtClean="0">
                <a:solidFill>
                  <a:schemeClr val="tx1"/>
                </a:solidFill>
                <a:latin typeface="+mn-lt"/>
                <a:ea typeface="+mn-ea"/>
                <a:cs typeface="+mn-cs"/>
              </a:rPr>
              <a:t>Click the Add this data to the Data Model check box.</a:t>
            </a:r>
          </a:p>
          <a:p>
            <a:pPr lvl="1"/>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using PowerPivot functionality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33</a:t>
            </a:fld>
            <a:endParaRPr lang="en-US" dirty="0"/>
          </a:p>
        </p:txBody>
      </p:sp>
    </p:spTree>
    <p:extLst>
      <p:ext uri="{BB962C8B-B14F-4D97-AF65-F5344CB8AC3E}">
        <p14:creationId xmlns:p14="http://schemas.microsoft.com/office/powerpoint/2010/main" val="1793334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slide follows the textbook example and uses the REPS and SALES tables for the relationship and creates the PivotTable.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34</a:t>
            </a:fld>
            <a:endParaRPr lang="en-US" dirty="0"/>
          </a:p>
        </p:txBody>
      </p:sp>
    </p:spTree>
    <p:extLst>
      <p:ext uri="{BB962C8B-B14F-4D97-AF65-F5344CB8AC3E}">
        <p14:creationId xmlns:p14="http://schemas.microsoft.com/office/powerpoint/2010/main" val="40015727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PivotChart is an interactive graphical representation of PivotTable data.</a:t>
            </a:r>
          </a:p>
          <a:p>
            <a:endParaRPr lang="en-US" dirty="0" smtClean="0"/>
          </a:p>
          <a:p>
            <a:r>
              <a:rPr lang="en-US" dirty="0" smtClean="0"/>
              <a:t>Changing the position of a field in the PivotTable or the PivotChart changes the corresponding object as well.</a:t>
            </a:r>
          </a:p>
          <a:p>
            <a:r>
              <a:rPr lang="en-US" dirty="0" smtClean="0"/>
              <a:t>To create a PivotChart:</a:t>
            </a:r>
          </a:p>
          <a:p>
            <a:pPr lvl="1"/>
            <a:r>
              <a:rPr lang="en-US" dirty="0" smtClean="0"/>
              <a:t>Click in the PivotTable.</a:t>
            </a:r>
          </a:p>
          <a:p>
            <a:pPr lvl="1"/>
            <a:r>
              <a:rPr lang="en-US" dirty="0" smtClean="0"/>
              <a:t>Click PivotChart in the Tools group on the ANALYZE tab.</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creating a PivotChart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35</a:t>
            </a:fld>
            <a:endParaRPr lang="en-US" dirty="0"/>
          </a:p>
        </p:txBody>
      </p:sp>
    </p:spTree>
    <p:extLst>
      <p:ext uri="{BB962C8B-B14F-4D97-AF65-F5344CB8AC3E}">
        <p14:creationId xmlns:p14="http://schemas.microsoft.com/office/powerpoint/2010/main" val="30295144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results of creating the PivotChart</a:t>
            </a:r>
            <a:r>
              <a:rPr lang="en-US" baseline="0" dirty="0" smtClean="0"/>
              <a:t> from the PivotTable, where </a:t>
            </a:r>
            <a:r>
              <a:rPr lang="en-US" sz="1200" b="0" i="0" u="none" strike="noStrike" kern="1200" baseline="0" dirty="0" smtClean="0">
                <a:solidFill>
                  <a:schemeClr val="tx1"/>
                </a:solidFill>
                <a:latin typeface="+mn-lt"/>
                <a:ea typeface="+mn-ea"/>
                <a:cs typeface="+mn-cs"/>
              </a:rPr>
              <a:t>the PivotChart is based on the PivotTable row labels, column labels, values, and filters. As you can see in the slide, the ROWS area changes to AXIS (CATEGORY) and the COLUMNS area changes to LEGEND (SERIES).</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36</a:t>
            </a:fld>
            <a:endParaRPr lang="en-US" dirty="0"/>
          </a:p>
        </p:txBody>
      </p:sp>
    </p:spTree>
    <p:extLst>
      <p:ext uri="{BB962C8B-B14F-4D97-AF65-F5344CB8AC3E}">
        <p14:creationId xmlns:p14="http://schemas.microsoft.com/office/powerpoint/2010/main" val="35398151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Excel has features that allow the aggregation and grouping of data.</a:t>
            </a:r>
          </a:p>
          <a:p>
            <a:endParaRPr lang="en-US" dirty="0" smtClean="0"/>
          </a:p>
          <a:p>
            <a:r>
              <a:rPr lang="en-US" dirty="0" smtClean="0"/>
              <a:t>With Excel, PivotTables can be created, modified, and formatted.</a:t>
            </a:r>
          </a:p>
          <a:p>
            <a:endParaRPr lang="en-US" dirty="0" smtClean="0"/>
          </a:p>
          <a:p>
            <a:r>
              <a:rPr lang="en-US" dirty="0" smtClean="0"/>
              <a:t>Filters and slices can be applied to a PivotTable</a:t>
            </a:r>
            <a:r>
              <a:rPr lang="en-US" dirty="0" smtClean="0"/>
              <a:t>.</a:t>
            </a:r>
          </a:p>
          <a:p>
            <a:endParaRPr lang="en-US" dirty="0" smtClean="0"/>
          </a:p>
          <a:p>
            <a:r>
              <a:rPr lang="en-US" dirty="0" smtClean="0"/>
              <a:t>The summary continues on the next slide.</a:t>
            </a:r>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37</a:t>
            </a:fld>
            <a:endParaRPr lang="en-US" dirty="0"/>
          </a:p>
        </p:txBody>
      </p:sp>
    </p:spTree>
    <p:extLst>
      <p:ext uri="{BB962C8B-B14F-4D97-AF65-F5344CB8AC3E}">
        <p14:creationId xmlns:p14="http://schemas.microsoft.com/office/powerpoint/2010/main" val="27656430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Calculated fields can be added to PivotTables.</a:t>
            </a:r>
          </a:p>
          <a:p>
            <a:endParaRPr lang="en-US" dirty="0" smtClean="0"/>
          </a:p>
          <a:p>
            <a:r>
              <a:rPr lang="en-US" dirty="0" smtClean="0"/>
              <a:t>PowerPivot can be used to create relationships between large datasets.</a:t>
            </a:r>
          </a:p>
          <a:p>
            <a:endParaRPr lang="en-US" dirty="0" smtClean="0"/>
          </a:p>
          <a:p>
            <a:r>
              <a:rPr lang="en-US" dirty="0" smtClean="0"/>
              <a:t>PivotCharts can be created from PivotTables.</a:t>
            </a:r>
          </a:p>
        </p:txBody>
      </p:sp>
      <p:sp>
        <p:nvSpPr>
          <p:cNvPr id="4" name="Slide Number Placeholder 3"/>
          <p:cNvSpPr>
            <a:spLocks noGrp="1"/>
          </p:cNvSpPr>
          <p:nvPr>
            <p:ph type="sldNum" sz="quarter" idx="10"/>
          </p:nvPr>
        </p:nvSpPr>
        <p:spPr/>
        <p:txBody>
          <a:bodyPr/>
          <a:lstStyle/>
          <a:p>
            <a:fld id="{3BCF846F-A3E5-4C0D-9E2E-DC382416709D}" type="slidenum">
              <a:rPr lang="en-US" smtClean="0"/>
              <a:pPr/>
              <a:t>38</a:t>
            </a:fld>
            <a:endParaRPr lang="en-US" dirty="0"/>
          </a:p>
        </p:txBody>
      </p:sp>
    </p:spTree>
    <p:extLst>
      <p:ext uri="{BB962C8B-B14F-4D97-AF65-F5344CB8AC3E}">
        <p14:creationId xmlns:p14="http://schemas.microsoft.com/office/powerpoint/2010/main" val="76224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solidFill>
              </a:rPr>
              <a:t>As you complete </a:t>
            </a:r>
            <a:r>
              <a:rPr lang="en-US" smtClean="0">
                <a:solidFill>
                  <a:schemeClr val="tx1"/>
                </a:solidFill>
              </a:rPr>
              <a:t>this chapter </a:t>
            </a:r>
            <a:r>
              <a:rPr lang="en-US" baseline="0" smtClean="0">
                <a:solidFill>
                  <a:schemeClr val="tx1"/>
                </a:solidFill>
              </a:rPr>
              <a:t>on </a:t>
            </a:r>
            <a:r>
              <a:rPr lang="en-US" baseline="0" dirty="0" smtClean="0">
                <a:solidFill>
                  <a:schemeClr val="tx1"/>
                </a:solidFill>
              </a:rPr>
              <a:t>Excel, be sure you ask questions. You want to understand the concepts so that you can continue to build on them in future chapters.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3BCF846F-A3E5-4C0D-9E2E-DC382416709D}" type="slidenum">
              <a:rPr lang="en-US" smtClean="0"/>
              <a:pPr/>
              <a:t>39</a:t>
            </a:fld>
            <a:endParaRPr lang="en-US" dirty="0"/>
          </a:p>
        </p:txBody>
      </p:sp>
    </p:spTree>
    <p:extLst>
      <p:ext uri="{BB962C8B-B14F-4D97-AF65-F5344CB8AC3E}">
        <p14:creationId xmlns:p14="http://schemas.microsoft.com/office/powerpoint/2010/main" val="232875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working with large datasets, it may be difficult to gather information from the large volume of data. However, there are Excel features that help consolidate and analyze large amounts of data. Grouping and subtotaling data presents summary information that helps to analyze the data.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Excel’s subtotal row feature allows these summary calculations:</a:t>
            </a:r>
          </a:p>
          <a:p>
            <a:pPr lvl="1"/>
            <a:r>
              <a:rPr lang="en-US" dirty="0" smtClean="0"/>
              <a:t>AVERAGE</a:t>
            </a:r>
          </a:p>
          <a:p>
            <a:pPr lvl="1"/>
            <a:r>
              <a:rPr lang="en-US" dirty="0" smtClean="0"/>
              <a:t>COUNT</a:t>
            </a:r>
          </a:p>
          <a:p>
            <a:pPr lvl="1"/>
            <a:r>
              <a:rPr lang="en-US" dirty="0" smtClean="0"/>
              <a:t>COUNTA</a:t>
            </a:r>
          </a:p>
          <a:p>
            <a:pPr lvl="1"/>
            <a:r>
              <a:rPr lang="en-US" dirty="0" smtClean="0"/>
              <a:t>MAX</a:t>
            </a:r>
          </a:p>
          <a:p>
            <a:pPr lvl="1"/>
            <a:r>
              <a:rPr lang="en-US" dirty="0" smtClean="0"/>
              <a:t>MIN</a:t>
            </a:r>
          </a:p>
          <a:p>
            <a:pPr lvl="1"/>
            <a:r>
              <a:rPr lang="en-US" dirty="0" smtClean="0"/>
              <a:t>SUM</a:t>
            </a:r>
          </a:p>
          <a:p>
            <a:pPr lvl="1"/>
            <a:endParaRPr lang="en-US" dirty="0" smtClean="0"/>
          </a:p>
          <a:p>
            <a:pPr lvl="0"/>
            <a:r>
              <a:rPr lang="en-US" dirty="0" smtClean="0"/>
              <a:t>Information on subtotaling data continues on the next slide.</a:t>
            </a:r>
          </a:p>
          <a:p>
            <a:pPr lvl="1"/>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4</a:t>
            </a:fld>
            <a:endParaRPr lang="en-US" dirty="0"/>
          </a:p>
        </p:txBody>
      </p:sp>
    </p:spTree>
    <p:extLst>
      <p:ext uri="{BB962C8B-B14F-4D97-AF65-F5344CB8AC3E}">
        <p14:creationId xmlns:p14="http://schemas.microsoft.com/office/powerpoint/2010/main" val="26038093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40</a:t>
            </a:fld>
            <a:endParaRPr lang="en-US" dirty="0"/>
          </a:p>
        </p:txBody>
      </p:sp>
    </p:spTree>
    <p:extLst>
      <p:ext uri="{BB962C8B-B14F-4D97-AF65-F5344CB8AC3E}">
        <p14:creationId xmlns:p14="http://schemas.microsoft.com/office/powerpoint/2010/main" val="701381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To create a subtotal row, the data must be sorted by the primary category, which is the text in the</a:t>
            </a:r>
            <a:r>
              <a:rPr lang="en-US" baseline="0" dirty="0" smtClean="0"/>
              <a:t> Area. If the data is in a table, the table must be converted to a range. Click Subtotal in the Outline group on the DATA tab to open the Subtotal dialog box. In the dialog box for the At each change in select the category on which the data has been sorted. Select the function. In the Add subtotal to list, select the columns that will be summed. </a:t>
            </a:r>
            <a:endParaRPr lang="en-US" dirty="0" smtClean="0"/>
          </a:p>
          <a:p>
            <a:pPr lvl="0"/>
            <a:endParaRPr lang="en-US" dirty="0" smtClean="0"/>
          </a:p>
          <a:p>
            <a:pPr lvl="0"/>
            <a:r>
              <a:rPr lang="en-US" dirty="0" smtClean="0"/>
              <a:t>Information on subtotaling data continues on the next slide.</a:t>
            </a:r>
          </a:p>
          <a:p>
            <a:pPr lvl="1"/>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5</a:t>
            </a:fld>
            <a:endParaRPr lang="en-US" dirty="0"/>
          </a:p>
        </p:txBody>
      </p:sp>
    </p:spTree>
    <p:extLst>
      <p:ext uri="{BB962C8B-B14F-4D97-AF65-F5344CB8AC3E}">
        <p14:creationId xmlns:p14="http://schemas.microsoft.com/office/powerpoint/2010/main" val="2929764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Following the example in the text, the following are entered in the Subtotal dialog</a:t>
            </a:r>
            <a:r>
              <a:rPr lang="en-US" baseline="0" dirty="0" smtClean="0"/>
              <a:t> box:</a:t>
            </a:r>
          </a:p>
          <a:p>
            <a:pPr lvl="0"/>
            <a:endParaRPr lang="en-US" baseline="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For the At each change in, select the Area.</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For the function, select Sum.</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Add subtotal to list, select both Units Sold Retail and Total Book Sales.</a:t>
            </a:r>
            <a:endParaRPr lang="en-US" dirty="0" smtClean="0"/>
          </a:p>
          <a:p>
            <a:pPr lvl="0"/>
            <a:endParaRPr lang="en-US" dirty="0" smtClean="0"/>
          </a:p>
          <a:p>
            <a:pPr lvl="0"/>
            <a:r>
              <a:rPr lang="en-US" dirty="0" smtClean="0"/>
              <a:t>Information on subtotaling data continues on the next slide.</a:t>
            </a:r>
          </a:p>
          <a:p>
            <a:pPr lvl="1"/>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6</a:t>
            </a:fld>
            <a:endParaRPr lang="en-US" dirty="0"/>
          </a:p>
        </p:txBody>
      </p:sp>
    </p:spTree>
    <p:extLst>
      <p:ext uri="{BB962C8B-B14F-4D97-AF65-F5344CB8AC3E}">
        <p14:creationId xmlns:p14="http://schemas.microsoft.com/office/powerpoint/2010/main" val="3575819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As seen</a:t>
            </a:r>
            <a:r>
              <a:rPr lang="en-US" baseline="0" dirty="0" smtClean="0"/>
              <a:t> in the slide, the data are sorted by discipline and both the Units Sold </a:t>
            </a:r>
            <a:r>
              <a:rPr lang="en-US" baseline="0" dirty="0" smtClean="0"/>
              <a:t>Wholesale </a:t>
            </a:r>
            <a:r>
              <a:rPr lang="en-US" baseline="0" dirty="0" smtClean="0"/>
              <a:t>and Total Book Sales are totaled.</a:t>
            </a:r>
          </a:p>
          <a:p>
            <a:pPr lvl="0"/>
            <a:endParaRPr lang="en-US" dirty="0" smtClean="0"/>
          </a:p>
          <a:p>
            <a:pPr lvl="0"/>
            <a:r>
              <a:rPr lang="en-US" dirty="0" smtClean="0"/>
              <a:t>Information on subtotaling data continues on the next slide.</a:t>
            </a:r>
          </a:p>
          <a:p>
            <a:pPr lvl="1"/>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7</a:t>
            </a:fld>
            <a:endParaRPr lang="en-US" dirty="0"/>
          </a:p>
        </p:txBody>
      </p:sp>
    </p:spTree>
    <p:extLst>
      <p:ext uri="{BB962C8B-B14F-4D97-AF65-F5344CB8AC3E}">
        <p14:creationId xmlns:p14="http://schemas.microsoft.com/office/powerpoint/2010/main" val="3521651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Subtotal feature creates an outline, where categories can be collapsed or expanded. Outline buttons are used to determine which values are displayed.</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subtotaling data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8</a:t>
            </a:fld>
            <a:endParaRPr lang="en-US" dirty="0"/>
          </a:p>
        </p:txBody>
      </p:sp>
    </p:spTree>
    <p:extLst>
      <p:ext uri="{BB962C8B-B14F-4D97-AF65-F5344CB8AC3E}">
        <p14:creationId xmlns:p14="http://schemas.microsoft.com/office/powerpoint/2010/main" val="3941878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Outline buttons:</a:t>
            </a:r>
          </a:p>
          <a:p>
            <a:pPr lvl="1"/>
            <a:r>
              <a:rPr lang="en-US" sz="1200" b="0" i="0" u="none" strike="noStrike" kern="1200" baseline="0" dirty="0" smtClean="0">
                <a:solidFill>
                  <a:schemeClr val="tx1"/>
                </a:solidFill>
                <a:latin typeface="+mn-lt"/>
                <a:ea typeface="+mn-ea"/>
                <a:cs typeface="+mn-cs"/>
              </a:rPr>
              <a:t>1   Collapse outline to display the grand total only.</a:t>
            </a:r>
          </a:p>
          <a:p>
            <a:pPr lvl="1"/>
            <a:r>
              <a:rPr lang="en-US" sz="1200" b="0" i="0" u="none" strike="noStrike" kern="1200" baseline="0" dirty="0" smtClean="0">
                <a:solidFill>
                  <a:schemeClr val="tx1"/>
                </a:solidFill>
                <a:latin typeface="+mn-lt"/>
                <a:ea typeface="+mn-ea"/>
                <a:cs typeface="+mn-cs"/>
              </a:rPr>
              <a:t>2   Display subtotals by the main subtotal category and the grand total.</a:t>
            </a:r>
          </a:p>
          <a:p>
            <a:pPr lvl="1"/>
            <a:r>
              <a:rPr lang="en-US" sz="1200" b="0" i="0" u="none" strike="noStrike" kern="1200" baseline="0" dirty="0" smtClean="0">
                <a:solidFill>
                  <a:schemeClr val="tx1"/>
                </a:solidFill>
                <a:latin typeface="+mn-lt"/>
                <a:ea typeface="+mn-ea"/>
                <a:cs typeface="+mn-cs"/>
              </a:rPr>
              <a:t>3   Display subtotals by the main subtotal category, the secondary subtotal category, and the grand total.</a:t>
            </a:r>
          </a:p>
          <a:p>
            <a:pPr lvl="1"/>
            <a:r>
              <a:rPr lang="en-US" sz="1200" b="0" i="0" u="none" strike="noStrike" kern="1200" baseline="0" dirty="0" smtClean="0">
                <a:solidFill>
                  <a:schemeClr val="tx1"/>
                </a:solidFill>
                <a:latin typeface="+mn-lt"/>
                <a:ea typeface="+mn-ea"/>
                <a:cs typeface="+mn-cs"/>
              </a:rPr>
              <a:t>4   Displays the entire list.</a:t>
            </a:r>
          </a:p>
          <a:p>
            <a:pPr lvl="1"/>
            <a:r>
              <a:rPr lang="en-US" sz="1200" b="0" i="0" u="none" strike="noStrike" kern="1200" baseline="0" dirty="0" smtClean="0">
                <a:solidFill>
                  <a:schemeClr val="tx1"/>
                </a:solidFill>
                <a:latin typeface="+mn-lt"/>
                <a:ea typeface="+mn-ea"/>
                <a:cs typeface="+mn-cs"/>
              </a:rPr>
              <a:t>+   Expands an outline group to see its details.</a:t>
            </a:r>
          </a:p>
          <a:p>
            <a:pPr lvl="1"/>
            <a:r>
              <a:rPr lang="en-US" sz="1200" b="0" i="0" u="none" strike="noStrike" kern="1200" baseline="0" dirty="0" smtClean="0">
                <a:solidFill>
                  <a:schemeClr val="tx1"/>
                </a:solidFill>
                <a:latin typeface="+mn-lt"/>
                <a:ea typeface="+mn-ea"/>
                <a:cs typeface="+mn-cs"/>
              </a:rPr>
              <a:t>−   Collapses an outline group to see its category name only.</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9</a:t>
            </a:fld>
            <a:endParaRPr lang="en-US" dirty="0"/>
          </a:p>
        </p:txBody>
      </p:sp>
    </p:spTree>
    <p:extLst>
      <p:ext uri="{BB962C8B-B14F-4D97-AF65-F5344CB8AC3E}">
        <p14:creationId xmlns:p14="http://schemas.microsoft.com/office/powerpoint/2010/main" val="25934583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8" name="Slide Number Placeholder 5"/>
          <p:cNvSpPr>
            <a:spLocks noGrp="1"/>
          </p:cNvSpPr>
          <p:nvPr>
            <p:ph type="sldNum" sz="quarter" idx="4"/>
          </p:nvPr>
        </p:nvSpPr>
        <p:spPr>
          <a:xfrm>
            <a:off x="8001000" y="6629400"/>
            <a:ext cx="685800" cy="228600"/>
          </a:xfrm>
          <a:prstGeom prst="rect">
            <a:avLst/>
          </a:prstGeom>
        </p:spPr>
        <p:txBody>
          <a:bodyPr vert="horz" lIns="91440" tIns="45720" rIns="91440" bIns="45720" rtlCol="0" anchor="ctr"/>
          <a:lstStyle>
            <a:lvl1pPr algn="r">
              <a:defRPr sz="1200" baseline="0">
                <a:solidFill>
                  <a:schemeClr val="tx1"/>
                </a:solidFill>
                <a:latin typeface="Garamond" pitchFamily="18" charset="0"/>
                <a:cs typeface="Arial" pitchFamily="34" charset="0"/>
              </a:defRPr>
            </a:lvl1pPr>
          </a:lstStyle>
          <a:p>
            <a:fld id="{97F33F24-5111-4524-9375-24241E4B6E0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81000" y="274638"/>
            <a:ext cx="8382000" cy="1143000"/>
          </a:xfrm>
          <a:effectLst>
            <a:glow rad="63500">
              <a:schemeClr val="accent1">
                <a:satMod val="175000"/>
                <a:alpha val="40000"/>
              </a:schemeClr>
            </a:glow>
          </a:effectLst>
        </p:spPr>
        <p:style>
          <a:lnRef idx="2">
            <a:schemeClr val="accent1"/>
          </a:lnRef>
          <a:fillRef idx="1">
            <a:schemeClr val="lt1"/>
          </a:fillRef>
          <a:effectRef idx="0">
            <a:schemeClr val="accent1"/>
          </a:effectRef>
          <a:fontRef idx="none"/>
        </p:style>
        <p:txBody>
          <a:bodyPr/>
          <a:lstStyle>
            <a:lvl1pPr algn="ctr">
              <a:defRPr b="1" cap="none" spc="0" baseline="0">
                <a:ln w="9000" cmpd="sng">
                  <a:solidFill>
                    <a:schemeClr val="accent4">
                      <a:shade val="50000"/>
                      <a:satMod val="120000"/>
                    </a:schemeClr>
                  </a:solidFill>
                  <a:prstDash val="solid"/>
                </a:ln>
                <a:solidFill>
                  <a:srgbClr val="00B0F0"/>
                </a:solidFill>
                <a:effectLst/>
                <a:latin typeface="+mj-lt"/>
                <a:ea typeface="Garamond" pitchFamily="18"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aramond" pitchFamily="18" charset="0"/>
                <a:cs typeface="Arial" pitchFamily="34" charset="0"/>
              </a:defRPr>
            </a:lvl1pPr>
            <a:lvl2pPr>
              <a:defRPr>
                <a:latin typeface="Garamond" pitchFamily="18" charset="0"/>
                <a:cs typeface="Arial" pitchFamily="34" charset="0"/>
              </a:defRPr>
            </a:lvl2pPr>
            <a:lvl3pPr>
              <a:defRPr>
                <a:latin typeface="Garamond" pitchFamily="18" charset="0"/>
                <a:cs typeface="Arial" pitchFamily="34" charset="0"/>
              </a:defRPr>
            </a:lvl3pPr>
            <a:lvl4pPr>
              <a:defRPr>
                <a:latin typeface="Garamond" pitchFamily="18" charset="0"/>
                <a:cs typeface="Arial" pitchFamily="34" charset="0"/>
              </a:defRPr>
            </a:lvl4pPr>
            <a:lvl5pPr>
              <a:defRPr>
                <a:latin typeface="Garamond" pitchFamily="18"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8001000" y="6629400"/>
            <a:ext cx="685800" cy="212766"/>
          </a:xfrm>
          <a:prstGeom prst="rect">
            <a:avLst/>
          </a:prstGeom>
        </p:spPr>
        <p:txBody>
          <a:bodyPr vert="horz" lIns="91440" tIns="45720" rIns="91440" bIns="45720" rtlCol="0" anchor="ctr"/>
          <a:lstStyle>
            <a:lvl1pPr algn="r">
              <a:defRPr sz="1200" baseline="0">
                <a:solidFill>
                  <a:schemeClr val="tx1"/>
                </a:solidFill>
                <a:latin typeface="Garamond" pitchFamily="18" charset="0"/>
                <a:cs typeface="Arial" pitchFamily="34" charset="0"/>
              </a:defRPr>
            </a:lvl1pPr>
          </a:lstStyle>
          <a:p>
            <a:fld id="{97F33F24-5111-4524-9375-24241E4B6E0C}" type="slidenum">
              <a:rPr lang="en-US" smtClean="0"/>
              <a:pPr/>
              <a:t>‹#›</a:t>
            </a:fld>
            <a:endParaRPr lang="en-US" dirty="0"/>
          </a:p>
        </p:txBody>
      </p:sp>
      <p:sp>
        <p:nvSpPr>
          <p:cNvPr id="6" name="Footer Placeholder 3"/>
          <p:cNvSpPr>
            <a:spLocks noGrp="1"/>
          </p:cNvSpPr>
          <p:nvPr userDrawn="1">
            <p:ph type="ftr" sz="quarter" idx="4294967295"/>
          </p:nvPr>
        </p:nvSpPr>
        <p:spPr>
          <a:xfrm>
            <a:off x="1828800" y="6629400"/>
            <a:ext cx="5486400" cy="223652"/>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457200" y="1600200"/>
            <a:ext cx="4038600" cy="4525963"/>
          </a:xfrm>
        </p:spPr>
        <p:txBody>
          <a:bodyPr/>
          <a:lstStyle>
            <a:lvl1pPr>
              <a:defRPr sz="3200">
                <a:latin typeface="Garamond" pitchFamily="18" charset="0"/>
                <a:cs typeface="Arial" pitchFamily="34" charset="0"/>
              </a:defRPr>
            </a:lvl1pPr>
            <a:lvl2pPr>
              <a:defRPr sz="2800">
                <a:latin typeface="Garamond" pitchFamily="18" charset="0"/>
                <a:cs typeface="Arial" pitchFamily="34" charset="0"/>
              </a:defRPr>
            </a:lvl2pPr>
            <a:lvl3pPr>
              <a:defRPr sz="2400">
                <a:latin typeface="Garamond" pitchFamily="18" charset="0"/>
                <a:cs typeface="Arial" pitchFamily="34" charset="0"/>
              </a:defRPr>
            </a:lvl3pPr>
            <a:lvl4pPr>
              <a:defRPr sz="1800">
                <a:latin typeface="Garamond" pitchFamily="18" charset="0"/>
                <a:cs typeface="Arial" pitchFamily="34" charset="0"/>
              </a:defRPr>
            </a:lvl4pPr>
            <a:lvl5pPr>
              <a:defRPr sz="1800">
                <a:latin typeface="Garamond" pitchFamily="18"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3200">
                <a:latin typeface="Garamond" pitchFamily="18" charset="0"/>
                <a:cs typeface="Arial" pitchFamily="34" charset="0"/>
              </a:defRPr>
            </a:lvl1pPr>
            <a:lvl2pPr>
              <a:defRPr sz="2800">
                <a:latin typeface="Garamond" pitchFamily="18" charset="0"/>
                <a:cs typeface="Arial" pitchFamily="34" charset="0"/>
              </a:defRPr>
            </a:lvl2pPr>
            <a:lvl3pPr>
              <a:defRPr sz="2400">
                <a:latin typeface="Garamond" pitchFamily="18" charset="0"/>
                <a:cs typeface="Arial" pitchFamily="34" charset="0"/>
              </a:defRPr>
            </a:lvl3pPr>
            <a:lvl4pPr>
              <a:defRPr sz="1800">
                <a:latin typeface="Garamond" pitchFamily="18" charset="0"/>
                <a:cs typeface="Arial" pitchFamily="34" charset="0"/>
              </a:defRPr>
            </a:lvl4pPr>
            <a:lvl5pPr>
              <a:defRPr sz="1800">
                <a:latin typeface="Garamond" pitchFamily="18"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001000" y="6629400"/>
            <a:ext cx="685800" cy="228600"/>
          </a:xfrm>
          <a:prstGeom prst="rect">
            <a:avLst/>
          </a:prstGeom>
        </p:spPr>
        <p:txBody>
          <a:bodyPr vert="horz" lIns="91440" tIns="45720" rIns="91440" bIns="45720" rtlCol="0" anchor="ctr"/>
          <a:lstStyle>
            <a:lvl1pPr algn="r">
              <a:defRPr sz="1200" baseline="0">
                <a:solidFill>
                  <a:schemeClr val="tx1"/>
                </a:solidFill>
                <a:latin typeface="Garamond" pitchFamily="18" charset="0"/>
                <a:cs typeface="Arial" pitchFamily="34" charset="0"/>
              </a:defRPr>
            </a:lvl1pPr>
          </a:lstStyle>
          <a:p>
            <a:fld id="{97F33F24-5111-4524-9375-24241E4B6E0C}" type="slidenum">
              <a:rPr lang="en-US" smtClean="0"/>
              <a:pPr/>
              <a:t>‹#›</a:t>
            </a:fld>
            <a:endParaRPr lang="en-US" dirty="0"/>
          </a:p>
        </p:txBody>
      </p:sp>
      <p:sp>
        <p:nvSpPr>
          <p:cNvPr id="7" name="Footer Placeholder 3"/>
          <p:cNvSpPr>
            <a:spLocks noGrp="1"/>
          </p:cNvSpPr>
          <p:nvPr userDrawn="1">
            <p:ph type="ftr" sz="quarter" idx="4294967295"/>
          </p:nvPr>
        </p:nvSpPr>
        <p:spPr>
          <a:xfrm>
            <a:off x="1828800" y="6629400"/>
            <a:ext cx="5486400" cy="223652"/>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8" name="Title 1"/>
          <p:cNvSpPr>
            <a:spLocks noGrp="1"/>
          </p:cNvSpPr>
          <p:nvPr>
            <p:ph type="title"/>
          </p:nvPr>
        </p:nvSpPr>
        <p:spPr>
          <a:xfrm>
            <a:off x="381000" y="274638"/>
            <a:ext cx="8382000" cy="1143000"/>
          </a:xfrm>
          <a:effectLst>
            <a:glow rad="63500">
              <a:schemeClr val="accent1">
                <a:satMod val="175000"/>
                <a:alpha val="40000"/>
              </a:schemeClr>
            </a:glow>
          </a:effectLst>
        </p:spPr>
        <p:style>
          <a:lnRef idx="2">
            <a:schemeClr val="accent1"/>
          </a:lnRef>
          <a:fillRef idx="1">
            <a:schemeClr val="lt1"/>
          </a:fillRef>
          <a:effectRef idx="0">
            <a:schemeClr val="accent1"/>
          </a:effectRef>
          <a:fontRef idx="none"/>
        </p:style>
        <p:txBody>
          <a:bodyPr/>
          <a:lstStyle>
            <a:lvl1pPr algn="ctr">
              <a:defRPr b="1" cap="none" spc="0" baseline="0">
                <a:ln w="9000" cmpd="sng">
                  <a:solidFill>
                    <a:schemeClr val="accent4">
                      <a:shade val="50000"/>
                      <a:satMod val="120000"/>
                    </a:schemeClr>
                  </a:solidFill>
                  <a:prstDash val="solid"/>
                </a:ln>
                <a:solidFill>
                  <a:srgbClr val="00B0F0"/>
                </a:solidFill>
                <a:effectLst/>
                <a:latin typeface="+mj-lt"/>
                <a:ea typeface="Garamond" pitchFamily="18" charset="0"/>
                <a:cs typeface="Arial" pitchFamily="34" charset="0"/>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Footer Placeholder 4"/>
          <p:cNvSpPr>
            <a:spLocks noGrp="1"/>
          </p:cNvSpPr>
          <p:nvPr>
            <p:ph type="ftr" sz="quarter" idx="3"/>
          </p:nvPr>
        </p:nvSpPr>
        <p:spPr>
          <a:xfrm>
            <a:off x="1828800" y="6629400"/>
            <a:ext cx="5486400" cy="228600"/>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cs typeface="Arial" pitchFamily="34" charset="0"/>
              </a:rPr>
              <a:t>Copyright © 2014 Pearson Education, Inc. Publishing as Prentice Hall</a:t>
            </a:r>
            <a:r>
              <a:rPr lang="en-US" dirty="0" smtClean="0">
                <a:solidFill>
                  <a:schemeClr val="tx1"/>
                </a:solidFill>
              </a:rPr>
              <a:t>. </a:t>
            </a:r>
          </a:p>
          <a:p>
            <a:endParaRPr lang="en-US" dirty="0"/>
          </a:p>
        </p:txBody>
      </p:sp>
      <p:sp>
        <p:nvSpPr>
          <p:cNvPr id="7" name="Slide Number Placeholder 5"/>
          <p:cNvSpPr>
            <a:spLocks noGrp="1"/>
          </p:cNvSpPr>
          <p:nvPr>
            <p:ph type="sldNum" sz="quarter" idx="4"/>
          </p:nvPr>
        </p:nvSpPr>
        <p:spPr>
          <a:xfrm>
            <a:off x="8001000" y="6629400"/>
            <a:ext cx="685800" cy="228600"/>
          </a:xfrm>
          <a:prstGeom prst="rect">
            <a:avLst/>
          </a:prstGeom>
        </p:spPr>
        <p:txBody>
          <a:bodyPr vert="horz" lIns="91440" tIns="45720" rIns="91440" bIns="45720" rtlCol="0" anchor="ctr"/>
          <a:lstStyle>
            <a:lvl1pPr algn="r">
              <a:defRPr sz="1200" baseline="0">
                <a:solidFill>
                  <a:schemeClr val="tx1"/>
                </a:solidFill>
                <a:latin typeface="Garamond" pitchFamily="18" charset="0"/>
                <a:cs typeface="Arial" pitchFamily="34" charset="0"/>
              </a:defRPr>
            </a:lvl1pPr>
          </a:lstStyle>
          <a:p>
            <a:fld id="{97F33F24-5111-4524-9375-24241E4B6E0C}" type="slidenum">
              <a:rPr lang="en-US" smtClean="0"/>
              <a:pPr/>
              <a:t>‹#›</a:t>
            </a:fld>
            <a:endParaRPr lang="en-US" dirty="0"/>
          </a:p>
        </p:txBody>
      </p:sp>
      <p:sp>
        <p:nvSpPr>
          <p:cNvPr id="8" name="Title 1"/>
          <p:cNvSpPr>
            <a:spLocks noGrp="1"/>
          </p:cNvSpPr>
          <p:nvPr>
            <p:ph type="title"/>
          </p:nvPr>
        </p:nvSpPr>
        <p:spPr>
          <a:xfrm>
            <a:off x="381000" y="274638"/>
            <a:ext cx="8382000" cy="1143000"/>
          </a:xfrm>
          <a:effectLst>
            <a:glow rad="63500">
              <a:schemeClr val="accent1">
                <a:satMod val="175000"/>
                <a:alpha val="40000"/>
              </a:schemeClr>
            </a:glow>
          </a:effectLst>
        </p:spPr>
        <p:style>
          <a:lnRef idx="2">
            <a:schemeClr val="accent1"/>
          </a:lnRef>
          <a:fillRef idx="1">
            <a:schemeClr val="lt1"/>
          </a:fillRef>
          <a:effectRef idx="0">
            <a:schemeClr val="accent1"/>
          </a:effectRef>
          <a:fontRef idx="none"/>
        </p:style>
        <p:txBody>
          <a:bodyPr/>
          <a:lstStyle>
            <a:lvl1pPr algn="ctr">
              <a:defRPr b="1" cap="none" spc="0" baseline="0">
                <a:ln w="9000" cmpd="sng">
                  <a:solidFill>
                    <a:schemeClr val="accent4">
                      <a:shade val="50000"/>
                      <a:satMod val="120000"/>
                    </a:schemeClr>
                  </a:solidFill>
                  <a:prstDash val="solid"/>
                </a:ln>
                <a:solidFill>
                  <a:srgbClr val="00B0F0"/>
                </a:solidFill>
                <a:effectLst/>
                <a:latin typeface="+mj-lt"/>
                <a:ea typeface="Garamond" pitchFamily="18" charset="0"/>
                <a:cs typeface="Arial" pitchFamily="34" charset="0"/>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1828800" y="6629400"/>
            <a:ext cx="5486400" cy="228600"/>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6" name="Slide Number Placeholder 5"/>
          <p:cNvSpPr>
            <a:spLocks noGrp="1"/>
          </p:cNvSpPr>
          <p:nvPr>
            <p:ph type="sldNum" sz="quarter" idx="4"/>
          </p:nvPr>
        </p:nvSpPr>
        <p:spPr>
          <a:xfrm>
            <a:off x="8001000" y="6629400"/>
            <a:ext cx="685800" cy="211777"/>
          </a:xfrm>
          <a:prstGeom prst="rect">
            <a:avLst/>
          </a:prstGeom>
        </p:spPr>
        <p:txBody>
          <a:bodyPr vert="horz" lIns="91440" tIns="45720" rIns="91440" bIns="45720" rtlCol="0" anchor="ctr"/>
          <a:lstStyle>
            <a:lvl1pPr algn="r">
              <a:defRPr sz="1200" baseline="0">
                <a:solidFill>
                  <a:schemeClr val="tx1"/>
                </a:solidFill>
                <a:latin typeface="Garamond" pitchFamily="18" charset="0"/>
                <a:cs typeface="Arial" pitchFamily="34" charset="0"/>
              </a:defRPr>
            </a:lvl1pPr>
          </a:lstStyle>
          <a:p>
            <a:fld id="{97F33F24-5111-4524-9375-24241E4B6E0C}"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905000" y="63563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6"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baseline="0">
                <a:solidFill>
                  <a:schemeClr val="tx1"/>
                </a:solidFill>
                <a:latin typeface="Arial" pitchFamily="34" charset="0"/>
                <a:cs typeface="Arial" pitchFamily="34" charset="0"/>
              </a:defRPr>
            </a:lvl1pPr>
          </a:lstStyle>
          <a:p>
            <a:fld id="{97F33F24-5111-4524-9375-24241E4B6E0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iming>
    <p:tnLst>
      <p:par>
        <p:cTn id="1" dur="indefinite" restart="never" nodeType="tmRoot"/>
      </p:par>
    </p:tnLst>
  </p:timing>
  <p:hf hdr="0" dt="0"/>
  <p:txStyles>
    <p:titleStyle>
      <a:lvl1pPr algn="ctr" defTabSz="914400" rtl="0" eaLnBrk="1" latinLnBrk="0" hangingPunct="1">
        <a:spcBef>
          <a:spcPct val="0"/>
        </a:spcBef>
        <a:buNone/>
        <a:defRPr sz="4400" b="1" kern="1200">
          <a:solidFill>
            <a:schemeClr val="tx1"/>
          </a:solidFill>
          <a:latin typeface="Garamond" pitchFamily="18"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aramond" pitchFamily="18"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aramond" pitchFamily="18"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aramond" pitchFamily="18"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001000" y="6629400"/>
            <a:ext cx="685800" cy="228600"/>
          </a:xfrm>
        </p:spPr>
        <p:txBody>
          <a:bodyPr/>
          <a:lstStyle/>
          <a:p>
            <a:fld id="{97F33F24-5111-4524-9375-24241E4B6E0C}" type="slidenum">
              <a:rPr lang="en-US" smtClean="0"/>
              <a:pPr/>
              <a:t>1</a:t>
            </a:fld>
            <a:endParaRPr lang="en-US" dirty="0"/>
          </a:p>
        </p:txBody>
      </p:sp>
      <p:sp>
        <p:nvSpPr>
          <p:cNvPr id="7" name="Footer Placeholder 6"/>
          <p:cNvSpPr>
            <a:spLocks noGrp="1"/>
          </p:cNvSpPr>
          <p:nvPr>
            <p:ph type="ftr" sz="quarter" idx="4294967295"/>
          </p:nvPr>
        </p:nvSpPr>
        <p:spPr>
          <a:xfrm>
            <a:off x="1828800" y="6629400"/>
            <a:ext cx="5486400" cy="228600"/>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8" name="TextBox 7"/>
          <p:cNvSpPr txBox="1"/>
          <p:nvPr/>
        </p:nvSpPr>
        <p:spPr>
          <a:xfrm>
            <a:off x="3581400" y="2438400"/>
            <a:ext cx="4866167" cy="954107"/>
          </a:xfrm>
          <a:prstGeom prst="rect">
            <a:avLst/>
          </a:prstGeom>
          <a:noFill/>
        </p:spPr>
        <p:txBody>
          <a:bodyPr wrap="square" rtlCol="0">
            <a:spAutoFit/>
          </a:bodyPr>
          <a:lstStyle/>
          <a:p>
            <a:r>
              <a:rPr lang="en-US" sz="2800" b="1" dirty="0" smtClean="0">
                <a:latin typeface="+mj-lt"/>
                <a:cs typeface="Arial" pitchFamily="34" charset="0"/>
              </a:rPr>
              <a:t>by </a:t>
            </a:r>
            <a:r>
              <a:rPr lang="en-US" sz="2800" b="1" dirty="0" smtClean="0">
                <a:latin typeface="+mj-lt"/>
              </a:rPr>
              <a:t>Mary Anne Poatsy, Keith Mulbery, Jason Davidson</a:t>
            </a:r>
          </a:p>
        </p:txBody>
      </p:sp>
      <p:cxnSp>
        <p:nvCxnSpPr>
          <p:cNvPr id="9" name="Straight Connector 8"/>
          <p:cNvCxnSpPr/>
          <p:nvPr/>
        </p:nvCxnSpPr>
        <p:spPr>
          <a:xfrm>
            <a:off x="2743200" y="3630781"/>
            <a:ext cx="5791200" cy="0"/>
          </a:xfrm>
          <a:prstGeom prst="line">
            <a:avLst/>
          </a:prstGeom>
          <a:ln w="57150" cmpd="sng">
            <a:solidFill>
              <a:schemeClr val="bg1"/>
            </a:solidFill>
          </a:ln>
          <a:effectLst>
            <a:outerShdw blurRad="50800" dist="50800" dir="5400000" algn="ctr" rotWithShape="0">
              <a:schemeClr val="accent1">
                <a:lumMod val="75000"/>
              </a:schemeClr>
            </a:outerShdw>
          </a:effectLst>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09600" y="274021"/>
            <a:ext cx="7924800" cy="1066800"/>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extBox 1"/>
          <p:cNvSpPr txBox="1"/>
          <p:nvPr/>
        </p:nvSpPr>
        <p:spPr>
          <a:xfrm>
            <a:off x="601683" y="274021"/>
            <a:ext cx="7924800" cy="1138773"/>
          </a:xfrm>
          <a:prstGeom prst="rect">
            <a:avLst/>
          </a:prstGeom>
          <a:noFill/>
        </p:spPr>
        <p:txBody>
          <a:bodyPr wrap="square" rtlCol="0" anchor="t">
            <a:spAutoFit/>
          </a:bodyPr>
          <a:lstStyle/>
          <a:p>
            <a:pPr lvl="0" algn="ctr"/>
            <a:r>
              <a:rPr lang="en-US" sz="3400" b="1" dirty="0" smtClean="0">
                <a:ln w="9000" cmpd="sng">
                  <a:solidFill>
                    <a:srgbClr val="8064A2">
                      <a:shade val="50000"/>
                      <a:satMod val="120000"/>
                    </a:srgbClr>
                  </a:solidFill>
                  <a:prstDash val="solid"/>
                </a:ln>
                <a:solidFill>
                  <a:srgbClr val="00B0F0"/>
                </a:solidFill>
                <a:cs typeface="Arial" pitchFamily="34" charset="0"/>
              </a:rPr>
              <a:t>Exploring Microsoft </a:t>
            </a:r>
            <a:r>
              <a:rPr lang="en-US" sz="3400" b="1" smtClean="0">
                <a:ln w="9000" cmpd="sng">
                  <a:solidFill>
                    <a:srgbClr val="8064A2">
                      <a:shade val="50000"/>
                      <a:satMod val="120000"/>
                    </a:srgbClr>
                  </a:solidFill>
                  <a:prstDash val="solid"/>
                </a:ln>
                <a:solidFill>
                  <a:srgbClr val="00B0F0"/>
                </a:solidFill>
                <a:cs typeface="Arial" pitchFamily="34" charset="0"/>
              </a:rPr>
              <a:t>Office 2013</a:t>
            </a:r>
            <a:r>
              <a:rPr lang="en-US" sz="3400" b="1">
                <a:ln w="9000" cmpd="sng">
                  <a:solidFill>
                    <a:srgbClr val="8064A2">
                      <a:shade val="50000"/>
                      <a:satMod val="120000"/>
                    </a:srgbClr>
                  </a:solidFill>
                  <a:prstDash val="solid"/>
                </a:ln>
                <a:solidFill>
                  <a:srgbClr val="00B0F0"/>
                </a:solidFill>
                <a:cs typeface="Arial" pitchFamily="34" charset="0"/>
              </a:rPr>
              <a:t/>
            </a:r>
            <a:br>
              <a:rPr lang="en-US" sz="3400" b="1">
                <a:ln w="9000" cmpd="sng">
                  <a:solidFill>
                    <a:srgbClr val="8064A2">
                      <a:shade val="50000"/>
                      <a:satMod val="120000"/>
                    </a:srgbClr>
                  </a:solidFill>
                  <a:prstDash val="solid"/>
                </a:ln>
                <a:solidFill>
                  <a:srgbClr val="00B0F0"/>
                </a:solidFill>
                <a:cs typeface="Arial" pitchFamily="34" charset="0"/>
              </a:rPr>
            </a:br>
            <a:r>
              <a:rPr lang="en-US" sz="3400" b="1" smtClean="0">
                <a:ln w="9000" cmpd="sng">
                  <a:solidFill>
                    <a:srgbClr val="8064A2">
                      <a:shade val="50000"/>
                      <a:satMod val="120000"/>
                    </a:srgbClr>
                  </a:solidFill>
                  <a:prstDash val="solid"/>
                </a:ln>
                <a:solidFill>
                  <a:srgbClr val="00B0F0"/>
                </a:solidFill>
                <a:cs typeface="Arial" pitchFamily="34" charset="0"/>
              </a:rPr>
              <a:t>Excel </a:t>
            </a:r>
            <a:r>
              <a:rPr lang="en-US" sz="3400" b="1" dirty="0" smtClean="0">
                <a:ln w="9000" cmpd="sng">
                  <a:solidFill>
                    <a:srgbClr val="8064A2">
                      <a:shade val="50000"/>
                      <a:satMod val="120000"/>
                    </a:srgbClr>
                  </a:solidFill>
                  <a:prstDash val="solid"/>
                </a:ln>
                <a:solidFill>
                  <a:srgbClr val="00B0F0"/>
                </a:solidFill>
                <a:cs typeface="Arial" pitchFamily="34" charset="0"/>
              </a:rPr>
              <a:t>Comprehensive</a:t>
            </a:r>
            <a:endParaRPr lang="en-US" sz="3400" b="1" dirty="0">
              <a:solidFill>
                <a:prstClr val="black"/>
              </a:solidFill>
              <a:latin typeface="+mj-lt"/>
              <a:cs typeface="Arial" pitchFamily="34" charset="0"/>
            </a:endParaRPr>
          </a:p>
        </p:txBody>
      </p:sp>
      <p:sp>
        <p:nvSpPr>
          <p:cNvPr id="10" name="TextBox 9"/>
          <p:cNvSpPr txBox="1"/>
          <p:nvPr/>
        </p:nvSpPr>
        <p:spPr>
          <a:xfrm>
            <a:off x="3576084" y="4180582"/>
            <a:ext cx="4874861" cy="1569660"/>
          </a:xfrm>
          <a:prstGeom prst="rect">
            <a:avLst/>
          </a:prstGeom>
          <a:noFill/>
        </p:spPr>
        <p:txBody>
          <a:bodyPr wrap="none" rtlCol="0">
            <a:spAutoFit/>
          </a:bodyPr>
          <a:lstStyle/>
          <a:p>
            <a:r>
              <a:rPr lang="en-US" sz="3200" b="1" dirty="0" smtClean="0">
                <a:latin typeface="Garamond" pitchFamily="18" charset="0"/>
                <a:cs typeface="Arial" pitchFamily="34" charset="0"/>
              </a:rPr>
              <a:t>Chapter 5</a:t>
            </a:r>
          </a:p>
          <a:p>
            <a:r>
              <a:rPr lang="en-US" sz="3200" b="1" dirty="0" smtClean="0">
                <a:latin typeface="Garamond" pitchFamily="18" charset="0"/>
                <a:cs typeface="Arial" pitchFamily="34" charset="0"/>
              </a:rPr>
              <a:t>Subtotals, PivotTables, and</a:t>
            </a:r>
          </a:p>
          <a:p>
            <a:r>
              <a:rPr lang="en-US" sz="3200" b="1" dirty="0" smtClean="0">
                <a:latin typeface="Garamond" pitchFamily="18" charset="0"/>
                <a:cs typeface="Arial" pitchFamily="34" charset="0"/>
              </a:rPr>
              <a:t>PivotCharts</a:t>
            </a:r>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1593860"/>
            <a:ext cx="3227684" cy="4073842"/>
          </a:xfrm>
          <a:prstGeom prst="rect">
            <a:avLst/>
          </a:prstGeom>
          <a:ln>
            <a:solidFill>
              <a:schemeClr val="tx2">
                <a:lumMod val="20000"/>
                <a:lumOff val="80000"/>
              </a:schemeClr>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and Ungroup Data</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10</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4767" y="2057400"/>
            <a:ext cx="8422458" cy="2834481"/>
          </a:xfrm>
        </p:spPr>
      </p:pic>
    </p:spTree>
    <p:extLst>
      <p:ext uri="{BB962C8B-B14F-4D97-AF65-F5344CB8AC3E}">
        <p14:creationId xmlns:p14="http://schemas.microsoft.com/office/powerpoint/2010/main" val="1980974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PivotTable</a:t>
            </a:r>
            <a:endParaRPr lang="en-US" dirty="0"/>
          </a:p>
        </p:txBody>
      </p:sp>
      <p:sp>
        <p:nvSpPr>
          <p:cNvPr id="3" name="Content Placeholder 2"/>
          <p:cNvSpPr>
            <a:spLocks noGrp="1"/>
          </p:cNvSpPr>
          <p:nvPr>
            <p:ph idx="1"/>
          </p:nvPr>
        </p:nvSpPr>
        <p:spPr/>
        <p:txBody>
          <a:bodyPr/>
          <a:lstStyle/>
          <a:p>
            <a:r>
              <a:rPr lang="en-US" dirty="0" smtClean="0"/>
              <a:t>Data mining</a:t>
            </a:r>
            <a:endParaRPr lang="en-US" dirty="0"/>
          </a:p>
          <a:p>
            <a:pPr lvl="1"/>
            <a:r>
              <a:rPr lang="en-US" dirty="0" smtClean="0"/>
              <a:t>Analyzes </a:t>
            </a:r>
            <a:r>
              <a:rPr lang="en-US" dirty="0"/>
              <a:t>large </a:t>
            </a:r>
            <a:r>
              <a:rPr lang="en-US" dirty="0" smtClean="0"/>
              <a:t>volumes </a:t>
            </a:r>
            <a:r>
              <a:rPr lang="en-US" dirty="0"/>
              <a:t>of </a:t>
            </a:r>
            <a:r>
              <a:rPr lang="en-US" dirty="0" smtClean="0"/>
              <a:t>data</a:t>
            </a:r>
          </a:p>
          <a:p>
            <a:pPr lvl="1"/>
            <a:r>
              <a:rPr lang="en-US" dirty="0" smtClean="0"/>
              <a:t>Uses </a:t>
            </a:r>
            <a:r>
              <a:rPr lang="en-US" dirty="0"/>
              <a:t>advanced statistical </a:t>
            </a:r>
            <a:r>
              <a:rPr lang="en-US" dirty="0" smtClean="0"/>
              <a:t>techniques</a:t>
            </a:r>
          </a:p>
          <a:p>
            <a:pPr lvl="1"/>
            <a:r>
              <a:rPr lang="en-US" dirty="0" smtClean="0"/>
              <a:t>Identifies </a:t>
            </a:r>
            <a:r>
              <a:rPr lang="en-US" dirty="0"/>
              <a:t>trends and patterns </a:t>
            </a:r>
            <a:endParaRPr lang="en-US" dirty="0" smtClean="0"/>
          </a:p>
          <a:p>
            <a:r>
              <a:rPr lang="en-US" dirty="0" smtClean="0"/>
              <a:t>PivotTable—Excel’s interactive data-mining feature</a:t>
            </a:r>
          </a:p>
        </p:txBody>
      </p:sp>
      <p:sp>
        <p:nvSpPr>
          <p:cNvPr id="4" name="Slide Number Placeholder 3"/>
          <p:cNvSpPr>
            <a:spLocks noGrp="1"/>
          </p:cNvSpPr>
          <p:nvPr>
            <p:ph type="sldNum" sz="quarter" idx="4"/>
          </p:nvPr>
        </p:nvSpPr>
        <p:spPr/>
        <p:txBody>
          <a:bodyPr/>
          <a:lstStyle/>
          <a:p>
            <a:fld id="{97F33F24-5111-4524-9375-24241E4B6E0C}" type="slidenum">
              <a:rPr lang="en-US" smtClean="0"/>
              <a:pPr/>
              <a:t>11</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extLst>
      <p:ext uri="{BB962C8B-B14F-4D97-AF65-F5344CB8AC3E}">
        <p14:creationId xmlns:p14="http://schemas.microsoft.com/office/powerpoint/2010/main" val="2587713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a:t>
            </a:r>
            <a:r>
              <a:rPr lang="en-US" dirty="0" smtClean="0"/>
              <a:t>PivotTable</a:t>
            </a:r>
            <a:endParaRPr lang="en-US" dirty="0"/>
          </a:p>
        </p:txBody>
      </p:sp>
      <p:sp>
        <p:nvSpPr>
          <p:cNvPr id="3" name="Content Placeholder 2"/>
          <p:cNvSpPr>
            <a:spLocks noGrp="1"/>
          </p:cNvSpPr>
          <p:nvPr>
            <p:ph idx="1"/>
          </p:nvPr>
        </p:nvSpPr>
        <p:spPr/>
        <p:txBody>
          <a:bodyPr/>
          <a:lstStyle/>
          <a:p>
            <a:r>
              <a:rPr lang="en-US" dirty="0" smtClean="0"/>
              <a:t>PivotTables are dynamic</a:t>
            </a:r>
          </a:p>
          <a:p>
            <a:pPr lvl="1">
              <a:spcBef>
                <a:spcPts val="400"/>
              </a:spcBef>
            </a:pPr>
            <a:r>
              <a:rPr lang="en-US" dirty="0"/>
              <a:t>Data can be </a:t>
            </a:r>
            <a:r>
              <a:rPr lang="en-US" dirty="0" smtClean="0"/>
              <a:t>rearranged</a:t>
            </a:r>
          </a:p>
          <a:p>
            <a:pPr lvl="1">
              <a:spcBef>
                <a:spcPts val="400"/>
              </a:spcBef>
            </a:pPr>
            <a:r>
              <a:rPr lang="en-US" dirty="0"/>
              <a:t>Details can be expanded or </a:t>
            </a:r>
            <a:r>
              <a:rPr lang="en-US" dirty="0" smtClean="0"/>
              <a:t>collapsed</a:t>
            </a:r>
          </a:p>
          <a:p>
            <a:pPr lvl="1">
              <a:spcBef>
                <a:spcPts val="400"/>
              </a:spcBef>
            </a:pPr>
            <a:r>
              <a:rPr lang="en-US" dirty="0"/>
              <a:t>Data can be organized and grouped differently</a:t>
            </a:r>
          </a:p>
          <a:p>
            <a:pPr lvl="1">
              <a:spcBef>
                <a:spcPts val="400"/>
              </a:spcBef>
            </a:pPr>
            <a:r>
              <a:rPr lang="en-US" dirty="0" smtClean="0"/>
              <a:t> </a:t>
            </a:r>
            <a:r>
              <a:rPr lang="en-US" dirty="0"/>
              <a:t>Row and column categories can be </a:t>
            </a:r>
            <a:r>
              <a:rPr lang="en-US" dirty="0" smtClean="0"/>
              <a:t>switched</a:t>
            </a:r>
          </a:p>
          <a:p>
            <a:r>
              <a:rPr lang="en-US" dirty="0" smtClean="0"/>
              <a:t>How to create a PivotTable</a:t>
            </a:r>
          </a:p>
          <a:p>
            <a:pPr lvl="1">
              <a:spcBef>
                <a:spcPts val="400"/>
              </a:spcBef>
            </a:pPr>
            <a:r>
              <a:rPr lang="en-US" dirty="0" smtClean="0"/>
              <a:t>Quick Analysis Gallery</a:t>
            </a:r>
          </a:p>
          <a:p>
            <a:pPr lvl="1">
              <a:spcBef>
                <a:spcPts val="400"/>
              </a:spcBef>
            </a:pPr>
            <a:r>
              <a:rPr lang="en-US" dirty="0" smtClean="0"/>
              <a:t>Ribbon</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12</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extLst>
      <p:ext uri="{BB962C8B-B14F-4D97-AF65-F5344CB8AC3E}">
        <p14:creationId xmlns:p14="http://schemas.microsoft.com/office/powerpoint/2010/main" val="1430044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a:t>
            </a:r>
            <a:r>
              <a:rPr lang="en-US" dirty="0" smtClean="0"/>
              <a:t>PivotTable</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752600"/>
            <a:ext cx="8382000" cy="3759668"/>
          </a:xfrm>
        </p:spPr>
      </p:pic>
      <p:sp>
        <p:nvSpPr>
          <p:cNvPr id="4" name="Slide Number Placeholder 3"/>
          <p:cNvSpPr>
            <a:spLocks noGrp="1"/>
          </p:cNvSpPr>
          <p:nvPr>
            <p:ph type="sldNum" sz="quarter" idx="4"/>
          </p:nvPr>
        </p:nvSpPr>
        <p:spPr/>
        <p:txBody>
          <a:bodyPr/>
          <a:lstStyle/>
          <a:p>
            <a:fld id="{97F33F24-5111-4524-9375-24241E4B6E0C}" type="slidenum">
              <a:rPr lang="en-US" smtClean="0"/>
              <a:pPr/>
              <a:t>13</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extLst>
      <p:ext uri="{BB962C8B-B14F-4D97-AF65-F5344CB8AC3E}">
        <p14:creationId xmlns:p14="http://schemas.microsoft.com/office/powerpoint/2010/main" val="3368171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a:t>
            </a:r>
            <a:r>
              <a:rPr lang="en-US" dirty="0" smtClean="0"/>
              <a:t>PivotTable</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14</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2987" y="1524000"/>
            <a:ext cx="7210425" cy="4152900"/>
          </a:xfrm>
        </p:spPr>
      </p:pic>
    </p:spTree>
    <p:extLst>
      <p:ext uri="{BB962C8B-B14F-4D97-AF65-F5344CB8AC3E}">
        <p14:creationId xmlns:p14="http://schemas.microsoft.com/office/powerpoint/2010/main" val="3137322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a:t>
            </a:r>
            <a:r>
              <a:rPr lang="en-US" dirty="0" smtClean="0"/>
              <a:t>PivotTable</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15</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7713" y="1524000"/>
            <a:ext cx="7405687" cy="4242361"/>
          </a:xfrm>
        </p:spPr>
      </p:pic>
    </p:spTree>
    <p:extLst>
      <p:ext uri="{BB962C8B-B14F-4D97-AF65-F5344CB8AC3E}">
        <p14:creationId xmlns:p14="http://schemas.microsoft.com/office/powerpoint/2010/main" val="2841224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Modifying a </a:t>
            </a:r>
            <a:r>
              <a:rPr lang="en-US" dirty="0"/>
              <a:t>PivotTable</a:t>
            </a:r>
          </a:p>
        </p:txBody>
      </p:sp>
      <p:sp>
        <p:nvSpPr>
          <p:cNvPr id="4" name="Slide Number Placeholder 3"/>
          <p:cNvSpPr>
            <a:spLocks noGrp="1"/>
          </p:cNvSpPr>
          <p:nvPr>
            <p:ph type="sldNum" sz="quarter" idx="4"/>
          </p:nvPr>
        </p:nvSpPr>
        <p:spPr/>
        <p:txBody>
          <a:bodyPr/>
          <a:lstStyle/>
          <a:p>
            <a:fld id="{97F33F24-5111-4524-9375-24241E4B6E0C}" type="slidenum">
              <a:rPr lang="en-US" smtClean="0"/>
              <a:pPr/>
              <a:t>16</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3" name="Content Placeholder 2"/>
          <p:cNvSpPr>
            <a:spLocks noGrp="1"/>
          </p:cNvSpPr>
          <p:nvPr>
            <p:ph idx="1"/>
          </p:nvPr>
        </p:nvSpPr>
        <p:spPr>
          <a:xfrm>
            <a:off x="457200" y="1524000"/>
            <a:ext cx="8229600" cy="4525963"/>
          </a:xfrm>
        </p:spPr>
        <p:txBody>
          <a:bodyPr/>
          <a:lstStyle/>
          <a:p>
            <a:r>
              <a:rPr lang="en-US" dirty="0" smtClean="0"/>
              <a:t>Add a field as a row—in </a:t>
            </a:r>
            <a:r>
              <a:rPr lang="en-US" dirty="0"/>
              <a:t>the Choose fields to add to report </a:t>
            </a:r>
            <a:r>
              <a:rPr lang="en-US" dirty="0" smtClean="0"/>
              <a:t>section:</a:t>
            </a:r>
          </a:p>
          <a:p>
            <a:pPr lvl="1"/>
            <a:r>
              <a:rPr lang="en-US" dirty="0" smtClean="0"/>
              <a:t>Click the field’s check box, or</a:t>
            </a:r>
          </a:p>
          <a:p>
            <a:pPr lvl="1"/>
            <a:r>
              <a:rPr lang="en-US" dirty="0" smtClean="0"/>
              <a:t>Drag the field and drop in ROWS area, or</a:t>
            </a:r>
          </a:p>
          <a:p>
            <a:pPr lvl="1"/>
            <a:r>
              <a:rPr lang="en-US" dirty="0" smtClean="0"/>
              <a:t>Right-click field name and select Add to Row Labels</a:t>
            </a:r>
            <a:endParaRPr lang="en-US" dirty="0"/>
          </a:p>
        </p:txBody>
      </p:sp>
    </p:spTree>
    <p:extLst>
      <p:ext uri="{BB962C8B-B14F-4D97-AF65-F5344CB8AC3E}">
        <p14:creationId xmlns:p14="http://schemas.microsoft.com/office/powerpoint/2010/main" val="3072292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Modifying a </a:t>
            </a:r>
            <a:r>
              <a:rPr lang="en-US" dirty="0" smtClean="0"/>
              <a:t>PivotTable</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17</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3" name="Content Placeholder 2"/>
          <p:cNvSpPr>
            <a:spLocks noGrp="1"/>
          </p:cNvSpPr>
          <p:nvPr>
            <p:ph idx="1"/>
          </p:nvPr>
        </p:nvSpPr>
        <p:spPr>
          <a:xfrm>
            <a:off x="457200" y="1524000"/>
            <a:ext cx="8229600" cy="4525963"/>
          </a:xfrm>
        </p:spPr>
        <p:txBody>
          <a:bodyPr>
            <a:normAutofit/>
          </a:bodyPr>
          <a:lstStyle/>
          <a:p>
            <a:r>
              <a:rPr lang="en-US" dirty="0" smtClean="0"/>
              <a:t>Add a value—in </a:t>
            </a:r>
            <a:r>
              <a:rPr lang="en-US" dirty="0"/>
              <a:t>the Choose fields to add to report </a:t>
            </a:r>
            <a:r>
              <a:rPr lang="en-US" dirty="0" smtClean="0"/>
              <a:t>section:</a:t>
            </a:r>
          </a:p>
          <a:p>
            <a:pPr lvl="1">
              <a:spcBef>
                <a:spcPts val="200"/>
              </a:spcBef>
            </a:pPr>
            <a:r>
              <a:rPr lang="en-US" dirty="0" smtClean="0"/>
              <a:t>Click the field’s check box, or</a:t>
            </a:r>
          </a:p>
          <a:p>
            <a:pPr lvl="1">
              <a:spcBef>
                <a:spcPts val="0"/>
              </a:spcBef>
            </a:pPr>
            <a:r>
              <a:rPr lang="en-US" dirty="0" smtClean="0"/>
              <a:t>Drag the field and drop in VALUES area, or</a:t>
            </a:r>
          </a:p>
          <a:p>
            <a:pPr lvl="1">
              <a:spcBef>
                <a:spcPts val="0"/>
              </a:spcBef>
            </a:pPr>
            <a:r>
              <a:rPr lang="en-US" dirty="0" smtClean="0"/>
              <a:t>Right-click field name and select Add to Values</a:t>
            </a:r>
          </a:p>
          <a:p>
            <a:pPr>
              <a:spcBef>
                <a:spcPts val="500"/>
              </a:spcBef>
            </a:pPr>
            <a:r>
              <a:rPr lang="en-US" dirty="0" smtClean="0"/>
              <a:t>Add </a:t>
            </a:r>
            <a:r>
              <a:rPr lang="en-US" dirty="0"/>
              <a:t>a </a:t>
            </a:r>
            <a:r>
              <a:rPr lang="en-US" dirty="0" smtClean="0"/>
              <a:t>column—in </a:t>
            </a:r>
            <a:r>
              <a:rPr lang="en-US" dirty="0"/>
              <a:t>the Choose fields to add to report section:</a:t>
            </a:r>
          </a:p>
          <a:p>
            <a:pPr lvl="1">
              <a:spcBef>
                <a:spcPts val="0"/>
              </a:spcBef>
            </a:pPr>
            <a:r>
              <a:rPr lang="en-US" dirty="0"/>
              <a:t>Drag the field and drop in </a:t>
            </a:r>
            <a:r>
              <a:rPr lang="en-US" dirty="0" smtClean="0"/>
              <a:t>COLUMNS area</a:t>
            </a:r>
            <a:endParaRPr lang="en-US" dirty="0"/>
          </a:p>
        </p:txBody>
      </p:sp>
    </p:spTree>
    <p:extLst>
      <p:ext uri="{BB962C8B-B14F-4D97-AF65-F5344CB8AC3E}">
        <p14:creationId xmlns:p14="http://schemas.microsoft.com/office/powerpoint/2010/main" val="3949585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Modifying a </a:t>
            </a:r>
            <a:r>
              <a:rPr lang="en-US" dirty="0" smtClean="0"/>
              <a:t>PivotTable</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18</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8696" y="1495425"/>
            <a:ext cx="7553325" cy="4295775"/>
          </a:xfrm>
        </p:spPr>
      </p:pic>
    </p:spTree>
    <p:extLst>
      <p:ext uri="{BB962C8B-B14F-4D97-AF65-F5344CB8AC3E}">
        <p14:creationId xmlns:p14="http://schemas.microsoft.com/office/powerpoint/2010/main" val="449192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Modifying a </a:t>
            </a:r>
            <a:r>
              <a:rPr lang="en-US" dirty="0" smtClean="0"/>
              <a:t>PivotTable</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19</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3" name="Content Placeholder 2"/>
          <p:cNvSpPr>
            <a:spLocks noGrp="1"/>
          </p:cNvSpPr>
          <p:nvPr>
            <p:ph idx="1"/>
          </p:nvPr>
        </p:nvSpPr>
        <p:spPr/>
        <p:txBody>
          <a:bodyPr/>
          <a:lstStyle/>
          <a:p>
            <a:r>
              <a:rPr lang="en-US" dirty="0" smtClean="0"/>
              <a:t>To remove a field:</a:t>
            </a:r>
          </a:p>
          <a:p>
            <a:pPr lvl="1"/>
            <a:r>
              <a:rPr lang="en-US" dirty="0"/>
              <a:t>Click the field name in the Drag fields between areas below section and </a:t>
            </a:r>
            <a:r>
              <a:rPr lang="en-US" dirty="0" smtClean="0"/>
              <a:t>select Remove Field, </a:t>
            </a:r>
            <a:r>
              <a:rPr lang="en-US" dirty="0"/>
              <a:t>or</a:t>
            </a:r>
          </a:p>
          <a:p>
            <a:pPr lvl="1"/>
            <a:r>
              <a:rPr lang="en-US" dirty="0"/>
              <a:t>Deselect the check box next to the field name in the Choose fields to add to </a:t>
            </a:r>
            <a:r>
              <a:rPr lang="en-US" dirty="0" smtClean="0"/>
              <a:t>report section</a:t>
            </a:r>
            <a:r>
              <a:rPr lang="en-US" dirty="0"/>
              <a:t>, or</a:t>
            </a:r>
          </a:p>
          <a:p>
            <a:pPr lvl="1"/>
            <a:r>
              <a:rPr lang="en-US" dirty="0"/>
              <a:t>Drag a field name in the Drag fields between areas below section outside </a:t>
            </a:r>
            <a:r>
              <a:rPr lang="en-US" dirty="0" smtClean="0"/>
              <a:t>the PivotTable </a:t>
            </a:r>
            <a:r>
              <a:rPr lang="en-US" dirty="0"/>
              <a:t>Fields task pane</a:t>
            </a:r>
            <a:endParaRPr lang="en-US" dirty="0" smtClean="0"/>
          </a:p>
        </p:txBody>
      </p:sp>
    </p:spTree>
    <p:extLst>
      <p:ext uri="{BB962C8B-B14F-4D97-AF65-F5344CB8AC3E}">
        <p14:creationId xmlns:p14="http://schemas.microsoft.com/office/powerpoint/2010/main" val="2726526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8382000" cy="1066800"/>
          </a:xfrm>
        </p:spPr>
        <p:txBody>
          <a:bodyPr/>
          <a:lstStyle/>
          <a:p>
            <a:r>
              <a:rPr lang="en-US" dirty="0" smtClean="0"/>
              <a:t>Objectives</a:t>
            </a:r>
            <a:endParaRPr lang="en-US" dirty="0"/>
          </a:p>
        </p:txBody>
      </p:sp>
      <p:sp>
        <p:nvSpPr>
          <p:cNvPr id="8" name="Content Placeholder 7"/>
          <p:cNvSpPr>
            <a:spLocks noGrp="1"/>
          </p:cNvSpPr>
          <p:nvPr>
            <p:ph idx="1"/>
          </p:nvPr>
        </p:nvSpPr>
        <p:spPr>
          <a:xfrm>
            <a:off x="304800" y="1676400"/>
            <a:ext cx="8534400" cy="3657600"/>
          </a:xfrm>
        </p:spPr>
        <p:txBody>
          <a:bodyPr>
            <a:noAutofit/>
          </a:bodyPr>
          <a:lstStyle/>
          <a:p>
            <a:pPr>
              <a:spcAft>
                <a:spcPts val="1200"/>
              </a:spcAft>
            </a:pPr>
            <a:r>
              <a:rPr lang="en-US" sz="3600" b="1" dirty="0" smtClean="0"/>
              <a:t>Subtotal data</a:t>
            </a:r>
          </a:p>
          <a:p>
            <a:pPr>
              <a:spcAft>
                <a:spcPts val="1200"/>
              </a:spcAft>
            </a:pPr>
            <a:r>
              <a:rPr lang="en-US" sz="3600" b="1" dirty="0" smtClean="0"/>
              <a:t>Group and ungroup data</a:t>
            </a:r>
          </a:p>
          <a:p>
            <a:pPr>
              <a:spcAft>
                <a:spcPts val="1200"/>
              </a:spcAft>
            </a:pPr>
            <a:r>
              <a:rPr lang="en-US" sz="3600" b="1" dirty="0" smtClean="0"/>
              <a:t>Create a PivotTable</a:t>
            </a:r>
          </a:p>
          <a:p>
            <a:pPr>
              <a:spcAft>
                <a:spcPts val="1200"/>
              </a:spcAft>
            </a:pPr>
            <a:r>
              <a:rPr lang="en-US" sz="3600" b="1" dirty="0" smtClean="0"/>
              <a:t>Modify a PivotTable</a:t>
            </a:r>
          </a:p>
          <a:p>
            <a:pPr>
              <a:spcAft>
                <a:spcPts val="1200"/>
              </a:spcAft>
            </a:pPr>
            <a:r>
              <a:rPr lang="en-US" sz="3600" b="1" dirty="0" smtClean="0"/>
              <a:t>Filter and slice a PivotTable</a:t>
            </a:r>
            <a:endParaRPr lang="en-US" sz="3600" b="1" dirty="0"/>
          </a:p>
          <a:p>
            <a:pPr>
              <a:buNone/>
            </a:pPr>
            <a:endParaRPr lang="en-US" dirty="0"/>
          </a:p>
        </p:txBody>
      </p:sp>
      <p:sp>
        <p:nvSpPr>
          <p:cNvPr id="2" name="Footer Placeholder 1"/>
          <p:cNvSpPr>
            <a:spLocks noGrp="1"/>
          </p:cNvSpPr>
          <p:nvPr>
            <p:ph type="ftr" sz="quarter" idx="4294967295"/>
          </p:nvPr>
        </p:nvSpPr>
        <p:spPr>
          <a:xfrm>
            <a:off x="1828800" y="6629400"/>
            <a:ext cx="5486400" cy="228600"/>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3" name="Slide Number Placeholder 2"/>
          <p:cNvSpPr>
            <a:spLocks noGrp="1"/>
          </p:cNvSpPr>
          <p:nvPr>
            <p:ph type="sldNum" sz="quarter" idx="4"/>
          </p:nvPr>
        </p:nvSpPr>
        <p:spPr>
          <a:xfrm>
            <a:off x="8001000" y="6660078"/>
            <a:ext cx="685800" cy="212766"/>
          </a:xfrm>
        </p:spPr>
        <p:txBody>
          <a:bodyPr/>
          <a:lstStyle/>
          <a:p>
            <a:fld id="{97F33F24-5111-4524-9375-24241E4B6E0C}" type="slidenum">
              <a:rPr lang="en-US" smtClean="0"/>
              <a:pPr/>
              <a:t>2</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Modifying a </a:t>
            </a:r>
            <a:r>
              <a:rPr lang="en-US" dirty="0" smtClean="0"/>
              <a:t>PivotTable</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20</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3" name="Content Placeholder 2"/>
          <p:cNvSpPr>
            <a:spLocks noGrp="1"/>
          </p:cNvSpPr>
          <p:nvPr>
            <p:ph idx="1"/>
          </p:nvPr>
        </p:nvSpPr>
        <p:spPr/>
        <p:txBody>
          <a:bodyPr>
            <a:normAutofit/>
          </a:bodyPr>
          <a:lstStyle/>
          <a:p>
            <a:r>
              <a:rPr lang="en-US" dirty="0" smtClean="0"/>
              <a:t>PivotTables do not automatically update</a:t>
            </a:r>
          </a:p>
          <a:p>
            <a:r>
              <a:rPr lang="en-US" dirty="0" smtClean="0"/>
              <a:t>Changing data in the data source requires a PivotTable refresh</a:t>
            </a:r>
          </a:p>
          <a:p>
            <a:r>
              <a:rPr lang="en-US" dirty="0" smtClean="0"/>
              <a:t>Click </a:t>
            </a:r>
            <a:r>
              <a:rPr lang="en-US" dirty="0"/>
              <a:t>the PivotTable and </a:t>
            </a:r>
            <a:r>
              <a:rPr lang="en-US" dirty="0" smtClean="0"/>
              <a:t>click </a:t>
            </a:r>
            <a:r>
              <a:rPr lang="en-US" dirty="0"/>
              <a:t>the Refresh button in the Data </a:t>
            </a:r>
            <a:r>
              <a:rPr lang="en-US" dirty="0" smtClean="0"/>
              <a:t>group on the ANALYZE tab</a:t>
            </a:r>
          </a:p>
        </p:txBody>
      </p:sp>
    </p:spTree>
    <p:extLst>
      <p:ext uri="{BB962C8B-B14F-4D97-AF65-F5344CB8AC3E}">
        <p14:creationId xmlns:p14="http://schemas.microsoft.com/office/powerpoint/2010/main" val="792119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Filtering and Slicing a PivotTable</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21</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3" name="Content Placeholder 2"/>
          <p:cNvSpPr>
            <a:spLocks noGrp="1"/>
          </p:cNvSpPr>
          <p:nvPr>
            <p:ph idx="1"/>
          </p:nvPr>
        </p:nvSpPr>
        <p:spPr/>
        <p:txBody>
          <a:bodyPr/>
          <a:lstStyle/>
          <a:p>
            <a:r>
              <a:rPr lang="en-US" dirty="0" smtClean="0"/>
              <a:t>Filters can be applied to a PivotTable</a:t>
            </a:r>
          </a:p>
          <a:p>
            <a:r>
              <a:rPr lang="en-US" dirty="0" smtClean="0"/>
              <a:t>PivotTable filters can be based on:</a:t>
            </a:r>
          </a:p>
          <a:p>
            <a:pPr lvl="1"/>
            <a:r>
              <a:rPr lang="en-US" dirty="0" smtClean="0"/>
              <a:t>Field values</a:t>
            </a:r>
          </a:p>
          <a:p>
            <a:pPr lvl="1"/>
            <a:r>
              <a:rPr lang="en-US" dirty="0" smtClean="0"/>
              <a:t>Row and column label groupings</a:t>
            </a:r>
          </a:p>
          <a:p>
            <a:r>
              <a:rPr lang="en-US" dirty="0"/>
              <a:t>PivotTable filters can be </a:t>
            </a:r>
            <a:r>
              <a:rPr lang="en-US" dirty="0" smtClean="0"/>
              <a:t>removed</a:t>
            </a:r>
            <a:endParaRPr lang="en-US" dirty="0"/>
          </a:p>
        </p:txBody>
      </p:sp>
    </p:spTree>
    <p:extLst>
      <p:ext uri="{BB962C8B-B14F-4D97-AF65-F5344CB8AC3E}">
        <p14:creationId xmlns:p14="http://schemas.microsoft.com/office/powerpoint/2010/main" val="4050018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Filtering and Slicing a PivotTable</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602244"/>
            <a:ext cx="8229600" cy="2521875"/>
          </a:xfrm>
        </p:spPr>
      </p:pic>
      <p:sp>
        <p:nvSpPr>
          <p:cNvPr id="4" name="Slide Number Placeholder 3"/>
          <p:cNvSpPr>
            <a:spLocks noGrp="1"/>
          </p:cNvSpPr>
          <p:nvPr>
            <p:ph type="sldNum" sz="quarter" idx="4"/>
          </p:nvPr>
        </p:nvSpPr>
        <p:spPr/>
        <p:txBody>
          <a:bodyPr/>
          <a:lstStyle/>
          <a:p>
            <a:fld id="{97F33F24-5111-4524-9375-24241E4B6E0C}" type="slidenum">
              <a:rPr lang="en-US" smtClean="0"/>
              <a:pPr/>
              <a:t>22</a:t>
            </a:fld>
            <a:endParaRPr lang="en-US" dirty="0"/>
          </a:p>
        </p:txBody>
      </p:sp>
      <p:sp>
        <p:nvSpPr>
          <p:cNvPr id="5" name="Footer Placeholder 4"/>
          <p:cNvSpPr>
            <a:spLocks noGrp="1"/>
          </p:cNvSpPr>
          <p:nvPr>
            <p:ph type="ftr" sz="quarter" idx="4294967295"/>
          </p:nvPr>
        </p:nvSpPr>
        <p:spPr/>
        <p:txBody>
          <a:bodyPr/>
          <a:lstStyle/>
          <a:p>
            <a:endParaRPr lang="en-US" smtClean="0"/>
          </a:p>
          <a:p>
            <a:r>
              <a:rPr lang="en-US" smtClean="0"/>
              <a:t>Copyright © 2014 Pearson Education, Inc. Publishing as Prentice Hall. </a:t>
            </a:r>
          </a:p>
          <a:p>
            <a:endParaRPr lang="en-US" dirty="0"/>
          </a:p>
        </p:txBody>
      </p:sp>
    </p:spTree>
    <p:extLst>
      <p:ext uri="{BB962C8B-B14F-4D97-AF65-F5344CB8AC3E}">
        <p14:creationId xmlns:p14="http://schemas.microsoft.com/office/powerpoint/2010/main" val="3329038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Filtering and Slicing a PivotTable</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045374"/>
            <a:ext cx="8229600" cy="3635615"/>
          </a:xfrm>
        </p:spPr>
      </p:pic>
      <p:sp>
        <p:nvSpPr>
          <p:cNvPr id="4" name="Slide Number Placeholder 3"/>
          <p:cNvSpPr>
            <a:spLocks noGrp="1"/>
          </p:cNvSpPr>
          <p:nvPr>
            <p:ph type="sldNum" sz="quarter" idx="4"/>
          </p:nvPr>
        </p:nvSpPr>
        <p:spPr/>
        <p:txBody>
          <a:bodyPr/>
          <a:lstStyle/>
          <a:p>
            <a:fld id="{97F33F24-5111-4524-9375-24241E4B6E0C}" type="slidenum">
              <a:rPr lang="en-US" smtClean="0"/>
              <a:pPr/>
              <a:t>23</a:t>
            </a:fld>
            <a:endParaRPr lang="en-US" dirty="0"/>
          </a:p>
        </p:txBody>
      </p:sp>
      <p:sp>
        <p:nvSpPr>
          <p:cNvPr id="5" name="Footer Placeholder 4"/>
          <p:cNvSpPr>
            <a:spLocks noGrp="1"/>
          </p:cNvSpPr>
          <p:nvPr>
            <p:ph type="ftr" sz="quarter" idx="4294967295"/>
          </p:nvPr>
        </p:nvSpPr>
        <p:spPr/>
        <p:txBody>
          <a:bodyPr/>
          <a:lstStyle/>
          <a:p>
            <a:endParaRPr lang="en-US" smtClean="0"/>
          </a:p>
          <a:p>
            <a:r>
              <a:rPr lang="en-US" smtClean="0"/>
              <a:t>Copyright © 2014 Pearson Education, Inc. Publishing as Prentice Hall. </a:t>
            </a:r>
          </a:p>
          <a:p>
            <a:endParaRPr lang="en-US" dirty="0"/>
          </a:p>
        </p:txBody>
      </p:sp>
    </p:spTree>
    <p:extLst>
      <p:ext uri="{BB962C8B-B14F-4D97-AF65-F5344CB8AC3E}">
        <p14:creationId xmlns:p14="http://schemas.microsoft.com/office/powerpoint/2010/main" val="32494174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Filtering and Slicing a PivotTable</a:t>
            </a:r>
            <a:endParaRPr lang="en-US" dirty="0"/>
          </a:p>
        </p:txBody>
      </p:sp>
      <p:sp>
        <p:nvSpPr>
          <p:cNvPr id="3" name="Content Placeholder 2"/>
          <p:cNvSpPr>
            <a:spLocks noGrp="1"/>
          </p:cNvSpPr>
          <p:nvPr>
            <p:ph idx="1"/>
          </p:nvPr>
        </p:nvSpPr>
        <p:spPr/>
        <p:txBody>
          <a:bodyPr/>
          <a:lstStyle/>
          <a:p>
            <a:r>
              <a:rPr lang="en-US" smtClean="0"/>
              <a:t>Slicer—small window that contains a button for each item in a field</a:t>
            </a:r>
          </a:p>
          <a:p>
            <a:r>
              <a:rPr lang="en-US" smtClean="0"/>
              <a:t>Slicer—helpful when filtering a PivotTable based on multiple tables</a:t>
            </a:r>
          </a:p>
          <a:p>
            <a:r>
              <a:rPr lang="en-US" smtClean="0"/>
              <a:t>Slicers can be customized</a:t>
            </a:r>
            <a:endParaRPr lang="en-US" dirty="0" smtClean="0"/>
          </a:p>
        </p:txBody>
      </p:sp>
      <p:sp>
        <p:nvSpPr>
          <p:cNvPr id="4" name="Slide Number Placeholder 3"/>
          <p:cNvSpPr>
            <a:spLocks noGrp="1"/>
          </p:cNvSpPr>
          <p:nvPr>
            <p:ph type="sldNum" sz="quarter" idx="4"/>
          </p:nvPr>
        </p:nvSpPr>
        <p:spPr/>
        <p:txBody>
          <a:bodyPr/>
          <a:lstStyle/>
          <a:p>
            <a:fld id="{97F33F24-5111-4524-9375-24241E4B6E0C}" type="slidenum">
              <a:rPr lang="en-US" smtClean="0"/>
              <a:pPr/>
              <a:t>24</a:t>
            </a:fld>
            <a:endParaRPr lang="en-US" dirty="0"/>
          </a:p>
        </p:txBody>
      </p:sp>
      <p:sp>
        <p:nvSpPr>
          <p:cNvPr id="5" name="Footer Placeholder 4"/>
          <p:cNvSpPr>
            <a:spLocks noGrp="1"/>
          </p:cNvSpPr>
          <p:nvPr>
            <p:ph type="ftr" sz="quarter" idx="4294967295"/>
          </p:nvPr>
        </p:nvSpPr>
        <p:spPr/>
        <p:txBody>
          <a:bodyPr/>
          <a:lstStyle/>
          <a:p>
            <a:endParaRPr lang="en-US" smtClean="0"/>
          </a:p>
          <a:p>
            <a:r>
              <a:rPr lang="en-US" smtClean="0"/>
              <a:t>Copyright © 2014 Pearson Education, Inc. Publishing as Prentice Hall. </a:t>
            </a:r>
          </a:p>
          <a:p>
            <a:endParaRPr lang="en-US" dirty="0"/>
          </a:p>
        </p:txBody>
      </p:sp>
    </p:spTree>
    <p:extLst>
      <p:ext uri="{BB962C8B-B14F-4D97-AF65-F5344CB8AC3E}">
        <p14:creationId xmlns:p14="http://schemas.microsoft.com/office/powerpoint/2010/main" val="1662281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7498" y="1600200"/>
            <a:ext cx="7869003" cy="4525963"/>
          </a:xfrm>
        </p:spPr>
      </p:pic>
      <p:sp>
        <p:nvSpPr>
          <p:cNvPr id="4" name="Slide Number Placeholder 3"/>
          <p:cNvSpPr>
            <a:spLocks noGrp="1"/>
          </p:cNvSpPr>
          <p:nvPr>
            <p:ph type="sldNum" sz="quarter" idx="4"/>
          </p:nvPr>
        </p:nvSpPr>
        <p:spPr/>
        <p:txBody>
          <a:bodyPr/>
          <a:lstStyle/>
          <a:p>
            <a:fld id="{97F33F24-5111-4524-9375-24241E4B6E0C}" type="slidenum">
              <a:rPr lang="en-US" smtClean="0"/>
              <a:pPr/>
              <a:t>25</a:t>
            </a:fld>
            <a:endParaRPr lang="en-US" dirty="0"/>
          </a:p>
        </p:txBody>
      </p:sp>
      <p:sp>
        <p:nvSpPr>
          <p:cNvPr id="5" name="Footer Placeholder 4"/>
          <p:cNvSpPr>
            <a:spLocks noGrp="1"/>
          </p:cNvSpPr>
          <p:nvPr>
            <p:ph type="ftr" sz="quarter" idx="4294967295"/>
          </p:nvPr>
        </p:nvSpPr>
        <p:spPr/>
        <p:txBody>
          <a:bodyPr/>
          <a:lstStyle/>
          <a:p>
            <a:endParaRPr lang="en-US" smtClean="0"/>
          </a:p>
          <a:p>
            <a:r>
              <a:rPr lang="en-US" smtClean="0"/>
              <a:t>Copyright © 2014 Pearson Education, Inc. Publishing as Prentice Hall. </a:t>
            </a:r>
          </a:p>
          <a:p>
            <a:endParaRPr lang="en-US" dirty="0"/>
          </a:p>
        </p:txBody>
      </p:sp>
      <p:sp>
        <p:nvSpPr>
          <p:cNvPr id="15" name="Title 1"/>
          <p:cNvSpPr>
            <a:spLocks noGrp="1"/>
          </p:cNvSpPr>
          <p:nvPr>
            <p:ph type="title"/>
          </p:nvPr>
        </p:nvSpPr>
        <p:spPr/>
        <p:txBody>
          <a:bodyPr/>
          <a:lstStyle/>
          <a:p>
            <a:r>
              <a:rPr lang="en-US" smtClean="0"/>
              <a:t>Filtering and Slicing a PivotTable</a:t>
            </a:r>
            <a:endParaRPr lang="en-US" dirty="0"/>
          </a:p>
        </p:txBody>
      </p:sp>
    </p:spTree>
    <p:extLst>
      <p:ext uri="{BB962C8B-B14F-4D97-AF65-F5344CB8AC3E}">
        <p14:creationId xmlns:p14="http://schemas.microsoft.com/office/powerpoint/2010/main" val="929359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Calculated Field</a:t>
            </a:r>
            <a:endParaRPr lang="en-US" dirty="0"/>
          </a:p>
        </p:txBody>
      </p:sp>
      <p:sp>
        <p:nvSpPr>
          <p:cNvPr id="3" name="Content Placeholder 2"/>
          <p:cNvSpPr>
            <a:spLocks noGrp="1"/>
          </p:cNvSpPr>
          <p:nvPr>
            <p:ph idx="1"/>
          </p:nvPr>
        </p:nvSpPr>
        <p:spPr/>
        <p:txBody>
          <a:bodyPr/>
          <a:lstStyle/>
          <a:p>
            <a:r>
              <a:rPr lang="en-US" dirty="0" smtClean="0"/>
              <a:t>Calculated field</a:t>
            </a:r>
          </a:p>
          <a:p>
            <a:pPr lvl="1"/>
            <a:r>
              <a:rPr lang="en-US" dirty="0" smtClean="0"/>
              <a:t>Is user-defined</a:t>
            </a:r>
          </a:p>
          <a:p>
            <a:pPr lvl="1"/>
            <a:r>
              <a:rPr lang="en-US" dirty="0" smtClean="0"/>
              <a:t>Not </a:t>
            </a:r>
            <a:r>
              <a:rPr lang="en-US" dirty="0"/>
              <a:t>part of the original </a:t>
            </a:r>
            <a:r>
              <a:rPr lang="en-US" dirty="0" smtClean="0"/>
              <a:t>dataset</a:t>
            </a:r>
          </a:p>
          <a:p>
            <a:pPr lvl="1"/>
            <a:r>
              <a:rPr lang="en-US" dirty="0" smtClean="0"/>
              <a:t>Gets its value by values </a:t>
            </a:r>
            <a:r>
              <a:rPr lang="en-US" dirty="0"/>
              <a:t>from the original dataset</a:t>
            </a:r>
          </a:p>
        </p:txBody>
      </p:sp>
      <p:sp>
        <p:nvSpPr>
          <p:cNvPr id="4" name="Slide Number Placeholder 3"/>
          <p:cNvSpPr>
            <a:spLocks noGrp="1"/>
          </p:cNvSpPr>
          <p:nvPr>
            <p:ph type="sldNum" sz="quarter" idx="4"/>
          </p:nvPr>
        </p:nvSpPr>
        <p:spPr/>
        <p:txBody>
          <a:bodyPr/>
          <a:lstStyle/>
          <a:p>
            <a:fld id="{97F33F24-5111-4524-9375-24241E4B6E0C}" type="slidenum">
              <a:rPr lang="en-US" smtClean="0"/>
              <a:pPr/>
              <a:t>26</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extLst>
      <p:ext uri="{BB962C8B-B14F-4D97-AF65-F5344CB8AC3E}">
        <p14:creationId xmlns:p14="http://schemas.microsoft.com/office/powerpoint/2010/main" val="38960194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Calculated </a:t>
            </a:r>
            <a:r>
              <a:rPr lang="en-US" dirty="0" smtClean="0"/>
              <a:t>Field</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27</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905000"/>
            <a:ext cx="7153999" cy="3352800"/>
          </a:xfrm>
        </p:spPr>
      </p:pic>
    </p:spTree>
    <p:extLst>
      <p:ext uri="{BB962C8B-B14F-4D97-AF65-F5344CB8AC3E}">
        <p14:creationId xmlns:p14="http://schemas.microsoft.com/office/powerpoint/2010/main" val="6737745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Calculated </a:t>
            </a:r>
            <a:r>
              <a:rPr lang="en-US" dirty="0" smtClean="0"/>
              <a:t>Field</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28</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3" name="Content Placeholder 2"/>
          <p:cNvSpPr>
            <a:spLocks noGrp="1"/>
          </p:cNvSpPr>
          <p:nvPr>
            <p:ph idx="1"/>
          </p:nvPr>
        </p:nvSpPr>
        <p:spPr/>
        <p:txBody>
          <a:bodyPr>
            <a:normAutofit/>
          </a:bodyPr>
          <a:lstStyle/>
          <a:p>
            <a:r>
              <a:rPr lang="en-US" dirty="0" smtClean="0"/>
              <a:t>Custom calculation options:</a:t>
            </a:r>
            <a:endParaRPr lang="en-US" dirty="0"/>
          </a:p>
          <a:p>
            <a:pPr lvl="1">
              <a:spcBef>
                <a:spcPts val="400"/>
              </a:spcBef>
            </a:pPr>
            <a:r>
              <a:rPr lang="en-US" dirty="0"/>
              <a:t>% of Grand Total </a:t>
            </a:r>
          </a:p>
          <a:p>
            <a:pPr lvl="1">
              <a:spcBef>
                <a:spcPts val="400"/>
              </a:spcBef>
            </a:pPr>
            <a:r>
              <a:rPr lang="en-US" dirty="0"/>
              <a:t>% of Column Total</a:t>
            </a:r>
          </a:p>
          <a:p>
            <a:pPr lvl="1">
              <a:spcBef>
                <a:spcPts val="400"/>
              </a:spcBef>
            </a:pPr>
            <a:r>
              <a:rPr lang="en-US" dirty="0"/>
              <a:t>% of Row Total</a:t>
            </a:r>
          </a:p>
          <a:p>
            <a:pPr lvl="1">
              <a:spcBef>
                <a:spcPts val="400"/>
              </a:spcBef>
            </a:pPr>
            <a:r>
              <a:rPr lang="en-US" dirty="0"/>
              <a:t>% of Parent Row Total</a:t>
            </a:r>
          </a:p>
          <a:p>
            <a:pPr lvl="1">
              <a:spcBef>
                <a:spcPts val="400"/>
              </a:spcBef>
            </a:pPr>
            <a:r>
              <a:rPr lang="en-US" dirty="0"/>
              <a:t>Running Total </a:t>
            </a:r>
          </a:p>
          <a:p>
            <a:pPr lvl="1">
              <a:spcBef>
                <a:spcPts val="400"/>
              </a:spcBef>
            </a:pPr>
            <a:r>
              <a:rPr lang="en-US" dirty="0"/>
              <a:t>Rank Smallest to Largest</a:t>
            </a:r>
          </a:p>
          <a:p>
            <a:pPr lvl="1">
              <a:spcBef>
                <a:spcPts val="400"/>
              </a:spcBef>
            </a:pPr>
            <a:r>
              <a:rPr lang="en-US" dirty="0"/>
              <a:t>Rank Largest to Smallest</a:t>
            </a:r>
          </a:p>
          <a:p>
            <a:endParaRPr lang="en-US" dirty="0"/>
          </a:p>
        </p:txBody>
      </p:sp>
    </p:spTree>
    <p:extLst>
      <p:ext uri="{BB962C8B-B14F-4D97-AF65-F5344CB8AC3E}">
        <p14:creationId xmlns:p14="http://schemas.microsoft.com/office/powerpoint/2010/main" val="18664936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a PivotTable</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2590800"/>
            <a:ext cx="8813076" cy="1219200"/>
          </a:xfrm>
          <a:ln>
            <a:solidFill>
              <a:schemeClr val="tx1"/>
            </a:solidFill>
          </a:ln>
        </p:spPr>
      </p:pic>
      <p:sp>
        <p:nvSpPr>
          <p:cNvPr id="4" name="Slide Number Placeholder 3"/>
          <p:cNvSpPr>
            <a:spLocks noGrp="1"/>
          </p:cNvSpPr>
          <p:nvPr>
            <p:ph type="sldNum" sz="quarter" idx="4"/>
          </p:nvPr>
        </p:nvSpPr>
        <p:spPr/>
        <p:txBody>
          <a:bodyPr/>
          <a:lstStyle/>
          <a:p>
            <a:fld id="{97F33F24-5111-4524-9375-24241E4B6E0C}" type="slidenum">
              <a:rPr lang="en-US" smtClean="0"/>
              <a:pPr/>
              <a:t>29</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extLst>
      <p:ext uri="{BB962C8B-B14F-4D97-AF65-F5344CB8AC3E}">
        <p14:creationId xmlns:p14="http://schemas.microsoft.com/office/powerpoint/2010/main" val="1355264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8382000" cy="1066800"/>
          </a:xfrm>
        </p:spPr>
        <p:txBody>
          <a:bodyPr/>
          <a:lstStyle/>
          <a:p>
            <a:r>
              <a:rPr lang="en-US" dirty="0" smtClean="0"/>
              <a:t>Objectives</a:t>
            </a:r>
            <a:endParaRPr lang="en-US" dirty="0"/>
          </a:p>
        </p:txBody>
      </p:sp>
      <p:sp>
        <p:nvSpPr>
          <p:cNvPr id="8" name="Content Placeholder 7"/>
          <p:cNvSpPr>
            <a:spLocks noGrp="1"/>
          </p:cNvSpPr>
          <p:nvPr>
            <p:ph idx="1"/>
          </p:nvPr>
        </p:nvSpPr>
        <p:spPr>
          <a:xfrm>
            <a:off x="304800" y="1676400"/>
            <a:ext cx="8534400" cy="3657600"/>
          </a:xfrm>
        </p:spPr>
        <p:txBody>
          <a:bodyPr>
            <a:noAutofit/>
          </a:bodyPr>
          <a:lstStyle/>
          <a:p>
            <a:pPr>
              <a:spcAft>
                <a:spcPts val="1200"/>
              </a:spcAft>
            </a:pPr>
            <a:r>
              <a:rPr lang="en-US" sz="3600" b="1" dirty="0"/>
              <a:t>Create a calculated </a:t>
            </a:r>
            <a:r>
              <a:rPr lang="en-US" sz="3600" b="1" dirty="0" smtClean="0"/>
              <a:t>field</a:t>
            </a:r>
          </a:p>
          <a:p>
            <a:pPr>
              <a:spcAft>
                <a:spcPts val="1200"/>
              </a:spcAft>
            </a:pPr>
            <a:r>
              <a:rPr lang="en-US" sz="3600" b="1" dirty="0"/>
              <a:t>Format a </a:t>
            </a:r>
            <a:r>
              <a:rPr lang="en-US" sz="3600" b="1" dirty="0" smtClean="0"/>
              <a:t>PivotTable</a:t>
            </a:r>
          </a:p>
          <a:p>
            <a:pPr>
              <a:spcAft>
                <a:spcPts val="1200"/>
              </a:spcAft>
            </a:pPr>
            <a:r>
              <a:rPr lang="en-US" sz="3600" b="1" dirty="0"/>
              <a:t>Use PowerPivot </a:t>
            </a:r>
            <a:r>
              <a:rPr lang="en-US" sz="3600" b="1" dirty="0" smtClean="0"/>
              <a:t>Functionality</a:t>
            </a:r>
          </a:p>
          <a:p>
            <a:r>
              <a:rPr lang="en-US" sz="3600" b="1" dirty="0"/>
              <a:t>Create a PivotChart</a:t>
            </a:r>
          </a:p>
        </p:txBody>
      </p:sp>
      <p:sp>
        <p:nvSpPr>
          <p:cNvPr id="2" name="Footer Placeholder 1"/>
          <p:cNvSpPr>
            <a:spLocks noGrp="1"/>
          </p:cNvSpPr>
          <p:nvPr>
            <p:ph type="ftr" sz="quarter" idx="4294967295"/>
          </p:nvPr>
        </p:nvSpPr>
        <p:spPr>
          <a:xfrm>
            <a:off x="1828800" y="6629400"/>
            <a:ext cx="5486400" cy="228600"/>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3" name="Slide Number Placeholder 2"/>
          <p:cNvSpPr>
            <a:spLocks noGrp="1"/>
          </p:cNvSpPr>
          <p:nvPr>
            <p:ph type="sldNum" sz="quarter" idx="4"/>
          </p:nvPr>
        </p:nvSpPr>
        <p:spPr>
          <a:xfrm>
            <a:off x="8001000" y="6660078"/>
            <a:ext cx="685800" cy="212766"/>
          </a:xfrm>
        </p:spPr>
        <p:txBody>
          <a:bodyPr/>
          <a:lstStyle/>
          <a:p>
            <a:fld id="{97F33F24-5111-4524-9375-24241E4B6E0C}" type="slidenum">
              <a:rPr lang="en-US" smtClean="0"/>
              <a:pPr/>
              <a:t>3</a:t>
            </a:fld>
            <a:endParaRPr lang="en-US" dirty="0"/>
          </a:p>
        </p:txBody>
      </p:sp>
    </p:spTree>
    <p:extLst>
      <p:ext uri="{BB962C8B-B14F-4D97-AF65-F5344CB8AC3E}">
        <p14:creationId xmlns:p14="http://schemas.microsoft.com/office/powerpoint/2010/main" val="3996368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PowerPivot Functionality</a:t>
            </a:r>
            <a:endParaRPr lang="en-US" dirty="0"/>
          </a:p>
        </p:txBody>
      </p:sp>
      <p:sp>
        <p:nvSpPr>
          <p:cNvPr id="3" name="Content Placeholder 2"/>
          <p:cNvSpPr>
            <a:spLocks noGrp="1"/>
          </p:cNvSpPr>
          <p:nvPr>
            <p:ph idx="1"/>
          </p:nvPr>
        </p:nvSpPr>
        <p:spPr/>
        <p:txBody>
          <a:bodyPr>
            <a:normAutofit/>
          </a:bodyPr>
          <a:lstStyle/>
          <a:p>
            <a:r>
              <a:rPr lang="en-US" dirty="0" smtClean="0"/>
              <a:t>PowerPivot—built-in </a:t>
            </a:r>
            <a:r>
              <a:rPr lang="en-US" dirty="0"/>
              <a:t>add-in </a:t>
            </a:r>
            <a:r>
              <a:rPr lang="en-US" dirty="0" smtClean="0"/>
              <a:t>Excel program</a:t>
            </a:r>
            <a:endParaRPr lang="en-US" dirty="0"/>
          </a:p>
          <a:p>
            <a:pPr lvl="1"/>
            <a:r>
              <a:rPr lang="en-US" dirty="0"/>
              <a:t>Allows large </a:t>
            </a:r>
            <a:r>
              <a:rPr lang="en-US" dirty="0" smtClean="0"/>
              <a:t>numbers of </a:t>
            </a:r>
            <a:r>
              <a:rPr lang="en-US" dirty="0"/>
              <a:t>rows of data from multiple data sources to be imported</a:t>
            </a:r>
          </a:p>
          <a:p>
            <a:pPr lvl="1"/>
            <a:r>
              <a:rPr lang="en-US" dirty="0" smtClean="0"/>
              <a:t>Creates </a:t>
            </a:r>
            <a:r>
              <a:rPr lang="en-US" dirty="0"/>
              <a:t>a relationship between two or more related tables within </a:t>
            </a:r>
            <a:r>
              <a:rPr lang="en-US" dirty="0" smtClean="0"/>
              <a:t>a workbook </a:t>
            </a:r>
            <a:endParaRPr lang="en-US" dirty="0"/>
          </a:p>
          <a:p>
            <a:pPr lvl="1"/>
            <a:r>
              <a:rPr lang="en-US" dirty="0" smtClean="0"/>
              <a:t>Maintains </a:t>
            </a:r>
            <a:r>
              <a:rPr lang="en-US" dirty="0"/>
              <a:t>connections between </a:t>
            </a:r>
            <a:r>
              <a:rPr lang="en-US" dirty="0" smtClean="0"/>
              <a:t>the tables</a:t>
            </a:r>
          </a:p>
          <a:p>
            <a:r>
              <a:rPr lang="en-US" dirty="0" smtClean="0"/>
              <a:t>Relationship—association </a:t>
            </a:r>
            <a:r>
              <a:rPr lang="en-US" dirty="0"/>
              <a:t>between two related tables </a:t>
            </a:r>
            <a:r>
              <a:rPr lang="en-US" dirty="0" smtClean="0"/>
              <a:t>containing </a:t>
            </a:r>
            <a:r>
              <a:rPr lang="en-US" dirty="0"/>
              <a:t>a related field of data</a:t>
            </a:r>
          </a:p>
          <a:p>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30</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extLst>
      <p:ext uri="{BB962C8B-B14F-4D97-AF65-F5344CB8AC3E}">
        <p14:creationId xmlns:p14="http://schemas.microsoft.com/office/powerpoint/2010/main" val="17779043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dirty="0" smtClean="0"/>
              <a:t>Using PowerPivot </a:t>
            </a:r>
            <a:r>
              <a:rPr lang="en-US" dirty="0" smtClean="0"/>
              <a:t>Functionality</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31</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9" name="Content Placeholder 8"/>
          <p:cNvSpPr>
            <a:spLocks noGrp="1"/>
          </p:cNvSpPr>
          <p:nvPr>
            <p:ph idx="1"/>
          </p:nvPr>
        </p:nvSpPr>
        <p:spPr/>
        <p:txBody>
          <a:bodyPr>
            <a:normAutofit/>
          </a:bodyPr>
          <a:lstStyle/>
          <a:p>
            <a:r>
              <a:rPr lang="en-US" dirty="0" smtClean="0"/>
              <a:t>Create </a:t>
            </a:r>
            <a:r>
              <a:rPr lang="en-US" dirty="0"/>
              <a:t>a relationship between two tables:</a:t>
            </a:r>
          </a:p>
          <a:p>
            <a:pPr lvl="1">
              <a:spcBef>
                <a:spcPts val="300"/>
              </a:spcBef>
            </a:pPr>
            <a:r>
              <a:rPr lang="en-US" dirty="0"/>
              <a:t>Click </a:t>
            </a:r>
            <a:r>
              <a:rPr lang="en-US" dirty="0" smtClean="0"/>
              <a:t>Relationships to </a:t>
            </a:r>
            <a:r>
              <a:rPr lang="en-US" dirty="0"/>
              <a:t>open the Manage Relationships dialog box and click New</a:t>
            </a:r>
          </a:p>
          <a:p>
            <a:pPr lvl="1">
              <a:spcBef>
                <a:spcPts val="300"/>
              </a:spcBef>
            </a:pPr>
            <a:r>
              <a:rPr lang="en-US" dirty="0"/>
              <a:t>In the Create Relationship dialog </a:t>
            </a:r>
            <a:r>
              <a:rPr lang="en-US" dirty="0" smtClean="0"/>
              <a:t>box, select the name of:</a:t>
            </a:r>
            <a:endParaRPr lang="en-US" dirty="0"/>
          </a:p>
          <a:p>
            <a:pPr lvl="2">
              <a:spcBef>
                <a:spcPts val="200"/>
              </a:spcBef>
            </a:pPr>
            <a:r>
              <a:rPr lang="en-US" dirty="0" smtClean="0"/>
              <a:t>Primary table</a:t>
            </a:r>
            <a:endParaRPr lang="en-US" dirty="0"/>
          </a:p>
          <a:p>
            <a:pPr lvl="2">
              <a:spcBef>
                <a:spcPts val="200"/>
              </a:spcBef>
            </a:pPr>
            <a:r>
              <a:rPr lang="en-US" dirty="0" smtClean="0"/>
              <a:t>Column containing </a:t>
            </a:r>
            <a:r>
              <a:rPr lang="en-US" dirty="0"/>
              <a:t>the </a:t>
            </a:r>
            <a:r>
              <a:rPr lang="en-US" dirty="0" smtClean="0"/>
              <a:t>relationship</a:t>
            </a:r>
            <a:endParaRPr lang="en-US" dirty="0"/>
          </a:p>
          <a:p>
            <a:pPr lvl="2">
              <a:spcBef>
                <a:spcPts val="200"/>
              </a:spcBef>
            </a:pPr>
            <a:r>
              <a:rPr lang="en-US" dirty="0" smtClean="0"/>
              <a:t>Related table</a:t>
            </a:r>
            <a:endParaRPr lang="en-US" dirty="0"/>
          </a:p>
          <a:p>
            <a:pPr lvl="2">
              <a:spcBef>
                <a:spcPts val="200"/>
              </a:spcBef>
            </a:pPr>
            <a:r>
              <a:rPr lang="en-US" dirty="0" smtClean="0"/>
              <a:t>Column related </a:t>
            </a:r>
            <a:r>
              <a:rPr lang="en-US" dirty="0"/>
              <a:t>to the primary </a:t>
            </a:r>
            <a:r>
              <a:rPr lang="en-US" dirty="0" smtClean="0"/>
              <a:t>table</a:t>
            </a:r>
            <a:endParaRPr lang="en-US" dirty="0"/>
          </a:p>
        </p:txBody>
      </p:sp>
    </p:spTree>
    <p:extLst>
      <p:ext uri="{BB962C8B-B14F-4D97-AF65-F5344CB8AC3E}">
        <p14:creationId xmlns:p14="http://schemas.microsoft.com/office/powerpoint/2010/main" val="707208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97F33F24-5111-4524-9375-24241E4B6E0C}" type="slidenum">
              <a:rPr lang="en-US" smtClean="0"/>
              <a:pPr/>
              <a:t>32</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780080"/>
            <a:ext cx="7410450" cy="4239720"/>
          </a:xfrm>
        </p:spPr>
      </p:pic>
      <p:sp>
        <p:nvSpPr>
          <p:cNvPr id="7" name="Title 1"/>
          <p:cNvSpPr>
            <a:spLocks noGrp="1"/>
          </p:cNvSpPr>
          <p:nvPr>
            <p:ph type="title"/>
          </p:nvPr>
        </p:nvSpPr>
        <p:spPr/>
        <p:txBody>
          <a:bodyPr>
            <a:normAutofit/>
          </a:bodyPr>
          <a:lstStyle/>
          <a:p>
            <a:r>
              <a:rPr lang="en-US" dirty="0" smtClean="0"/>
              <a:t>Using PowerPivot </a:t>
            </a:r>
            <a:r>
              <a:rPr lang="en-US" dirty="0" smtClean="0"/>
              <a:t>Functionality</a:t>
            </a:r>
            <a:endParaRPr lang="en-US" dirty="0"/>
          </a:p>
        </p:txBody>
      </p:sp>
    </p:spTree>
    <p:extLst>
      <p:ext uri="{BB962C8B-B14F-4D97-AF65-F5344CB8AC3E}">
        <p14:creationId xmlns:p14="http://schemas.microsoft.com/office/powerpoint/2010/main" val="17146699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PowerPivot </a:t>
            </a:r>
            <a:r>
              <a:rPr lang="en-US" dirty="0" smtClean="0"/>
              <a:t>Functionality</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33</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3" name="Content Placeholder 2"/>
          <p:cNvSpPr>
            <a:spLocks noGrp="1"/>
          </p:cNvSpPr>
          <p:nvPr>
            <p:ph idx="1"/>
          </p:nvPr>
        </p:nvSpPr>
        <p:spPr>
          <a:xfrm>
            <a:off x="457200" y="1600200"/>
            <a:ext cx="8458200" cy="4525963"/>
          </a:xfrm>
        </p:spPr>
        <p:txBody>
          <a:bodyPr>
            <a:normAutofit/>
          </a:bodyPr>
          <a:lstStyle/>
          <a:p>
            <a:r>
              <a:rPr lang="en-US" dirty="0"/>
              <a:t>Once a relationship </a:t>
            </a:r>
            <a:r>
              <a:rPr lang="en-US" dirty="0" smtClean="0"/>
              <a:t>has </a:t>
            </a:r>
            <a:r>
              <a:rPr lang="en-US" dirty="0"/>
              <a:t>been created, </a:t>
            </a:r>
            <a:r>
              <a:rPr lang="en-US" dirty="0" smtClean="0"/>
              <a:t>use PowerPivot to </a:t>
            </a:r>
            <a:r>
              <a:rPr lang="en-US" dirty="0"/>
              <a:t>create a PivotTable based on the </a:t>
            </a:r>
            <a:r>
              <a:rPr lang="en-US" dirty="0" smtClean="0"/>
              <a:t>relationship</a:t>
            </a:r>
            <a:endParaRPr lang="en-US" dirty="0"/>
          </a:p>
          <a:p>
            <a:pPr>
              <a:spcBef>
                <a:spcPts val="300"/>
              </a:spcBef>
            </a:pPr>
            <a:r>
              <a:rPr lang="en-US" dirty="0" smtClean="0"/>
              <a:t>Create </a:t>
            </a:r>
            <a:r>
              <a:rPr lang="en-US" dirty="0"/>
              <a:t>a PivotTable using two related tables: </a:t>
            </a:r>
          </a:p>
          <a:p>
            <a:pPr lvl="1">
              <a:spcBef>
                <a:spcPts val="300"/>
              </a:spcBef>
            </a:pPr>
            <a:r>
              <a:rPr lang="en-US" dirty="0"/>
              <a:t>Click in the primary table</a:t>
            </a:r>
          </a:p>
          <a:p>
            <a:pPr lvl="1">
              <a:spcBef>
                <a:spcPts val="300"/>
              </a:spcBef>
            </a:pPr>
            <a:r>
              <a:rPr lang="en-US" dirty="0"/>
              <a:t>Click PivotTable </a:t>
            </a:r>
            <a:r>
              <a:rPr lang="en-US" dirty="0" smtClean="0"/>
              <a:t>to </a:t>
            </a:r>
            <a:r>
              <a:rPr lang="en-US" dirty="0"/>
              <a:t>open the Create PivotTable dialog box</a:t>
            </a:r>
          </a:p>
          <a:p>
            <a:pPr lvl="2">
              <a:spcBef>
                <a:spcPts val="100"/>
              </a:spcBef>
            </a:pPr>
            <a:r>
              <a:rPr lang="en-US" dirty="0"/>
              <a:t>Select the primary table name in the Table/Range </a:t>
            </a:r>
            <a:r>
              <a:rPr lang="en-US" dirty="0" smtClean="0"/>
              <a:t>box</a:t>
            </a:r>
          </a:p>
          <a:p>
            <a:pPr lvl="2">
              <a:spcBef>
                <a:spcPts val="100"/>
              </a:spcBef>
            </a:pPr>
            <a:r>
              <a:rPr lang="en-US" dirty="0" smtClean="0"/>
              <a:t>Click </a:t>
            </a:r>
            <a:r>
              <a:rPr lang="en-US" dirty="0"/>
              <a:t>the Add this data to the Data Model check box</a:t>
            </a:r>
          </a:p>
          <a:p>
            <a:endParaRPr lang="en-US" dirty="0"/>
          </a:p>
        </p:txBody>
      </p:sp>
    </p:spTree>
    <p:extLst>
      <p:ext uri="{BB962C8B-B14F-4D97-AF65-F5344CB8AC3E}">
        <p14:creationId xmlns:p14="http://schemas.microsoft.com/office/powerpoint/2010/main" val="10939127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PowerPivot </a:t>
            </a:r>
            <a:r>
              <a:rPr lang="en-US" dirty="0" smtClean="0"/>
              <a:t>Functionality</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34</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405" y="2015294"/>
            <a:ext cx="8606595" cy="3852106"/>
          </a:xfrm>
        </p:spPr>
      </p:pic>
    </p:spTree>
    <p:extLst>
      <p:ext uri="{BB962C8B-B14F-4D97-AF65-F5344CB8AC3E}">
        <p14:creationId xmlns:p14="http://schemas.microsoft.com/office/powerpoint/2010/main" val="27265067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PivotChart</a:t>
            </a:r>
            <a:endParaRPr lang="en-US" dirty="0"/>
          </a:p>
        </p:txBody>
      </p:sp>
      <p:sp>
        <p:nvSpPr>
          <p:cNvPr id="3" name="Content Placeholder 2"/>
          <p:cNvSpPr>
            <a:spLocks noGrp="1"/>
          </p:cNvSpPr>
          <p:nvPr>
            <p:ph idx="1"/>
          </p:nvPr>
        </p:nvSpPr>
        <p:spPr/>
        <p:txBody>
          <a:bodyPr>
            <a:noAutofit/>
          </a:bodyPr>
          <a:lstStyle/>
          <a:p>
            <a:pPr>
              <a:spcBef>
                <a:spcPts val="0"/>
              </a:spcBef>
            </a:pPr>
            <a:r>
              <a:rPr lang="en-US" dirty="0" smtClean="0"/>
              <a:t>PivotChart—interactive </a:t>
            </a:r>
            <a:r>
              <a:rPr lang="en-US" dirty="0"/>
              <a:t>graphical representation of </a:t>
            </a:r>
            <a:r>
              <a:rPr lang="en-US" dirty="0" smtClean="0"/>
              <a:t>PivotTable data</a:t>
            </a:r>
          </a:p>
          <a:p>
            <a:pPr>
              <a:spcBef>
                <a:spcPts val="100"/>
              </a:spcBef>
            </a:pPr>
            <a:r>
              <a:rPr lang="en-US" dirty="0" smtClean="0"/>
              <a:t>Changing </a:t>
            </a:r>
            <a:r>
              <a:rPr lang="en-US" dirty="0"/>
              <a:t>the position of a field </a:t>
            </a:r>
            <a:r>
              <a:rPr lang="en-US" dirty="0" smtClean="0"/>
              <a:t>in the PivotTable </a:t>
            </a:r>
            <a:r>
              <a:rPr lang="en-US" dirty="0"/>
              <a:t>or the </a:t>
            </a:r>
            <a:r>
              <a:rPr lang="en-US" dirty="0" smtClean="0"/>
              <a:t>PivotChart changes the </a:t>
            </a:r>
            <a:r>
              <a:rPr lang="en-US" dirty="0"/>
              <a:t>corresponding object </a:t>
            </a:r>
            <a:r>
              <a:rPr lang="en-US" dirty="0" smtClean="0"/>
              <a:t>as well</a:t>
            </a:r>
          </a:p>
          <a:p>
            <a:pPr>
              <a:spcBef>
                <a:spcPts val="100"/>
              </a:spcBef>
            </a:pPr>
            <a:r>
              <a:rPr lang="en-US" dirty="0" smtClean="0"/>
              <a:t>Create a PivotChart:</a:t>
            </a:r>
          </a:p>
          <a:p>
            <a:pPr lvl="1">
              <a:spcBef>
                <a:spcPts val="100"/>
              </a:spcBef>
            </a:pPr>
            <a:r>
              <a:rPr lang="en-US" dirty="0" smtClean="0"/>
              <a:t>Click in the PivotTable</a:t>
            </a:r>
          </a:p>
          <a:p>
            <a:pPr lvl="1">
              <a:spcBef>
                <a:spcPts val="100"/>
              </a:spcBef>
            </a:pPr>
            <a:r>
              <a:rPr lang="en-US" dirty="0" smtClean="0"/>
              <a:t>Click PivotChart in the Tools </a:t>
            </a:r>
            <a:r>
              <a:rPr lang="en-US" dirty="0"/>
              <a:t>group on the ANALYZE tab</a:t>
            </a:r>
            <a:endParaRPr lang="en-US" dirty="0" smtClean="0"/>
          </a:p>
        </p:txBody>
      </p:sp>
      <p:sp>
        <p:nvSpPr>
          <p:cNvPr id="4" name="Slide Number Placeholder 3"/>
          <p:cNvSpPr>
            <a:spLocks noGrp="1"/>
          </p:cNvSpPr>
          <p:nvPr>
            <p:ph type="sldNum" sz="quarter" idx="4"/>
          </p:nvPr>
        </p:nvSpPr>
        <p:spPr/>
        <p:txBody>
          <a:bodyPr/>
          <a:lstStyle/>
          <a:p>
            <a:fld id="{97F33F24-5111-4524-9375-24241E4B6E0C}" type="slidenum">
              <a:rPr lang="en-US" smtClean="0"/>
              <a:pPr/>
              <a:t>35</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extLst>
      <p:ext uri="{BB962C8B-B14F-4D97-AF65-F5344CB8AC3E}">
        <p14:creationId xmlns:p14="http://schemas.microsoft.com/office/powerpoint/2010/main" val="15470188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a:t>
            </a:r>
            <a:r>
              <a:rPr lang="en-US" dirty="0" smtClean="0"/>
              <a:t>PivotChart</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36</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3310" y="1524000"/>
            <a:ext cx="7389299" cy="4305206"/>
          </a:xfrm>
        </p:spPr>
      </p:pic>
    </p:spTree>
    <p:extLst>
      <p:ext uri="{BB962C8B-B14F-4D97-AF65-F5344CB8AC3E}">
        <p14:creationId xmlns:p14="http://schemas.microsoft.com/office/powerpoint/2010/main" val="25092927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066800"/>
          </a:xfrm>
        </p:spPr>
        <p:txBody>
          <a:bodyPr/>
          <a:lstStyle/>
          <a:p>
            <a:r>
              <a:rPr lang="en-US" dirty="0" smtClean="0"/>
              <a:t>Summary</a:t>
            </a:r>
            <a:endParaRPr lang="en-US" dirty="0"/>
          </a:p>
        </p:txBody>
      </p:sp>
      <p:sp>
        <p:nvSpPr>
          <p:cNvPr id="3" name="Content Placeholder 2"/>
          <p:cNvSpPr>
            <a:spLocks noGrp="1"/>
          </p:cNvSpPr>
          <p:nvPr>
            <p:ph idx="1"/>
          </p:nvPr>
        </p:nvSpPr>
        <p:spPr>
          <a:xfrm>
            <a:off x="304800" y="1981200"/>
            <a:ext cx="8534400" cy="3916363"/>
          </a:xfrm>
        </p:spPr>
        <p:txBody>
          <a:bodyPr>
            <a:noAutofit/>
          </a:bodyPr>
          <a:lstStyle/>
          <a:p>
            <a:pPr>
              <a:spcAft>
                <a:spcPts val="600"/>
              </a:spcAft>
            </a:pPr>
            <a:r>
              <a:rPr lang="en-US" sz="3600" b="1" dirty="0" smtClean="0"/>
              <a:t>Excel has features that allow the aggregation and grouping of data</a:t>
            </a:r>
          </a:p>
          <a:p>
            <a:pPr>
              <a:spcAft>
                <a:spcPts val="600"/>
              </a:spcAft>
            </a:pPr>
            <a:r>
              <a:rPr lang="en-US" sz="3600" b="1" dirty="0" smtClean="0"/>
              <a:t>With Excel, PivotTables can be created, modified, and formatted</a:t>
            </a:r>
          </a:p>
          <a:p>
            <a:pPr>
              <a:spcAft>
                <a:spcPts val="600"/>
              </a:spcAft>
            </a:pPr>
            <a:r>
              <a:rPr lang="en-US" sz="3600" b="1" dirty="0" smtClean="0"/>
              <a:t>Filters and slices can be applied to a PivotTable</a:t>
            </a:r>
          </a:p>
        </p:txBody>
      </p:sp>
      <p:sp>
        <p:nvSpPr>
          <p:cNvPr id="4" name="Footer Placeholder 3"/>
          <p:cNvSpPr>
            <a:spLocks noGrp="1"/>
          </p:cNvSpPr>
          <p:nvPr>
            <p:ph type="ftr" sz="quarter" idx="4294967295"/>
          </p:nvPr>
        </p:nvSpPr>
        <p:spPr>
          <a:xfrm>
            <a:off x="1828800" y="6629400"/>
            <a:ext cx="5486400" cy="228600"/>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066800"/>
          </a:xfrm>
        </p:spPr>
        <p:txBody>
          <a:bodyPr/>
          <a:lstStyle/>
          <a:p>
            <a:r>
              <a:rPr lang="en-US" dirty="0" smtClean="0"/>
              <a:t>Summary</a:t>
            </a:r>
            <a:endParaRPr lang="en-US" dirty="0"/>
          </a:p>
        </p:txBody>
      </p:sp>
      <p:sp>
        <p:nvSpPr>
          <p:cNvPr id="3" name="Content Placeholder 2"/>
          <p:cNvSpPr>
            <a:spLocks noGrp="1"/>
          </p:cNvSpPr>
          <p:nvPr>
            <p:ph idx="1"/>
          </p:nvPr>
        </p:nvSpPr>
        <p:spPr>
          <a:xfrm>
            <a:off x="304800" y="1981200"/>
            <a:ext cx="8534400" cy="3916363"/>
          </a:xfrm>
        </p:spPr>
        <p:txBody>
          <a:bodyPr>
            <a:noAutofit/>
          </a:bodyPr>
          <a:lstStyle/>
          <a:p>
            <a:pPr>
              <a:spcBef>
                <a:spcPts val="600"/>
              </a:spcBef>
              <a:spcAft>
                <a:spcPts val="600"/>
              </a:spcAft>
            </a:pPr>
            <a:r>
              <a:rPr lang="en-US" sz="3600" b="1" dirty="0" smtClean="0"/>
              <a:t>Calculated fields can be added to PivotTables</a:t>
            </a:r>
          </a:p>
          <a:p>
            <a:pPr>
              <a:spcBef>
                <a:spcPts val="600"/>
              </a:spcBef>
              <a:spcAft>
                <a:spcPts val="600"/>
              </a:spcAft>
            </a:pPr>
            <a:r>
              <a:rPr lang="en-US" sz="3600" b="1" dirty="0" smtClean="0"/>
              <a:t>PowerPivot can be used to create relationships between large datasets</a:t>
            </a:r>
          </a:p>
          <a:p>
            <a:pPr>
              <a:spcBef>
                <a:spcPts val="600"/>
              </a:spcBef>
              <a:spcAft>
                <a:spcPts val="600"/>
              </a:spcAft>
            </a:pPr>
            <a:r>
              <a:rPr lang="en-US" sz="3600" b="1" dirty="0" smtClean="0"/>
              <a:t>PivotCharts can be created from PivotTables</a:t>
            </a:r>
          </a:p>
        </p:txBody>
      </p:sp>
      <p:sp>
        <p:nvSpPr>
          <p:cNvPr id="4" name="Footer Placeholder 3"/>
          <p:cNvSpPr>
            <a:spLocks noGrp="1"/>
          </p:cNvSpPr>
          <p:nvPr>
            <p:ph type="ftr" sz="quarter" idx="4294967295"/>
          </p:nvPr>
        </p:nvSpPr>
        <p:spPr>
          <a:xfrm>
            <a:off x="1828800" y="6629400"/>
            <a:ext cx="5486400" cy="228600"/>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38</a:t>
            </a:fld>
            <a:endParaRPr lang="en-US" dirty="0"/>
          </a:p>
        </p:txBody>
      </p:sp>
    </p:spTree>
    <p:extLst>
      <p:ext uri="{BB962C8B-B14F-4D97-AF65-F5344CB8AC3E}">
        <p14:creationId xmlns:p14="http://schemas.microsoft.com/office/powerpoint/2010/main" val="8383584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066800"/>
          </a:xfrm>
        </p:spPr>
        <p:txBody>
          <a:bodyPr/>
          <a:lstStyle/>
          <a:p>
            <a:r>
              <a:rPr lang="en-US" dirty="0" smtClean="0"/>
              <a:t>Questions</a:t>
            </a:r>
            <a:endParaRPr lang="en-US" dirty="0"/>
          </a:p>
        </p:txBody>
      </p:sp>
      <p:sp>
        <p:nvSpPr>
          <p:cNvPr id="4" name="Footer Placeholder 3"/>
          <p:cNvSpPr>
            <a:spLocks noGrp="1"/>
          </p:cNvSpPr>
          <p:nvPr>
            <p:ph type="ftr" sz="quarter" idx="4294967295"/>
          </p:nvPr>
        </p:nvSpPr>
        <p:spPr>
          <a:xfrm>
            <a:off x="1828800" y="6629400"/>
            <a:ext cx="5486400" cy="228600"/>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39</a:t>
            </a:fld>
            <a:endParaRPr lang="en-US" dirty="0"/>
          </a:p>
        </p:txBody>
      </p:sp>
      <p:pic>
        <p:nvPicPr>
          <p:cNvPr id="6" name="Content Placeholder 5" descr="epfkknaj[1]"/>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2652800" y="1676400"/>
            <a:ext cx="3838399" cy="3810000"/>
          </a:xfrm>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Subtotaling Data</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r>
              <a:rPr lang="en-US" dirty="0" smtClean="0"/>
              <a:t>Difficult to gather information from large datasets</a:t>
            </a:r>
          </a:p>
          <a:p>
            <a:r>
              <a:rPr lang="en-US" dirty="0" smtClean="0"/>
              <a:t>Grouped subtotals help analyze data</a:t>
            </a:r>
          </a:p>
          <a:p>
            <a:r>
              <a:rPr lang="en-US" dirty="0" smtClean="0"/>
              <a:t>Excel’s subtotal rows</a:t>
            </a:r>
          </a:p>
          <a:p>
            <a:pPr lvl="1">
              <a:spcBef>
                <a:spcPts val="400"/>
              </a:spcBef>
            </a:pPr>
            <a:r>
              <a:rPr lang="en-US" dirty="0" smtClean="0"/>
              <a:t>AVERAGE</a:t>
            </a:r>
          </a:p>
          <a:p>
            <a:pPr lvl="1">
              <a:spcBef>
                <a:spcPts val="400"/>
              </a:spcBef>
            </a:pPr>
            <a:r>
              <a:rPr lang="en-US" dirty="0" smtClean="0"/>
              <a:t>COUNT and COUNTA</a:t>
            </a:r>
          </a:p>
          <a:p>
            <a:pPr lvl="1">
              <a:spcBef>
                <a:spcPts val="400"/>
              </a:spcBef>
            </a:pPr>
            <a:r>
              <a:rPr lang="en-US" dirty="0" smtClean="0"/>
              <a:t>MAX and MIN</a:t>
            </a:r>
          </a:p>
          <a:p>
            <a:pPr lvl="1">
              <a:spcBef>
                <a:spcPts val="400"/>
              </a:spcBef>
            </a:pPr>
            <a:r>
              <a:rPr lang="en-US" dirty="0" smtClean="0"/>
              <a:t>SUM</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4</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304800"/>
            <a:ext cx="8385048" cy="1066800"/>
          </a:xfrm>
        </p:spPr>
        <p:txBody>
          <a:bodyPr/>
          <a:lstStyle/>
          <a:p>
            <a:r>
              <a:rPr lang="en-US" dirty="0" smtClean="0"/>
              <a:t>Copyright </a:t>
            </a:r>
            <a:endParaRPr lang="en-US" dirty="0"/>
          </a:p>
        </p:txBody>
      </p:sp>
      <p:sp>
        <p:nvSpPr>
          <p:cNvPr id="4" name="Footer Placeholder 3"/>
          <p:cNvSpPr>
            <a:spLocks noGrp="1"/>
          </p:cNvSpPr>
          <p:nvPr>
            <p:ph type="ftr" sz="quarter" idx="4294967295"/>
          </p:nvPr>
        </p:nvSpPr>
        <p:spPr>
          <a:xfrm>
            <a:off x="1828800" y="6629401"/>
            <a:ext cx="5486400" cy="243444"/>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latin typeface="Arial" pitchFamily="34" charset="0"/>
              <a:cs typeface="Arial" pitchFamily="34" charset="0"/>
            </a:endParaRPr>
          </a:p>
        </p:txBody>
      </p:sp>
      <p:sp>
        <p:nvSpPr>
          <p:cNvPr id="5" name="Slide Number Placeholder 4"/>
          <p:cNvSpPr>
            <a:spLocks noGrp="1"/>
          </p:cNvSpPr>
          <p:nvPr>
            <p:ph type="sldNum" sz="quarter" idx="4"/>
          </p:nvPr>
        </p:nvSpPr>
        <p:spPr/>
        <p:txBody>
          <a:bodyPr/>
          <a:lstStyle/>
          <a:p>
            <a:fld id="{97F33F24-5111-4524-9375-24241E4B6E0C}" type="slidenum">
              <a:rPr lang="en-US" smtClean="0"/>
              <a:pPr/>
              <a:t>40</a:t>
            </a:fld>
            <a:endParaRPr lang="en-US" dirty="0"/>
          </a:p>
        </p:txBody>
      </p:sp>
      <p:pic>
        <p:nvPicPr>
          <p:cNvPr id="1026" name="Picture 1" descr="cid:3293795473_475244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9686" y="2286000"/>
            <a:ext cx="5486400" cy="1714500"/>
          </a:xfrm>
          <a:prstGeom prst="rect">
            <a:avLst/>
          </a:prstGeom>
          <a:noFill/>
          <a:ln w="9525">
            <a:noFill/>
            <a:miter lim="800000"/>
            <a:headEnd/>
            <a:tailEnd/>
          </a:ln>
        </p:spPr>
      </p:pic>
      <p:sp>
        <p:nvSpPr>
          <p:cNvPr id="8" name="TextBox 6"/>
          <p:cNvSpPr txBox="1">
            <a:spLocks noChangeArrowheads="1"/>
          </p:cNvSpPr>
          <p:nvPr/>
        </p:nvSpPr>
        <p:spPr bwMode="auto">
          <a:xfrm>
            <a:off x="342900" y="4495800"/>
            <a:ext cx="8458200" cy="1200329"/>
          </a:xfrm>
          <a:prstGeom prst="rect">
            <a:avLst/>
          </a:prstGeom>
          <a:noFill/>
          <a:ln w="9525">
            <a:noFill/>
            <a:miter lim="800000"/>
            <a:headEnd/>
            <a:tailEnd/>
          </a:ln>
        </p:spPr>
        <p:txBody>
          <a:bodyPr wrap="square">
            <a:spAutoFit/>
          </a:bodyPr>
          <a:lstStyle/>
          <a:p>
            <a:pPr algn="ctr"/>
            <a:r>
              <a:rPr lang="en-US" dirty="0">
                <a:latin typeface="Garamond" pitchFamily="18" charset="0"/>
                <a:cs typeface="Arial" pitchFamily="34"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r>
              <a:rPr lang="en-US" dirty="0" smtClean="0">
                <a:latin typeface="Garamond" pitchFamily="18" charset="0"/>
                <a:cs typeface="Arial" pitchFamily="34" charset="0"/>
              </a:rPr>
              <a:t>.</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Subtotaling </a:t>
            </a:r>
            <a:r>
              <a:rPr lang="en-US" dirty="0" smtClean="0"/>
              <a:t>Data</a:t>
            </a:r>
            <a:endParaRPr lang="en-US" dirty="0"/>
          </a:p>
        </p:txBody>
      </p:sp>
      <p:sp>
        <p:nvSpPr>
          <p:cNvPr id="3" name="Content Placeholder 2"/>
          <p:cNvSpPr>
            <a:spLocks noGrp="1"/>
          </p:cNvSpPr>
          <p:nvPr>
            <p:ph idx="1"/>
          </p:nvPr>
        </p:nvSpPr>
        <p:spPr/>
        <p:txBody>
          <a:bodyPr>
            <a:normAutofit/>
          </a:bodyPr>
          <a:lstStyle/>
          <a:p>
            <a:r>
              <a:rPr lang="en-US" dirty="0" smtClean="0"/>
              <a:t>How to create a subtotal row:</a:t>
            </a:r>
          </a:p>
          <a:p>
            <a:pPr lvl="1">
              <a:spcBef>
                <a:spcPts val="0"/>
              </a:spcBef>
            </a:pPr>
            <a:r>
              <a:rPr lang="en-US" dirty="0" smtClean="0"/>
              <a:t>Data sorted on primary category</a:t>
            </a:r>
          </a:p>
          <a:p>
            <a:pPr lvl="1"/>
            <a:r>
              <a:rPr lang="en-US" dirty="0" smtClean="0"/>
              <a:t>If necessary convert table to range</a:t>
            </a:r>
          </a:p>
          <a:p>
            <a:pPr lvl="1"/>
            <a:r>
              <a:rPr lang="en-US" dirty="0" smtClean="0"/>
              <a:t>Click </a:t>
            </a:r>
            <a:r>
              <a:rPr lang="en-US" dirty="0"/>
              <a:t>Subtotal </a:t>
            </a:r>
            <a:r>
              <a:rPr lang="en-US" dirty="0" smtClean="0"/>
              <a:t>on the DATA tab to open the Subtotal dialog box</a:t>
            </a:r>
          </a:p>
          <a:p>
            <a:pPr lvl="1"/>
            <a:r>
              <a:rPr lang="en-US" dirty="0" smtClean="0"/>
              <a:t>Select the sorted category for the At each change in value</a:t>
            </a:r>
          </a:p>
          <a:p>
            <a:pPr lvl="2">
              <a:spcBef>
                <a:spcPts val="200"/>
              </a:spcBef>
            </a:pPr>
            <a:r>
              <a:rPr lang="en-US" dirty="0" smtClean="0"/>
              <a:t>Select the summary function </a:t>
            </a:r>
          </a:p>
          <a:p>
            <a:pPr lvl="2">
              <a:spcBef>
                <a:spcPts val="200"/>
              </a:spcBef>
            </a:pPr>
            <a:r>
              <a:rPr lang="en-US" dirty="0" smtClean="0"/>
              <a:t>Select columns to subtotal data</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5</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extLst>
      <p:ext uri="{BB962C8B-B14F-4D97-AF65-F5344CB8AC3E}">
        <p14:creationId xmlns:p14="http://schemas.microsoft.com/office/powerpoint/2010/main" val="3210920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Subtotaling </a:t>
            </a:r>
            <a:r>
              <a:rPr lang="en-US" dirty="0" smtClean="0"/>
              <a:t>Data</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6</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828800"/>
            <a:ext cx="5715000" cy="3701530"/>
          </a:xfrm>
        </p:spPr>
      </p:pic>
      <p:sp>
        <p:nvSpPr>
          <p:cNvPr id="3" name="TextBox 2"/>
          <p:cNvSpPr txBox="1"/>
          <p:nvPr/>
        </p:nvSpPr>
        <p:spPr>
          <a:xfrm>
            <a:off x="4617720" y="2609852"/>
            <a:ext cx="457200" cy="182880"/>
          </a:xfrm>
          <a:prstGeom prst="rect">
            <a:avLst/>
          </a:prstGeom>
          <a:solidFill>
            <a:schemeClr val="bg1"/>
          </a:solidFill>
        </p:spPr>
        <p:txBody>
          <a:bodyPr wrap="square" rtlCol="0">
            <a:spAutoFit/>
          </a:bodyPr>
          <a:lstStyle/>
          <a:p>
            <a:r>
              <a:rPr lang="en-US" sz="900" dirty="0" smtClean="0"/>
              <a:t>Area </a:t>
            </a:r>
            <a:endParaRPr lang="en-US" sz="800" dirty="0"/>
          </a:p>
        </p:txBody>
      </p:sp>
    </p:spTree>
    <p:extLst>
      <p:ext uri="{BB962C8B-B14F-4D97-AF65-F5344CB8AC3E}">
        <p14:creationId xmlns:p14="http://schemas.microsoft.com/office/powerpoint/2010/main" val="1421138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Subtotaling </a:t>
            </a:r>
            <a:r>
              <a:rPr lang="en-US" dirty="0" smtClean="0"/>
              <a:t>Data</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7</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7331" y="1524000"/>
            <a:ext cx="5609337" cy="4205291"/>
          </a:xfrm>
        </p:spPr>
      </p:pic>
    </p:spTree>
    <p:extLst>
      <p:ext uri="{BB962C8B-B14F-4D97-AF65-F5344CB8AC3E}">
        <p14:creationId xmlns:p14="http://schemas.microsoft.com/office/powerpoint/2010/main" val="3707662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Subtotaling </a:t>
            </a:r>
            <a:r>
              <a:rPr lang="en-US" dirty="0" smtClean="0"/>
              <a:t>Data</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8</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3" name="Content Placeholder 2"/>
          <p:cNvSpPr>
            <a:spLocks noGrp="1"/>
          </p:cNvSpPr>
          <p:nvPr>
            <p:ph idx="1"/>
          </p:nvPr>
        </p:nvSpPr>
        <p:spPr/>
        <p:txBody>
          <a:bodyPr/>
          <a:lstStyle/>
          <a:p>
            <a:r>
              <a:rPr lang="en-US" dirty="0" smtClean="0"/>
              <a:t>Outline—hierarchical data structure created by the Subtotal feature</a:t>
            </a:r>
          </a:p>
          <a:p>
            <a:r>
              <a:rPr lang="en-US" dirty="0" smtClean="0"/>
              <a:t>Categories can be collapsed or expanded</a:t>
            </a:r>
          </a:p>
          <a:p>
            <a:r>
              <a:rPr lang="en-US" dirty="0" smtClean="0"/>
              <a:t>Outline buttons control which summary statistics are displayed</a:t>
            </a:r>
          </a:p>
          <a:p>
            <a:endParaRPr lang="en-US" dirty="0"/>
          </a:p>
        </p:txBody>
      </p:sp>
    </p:spTree>
    <p:extLst>
      <p:ext uri="{BB962C8B-B14F-4D97-AF65-F5344CB8AC3E}">
        <p14:creationId xmlns:p14="http://schemas.microsoft.com/office/powerpoint/2010/main" val="3296035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Subtotaling </a:t>
            </a:r>
            <a:r>
              <a:rPr lang="en-US" dirty="0" smtClean="0"/>
              <a:t>Data</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9</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527" y="2286000"/>
            <a:ext cx="8613983" cy="2438400"/>
          </a:xfrm>
        </p:spPr>
      </p:pic>
    </p:spTree>
    <p:extLst>
      <p:ext uri="{BB962C8B-B14F-4D97-AF65-F5344CB8AC3E}">
        <p14:creationId xmlns:p14="http://schemas.microsoft.com/office/powerpoint/2010/main" val="3313496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1">
      <a:dk1>
        <a:sysClr val="windowText" lastClr="000000"/>
      </a:dk1>
      <a:lt1>
        <a:sysClr val="window" lastClr="FFFFFF"/>
      </a:lt1>
      <a:dk2>
        <a:srgbClr val="1F497D"/>
      </a:dk2>
      <a:lt2>
        <a:srgbClr val="EEECE1"/>
      </a:lt2>
      <a:accent1>
        <a:srgbClr val="0070C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14150</TotalTime>
  <Words>3897</Words>
  <Application>Microsoft Office PowerPoint</Application>
  <PresentationFormat>On-screen Show (4:3)</PresentationFormat>
  <Paragraphs>530</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Garamond</vt:lpstr>
      <vt:lpstr>Office Theme</vt:lpstr>
      <vt:lpstr>PowerPoint Presentation</vt:lpstr>
      <vt:lpstr>Objectives</vt:lpstr>
      <vt:lpstr>Objectives</vt:lpstr>
      <vt:lpstr>Subtotaling Data</vt:lpstr>
      <vt:lpstr>Subtotaling Data</vt:lpstr>
      <vt:lpstr>Subtotaling Data</vt:lpstr>
      <vt:lpstr>Subtotaling Data</vt:lpstr>
      <vt:lpstr>Subtotaling Data</vt:lpstr>
      <vt:lpstr>Subtotaling Data</vt:lpstr>
      <vt:lpstr>Group and Ungroup Data</vt:lpstr>
      <vt:lpstr>Create a PivotTable</vt:lpstr>
      <vt:lpstr>Create a PivotTable</vt:lpstr>
      <vt:lpstr>Create a PivotTable</vt:lpstr>
      <vt:lpstr>Create a PivotTable</vt:lpstr>
      <vt:lpstr>Create a PivotTable</vt:lpstr>
      <vt:lpstr>Modifying a PivotTable</vt:lpstr>
      <vt:lpstr>Modifying a PivotTable</vt:lpstr>
      <vt:lpstr>Modifying a PivotTable</vt:lpstr>
      <vt:lpstr>Modifying a PivotTable</vt:lpstr>
      <vt:lpstr>Modifying a PivotTable</vt:lpstr>
      <vt:lpstr>Filtering and Slicing a PivotTable</vt:lpstr>
      <vt:lpstr>Filtering and Slicing a PivotTable</vt:lpstr>
      <vt:lpstr>Filtering and Slicing a PivotTable</vt:lpstr>
      <vt:lpstr>Filtering and Slicing a PivotTable</vt:lpstr>
      <vt:lpstr>Filtering and Slicing a PivotTable</vt:lpstr>
      <vt:lpstr>Creating a Calculated Field</vt:lpstr>
      <vt:lpstr>Creating a Calculated Field</vt:lpstr>
      <vt:lpstr>Creating a Calculated Field</vt:lpstr>
      <vt:lpstr>Formatting a PivotTable</vt:lpstr>
      <vt:lpstr>Using PowerPivot Functionality</vt:lpstr>
      <vt:lpstr>Using PowerPivot Functionality</vt:lpstr>
      <vt:lpstr>Using PowerPivot Functionality</vt:lpstr>
      <vt:lpstr>Using PowerPivot Functionality</vt:lpstr>
      <vt:lpstr>Using PowerPivot Functionality</vt:lpstr>
      <vt:lpstr>Creating a PivotChart</vt:lpstr>
      <vt:lpstr>Creating a PivotChart</vt:lpstr>
      <vt:lpstr>Summary</vt:lpstr>
      <vt:lpstr>Summary</vt:lpstr>
      <vt:lpstr>Questions</vt:lpstr>
      <vt:lpstr>Copyright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Exploring Series</dc:creator>
  <cp:lastModifiedBy>Exploring Series</cp:lastModifiedBy>
  <cp:revision>347</cp:revision>
  <dcterms:created xsi:type="dcterms:W3CDTF">2009-09-02T17:31:05Z</dcterms:created>
  <dcterms:modified xsi:type="dcterms:W3CDTF">2013-06-06T17:07:07Z</dcterms:modified>
</cp:coreProperties>
</file>