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3"/>
  </p:notesMasterIdLst>
  <p:handoutMasterIdLst>
    <p:handoutMasterId r:id="rId34"/>
  </p:handoutMasterIdLst>
  <p:sldIdLst>
    <p:sldId id="256" r:id="rId2"/>
    <p:sldId id="257" r:id="rId3"/>
    <p:sldId id="266" r:id="rId4"/>
    <p:sldId id="269" r:id="rId5"/>
    <p:sldId id="361" r:id="rId6"/>
    <p:sldId id="362" r:id="rId7"/>
    <p:sldId id="363" r:id="rId8"/>
    <p:sldId id="259" r:id="rId9"/>
    <p:sldId id="332" r:id="rId10"/>
    <p:sldId id="333" r:id="rId11"/>
    <p:sldId id="334" r:id="rId12"/>
    <p:sldId id="335" r:id="rId13"/>
    <p:sldId id="337" r:id="rId14"/>
    <p:sldId id="338" r:id="rId15"/>
    <p:sldId id="339" r:id="rId16"/>
    <p:sldId id="349" r:id="rId17"/>
    <p:sldId id="340" r:id="rId18"/>
    <p:sldId id="351" r:id="rId19"/>
    <p:sldId id="352" r:id="rId20"/>
    <p:sldId id="364" r:id="rId21"/>
    <p:sldId id="365" r:id="rId22"/>
    <p:sldId id="366" r:id="rId23"/>
    <p:sldId id="367" r:id="rId24"/>
    <p:sldId id="359" r:id="rId25"/>
    <p:sldId id="358" r:id="rId26"/>
    <p:sldId id="368" r:id="rId27"/>
    <p:sldId id="348" r:id="rId28"/>
    <p:sldId id="353" r:id="rId29"/>
    <p:sldId id="264" r:id="rId30"/>
    <p:sldId id="369" r:id="rId31"/>
    <p:sldId id="265"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B" initials="LB" lastIdx="12" clrIdx="0"/>
  <p:cmAuthor id="1" name="Behrens, Sharon E" initials="BSE" lastIdx="2" clrIdx="1"/>
  <p:cmAuthor id="2" name="Behrens, Sharon" initials="SB" lastIdx="14" clrIdx="2"/>
  <p:cmAuthor id="3" name="Heather Hetzler" initials="HH" lastIdx="3" clrIdx="3">
    <p:extLst>
      <p:ext uri="{19B8F6BF-5375-455C-9EA6-DF929625EA0E}">
        <p15:presenceInfo xmlns="" xmlns:p15="http://schemas.microsoft.com/office/powerpoint/2012/main" userId="3779ee6b5623b8ea" providerId="Windows Live"/>
      </p:ext>
    </p:extLst>
  </p:cmAuthor>
  <p:cmAuthor id="4" name="LLA" initials="L" lastIdx="1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85533" autoAdjust="0"/>
  </p:normalViewPr>
  <p:slideViewPr>
    <p:cSldViewPr>
      <p:cViewPr varScale="1">
        <p:scale>
          <a:sx n="75" d="100"/>
          <a:sy n="75" d="100"/>
        </p:scale>
        <p:origin x="-1824"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044"/>
    </p:cViewPr>
  </p:sorterViewPr>
  <p:notesViewPr>
    <p:cSldViewPr>
      <p:cViewPr varScale="1">
        <p:scale>
          <a:sx n="70" d="100"/>
          <a:sy n="70" d="100"/>
        </p:scale>
        <p:origin x="-281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2CEAA3-330F-4F84-808F-49073EC6F4FE}" type="datetimeFigureOut">
              <a:rPr lang="en-US" smtClean="0"/>
              <a:pPr/>
              <a:t>5/14/2013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FC55202-4A23-4165-9FEF-BE571439C1F7}" type="slidenum">
              <a:rPr lang="en-US" smtClean="0"/>
              <a:pPr/>
              <a:t>‹#›</a:t>
            </a:fld>
            <a:endParaRPr lang="en-US" dirty="0"/>
          </a:p>
        </p:txBody>
      </p:sp>
    </p:spTree>
    <p:extLst>
      <p:ext uri="{BB962C8B-B14F-4D97-AF65-F5344CB8AC3E}">
        <p14:creationId xmlns:p14="http://schemas.microsoft.com/office/powerpoint/2010/main" val="3024188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5C4BB-136A-4E8A-8C0D-4EA7A5034EB9}" type="datetimeFigureOut">
              <a:rPr lang="en-US" smtClean="0"/>
              <a:pPr/>
              <a:t>5/14/2013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F846F-A3E5-4C0D-9E2E-DC382416709D}" type="slidenum">
              <a:rPr lang="en-US" smtClean="0"/>
              <a:pPr/>
              <a:t>‹#›</a:t>
            </a:fld>
            <a:endParaRPr lang="en-US" dirty="0"/>
          </a:p>
        </p:txBody>
      </p:sp>
    </p:spTree>
    <p:extLst>
      <p:ext uri="{BB962C8B-B14F-4D97-AF65-F5344CB8AC3E}">
        <p14:creationId xmlns:p14="http://schemas.microsoft.com/office/powerpoint/2010/main" val="227822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chapter reviews Excel charts</a:t>
            </a:r>
            <a:r>
              <a:rPr lang="en-US" baseline="0" dirty="0" smtClean="0"/>
              <a:t> and how to depict data visually. </a:t>
            </a:r>
            <a:endParaRPr lang="en-US" dirty="0" smtClean="0"/>
          </a:p>
          <a:p>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a:t>
            </a:fld>
            <a:endParaRPr lang="en-US" dirty="0"/>
          </a:p>
        </p:txBody>
      </p:sp>
    </p:spTree>
    <p:extLst>
      <p:ext uri="{BB962C8B-B14F-4D97-AF65-F5344CB8AC3E}">
        <p14:creationId xmlns:p14="http://schemas.microsoft.com/office/powerpoint/2010/main" val="2506374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3.8</a:t>
            </a:r>
            <a:r>
              <a:rPr lang="en-US" baseline="0" dirty="0" smtClean="0"/>
              <a:t> illustrates a clustered column chart, also plotting the number of computer related jobs in 2010 and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role of categories and data series is reversed.  </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10</a:t>
            </a:fld>
            <a:endParaRPr lang="en-US" dirty="0"/>
          </a:p>
        </p:txBody>
      </p:sp>
    </p:spTree>
    <p:extLst>
      <p:ext uri="{BB962C8B-B14F-4D97-AF65-F5344CB8AC3E}">
        <p14:creationId xmlns:p14="http://schemas.microsoft.com/office/powerpoint/2010/main" val="23440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3.9</a:t>
            </a:r>
            <a:r>
              <a:rPr lang="en-US" baseline="0" dirty="0" smtClean="0"/>
              <a:t> illustrates a stacked column chart.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type of chart places stacks of data in segments on top of each other in one column, with each category in the data series represented by a different color.</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11</a:t>
            </a:fld>
            <a:endParaRPr lang="en-US" dirty="0"/>
          </a:p>
        </p:txBody>
      </p:sp>
    </p:spTree>
    <p:extLst>
      <p:ext uri="{BB962C8B-B14F-4D97-AF65-F5344CB8AC3E}">
        <p14:creationId xmlns:p14="http://schemas.microsoft.com/office/powerpoint/2010/main" val="3049730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3.11</a:t>
            </a:r>
            <a:r>
              <a:rPr lang="en-US" baseline="0" dirty="0" smtClean="0"/>
              <a:t> illustrates a 100% stacked column chart.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type of chart stacks data in one column per category, with each column having the same height of 100%. It shows the percentage that each data point contributes to the total for each category.</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12</a:t>
            </a:fld>
            <a:endParaRPr lang="en-US" dirty="0"/>
          </a:p>
        </p:txBody>
      </p:sp>
    </p:spTree>
    <p:extLst>
      <p:ext uri="{BB962C8B-B14F-4D97-AF65-F5344CB8AC3E}">
        <p14:creationId xmlns:p14="http://schemas.microsoft.com/office/powerpoint/2010/main" val="152812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3.12</a:t>
            </a:r>
            <a:r>
              <a:rPr lang="en-US" baseline="0" dirty="0" smtClean="0"/>
              <a:t> illustrates a clustered bar chart.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type of chart compares values across categories using horizontal bars. Bar charts, like column charts, may plot single or multiple data series and appear clustered or stacked.</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13</a:t>
            </a:fld>
            <a:endParaRPr lang="en-US" dirty="0"/>
          </a:p>
        </p:txBody>
      </p:sp>
    </p:spTree>
    <p:extLst>
      <p:ext uri="{BB962C8B-B14F-4D97-AF65-F5344CB8AC3E}">
        <p14:creationId xmlns:p14="http://schemas.microsoft.com/office/powerpoint/2010/main" val="88596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FF0000"/>
                </a:solidFill>
              </a:rPr>
              <a:t>Figure 3.13</a:t>
            </a:r>
            <a:r>
              <a:rPr lang="en-US" b="0" baseline="0" dirty="0" smtClean="0">
                <a:solidFill>
                  <a:srgbClr val="FF0000"/>
                </a:solidFill>
              </a:rPr>
              <a:t> illustrates a line chart.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rgbClr val="FF0000"/>
                </a:solidFill>
              </a:rPr>
              <a:t>This type of chart uses a line to connect data points in order to show trends over a period of time. The X-axis (Category axis) typically displays time units, and the Y-axis (Value axis) displays values for each point.</a:t>
            </a:r>
            <a:endParaRPr lang="en-US" b="1"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14</a:t>
            </a:fld>
            <a:endParaRPr lang="en-US" dirty="0"/>
          </a:p>
        </p:txBody>
      </p:sp>
    </p:spTree>
    <p:extLst>
      <p:ext uri="{BB962C8B-B14F-4D97-AF65-F5344CB8AC3E}">
        <p14:creationId xmlns:p14="http://schemas.microsoft.com/office/powerpoint/2010/main" val="337462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3.14</a:t>
            </a:r>
            <a:r>
              <a:rPr lang="en-US" baseline="0" dirty="0" smtClean="0"/>
              <a:t> illustrates a pie chart.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type of chart plots a single data series where each point is a sector with area proportional to the total of the series. A legend is used to display the category label for each data point in a different color.  Data labels, such as percentages, are often portrayed on the pie wedges. An exploded pie chart separates one or more pie slices from the rest.</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15</a:t>
            </a:fld>
            <a:endParaRPr lang="en-US" dirty="0"/>
          </a:p>
        </p:txBody>
      </p:sp>
    </p:spTree>
    <p:extLst>
      <p:ext uri="{BB962C8B-B14F-4D97-AF65-F5344CB8AC3E}">
        <p14:creationId xmlns:p14="http://schemas.microsoft.com/office/powerpoint/2010/main" val="388712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a chart is selected, Excel displays the Chart Tools contextual tab with tabs for DESIGN and FORMAT.  You can change the chart type by clicking the Change Chart Type button in the Type group on the DESIGN tab.</a:t>
            </a:r>
          </a:p>
        </p:txBody>
      </p:sp>
      <p:sp>
        <p:nvSpPr>
          <p:cNvPr id="4" name="Slide Number Placeholder 3"/>
          <p:cNvSpPr>
            <a:spLocks noGrp="1"/>
          </p:cNvSpPr>
          <p:nvPr>
            <p:ph type="sldNum" sz="quarter" idx="10"/>
          </p:nvPr>
        </p:nvSpPr>
        <p:spPr/>
        <p:txBody>
          <a:bodyPr/>
          <a:lstStyle/>
          <a:p>
            <a:fld id="{3BCF846F-A3E5-4C0D-9E2E-DC382416709D}" type="slidenum">
              <a:rPr lang="en-US" smtClean="0"/>
              <a:pPr/>
              <a:t>16</a:t>
            </a:fld>
            <a:endParaRPr lang="en-US" dirty="0"/>
          </a:p>
        </p:txBody>
      </p:sp>
    </p:spTree>
    <p:extLst>
      <p:ext uri="{BB962C8B-B14F-4D97-AF65-F5344CB8AC3E}">
        <p14:creationId xmlns:p14="http://schemas.microsoft.com/office/powerpoint/2010/main" val="128838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3.2</a:t>
            </a:r>
            <a:r>
              <a:rPr lang="en-US" baseline="0" dirty="0" smtClean="0"/>
              <a:t> illustrates other chart types available in Excel.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17</a:t>
            </a:fld>
            <a:endParaRPr lang="en-US" dirty="0"/>
          </a:p>
        </p:txBody>
      </p:sp>
    </p:spTree>
    <p:extLst>
      <p:ext uri="{BB962C8B-B14F-4D97-AF65-F5344CB8AC3E}">
        <p14:creationId xmlns:p14="http://schemas.microsoft.com/office/powerpoint/2010/main" val="130211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default, a chart is placed in the same worksheet as the data source. You can also choose to move the chart to another location. The Move Chart dialog box, shown in Figure 3.17, offers</a:t>
            </a:r>
            <a:r>
              <a:rPr lang="en-US" baseline="0" dirty="0" smtClean="0"/>
              <a:t> choices for the chart location to be in a different or new worksheet.</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18</a:t>
            </a:fld>
            <a:endParaRPr lang="en-US" dirty="0"/>
          </a:p>
        </p:txBody>
      </p:sp>
    </p:spTree>
    <p:extLst>
      <p:ext uri="{BB962C8B-B14F-4D97-AF65-F5344CB8AC3E}">
        <p14:creationId xmlns:p14="http://schemas.microsoft.com/office/powerpoint/2010/main" val="2315053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 chart is embedded</a:t>
            </a:r>
            <a:r>
              <a:rPr lang="en-US" baseline="0" dirty="0" smtClean="0"/>
              <a:t> on a worksheet with the data source, you can choose to print the data, the chart or the entire worksheet. To print only the embedded chart, select it first. Click the FILE tab, click Print, and, choose the Print Selected Chart option. If the chart is on its own worksheet, use the Print Active Sheets option.</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19</a:t>
            </a:fld>
            <a:endParaRPr lang="en-US" dirty="0"/>
          </a:p>
        </p:txBody>
      </p:sp>
    </p:spTree>
    <p:extLst>
      <p:ext uri="{BB962C8B-B14F-4D97-AF65-F5344CB8AC3E}">
        <p14:creationId xmlns:p14="http://schemas.microsoft.com/office/powerpoint/2010/main" val="218503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r>
              <a:rPr lang="en-US" dirty="0" smtClean="0"/>
              <a:t>The objectives of Chapter 3 include:</a:t>
            </a:r>
          </a:p>
          <a:p>
            <a:pPr>
              <a:buFont typeface="Arial" pitchFamily="34" charset="0"/>
              <a:buChar char="•"/>
            </a:pPr>
            <a:r>
              <a:rPr lang="en-US" dirty="0" smtClean="0"/>
              <a:t>  Select the data source</a:t>
            </a:r>
          </a:p>
          <a:p>
            <a:pPr>
              <a:buFont typeface="Arial" pitchFamily="34" charset="0"/>
              <a:buChar char="•"/>
            </a:pPr>
            <a:r>
              <a:rPr lang="en-US" dirty="0" smtClean="0"/>
              <a:t>  Choose a chart</a:t>
            </a:r>
            <a:r>
              <a:rPr lang="en-US" baseline="0" dirty="0" smtClean="0"/>
              <a:t> type</a:t>
            </a:r>
            <a:endParaRPr lang="en-US" dirty="0" smtClean="0"/>
          </a:p>
          <a:p>
            <a:pPr>
              <a:buFont typeface="Arial" pitchFamily="34" charset="0"/>
              <a:buChar char="•"/>
            </a:pPr>
            <a:r>
              <a:rPr lang="en-US" dirty="0" smtClean="0"/>
              <a:t>  Move, size, and print a chart</a:t>
            </a:r>
          </a:p>
          <a:p>
            <a:pPr>
              <a:buFont typeface="Arial" pitchFamily="34" charset="0"/>
              <a:buChar char="•"/>
            </a:pPr>
            <a:r>
              <a:rPr lang="en-US" dirty="0" smtClean="0"/>
              <a:t>  Add chart elements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a:t>
            </a:fld>
            <a:endParaRPr lang="en-US" dirty="0"/>
          </a:p>
        </p:txBody>
      </p:sp>
    </p:spTree>
    <p:extLst>
      <p:ext uri="{BB962C8B-B14F-4D97-AF65-F5344CB8AC3E}">
        <p14:creationId xmlns:p14="http://schemas.microsoft.com/office/powerpoint/2010/main" val="2351195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3.3</a:t>
            </a:r>
            <a:r>
              <a:rPr lang="en-US" baseline="0" dirty="0" smtClean="0"/>
              <a:t> shows some of the elements available in a chart. They include the axes, axis titles, chart titles, data labels, and data table.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20</a:t>
            </a:fld>
            <a:endParaRPr lang="en-US" dirty="0"/>
          </a:p>
        </p:txBody>
      </p:sp>
    </p:spTree>
    <p:extLst>
      <p:ext uri="{BB962C8B-B14F-4D97-AF65-F5344CB8AC3E}">
        <p14:creationId xmlns:p14="http://schemas.microsoft.com/office/powerpoint/2010/main" val="320599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3.3</a:t>
            </a:r>
            <a:r>
              <a:rPr lang="en-US" baseline="0" dirty="0" smtClean="0"/>
              <a:t> shows additional elements available in a chart. They include the error bars, gridlines, legend, and the trendline.</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21</a:t>
            </a:fld>
            <a:endParaRPr lang="en-US" dirty="0"/>
          </a:p>
        </p:txBody>
      </p:sp>
    </p:spTree>
    <p:extLst>
      <p:ext uri="{BB962C8B-B14F-4D97-AF65-F5344CB8AC3E}">
        <p14:creationId xmlns:p14="http://schemas.microsoft.com/office/powerpoint/2010/main" val="105266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Chart Elements button found on the right side of the chart contains options to add</a:t>
            </a:r>
            <a:r>
              <a:rPr lang="en-US" baseline="0" dirty="0" smtClean="0"/>
              <a:t> or edit the chart title, axis titles, and the legend.</a:t>
            </a:r>
          </a:p>
          <a:p>
            <a:endParaRPr lang="en-US" baseline="0" dirty="0" smtClean="0"/>
          </a:p>
          <a:p>
            <a:r>
              <a:rPr lang="en-US" dirty="0" smtClean="0"/>
              <a:t>Chart title options include </a:t>
            </a:r>
            <a:r>
              <a:rPr lang="en-US" baseline="0" dirty="0" smtClean="0"/>
              <a:t>Above Chart, Centered Overlay, or More Options. More Title Options offer fill, border, and alignment settings.</a:t>
            </a:r>
          </a:p>
          <a:p>
            <a:endParaRPr lang="en-US" baseline="0" dirty="0" smtClean="0"/>
          </a:p>
          <a:p>
            <a:r>
              <a:rPr lang="en-US" baseline="0" dirty="0" smtClean="0"/>
              <a:t>Axis title options include Primary Horizontal, Primary Vertical, and More Options.</a:t>
            </a:r>
          </a:p>
          <a:p>
            <a:endParaRPr lang="en-US" baseline="0" dirty="0" smtClean="0"/>
          </a:p>
          <a:p>
            <a:r>
              <a:rPr lang="en-US" baseline="0" dirty="0" smtClean="0"/>
              <a:t>Legend options include None and the desired location of the legend.</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22</a:t>
            </a:fld>
            <a:endParaRPr lang="en-US" dirty="0"/>
          </a:p>
        </p:txBody>
      </p:sp>
    </p:spTree>
    <p:extLst>
      <p:ext uri="{BB962C8B-B14F-4D97-AF65-F5344CB8AC3E}">
        <p14:creationId xmlns:p14="http://schemas.microsoft.com/office/powerpoint/2010/main" val="948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 can apply multiple settings at once using a Format task pane. Figure</a:t>
            </a:r>
            <a:r>
              <a:rPr lang="en-US" baseline="0" dirty="0" smtClean="0"/>
              <a:t> 3.27 displays the Format Chart Area, Format Plot Area, and Format Data Series task panes.</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23</a:t>
            </a:fld>
            <a:endParaRPr lang="en-US" dirty="0"/>
          </a:p>
        </p:txBody>
      </p:sp>
    </p:spTree>
    <p:extLst>
      <p:ext uri="{BB962C8B-B14F-4D97-AF65-F5344CB8AC3E}">
        <p14:creationId xmlns:p14="http://schemas.microsoft.com/office/powerpoint/2010/main" val="835538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default, Excel will compute markers for the starting, ending, and incremental values on the Y-axis. To change settings, open the task pane and select the specific formats desired.</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24</a:t>
            </a:fld>
            <a:endParaRPr lang="en-US" dirty="0"/>
          </a:p>
        </p:txBody>
      </p:sp>
    </p:spTree>
    <p:extLst>
      <p:ext uri="{BB962C8B-B14F-4D97-AF65-F5344CB8AC3E}">
        <p14:creationId xmlns:p14="http://schemas.microsoft.com/office/powerpoint/2010/main" val="3499009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labels are descriptive labels that show the exact value of the data points on the value axis. Add data labels only when necessary to reduce a cluttered look to the chart.</a:t>
            </a:r>
          </a:p>
          <a:p>
            <a:endParaRPr lang="en-US" baseline="0" dirty="0" smtClean="0"/>
          </a:p>
          <a:p>
            <a:r>
              <a:rPr lang="en-US" baseline="0" dirty="0" smtClean="0"/>
              <a:t>Figure 3.29 illustrates formatting options for data labels.</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25</a:t>
            </a:fld>
            <a:endParaRPr lang="en-US" dirty="0"/>
          </a:p>
        </p:txBody>
      </p:sp>
    </p:spTree>
    <p:extLst>
      <p:ext uri="{BB962C8B-B14F-4D97-AF65-F5344CB8AC3E}">
        <p14:creationId xmlns:p14="http://schemas.microsoft.com/office/powerpoint/2010/main" val="305343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3.4 shows the Chart Tools Format Tab.</a:t>
            </a:r>
            <a:r>
              <a:rPr lang="en-US" baseline="0" dirty="0" smtClean="0"/>
              <a:t> </a:t>
            </a:r>
            <a:r>
              <a:rPr lang="en-US" dirty="0" smtClean="0"/>
              <a:t>This tab contains options to select a chart element, insert shapes, apply shape styles, apply WordArt styles, arrange objects,</a:t>
            </a:r>
            <a:r>
              <a:rPr lang="en-US" baseline="0" dirty="0" smtClean="0"/>
              <a:t> and specify the size of an object.</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26</a:t>
            </a:fld>
            <a:endParaRPr lang="en-US" dirty="0"/>
          </a:p>
        </p:txBody>
      </p:sp>
    </p:spTree>
    <p:extLst>
      <p:ext uri="{BB962C8B-B14F-4D97-AF65-F5344CB8AC3E}">
        <p14:creationId xmlns:p14="http://schemas.microsoft.com/office/powerpoint/2010/main" val="1593324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Select Data Source dialog box illustrated in Figure 3.37 can be used to add a new data series, remove an existing one, or edit the range on an existing series.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27</a:t>
            </a:fld>
            <a:endParaRPr lang="en-US" dirty="0"/>
          </a:p>
        </p:txBody>
      </p:sp>
    </p:spTree>
    <p:extLst>
      <p:ext uri="{BB962C8B-B14F-4D97-AF65-F5344CB8AC3E}">
        <p14:creationId xmlns:p14="http://schemas.microsoft.com/office/powerpoint/2010/main" val="521463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sparkline</a:t>
            </a:r>
            <a:r>
              <a:rPr lang="en-US" baseline="0" dirty="0" smtClean="0"/>
              <a:t> is a small line, column, or win/loss chart contained in a single cell. It presents a condensed visual illustration of data. Unlike regular charts, a sparkline does </a:t>
            </a:r>
            <a:r>
              <a:rPr lang="en-US" u="sng" baseline="0" dirty="0" smtClean="0"/>
              <a:t>not</a:t>
            </a:r>
            <a:r>
              <a:rPr lang="en-US" baseline="0" dirty="0" smtClean="0"/>
              <a:t> include chart layout objects such as a chart title or axes labels. To create a sparkline, click Line, Column, or Win/Loss in the Sparklines group on the INSERT tab. Insert the cell references in the Data Range box. Enter the range where you want the sparkline to appear in the Location Range box.</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28</a:t>
            </a:fld>
            <a:endParaRPr lang="en-US" dirty="0"/>
          </a:p>
        </p:txBody>
      </p:sp>
    </p:spTree>
    <p:extLst>
      <p:ext uri="{BB962C8B-B14F-4D97-AF65-F5344CB8AC3E}">
        <p14:creationId xmlns:p14="http://schemas.microsoft.com/office/powerpoint/2010/main" val="1436343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3 has studied</a:t>
            </a:r>
            <a:r>
              <a:rPr lang="en-US" baseline="0" dirty="0" smtClean="0"/>
              <a:t> the creation and formatting of Excel charts. </a:t>
            </a:r>
            <a:r>
              <a:rPr lang="en-US" dirty="0" smtClean="0"/>
              <a:t>In this chapter, you have learned to create charts such as column, bar, pie, and line charts by selecting the data source. You can now modify an existing chart by changing the chart type, location, and size.</a:t>
            </a:r>
            <a:r>
              <a:rPr lang="en-US" baseline="0" dirty="0" smtClean="0"/>
              <a:t> You also learned how to print an embedded chart. Additionally, y</a:t>
            </a:r>
            <a:r>
              <a:rPr lang="en-US" dirty="0" smtClean="0"/>
              <a:t>ou can insert, remove, and format chart elements such as titles, labels, and the legend.</a:t>
            </a:r>
          </a:p>
        </p:txBody>
      </p:sp>
      <p:sp>
        <p:nvSpPr>
          <p:cNvPr id="4" name="Slide Number Placeholder 3"/>
          <p:cNvSpPr>
            <a:spLocks noGrp="1"/>
          </p:cNvSpPr>
          <p:nvPr>
            <p:ph type="sldNum" sz="quarter" idx="10"/>
          </p:nvPr>
        </p:nvSpPr>
        <p:spPr/>
        <p:txBody>
          <a:bodyPr/>
          <a:lstStyle/>
          <a:p>
            <a:fld id="{3BCF846F-A3E5-4C0D-9E2E-DC382416709D}" type="slidenum">
              <a:rPr lang="en-US" smtClean="0"/>
              <a:pPr/>
              <a:t>29</a:t>
            </a:fld>
            <a:endParaRPr lang="en-US" dirty="0"/>
          </a:p>
        </p:txBody>
      </p:sp>
    </p:spTree>
    <p:extLst>
      <p:ext uri="{BB962C8B-B14F-4D97-AF65-F5344CB8AC3E}">
        <p14:creationId xmlns:p14="http://schemas.microsoft.com/office/powerpoint/2010/main" val="369648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objectives include:</a:t>
            </a:r>
          </a:p>
          <a:p>
            <a:pPr>
              <a:buFont typeface="Arial" pitchFamily="34" charset="0"/>
              <a:buChar char="•"/>
            </a:pPr>
            <a:r>
              <a:rPr lang="en-US" dirty="0" smtClean="0"/>
              <a:t>  Format chart elements</a:t>
            </a:r>
          </a:p>
          <a:p>
            <a:pPr>
              <a:buFont typeface="Arial" pitchFamily="34" charset="0"/>
              <a:buChar char="•"/>
            </a:pPr>
            <a:r>
              <a:rPr lang="en-US" dirty="0" smtClean="0"/>
              <a:t>  Apply a chart style and colors</a:t>
            </a:r>
          </a:p>
          <a:p>
            <a:pPr>
              <a:buFont typeface="Arial" pitchFamily="34" charset="0"/>
              <a:buChar char="•"/>
            </a:pPr>
            <a:r>
              <a:rPr lang="en-US" dirty="0" smtClean="0"/>
              <a:t>  Modify the data source</a:t>
            </a:r>
          </a:p>
          <a:p>
            <a:pPr>
              <a:buFont typeface="Arial" pitchFamily="34" charset="0"/>
              <a:buChar char="•"/>
            </a:pPr>
            <a:r>
              <a:rPr lang="en-US" dirty="0" smtClean="0"/>
              <a:t>  Create and customize sparklines</a:t>
            </a:r>
          </a:p>
        </p:txBody>
      </p:sp>
      <p:sp>
        <p:nvSpPr>
          <p:cNvPr id="4" name="Slide Number Placeholder 3"/>
          <p:cNvSpPr>
            <a:spLocks noGrp="1"/>
          </p:cNvSpPr>
          <p:nvPr>
            <p:ph type="sldNum" sz="quarter" idx="10"/>
          </p:nvPr>
        </p:nvSpPr>
        <p:spPr/>
        <p:txBody>
          <a:bodyPr/>
          <a:lstStyle/>
          <a:p>
            <a:fld id="{3BCF846F-A3E5-4C0D-9E2E-DC382416709D}" type="slidenum">
              <a:rPr lang="en-US" smtClean="0"/>
              <a:pPr/>
              <a:t>3</a:t>
            </a:fld>
            <a:endParaRPr lang="en-US" dirty="0"/>
          </a:p>
        </p:txBody>
      </p:sp>
    </p:spTree>
    <p:extLst>
      <p:ext uri="{BB962C8B-B14F-4D97-AF65-F5344CB8AC3E}">
        <p14:creationId xmlns:p14="http://schemas.microsoft.com/office/powerpoint/2010/main" val="2687168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a:t>
            </a:r>
            <a:r>
              <a:rPr lang="en-US" baseline="0" dirty="0" smtClean="0"/>
              <a:t> 3 also taught you to apply different chart styles and colors to format the chart visually. You also can now modify the data source by adding or removing data and creating chart filters and switching the rows and columns within a chart. Additionally, you can create and customize sparklines within your worksheet.</a:t>
            </a:r>
            <a:endParaRPr lang="en-US" dirty="0" smtClean="0"/>
          </a:p>
        </p:txBody>
      </p:sp>
      <p:sp>
        <p:nvSpPr>
          <p:cNvPr id="4" name="Slide Number Placeholder 3"/>
          <p:cNvSpPr>
            <a:spLocks noGrp="1"/>
          </p:cNvSpPr>
          <p:nvPr>
            <p:ph type="sldNum" sz="quarter" idx="10"/>
          </p:nvPr>
        </p:nvSpPr>
        <p:spPr/>
        <p:txBody>
          <a:bodyPr/>
          <a:lstStyle/>
          <a:p>
            <a:fld id="{3BCF846F-A3E5-4C0D-9E2E-DC382416709D}" type="slidenum">
              <a:rPr lang="en-US" smtClean="0"/>
              <a:pPr/>
              <a:t>30</a:t>
            </a:fld>
            <a:endParaRPr lang="en-US" dirty="0"/>
          </a:p>
        </p:txBody>
      </p:sp>
    </p:spTree>
    <p:extLst>
      <p:ext uri="{BB962C8B-B14F-4D97-AF65-F5344CB8AC3E}">
        <p14:creationId xmlns:p14="http://schemas.microsoft.com/office/powerpoint/2010/main" val="1997887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98E33-9D30-42B7-B9A7-4307C7EC0501}" type="slidenum">
              <a:rPr lang="en-US"/>
              <a:pPr/>
              <a:t>4</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aseline="0" dirty="0" smtClean="0"/>
              <a:t>An effective chart depicts data in a clear, easy-to-interpret fashion. It is a visual representation of numerical data that compares data and helps to reveal trends or patterns to help people make informed decisions. Figure 3.1 illustrates the computer-related jobs with growth percent and pay. Notice how the data is arranged in rows and columns.</a:t>
            </a:r>
          </a:p>
          <a:p>
            <a:endParaRPr lang="en-US" baseline="0" dirty="0" smtClean="0"/>
          </a:p>
        </p:txBody>
      </p:sp>
    </p:spTree>
    <p:extLst>
      <p:ext uri="{BB962C8B-B14F-4D97-AF65-F5344CB8AC3E}">
        <p14:creationId xmlns:p14="http://schemas.microsoft.com/office/powerpoint/2010/main" val="72477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98E33-9D30-42B7-B9A7-4307C7EC0501}" type="slidenum">
              <a:rPr lang="en-US"/>
              <a:pPr/>
              <a:t>5</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aseline="0" dirty="0" smtClean="0"/>
              <a:t>The chart area contains the entire chart and all of the elements. A region containing the graphical representation of the values in the data series is called the plot area. A data series is a group of related data points.  </a:t>
            </a:r>
          </a:p>
          <a:p>
            <a:r>
              <a:rPr lang="en-US" baseline="0" dirty="0" smtClean="0"/>
              <a:t>The X-axis is a horizontal border that provides a frame of reference for measuring data horizontally. The Y-axis is a vertical border that provides a frame of reference for measuring data vertically.</a:t>
            </a:r>
          </a:p>
          <a:p>
            <a:r>
              <a:rPr lang="en-US" baseline="0" dirty="0" smtClean="0"/>
              <a:t>The category axis displays group names or labels to identify data.</a:t>
            </a:r>
          </a:p>
          <a:p>
            <a:r>
              <a:rPr lang="en-US" baseline="0" dirty="0" smtClean="0"/>
              <a:t>The value axis displays incremental numbers to identify the values that are used to create a chart.</a:t>
            </a:r>
          </a:p>
          <a:p>
            <a:r>
              <a:rPr lang="en-US" baseline="0" dirty="0" smtClean="0"/>
              <a:t>A legend is a key that identifies the color or pattern assigned to each data series in a chart.</a:t>
            </a:r>
          </a:p>
          <a:p>
            <a:endParaRPr lang="en-US" baseline="0" dirty="0" smtClean="0"/>
          </a:p>
        </p:txBody>
      </p:sp>
    </p:spTree>
    <p:extLst>
      <p:ext uri="{BB962C8B-B14F-4D97-AF65-F5344CB8AC3E}">
        <p14:creationId xmlns:p14="http://schemas.microsoft.com/office/powerpoint/2010/main" val="204914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Table 3.1</a:t>
            </a:r>
            <a:r>
              <a:rPr lang="en-US" baseline="0" dirty="0" smtClean="0"/>
              <a:t> illustrates the most commonly used chart types are column, bar, line, and pie. Each chart type is designed to provide a unique view to the selected data.</a:t>
            </a:r>
            <a:endParaRPr lang="en-US" dirty="0"/>
          </a:p>
        </p:txBody>
      </p:sp>
      <p:sp>
        <p:nvSpPr>
          <p:cNvPr id="4" name="Slide Number Placeholder 3"/>
          <p:cNvSpPr>
            <a:spLocks noGrp="1"/>
          </p:cNvSpPr>
          <p:nvPr>
            <p:ph type="sldNum" sz="quarter" idx="10"/>
          </p:nvPr>
        </p:nvSpPr>
        <p:spPr/>
        <p:txBody>
          <a:bodyPr/>
          <a:lstStyle/>
          <a:p>
            <a:fld id="{3BCF846F-A3E5-4C0D-9E2E-DC382416709D}" type="slidenum">
              <a:rPr lang="en-US" smtClean="0"/>
              <a:pPr/>
              <a:t>6</a:t>
            </a:fld>
            <a:endParaRPr lang="en-US" dirty="0"/>
          </a:p>
        </p:txBody>
      </p:sp>
    </p:spTree>
    <p:extLst>
      <p:ext uri="{BB962C8B-B14F-4D97-AF65-F5344CB8AC3E}">
        <p14:creationId xmlns:p14="http://schemas.microsoft.com/office/powerpoint/2010/main" val="1558410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3.3</a:t>
            </a:r>
            <a:r>
              <a:rPr lang="en-US" baseline="0" dirty="0" smtClean="0"/>
              <a:t> illustrates steps to create a chart.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data.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Click the Quick Analysis button.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Click CHARTS in the gallery.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Move the mouse over the suggested chart thumbnails to determine what chart would work best.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Click the thumbnail of the chart wanted.</a:t>
            </a:r>
          </a:p>
        </p:txBody>
      </p:sp>
      <p:sp>
        <p:nvSpPr>
          <p:cNvPr id="4" name="Slide Number Placeholder 3"/>
          <p:cNvSpPr>
            <a:spLocks noGrp="1"/>
          </p:cNvSpPr>
          <p:nvPr>
            <p:ph type="sldNum" sz="quarter" idx="10"/>
          </p:nvPr>
        </p:nvSpPr>
        <p:spPr/>
        <p:txBody>
          <a:bodyPr/>
          <a:lstStyle/>
          <a:p>
            <a:fld id="{3BCF846F-A3E5-4C0D-9E2E-DC382416709D}" type="slidenum">
              <a:rPr lang="en-US" smtClean="0"/>
              <a:pPr/>
              <a:t>7</a:t>
            </a:fld>
            <a:endParaRPr lang="en-US" dirty="0"/>
          </a:p>
        </p:txBody>
      </p:sp>
    </p:spTree>
    <p:extLst>
      <p:ext uri="{BB962C8B-B14F-4D97-AF65-F5344CB8AC3E}">
        <p14:creationId xmlns:p14="http://schemas.microsoft.com/office/powerpoint/2010/main" val="162043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3.6</a:t>
            </a:r>
            <a:r>
              <a:rPr lang="en-US" baseline="0" dirty="0" smtClean="0"/>
              <a:t> illustrates a column chart, with chart elements, that plots the number of job titles and number of jobs by the year 2020.</a:t>
            </a:r>
          </a:p>
        </p:txBody>
      </p:sp>
      <p:sp>
        <p:nvSpPr>
          <p:cNvPr id="4" name="Slide Number Placeholder 3"/>
          <p:cNvSpPr>
            <a:spLocks noGrp="1"/>
          </p:cNvSpPr>
          <p:nvPr>
            <p:ph type="sldNum" sz="quarter" idx="10"/>
          </p:nvPr>
        </p:nvSpPr>
        <p:spPr/>
        <p:txBody>
          <a:bodyPr/>
          <a:lstStyle/>
          <a:p>
            <a:fld id="{3BCF846F-A3E5-4C0D-9E2E-DC382416709D}" type="slidenum">
              <a:rPr lang="en-US" smtClean="0"/>
              <a:pPr/>
              <a:t>8</a:t>
            </a:fld>
            <a:endParaRPr lang="en-US" dirty="0"/>
          </a:p>
        </p:txBody>
      </p:sp>
    </p:spTree>
    <p:extLst>
      <p:ext uri="{BB962C8B-B14F-4D97-AF65-F5344CB8AC3E}">
        <p14:creationId xmlns:p14="http://schemas.microsoft.com/office/powerpoint/2010/main" val="3902347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Figure 3.7</a:t>
            </a:r>
            <a:r>
              <a:rPr lang="en-US" baseline="0" dirty="0" smtClean="0"/>
              <a:t> illustrates a clustered column chart, plotting the number of computer related jobs for the years 2010 and 2020.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Multiple data series </a:t>
            </a:r>
            <a:r>
              <a:rPr lang="en-US" dirty="0" smtClean="0"/>
              <a:t>include two or more sets of data. </a:t>
            </a:r>
            <a:r>
              <a:rPr lang="en-US" baseline="0" dirty="0" smtClean="0"/>
              <a:t>This chart illustrates two data series, one for each job title. A legend is included to help the reader distinguish the multiple data series. Each data series is depicted in a different color. </a:t>
            </a:r>
          </a:p>
        </p:txBody>
      </p:sp>
      <p:sp>
        <p:nvSpPr>
          <p:cNvPr id="4" name="Slide Number Placeholder 3"/>
          <p:cNvSpPr>
            <a:spLocks noGrp="1"/>
          </p:cNvSpPr>
          <p:nvPr>
            <p:ph type="sldNum" sz="quarter" idx="10"/>
          </p:nvPr>
        </p:nvSpPr>
        <p:spPr/>
        <p:txBody>
          <a:bodyPr/>
          <a:lstStyle/>
          <a:p>
            <a:fld id="{3BCF846F-A3E5-4C0D-9E2E-DC382416709D}" type="slidenum">
              <a:rPr lang="en-US" smtClean="0"/>
              <a:pPr/>
              <a:t>9</a:t>
            </a:fld>
            <a:endParaRPr lang="en-US" dirty="0"/>
          </a:p>
        </p:txBody>
      </p:sp>
    </p:spTree>
    <p:extLst>
      <p:ext uri="{BB962C8B-B14F-4D97-AF65-F5344CB8AC3E}">
        <p14:creationId xmlns:p14="http://schemas.microsoft.com/office/powerpoint/2010/main" val="369990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4"/>
          </p:nvPr>
        </p:nvSpPr>
        <p:spPr>
          <a:xfrm>
            <a:off x="8229600" y="6492875"/>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
        <p:nvSpPr>
          <p:cNvPr id="6" name="Footer Placeholder 4"/>
          <p:cNvSpPr txBox="1">
            <a:spLocks/>
          </p:cNvSpPr>
          <p:nvPr userDrawn="1"/>
        </p:nvSpPr>
        <p:spPr>
          <a:xfrm>
            <a:off x="2057400" y="65087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Garamond" pitchFamily="18" charset="0"/>
                <a:ea typeface="+mn-ea"/>
                <a:cs typeface="+mn-cs"/>
              </a:rPr>
              <a:t>Copyright © 2014 Pearson Education, Inc. Publishing as Prentice Hall.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tint val="75000"/>
                </a:schemeClr>
              </a:solidFill>
              <a:effectLst/>
              <a:uLnTx/>
              <a:uFillTx/>
              <a:latin typeface="Garamond" pitchFamily="18" charset="0"/>
              <a:ea typeface="+mn-ea"/>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effectLst>
            <a:glow rad="63500">
              <a:schemeClr val="accent1">
                <a:satMod val="175000"/>
                <a:alpha val="40000"/>
              </a:schemeClr>
            </a:glow>
          </a:effectLst>
        </p:spPr>
        <p:style>
          <a:lnRef idx="2">
            <a:schemeClr val="accent1"/>
          </a:lnRef>
          <a:fillRef idx="1">
            <a:schemeClr val="lt1"/>
          </a:fillRef>
          <a:effectRef idx="0">
            <a:schemeClr val="accent1"/>
          </a:effectRef>
          <a:fontRef idx="none"/>
        </p:style>
        <p:txBody>
          <a:bodyPr/>
          <a:lstStyle>
            <a:lvl1pPr algn="ctr">
              <a:defRPr b="1" cap="all" spc="0">
                <a:ln w="9000" cmpd="sng">
                  <a:solidFill>
                    <a:schemeClr val="accent4">
                      <a:shade val="50000"/>
                      <a:satMod val="120000"/>
                    </a:schemeClr>
                  </a:solidFill>
                  <a:prstDash val="solid"/>
                </a:ln>
                <a:solidFill>
                  <a:srgbClr val="00B0F0"/>
                </a:solidFill>
                <a:effectLst/>
                <a:latin typeface="+mj-lt"/>
                <a:ea typeface="Garamond" pitchFamily="18"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itchFamily="18" charset="0"/>
                <a:cs typeface="Arial" pitchFamily="34" charset="0"/>
              </a:defRPr>
            </a:lvl1pPr>
            <a:lvl2pPr>
              <a:defRPr>
                <a:latin typeface="Garamond" pitchFamily="18" charset="0"/>
                <a:cs typeface="Arial" pitchFamily="34" charset="0"/>
              </a:defRPr>
            </a:lvl2pPr>
            <a:lvl3pPr>
              <a:defRPr>
                <a:latin typeface="Garamond" pitchFamily="18" charset="0"/>
                <a:cs typeface="Arial" pitchFamily="34" charset="0"/>
              </a:defRPr>
            </a:lvl3pPr>
            <a:lvl4pPr>
              <a:defRPr>
                <a:latin typeface="Garamond" pitchFamily="18" charset="0"/>
                <a:cs typeface="Arial" pitchFamily="34" charset="0"/>
              </a:defRPr>
            </a:lvl4pPr>
            <a:lvl5pPr>
              <a:defRPr>
                <a:latin typeface="Garamond" pitchFamily="18"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8001000" y="6629400"/>
            <a:ext cx="685800" cy="212766"/>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lgn="ctr">
              <a:defRPr>
                <a:latin typeface="Garamond" pitchFamily="18" charset="0"/>
                <a:ea typeface="Garamond" pitchFamily="18"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atin typeface="Garamond" pitchFamily="18" charset="0"/>
                <a:cs typeface="Arial" pitchFamily="34" charset="0"/>
              </a:defRPr>
            </a:lvl1pPr>
            <a:lvl2pPr>
              <a:defRPr sz="2800">
                <a:latin typeface="Garamond" pitchFamily="18" charset="0"/>
                <a:cs typeface="Arial" pitchFamily="34" charset="0"/>
              </a:defRPr>
            </a:lvl2pPr>
            <a:lvl3pPr>
              <a:defRPr sz="2400">
                <a:latin typeface="Garamond" pitchFamily="18" charset="0"/>
                <a:cs typeface="Arial" pitchFamily="34" charset="0"/>
              </a:defRPr>
            </a:lvl3pPr>
            <a:lvl4pPr>
              <a:defRPr sz="1800">
                <a:latin typeface="Garamond" pitchFamily="18" charset="0"/>
                <a:cs typeface="Arial" pitchFamily="34" charset="0"/>
              </a:defRPr>
            </a:lvl4pPr>
            <a:lvl5pPr>
              <a:defRPr sz="1800">
                <a:latin typeface="Garamond" pitchFamily="18"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atin typeface="Garamond" pitchFamily="18" charset="0"/>
                <a:cs typeface="Arial" pitchFamily="34" charset="0"/>
              </a:defRPr>
            </a:lvl1pPr>
          </a:lstStyle>
          <a:p>
            <a:r>
              <a:rPr lang="en-US" smtClean="0"/>
              <a:t>Click to edit Master title style</a:t>
            </a:r>
            <a:endParaRPr lang="en-US" dirty="0"/>
          </a:p>
        </p:txBody>
      </p:sp>
      <p:sp>
        <p:nvSpPr>
          <p:cNvPr id="6"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7" name="Slide Number Placeholder 5"/>
          <p:cNvSpPr>
            <a:spLocks noGrp="1"/>
          </p:cNvSpPr>
          <p:nvPr>
            <p:ph type="sldNum" sz="quarter" idx="4"/>
          </p:nvPr>
        </p:nvSpPr>
        <p:spPr>
          <a:xfrm>
            <a:off x="8001000" y="6629400"/>
            <a:ext cx="685800" cy="228600"/>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1828800" y="6629400"/>
            <a:ext cx="5486400" cy="228600"/>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001000" y="6629400"/>
            <a:ext cx="685800" cy="211777"/>
          </a:xfrm>
          <a:prstGeom prst="rect">
            <a:avLst/>
          </a:prstGeom>
        </p:spPr>
        <p:txBody>
          <a:bodyPr vert="horz" lIns="91440" tIns="45720" rIns="91440" bIns="45720" rtlCol="0" anchor="ctr"/>
          <a:lstStyle>
            <a:lvl1pPr algn="r">
              <a:defRPr sz="1200" baseline="0">
                <a:solidFill>
                  <a:schemeClr val="tx1"/>
                </a:solidFill>
                <a:latin typeface="Garamond" pitchFamily="18" charset="0"/>
                <a:cs typeface="Arial" pitchFamily="34" charset="0"/>
              </a:defRPr>
            </a:lvl1pPr>
          </a:lstStyle>
          <a:p>
            <a:fld id="{97F33F24-5111-4524-9375-24241E4B6E0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905000" y="6356350"/>
            <a:ext cx="5486400" cy="365125"/>
          </a:xfrm>
          <a:prstGeom prst="rect">
            <a:avLst/>
          </a:prstGeom>
        </p:spPr>
        <p:txBody>
          <a:bodyPr vert="horz" lIns="91440" tIns="45720" rIns="91440" bIns="45720" rtlCol="0" anchor="ctr"/>
          <a:lstStyle>
            <a:lvl1pPr algn="ctr">
              <a:defRPr sz="1200">
                <a:solidFill>
                  <a:schemeClr val="tx1">
                    <a:tint val="75000"/>
                  </a:schemeClr>
                </a:solidFill>
                <a:latin typeface="Garamond" pitchFamily="18" charset="0"/>
              </a:defRPr>
            </a:lvl1pPr>
          </a:lstStyle>
          <a:p>
            <a:r>
              <a:rPr lang="en-US" b="1" dirty="0" smtClean="0"/>
              <a:t>Copyright © 2014 Pearson Education, Inc. Publishing as Prentice Hall.   </a:t>
            </a:r>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baseline="0">
                <a:solidFill>
                  <a:schemeClr val="tx1"/>
                </a:solidFill>
                <a:latin typeface="Arial" pitchFamily="34" charset="0"/>
                <a:cs typeface="Arial" pitchFamily="34" charset="0"/>
              </a:defRPr>
            </a:lvl1pPr>
          </a:lstStyle>
          <a:p>
            <a:fld id="{97F33F24-5111-4524-9375-24241E4B6E0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Garamond" pitchFamily="18"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1752600" y="6629400"/>
            <a:ext cx="5486400" cy="228600"/>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
        <p:nvSpPr>
          <p:cNvPr id="6" name="Slide Number Placeholder 5"/>
          <p:cNvSpPr>
            <a:spLocks noGrp="1"/>
          </p:cNvSpPr>
          <p:nvPr>
            <p:ph type="sldNum" sz="quarter" idx="4"/>
          </p:nvPr>
        </p:nvSpPr>
        <p:spPr/>
        <p:txBody>
          <a:bodyPr/>
          <a:lstStyle/>
          <a:p>
            <a:fld id="{97F33F24-5111-4524-9375-24241E4B6E0C}" type="slidenum">
              <a:rPr lang="en-US" smtClean="0"/>
              <a:pPr/>
              <a:t>1</a:t>
            </a:fld>
            <a:endParaRPr lang="en-US" dirty="0"/>
          </a:p>
        </p:txBody>
      </p:sp>
      <p:sp>
        <p:nvSpPr>
          <p:cNvPr id="8" name="TextBox 7"/>
          <p:cNvSpPr txBox="1"/>
          <p:nvPr/>
        </p:nvSpPr>
        <p:spPr>
          <a:xfrm>
            <a:off x="3810000" y="1461730"/>
            <a:ext cx="5105400" cy="4308872"/>
          </a:xfrm>
          <a:prstGeom prst="rect">
            <a:avLst/>
          </a:prstGeom>
          <a:noFill/>
        </p:spPr>
        <p:txBody>
          <a:bodyPr wrap="square" rtlCol="0">
            <a:spAutoFit/>
          </a:bodyPr>
          <a:lstStyle/>
          <a:p>
            <a:r>
              <a:rPr lang="en-US" sz="2800" b="1" dirty="0"/>
              <a:t>by Mary Anne Poatsy, Keith Mulbery, Lynn Hogan, Amy Rutledge, Cyndi Krebs, Eric Cameron, Rebecca Lawson</a:t>
            </a:r>
          </a:p>
          <a:p>
            <a:endParaRPr lang="en-US" sz="3600" dirty="0" smtClean="0">
              <a:latin typeface="Garamond" pitchFamily="18" charset="0"/>
              <a:cs typeface="Arial" pitchFamily="34" charset="0"/>
            </a:endParaRPr>
          </a:p>
          <a:p>
            <a:endParaRPr lang="en-US" sz="3600" dirty="0" smtClean="0">
              <a:latin typeface="Garamond" pitchFamily="18" charset="0"/>
            </a:endParaRPr>
          </a:p>
          <a:p>
            <a:endParaRPr lang="en-US" dirty="0">
              <a:latin typeface="Garamond" pitchFamily="18" charset="0"/>
            </a:endParaRPr>
          </a:p>
          <a:p>
            <a:r>
              <a:rPr lang="en-US" sz="3600" b="1" dirty="0">
                <a:latin typeface="Garamond" pitchFamily="18" charset="0"/>
                <a:cs typeface="Arial" pitchFamily="34" charset="0"/>
              </a:rPr>
              <a:t>Chapter 3</a:t>
            </a:r>
          </a:p>
          <a:p>
            <a:r>
              <a:rPr lang="en-US" sz="3600" b="1" dirty="0">
                <a:latin typeface="Garamond" pitchFamily="18" charset="0"/>
                <a:cs typeface="Arial" pitchFamily="34" charset="0"/>
              </a:rPr>
              <a:t>Excel Charts</a:t>
            </a:r>
          </a:p>
        </p:txBody>
      </p:sp>
      <p:cxnSp>
        <p:nvCxnSpPr>
          <p:cNvPr id="9" name="Straight Connector 8"/>
          <p:cNvCxnSpPr/>
          <p:nvPr/>
        </p:nvCxnSpPr>
        <p:spPr>
          <a:xfrm>
            <a:off x="2438400" y="3657600"/>
            <a:ext cx="6248400" cy="0"/>
          </a:xfrm>
          <a:prstGeom prst="line">
            <a:avLst/>
          </a:prstGeom>
          <a:ln w="57150" cmpd="sng">
            <a:solidFill>
              <a:schemeClr val="bg1"/>
            </a:solidFill>
          </a:ln>
          <a:effectLst>
            <a:outerShdw blurRad="50800" dist="50800" dir="5400000" algn="ctr" rotWithShape="0">
              <a:schemeClr val="accent1">
                <a:lumMod val="75000"/>
              </a:schemeClr>
            </a:outerShdw>
          </a:effectLst>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4180377140"/>
              </p:ext>
            </p:extLst>
          </p:nvPr>
        </p:nvGraphicFramePr>
        <p:xfrm>
          <a:off x="76200" y="1412875"/>
          <a:ext cx="3429000" cy="4360863"/>
        </p:xfrm>
        <a:graphic>
          <a:graphicData uri="http://schemas.openxmlformats.org/presentationml/2006/ole">
            <mc:AlternateContent xmlns:mc="http://schemas.openxmlformats.org/markup-compatibility/2006">
              <mc:Choice xmlns:v="urn:schemas-microsoft-com:vml" Requires="v">
                <p:oleObj spid="_x0000_s1154" name="Acrobat Document" r:id="rId4" imgW="7994520" imgH="10188720" progId="AcroExch.Document.7">
                  <p:embed/>
                </p:oleObj>
              </mc:Choice>
              <mc:Fallback>
                <p:oleObj name="Acrobat Document" r:id="rId4" imgW="7994520" imgH="10188720" progId="AcroExch.Document.7">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12875"/>
                        <a:ext cx="3429000" cy="43608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01683" y="274021"/>
            <a:ext cx="7924800" cy="1138773"/>
          </a:xfrm>
          <a:prstGeom prst="rect">
            <a:avLst/>
          </a:prstGeom>
          <a:effectLst>
            <a:glow rad="635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nchor="t">
            <a:spAutoFit/>
          </a:bodyPr>
          <a:lstStyle/>
          <a:p>
            <a:pPr lvl="0" algn="ctr"/>
            <a:r>
              <a:rPr lang="en-US" sz="3400" b="1" cap="all" dirty="0" smtClean="0">
                <a:ln w="9000" cmpd="sng">
                  <a:solidFill>
                    <a:srgbClr val="8064A2">
                      <a:shade val="50000"/>
                      <a:satMod val="120000"/>
                    </a:srgbClr>
                  </a:solidFill>
                  <a:prstDash val="solid"/>
                </a:ln>
                <a:solidFill>
                  <a:srgbClr val="00B0F0"/>
                </a:solidFill>
                <a:cs typeface="Arial" pitchFamily="34" charset="0"/>
              </a:rPr>
              <a:t>exploring Microsoft Office 2013 Volume 1</a:t>
            </a:r>
            <a:endParaRPr lang="en-US" sz="3400" b="1" dirty="0">
              <a:solidFill>
                <a:prstClr val="black"/>
              </a:solidFill>
              <a:latin typeface="+mj-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Reversing Categories and Data Series</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10</a:t>
            </a:fld>
            <a:endParaRPr lang="en-US" dirty="0"/>
          </a:p>
        </p:txBody>
      </p:sp>
      <p:sp>
        <p:nvSpPr>
          <p:cNvPr id="4" name="Footer Placeholder 3"/>
          <p:cNvSpPr>
            <a:spLocks noGrp="1"/>
          </p:cNvSpPr>
          <p:nvPr>
            <p:ph type="ftr" sz="quarter" idx="4294967295"/>
          </p:nvPr>
        </p:nvSpPr>
        <p:spPr>
          <a:xfrm>
            <a:off x="18288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2133600"/>
            <a:ext cx="5130800" cy="2794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Stacked Column Chart</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11</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8800" y="2209800"/>
            <a:ext cx="5016500" cy="27813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100% Stacked Column Chart</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12</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209800"/>
            <a:ext cx="5168900" cy="27813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Bar Chart</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13</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93900" y="2235200"/>
            <a:ext cx="5092700" cy="2794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Line Chart</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14</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6600" y="2286000"/>
            <a:ext cx="5003800" cy="2794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Pie Chart</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15</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2286000"/>
            <a:ext cx="5092700" cy="2667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Changing the Chart Type</a:t>
            </a:r>
            <a:endParaRPr lang="en-US" dirty="0"/>
          </a:p>
        </p:txBody>
      </p:sp>
      <p:sp>
        <p:nvSpPr>
          <p:cNvPr id="9" name="Content Placeholder 8"/>
          <p:cNvSpPr>
            <a:spLocks noGrp="1"/>
          </p:cNvSpPr>
          <p:nvPr>
            <p:ph idx="1"/>
          </p:nvPr>
        </p:nvSpPr>
        <p:spPr/>
        <p:txBody>
          <a:bodyPr/>
          <a:lstStyle/>
          <a:p>
            <a:r>
              <a:rPr lang="en-US" dirty="0" smtClean="0"/>
              <a:t>Using the </a:t>
            </a:r>
            <a:r>
              <a:rPr lang="en-US" b="1" dirty="0" smtClean="0"/>
              <a:t>Chart Tools </a:t>
            </a:r>
            <a:r>
              <a:rPr lang="en-US" dirty="0" smtClean="0"/>
              <a:t>contextual tab:</a:t>
            </a:r>
          </a:p>
          <a:p>
            <a:pPr lvl="1"/>
            <a:r>
              <a:rPr lang="en-US" dirty="0" smtClean="0"/>
              <a:t>Click the </a:t>
            </a:r>
            <a:r>
              <a:rPr lang="en-US" b="1" dirty="0" smtClean="0"/>
              <a:t>DESIGN</a:t>
            </a:r>
            <a:r>
              <a:rPr lang="en-US" dirty="0" smtClean="0"/>
              <a:t> tab</a:t>
            </a:r>
          </a:p>
          <a:p>
            <a:pPr lvl="1"/>
            <a:r>
              <a:rPr lang="en-US" dirty="0" smtClean="0"/>
              <a:t>Click </a:t>
            </a:r>
            <a:r>
              <a:rPr lang="en-US" b="1" dirty="0" smtClean="0"/>
              <a:t>Change Chart Type</a:t>
            </a:r>
          </a:p>
          <a:p>
            <a:pPr lvl="1"/>
            <a:r>
              <a:rPr lang="en-US" dirty="0" smtClean="0"/>
              <a:t>Click</a:t>
            </a:r>
            <a:r>
              <a:rPr lang="en-US" b="1" dirty="0" smtClean="0"/>
              <a:t> ALL CHARTS</a:t>
            </a:r>
          </a:p>
          <a:p>
            <a:pPr lvl="1"/>
            <a:r>
              <a:rPr lang="en-US" dirty="0" smtClean="0"/>
              <a:t>Select the desired chart type</a:t>
            </a:r>
          </a:p>
          <a:p>
            <a:endParaRPr lang="en-US" dirty="0" smtClean="0"/>
          </a:p>
          <a:p>
            <a:pPr>
              <a:buNone/>
            </a:pP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16</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Other Chart types</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17</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981200"/>
            <a:ext cx="6553200" cy="3378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Moving a Chart</a:t>
            </a:r>
            <a:endParaRPr lang="en-US" dirty="0"/>
          </a:p>
        </p:txBody>
      </p:sp>
      <p:sp>
        <p:nvSpPr>
          <p:cNvPr id="9" name="Content Placeholder 8"/>
          <p:cNvSpPr>
            <a:spLocks noGrp="1"/>
          </p:cNvSpPr>
          <p:nvPr>
            <p:ph idx="1"/>
          </p:nvPr>
        </p:nvSpPr>
        <p:spPr>
          <a:xfrm>
            <a:off x="457200" y="1371600"/>
            <a:ext cx="8229600" cy="4525963"/>
          </a:xfrm>
        </p:spPr>
        <p:txBody>
          <a:bodyPr/>
          <a:lstStyle/>
          <a:p>
            <a:r>
              <a:rPr lang="en-US" dirty="0" smtClean="0"/>
              <a:t>To move a chart:</a:t>
            </a:r>
          </a:p>
          <a:p>
            <a:pPr lvl="1"/>
            <a:r>
              <a:rPr lang="en-US" dirty="0" smtClean="0"/>
              <a:t>Click the </a:t>
            </a:r>
            <a:r>
              <a:rPr lang="en-US" b="1" dirty="0" smtClean="0"/>
              <a:t>DESIGN</a:t>
            </a:r>
            <a:r>
              <a:rPr lang="en-US" dirty="0" smtClean="0"/>
              <a:t> tab</a:t>
            </a:r>
          </a:p>
          <a:p>
            <a:pPr lvl="1"/>
            <a:r>
              <a:rPr lang="en-US" dirty="0" smtClean="0"/>
              <a:t>Click </a:t>
            </a:r>
            <a:r>
              <a:rPr lang="en-US" b="1" dirty="0" smtClean="0"/>
              <a:t>Move Chart </a:t>
            </a:r>
            <a:r>
              <a:rPr lang="en-US" dirty="0" smtClean="0"/>
              <a:t>under the </a:t>
            </a:r>
            <a:r>
              <a:rPr lang="en-US" b="1" dirty="0" smtClean="0"/>
              <a:t>Location </a:t>
            </a:r>
            <a:r>
              <a:rPr lang="en-US" dirty="0" smtClean="0"/>
              <a:t>group</a:t>
            </a:r>
          </a:p>
          <a:p>
            <a:pPr lvl="1"/>
            <a:endParaRPr lang="en-US" dirty="0" smtClean="0"/>
          </a:p>
          <a:p>
            <a:pPr>
              <a:buNone/>
            </a:pP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18</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2895600"/>
            <a:ext cx="6362700" cy="28829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Printing a Chart</a:t>
            </a:r>
            <a:endParaRPr lang="en-US" dirty="0"/>
          </a:p>
        </p:txBody>
      </p:sp>
      <p:sp>
        <p:nvSpPr>
          <p:cNvPr id="9" name="Content Placeholder 8"/>
          <p:cNvSpPr>
            <a:spLocks noGrp="1"/>
          </p:cNvSpPr>
          <p:nvPr>
            <p:ph idx="1"/>
          </p:nvPr>
        </p:nvSpPr>
        <p:spPr/>
        <p:txBody>
          <a:bodyPr/>
          <a:lstStyle/>
          <a:p>
            <a:r>
              <a:rPr lang="en-US" dirty="0" smtClean="0"/>
              <a:t>To print an embedded chart:</a:t>
            </a:r>
          </a:p>
          <a:p>
            <a:pPr lvl="1"/>
            <a:r>
              <a:rPr lang="en-US" dirty="0" smtClean="0"/>
              <a:t>Select the chart</a:t>
            </a:r>
          </a:p>
          <a:p>
            <a:pPr lvl="1"/>
            <a:r>
              <a:rPr lang="en-US" dirty="0" smtClean="0"/>
              <a:t>Click the </a:t>
            </a:r>
            <a:r>
              <a:rPr lang="en-US" b="1" dirty="0" smtClean="0"/>
              <a:t>FILE </a:t>
            </a:r>
            <a:r>
              <a:rPr lang="en-US" dirty="0" smtClean="0"/>
              <a:t>tab</a:t>
            </a:r>
          </a:p>
          <a:p>
            <a:pPr lvl="1"/>
            <a:r>
              <a:rPr lang="en-US" dirty="0" smtClean="0"/>
              <a:t>Click </a:t>
            </a:r>
            <a:r>
              <a:rPr lang="en-US" b="1" dirty="0" smtClean="0"/>
              <a:t>Print </a:t>
            </a:r>
            <a:r>
              <a:rPr lang="en-US" dirty="0" smtClean="0"/>
              <a:t>to display settings</a:t>
            </a:r>
          </a:p>
          <a:p>
            <a:pPr lvl="1"/>
            <a:r>
              <a:rPr lang="en-US" dirty="0" smtClean="0"/>
              <a:t>Use the </a:t>
            </a:r>
            <a:r>
              <a:rPr lang="en-US" b="1" dirty="0" smtClean="0"/>
              <a:t>Print Selected Chart </a:t>
            </a:r>
            <a:r>
              <a:rPr lang="en-US" dirty="0" smtClean="0"/>
              <a:t>option</a:t>
            </a:r>
          </a:p>
        </p:txBody>
      </p:sp>
      <p:sp>
        <p:nvSpPr>
          <p:cNvPr id="5" name="Slide Number Placeholder 4"/>
          <p:cNvSpPr>
            <a:spLocks noGrp="1"/>
          </p:cNvSpPr>
          <p:nvPr>
            <p:ph type="sldNum" sz="quarter" idx="4"/>
          </p:nvPr>
        </p:nvSpPr>
        <p:spPr/>
        <p:txBody>
          <a:bodyPr/>
          <a:lstStyle/>
          <a:p>
            <a:fld id="{97F33F24-5111-4524-9375-24241E4B6E0C}" type="slidenum">
              <a:rPr lang="en-US" smtClean="0"/>
              <a:pPr/>
              <a:t>19</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457200" y="1752600"/>
            <a:ext cx="8229600" cy="3200400"/>
          </a:xfrm>
        </p:spPr>
        <p:txBody>
          <a:bodyPr>
            <a:normAutofit/>
          </a:bodyPr>
          <a:lstStyle/>
          <a:p>
            <a:r>
              <a:rPr lang="en-US" dirty="0" smtClean="0"/>
              <a:t>Select the data source</a:t>
            </a:r>
          </a:p>
          <a:p>
            <a:r>
              <a:rPr lang="en-US" dirty="0" smtClean="0"/>
              <a:t>Choose a chart type</a:t>
            </a:r>
          </a:p>
          <a:p>
            <a:r>
              <a:rPr lang="en-US" dirty="0" smtClean="0"/>
              <a:t>Move, size, and print a chart</a:t>
            </a:r>
          </a:p>
          <a:p>
            <a:r>
              <a:rPr lang="en-US" dirty="0" smtClean="0"/>
              <a:t>Add chart elements</a:t>
            </a:r>
          </a:p>
        </p:txBody>
      </p:sp>
      <p:sp>
        <p:nvSpPr>
          <p:cNvPr id="3" name="Slide Number Placeholder 2"/>
          <p:cNvSpPr>
            <a:spLocks noGrp="1"/>
          </p:cNvSpPr>
          <p:nvPr>
            <p:ph type="sldNum" sz="quarter" idx="4"/>
          </p:nvPr>
        </p:nvSpPr>
        <p:spPr/>
        <p:txBody>
          <a:bodyPr/>
          <a:lstStyle/>
          <a:p>
            <a:fld id="{97F33F24-5111-4524-9375-24241E4B6E0C}" type="slidenum">
              <a:rPr lang="en-US" smtClean="0"/>
              <a:pPr/>
              <a:t>2</a:t>
            </a:fld>
            <a:endParaRPr lang="en-US" dirty="0"/>
          </a:p>
        </p:txBody>
      </p:sp>
      <p:sp>
        <p:nvSpPr>
          <p:cNvPr id="2" name="Footer Placeholder 1"/>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Chart elements</a:t>
            </a:r>
            <a:endParaRPr lang="en-US" dirty="0"/>
          </a:p>
        </p:txBody>
      </p:sp>
      <p:sp>
        <p:nvSpPr>
          <p:cNvPr id="9" name="Content Placeholder 8"/>
          <p:cNvSpPr>
            <a:spLocks noGrp="1"/>
          </p:cNvSpPr>
          <p:nvPr>
            <p:ph idx="1"/>
          </p:nvPr>
        </p:nvSpPr>
        <p:spPr/>
        <p:txBody>
          <a:bodyPr/>
          <a:lstStyle/>
          <a:p>
            <a:r>
              <a:rPr lang="en-US" dirty="0" smtClean="0"/>
              <a:t>A </a:t>
            </a:r>
            <a:r>
              <a:rPr lang="en-US" b="1" dirty="0" smtClean="0"/>
              <a:t>chart element </a:t>
            </a:r>
            <a:r>
              <a:rPr lang="en-US" dirty="0" smtClean="0"/>
              <a:t>is a component that helps clarify the chart.</a:t>
            </a:r>
          </a:p>
          <a:p>
            <a:pPr>
              <a:buNone/>
            </a:pP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20</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2541"/>
          <a:stretch/>
        </p:blipFill>
        <p:spPr>
          <a:xfrm>
            <a:off x="1295400" y="2921000"/>
            <a:ext cx="6553200" cy="2641600"/>
          </a:xfrm>
          <a:prstGeom prst="rect">
            <a:avLst/>
          </a:prstGeom>
        </p:spPr>
      </p:pic>
    </p:spTree>
    <p:extLst>
      <p:ext uri="{BB962C8B-B14F-4D97-AF65-F5344CB8AC3E}">
        <p14:creationId xmlns:p14="http://schemas.microsoft.com/office/powerpoint/2010/main" val="247685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Chart elements</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21</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7458"/>
          <a:stretch/>
        </p:blipFill>
        <p:spPr>
          <a:xfrm>
            <a:off x="1295399" y="2438400"/>
            <a:ext cx="7063839" cy="2108200"/>
          </a:xfrm>
          <a:prstGeom prst="rect">
            <a:avLst/>
          </a:prstGeom>
        </p:spPr>
      </p:pic>
    </p:spTree>
    <p:extLst>
      <p:ext uri="{BB962C8B-B14F-4D97-AF65-F5344CB8AC3E}">
        <p14:creationId xmlns:p14="http://schemas.microsoft.com/office/powerpoint/2010/main" val="831037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Chart Titles and Legend</a:t>
            </a:r>
            <a:endParaRPr lang="en-US" dirty="0"/>
          </a:p>
        </p:txBody>
      </p:sp>
      <p:sp>
        <p:nvSpPr>
          <p:cNvPr id="9" name="Content Placeholder 8"/>
          <p:cNvSpPr>
            <a:spLocks noGrp="1"/>
          </p:cNvSpPr>
          <p:nvPr>
            <p:ph idx="1"/>
          </p:nvPr>
        </p:nvSpPr>
        <p:spPr/>
        <p:txBody>
          <a:bodyPr/>
          <a:lstStyle/>
          <a:p>
            <a:r>
              <a:rPr lang="en-US" dirty="0" smtClean="0"/>
              <a:t>A </a:t>
            </a:r>
            <a:r>
              <a:rPr lang="en-US" b="1" dirty="0" smtClean="0"/>
              <a:t>chart title </a:t>
            </a:r>
            <a:r>
              <a:rPr lang="en-US" dirty="0" smtClean="0"/>
              <a:t>is the label that describes the entire chart</a:t>
            </a:r>
          </a:p>
          <a:p>
            <a:r>
              <a:rPr lang="en-US" dirty="0" smtClean="0"/>
              <a:t>An </a:t>
            </a:r>
            <a:r>
              <a:rPr lang="en-US" b="1" dirty="0" smtClean="0"/>
              <a:t>axis title </a:t>
            </a:r>
            <a:r>
              <a:rPr lang="en-US" dirty="0" smtClean="0"/>
              <a:t>is a label that describes either the category or value axis</a:t>
            </a:r>
          </a:p>
          <a:p>
            <a:r>
              <a:rPr lang="en-US" dirty="0" smtClean="0"/>
              <a:t>A </a:t>
            </a:r>
            <a:r>
              <a:rPr lang="en-US" b="1" dirty="0" smtClean="0"/>
              <a:t>legend</a:t>
            </a:r>
            <a:r>
              <a:rPr lang="en-US" dirty="0" smtClean="0"/>
              <a:t> is used to distinguish data points in a pie chart or data series in a multiple series chart</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22</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Tree>
    <p:extLst>
      <p:ext uri="{BB962C8B-B14F-4D97-AF65-F5344CB8AC3E}">
        <p14:creationId xmlns:p14="http://schemas.microsoft.com/office/powerpoint/2010/main" val="2331383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Formatting chart elements</a:t>
            </a:r>
            <a:endParaRPr lang="en-US" dirty="0"/>
          </a:p>
        </p:txBody>
      </p:sp>
      <p:sp>
        <p:nvSpPr>
          <p:cNvPr id="9" name="Content Placeholder 8"/>
          <p:cNvSpPr>
            <a:spLocks noGrp="1"/>
          </p:cNvSpPr>
          <p:nvPr>
            <p:ph idx="1"/>
          </p:nvPr>
        </p:nvSpPr>
        <p:spPr>
          <a:xfrm>
            <a:off x="457200" y="1600200"/>
            <a:ext cx="3568700" cy="4525963"/>
          </a:xfrm>
        </p:spPr>
        <p:txBody>
          <a:bodyPr/>
          <a:lstStyle/>
          <a:p>
            <a:r>
              <a:rPr lang="en-US" dirty="0" smtClean="0"/>
              <a:t>To display a chart element’s task pane, double-click the chart element.</a:t>
            </a:r>
          </a:p>
          <a:p>
            <a:pPr>
              <a:buNone/>
            </a:pP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23</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900" y="1752600"/>
            <a:ext cx="4813300" cy="3619500"/>
          </a:xfrm>
          <a:prstGeom prst="rect">
            <a:avLst/>
          </a:prstGeom>
        </p:spPr>
      </p:pic>
    </p:spTree>
    <p:extLst>
      <p:ext uri="{BB962C8B-B14F-4D97-AF65-F5344CB8AC3E}">
        <p14:creationId xmlns:p14="http://schemas.microsoft.com/office/powerpoint/2010/main" val="139506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Format Axes </a:t>
            </a:r>
            <a:endParaRPr lang="en-US" dirty="0"/>
          </a:p>
        </p:txBody>
      </p:sp>
      <p:sp>
        <p:nvSpPr>
          <p:cNvPr id="9" name="Content Placeholder 8"/>
          <p:cNvSpPr>
            <a:spLocks noGrp="1"/>
          </p:cNvSpPr>
          <p:nvPr>
            <p:ph idx="1"/>
          </p:nvPr>
        </p:nvSpPr>
        <p:spPr>
          <a:xfrm>
            <a:off x="457200" y="1600200"/>
            <a:ext cx="3378200" cy="4525963"/>
          </a:xfrm>
        </p:spPr>
        <p:txBody>
          <a:bodyPr/>
          <a:lstStyle/>
          <a:p>
            <a:r>
              <a:rPr lang="en-US" dirty="0" smtClean="0"/>
              <a:t>Excel computes starting, ending, and incremental values for display on the value axis</a:t>
            </a:r>
          </a:p>
          <a:p>
            <a:pPr marL="0" indent="0">
              <a:buNone/>
            </a:pPr>
            <a:endParaRPr lang="en-US" dirty="0" smtClean="0"/>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24</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400" y="1854200"/>
            <a:ext cx="5003800" cy="3860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1143000"/>
          </a:xfrm>
        </p:spPr>
        <p:txBody>
          <a:bodyPr>
            <a:normAutofit fontScale="90000"/>
          </a:bodyPr>
          <a:lstStyle/>
          <a:p>
            <a:r>
              <a:rPr lang="en-US" dirty="0" smtClean="0"/>
              <a:t>Insert and format data Labels</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25</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7500" y="1600200"/>
            <a:ext cx="2832100" cy="4127500"/>
          </a:xfrm>
        </p:spPr>
      </p:pic>
      <p:sp>
        <p:nvSpPr>
          <p:cNvPr id="9" name="Rectangle 8"/>
          <p:cNvSpPr/>
          <p:nvPr/>
        </p:nvSpPr>
        <p:spPr>
          <a:xfrm>
            <a:off x="457200" y="1676400"/>
            <a:ext cx="4572000" cy="1077218"/>
          </a:xfrm>
          <a:prstGeom prst="rect">
            <a:avLst/>
          </a:prstGeom>
        </p:spPr>
        <p:txBody>
          <a:bodyPr>
            <a:spAutoFit/>
          </a:bodyPr>
          <a:lstStyle/>
          <a:p>
            <a:pPr marL="342900" lvl="0" indent="-342900">
              <a:spcBef>
                <a:spcPct val="20000"/>
              </a:spcBef>
              <a:buFont typeface="Arial" pitchFamily="34" charset="0"/>
              <a:buChar char="•"/>
            </a:pPr>
            <a:r>
              <a:rPr lang="en-US" sz="3200" dirty="0">
                <a:solidFill>
                  <a:prstClr val="black"/>
                </a:solidFill>
                <a:latin typeface="Garamond" pitchFamily="18" charset="0"/>
                <a:cs typeface="Arial" pitchFamily="34" charset="0"/>
              </a:rPr>
              <a:t>A </a:t>
            </a:r>
            <a:r>
              <a:rPr lang="en-US" sz="3200" b="1" dirty="0">
                <a:solidFill>
                  <a:prstClr val="black"/>
                </a:solidFill>
                <a:latin typeface="Garamond" pitchFamily="18" charset="0"/>
                <a:cs typeface="Arial" pitchFamily="34" charset="0"/>
              </a:rPr>
              <a:t>data label </a:t>
            </a:r>
            <a:r>
              <a:rPr lang="en-US" sz="3200" dirty="0">
                <a:solidFill>
                  <a:prstClr val="black"/>
                </a:solidFill>
                <a:latin typeface="Garamond" pitchFamily="18" charset="0"/>
                <a:cs typeface="Arial" pitchFamily="34" charset="0"/>
              </a:rPr>
              <a:t>is the value or name of a data point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8229600" cy="1143000"/>
          </a:xfrm>
        </p:spPr>
        <p:txBody>
          <a:bodyPr>
            <a:normAutofit/>
          </a:bodyPr>
          <a:lstStyle/>
          <a:p>
            <a:r>
              <a:rPr lang="en-US" dirty="0" smtClean="0"/>
              <a:t>Chart tools format tab</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26</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71699" y="2209800"/>
            <a:ext cx="5149247" cy="2438400"/>
          </a:xfrm>
        </p:spPr>
      </p:pic>
    </p:spTree>
    <p:extLst>
      <p:ext uri="{BB962C8B-B14F-4D97-AF65-F5344CB8AC3E}">
        <p14:creationId xmlns:p14="http://schemas.microsoft.com/office/powerpoint/2010/main" val="3634310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Create chart filters</a:t>
            </a:r>
            <a:endParaRPr lang="en-US" dirty="0"/>
          </a:p>
        </p:txBody>
      </p:sp>
      <p:sp>
        <p:nvSpPr>
          <p:cNvPr id="9" name="Content Placeholder 8"/>
          <p:cNvSpPr>
            <a:spLocks noGrp="1"/>
          </p:cNvSpPr>
          <p:nvPr>
            <p:ph idx="1"/>
          </p:nvPr>
        </p:nvSpPr>
        <p:spPr/>
        <p:txBody>
          <a:bodyPr/>
          <a:lstStyle/>
          <a:p>
            <a:r>
              <a:rPr lang="en-US" dirty="0" smtClean="0"/>
              <a:t>A </a:t>
            </a:r>
            <a:r>
              <a:rPr lang="en-US" b="1" dirty="0" smtClean="0"/>
              <a:t>chart filter </a:t>
            </a:r>
            <a:r>
              <a:rPr lang="en-US" dirty="0" smtClean="0"/>
              <a:t>controls which data series and categories are visible in a chart</a:t>
            </a:r>
          </a:p>
          <a:p>
            <a:pPr>
              <a:buNone/>
            </a:pP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27</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50" y="3149600"/>
            <a:ext cx="3848100" cy="21082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Creating a Sparkline</a:t>
            </a:r>
            <a:endParaRPr lang="en-US" dirty="0"/>
          </a:p>
        </p:txBody>
      </p:sp>
      <p:sp>
        <p:nvSpPr>
          <p:cNvPr id="9" name="Content Placeholder 8"/>
          <p:cNvSpPr>
            <a:spLocks noGrp="1"/>
          </p:cNvSpPr>
          <p:nvPr>
            <p:ph idx="1"/>
          </p:nvPr>
        </p:nvSpPr>
        <p:spPr/>
        <p:txBody>
          <a:bodyPr/>
          <a:lstStyle/>
          <a:p>
            <a:r>
              <a:rPr lang="en-US" dirty="0" smtClean="0"/>
              <a:t>A </a:t>
            </a:r>
            <a:r>
              <a:rPr lang="en-US" b="1" dirty="0" smtClean="0"/>
              <a:t>sparkline</a:t>
            </a:r>
            <a:r>
              <a:rPr lang="en-US" dirty="0" smtClean="0"/>
              <a:t> is a miniature chart displayed in a single cell </a:t>
            </a:r>
          </a:p>
          <a:p>
            <a:endParaRPr lang="en-US" dirty="0" smtClean="0"/>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28</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450" y="2857499"/>
            <a:ext cx="2520950" cy="1566271"/>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 this chapter, you have learned to create charts such as column, bar, pie, and line charts by selecting the data source.</a:t>
            </a:r>
          </a:p>
          <a:p>
            <a:r>
              <a:rPr lang="en-US" dirty="0" smtClean="0"/>
              <a:t>You can modify an existing chart by changing the chart type, location, size, as well as how to print the chart.</a:t>
            </a:r>
          </a:p>
          <a:p>
            <a:r>
              <a:rPr lang="en-US" dirty="0" smtClean="0"/>
              <a:t>You can insert, remove, and format chart elements such as titles, labels, and the legend.</a:t>
            </a:r>
          </a:p>
          <a:p>
            <a:pPr>
              <a:buNone/>
            </a:pPr>
            <a:endParaRPr lang="en-US" dirty="0" smtClean="0"/>
          </a:p>
        </p:txBody>
      </p:sp>
      <p:sp>
        <p:nvSpPr>
          <p:cNvPr id="5" name="Slide Number Placeholder 4"/>
          <p:cNvSpPr>
            <a:spLocks noGrp="1"/>
          </p:cNvSpPr>
          <p:nvPr>
            <p:ph type="sldNum" sz="quarter" idx="4"/>
          </p:nvPr>
        </p:nvSpPr>
        <p:spPr/>
        <p:txBody>
          <a:bodyPr/>
          <a:lstStyle/>
          <a:p>
            <a:fld id="{97F33F24-5111-4524-9375-24241E4B6E0C}" type="slidenum">
              <a:rPr lang="en-US" smtClean="0"/>
              <a:pPr/>
              <a:t>29</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 (continued)</a:t>
            </a:r>
            <a:endParaRPr lang="en-US" dirty="0"/>
          </a:p>
        </p:txBody>
      </p:sp>
      <p:sp>
        <p:nvSpPr>
          <p:cNvPr id="5" name="Content Placeholder 4"/>
          <p:cNvSpPr>
            <a:spLocks noGrp="1"/>
          </p:cNvSpPr>
          <p:nvPr>
            <p:ph idx="1"/>
          </p:nvPr>
        </p:nvSpPr>
        <p:spPr>
          <a:xfrm>
            <a:off x="457200" y="1828800"/>
            <a:ext cx="8229600" cy="3352800"/>
          </a:xfrm>
        </p:spPr>
        <p:txBody>
          <a:bodyPr>
            <a:normAutofit/>
          </a:bodyPr>
          <a:lstStyle/>
          <a:p>
            <a:r>
              <a:rPr lang="en-US" dirty="0" smtClean="0"/>
              <a:t>Format chart elements</a:t>
            </a:r>
          </a:p>
          <a:p>
            <a:r>
              <a:rPr lang="en-US" dirty="0" smtClean="0"/>
              <a:t>Apply a chart style and colors</a:t>
            </a:r>
          </a:p>
          <a:p>
            <a:r>
              <a:rPr lang="en-US" dirty="0" smtClean="0"/>
              <a:t>Modify the data source</a:t>
            </a:r>
          </a:p>
          <a:p>
            <a:r>
              <a:rPr lang="en-US" dirty="0" smtClean="0"/>
              <a:t>Create and customize sparklines</a:t>
            </a:r>
          </a:p>
          <a:p>
            <a:endParaRPr lang="en-US" dirty="0" smtClean="0"/>
          </a:p>
        </p:txBody>
      </p:sp>
      <p:sp>
        <p:nvSpPr>
          <p:cNvPr id="3" name="Slide Number Placeholder 2"/>
          <p:cNvSpPr>
            <a:spLocks noGrp="1"/>
          </p:cNvSpPr>
          <p:nvPr>
            <p:ph type="sldNum" sz="quarter" idx="4"/>
          </p:nvPr>
        </p:nvSpPr>
        <p:spPr/>
        <p:txBody>
          <a:bodyPr/>
          <a:lstStyle/>
          <a:p>
            <a:fld id="{97F33F24-5111-4524-9375-24241E4B6E0C}" type="slidenum">
              <a:rPr lang="en-US" smtClean="0"/>
              <a:pPr/>
              <a:t>3</a:t>
            </a:fld>
            <a:endParaRPr lang="en-US" dirty="0"/>
          </a:p>
        </p:txBody>
      </p:sp>
      <p:sp>
        <p:nvSpPr>
          <p:cNvPr id="2" name="Footer Placeholder 1"/>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You can apply different chart styles and colors to format a chart.</a:t>
            </a:r>
          </a:p>
          <a:p>
            <a:r>
              <a:rPr lang="en-US" dirty="0" smtClean="0"/>
              <a:t>You can modify the data source including adding or removing data and creating chart filters and switching rows and columns.</a:t>
            </a:r>
          </a:p>
          <a:p>
            <a:r>
              <a:rPr lang="en-US" dirty="0" smtClean="0"/>
              <a:t>You can now create and customize sparklines.</a:t>
            </a:r>
          </a:p>
          <a:p>
            <a:pPr>
              <a:buNone/>
            </a:pPr>
            <a:endParaRPr lang="en-US" dirty="0" smtClean="0"/>
          </a:p>
        </p:txBody>
      </p:sp>
      <p:sp>
        <p:nvSpPr>
          <p:cNvPr id="5" name="Slide Number Placeholder 4"/>
          <p:cNvSpPr>
            <a:spLocks noGrp="1"/>
          </p:cNvSpPr>
          <p:nvPr>
            <p:ph type="sldNum" sz="quarter" idx="4"/>
          </p:nvPr>
        </p:nvSpPr>
        <p:spPr/>
        <p:txBody>
          <a:bodyPr/>
          <a:lstStyle/>
          <a:p>
            <a:fld id="{97F33F24-5111-4524-9375-24241E4B6E0C}" type="slidenum">
              <a:rPr lang="en-US" smtClean="0"/>
              <a:pPr/>
              <a:t>30</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spTree>
    <p:extLst>
      <p:ext uri="{BB962C8B-B14F-4D97-AF65-F5344CB8AC3E}">
        <p14:creationId xmlns:p14="http://schemas.microsoft.com/office/powerpoint/2010/main" val="2990678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 </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31</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1026" name="Picture 1" descr="cid:3293795473_47524415"/>
          <p:cNvPicPr>
            <a:picLocks noChangeAspect="1" noChangeArrowheads="1"/>
          </p:cNvPicPr>
          <p:nvPr/>
        </p:nvPicPr>
        <p:blipFill>
          <a:blip r:embed="rId2" cstate="print"/>
          <a:srcRect/>
          <a:stretch>
            <a:fillRect/>
          </a:stretch>
        </p:blipFill>
        <p:spPr bwMode="auto">
          <a:xfrm>
            <a:off x="1752600" y="1752600"/>
            <a:ext cx="5486400" cy="1714500"/>
          </a:xfrm>
          <a:prstGeom prst="rect">
            <a:avLst/>
          </a:prstGeom>
          <a:noFill/>
          <a:ln w="9525">
            <a:noFill/>
            <a:miter lim="800000"/>
            <a:headEnd/>
            <a:tailEnd/>
          </a:ln>
        </p:spPr>
      </p:pic>
      <p:sp>
        <p:nvSpPr>
          <p:cNvPr id="8" name="TextBox 6"/>
          <p:cNvSpPr txBox="1">
            <a:spLocks noChangeArrowheads="1"/>
          </p:cNvSpPr>
          <p:nvPr/>
        </p:nvSpPr>
        <p:spPr bwMode="auto">
          <a:xfrm>
            <a:off x="1066800" y="3810000"/>
            <a:ext cx="7086600" cy="1477328"/>
          </a:xfrm>
          <a:prstGeom prst="rect">
            <a:avLst/>
          </a:prstGeom>
          <a:noFill/>
          <a:ln w="9525">
            <a:noFill/>
            <a:miter lim="800000"/>
            <a:headEnd/>
            <a:tailEnd/>
          </a:ln>
        </p:spPr>
        <p:txBody>
          <a:bodyPr>
            <a:spAutoFit/>
          </a:bodyPr>
          <a:lstStyle/>
          <a:p>
            <a:r>
              <a:rPr lang="en-US" dirty="0">
                <a:latin typeface="Garamond"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229600" cy="1143000"/>
          </a:xfrm>
        </p:spPr>
        <p:txBody>
          <a:bodyPr>
            <a:normAutofit/>
          </a:bodyPr>
          <a:lstStyle/>
          <a:p>
            <a:r>
              <a:rPr lang="en-US" dirty="0" smtClean="0">
                <a:ea typeface="Arial Unicode MS" pitchFamily="34" charset="-128"/>
                <a:cs typeface="Arial Unicode MS" pitchFamily="34" charset="-128"/>
              </a:rPr>
              <a:t>Chart Basics</a:t>
            </a:r>
            <a:endParaRPr lang="en-US" sz="3800" dirty="0">
              <a:ea typeface="Arial Unicode MS" pitchFamily="34" charset="-128"/>
              <a:cs typeface="Arial Unicode MS" pitchFamily="34" charset="-128"/>
            </a:endParaRPr>
          </a:p>
        </p:txBody>
      </p:sp>
      <p:sp>
        <p:nvSpPr>
          <p:cNvPr id="77827" name="Rectangle 3"/>
          <p:cNvSpPr>
            <a:spLocks noGrp="1" noChangeArrowheads="1"/>
          </p:cNvSpPr>
          <p:nvPr>
            <p:ph idx="1"/>
          </p:nvPr>
        </p:nvSpPr>
        <p:spPr>
          <a:xfrm>
            <a:off x="457200" y="1676400"/>
            <a:ext cx="8229600" cy="4419600"/>
          </a:xfrm>
        </p:spPr>
        <p:txBody>
          <a:bodyPr>
            <a:normAutofit/>
          </a:bodyPr>
          <a:lstStyle/>
          <a:p>
            <a:r>
              <a:rPr lang="en-US" dirty="0" smtClean="0"/>
              <a:t>A </a:t>
            </a:r>
            <a:r>
              <a:rPr lang="en-US" b="1" dirty="0" smtClean="0"/>
              <a:t>chart</a:t>
            </a:r>
            <a:r>
              <a:rPr lang="en-US" dirty="0" smtClean="0"/>
              <a:t> is a visual representation of numeric data</a:t>
            </a:r>
          </a:p>
        </p:txBody>
      </p:sp>
      <p:sp>
        <p:nvSpPr>
          <p:cNvPr id="5" name="Slide Number Placeholder 4"/>
          <p:cNvSpPr>
            <a:spLocks noGrp="1"/>
          </p:cNvSpPr>
          <p:nvPr>
            <p:ph type="sldNum" sz="quarter" idx="4"/>
          </p:nvPr>
        </p:nvSpPr>
        <p:spPr>
          <a:xfrm>
            <a:off x="6553200" y="6243638"/>
            <a:ext cx="2133600" cy="457200"/>
          </a:xfrm>
          <a:prstGeom prst="rect">
            <a:avLst/>
          </a:prstGeom>
        </p:spPr>
        <p:txBody>
          <a:bodyPr/>
          <a:lstStyle/>
          <a:p>
            <a:fld id="{DCE9B9F6-3E99-499A-B3FB-AE43465CC207}" type="slidenum">
              <a:rPr lang="en-US" altLang="en-US"/>
              <a:pPr/>
              <a:t>4</a:t>
            </a:fld>
            <a:endParaRPr lang="en-US" altLang="en-US" dirty="0"/>
          </a:p>
        </p:txBody>
      </p:sp>
      <p:sp>
        <p:nvSpPr>
          <p:cNvPr id="4" name="Footer Placeholder 3"/>
          <p:cNvSpPr>
            <a:spLocks noGrp="1"/>
          </p:cNvSpPr>
          <p:nvPr>
            <p:ph type="ftr" sz="quarter" idx="4294967295"/>
          </p:nvPr>
        </p:nvSpPr>
        <p:spPr>
          <a:xfrm>
            <a:off x="2133600" y="6553200"/>
            <a:ext cx="4724400" cy="457200"/>
          </a:xfrm>
          <a:prstGeom prst="rect">
            <a:avLst/>
          </a:prstGeom>
        </p:spPr>
        <p:txBody>
          <a:bodyPr/>
          <a:lstStyle/>
          <a:p>
            <a:r>
              <a:rPr lang="en-US" dirty="0" smtClean="0">
                <a:solidFill>
                  <a:schemeClr val="tx1"/>
                </a:solidFill>
              </a:rPr>
              <a:t>Copyright © 2014 Pearson Education, Inc. Publishing as Prentice Hall.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2667000"/>
            <a:ext cx="4171950" cy="2275609"/>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28600"/>
            <a:ext cx="8229600" cy="1143000"/>
          </a:xfrm>
        </p:spPr>
        <p:txBody>
          <a:bodyPr>
            <a:normAutofit/>
          </a:bodyPr>
          <a:lstStyle/>
          <a:p>
            <a:r>
              <a:rPr lang="en-US" dirty="0" smtClean="0">
                <a:ea typeface="Arial Unicode MS" pitchFamily="34" charset="-128"/>
                <a:cs typeface="Arial Unicode MS" pitchFamily="34" charset="-128"/>
              </a:rPr>
              <a:t>Chart Basics</a:t>
            </a:r>
            <a:endParaRPr lang="en-US" sz="3800" dirty="0">
              <a:ea typeface="Arial Unicode MS" pitchFamily="34" charset="-128"/>
              <a:cs typeface="Arial Unicode MS" pitchFamily="34" charset="-128"/>
            </a:endParaRPr>
          </a:p>
        </p:txBody>
      </p:sp>
      <p:sp>
        <p:nvSpPr>
          <p:cNvPr id="77827" name="Rectangle 3"/>
          <p:cNvSpPr>
            <a:spLocks noGrp="1" noChangeArrowheads="1"/>
          </p:cNvSpPr>
          <p:nvPr>
            <p:ph idx="1"/>
          </p:nvPr>
        </p:nvSpPr>
        <p:spPr>
          <a:xfrm>
            <a:off x="457200" y="1447800"/>
            <a:ext cx="8229600" cy="4419600"/>
          </a:xfrm>
        </p:spPr>
        <p:txBody>
          <a:bodyPr>
            <a:normAutofit/>
          </a:bodyPr>
          <a:lstStyle/>
          <a:p>
            <a:r>
              <a:rPr lang="en-US" dirty="0" smtClean="0"/>
              <a:t>Chart elements include:</a:t>
            </a:r>
          </a:p>
          <a:p>
            <a:pPr lvl="1"/>
            <a:r>
              <a:rPr lang="en-US" b="1" dirty="0" smtClean="0"/>
              <a:t>Chart Area</a:t>
            </a:r>
          </a:p>
          <a:p>
            <a:pPr lvl="1"/>
            <a:r>
              <a:rPr lang="en-US" b="1" dirty="0" smtClean="0"/>
              <a:t>Plot Area</a:t>
            </a:r>
          </a:p>
          <a:p>
            <a:pPr lvl="1"/>
            <a:r>
              <a:rPr lang="en-US" b="1" dirty="0" smtClean="0"/>
              <a:t>X-Axis</a:t>
            </a:r>
          </a:p>
          <a:p>
            <a:pPr lvl="1"/>
            <a:r>
              <a:rPr lang="en-US" b="1" dirty="0" smtClean="0"/>
              <a:t>Y-Axis</a:t>
            </a:r>
          </a:p>
          <a:p>
            <a:pPr lvl="1"/>
            <a:r>
              <a:rPr lang="en-US" b="1" dirty="0" smtClean="0"/>
              <a:t>Category Axis</a:t>
            </a:r>
          </a:p>
          <a:p>
            <a:pPr lvl="1"/>
            <a:r>
              <a:rPr lang="en-US" b="1" dirty="0" smtClean="0"/>
              <a:t>Value Axis</a:t>
            </a:r>
          </a:p>
          <a:p>
            <a:pPr lvl="1"/>
            <a:r>
              <a:rPr lang="en-US" b="1" dirty="0" smtClean="0"/>
              <a:t>Legend</a:t>
            </a:r>
          </a:p>
          <a:p>
            <a:pPr lvl="1">
              <a:buNone/>
            </a:pPr>
            <a:endParaRPr lang="en-US" dirty="0" smtClean="0"/>
          </a:p>
        </p:txBody>
      </p:sp>
      <p:sp>
        <p:nvSpPr>
          <p:cNvPr id="5" name="Slide Number Placeholder 4"/>
          <p:cNvSpPr>
            <a:spLocks noGrp="1"/>
          </p:cNvSpPr>
          <p:nvPr>
            <p:ph type="sldNum" sz="quarter" idx="4"/>
          </p:nvPr>
        </p:nvSpPr>
        <p:spPr>
          <a:xfrm>
            <a:off x="6553200" y="6243638"/>
            <a:ext cx="2133600" cy="457200"/>
          </a:xfrm>
          <a:prstGeom prst="rect">
            <a:avLst/>
          </a:prstGeom>
        </p:spPr>
        <p:txBody>
          <a:bodyPr/>
          <a:lstStyle/>
          <a:p>
            <a:fld id="{DCE9B9F6-3E99-499A-B3FB-AE43465CC207}" type="slidenum">
              <a:rPr lang="en-US" altLang="en-US"/>
              <a:pPr/>
              <a:t>5</a:t>
            </a:fld>
            <a:endParaRPr lang="en-US" altLang="en-US" dirty="0"/>
          </a:p>
        </p:txBody>
      </p:sp>
      <p:sp>
        <p:nvSpPr>
          <p:cNvPr id="4" name="Footer Placeholder 3"/>
          <p:cNvSpPr>
            <a:spLocks noGrp="1"/>
          </p:cNvSpPr>
          <p:nvPr>
            <p:ph type="ftr" sz="quarter" idx="4294967295"/>
          </p:nvPr>
        </p:nvSpPr>
        <p:spPr>
          <a:xfrm>
            <a:off x="2209800" y="6553200"/>
            <a:ext cx="4648200" cy="457200"/>
          </a:xfrm>
          <a:prstGeom prst="rect">
            <a:avLst/>
          </a:prstGeom>
        </p:spPr>
        <p:txBody>
          <a:bodyPr/>
          <a:lstStyle/>
          <a:p>
            <a:r>
              <a:rPr lang="en-US" dirty="0" smtClean="0">
                <a:solidFill>
                  <a:schemeClr val="tx1"/>
                </a:solidFill>
              </a:rPr>
              <a:t>Copyright © 2014 Pearson Education, Inc. Publishing as Prentice Hall.   </a:t>
            </a:r>
          </a:p>
        </p:txBody>
      </p:sp>
    </p:spTree>
    <p:extLst>
      <p:ext uri="{BB962C8B-B14F-4D97-AF65-F5344CB8AC3E}">
        <p14:creationId xmlns:p14="http://schemas.microsoft.com/office/powerpoint/2010/main" val="41630663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Choosing a Chart type</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6</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2438400"/>
            <a:ext cx="6553200" cy="1816100"/>
          </a:xfrm>
        </p:spPr>
      </p:pic>
    </p:spTree>
    <p:extLst>
      <p:ext uri="{BB962C8B-B14F-4D97-AF65-F5344CB8AC3E}">
        <p14:creationId xmlns:p14="http://schemas.microsoft.com/office/powerpoint/2010/main" val="2847761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Creating a Charts</a:t>
            </a:r>
            <a:endParaRPr lang="en-US" dirty="0"/>
          </a:p>
        </p:txBody>
      </p:sp>
      <p:sp>
        <p:nvSpPr>
          <p:cNvPr id="9" name="Content Placeholder 8"/>
          <p:cNvSpPr>
            <a:spLocks noGrp="1"/>
          </p:cNvSpPr>
          <p:nvPr>
            <p:ph idx="1"/>
          </p:nvPr>
        </p:nvSpPr>
        <p:spPr>
          <a:xfrm>
            <a:off x="457200" y="1600200"/>
            <a:ext cx="3213100" cy="4525963"/>
          </a:xfrm>
        </p:spPr>
        <p:txBody>
          <a:bodyPr>
            <a:normAutofit/>
          </a:bodyPr>
          <a:lstStyle/>
          <a:p>
            <a:r>
              <a:rPr lang="en-US" dirty="0" smtClean="0"/>
              <a:t>Select the data </a:t>
            </a:r>
          </a:p>
          <a:p>
            <a:r>
              <a:rPr lang="en-US" dirty="0" smtClean="0"/>
              <a:t>Click the Quick Analysis button </a:t>
            </a:r>
          </a:p>
          <a:p>
            <a:r>
              <a:rPr lang="en-US" dirty="0" smtClean="0"/>
              <a:t>Click the thumbnail of the chart you want</a:t>
            </a:r>
          </a:p>
          <a:p>
            <a:pPr marL="0" indent="0">
              <a:buNone/>
            </a:pP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7</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0" y="2362200"/>
            <a:ext cx="5092700" cy="3035300"/>
          </a:xfrm>
          <a:prstGeom prst="rect">
            <a:avLst/>
          </a:prstGeom>
        </p:spPr>
      </p:pic>
    </p:spTree>
    <p:extLst>
      <p:ext uri="{BB962C8B-B14F-4D97-AF65-F5344CB8AC3E}">
        <p14:creationId xmlns:p14="http://schemas.microsoft.com/office/powerpoint/2010/main" val="3779608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Column Charts</a:t>
            </a:r>
            <a:endParaRPr lang="en-US" dirty="0"/>
          </a:p>
        </p:txBody>
      </p:sp>
      <p:sp>
        <p:nvSpPr>
          <p:cNvPr id="9" name="Content Placeholder 8"/>
          <p:cNvSpPr>
            <a:spLocks noGrp="1"/>
          </p:cNvSpPr>
          <p:nvPr>
            <p:ph idx="1"/>
          </p:nvPr>
        </p:nvSpPr>
        <p:spPr/>
        <p:txBody>
          <a:bodyPr/>
          <a:lstStyle/>
          <a:p>
            <a:r>
              <a:rPr lang="en-US" dirty="0" smtClean="0"/>
              <a:t>A </a:t>
            </a:r>
            <a:r>
              <a:rPr lang="en-US" b="1" dirty="0" smtClean="0"/>
              <a:t>column chart </a:t>
            </a:r>
            <a:r>
              <a:rPr lang="en-US" dirty="0" smtClean="0"/>
              <a:t>displays data vertically, with each data series forming a column</a:t>
            </a:r>
          </a:p>
          <a:p>
            <a:pPr>
              <a:buNone/>
            </a:pPr>
            <a:endParaRPr lang="en-US" dirty="0" smtClean="0"/>
          </a:p>
          <a:p>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8</a:t>
            </a:fld>
            <a:endParaRPr lang="en-US" dirty="0"/>
          </a:p>
        </p:txBody>
      </p:sp>
      <p:sp>
        <p:nvSpPr>
          <p:cNvPr id="4" name="Footer Placeholder 3"/>
          <p:cNvSpPr>
            <a:spLocks noGrp="1"/>
          </p:cNvSpPr>
          <p:nvPr>
            <p:ph type="ftr" sz="quarter" idx="4294967295"/>
          </p:nvPr>
        </p:nvSpPr>
        <p:spPr>
          <a:xfrm>
            <a:off x="17526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2895600"/>
            <a:ext cx="5105400" cy="279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Clustered Column Chart</a:t>
            </a:r>
            <a:endParaRPr lang="en-US" dirty="0"/>
          </a:p>
        </p:txBody>
      </p:sp>
      <p:sp>
        <p:nvSpPr>
          <p:cNvPr id="5" name="Slide Number Placeholder 4"/>
          <p:cNvSpPr>
            <a:spLocks noGrp="1"/>
          </p:cNvSpPr>
          <p:nvPr>
            <p:ph type="sldNum" sz="quarter" idx="4"/>
          </p:nvPr>
        </p:nvSpPr>
        <p:spPr/>
        <p:txBody>
          <a:bodyPr/>
          <a:lstStyle/>
          <a:p>
            <a:fld id="{97F33F24-5111-4524-9375-24241E4B6E0C}" type="slidenum">
              <a:rPr lang="en-US" smtClean="0"/>
              <a:pPr/>
              <a:t>9</a:t>
            </a:fld>
            <a:endParaRPr lang="en-US" dirty="0"/>
          </a:p>
        </p:txBody>
      </p:sp>
      <p:sp>
        <p:nvSpPr>
          <p:cNvPr id="4" name="Footer Placeholder 3"/>
          <p:cNvSpPr>
            <a:spLocks noGrp="1"/>
          </p:cNvSpPr>
          <p:nvPr>
            <p:ph type="ftr" sz="quarter" idx="4294967295"/>
          </p:nvPr>
        </p:nvSpPr>
        <p:spPr>
          <a:xfrm>
            <a:off x="1828800" y="6569075"/>
            <a:ext cx="5486400" cy="365125"/>
          </a:xfrm>
        </p:spPr>
        <p:txBody>
          <a:bodyPr/>
          <a:lstStyle/>
          <a:p>
            <a:r>
              <a:rPr lang="en-US" dirty="0" smtClean="0">
                <a:solidFill>
                  <a:schemeClr val="tx1"/>
                </a:solidFill>
              </a:rPr>
              <a:t>Copyright © 2014 Pearson Education, Inc. Publishing as Prentice Hall.   </a:t>
            </a:r>
            <a:endParaRPr lang="en-US" dirty="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286000"/>
            <a:ext cx="5270500" cy="2781300"/>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Objectives&amp;quot;&quot;/&gt;&lt;property id=&quot;20307&quot; value=&quot;257&quot;/&gt;&lt;/object&gt;&lt;object type=&quot;3&quot; unique_id=&quot;10006&quot;&gt;&lt;property id=&quot;20148&quot; value=&quot;5&quot;/&gt;&lt;property id=&quot;20300&quot; value=&quot;Slide 3 - &amp;quot;Objectives (continued)&amp;quot;&quot;/&gt;&lt;property id=&quot;20307&quot; value=&quot;266&quot;/&gt;&lt;/object&gt;&lt;object type=&quot;3&quot; unique_id=&quot;10007&quot;&gt;&lt;property id=&quot;20148&quot; value=&quot;5&quot;/&gt;&lt;property id=&quot;20300&quot; value=&quot;Slide 4 - &amp;quot;Chart Basics&amp;quot;&quot;/&gt;&lt;property id=&quot;20307&quot; value=&quot;269&quot;/&gt;&lt;/object&gt;&lt;object type=&quot;3&quot; unique_id=&quot;10008&quot;&gt;&lt;property id=&quot;20148&quot; value=&quot;5&quot;/&gt;&lt;property id=&quot;20300&quot; value=&quot;Slide 5 - &amp;quot;Chart Basics&amp;quot;&quot;/&gt;&lt;property id=&quot;20307&quot; value=&quot;361&quot;/&gt;&lt;/object&gt;&lt;object type=&quot;3&quot; unique_id=&quot;10009&quot;&gt;&lt;property id=&quot;20148&quot; value=&quot;5&quot;/&gt;&lt;property id=&quot;20300&quot; value=&quot;Slide 6 - &amp;quot;Choosing a Chart type&amp;quot;&quot;/&gt;&lt;property id=&quot;20307&quot; value=&quot;362&quot;/&gt;&lt;/object&gt;&lt;object type=&quot;3&quot; unique_id=&quot;10010&quot;&gt;&lt;property id=&quot;20148&quot; value=&quot;5&quot;/&gt;&lt;property id=&quot;20300&quot; value=&quot;Slide 7 - &amp;quot;Creating a Charts&amp;quot;&quot;/&gt;&lt;property id=&quot;20307&quot; value=&quot;363&quot;/&gt;&lt;/object&gt;&lt;object type=&quot;3&quot; unique_id=&quot;10011&quot;&gt;&lt;property id=&quot;20148&quot; value=&quot;5&quot;/&gt;&lt;property id=&quot;20300&quot; value=&quot;Slide 8 - &amp;quot;Column Charts&amp;quot;&quot;/&gt;&lt;property id=&quot;20307&quot; value=&quot;259&quot;/&gt;&lt;/object&gt;&lt;object type=&quot;3&quot; unique_id=&quot;10012&quot;&gt;&lt;property id=&quot;20148&quot; value=&quot;5&quot;/&gt;&lt;property id=&quot;20300&quot; value=&quot;Slide 9 - &amp;quot;Clustered Column Chart&amp;quot;&quot;/&gt;&lt;property id=&quot;20307&quot; value=&quot;332&quot;/&gt;&lt;/object&gt;&lt;object type=&quot;3&quot; unique_id=&quot;10013&quot;&gt;&lt;property id=&quot;20148&quot; value=&quot;5&quot;/&gt;&lt;property id=&quot;20300&quot; value=&quot;Slide 10 - &amp;quot;Reversing Categories and Data Series&amp;quot;&quot;/&gt;&lt;property id=&quot;20307&quot; value=&quot;333&quot;/&gt;&lt;/object&gt;&lt;object type=&quot;3&quot; unique_id=&quot;10014&quot;&gt;&lt;property id=&quot;20148&quot; value=&quot;5&quot;/&gt;&lt;property id=&quot;20300&quot; value=&quot;Slide 11 - &amp;quot;Stacked Column Chart&amp;quot;&quot;/&gt;&lt;property id=&quot;20307&quot; value=&quot;334&quot;/&gt;&lt;/object&gt;&lt;object type=&quot;3&quot; unique_id=&quot;10015&quot;&gt;&lt;property id=&quot;20148&quot; value=&quot;5&quot;/&gt;&lt;property id=&quot;20300&quot; value=&quot;Slide 12 - &amp;quot;100% Stacked Column Chart&amp;quot;&quot;/&gt;&lt;property id=&quot;20307&quot; value=&quot;335&quot;/&gt;&lt;/object&gt;&lt;object type=&quot;3&quot; unique_id=&quot;10016&quot;&gt;&lt;property id=&quot;20148&quot; value=&quot;5&quot;/&gt;&lt;property id=&quot;20300&quot; value=&quot;Slide 13 - &amp;quot;Bar Chart&amp;quot;&quot;/&gt;&lt;property id=&quot;20307&quot; value=&quot;337&quot;/&gt;&lt;/object&gt;&lt;object type=&quot;3&quot; unique_id=&quot;10017&quot;&gt;&lt;property id=&quot;20148&quot; value=&quot;5&quot;/&gt;&lt;property id=&quot;20300&quot; value=&quot;Slide 14 - &amp;quot;Line Chart&amp;quot;&quot;/&gt;&lt;property id=&quot;20307&quot; value=&quot;338&quot;/&gt;&lt;/object&gt;&lt;object type=&quot;3&quot; unique_id=&quot;10018&quot;&gt;&lt;property id=&quot;20148&quot; value=&quot;5&quot;/&gt;&lt;property id=&quot;20300&quot; value=&quot;Slide 15 - &amp;quot;Pie Chart&amp;quot;&quot;/&gt;&lt;property id=&quot;20307&quot; value=&quot;339&quot;/&gt;&lt;/object&gt;&lt;object type=&quot;3&quot; unique_id=&quot;10019&quot;&gt;&lt;property id=&quot;20148&quot; value=&quot;5&quot;/&gt;&lt;property id=&quot;20300&quot; value=&quot;Slide 16 - &amp;quot;Changing the Chart Type&amp;quot;&quot;/&gt;&lt;property id=&quot;20307&quot; value=&quot;349&quot;/&gt;&lt;/object&gt;&lt;object type=&quot;3&quot; unique_id=&quot;10020&quot;&gt;&lt;property id=&quot;20148&quot; value=&quot;5&quot;/&gt;&lt;property id=&quot;20300&quot; value=&quot;Slide 17 - &amp;quot;Other Chart types&amp;quot;&quot;/&gt;&lt;property id=&quot;20307&quot; value=&quot;340&quot;/&gt;&lt;/object&gt;&lt;object type=&quot;3&quot; unique_id=&quot;10021&quot;&gt;&lt;property id=&quot;20148&quot; value=&quot;5&quot;/&gt;&lt;property id=&quot;20300&quot; value=&quot;Slide 18 - &amp;quot;Moving a Chart&amp;quot;&quot;/&gt;&lt;property id=&quot;20307&quot; value=&quot;351&quot;/&gt;&lt;/object&gt;&lt;object type=&quot;3&quot; unique_id=&quot;10022&quot;&gt;&lt;property id=&quot;20148&quot; value=&quot;5&quot;/&gt;&lt;property id=&quot;20300&quot; value=&quot;Slide 19 - &amp;quot;Printing a Chart&amp;quot;&quot;/&gt;&lt;property id=&quot;20307&quot; value=&quot;352&quot;/&gt;&lt;/object&gt;&lt;object type=&quot;3&quot; unique_id=&quot;10023&quot;&gt;&lt;property id=&quot;20148&quot; value=&quot;5&quot;/&gt;&lt;property id=&quot;20300&quot; value=&quot;Slide 20 - &amp;quot;Chart elements&amp;quot;&quot;/&gt;&lt;property id=&quot;20307&quot; value=&quot;364&quot;/&gt;&lt;/object&gt;&lt;object type=&quot;3&quot; unique_id=&quot;10024&quot;&gt;&lt;property id=&quot;20148&quot; value=&quot;5&quot;/&gt;&lt;property id=&quot;20300&quot; value=&quot;Slide 21 - &amp;quot;Chart elements&amp;quot;&quot;/&gt;&lt;property id=&quot;20307&quot; value=&quot;365&quot;/&gt;&lt;/object&gt;&lt;object type=&quot;3&quot; unique_id=&quot;10025&quot;&gt;&lt;property id=&quot;20148&quot; value=&quot;5&quot;/&gt;&lt;property id=&quot;20300&quot; value=&quot;Slide 22 - &amp;quot;Chart Titles and Legend&amp;quot;&quot;/&gt;&lt;property id=&quot;20307&quot; value=&quot;366&quot;/&gt;&lt;/object&gt;&lt;object type=&quot;3&quot; unique_id=&quot;10026&quot;&gt;&lt;property id=&quot;20148&quot; value=&quot;5&quot;/&gt;&lt;property id=&quot;20300&quot; value=&quot;Slide 23 - &amp;quot;Formatting chart elements&amp;quot;&quot;/&gt;&lt;property id=&quot;20307&quot; value=&quot;367&quot;/&gt;&lt;/object&gt;&lt;object type=&quot;3&quot; unique_id=&quot;10027&quot;&gt;&lt;property id=&quot;20148&quot; value=&quot;5&quot;/&gt;&lt;property id=&quot;20300&quot; value=&quot;Slide 24 - &amp;quot;Format Axes &amp;quot;&quot;/&gt;&lt;property id=&quot;20307&quot; value=&quot;359&quot;/&gt;&lt;/object&gt;&lt;object type=&quot;3&quot; unique_id=&quot;10028&quot;&gt;&lt;property id=&quot;20148&quot; value=&quot;5&quot;/&gt;&lt;property id=&quot;20300&quot; value=&quot;Slide 25 - &amp;quot;Insert and format data Labels&amp;quot;&quot;/&gt;&lt;property id=&quot;20307&quot; value=&quot;358&quot;/&gt;&lt;/object&gt;&lt;object type=&quot;3&quot; unique_id=&quot;10029&quot;&gt;&lt;property id=&quot;20148&quot; value=&quot;5&quot;/&gt;&lt;property id=&quot;20300&quot; value=&quot;Slide 26 - &amp;quot;Chart tools format tab&amp;quot;&quot;/&gt;&lt;property id=&quot;20307&quot; value=&quot;368&quot;/&gt;&lt;/object&gt;&lt;object type=&quot;3&quot; unique_id=&quot;10030&quot;&gt;&lt;property id=&quot;20148&quot; value=&quot;5&quot;/&gt;&lt;property id=&quot;20300&quot; value=&quot;Slide 27 - &amp;quot;Create chart filters&amp;quot;&quot;/&gt;&lt;property id=&quot;20307&quot; value=&quot;348&quot;/&gt;&lt;/object&gt;&lt;object type=&quot;3&quot; unique_id=&quot;10031&quot;&gt;&lt;property id=&quot;20148&quot; value=&quot;5&quot;/&gt;&lt;property id=&quot;20300&quot; value=&quot;Slide 28 - &amp;quot;Creating a Sparkline&amp;quot;&quot;/&gt;&lt;property id=&quot;20307&quot; value=&quot;353&quot;/&gt;&lt;/object&gt;&lt;object type=&quot;3&quot; unique_id=&quot;10032&quot;&gt;&lt;property id=&quot;20148&quot; value=&quot;5&quot;/&gt;&lt;property id=&quot;20300&quot; value=&quot;Slide 29 - &amp;quot;Summary&amp;quot;&quot;/&gt;&lt;property id=&quot;20307&quot; value=&quot;264&quot;/&gt;&lt;/object&gt;&lt;object type=&quot;3&quot; unique_id=&quot;10033&quot;&gt;&lt;property id=&quot;20148&quot; value=&quot;5&quot;/&gt;&lt;property id=&quot;20300&quot; value=&quot;Slide 30 - &amp;quot;Summary&amp;quot;&quot;/&gt;&lt;property id=&quot;20307&quot; value=&quot;369&quot;/&gt;&lt;/object&gt;&lt;object type=&quot;3&quot; unique_id=&quot;10034&quot;&gt;&lt;property id=&quot;20148&quot; value=&quot;5&quot;/&gt;&lt;property id=&quot;20300&quot; value=&quot;Slide 31 - &amp;quot;Copyright &amp;quot;&quot;/&gt;&lt;property id=&quot;20307&quot; value=&quot;265&quot;/&gt;&lt;/object&gt;&lt;/object&gt;&lt;/object&gt;&lt;/database&gt;"/>
  <p:tag name="SECTOMILLISECCONVERTED" val="1"/>
</p:tagLst>
</file>

<file path=ppt/theme/theme1.xml><?xml version="1.0" encoding="utf-8"?>
<a:theme xmlns:a="http://schemas.openxmlformats.org/drawingml/2006/main" name="PPT_2013_Theme">
  <a:themeElements>
    <a:clrScheme name="Custom 11">
      <a:dk1>
        <a:sysClr val="windowText" lastClr="000000"/>
      </a:dk1>
      <a:lt1>
        <a:sysClr val="window" lastClr="FFFFFF"/>
      </a:lt1>
      <a:dk2>
        <a:srgbClr val="1F497D"/>
      </a:dk2>
      <a:lt2>
        <a:srgbClr val="EEECE1"/>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PPT_2013_Theme</Template>
  <TotalTime>1564</TotalTime>
  <Words>2491</Words>
  <Application>Microsoft Office PowerPoint</Application>
  <PresentationFormat>On-screen Show (4:3)</PresentationFormat>
  <Paragraphs>249</Paragraphs>
  <Slides>31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PPT_2013_Theme</vt:lpstr>
      <vt:lpstr>Acrobat Document</vt:lpstr>
      <vt:lpstr>PowerPoint Presentation</vt:lpstr>
      <vt:lpstr>Objectives</vt:lpstr>
      <vt:lpstr>Objectives (continued)</vt:lpstr>
      <vt:lpstr>Chart Basics</vt:lpstr>
      <vt:lpstr>Chart Basics</vt:lpstr>
      <vt:lpstr>Choosing a Chart type</vt:lpstr>
      <vt:lpstr>Creating a Charts</vt:lpstr>
      <vt:lpstr>Column Charts</vt:lpstr>
      <vt:lpstr>Clustered Column Chart</vt:lpstr>
      <vt:lpstr>Reversing Categories and Data Series</vt:lpstr>
      <vt:lpstr>Stacked Column Chart</vt:lpstr>
      <vt:lpstr>100% Stacked Column Chart</vt:lpstr>
      <vt:lpstr>Bar Chart</vt:lpstr>
      <vt:lpstr>Line Chart</vt:lpstr>
      <vt:lpstr>Pie Chart</vt:lpstr>
      <vt:lpstr>Changing the Chart Type</vt:lpstr>
      <vt:lpstr>Other Chart types</vt:lpstr>
      <vt:lpstr>Moving a Chart</vt:lpstr>
      <vt:lpstr>Printing a Chart</vt:lpstr>
      <vt:lpstr>Chart elements</vt:lpstr>
      <vt:lpstr>Chart elements</vt:lpstr>
      <vt:lpstr>Chart Titles and Legend</vt:lpstr>
      <vt:lpstr>Formatting chart elements</vt:lpstr>
      <vt:lpstr>Format Axes </vt:lpstr>
      <vt:lpstr>Insert and format data Labels</vt:lpstr>
      <vt:lpstr>Chart tools format tab</vt:lpstr>
      <vt:lpstr>Create chart filters</vt:lpstr>
      <vt:lpstr>Creating a Sparkline</vt:lpstr>
      <vt:lpstr>Summary</vt:lpstr>
      <vt:lpstr>Summary</vt:lpstr>
      <vt:lpstr>Copyright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Exploring Series</dc:creator>
  <cp:lastModifiedBy>Michele Somody</cp:lastModifiedBy>
  <cp:revision>112</cp:revision>
  <dcterms:created xsi:type="dcterms:W3CDTF">2009-09-02T17:31:05Z</dcterms:created>
  <dcterms:modified xsi:type="dcterms:W3CDTF">2013-05-14T15:59:51Z</dcterms:modified>
</cp:coreProperties>
</file>