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53"/>
  </p:notesMasterIdLst>
  <p:handoutMasterIdLst>
    <p:handoutMasterId r:id="rId54"/>
  </p:handoutMasterIdLst>
  <p:sldIdLst>
    <p:sldId id="256" r:id="rId2"/>
    <p:sldId id="257" r:id="rId3"/>
    <p:sldId id="266" r:id="rId4"/>
    <p:sldId id="269" r:id="rId5"/>
    <p:sldId id="268" r:id="rId6"/>
    <p:sldId id="271" r:id="rId7"/>
    <p:sldId id="307" r:id="rId8"/>
    <p:sldId id="308" r:id="rId9"/>
    <p:sldId id="260" r:id="rId10"/>
    <p:sldId id="272" r:id="rId11"/>
    <p:sldId id="258" r:id="rId12"/>
    <p:sldId id="270" r:id="rId13"/>
    <p:sldId id="309" r:id="rId14"/>
    <p:sldId id="275" r:id="rId15"/>
    <p:sldId id="276" r:id="rId16"/>
    <p:sldId id="277" r:id="rId17"/>
    <p:sldId id="302" r:id="rId18"/>
    <p:sldId id="279" r:id="rId19"/>
    <p:sldId id="280" r:id="rId20"/>
    <p:sldId id="281" r:id="rId21"/>
    <p:sldId id="310" r:id="rId22"/>
    <p:sldId id="282" r:id="rId23"/>
    <p:sldId id="283" r:id="rId24"/>
    <p:sldId id="311" r:id="rId25"/>
    <p:sldId id="284" r:id="rId26"/>
    <p:sldId id="312" r:id="rId27"/>
    <p:sldId id="286" r:id="rId28"/>
    <p:sldId id="287" r:id="rId29"/>
    <p:sldId id="288" r:id="rId30"/>
    <p:sldId id="303" r:id="rId31"/>
    <p:sldId id="313" r:id="rId32"/>
    <p:sldId id="304" r:id="rId33"/>
    <p:sldId id="289" r:id="rId34"/>
    <p:sldId id="305" r:id="rId35"/>
    <p:sldId id="291" r:id="rId36"/>
    <p:sldId id="292" r:id="rId37"/>
    <p:sldId id="293" r:id="rId38"/>
    <p:sldId id="294" r:id="rId39"/>
    <p:sldId id="295" r:id="rId40"/>
    <p:sldId id="296" r:id="rId41"/>
    <p:sldId id="297" r:id="rId42"/>
    <p:sldId id="314" r:id="rId43"/>
    <p:sldId id="298" r:id="rId44"/>
    <p:sldId id="299" r:id="rId45"/>
    <p:sldId id="306" r:id="rId46"/>
    <p:sldId id="300" r:id="rId47"/>
    <p:sldId id="301" r:id="rId48"/>
    <p:sldId id="315" r:id="rId49"/>
    <p:sldId id="264" r:id="rId50"/>
    <p:sldId id="316" r:id="rId51"/>
    <p:sldId id="265"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sa B" initials="LB" lastIdx="19" clrIdx="0"/>
  <p:cmAuthor id="1" name="Your Office" initials="SB" lastIdx="20" clrIdx="1"/>
  <p:cmAuthor id="2" name="Heather Hetzler" initials="HH" lastIdx="12" clrIdx="2">
    <p:extLst>
      <p:ext uri="{19B8F6BF-5375-455C-9EA6-DF929625EA0E}">
        <p15:presenceInfo xmlns="" xmlns:p15="http://schemas.microsoft.com/office/powerpoint/2012/main" userId="3779ee6b5623b8ea" providerId="Windows Live"/>
      </p:ext>
    </p:extLst>
  </p:cmAuthor>
  <p:cmAuthor id="3" name="LLA" initials="L" lastIdx="28"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04" autoAdjust="0"/>
    <p:restoredTop sz="86167" autoAdjust="0"/>
  </p:normalViewPr>
  <p:slideViewPr>
    <p:cSldViewPr>
      <p:cViewPr varScale="1">
        <p:scale>
          <a:sx n="76" d="100"/>
          <a:sy n="76" d="100"/>
        </p:scale>
        <p:origin x="-1800" y="-8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720"/>
    </p:cViewPr>
  </p:sorterViewPr>
  <p:notesViewPr>
    <p:cSldViewPr>
      <p:cViewPr varScale="1">
        <p:scale>
          <a:sx n="70" d="100"/>
          <a:sy n="70" d="100"/>
        </p:scale>
        <p:origin x="-281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2CEAA3-330F-4F84-808F-49073EC6F4FE}" type="datetimeFigureOut">
              <a:rPr lang="en-US" smtClean="0"/>
              <a:pPr/>
              <a:t>5/6/2013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FC55202-4A23-4165-9FEF-BE571439C1F7}" type="slidenum">
              <a:rPr lang="en-US" smtClean="0"/>
              <a:pPr/>
              <a:t>‹#›</a:t>
            </a:fld>
            <a:endParaRPr lang="en-US" dirty="0"/>
          </a:p>
        </p:txBody>
      </p:sp>
    </p:spTree>
    <p:extLst>
      <p:ext uri="{BB962C8B-B14F-4D97-AF65-F5344CB8AC3E}">
        <p14:creationId xmlns:p14="http://schemas.microsoft.com/office/powerpoint/2010/main" val="150084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15C4BB-136A-4E8A-8C0D-4EA7A5034EB9}" type="datetimeFigureOut">
              <a:rPr lang="en-US" smtClean="0"/>
              <a:pPr/>
              <a:t>5/6/2013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CF846F-A3E5-4C0D-9E2E-DC382416709D}" type="slidenum">
              <a:rPr lang="en-US" smtClean="0"/>
              <a:pPr/>
              <a:t>‹#›</a:t>
            </a:fld>
            <a:endParaRPr lang="en-US" dirty="0"/>
          </a:p>
        </p:txBody>
      </p:sp>
    </p:spTree>
    <p:extLst>
      <p:ext uri="{BB962C8B-B14F-4D97-AF65-F5344CB8AC3E}">
        <p14:creationId xmlns:p14="http://schemas.microsoft.com/office/powerpoint/2010/main" val="1402260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chapter introduces you to Excel 2013 and the use of the spreadsheet.</a:t>
            </a:r>
            <a:endParaRPr lang="en-US" dirty="0"/>
          </a:p>
        </p:txBody>
      </p:sp>
      <p:sp>
        <p:nvSpPr>
          <p:cNvPr id="4" name="Slide Number Placeholder 3"/>
          <p:cNvSpPr>
            <a:spLocks noGrp="1"/>
          </p:cNvSpPr>
          <p:nvPr>
            <p:ph type="sldNum" sz="quarter" idx="10"/>
          </p:nvPr>
        </p:nvSpPr>
        <p:spPr/>
        <p:txBody>
          <a:bodyPr/>
          <a:lstStyle/>
          <a:p>
            <a:fld id="{3BCF846F-A3E5-4C0D-9E2E-DC382416709D}" type="slidenum">
              <a:rPr lang="en-US" smtClean="0"/>
              <a:pPr/>
              <a:t>1</a:t>
            </a:fld>
            <a:endParaRPr lang="en-US" dirty="0"/>
          </a:p>
        </p:txBody>
      </p:sp>
    </p:spTree>
    <p:extLst>
      <p:ext uri="{BB962C8B-B14F-4D97-AF65-F5344CB8AC3E}">
        <p14:creationId xmlns:p14="http://schemas.microsoft.com/office/powerpoint/2010/main" val="2098764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Table 1.2 summarizes the keystrokes and actions used in Excel. The</a:t>
            </a:r>
            <a:r>
              <a:rPr lang="en-US" b="0" baseline="0" dirty="0" smtClean="0"/>
              <a:t> active cell is the current cell.  To distinguish this cell, Excel places a dark green border around it and displays its cell address in the Name box.   Excel offers many techniques to navigate to a particular cell, including mouse clicks, arrow keys, or pressing the Enter or Tab key.  </a:t>
            </a:r>
            <a:endParaRPr lang="en-US" b="0"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10</a:t>
            </a:fld>
            <a:endParaRPr lang="en-US" dirty="0"/>
          </a:p>
        </p:txBody>
      </p:sp>
    </p:spTree>
    <p:extLst>
      <p:ext uri="{BB962C8B-B14F-4D97-AF65-F5344CB8AC3E}">
        <p14:creationId xmlns:p14="http://schemas.microsoft.com/office/powerpoint/2010/main" val="2117585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a:t>
            </a:r>
            <a:r>
              <a:rPr lang="en-US" baseline="0" dirty="0" smtClean="0"/>
              <a:t> is important to plan the structure of a worksheet prior to entering data.  First, state the purpose of the worksheet.  For example, the purpose might be to compute the cost of a number of products given their quantity and unit cost. </a:t>
            </a:r>
          </a:p>
          <a:p>
            <a:endParaRPr lang="en-US" baseline="0" dirty="0" smtClean="0"/>
          </a:p>
          <a:p>
            <a:r>
              <a:rPr lang="en-US" baseline="0" dirty="0" smtClean="0"/>
              <a:t>Decide what input values are needed by establishing the input area.  The input area is a range, or group, of cells. </a:t>
            </a:r>
          </a:p>
          <a:p>
            <a:endParaRPr lang="en-US" baseline="0" dirty="0" smtClean="0"/>
          </a:p>
          <a:p>
            <a:r>
              <a:rPr lang="en-US" baseline="0" dirty="0" smtClean="0"/>
              <a:t>Decide what output values are needed where the output area is also a range of cells. </a:t>
            </a:r>
          </a:p>
          <a:p>
            <a:endParaRPr lang="en-US" baseline="0" dirty="0" smtClean="0"/>
          </a:p>
          <a:p>
            <a:r>
              <a:rPr lang="en-US" baseline="0" dirty="0" smtClean="0"/>
              <a:t>Assign the inputs and results into rows and columns.  For example, you may choose to enter each product in a row where the quantity and unit cost values are in columns.  The result might also be placed in a column.</a:t>
            </a:r>
            <a:endParaRPr lang="en-US" dirty="0"/>
          </a:p>
        </p:txBody>
      </p:sp>
      <p:sp>
        <p:nvSpPr>
          <p:cNvPr id="4" name="Slide Number Placeholder 3"/>
          <p:cNvSpPr>
            <a:spLocks noGrp="1"/>
          </p:cNvSpPr>
          <p:nvPr>
            <p:ph type="sldNum" sz="quarter" idx="10"/>
          </p:nvPr>
        </p:nvSpPr>
        <p:spPr/>
        <p:txBody>
          <a:bodyPr/>
          <a:lstStyle/>
          <a:p>
            <a:fld id="{3BCF846F-A3E5-4C0D-9E2E-DC382416709D}" type="slidenum">
              <a:rPr lang="en-US" smtClean="0"/>
              <a:pPr/>
              <a:t>11</a:t>
            </a:fld>
            <a:endParaRPr lang="en-US" dirty="0"/>
          </a:p>
        </p:txBody>
      </p:sp>
    </p:spTree>
    <p:extLst>
      <p:ext uri="{BB962C8B-B14F-4D97-AF65-F5344CB8AC3E}">
        <p14:creationId xmlns:p14="http://schemas.microsoft.com/office/powerpoint/2010/main" val="1214948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a:t>
            </a:r>
            <a:r>
              <a:rPr lang="en-US" baseline="0" dirty="0" smtClean="0"/>
              <a:t> entering the input data consisting of labels (text) and values (numbers), check that the formulas are correct.   Formatting the worksheet adds decorations to enhance readability and appeal. Numeric formats might include Currency format to display dollar signs or Percentage format to display a percent symbol. Text formats might include colors, fonts, and other styles.  Documentation of a worksheet includes the current date, the name of the author, assumptions, purpose and other comments. Preview and prepare printouts for distribution in meetings and send electronic copies as needed. </a:t>
            </a:r>
          </a:p>
          <a:p>
            <a:endParaRPr lang="en-US" dirty="0"/>
          </a:p>
        </p:txBody>
      </p:sp>
      <p:sp>
        <p:nvSpPr>
          <p:cNvPr id="4" name="Slide Number Placeholder 3"/>
          <p:cNvSpPr>
            <a:spLocks noGrp="1"/>
          </p:cNvSpPr>
          <p:nvPr>
            <p:ph type="sldNum" sz="quarter" idx="10"/>
          </p:nvPr>
        </p:nvSpPr>
        <p:spPr/>
        <p:txBody>
          <a:bodyPr/>
          <a:lstStyle/>
          <a:p>
            <a:fld id="{3BCF846F-A3E5-4C0D-9E2E-DC382416709D}" type="slidenum">
              <a:rPr lang="en-US" smtClean="0"/>
              <a:pPr/>
              <a:t>12</a:t>
            </a:fld>
            <a:endParaRPr lang="en-US" dirty="0"/>
          </a:p>
        </p:txBody>
      </p:sp>
    </p:spTree>
    <p:extLst>
      <p:ext uri="{BB962C8B-B14F-4D97-AF65-F5344CB8AC3E}">
        <p14:creationId xmlns:p14="http://schemas.microsoft.com/office/powerpoint/2010/main" val="796595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 1.2 shows a what a completed worksheet might look like after planning the design and entering and formatting the data.</a:t>
            </a:r>
            <a:endParaRPr lang="en-US" dirty="0"/>
          </a:p>
        </p:txBody>
      </p:sp>
      <p:sp>
        <p:nvSpPr>
          <p:cNvPr id="4" name="Slide Number Placeholder 3"/>
          <p:cNvSpPr>
            <a:spLocks noGrp="1"/>
          </p:cNvSpPr>
          <p:nvPr>
            <p:ph type="sldNum" sz="quarter" idx="10"/>
          </p:nvPr>
        </p:nvSpPr>
        <p:spPr/>
        <p:txBody>
          <a:bodyPr/>
          <a:lstStyle/>
          <a:p>
            <a:fld id="{3BCF846F-A3E5-4C0D-9E2E-DC382416709D}" type="slidenum">
              <a:rPr lang="en-US" smtClean="0"/>
              <a:pPr/>
              <a:t>13</a:t>
            </a:fld>
            <a:endParaRPr lang="en-US" dirty="0"/>
          </a:p>
        </p:txBody>
      </p:sp>
    </p:spTree>
    <p:extLst>
      <p:ext uri="{BB962C8B-B14F-4D97-AF65-F5344CB8AC3E}">
        <p14:creationId xmlns:p14="http://schemas.microsoft.com/office/powerpoint/2010/main" val="1848237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Text is any combination</a:t>
            </a:r>
            <a:r>
              <a:rPr lang="en-US" b="0" baseline="0" dirty="0" smtClean="0"/>
              <a:t> of letters, numbers, symbols, and spaces </a:t>
            </a:r>
            <a:r>
              <a:rPr lang="en-US" b="0" u="sng" baseline="0" dirty="0" smtClean="0"/>
              <a:t>not</a:t>
            </a:r>
            <a:r>
              <a:rPr lang="en-US" b="0" baseline="0" dirty="0" smtClean="0"/>
              <a:t> used in calculations.  Special entries like phone numbers and Social Security numbers are considered to be text even though they contain digits. By default, text entries are left-aligned in a cell, although alignment options such as centering can be used. Multiple lines can be entered in the same cell by pressing the ALT+Enter key combination between the lines.</a:t>
            </a:r>
          </a:p>
          <a:p>
            <a:endParaRPr lang="en-US" b="0"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14</a:t>
            </a:fld>
            <a:endParaRPr lang="en-US" dirty="0"/>
          </a:p>
        </p:txBody>
      </p:sp>
    </p:spTree>
    <p:extLst>
      <p:ext uri="{BB962C8B-B14F-4D97-AF65-F5344CB8AC3E}">
        <p14:creationId xmlns:p14="http://schemas.microsoft.com/office/powerpoint/2010/main" val="3719153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Values and dates represent a quantity upon which math</a:t>
            </a:r>
            <a:r>
              <a:rPr lang="en-US" b="0" baseline="0" dirty="0" smtClean="0"/>
              <a:t> calculations can be performed.   Values and dates can be entered using common formats, including percent and dollar signs. Examples include 9/15/2012 or $50.00. By default, numeric entries are right-aligned in a cell, although other alignments such as center or left are possible.</a:t>
            </a:r>
          </a:p>
        </p:txBody>
      </p:sp>
      <p:sp>
        <p:nvSpPr>
          <p:cNvPr id="4" name="Slide Number Placeholder 3"/>
          <p:cNvSpPr>
            <a:spLocks noGrp="1"/>
          </p:cNvSpPr>
          <p:nvPr>
            <p:ph type="sldNum" sz="quarter" idx="10"/>
          </p:nvPr>
        </p:nvSpPr>
        <p:spPr/>
        <p:txBody>
          <a:bodyPr/>
          <a:lstStyle/>
          <a:p>
            <a:fld id="{3BCF846F-A3E5-4C0D-9E2E-DC382416709D}" type="slidenum">
              <a:rPr lang="en-US" smtClean="0"/>
              <a:pPr/>
              <a:t>15</a:t>
            </a:fld>
            <a:endParaRPr lang="en-US" dirty="0"/>
          </a:p>
        </p:txBody>
      </p:sp>
    </p:spTree>
    <p:extLst>
      <p:ext uri="{BB962C8B-B14F-4D97-AF65-F5344CB8AC3E}">
        <p14:creationId xmlns:p14="http://schemas.microsoft.com/office/powerpoint/2010/main" val="955681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Formulas are combinations</a:t>
            </a:r>
            <a:r>
              <a:rPr lang="en-US" b="0" baseline="0" dirty="0" smtClean="0"/>
              <a:t> of cell addresses, math operators, values and/or functions used in calculations.  A function is a built-in formula, including SUM and AVERAGE functions.</a:t>
            </a:r>
          </a:p>
          <a:p>
            <a:endParaRPr lang="en-US" b="0" baseline="0" dirty="0" smtClean="0"/>
          </a:p>
          <a:p>
            <a:r>
              <a:rPr lang="en-US" b="0" baseline="0" dirty="0" smtClean="0"/>
              <a:t>Excel designates a formula with a preceding equal sign (=). One example of formula is =A1+A2 which </a:t>
            </a:r>
            <a:r>
              <a:rPr lang="en-US" dirty="0" smtClean="0"/>
              <a:t>adds the values in cells A1 and A2 and displays the sum.  </a:t>
            </a:r>
            <a:r>
              <a:rPr lang="en-US" b="0" baseline="0" dirty="0" smtClean="0"/>
              <a:t>A second example of a formula is </a:t>
            </a:r>
            <a:r>
              <a:rPr lang="en-US" dirty="0" smtClean="0"/>
              <a:t>=C2*5  which multiplies the value in cell C2 by 5 and displays the product.</a:t>
            </a:r>
          </a:p>
          <a:p>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16</a:t>
            </a:fld>
            <a:endParaRPr lang="en-US" dirty="0"/>
          </a:p>
        </p:txBody>
      </p:sp>
    </p:spTree>
    <p:extLst>
      <p:ext uri="{BB962C8B-B14F-4D97-AF65-F5344CB8AC3E}">
        <p14:creationId xmlns:p14="http://schemas.microsoft.com/office/powerpoint/2010/main" val="3869550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formulas are entered in a worksheet,</a:t>
            </a:r>
            <a:r>
              <a:rPr lang="en-US" baseline="0" dirty="0" smtClean="0"/>
              <a:t> the result appears in the cell. The formula itself is displayed in the Formula Bar when the cell is selected.</a:t>
            </a:r>
            <a:endParaRPr lang="en-US" dirty="0"/>
          </a:p>
        </p:txBody>
      </p:sp>
      <p:sp>
        <p:nvSpPr>
          <p:cNvPr id="4" name="Slide Number Placeholder 3"/>
          <p:cNvSpPr>
            <a:spLocks noGrp="1"/>
          </p:cNvSpPr>
          <p:nvPr>
            <p:ph type="sldNum" sz="quarter" idx="10"/>
          </p:nvPr>
        </p:nvSpPr>
        <p:spPr/>
        <p:txBody>
          <a:bodyPr/>
          <a:lstStyle/>
          <a:p>
            <a:fld id="{3BCF846F-A3E5-4C0D-9E2E-DC382416709D}" type="slidenum">
              <a:rPr lang="en-US" smtClean="0"/>
              <a:pPr/>
              <a:t>17</a:t>
            </a:fld>
            <a:endParaRPr lang="en-US" dirty="0"/>
          </a:p>
        </p:txBody>
      </p:sp>
    </p:spTree>
    <p:extLst>
      <p:ext uri="{BB962C8B-B14F-4D97-AF65-F5344CB8AC3E}">
        <p14:creationId xmlns:p14="http://schemas.microsoft.com/office/powerpoint/2010/main" val="1864842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There are several methods that can be used when editing the contents of a cell. The cell contents can also be cleared by using Delete or by using the Clear option in the Editing group on the Home tab.</a:t>
            </a:r>
          </a:p>
          <a:p>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18</a:t>
            </a:fld>
            <a:endParaRPr lang="en-US" dirty="0"/>
          </a:p>
        </p:txBody>
      </p:sp>
    </p:spTree>
    <p:extLst>
      <p:ext uri="{BB962C8B-B14F-4D97-AF65-F5344CB8AC3E}">
        <p14:creationId xmlns:p14="http://schemas.microsoft.com/office/powerpoint/2010/main" val="2249849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The above table shows what mathematical keys to use when entering formulas in Excel.</a:t>
            </a:r>
          </a:p>
        </p:txBody>
      </p:sp>
      <p:sp>
        <p:nvSpPr>
          <p:cNvPr id="4" name="Slide Number Placeholder 3"/>
          <p:cNvSpPr>
            <a:spLocks noGrp="1"/>
          </p:cNvSpPr>
          <p:nvPr>
            <p:ph type="sldNum" sz="quarter" idx="10"/>
          </p:nvPr>
        </p:nvSpPr>
        <p:spPr/>
        <p:txBody>
          <a:bodyPr/>
          <a:lstStyle/>
          <a:p>
            <a:fld id="{3BCF846F-A3E5-4C0D-9E2E-DC382416709D}" type="slidenum">
              <a:rPr lang="en-US" smtClean="0"/>
              <a:pPr/>
              <a:t>19</a:t>
            </a:fld>
            <a:endParaRPr lang="en-US" dirty="0"/>
          </a:p>
        </p:txBody>
      </p:sp>
    </p:spTree>
    <p:extLst>
      <p:ext uri="{BB962C8B-B14F-4D97-AF65-F5344CB8AC3E}">
        <p14:creationId xmlns:p14="http://schemas.microsoft.com/office/powerpoint/2010/main" val="887606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r>
              <a:rPr lang="en-US" dirty="0" smtClean="0"/>
              <a:t>The objectives of Chapter 1 include:</a:t>
            </a:r>
          </a:p>
          <a:p>
            <a:pPr>
              <a:buFont typeface="Arial" pitchFamily="34" charset="0"/>
              <a:buChar char="•"/>
            </a:pPr>
            <a:r>
              <a:rPr lang="en-US" dirty="0" smtClean="0"/>
              <a:t>  Explore the Excel window</a:t>
            </a:r>
          </a:p>
          <a:p>
            <a:pPr>
              <a:buFont typeface="Arial" pitchFamily="34" charset="0"/>
              <a:buChar char="•"/>
            </a:pPr>
            <a:r>
              <a:rPr lang="en-US" dirty="0" smtClean="0"/>
              <a:t>  Enter and edit cell data</a:t>
            </a:r>
          </a:p>
          <a:p>
            <a:pPr>
              <a:buFont typeface="Arial" pitchFamily="34" charset="0"/>
              <a:buChar char="•"/>
            </a:pPr>
            <a:r>
              <a:rPr lang="en-US" dirty="0" smtClean="0"/>
              <a:t>  Create formulas</a:t>
            </a:r>
          </a:p>
          <a:p>
            <a:pPr>
              <a:buFont typeface="Arial" pitchFamily="34" charset="0"/>
              <a:buChar char="•"/>
            </a:pPr>
            <a:r>
              <a:rPr lang="en-US" dirty="0" smtClean="0"/>
              <a:t>  Use Auto Fill</a:t>
            </a:r>
          </a:p>
          <a:p>
            <a:pPr>
              <a:buFont typeface="Arial" pitchFamily="34" charset="0"/>
              <a:buChar char="•"/>
            </a:pPr>
            <a:r>
              <a:rPr lang="en-US" dirty="0" smtClean="0"/>
              <a:t>  Display cell formulas</a:t>
            </a:r>
          </a:p>
          <a:p>
            <a:pPr>
              <a:buFont typeface="Arial" pitchFamily="34" charset="0"/>
              <a:buChar char="•"/>
            </a:pPr>
            <a:r>
              <a:rPr lang="en-US" dirty="0" smtClean="0"/>
              <a:t>  Manage worksheets</a:t>
            </a:r>
          </a:p>
        </p:txBody>
      </p:sp>
      <p:sp>
        <p:nvSpPr>
          <p:cNvPr id="4" name="Slide Number Placeholder 3"/>
          <p:cNvSpPr>
            <a:spLocks noGrp="1"/>
          </p:cNvSpPr>
          <p:nvPr>
            <p:ph type="sldNum" sz="quarter" idx="10"/>
          </p:nvPr>
        </p:nvSpPr>
        <p:spPr/>
        <p:txBody>
          <a:bodyPr/>
          <a:lstStyle/>
          <a:p>
            <a:fld id="{3BCF846F-A3E5-4C0D-9E2E-DC382416709D}" type="slidenum">
              <a:rPr lang="en-US" smtClean="0"/>
              <a:pPr/>
              <a:t>2</a:t>
            </a:fld>
            <a:endParaRPr lang="en-US" dirty="0"/>
          </a:p>
        </p:txBody>
      </p:sp>
    </p:spTree>
    <p:extLst>
      <p:ext uri="{BB962C8B-B14F-4D97-AF65-F5344CB8AC3E}">
        <p14:creationId xmlns:p14="http://schemas.microsoft.com/office/powerpoint/2010/main" val="572197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best to use cell addresses in formulas rather than actual data. For example, if cell A1 contains the value 5, and you need to add B1 to this value, use =A1+B1 versus =5+B1</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Remember, i</a:t>
            </a:r>
            <a:r>
              <a:rPr lang="en-US" dirty="0" smtClean="0"/>
              <a:t>f the data changes, you want Excel to recalculate the answer.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0" baseline="0" dirty="0" smtClean="0"/>
              <a:t> </a:t>
            </a:r>
          </a:p>
          <a:p>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20</a:t>
            </a:fld>
            <a:endParaRPr lang="en-US" dirty="0"/>
          </a:p>
        </p:txBody>
      </p:sp>
    </p:spTree>
    <p:extLst>
      <p:ext uri="{BB962C8B-B14F-4D97-AF65-F5344CB8AC3E}">
        <p14:creationId xmlns:p14="http://schemas.microsoft.com/office/powerpoint/2010/main" val="3668526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Figure 1.6 in the text shows examples of different formulas.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0" baseline="0" dirty="0" smtClean="0"/>
              <a:t> </a:t>
            </a:r>
          </a:p>
          <a:p>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21</a:t>
            </a:fld>
            <a:endParaRPr lang="en-US" dirty="0"/>
          </a:p>
        </p:txBody>
      </p:sp>
    </p:spTree>
    <p:extLst>
      <p:ext uri="{BB962C8B-B14F-4D97-AF65-F5344CB8AC3E}">
        <p14:creationId xmlns:p14="http://schemas.microsoft.com/office/powerpoint/2010/main" val="622698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Order of precedence, also called order of </a:t>
            </a:r>
            <a:r>
              <a:rPr lang="en-US" dirty="0" smtClean="0"/>
              <a:t>operations, controls the sequence in which math operations are computed. Parentheses</a:t>
            </a:r>
            <a:r>
              <a:rPr lang="en-US" baseline="0" dirty="0" smtClean="0"/>
              <a:t> are done prior to exponentiation. This would be followed by multiplication and division, and finally addition and subtraction. Multiple operators of the same precedence are evaluated from left to right.</a:t>
            </a:r>
            <a:endParaRPr lang="en-US" dirty="0" smtClean="0"/>
          </a:p>
          <a:p>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22</a:t>
            </a:fld>
            <a:endParaRPr lang="en-US" dirty="0"/>
          </a:p>
        </p:txBody>
      </p:sp>
    </p:spTree>
    <p:extLst>
      <p:ext uri="{BB962C8B-B14F-4D97-AF65-F5344CB8AC3E}">
        <p14:creationId xmlns:p14="http://schemas.microsoft.com/office/powerpoint/2010/main" val="2233171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Table 1.3 lists the complete order of precedence.  The order of precedence can be changed by using parentheses.</a:t>
            </a:r>
            <a:endParaRPr lang="en-US" sz="1200" b="0" baseline="0" dirty="0" smtClean="0">
              <a:latin typeface="+mn-lt"/>
            </a:endParaRPr>
          </a:p>
        </p:txBody>
      </p:sp>
      <p:sp>
        <p:nvSpPr>
          <p:cNvPr id="4" name="Slide Number Placeholder 3"/>
          <p:cNvSpPr>
            <a:spLocks noGrp="1"/>
          </p:cNvSpPr>
          <p:nvPr>
            <p:ph type="sldNum" sz="quarter" idx="10"/>
          </p:nvPr>
        </p:nvSpPr>
        <p:spPr/>
        <p:txBody>
          <a:bodyPr/>
          <a:lstStyle/>
          <a:p>
            <a:fld id="{3BCF846F-A3E5-4C0D-9E2E-DC382416709D}" type="slidenum">
              <a:rPr lang="en-US" smtClean="0"/>
              <a:pPr/>
              <a:t>23</a:t>
            </a:fld>
            <a:endParaRPr lang="en-US" dirty="0"/>
          </a:p>
        </p:txBody>
      </p:sp>
    </p:spTree>
    <p:extLst>
      <p:ext uri="{BB962C8B-B14F-4D97-AF65-F5344CB8AC3E}">
        <p14:creationId xmlns:p14="http://schemas.microsoft.com/office/powerpoint/2010/main" val="103905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Figure 1.7 shows formula results based on the order of precedence. </a:t>
            </a:r>
            <a:endParaRPr lang="en-US" sz="1200" b="0" baseline="0" dirty="0" smtClean="0">
              <a:latin typeface="+mn-lt"/>
            </a:endParaRPr>
          </a:p>
        </p:txBody>
      </p:sp>
      <p:sp>
        <p:nvSpPr>
          <p:cNvPr id="4" name="Slide Number Placeholder 3"/>
          <p:cNvSpPr>
            <a:spLocks noGrp="1"/>
          </p:cNvSpPr>
          <p:nvPr>
            <p:ph type="sldNum" sz="quarter" idx="10"/>
          </p:nvPr>
        </p:nvSpPr>
        <p:spPr/>
        <p:txBody>
          <a:bodyPr/>
          <a:lstStyle/>
          <a:p>
            <a:fld id="{3BCF846F-A3E5-4C0D-9E2E-DC382416709D}" type="slidenum">
              <a:rPr lang="en-US" smtClean="0"/>
              <a:pPr/>
              <a:t>24</a:t>
            </a:fld>
            <a:endParaRPr lang="en-US" dirty="0"/>
          </a:p>
        </p:txBody>
      </p:sp>
    </p:spTree>
    <p:extLst>
      <p:ext uri="{BB962C8B-B14F-4D97-AF65-F5344CB8AC3E}">
        <p14:creationId xmlns:p14="http://schemas.microsoft.com/office/powerpoint/2010/main" val="3418889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Auto Fill enables you to copy the contents of a cell or cell range or to continue a series using the fill handle.  Excel recognizes</a:t>
            </a:r>
            <a:r>
              <a:rPr lang="en-US" b="0" baseline="0" dirty="0" smtClean="0"/>
              <a:t> several series, such as names of months or days of the week. </a:t>
            </a:r>
            <a:r>
              <a:rPr lang="en-US" b="0" dirty="0" smtClean="0"/>
              <a:t>The fill handle </a:t>
            </a:r>
            <a:r>
              <a:rPr lang="en-US" dirty="0" smtClean="0"/>
              <a:t>is the small green square in the bottom right corner of an active cell.</a:t>
            </a:r>
          </a:p>
        </p:txBody>
      </p:sp>
      <p:sp>
        <p:nvSpPr>
          <p:cNvPr id="4" name="Slide Number Placeholder 3"/>
          <p:cNvSpPr>
            <a:spLocks noGrp="1"/>
          </p:cNvSpPr>
          <p:nvPr>
            <p:ph type="sldNum" sz="quarter" idx="10"/>
          </p:nvPr>
        </p:nvSpPr>
        <p:spPr/>
        <p:txBody>
          <a:bodyPr/>
          <a:lstStyle/>
          <a:p>
            <a:fld id="{3BCF846F-A3E5-4C0D-9E2E-DC382416709D}" type="slidenum">
              <a:rPr lang="en-US" smtClean="0"/>
              <a:pPr/>
              <a:t>25</a:t>
            </a:fld>
            <a:endParaRPr lang="en-US" dirty="0"/>
          </a:p>
        </p:txBody>
      </p:sp>
    </p:spTree>
    <p:extLst>
      <p:ext uri="{BB962C8B-B14F-4D97-AF65-F5344CB8AC3E}">
        <p14:creationId xmlns:p14="http://schemas.microsoft.com/office/powerpoint/2010/main" val="2267168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a:t>
            </a:r>
            <a:r>
              <a:rPr lang="en-US" baseline="0" dirty="0" smtClean="0"/>
              <a:t> 1.8 in the text shows examples of results of filling in months, abbreviated months, quarters, weekdays, abbreviated weekdays, and increments of 5. After the Auto Fill is used, Excel displays five Auto Fill Options: Copy Cells, Fill Series, Fill Formatting Only, Fill Without Formatting, or Flash Fill.</a:t>
            </a:r>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26</a:t>
            </a:fld>
            <a:endParaRPr lang="en-US" dirty="0"/>
          </a:p>
        </p:txBody>
      </p:sp>
    </p:spTree>
    <p:extLst>
      <p:ext uri="{BB962C8B-B14F-4D97-AF65-F5344CB8AC3E}">
        <p14:creationId xmlns:p14="http://schemas.microsoft.com/office/powerpoint/2010/main" val="2286642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result of a formula appears in a cell.  The formula itself appears in the Formula bar. Press the </a:t>
            </a:r>
            <a:r>
              <a:rPr lang="en-US" b="1" dirty="0" smtClean="0"/>
              <a:t>Ctrl+`</a:t>
            </a:r>
            <a:r>
              <a:rPr lang="en-US" dirty="0" smtClean="0"/>
              <a:t> key combination to display formulas in the worksheet.</a:t>
            </a:r>
            <a:r>
              <a:rPr lang="en-US" baseline="0" dirty="0" smtClean="0"/>
              <a:t> </a:t>
            </a:r>
            <a:r>
              <a:rPr lang="en-US" dirty="0" smtClean="0"/>
              <a:t>This key combination acts as a toggle,</a:t>
            </a:r>
            <a:r>
              <a:rPr lang="en-US" baseline="0" dirty="0" smtClean="0"/>
              <a:t> so you can use it again to turn off the effect. You can also click Show Formulas in the Formula Auditing group on the Formulas tab.</a:t>
            </a:r>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27</a:t>
            </a:fld>
            <a:endParaRPr lang="en-US" dirty="0"/>
          </a:p>
        </p:txBody>
      </p:sp>
    </p:spTree>
    <p:extLst>
      <p:ext uri="{BB962C8B-B14F-4D97-AF65-F5344CB8AC3E}">
        <p14:creationId xmlns:p14="http://schemas.microsoft.com/office/powerpoint/2010/main" val="180227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See Figure 1.9 for an illustration of cell formulas and formula results.  </a:t>
            </a:r>
          </a:p>
        </p:txBody>
      </p:sp>
      <p:sp>
        <p:nvSpPr>
          <p:cNvPr id="4" name="Slide Number Placeholder 3"/>
          <p:cNvSpPr>
            <a:spLocks noGrp="1"/>
          </p:cNvSpPr>
          <p:nvPr>
            <p:ph type="sldNum" sz="quarter" idx="10"/>
          </p:nvPr>
        </p:nvSpPr>
        <p:spPr/>
        <p:txBody>
          <a:bodyPr/>
          <a:lstStyle/>
          <a:p>
            <a:fld id="{3BCF846F-A3E5-4C0D-9E2E-DC382416709D}" type="slidenum">
              <a:rPr lang="en-US" smtClean="0"/>
              <a:pPr/>
              <a:t>28</a:t>
            </a:fld>
            <a:endParaRPr lang="en-US" dirty="0"/>
          </a:p>
        </p:txBody>
      </p:sp>
    </p:spTree>
    <p:extLst>
      <p:ext uri="{BB962C8B-B14F-4D97-AF65-F5344CB8AC3E}">
        <p14:creationId xmlns:p14="http://schemas.microsoft.com/office/powerpoint/2010/main" val="3659719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 1.16 shows a worksheet with colored tabs. Creating a multiple-worksheet workbook requires planning and maintenance. You can rename and apply colors to worksheet tabs for</a:t>
            </a:r>
            <a:r>
              <a:rPr lang="en-US" baseline="0" dirty="0" smtClean="0"/>
              <a:t> </a:t>
            </a:r>
            <a:r>
              <a:rPr lang="en-US" dirty="0" smtClean="0"/>
              <a:t>better identification. Worksheets can be moved, copied, inserted, and deleted to produce</a:t>
            </a:r>
            <a:r>
              <a:rPr lang="en-US" baseline="0" dirty="0" smtClean="0"/>
              <a:t> the best ordering.</a:t>
            </a:r>
          </a:p>
          <a:p>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29</a:t>
            </a:fld>
            <a:endParaRPr lang="en-US" dirty="0"/>
          </a:p>
        </p:txBody>
      </p:sp>
    </p:spTree>
    <p:extLst>
      <p:ext uri="{BB962C8B-B14F-4D97-AF65-F5344CB8AC3E}">
        <p14:creationId xmlns:p14="http://schemas.microsoft.com/office/powerpoint/2010/main" val="652009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Additional objectives include:</a:t>
            </a:r>
          </a:p>
          <a:p>
            <a:pPr>
              <a:buFont typeface="Arial" pitchFamily="34" charset="0"/>
              <a:buChar char="•"/>
            </a:pPr>
            <a:r>
              <a:rPr lang="en-US" dirty="0" smtClean="0"/>
              <a:t>  Manage columns and rows</a:t>
            </a:r>
          </a:p>
          <a:p>
            <a:pPr>
              <a:buFont typeface="Arial" pitchFamily="34" charset="0"/>
              <a:buChar char="•"/>
            </a:pPr>
            <a:r>
              <a:rPr lang="en-US" dirty="0" smtClean="0"/>
              <a:t>  Select, move, copy, and paste data</a:t>
            </a:r>
          </a:p>
          <a:p>
            <a:pPr>
              <a:buFont typeface="Arial" pitchFamily="34" charset="0"/>
              <a:buChar char="•"/>
            </a:pPr>
            <a:r>
              <a:rPr lang="en-US" dirty="0" smtClean="0"/>
              <a:t>  Apply alignment and font options</a:t>
            </a:r>
          </a:p>
          <a:p>
            <a:pPr>
              <a:buFont typeface="Arial" pitchFamily="34" charset="0"/>
              <a:buChar char="•"/>
            </a:pPr>
            <a:r>
              <a:rPr lang="en-US" dirty="0" smtClean="0"/>
              <a:t>  Apply number formats</a:t>
            </a:r>
          </a:p>
          <a:p>
            <a:pPr>
              <a:buFont typeface="Arial" pitchFamily="34" charset="0"/>
              <a:buChar char="•"/>
            </a:pPr>
            <a:r>
              <a:rPr lang="en-US" dirty="0" smtClean="0"/>
              <a:t>  Select page setup options</a:t>
            </a:r>
          </a:p>
          <a:p>
            <a:pPr>
              <a:buFont typeface="Arial" pitchFamily="34" charset="0"/>
              <a:buChar char="•"/>
            </a:pPr>
            <a:r>
              <a:rPr lang="en-US" dirty="0" smtClean="0"/>
              <a:t>  Preview and print a worksheet</a:t>
            </a:r>
          </a:p>
          <a:p>
            <a:pPr marL="171450" indent="-171450"/>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3</a:t>
            </a:fld>
            <a:endParaRPr lang="en-US" dirty="0"/>
          </a:p>
        </p:txBody>
      </p:sp>
    </p:spTree>
    <p:extLst>
      <p:ext uri="{BB962C8B-B14F-4D97-AF65-F5344CB8AC3E}">
        <p14:creationId xmlns:p14="http://schemas.microsoft.com/office/powerpoint/2010/main" val="1845881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 1.17 shows the Format</a:t>
            </a:r>
            <a:r>
              <a:rPr lang="en-US" baseline="0" dirty="0" smtClean="0"/>
              <a:t> Menu. </a:t>
            </a:r>
            <a:r>
              <a:rPr lang="en-US" dirty="0" smtClean="0"/>
              <a:t>Renaming a sheet provides a clearer</a:t>
            </a:r>
            <a:r>
              <a:rPr lang="en-US" baseline="0" dirty="0" smtClean="0"/>
              <a:t> name than the default names Sheet1, Sheet2, etc. And, a sheet can be moved or copied to arrange the sheet order in the workbook. Color can be added to a sheet tab to identify the sheet and distinguish it from other worksheets.</a:t>
            </a:r>
            <a:endParaRPr lang="en-US" dirty="0"/>
          </a:p>
        </p:txBody>
      </p:sp>
      <p:sp>
        <p:nvSpPr>
          <p:cNvPr id="4" name="Slide Number Placeholder 3"/>
          <p:cNvSpPr>
            <a:spLocks noGrp="1"/>
          </p:cNvSpPr>
          <p:nvPr>
            <p:ph type="sldNum" sz="quarter" idx="10"/>
          </p:nvPr>
        </p:nvSpPr>
        <p:spPr/>
        <p:txBody>
          <a:bodyPr/>
          <a:lstStyle/>
          <a:p>
            <a:fld id="{3BCF846F-A3E5-4C0D-9E2E-DC382416709D}" type="slidenum">
              <a:rPr lang="en-US" smtClean="0"/>
              <a:pPr/>
              <a:t>30</a:t>
            </a:fld>
            <a:endParaRPr lang="en-US" dirty="0"/>
          </a:p>
        </p:txBody>
      </p:sp>
    </p:spTree>
    <p:extLst>
      <p:ext uri="{BB962C8B-B14F-4D97-AF65-F5344CB8AC3E}">
        <p14:creationId xmlns:p14="http://schemas.microsoft.com/office/powerpoint/2010/main" val="2708456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Inserting a worksheet in the workbook can be done at any time. The worksheet can be added by clicking the New sheet tab,</a:t>
            </a:r>
            <a:r>
              <a:rPr lang="en-US" baseline="0" dirty="0" smtClean="0"/>
              <a:t> clicking the Insert arrow on the HOME tab, right-clicking any sheet tab, or by pressing Shift+F11.  Deleting a worksheet will eliminate extra data and reduce the file size. Deleting a worksheet can be done by clicking the Delete arrow on the HOME tab or right-clicking any sheet. If the sheet contains data, Excel will display a warning; if there is no data, Excel will not display a warning.</a:t>
            </a:r>
            <a:endParaRPr lang="en-US" dirty="0"/>
          </a:p>
        </p:txBody>
      </p:sp>
      <p:sp>
        <p:nvSpPr>
          <p:cNvPr id="4" name="Slide Number Placeholder 3"/>
          <p:cNvSpPr>
            <a:spLocks noGrp="1"/>
          </p:cNvSpPr>
          <p:nvPr>
            <p:ph type="sldNum" sz="quarter" idx="10"/>
          </p:nvPr>
        </p:nvSpPr>
        <p:spPr/>
        <p:txBody>
          <a:bodyPr/>
          <a:lstStyle/>
          <a:p>
            <a:fld id="{3BCF846F-A3E5-4C0D-9E2E-DC382416709D}" type="slidenum">
              <a:rPr lang="en-US" smtClean="0"/>
              <a:pPr/>
              <a:t>31</a:t>
            </a:fld>
            <a:endParaRPr lang="en-US" dirty="0"/>
          </a:p>
        </p:txBody>
      </p:sp>
    </p:spTree>
    <p:extLst>
      <p:ext uri="{BB962C8B-B14F-4D97-AF65-F5344CB8AC3E}">
        <p14:creationId xmlns:p14="http://schemas.microsoft.com/office/powerpoint/2010/main" val="1109386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 1.18 shows a Move or Copy dialog box. Moving a worksheet changes its order among</a:t>
            </a:r>
            <a:r>
              <a:rPr lang="en-US" baseline="0" dirty="0" smtClean="0"/>
              <a:t> </a:t>
            </a:r>
            <a:r>
              <a:rPr lang="en-US" dirty="0" smtClean="0"/>
              <a:t>sheet</a:t>
            </a:r>
            <a:r>
              <a:rPr lang="en-US" baseline="0" dirty="0" smtClean="0"/>
              <a:t> tabs. The sheet can be also be dragged to its new location. Copying a worksheet makes a duplicate sheet.  The sheet can also be dragged while holding the Ctrl key.</a:t>
            </a:r>
            <a:endParaRPr lang="en-US" dirty="0"/>
          </a:p>
        </p:txBody>
      </p:sp>
      <p:sp>
        <p:nvSpPr>
          <p:cNvPr id="4" name="Slide Number Placeholder 3"/>
          <p:cNvSpPr>
            <a:spLocks noGrp="1"/>
          </p:cNvSpPr>
          <p:nvPr>
            <p:ph type="sldNum" sz="quarter" idx="10"/>
          </p:nvPr>
        </p:nvSpPr>
        <p:spPr/>
        <p:txBody>
          <a:bodyPr/>
          <a:lstStyle/>
          <a:p>
            <a:fld id="{3BCF846F-A3E5-4C0D-9E2E-DC382416709D}" type="slidenum">
              <a:rPr lang="en-US" smtClean="0"/>
              <a:pPr/>
              <a:t>32</a:t>
            </a:fld>
            <a:endParaRPr lang="en-US" dirty="0"/>
          </a:p>
        </p:txBody>
      </p:sp>
    </p:spTree>
    <p:extLst>
      <p:ext uri="{BB962C8B-B14F-4D97-AF65-F5344CB8AC3E}">
        <p14:creationId xmlns:p14="http://schemas.microsoft.com/office/powerpoint/2010/main" val="2398112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 1.19 shows an Insert dialog</a:t>
            </a:r>
            <a:r>
              <a:rPr lang="en-US" baseline="0" dirty="0" smtClean="0"/>
              <a:t> box. </a:t>
            </a:r>
            <a:r>
              <a:rPr lang="en-US" dirty="0" smtClean="0"/>
              <a:t>Excel offers many ways</a:t>
            </a:r>
            <a:r>
              <a:rPr lang="en-US" baseline="0" dirty="0" smtClean="0"/>
              <a:t> in which to insert content into an existing worksheet.  Using the Insert command, you can select a row and add </a:t>
            </a:r>
            <a:r>
              <a:rPr lang="en-US" dirty="0" smtClean="0"/>
              <a:t>a new row above it,</a:t>
            </a:r>
            <a:r>
              <a:rPr lang="en-US" baseline="0" dirty="0" smtClean="0"/>
              <a:t> or you can select a column and add a new column to its left.   If a single cell needs to be inserted, existing cells in the worksheet can be shifted down or right to accommodate the entry.</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33</a:t>
            </a:fld>
            <a:endParaRPr lang="en-US" dirty="0"/>
          </a:p>
        </p:txBody>
      </p:sp>
    </p:spTree>
    <p:extLst>
      <p:ext uri="{BB962C8B-B14F-4D97-AF65-F5344CB8AC3E}">
        <p14:creationId xmlns:p14="http://schemas.microsoft.com/office/powerpoint/2010/main" val="4094643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 1.20 shows a Delete dialog box. Excel also offers many ways</a:t>
            </a:r>
            <a:r>
              <a:rPr lang="en-US" baseline="0" dirty="0" smtClean="0"/>
              <a:t> to remove content from an existing worksheet.  Using the Delete command, you can select a row or column and remove </a:t>
            </a:r>
            <a:r>
              <a:rPr lang="en-US" dirty="0" smtClean="0"/>
              <a:t>it</a:t>
            </a:r>
            <a:r>
              <a:rPr lang="en-US" baseline="0" dirty="0" smtClean="0"/>
              <a:t>.  If a single cell needs to be deleted, existing cells in the worksheet can be shifted up or left.</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34</a:t>
            </a:fld>
            <a:endParaRPr lang="en-US" dirty="0"/>
          </a:p>
        </p:txBody>
      </p:sp>
    </p:spTree>
    <p:extLst>
      <p:ext uri="{BB962C8B-B14F-4D97-AF65-F5344CB8AC3E}">
        <p14:creationId xmlns:p14="http://schemas.microsoft.com/office/powerpoint/2010/main" val="977212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 1.21 shows changing the column width. The column width is the horizontal measurement of a column.  A</a:t>
            </a:r>
            <a:r>
              <a:rPr lang="en-US" baseline="0" dirty="0" smtClean="0"/>
              <a:t> column should be widened to fully display all data.  If it is too narrow, text entries may appear truncated and numeric entries will display the error message #</a:t>
            </a:r>
            <a:r>
              <a:rPr lang="en-US" dirty="0" smtClean="0"/>
              <a:t>####. To</a:t>
            </a:r>
            <a:r>
              <a:rPr lang="en-US" baseline="0" dirty="0" smtClean="0"/>
              <a:t> </a:t>
            </a:r>
            <a:r>
              <a:rPr lang="en-US" dirty="0" smtClean="0"/>
              <a:t> enlarge a column to accommodate the largest entry, double-click the column border to widen the column to the right. To</a:t>
            </a:r>
            <a:r>
              <a:rPr lang="en-US" baseline="0" dirty="0" smtClean="0"/>
              <a:t> manually alter column width, d</a:t>
            </a:r>
            <a:r>
              <a:rPr lang="en-US" dirty="0" smtClean="0"/>
              <a:t>rag the column divider on the right side of the column.</a:t>
            </a:r>
            <a:r>
              <a:rPr lang="en-US" baseline="0" dirty="0" smtClean="0"/>
              <a:t> Alternatively, select the Column Width or AutoFit Column Width options on the Format menu.</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35</a:t>
            </a:fld>
            <a:endParaRPr lang="en-US" dirty="0"/>
          </a:p>
        </p:txBody>
      </p:sp>
    </p:spTree>
    <p:extLst>
      <p:ext uri="{BB962C8B-B14F-4D97-AF65-F5344CB8AC3E}">
        <p14:creationId xmlns:p14="http://schemas.microsoft.com/office/powerpoint/2010/main" val="15728589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row height is the vertical measurement of a row.  It is a value between 0 and</a:t>
            </a:r>
            <a:r>
              <a:rPr lang="en-US" baseline="0" dirty="0" smtClean="0"/>
              <a:t> 409 based on point size, where one point equals 1/72 of an inch. </a:t>
            </a:r>
            <a:r>
              <a:rPr lang="en-US" dirty="0" smtClean="0"/>
              <a:t>The row height is automatically adjusted if you increase the font size of the cell content.  If you use </a:t>
            </a:r>
            <a:r>
              <a:rPr lang="en-US" dirty="0" err="1" smtClean="0"/>
              <a:t>Alt+Enter</a:t>
            </a:r>
            <a:r>
              <a:rPr lang="en-US" dirty="0" smtClean="0"/>
              <a:t> to create multiple lines, this may require a row height adjustment.</a:t>
            </a:r>
          </a:p>
          <a:p>
            <a:endParaRPr lang="en-US" dirty="0" smtClean="0"/>
          </a:p>
          <a:p>
            <a:r>
              <a:rPr lang="en-US" dirty="0" smtClean="0"/>
              <a:t>Manually adjust row height using the same techniques as for column width.  You can</a:t>
            </a:r>
            <a:r>
              <a:rPr lang="en-US" baseline="0" dirty="0" smtClean="0"/>
              <a:t> drag the row divider or double-click the divider for a best fit. Alternatively, select the Row Height or AutoFit Row Height options on the Format Cells menu.</a:t>
            </a:r>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36</a:t>
            </a:fld>
            <a:endParaRPr lang="en-US" dirty="0"/>
          </a:p>
        </p:txBody>
      </p:sp>
    </p:spTree>
    <p:extLst>
      <p:ext uri="{BB962C8B-B14F-4D97-AF65-F5344CB8AC3E}">
        <p14:creationId xmlns:p14="http://schemas.microsoft.com/office/powerpoint/2010/main" val="1888071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Figure 1.22 shows</a:t>
            </a:r>
            <a:r>
              <a:rPr lang="en-US" b="0" baseline="0" dirty="0" smtClean="0"/>
              <a:t> a hidden column and a hidden row. </a:t>
            </a:r>
            <a:r>
              <a:rPr lang="en-US" b="0" dirty="0" smtClean="0"/>
              <a:t>Hiding </a:t>
            </a:r>
            <a:r>
              <a:rPr lang="en-US" dirty="0" smtClean="0"/>
              <a:t>a column or row prevents it from displaying and printing.   Use the Format command to hide or unhide the selected range.  </a:t>
            </a:r>
          </a:p>
          <a:p>
            <a:r>
              <a:rPr lang="en-US" dirty="0" smtClean="0"/>
              <a:t>Remember,</a:t>
            </a:r>
            <a:r>
              <a:rPr lang="en-US" baseline="0" dirty="0" smtClean="0"/>
              <a:t> t</a:t>
            </a:r>
            <a:r>
              <a:rPr lang="en-US" dirty="0" smtClean="0"/>
              <a:t>he values in hidden columns and rows may be used in calculations. </a:t>
            </a:r>
          </a:p>
          <a:p>
            <a:endParaRPr lang="en-US" dirty="0" smtClean="0"/>
          </a:p>
          <a:p>
            <a:r>
              <a:rPr lang="en-US" dirty="0" smtClean="0"/>
              <a:t>Unhiding</a:t>
            </a:r>
            <a:r>
              <a:rPr lang="en-US" baseline="0" dirty="0" smtClean="0"/>
              <a:t> a column or row returns it to view.  Select the columns or rows surrounding the hidden area and issue the Format command.</a:t>
            </a:r>
            <a:endParaRPr lang="en-US" dirty="0" smtClean="0"/>
          </a:p>
          <a:p>
            <a:endParaRPr lang="en-US"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37</a:t>
            </a:fld>
            <a:endParaRPr lang="en-US" dirty="0"/>
          </a:p>
        </p:txBody>
      </p:sp>
    </p:spTree>
    <p:extLst>
      <p:ext uri="{BB962C8B-B14F-4D97-AF65-F5344CB8AC3E}">
        <p14:creationId xmlns:p14="http://schemas.microsoft.com/office/powerpoint/2010/main" val="883125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 1.29 shows sample ranges. A </a:t>
            </a:r>
            <a:r>
              <a:rPr lang="en-US" b="0" dirty="0" smtClean="0"/>
              <a:t>range</a:t>
            </a:r>
            <a:r>
              <a:rPr lang="en-US" dirty="0" smtClean="0"/>
              <a:t> is a rectangular group of cells.  The easiest</a:t>
            </a:r>
            <a:r>
              <a:rPr lang="en-US" baseline="0" dirty="0" smtClean="0"/>
              <a:t> way to select a range is to drag from the </a:t>
            </a:r>
            <a:r>
              <a:rPr lang="en-US" dirty="0" smtClean="0"/>
              <a:t>upper left cell to the lower right cell.</a:t>
            </a:r>
          </a:p>
          <a:p>
            <a:endParaRPr lang="en-US" dirty="0" smtClean="0"/>
          </a:p>
          <a:p>
            <a:r>
              <a:rPr lang="en-US" dirty="0" smtClean="0"/>
              <a:t>A </a:t>
            </a:r>
            <a:r>
              <a:rPr lang="en-US" b="0" dirty="0" smtClean="0"/>
              <a:t>nonadjacent range </a:t>
            </a:r>
            <a:r>
              <a:rPr lang="en-US" dirty="0" smtClean="0"/>
              <a:t>contains a group of ranges that are not next to each other.   To create</a:t>
            </a:r>
            <a:r>
              <a:rPr lang="en-US" baseline="0" dirty="0" smtClean="0"/>
              <a:t> a nonadjacent range, s</a:t>
            </a:r>
            <a:r>
              <a:rPr lang="en-US" dirty="0" smtClean="0"/>
              <a:t>elect the first range, hold down the Ctrl key, and select the second range.  Continue holding the Ctrl key</a:t>
            </a:r>
            <a:r>
              <a:rPr lang="en-US" baseline="0" dirty="0" smtClean="0"/>
              <a:t> to add more ranges to the group.</a:t>
            </a:r>
          </a:p>
          <a:p>
            <a:endParaRPr lang="en-US" baseline="0" dirty="0" smtClean="0"/>
          </a:p>
          <a:p>
            <a:r>
              <a:rPr lang="en-US" baseline="0" dirty="0" smtClean="0"/>
              <a:t>A range is selected to perform group formatting or to manipulate the group of cells as a unit with respect to moving, copying, or deletion.</a:t>
            </a:r>
          </a:p>
          <a:p>
            <a:endParaRPr lang="en-US" baseline="0" dirty="0" smtClean="0"/>
          </a:p>
          <a:p>
            <a:endParaRPr lang="en-US"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38</a:t>
            </a:fld>
            <a:endParaRPr lang="en-US" dirty="0"/>
          </a:p>
        </p:txBody>
      </p:sp>
    </p:spTree>
    <p:extLst>
      <p:ext uri="{BB962C8B-B14F-4D97-AF65-F5344CB8AC3E}">
        <p14:creationId xmlns:p14="http://schemas.microsoft.com/office/powerpoint/2010/main" val="304891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Moving/copying </a:t>
            </a:r>
            <a:r>
              <a:rPr lang="en-US" dirty="0" smtClean="0"/>
              <a:t>a range preserves text and values, but cell addresses in formulas, such as cell reference A1,</a:t>
            </a:r>
            <a:r>
              <a:rPr lang="en-US" baseline="0" dirty="0" smtClean="0"/>
              <a:t> </a:t>
            </a:r>
            <a:r>
              <a:rPr lang="en-US" dirty="0" smtClean="0"/>
              <a:t>will be altered in the pasted location. Move a range by cutting it and pasting to the upper left cell</a:t>
            </a:r>
            <a:r>
              <a:rPr lang="en-US" baseline="0" dirty="0" smtClean="0"/>
              <a:t> of the </a:t>
            </a:r>
            <a:r>
              <a:rPr lang="en-US" dirty="0" smtClean="0"/>
              <a:t>new location</a:t>
            </a:r>
            <a:r>
              <a:rPr lang="en-US" baseline="0" dirty="0" smtClean="0"/>
              <a:t>.  The shortcut key combination for cutting is Ctrl+X and pasting is Ctrl+V. </a:t>
            </a:r>
            <a:r>
              <a:rPr lang="en-US" dirty="0" smtClean="0"/>
              <a:t>Copy a range by copying it and pasting to the upper left cell</a:t>
            </a:r>
            <a:r>
              <a:rPr lang="en-US" baseline="0" dirty="0" smtClean="0"/>
              <a:t> of the </a:t>
            </a:r>
            <a:r>
              <a:rPr lang="en-US" dirty="0" smtClean="0"/>
              <a:t>new location</a:t>
            </a:r>
            <a:r>
              <a:rPr lang="en-US" baseline="0" dirty="0" smtClean="0"/>
              <a:t>.  The shortcut key combination for copying is </a:t>
            </a:r>
            <a:r>
              <a:rPr lang="en-US" baseline="0" dirty="0" err="1" smtClean="0"/>
              <a:t>Ctrl+C</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39</a:t>
            </a:fld>
            <a:endParaRPr lang="en-US" dirty="0"/>
          </a:p>
        </p:txBody>
      </p:sp>
    </p:spTree>
    <p:extLst>
      <p:ext uri="{BB962C8B-B14F-4D97-AF65-F5344CB8AC3E}">
        <p14:creationId xmlns:p14="http://schemas.microsoft.com/office/powerpoint/2010/main" val="55603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198E33-9D30-42B7-B9A7-4307C7EC0501}" type="slidenum">
              <a:rPr lang="en-US"/>
              <a:pPr/>
              <a:t>4</a:t>
            </a:fld>
            <a:endParaRPr lang="en-US" dirty="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dirty="0" smtClean="0"/>
              <a:t>A spreadsheet is an electronic file that contains a grid of columns and rows used to organize related</a:t>
            </a:r>
            <a:r>
              <a:rPr lang="en-US" baseline="0" dirty="0" smtClean="0"/>
              <a:t> data and perform calculations. Excel is a spreadsheet program used to create and modify electronic spreadsheets.</a:t>
            </a:r>
          </a:p>
          <a:p>
            <a:endParaRPr lang="en-US" baseline="0" dirty="0" smtClean="0"/>
          </a:p>
          <a:p>
            <a:r>
              <a:rPr lang="en-US" baseline="0" dirty="0" smtClean="0"/>
              <a:t>Before the existence of spreadsheet programs like Excel, people handwrote figures in paper ledgers to track quantitative data.  </a:t>
            </a:r>
          </a:p>
          <a:p>
            <a:r>
              <a:rPr lang="en-US" baseline="0" dirty="0" smtClean="0"/>
              <a:t>An electronic spreadsheet makes data-entry changes easy, and if the formulas are correctly constructed, the results recalculate automatically and accurately.</a:t>
            </a:r>
            <a:endParaRPr lang="en-US" dirty="0"/>
          </a:p>
        </p:txBody>
      </p:sp>
    </p:spTree>
    <p:extLst>
      <p:ext uri="{BB962C8B-B14F-4D97-AF65-F5344CB8AC3E}">
        <p14:creationId xmlns:p14="http://schemas.microsoft.com/office/powerpoint/2010/main" val="3470178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 1.32 shows a Paste Special dialog box. The</a:t>
            </a:r>
            <a:r>
              <a:rPr lang="en-US" b="1" dirty="0" smtClean="0"/>
              <a:t> </a:t>
            </a:r>
            <a:r>
              <a:rPr lang="en-US" b="0" dirty="0" smtClean="0"/>
              <a:t>Paste Special </a:t>
            </a:r>
            <a:r>
              <a:rPr lang="en-US" dirty="0" smtClean="0"/>
              <a:t>command is used to paste data from the clipboard using a different format.  For</a:t>
            </a:r>
            <a:r>
              <a:rPr lang="en-US" baseline="0" dirty="0" smtClean="0"/>
              <a:t> example, you might want to paste the formula results but </a:t>
            </a:r>
            <a:r>
              <a:rPr lang="en-US" u="sng" baseline="0" dirty="0" smtClean="0"/>
              <a:t>not</a:t>
            </a:r>
            <a:r>
              <a:rPr lang="en-US" baseline="0" dirty="0" smtClean="0"/>
              <a:t> the formulas, or you might want to paste the values but </a:t>
            </a:r>
            <a:r>
              <a:rPr lang="en-US" u="sng" baseline="0" dirty="0" smtClean="0"/>
              <a:t>not</a:t>
            </a:r>
            <a:r>
              <a:rPr lang="en-US" baseline="0" dirty="0" smtClean="0"/>
              <a:t> the associated formats.</a:t>
            </a:r>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40</a:t>
            </a:fld>
            <a:endParaRPr lang="en-US" dirty="0"/>
          </a:p>
        </p:txBody>
      </p:sp>
    </p:spTree>
    <p:extLst>
      <p:ext uri="{BB962C8B-B14F-4D97-AF65-F5344CB8AC3E}">
        <p14:creationId xmlns:p14="http://schemas.microsoft.com/office/powerpoint/2010/main" val="1587287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 1.36 shows alignment options. Formatting accentuates and draws attention to meaningful portions of a worksheet.  </a:t>
            </a:r>
            <a:r>
              <a:rPr lang="en-US" baseline="0" dirty="0" smtClean="0"/>
              <a:t>Horizontal alignment positions data between the left and right cell margins. Vertical alignment positions data between the top and bottom cell margins. The Merge and Center command is used to center a title over a range of columns.</a:t>
            </a:r>
          </a:p>
          <a:p>
            <a:endParaRPr lang="en-US" baseline="0" dirty="0" smtClean="0"/>
          </a:p>
          <a:p>
            <a:r>
              <a:rPr lang="en-US" baseline="0" dirty="0" smtClean="0"/>
              <a:t>To offset labels, text can be indented within a cell. You can use text wrapping to make data appear to lie on multiple lines without inserting a manual break with </a:t>
            </a:r>
            <a:r>
              <a:rPr lang="en-US" baseline="0" dirty="0" err="1" smtClean="0"/>
              <a:t>Alt+Enter</a:t>
            </a:r>
            <a:r>
              <a:rPr lang="en-US" baseline="0" dirty="0" smtClean="0"/>
              <a:t>. A border is a line that surrounds a cell or range.  And Fill color is the background color of a cell or range.</a:t>
            </a:r>
          </a:p>
          <a:p>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41</a:t>
            </a:fld>
            <a:endParaRPr lang="en-US" dirty="0"/>
          </a:p>
        </p:txBody>
      </p:sp>
    </p:spTree>
    <p:extLst>
      <p:ext uri="{BB962C8B-B14F-4D97-AF65-F5344CB8AC3E}">
        <p14:creationId xmlns:p14="http://schemas.microsoft.com/office/powerpoint/2010/main" val="30740323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Table 1.5 shows the four merge options. </a:t>
            </a:r>
          </a:p>
        </p:txBody>
      </p:sp>
      <p:sp>
        <p:nvSpPr>
          <p:cNvPr id="4" name="Slide Number Placeholder 3"/>
          <p:cNvSpPr>
            <a:spLocks noGrp="1"/>
          </p:cNvSpPr>
          <p:nvPr>
            <p:ph type="sldNum" sz="quarter" idx="10"/>
          </p:nvPr>
        </p:nvSpPr>
        <p:spPr/>
        <p:txBody>
          <a:bodyPr/>
          <a:lstStyle/>
          <a:p>
            <a:fld id="{3BCF846F-A3E5-4C0D-9E2E-DC382416709D}" type="slidenum">
              <a:rPr lang="en-US" smtClean="0"/>
              <a:pPr/>
              <a:t>42</a:t>
            </a:fld>
            <a:endParaRPr lang="en-US" dirty="0"/>
          </a:p>
        </p:txBody>
      </p:sp>
    </p:spTree>
    <p:extLst>
      <p:ext uri="{BB962C8B-B14F-4D97-AF65-F5344CB8AC3E}">
        <p14:creationId xmlns:p14="http://schemas.microsoft.com/office/powerpoint/2010/main" val="25194565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 Table 1.6 for common numeric formats such as General, Number, Currency,</a:t>
            </a:r>
            <a:r>
              <a:rPr lang="en-US" baseline="0" dirty="0" smtClean="0"/>
              <a:t> Accounting, Comma, Date, and Time.  Many numeric formats permit the user to specify the number of decimal places and options for negative values including parentheses and/or red color.</a:t>
            </a:r>
            <a:endParaRPr lang="en-US"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43</a:t>
            </a:fld>
            <a:endParaRPr lang="en-US" dirty="0"/>
          </a:p>
        </p:txBody>
      </p:sp>
    </p:spTree>
    <p:extLst>
      <p:ext uri="{BB962C8B-B14F-4D97-AF65-F5344CB8AC3E}">
        <p14:creationId xmlns:p14="http://schemas.microsoft.com/office/powerpoint/2010/main" val="10839906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Table 1.6 shows additional</a:t>
            </a:r>
            <a:r>
              <a:rPr lang="en-US" baseline="0" dirty="0" smtClean="0"/>
              <a:t> numeric formats including Percentage, Fraction, Scientific, Text, and Special.  It is also possible to create your own Custom format. Many numeric formats permit the user to specify the number of decimal places and options for negative values.</a:t>
            </a:r>
            <a:endParaRPr lang="en-US"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44</a:t>
            </a:fld>
            <a:endParaRPr lang="en-US" dirty="0"/>
          </a:p>
        </p:txBody>
      </p:sp>
    </p:spTree>
    <p:extLst>
      <p:ext uri="{BB962C8B-B14F-4D97-AF65-F5344CB8AC3E}">
        <p14:creationId xmlns:p14="http://schemas.microsoft.com/office/powerpoint/2010/main" val="23131780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 1.37 illustrates several numeric formats</a:t>
            </a:r>
            <a:r>
              <a:rPr lang="en-US" baseline="0" dirty="0" smtClean="0"/>
              <a:t> as they appear on a worksheet.</a:t>
            </a:r>
            <a:endParaRPr lang="en-US" dirty="0"/>
          </a:p>
        </p:txBody>
      </p:sp>
      <p:sp>
        <p:nvSpPr>
          <p:cNvPr id="4" name="Slide Number Placeholder 3"/>
          <p:cNvSpPr>
            <a:spLocks noGrp="1"/>
          </p:cNvSpPr>
          <p:nvPr>
            <p:ph type="sldNum" sz="quarter" idx="10"/>
          </p:nvPr>
        </p:nvSpPr>
        <p:spPr/>
        <p:txBody>
          <a:bodyPr/>
          <a:lstStyle/>
          <a:p>
            <a:fld id="{3BCF846F-A3E5-4C0D-9E2E-DC382416709D}" type="slidenum">
              <a:rPr lang="en-US" smtClean="0"/>
              <a:pPr/>
              <a:t>45</a:t>
            </a:fld>
            <a:endParaRPr lang="en-US" dirty="0"/>
          </a:p>
        </p:txBody>
      </p:sp>
    </p:spTree>
    <p:extLst>
      <p:ext uri="{BB962C8B-B14F-4D97-AF65-F5344CB8AC3E}">
        <p14:creationId xmlns:p14="http://schemas.microsoft.com/office/powerpoint/2010/main" val="9393456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Page Setup Dialog Box Launcher</a:t>
            </a:r>
            <a:r>
              <a:rPr lang="en-US" baseline="0" dirty="0" smtClean="0"/>
              <a:t> </a:t>
            </a:r>
            <a:r>
              <a:rPr lang="en-US" dirty="0" smtClean="0"/>
              <a:t>contains many common print-related options. The</a:t>
            </a:r>
            <a:r>
              <a:rPr lang="en-US" baseline="0" dirty="0" smtClean="0"/>
              <a:t> Margins options set top, bottom, left and right page margins where the default values include 0.75” for top and bottom and 0.7” for left and right margins. The default Page Orientation is Portrait, while Landscape is used to print sideways. Landscape orientation is useful when there are more columns than rows.</a:t>
            </a:r>
          </a:p>
          <a:p>
            <a:endParaRPr lang="en-US" baseline="0" dirty="0" smtClean="0"/>
          </a:p>
          <a:p>
            <a:r>
              <a:rPr lang="en-US" baseline="0" dirty="0" smtClean="0"/>
              <a:t>The Sizes option lists standard paper sizes with the default set to 8.5” by 11”. In the Print Area option, it is possible to set the range of cells to be printed. The Break options allows you to insert and remove page breaks. The Background option is used to insert an image the worksheet background.  This image does not appear when printed. The Print Titles option is used to print selected column headings at the top of each page.</a:t>
            </a:r>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46</a:t>
            </a:fld>
            <a:endParaRPr lang="en-US" dirty="0"/>
          </a:p>
        </p:txBody>
      </p:sp>
    </p:spTree>
    <p:extLst>
      <p:ext uri="{BB962C8B-B14F-4D97-AF65-F5344CB8AC3E}">
        <p14:creationId xmlns:p14="http://schemas.microsoft.com/office/powerpoint/2010/main" val="38997074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A header is content that appears at the top of each printed page. </a:t>
            </a:r>
            <a:r>
              <a:rPr lang="en-US" b="0" baseline="0" dirty="0" smtClean="0"/>
              <a:t>A</a:t>
            </a:r>
            <a:r>
              <a:rPr lang="en-US" b="0" dirty="0" smtClean="0"/>
              <a:t> footer is content that appears at the bottom of each printed page. The</a:t>
            </a:r>
            <a:r>
              <a:rPr lang="en-US" b="0" baseline="0" dirty="0" smtClean="0"/>
              <a:t> Header/Footer tab of the Page Setup command also offers standard options, such as page number, as well as options for customization.</a:t>
            </a:r>
            <a:endParaRPr lang="en-US" b="0" dirty="0" smtClean="0"/>
          </a:p>
          <a:p>
            <a:endParaRPr lang="en-US" dirty="0" smtClean="0"/>
          </a:p>
        </p:txBody>
      </p:sp>
      <p:sp>
        <p:nvSpPr>
          <p:cNvPr id="4" name="Slide Number Placeholder 3"/>
          <p:cNvSpPr>
            <a:spLocks noGrp="1"/>
          </p:cNvSpPr>
          <p:nvPr>
            <p:ph type="sldNum" sz="quarter" idx="10"/>
          </p:nvPr>
        </p:nvSpPr>
        <p:spPr/>
        <p:txBody>
          <a:bodyPr/>
          <a:lstStyle/>
          <a:p>
            <a:fld id="{3BCF846F-A3E5-4C0D-9E2E-DC382416709D}" type="slidenum">
              <a:rPr lang="en-US" smtClean="0"/>
              <a:pPr/>
              <a:t>47</a:t>
            </a:fld>
            <a:endParaRPr lang="en-US" dirty="0"/>
          </a:p>
        </p:txBody>
      </p:sp>
    </p:spTree>
    <p:extLst>
      <p:ext uri="{BB962C8B-B14F-4D97-AF65-F5344CB8AC3E}">
        <p14:creationId xmlns:p14="http://schemas.microsoft.com/office/powerpoint/2010/main" val="22215972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Table 1.8 shows Header and Footer Element options.</a:t>
            </a:r>
          </a:p>
        </p:txBody>
      </p:sp>
      <p:sp>
        <p:nvSpPr>
          <p:cNvPr id="4" name="Slide Number Placeholder 3"/>
          <p:cNvSpPr>
            <a:spLocks noGrp="1"/>
          </p:cNvSpPr>
          <p:nvPr>
            <p:ph type="sldNum" sz="quarter" idx="10"/>
          </p:nvPr>
        </p:nvSpPr>
        <p:spPr/>
        <p:txBody>
          <a:bodyPr/>
          <a:lstStyle/>
          <a:p>
            <a:fld id="{3BCF846F-A3E5-4C0D-9E2E-DC382416709D}" type="slidenum">
              <a:rPr lang="en-US" smtClean="0"/>
              <a:pPr/>
              <a:t>48</a:t>
            </a:fld>
            <a:endParaRPr lang="en-US" dirty="0"/>
          </a:p>
        </p:txBody>
      </p:sp>
    </p:spTree>
    <p:extLst>
      <p:ext uri="{BB962C8B-B14F-4D97-AF65-F5344CB8AC3E}">
        <p14:creationId xmlns:p14="http://schemas.microsoft.com/office/powerpoint/2010/main" val="9472414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Chapter 1 has introduced</a:t>
            </a:r>
            <a:r>
              <a:rPr lang="en-US" baseline="0" dirty="0" smtClean="0"/>
              <a:t> the basics of Excel data entry, formatting, creation of formulas, and management of workbooks.</a:t>
            </a:r>
            <a:endParaRPr lang="en-US" dirty="0"/>
          </a:p>
        </p:txBody>
      </p:sp>
      <p:sp>
        <p:nvSpPr>
          <p:cNvPr id="4" name="Slide Number Placeholder 3"/>
          <p:cNvSpPr>
            <a:spLocks noGrp="1"/>
          </p:cNvSpPr>
          <p:nvPr>
            <p:ph type="sldNum" sz="quarter" idx="10"/>
          </p:nvPr>
        </p:nvSpPr>
        <p:spPr/>
        <p:txBody>
          <a:bodyPr/>
          <a:lstStyle/>
          <a:p>
            <a:fld id="{3BCF846F-A3E5-4C0D-9E2E-DC382416709D}" type="slidenum">
              <a:rPr lang="en-US" smtClean="0"/>
              <a:pPr/>
              <a:t>49</a:t>
            </a:fld>
            <a:endParaRPr lang="en-US" dirty="0"/>
          </a:p>
        </p:txBody>
      </p:sp>
    </p:spTree>
    <p:extLst>
      <p:ext uri="{BB962C8B-B14F-4D97-AF65-F5344CB8AC3E}">
        <p14:creationId xmlns:p14="http://schemas.microsoft.com/office/powerpoint/2010/main" val="3858490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198E33-9D30-42B7-B9A7-4307C7EC0501}" type="slidenum">
              <a:rPr lang="en-US"/>
              <a:pPr/>
              <a:t>5</a:t>
            </a:fld>
            <a:endParaRPr lang="en-US" dirty="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sz="1200" dirty="0" smtClean="0">
                <a:latin typeface="+mn-lt"/>
              </a:rPr>
              <a:t>A </a:t>
            </a:r>
            <a:r>
              <a:rPr lang="en-US" sz="1200" dirty="0">
                <a:latin typeface="+mn-lt"/>
              </a:rPr>
              <a:t>worksheet</a:t>
            </a:r>
            <a:r>
              <a:rPr lang="en-US" sz="1200" dirty="0">
                <a:latin typeface="+mn-lt"/>
                <a:cs typeface="Arial" charset="0"/>
              </a:rPr>
              <a:t> is </a:t>
            </a:r>
            <a:r>
              <a:rPr lang="en-US" sz="1200" dirty="0" smtClean="0">
                <a:latin typeface="+mn-lt"/>
                <a:cs typeface="Arial" charset="0"/>
              </a:rPr>
              <a:t>a single </a:t>
            </a:r>
            <a:r>
              <a:rPr lang="en-US" sz="1200" dirty="0" smtClean="0">
                <a:latin typeface="+mn-lt"/>
              </a:rPr>
              <a:t>spreadsheet </a:t>
            </a:r>
            <a:r>
              <a:rPr lang="en-US" sz="1200" dirty="0">
                <a:latin typeface="+mn-lt"/>
              </a:rPr>
              <a:t>that </a:t>
            </a:r>
            <a:r>
              <a:rPr lang="en-US" sz="1200" dirty="0" smtClean="0">
                <a:latin typeface="+mn-lt"/>
              </a:rPr>
              <a:t>typically contains descriptive</a:t>
            </a:r>
            <a:r>
              <a:rPr lang="en-US" sz="1200" baseline="0" dirty="0" smtClean="0">
                <a:latin typeface="+mn-lt"/>
              </a:rPr>
              <a:t> labels, numeric </a:t>
            </a:r>
            <a:r>
              <a:rPr lang="en-US" sz="1200" dirty="0" smtClean="0">
                <a:latin typeface="+mn-lt"/>
              </a:rPr>
              <a:t>values</a:t>
            </a:r>
            <a:r>
              <a:rPr lang="en-US" sz="1200" dirty="0">
                <a:latin typeface="+mn-lt"/>
              </a:rPr>
              <a:t>, formulas, </a:t>
            </a:r>
            <a:r>
              <a:rPr lang="en-US" sz="1200" dirty="0" smtClean="0">
                <a:latin typeface="+mn-lt"/>
              </a:rPr>
              <a:t>functions, and graphical</a:t>
            </a:r>
            <a:r>
              <a:rPr lang="en-US" sz="1200" baseline="0" dirty="0" smtClean="0">
                <a:latin typeface="+mn-lt"/>
              </a:rPr>
              <a:t> representations of data</a:t>
            </a:r>
            <a:r>
              <a:rPr lang="en-US" sz="1200" dirty="0" smtClean="0">
                <a:latin typeface="+mn-lt"/>
              </a:rPr>
              <a:t>.  </a:t>
            </a:r>
          </a:p>
          <a:p>
            <a:endParaRPr lang="en-US" sz="1200" dirty="0">
              <a:latin typeface="+mn-lt"/>
            </a:endParaRPr>
          </a:p>
          <a:p>
            <a:r>
              <a:rPr lang="en-US" sz="1200" dirty="0" smtClean="0">
                <a:latin typeface="+mn-lt"/>
              </a:rPr>
              <a:t>A workbook</a:t>
            </a:r>
            <a:r>
              <a:rPr lang="en-US" sz="1200" baseline="0" dirty="0" smtClean="0">
                <a:latin typeface="+mn-lt"/>
              </a:rPr>
              <a:t> is a collection of one or more related worksheets contained within a single file. </a:t>
            </a:r>
            <a:r>
              <a:rPr lang="en-US" sz="1200" dirty="0" smtClean="0">
                <a:latin typeface="+mn-lt"/>
                <a:ea typeface="Arial Unicode MS" pitchFamily="34" charset="-128"/>
                <a:cs typeface="Arial Unicode MS" pitchFamily="34" charset="-128"/>
              </a:rPr>
              <a:t>Each worksheet is identified by a sheet tab.</a:t>
            </a:r>
            <a:r>
              <a:rPr lang="en-US" sz="1200" baseline="0" dirty="0" smtClean="0">
                <a:latin typeface="+mn-lt"/>
                <a:ea typeface="Arial Unicode MS" pitchFamily="34" charset="-128"/>
                <a:cs typeface="Arial Unicode MS" pitchFamily="34" charset="-128"/>
              </a:rPr>
              <a:t> </a:t>
            </a:r>
            <a:r>
              <a:rPr lang="en-US" sz="1200" dirty="0" smtClean="0">
                <a:latin typeface="+mn-lt"/>
                <a:ea typeface="Arial Unicode MS" pitchFamily="34" charset="-128"/>
                <a:cs typeface="Arial Unicode MS" pitchFamily="34" charset="-128"/>
              </a:rPr>
              <a:t>By default, new workbooks have one</a:t>
            </a:r>
            <a:r>
              <a:rPr lang="en-US" sz="1200" baseline="0" dirty="0" smtClean="0">
                <a:latin typeface="+mn-lt"/>
                <a:ea typeface="Arial Unicode MS" pitchFamily="34" charset="-128"/>
                <a:cs typeface="Arial Unicode MS" pitchFamily="34" charset="-128"/>
              </a:rPr>
              <a:t> </a:t>
            </a:r>
            <a:r>
              <a:rPr lang="en-US" sz="1200" dirty="0" smtClean="0">
                <a:latin typeface="+mn-lt"/>
                <a:ea typeface="Arial Unicode MS" pitchFamily="34" charset="-128"/>
                <a:cs typeface="Arial Unicode MS" pitchFamily="34" charset="-128"/>
              </a:rPr>
              <a:t>worksheet.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dirty="0" smtClean="0">
              <a:latin typeface="Arial Unicode MS" pitchFamily="34" charset="-128"/>
              <a:ea typeface="Arial Unicode MS" pitchFamily="34" charset="-128"/>
              <a:cs typeface="Arial Unicode MS" pitchFamily="34" charset="-128"/>
            </a:endParaRPr>
          </a:p>
          <a:p>
            <a:endParaRPr lang="en-US" dirty="0"/>
          </a:p>
        </p:txBody>
      </p:sp>
    </p:spTree>
    <p:extLst>
      <p:ext uri="{BB962C8B-B14F-4D97-AF65-F5344CB8AC3E}">
        <p14:creationId xmlns:p14="http://schemas.microsoft.com/office/powerpoint/2010/main" val="37627098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Chapter 1 has also introduced</a:t>
            </a:r>
            <a:r>
              <a:rPr lang="en-US" baseline="0" dirty="0" smtClean="0"/>
              <a:t> the basics of Excel label alignment and font options, number formatting, headers and footers, and printing of the worksheet.</a:t>
            </a:r>
            <a:endParaRPr lang="en-US" dirty="0"/>
          </a:p>
        </p:txBody>
      </p:sp>
      <p:sp>
        <p:nvSpPr>
          <p:cNvPr id="4" name="Slide Number Placeholder 3"/>
          <p:cNvSpPr>
            <a:spLocks noGrp="1"/>
          </p:cNvSpPr>
          <p:nvPr>
            <p:ph type="sldNum" sz="quarter" idx="10"/>
          </p:nvPr>
        </p:nvSpPr>
        <p:spPr/>
        <p:txBody>
          <a:bodyPr/>
          <a:lstStyle/>
          <a:p>
            <a:fld id="{3BCF846F-A3E5-4C0D-9E2E-DC382416709D}" type="slidenum">
              <a:rPr lang="en-US" smtClean="0"/>
              <a:pPr/>
              <a:t>50</a:t>
            </a:fld>
            <a:endParaRPr lang="en-US" dirty="0"/>
          </a:p>
        </p:txBody>
      </p:sp>
    </p:spTree>
    <p:extLst>
      <p:ext uri="{BB962C8B-B14F-4D97-AF65-F5344CB8AC3E}">
        <p14:creationId xmlns:p14="http://schemas.microsoft.com/office/powerpoint/2010/main" val="1475418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Figure 1.1 in the textbook illustrates</a:t>
            </a:r>
            <a:r>
              <a:rPr lang="en-US" baseline="0" dirty="0" smtClean="0"/>
              <a:t> elements specific to the Excel window. </a:t>
            </a:r>
            <a:endParaRPr lang="en-US" dirty="0"/>
          </a:p>
        </p:txBody>
      </p:sp>
      <p:sp>
        <p:nvSpPr>
          <p:cNvPr id="4" name="Slide Number Placeholder 3"/>
          <p:cNvSpPr>
            <a:spLocks noGrp="1"/>
          </p:cNvSpPr>
          <p:nvPr>
            <p:ph type="sldNum" sz="quarter" idx="10"/>
          </p:nvPr>
        </p:nvSpPr>
        <p:spPr/>
        <p:txBody>
          <a:bodyPr/>
          <a:lstStyle/>
          <a:p>
            <a:fld id="{3BCF846F-A3E5-4C0D-9E2E-DC382416709D}" type="slidenum">
              <a:rPr lang="en-US" smtClean="0"/>
              <a:pPr/>
              <a:t>6</a:t>
            </a:fld>
            <a:endParaRPr lang="en-US" dirty="0"/>
          </a:p>
        </p:txBody>
      </p:sp>
    </p:spTree>
    <p:extLst>
      <p:ext uri="{BB962C8B-B14F-4D97-AF65-F5344CB8AC3E}">
        <p14:creationId xmlns:p14="http://schemas.microsoft.com/office/powerpoint/2010/main" val="689437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Table 1.1 in the textbook explains </a:t>
            </a:r>
            <a:r>
              <a:rPr lang="en-US" baseline="0" dirty="0" smtClean="0"/>
              <a:t>elements specific to the Excel window. </a:t>
            </a:r>
          </a:p>
          <a:p>
            <a:r>
              <a:rPr lang="en-US" sz="1200" kern="1200" dirty="0" smtClean="0">
                <a:solidFill>
                  <a:schemeClr val="tx1"/>
                </a:solidFill>
                <a:effectLst/>
                <a:latin typeface="+mn-lt"/>
                <a:ea typeface="+mn-ea"/>
                <a:cs typeface="+mn-cs"/>
              </a:rPr>
              <a:t>The Name Box displays the address of the selected cell. The Formula Bar displays the contents of a cell, including a text or numeric entry or the content of a formula. The Select All button is used to select the entire worksheet.</a:t>
            </a:r>
          </a:p>
          <a:p>
            <a:r>
              <a:rPr lang="en-US" sz="1200" kern="1200" dirty="0" smtClean="0">
                <a:solidFill>
                  <a:schemeClr val="tx1"/>
                </a:solidFill>
                <a:effectLst/>
                <a:latin typeface="+mn-lt"/>
                <a:ea typeface="+mn-ea"/>
                <a:cs typeface="+mn-cs"/>
              </a:rPr>
              <a:t>Row headings appear on the left side and are numbered 1, 2, 3, etc. Column headings appear above the columns and are labeled A, B, C, etc. Sheet tabs display the name of worksheets.  The default worksheet name</a:t>
            </a:r>
            <a:r>
              <a:rPr lang="en-US" sz="1200" kern="1200" baseline="0" dirty="0" smtClean="0">
                <a:solidFill>
                  <a:schemeClr val="tx1"/>
                </a:solidFill>
                <a:effectLst/>
                <a:latin typeface="+mn-lt"/>
                <a:ea typeface="+mn-ea"/>
                <a:cs typeface="+mn-cs"/>
              </a:rPr>
              <a:t> is</a:t>
            </a:r>
            <a:r>
              <a:rPr lang="en-US" sz="1200" kern="1200" dirty="0" smtClean="0">
                <a:solidFill>
                  <a:schemeClr val="tx1"/>
                </a:solidFill>
                <a:effectLst/>
                <a:latin typeface="+mn-lt"/>
                <a:ea typeface="+mn-ea"/>
                <a:cs typeface="+mn-cs"/>
              </a:rPr>
              <a:t> Sheet1.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BCF846F-A3E5-4C0D-9E2E-DC382416709D}" type="slidenum">
              <a:rPr lang="en-US" smtClean="0"/>
              <a:pPr/>
              <a:t>7</a:t>
            </a:fld>
            <a:endParaRPr lang="en-US" dirty="0"/>
          </a:p>
        </p:txBody>
      </p:sp>
    </p:spTree>
    <p:extLst>
      <p:ext uri="{BB962C8B-B14F-4D97-AF65-F5344CB8AC3E}">
        <p14:creationId xmlns:p14="http://schemas.microsoft.com/office/powerpoint/2010/main" val="2684528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Table 1.1 in the textbook explains </a:t>
            </a:r>
            <a:r>
              <a:rPr lang="en-US" baseline="0" dirty="0" smtClean="0"/>
              <a:t>elements specific to the Excel window.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Status bar displays information about a selected operation. The View controls control the Normal, Page Layout, or Page Break Preview displays. The Zoom controls increase or decrease the size of the worksheet onscreen.</a:t>
            </a:r>
          </a:p>
        </p:txBody>
      </p:sp>
      <p:sp>
        <p:nvSpPr>
          <p:cNvPr id="4" name="Slide Number Placeholder 3"/>
          <p:cNvSpPr>
            <a:spLocks noGrp="1"/>
          </p:cNvSpPr>
          <p:nvPr>
            <p:ph type="sldNum" sz="quarter" idx="10"/>
          </p:nvPr>
        </p:nvSpPr>
        <p:spPr/>
        <p:txBody>
          <a:bodyPr/>
          <a:lstStyle/>
          <a:p>
            <a:fld id="{3BCF846F-A3E5-4C0D-9E2E-DC382416709D}" type="slidenum">
              <a:rPr lang="en-US" smtClean="0"/>
              <a:pPr/>
              <a:t>8</a:t>
            </a:fld>
            <a:endParaRPr lang="en-US" dirty="0"/>
          </a:p>
        </p:txBody>
      </p:sp>
    </p:spTree>
    <p:extLst>
      <p:ext uri="{BB962C8B-B14F-4D97-AF65-F5344CB8AC3E}">
        <p14:creationId xmlns:p14="http://schemas.microsoft.com/office/powerpoint/2010/main" val="1605807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Worksheet rows lie horizontally and are numbered</a:t>
            </a:r>
            <a:r>
              <a:rPr lang="en-US" baseline="0" dirty="0" smtClean="0"/>
              <a:t> from 1 to 1,048,576. Worksheet columns lie vertically and are labeled from A to Z.  Successive groups of 26 columns are labeled AA to AZ, BA to BZ, etc.</a:t>
            </a:r>
          </a:p>
          <a:p>
            <a:endParaRPr lang="en-US" baseline="0" dirty="0" smtClean="0"/>
          </a:p>
          <a:p>
            <a:r>
              <a:rPr lang="en-US" baseline="0" dirty="0" smtClean="0"/>
              <a:t>A cell is the intersection of a row and column.  Each cell has a cell address made up from the column letter and row number.  </a:t>
            </a:r>
          </a:p>
          <a:p>
            <a:r>
              <a:rPr lang="en-US" baseline="0" dirty="0" smtClean="0"/>
              <a:t>For example, the cell address of the top left cell is A1.</a:t>
            </a:r>
            <a:endParaRPr lang="en-US" dirty="0"/>
          </a:p>
        </p:txBody>
      </p:sp>
      <p:sp>
        <p:nvSpPr>
          <p:cNvPr id="4" name="Slide Number Placeholder 3"/>
          <p:cNvSpPr>
            <a:spLocks noGrp="1"/>
          </p:cNvSpPr>
          <p:nvPr>
            <p:ph type="sldNum" sz="quarter" idx="10"/>
          </p:nvPr>
        </p:nvSpPr>
        <p:spPr/>
        <p:txBody>
          <a:bodyPr/>
          <a:lstStyle/>
          <a:p>
            <a:fld id="{3BCF846F-A3E5-4C0D-9E2E-DC382416709D}" type="slidenum">
              <a:rPr lang="en-US" smtClean="0"/>
              <a:pPr/>
              <a:t>9</a:t>
            </a:fld>
            <a:endParaRPr lang="en-US" dirty="0"/>
          </a:p>
        </p:txBody>
      </p:sp>
    </p:spTree>
    <p:extLst>
      <p:ext uri="{BB962C8B-B14F-4D97-AF65-F5344CB8AC3E}">
        <p14:creationId xmlns:p14="http://schemas.microsoft.com/office/powerpoint/2010/main" val="38644113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Slide Number Placeholder 5"/>
          <p:cNvSpPr>
            <a:spLocks noGrp="1"/>
          </p:cNvSpPr>
          <p:nvPr>
            <p:ph type="sldNum" sz="quarter" idx="4"/>
          </p:nvPr>
        </p:nvSpPr>
        <p:spPr>
          <a:xfrm>
            <a:off x="8229600" y="6492875"/>
            <a:ext cx="685800" cy="365125"/>
          </a:xfrm>
          <a:prstGeom prst="rect">
            <a:avLst/>
          </a:prstGeom>
        </p:spPr>
        <p:txBody>
          <a:bodyPr vert="horz" lIns="91440" tIns="45720" rIns="91440" bIns="45720" rtlCol="0" anchor="ctr"/>
          <a:lstStyle>
            <a:lvl1pPr algn="r">
              <a:defRPr sz="1200" baseline="0">
                <a:solidFill>
                  <a:schemeClr val="tx1"/>
                </a:solidFill>
                <a:latin typeface="Arial" pitchFamily="34" charset="0"/>
                <a:cs typeface="Arial" pitchFamily="34" charset="0"/>
              </a:defRPr>
            </a:lvl1pPr>
          </a:lstStyle>
          <a:p>
            <a:fld id="{97F33F24-5111-4524-9375-24241E4B6E0C}" type="slidenum">
              <a:rPr lang="en-US" smtClean="0"/>
              <a:pPr/>
              <a:t>‹#›</a:t>
            </a:fld>
            <a:endParaRPr lang="en-US" dirty="0"/>
          </a:p>
        </p:txBody>
      </p:sp>
      <p:sp>
        <p:nvSpPr>
          <p:cNvPr id="6" name="Footer Placeholder 4"/>
          <p:cNvSpPr txBox="1">
            <a:spLocks/>
          </p:cNvSpPr>
          <p:nvPr userDrawn="1"/>
        </p:nvSpPr>
        <p:spPr>
          <a:xfrm>
            <a:off x="2057400" y="6508750"/>
            <a:ext cx="5486400" cy="365125"/>
          </a:xfrm>
          <a:prstGeom prst="rect">
            <a:avLst/>
          </a:prstGeom>
        </p:spPr>
        <p:txBody>
          <a:bodyPr vert="horz" lIns="91440" tIns="45720" rIns="91440" bIns="45720" rtlCol="0" anchor="ctr"/>
          <a:lstStyle>
            <a:lvl1pPr algn="ctr">
              <a:defRPr sz="1200">
                <a:solidFill>
                  <a:schemeClr val="tx1">
                    <a:tint val="75000"/>
                  </a:schemeClr>
                </a:solidFill>
                <a:latin typeface="Garamond"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schemeClr val="tx1">
                  <a:tint val="75000"/>
                </a:schemeClr>
              </a:solidFill>
              <a:effectLst/>
              <a:uLnTx/>
              <a:uFillTx/>
              <a:latin typeface="Garamond"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Garamond" pitchFamily="18" charset="0"/>
                <a:ea typeface="+mn-ea"/>
                <a:cs typeface="+mn-cs"/>
              </a:rPr>
              <a:t>Copyright © 2014 Pearson Education, Inc. Publishing as Prentice Hall.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chemeClr val="tx1">
                  <a:tint val="75000"/>
                </a:schemeClr>
              </a:solidFill>
              <a:effectLst/>
              <a:uLnTx/>
              <a:uFillTx/>
              <a:latin typeface="Garamond"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effectLst>
            <a:glow rad="63500">
              <a:schemeClr val="accent1">
                <a:satMod val="175000"/>
                <a:alpha val="40000"/>
              </a:schemeClr>
            </a:glow>
          </a:effectLst>
        </p:spPr>
        <p:style>
          <a:lnRef idx="2">
            <a:schemeClr val="accent1"/>
          </a:lnRef>
          <a:fillRef idx="1">
            <a:schemeClr val="lt1"/>
          </a:fillRef>
          <a:effectRef idx="0">
            <a:schemeClr val="accent1"/>
          </a:effectRef>
          <a:fontRef idx="none"/>
        </p:style>
        <p:txBody>
          <a:bodyPr/>
          <a:lstStyle>
            <a:lvl1pPr algn="ctr">
              <a:defRPr b="1" cap="all" spc="0">
                <a:ln w="9000" cmpd="sng">
                  <a:solidFill>
                    <a:schemeClr val="accent4">
                      <a:shade val="50000"/>
                      <a:satMod val="120000"/>
                    </a:schemeClr>
                  </a:solidFill>
                  <a:prstDash val="solid"/>
                </a:ln>
                <a:solidFill>
                  <a:srgbClr val="00B0F0"/>
                </a:solidFill>
                <a:effectLst/>
                <a:latin typeface="+mj-lt"/>
                <a:ea typeface="Garamond" pitchFamily="18"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Garamond" pitchFamily="18" charset="0"/>
                <a:cs typeface="Arial" pitchFamily="34" charset="0"/>
              </a:defRPr>
            </a:lvl1pPr>
            <a:lvl2pPr>
              <a:defRPr>
                <a:latin typeface="Garamond" pitchFamily="18" charset="0"/>
                <a:cs typeface="Arial" pitchFamily="34" charset="0"/>
              </a:defRPr>
            </a:lvl2pPr>
            <a:lvl3pPr>
              <a:defRPr>
                <a:latin typeface="Garamond" pitchFamily="18" charset="0"/>
                <a:cs typeface="Arial" pitchFamily="34" charset="0"/>
              </a:defRPr>
            </a:lvl3pPr>
            <a:lvl4pPr>
              <a:defRPr>
                <a:latin typeface="Garamond" pitchFamily="18" charset="0"/>
                <a:cs typeface="Arial" pitchFamily="34" charset="0"/>
              </a:defRPr>
            </a:lvl4pPr>
            <a:lvl5pPr>
              <a:defRPr>
                <a:latin typeface="Garamond" pitchFamily="18"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8001000" y="6629400"/>
            <a:ext cx="685800" cy="212766"/>
          </a:xfrm>
          <a:prstGeom prst="rect">
            <a:avLst/>
          </a:prstGeom>
        </p:spPr>
        <p:txBody>
          <a:bodyPr vert="horz" lIns="91440" tIns="45720" rIns="91440" bIns="45720" rtlCol="0" anchor="ctr"/>
          <a:lstStyle>
            <a:lvl1pPr algn="r">
              <a:defRPr sz="1200" baseline="0">
                <a:solidFill>
                  <a:schemeClr val="tx1"/>
                </a:solidFill>
                <a:latin typeface="Garamond" pitchFamily="18" charset="0"/>
                <a:cs typeface="Arial" pitchFamily="34" charset="0"/>
              </a:defRPr>
            </a:lvl1pPr>
          </a:lstStyle>
          <a:p>
            <a:fld id="{97F33F24-5111-4524-9375-24241E4B6E0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lgn="ctr">
              <a:defRPr>
                <a:latin typeface="Garamond" pitchFamily="18" charset="0"/>
                <a:ea typeface="Garamond" pitchFamily="18"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3200">
                <a:latin typeface="Garamond" pitchFamily="18" charset="0"/>
                <a:cs typeface="Arial" pitchFamily="34" charset="0"/>
              </a:defRPr>
            </a:lvl1pPr>
            <a:lvl2pPr>
              <a:defRPr sz="2800">
                <a:latin typeface="Garamond" pitchFamily="18" charset="0"/>
                <a:cs typeface="Arial" pitchFamily="34" charset="0"/>
              </a:defRPr>
            </a:lvl2pPr>
            <a:lvl3pPr>
              <a:defRPr sz="2400">
                <a:latin typeface="Garamond" pitchFamily="18" charset="0"/>
                <a:cs typeface="Arial" pitchFamily="34" charset="0"/>
              </a:defRPr>
            </a:lvl3pPr>
            <a:lvl4pPr>
              <a:defRPr sz="1800">
                <a:latin typeface="Garamond" pitchFamily="18" charset="0"/>
                <a:cs typeface="Arial" pitchFamily="34" charset="0"/>
              </a:defRPr>
            </a:lvl4pPr>
            <a:lvl5pPr>
              <a:defRPr sz="1800">
                <a:latin typeface="Garamond" pitchFamily="18"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3200">
                <a:latin typeface="Garamond" pitchFamily="18" charset="0"/>
                <a:cs typeface="Arial" pitchFamily="34" charset="0"/>
              </a:defRPr>
            </a:lvl1pPr>
            <a:lvl2pPr>
              <a:defRPr sz="2800">
                <a:latin typeface="Garamond" pitchFamily="18" charset="0"/>
                <a:cs typeface="Arial" pitchFamily="34" charset="0"/>
              </a:defRPr>
            </a:lvl2pPr>
            <a:lvl3pPr>
              <a:defRPr sz="2400">
                <a:latin typeface="Garamond" pitchFamily="18" charset="0"/>
                <a:cs typeface="Arial" pitchFamily="34" charset="0"/>
              </a:defRPr>
            </a:lvl3pPr>
            <a:lvl4pPr>
              <a:defRPr sz="1800">
                <a:latin typeface="Garamond" pitchFamily="18" charset="0"/>
                <a:cs typeface="Arial" pitchFamily="34" charset="0"/>
              </a:defRPr>
            </a:lvl4pPr>
            <a:lvl5pPr>
              <a:defRPr sz="1800">
                <a:latin typeface="Garamond" pitchFamily="18"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5"/>
          <p:cNvSpPr>
            <a:spLocks noGrp="1"/>
          </p:cNvSpPr>
          <p:nvPr>
            <p:ph type="sldNum" sz="quarter" idx="4"/>
          </p:nvPr>
        </p:nvSpPr>
        <p:spPr>
          <a:xfrm>
            <a:off x="8001000" y="6629400"/>
            <a:ext cx="685800" cy="228600"/>
          </a:xfrm>
          <a:prstGeom prst="rect">
            <a:avLst/>
          </a:prstGeom>
        </p:spPr>
        <p:txBody>
          <a:bodyPr vert="horz" lIns="91440" tIns="45720" rIns="91440" bIns="45720" rtlCol="0" anchor="ctr"/>
          <a:lstStyle>
            <a:lvl1pPr algn="r">
              <a:defRPr sz="1200" baseline="0">
                <a:solidFill>
                  <a:schemeClr val="tx1"/>
                </a:solidFill>
                <a:latin typeface="Garamond" pitchFamily="18" charset="0"/>
                <a:cs typeface="Arial" pitchFamily="34" charset="0"/>
              </a:defRPr>
            </a:lvl1pPr>
          </a:lstStyle>
          <a:p>
            <a:fld id="{97F33F24-5111-4524-9375-24241E4B6E0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latin typeface="Garamond" pitchFamily="18" charset="0"/>
                <a:cs typeface="Arial" pitchFamily="34" charset="0"/>
              </a:defRPr>
            </a:lvl1pPr>
          </a:lstStyle>
          <a:p>
            <a:r>
              <a:rPr lang="en-US" smtClean="0"/>
              <a:t>Click to edit Master title style</a:t>
            </a:r>
            <a:endParaRPr lang="en-US" dirty="0"/>
          </a:p>
        </p:txBody>
      </p:sp>
      <p:sp>
        <p:nvSpPr>
          <p:cNvPr id="6" name="Footer Placeholder 4"/>
          <p:cNvSpPr>
            <a:spLocks noGrp="1"/>
          </p:cNvSpPr>
          <p:nvPr>
            <p:ph type="ftr" sz="quarter" idx="3"/>
          </p:nvPr>
        </p:nvSpPr>
        <p:spPr>
          <a:xfrm>
            <a:off x="1828800" y="6629400"/>
            <a:ext cx="5486400" cy="228600"/>
          </a:xfrm>
          <a:prstGeom prst="rect">
            <a:avLst/>
          </a:prstGeom>
        </p:spPr>
        <p:txBody>
          <a:bodyPr vert="horz" lIns="91440" tIns="45720" rIns="91440" bIns="45720" rtlCol="0" anchor="ctr"/>
          <a:lstStyle>
            <a:lvl1pPr algn="ctr">
              <a:defRPr sz="1200">
                <a:solidFill>
                  <a:schemeClr val="tx1">
                    <a:tint val="75000"/>
                  </a:schemeClr>
                </a:solidFill>
                <a:latin typeface="Garamond" pitchFamily="18" charset="0"/>
              </a:defRPr>
            </a:lvl1pPr>
          </a:lstStyle>
          <a:p>
            <a:r>
              <a:rPr lang="en-US" b="1" dirty="0" smtClean="0"/>
              <a:t> Copyright © 2014 Pearson Education, Inc. Publishing as Prentice Hall.   </a:t>
            </a:r>
            <a:endParaRPr lang="en-US" dirty="0"/>
          </a:p>
        </p:txBody>
      </p:sp>
      <p:sp>
        <p:nvSpPr>
          <p:cNvPr id="7" name="Slide Number Placeholder 5"/>
          <p:cNvSpPr>
            <a:spLocks noGrp="1"/>
          </p:cNvSpPr>
          <p:nvPr>
            <p:ph type="sldNum" sz="quarter" idx="4"/>
          </p:nvPr>
        </p:nvSpPr>
        <p:spPr>
          <a:xfrm>
            <a:off x="8001000" y="6629400"/>
            <a:ext cx="685800" cy="228600"/>
          </a:xfrm>
          <a:prstGeom prst="rect">
            <a:avLst/>
          </a:prstGeom>
        </p:spPr>
        <p:txBody>
          <a:bodyPr vert="horz" lIns="91440" tIns="45720" rIns="91440" bIns="45720" rtlCol="0" anchor="ctr"/>
          <a:lstStyle>
            <a:lvl1pPr algn="r">
              <a:defRPr sz="1200" baseline="0">
                <a:solidFill>
                  <a:schemeClr val="tx1"/>
                </a:solidFill>
                <a:latin typeface="Garamond" pitchFamily="18" charset="0"/>
                <a:cs typeface="Arial" pitchFamily="34" charset="0"/>
              </a:defRPr>
            </a:lvl1pPr>
          </a:lstStyle>
          <a:p>
            <a:fld id="{97F33F24-5111-4524-9375-24241E4B6E0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1828800" y="6629400"/>
            <a:ext cx="5486400" cy="228600"/>
          </a:xfrm>
          <a:prstGeom prst="rect">
            <a:avLst/>
          </a:prstGeom>
        </p:spPr>
        <p:txBody>
          <a:bodyPr vert="horz" lIns="91440" tIns="45720" rIns="91440" bIns="45720" rtlCol="0" anchor="ctr"/>
          <a:lstStyle>
            <a:lvl1pPr algn="ctr">
              <a:defRPr sz="1200" b="0">
                <a:solidFill>
                  <a:schemeClr val="tx1"/>
                </a:solidFill>
                <a:latin typeface="Garamond" pitchFamily="18" charset="0"/>
              </a:defRPr>
            </a:lvl1pPr>
          </a:lstStyle>
          <a:p>
            <a:r>
              <a:rPr lang="en-US" dirty="0" smtClean="0"/>
              <a:t> Copyright © 2014 Pearson Education, Inc. Publishing as Prentice Hall.   </a:t>
            </a:r>
            <a:endParaRPr lang="en-US" dirty="0"/>
          </a:p>
        </p:txBody>
      </p:sp>
      <p:sp>
        <p:nvSpPr>
          <p:cNvPr id="6" name="Slide Number Placeholder 5"/>
          <p:cNvSpPr>
            <a:spLocks noGrp="1"/>
          </p:cNvSpPr>
          <p:nvPr>
            <p:ph type="sldNum" sz="quarter" idx="4"/>
          </p:nvPr>
        </p:nvSpPr>
        <p:spPr>
          <a:xfrm>
            <a:off x="8001000" y="6629400"/>
            <a:ext cx="685800" cy="211777"/>
          </a:xfrm>
          <a:prstGeom prst="rect">
            <a:avLst/>
          </a:prstGeom>
        </p:spPr>
        <p:txBody>
          <a:bodyPr vert="horz" lIns="91440" tIns="45720" rIns="91440" bIns="45720" rtlCol="0" anchor="ctr"/>
          <a:lstStyle>
            <a:lvl1pPr algn="r">
              <a:defRPr sz="1200" baseline="0">
                <a:solidFill>
                  <a:schemeClr val="tx1"/>
                </a:solidFill>
                <a:latin typeface="Garamond" pitchFamily="18" charset="0"/>
                <a:cs typeface="Arial" pitchFamily="34" charset="0"/>
              </a:defRPr>
            </a:lvl1pPr>
          </a:lstStyle>
          <a:p>
            <a:fld id="{97F33F24-5111-4524-9375-24241E4B6E0C}"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828800" y="6356350"/>
            <a:ext cx="5486400" cy="365125"/>
          </a:xfrm>
          <a:prstGeom prst="rect">
            <a:avLst/>
          </a:prstGeom>
        </p:spPr>
        <p:txBody>
          <a:bodyPr vert="horz" lIns="91440" tIns="45720" rIns="91440" bIns="45720" rtlCol="0" anchor="ctr"/>
          <a:lstStyle>
            <a:lvl1pPr algn="ctr">
              <a:defRPr sz="1200">
                <a:solidFill>
                  <a:schemeClr val="tx1">
                    <a:tint val="75000"/>
                  </a:schemeClr>
                </a:solidFill>
                <a:latin typeface="Garamond" pitchFamily="18" charset="0"/>
              </a:defRPr>
            </a:lvl1pPr>
          </a:lstStyle>
          <a:p>
            <a:endParaRPr lang="en-US" b="1" dirty="0" smtClean="0"/>
          </a:p>
          <a:p>
            <a:r>
              <a:rPr lang="en-US" dirty="0" smtClean="0">
                <a:solidFill>
                  <a:schemeClr val="tx1"/>
                </a:solidFill>
              </a:rPr>
              <a:t>Copyright © 2014 Pearson Education, Inc. Publishing as Prentice Hall.  </a:t>
            </a:r>
          </a:p>
          <a:p>
            <a:endParaRPr lang="en-US" dirty="0"/>
          </a:p>
        </p:txBody>
      </p:sp>
      <p:sp>
        <p:nvSpPr>
          <p:cNvPr id="6" name="Slide Number Placeholder 5"/>
          <p:cNvSpPr>
            <a:spLocks noGrp="1"/>
          </p:cNvSpPr>
          <p:nvPr>
            <p:ph type="sldNum" sz="quarter" idx="4"/>
          </p:nvPr>
        </p:nvSpPr>
        <p:spPr>
          <a:xfrm>
            <a:off x="8001000" y="6356350"/>
            <a:ext cx="685800" cy="365125"/>
          </a:xfrm>
          <a:prstGeom prst="rect">
            <a:avLst/>
          </a:prstGeom>
        </p:spPr>
        <p:txBody>
          <a:bodyPr vert="horz" lIns="91440" tIns="45720" rIns="91440" bIns="45720" rtlCol="0" anchor="ctr"/>
          <a:lstStyle>
            <a:lvl1pPr algn="r">
              <a:defRPr sz="1200" baseline="0">
                <a:solidFill>
                  <a:schemeClr val="tx1"/>
                </a:solidFill>
                <a:latin typeface="Arial" pitchFamily="34" charset="0"/>
                <a:cs typeface="Arial" pitchFamily="34" charset="0"/>
              </a:defRPr>
            </a:lvl1pPr>
          </a:lstStyle>
          <a:p>
            <a:fld id="{97F33F24-5111-4524-9375-24241E4B6E0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iming>
    <p:tnLst>
      <p:par>
        <p:cTn id="1" dur="indefinite" restart="never" nodeType="tmRoot"/>
      </p:par>
    </p:tnLst>
  </p:timing>
  <p:hf hdr="0" dt="0"/>
  <p:txStyles>
    <p:titleStyle>
      <a:lvl1pPr algn="ctr" defTabSz="914400" rtl="0" eaLnBrk="1" latinLnBrk="0" hangingPunct="1">
        <a:spcBef>
          <a:spcPct val="0"/>
        </a:spcBef>
        <a:buNone/>
        <a:defRPr sz="4400" b="1" kern="1200">
          <a:solidFill>
            <a:schemeClr val="tx1"/>
          </a:solidFill>
          <a:latin typeface="Garamond" pitchFamily="18"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aramond" pitchFamily="18"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aramond" pitchFamily="18"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aramond" pitchFamily="18"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aramond" pitchFamily="18"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aramond"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2286000" y="6629400"/>
            <a:ext cx="5486400" cy="228600"/>
          </a:xfrm>
        </p:spPr>
        <p:txBody>
          <a:bodyPr/>
          <a:lstStyle/>
          <a:p>
            <a:r>
              <a:rPr lang="en-US" dirty="0" smtClean="0"/>
              <a:t> </a:t>
            </a:r>
            <a:r>
              <a:rPr lang="en-US" dirty="0" smtClean="0">
                <a:solidFill>
                  <a:schemeClr val="tx1"/>
                </a:solidFill>
              </a:rPr>
              <a:t>Copyright © 2014 Pearson Education, Inc. Publishing as Prentice Hall. </a:t>
            </a:r>
            <a:r>
              <a:rPr lang="en-US" b="1" dirty="0" smtClean="0">
                <a:solidFill>
                  <a:schemeClr val="tx1"/>
                </a:solidFill>
              </a:rPr>
              <a:t> </a:t>
            </a:r>
            <a:r>
              <a:rPr lang="en-US" b="1" dirty="0" smtClean="0"/>
              <a:t> </a:t>
            </a:r>
            <a:endParaRPr lang="en-US" dirty="0"/>
          </a:p>
        </p:txBody>
      </p:sp>
      <p:sp>
        <p:nvSpPr>
          <p:cNvPr id="6" name="Slide Number Placeholder 5"/>
          <p:cNvSpPr>
            <a:spLocks noGrp="1"/>
          </p:cNvSpPr>
          <p:nvPr>
            <p:ph type="sldNum" sz="quarter" idx="4"/>
          </p:nvPr>
        </p:nvSpPr>
        <p:spPr/>
        <p:txBody>
          <a:bodyPr/>
          <a:lstStyle/>
          <a:p>
            <a:fld id="{97F33F24-5111-4524-9375-24241E4B6E0C}" type="slidenum">
              <a:rPr lang="en-US" smtClean="0"/>
              <a:pPr/>
              <a:t>1</a:t>
            </a:fld>
            <a:endParaRPr lang="en-US" dirty="0"/>
          </a:p>
        </p:txBody>
      </p:sp>
      <p:sp>
        <p:nvSpPr>
          <p:cNvPr id="8" name="TextBox 7"/>
          <p:cNvSpPr txBox="1"/>
          <p:nvPr/>
        </p:nvSpPr>
        <p:spPr>
          <a:xfrm>
            <a:off x="3657600" y="533400"/>
            <a:ext cx="5257800" cy="5170646"/>
          </a:xfrm>
          <a:prstGeom prst="rect">
            <a:avLst/>
          </a:prstGeom>
          <a:noFill/>
        </p:spPr>
        <p:txBody>
          <a:bodyPr wrap="square" rtlCol="0">
            <a:spAutoFit/>
          </a:bodyPr>
          <a:lstStyle/>
          <a:p>
            <a:endParaRPr lang="en-US" sz="2800" b="1" dirty="0" smtClean="0">
              <a:cs typeface="Arial" pitchFamily="34" charset="0"/>
            </a:endParaRPr>
          </a:p>
          <a:p>
            <a:endParaRPr lang="en-US" sz="2800" b="1" dirty="0">
              <a:cs typeface="Arial" pitchFamily="34" charset="0"/>
            </a:endParaRPr>
          </a:p>
          <a:p>
            <a:r>
              <a:rPr lang="en-US" sz="2800" b="1" dirty="0" smtClean="0">
                <a:cs typeface="Arial" pitchFamily="34" charset="0"/>
              </a:rPr>
              <a:t>by </a:t>
            </a:r>
            <a:r>
              <a:rPr lang="en-US" sz="2800" b="1" dirty="0"/>
              <a:t>Mary Anne Poatsy, Keith Mulbery, Lynn Hogan, Amy Rutledge, Cyndi Krebs, Eric Cameron, Rebecca Lawson</a:t>
            </a:r>
          </a:p>
          <a:p>
            <a:endParaRPr lang="en-US" sz="3600" dirty="0" smtClean="0">
              <a:latin typeface="Garamond" pitchFamily="18" charset="0"/>
            </a:endParaRPr>
          </a:p>
          <a:p>
            <a:endParaRPr lang="en-US" dirty="0">
              <a:latin typeface="Garamond" pitchFamily="18" charset="0"/>
            </a:endParaRPr>
          </a:p>
          <a:p>
            <a:endParaRPr lang="en-US" dirty="0" smtClean="0">
              <a:latin typeface="Garamond" pitchFamily="18" charset="0"/>
            </a:endParaRPr>
          </a:p>
          <a:p>
            <a:endParaRPr lang="en-US" dirty="0">
              <a:latin typeface="Garamond" pitchFamily="18" charset="0"/>
            </a:endParaRPr>
          </a:p>
          <a:p>
            <a:r>
              <a:rPr lang="en-US" sz="3600" b="1" dirty="0">
                <a:latin typeface="Garamond" pitchFamily="18" charset="0"/>
                <a:cs typeface="Arial" pitchFamily="34" charset="0"/>
              </a:rPr>
              <a:t>Chapter 1</a:t>
            </a:r>
          </a:p>
          <a:p>
            <a:r>
              <a:rPr lang="en-US" sz="3600" b="1" dirty="0">
                <a:latin typeface="Garamond" pitchFamily="18" charset="0"/>
                <a:cs typeface="Arial" pitchFamily="34" charset="0"/>
              </a:rPr>
              <a:t>Introduction to Excel</a:t>
            </a:r>
          </a:p>
        </p:txBody>
      </p:sp>
      <p:cxnSp>
        <p:nvCxnSpPr>
          <p:cNvPr id="9" name="Straight Connector 8"/>
          <p:cNvCxnSpPr/>
          <p:nvPr/>
        </p:nvCxnSpPr>
        <p:spPr>
          <a:xfrm>
            <a:off x="2362200" y="3733800"/>
            <a:ext cx="6248400" cy="0"/>
          </a:xfrm>
          <a:prstGeom prst="line">
            <a:avLst/>
          </a:prstGeom>
          <a:ln w="57150" cmpd="sng">
            <a:solidFill>
              <a:schemeClr val="bg1"/>
            </a:solidFill>
          </a:ln>
          <a:effectLst>
            <a:outerShdw blurRad="50800" dist="50800" dir="5400000" algn="ctr" rotWithShape="0">
              <a:schemeClr val="accent1">
                <a:lumMod val="75000"/>
              </a:schemeClr>
            </a:outerShdw>
          </a:effectLst>
        </p:spPr>
        <p:style>
          <a:lnRef idx="1">
            <a:schemeClr val="accent1"/>
          </a:lnRef>
          <a:fillRef idx="0">
            <a:schemeClr val="accent1"/>
          </a:fillRef>
          <a:effectRef idx="0">
            <a:schemeClr val="accent1"/>
          </a:effectRef>
          <a:fontRef idx="minor">
            <a:schemeClr val="tx1"/>
          </a:fontRef>
        </p:style>
      </p:cxnSp>
      <p:graphicFrame>
        <p:nvGraphicFramePr>
          <p:cNvPr id="2" name="Object 1"/>
          <p:cNvGraphicFramePr>
            <a:graphicFrameLocks noChangeAspect="1"/>
          </p:cNvGraphicFramePr>
          <p:nvPr>
            <p:extLst>
              <p:ext uri="{D42A27DB-BD31-4B8C-83A1-F6EECF244321}">
                <p14:modId xmlns:p14="http://schemas.microsoft.com/office/powerpoint/2010/main" val="540994403"/>
              </p:ext>
            </p:extLst>
          </p:nvPr>
        </p:nvGraphicFramePr>
        <p:xfrm>
          <a:off x="76200" y="1412875"/>
          <a:ext cx="3429000" cy="4360863"/>
        </p:xfrm>
        <a:graphic>
          <a:graphicData uri="http://schemas.openxmlformats.org/presentationml/2006/ole">
            <mc:AlternateContent xmlns:mc="http://schemas.openxmlformats.org/markup-compatibility/2006">
              <mc:Choice xmlns:v="urn:schemas-microsoft-com:vml" Requires="v">
                <p:oleObj spid="_x0000_s1195" name="Acrobat Document" r:id="rId4" imgW="7994520" imgH="10188720" progId="AcroExch.Document.7">
                  <p:embed/>
                </p:oleObj>
              </mc:Choice>
              <mc:Fallback>
                <p:oleObj name="Acrobat Document" r:id="rId4" imgW="7994520" imgH="10188720" progId="AcroExch.Document.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412875"/>
                        <a:ext cx="3429000" cy="43608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601683" y="274021"/>
            <a:ext cx="7924800" cy="1138773"/>
          </a:xfrm>
          <a:prstGeom prst="rect">
            <a:avLst/>
          </a:prstGeom>
          <a:effectLst>
            <a:glow rad="635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nchor="t">
            <a:spAutoFit/>
          </a:bodyPr>
          <a:lstStyle/>
          <a:p>
            <a:pPr lvl="0" algn="ctr"/>
            <a:r>
              <a:rPr lang="en-US" sz="3400" b="1" cap="all" dirty="0" smtClean="0">
                <a:ln w="9000" cmpd="sng">
                  <a:solidFill>
                    <a:srgbClr val="8064A2">
                      <a:shade val="50000"/>
                      <a:satMod val="120000"/>
                    </a:srgbClr>
                  </a:solidFill>
                  <a:prstDash val="solid"/>
                </a:ln>
                <a:solidFill>
                  <a:srgbClr val="00B0F0"/>
                </a:solidFill>
                <a:cs typeface="Arial" pitchFamily="34" charset="0"/>
              </a:rPr>
              <a:t>exploring Microsoft Office 2013 Volume 1</a:t>
            </a:r>
            <a:endParaRPr lang="en-US" sz="3400" b="1" dirty="0">
              <a:solidFill>
                <a:prstClr val="black"/>
              </a:solidFill>
              <a:latin typeface="+mj-lt"/>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Navigating Worksheets</a:t>
            </a:r>
            <a:endParaRPr lang="en-US" dirty="0"/>
          </a:p>
        </p:txBody>
      </p:sp>
      <p:sp>
        <p:nvSpPr>
          <p:cNvPr id="5" name="Slide Number Placeholder 4"/>
          <p:cNvSpPr>
            <a:spLocks noGrp="1"/>
          </p:cNvSpPr>
          <p:nvPr>
            <p:ph type="sldNum" sz="quarter" idx="4"/>
          </p:nvPr>
        </p:nvSpPr>
        <p:spPr/>
        <p:txBody>
          <a:bodyPr/>
          <a:lstStyle/>
          <a:p>
            <a:fld id="{97F33F24-5111-4524-9375-24241E4B6E0C}" type="slidenum">
              <a:rPr lang="en-US" smtClean="0"/>
              <a:pPr/>
              <a:t>10</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b="1" dirty="0" smtClean="0"/>
              <a:t> </a:t>
            </a:r>
            <a:r>
              <a:rPr lang="en-US" dirty="0" smtClean="0">
                <a:solidFill>
                  <a:schemeClr val="tx1"/>
                </a:solidFill>
              </a:rPr>
              <a:t>Copyright © 2014 Pearson Education, Inc. Publishing as Prentice Hall. </a:t>
            </a:r>
            <a:r>
              <a:rPr lang="en-US" b="1" dirty="0" smtClean="0"/>
              <a:t>  </a:t>
            </a:r>
            <a:endParaRPr lang="en-US"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563" y="1905000"/>
            <a:ext cx="7239037" cy="3577431"/>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Planning Structure of Worksheets</a:t>
            </a:r>
            <a:endParaRPr lang="en-US" dirty="0"/>
          </a:p>
        </p:txBody>
      </p:sp>
      <p:sp>
        <p:nvSpPr>
          <p:cNvPr id="9" name="Content Placeholder 8"/>
          <p:cNvSpPr>
            <a:spLocks noGrp="1"/>
          </p:cNvSpPr>
          <p:nvPr>
            <p:ph idx="1"/>
          </p:nvPr>
        </p:nvSpPr>
        <p:spPr/>
        <p:txBody>
          <a:bodyPr/>
          <a:lstStyle/>
          <a:p>
            <a:r>
              <a:rPr lang="en-US" dirty="0" smtClean="0"/>
              <a:t>State the purpose of the worksheet</a:t>
            </a:r>
          </a:p>
          <a:p>
            <a:r>
              <a:rPr lang="en-US" dirty="0" smtClean="0"/>
              <a:t>Decide what input values</a:t>
            </a:r>
            <a:r>
              <a:rPr lang="en-US" b="1" dirty="0" smtClean="0"/>
              <a:t> </a:t>
            </a:r>
            <a:r>
              <a:rPr lang="en-US" dirty="0" smtClean="0"/>
              <a:t>are needed</a:t>
            </a:r>
          </a:p>
          <a:p>
            <a:pPr lvl="1"/>
            <a:r>
              <a:rPr lang="en-US" dirty="0" smtClean="0"/>
              <a:t>An </a:t>
            </a:r>
            <a:r>
              <a:rPr lang="en-US" b="1" dirty="0" smtClean="0"/>
              <a:t>input area </a:t>
            </a:r>
            <a:r>
              <a:rPr lang="en-US" dirty="0" smtClean="0"/>
              <a:t>is a range of cells containing values</a:t>
            </a:r>
            <a:endParaRPr lang="en-US" dirty="0"/>
          </a:p>
          <a:p>
            <a:r>
              <a:rPr lang="en-US" dirty="0" smtClean="0"/>
              <a:t>Decide what outputs are needed</a:t>
            </a:r>
          </a:p>
          <a:p>
            <a:pPr lvl="1"/>
            <a:r>
              <a:rPr lang="en-US" dirty="0" smtClean="0"/>
              <a:t>An </a:t>
            </a:r>
            <a:r>
              <a:rPr lang="en-US" b="1" dirty="0" smtClean="0"/>
              <a:t>output area </a:t>
            </a:r>
            <a:r>
              <a:rPr lang="en-US" dirty="0" smtClean="0"/>
              <a:t>is a range of cells containing results</a:t>
            </a:r>
          </a:p>
          <a:p>
            <a:r>
              <a:rPr lang="en-US" dirty="0" smtClean="0"/>
              <a:t>Assign the worksheet inputs and results</a:t>
            </a:r>
          </a:p>
          <a:p>
            <a:pPr lvl="1"/>
            <a:r>
              <a:rPr lang="en-US" dirty="0" smtClean="0"/>
              <a:t>Use </a:t>
            </a:r>
            <a:r>
              <a:rPr lang="en-US" b="1" dirty="0" smtClean="0"/>
              <a:t>rows</a:t>
            </a:r>
            <a:r>
              <a:rPr lang="en-US" dirty="0" smtClean="0"/>
              <a:t> and </a:t>
            </a:r>
            <a:r>
              <a:rPr lang="en-US" b="1" dirty="0" smtClean="0"/>
              <a:t>columns</a:t>
            </a:r>
          </a:p>
        </p:txBody>
      </p:sp>
      <p:sp>
        <p:nvSpPr>
          <p:cNvPr id="5" name="Slide Number Placeholder 4"/>
          <p:cNvSpPr>
            <a:spLocks noGrp="1"/>
          </p:cNvSpPr>
          <p:nvPr>
            <p:ph type="sldNum" sz="quarter" idx="4"/>
          </p:nvPr>
        </p:nvSpPr>
        <p:spPr/>
        <p:txBody>
          <a:bodyPr/>
          <a:lstStyle/>
          <a:p>
            <a:fld id="{97F33F24-5111-4524-9375-24241E4B6E0C}" type="slidenum">
              <a:rPr lang="en-US" smtClean="0"/>
              <a:pPr/>
              <a:t>11</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endParaRPr lang="en-US" b="1" dirty="0" smtClean="0"/>
          </a:p>
          <a:p>
            <a:r>
              <a:rPr lang="en-US" dirty="0" smtClean="0">
                <a:solidFill>
                  <a:schemeClr val="tx1"/>
                </a:solidFill>
              </a:rPr>
              <a:t>Copyright © 2014 Pearson Education, Inc. Publishing as Prentice Hall.  </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Planning Structure of Worksheets</a:t>
            </a:r>
            <a:endParaRPr lang="en-US" dirty="0"/>
          </a:p>
        </p:txBody>
      </p:sp>
      <p:sp>
        <p:nvSpPr>
          <p:cNvPr id="9" name="Content Placeholder 8"/>
          <p:cNvSpPr>
            <a:spLocks noGrp="1"/>
          </p:cNvSpPr>
          <p:nvPr>
            <p:ph idx="1"/>
          </p:nvPr>
        </p:nvSpPr>
        <p:spPr/>
        <p:txBody>
          <a:bodyPr/>
          <a:lstStyle/>
          <a:p>
            <a:r>
              <a:rPr lang="en-US" dirty="0" smtClean="0"/>
              <a:t>Enter the labels, values, and formulas</a:t>
            </a:r>
          </a:p>
          <a:p>
            <a:r>
              <a:rPr lang="en-US" dirty="0" smtClean="0"/>
              <a:t>Format the numerical values</a:t>
            </a:r>
          </a:p>
          <a:p>
            <a:r>
              <a:rPr lang="en-US" dirty="0" smtClean="0"/>
              <a:t>Format the descriptive titles and labels</a:t>
            </a:r>
          </a:p>
          <a:p>
            <a:r>
              <a:rPr lang="en-US" dirty="0" smtClean="0"/>
              <a:t>Document the workbook </a:t>
            </a:r>
          </a:p>
          <a:p>
            <a:r>
              <a:rPr lang="en-US" dirty="0" smtClean="0"/>
              <a:t>Save and share the completed workbook</a:t>
            </a:r>
          </a:p>
        </p:txBody>
      </p:sp>
      <p:sp>
        <p:nvSpPr>
          <p:cNvPr id="5" name="Slide Number Placeholder 4"/>
          <p:cNvSpPr>
            <a:spLocks noGrp="1"/>
          </p:cNvSpPr>
          <p:nvPr>
            <p:ph type="sldNum" sz="quarter" idx="4"/>
          </p:nvPr>
        </p:nvSpPr>
        <p:spPr/>
        <p:txBody>
          <a:bodyPr/>
          <a:lstStyle/>
          <a:p>
            <a:fld id="{97F33F24-5111-4524-9375-24241E4B6E0C}" type="slidenum">
              <a:rPr lang="en-US" smtClean="0"/>
              <a:pPr/>
              <a:t>12</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endParaRPr lang="en-US" b="1" dirty="0" smtClean="0"/>
          </a:p>
          <a:p>
            <a:r>
              <a:rPr lang="en-US" dirty="0" smtClean="0">
                <a:solidFill>
                  <a:schemeClr val="tx1"/>
                </a:solidFill>
              </a:rPr>
              <a:t>Copyright © 2014 Pearson Education, Inc. Publishing as Prentice Hall.  </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Planning Structure of Worksheets</a:t>
            </a:r>
            <a:endParaRPr lang="en-US" dirty="0"/>
          </a:p>
        </p:txBody>
      </p:sp>
      <p:sp>
        <p:nvSpPr>
          <p:cNvPr id="5" name="Slide Number Placeholder 4"/>
          <p:cNvSpPr>
            <a:spLocks noGrp="1"/>
          </p:cNvSpPr>
          <p:nvPr>
            <p:ph type="sldNum" sz="quarter" idx="4"/>
          </p:nvPr>
        </p:nvSpPr>
        <p:spPr/>
        <p:txBody>
          <a:bodyPr/>
          <a:lstStyle/>
          <a:p>
            <a:fld id="{97F33F24-5111-4524-9375-24241E4B6E0C}" type="slidenum">
              <a:rPr lang="en-US" smtClean="0"/>
              <a:pPr/>
              <a:t>13</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endParaRPr lang="en-US" b="1" dirty="0" smtClean="0"/>
          </a:p>
          <a:p>
            <a:r>
              <a:rPr lang="en-US" dirty="0" smtClean="0">
                <a:solidFill>
                  <a:schemeClr val="tx1"/>
                </a:solidFill>
              </a:rPr>
              <a:t>Copyright © 2014 Pearson Education, Inc. Publishing as Prentice Hall.  </a:t>
            </a:r>
          </a:p>
          <a:p>
            <a:endParaRPr 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2500" y="2367403"/>
            <a:ext cx="7124700" cy="2638778"/>
          </a:xfrm>
        </p:spPr>
      </p:pic>
    </p:spTree>
    <p:extLst>
      <p:ext uri="{BB962C8B-B14F-4D97-AF65-F5344CB8AC3E}">
        <p14:creationId xmlns:p14="http://schemas.microsoft.com/office/powerpoint/2010/main" val="34279546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Entering Text</a:t>
            </a:r>
            <a:endParaRPr lang="en-US" dirty="0"/>
          </a:p>
        </p:txBody>
      </p:sp>
      <p:sp>
        <p:nvSpPr>
          <p:cNvPr id="5" name="Slide Number Placeholder 4"/>
          <p:cNvSpPr>
            <a:spLocks noGrp="1"/>
          </p:cNvSpPr>
          <p:nvPr>
            <p:ph type="sldNum" sz="quarter" idx="4"/>
          </p:nvPr>
        </p:nvSpPr>
        <p:spPr/>
        <p:txBody>
          <a:bodyPr/>
          <a:lstStyle/>
          <a:p>
            <a:fld id="{97F33F24-5111-4524-9375-24241E4B6E0C}" type="slidenum">
              <a:rPr lang="en-US" smtClean="0"/>
              <a:pPr/>
              <a:t>14</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215" y="2362200"/>
            <a:ext cx="6553385" cy="2275681"/>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Entering Values</a:t>
            </a:r>
            <a:endParaRPr lang="en-US"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1143000" y="1676400"/>
            <a:ext cx="6324600" cy="3505199"/>
          </a:xfrm>
          <a:prstGeom prst="rect">
            <a:avLst/>
          </a:prstGeom>
          <a:noFill/>
          <a:ln w="9525">
            <a:noFill/>
            <a:miter lim="800000"/>
            <a:headEnd/>
            <a:tailEnd/>
          </a:ln>
          <a:effectLst/>
        </p:spPr>
      </p:pic>
      <p:sp>
        <p:nvSpPr>
          <p:cNvPr id="5" name="Slide Number Placeholder 4"/>
          <p:cNvSpPr>
            <a:spLocks noGrp="1"/>
          </p:cNvSpPr>
          <p:nvPr>
            <p:ph type="sldNum" sz="quarter" idx="4"/>
          </p:nvPr>
        </p:nvSpPr>
        <p:spPr/>
        <p:txBody>
          <a:bodyPr/>
          <a:lstStyle/>
          <a:p>
            <a:fld id="{97F33F24-5111-4524-9375-24241E4B6E0C}" type="slidenum">
              <a:rPr lang="en-US" smtClean="0"/>
              <a:pPr/>
              <a:t>15</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Entering Formulas</a:t>
            </a:r>
            <a:endParaRPr lang="en-US" dirty="0"/>
          </a:p>
        </p:txBody>
      </p:sp>
      <p:sp>
        <p:nvSpPr>
          <p:cNvPr id="9" name="Content Placeholder 8"/>
          <p:cNvSpPr>
            <a:spLocks noGrp="1"/>
          </p:cNvSpPr>
          <p:nvPr>
            <p:ph idx="1"/>
          </p:nvPr>
        </p:nvSpPr>
        <p:spPr/>
        <p:txBody>
          <a:bodyPr>
            <a:normAutofit lnSpcReduction="10000"/>
          </a:bodyPr>
          <a:lstStyle/>
          <a:p>
            <a:r>
              <a:rPr lang="en-US" b="1" dirty="0" smtClean="0"/>
              <a:t>Formulas </a:t>
            </a:r>
            <a:r>
              <a:rPr lang="en-US" dirty="0" smtClean="0"/>
              <a:t>are combinations of cell addresses, math operations, values and/or functions</a:t>
            </a:r>
          </a:p>
          <a:p>
            <a:r>
              <a:rPr lang="en-US" dirty="0" smtClean="0"/>
              <a:t>A formula begins with the equal sign (=)</a:t>
            </a:r>
          </a:p>
          <a:p>
            <a:pPr lvl="1"/>
            <a:r>
              <a:rPr lang="en-US" dirty="0" smtClean="0"/>
              <a:t>Examples:</a:t>
            </a:r>
          </a:p>
          <a:p>
            <a:pPr lvl="1">
              <a:buNone/>
            </a:pPr>
            <a:r>
              <a:rPr lang="en-US" dirty="0" smtClean="0"/>
              <a:t>	=A1+A2</a:t>
            </a:r>
          </a:p>
          <a:p>
            <a:pPr lvl="1">
              <a:buNone/>
            </a:pPr>
            <a:r>
              <a:rPr lang="en-US" dirty="0" smtClean="0"/>
              <a:t>	=C2*5</a:t>
            </a:r>
          </a:p>
          <a:p>
            <a:pPr lvl="1">
              <a:buNone/>
            </a:pPr>
            <a:endParaRPr lang="en-US" dirty="0" smtClean="0"/>
          </a:p>
          <a:p>
            <a:pPr lvl="1">
              <a:buNone/>
            </a:pPr>
            <a:endParaRPr lang="en-US" dirty="0" smtClean="0"/>
          </a:p>
          <a:p>
            <a:pPr lvl="1">
              <a:buNone/>
            </a:pPr>
            <a:r>
              <a:rPr lang="en-US" dirty="0" smtClean="0"/>
              <a:t> </a:t>
            </a:r>
          </a:p>
        </p:txBody>
      </p:sp>
      <p:sp>
        <p:nvSpPr>
          <p:cNvPr id="5" name="Slide Number Placeholder 4"/>
          <p:cNvSpPr>
            <a:spLocks noGrp="1"/>
          </p:cNvSpPr>
          <p:nvPr>
            <p:ph type="sldNum" sz="quarter" idx="4"/>
          </p:nvPr>
        </p:nvSpPr>
        <p:spPr/>
        <p:txBody>
          <a:bodyPr/>
          <a:lstStyle/>
          <a:p>
            <a:fld id="{97F33F24-5111-4524-9375-24241E4B6E0C}" type="slidenum">
              <a:rPr lang="en-US" smtClean="0"/>
              <a:pPr/>
              <a:t>16</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Entering Formulas</a:t>
            </a:r>
            <a:endParaRPr lang="en-US" dirty="0"/>
          </a:p>
        </p:txBody>
      </p:sp>
      <p:sp>
        <p:nvSpPr>
          <p:cNvPr id="3" name="Content Placeholder 2"/>
          <p:cNvSpPr>
            <a:spLocks noGrp="1"/>
          </p:cNvSpPr>
          <p:nvPr>
            <p:ph idx="1"/>
          </p:nvPr>
        </p:nvSpPr>
        <p:spPr>
          <a:xfrm>
            <a:off x="457200" y="1417637"/>
            <a:ext cx="8229600" cy="4830763"/>
          </a:xfrm>
        </p:spPr>
        <p:txBody>
          <a:bodyPr/>
          <a:lstStyle/>
          <a:p>
            <a:r>
              <a:rPr lang="en-US" dirty="0" smtClean="0"/>
              <a:t>Cell D4 contains the formula =B4*C4</a:t>
            </a:r>
          </a:p>
          <a:p>
            <a:r>
              <a:rPr lang="en-US" dirty="0" smtClean="0"/>
              <a:t>Cell C8 contains the formula =C4+C5+C6+C7</a:t>
            </a:r>
          </a:p>
          <a:p>
            <a:endParaRPr lang="en-US" dirty="0"/>
          </a:p>
        </p:txBody>
      </p:sp>
      <p:sp>
        <p:nvSpPr>
          <p:cNvPr id="5" name="Slide Number Placeholder 4"/>
          <p:cNvSpPr>
            <a:spLocks noGrp="1"/>
          </p:cNvSpPr>
          <p:nvPr>
            <p:ph type="sldNum" sz="quarter" idx="4"/>
          </p:nvPr>
        </p:nvSpPr>
        <p:spPr/>
        <p:txBody>
          <a:bodyPr/>
          <a:lstStyle/>
          <a:p>
            <a:fld id="{97F33F24-5111-4524-9375-24241E4B6E0C}" type="slidenum">
              <a:rPr lang="en-US" smtClean="0"/>
              <a:pPr/>
              <a:t>17</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b="1" dirty="0" smtClean="0"/>
              <a:t> </a:t>
            </a:r>
            <a:r>
              <a:rPr lang="en-US" dirty="0" smtClean="0">
                <a:solidFill>
                  <a:schemeClr val="tx1"/>
                </a:solidFill>
              </a:rPr>
              <a:t>Copyright © 2014 Pearson Education, Inc. Publishing as Prentice Hall.   </a:t>
            </a:r>
            <a:endParaRPr lang="en-US" dirty="0">
              <a:solidFill>
                <a:schemeClr val="tx1"/>
              </a:solidFill>
            </a:endParaRPr>
          </a:p>
        </p:txBody>
      </p:sp>
      <p:pic>
        <p:nvPicPr>
          <p:cNvPr id="6" name="Picture 3"/>
          <p:cNvPicPr>
            <a:picLocks noChangeAspect="1" noChangeArrowheads="1"/>
          </p:cNvPicPr>
          <p:nvPr/>
        </p:nvPicPr>
        <p:blipFill>
          <a:blip r:embed="rId3" cstate="print"/>
          <a:srcRect/>
          <a:stretch>
            <a:fillRect/>
          </a:stretch>
        </p:blipFill>
        <p:spPr bwMode="auto">
          <a:xfrm>
            <a:off x="762000" y="2743200"/>
            <a:ext cx="7543800" cy="312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Editing Cell Content</a:t>
            </a:r>
            <a:endParaRPr lang="en-US" dirty="0"/>
          </a:p>
        </p:txBody>
      </p:sp>
      <p:sp>
        <p:nvSpPr>
          <p:cNvPr id="9" name="Content Placeholder 8"/>
          <p:cNvSpPr>
            <a:spLocks noGrp="1"/>
          </p:cNvSpPr>
          <p:nvPr>
            <p:ph idx="1"/>
          </p:nvPr>
        </p:nvSpPr>
        <p:spPr/>
        <p:txBody>
          <a:bodyPr>
            <a:normAutofit/>
          </a:bodyPr>
          <a:lstStyle/>
          <a:p>
            <a:pPr>
              <a:buNone/>
            </a:pPr>
            <a:r>
              <a:rPr lang="en-US" dirty="0" smtClean="0"/>
              <a:t> </a:t>
            </a:r>
          </a:p>
          <a:p>
            <a:pPr lvl="1">
              <a:buNone/>
            </a:pPr>
            <a:r>
              <a:rPr lang="en-US" dirty="0" smtClean="0"/>
              <a:t> </a:t>
            </a:r>
          </a:p>
        </p:txBody>
      </p:sp>
      <p:sp>
        <p:nvSpPr>
          <p:cNvPr id="5" name="Slide Number Placeholder 4"/>
          <p:cNvSpPr>
            <a:spLocks noGrp="1"/>
          </p:cNvSpPr>
          <p:nvPr>
            <p:ph type="sldNum" sz="quarter" idx="4"/>
          </p:nvPr>
        </p:nvSpPr>
        <p:spPr/>
        <p:txBody>
          <a:bodyPr/>
          <a:lstStyle/>
          <a:p>
            <a:fld id="{97F33F24-5111-4524-9375-24241E4B6E0C}" type="slidenum">
              <a:rPr lang="en-US" smtClean="0"/>
              <a:pPr/>
              <a:t>18</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188643815"/>
              </p:ext>
            </p:extLst>
          </p:nvPr>
        </p:nvGraphicFramePr>
        <p:xfrm>
          <a:off x="914400" y="2128520"/>
          <a:ext cx="7391400" cy="2291080"/>
        </p:xfrm>
        <a:graphic>
          <a:graphicData uri="http://schemas.openxmlformats.org/drawingml/2006/table">
            <a:tbl>
              <a:tblPr firstRow="1" bandRow="1">
                <a:tableStyleId>{5C22544A-7EE6-4342-B048-85BDC9FD1C3A}</a:tableStyleId>
              </a:tblPr>
              <a:tblGrid>
                <a:gridCol w="2463800"/>
                <a:gridCol w="2463800"/>
                <a:gridCol w="2463800"/>
              </a:tblGrid>
              <a:tr h="370840">
                <a:tc>
                  <a:txBody>
                    <a:bodyPr/>
                    <a:lstStyle/>
                    <a:p>
                      <a:r>
                        <a:rPr lang="en-US" dirty="0" smtClean="0"/>
                        <a:t>Select Cell</a:t>
                      </a:r>
                      <a:endParaRPr lang="en-US" dirty="0"/>
                    </a:p>
                  </a:txBody>
                  <a:tcPr/>
                </a:tc>
                <a:tc>
                  <a:txBody>
                    <a:bodyPr/>
                    <a:lstStyle/>
                    <a:p>
                      <a:r>
                        <a:rPr lang="en-US" dirty="0" smtClean="0"/>
                        <a:t>Double-click Cell</a:t>
                      </a:r>
                      <a:endParaRPr lang="en-US" dirty="0"/>
                    </a:p>
                  </a:txBody>
                  <a:tcPr/>
                </a:tc>
                <a:tc>
                  <a:txBody>
                    <a:bodyPr/>
                    <a:lstStyle/>
                    <a:p>
                      <a:r>
                        <a:rPr lang="en-US" dirty="0" smtClean="0"/>
                        <a:t>Select Cell</a:t>
                      </a:r>
                      <a:endParaRPr lang="en-US" dirty="0"/>
                    </a:p>
                  </a:txBody>
                  <a:tcPr/>
                </a:tc>
              </a:tr>
              <a:tr h="370840">
                <a:tc>
                  <a:txBody>
                    <a:bodyPr/>
                    <a:lstStyle/>
                    <a:p>
                      <a:r>
                        <a:rPr lang="en-US" dirty="0" smtClean="0"/>
                        <a:t>1. Click in the Formula Bar.</a:t>
                      </a:r>
                      <a:endParaRPr lang="en-US" dirty="0"/>
                    </a:p>
                  </a:txBody>
                  <a:tcPr/>
                </a:tc>
                <a:tc>
                  <a:txBody>
                    <a:bodyPr/>
                    <a:lstStyle/>
                    <a:p>
                      <a:r>
                        <a:rPr lang="en-US" dirty="0" smtClean="0"/>
                        <a:t>1. Make edits directly in the cell.</a:t>
                      </a:r>
                      <a:endParaRPr lang="en-US" dirty="0"/>
                    </a:p>
                  </a:txBody>
                  <a:tcPr/>
                </a:tc>
                <a:tc>
                  <a:txBody>
                    <a:bodyPr/>
                    <a:lstStyle/>
                    <a:p>
                      <a:r>
                        <a:rPr lang="en-US" dirty="0" smtClean="0"/>
                        <a:t>1. Press F2.</a:t>
                      </a:r>
                      <a:endParaRPr lang="en-US" dirty="0"/>
                    </a:p>
                  </a:txBody>
                  <a:tcPr/>
                </a:tc>
              </a:tr>
              <a:tr h="370840">
                <a:tc>
                  <a:txBody>
                    <a:bodyPr/>
                    <a:lstStyle/>
                    <a:p>
                      <a:r>
                        <a:rPr lang="en-US" dirty="0" smtClean="0"/>
                        <a:t>2. Make changes in the Formula Bar.</a:t>
                      </a:r>
                      <a:endParaRPr lang="en-US" dirty="0"/>
                    </a:p>
                  </a:txBody>
                  <a:tcPr/>
                </a:tc>
                <a:tc>
                  <a:txBody>
                    <a:bodyPr/>
                    <a:lstStyle/>
                    <a:p>
                      <a:r>
                        <a:rPr lang="en-US" dirty="0" smtClean="0"/>
                        <a:t>2. Press Enter.</a:t>
                      </a:r>
                      <a:endParaRPr lang="en-US" dirty="0"/>
                    </a:p>
                  </a:txBody>
                  <a:tcPr/>
                </a:tc>
                <a:tc>
                  <a:txBody>
                    <a:bodyPr/>
                    <a:lstStyle/>
                    <a:p>
                      <a:r>
                        <a:rPr lang="en-US" dirty="0" smtClean="0"/>
                        <a:t>2. Make changes in the</a:t>
                      </a:r>
                      <a:r>
                        <a:rPr lang="en-US" baseline="0" dirty="0" smtClean="0"/>
                        <a:t> cell.</a:t>
                      </a:r>
                      <a:endParaRPr lang="en-US" dirty="0"/>
                    </a:p>
                  </a:txBody>
                  <a:tcPr/>
                </a:tc>
              </a:tr>
              <a:tr h="370840">
                <a:tc>
                  <a:txBody>
                    <a:bodyPr/>
                    <a:lstStyle/>
                    <a:p>
                      <a:r>
                        <a:rPr lang="en-US" dirty="0" smtClean="0"/>
                        <a:t>3. Click Enter on the left side of the Formula Bar.</a:t>
                      </a:r>
                      <a:endParaRPr lang="en-US" dirty="0"/>
                    </a:p>
                  </a:txBody>
                  <a:tcPr/>
                </a:tc>
                <a:tc>
                  <a:txBody>
                    <a:bodyPr/>
                    <a:lstStyle/>
                    <a:p>
                      <a:endParaRPr lang="en-US" dirty="0"/>
                    </a:p>
                  </a:txBody>
                  <a:tcPr/>
                </a:tc>
                <a:tc>
                  <a:txBody>
                    <a:bodyPr/>
                    <a:lstStyle/>
                    <a:p>
                      <a:r>
                        <a:rPr lang="en-US" dirty="0" smtClean="0"/>
                        <a:t>3. Press Enter.</a:t>
                      </a:r>
                      <a:endParaRPr lang="en-US" dirty="0"/>
                    </a:p>
                  </a:txBody>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Mathematical Symbols</a:t>
            </a:r>
            <a:endParaRPr lang="en-US" dirty="0"/>
          </a:p>
        </p:txBody>
      </p:sp>
      <p:sp>
        <p:nvSpPr>
          <p:cNvPr id="9" name="Content Placeholder 8"/>
          <p:cNvSpPr>
            <a:spLocks noGrp="1"/>
          </p:cNvSpPr>
          <p:nvPr>
            <p:ph idx="1"/>
          </p:nvPr>
        </p:nvSpPr>
        <p:spPr>
          <a:xfrm>
            <a:off x="457200" y="1676400"/>
            <a:ext cx="8229600" cy="4525963"/>
          </a:xfrm>
        </p:spPr>
        <p:txBody>
          <a:bodyPr>
            <a:normAutofit/>
          </a:bodyPr>
          <a:lstStyle/>
          <a:p>
            <a:pPr>
              <a:buNone/>
            </a:pPr>
            <a:r>
              <a:rPr lang="en-US" dirty="0" smtClean="0"/>
              <a:t> </a:t>
            </a:r>
          </a:p>
          <a:p>
            <a:pPr lvl="1">
              <a:buNone/>
            </a:pPr>
            <a:r>
              <a:rPr lang="en-US" dirty="0" smtClean="0"/>
              <a:t> </a:t>
            </a:r>
          </a:p>
        </p:txBody>
      </p:sp>
      <p:sp>
        <p:nvSpPr>
          <p:cNvPr id="5" name="Slide Number Placeholder 4"/>
          <p:cNvSpPr>
            <a:spLocks noGrp="1"/>
          </p:cNvSpPr>
          <p:nvPr>
            <p:ph type="sldNum" sz="quarter" idx="4"/>
          </p:nvPr>
        </p:nvSpPr>
        <p:spPr/>
        <p:txBody>
          <a:bodyPr/>
          <a:lstStyle/>
          <a:p>
            <a:fld id="{97F33F24-5111-4524-9375-24241E4B6E0C}" type="slidenum">
              <a:rPr lang="en-US" smtClean="0"/>
              <a:pPr/>
              <a:t>19</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b="1" dirty="0" smtClean="0"/>
              <a:t> </a:t>
            </a:r>
            <a:r>
              <a:rPr lang="en-US" dirty="0" smtClean="0">
                <a:solidFill>
                  <a:schemeClr val="tx1"/>
                </a:solidFill>
              </a:rPr>
              <a:t>Copyright © 2014 Pearson Education, Inc. Publishing as Prentice Hall.   </a:t>
            </a:r>
            <a:endParaRPr lang="en-US" dirty="0">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1452875"/>
              </p:ext>
            </p:extLst>
          </p:nvPr>
        </p:nvGraphicFramePr>
        <p:xfrm>
          <a:off x="1524000" y="2118360"/>
          <a:ext cx="6096000" cy="222504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r>
                        <a:rPr lang="en-US" dirty="0" smtClean="0"/>
                        <a:t>Operation</a:t>
                      </a:r>
                      <a:endParaRPr lang="en-US" dirty="0"/>
                    </a:p>
                  </a:txBody>
                  <a:tcPr/>
                </a:tc>
                <a:tc>
                  <a:txBody>
                    <a:bodyPr/>
                    <a:lstStyle/>
                    <a:p>
                      <a:r>
                        <a:rPr lang="en-US" dirty="0" smtClean="0"/>
                        <a:t>Common Symbol</a:t>
                      </a:r>
                      <a:endParaRPr lang="en-US" dirty="0"/>
                    </a:p>
                  </a:txBody>
                  <a:tcPr/>
                </a:tc>
                <a:tc>
                  <a:txBody>
                    <a:bodyPr/>
                    <a:lstStyle/>
                    <a:p>
                      <a:r>
                        <a:rPr lang="en-US" dirty="0" smtClean="0"/>
                        <a:t>Symbol in Excel</a:t>
                      </a:r>
                      <a:endParaRPr lang="en-US" dirty="0"/>
                    </a:p>
                  </a:txBody>
                  <a:tcPr/>
                </a:tc>
              </a:tr>
              <a:tr h="370840">
                <a:tc>
                  <a:txBody>
                    <a:bodyPr/>
                    <a:lstStyle/>
                    <a:p>
                      <a:r>
                        <a:rPr lang="en-US" dirty="0" smtClean="0"/>
                        <a:t>Addition</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r>
              <a:tr h="370840">
                <a:tc>
                  <a:txBody>
                    <a:bodyPr/>
                    <a:lstStyle/>
                    <a:p>
                      <a:r>
                        <a:rPr lang="en-US" dirty="0" smtClean="0"/>
                        <a:t>Subtraction</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r>
              <a:tr h="370840">
                <a:tc>
                  <a:txBody>
                    <a:bodyPr/>
                    <a:lstStyle/>
                    <a:p>
                      <a:r>
                        <a:rPr lang="en-US" dirty="0" smtClean="0"/>
                        <a:t>Multiplication</a:t>
                      </a:r>
                      <a:endParaRPr lang="en-US" dirty="0"/>
                    </a:p>
                  </a:txBody>
                  <a:tcPr/>
                </a:tc>
                <a:tc>
                  <a:txBody>
                    <a:bodyPr/>
                    <a:lstStyle/>
                    <a:p>
                      <a:pPr algn="ctr"/>
                      <a:r>
                        <a:rPr lang="en-US" dirty="0" smtClean="0"/>
                        <a:t>X</a:t>
                      </a:r>
                      <a:endParaRPr lang="en-US" dirty="0"/>
                    </a:p>
                  </a:txBody>
                  <a:tcPr/>
                </a:tc>
                <a:tc>
                  <a:txBody>
                    <a:bodyPr/>
                    <a:lstStyle/>
                    <a:p>
                      <a:pPr algn="ctr"/>
                      <a:r>
                        <a:rPr lang="en-US" dirty="0" smtClean="0"/>
                        <a:t>*</a:t>
                      </a:r>
                      <a:endParaRPr lang="en-US" dirty="0"/>
                    </a:p>
                  </a:txBody>
                  <a:tcPr/>
                </a:tc>
              </a:tr>
              <a:tr h="370840">
                <a:tc>
                  <a:txBody>
                    <a:bodyPr/>
                    <a:lstStyle/>
                    <a:p>
                      <a:r>
                        <a:rPr lang="en-US" dirty="0" smtClean="0"/>
                        <a:t>Division</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r>
              <a:tr h="370840">
                <a:tc>
                  <a:txBody>
                    <a:bodyPr/>
                    <a:lstStyle/>
                    <a:p>
                      <a:r>
                        <a:rPr lang="en-US" dirty="0" smtClean="0"/>
                        <a:t>Exponentiation</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Objectives</a:t>
            </a:r>
            <a:endParaRPr lang="en-US" dirty="0"/>
          </a:p>
        </p:txBody>
      </p:sp>
      <p:sp>
        <p:nvSpPr>
          <p:cNvPr id="5" name="Content Placeholder 4"/>
          <p:cNvSpPr>
            <a:spLocks noGrp="1"/>
          </p:cNvSpPr>
          <p:nvPr>
            <p:ph idx="1"/>
          </p:nvPr>
        </p:nvSpPr>
        <p:spPr/>
        <p:txBody>
          <a:bodyPr>
            <a:normAutofit/>
          </a:bodyPr>
          <a:lstStyle/>
          <a:p>
            <a:r>
              <a:rPr lang="en-US" dirty="0" smtClean="0"/>
              <a:t>Explore the Excel window</a:t>
            </a:r>
          </a:p>
          <a:p>
            <a:r>
              <a:rPr lang="en-US" dirty="0" smtClean="0"/>
              <a:t>Enter and edit cell data</a:t>
            </a:r>
          </a:p>
          <a:p>
            <a:r>
              <a:rPr lang="en-US" dirty="0" smtClean="0"/>
              <a:t>Create formulas</a:t>
            </a:r>
          </a:p>
          <a:p>
            <a:r>
              <a:rPr lang="en-US" dirty="0" smtClean="0"/>
              <a:t>Use Auto Fill</a:t>
            </a:r>
          </a:p>
          <a:p>
            <a:r>
              <a:rPr lang="en-US" dirty="0" smtClean="0"/>
              <a:t>Display cell formulas</a:t>
            </a:r>
          </a:p>
          <a:p>
            <a:r>
              <a:rPr lang="en-US" dirty="0" smtClean="0"/>
              <a:t>Manage worksheets</a:t>
            </a:r>
          </a:p>
        </p:txBody>
      </p:sp>
      <p:sp>
        <p:nvSpPr>
          <p:cNvPr id="3" name="Slide Number Placeholder 2"/>
          <p:cNvSpPr>
            <a:spLocks noGrp="1"/>
          </p:cNvSpPr>
          <p:nvPr>
            <p:ph type="sldNum" sz="quarter" idx="4"/>
          </p:nvPr>
        </p:nvSpPr>
        <p:spPr/>
        <p:txBody>
          <a:bodyPr/>
          <a:lstStyle/>
          <a:p>
            <a:fld id="{97F33F24-5111-4524-9375-24241E4B6E0C}" type="slidenum">
              <a:rPr lang="en-US" smtClean="0"/>
              <a:pPr/>
              <a:t>2</a:t>
            </a:fld>
            <a:endParaRPr lang="en-US" dirty="0"/>
          </a:p>
        </p:txBody>
      </p:sp>
      <p:sp>
        <p:nvSpPr>
          <p:cNvPr id="2" name="Footer Placeholder 1"/>
          <p:cNvSpPr>
            <a:spLocks noGrp="1"/>
          </p:cNvSpPr>
          <p:nvPr>
            <p:ph type="ftr" sz="quarter" idx="4294967295"/>
          </p:nvPr>
        </p:nvSpPr>
        <p:spPr>
          <a:xfrm>
            <a:off x="2286000" y="6569075"/>
            <a:ext cx="5486400" cy="365125"/>
          </a:xfrm>
        </p:spPr>
        <p:txBody>
          <a:bodyPr/>
          <a:lstStyle/>
          <a:p>
            <a:endParaRPr lang="en-US" b="1" dirty="0">
              <a:solidFill>
                <a:schemeClr val="tx1"/>
              </a:solidFill>
            </a:endParaRPr>
          </a:p>
          <a:p>
            <a:r>
              <a:rPr lang="en-US" dirty="0">
                <a:solidFill>
                  <a:schemeClr val="tx1"/>
                </a:solidFill>
              </a:rPr>
              <a:t>Copyright © 2014 Pearson Education, Inc. Publishing as Prentice Hall. </a:t>
            </a:r>
            <a:r>
              <a:rPr lang="en-US" dirty="0" smtClean="0">
                <a:solidFill>
                  <a:schemeClr val="tx1"/>
                </a:solidFill>
              </a:rPr>
              <a:t> </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Cell References in Formulas</a:t>
            </a:r>
            <a:endParaRPr lang="en-US" dirty="0"/>
          </a:p>
        </p:txBody>
      </p:sp>
      <p:sp>
        <p:nvSpPr>
          <p:cNvPr id="9" name="Content Placeholder 8"/>
          <p:cNvSpPr>
            <a:spLocks noGrp="1"/>
          </p:cNvSpPr>
          <p:nvPr>
            <p:ph idx="1"/>
          </p:nvPr>
        </p:nvSpPr>
        <p:spPr/>
        <p:txBody>
          <a:bodyPr>
            <a:normAutofit/>
          </a:bodyPr>
          <a:lstStyle/>
          <a:p>
            <a:r>
              <a:rPr lang="en-US" dirty="0" smtClean="0"/>
              <a:t>It is best to use cell addresses in formulas versus actual data</a:t>
            </a:r>
          </a:p>
          <a:p>
            <a:pPr lvl="1"/>
            <a:r>
              <a:rPr lang="en-US" dirty="0" smtClean="0"/>
              <a:t>If cell A1 contains the value 5 and you need to add B1 to this value, use =A1+B1 versus =5+B1</a:t>
            </a:r>
          </a:p>
          <a:p>
            <a:r>
              <a:rPr lang="en-US" dirty="0" smtClean="0"/>
              <a:t>If the data changes, Excel will recalculate the result</a:t>
            </a:r>
          </a:p>
          <a:p>
            <a:pPr lvl="1">
              <a:buNone/>
            </a:pPr>
            <a:r>
              <a:rPr lang="en-US" dirty="0" smtClean="0"/>
              <a:t> </a:t>
            </a:r>
          </a:p>
        </p:txBody>
      </p:sp>
      <p:sp>
        <p:nvSpPr>
          <p:cNvPr id="5" name="Slide Number Placeholder 4"/>
          <p:cNvSpPr>
            <a:spLocks noGrp="1"/>
          </p:cNvSpPr>
          <p:nvPr>
            <p:ph type="sldNum" sz="quarter" idx="4"/>
          </p:nvPr>
        </p:nvSpPr>
        <p:spPr/>
        <p:txBody>
          <a:bodyPr/>
          <a:lstStyle/>
          <a:p>
            <a:fld id="{97F33F24-5111-4524-9375-24241E4B6E0C}" type="slidenum">
              <a:rPr lang="en-US" smtClean="0"/>
              <a:pPr/>
              <a:t>20</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Cell References in Formulas</a:t>
            </a:r>
            <a:endParaRPr lang="en-US" dirty="0"/>
          </a:p>
        </p:txBody>
      </p:sp>
      <p:sp>
        <p:nvSpPr>
          <p:cNvPr id="5" name="Slide Number Placeholder 4"/>
          <p:cNvSpPr>
            <a:spLocks noGrp="1"/>
          </p:cNvSpPr>
          <p:nvPr>
            <p:ph type="sldNum" sz="quarter" idx="4"/>
          </p:nvPr>
        </p:nvSpPr>
        <p:spPr/>
        <p:txBody>
          <a:bodyPr/>
          <a:lstStyle/>
          <a:p>
            <a:fld id="{97F33F24-5111-4524-9375-24241E4B6E0C}" type="slidenum">
              <a:rPr lang="en-US" smtClean="0"/>
              <a:pPr/>
              <a:t>21</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r>
              <a:rPr lang="en-US" b="1" dirty="0" smtClean="0"/>
              <a:t> </a:t>
            </a:r>
            <a:endParaRPr 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7594" y="2385219"/>
            <a:ext cx="7438206" cy="2034381"/>
          </a:xfrm>
        </p:spPr>
      </p:pic>
    </p:spTree>
    <p:extLst>
      <p:ext uri="{BB962C8B-B14F-4D97-AF65-F5344CB8AC3E}">
        <p14:creationId xmlns:p14="http://schemas.microsoft.com/office/powerpoint/2010/main" val="11848253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Order of Precedence</a:t>
            </a:r>
            <a:endParaRPr lang="en-US" dirty="0"/>
          </a:p>
        </p:txBody>
      </p:sp>
      <p:sp>
        <p:nvSpPr>
          <p:cNvPr id="9" name="Content Placeholder 8"/>
          <p:cNvSpPr>
            <a:spLocks noGrp="1"/>
          </p:cNvSpPr>
          <p:nvPr>
            <p:ph idx="1"/>
          </p:nvPr>
        </p:nvSpPr>
        <p:spPr/>
        <p:txBody>
          <a:bodyPr>
            <a:normAutofit lnSpcReduction="10000"/>
          </a:bodyPr>
          <a:lstStyle/>
          <a:p>
            <a:r>
              <a:rPr lang="en-US" b="1" dirty="0" smtClean="0"/>
              <a:t>Order of precedence </a:t>
            </a:r>
            <a:r>
              <a:rPr lang="en-US" dirty="0" smtClean="0"/>
              <a:t>(operations) controls the sequence in which math operations are computed</a:t>
            </a:r>
          </a:p>
          <a:p>
            <a:pPr lvl="1"/>
            <a:r>
              <a:rPr lang="en-US" dirty="0" smtClean="0"/>
              <a:t>Parentheses</a:t>
            </a:r>
          </a:p>
          <a:p>
            <a:pPr lvl="1"/>
            <a:r>
              <a:rPr lang="en-US" dirty="0" smtClean="0"/>
              <a:t>Exponentiation</a:t>
            </a:r>
          </a:p>
          <a:p>
            <a:pPr lvl="1"/>
            <a:r>
              <a:rPr lang="en-US" dirty="0" smtClean="0"/>
              <a:t>Multiplication and Division</a:t>
            </a:r>
          </a:p>
          <a:p>
            <a:pPr lvl="1"/>
            <a:r>
              <a:rPr lang="en-US" dirty="0" smtClean="0"/>
              <a:t>Addition and Subtraction</a:t>
            </a:r>
          </a:p>
          <a:p>
            <a:pPr lvl="1">
              <a:buNone/>
            </a:pPr>
            <a:endParaRPr lang="en-US" dirty="0" smtClean="0"/>
          </a:p>
          <a:p>
            <a:pPr lvl="1">
              <a:buNone/>
            </a:pPr>
            <a:r>
              <a:rPr lang="en-US" dirty="0" smtClean="0"/>
              <a:t> </a:t>
            </a:r>
          </a:p>
          <a:p>
            <a:pPr lvl="1">
              <a:buNone/>
            </a:pPr>
            <a:endParaRPr lang="en-US" dirty="0" smtClean="0"/>
          </a:p>
          <a:p>
            <a:pPr lvl="1">
              <a:buNone/>
            </a:pPr>
            <a:endParaRPr lang="en-US" dirty="0" smtClean="0"/>
          </a:p>
        </p:txBody>
      </p:sp>
      <p:sp>
        <p:nvSpPr>
          <p:cNvPr id="5" name="Slide Number Placeholder 4"/>
          <p:cNvSpPr>
            <a:spLocks noGrp="1"/>
          </p:cNvSpPr>
          <p:nvPr>
            <p:ph type="sldNum" sz="quarter" idx="4"/>
          </p:nvPr>
        </p:nvSpPr>
        <p:spPr/>
        <p:txBody>
          <a:bodyPr/>
          <a:lstStyle/>
          <a:p>
            <a:fld id="{97F33F24-5111-4524-9375-24241E4B6E0C}" type="slidenum">
              <a:rPr lang="en-US" smtClean="0"/>
              <a:pPr/>
              <a:t>22</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b="1" dirty="0" smtClean="0"/>
              <a:t> </a:t>
            </a:r>
            <a:r>
              <a:rPr lang="en-US" dirty="0" smtClean="0">
                <a:solidFill>
                  <a:schemeClr val="tx1"/>
                </a:solidFill>
              </a:rPr>
              <a:t>Copyright © 2014 Pearson Education, Inc. Publishing as Prentice Hall. </a:t>
            </a:r>
            <a:r>
              <a:rPr lang="en-US" b="1" dirty="0" smtClean="0"/>
              <a:t>  </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Order of Precedence</a:t>
            </a:r>
            <a:endParaRPr lang="en-US" dirty="0"/>
          </a:p>
        </p:txBody>
      </p:sp>
      <p:sp>
        <p:nvSpPr>
          <p:cNvPr id="5" name="Slide Number Placeholder 4"/>
          <p:cNvSpPr>
            <a:spLocks noGrp="1"/>
          </p:cNvSpPr>
          <p:nvPr>
            <p:ph type="sldNum" sz="quarter" idx="4"/>
          </p:nvPr>
        </p:nvSpPr>
        <p:spPr/>
        <p:txBody>
          <a:bodyPr/>
          <a:lstStyle/>
          <a:p>
            <a:fld id="{97F33F24-5111-4524-9375-24241E4B6E0C}" type="slidenum">
              <a:rPr lang="en-US" smtClean="0"/>
              <a:pPr/>
              <a:t>23</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b="1" dirty="0" smtClean="0"/>
              <a:t> </a:t>
            </a:r>
            <a:r>
              <a:rPr lang="en-US" dirty="0" smtClean="0">
                <a:solidFill>
                  <a:schemeClr val="tx1"/>
                </a:solidFill>
              </a:rPr>
              <a:t>Copyright © 2014 Pearson Education, Inc. Publishing as Prentice Hall.   </a:t>
            </a:r>
            <a:endParaRPr lang="en-US" dirty="0">
              <a:solidFill>
                <a:schemeClr val="tx1"/>
              </a:solidFill>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1865" y="2362200"/>
            <a:ext cx="5739535" cy="2491581"/>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Order of Precedence</a:t>
            </a:r>
            <a:endParaRPr lang="en-US" dirty="0"/>
          </a:p>
        </p:txBody>
      </p:sp>
      <p:sp>
        <p:nvSpPr>
          <p:cNvPr id="5" name="Slide Number Placeholder 4"/>
          <p:cNvSpPr>
            <a:spLocks noGrp="1"/>
          </p:cNvSpPr>
          <p:nvPr>
            <p:ph type="sldNum" sz="quarter" idx="4"/>
          </p:nvPr>
        </p:nvSpPr>
        <p:spPr/>
        <p:txBody>
          <a:bodyPr/>
          <a:lstStyle/>
          <a:p>
            <a:fld id="{97F33F24-5111-4524-9375-24241E4B6E0C}" type="slidenum">
              <a:rPr lang="en-US" smtClean="0"/>
              <a:pPr/>
              <a:t>24</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15676" y="2057400"/>
            <a:ext cx="4394674" cy="3367881"/>
          </a:xfrm>
        </p:spPr>
      </p:pic>
    </p:spTree>
    <p:extLst>
      <p:ext uri="{BB962C8B-B14F-4D97-AF65-F5344CB8AC3E}">
        <p14:creationId xmlns:p14="http://schemas.microsoft.com/office/powerpoint/2010/main" val="20491673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Using Auto Fill</a:t>
            </a:r>
            <a:endParaRPr lang="en-US" dirty="0"/>
          </a:p>
        </p:txBody>
      </p:sp>
      <p:sp>
        <p:nvSpPr>
          <p:cNvPr id="9" name="Content Placeholder 8"/>
          <p:cNvSpPr>
            <a:spLocks noGrp="1"/>
          </p:cNvSpPr>
          <p:nvPr>
            <p:ph idx="1"/>
          </p:nvPr>
        </p:nvSpPr>
        <p:spPr/>
        <p:txBody>
          <a:bodyPr>
            <a:normAutofit/>
          </a:bodyPr>
          <a:lstStyle/>
          <a:p>
            <a:r>
              <a:rPr lang="en-US" b="1" dirty="0" smtClean="0"/>
              <a:t>Auto Fill </a:t>
            </a:r>
            <a:r>
              <a:rPr lang="en-US" dirty="0" smtClean="0"/>
              <a:t>enables you to copy the contents of a cell or cell range or to continue a series using the fill handle</a:t>
            </a:r>
          </a:p>
          <a:p>
            <a:pPr lvl="1"/>
            <a:r>
              <a:rPr lang="en-US" dirty="0" smtClean="0"/>
              <a:t>Example:  Month names Jan, Feb, Mar form a series </a:t>
            </a:r>
          </a:p>
          <a:p>
            <a:r>
              <a:rPr lang="en-US" dirty="0" smtClean="0"/>
              <a:t>The </a:t>
            </a:r>
            <a:r>
              <a:rPr lang="en-US" b="1" dirty="0" smtClean="0"/>
              <a:t>fill handle </a:t>
            </a:r>
            <a:r>
              <a:rPr lang="en-US" dirty="0" smtClean="0"/>
              <a:t>is the small green square in the bottom right corner of an active cell</a:t>
            </a:r>
          </a:p>
          <a:p>
            <a:pPr lvl="1">
              <a:buNone/>
            </a:pPr>
            <a:r>
              <a:rPr lang="en-US" dirty="0" smtClean="0"/>
              <a:t> </a:t>
            </a:r>
          </a:p>
          <a:p>
            <a:pPr lvl="1">
              <a:buNone/>
            </a:pPr>
            <a:endParaRPr lang="en-US" dirty="0" smtClean="0"/>
          </a:p>
          <a:p>
            <a:pPr lvl="1">
              <a:buNone/>
            </a:pPr>
            <a:endParaRPr lang="en-US" dirty="0" smtClean="0"/>
          </a:p>
        </p:txBody>
      </p:sp>
      <p:sp>
        <p:nvSpPr>
          <p:cNvPr id="5" name="Slide Number Placeholder 4"/>
          <p:cNvSpPr>
            <a:spLocks noGrp="1"/>
          </p:cNvSpPr>
          <p:nvPr>
            <p:ph type="sldNum" sz="quarter" idx="4"/>
          </p:nvPr>
        </p:nvSpPr>
        <p:spPr/>
        <p:txBody>
          <a:bodyPr/>
          <a:lstStyle/>
          <a:p>
            <a:fld id="{97F33F24-5111-4524-9375-24241E4B6E0C}" type="slidenum">
              <a:rPr lang="en-US" smtClean="0"/>
              <a:pPr/>
              <a:t>25</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Using Auto Fill</a:t>
            </a:r>
            <a:endParaRPr lang="en-US" dirty="0"/>
          </a:p>
        </p:txBody>
      </p:sp>
      <p:sp>
        <p:nvSpPr>
          <p:cNvPr id="5" name="Slide Number Placeholder 4"/>
          <p:cNvSpPr>
            <a:spLocks noGrp="1"/>
          </p:cNvSpPr>
          <p:nvPr>
            <p:ph type="sldNum" sz="quarter" idx="4"/>
          </p:nvPr>
        </p:nvSpPr>
        <p:spPr/>
        <p:txBody>
          <a:bodyPr/>
          <a:lstStyle/>
          <a:p>
            <a:fld id="{97F33F24-5111-4524-9375-24241E4B6E0C}" type="slidenum">
              <a:rPr lang="en-US" smtClean="0"/>
              <a:pPr/>
              <a:t>26</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r>
              <a:rPr lang="en-US" b="1" dirty="0" smtClean="0"/>
              <a:t> </a:t>
            </a:r>
            <a:endParaRPr 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9595" y="2209800"/>
            <a:ext cx="7290005" cy="2802731"/>
          </a:xfrm>
        </p:spPr>
      </p:pic>
    </p:spTree>
    <p:extLst>
      <p:ext uri="{BB962C8B-B14F-4D97-AF65-F5344CB8AC3E}">
        <p14:creationId xmlns:p14="http://schemas.microsoft.com/office/powerpoint/2010/main" val="20914300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Displaying Cell Formulas</a:t>
            </a:r>
            <a:endParaRPr lang="en-US" dirty="0"/>
          </a:p>
        </p:txBody>
      </p:sp>
      <p:sp>
        <p:nvSpPr>
          <p:cNvPr id="9" name="Content Placeholder 8"/>
          <p:cNvSpPr>
            <a:spLocks noGrp="1"/>
          </p:cNvSpPr>
          <p:nvPr>
            <p:ph idx="1"/>
          </p:nvPr>
        </p:nvSpPr>
        <p:spPr/>
        <p:txBody>
          <a:bodyPr>
            <a:normAutofit lnSpcReduction="10000"/>
          </a:bodyPr>
          <a:lstStyle/>
          <a:p>
            <a:r>
              <a:rPr lang="en-US" dirty="0" smtClean="0"/>
              <a:t>The result of a formula appears in a cell and the formula itself appears in the Formula bar</a:t>
            </a:r>
          </a:p>
          <a:p>
            <a:r>
              <a:rPr lang="en-US" dirty="0" smtClean="0"/>
              <a:t>Press the </a:t>
            </a:r>
            <a:r>
              <a:rPr lang="en-US" b="1" dirty="0" smtClean="0"/>
              <a:t>Ctrl+`</a:t>
            </a:r>
            <a:r>
              <a:rPr lang="en-US" dirty="0" smtClean="0"/>
              <a:t> key combination to display formulas in the worksheet</a:t>
            </a:r>
          </a:p>
          <a:p>
            <a:r>
              <a:rPr lang="en-US" dirty="0" smtClean="0"/>
              <a:t>This key combination acts as a toggle so can be used again to turn off the effect</a:t>
            </a:r>
          </a:p>
          <a:p>
            <a:endParaRPr lang="en-US" dirty="0" smtClean="0"/>
          </a:p>
          <a:p>
            <a:pPr lvl="1"/>
            <a:endParaRPr lang="en-US" dirty="0" smtClean="0"/>
          </a:p>
          <a:p>
            <a:pPr lvl="1">
              <a:buNone/>
            </a:pPr>
            <a:r>
              <a:rPr lang="en-US" dirty="0" smtClean="0"/>
              <a:t> </a:t>
            </a:r>
          </a:p>
          <a:p>
            <a:pPr lvl="1">
              <a:buNone/>
            </a:pPr>
            <a:endParaRPr lang="en-US" dirty="0" smtClean="0"/>
          </a:p>
          <a:p>
            <a:pPr lvl="1">
              <a:buNone/>
            </a:pPr>
            <a:endParaRPr lang="en-US" dirty="0" smtClean="0"/>
          </a:p>
        </p:txBody>
      </p:sp>
      <p:sp>
        <p:nvSpPr>
          <p:cNvPr id="5" name="Slide Number Placeholder 4"/>
          <p:cNvSpPr>
            <a:spLocks noGrp="1"/>
          </p:cNvSpPr>
          <p:nvPr>
            <p:ph type="sldNum" sz="quarter" idx="4"/>
          </p:nvPr>
        </p:nvSpPr>
        <p:spPr/>
        <p:txBody>
          <a:bodyPr/>
          <a:lstStyle/>
          <a:p>
            <a:fld id="{97F33F24-5111-4524-9375-24241E4B6E0C}" type="slidenum">
              <a:rPr lang="en-US" smtClean="0"/>
              <a:pPr/>
              <a:t>27</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Displaying Cell Formulas</a:t>
            </a:r>
            <a:endParaRPr lang="en-US" dirty="0"/>
          </a:p>
        </p:txBody>
      </p:sp>
      <p:sp>
        <p:nvSpPr>
          <p:cNvPr id="5" name="Slide Number Placeholder 4"/>
          <p:cNvSpPr>
            <a:spLocks noGrp="1"/>
          </p:cNvSpPr>
          <p:nvPr>
            <p:ph type="sldNum" sz="quarter" idx="4"/>
          </p:nvPr>
        </p:nvSpPr>
        <p:spPr/>
        <p:txBody>
          <a:bodyPr/>
          <a:lstStyle/>
          <a:p>
            <a:fld id="{97F33F24-5111-4524-9375-24241E4B6E0C}" type="slidenum">
              <a:rPr lang="en-US" smtClean="0"/>
              <a:pPr/>
              <a:t>28</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2362200"/>
            <a:ext cx="6407979" cy="2783681"/>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Managing Worksheets</a:t>
            </a:r>
            <a:endParaRPr lang="en-US" dirty="0"/>
          </a:p>
        </p:txBody>
      </p:sp>
      <p:sp>
        <p:nvSpPr>
          <p:cNvPr id="5" name="Slide Number Placeholder 4"/>
          <p:cNvSpPr>
            <a:spLocks noGrp="1"/>
          </p:cNvSpPr>
          <p:nvPr>
            <p:ph type="sldNum" sz="quarter" idx="4"/>
          </p:nvPr>
        </p:nvSpPr>
        <p:spPr/>
        <p:txBody>
          <a:bodyPr/>
          <a:lstStyle/>
          <a:p>
            <a:fld id="{97F33F24-5111-4524-9375-24241E4B6E0C}" type="slidenum">
              <a:rPr lang="en-US" smtClean="0"/>
              <a:pPr/>
              <a:t>29</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r>
              <a:rPr lang="en-US" b="1" dirty="0" smtClean="0"/>
              <a:t> </a:t>
            </a:r>
            <a:endParaRPr lang="en-US"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4800" y="2413000"/>
            <a:ext cx="5994400" cy="3606800"/>
          </a:xfrm>
        </p:spPr>
      </p:pic>
      <p:sp>
        <p:nvSpPr>
          <p:cNvPr id="11" name="TextBox 10"/>
          <p:cNvSpPr txBox="1"/>
          <p:nvPr/>
        </p:nvSpPr>
        <p:spPr>
          <a:xfrm>
            <a:off x="381000" y="1388983"/>
            <a:ext cx="8458200" cy="1354217"/>
          </a:xfrm>
          <a:prstGeom prst="rect">
            <a:avLst/>
          </a:prstGeom>
          <a:noFill/>
        </p:spPr>
        <p:txBody>
          <a:bodyPr wrap="square" rtlCol="0">
            <a:spAutoFit/>
          </a:bodyPr>
          <a:lstStyle/>
          <a:p>
            <a:pPr marL="457200" indent="-457200">
              <a:buFont typeface="Arial" pitchFamily="34" charset="0"/>
              <a:buChar char="•"/>
            </a:pPr>
            <a:r>
              <a:rPr lang="en-US" sz="3200" dirty="0">
                <a:latin typeface="Garamond" pitchFamily="18" charset="0"/>
                <a:cs typeface="Arial" pitchFamily="34" charset="0"/>
              </a:rPr>
              <a:t>Creating a multiple-worksheet workbook requires planning and maintenance</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Objectives (continued)</a:t>
            </a:r>
            <a:endParaRPr lang="en-US" dirty="0"/>
          </a:p>
        </p:txBody>
      </p:sp>
      <p:sp>
        <p:nvSpPr>
          <p:cNvPr id="5" name="Content Placeholder 4"/>
          <p:cNvSpPr>
            <a:spLocks noGrp="1"/>
          </p:cNvSpPr>
          <p:nvPr>
            <p:ph idx="1"/>
          </p:nvPr>
        </p:nvSpPr>
        <p:spPr/>
        <p:txBody>
          <a:bodyPr>
            <a:normAutofit/>
          </a:bodyPr>
          <a:lstStyle/>
          <a:p>
            <a:r>
              <a:rPr lang="en-US" dirty="0" smtClean="0"/>
              <a:t>Manage columns and rows</a:t>
            </a:r>
          </a:p>
          <a:p>
            <a:r>
              <a:rPr lang="en-US" dirty="0" smtClean="0"/>
              <a:t>Select, move, copy, and paste data</a:t>
            </a:r>
          </a:p>
          <a:p>
            <a:r>
              <a:rPr lang="en-US" dirty="0" smtClean="0"/>
              <a:t>Apply alignment and font options</a:t>
            </a:r>
          </a:p>
          <a:p>
            <a:r>
              <a:rPr lang="en-US" dirty="0" smtClean="0"/>
              <a:t>Apply number formats</a:t>
            </a:r>
          </a:p>
          <a:p>
            <a:r>
              <a:rPr lang="en-US" dirty="0" smtClean="0"/>
              <a:t>Select page setup options</a:t>
            </a:r>
          </a:p>
          <a:p>
            <a:r>
              <a:rPr lang="en-US" dirty="0" smtClean="0"/>
              <a:t>Preview and print a worksheet</a:t>
            </a:r>
          </a:p>
        </p:txBody>
      </p:sp>
      <p:sp>
        <p:nvSpPr>
          <p:cNvPr id="3" name="Slide Number Placeholder 2"/>
          <p:cNvSpPr>
            <a:spLocks noGrp="1"/>
          </p:cNvSpPr>
          <p:nvPr>
            <p:ph type="sldNum" sz="quarter" idx="4"/>
          </p:nvPr>
        </p:nvSpPr>
        <p:spPr/>
        <p:txBody>
          <a:bodyPr/>
          <a:lstStyle/>
          <a:p>
            <a:fld id="{97F33F24-5111-4524-9375-24241E4B6E0C}" type="slidenum">
              <a:rPr lang="en-US" smtClean="0"/>
              <a:pPr/>
              <a:t>3</a:t>
            </a:fld>
            <a:endParaRPr lang="en-US" dirty="0"/>
          </a:p>
        </p:txBody>
      </p:sp>
      <p:sp>
        <p:nvSpPr>
          <p:cNvPr id="2" name="Footer Placeholder 1"/>
          <p:cNvSpPr>
            <a:spLocks noGrp="1"/>
          </p:cNvSpPr>
          <p:nvPr>
            <p:ph type="ftr" sz="quarter" idx="4294967295"/>
          </p:nvPr>
        </p:nvSpPr>
        <p:spPr>
          <a:xfrm>
            <a:off x="2286000" y="6553200"/>
            <a:ext cx="5486400" cy="365125"/>
          </a:xfrm>
        </p:spPr>
        <p:txBody>
          <a:bodyPr/>
          <a:lstStyle/>
          <a:p>
            <a:endParaRPr lang="en-US" b="1" dirty="0" smtClean="0"/>
          </a:p>
          <a:p>
            <a:r>
              <a:rPr lang="en-US" dirty="0" smtClean="0">
                <a:solidFill>
                  <a:schemeClr val="tx1"/>
                </a:solidFill>
              </a:rPr>
              <a:t>Copyright © 2014 Pearson Education, Inc. Publishing as Prentice Hall.  </a:t>
            </a:r>
          </a:p>
          <a:p>
            <a:endParaRPr lang="en-US" b="1" dirty="0">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Organizing Worksheets</a:t>
            </a:r>
            <a:endParaRPr lang="en-US" dirty="0"/>
          </a:p>
        </p:txBody>
      </p:sp>
      <p:sp>
        <p:nvSpPr>
          <p:cNvPr id="3" name="Content Placeholder 2"/>
          <p:cNvSpPr>
            <a:spLocks noGrp="1"/>
          </p:cNvSpPr>
          <p:nvPr>
            <p:ph idx="1"/>
          </p:nvPr>
        </p:nvSpPr>
        <p:spPr/>
        <p:txBody>
          <a:bodyPr/>
          <a:lstStyle/>
          <a:p>
            <a:r>
              <a:rPr lang="en-US" dirty="0" smtClean="0"/>
              <a:t>The </a:t>
            </a:r>
            <a:r>
              <a:rPr lang="en-US" b="1" dirty="0" smtClean="0"/>
              <a:t>Format Menu </a:t>
            </a:r>
            <a:r>
              <a:rPr lang="en-US" dirty="0" smtClean="0"/>
              <a:t>presents sheet commands</a:t>
            </a:r>
          </a:p>
          <a:p>
            <a:pPr>
              <a:buNone/>
            </a:pPr>
            <a:endParaRPr lang="en-US" dirty="0"/>
          </a:p>
        </p:txBody>
      </p:sp>
      <p:sp>
        <p:nvSpPr>
          <p:cNvPr id="5" name="Slide Number Placeholder 4"/>
          <p:cNvSpPr>
            <a:spLocks noGrp="1"/>
          </p:cNvSpPr>
          <p:nvPr>
            <p:ph type="sldNum" sz="quarter" idx="4"/>
          </p:nvPr>
        </p:nvSpPr>
        <p:spPr/>
        <p:txBody>
          <a:bodyPr/>
          <a:lstStyle/>
          <a:p>
            <a:fld id="{97F33F24-5111-4524-9375-24241E4B6E0C}" type="slidenum">
              <a:rPr lang="en-US" smtClean="0"/>
              <a:pPr/>
              <a:t>30</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r>
              <a:rPr lang="en-US" b="1" dirty="0" smtClean="0"/>
              <a:t>  </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476499"/>
            <a:ext cx="1447800" cy="3139289"/>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Insert and Delete a Worksheet</a:t>
            </a:r>
            <a:endParaRPr lang="en-US" dirty="0"/>
          </a:p>
        </p:txBody>
      </p:sp>
      <p:sp>
        <p:nvSpPr>
          <p:cNvPr id="3" name="Content Placeholder 2"/>
          <p:cNvSpPr>
            <a:spLocks noGrp="1"/>
          </p:cNvSpPr>
          <p:nvPr>
            <p:ph idx="1"/>
          </p:nvPr>
        </p:nvSpPr>
        <p:spPr/>
        <p:txBody>
          <a:bodyPr/>
          <a:lstStyle/>
          <a:p>
            <a:r>
              <a:rPr lang="en-US" b="1" dirty="0" smtClean="0"/>
              <a:t>Insert</a:t>
            </a:r>
            <a:r>
              <a:rPr lang="en-US" dirty="0" smtClean="0"/>
              <a:t> a worksheet to add a new worksheet to the workbook</a:t>
            </a:r>
          </a:p>
          <a:p>
            <a:r>
              <a:rPr lang="en-US" b="1" dirty="0" smtClean="0"/>
              <a:t>Delete</a:t>
            </a:r>
            <a:r>
              <a:rPr lang="en-US" dirty="0" smtClean="0"/>
              <a:t> a worksheet when the data is no longer needed</a:t>
            </a:r>
          </a:p>
          <a:p>
            <a:endParaRPr lang="en-US" dirty="0"/>
          </a:p>
        </p:txBody>
      </p:sp>
      <p:sp>
        <p:nvSpPr>
          <p:cNvPr id="5" name="Slide Number Placeholder 4"/>
          <p:cNvSpPr>
            <a:spLocks noGrp="1"/>
          </p:cNvSpPr>
          <p:nvPr>
            <p:ph type="sldNum" sz="quarter" idx="4"/>
          </p:nvPr>
        </p:nvSpPr>
        <p:spPr/>
        <p:txBody>
          <a:bodyPr/>
          <a:lstStyle/>
          <a:p>
            <a:fld id="{97F33F24-5111-4524-9375-24241E4B6E0C}" type="slidenum">
              <a:rPr lang="en-US" smtClean="0"/>
              <a:pPr/>
              <a:t>31</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spTree>
    <p:extLst>
      <p:ext uri="{BB962C8B-B14F-4D97-AF65-F5344CB8AC3E}">
        <p14:creationId xmlns:p14="http://schemas.microsoft.com/office/powerpoint/2010/main" val="14370837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Moving or Copying Worksheets</a:t>
            </a:r>
            <a:endParaRPr lang="en-US" dirty="0"/>
          </a:p>
        </p:txBody>
      </p:sp>
      <p:sp>
        <p:nvSpPr>
          <p:cNvPr id="3" name="Content Placeholder 2"/>
          <p:cNvSpPr>
            <a:spLocks noGrp="1"/>
          </p:cNvSpPr>
          <p:nvPr>
            <p:ph idx="1"/>
          </p:nvPr>
        </p:nvSpPr>
        <p:spPr/>
        <p:txBody>
          <a:bodyPr/>
          <a:lstStyle/>
          <a:p>
            <a:r>
              <a:rPr lang="en-US" b="1" dirty="0" smtClean="0"/>
              <a:t>Moving</a:t>
            </a:r>
            <a:r>
              <a:rPr lang="en-US" dirty="0" smtClean="0"/>
              <a:t> a worksheet changes its order among sheet tabs</a:t>
            </a:r>
          </a:p>
          <a:p>
            <a:r>
              <a:rPr lang="en-US" b="1" dirty="0" smtClean="0"/>
              <a:t>Copying</a:t>
            </a:r>
            <a:r>
              <a:rPr lang="en-US" dirty="0" smtClean="0"/>
              <a:t> a worksheet makes a duplicate sheet at the new location</a:t>
            </a:r>
          </a:p>
          <a:p>
            <a:pPr marL="0" indent="0">
              <a:buNone/>
            </a:pPr>
            <a:endParaRPr lang="en-US" dirty="0"/>
          </a:p>
        </p:txBody>
      </p:sp>
      <p:sp>
        <p:nvSpPr>
          <p:cNvPr id="5" name="Slide Number Placeholder 4"/>
          <p:cNvSpPr>
            <a:spLocks noGrp="1"/>
          </p:cNvSpPr>
          <p:nvPr>
            <p:ph type="sldNum" sz="quarter" idx="4"/>
          </p:nvPr>
        </p:nvSpPr>
        <p:spPr/>
        <p:txBody>
          <a:bodyPr/>
          <a:lstStyle/>
          <a:p>
            <a:fld id="{97F33F24-5111-4524-9375-24241E4B6E0C}" type="slidenum">
              <a:rPr lang="en-US" smtClean="0"/>
              <a:pPr/>
              <a:t>32</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456254"/>
            <a:ext cx="3708400" cy="2030146"/>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Inserting Rows and Columns</a:t>
            </a:r>
            <a:endParaRPr lang="en-US" dirty="0"/>
          </a:p>
        </p:txBody>
      </p:sp>
      <p:sp>
        <p:nvSpPr>
          <p:cNvPr id="9" name="Content Placeholder 8"/>
          <p:cNvSpPr>
            <a:spLocks noGrp="1"/>
          </p:cNvSpPr>
          <p:nvPr>
            <p:ph idx="1"/>
          </p:nvPr>
        </p:nvSpPr>
        <p:spPr/>
        <p:txBody>
          <a:bodyPr>
            <a:normAutofit/>
          </a:bodyPr>
          <a:lstStyle/>
          <a:p>
            <a:r>
              <a:rPr lang="en-US" dirty="0" smtClean="0"/>
              <a:t>The </a:t>
            </a:r>
            <a:r>
              <a:rPr lang="en-US" b="1" dirty="0" smtClean="0"/>
              <a:t>Insert</a:t>
            </a:r>
            <a:r>
              <a:rPr lang="en-US" dirty="0" smtClean="0"/>
              <a:t> command offers several techniques to insert rows, columns, and cells</a:t>
            </a:r>
          </a:p>
          <a:p>
            <a:pPr>
              <a:buNone/>
            </a:pPr>
            <a:endParaRPr lang="en-US" dirty="0" smtClean="0"/>
          </a:p>
          <a:p>
            <a:pPr lvl="1"/>
            <a:endParaRPr lang="en-US" dirty="0" smtClean="0"/>
          </a:p>
          <a:p>
            <a:pPr lvl="1">
              <a:buNone/>
            </a:pPr>
            <a:r>
              <a:rPr lang="en-US" dirty="0" smtClean="0"/>
              <a:t> </a:t>
            </a:r>
          </a:p>
          <a:p>
            <a:pPr lvl="1">
              <a:buNone/>
            </a:pPr>
            <a:endParaRPr lang="en-US" dirty="0" smtClean="0"/>
          </a:p>
          <a:p>
            <a:pPr lvl="1">
              <a:buNone/>
            </a:pPr>
            <a:endParaRPr lang="en-US" dirty="0" smtClean="0"/>
          </a:p>
        </p:txBody>
      </p:sp>
      <p:sp>
        <p:nvSpPr>
          <p:cNvPr id="5" name="Slide Number Placeholder 4"/>
          <p:cNvSpPr>
            <a:spLocks noGrp="1"/>
          </p:cNvSpPr>
          <p:nvPr>
            <p:ph type="sldNum" sz="quarter" idx="4"/>
          </p:nvPr>
        </p:nvSpPr>
        <p:spPr/>
        <p:txBody>
          <a:bodyPr/>
          <a:lstStyle/>
          <a:p>
            <a:fld id="{97F33F24-5111-4524-9375-24241E4B6E0C}" type="slidenum">
              <a:rPr lang="en-US" smtClean="0"/>
              <a:pPr/>
              <a:t>33</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3200400"/>
            <a:ext cx="1676400" cy="16764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Deleting Rows and Columns</a:t>
            </a:r>
            <a:endParaRPr lang="en-US" dirty="0"/>
          </a:p>
        </p:txBody>
      </p:sp>
      <p:sp>
        <p:nvSpPr>
          <p:cNvPr id="9" name="Content Placeholder 8"/>
          <p:cNvSpPr>
            <a:spLocks noGrp="1"/>
          </p:cNvSpPr>
          <p:nvPr>
            <p:ph idx="1"/>
          </p:nvPr>
        </p:nvSpPr>
        <p:spPr/>
        <p:txBody>
          <a:bodyPr>
            <a:normAutofit/>
          </a:bodyPr>
          <a:lstStyle/>
          <a:p>
            <a:r>
              <a:rPr lang="en-US" dirty="0" smtClean="0"/>
              <a:t>The </a:t>
            </a:r>
            <a:r>
              <a:rPr lang="en-US" b="1" dirty="0" smtClean="0"/>
              <a:t>Delete</a:t>
            </a:r>
            <a:r>
              <a:rPr lang="en-US" dirty="0" smtClean="0"/>
              <a:t> command offers several techniques to remove rows, columns, and cells</a:t>
            </a:r>
          </a:p>
          <a:p>
            <a:pPr>
              <a:buNone/>
            </a:pPr>
            <a:endParaRPr lang="en-US" dirty="0" smtClean="0"/>
          </a:p>
          <a:p>
            <a:pPr lvl="1"/>
            <a:endParaRPr lang="en-US" dirty="0" smtClean="0"/>
          </a:p>
          <a:p>
            <a:pPr lvl="1">
              <a:buNone/>
            </a:pPr>
            <a:r>
              <a:rPr lang="en-US" dirty="0" smtClean="0"/>
              <a:t> </a:t>
            </a:r>
          </a:p>
          <a:p>
            <a:pPr lvl="1">
              <a:buNone/>
            </a:pPr>
            <a:endParaRPr lang="en-US" dirty="0" smtClean="0"/>
          </a:p>
          <a:p>
            <a:pPr lvl="1">
              <a:buNone/>
            </a:pPr>
            <a:endParaRPr lang="en-US" dirty="0" smtClean="0"/>
          </a:p>
        </p:txBody>
      </p:sp>
      <p:sp>
        <p:nvSpPr>
          <p:cNvPr id="5" name="Slide Number Placeholder 4"/>
          <p:cNvSpPr>
            <a:spLocks noGrp="1"/>
          </p:cNvSpPr>
          <p:nvPr>
            <p:ph type="sldNum" sz="quarter" idx="4"/>
          </p:nvPr>
        </p:nvSpPr>
        <p:spPr/>
        <p:txBody>
          <a:bodyPr/>
          <a:lstStyle/>
          <a:p>
            <a:fld id="{97F33F24-5111-4524-9375-24241E4B6E0C}" type="slidenum">
              <a:rPr lang="en-US" smtClean="0"/>
              <a:pPr/>
              <a:t>34</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a:t>
            </a:r>
            <a:r>
              <a:rPr lang="en-US" b="1" dirty="0" smtClean="0"/>
              <a:t>.   </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3048000"/>
            <a:ext cx="1752600" cy="17526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Adjusting Column Width</a:t>
            </a:r>
            <a:endParaRPr lang="en-US" dirty="0"/>
          </a:p>
        </p:txBody>
      </p:sp>
      <p:sp>
        <p:nvSpPr>
          <p:cNvPr id="9" name="Content Placeholder 8"/>
          <p:cNvSpPr>
            <a:spLocks noGrp="1"/>
          </p:cNvSpPr>
          <p:nvPr>
            <p:ph idx="1"/>
          </p:nvPr>
        </p:nvSpPr>
        <p:spPr>
          <a:xfrm>
            <a:off x="381000" y="1600200"/>
            <a:ext cx="8229600" cy="4525963"/>
          </a:xfrm>
        </p:spPr>
        <p:txBody>
          <a:bodyPr>
            <a:normAutofit/>
          </a:bodyPr>
          <a:lstStyle/>
          <a:p>
            <a:r>
              <a:rPr lang="en-US" b="1" dirty="0" smtClean="0"/>
              <a:t>Column width </a:t>
            </a:r>
            <a:r>
              <a:rPr lang="en-US" dirty="0" smtClean="0"/>
              <a:t>is the horizontal measurement of a column</a:t>
            </a:r>
          </a:p>
          <a:p>
            <a:pPr lvl="1">
              <a:buNone/>
            </a:pPr>
            <a:endParaRPr lang="en-US" dirty="0" smtClean="0"/>
          </a:p>
          <a:p>
            <a:pPr lvl="1">
              <a:buNone/>
            </a:pPr>
            <a:endParaRPr lang="en-US" dirty="0" smtClean="0"/>
          </a:p>
        </p:txBody>
      </p:sp>
      <p:sp>
        <p:nvSpPr>
          <p:cNvPr id="5" name="Slide Number Placeholder 4"/>
          <p:cNvSpPr>
            <a:spLocks noGrp="1"/>
          </p:cNvSpPr>
          <p:nvPr>
            <p:ph type="sldNum" sz="quarter" idx="4"/>
          </p:nvPr>
        </p:nvSpPr>
        <p:spPr/>
        <p:txBody>
          <a:bodyPr/>
          <a:lstStyle/>
          <a:p>
            <a:fld id="{97F33F24-5111-4524-9375-24241E4B6E0C}" type="slidenum">
              <a:rPr lang="en-US" smtClean="0"/>
              <a:pPr/>
              <a:t>35</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567" y="3048000"/>
            <a:ext cx="5958633" cy="20955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Adjusting Row Height</a:t>
            </a:r>
            <a:endParaRPr lang="en-US" dirty="0"/>
          </a:p>
        </p:txBody>
      </p:sp>
      <p:sp>
        <p:nvSpPr>
          <p:cNvPr id="9" name="Content Placeholder 8"/>
          <p:cNvSpPr>
            <a:spLocks noGrp="1"/>
          </p:cNvSpPr>
          <p:nvPr>
            <p:ph idx="1"/>
          </p:nvPr>
        </p:nvSpPr>
        <p:spPr/>
        <p:txBody>
          <a:bodyPr>
            <a:normAutofit/>
          </a:bodyPr>
          <a:lstStyle/>
          <a:p>
            <a:r>
              <a:rPr lang="en-US" b="1" dirty="0" smtClean="0"/>
              <a:t>Row height </a:t>
            </a:r>
            <a:r>
              <a:rPr lang="en-US" dirty="0" smtClean="0"/>
              <a:t>is the vertical measurement of a row</a:t>
            </a:r>
          </a:p>
          <a:p>
            <a:pPr lvl="1"/>
            <a:r>
              <a:rPr lang="en-US" dirty="0" smtClean="0"/>
              <a:t>The row height is automatically adjusted with a font size increase</a:t>
            </a:r>
          </a:p>
          <a:p>
            <a:pPr lvl="1"/>
            <a:r>
              <a:rPr lang="en-US" dirty="0" smtClean="0"/>
              <a:t>Using </a:t>
            </a:r>
            <a:r>
              <a:rPr lang="en-US" dirty="0" err="1" smtClean="0"/>
              <a:t>Alt+Enter</a:t>
            </a:r>
            <a:r>
              <a:rPr lang="en-US" dirty="0" smtClean="0"/>
              <a:t> to create multiple lines may require a row height adjustment</a:t>
            </a:r>
          </a:p>
          <a:p>
            <a:pPr lvl="1"/>
            <a:r>
              <a:rPr lang="en-US" dirty="0" smtClean="0"/>
              <a:t>Select Row Height from the Format menu</a:t>
            </a:r>
          </a:p>
          <a:p>
            <a:pPr lvl="1">
              <a:buNone/>
            </a:pPr>
            <a:endParaRPr lang="en-US" dirty="0" smtClean="0"/>
          </a:p>
        </p:txBody>
      </p:sp>
      <p:sp>
        <p:nvSpPr>
          <p:cNvPr id="5" name="Slide Number Placeholder 4"/>
          <p:cNvSpPr>
            <a:spLocks noGrp="1"/>
          </p:cNvSpPr>
          <p:nvPr>
            <p:ph type="sldNum" sz="quarter" idx="4"/>
          </p:nvPr>
        </p:nvSpPr>
        <p:spPr/>
        <p:txBody>
          <a:bodyPr/>
          <a:lstStyle/>
          <a:p>
            <a:fld id="{97F33F24-5111-4524-9375-24241E4B6E0C}" type="slidenum">
              <a:rPr lang="en-US" smtClean="0"/>
              <a:pPr/>
              <a:t>36</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Hiding Columns and Rows</a:t>
            </a:r>
            <a:endParaRPr lang="en-US" dirty="0"/>
          </a:p>
        </p:txBody>
      </p:sp>
      <p:sp>
        <p:nvSpPr>
          <p:cNvPr id="9" name="Content Placeholder 8"/>
          <p:cNvSpPr>
            <a:spLocks noGrp="1"/>
          </p:cNvSpPr>
          <p:nvPr>
            <p:ph idx="1"/>
          </p:nvPr>
        </p:nvSpPr>
        <p:spPr/>
        <p:txBody>
          <a:bodyPr>
            <a:normAutofit/>
          </a:bodyPr>
          <a:lstStyle/>
          <a:p>
            <a:r>
              <a:rPr lang="en-US" b="1" dirty="0" smtClean="0"/>
              <a:t>Hiding </a:t>
            </a:r>
            <a:r>
              <a:rPr lang="en-US" dirty="0" smtClean="0"/>
              <a:t>a column or row prevents it from displaying and printing</a:t>
            </a:r>
          </a:p>
          <a:p>
            <a:r>
              <a:rPr lang="en-US" b="1" dirty="0" smtClean="0"/>
              <a:t>Unhiding</a:t>
            </a:r>
            <a:r>
              <a:rPr lang="en-US" dirty="0" smtClean="0"/>
              <a:t> a column or row returns it to view</a:t>
            </a:r>
          </a:p>
          <a:p>
            <a:pPr>
              <a:buNone/>
            </a:pPr>
            <a:endParaRPr lang="en-US" dirty="0" smtClean="0"/>
          </a:p>
          <a:p>
            <a:pPr marL="457200" lvl="1" indent="0">
              <a:buNone/>
            </a:pPr>
            <a:endParaRPr lang="en-US" dirty="0" smtClean="0"/>
          </a:p>
          <a:p>
            <a:pPr lvl="1"/>
            <a:endParaRPr lang="en-US" dirty="0" smtClean="0"/>
          </a:p>
          <a:p>
            <a:pPr lvl="1">
              <a:buNone/>
            </a:pPr>
            <a:r>
              <a:rPr lang="en-US" dirty="0" smtClean="0"/>
              <a:t> </a:t>
            </a:r>
          </a:p>
          <a:p>
            <a:pPr lvl="1">
              <a:buNone/>
            </a:pPr>
            <a:endParaRPr lang="en-US" dirty="0" smtClean="0"/>
          </a:p>
          <a:p>
            <a:pPr lvl="1">
              <a:buNone/>
            </a:pPr>
            <a:endParaRPr lang="en-US" dirty="0" smtClean="0"/>
          </a:p>
        </p:txBody>
      </p:sp>
      <p:sp>
        <p:nvSpPr>
          <p:cNvPr id="5" name="Slide Number Placeholder 4"/>
          <p:cNvSpPr>
            <a:spLocks noGrp="1"/>
          </p:cNvSpPr>
          <p:nvPr>
            <p:ph type="sldNum" sz="quarter" idx="4"/>
          </p:nvPr>
        </p:nvSpPr>
        <p:spPr/>
        <p:txBody>
          <a:bodyPr/>
          <a:lstStyle/>
          <a:p>
            <a:fld id="{97F33F24-5111-4524-9375-24241E4B6E0C}" type="slidenum">
              <a:rPr lang="en-US" smtClean="0"/>
              <a:pPr/>
              <a:t>37</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050" y="3676650"/>
            <a:ext cx="5162550" cy="142875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Selecting a Cell Range</a:t>
            </a:r>
            <a:endParaRPr lang="en-US" dirty="0"/>
          </a:p>
        </p:txBody>
      </p:sp>
      <p:sp>
        <p:nvSpPr>
          <p:cNvPr id="9" name="Content Placeholder 8"/>
          <p:cNvSpPr>
            <a:spLocks noGrp="1"/>
          </p:cNvSpPr>
          <p:nvPr>
            <p:ph idx="1"/>
          </p:nvPr>
        </p:nvSpPr>
        <p:spPr>
          <a:xfrm>
            <a:off x="304800" y="1600200"/>
            <a:ext cx="8534400" cy="4525963"/>
          </a:xfrm>
        </p:spPr>
        <p:txBody>
          <a:bodyPr>
            <a:normAutofit/>
          </a:bodyPr>
          <a:lstStyle/>
          <a:p>
            <a:r>
              <a:rPr lang="en-US" dirty="0" smtClean="0"/>
              <a:t>A </a:t>
            </a:r>
            <a:r>
              <a:rPr lang="en-US" b="1" dirty="0" smtClean="0"/>
              <a:t>range</a:t>
            </a:r>
            <a:r>
              <a:rPr lang="en-US" dirty="0" smtClean="0"/>
              <a:t> is a group of adjacent or contiguous cells</a:t>
            </a:r>
          </a:p>
          <a:p>
            <a:r>
              <a:rPr lang="en-US" dirty="0" smtClean="0"/>
              <a:t>A </a:t>
            </a:r>
            <a:r>
              <a:rPr lang="en-US" b="1" dirty="0" smtClean="0"/>
              <a:t>nonadjacent range </a:t>
            </a:r>
            <a:r>
              <a:rPr lang="en-US" dirty="0" smtClean="0"/>
              <a:t>contains a group of ranges that are not next to each other</a:t>
            </a:r>
          </a:p>
          <a:p>
            <a:pPr>
              <a:buNone/>
            </a:pPr>
            <a:endParaRPr lang="en-US" dirty="0" smtClean="0"/>
          </a:p>
          <a:p>
            <a:pPr lvl="1">
              <a:buNone/>
            </a:pPr>
            <a:r>
              <a:rPr lang="en-US" dirty="0" smtClean="0"/>
              <a:t> </a:t>
            </a:r>
          </a:p>
          <a:p>
            <a:pPr lvl="1">
              <a:buNone/>
            </a:pPr>
            <a:endParaRPr lang="en-US" dirty="0" smtClean="0"/>
          </a:p>
          <a:p>
            <a:pPr lvl="1">
              <a:buNone/>
            </a:pPr>
            <a:endParaRPr lang="en-US" dirty="0" smtClean="0"/>
          </a:p>
        </p:txBody>
      </p:sp>
      <p:sp>
        <p:nvSpPr>
          <p:cNvPr id="5" name="Slide Number Placeholder 4"/>
          <p:cNvSpPr>
            <a:spLocks noGrp="1"/>
          </p:cNvSpPr>
          <p:nvPr>
            <p:ph type="sldNum" sz="quarter" idx="4"/>
          </p:nvPr>
        </p:nvSpPr>
        <p:spPr/>
        <p:txBody>
          <a:bodyPr/>
          <a:lstStyle/>
          <a:p>
            <a:fld id="{97F33F24-5111-4524-9375-24241E4B6E0C}" type="slidenum">
              <a:rPr lang="en-US" smtClean="0"/>
              <a:pPr/>
              <a:t>38</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145" y="3454400"/>
            <a:ext cx="6516255" cy="21082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Moving/Copying a Range</a:t>
            </a:r>
            <a:endParaRPr lang="en-US" dirty="0"/>
          </a:p>
        </p:txBody>
      </p:sp>
      <p:sp>
        <p:nvSpPr>
          <p:cNvPr id="9" name="Content Placeholder 8"/>
          <p:cNvSpPr>
            <a:spLocks noGrp="1"/>
          </p:cNvSpPr>
          <p:nvPr>
            <p:ph idx="1"/>
          </p:nvPr>
        </p:nvSpPr>
        <p:spPr/>
        <p:txBody>
          <a:bodyPr>
            <a:normAutofit/>
          </a:bodyPr>
          <a:lstStyle/>
          <a:p>
            <a:r>
              <a:rPr lang="en-US" b="1" dirty="0" smtClean="0"/>
              <a:t>Moving/copying</a:t>
            </a:r>
            <a:r>
              <a:rPr lang="en-US" dirty="0" smtClean="0"/>
              <a:t> a range preserves text and values, but cell addresses in formulas will be altered in the pasted location</a:t>
            </a:r>
          </a:p>
          <a:p>
            <a:pPr lvl="1"/>
            <a:r>
              <a:rPr lang="en-US" b="1" dirty="0" smtClean="0"/>
              <a:t>Move</a:t>
            </a:r>
            <a:r>
              <a:rPr lang="en-US" dirty="0" smtClean="0"/>
              <a:t> a range by cutting it and pasting to the upper left corner of the destination</a:t>
            </a:r>
          </a:p>
          <a:p>
            <a:pPr lvl="1"/>
            <a:r>
              <a:rPr lang="en-US" b="1" dirty="0" smtClean="0"/>
              <a:t>Copy</a:t>
            </a:r>
            <a:r>
              <a:rPr lang="en-US" dirty="0" smtClean="0"/>
              <a:t> a range can by copying it and pasting to the upper left corner of the destination</a:t>
            </a:r>
          </a:p>
          <a:p>
            <a:pPr lvl="1">
              <a:buNone/>
            </a:pPr>
            <a:r>
              <a:rPr lang="en-US" dirty="0" smtClean="0"/>
              <a:t> </a:t>
            </a:r>
          </a:p>
          <a:p>
            <a:pPr lvl="1">
              <a:buNone/>
            </a:pPr>
            <a:endParaRPr lang="en-US" dirty="0" smtClean="0"/>
          </a:p>
          <a:p>
            <a:pPr lvl="1">
              <a:buNone/>
            </a:pPr>
            <a:endParaRPr lang="en-US" dirty="0" smtClean="0"/>
          </a:p>
        </p:txBody>
      </p:sp>
      <p:sp>
        <p:nvSpPr>
          <p:cNvPr id="5" name="Slide Number Placeholder 4"/>
          <p:cNvSpPr>
            <a:spLocks noGrp="1"/>
          </p:cNvSpPr>
          <p:nvPr>
            <p:ph type="sldNum" sz="quarter" idx="4"/>
          </p:nvPr>
        </p:nvSpPr>
        <p:spPr/>
        <p:txBody>
          <a:bodyPr/>
          <a:lstStyle/>
          <a:p>
            <a:fld id="{97F33F24-5111-4524-9375-24241E4B6E0C}" type="slidenum">
              <a:rPr lang="en-US" smtClean="0"/>
              <a:pPr/>
              <a:t>39</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28600"/>
            <a:ext cx="8229600" cy="1143000"/>
          </a:xfrm>
        </p:spPr>
        <p:txBody>
          <a:bodyPr>
            <a:normAutofit fontScale="90000"/>
          </a:bodyPr>
          <a:lstStyle/>
          <a:p>
            <a:r>
              <a:rPr lang="en-US" dirty="0" smtClean="0">
                <a:ea typeface="Arial Unicode MS" pitchFamily="34" charset="-128"/>
                <a:cs typeface="Arial Unicode MS" pitchFamily="34" charset="-128"/>
              </a:rPr>
              <a:t>Introduction to Spreadsheets</a:t>
            </a:r>
            <a:endParaRPr lang="en-US" sz="3800" dirty="0">
              <a:ea typeface="Arial Unicode MS" pitchFamily="34" charset="-128"/>
              <a:cs typeface="Arial Unicode MS" pitchFamily="34" charset="-128"/>
            </a:endParaRPr>
          </a:p>
        </p:txBody>
      </p:sp>
      <p:sp>
        <p:nvSpPr>
          <p:cNvPr id="77827" name="Rectangle 3"/>
          <p:cNvSpPr>
            <a:spLocks noGrp="1" noChangeArrowheads="1"/>
          </p:cNvSpPr>
          <p:nvPr>
            <p:ph idx="1"/>
          </p:nvPr>
        </p:nvSpPr>
        <p:spPr>
          <a:xfrm>
            <a:off x="457200" y="1676400"/>
            <a:ext cx="8229600" cy="4419600"/>
          </a:xfrm>
        </p:spPr>
        <p:txBody>
          <a:bodyPr>
            <a:normAutofit/>
          </a:bodyPr>
          <a:lstStyle/>
          <a:p>
            <a:r>
              <a:rPr lang="en-US" dirty="0" smtClean="0"/>
              <a:t>A </a:t>
            </a:r>
            <a:r>
              <a:rPr lang="en-US" b="1" dirty="0" smtClean="0"/>
              <a:t>spreadsheet</a:t>
            </a:r>
            <a:r>
              <a:rPr lang="en-US" dirty="0" smtClean="0"/>
              <a:t> is an electronic file used to organize related data and perform calculations</a:t>
            </a:r>
          </a:p>
          <a:p>
            <a:r>
              <a:rPr lang="en-US" dirty="0" smtClean="0"/>
              <a:t>If data is altered, formulas automatically recalculate results</a:t>
            </a:r>
          </a:p>
        </p:txBody>
      </p:sp>
      <p:sp>
        <p:nvSpPr>
          <p:cNvPr id="5" name="Slide Number Placeholder 4"/>
          <p:cNvSpPr>
            <a:spLocks noGrp="1"/>
          </p:cNvSpPr>
          <p:nvPr>
            <p:ph type="sldNum" sz="quarter" idx="4"/>
          </p:nvPr>
        </p:nvSpPr>
        <p:spPr>
          <a:xfrm>
            <a:off x="6553200" y="6243638"/>
            <a:ext cx="2133600" cy="457200"/>
          </a:xfrm>
          <a:prstGeom prst="rect">
            <a:avLst/>
          </a:prstGeom>
        </p:spPr>
        <p:txBody>
          <a:bodyPr/>
          <a:lstStyle/>
          <a:p>
            <a:fld id="{DCE9B9F6-3E99-499A-B3FB-AE43465CC207}" type="slidenum">
              <a:rPr lang="en-US" altLang="en-US"/>
              <a:pPr/>
              <a:t>4</a:t>
            </a:fld>
            <a:endParaRPr lang="en-US" altLang="en-US" dirty="0"/>
          </a:p>
        </p:txBody>
      </p:sp>
      <p:sp>
        <p:nvSpPr>
          <p:cNvPr id="4" name="Footer Placeholder 3"/>
          <p:cNvSpPr>
            <a:spLocks noGrp="1"/>
          </p:cNvSpPr>
          <p:nvPr>
            <p:ph type="ftr" sz="quarter" idx="4294967295"/>
          </p:nvPr>
        </p:nvSpPr>
        <p:spPr>
          <a:xfrm>
            <a:off x="2438400" y="6553200"/>
            <a:ext cx="5029200" cy="381000"/>
          </a:xfrm>
          <a:prstGeom prst="rect">
            <a:avLst/>
          </a:prstGeom>
        </p:spPr>
        <p:txBody>
          <a:bodyPr/>
          <a:lstStyle/>
          <a:p>
            <a:r>
              <a:rPr lang="en-US" b="1" dirty="0" smtClean="0"/>
              <a:t> </a:t>
            </a:r>
            <a:r>
              <a:rPr lang="en-US" dirty="0" smtClean="0">
                <a:solidFill>
                  <a:schemeClr val="tx1"/>
                </a:solidFill>
              </a:rPr>
              <a:t>Copyright © 2014 Pearson Education, Inc. Publishing as Prentice Hall. </a:t>
            </a:r>
            <a:r>
              <a:rPr lang="en-US" b="1" dirty="0" smtClean="0"/>
              <a:t>  </a:t>
            </a:r>
            <a:endParaRPr lang="en-US" dirty="0" smtClean="0">
              <a:solidFill>
                <a:schemeClr val="tx1"/>
              </a:solidFill>
              <a:cs typeface="Arial" pitchFamily="34" charset="0"/>
            </a:endParaRPr>
          </a:p>
        </p:txBody>
      </p:sp>
      <p:pic>
        <p:nvPicPr>
          <p:cNvPr id="6" name="Picture 5" descr="C:\Exploring 2009 BETA\Chapter 1\EE1fig02.tif"/>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4038600"/>
            <a:ext cx="7315200" cy="1752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Using Paste Special</a:t>
            </a:r>
            <a:endParaRPr lang="en-US" dirty="0"/>
          </a:p>
        </p:txBody>
      </p:sp>
      <p:sp>
        <p:nvSpPr>
          <p:cNvPr id="9" name="Content Placeholder 8"/>
          <p:cNvSpPr>
            <a:spLocks noGrp="1"/>
          </p:cNvSpPr>
          <p:nvPr>
            <p:ph idx="1"/>
          </p:nvPr>
        </p:nvSpPr>
        <p:spPr/>
        <p:txBody>
          <a:bodyPr>
            <a:normAutofit/>
          </a:bodyPr>
          <a:lstStyle/>
          <a:p>
            <a:r>
              <a:rPr lang="en-US" dirty="0" smtClean="0"/>
              <a:t>The</a:t>
            </a:r>
            <a:r>
              <a:rPr lang="en-US" b="1" dirty="0" smtClean="0"/>
              <a:t> Paste Special </a:t>
            </a:r>
            <a:r>
              <a:rPr lang="en-US" dirty="0" smtClean="0"/>
              <a:t>command is used to paste data from the clipboard using a different format</a:t>
            </a:r>
          </a:p>
          <a:p>
            <a:pPr>
              <a:buNone/>
            </a:pPr>
            <a:endParaRPr lang="en-US" dirty="0" smtClean="0"/>
          </a:p>
          <a:p>
            <a:pPr lvl="1">
              <a:buNone/>
            </a:pPr>
            <a:r>
              <a:rPr lang="en-US" dirty="0" smtClean="0"/>
              <a:t> </a:t>
            </a:r>
          </a:p>
          <a:p>
            <a:pPr lvl="1">
              <a:buNone/>
            </a:pPr>
            <a:endParaRPr lang="en-US" dirty="0" smtClean="0"/>
          </a:p>
          <a:p>
            <a:pPr lvl="1">
              <a:buNone/>
            </a:pPr>
            <a:endParaRPr lang="en-US" dirty="0" smtClean="0"/>
          </a:p>
        </p:txBody>
      </p:sp>
      <p:sp>
        <p:nvSpPr>
          <p:cNvPr id="5" name="Slide Number Placeholder 4"/>
          <p:cNvSpPr>
            <a:spLocks noGrp="1"/>
          </p:cNvSpPr>
          <p:nvPr>
            <p:ph type="sldNum" sz="quarter" idx="4"/>
          </p:nvPr>
        </p:nvSpPr>
        <p:spPr/>
        <p:txBody>
          <a:bodyPr/>
          <a:lstStyle/>
          <a:p>
            <a:fld id="{97F33F24-5111-4524-9375-24241E4B6E0C}" type="slidenum">
              <a:rPr lang="en-US" smtClean="0"/>
              <a:pPr/>
              <a:t>40</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3483" y="3026434"/>
            <a:ext cx="2811517" cy="2307566"/>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Formatting</a:t>
            </a:r>
            <a:endParaRPr lang="en-US" dirty="0"/>
          </a:p>
        </p:txBody>
      </p:sp>
      <p:sp>
        <p:nvSpPr>
          <p:cNvPr id="9" name="Content Placeholder 8"/>
          <p:cNvSpPr>
            <a:spLocks noGrp="1"/>
          </p:cNvSpPr>
          <p:nvPr>
            <p:ph idx="1"/>
          </p:nvPr>
        </p:nvSpPr>
        <p:spPr/>
        <p:txBody>
          <a:bodyPr>
            <a:normAutofit/>
          </a:bodyPr>
          <a:lstStyle/>
          <a:p>
            <a:r>
              <a:rPr lang="en-US" b="1" dirty="0" smtClean="0"/>
              <a:t>Formatting</a:t>
            </a:r>
            <a:r>
              <a:rPr lang="en-US" dirty="0" smtClean="0"/>
              <a:t> accentuates and draws attention to meaningful portions of a worksheet</a:t>
            </a:r>
          </a:p>
          <a:p>
            <a:r>
              <a:rPr lang="en-US" b="1" dirty="0" smtClean="0"/>
              <a:t>Alignment</a:t>
            </a:r>
            <a:r>
              <a:rPr lang="en-US" dirty="0" smtClean="0"/>
              <a:t> refers to how data are positioned in cells</a:t>
            </a:r>
          </a:p>
          <a:p>
            <a:pPr>
              <a:buNone/>
            </a:pPr>
            <a:endParaRPr lang="en-US" dirty="0" smtClean="0"/>
          </a:p>
          <a:p>
            <a:pPr lvl="1">
              <a:buNone/>
            </a:pPr>
            <a:r>
              <a:rPr lang="en-US" dirty="0" smtClean="0"/>
              <a:t> </a:t>
            </a:r>
          </a:p>
          <a:p>
            <a:pPr lvl="1">
              <a:buNone/>
            </a:pPr>
            <a:endParaRPr lang="en-US" dirty="0" smtClean="0"/>
          </a:p>
          <a:p>
            <a:pPr lvl="1">
              <a:buNone/>
            </a:pPr>
            <a:endParaRPr lang="en-US" dirty="0" smtClean="0"/>
          </a:p>
        </p:txBody>
      </p:sp>
      <p:sp>
        <p:nvSpPr>
          <p:cNvPr id="5" name="Slide Number Placeholder 4"/>
          <p:cNvSpPr>
            <a:spLocks noGrp="1"/>
          </p:cNvSpPr>
          <p:nvPr>
            <p:ph type="sldNum" sz="quarter" idx="4"/>
          </p:nvPr>
        </p:nvSpPr>
        <p:spPr/>
        <p:txBody>
          <a:bodyPr/>
          <a:lstStyle/>
          <a:p>
            <a:fld id="{97F33F24-5111-4524-9375-24241E4B6E0C}" type="slidenum">
              <a:rPr lang="en-US" smtClean="0"/>
              <a:pPr/>
              <a:t>41</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3429000"/>
            <a:ext cx="6400800" cy="26162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Merge and center labels</a:t>
            </a:r>
            <a:endParaRPr lang="en-US" dirty="0"/>
          </a:p>
        </p:txBody>
      </p:sp>
      <p:sp>
        <p:nvSpPr>
          <p:cNvPr id="9" name="Content Placeholder 8"/>
          <p:cNvSpPr>
            <a:spLocks noGrp="1"/>
          </p:cNvSpPr>
          <p:nvPr>
            <p:ph idx="1"/>
          </p:nvPr>
        </p:nvSpPr>
        <p:spPr/>
        <p:txBody>
          <a:bodyPr>
            <a:normAutofit/>
          </a:bodyPr>
          <a:lstStyle/>
          <a:p>
            <a:r>
              <a:rPr lang="en-US" dirty="0" smtClean="0"/>
              <a:t>A range of cells can be merged together to become one cell</a:t>
            </a:r>
          </a:p>
          <a:p>
            <a:r>
              <a:rPr lang="en-US" dirty="0" smtClean="0"/>
              <a:t>Data in merged cells are centered</a:t>
            </a:r>
          </a:p>
          <a:p>
            <a:pPr>
              <a:buNone/>
            </a:pPr>
            <a:endParaRPr lang="en-US" dirty="0" smtClean="0"/>
          </a:p>
          <a:p>
            <a:pPr lvl="1">
              <a:buNone/>
            </a:pPr>
            <a:r>
              <a:rPr lang="en-US" dirty="0" smtClean="0"/>
              <a:t> </a:t>
            </a:r>
          </a:p>
          <a:p>
            <a:pPr lvl="1">
              <a:buNone/>
            </a:pPr>
            <a:endParaRPr lang="en-US" dirty="0" smtClean="0"/>
          </a:p>
          <a:p>
            <a:pPr lvl="1">
              <a:buNone/>
            </a:pPr>
            <a:endParaRPr lang="en-US" dirty="0" smtClean="0"/>
          </a:p>
        </p:txBody>
      </p:sp>
      <p:sp>
        <p:nvSpPr>
          <p:cNvPr id="5" name="Slide Number Placeholder 4"/>
          <p:cNvSpPr>
            <a:spLocks noGrp="1"/>
          </p:cNvSpPr>
          <p:nvPr>
            <p:ph type="sldNum" sz="quarter" idx="4"/>
          </p:nvPr>
        </p:nvSpPr>
        <p:spPr/>
        <p:txBody>
          <a:bodyPr/>
          <a:lstStyle/>
          <a:p>
            <a:fld id="{97F33F24-5111-4524-9375-24241E4B6E0C}" type="slidenum">
              <a:rPr lang="en-US" smtClean="0"/>
              <a:pPr/>
              <a:t>42</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b="1" dirty="0" smtClean="0"/>
              <a:t> </a:t>
            </a:r>
            <a:r>
              <a:rPr lang="en-US" dirty="0" smtClean="0">
                <a:solidFill>
                  <a:schemeClr val="tx1"/>
                </a:solidFill>
              </a:rPr>
              <a:t>Copyright © 2014 Pearson Education, Inc. Publishing as Prentice Hall.   </a:t>
            </a:r>
            <a:endParaRPr lang="en-US"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785" y="3429000"/>
            <a:ext cx="5620215" cy="1828800"/>
          </a:xfrm>
          <a:prstGeom prst="rect">
            <a:avLst/>
          </a:prstGeom>
        </p:spPr>
      </p:pic>
    </p:spTree>
    <p:extLst>
      <p:ext uri="{BB962C8B-B14F-4D97-AF65-F5344CB8AC3E}">
        <p14:creationId xmlns:p14="http://schemas.microsoft.com/office/powerpoint/2010/main" val="32638406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Numeric Formats</a:t>
            </a:r>
            <a:endParaRPr lang="en-US" dirty="0"/>
          </a:p>
        </p:txBody>
      </p:sp>
      <p:sp>
        <p:nvSpPr>
          <p:cNvPr id="9" name="Content Placeholder 8"/>
          <p:cNvSpPr>
            <a:spLocks noGrp="1"/>
          </p:cNvSpPr>
          <p:nvPr>
            <p:ph idx="1"/>
          </p:nvPr>
        </p:nvSpPr>
        <p:spPr/>
        <p:txBody>
          <a:bodyPr>
            <a:normAutofit/>
          </a:bodyPr>
          <a:lstStyle/>
          <a:p>
            <a:pPr lvl="1">
              <a:buNone/>
            </a:pPr>
            <a:r>
              <a:rPr lang="en-US" dirty="0" smtClean="0"/>
              <a:t> </a:t>
            </a:r>
          </a:p>
          <a:p>
            <a:pPr lvl="1">
              <a:buNone/>
            </a:pPr>
            <a:endParaRPr lang="en-US" dirty="0" smtClean="0"/>
          </a:p>
          <a:p>
            <a:pPr lvl="1">
              <a:buNone/>
            </a:pPr>
            <a:endParaRPr lang="en-US" dirty="0" smtClean="0"/>
          </a:p>
        </p:txBody>
      </p:sp>
      <p:sp>
        <p:nvSpPr>
          <p:cNvPr id="5" name="Slide Number Placeholder 4"/>
          <p:cNvSpPr>
            <a:spLocks noGrp="1"/>
          </p:cNvSpPr>
          <p:nvPr>
            <p:ph type="sldNum" sz="quarter" idx="4"/>
          </p:nvPr>
        </p:nvSpPr>
        <p:spPr/>
        <p:txBody>
          <a:bodyPr/>
          <a:lstStyle/>
          <a:p>
            <a:fld id="{97F33F24-5111-4524-9375-24241E4B6E0C}" type="slidenum">
              <a:rPr lang="en-US" smtClean="0"/>
              <a:pPr/>
              <a:t>43</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7266"/>
          <a:stretch/>
        </p:blipFill>
        <p:spPr>
          <a:xfrm>
            <a:off x="1143000" y="1910390"/>
            <a:ext cx="6781800" cy="304261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Numeric Formats (continued)</a:t>
            </a:r>
            <a:endParaRPr lang="en-US" dirty="0"/>
          </a:p>
        </p:txBody>
      </p:sp>
      <p:sp>
        <p:nvSpPr>
          <p:cNvPr id="9" name="Content Placeholder 8"/>
          <p:cNvSpPr>
            <a:spLocks noGrp="1"/>
          </p:cNvSpPr>
          <p:nvPr>
            <p:ph idx="1"/>
          </p:nvPr>
        </p:nvSpPr>
        <p:spPr/>
        <p:txBody>
          <a:bodyPr>
            <a:normAutofit/>
          </a:bodyPr>
          <a:lstStyle/>
          <a:p>
            <a:pPr lvl="1">
              <a:buNone/>
            </a:pPr>
            <a:r>
              <a:rPr lang="en-US" dirty="0" smtClean="0"/>
              <a:t> </a:t>
            </a:r>
          </a:p>
          <a:p>
            <a:pPr lvl="1">
              <a:buNone/>
            </a:pPr>
            <a:endParaRPr lang="en-US" dirty="0" smtClean="0"/>
          </a:p>
          <a:p>
            <a:pPr lvl="1">
              <a:buNone/>
            </a:pPr>
            <a:endParaRPr lang="en-US" dirty="0" smtClean="0"/>
          </a:p>
        </p:txBody>
      </p:sp>
      <p:sp>
        <p:nvSpPr>
          <p:cNvPr id="5" name="Slide Number Placeholder 4"/>
          <p:cNvSpPr>
            <a:spLocks noGrp="1"/>
          </p:cNvSpPr>
          <p:nvPr>
            <p:ph type="sldNum" sz="quarter" idx="4"/>
          </p:nvPr>
        </p:nvSpPr>
        <p:spPr/>
        <p:txBody>
          <a:bodyPr/>
          <a:lstStyle/>
          <a:p>
            <a:fld id="{97F33F24-5111-4524-9375-24241E4B6E0C}" type="slidenum">
              <a:rPr lang="en-US" smtClean="0"/>
              <a:pPr/>
              <a:t>44</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2733"/>
          <a:stretch/>
        </p:blipFill>
        <p:spPr>
          <a:xfrm>
            <a:off x="1010798" y="2057400"/>
            <a:ext cx="7066402" cy="284162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Numeric Formats (continued)</a:t>
            </a:r>
            <a:endParaRPr lang="en-US" dirty="0"/>
          </a:p>
        </p:txBody>
      </p:sp>
      <p:sp>
        <p:nvSpPr>
          <p:cNvPr id="5" name="Slide Number Placeholder 4"/>
          <p:cNvSpPr>
            <a:spLocks noGrp="1"/>
          </p:cNvSpPr>
          <p:nvPr>
            <p:ph type="sldNum" sz="quarter" idx="4"/>
          </p:nvPr>
        </p:nvSpPr>
        <p:spPr/>
        <p:txBody>
          <a:bodyPr/>
          <a:lstStyle/>
          <a:p>
            <a:fld id="{97F33F24-5111-4524-9375-24241E4B6E0C}" type="slidenum">
              <a:rPr lang="en-US" smtClean="0"/>
              <a:pPr/>
              <a:t>45</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b="1" dirty="0" smtClean="0"/>
              <a:t> </a:t>
            </a:r>
            <a:r>
              <a:rPr lang="en-US" dirty="0" smtClean="0">
                <a:solidFill>
                  <a:schemeClr val="tx1"/>
                </a:solidFill>
              </a:rPr>
              <a:t>Copyright © 2014 Pearson Education, Inc. Publishing as Prentice Hall.   </a:t>
            </a:r>
            <a:endParaRPr lang="en-US" dirty="0">
              <a:solidFill>
                <a:schemeClr val="tx1"/>
              </a:solidFill>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0" y="2438400"/>
            <a:ext cx="2773680" cy="19812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Using Page Setup</a:t>
            </a:r>
            <a:endParaRPr lang="en-US" dirty="0"/>
          </a:p>
        </p:txBody>
      </p:sp>
      <p:sp>
        <p:nvSpPr>
          <p:cNvPr id="9" name="Content Placeholder 8"/>
          <p:cNvSpPr>
            <a:spLocks noGrp="1"/>
          </p:cNvSpPr>
          <p:nvPr>
            <p:ph idx="1"/>
          </p:nvPr>
        </p:nvSpPr>
        <p:spPr/>
        <p:txBody>
          <a:bodyPr>
            <a:normAutofit/>
          </a:bodyPr>
          <a:lstStyle/>
          <a:p>
            <a:r>
              <a:rPr lang="en-US" b="1" dirty="0" smtClean="0"/>
              <a:t>Page Setup</a:t>
            </a:r>
            <a:r>
              <a:rPr lang="en-US" dirty="0" smtClean="0"/>
              <a:t> contains many common print-related options</a:t>
            </a:r>
          </a:p>
          <a:p>
            <a:pPr>
              <a:buNone/>
            </a:pPr>
            <a:endParaRPr lang="en-US" dirty="0" smtClean="0"/>
          </a:p>
          <a:p>
            <a:pPr lvl="1">
              <a:buNone/>
            </a:pPr>
            <a:endParaRPr lang="en-US" dirty="0" smtClean="0"/>
          </a:p>
          <a:p>
            <a:pPr lvl="1">
              <a:buNone/>
            </a:pPr>
            <a:endParaRPr lang="en-US" dirty="0" smtClean="0"/>
          </a:p>
        </p:txBody>
      </p:sp>
      <p:sp>
        <p:nvSpPr>
          <p:cNvPr id="5" name="Slide Number Placeholder 4"/>
          <p:cNvSpPr>
            <a:spLocks noGrp="1"/>
          </p:cNvSpPr>
          <p:nvPr>
            <p:ph type="sldNum" sz="quarter" idx="4"/>
          </p:nvPr>
        </p:nvSpPr>
        <p:spPr/>
        <p:txBody>
          <a:bodyPr/>
          <a:lstStyle/>
          <a:p>
            <a:fld id="{97F33F24-5111-4524-9375-24241E4B6E0C}" type="slidenum">
              <a:rPr lang="en-US" smtClean="0"/>
              <a:pPr/>
              <a:t>46</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050" y="2705100"/>
            <a:ext cx="6565900" cy="33147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Headers and Footers</a:t>
            </a:r>
            <a:endParaRPr lang="en-US" dirty="0"/>
          </a:p>
        </p:txBody>
      </p:sp>
      <p:sp>
        <p:nvSpPr>
          <p:cNvPr id="9" name="Content Placeholder 8"/>
          <p:cNvSpPr>
            <a:spLocks noGrp="1"/>
          </p:cNvSpPr>
          <p:nvPr>
            <p:ph idx="1"/>
          </p:nvPr>
        </p:nvSpPr>
        <p:spPr/>
        <p:txBody>
          <a:bodyPr>
            <a:normAutofit/>
          </a:bodyPr>
          <a:lstStyle/>
          <a:p>
            <a:r>
              <a:rPr lang="en-US" dirty="0" smtClean="0"/>
              <a:t>A </a:t>
            </a:r>
            <a:r>
              <a:rPr lang="en-US" b="1" dirty="0" smtClean="0"/>
              <a:t>header</a:t>
            </a:r>
            <a:r>
              <a:rPr lang="en-US" dirty="0" smtClean="0"/>
              <a:t> is content appearing at the top of each printed page</a:t>
            </a:r>
          </a:p>
          <a:p>
            <a:r>
              <a:rPr lang="en-US" dirty="0" smtClean="0"/>
              <a:t>A </a:t>
            </a:r>
            <a:r>
              <a:rPr lang="en-US" b="1" dirty="0" smtClean="0"/>
              <a:t>footer</a:t>
            </a:r>
            <a:r>
              <a:rPr lang="en-US" dirty="0" smtClean="0"/>
              <a:t> is content appearing at the bottom of each printed page</a:t>
            </a:r>
          </a:p>
          <a:p>
            <a:pPr>
              <a:buNone/>
            </a:pPr>
            <a:endParaRPr lang="en-US" dirty="0" smtClean="0"/>
          </a:p>
          <a:p>
            <a:pPr>
              <a:buNone/>
            </a:pPr>
            <a:endParaRPr lang="en-US" dirty="0" smtClean="0"/>
          </a:p>
          <a:p>
            <a:endParaRPr lang="en-US" dirty="0" smtClean="0"/>
          </a:p>
          <a:p>
            <a:pPr lvl="1">
              <a:buNone/>
            </a:pPr>
            <a:endParaRPr lang="en-US" dirty="0" smtClean="0"/>
          </a:p>
          <a:p>
            <a:pPr lvl="1">
              <a:buNone/>
            </a:pPr>
            <a:endParaRPr lang="en-US" dirty="0" smtClean="0"/>
          </a:p>
          <a:p>
            <a:pPr lvl="1">
              <a:buNone/>
            </a:pPr>
            <a:endParaRPr lang="en-US" dirty="0" smtClean="0"/>
          </a:p>
        </p:txBody>
      </p:sp>
      <p:sp>
        <p:nvSpPr>
          <p:cNvPr id="5" name="Slide Number Placeholder 4"/>
          <p:cNvSpPr>
            <a:spLocks noGrp="1"/>
          </p:cNvSpPr>
          <p:nvPr>
            <p:ph type="sldNum" sz="quarter" idx="4"/>
          </p:nvPr>
        </p:nvSpPr>
        <p:spPr/>
        <p:txBody>
          <a:bodyPr/>
          <a:lstStyle/>
          <a:p>
            <a:fld id="{97F33F24-5111-4524-9375-24241E4B6E0C}" type="slidenum">
              <a:rPr lang="en-US" smtClean="0"/>
              <a:pPr/>
              <a:t>47</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Headers and Footers</a:t>
            </a:r>
            <a:endParaRPr lang="en-US" dirty="0"/>
          </a:p>
        </p:txBody>
      </p:sp>
      <p:sp>
        <p:nvSpPr>
          <p:cNvPr id="5" name="Slide Number Placeholder 4"/>
          <p:cNvSpPr>
            <a:spLocks noGrp="1"/>
          </p:cNvSpPr>
          <p:nvPr>
            <p:ph type="sldNum" sz="quarter" idx="4"/>
          </p:nvPr>
        </p:nvSpPr>
        <p:spPr/>
        <p:txBody>
          <a:bodyPr/>
          <a:lstStyle/>
          <a:p>
            <a:fld id="{97F33F24-5111-4524-9375-24241E4B6E0C}" type="slidenum">
              <a:rPr lang="en-US" smtClean="0"/>
              <a:pPr/>
              <a:t>48</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r>
              <a:rPr lang="en-US" b="1" dirty="0" smtClean="0"/>
              <a:t> </a:t>
            </a:r>
            <a:endParaRPr 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9050" y="2133600"/>
            <a:ext cx="6565900" cy="3048000"/>
          </a:xfrm>
        </p:spPr>
      </p:pic>
    </p:spTree>
    <p:extLst>
      <p:ext uri="{BB962C8B-B14F-4D97-AF65-F5344CB8AC3E}">
        <p14:creationId xmlns:p14="http://schemas.microsoft.com/office/powerpoint/2010/main" val="31732779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dirty="0" smtClean="0"/>
              <a:t>In this chapter, you have learned how to enter and edit cell data.</a:t>
            </a:r>
          </a:p>
          <a:p>
            <a:r>
              <a:rPr lang="en-US" dirty="0" smtClean="0"/>
              <a:t>You have created simple formulas with math operators as well as copied and displayed those formulas.</a:t>
            </a:r>
          </a:p>
          <a:p>
            <a:r>
              <a:rPr lang="en-US" dirty="0" smtClean="0"/>
              <a:t>You can now manage a worksheet by manipulating rows, columns, and cells.</a:t>
            </a:r>
          </a:p>
        </p:txBody>
      </p:sp>
      <p:sp>
        <p:nvSpPr>
          <p:cNvPr id="5" name="Slide Number Placeholder 4"/>
          <p:cNvSpPr>
            <a:spLocks noGrp="1"/>
          </p:cNvSpPr>
          <p:nvPr>
            <p:ph type="sldNum" sz="quarter" idx="4"/>
          </p:nvPr>
        </p:nvSpPr>
        <p:spPr/>
        <p:txBody>
          <a:bodyPr/>
          <a:lstStyle/>
          <a:p>
            <a:fld id="{97F33F24-5111-4524-9375-24241E4B6E0C}" type="slidenum">
              <a:rPr lang="en-US" smtClean="0"/>
              <a:pPr/>
              <a:t>49</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a:t>
            </a:r>
            <a:r>
              <a:rPr lang="en-US" b="1" dirty="0" smtClean="0"/>
              <a:t>.   </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normAutofit/>
          </a:bodyPr>
          <a:lstStyle/>
          <a:p>
            <a:r>
              <a:rPr lang="en-US" dirty="0" smtClean="0">
                <a:ea typeface="Arial Unicode MS" pitchFamily="34" charset="-128"/>
                <a:cs typeface="Arial Unicode MS" pitchFamily="34" charset="-128"/>
              </a:rPr>
              <a:t>Exploring the Excel Window</a:t>
            </a:r>
            <a:endParaRPr lang="en-US" sz="3800" dirty="0">
              <a:ea typeface="Arial Unicode MS" pitchFamily="34" charset="-128"/>
              <a:cs typeface="Arial Unicode MS" pitchFamily="34" charset="-128"/>
            </a:endParaRPr>
          </a:p>
        </p:txBody>
      </p:sp>
      <p:sp>
        <p:nvSpPr>
          <p:cNvPr id="77827" name="Rectangle 3"/>
          <p:cNvSpPr>
            <a:spLocks noGrp="1" noChangeArrowheads="1"/>
          </p:cNvSpPr>
          <p:nvPr>
            <p:ph idx="1"/>
          </p:nvPr>
        </p:nvSpPr>
        <p:spPr>
          <a:xfrm>
            <a:off x="457200" y="1752600"/>
            <a:ext cx="8229600" cy="4267200"/>
          </a:xfrm>
        </p:spPr>
        <p:txBody>
          <a:bodyPr>
            <a:noAutofit/>
          </a:bodyPr>
          <a:lstStyle/>
          <a:p>
            <a:r>
              <a:rPr lang="en-US" dirty="0" smtClean="0"/>
              <a:t>A </a:t>
            </a:r>
            <a:r>
              <a:rPr lang="en-US" b="1" dirty="0" smtClean="0"/>
              <a:t>worksheet</a:t>
            </a:r>
            <a:r>
              <a:rPr lang="en-US" dirty="0" smtClean="0"/>
              <a:t> is a single spreadsheet that contains formulas, values, text, and visual aids</a:t>
            </a:r>
          </a:p>
          <a:p>
            <a:r>
              <a:rPr lang="en-US" dirty="0" smtClean="0"/>
              <a:t>A </a:t>
            </a:r>
            <a:r>
              <a:rPr lang="en-US" b="1" dirty="0" smtClean="0"/>
              <a:t>workbook</a:t>
            </a:r>
            <a:r>
              <a:rPr lang="en-US" dirty="0" smtClean="0"/>
              <a:t> is a file containing related worksheets</a:t>
            </a:r>
          </a:p>
        </p:txBody>
      </p:sp>
      <p:sp>
        <p:nvSpPr>
          <p:cNvPr id="5" name="Slide Number Placeholder 4"/>
          <p:cNvSpPr>
            <a:spLocks noGrp="1"/>
          </p:cNvSpPr>
          <p:nvPr>
            <p:ph type="sldNum" sz="quarter" idx="4"/>
          </p:nvPr>
        </p:nvSpPr>
        <p:spPr>
          <a:xfrm>
            <a:off x="6553200" y="6243638"/>
            <a:ext cx="2133600" cy="457200"/>
          </a:xfrm>
          <a:prstGeom prst="rect">
            <a:avLst/>
          </a:prstGeom>
        </p:spPr>
        <p:txBody>
          <a:bodyPr/>
          <a:lstStyle/>
          <a:p>
            <a:fld id="{DCE9B9F6-3E99-499A-B3FB-AE43465CC207}" type="slidenum">
              <a:rPr lang="en-US" altLang="en-US"/>
              <a:pPr/>
              <a:t>5</a:t>
            </a:fld>
            <a:endParaRPr lang="en-US" altLang="en-US" dirty="0"/>
          </a:p>
        </p:txBody>
      </p:sp>
      <p:sp>
        <p:nvSpPr>
          <p:cNvPr id="4" name="Footer Placeholder 3"/>
          <p:cNvSpPr>
            <a:spLocks noGrp="1"/>
          </p:cNvSpPr>
          <p:nvPr>
            <p:ph type="ftr" sz="quarter" idx="4294967295"/>
          </p:nvPr>
        </p:nvSpPr>
        <p:spPr>
          <a:xfrm>
            <a:off x="2362200" y="6477000"/>
            <a:ext cx="5257800" cy="533400"/>
          </a:xfrm>
          <a:prstGeom prst="rect">
            <a:avLst/>
          </a:prstGeom>
        </p:spPr>
        <p:txBody>
          <a:bodyPr/>
          <a:lstStyle/>
          <a:p>
            <a:r>
              <a:rPr lang="en-US" dirty="0" smtClean="0">
                <a:solidFill>
                  <a:schemeClr val="tx1"/>
                </a:solidFill>
                <a:cs typeface="Arial" pitchFamily="34" charset="0"/>
              </a:rPr>
              <a:t> Copyright © 2014 Pearson Education, Inc. Publishing as Prentice Hall.   </a:t>
            </a:r>
            <a:endParaRPr lang="en-US" altLang="en-US"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dirty="0" smtClean="0"/>
              <a:t>You have learned basic formatting techniques to add visual appeal to text and numbers.</a:t>
            </a:r>
          </a:p>
          <a:p>
            <a:r>
              <a:rPr lang="en-US" dirty="0" smtClean="0"/>
              <a:t>You can modify the page layout and create headers and footers.</a:t>
            </a:r>
          </a:p>
          <a:p>
            <a:r>
              <a:rPr lang="en-US" dirty="0" smtClean="0"/>
              <a:t>You are able to print preview and finally print a worksheet.</a:t>
            </a:r>
          </a:p>
          <a:p>
            <a:endParaRPr lang="en-US" dirty="0" smtClean="0"/>
          </a:p>
          <a:p>
            <a:endParaRPr lang="en-US" dirty="0" smtClean="0"/>
          </a:p>
        </p:txBody>
      </p:sp>
      <p:sp>
        <p:nvSpPr>
          <p:cNvPr id="5" name="Slide Number Placeholder 4"/>
          <p:cNvSpPr>
            <a:spLocks noGrp="1"/>
          </p:cNvSpPr>
          <p:nvPr>
            <p:ph type="sldNum" sz="quarter" idx="4"/>
          </p:nvPr>
        </p:nvSpPr>
        <p:spPr/>
        <p:txBody>
          <a:bodyPr/>
          <a:lstStyle/>
          <a:p>
            <a:fld id="{97F33F24-5111-4524-9375-24241E4B6E0C}" type="slidenum">
              <a:rPr lang="en-US" smtClean="0"/>
              <a:pPr/>
              <a:t>50</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spTree>
    <p:extLst>
      <p:ext uri="{BB962C8B-B14F-4D97-AF65-F5344CB8AC3E}">
        <p14:creationId xmlns:p14="http://schemas.microsoft.com/office/powerpoint/2010/main" val="7591399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Copyright </a:t>
            </a:r>
            <a:endParaRPr lang="en-US" dirty="0"/>
          </a:p>
        </p:txBody>
      </p:sp>
      <p:sp>
        <p:nvSpPr>
          <p:cNvPr id="5" name="Slide Number Placeholder 4"/>
          <p:cNvSpPr>
            <a:spLocks noGrp="1"/>
          </p:cNvSpPr>
          <p:nvPr>
            <p:ph type="sldNum" sz="quarter" idx="4"/>
          </p:nvPr>
        </p:nvSpPr>
        <p:spPr/>
        <p:txBody>
          <a:bodyPr/>
          <a:lstStyle/>
          <a:p>
            <a:fld id="{97F33F24-5111-4524-9375-24241E4B6E0C}" type="slidenum">
              <a:rPr lang="en-US" smtClean="0"/>
              <a:pPr/>
              <a:t>51</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pic>
        <p:nvPicPr>
          <p:cNvPr id="1026" name="Picture 1" descr="cid:3293795473_47524415"/>
          <p:cNvPicPr>
            <a:picLocks noChangeAspect="1" noChangeArrowheads="1"/>
          </p:cNvPicPr>
          <p:nvPr/>
        </p:nvPicPr>
        <p:blipFill>
          <a:blip r:embed="rId2" cstate="print"/>
          <a:srcRect/>
          <a:stretch>
            <a:fillRect/>
          </a:stretch>
        </p:blipFill>
        <p:spPr bwMode="auto">
          <a:xfrm>
            <a:off x="1752600" y="1752600"/>
            <a:ext cx="5486400" cy="1714500"/>
          </a:xfrm>
          <a:prstGeom prst="rect">
            <a:avLst/>
          </a:prstGeom>
          <a:noFill/>
          <a:ln w="9525">
            <a:noFill/>
            <a:miter lim="800000"/>
            <a:headEnd/>
            <a:tailEnd/>
          </a:ln>
        </p:spPr>
      </p:pic>
      <p:sp>
        <p:nvSpPr>
          <p:cNvPr id="8" name="TextBox 6"/>
          <p:cNvSpPr txBox="1">
            <a:spLocks noChangeArrowheads="1"/>
          </p:cNvSpPr>
          <p:nvPr/>
        </p:nvSpPr>
        <p:spPr bwMode="auto">
          <a:xfrm>
            <a:off x="1066800" y="3810000"/>
            <a:ext cx="7086600" cy="1477328"/>
          </a:xfrm>
          <a:prstGeom prst="rect">
            <a:avLst/>
          </a:prstGeom>
          <a:noFill/>
          <a:ln w="9525">
            <a:noFill/>
            <a:miter lim="800000"/>
            <a:headEnd/>
            <a:tailEnd/>
          </a:ln>
        </p:spPr>
        <p:txBody>
          <a:bodyPr>
            <a:spAutoFit/>
          </a:bodyPr>
          <a:lstStyle/>
          <a:p>
            <a:r>
              <a:rPr lang="en-US" dirty="0">
                <a:latin typeface="Garamond" pitchFamily="18" charset="0"/>
              </a:rPr>
              <a:t>All rights reserved. No part of this publication may be reproduced, stored in a retrieval system, or transmitted, in any form or by any means, electronic, mechanical, photocopying, recording, or otherwise, without the prior written permission of the publisher. Printed in the United States of America.</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Exploring the Excel Window</a:t>
            </a:r>
            <a:endParaRPr lang="en-US" dirty="0"/>
          </a:p>
        </p:txBody>
      </p:sp>
      <p:sp>
        <p:nvSpPr>
          <p:cNvPr id="5" name="Slide Number Placeholder 4"/>
          <p:cNvSpPr>
            <a:spLocks noGrp="1"/>
          </p:cNvSpPr>
          <p:nvPr>
            <p:ph type="sldNum" sz="quarter" idx="4"/>
          </p:nvPr>
        </p:nvSpPr>
        <p:spPr/>
        <p:txBody>
          <a:bodyPr/>
          <a:lstStyle/>
          <a:p>
            <a:fld id="{97F33F24-5111-4524-9375-24241E4B6E0C}" type="slidenum">
              <a:rPr lang="en-US" smtClean="0"/>
              <a:pPr/>
              <a:t>6</a:t>
            </a:fld>
            <a:endParaRPr lang="en-US" dirty="0"/>
          </a:p>
        </p:txBody>
      </p:sp>
      <p:sp>
        <p:nvSpPr>
          <p:cNvPr id="4" name="Footer Placeholder 3"/>
          <p:cNvSpPr>
            <a:spLocks noGrp="1"/>
          </p:cNvSpPr>
          <p:nvPr>
            <p:ph type="ftr" sz="quarter" idx="4294967295"/>
          </p:nvPr>
        </p:nvSpPr>
        <p:spPr>
          <a:xfrm>
            <a:off x="2209800" y="6569075"/>
            <a:ext cx="5486400" cy="365125"/>
          </a:xfrm>
        </p:spPr>
        <p:txBody>
          <a:bodyPr/>
          <a:lstStyle/>
          <a:p>
            <a:r>
              <a:rPr lang="en-US" b="1" dirty="0" smtClean="0"/>
              <a:t> </a:t>
            </a:r>
            <a:r>
              <a:rPr lang="en-US" dirty="0" smtClean="0">
                <a:solidFill>
                  <a:schemeClr val="tx1"/>
                </a:solidFill>
              </a:rPr>
              <a:t>Copyright © 2014 Pearson Education, Inc. Publishing as Prentice Hall.   </a:t>
            </a:r>
            <a:endParaRPr lang="en-US" dirty="0">
              <a:solidFill>
                <a:schemeClr val="tx1"/>
              </a:solidFill>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916" y="1905000"/>
            <a:ext cx="6634684" cy="3755231"/>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Exploring the Excel Window</a:t>
            </a:r>
            <a:endParaRPr lang="en-US" dirty="0"/>
          </a:p>
        </p:txBody>
      </p:sp>
      <p:sp>
        <p:nvSpPr>
          <p:cNvPr id="5" name="Slide Number Placeholder 4"/>
          <p:cNvSpPr>
            <a:spLocks noGrp="1"/>
          </p:cNvSpPr>
          <p:nvPr>
            <p:ph type="sldNum" sz="quarter" idx="4"/>
          </p:nvPr>
        </p:nvSpPr>
        <p:spPr/>
        <p:txBody>
          <a:bodyPr/>
          <a:lstStyle/>
          <a:p>
            <a:fld id="{97F33F24-5111-4524-9375-24241E4B6E0C}" type="slidenum">
              <a:rPr lang="en-US" smtClean="0"/>
              <a:pPr/>
              <a:t>7</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r>
              <a:rPr lang="en-US" b="1" dirty="0" smtClean="0"/>
              <a:t> </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3026" y="1600200"/>
            <a:ext cx="6277948" cy="4525963"/>
          </a:xfrm>
        </p:spPr>
      </p:pic>
    </p:spTree>
    <p:extLst>
      <p:ext uri="{BB962C8B-B14F-4D97-AF65-F5344CB8AC3E}">
        <p14:creationId xmlns:p14="http://schemas.microsoft.com/office/powerpoint/2010/main" val="41606425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Exploring the Excel Window</a:t>
            </a:r>
            <a:endParaRPr lang="en-US" dirty="0"/>
          </a:p>
        </p:txBody>
      </p:sp>
      <p:sp>
        <p:nvSpPr>
          <p:cNvPr id="5" name="Slide Number Placeholder 4"/>
          <p:cNvSpPr>
            <a:spLocks noGrp="1"/>
          </p:cNvSpPr>
          <p:nvPr>
            <p:ph type="sldNum" sz="quarter" idx="4"/>
          </p:nvPr>
        </p:nvSpPr>
        <p:spPr/>
        <p:txBody>
          <a:bodyPr/>
          <a:lstStyle/>
          <a:p>
            <a:fld id="{97F33F24-5111-4524-9375-24241E4B6E0C}" type="slidenum">
              <a:rPr lang="en-US" smtClean="0"/>
              <a:pPr/>
              <a:t>8</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7705" y="2667000"/>
            <a:ext cx="7764295" cy="2072481"/>
          </a:xfrm>
        </p:spPr>
      </p:pic>
    </p:spTree>
    <p:extLst>
      <p:ext uri="{BB962C8B-B14F-4D97-AF65-F5344CB8AC3E}">
        <p14:creationId xmlns:p14="http://schemas.microsoft.com/office/powerpoint/2010/main" val="11932491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Exploring the Excel Window</a:t>
            </a:r>
            <a:endParaRPr lang="en-US" dirty="0"/>
          </a:p>
        </p:txBody>
      </p:sp>
      <p:sp>
        <p:nvSpPr>
          <p:cNvPr id="9" name="Content Placeholder 8"/>
          <p:cNvSpPr>
            <a:spLocks noGrp="1"/>
          </p:cNvSpPr>
          <p:nvPr>
            <p:ph idx="1"/>
          </p:nvPr>
        </p:nvSpPr>
        <p:spPr/>
        <p:txBody>
          <a:bodyPr/>
          <a:lstStyle/>
          <a:p>
            <a:r>
              <a:rPr lang="en-US" dirty="0" smtClean="0"/>
              <a:t>Worksheet </a:t>
            </a:r>
            <a:r>
              <a:rPr lang="en-US" b="1" dirty="0" smtClean="0"/>
              <a:t>rows</a:t>
            </a:r>
            <a:r>
              <a:rPr lang="en-US" dirty="0" smtClean="0"/>
              <a:t> lie horizontally</a:t>
            </a:r>
          </a:p>
          <a:p>
            <a:r>
              <a:rPr lang="en-US" dirty="0" smtClean="0"/>
              <a:t>Worksheet </a:t>
            </a:r>
            <a:r>
              <a:rPr lang="en-US" b="1" dirty="0" smtClean="0"/>
              <a:t>columns</a:t>
            </a:r>
            <a:r>
              <a:rPr lang="en-US" dirty="0" smtClean="0"/>
              <a:t> lie vertically</a:t>
            </a:r>
          </a:p>
          <a:p>
            <a:r>
              <a:rPr lang="en-US" dirty="0" smtClean="0"/>
              <a:t>A </a:t>
            </a:r>
            <a:r>
              <a:rPr lang="en-US" b="1" dirty="0" smtClean="0"/>
              <a:t>cell </a:t>
            </a:r>
            <a:r>
              <a:rPr lang="en-US" dirty="0" smtClean="0"/>
              <a:t>is the intersection of a row and column</a:t>
            </a:r>
          </a:p>
          <a:p>
            <a:r>
              <a:rPr lang="en-US" dirty="0" smtClean="0"/>
              <a:t>A </a:t>
            </a:r>
            <a:r>
              <a:rPr lang="en-US" b="1" dirty="0" smtClean="0"/>
              <a:t>cell address </a:t>
            </a:r>
            <a:r>
              <a:rPr lang="en-US" dirty="0" smtClean="0"/>
              <a:t>or</a:t>
            </a:r>
            <a:r>
              <a:rPr lang="en-US" b="1" dirty="0" smtClean="0"/>
              <a:t> cell reference </a:t>
            </a:r>
            <a:r>
              <a:rPr lang="en-US" dirty="0" smtClean="0"/>
              <a:t>names a cell</a:t>
            </a:r>
          </a:p>
        </p:txBody>
      </p:sp>
      <p:sp>
        <p:nvSpPr>
          <p:cNvPr id="5" name="Slide Number Placeholder 4"/>
          <p:cNvSpPr>
            <a:spLocks noGrp="1"/>
          </p:cNvSpPr>
          <p:nvPr>
            <p:ph type="sldNum" sz="quarter" idx="4"/>
          </p:nvPr>
        </p:nvSpPr>
        <p:spPr/>
        <p:txBody>
          <a:bodyPr/>
          <a:lstStyle/>
          <a:p>
            <a:fld id="{97F33F24-5111-4524-9375-24241E4B6E0C}" type="slidenum">
              <a:rPr lang="en-US" smtClean="0"/>
              <a:pPr/>
              <a:t>9</a:t>
            </a:fld>
            <a:endParaRPr lang="en-US" dirty="0"/>
          </a:p>
        </p:txBody>
      </p:sp>
      <p:sp>
        <p:nvSpPr>
          <p:cNvPr id="4" name="Footer Placeholder 3"/>
          <p:cNvSpPr>
            <a:spLocks noGrp="1"/>
          </p:cNvSpPr>
          <p:nvPr>
            <p:ph type="ftr" sz="quarter" idx="4294967295"/>
          </p:nvPr>
        </p:nvSpPr>
        <p:spPr>
          <a:xfrm>
            <a:off x="2286000" y="6569075"/>
            <a:ext cx="5486400" cy="365125"/>
          </a:xfrm>
        </p:spPr>
        <p:txBody>
          <a:bodyPr/>
          <a:lstStyle/>
          <a:p>
            <a:r>
              <a:rPr lang="en-US" dirty="0" smtClean="0">
                <a:solidFill>
                  <a:schemeClr val="tx1"/>
                </a:solidFill>
              </a:rPr>
              <a:t> Copyright © 2014 Pearson Education, Inc. Publishing as Prentice Hall.   </a:t>
            </a:r>
            <a:endParaRPr lang="en-US"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PT_2013_Theme">
  <a:themeElements>
    <a:clrScheme name="Custom 11">
      <a:dk1>
        <a:sysClr val="windowText" lastClr="000000"/>
      </a:dk1>
      <a:lt1>
        <a:sysClr val="window" lastClr="FFFFFF"/>
      </a:lt1>
      <a:dk2>
        <a:srgbClr val="1F497D"/>
      </a:dk2>
      <a:lt2>
        <a:srgbClr val="EEECE1"/>
      </a:lt2>
      <a:accent1>
        <a:srgbClr val="0070C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PPT_2013_Theme</Template>
  <TotalTime>1427</TotalTime>
  <Words>4891</Words>
  <Application>Microsoft Office PowerPoint</Application>
  <PresentationFormat>On-screen Show (4:3)</PresentationFormat>
  <Paragraphs>479</Paragraphs>
  <Slides>51</Slides>
  <Notes>50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3" baseType="lpstr">
      <vt:lpstr>PPT_2013_Theme</vt:lpstr>
      <vt:lpstr>Acrobat Document</vt:lpstr>
      <vt:lpstr>PowerPoint Presentation</vt:lpstr>
      <vt:lpstr>Objectives</vt:lpstr>
      <vt:lpstr>Objectives (continued)</vt:lpstr>
      <vt:lpstr>Introduction to Spreadsheets</vt:lpstr>
      <vt:lpstr>Exploring the Excel Window</vt:lpstr>
      <vt:lpstr>Exploring the Excel Window</vt:lpstr>
      <vt:lpstr>Exploring the Excel Window</vt:lpstr>
      <vt:lpstr>Exploring the Excel Window</vt:lpstr>
      <vt:lpstr>Exploring the Excel Window</vt:lpstr>
      <vt:lpstr>Navigating Worksheets</vt:lpstr>
      <vt:lpstr>Planning Structure of Worksheets</vt:lpstr>
      <vt:lpstr>Planning Structure of Worksheets</vt:lpstr>
      <vt:lpstr>Planning Structure of Worksheets</vt:lpstr>
      <vt:lpstr>Entering Text</vt:lpstr>
      <vt:lpstr>Entering Values</vt:lpstr>
      <vt:lpstr>Entering Formulas</vt:lpstr>
      <vt:lpstr>Entering Formulas</vt:lpstr>
      <vt:lpstr>Editing Cell Content</vt:lpstr>
      <vt:lpstr>Mathematical Symbols</vt:lpstr>
      <vt:lpstr>Cell References in Formulas</vt:lpstr>
      <vt:lpstr>Cell References in Formulas</vt:lpstr>
      <vt:lpstr>Order of Precedence</vt:lpstr>
      <vt:lpstr>Order of Precedence</vt:lpstr>
      <vt:lpstr>Order of Precedence</vt:lpstr>
      <vt:lpstr>Using Auto Fill</vt:lpstr>
      <vt:lpstr>Using Auto Fill</vt:lpstr>
      <vt:lpstr>Displaying Cell Formulas</vt:lpstr>
      <vt:lpstr>Displaying Cell Formulas</vt:lpstr>
      <vt:lpstr>Managing Worksheets</vt:lpstr>
      <vt:lpstr>Organizing Worksheets</vt:lpstr>
      <vt:lpstr>Insert and Delete a Worksheet</vt:lpstr>
      <vt:lpstr>Moving or Copying Worksheets</vt:lpstr>
      <vt:lpstr>Inserting Rows and Columns</vt:lpstr>
      <vt:lpstr>Deleting Rows and Columns</vt:lpstr>
      <vt:lpstr>Adjusting Column Width</vt:lpstr>
      <vt:lpstr>Adjusting Row Height</vt:lpstr>
      <vt:lpstr>Hiding Columns and Rows</vt:lpstr>
      <vt:lpstr>Selecting a Cell Range</vt:lpstr>
      <vt:lpstr>Moving/Copying a Range</vt:lpstr>
      <vt:lpstr>Using Paste Special</vt:lpstr>
      <vt:lpstr>Formatting</vt:lpstr>
      <vt:lpstr>Merge and center labels</vt:lpstr>
      <vt:lpstr>Numeric Formats</vt:lpstr>
      <vt:lpstr>Numeric Formats (continued)</vt:lpstr>
      <vt:lpstr>Numeric Formats (continued)</vt:lpstr>
      <vt:lpstr>Using Page Setup</vt:lpstr>
      <vt:lpstr>Headers and Footers</vt:lpstr>
      <vt:lpstr>Headers and Footers</vt:lpstr>
      <vt:lpstr>Summary</vt:lpstr>
      <vt:lpstr>Summary</vt:lpstr>
      <vt:lpstr>Copyright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Exploring Series</dc:creator>
  <cp:lastModifiedBy>Michele Somody</cp:lastModifiedBy>
  <cp:revision>133</cp:revision>
  <dcterms:created xsi:type="dcterms:W3CDTF">2009-09-02T17:31:05Z</dcterms:created>
  <dcterms:modified xsi:type="dcterms:W3CDTF">2013-05-06T14:21:02Z</dcterms:modified>
</cp:coreProperties>
</file>