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6" r:id="rId11"/>
    <p:sldId id="277" r:id="rId12"/>
    <p:sldId id="279" r:id="rId13"/>
    <p:sldId id="280" r:id="rId14"/>
    <p:sldId id="281" r:id="rId15"/>
    <p:sldId id="282" r:id="rId16"/>
    <p:sldId id="285" r:id="rId17"/>
    <p:sldId id="286" r:id="rId18"/>
    <p:sldId id="287" r:id="rId19"/>
    <p:sldId id="290" r:id="rId20"/>
    <p:sldId id="291" r:id="rId21"/>
    <p:sldId id="293" r:id="rId22"/>
    <p:sldId id="294" r:id="rId23"/>
    <p:sldId id="295" r:id="rId24"/>
    <p:sldId id="296" r:id="rId25"/>
    <p:sldId id="298" r:id="rId26"/>
    <p:sldId id="300" r:id="rId27"/>
    <p:sldId id="302" r:id="rId28"/>
    <p:sldId id="303" r:id="rId29"/>
    <p:sldId id="304" r:id="rId30"/>
    <p:sldId id="305" r:id="rId31"/>
    <p:sldId id="306" r:id="rId32"/>
    <p:sldId id="308" r:id="rId33"/>
    <p:sldId id="30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zech, Carly" initials="CC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0" autoAdjust="0"/>
    <p:restoredTop sz="72609" autoAdjust="0"/>
  </p:normalViewPr>
  <p:slideViewPr>
    <p:cSldViewPr>
      <p:cViewPr varScale="1">
        <p:scale>
          <a:sx n="48" d="100"/>
          <a:sy n="48" d="100"/>
        </p:scale>
        <p:origin x="182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6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948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Humanist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Stresses on the “being” in human being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Emphasizes the active and aware quality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I-Thou relationship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I-It relationship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Human potential movement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 of existential–humanistic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Hippie communes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Parents say, greatest gift to their children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Adults say, most fulfilling part of life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Love and personality theories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theories ignore this aspect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Existential and humanist approaches focus on it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Understanding love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Love is an art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 knowledge, effort, and experience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Fromm’s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Love answers the problem of human existence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Love helps to overcome isolation without losing integrity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Fromm’s concerns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Modern society alienates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Makes us unaware of transcendence and unity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Fromm’s beliefs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can become spontaneous, creative, and loving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Tries to reconcile people’s biologically driven and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societally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pressured sides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Consistent with existentialism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Person’s behavior stems from conscious behavior to be within societal needs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Creative endeavors and ethics give productive orientation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Evidence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Comes from analysis of cultures and subcultures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Supported by current trends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Supporting trends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Society more individualistic and consumerist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Anxiety levels have increased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are narcissistic and overconfident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Key postulate of existential–humanistic approaches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person is responsible for their own life and maturity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Exemplified in Carl Rogers work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Carl Rogers’ theory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Believe people have inherent tendency to mature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Maturity is not inevitable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must take responsibility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Carl Rogers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Born in 1902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Strict Christian upbringing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Teenage years on family farm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Attended Union Theological Seminary after college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ideas derived from religious sources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Maturity principle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Adults become better-functioning with age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Confirmed by research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Become more conscientious and less neurotic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Carl Rogers’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Phenomenological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 defines important issues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on experiencing person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Rogerian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therapy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Therapist is empathic, supportive, and nondirective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Client, not therapist, should drive the session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Viewed a person as a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learns to drop mask and become more open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accomplishes growth with help of therapist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Rogers’ conditions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Therapist shows unconditional positive regard for patient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Therapist empathizes with client’s internal frame of reference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Result of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Rogerian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therapy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 to terms with our nature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Trust our experience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Electronic onslaught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Calls answered by electronic voice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Money from ATM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Gasoline pump is self-service, controlled by credit card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Professors use computers to grade papers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People’s reactions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Anxious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Dread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Depersonalized</a:t>
            </a:r>
            <a:endParaRPr lang="en-US" sz="14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Core elements of human existence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Anxiety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Dread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Despair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Ways people combat alienation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Sexual promiscuity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Violent cult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Rollo May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Bridges the gap between existential and humanistic approaches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Focuses on anxiety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 is consistent with religious philosophy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750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Benefits of personal choice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 of the unknown produces anxiety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Anxiety leads to truth and self-fulfillment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Victor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Frankl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Imprisoned in a Nazi camp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Parents and wife killed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Influential existential therapist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Logotherapy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Benefits to people facing life-threatening illnesses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 together for weekly meetings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Started with cancer patients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Participants assist one another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Human urges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urges are important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humans are much more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Three aspects of human nature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Biological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</a:t>
            </a:r>
            <a:endParaRPr lang="en-US" sz="14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Define self-actualization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Innate process by which a person realizes their potential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Few achieve full self-actualization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Jung’s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Believed that unconscious forces were important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Counterbalanced this with human tendency to integrate various forces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Unconscious drives could be integrated with spiritual aspects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Carl Jung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Trained in psychoanalysis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Well-read and knowledgeable in Eastern religions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Took these disparate conceptualizations and developed an optimistic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Quasi-religious, spiritual integrations are a key part of human nature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Describing peak experiences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Everything seems to fall into place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occur at any time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transcend self and be at one with the world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Origination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William James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wrote about mystical experiences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Expanded by Fritz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encouraged integrating fringe aspects of personality into a healthy whole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Abraham Maslow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for his work on self-actualization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Terrible relationship with his mother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Described his young self as shy, bookish, and neurotic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did not remain neurotic or become self-hating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Organismic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theories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Push for development comes from within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a natural unfolding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Effect of Darwin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Natural selection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Uniqueness of each individual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D-needs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Physiological needs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Safety needs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Love needs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Esteem needs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B-values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“Being” level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Cannot be achieved without achieving D-needs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Transcendence needs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Spiritual needs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Beyond self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4- Modern revisions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Places parenting at the top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at odds with Maslow’s theory</a:t>
            </a:r>
            <a:endPara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Problem with this loose assessment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provides insight and perspective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difficult to develop scientifically verifiable conclusions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Personal Orientation Inventory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Self-report questionnaire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Asks people to classify themselves on a number of dimensions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assesses whether the person lives optimistically and realistically in the present</a:t>
            </a: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Happy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Moderately happy all the time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enthralled by things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Existential dilemma of modern life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Pull of community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 for individual freedom</a:t>
            </a:r>
            <a:endParaRPr lang="en-US" sz="16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Understanding positive psychology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Exploring the positive forces of life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Concerned with creativity, hope, wisdom, happiness and spirituality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 focused on aggression, weakness, and pathology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True joy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Comes from using talents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Promotes healthy psychological growth</a:t>
            </a:r>
            <a:endParaRPr lang="en-US" sz="3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What is the American paradox?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Materially better off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Morally not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What is hedonic adaptation?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Individuals become accustomed to an emotional stimulus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Feelings gradually fade over time</a:t>
            </a:r>
            <a:endParaRPr lang="en-US" sz="4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3228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Five-component approach to flourishing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Positive Emotion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Engagement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Relationships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Accomplishment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Hope for the future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Youth volunteering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Neighborhood organizations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Communitarian faiths</a:t>
            </a:r>
            <a:endParaRPr lang="en-US" sz="4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Existential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 responsibility for personality on the individual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Possibilities for the triumph of the human spirit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Humanistic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Conducive to cross-cultural study and the study of ethnic groups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Willing to explore alternative views of what it means to be human</a:t>
            </a:r>
            <a:endParaRPr lang="en-US" sz="16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388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631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What is existentialism?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Area of philosophy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Concerned with meaning of human existence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Positivist 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Nothing exists without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idea of a world was created by humans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Existential philosophical orientation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 for personality psychology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Personality psychologist studies people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4- What existential theories try to explain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Self-concepts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Cognitive structures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Considers what we think, not why we think it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Albert Camus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French writer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Fundamental absurdity of existence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Saw value in individual courage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Jean-Paul Sartre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Responsibility of individuals for their decisions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as free actors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3- Phenomenological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Existential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Investigation of people’s perceptions and subjective realities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Phenomenological discrepancy 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Definition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Philosophical movement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Emphasizes personal worth and human values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Values ethics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Humanistic approaches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 on the foundation of existentialism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Emphasize creative, spontaneous and active natures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Willing to accept spiritual and philosophic aspects of human nature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Self-actualized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contradictory tendencies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Einstein - Smart but naïve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Mozart - Wise but childish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2-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Mihaly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Csikszentmihalyi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Studied self-actualized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Creative people have both masculine and feminine characteristics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 as sensitive and caring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 are assertive and dominant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7" name="Always Learning Logo" descr="Pearson_Strap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opyright"/>
            <p:cNvSpPr txBox="1">
              <a:spLocks noChangeArrowheads="1"/>
            </p:cNvSpPr>
            <p:nvPr/>
          </p:nvSpPr>
          <p:spPr bwMode="auto">
            <a:xfrm>
              <a:off x="14136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11" name="Pearson Logo" descr="Pearson_Bound_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6" name="Copyright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7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13" name="Always Learning Logo" descr="Pearson: Always Learning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opyright" descr="Copyright 2015, 2012, 2009"/>
            <p:cNvSpPr txBox="1">
              <a:spLocks noChangeArrowheads="1"/>
            </p:cNvSpPr>
            <p:nvPr/>
          </p:nvSpPr>
          <p:spPr bwMode="auto">
            <a:xfrm>
              <a:off x="14136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42692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add Learning Objective(s)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chemeClr val="bg1"/>
              </a:buClr>
              <a:buSzPct val="25000"/>
              <a:defRPr sz="2400"/>
            </a:lvl1pPr>
            <a:lvl2pPr marL="569913" indent="-285750">
              <a:defRPr sz="2000"/>
            </a:lvl2pPr>
            <a:lvl3pPr>
              <a:defRPr sz="20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6" name="Copyright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7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93969" y="6408738"/>
            <a:ext cx="9096069" cy="463550"/>
            <a:chOff x="93969" y="6408738"/>
            <a:chExt cx="9096069" cy="463550"/>
          </a:xfrm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6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Pearson Education, Inc.</a:t>
              </a:r>
              <a:r>
                <a:rPr lang="en-US" altLang="en-US" sz="1200" b="0" baseline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1200" b="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Rights Reserved</a:t>
              </a:r>
            </a:p>
          </p:txBody>
        </p:sp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6.xml"/><Relationship Id="rId7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2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33.xml"/><Relationship Id="rId4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6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slide" Target="slide32.xml"/><Relationship Id="rId4" Type="http://schemas.openxmlformats.org/officeDocument/2006/relationships/slide" Target="slide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229600" cy="6223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Personality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457200" y="815975"/>
            <a:ext cx="8229600" cy="479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Sixth edition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5029200" y="1600200"/>
            <a:ext cx="3657600" cy="1600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Chapter 9</a:t>
            </a:r>
          </a:p>
        </p:txBody>
      </p:sp>
      <p:sp>
        <p:nvSpPr>
          <p:cNvPr id="14340" name="Text Placeholder 4"/>
          <p:cNvSpPr>
            <a:spLocks noGrp="1"/>
          </p:cNvSpPr>
          <p:nvPr>
            <p:ph type="body" sz="quarter" idx="1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Humanistic, Existential, and Positive Aspects of Personality</a:t>
            </a:r>
            <a:endParaRPr lang="en-US" altLang="en-US" dirty="0" smtClean="0"/>
          </a:p>
        </p:txBody>
      </p:sp>
      <p:pic>
        <p:nvPicPr>
          <p:cNvPr id="14341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60500"/>
            <a:ext cx="38100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9.2.1: Creativity and Flow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Self-actualized people</a:t>
            </a:r>
          </a:p>
          <a:p>
            <a:r>
              <a:rPr lang="en-US" dirty="0" err="1" smtClean="0"/>
              <a:t>Mihaly</a:t>
            </a:r>
            <a:r>
              <a:rPr lang="en-US" dirty="0" smtClean="0"/>
              <a:t> </a:t>
            </a:r>
            <a:r>
              <a:rPr lang="en-US" dirty="0" err="1" smtClean="0"/>
              <a:t>Csikszentmihalyi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9.2.2: Relations with Other People Define Our Humanness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Humanist approach</a:t>
            </a:r>
          </a:p>
          <a:p>
            <a:r>
              <a:rPr lang="en-US" dirty="0" smtClean="0"/>
              <a:t>Human potential movement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500" dirty="0"/>
              <a:t>Probe the importance given to love in Fromm's approach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Love</a:t>
            </a:r>
          </a:p>
          <a:p>
            <a:r>
              <a:rPr lang="en-US" dirty="0" smtClean="0"/>
              <a:t>Love and personality theories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9.3: Love as a Central Focus of Life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9.3.1: Loving as an Art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Understanding love</a:t>
            </a:r>
          </a:p>
          <a:p>
            <a:pPr lvl="0"/>
            <a:r>
              <a:rPr lang="en-US" dirty="0" smtClean="0"/>
              <a:t>Fromm’s approach</a:t>
            </a:r>
          </a:p>
          <a:p>
            <a:r>
              <a:rPr lang="en-US" dirty="0" smtClean="0"/>
              <a:t>Fromm’s concerns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9.3.2: Dialectical Humanism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Fromm’s beliefs</a:t>
            </a:r>
          </a:p>
          <a:p>
            <a:r>
              <a:rPr lang="en-US" dirty="0" smtClean="0"/>
              <a:t>Consistent with existentialism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9.3.3: Evidence Supporting Fromm’s Approach? The Age of Anxiety?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Evidence</a:t>
            </a:r>
          </a:p>
          <a:p>
            <a:r>
              <a:rPr lang="en-US" dirty="0" smtClean="0"/>
              <a:t>Supporting trends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Express the role of responsibility in the humanistic analyses of personality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Key postulate of existential–humanistic approaches</a:t>
            </a:r>
          </a:p>
          <a:p>
            <a:pPr lvl="0"/>
            <a:r>
              <a:rPr lang="en-US" dirty="0" smtClean="0"/>
              <a:t>Carl Rogers’ theory</a:t>
            </a:r>
          </a:p>
          <a:p>
            <a:r>
              <a:rPr lang="en-US" dirty="0" smtClean="0"/>
              <a:t>Carl Rogers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9.4: Responsibility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9.4.1: Growth, Inner Control, and the Experiencing Person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Maturity principle</a:t>
            </a:r>
          </a:p>
          <a:p>
            <a:r>
              <a:rPr lang="en-US" dirty="0" smtClean="0"/>
              <a:t>Carl Rogers’ approach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9.4.2: </a:t>
            </a:r>
            <a:r>
              <a:rPr lang="en-US" dirty="0" err="1" smtClean="0"/>
              <a:t>Rogerian</a:t>
            </a:r>
            <a:r>
              <a:rPr lang="en-US" dirty="0" smtClean="0"/>
              <a:t> Therapy and Becoming One's Self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Rogerian</a:t>
            </a:r>
            <a:r>
              <a:rPr lang="en-US" dirty="0" smtClean="0"/>
              <a:t> therapy</a:t>
            </a:r>
          </a:p>
          <a:p>
            <a:pPr lvl="0"/>
            <a:r>
              <a:rPr lang="en-US" dirty="0" smtClean="0"/>
              <a:t>Rogers’ conditions </a:t>
            </a:r>
          </a:p>
          <a:p>
            <a:r>
              <a:rPr lang="en-US" dirty="0" smtClean="0"/>
              <a:t>Result of </a:t>
            </a:r>
            <a:r>
              <a:rPr lang="en-US" dirty="0" err="1" smtClean="0"/>
              <a:t>Rogerian</a:t>
            </a:r>
            <a:r>
              <a:rPr lang="en-US" dirty="0" smtClean="0"/>
              <a:t> therapy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500" dirty="0"/>
              <a:t>Express how anxiety is triggered by a threat to one’s core values of existence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Electronic onslaught</a:t>
            </a:r>
          </a:p>
          <a:p>
            <a:r>
              <a:rPr lang="en-US" dirty="0" smtClean="0"/>
              <a:t>People’s reactions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9.5: Anxiety and Dread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Modules (1 of 2)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3" action="ppaction://hlinksldjump"/>
              </a:rPr>
              <a:t>Introduction: Humanistic, Existential, and Positive Aspects of Personality 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4" action="ppaction://hlinksldjump"/>
              </a:rPr>
              <a:t>9.1: Existentialism 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5" action="ppaction://hlinksldjump"/>
              </a:rPr>
              <a:t>9.2: Humanism 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6" action="ppaction://hlinksldjump"/>
              </a:rPr>
              <a:t>9.3: Love as a Central Focus of Life 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7" action="ppaction://hlinksldjump"/>
              </a:rPr>
              <a:t>9.4: Responsibility 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8" action="ppaction://hlinksldjump"/>
              </a:rPr>
              <a:t>9.5: Anxiety and Dread 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9" action="ppaction://hlinksldjump"/>
              </a:rPr>
              <a:t>9.6: Self-Actualization </a:t>
            </a:r>
            <a:r>
              <a:rPr lang="en-US" sz="2400" dirty="0" smtClean="0">
                <a:latin typeface="+mj-lt"/>
                <a:hlinkClick r:id="rId9" action="ppaction://hlinksldjump"/>
              </a:rPr>
              <a:t>Conclusion: How Is Personality Studied and Assessed?</a:t>
            </a:r>
            <a:endParaRPr lang="en-US" sz="2400" dirty="0" smtClean="0">
              <a:latin typeface="+mj-lt"/>
            </a:endParaRPr>
          </a:p>
          <a:p>
            <a:pPr marL="0" indent="-457200">
              <a:buSzTx/>
              <a:buNone/>
              <a:defRPr/>
            </a:pPr>
            <a:endParaRPr lang="en-US" alt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9.5.1: Anxiety, Threat, and Powerlessness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Core elements of human existence</a:t>
            </a:r>
          </a:p>
          <a:p>
            <a:pPr lvl="0"/>
            <a:r>
              <a:rPr lang="en-US" dirty="0" smtClean="0"/>
              <a:t>Ways people combat alienation</a:t>
            </a:r>
          </a:p>
          <a:p>
            <a:r>
              <a:rPr lang="en-US" dirty="0" smtClean="0"/>
              <a:t>Rollo May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9.5.2: Personal Choice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Benefits of personal choice</a:t>
            </a:r>
          </a:p>
          <a:p>
            <a:pPr lvl="0"/>
            <a:r>
              <a:rPr lang="en-US" dirty="0" smtClean="0"/>
              <a:t>Victor </a:t>
            </a:r>
            <a:r>
              <a:rPr lang="en-US" dirty="0" err="1" smtClean="0"/>
              <a:t>Frankl</a:t>
            </a:r>
            <a:endParaRPr lang="en-US" dirty="0" smtClean="0"/>
          </a:p>
          <a:p>
            <a:r>
              <a:rPr lang="en-US" dirty="0" smtClean="0"/>
              <a:t>Benefits to people facing life-threatening illnesses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500" dirty="0"/>
              <a:t>Analyze Abraham Maslow's theory of self-actualization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Human urges</a:t>
            </a:r>
          </a:p>
          <a:p>
            <a:pPr lvl="0"/>
            <a:r>
              <a:rPr lang="en-US" dirty="0" smtClean="0"/>
              <a:t>Three aspects of human nature</a:t>
            </a:r>
            <a:endParaRPr lang="en-US" dirty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9.6: Self-Actualization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9.6.1: Early Ideas about Self-Actualization in Jung’s Work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Define self-actualization</a:t>
            </a:r>
          </a:p>
          <a:p>
            <a:pPr lvl="0"/>
            <a:r>
              <a:rPr lang="en-US" dirty="0" smtClean="0"/>
              <a:t>Jung’s approach</a:t>
            </a:r>
          </a:p>
          <a:p>
            <a:r>
              <a:rPr lang="en-US" dirty="0" smtClean="0"/>
              <a:t>Carl Jung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9.6.2: Peak Experiences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Describing peak experiences</a:t>
            </a:r>
          </a:p>
          <a:p>
            <a:pPr lvl="0"/>
            <a:r>
              <a:rPr lang="en-US" dirty="0" smtClean="0"/>
              <a:t>Origination</a:t>
            </a:r>
          </a:p>
          <a:p>
            <a:r>
              <a:rPr lang="en-US" dirty="0" smtClean="0"/>
              <a:t>Abraham Maslow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9.6.3: The Internal Push for Self-Actualization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Organismic</a:t>
            </a:r>
            <a:r>
              <a:rPr lang="en-US" dirty="0" smtClean="0"/>
              <a:t> theories</a:t>
            </a:r>
          </a:p>
          <a:p>
            <a:r>
              <a:rPr lang="en-US" dirty="0" smtClean="0"/>
              <a:t>Effect of Darwin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9.6.4: Maslow’s Hierarchy of Needs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D-needs</a:t>
            </a:r>
          </a:p>
          <a:p>
            <a:pPr lvl="0"/>
            <a:r>
              <a:rPr lang="en-US" dirty="0" smtClean="0"/>
              <a:t>B-values</a:t>
            </a:r>
          </a:p>
          <a:p>
            <a:pPr lvl="0"/>
            <a:r>
              <a:rPr lang="en-US" dirty="0" smtClean="0"/>
              <a:t>Transcendence needs</a:t>
            </a:r>
          </a:p>
          <a:p>
            <a:r>
              <a:rPr lang="en-US" dirty="0" smtClean="0"/>
              <a:t>Modern revisions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9.6.5: Measuring Self-Actualization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Problem with this loose assessment approach</a:t>
            </a:r>
          </a:p>
          <a:p>
            <a:pPr lvl="0"/>
            <a:r>
              <a:rPr lang="en-US" dirty="0" smtClean="0"/>
              <a:t>Personal Orientation Inventory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500" dirty="0"/>
              <a:t>Investigate the link between happiness and positive psychology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Happy people</a:t>
            </a:r>
          </a:p>
          <a:p>
            <a:r>
              <a:rPr lang="en-US" dirty="0" smtClean="0"/>
              <a:t>Existential dilemma of modern life</a:t>
            </a:r>
            <a:endParaRPr lang="en-US" dirty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9.7: Happiness and Positive Psychology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9.7.1: Positive Psychology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Problem with this loose assessment approach</a:t>
            </a:r>
          </a:p>
          <a:p>
            <a:pPr lvl="0"/>
            <a:r>
              <a:rPr lang="en-US" dirty="0" smtClean="0"/>
              <a:t>Personal Orientation Inventory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Modules (2 of 2)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3" action="ppaction://hlinksldjump"/>
              </a:rPr>
              <a:t>9.7: Happiness and Positive Psychology 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4" action="ppaction://hlinksldjump"/>
              </a:rPr>
              <a:t>9.8: Further Evaluation of Existential–Humanistic Approaches </a:t>
            </a:r>
            <a:endParaRPr lang="en-US" sz="2400" dirty="0" smtClean="0"/>
          </a:p>
          <a:p>
            <a:pPr marL="0" indent="-457200">
              <a:buSzTx/>
              <a:buNone/>
              <a:defRPr/>
            </a:pPr>
            <a:r>
              <a:rPr lang="en-US" sz="2400" dirty="0" smtClean="0">
                <a:hlinkClick r:id="rId5" action="ppaction://hlinksldjump"/>
              </a:rPr>
              <a:t>Conclusion: Humanistic, Existential, and Positive Aspects of Personality</a:t>
            </a:r>
            <a:endParaRPr lang="en-US" alt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9.7.2: The American Paradox and Hedonic Adaptation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What is the American paradox?</a:t>
            </a:r>
          </a:p>
          <a:p>
            <a:pPr lvl="0"/>
            <a:r>
              <a:rPr lang="en-US" dirty="0" smtClean="0"/>
              <a:t>What is hedonic adaptation?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9.7.3: Flourishing and the PERMA Model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Five-component approach to flourishing</a:t>
            </a:r>
          </a:p>
          <a:p>
            <a:r>
              <a:rPr lang="en-US" dirty="0" smtClean="0"/>
              <a:t>Hope for the future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500" dirty="0"/>
              <a:t>Probe the advantages and the disadvantages of the existential–humanistic approach to studying personality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Existential approach</a:t>
            </a:r>
          </a:p>
          <a:p>
            <a:r>
              <a:rPr lang="en-US" dirty="0" smtClean="0"/>
              <a:t>Humanistic approach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9.8: Further Evaluation of Existential–Humanistic Approaches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Humanistic, Existential, and Positive Aspects of Personality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Existentialism is an area of philosophy concerned with the meaning of human existence</a:t>
            </a:r>
          </a:p>
          <a:p>
            <a:pPr lvl="0"/>
            <a:r>
              <a:rPr lang="en-US" dirty="0" smtClean="0"/>
              <a:t>Existential approach is also nondeterministic</a:t>
            </a:r>
          </a:p>
          <a:p>
            <a:pPr lvl="0"/>
            <a:r>
              <a:rPr lang="en-US" dirty="0" smtClean="0"/>
              <a:t>Humanism is a philosophical movement that emphasizes values and the personal worth of the individual</a:t>
            </a:r>
          </a:p>
          <a:p>
            <a:r>
              <a:rPr lang="en-US" dirty="0" smtClean="0"/>
              <a:t>Self-actualization is the innate process by which one grows spiritually and realizes one’s potential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 </a:t>
            </a:r>
            <a:r>
              <a:rPr lang="en-US" altLang="en-US" sz="2400" dirty="0" smtClean="0"/>
              <a:t>(1 of 2)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SzTx/>
              <a:buNone/>
            </a:pPr>
            <a:r>
              <a:rPr lang="en-US" dirty="0" smtClean="0">
                <a:hlinkClick r:id="rId3" action="ppaction://hlinksldjump"/>
              </a:rPr>
              <a:t>9.1: Analyze the subjective nature of existence 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4" action="ppaction://hlinksldjump"/>
              </a:rPr>
              <a:t>9.2: Examine humanism 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5" action="ppaction://hlinksldjump"/>
              </a:rPr>
              <a:t>9.3: Probe the importance given to love in Fromm's approach 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6" action="ppaction://hlinksldjump"/>
              </a:rPr>
              <a:t>9.4: Express the role of responsibility in the humanistic analyses of personality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7" action="ppaction://hlinksldjump"/>
              </a:rPr>
              <a:t>9.5: Express how anxiety is triggered by a threat to one’s core values of existence</a:t>
            </a:r>
            <a:endParaRPr lang="en-US" dirty="0" smtClean="0"/>
          </a:p>
          <a:p>
            <a:pPr marL="0" indent="0">
              <a:buSzTx/>
              <a:buNone/>
            </a:pP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 </a:t>
            </a:r>
            <a:r>
              <a:rPr lang="en-US" altLang="en-US" sz="2400" dirty="0" smtClean="0"/>
              <a:t>(2 of 2)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SzTx/>
              <a:buNone/>
            </a:pPr>
            <a:r>
              <a:rPr lang="en-US" dirty="0" smtClean="0">
                <a:hlinkClick r:id="rId3" action="ppaction://hlinksldjump"/>
              </a:rPr>
              <a:t>9.6: Analyze Abraham Maslow's theory of self-actualization 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4" action="ppaction://hlinksldjump"/>
              </a:rPr>
              <a:t>9.7: Investigate the link between happiness and positive psychology</a:t>
            </a:r>
            <a:endParaRPr lang="en-US" dirty="0" smtClean="0"/>
          </a:p>
          <a:p>
            <a:pPr marL="0" indent="0">
              <a:buSzTx/>
              <a:buNone/>
            </a:pPr>
            <a:r>
              <a:rPr lang="en-US" dirty="0" smtClean="0">
                <a:hlinkClick r:id="rId5" action="ppaction://hlinksldjump"/>
              </a:rPr>
              <a:t>9.8: Probe the advantages and the disadvantages of the existential–humanistic approach to studying personality</a:t>
            </a: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Humanistic, Existential, and Positive Aspects of Personality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Fromm’s approach</a:t>
            </a:r>
          </a:p>
          <a:p>
            <a:r>
              <a:rPr lang="en-US" dirty="0" smtClean="0"/>
              <a:t>Abraham Maslow’s theory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Analyze the subjective nature of existence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What is existentialism?</a:t>
            </a:r>
          </a:p>
          <a:p>
            <a:pPr lvl="0"/>
            <a:r>
              <a:rPr lang="en-US" dirty="0" smtClean="0"/>
              <a:t>Positivist view</a:t>
            </a:r>
          </a:p>
          <a:p>
            <a:pPr lvl="0"/>
            <a:r>
              <a:rPr lang="en-US" dirty="0" smtClean="0"/>
              <a:t>Existential philosophical orientation</a:t>
            </a:r>
          </a:p>
          <a:p>
            <a:r>
              <a:rPr lang="en-US" dirty="0" smtClean="0"/>
              <a:t>What existential theories try to explain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9.1: Existentialism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9.1.1: The Phenomenological View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Albert Camus</a:t>
            </a:r>
          </a:p>
          <a:p>
            <a:pPr lvl="0"/>
            <a:r>
              <a:rPr lang="en-US" dirty="0" smtClean="0"/>
              <a:t>Jean-Paul Sartre</a:t>
            </a:r>
          </a:p>
          <a:p>
            <a:r>
              <a:rPr lang="en-US" dirty="0" smtClean="0"/>
              <a:t>Phenomenological 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/>
              <a:t>Examine humanism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Definition</a:t>
            </a:r>
          </a:p>
          <a:p>
            <a:r>
              <a:rPr lang="en-US" dirty="0" smtClean="0"/>
              <a:t>Humanistic approaches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9.2: Humanism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147</TotalTime>
  <Words>1890</Words>
  <Application>Microsoft Office PowerPoint</Application>
  <PresentationFormat>On-screen Show (4:3)</PresentationFormat>
  <Paragraphs>401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Verdana</vt:lpstr>
      <vt:lpstr>Wingdings</vt:lpstr>
      <vt:lpstr>508 Lecture</vt:lpstr>
      <vt:lpstr>Personality</vt:lpstr>
      <vt:lpstr>Modules (1 of 2)</vt:lpstr>
      <vt:lpstr>Modules (2 of 2)</vt:lpstr>
      <vt:lpstr>Learning Objectives (1 of 2)</vt:lpstr>
      <vt:lpstr>Learning Objectives (2 of 2)</vt:lpstr>
      <vt:lpstr>Introduction: Humanistic, Existential, and Positive Aspects of Personality</vt:lpstr>
      <vt:lpstr>9.1: Existentialism</vt:lpstr>
      <vt:lpstr>9.1.1: The Phenomenological View</vt:lpstr>
      <vt:lpstr>9.2: Humanism</vt:lpstr>
      <vt:lpstr>9.2.1: Creativity and Flow</vt:lpstr>
      <vt:lpstr>9.2.2: Relations with Other People Define Our Humanness</vt:lpstr>
      <vt:lpstr>9.3: Love as a Central Focus of Life</vt:lpstr>
      <vt:lpstr>9.3.1: Loving as an Art</vt:lpstr>
      <vt:lpstr>9.3.2: Dialectical Humanism</vt:lpstr>
      <vt:lpstr>9.3.3: Evidence Supporting Fromm’s Approach? The Age of Anxiety?</vt:lpstr>
      <vt:lpstr>9.4: Responsibility</vt:lpstr>
      <vt:lpstr>9.4.1: Growth, Inner Control, and the Experiencing Person</vt:lpstr>
      <vt:lpstr>9.4.2: Rogerian Therapy and Becoming One's Self</vt:lpstr>
      <vt:lpstr>9.5: Anxiety and Dread</vt:lpstr>
      <vt:lpstr>9.5.1: Anxiety, Threat, and Powerlessness</vt:lpstr>
      <vt:lpstr>9.5.2: Personal Choice</vt:lpstr>
      <vt:lpstr>9.6: Self-Actualization</vt:lpstr>
      <vt:lpstr>9.6.1: Early Ideas about Self-Actualization in Jung’s Work</vt:lpstr>
      <vt:lpstr>9.6.2: Peak Experiences</vt:lpstr>
      <vt:lpstr>9.6.3: The Internal Push for Self-Actualization</vt:lpstr>
      <vt:lpstr>9.6.4: Maslow’s Hierarchy of Needs</vt:lpstr>
      <vt:lpstr>9.6.5: Measuring Self-Actualization</vt:lpstr>
      <vt:lpstr>9.7: Happiness and Positive Psychology</vt:lpstr>
      <vt:lpstr>9.7.1: Positive Psychology</vt:lpstr>
      <vt:lpstr>9.7.2: The American Paradox and Hedonic Adaptation</vt:lpstr>
      <vt:lpstr>9.7.3: Flourishing and the PERMA Model</vt:lpstr>
      <vt:lpstr>9.8: Further Evaluation of Existential–Humanistic Approaches</vt:lpstr>
      <vt:lpstr>Conclusion: Humanistic, Existential, and Positive Aspects of Personality</vt:lpstr>
    </vt:vector>
  </TitlesOfParts>
  <Company>echosvoice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Introduction to Psychology</dc:subject>
  <dc:creator>Echo Swinford</dc:creator>
  <cp:lastModifiedBy>Courtney Welsh</cp:lastModifiedBy>
  <cp:revision>130</cp:revision>
  <dcterms:created xsi:type="dcterms:W3CDTF">2014-07-14T20:04:21Z</dcterms:created>
  <dcterms:modified xsi:type="dcterms:W3CDTF">2015-10-21T17:07:19Z</dcterms:modified>
</cp:coreProperties>
</file>