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8" r:id="rId2"/>
    <p:sldId id="260" r:id="rId3"/>
    <p:sldId id="316" r:id="rId4"/>
    <p:sldId id="266" r:id="rId5"/>
    <p:sldId id="267" r:id="rId6"/>
    <p:sldId id="259" r:id="rId7"/>
    <p:sldId id="268" r:id="rId8"/>
    <p:sldId id="269" r:id="rId9"/>
    <p:sldId id="342" r:id="rId10"/>
    <p:sldId id="317" r:id="rId11"/>
    <p:sldId id="318" r:id="rId12"/>
    <p:sldId id="319" r:id="rId13"/>
    <p:sldId id="320" r:id="rId14"/>
    <p:sldId id="321" r:id="rId15"/>
    <p:sldId id="322" r:id="rId16"/>
    <p:sldId id="323" r:id="rId17"/>
    <p:sldId id="324" r:id="rId18"/>
    <p:sldId id="325" r:id="rId19"/>
    <p:sldId id="326" r:id="rId20"/>
    <p:sldId id="327" r:id="rId21"/>
    <p:sldId id="328" r:id="rId22"/>
    <p:sldId id="329" r:id="rId23"/>
    <p:sldId id="330" r:id="rId24"/>
    <p:sldId id="331" r:id="rId25"/>
    <p:sldId id="332" r:id="rId26"/>
    <p:sldId id="333" r:id="rId27"/>
    <p:sldId id="334" r:id="rId28"/>
    <p:sldId id="335" r:id="rId29"/>
    <p:sldId id="336" r:id="rId30"/>
    <p:sldId id="337" r:id="rId31"/>
    <p:sldId id="338" r:id="rId32"/>
    <p:sldId id="339" r:id="rId33"/>
    <p:sldId id="340" r:id="rId34"/>
    <p:sldId id="341" r:id="rId35"/>
    <p:sldId id="353"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zech, Carly" initials="CC"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5" autoAdjust="0"/>
    <p:restoredTop sz="64765" autoAdjust="0"/>
  </p:normalViewPr>
  <p:slideViewPr>
    <p:cSldViewPr>
      <p:cViewPr varScale="1">
        <p:scale>
          <a:sx n="42" d="100"/>
          <a:sy n="42" d="100"/>
        </p:scale>
        <p:origin x="1426" y="53"/>
      </p:cViewPr>
      <p:guideLst>
        <p:guide orient="horz" pos="2160"/>
        <p:guide pos="2880"/>
      </p:guideLst>
    </p:cSldViewPr>
  </p:slideViewPr>
  <p:outlineViewPr>
    <p:cViewPr>
      <p:scale>
        <a:sx n="33" d="100"/>
        <a:sy n="33" d="100"/>
      </p:scale>
      <p:origin x="0" y="47250"/>
    </p:cViewPr>
  </p:outlineViewPr>
  <p:notesTextViewPr>
    <p:cViewPr>
      <p:scale>
        <a:sx n="1" d="1"/>
        <a:sy n="1" d="1"/>
      </p:scale>
      <p:origin x="0" y="0"/>
    </p:cViewPr>
  </p:notesTextViewPr>
  <p:notesViewPr>
    <p:cSldViewPr>
      <p:cViewPr varScale="1">
        <p:scale>
          <a:sx n="73" d="100"/>
          <a:sy n="73" d="100"/>
        </p:scale>
        <p:origin x="-263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03EC6D3-C29D-4B4A-A9FC-E795BA662189}" type="datetimeFigureOut">
              <a:rPr lang="en-US"/>
              <a:pPr>
                <a:defRPr/>
              </a:pPr>
              <a:t>10/21/2015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AE573B7-BF5A-4514-B38D-FC18D4D3C18D}" type="slidenum">
              <a:rPr lang="en-US" altLang="en-US"/>
              <a:pPr/>
              <a:t>‹#›</a:t>
            </a:fld>
            <a:endParaRPr lang="en-US" altLang="en-US"/>
          </a:p>
        </p:txBody>
      </p:sp>
    </p:spTree>
    <p:extLst>
      <p:ext uri="{BB962C8B-B14F-4D97-AF65-F5344CB8AC3E}">
        <p14:creationId xmlns:p14="http://schemas.microsoft.com/office/powerpoint/2010/main" val="2722322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DC95E7C-8FD7-412A-B691-6CAF13AC142C}" type="datetimeFigureOut">
              <a:rPr lang="en-US"/>
              <a:pPr>
                <a:defRPr/>
              </a:pPr>
              <a:t>10/21/2015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307010B-65D9-48F7-98AA-C40646453DFF}" type="slidenum">
              <a:rPr lang="en-US" altLang="en-US"/>
              <a:pPr/>
              <a:t>‹#›</a:t>
            </a:fld>
            <a:endParaRPr lang="en-US" altLang="en-US"/>
          </a:p>
        </p:txBody>
      </p:sp>
    </p:spTree>
    <p:extLst>
      <p:ext uri="{BB962C8B-B14F-4D97-AF65-F5344CB8AC3E}">
        <p14:creationId xmlns:p14="http://schemas.microsoft.com/office/powerpoint/2010/main" val="22620199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07010B-65D9-48F7-98AA-C40646453DFF}" type="slidenum">
              <a:rPr lang="en-US" altLang="en-US" smtClean="0"/>
              <a:pPr/>
              <a:t>1</a:t>
            </a:fld>
            <a:endParaRPr lang="en-US" altLang="en-US"/>
          </a:p>
        </p:txBody>
      </p:sp>
    </p:spTree>
    <p:extLst>
      <p:ext uri="{BB962C8B-B14F-4D97-AF65-F5344CB8AC3E}">
        <p14:creationId xmlns:p14="http://schemas.microsoft.com/office/powerpoint/2010/main" val="1579062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Notion of “field”</a:t>
            </a:r>
          </a:p>
          <a:p>
            <a:pPr lvl="1">
              <a:buFont typeface="Arial" pitchFamily="34" charset="0"/>
              <a:buChar char="•"/>
            </a:pPr>
            <a:r>
              <a:rPr lang="en-US" sz="1200" kern="1200" dirty="0" smtClean="0">
                <a:solidFill>
                  <a:schemeClr val="tx1"/>
                </a:solidFill>
                <a:latin typeface="+mn-lt"/>
                <a:ea typeface="+mn-ea"/>
                <a:cs typeface="+mn-cs"/>
              </a:rPr>
              <a:t> As a field in the mathematical sense of vector forces</a:t>
            </a:r>
          </a:p>
          <a:p>
            <a:pPr lvl="1">
              <a:buFont typeface="Arial" pitchFamily="34" charset="0"/>
              <a:buChar char="•"/>
            </a:pPr>
            <a:r>
              <a:rPr lang="en-US" sz="1200" kern="1200" dirty="0" smtClean="0">
                <a:solidFill>
                  <a:schemeClr val="tx1"/>
                </a:solidFill>
                <a:latin typeface="+mn-lt"/>
                <a:ea typeface="+mn-ea"/>
                <a:cs typeface="+mn-cs"/>
              </a:rPr>
              <a:t> As a playing field (a field of life) </a:t>
            </a:r>
          </a:p>
          <a:p>
            <a:pPr lvl="0">
              <a:buFont typeface="Arial" pitchFamily="34" charset="0"/>
              <a:buChar char="•"/>
            </a:pPr>
            <a:r>
              <a:rPr lang="en-US" sz="1200" b="1" kern="1200" dirty="0" smtClean="0">
                <a:solidFill>
                  <a:schemeClr val="tx1"/>
                </a:solidFill>
                <a:latin typeface="+mn-lt"/>
                <a:ea typeface="+mn-ea"/>
                <a:cs typeface="+mn-cs"/>
              </a:rPr>
              <a:t> Point 2- Focus</a:t>
            </a:r>
          </a:p>
          <a:p>
            <a:pPr lvl="1">
              <a:buFont typeface="Arial" pitchFamily="34" charset="0"/>
              <a:buChar char="•"/>
            </a:pPr>
            <a:r>
              <a:rPr lang="en-US" sz="1200" kern="1200" dirty="0" smtClean="0">
                <a:solidFill>
                  <a:schemeClr val="tx1"/>
                </a:solidFill>
                <a:latin typeface="+mn-lt"/>
                <a:ea typeface="+mn-ea"/>
                <a:cs typeface="+mn-cs"/>
              </a:rPr>
              <a:t> Life space—all the internal and external forces that act on an individual</a:t>
            </a:r>
          </a:p>
          <a:p>
            <a:pPr lvl="1">
              <a:buFont typeface="Arial" pitchFamily="34" charset="0"/>
              <a:buChar char="•"/>
            </a:pPr>
            <a:r>
              <a:rPr lang="en-US" sz="1200" kern="1200" dirty="0" smtClean="0">
                <a:solidFill>
                  <a:schemeClr val="tx1"/>
                </a:solidFill>
                <a:latin typeface="+mn-lt"/>
                <a:ea typeface="+mn-ea"/>
                <a:cs typeface="+mn-cs"/>
              </a:rPr>
              <a:t> Structural relationships between the person and the environment</a:t>
            </a:r>
            <a:endParaRPr lang="en-US" sz="1600" kern="1200" dirty="0">
              <a:solidFill>
                <a:schemeClr val="tx1"/>
              </a:solidFill>
              <a:latin typeface="+mj-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10</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Field-dependent style</a:t>
            </a:r>
          </a:p>
          <a:p>
            <a:pPr lvl="1">
              <a:buFont typeface="Arial" pitchFamily="34" charset="0"/>
              <a:buChar char="•"/>
            </a:pPr>
            <a:r>
              <a:rPr lang="en-US" sz="1200" kern="1200" dirty="0" smtClean="0">
                <a:solidFill>
                  <a:schemeClr val="tx1"/>
                </a:solidFill>
                <a:latin typeface="+mn-lt"/>
                <a:ea typeface="+mn-ea"/>
                <a:cs typeface="+mn-cs"/>
              </a:rPr>
              <a:t> Very influenced in their problem solving by aspects of the context</a:t>
            </a:r>
          </a:p>
          <a:p>
            <a:pPr lvl="1">
              <a:buFont typeface="Arial" pitchFamily="34" charset="0"/>
              <a:buChar char="•"/>
            </a:pPr>
            <a:r>
              <a:rPr lang="en-US" sz="1200" kern="1200" dirty="0" smtClean="0">
                <a:solidFill>
                  <a:schemeClr val="tx1"/>
                </a:solidFill>
                <a:latin typeface="+mn-lt"/>
                <a:ea typeface="+mn-ea"/>
                <a:cs typeface="+mn-cs"/>
              </a:rPr>
              <a:t> Salient, but not directly relevant to the solution </a:t>
            </a:r>
          </a:p>
          <a:p>
            <a:pPr lvl="0">
              <a:buFont typeface="Arial" pitchFamily="34" charset="0"/>
              <a:buChar char="•"/>
            </a:pPr>
            <a:r>
              <a:rPr lang="en-US" sz="1200" b="1" kern="1200" dirty="0" smtClean="0">
                <a:solidFill>
                  <a:schemeClr val="tx1"/>
                </a:solidFill>
                <a:latin typeface="+mn-lt"/>
                <a:ea typeface="+mn-ea"/>
                <a:cs typeface="+mn-cs"/>
              </a:rPr>
              <a:t> Point 2- Field-independent style</a:t>
            </a:r>
          </a:p>
          <a:p>
            <a:pPr lvl="1">
              <a:buFont typeface="Arial" pitchFamily="34" charset="0"/>
              <a:buChar char="•"/>
            </a:pPr>
            <a:r>
              <a:rPr lang="en-US" sz="1200" kern="1200" dirty="0" smtClean="0">
                <a:solidFill>
                  <a:schemeClr val="tx1"/>
                </a:solidFill>
                <a:latin typeface="+mn-lt"/>
                <a:ea typeface="+mn-ea"/>
                <a:cs typeface="+mn-cs"/>
              </a:rPr>
              <a:t> More analytical </a:t>
            </a:r>
          </a:p>
          <a:p>
            <a:pPr lvl="1">
              <a:buFont typeface="Arial" pitchFamily="34" charset="0"/>
              <a:buChar char="•"/>
            </a:pPr>
            <a:r>
              <a:rPr lang="en-US" sz="1200" kern="1200" dirty="0" smtClean="0">
                <a:solidFill>
                  <a:schemeClr val="tx1"/>
                </a:solidFill>
                <a:latin typeface="+mn-lt"/>
                <a:ea typeface="+mn-ea"/>
                <a:cs typeface="+mn-cs"/>
              </a:rPr>
              <a:t> Allows for more complex levels of restructuring in problem solving</a:t>
            </a:r>
            <a:endParaRPr lang="en-US" sz="1600" kern="1200" dirty="0">
              <a:solidFill>
                <a:schemeClr val="tx1"/>
              </a:solidFill>
              <a:latin typeface="+mj-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11</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Cognitive aspects of personality</a:t>
            </a:r>
          </a:p>
          <a:p>
            <a:pPr lvl="1">
              <a:buFont typeface="Arial" pitchFamily="34" charset="0"/>
              <a:buChar char="•"/>
            </a:pPr>
            <a:r>
              <a:rPr lang="en-US" sz="1200" kern="1200" dirty="0" smtClean="0">
                <a:solidFill>
                  <a:schemeClr val="tx1"/>
                </a:solidFill>
                <a:latin typeface="+mn-lt"/>
                <a:ea typeface="+mn-ea"/>
                <a:cs typeface="+mn-cs"/>
              </a:rPr>
              <a:t> Mechanisms of expecting</a:t>
            </a:r>
          </a:p>
          <a:p>
            <a:pPr lvl="1">
              <a:buFont typeface="Arial" pitchFamily="34" charset="0"/>
              <a:buChar char="•"/>
            </a:pPr>
            <a:r>
              <a:rPr lang="en-US" sz="1200" kern="1200" dirty="0" smtClean="0">
                <a:solidFill>
                  <a:schemeClr val="tx1"/>
                </a:solidFill>
                <a:latin typeface="+mn-lt"/>
                <a:ea typeface="+mn-ea"/>
                <a:cs typeface="+mn-cs"/>
              </a:rPr>
              <a:t> Attending</a:t>
            </a:r>
          </a:p>
          <a:p>
            <a:pPr lvl="1">
              <a:buFont typeface="Arial" pitchFamily="34" charset="0"/>
              <a:buChar char="•"/>
            </a:pPr>
            <a:r>
              <a:rPr lang="en-US" sz="1200" kern="1200" dirty="0" smtClean="0">
                <a:solidFill>
                  <a:schemeClr val="tx1"/>
                </a:solidFill>
                <a:latin typeface="+mn-lt"/>
                <a:ea typeface="+mn-ea"/>
                <a:cs typeface="+mn-cs"/>
              </a:rPr>
              <a:t> Information processing </a:t>
            </a:r>
          </a:p>
          <a:p>
            <a:pPr lvl="0">
              <a:buFont typeface="Arial" pitchFamily="34" charset="0"/>
              <a:buChar char="•"/>
            </a:pPr>
            <a:r>
              <a:rPr lang="en-US" sz="1200" b="1" kern="1200" dirty="0" smtClean="0">
                <a:solidFill>
                  <a:schemeClr val="tx1"/>
                </a:solidFill>
                <a:latin typeface="+mn-lt"/>
                <a:ea typeface="+mn-ea"/>
                <a:cs typeface="+mn-cs"/>
              </a:rPr>
              <a:t> Point 2- Piaget’s contributions</a:t>
            </a:r>
          </a:p>
          <a:p>
            <a:pPr lvl="1">
              <a:buFont typeface="Arial" pitchFamily="34" charset="0"/>
              <a:buChar char="•"/>
            </a:pPr>
            <a:r>
              <a:rPr lang="en-US" sz="1200" kern="1200" dirty="0" smtClean="0">
                <a:solidFill>
                  <a:schemeClr val="tx1"/>
                </a:solidFill>
                <a:latin typeface="+mn-lt"/>
                <a:ea typeface="+mn-ea"/>
                <a:cs typeface="+mn-cs"/>
              </a:rPr>
              <a:t> Focused on intellectual development </a:t>
            </a:r>
          </a:p>
          <a:p>
            <a:pPr lvl="1">
              <a:buFont typeface="Arial" pitchFamily="34" charset="0"/>
              <a:buChar char="•"/>
            </a:pPr>
            <a:r>
              <a:rPr lang="en-US" sz="1200" kern="1200" dirty="0" smtClean="0">
                <a:solidFill>
                  <a:schemeClr val="tx1"/>
                </a:solidFill>
                <a:latin typeface="+mn-lt"/>
                <a:ea typeface="+mn-ea"/>
                <a:cs typeface="+mn-cs"/>
              </a:rPr>
              <a:t> Had a  major impact on cognitive conceptions of the development of personality</a:t>
            </a:r>
          </a:p>
          <a:p>
            <a:pPr lvl="1">
              <a:buFont typeface="Arial" pitchFamily="34" charset="0"/>
              <a:buChar char="•"/>
            </a:pPr>
            <a:r>
              <a:rPr lang="en-US" sz="1200" kern="1200" dirty="0" smtClean="0">
                <a:solidFill>
                  <a:schemeClr val="tx1"/>
                </a:solidFill>
                <a:latin typeface="+mn-lt"/>
                <a:ea typeface="+mn-ea"/>
                <a:cs typeface="+mn-cs"/>
              </a:rPr>
              <a:t> Proposed a cognitive-structure explanation of how children develop concepts about the world around them</a:t>
            </a:r>
            <a:endParaRPr lang="en-US" sz="1400" kern="1200" dirty="0">
              <a:solidFill>
                <a:schemeClr val="tx1"/>
              </a:solidFill>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12</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Concept of “schemas”</a:t>
            </a:r>
          </a:p>
          <a:p>
            <a:pPr lvl="1">
              <a:buFont typeface="Arial" pitchFamily="34" charset="0"/>
              <a:buChar char="•"/>
            </a:pPr>
            <a:r>
              <a:rPr lang="en-US" sz="1200" kern="1200" dirty="0" smtClean="0">
                <a:solidFill>
                  <a:schemeClr val="tx1"/>
                </a:solidFill>
                <a:latin typeface="+mn-lt"/>
                <a:ea typeface="+mn-ea"/>
                <a:cs typeface="+mn-cs"/>
              </a:rPr>
              <a:t> New cognitive structures</a:t>
            </a:r>
          </a:p>
          <a:p>
            <a:pPr lvl="1">
              <a:buFont typeface="Arial" pitchFamily="34" charset="0"/>
              <a:buChar char="•"/>
            </a:pPr>
            <a:r>
              <a:rPr lang="en-US" sz="1200" kern="1200" dirty="0" smtClean="0">
                <a:solidFill>
                  <a:schemeClr val="tx1"/>
                </a:solidFill>
                <a:latin typeface="+mn-lt"/>
                <a:ea typeface="+mn-ea"/>
                <a:cs typeface="+mn-cs"/>
              </a:rPr>
              <a:t> Build on the schemas acquired earlier</a:t>
            </a:r>
          </a:p>
          <a:p>
            <a:pPr>
              <a:buFont typeface="Arial" pitchFamily="34" charset="0"/>
              <a:buChar char="•"/>
            </a:pPr>
            <a:r>
              <a:rPr lang="en-US" sz="1200" b="1" kern="1200" dirty="0" smtClean="0">
                <a:solidFill>
                  <a:schemeClr val="tx1"/>
                </a:solidFill>
                <a:latin typeface="+mn-lt"/>
                <a:ea typeface="+mn-ea"/>
                <a:cs typeface="+mn-cs"/>
              </a:rPr>
              <a:t> Point 2- Activation of schema in given situations</a:t>
            </a:r>
          </a:p>
          <a:p>
            <a:pPr lvl="1">
              <a:buFont typeface="Arial" pitchFamily="34" charset="0"/>
              <a:buChar char="•"/>
            </a:pPr>
            <a:r>
              <a:rPr lang="en-US" sz="1200" kern="1200" dirty="0" smtClean="0">
                <a:solidFill>
                  <a:schemeClr val="tx1"/>
                </a:solidFill>
                <a:latin typeface="+mn-lt"/>
                <a:ea typeface="+mn-ea"/>
                <a:cs typeface="+mn-cs"/>
              </a:rPr>
              <a:t> Person’s expectations</a:t>
            </a:r>
          </a:p>
          <a:p>
            <a:pPr lvl="1">
              <a:buFont typeface="Arial" pitchFamily="34" charset="0"/>
              <a:buChar char="•"/>
            </a:pPr>
            <a:r>
              <a:rPr lang="en-US" sz="1200" kern="1200" dirty="0" smtClean="0">
                <a:solidFill>
                  <a:schemeClr val="tx1"/>
                </a:solidFill>
                <a:latin typeface="+mn-lt"/>
                <a:ea typeface="+mn-ea"/>
                <a:cs typeface="+mn-cs"/>
              </a:rPr>
              <a:t> Inferences</a:t>
            </a:r>
          </a:p>
          <a:p>
            <a:pPr lvl="1">
              <a:buFont typeface="Arial" pitchFamily="34" charset="0"/>
              <a:buChar char="•"/>
            </a:pPr>
            <a:r>
              <a:rPr lang="en-US" sz="1200" kern="1200" dirty="0" smtClean="0">
                <a:solidFill>
                  <a:schemeClr val="tx1"/>
                </a:solidFill>
                <a:latin typeface="+mn-lt"/>
                <a:ea typeface="+mn-ea"/>
                <a:cs typeface="+mn-cs"/>
              </a:rPr>
              <a:t> Actions</a:t>
            </a:r>
            <a:endParaRPr lang="en-US" sz="1600" kern="1200" dirty="0">
              <a:solidFill>
                <a:schemeClr val="tx1"/>
              </a:solidFill>
              <a:latin typeface="+mj-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13</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Overview</a:t>
            </a:r>
          </a:p>
          <a:p>
            <a:pPr lvl="1">
              <a:buFont typeface="Arial" pitchFamily="34" charset="0"/>
              <a:buChar char="•"/>
            </a:pPr>
            <a:r>
              <a:rPr lang="en-US" sz="1200" kern="1200" dirty="0" smtClean="0">
                <a:solidFill>
                  <a:schemeClr val="tx1"/>
                </a:solidFill>
                <a:latin typeface="+mn-lt"/>
                <a:ea typeface="+mn-ea"/>
                <a:cs typeface="+mn-cs"/>
              </a:rPr>
              <a:t> Omnipresent</a:t>
            </a:r>
          </a:p>
          <a:p>
            <a:pPr lvl="1">
              <a:buFont typeface="Arial" pitchFamily="34" charset="0"/>
              <a:buChar char="•"/>
            </a:pPr>
            <a:r>
              <a:rPr lang="en-US" sz="1200" kern="1200" dirty="0" smtClean="0">
                <a:solidFill>
                  <a:schemeClr val="tx1"/>
                </a:solidFill>
                <a:latin typeface="+mn-lt"/>
                <a:ea typeface="+mn-ea"/>
                <a:cs typeface="+mn-cs"/>
              </a:rPr>
              <a:t> Occurs without conscious intention</a:t>
            </a:r>
          </a:p>
          <a:p>
            <a:pPr>
              <a:buFont typeface="Arial" pitchFamily="34" charset="0"/>
              <a:buChar char="•"/>
            </a:pPr>
            <a:r>
              <a:rPr lang="en-US" sz="1200" b="1" kern="1200" dirty="0" smtClean="0">
                <a:solidFill>
                  <a:schemeClr val="tx1"/>
                </a:solidFill>
                <a:latin typeface="+mn-lt"/>
                <a:ea typeface="+mn-ea"/>
                <a:cs typeface="+mn-cs"/>
              </a:rPr>
              <a:t> Point 2- Factors</a:t>
            </a:r>
          </a:p>
          <a:p>
            <a:pPr lvl="1">
              <a:buFont typeface="Arial" pitchFamily="34" charset="0"/>
              <a:buChar char="•"/>
            </a:pPr>
            <a:r>
              <a:rPr lang="en-US" sz="1200" kern="1200" dirty="0" smtClean="0">
                <a:solidFill>
                  <a:schemeClr val="tx1"/>
                </a:solidFill>
                <a:latin typeface="+mn-lt"/>
                <a:ea typeface="+mn-ea"/>
                <a:cs typeface="+mn-cs"/>
              </a:rPr>
              <a:t> Stereotypes</a:t>
            </a:r>
          </a:p>
          <a:p>
            <a:pPr lvl="1">
              <a:buFont typeface="Arial" pitchFamily="34" charset="0"/>
              <a:buChar char="•"/>
            </a:pPr>
            <a:r>
              <a:rPr lang="en-US" sz="1200" kern="1200" dirty="0" smtClean="0">
                <a:solidFill>
                  <a:schemeClr val="tx1"/>
                </a:solidFill>
                <a:latin typeface="+mn-lt"/>
                <a:ea typeface="+mn-ea"/>
                <a:cs typeface="+mn-cs"/>
              </a:rPr>
              <a:t> Social categories</a:t>
            </a:r>
          </a:p>
          <a:p>
            <a:pPr lvl="1">
              <a:buFont typeface="Arial" pitchFamily="34" charset="0"/>
              <a:buChar char="•"/>
            </a:pPr>
            <a:r>
              <a:rPr lang="en-US" sz="1200" kern="1200" dirty="0" smtClean="0">
                <a:solidFill>
                  <a:schemeClr val="tx1"/>
                </a:solidFill>
                <a:latin typeface="+mn-lt"/>
                <a:ea typeface="+mn-ea"/>
                <a:cs typeface="+mn-cs"/>
              </a:rPr>
              <a:t> Higher-level thought processes</a:t>
            </a:r>
          </a:p>
          <a:p>
            <a:pPr lvl="1">
              <a:buFont typeface="Arial" pitchFamily="34" charset="0"/>
              <a:buChar char="•"/>
            </a:pPr>
            <a:r>
              <a:rPr lang="en-US" sz="1200" kern="1200" dirty="0" smtClean="0">
                <a:solidFill>
                  <a:schemeClr val="tx1"/>
                </a:solidFill>
                <a:latin typeface="+mn-lt"/>
                <a:ea typeface="+mn-ea"/>
                <a:cs typeface="+mn-cs"/>
              </a:rPr>
              <a:t> Low-level processing of facial, vocal, bodily cues </a:t>
            </a:r>
            <a:endParaRPr lang="en-US" sz="1800" kern="1200" dirty="0">
              <a:solidFill>
                <a:schemeClr val="tx1"/>
              </a:solidFill>
              <a:latin typeface="+mj-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14</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Overview</a:t>
            </a:r>
          </a:p>
          <a:p>
            <a:pPr lvl="1">
              <a:buFont typeface="Arial" pitchFamily="34" charset="0"/>
              <a:buChar char="•"/>
            </a:pPr>
            <a:r>
              <a:rPr lang="en-US" sz="1200" kern="1200" dirty="0" smtClean="0">
                <a:solidFill>
                  <a:schemeClr val="tx1"/>
                </a:solidFill>
                <a:latin typeface="+mn-lt"/>
                <a:ea typeface="+mn-ea"/>
                <a:cs typeface="+mn-cs"/>
              </a:rPr>
              <a:t> People pick up on a few key features of their current environments</a:t>
            </a:r>
          </a:p>
          <a:p>
            <a:pPr lvl="1">
              <a:buFont typeface="Arial" pitchFamily="34" charset="0"/>
              <a:buChar char="•"/>
            </a:pPr>
            <a:r>
              <a:rPr lang="en-US" sz="1200" kern="1200" dirty="0" smtClean="0">
                <a:solidFill>
                  <a:schemeClr val="tx1"/>
                </a:solidFill>
                <a:latin typeface="+mn-lt"/>
                <a:ea typeface="+mn-ea"/>
                <a:cs typeface="+mn-cs"/>
              </a:rPr>
              <a:t> People filter these in light of their current goals </a:t>
            </a:r>
          </a:p>
          <a:p>
            <a:pPr lvl="0">
              <a:buFont typeface="Arial" pitchFamily="34" charset="0"/>
              <a:buChar char="•"/>
            </a:pPr>
            <a:r>
              <a:rPr lang="en-US" sz="1200" b="1" kern="1200" dirty="0" smtClean="0">
                <a:solidFill>
                  <a:schemeClr val="tx1"/>
                </a:solidFill>
                <a:latin typeface="+mn-lt"/>
                <a:ea typeface="+mn-ea"/>
                <a:cs typeface="+mn-cs"/>
              </a:rPr>
              <a:t> Point 2- Variations in people</a:t>
            </a:r>
          </a:p>
          <a:p>
            <a:pPr lvl="1">
              <a:buFont typeface="Arial" pitchFamily="34" charset="0"/>
              <a:buChar char="•"/>
            </a:pPr>
            <a:r>
              <a:rPr lang="en-US" sz="1200" kern="1200" dirty="0" smtClean="0">
                <a:solidFill>
                  <a:schemeClr val="tx1"/>
                </a:solidFill>
                <a:latin typeface="+mn-lt"/>
                <a:ea typeface="+mn-ea"/>
                <a:cs typeface="+mn-cs"/>
              </a:rPr>
              <a:t> Attention to things</a:t>
            </a:r>
          </a:p>
          <a:p>
            <a:pPr lvl="1">
              <a:buFont typeface="Arial" pitchFamily="34" charset="0"/>
              <a:buChar char="•"/>
            </a:pPr>
            <a:r>
              <a:rPr lang="en-US" sz="1200" kern="1200" dirty="0" smtClean="0">
                <a:solidFill>
                  <a:schemeClr val="tx1"/>
                </a:solidFill>
                <a:latin typeface="+mn-lt"/>
                <a:ea typeface="+mn-ea"/>
                <a:cs typeface="+mn-cs"/>
              </a:rPr>
              <a:t> A source of stable individual difference</a:t>
            </a:r>
            <a:endParaRPr lang="en-US" sz="2000" kern="1200" dirty="0">
              <a:solidFill>
                <a:schemeClr val="tx1"/>
              </a:solidFill>
              <a:latin typeface="+mj-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15</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Attention-deficit/hyperactivity disorder (ADHD)</a:t>
            </a:r>
          </a:p>
          <a:p>
            <a:pPr lvl="1">
              <a:buFont typeface="Arial" pitchFamily="34" charset="0"/>
              <a:buChar char="•"/>
            </a:pPr>
            <a:r>
              <a:rPr lang="en-US" sz="1200" kern="1200" dirty="0" smtClean="0">
                <a:solidFill>
                  <a:schemeClr val="tx1"/>
                </a:solidFill>
                <a:latin typeface="+mn-lt"/>
                <a:ea typeface="+mn-ea"/>
                <a:cs typeface="+mn-cs"/>
              </a:rPr>
              <a:t> Atypical </a:t>
            </a:r>
            <a:r>
              <a:rPr lang="en-US" sz="1200" kern="1200" dirty="0" err="1" smtClean="0">
                <a:solidFill>
                  <a:schemeClr val="tx1"/>
                </a:solidFill>
                <a:latin typeface="+mn-lt"/>
                <a:ea typeface="+mn-ea"/>
                <a:cs typeface="+mn-cs"/>
              </a:rPr>
              <a:t>attentional</a:t>
            </a:r>
            <a:r>
              <a:rPr lang="en-US" sz="1200" kern="1200" dirty="0" smtClean="0">
                <a:solidFill>
                  <a:schemeClr val="tx1"/>
                </a:solidFill>
                <a:latin typeface="+mn-lt"/>
                <a:ea typeface="+mn-ea"/>
                <a:cs typeface="+mn-cs"/>
              </a:rPr>
              <a:t> processes</a:t>
            </a:r>
          </a:p>
          <a:p>
            <a:pPr lvl="1">
              <a:buFont typeface="Arial" pitchFamily="34" charset="0"/>
              <a:buChar char="•"/>
            </a:pPr>
            <a:r>
              <a:rPr lang="en-US" sz="1200" kern="1200" dirty="0" smtClean="0">
                <a:solidFill>
                  <a:schemeClr val="tx1"/>
                </a:solidFill>
                <a:latin typeface="+mn-lt"/>
                <a:ea typeface="+mn-ea"/>
                <a:cs typeface="+mn-cs"/>
              </a:rPr>
              <a:t> People with or without the hyperactivity component </a:t>
            </a:r>
          </a:p>
          <a:p>
            <a:pPr lvl="0">
              <a:buFont typeface="Arial" pitchFamily="34" charset="0"/>
              <a:buChar char="•"/>
            </a:pPr>
            <a:r>
              <a:rPr lang="en-US" sz="1200" b="1" kern="1200" dirty="0" smtClean="0">
                <a:solidFill>
                  <a:schemeClr val="tx1"/>
                </a:solidFill>
                <a:latin typeface="+mn-lt"/>
                <a:ea typeface="+mn-ea"/>
                <a:cs typeface="+mn-cs"/>
              </a:rPr>
              <a:t> Point 2- Subtypes of ADHD</a:t>
            </a:r>
          </a:p>
          <a:p>
            <a:pPr lvl="1">
              <a:buFont typeface="Arial" pitchFamily="34" charset="0"/>
              <a:buChar char="•"/>
            </a:pPr>
            <a:r>
              <a:rPr lang="en-US" sz="1200" kern="1200" dirty="0" smtClean="0">
                <a:solidFill>
                  <a:schemeClr val="tx1"/>
                </a:solidFill>
                <a:latin typeface="+mn-lt"/>
                <a:ea typeface="+mn-ea"/>
                <a:cs typeface="+mn-cs"/>
              </a:rPr>
              <a:t> Hyperactive/Impulsive type (no inattention)</a:t>
            </a:r>
          </a:p>
          <a:p>
            <a:pPr lvl="1">
              <a:buFont typeface="Arial" pitchFamily="34" charset="0"/>
              <a:buChar char="•"/>
            </a:pPr>
            <a:r>
              <a:rPr lang="en-US" sz="1200" kern="1200" dirty="0" smtClean="0">
                <a:solidFill>
                  <a:schemeClr val="tx1"/>
                </a:solidFill>
                <a:latin typeface="+mn-lt"/>
                <a:ea typeface="+mn-ea"/>
                <a:cs typeface="+mn-cs"/>
              </a:rPr>
              <a:t> Inattentive type (no hyperactivity/impulsivity)</a:t>
            </a:r>
          </a:p>
          <a:p>
            <a:pPr lvl="1">
              <a:buFont typeface="Arial" pitchFamily="34" charset="0"/>
              <a:buChar char="•"/>
            </a:pPr>
            <a:r>
              <a:rPr lang="en-US" sz="1200" kern="1200" dirty="0" smtClean="0">
                <a:solidFill>
                  <a:schemeClr val="tx1"/>
                </a:solidFill>
                <a:latin typeface="+mn-lt"/>
                <a:ea typeface="+mn-ea"/>
                <a:cs typeface="+mn-cs"/>
              </a:rPr>
              <a:t> Combined type (both inattention and hyperactivity/impulsivity)</a:t>
            </a:r>
            <a:endParaRPr lang="en-US" sz="2400" kern="1200" dirty="0">
              <a:solidFill>
                <a:schemeClr val="tx1"/>
              </a:solidFill>
              <a:latin typeface="+mj-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16</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Influences on people’s interactions</a:t>
            </a:r>
          </a:p>
          <a:p>
            <a:pPr lvl="1">
              <a:buFont typeface="Arial" pitchFamily="34" charset="0"/>
              <a:buChar char="•"/>
            </a:pPr>
            <a:r>
              <a:rPr lang="en-US" sz="1200" kern="1200" dirty="0" smtClean="0">
                <a:solidFill>
                  <a:schemeClr val="tx1"/>
                </a:solidFill>
                <a:latin typeface="+mn-lt"/>
                <a:ea typeface="+mn-ea"/>
                <a:cs typeface="+mn-cs"/>
              </a:rPr>
              <a:t> How people perceive themselves</a:t>
            </a:r>
          </a:p>
          <a:p>
            <a:pPr lvl="1">
              <a:buFont typeface="Arial" pitchFamily="34" charset="0"/>
              <a:buChar char="•"/>
            </a:pPr>
            <a:r>
              <a:rPr lang="en-US" sz="1200" kern="1200" dirty="0" smtClean="0">
                <a:solidFill>
                  <a:schemeClr val="tx1"/>
                </a:solidFill>
                <a:latin typeface="+mn-lt"/>
                <a:ea typeface="+mn-ea"/>
                <a:cs typeface="+mn-cs"/>
              </a:rPr>
              <a:t> How people perceive the partner</a:t>
            </a:r>
          </a:p>
          <a:p>
            <a:pPr lvl="1">
              <a:buFont typeface="Arial" pitchFamily="34" charset="0"/>
              <a:buChar char="•"/>
            </a:pPr>
            <a:r>
              <a:rPr lang="en-US" sz="1200" kern="1200" dirty="0" smtClean="0">
                <a:solidFill>
                  <a:schemeClr val="tx1"/>
                </a:solidFill>
                <a:latin typeface="+mn-lt"/>
                <a:ea typeface="+mn-ea"/>
                <a:cs typeface="+mn-cs"/>
              </a:rPr>
              <a:t> How people categorize the relationship</a:t>
            </a:r>
          </a:p>
          <a:p>
            <a:pPr lvl="1">
              <a:buFont typeface="Arial" pitchFamily="34" charset="0"/>
              <a:buChar char="•"/>
            </a:pPr>
            <a:r>
              <a:rPr lang="en-US" sz="1200" kern="1200" dirty="0" smtClean="0">
                <a:solidFill>
                  <a:schemeClr val="tx1"/>
                </a:solidFill>
                <a:latin typeface="+mn-lt"/>
                <a:ea typeface="+mn-ea"/>
                <a:cs typeface="+mn-cs"/>
              </a:rPr>
              <a:t> The goals people have for the relationship </a:t>
            </a:r>
          </a:p>
          <a:p>
            <a:pPr lvl="0">
              <a:buFont typeface="Arial" pitchFamily="34" charset="0"/>
              <a:buChar char="•"/>
            </a:pPr>
            <a:r>
              <a:rPr lang="en-US" sz="1200" b="1" kern="1200" dirty="0" smtClean="0">
                <a:solidFill>
                  <a:schemeClr val="tx1"/>
                </a:solidFill>
                <a:latin typeface="+mn-lt"/>
                <a:ea typeface="+mn-ea"/>
                <a:cs typeface="+mn-cs"/>
              </a:rPr>
              <a:t> Point 2- Rejection sensitivity</a:t>
            </a:r>
          </a:p>
          <a:p>
            <a:pPr lvl="1">
              <a:buFont typeface="Arial" pitchFamily="34" charset="0"/>
              <a:buChar char="•"/>
            </a:pPr>
            <a:r>
              <a:rPr lang="en-US" sz="1200" kern="1200" dirty="0" smtClean="0">
                <a:solidFill>
                  <a:schemeClr val="tx1"/>
                </a:solidFill>
                <a:latin typeface="+mn-lt"/>
                <a:ea typeface="+mn-ea"/>
                <a:cs typeface="+mn-cs"/>
              </a:rPr>
              <a:t> A personality variable</a:t>
            </a:r>
          </a:p>
          <a:p>
            <a:pPr lvl="1">
              <a:buFont typeface="Arial" pitchFamily="34" charset="0"/>
              <a:buChar char="•"/>
            </a:pPr>
            <a:r>
              <a:rPr lang="en-US" sz="1200" kern="1200" dirty="0" smtClean="0">
                <a:solidFill>
                  <a:schemeClr val="tx1"/>
                </a:solidFill>
                <a:latin typeface="+mn-lt"/>
                <a:ea typeface="+mn-ea"/>
                <a:cs typeface="+mn-cs"/>
              </a:rPr>
              <a:t> Captures the extent to which an individual is overly sensitive to cues that he or she is being rejected by another</a:t>
            </a:r>
            <a:endParaRPr lang="en-US" sz="2800" kern="1200" dirty="0">
              <a:solidFill>
                <a:schemeClr val="tx1"/>
              </a:solidFill>
              <a:latin typeface="+mj-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17</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Overview</a:t>
            </a:r>
          </a:p>
          <a:p>
            <a:pPr lvl="1">
              <a:buFont typeface="Arial" pitchFamily="34" charset="0"/>
              <a:buChar char="•"/>
            </a:pPr>
            <a:r>
              <a:rPr lang="en-US" sz="1200" kern="1200" dirty="0" smtClean="0">
                <a:solidFill>
                  <a:schemeClr val="tx1"/>
                </a:solidFill>
                <a:latin typeface="+mn-lt"/>
                <a:ea typeface="+mn-ea"/>
                <a:cs typeface="+mn-cs"/>
              </a:rPr>
              <a:t> Focus on people’s active endeavors to construe the world</a:t>
            </a:r>
          </a:p>
          <a:p>
            <a:pPr lvl="1">
              <a:buFont typeface="Arial" pitchFamily="34" charset="0"/>
              <a:buChar char="•"/>
            </a:pPr>
            <a:r>
              <a:rPr lang="en-US" sz="1200" kern="1200" dirty="0" smtClean="0">
                <a:solidFill>
                  <a:schemeClr val="tx1"/>
                </a:solidFill>
                <a:latin typeface="+mn-lt"/>
                <a:ea typeface="+mn-ea"/>
                <a:cs typeface="+mn-cs"/>
              </a:rPr>
              <a:t> People construct their own versions of reality</a:t>
            </a:r>
          </a:p>
          <a:p>
            <a:pPr lvl="1">
              <a:buFont typeface="Arial" pitchFamily="34" charset="0"/>
              <a:buChar char="•"/>
            </a:pPr>
            <a:r>
              <a:rPr lang="en-US" sz="1200" kern="1200" dirty="0" smtClean="0">
                <a:solidFill>
                  <a:schemeClr val="tx1"/>
                </a:solidFill>
                <a:latin typeface="+mn-lt"/>
                <a:ea typeface="+mn-ea"/>
                <a:cs typeface="+mn-cs"/>
              </a:rPr>
              <a:t> This approach also called constructivism </a:t>
            </a:r>
          </a:p>
          <a:p>
            <a:pPr lvl="0">
              <a:buFont typeface="Arial" pitchFamily="34" charset="0"/>
              <a:buChar char="•"/>
            </a:pPr>
            <a:r>
              <a:rPr lang="en-US" sz="1200" b="1" kern="1200" dirty="0" smtClean="0">
                <a:solidFill>
                  <a:schemeClr val="tx1"/>
                </a:solidFill>
                <a:latin typeface="+mn-lt"/>
                <a:ea typeface="+mn-ea"/>
                <a:cs typeface="+mn-cs"/>
              </a:rPr>
              <a:t> Point 2- Process</a:t>
            </a:r>
          </a:p>
          <a:p>
            <a:pPr lvl="1">
              <a:buFont typeface="Arial" pitchFamily="34" charset="0"/>
              <a:buChar char="•"/>
            </a:pPr>
            <a:r>
              <a:rPr lang="en-US" sz="1200" kern="1200" dirty="0" smtClean="0">
                <a:solidFill>
                  <a:schemeClr val="tx1"/>
                </a:solidFill>
                <a:latin typeface="+mn-lt"/>
                <a:ea typeface="+mn-ea"/>
                <a:cs typeface="+mn-cs"/>
              </a:rPr>
              <a:t> People change as they reorganize their construct systems</a:t>
            </a:r>
          </a:p>
          <a:p>
            <a:pPr lvl="1">
              <a:buFont typeface="Arial" pitchFamily="34" charset="0"/>
              <a:buChar char="•"/>
            </a:pPr>
            <a:r>
              <a:rPr lang="en-US" sz="1200" kern="1200" dirty="0" smtClean="0">
                <a:solidFill>
                  <a:schemeClr val="tx1"/>
                </a:solidFill>
                <a:latin typeface="+mn-lt"/>
                <a:ea typeface="+mn-ea"/>
                <a:cs typeface="+mn-cs"/>
              </a:rPr>
              <a:t> Especially focused on the domain of interpersonal relationships</a:t>
            </a:r>
            <a:endParaRPr lang="en-US" sz="1600" kern="1200" dirty="0">
              <a:solidFill>
                <a:schemeClr val="tx1"/>
              </a:solidFill>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18</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Kelly’s theorizing</a:t>
            </a:r>
          </a:p>
          <a:p>
            <a:pPr lvl="1">
              <a:buFont typeface="Arial" pitchFamily="34" charset="0"/>
              <a:buChar char="•"/>
            </a:pPr>
            <a:r>
              <a:rPr lang="en-US" sz="1200" kern="1200" dirty="0" smtClean="0">
                <a:solidFill>
                  <a:schemeClr val="tx1"/>
                </a:solidFill>
                <a:latin typeface="+mn-lt"/>
                <a:ea typeface="+mn-ea"/>
                <a:cs typeface="+mn-cs"/>
              </a:rPr>
              <a:t> Individuals make up their own “theories”</a:t>
            </a:r>
          </a:p>
          <a:p>
            <a:pPr lvl="1">
              <a:buFont typeface="Arial" pitchFamily="34" charset="0"/>
              <a:buChar char="•"/>
            </a:pPr>
            <a:r>
              <a:rPr lang="en-US" sz="1200" kern="1200" dirty="0" smtClean="0">
                <a:solidFill>
                  <a:schemeClr val="tx1"/>
                </a:solidFill>
                <a:latin typeface="+mn-lt"/>
                <a:ea typeface="+mn-ea"/>
                <a:cs typeface="+mn-cs"/>
              </a:rPr>
              <a:t> People use their personal experiences as the “data” that support (or invalidate) the theory </a:t>
            </a:r>
          </a:p>
          <a:p>
            <a:pPr lvl="0">
              <a:buFont typeface="Arial" pitchFamily="34" charset="0"/>
              <a:buChar char="•"/>
            </a:pPr>
            <a:r>
              <a:rPr lang="en-US" sz="1200" b="1" kern="1200" dirty="0" smtClean="0">
                <a:solidFill>
                  <a:schemeClr val="tx1"/>
                </a:solidFill>
                <a:latin typeface="+mn-lt"/>
                <a:ea typeface="+mn-ea"/>
                <a:cs typeface="+mn-cs"/>
              </a:rPr>
              <a:t> Point 2- Uniqueness of Kelly’s theory</a:t>
            </a:r>
          </a:p>
          <a:p>
            <a:pPr lvl="1">
              <a:buFont typeface="Arial" pitchFamily="34" charset="0"/>
              <a:buChar char="•"/>
            </a:pPr>
            <a:r>
              <a:rPr lang="en-US" sz="1200" kern="1200" dirty="0" smtClean="0">
                <a:solidFill>
                  <a:schemeClr val="tx1"/>
                </a:solidFill>
                <a:latin typeface="+mn-lt"/>
                <a:ea typeface="+mn-ea"/>
                <a:cs typeface="+mn-cs"/>
              </a:rPr>
              <a:t> People’s own system of constructs</a:t>
            </a:r>
          </a:p>
          <a:p>
            <a:pPr lvl="1">
              <a:buFont typeface="Arial" pitchFamily="34" charset="0"/>
              <a:buChar char="•"/>
            </a:pPr>
            <a:r>
              <a:rPr lang="en-US" sz="1200" kern="1200" dirty="0" smtClean="0">
                <a:solidFill>
                  <a:schemeClr val="tx1"/>
                </a:solidFill>
                <a:latin typeface="+mn-lt"/>
                <a:ea typeface="+mn-ea"/>
                <a:cs typeface="+mn-cs"/>
              </a:rPr>
              <a:t> Each person is more or less a personality theorist</a:t>
            </a:r>
            <a:endParaRPr lang="en-US" sz="1800" kern="1200" dirty="0">
              <a:solidFill>
                <a:schemeClr val="tx1"/>
              </a:solidFill>
              <a:latin typeface="+mj-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19</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a:p>
        </p:txBody>
      </p:sp>
      <p:sp>
        <p:nvSpPr>
          <p:cNvPr id="4" name="Slide Number Placeholder 3"/>
          <p:cNvSpPr>
            <a:spLocks noGrp="1"/>
          </p:cNvSpPr>
          <p:nvPr>
            <p:ph type="sldNum" sz="quarter" idx="10"/>
          </p:nvPr>
        </p:nvSpPr>
        <p:spPr/>
        <p:txBody>
          <a:bodyPr/>
          <a:lstStyle/>
          <a:p>
            <a:fld id="{D307010B-65D9-48F7-98AA-C40646453DFF}" type="slidenum">
              <a:rPr lang="en-US" altLang="en-US" smtClean="0"/>
              <a:pPr/>
              <a:t>2</a:t>
            </a:fld>
            <a:endParaRPr lang="en-US" altLang="en-US"/>
          </a:p>
        </p:txBody>
      </p:sp>
    </p:spTree>
    <p:extLst>
      <p:ext uri="{BB962C8B-B14F-4D97-AF65-F5344CB8AC3E}">
        <p14:creationId xmlns:p14="http://schemas.microsoft.com/office/powerpoint/2010/main" val="16227065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Overview</a:t>
            </a:r>
          </a:p>
          <a:p>
            <a:pPr lvl="1">
              <a:buFont typeface="Arial" pitchFamily="34" charset="0"/>
              <a:buChar char="•"/>
            </a:pPr>
            <a:r>
              <a:rPr lang="en-US" sz="1200" kern="1200" dirty="0" smtClean="0">
                <a:solidFill>
                  <a:schemeClr val="tx1"/>
                </a:solidFill>
                <a:latin typeface="+mn-lt"/>
                <a:ea typeface="+mn-ea"/>
                <a:cs typeface="+mn-cs"/>
              </a:rPr>
              <a:t> Understanding of personality emerges through the process of making comparisons</a:t>
            </a:r>
          </a:p>
          <a:p>
            <a:pPr lvl="1">
              <a:buFont typeface="Arial" pitchFamily="34" charset="0"/>
              <a:buChar char="•"/>
            </a:pPr>
            <a:r>
              <a:rPr lang="en-US" sz="1200" kern="1200" dirty="0" smtClean="0">
                <a:solidFill>
                  <a:schemeClr val="tx1"/>
                </a:solidFill>
                <a:latin typeface="+mn-lt"/>
                <a:ea typeface="+mn-ea"/>
                <a:cs typeface="+mn-cs"/>
              </a:rPr>
              <a:t> Also called the “Rep test” </a:t>
            </a:r>
          </a:p>
          <a:p>
            <a:pPr lvl="0">
              <a:buFont typeface="Arial" pitchFamily="34" charset="0"/>
              <a:buChar char="•"/>
            </a:pPr>
            <a:r>
              <a:rPr lang="en-US" sz="1200" b="1" kern="1200" dirty="0" smtClean="0">
                <a:solidFill>
                  <a:schemeClr val="tx1"/>
                </a:solidFill>
                <a:latin typeface="+mn-lt"/>
                <a:ea typeface="+mn-ea"/>
                <a:cs typeface="+mn-cs"/>
              </a:rPr>
              <a:t> Point 2- Modern social cognition approaches</a:t>
            </a:r>
          </a:p>
          <a:p>
            <a:pPr lvl="1">
              <a:buFont typeface="Arial" pitchFamily="34" charset="0"/>
              <a:buChar char="•"/>
            </a:pPr>
            <a:r>
              <a:rPr lang="en-US" sz="1200" kern="1200" dirty="0" smtClean="0">
                <a:solidFill>
                  <a:schemeClr val="tx1"/>
                </a:solidFill>
                <a:latin typeface="+mn-lt"/>
                <a:ea typeface="+mn-ea"/>
                <a:cs typeface="+mn-cs"/>
              </a:rPr>
              <a:t> Attribution approaches </a:t>
            </a:r>
          </a:p>
          <a:p>
            <a:pPr lvl="1">
              <a:buFont typeface="Arial" pitchFamily="34" charset="0"/>
              <a:buChar char="•"/>
            </a:pPr>
            <a:r>
              <a:rPr lang="en-US" sz="1200" kern="1200" dirty="0" smtClean="0">
                <a:solidFill>
                  <a:schemeClr val="tx1"/>
                </a:solidFill>
                <a:latin typeface="+mn-lt"/>
                <a:ea typeface="+mn-ea"/>
                <a:cs typeface="+mn-cs"/>
              </a:rPr>
              <a:t> Social learning theories</a:t>
            </a:r>
            <a:endParaRPr lang="en-US" sz="2000" kern="1200" dirty="0">
              <a:solidFill>
                <a:schemeClr val="tx1"/>
              </a:solidFill>
              <a:latin typeface="+mj-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20</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Overview</a:t>
            </a:r>
          </a:p>
          <a:p>
            <a:pPr lvl="1">
              <a:buFont typeface="Arial" pitchFamily="34" charset="0"/>
              <a:buChar char="•"/>
            </a:pPr>
            <a:r>
              <a:rPr lang="en-US" sz="1200" kern="1200" dirty="0" smtClean="0">
                <a:solidFill>
                  <a:schemeClr val="tx1"/>
                </a:solidFill>
                <a:latin typeface="+mn-lt"/>
                <a:ea typeface="+mn-ea"/>
                <a:cs typeface="+mn-cs"/>
              </a:rPr>
              <a:t> People vary in their abilities to understand and influence other people</a:t>
            </a:r>
          </a:p>
          <a:p>
            <a:pPr lvl="1">
              <a:buFont typeface="Arial" pitchFamily="34" charset="0"/>
              <a:buChar char="•"/>
            </a:pPr>
            <a:r>
              <a:rPr lang="en-US" sz="1200" kern="1200" dirty="0" smtClean="0">
                <a:solidFill>
                  <a:schemeClr val="tx1"/>
                </a:solidFill>
                <a:latin typeface="+mn-lt"/>
                <a:ea typeface="+mn-ea"/>
                <a:cs typeface="+mn-cs"/>
              </a:rPr>
              <a:t> Captures the ways in which individuals differ from one another in their interpersonal skills </a:t>
            </a:r>
          </a:p>
          <a:p>
            <a:pPr lvl="0">
              <a:buFont typeface="Arial" pitchFamily="34" charset="0"/>
              <a:buChar char="•"/>
            </a:pPr>
            <a:r>
              <a:rPr lang="en-US" sz="1200" b="1" kern="1200" dirty="0" smtClean="0">
                <a:solidFill>
                  <a:schemeClr val="tx1"/>
                </a:solidFill>
                <a:latin typeface="+mn-lt"/>
                <a:ea typeface="+mn-ea"/>
                <a:cs typeface="+mn-cs"/>
              </a:rPr>
              <a:t> Point 2- Emotional intelligence</a:t>
            </a:r>
          </a:p>
          <a:p>
            <a:pPr lvl="1">
              <a:buFont typeface="Arial" pitchFamily="34" charset="0"/>
              <a:buChar char="•"/>
            </a:pPr>
            <a:r>
              <a:rPr lang="en-US" sz="1200" kern="1200" dirty="0" smtClean="0">
                <a:solidFill>
                  <a:schemeClr val="tx1"/>
                </a:solidFill>
                <a:latin typeface="+mn-lt"/>
                <a:ea typeface="+mn-ea"/>
                <a:cs typeface="+mn-cs"/>
              </a:rPr>
              <a:t> Being self-aware</a:t>
            </a:r>
          </a:p>
          <a:p>
            <a:pPr lvl="1">
              <a:buFont typeface="Arial" pitchFamily="34" charset="0"/>
              <a:buChar char="•"/>
            </a:pPr>
            <a:r>
              <a:rPr lang="en-US" sz="1200" kern="1200" dirty="0" smtClean="0">
                <a:solidFill>
                  <a:schemeClr val="tx1"/>
                </a:solidFill>
                <a:latin typeface="+mn-lt"/>
                <a:ea typeface="+mn-ea"/>
                <a:cs typeface="+mn-cs"/>
              </a:rPr>
              <a:t> Controlling anger and anxieties</a:t>
            </a:r>
          </a:p>
          <a:p>
            <a:pPr lvl="1">
              <a:buFont typeface="Arial" pitchFamily="34" charset="0"/>
              <a:buChar char="•"/>
            </a:pPr>
            <a:r>
              <a:rPr lang="en-US" sz="1200" kern="1200" dirty="0" smtClean="0">
                <a:solidFill>
                  <a:schemeClr val="tx1"/>
                </a:solidFill>
                <a:latin typeface="+mn-lt"/>
                <a:ea typeface="+mn-ea"/>
                <a:cs typeface="+mn-cs"/>
              </a:rPr>
              <a:t> Being persistent and optimistic in the face of setbacks</a:t>
            </a:r>
          </a:p>
          <a:p>
            <a:pPr lvl="1">
              <a:buFont typeface="Arial" pitchFamily="34" charset="0"/>
              <a:buChar char="•"/>
            </a:pPr>
            <a:r>
              <a:rPr lang="en-US" sz="1200" kern="1200" dirty="0" smtClean="0">
                <a:solidFill>
                  <a:schemeClr val="tx1"/>
                </a:solidFill>
                <a:latin typeface="+mn-lt"/>
                <a:ea typeface="+mn-ea"/>
                <a:cs typeface="+mn-cs"/>
              </a:rPr>
              <a:t> Being empathic</a:t>
            </a:r>
          </a:p>
          <a:p>
            <a:pPr lvl="1">
              <a:buFont typeface="Arial" pitchFamily="34" charset="0"/>
              <a:buChar char="•"/>
            </a:pPr>
            <a:r>
              <a:rPr lang="en-US" sz="1200" kern="1200" dirty="0" smtClean="0">
                <a:solidFill>
                  <a:schemeClr val="tx1"/>
                </a:solidFill>
                <a:latin typeface="+mn-lt"/>
                <a:ea typeface="+mn-ea"/>
                <a:cs typeface="+mn-cs"/>
              </a:rPr>
              <a:t> Interacting smoothly with others</a:t>
            </a:r>
            <a:endParaRPr lang="en-US" sz="1800" kern="1200" dirty="0">
              <a:solidFill>
                <a:schemeClr val="tx1"/>
              </a:solidFill>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21</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Explanatory style</a:t>
            </a:r>
          </a:p>
          <a:p>
            <a:pPr lvl="1">
              <a:buFont typeface="Arial" pitchFamily="34" charset="0"/>
              <a:buChar char="•"/>
            </a:pPr>
            <a:r>
              <a:rPr lang="en-US" sz="1200" kern="1200" dirty="0" smtClean="0">
                <a:solidFill>
                  <a:schemeClr val="tx1"/>
                </a:solidFill>
                <a:latin typeface="+mn-lt"/>
                <a:ea typeface="+mn-ea"/>
                <a:cs typeface="+mn-cs"/>
              </a:rPr>
              <a:t> A set of cognitive personality variables </a:t>
            </a:r>
          </a:p>
          <a:p>
            <a:pPr lvl="1">
              <a:buFont typeface="Arial" pitchFamily="34" charset="0"/>
              <a:buChar char="•"/>
            </a:pPr>
            <a:r>
              <a:rPr lang="en-US" sz="1200" kern="1200" dirty="0" smtClean="0">
                <a:solidFill>
                  <a:schemeClr val="tx1"/>
                </a:solidFill>
                <a:latin typeface="+mn-lt"/>
                <a:ea typeface="+mn-ea"/>
                <a:cs typeface="+mn-cs"/>
              </a:rPr>
              <a:t> Capture a person’s habitual means of interpreting events in her or his life </a:t>
            </a:r>
          </a:p>
          <a:p>
            <a:pPr lvl="0">
              <a:buFont typeface="Arial" pitchFamily="34" charset="0"/>
              <a:buChar char="•"/>
            </a:pPr>
            <a:r>
              <a:rPr lang="en-US" sz="1200" b="1" kern="1200" dirty="0" smtClean="0">
                <a:solidFill>
                  <a:schemeClr val="tx1"/>
                </a:solidFill>
                <a:latin typeface="+mn-lt"/>
                <a:ea typeface="+mn-ea"/>
                <a:cs typeface="+mn-cs"/>
              </a:rPr>
              <a:t> Point 2- Variations in perspective</a:t>
            </a:r>
          </a:p>
          <a:p>
            <a:pPr lvl="1">
              <a:buFont typeface="Arial" pitchFamily="34" charset="0"/>
              <a:buChar char="•"/>
            </a:pPr>
            <a:r>
              <a:rPr lang="en-US" sz="1200" kern="1200" dirty="0" smtClean="0">
                <a:solidFill>
                  <a:schemeClr val="tx1"/>
                </a:solidFill>
                <a:latin typeface="+mn-lt"/>
                <a:ea typeface="+mn-ea"/>
                <a:cs typeface="+mn-cs"/>
              </a:rPr>
              <a:t> There are a variety of approaches</a:t>
            </a:r>
          </a:p>
          <a:p>
            <a:pPr lvl="1">
              <a:buFont typeface="Arial" pitchFamily="34" charset="0"/>
              <a:buChar char="•"/>
            </a:pPr>
            <a:r>
              <a:rPr lang="en-US" sz="1200" kern="1200" dirty="0" smtClean="0">
                <a:solidFill>
                  <a:schemeClr val="tx1"/>
                </a:solidFill>
                <a:latin typeface="+mn-lt"/>
                <a:ea typeface="+mn-ea"/>
                <a:cs typeface="+mn-cs"/>
              </a:rPr>
              <a:t> Central idea of explanatory style</a:t>
            </a:r>
            <a:endParaRPr lang="en-US" sz="2000" kern="1200" dirty="0">
              <a:solidFill>
                <a:schemeClr val="tx1"/>
              </a:solidFill>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22</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Optimistic style</a:t>
            </a:r>
          </a:p>
          <a:p>
            <a:pPr lvl="1">
              <a:buFont typeface="Arial" pitchFamily="34" charset="0"/>
              <a:buChar char="•"/>
            </a:pPr>
            <a:r>
              <a:rPr lang="en-US" sz="1200" kern="1200" dirty="0" smtClean="0">
                <a:solidFill>
                  <a:schemeClr val="tx1"/>
                </a:solidFill>
                <a:latin typeface="+mn-lt"/>
                <a:ea typeface="+mn-ea"/>
                <a:cs typeface="+mn-cs"/>
              </a:rPr>
              <a:t> Tend to interpret events in their lives with an optimistic perspective</a:t>
            </a:r>
          </a:p>
          <a:p>
            <a:pPr lvl="1">
              <a:buFont typeface="Arial" pitchFamily="34" charset="0"/>
              <a:buChar char="•"/>
            </a:pPr>
            <a:r>
              <a:rPr lang="en-US" sz="1200" kern="1200" dirty="0" smtClean="0">
                <a:solidFill>
                  <a:schemeClr val="tx1"/>
                </a:solidFill>
                <a:latin typeface="+mn-lt"/>
                <a:ea typeface="+mn-ea"/>
                <a:cs typeface="+mn-cs"/>
              </a:rPr>
              <a:t> Perceive neutral events as positive </a:t>
            </a:r>
          </a:p>
          <a:p>
            <a:pPr lvl="1">
              <a:buFont typeface="Arial" pitchFamily="34" charset="0"/>
              <a:buChar char="•"/>
            </a:pPr>
            <a:r>
              <a:rPr lang="en-US" sz="1200" kern="1200" dirty="0" smtClean="0">
                <a:solidFill>
                  <a:schemeClr val="tx1"/>
                </a:solidFill>
                <a:latin typeface="+mn-lt"/>
                <a:ea typeface="+mn-ea"/>
                <a:cs typeface="+mn-cs"/>
              </a:rPr>
              <a:t> See potential or eventual positive outcomes in negative events </a:t>
            </a:r>
          </a:p>
          <a:p>
            <a:pPr lvl="0">
              <a:buFont typeface="Arial" pitchFamily="34" charset="0"/>
              <a:buChar char="•"/>
            </a:pPr>
            <a:r>
              <a:rPr lang="en-US" sz="1200" b="1" kern="1200" dirty="0" smtClean="0">
                <a:solidFill>
                  <a:schemeClr val="tx1"/>
                </a:solidFill>
                <a:latin typeface="+mn-lt"/>
                <a:ea typeface="+mn-ea"/>
                <a:cs typeface="+mn-cs"/>
              </a:rPr>
              <a:t> Point 2- Pessimistic style</a:t>
            </a:r>
          </a:p>
          <a:p>
            <a:pPr lvl="1">
              <a:buFont typeface="Arial" pitchFamily="34" charset="0"/>
              <a:buChar char="•"/>
            </a:pPr>
            <a:r>
              <a:rPr lang="en-US" sz="1200" kern="1200" dirty="0" smtClean="0">
                <a:solidFill>
                  <a:schemeClr val="tx1"/>
                </a:solidFill>
                <a:latin typeface="+mn-lt"/>
                <a:ea typeface="+mn-ea"/>
                <a:cs typeface="+mn-cs"/>
              </a:rPr>
              <a:t> Tend to focus on the negative potential in a situation</a:t>
            </a:r>
          </a:p>
          <a:p>
            <a:pPr lvl="1">
              <a:buFont typeface="Arial" pitchFamily="34" charset="0"/>
              <a:buChar char="•"/>
            </a:pPr>
            <a:r>
              <a:rPr lang="en-US" sz="1200" kern="1200" dirty="0" smtClean="0">
                <a:solidFill>
                  <a:schemeClr val="tx1"/>
                </a:solidFill>
                <a:latin typeface="+mn-lt"/>
                <a:ea typeface="+mn-ea"/>
                <a:cs typeface="+mn-cs"/>
              </a:rPr>
              <a:t> Anticipate poorer outcomes</a:t>
            </a:r>
            <a:endParaRPr lang="en-US" sz="2400" kern="1200" dirty="0">
              <a:solidFill>
                <a:schemeClr val="tx1"/>
              </a:solidFill>
              <a:latin typeface="+mj-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23</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Learned helplessness</a:t>
            </a:r>
          </a:p>
          <a:p>
            <a:pPr lvl="1">
              <a:buFont typeface="Arial" pitchFamily="34" charset="0"/>
              <a:buChar char="•"/>
            </a:pPr>
            <a:r>
              <a:rPr lang="en-US" sz="1200" kern="1200" dirty="0" smtClean="0">
                <a:solidFill>
                  <a:schemeClr val="tx1"/>
                </a:solidFill>
                <a:latin typeface="+mn-lt"/>
                <a:ea typeface="+mn-ea"/>
                <a:cs typeface="+mn-cs"/>
              </a:rPr>
              <a:t> Repeated exposure to unavoidable punishment</a:t>
            </a:r>
          </a:p>
          <a:p>
            <a:pPr lvl="1">
              <a:buFont typeface="Arial" pitchFamily="34" charset="0"/>
              <a:buChar char="•"/>
            </a:pPr>
            <a:r>
              <a:rPr lang="en-US" sz="1200" kern="1200" dirty="0" smtClean="0">
                <a:solidFill>
                  <a:schemeClr val="tx1"/>
                </a:solidFill>
                <a:latin typeface="+mn-lt"/>
                <a:ea typeface="+mn-ea"/>
                <a:cs typeface="+mn-cs"/>
              </a:rPr>
              <a:t> Leads an organism to accept later punishment even when it is avoidable </a:t>
            </a:r>
          </a:p>
          <a:p>
            <a:pPr lvl="0">
              <a:buFont typeface="Arial" pitchFamily="34" charset="0"/>
              <a:buChar char="•"/>
            </a:pPr>
            <a:r>
              <a:rPr lang="en-US" sz="1200" b="1" kern="1200" dirty="0" smtClean="0">
                <a:solidFill>
                  <a:schemeClr val="tx1"/>
                </a:solidFill>
                <a:latin typeface="+mn-lt"/>
                <a:ea typeface="+mn-ea"/>
                <a:cs typeface="+mn-cs"/>
              </a:rPr>
              <a:t> Point 2- Learned optimism</a:t>
            </a:r>
          </a:p>
          <a:p>
            <a:pPr lvl="1">
              <a:buFont typeface="Arial" pitchFamily="34" charset="0"/>
              <a:buChar char="•"/>
            </a:pPr>
            <a:r>
              <a:rPr lang="en-US" sz="1200" kern="1200" dirty="0" smtClean="0">
                <a:solidFill>
                  <a:schemeClr val="tx1"/>
                </a:solidFill>
                <a:latin typeface="+mn-lt"/>
                <a:ea typeface="+mn-ea"/>
                <a:cs typeface="+mn-cs"/>
              </a:rPr>
              <a:t> Achieved by training people to think differently about themselves</a:t>
            </a:r>
          </a:p>
          <a:p>
            <a:pPr lvl="1">
              <a:buFont typeface="Arial" pitchFamily="34" charset="0"/>
              <a:buChar char="•"/>
            </a:pPr>
            <a:r>
              <a:rPr lang="en-US" sz="1200" kern="1200" dirty="0" smtClean="0">
                <a:solidFill>
                  <a:schemeClr val="tx1"/>
                </a:solidFill>
                <a:latin typeface="+mn-lt"/>
                <a:ea typeface="+mn-ea"/>
                <a:cs typeface="+mn-cs"/>
              </a:rPr>
              <a:t> To develop the healthier responses that characterize people who have an optimistic style</a:t>
            </a:r>
            <a:endParaRPr lang="en-US" sz="2800" kern="1200" dirty="0">
              <a:solidFill>
                <a:schemeClr val="tx1"/>
              </a:solidFill>
              <a:latin typeface="+mj-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24</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Social-cognitive theory</a:t>
            </a:r>
          </a:p>
          <a:p>
            <a:pPr lvl="1">
              <a:buFont typeface="Arial" pitchFamily="34" charset="0"/>
              <a:buChar char="•"/>
            </a:pPr>
            <a:r>
              <a:rPr lang="en-US" sz="1200" kern="1200" dirty="0" smtClean="0">
                <a:solidFill>
                  <a:schemeClr val="tx1"/>
                </a:solidFill>
                <a:latin typeface="+mn-lt"/>
                <a:ea typeface="+mn-ea"/>
                <a:cs typeface="+mn-cs"/>
              </a:rPr>
              <a:t> Combination of social learning theories</a:t>
            </a:r>
          </a:p>
          <a:p>
            <a:pPr lvl="1">
              <a:buFont typeface="Arial" pitchFamily="34" charset="0"/>
              <a:buChar char="•"/>
            </a:pPr>
            <a:r>
              <a:rPr lang="en-US" sz="1200" kern="1200" dirty="0" smtClean="0">
                <a:solidFill>
                  <a:schemeClr val="tx1"/>
                </a:solidFill>
                <a:latin typeface="+mn-lt"/>
                <a:ea typeface="+mn-ea"/>
                <a:cs typeface="+mn-cs"/>
              </a:rPr>
              <a:t> Important bridge between traditional social learning theories and the most modern ideas </a:t>
            </a:r>
          </a:p>
          <a:p>
            <a:pPr lvl="0">
              <a:buFont typeface="Arial" pitchFamily="34" charset="0"/>
              <a:buChar char="•"/>
            </a:pPr>
            <a:r>
              <a:rPr lang="en-US" sz="1200" b="1" kern="1200" dirty="0" smtClean="0">
                <a:solidFill>
                  <a:schemeClr val="tx1"/>
                </a:solidFill>
                <a:latin typeface="+mn-lt"/>
                <a:ea typeface="+mn-ea"/>
                <a:cs typeface="+mn-cs"/>
              </a:rPr>
              <a:t> Point 2- </a:t>
            </a:r>
            <a:r>
              <a:rPr lang="en-US" sz="1200" b="1" kern="1200" dirty="0" err="1" smtClean="0">
                <a:solidFill>
                  <a:schemeClr val="tx1"/>
                </a:solidFill>
                <a:latin typeface="+mn-lt"/>
                <a:ea typeface="+mn-ea"/>
                <a:cs typeface="+mn-cs"/>
              </a:rPr>
              <a:t>Rotter’s</a:t>
            </a:r>
            <a:r>
              <a:rPr lang="en-US" sz="1200" b="1" kern="1200" dirty="0" smtClean="0">
                <a:solidFill>
                  <a:schemeClr val="tx1"/>
                </a:solidFill>
                <a:latin typeface="+mn-lt"/>
                <a:ea typeface="+mn-ea"/>
                <a:cs typeface="+mn-cs"/>
              </a:rPr>
              <a:t> approach</a:t>
            </a:r>
          </a:p>
          <a:p>
            <a:pPr lvl="1">
              <a:buFont typeface="Arial" pitchFamily="34" charset="0"/>
              <a:buChar char="•"/>
            </a:pPr>
            <a:r>
              <a:rPr lang="en-US" sz="1200" kern="1200" dirty="0" smtClean="0">
                <a:solidFill>
                  <a:schemeClr val="tx1"/>
                </a:solidFill>
                <a:latin typeface="+mn-lt"/>
                <a:ea typeface="+mn-ea"/>
                <a:cs typeface="+mn-cs"/>
              </a:rPr>
              <a:t> Outcome expectancy</a:t>
            </a:r>
          </a:p>
          <a:p>
            <a:pPr lvl="1">
              <a:buFont typeface="Arial" pitchFamily="34" charset="0"/>
              <a:buChar char="•"/>
            </a:pPr>
            <a:r>
              <a:rPr lang="en-US" sz="1200" kern="1200" dirty="0" smtClean="0">
                <a:solidFill>
                  <a:schemeClr val="tx1"/>
                </a:solidFill>
                <a:latin typeface="+mn-lt"/>
                <a:ea typeface="+mn-ea"/>
                <a:cs typeface="+mn-cs"/>
              </a:rPr>
              <a:t> Reinforcement value</a:t>
            </a:r>
            <a:endParaRPr lang="en-US" sz="1200" kern="1200" dirty="0">
              <a:solidFill>
                <a:schemeClr val="tx1"/>
              </a:solidFill>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25</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Specific expectancies</a:t>
            </a:r>
          </a:p>
          <a:p>
            <a:pPr lvl="1">
              <a:buFont typeface="Arial" pitchFamily="34" charset="0"/>
              <a:buChar char="•"/>
            </a:pPr>
            <a:r>
              <a:rPr lang="en-US" sz="1200" kern="1200" dirty="0" smtClean="0">
                <a:solidFill>
                  <a:schemeClr val="tx1"/>
                </a:solidFill>
                <a:latin typeface="+mn-lt"/>
                <a:ea typeface="+mn-ea"/>
                <a:cs typeface="+mn-cs"/>
              </a:rPr>
              <a:t> A particular reward will follow a behavior in a particular situation </a:t>
            </a:r>
          </a:p>
          <a:p>
            <a:pPr lvl="1">
              <a:buFont typeface="Arial" pitchFamily="34" charset="0"/>
              <a:buChar char="•"/>
            </a:pPr>
            <a:r>
              <a:rPr lang="en-US" sz="1200" kern="1200" dirty="0" smtClean="0">
                <a:solidFill>
                  <a:schemeClr val="tx1"/>
                </a:solidFill>
                <a:latin typeface="+mn-lt"/>
                <a:ea typeface="+mn-ea"/>
                <a:cs typeface="+mn-cs"/>
              </a:rPr>
              <a:t> A person not enjoying his father’s office holiday party </a:t>
            </a:r>
          </a:p>
          <a:p>
            <a:pPr lvl="0">
              <a:buFont typeface="Arial" pitchFamily="34" charset="0"/>
              <a:buChar char="•"/>
            </a:pPr>
            <a:r>
              <a:rPr lang="en-US" sz="1200" b="1" kern="1200" dirty="0" smtClean="0">
                <a:solidFill>
                  <a:schemeClr val="tx1"/>
                </a:solidFill>
                <a:latin typeface="+mn-lt"/>
                <a:ea typeface="+mn-ea"/>
                <a:cs typeface="+mn-cs"/>
              </a:rPr>
              <a:t> Point 2- Generalized expectancies</a:t>
            </a:r>
          </a:p>
          <a:p>
            <a:pPr lvl="1">
              <a:buFont typeface="Arial" pitchFamily="34" charset="0"/>
              <a:buChar char="•"/>
            </a:pPr>
            <a:r>
              <a:rPr lang="en-US" sz="1200" kern="1200" dirty="0" smtClean="0">
                <a:solidFill>
                  <a:schemeClr val="tx1"/>
                </a:solidFill>
                <a:latin typeface="+mn-lt"/>
                <a:ea typeface="+mn-ea"/>
                <a:cs typeface="+mn-cs"/>
              </a:rPr>
              <a:t> Related to a group of situations</a:t>
            </a:r>
          </a:p>
          <a:p>
            <a:pPr lvl="1">
              <a:buFont typeface="Arial" pitchFamily="34" charset="0"/>
              <a:buChar char="•"/>
            </a:pPr>
            <a:r>
              <a:rPr lang="en-US" sz="1200" kern="1200" dirty="0" smtClean="0">
                <a:solidFill>
                  <a:schemeClr val="tx1"/>
                </a:solidFill>
                <a:latin typeface="+mn-lt"/>
                <a:ea typeface="+mn-ea"/>
                <a:cs typeface="+mn-cs"/>
              </a:rPr>
              <a:t> A person can enjoy parties in general</a:t>
            </a:r>
            <a:endParaRPr lang="en-US" sz="3200" kern="1200" dirty="0">
              <a:solidFill>
                <a:schemeClr val="tx1"/>
              </a:solidFill>
              <a:latin typeface="+mj-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26</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a:t>
            </a:r>
            <a:r>
              <a:rPr lang="en-US" sz="1200" b="1" kern="1200" dirty="0" err="1" smtClean="0">
                <a:solidFill>
                  <a:schemeClr val="tx1"/>
                </a:solidFill>
                <a:latin typeface="+mn-lt"/>
                <a:ea typeface="+mn-ea"/>
                <a:cs typeface="+mn-cs"/>
              </a:rPr>
              <a:t>Rotter’s</a:t>
            </a:r>
            <a:r>
              <a:rPr lang="en-US" sz="1200" b="1" kern="1200" dirty="0" smtClean="0">
                <a:solidFill>
                  <a:schemeClr val="tx1"/>
                </a:solidFill>
                <a:latin typeface="+mn-lt"/>
                <a:ea typeface="+mn-ea"/>
                <a:cs typeface="+mn-cs"/>
              </a:rPr>
              <a:t> psychological needs</a:t>
            </a:r>
          </a:p>
          <a:p>
            <a:pPr lvl="1">
              <a:buFont typeface="Arial" pitchFamily="34" charset="0"/>
              <a:buChar char="•"/>
            </a:pPr>
            <a:r>
              <a:rPr lang="en-US" sz="1200" kern="1200" dirty="0" smtClean="0">
                <a:solidFill>
                  <a:schemeClr val="tx1"/>
                </a:solidFill>
                <a:latin typeface="+mn-lt"/>
                <a:ea typeface="+mn-ea"/>
                <a:cs typeface="+mn-cs"/>
              </a:rPr>
              <a:t> Status</a:t>
            </a:r>
          </a:p>
          <a:p>
            <a:pPr lvl="1">
              <a:buFont typeface="Arial" pitchFamily="34" charset="0"/>
              <a:buChar char="•"/>
            </a:pPr>
            <a:r>
              <a:rPr lang="en-US" sz="1200" kern="1200" dirty="0" smtClean="0">
                <a:solidFill>
                  <a:schemeClr val="tx1"/>
                </a:solidFill>
                <a:latin typeface="+mn-lt"/>
                <a:ea typeface="+mn-ea"/>
                <a:cs typeface="+mn-cs"/>
              </a:rPr>
              <a:t> Dominance</a:t>
            </a:r>
          </a:p>
          <a:p>
            <a:pPr lvl="1">
              <a:buFont typeface="Arial" pitchFamily="34" charset="0"/>
              <a:buChar char="•"/>
            </a:pPr>
            <a:r>
              <a:rPr lang="en-US" sz="1200" kern="1200" dirty="0" smtClean="0">
                <a:solidFill>
                  <a:schemeClr val="tx1"/>
                </a:solidFill>
                <a:latin typeface="+mn-lt"/>
                <a:ea typeface="+mn-ea"/>
                <a:cs typeface="+mn-cs"/>
              </a:rPr>
              <a:t> Independence</a:t>
            </a:r>
          </a:p>
          <a:p>
            <a:pPr lvl="1">
              <a:buFont typeface="Arial" pitchFamily="34" charset="0"/>
              <a:buChar char="•"/>
            </a:pPr>
            <a:r>
              <a:rPr lang="en-US" sz="1200" kern="1200" dirty="0" smtClean="0">
                <a:solidFill>
                  <a:schemeClr val="tx1"/>
                </a:solidFill>
                <a:latin typeface="+mn-lt"/>
                <a:ea typeface="+mn-ea"/>
                <a:cs typeface="+mn-cs"/>
              </a:rPr>
              <a:t> Love and affection</a:t>
            </a:r>
          </a:p>
          <a:p>
            <a:pPr lvl="1">
              <a:buFont typeface="Arial" pitchFamily="34" charset="0"/>
              <a:buChar char="•"/>
            </a:pPr>
            <a:r>
              <a:rPr lang="en-US" sz="1200" kern="1200" dirty="0" smtClean="0">
                <a:solidFill>
                  <a:schemeClr val="tx1"/>
                </a:solidFill>
                <a:latin typeface="+mn-lt"/>
                <a:ea typeface="+mn-ea"/>
                <a:cs typeface="+mn-cs"/>
              </a:rPr>
              <a:t> Physical comfort </a:t>
            </a:r>
          </a:p>
          <a:p>
            <a:pPr lvl="0">
              <a:buFont typeface="Arial" pitchFamily="34" charset="0"/>
              <a:buChar char="•"/>
            </a:pPr>
            <a:r>
              <a:rPr lang="en-US" sz="1200" b="1" kern="1200" dirty="0" smtClean="0">
                <a:solidFill>
                  <a:schemeClr val="tx1"/>
                </a:solidFill>
                <a:latin typeface="+mn-lt"/>
                <a:ea typeface="+mn-ea"/>
                <a:cs typeface="+mn-cs"/>
              </a:rPr>
              <a:t> Point 2- Psychological situation</a:t>
            </a:r>
          </a:p>
          <a:p>
            <a:pPr lvl="1">
              <a:buFont typeface="Arial" pitchFamily="34" charset="0"/>
              <a:buChar char="•"/>
            </a:pPr>
            <a:r>
              <a:rPr lang="en-US" sz="1200" kern="1200" dirty="0" smtClean="0">
                <a:solidFill>
                  <a:schemeClr val="tx1"/>
                </a:solidFill>
                <a:latin typeface="+mn-lt"/>
                <a:ea typeface="+mn-ea"/>
                <a:cs typeface="+mn-cs"/>
              </a:rPr>
              <a:t> Represents the individual’s unique combination of potential behaviors and their value to him or her</a:t>
            </a:r>
          </a:p>
          <a:p>
            <a:pPr lvl="1">
              <a:buFont typeface="Arial" pitchFamily="34" charset="0"/>
              <a:buChar char="•"/>
            </a:pPr>
            <a:r>
              <a:rPr lang="en-US" sz="1200" kern="1200" dirty="0" smtClean="0">
                <a:solidFill>
                  <a:schemeClr val="tx1"/>
                </a:solidFill>
                <a:latin typeface="+mn-lt"/>
                <a:ea typeface="+mn-ea"/>
                <a:cs typeface="+mn-cs"/>
              </a:rPr>
              <a:t> A person’s expectations and values interact with the situational constraints to exert a powerful influence on behavior</a:t>
            </a:r>
            <a:endParaRPr lang="en-US" sz="3600" kern="1200" dirty="0">
              <a:solidFill>
                <a:schemeClr val="tx1"/>
              </a:solidFill>
              <a:latin typeface="+mj-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27</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Locus of control</a:t>
            </a:r>
          </a:p>
          <a:p>
            <a:pPr lvl="1">
              <a:buFont typeface="Arial" pitchFamily="34" charset="0"/>
              <a:buChar char="•"/>
            </a:pPr>
            <a:r>
              <a:rPr lang="en-US" sz="1200" kern="1200" dirty="0" smtClean="0">
                <a:solidFill>
                  <a:schemeClr val="tx1"/>
                </a:solidFill>
                <a:latin typeface="+mn-lt"/>
                <a:ea typeface="+mn-ea"/>
                <a:cs typeface="+mn-cs"/>
              </a:rPr>
              <a:t> Internal locus of control</a:t>
            </a:r>
          </a:p>
          <a:p>
            <a:pPr lvl="1">
              <a:buFont typeface="Arial" pitchFamily="34" charset="0"/>
              <a:buChar char="•"/>
            </a:pPr>
            <a:r>
              <a:rPr lang="en-US" sz="1200" kern="1200" dirty="0" smtClean="0">
                <a:solidFill>
                  <a:schemeClr val="tx1"/>
                </a:solidFill>
                <a:latin typeface="+mn-lt"/>
                <a:ea typeface="+mn-ea"/>
                <a:cs typeface="+mn-cs"/>
              </a:rPr>
              <a:t> External locus of control </a:t>
            </a:r>
          </a:p>
          <a:p>
            <a:pPr lvl="0">
              <a:buFont typeface="Arial" pitchFamily="34" charset="0"/>
              <a:buChar char="•"/>
            </a:pPr>
            <a:r>
              <a:rPr lang="en-US" sz="1200" b="1" kern="1200" dirty="0" smtClean="0">
                <a:solidFill>
                  <a:schemeClr val="tx1"/>
                </a:solidFill>
                <a:latin typeface="+mn-lt"/>
                <a:ea typeface="+mn-ea"/>
                <a:cs typeface="+mn-cs"/>
              </a:rPr>
              <a:t> Point 2- Dimensions of locus of control</a:t>
            </a:r>
          </a:p>
          <a:p>
            <a:pPr lvl="1">
              <a:buFont typeface="Arial" pitchFamily="34" charset="0"/>
              <a:buChar char="•"/>
            </a:pPr>
            <a:r>
              <a:rPr lang="en-US" sz="1200" kern="1200" dirty="0" smtClean="0">
                <a:solidFill>
                  <a:schemeClr val="tx1"/>
                </a:solidFill>
                <a:latin typeface="+mn-lt"/>
                <a:ea typeface="+mn-ea"/>
                <a:cs typeface="+mn-cs"/>
              </a:rPr>
              <a:t> Internality</a:t>
            </a:r>
          </a:p>
          <a:p>
            <a:pPr lvl="1">
              <a:buFont typeface="Arial" pitchFamily="34" charset="0"/>
              <a:buChar char="•"/>
            </a:pPr>
            <a:r>
              <a:rPr lang="en-US" sz="1200" kern="1200" dirty="0" smtClean="0">
                <a:solidFill>
                  <a:schemeClr val="tx1"/>
                </a:solidFill>
                <a:latin typeface="+mn-lt"/>
                <a:ea typeface="+mn-ea"/>
                <a:cs typeface="+mn-cs"/>
              </a:rPr>
              <a:t> Luck or chance</a:t>
            </a:r>
          </a:p>
          <a:p>
            <a:pPr lvl="1">
              <a:buFont typeface="Arial" pitchFamily="34" charset="0"/>
              <a:buChar char="•"/>
            </a:pPr>
            <a:r>
              <a:rPr lang="en-US" sz="1200" kern="1200" dirty="0" smtClean="0">
                <a:solidFill>
                  <a:schemeClr val="tx1"/>
                </a:solidFill>
                <a:latin typeface="+mn-lt"/>
                <a:ea typeface="+mn-ea"/>
                <a:cs typeface="+mn-cs"/>
              </a:rPr>
              <a:t> Powerful others</a:t>
            </a:r>
            <a:endParaRPr lang="en-US" sz="4000" kern="1200" dirty="0">
              <a:solidFill>
                <a:schemeClr val="tx1"/>
              </a:solidFill>
              <a:latin typeface="+mj-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28</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Albert </a:t>
            </a:r>
            <a:r>
              <a:rPr lang="en-US" sz="1200" b="1" kern="1200" dirty="0" err="1" smtClean="0">
                <a:solidFill>
                  <a:schemeClr val="tx1"/>
                </a:solidFill>
                <a:latin typeface="+mn-lt"/>
                <a:ea typeface="+mn-ea"/>
                <a:cs typeface="+mn-cs"/>
              </a:rPr>
              <a:t>Bandura</a:t>
            </a:r>
            <a:endParaRPr lang="en-US" sz="1200" b="1" kern="1200" dirty="0" smtClean="0">
              <a:solidFill>
                <a:schemeClr val="tx1"/>
              </a:solidFill>
              <a:latin typeface="+mn-lt"/>
              <a:ea typeface="+mn-ea"/>
              <a:cs typeface="+mn-cs"/>
            </a:endParaRPr>
          </a:p>
          <a:p>
            <a:pPr lvl="1">
              <a:buFont typeface="Arial" pitchFamily="34" charset="0"/>
              <a:buChar char="•"/>
            </a:pPr>
            <a:r>
              <a:rPr lang="en-US" sz="1200" kern="1200" dirty="0" smtClean="0">
                <a:solidFill>
                  <a:schemeClr val="tx1"/>
                </a:solidFill>
                <a:latin typeface="+mn-lt"/>
                <a:ea typeface="+mn-ea"/>
                <a:cs typeface="+mn-cs"/>
              </a:rPr>
              <a:t> A social-cognitive theorist</a:t>
            </a:r>
          </a:p>
          <a:p>
            <a:pPr lvl="1">
              <a:buFont typeface="Arial" pitchFamily="34" charset="0"/>
              <a:buChar char="•"/>
            </a:pPr>
            <a:r>
              <a:rPr lang="en-US" sz="1200" kern="1200" dirty="0" smtClean="0">
                <a:solidFill>
                  <a:schemeClr val="tx1"/>
                </a:solidFill>
                <a:latin typeface="+mn-lt"/>
                <a:ea typeface="+mn-ea"/>
                <a:cs typeface="+mn-cs"/>
              </a:rPr>
              <a:t> His major work addresses the nature of observational learning </a:t>
            </a:r>
          </a:p>
          <a:p>
            <a:pPr lvl="0">
              <a:buFont typeface="Arial" pitchFamily="34" charset="0"/>
              <a:buChar char="•"/>
            </a:pPr>
            <a:r>
              <a:rPr lang="en-US" sz="1200" b="1" kern="1200" dirty="0" smtClean="0">
                <a:solidFill>
                  <a:schemeClr val="tx1"/>
                </a:solidFill>
                <a:latin typeface="+mn-lt"/>
                <a:ea typeface="+mn-ea"/>
                <a:cs typeface="+mn-cs"/>
              </a:rPr>
              <a:t> Point 2- </a:t>
            </a:r>
            <a:r>
              <a:rPr lang="en-US" sz="1200" b="1" kern="1200" dirty="0" err="1" smtClean="0">
                <a:solidFill>
                  <a:schemeClr val="tx1"/>
                </a:solidFill>
                <a:latin typeface="+mn-lt"/>
                <a:ea typeface="+mn-ea"/>
                <a:cs typeface="+mn-cs"/>
              </a:rPr>
              <a:t>Bandura’s</a:t>
            </a:r>
            <a:r>
              <a:rPr lang="en-US" sz="1200" b="1" kern="1200" dirty="0" smtClean="0">
                <a:solidFill>
                  <a:schemeClr val="tx1"/>
                </a:solidFill>
                <a:latin typeface="+mn-lt"/>
                <a:ea typeface="+mn-ea"/>
                <a:cs typeface="+mn-cs"/>
              </a:rPr>
              <a:t> inspirations</a:t>
            </a:r>
          </a:p>
          <a:p>
            <a:pPr lvl="1">
              <a:buFont typeface="Arial" pitchFamily="34" charset="0"/>
              <a:buChar char="•"/>
            </a:pPr>
            <a:r>
              <a:rPr lang="en-US" sz="1200" kern="1200" dirty="0" smtClean="0">
                <a:solidFill>
                  <a:schemeClr val="tx1"/>
                </a:solidFill>
                <a:latin typeface="+mn-lt"/>
                <a:ea typeface="+mn-ea"/>
                <a:cs typeface="+mn-cs"/>
              </a:rPr>
              <a:t> Clark Hull</a:t>
            </a:r>
          </a:p>
          <a:p>
            <a:pPr lvl="1">
              <a:buFont typeface="Arial" pitchFamily="34" charset="0"/>
              <a:buChar char="•"/>
            </a:pPr>
            <a:r>
              <a:rPr lang="en-US" sz="1200" kern="1200" dirty="0" smtClean="0">
                <a:solidFill>
                  <a:schemeClr val="tx1"/>
                </a:solidFill>
                <a:latin typeface="+mn-lt"/>
                <a:ea typeface="+mn-ea"/>
                <a:cs typeface="+mn-cs"/>
              </a:rPr>
              <a:t> Edward </a:t>
            </a:r>
            <a:r>
              <a:rPr lang="en-US" sz="1200" kern="1200" dirty="0" err="1" smtClean="0">
                <a:solidFill>
                  <a:schemeClr val="tx1"/>
                </a:solidFill>
                <a:latin typeface="+mn-lt"/>
                <a:ea typeface="+mn-ea"/>
                <a:cs typeface="+mn-cs"/>
              </a:rPr>
              <a:t>Tolman</a:t>
            </a:r>
            <a:endParaRPr lang="en-US" sz="1400" kern="1200" dirty="0">
              <a:solidFill>
                <a:schemeClr val="tx1"/>
              </a:solidFill>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29</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a:p>
        </p:txBody>
      </p:sp>
      <p:sp>
        <p:nvSpPr>
          <p:cNvPr id="4" name="Slide Number Placeholder 3"/>
          <p:cNvSpPr>
            <a:spLocks noGrp="1"/>
          </p:cNvSpPr>
          <p:nvPr>
            <p:ph type="sldNum" sz="quarter" idx="10"/>
          </p:nvPr>
        </p:nvSpPr>
        <p:spPr/>
        <p:txBody>
          <a:bodyPr/>
          <a:lstStyle/>
          <a:p>
            <a:fld id="{D307010B-65D9-48F7-98AA-C40646453DFF}" type="slidenum">
              <a:rPr lang="en-US" altLang="en-US" smtClean="0"/>
              <a:pPr/>
              <a:t>3</a:t>
            </a:fld>
            <a:endParaRPr lang="en-US" altLang="en-US"/>
          </a:p>
        </p:txBody>
      </p:sp>
    </p:spTree>
    <p:extLst>
      <p:ext uri="{BB962C8B-B14F-4D97-AF65-F5344CB8AC3E}">
        <p14:creationId xmlns:p14="http://schemas.microsoft.com/office/powerpoint/2010/main" val="38759590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Factors affecting individuals</a:t>
            </a:r>
          </a:p>
          <a:p>
            <a:pPr lvl="1">
              <a:buFont typeface="Arial" pitchFamily="34" charset="0"/>
              <a:buChar char="•"/>
            </a:pPr>
            <a:r>
              <a:rPr lang="en-US" sz="1200" kern="1200" dirty="0" smtClean="0">
                <a:solidFill>
                  <a:schemeClr val="tx1"/>
                </a:solidFill>
                <a:latin typeface="+mn-lt"/>
                <a:ea typeface="+mn-ea"/>
                <a:cs typeface="+mn-cs"/>
              </a:rPr>
              <a:t> Expectations</a:t>
            </a:r>
          </a:p>
          <a:p>
            <a:pPr lvl="1">
              <a:buFont typeface="Arial" pitchFamily="34" charset="0"/>
              <a:buChar char="•"/>
            </a:pPr>
            <a:r>
              <a:rPr lang="en-US" sz="1200" kern="1200" dirty="0" smtClean="0">
                <a:solidFill>
                  <a:schemeClr val="tx1"/>
                </a:solidFill>
                <a:latin typeface="+mn-lt"/>
                <a:ea typeface="+mn-ea"/>
                <a:cs typeface="+mn-cs"/>
              </a:rPr>
              <a:t> Anticipated reinforcement</a:t>
            </a:r>
          </a:p>
          <a:p>
            <a:pPr lvl="1">
              <a:buFont typeface="Arial" pitchFamily="34" charset="0"/>
              <a:buChar char="•"/>
            </a:pPr>
            <a:r>
              <a:rPr lang="en-US" sz="1200" kern="1200" dirty="0" smtClean="0">
                <a:solidFill>
                  <a:schemeClr val="tx1"/>
                </a:solidFill>
                <a:latin typeface="+mn-lt"/>
                <a:ea typeface="+mn-ea"/>
                <a:cs typeface="+mn-cs"/>
              </a:rPr>
              <a:t> Thoughts</a:t>
            </a:r>
          </a:p>
          <a:p>
            <a:pPr lvl="1">
              <a:buFont typeface="Arial" pitchFamily="34" charset="0"/>
              <a:buChar char="•"/>
            </a:pPr>
            <a:r>
              <a:rPr lang="en-US" sz="1200" kern="1200" dirty="0" smtClean="0">
                <a:solidFill>
                  <a:schemeClr val="tx1"/>
                </a:solidFill>
                <a:latin typeface="+mn-lt"/>
                <a:ea typeface="+mn-ea"/>
                <a:cs typeface="+mn-cs"/>
              </a:rPr>
              <a:t> Plans</a:t>
            </a:r>
          </a:p>
          <a:p>
            <a:pPr lvl="1">
              <a:buFont typeface="Arial" pitchFamily="34" charset="0"/>
              <a:buChar char="•"/>
            </a:pPr>
            <a:r>
              <a:rPr lang="en-US" sz="1200" kern="1200" dirty="0" smtClean="0">
                <a:solidFill>
                  <a:schemeClr val="tx1"/>
                </a:solidFill>
                <a:latin typeface="+mn-lt"/>
                <a:ea typeface="+mn-ea"/>
                <a:cs typeface="+mn-cs"/>
              </a:rPr>
              <a:t> Goals </a:t>
            </a:r>
          </a:p>
          <a:p>
            <a:pPr lvl="0">
              <a:buFont typeface="Arial" pitchFamily="34" charset="0"/>
              <a:buChar char="•"/>
            </a:pPr>
            <a:r>
              <a:rPr lang="en-US" sz="1200" b="1" kern="1200" dirty="0" smtClean="0">
                <a:solidFill>
                  <a:schemeClr val="tx1"/>
                </a:solidFill>
                <a:latin typeface="+mn-lt"/>
                <a:ea typeface="+mn-ea"/>
                <a:cs typeface="+mn-cs"/>
              </a:rPr>
              <a:t> Point 2- </a:t>
            </a:r>
            <a:r>
              <a:rPr lang="en-US" sz="1200" b="1" kern="1200" dirty="0" err="1" smtClean="0">
                <a:solidFill>
                  <a:schemeClr val="tx1"/>
                </a:solidFill>
                <a:latin typeface="+mn-lt"/>
                <a:ea typeface="+mn-ea"/>
                <a:cs typeface="+mn-cs"/>
              </a:rPr>
              <a:t>Bandura’s</a:t>
            </a:r>
            <a:r>
              <a:rPr lang="en-US" sz="1200" b="1" kern="1200" dirty="0" smtClean="0">
                <a:solidFill>
                  <a:schemeClr val="tx1"/>
                </a:solidFill>
                <a:latin typeface="+mn-lt"/>
                <a:ea typeface="+mn-ea"/>
                <a:cs typeface="+mn-cs"/>
              </a:rPr>
              <a:t> theory</a:t>
            </a:r>
          </a:p>
          <a:p>
            <a:pPr lvl="1">
              <a:buFont typeface="Arial" pitchFamily="34" charset="0"/>
              <a:buChar char="•"/>
            </a:pPr>
            <a:r>
              <a:rPr lang="en-US" sz="1200" kern="1200" dirty="0" smtClean="0">
                <a:solidFill>
                  <a:schemeClr val="tx1"/>
                </a:solidFill>
                <a:latin typeface="+mn-lt"/>
                <a:ea typeface="+mn-ea"/>
                <a:cs typeface="+mn-cs"/>
              </a:rPr>
              <a:t> Effects of prior reinforcement are internalized</a:t>
            </a:r>
          </a:p>
          <a:p>
            <a:pPr lvl="1">
              <a:buFont typeface="Arial" pitchFamily="34" charset="0"/>
              <a:buChar char="•"/>
            </a:pPr>
            <a:r>
              <a:rPr lang="en-US" sz="1200" kern="1200" dirty="0" smtClean="0">
                <a:solidFill>
                  <a:schemeClr val="tx1"/>
                </a:solidFill>
                <a:latin typeface="+mn-lt"/>
                <a:ea typeface="+mn-ea"/>
                <a:cs typeface="+mn-cs"/>
              </a:rPr>
              <a:t> Behavior changes because of changes in the person’s knowledge and expectations</a:t>
            </a:r>
            <a:endParaRPr lang="en-US" sz="3600" kern="1200" dirty="0">
              <a:solidFill>
                <a:schemeClr val="tx1"/>
              </a:solidFill>
              <a:latin typeface="+mj-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30</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Overview</a:t>
            </a:r>
          </a:p>
          <a:p>
            <a:pPr lvl="1">
              <a:buFont typeface="Arial" pitchFamily="34" charset="0"/>
              <a:buChar char="•"/>
            </a:pPr>
            <a:r>
              <a:rPr lang="en-US" sz="1200" kern="1200" dirty="0" smtClean="0">
                <a:solidFill>
                  <a:schemeClr val="tx1"/>
                </a:solidFill>
                <a:latin typeface="+mn-lt"/>
                <a:ea typeface="+mn-ea"/>
                <a:cs typeface="+mn-cs"/>
              </a:rPr>
              <a:t> Learning without performing the behavior themselves</a:t>
            </a:r>
          </a:p>
          <a:p>
            <a:pPr lvl="1">
              <a:buFont typeface="Arial" pitchFamily="34" charset="0"/>
              <a:buChar char="•"/>
            </a:pPr>
            <a:r>
              <a:rPr lang="en-US" sz="1200" kern="1200" dirty="0" smtClean="0">
                <a:solidFill>
                  <a:schemeClr val="tx1"/>
                </a:solidFill>
                <a:latin typeface="+mn-lt"/>
                <a:ea typeface="+mn-ea"/>
                <a:cs typeface="+mn-cs"/>
              </a:rPr>
              <a:t> Learning without being directly rewarded or punished for the behavior </a:t>
            </a:r>
          </a:p>
          <a:p>
            <a:pPr lvl="0">
              <a:buFont typeface="Arial" pitchFamily="34" charset="0"/>
              <a:buChar char="•"/>
            </a:pPr>
            <a:r>
              <a:rPr lang="en-US" sz="1200" b="1" kern="1200" dirty="0" smtClean="0">
                <a:solidFill>
                  <a:schemeClr val="tx1"/>
                </a:solidFill>
                <a:latin typeface="+mn-lt"/>
                <a:ea typeface="+mn-ea"/>
                <a:cs typeface="+mn-cs"/>
              </a:rPr>
              <a:t> Point 2- Influencing factors</a:t>
            </a:r>
          </a:p>
          <a:p>
            <a:pPr lvl="1">
              <a:buFont typeface="Arial" pitchFamily="34" charset="0"/>
              <a:buChar char="•"/>
            </a:pPr>
            <a:r>
              <a:rPr lang="en-US" sz="1200" kern="1200" dirty="0" smtClean="0">
                <a:solidFill>
                  <a:schemeClr val="tx1"/>
                </a:solidFill>
                <a:latin typeface="+mn-lt"/>
                <a:ea typeface="+mn-ea"/>
                <a:cs typeface="+mn-cs"/>
              </a:rPr>
              <a:t> Age</a:t>
            </a:r>
          </a:p>
          <a:p>
            <a:pPr lvl="1">
              <a:buFont typeface="Arial" pitchFamily="34" charset="0"/>
              <a:buChar char="•"/>
            </a:pPr>
            <a:r>
              <a:rPr lang="en-US" sz="1200" kern="1200" dirty="0" smtClean="0">
                <a:solidFill>
                  <a:schemeClr val="tx1"/>
                </a:solidFill>
                <a:latin typeface="+mn-lt"/>
                <a:ea typeface="+mn-ea"/>
                <a:cs typeface="+mn-cs"/>
              </a:rPr>
              <a:t> Gender</a:t>
            </a:r>
          </a:p>
          <a:p>
            <a:pPr lvl="1">
              <a:buFont typeface="Arial" pitchFamily="34" charset="0"/>
              <a:buChar char="•"/>
            </a:pPr>
            <a:r>
              <a:rPr lang="en-US" sz="1200" kern="1200" dirty="0" smtClean="0">
                <a:solidFill>
                  <a:schemeClr val="tx1"/>
                </a:solidFill>
                <a:latin typeface="+mn-lt"/>
                <a:ea typeface="+mn-ea"/>
                <a:cs typeface="+mn-cs"/>
              </a:rPr>
              <a:t> Similarity to the observer</a:t>
            </a:r>
          </a:p>
          <a:p>
            <a:pPr lvl="1">
              <a:buFont typeface="Arial" pitchFamily="34" charset="0"/>
              <a:buChar char="•"/>
            </a:pPr>
            <a:r>
              <a:rPr lang="en-US" sz="1200" kern="1200" dirty="0" smtClean="0">
                <a:solidFill>
                  <a:schemeClr val="tx1"/>
                </a:solidFill>
                <a:latin typeface="+mn-lt"/>
                <a:ea typeface="+mn-ea"/>
                <a:cs typeface="+mn-cs"/>
              </a:rPr>
              <a:t> Status</a:t>
            </a:r>
          </a:p>
          <a:p>
            <a:pPr lvl="1">
              <a:buFont typeface="Arial" pitchFamily="34" charset="0"/>
              <a:buChar char="•"/>
            </a:pPr>
            <a:r>
              <a:rPr lang="en-US" sz="1200" kern="1200" dirty="0" smtClean="0">
                <a:solidFill>
                  <a:schemeClr val="tx1"/>
                </a:solidFill>
                <a:latin typeface="+mn-lt"/>
                <a:ea typeface="+mn-ea"/>
                <a:cs typeface="+mn-cs"/>
              </a:rPr>
              <a:t> Competence and power</a:t>
            </a:r>
            <a:endParaRPr lang="en-US" sz="4000" kern="1200" dirty="0">
              <a:solidFill>
                <a:schemeClr val="tx1"/>
              </a:solidFill>
              <a:latin typeface="+mj-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31</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Overview</a:t>
            </a:r>
          </a:p>
          <a:p>
            <a:pPr lvl="1">
              <a:buFont typeface="Arial" pitchFamily="34" charset="0"/>
              <a:buChar char="•"/>
            </a:pPr>
            <a:r>
              <a:rPr lang="en-US" sz="1200" kern="1200" dirty="0" smtClean="0">
                <a:solidFill>
                  <a:schemeClr val="tx1"/>
                </a:solidFill>
                <a:latin typeface="+mn-lt"/>
                <a:ea typeface="+mn-ea"/>
                <a:cs typeface="+mn-cs"/>
              </a:rPr>
              <a:t> An expectancy about how competently one will be able to enact a behavior in a particular situation</a:t>
            </a:r>
          </a:p>
          <a:p>
            <a:pPr lvl="1">
              <a:buFont typeface="Arial" pitchFamily="34" charset="0"/>
              <a:buChar char="•"/>
            </a:pPr>
            <a:r>
              <a:rPr lang="en-US" sz="1200" kern="1200" dirty="0" smtClean="0">
                <a:solidFill>
                  <a:schemeClr val="tx1"/>
                </a:solidFill>
                <a:latin typeface="+mn-lt"/>
                <a:ea typeface="+mn-ea"/>
                <a:cs typeface="+mn-cs"/>
              </a:rPr>
              <a:t> Differs from the concept of locus of control </a:t>
            </a:r>
          </a:p>
          <a:p>
            <a:pPr lvl="0">
              <a:buFont typeface="Arial" pitchFamily="34" charset="0"/>
              <a:buChar char="•"/>
            </a:pPr>
            <a:r>
              <a:rPr lang="en-US" sz="1200" b="1" kern="1200" dirty="0" smtClean="0">
                <a:solidFill>
                  <a:schemeClr val="tx1"/>
                </a:solidFill>
                <a:latin typeface="+mn-lt"/>
                <a:ea typeface="+mn-ea"/>
                <a:cs typeface="+mn-cs"/>
              </a:rPr>
              <a:t> Point 2- Four types of information</a:t>
            </a:r>
          </a:p>
          <a:p>
            <a:pPr lvl="1">
              <a:buFont typeface="Arial" pitchFamily="34" charset="0"/>
              <a:buChar char="•"/>
            </a:pPr>
            <a:r>
              <a:rPr lang="en-US" sz="1200" kern="1200" dirty="0" smtClean="0">
                <a:solidFill>
                  <a:schemeClr val="tx1"/>
                </a:solidFill>
                <a:latin typeface="+mn-lt"/>
                <a:ea typeface="+mn-ea"/>
                <a:cs typeface="+mn-cs"/>
              </a:rPr>
              <a:t> Our experiences trying to perform the target behavior or similar behavior</a:t>
            </a:r>
          </a:p>
          <a:p>
            <a:pPr lvl="1">
              <a:buFont typeface="Arial" pitchFamily="34" charset="0"/>
              <a:buChar char="•"/>
            </a:pPr>
            <a:r>
              <a:rPr lang="en-US" sz="1200" kern="1200" dirty="0" smtClean="0">
                <a:solidFill>
                  <a:schemeClr val="tx1"/>
                </a:solidFill>
                <a:latin typeface="+mn-lt"/>
                <a:ea typeface="+mn-ea"/>
                <a:cs typeface="+mn-cs"/>
              </a:rPr>
              <a:t> Watching others perform that or similar behaviors </a:t>
            </a:r>
          </a:p>
          <a:p>
            <a:pPr lvl="1">
              <a:buFont typeface="Arial" pitchFamily="34" charset="0"/>
              <a:buChar char="•"/>
            </a:pPr>
            <a:r>
              <a:rPr lang="en-US" sz="1200" kern="1200" dirty="0" smtClean="0">
                <a:solidFill>
                  <a:schemeClr val="tx1"/>
                </a:solidFill>
                <a:latin typeface="+mn-lt"/>
                <a:ea typeface="+mn-ea"/>
                <a:cs typeface="+mn-cs"/>
              </a:rPr>
              <a:t> Verbal persuasion</a:t>
            </a:r>
          </a:p>
          <a:p>
            <a:pPr lvl="1">
              <a:buFont typeface="Arial" pitchFamily="34" charset="0"/>
              <a:buChar char="•"/>
            </a:pPr>
            <a:r>
              <a:rPr lang="en-US" sz="1200" kern="1200" dirty="0" smtClean="0">
                <a:solidFill>
                  <a:schemeClr val="tx1"/>
                </a:solidFill>
                <a:latin typeface="+mn-lt"/>
                <a:ea typeface="+mn-ea"/>
                <a:cs typeface="+mn-cs"/>
              </a:rPr>
              <a:t> How we feel about the behavior (emotional reactions)</a:t>
            </a:r>
            <a:endParaRPr lang="en-US" sz="4400" kern="1200" dirty="0">
              <a:solidFill>
                <a:schemeClr val="tx1"/>
              </a:solidFill>
              <a:latin typeface="+mj-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32</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Process</a:t>
            </a:r>
          </a:p>
          <a:p>
            <a:pPr lvl="1">
              <a:buFont typeface="Arial" pitchFamily="34" charset="0"/>
              <a:buChar char="•"/>
            </a:pPr>
            <a:r>
              <a:rPr lang="en-US" sz="1200" kern="1200" dirty="0" smtClean="0">
                <a:solidFill>
                  <a:schemeClr val="tx1"/>
                </a:solidFill>
                <a:latin typeface="+mn-lt"/>
                <a:ea typeface="+mn-ea"/>
                <a:cs typeface="+mn-cs"/>
              </a:rPr>
              <a:t> Setting goals for themselves</a:t>
            </a:r>
          </a:p>
          <a:p>
            <a:pPr lvl="1">
              <a:buFont typeface="Arial" pitchFamily="34" charset="0"/>
              <a:buChar char="•"/>
            </a:pPr>
            <a:r>
              <a:rPr lang="en-US" sz="1200" kern="1200" dirty="0" smtClean="0">
                <a:solidFill>
                  <a:schemeClr val="tx1"/>
                </a:solidFill>
                <a:latin typeface="+mn-lt"/>
                <a:ea typeface="+mn-ea"/>
                <a:cs typeface="+mn-cs"/>
              </a:rPr>
              <a:t> Evaluating their success at reaching those goals,</a:t>
            </a:r>
          </a:p>
          <a:p>
            <a:pPr lvl="1">
              <a:buFont typeface="Arial" pitchFamily="34" charset="0"/>
              <a:buChar char="•"/>
            </a:pPr>
            <a:r>
              <a:rPr lang="en-US" sz="1200" kern="1200" dirty="0" smtClean="0">
                <a:solidFill>
                  <a:schemeClr val="tx1"/>
                </a:solidFill>
                <a:latin typeface="+mn-lt"/>
                <a:ea typeface="+mn-ea"/>
                <a:cs typeface="+mn-cs"/>
              </a:rPr>
              <a:t> Rewarding themselves for accomplishing those goals </a:t>
            </a:r>
          </a:p>
          <a:p>
            <a:pPr lvl="0">
              <a:buFont typeface="Arial" pitchFamily="34" charset="0"/>
              <a:buChar char="•"/>
            </a:pPr>
            <a:r>
              <a:rPr lang="en-US" sz="1200" b="1" kern="1200" dirty="0" smtClean="0">
                <a:solidFill>
                  <a:schemeClr val="tx1"/>
                </a:solidFill>
                <a:latin typeface="+mn-lt"/>
                <a:ea typeface="+mn-ea"/>
                <a:cs typeface="+mn-cs"/>
              </a:rPr>
              <a:t> Point 2- Relevance</a:t>
            </a:r>
          </a:p>
          <a:p>
            <a:pPr lvl="1">
              <a:buFont typeface="Arial" pitchFamily="34" charset="0"/>
              <a:buChar char="•"/>
            </a:pPr>
            <a:r>
              <a:rPr lang="en-US" sz="1200" kern="1200" dirty="0" smtClean="0">
                <a:solidFill>
                  <a:schemeClr val="tx1"/>
                </a:solidFill>
                <a:latin typeface="+mn-lt"/>
                <a:ea typeface="+mn-ea"/>
                <a:cs typeface="+mn-cs"/>
              </a:rPr>
              <a:t> Applied areas</a:t>
            </a:r>
          </a:p>
          <a:p>
            <a:pPr lvl="1">
              <a:buFont typeface="Arial" pitchFamily="34" charset="0"/>
              <a:buChar char="•"/>
            </a:pPr>
            <a:r>
              <a:rPr lang="en-US" sz="1200" kern="1200" dirty="0" smtClean="0">
                <a:solidFill>
                  <a:schemeClr val="tx1"/>
                </a:solidFill>
                <a:latin typeface="+mn-lt"/>
                <a:ea typeface="+mn-ea"/>
                <a:cs typeface="+mn-cs"/>
              </a:rPr>
              <a:t> Health</a:t>
            </a:r>
          </a:p>
          <a:p>
            <a:pPr lvl="1">
              <a:buFont typeface="Arial" pitchFamily="34" charset="0"/>
              <a:buChar char="•"/>
            </a:pPr>
            <a:r>
              <a:rPr lang="en-US" sz="1200" kern="1200" dirty="0" smtClean="0">
                <a:solidFill>
                  <a:schemeClr val="tx1"/>
                </a:solidFill>
                <a:latin typeface="+mn-lt"/>
                <a:ea typeface="+mn-ea"/>
                <a:cs typeface="+mn-cs"/>
              </a:rPr>
              <a:t> Education</a:t>
            </a:r>
            <a:endParaRPr lang="en-US" sz="4400" kern="1200" dirty="0">
              <a:solidFill>
                <a:schemeClr val="tx1"/>
              </a:solidFill>
              <a:latin typeface="+mj-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33</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Process</a:t>
            </a:r>
          </a:p>
          <a:p>
            <a:pPr lvl="1">
              <a:buFont typeface="Arial" pitchFamily="34" charset="0"/>
              <a:buChar char="•"/>
            </a:pPr>
            <a:r>
              <a:rPr lang="en-US" sz="1200" kern="1200" dirty="0" smtClean="0">
                <a:solidFill>
                  <a:schemeClr val="tx1"/>
                </a:solidFill>
                <a:latin typeface="+mn-lt"/>
                <a:ea typeface="+mn-ea"/>
                <a:cs typeface="+mn-cs"/>
              </a:rPr>
              <a:t> Theoretical constructs are translated into a computer model</a:t>
            </a:r>
          </a:p>
          <a:p>
            <a:pPr lvl="1">
              <a:buFont typeface="Arial" pitchFamily="34" charset="0"/>
              <a:buChar char="•"/>
            </a:pPr>
            <a:r>
              <a:rPr lang="en-US" sz="1200" kern="1200" dirty="0" smtClean="0">
                <a:solidFill>
                  <a:schemeClr val="tx1"/>
                </a:solidFill>
                <a:latin typeface="+mn-lt"/>
                <a:ea typeface="+mn-ea"/>
                <a:cs typeface="+mn-cs"/>
              </a:rPr>
              <a:t> “Behavior” of the model is examined under a variety of conditions </a:t>
            </a:r>
          </a:p>
          <a:p>
            <a:pPr lvl="0">
              <a:buFont typeface="Arial" pitchFamily="34" charset="0"/>
              <a:buChar char="•"/>
            </a:pPr>
            <a:r>
              <a:rPr lang="en-US" sz="1200" b="1" kern="1200" dirty="0" smtClean="0">
                <a:solidFill>
                  <a:schemeClr val="tx1"/>
                </a:solidFill>
                <a:latin typeface="+mn-lt"/>
                <a:ea typeface="+mn-ea"/>
                <a:cs typeface="+mn-cs"/>
              </a:rPr>
              <a:t> Point 2- Attributions to machines</a:t>
            </a:r>
          </a:p>
          <a:p>
            <a:pPr lvl="1">
              <a:buFont typeface="Arial" pitchFamily="34" charset="0"/>
              <a:buChar char="•"/>
            </a:pPr>
            <a:r>
              <a:rPr lang="en-US" sz="1200" kern="1200" dirty="0" smtClean="0">
                <a:solidFill>
                  <a:schemeClr val="tx1"/>
                </a:solidFill>
                <a:latin typeface="+mn-lt"/>
                <a:ea typeface="+mn-ea"/>
                <a:cs typeface="+mn-cs"/>
              </a:rPr>
              <a:t> Goals</a:t>
            </a:r>
          </a:p>
          <a:p>
            <a:pPr lvl="1">
              <a:buFont typeface="Arial" pitchFamily="34" charset="0"/>
              <a:buChar char="•"/>
            </a:pPr>
            <a:r>
              <a:rPr lang="en-US" sz="1200" kern="1200" dirty="0" smtClean="0">
                <a:solidFill>
                  <a:schemeClr val="tx1"/>
                </a:solidFill>
                <a:latin typeface="+mn-lt"/>
                <a:ea typeface="+mn-ea"/>
                <a:cs typeface="+mn-cs"/>
              </a:rPr>
              <a:t> Beliefs</a:t>
            </a:r>
          </a:p>
          <a:p>
            <a:pPr lvl="1">
              <a:buFont typeface="Arial" pitchFamily="34" charset="0"/>
              <a:buChar char="•"/>
            </a:pPr>
            <a:r>
              <a:rPr lang="en-US" sz="1200" kern="1200" dirty="0" smtClean="0">
                <a:solidFill>
                  <a:schemeClr val="tx1"/>
                </a:solidFill>
                <a:latin typeface="+mn-lt"/>
                <a:ea typeface="+mn-ea"/>
                <a:cs typeface="+mn-cs"/>
              </a:rPr>
              <a:t> Mental states</a:t>
            </a:r>
            <a:endParaRPr lang="en-US" sz="1600" kern="1200" dirty="0">
              <a:solidFill>
                <a:schemeClr val="tx1"/>
              </a:solidFill>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34</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07010B-65D9-48F7-98AA-C40646453DFF}" type="slidenum">
              <a:rPr lang="en-US" altLang="en-US" smtClean="0"/>
              <a:pPr/>
              <a:t>35</a:t>
            </a:fld>
            <a:endParaRPr lang="en-US" altLang="en-US"/>
          </a:p>
        </p:txBody>
      </p:sp>
    </p:spTree>
    <p:extLst>
      <p:ext uri="{BB962C8B-B14F-4D97-AF65-F5344CB8AC3E}">
        <p14:creationId xmlns:p14="http://schemas.microsoft.com/office/powerpoint/2010/main" val="815873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07010B-65D9-48F7-98AA-C40646453DFF}" type="slidenum">
              <a:rPr lang="en-US" altLang="en-US" smtClean="0"/>
              <a:pPr/>
              <a:t>4</a:t>
            </a:fld>
            <a:endParaRPr lang="en-US" altLang="en-US"/>
          </a:p>
        </p:txBody>
      </p:sp>
    </p:spTree>
    <p:extLst>
      <p:ext uri="{BB962C8B-B14F-4D97-AF65-F5344CB8AC3E}">
        <p14:creationId xmlns:p14="http://schemas.microsoft.com/office/powerpoint/2010/main" val="4062226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07010B-65D9-48F7-98AA-C40646453DFF}" type="slidenum">
              <a:rPr lang="en-US" altLang="en-US" smtClean="0"/>
              <a:pPr/>
              <a:t>5</a:t>
            </a:fld>
            <a:endParaRPr lang="en-US" altLang="en-US"/>
          </a:p>
        </p:txBody>
      </p:sp>
    </p:spTree>
    <p:extLst>
      <p:ext uri="{BB962C8B-B14F-4D97-AF65-F5344CB8AC3E}">
        <p14:creationId xmlns:p14="http://schemas.microsoft.com/office/powerpoint/2010/main" val="2174708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07010B-65D9-48F7-98AA-C40646453DFF}" type="slidenum">
              <a:rPr lang="en-US" altLang="en-US" smtClean="0"/>
              <a:pPr/>
              <a:t>6</a:t>
            </a:fld>
            <a:endParaRPr lang="en-US" altLang="en-US"/>
          </a:p>
        </p:txBody>
      </p:sp>
    </p:spTree>
    <p:extLst>
      <p:ext uri="{BB962C8B-B14F-4D97-AF65-F5344CB8AC3E}">
        <p14:creationId xmlns:p14="http://schemas.microsoft.com/office/powerpoint/2010/main" val="676502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Beginning of cognitive psychology</a:t>
            </a:r>
          </a:p>
          <a:p>
            <a:pPr lvl="1">
              <a:buFont typeface="Arial" pitchFamily="34" charset="0"/>
              <a:buChar char="•"/>
            </a:pPr>
            <a:r>
              <a:rPr lang="en-US" sz="1200" kern="1200" dirty="0" smtClean="0">
                <a:solidFill>
                  <a:schemeClr val="tx1"/>
                </a:solidFill>
                <a:latin typeface="+mn-lt"/>
                <a:ea typeface="+mn-ea"/>
                <a:cs typeface="+mn-cs"/>
              </a:rPr>
              <a:t> Charles Darwin’s theory of evolution</a:t>
            </a:r>
          </a:p>
          <a:p>
            <a:pPr lvl="1">
              <a:buFont typeface="Arial" pitchFamily="34" charset="0"/>
              <a:buChar char="•"/>
            </a:pPr>
            <a:r>
              <a:rPr lang="en-US" sz="1200" kern="1200" dirty="0" smtClean="0">
                <a:solidFill>
                  <a:schemeClr val="tx1"/>
                </a:solidFill>
                <a:latin typeface="+mn-lt"/>
                <a:ea typeface="+mn-ea"/>
                <a:cs typeface="+mn-cs"/>
              </a:rPr>
              <a:t> After the human mind came to be seen in biological terms</a:t>
            </a:r>
          </a:p>
          <a:p>
            <a:pPr lvl="0">
              <a:buFont typeface="Arial" pitchFamily="34" charset="0"/>
              <a:buChar char="•"/>
            </a:pPr>
            <a:r>
              <a:rPr lang="en-US" sz="1200" b="1" kern="1200" dirty="0" smtClean="0">
                <a:solidFill>
                  <a:schemeClr val="tx1"/>
                </a:solidFill>
                <a:latin typeface="+mn-lt"/>
                <a:ea typeface="+mn-ea"/>
                <a:cs typeface="+mn-cs"/>
              </a:rPr>
              <a:t> Point 2- Influences on thinking</a:t>
            </a:r>
          </a:p>
          <a:p>
            <a:pPr lvl="1">
              <a:buFont typeface="Arial" pitchFamily="34" charset="0"/>
              <a:buChar char="•"/>
            </a:pPr>
            <a:r>
              <a:rPr lang="en-US" sz="1200" kern="1200" dirty="0" smtClean="0">
                <a:solidFill>
                  <a:schemeClr val="tx1"/>
                </a:solidFill>
                <a:latin typeface="+mn-lt"/>
                <a:ea typeface="+mn-ea"/>
                <a:cs typeface="+mn-cs"/>
              </a:rPr>
              <a:t> Varied circumstances</a:t>
            </a:r>
          </a:p>
          <a:p>
            <a:pPr lvl="1">
              <a:buFont typeface="Arial" pitchFamily="34" charset="0"/>
              <a:buChar char="•"/>
            </a:pPr>
            <a:r>
              <a:rPr lang="en-US" sz="1200" kern="1200" dirty="0" smtClean="0">
                <a:solidFill>
                  <a:schemeClr val="tx1"/>
                </a:solidFill>
                <a:latin typeface="+mn-lt"/>
                <a:ea typeface="+mn-ea"/>
                <a:cs typeface="+mn-cs"/>
              </a:rPr>
              <a:t> Shaped by culture</a:t>
            </a:r>
            <a:endParaRPr lang="en-US" sz="1200" kern="1200" dirty="0">
              <a:solidFill>
                <a:schemeClr val="tx1"/>
              </a:solidFill>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7</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Overview</a:t>
            </a:r>
          </a:p>
          <a:p>
            <a:pPr lvl="1">
              <a:buFont typeface="Arial" pitchFamily="34" charset="0"/>
              <a:buChar char="•"/>
            </a:pPr>
            <a:r>
              <a:rPr lang="en-US" sz="1200" kern="1200" dirty="0" smtClean="0">
                <a:solidFill>
                  <a:schemeClr val="tx1"/>
                </a:solidFill>
                <a:latin typeface="+mn-lt"/>
                <a:ea typeface="+mn-ea"/>
                <a:cs typeface="+mn-cs"/>
              </a:rPr>
              <a:t> An intellectual movement</a:t>
            </a:r>
          </a:p>
          <a:p>
            <a:pPr lvl="1">
              <a:buFont typeface="Arial" pitchFamily="34" charset="0"/>
              <a:buChar char="•"/>
            </a:pPr>
            <a:r>
              <a:rPr lang="en-US" sz="1200" kern="1200" dirty="0" smtClean="0">
                <a:solidFill>
                  <a:schemeClr val="tx1"/>
                </a:solidFill>
                <a:latin typeface="+mn-lt"/>
                <a:ea typeface="+mn-ea"/>
                <a:cs typeface="+mn-cs"/>
              </a:rPr>
              <a:t> Became very influential in Germany in the 1920s</a:t>
            </a:r>
          </a:p>
          <a:p>
            <a:pPr lvl="1">
              <a:buFont typeface="Arial" pitchFamily="34" charset="0"/>
              <a:buChar char="•"/>
            </a:pPr>
            <a:r>
              <a:rPr lang="en-US" sz="1200" kern="1200" dirty="0" smtClean="0">
                <a:solidFill>
                  <a:schemeClr val="tx1"/>
                </a:solidFill>
                <a:latin typeface="+mn-lt"/>
                <a:ea typeface="+mn-ea"/>
                <a:cs typeface="+mn-cs"/>
              </a:rPr>
              <a:t> Brought to America in the 1930s</a:t>
            </a:r>
          </a:p>
          <a:p>
            <a:pPr>
              <a:buFont typeface="Arial" pitchFamily="34" charset="0"/>
              <a:buChar char="•"/>
            </a:pPr>
            <a:r>
              <a:rPr lang="en-US" sz="1200" b="1" kern="1200" dirty="0" smtClean="0">
                <a:solidFill>
                  <a:schemeClr val="tx1"/>
                </a:solidFill>
                <a:latin typeface="+mn-lt"/>
                <a:ea typeface="+mn-ea"/>
                <a:cs typeface="+mn-cs"/>
              </a:rPr>
              <a:t> Point 2- Central tenets</a:t>
            </a:r>
          </a:p>
          <a:p>
            <a:pPr lvl="1">
              <a:buFont typeface="Arial" pitchFamily="34" charset="0"/>
              <a:buChar char="•"/>
            </a:pPr>
            <a:r>
              <a:rPr lang="en-US" sz="1200" kern="1200" dirty="0" smtClean="0">
                <a:solidFill>
                  <a:schemeClr val="tx1"/>
                </a:solidFill>
                <a:latin typeface="+mn-lt"/>
                <a:ea typeface="+mn-ea"/>
                <a:cs typeface="+mn-cs"/>
              </a:rPr>
              <a:t> Human beings seek meaning in their environments</a:t>
            </a:r>
          </a:p>
          <a:p>
            <a:pPr lvl="1">
              <a:buFont typeface="Arial" pitchFamily="34" charset="0"/>
              <a:buChar char="•"/>
            </a:pPr>
            <a:r>
              <a:rPr lang="en-US" sz="1200" kern="1200" dirty="0" smtClean="0">
                <a:solidFill>
                  <a:schemeClr val="tx1"/>
                </a:solidFill>
                <a:latin typeface="+mn-lt"/>
                <a:ea typeface="+mn-ea"/>
                <a:cs typeface="+mn-cs"/>
              </a:rPr>
              <a:t> We organize the sensations we receive from the world around us into meaningful perceptions</a:t>
            </a:r>
          </a:p>
          <a:p>
            <a:pPr lvl="1">
              <a:buFont typeface="Arial" pitchFamily="34" charset="0"/>
              <a:buChar char="•"/>
            </a:pPr>
            <a:r>
              <a:rPr lang="en-US" sz="1200" kern="1200" dirty="0" smtClean="0">
                <a:solidFill>
                  <a:schemeClr val="tx1"/>
                </a:solidFill>
                <a:latin typeface="+mn-lt"/>
                <a:ea typeface="+mn-ea"/>
                <a:cs typeface="+mn-cs"/>
              </a:rPr>
              <a:t> Complex stimuli are not reducible to the sum of their parts</a:t>
            </a:r>
            <a:endParaRPr lang="en-US" sz="1400" kern="1200" dirty="0">
              <a:solidFill>
                <a:schemeClr val="tx1"/>
              </a:solidFill>
              <a:latin typeface="+mj-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8</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buFont typeface="Arial" pitchFamily="34" charset="0"/>
              <a:buChar char="•"/>
            </a:pPr>
            <a:r>
              <a:rPr lang="en-US" sz="1200" kern="1200" dirty="0" smtClean="0">
                <a:solidFill>
                  <a:schemeClr val="tx1"/>
                </a:solidFill>
                <a:latin typeface="+mn-lt"/>
                <a:ea typeface="+mn-ea"/>
                <a:cs typeface="+mn-cs"/>
              </a:rPr>
              <a:t>Perception involves a search for meaning </a:t>
            </a:r>
          </a:p>
          <a:p>
            <a:pPr>
              <a:buFont typeface="Arial" pitchFamily="34" charset="0"/>
              <a:buChar char="•"/>
            </a:pPr>
            <a:r>
              <a:rPr lang="en-US" sz="1200" kern="1200" dirty="0" smtClean="0">
                <a:solidFill>
                  <a:schemeClr val="tx1"/>
                </a:solidFill>
                <a:latin typeface="+mn-lt"/>
                <a:ea typeface="+mn-ea"/>
                <a:cs typeface="+mn-cs"/>
              </a:rPr>
              <a:t>This meaning can be an emergent property that is not found within any single element</a:t>
            </a:r>
            <a:endParaRPr lang="en-US" altLang="en-US" dirty="0" smtClean="0"/>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C325E5D-81F3-4C2C-9149-CC432A95AF5D}" type="slidenum">
              <a:rPr lang="en-US" altLang="en-US"/>
              <a:pPr/>
              <a:t>9</a:t>
            </a:fld>
            <a:endParaRPr lang="en-US" altLang="en-US"/>
          </a:p>
        </p:txBody>
      </p:sp>
    </p:spTree>
    <p:extLst>
      <p:ext uri="{BB962C8B-B14F-4D97-AF65-F5344CB8AC3E}">
        <p14:creationId xmlns:p14="http://schemas.microsoft.com/office/powerpoint/2010/main" val="40399646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p:nvPr/>
        </p:nvSpPr>
        <p:spPr bwMode="white">
          <a:xfrm>
            <a:off x="0" y="0"/>
            <a:ext cx="9144000" cy="3886200"/>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bwMode="white">
          <a:xfrm>
            <a:off x="-7938" y="6435725"/>
            <a:ext cx="9161463" cy="430213"/>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2"/>
          <p:cNvGrpSpPr>
            <a:grpSpLocks/>
          </p:cNvGrpSpPr>
          <p:nvPr userDrawn="1"/>
        </p:nvGrpSpPr>
        <p:grpSpPr bwMode="auto">
          <a:xfrm>
            <a:off x="33338" y="6408738"/>
            <a:ext cx="9156700" cy="465137"/>
            <a:chOff x="33338" y="6408738"/>
            <a:chExt cx="9156700" cy="465137"/>
          </a:xfrm>
        </p:grpSpPr>
        <p:pic>
          <p:nvPicPr>
            <p:cNvPr id="7" name="Always Learning Logo" descr="Pearson_Strap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33338" y="6443663"/>
              <a:ext cx="16605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pyright"/>
            <p:cNvSpPr txBox="1">
              <a:spLocks noChangeArrowheads="1"/>
            </p:cNvSpPr>
            <p:nvPr/>
          </p:nvSpPr>
          <p:spPr bwMode="auto">
            <a:xfrm>
              <a:off x="1412875" y="6408738"/>
              <a:ext cx="6318250"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fontAlgn="auto">
                <a:spcBef>
                  <a:spcPts val="0"/>
                </a:spcBef>
                <a:spcAft>
                  <a:spcPts val="0"/>
                </a:spcAft>
                <a:defRPr/>
              </a:pPr>
              <a:r>
                <a:rPr lang="en-US" altLang="en-US" sz="1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2016, 2012, 2009 Pearson Education, Inc. All Rights Reserved</a:t>
              </a:r>
            </a:p>
          </p:txBody>
        </p:sp>
        <p:pic>
          <p:nvPicPr>
            <p:cNvPr id="9" name="Pearson Logo" descr="Pearson_Bound_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ctrTitle"/>
          </p:nvPr>
        </p:nvSpPr>
        <p:spPr>
          <a:xfrm>
            <a:off x="685800" y="762000"/>
            <a:ext cx="7772400" cy="2838451"/>
          </a:xfrm>
        </p:spPr>
        <p:txBody>
          <a:bodyPr>
            <a:noAutofit/>
          </a:bodyPr>
          <a:lstStyle>
            <a:lvl1pPr algn="l">
              <a:defRPr sz="44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Footer Placeholder 4"/>
          <p:cNvSpPr>
            <a:spLocks noGrp="1"/>
          </p:cNvSpPr>
          <p:nvPr>
            <p:ph type="ftr" sz="quarter" idx="10"/>
          </p:nvPr>
        </p:nvSpPr>
        <p:spPr/>
        <p:txBody>
          <a:bodyPr/>
          <a:lstStyle>
            <a:lvl1pPr>
              <a:defRPr/>
            </a:lvl1pPr>
          </a:lstStyle>
          <a:p>
            <a:pPr>
              <a:defRPr/>
            </a:pPr>
            <a:endParaRPr lang="en-US"/>
          </a:p>
        </p:txBody>
      </p:sp>
      <p:sp>
        <p:nvSpPr>
          <p:cNvPr id="11" name="Date Placeholder 3"/>
          <p:cNvSpPr>
            <a:spLocks noGrp="1"/>
          </p:cNvSpPr>
          <p:nvPr>
            <p:ph type="dt" sz="half" idx="11"/>
          </p:nvPr>
        </p:nvSpPr>
        <p:spPr/>
        <p:txBody>
          <a:bodyPr/>
          <a:lstStyle>
            <a:lvl1pPr>
              <a:defRPr/>
            </a:lvl1pPr>
          </a:lstStyle>
          <a:p>
            <a:pPr>
              <a:defRPr/>
            </a:pPr>
            <a:fld id="{D460AD29-8067-40A0-8AC5-723E9F1011A1}" type="datetimeFigureOut">
              <a:rPr lang="en-US"/>
              <a:pPr>
                <a:defRPr/>
              </a:pPr>
              <a:t>10/21/2015</a:t>
            </a:fld>
            <a:endParaRPr lang="en-US"/>
          </a:p>
        </p:txBody>
      </p:sp>
      <p:sp>
        <p:nvSpPr>
          <p:cNvPr id="12" name="Slide Number Placeholder 5"/>
          <p:cNvSpPr>
            <a:spLocks noGrp="1"/>
          </p:cNvSpPr>
          <p:nvPr>
            <p:ph type="sldNum" sz="quarter" idx="12"/>
          </p:nvPr>
        </p:nvSpPr>
        <p:spPr/>
        <p:txBody>
          <a:bodyPr/>
          <a:lstStyle>
            <a:lvl1pPr>
              <a:defRPr/>
            </a:lvl1pPr>
          </a:lstStyle>
          <a:p>
            <a:fld id="{C15C1536-8639-46DF-9729-D561A40E9C24}" type="slidenum">
              <a:rPr lang="en-US" altLang="en-US"/>
              <a:pPr/>
              <a:t>‹#›</a:t>
            </a:fld>
            <a:endParaRPr lang="en-US" altLang="en-US"/>
          </a:p>
        </p:txBody>
      </p:sp>
    </p:spTree>
    <p:extLst>
      <p:ext uri="{BB962C8B-B14F-4D97-AF65-F5344CB8AC3E}">
        <p14:creationId xmlns:p14="http://schemas.microsoft.com/office/powerpoint/2010/main" val="3255260545"/>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6" name="Rectangle 15"/>
          <p:cNvSpPr/>
          <p:nvPr/>
        </p:nvSpPr>
        <p:spPr bwMode="white">
          <a:xfrm>
            <a:off x="0" y="0"/>
            <a:ext cx="9144000" cy="1371600"/>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1"/>
          <p:cNvSpPr/>
          <p:nvPr/>
        </p:nvSpPr>
        <p:spPr bwMode="white">
          <a:xfrm>
            <a:off x="-7938" y="6435725"/>
            <a:ext cx="9161463" cy="430213"/>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2" name="Group 1"/>
          <p:cNvGrpSpPr>
            <a:grpSpLocks/>
          </p:cNvGrpSpPr>
          <p:nvPr userDrawn="1"/>
        </p:nvGrpSpPr>
        <p:grpSpPr bwMode="auto">
          <a:xfrm>
            <a:off x="33338" y="6408738"/>
            <a:ext cx="9156700" cy="465137"/>
            <a:chOff x="33338" y="6408738"/>
            <a:chExt cx="9156700" cy="465137"/>
          </a:xfrm>
        </p:grpSpPr>
        <p:pic>
          <p:nvPicPr>
            <p:cNvPr id="13" name="Always Learning Logo" descr="Pearson: Always Learning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33338" y="6443663"/>
              <a:ext cx="16605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ears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Copyright" descr="Copyright 2015, 2012, 2009"/>
            <p:cNvSpPr txBox="1">
              <a:spLocks noChangeArrowheads="1"/>
            </p:cNvSpPr>
            <p:nvPr/>
          </p:nvSpPr>
          <p:spPr bwMode="auto">
            <a:xfrm>
              <a:off x="1412875" y="6408738"/>
              <a:ext cx="6318250"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fontAlgn="auto">
                <a:spcBef>
                  <a:spcPts val="0"/>
                </a:spcBef>
                <a:spcAft>
                  <a:spcPts val="0"/>
                </a:spcAft>
                <a:defRPr/>
              </a:pPr>
              <a:r>
                <a:rPr lang="en-US" altLang="en-US" sz="1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2016, 2012, 2009 Pearson Education, Inc. All Rights Reserved</a:t>
              </a:r>
            </a:p>
          </p:txBody>
        </p:sp>
      </p:grpSp>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p:nvPr>
        </p:nvSpPr>
        <p:spPr>
          <a:xfrm>
            <a:off x="457200" y="816430"/>
            <a:ext cx="8229600" cy="478970"/>
          </a:xfrm>
        </p:spPr>
        <p:txBody>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edit Master text styles</a:t>
            </a:r>
          </a:p>
        </p:txBody>
      </p:sp>
      <p:sp>
        <p:nvSpPr>
          <p:cNvPr id="9" name="Text Placeholder 8"/>
          <p:cNvSpPr>
            <a:spLocks noGrp="1"/>
          </p:cNvSpPr>
          <p:nvPr>
            <p:ph type="body" sz="quarter" idx="14"/>
          </p:nvPr>
        </p:nvSpPr>
        <p:spPr>
          <a:xfrm>
            <a:off x="5029200" y="1600201"/>
            <a:ext cx="3657600" cy="1600199"/>
          </a:xfrm>
        </p:spPr>
        <p:txBody>
          <a:bodyPr anchor="b"/>
          <a:lstStyle>
            <a:lvl1pPr marL="0" indent="0">
              <a:spcBef>
                <a:spcPts val="0"/>
              </a:spcBef>
              <a:buNone/>
              <a:defRPr sz="44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Click to edit Master text styles</a:t>
            </a:r>
          </a:p>
        </p:txBody>
      </p:sp>
      <p:sp>
        <p:nvSpPr>
          <p:cNvPr id="10" name="Text Placeholder 8"/>
          <p:cNvSpPr>
            <a:spLocks noGrp="1"/>
          </p:cNvSpPr>
          <p:nvPr>
            <p:ph type="body" sz="quarter" idx="15"/>
          </p:nvPr>
        </p:nvSpPr>
        <p:spPr>
          <a:xfrm>
            <a:off x="5029200" y="3200400"/>
            <a:ext cx="3657600" cy="2925763"/>
          </a:xfrm>
        </p:spPr>
        <p:txBody>
          <a:bodyPr/>
          <a:lstStyle>
            <a:lvl1pPr marL="0" indent="0">
              <a:spcBef>
                <a:spcPts val="0"/>
              </a:spcBef>
              <a:buNone/>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Click to edit Master text styles</a:t>
            </a:r>
          </a:p>
        </p:txBody>
      </p:sp>
      <p:sp>
        <p:nvSpPr>
          <p:cNvPr id="16" name="Footer Placeholder 2"/>
          <p:cNvSpPr>
            <a:spLocks noGrp="1"/>
          </p:cNvSpPr>
          <p:nvPr>
            <p:ph type="ftr" sz="quarter" idx="16"/>
          </p:nvPr>
        </p:nvSpPr>
        <p:spPr/>
        <p:txBody>
          <a:bodyPr/>
          <a:lstStyle>
            <a:lvl1pPr>
              <a:defRPr/>
            </a:lvl1pPr>
          </a:lstStyle>
          <a:p>
            <a:pPr>
              <a:defRPr/>
            </a:pPr>
            <a:endParaRPr lang="en-US"/>
          </a:p>
        </p:txBody>
      </p:sp>
      <p:sp>
        <p:nvSpPr>
          <p:cNvPr id="17" name="Date Placeholder 3"/>
          <p:cNvSpPr>
            <a:spLocks noGrp="1"/>
          </p:cNvSpPr>
          <p:nvPr>
            <p:ph type="dt" sz="half" idx="17"/>
          </p:nvPr>
        </p:nvSpPr>
        <p:spPr/>
        <p:txBody>
          <a:bodyPr/>
          <a:lstStyle>
            <a:lvl1pPr>
              <a:defRPr/>
            </a:lvl1pPr>
          </a:lstStyle>
          <a:p>
            <a:pPr>
              <a:defRPr/>
            </a:pPr>
            <a:fld id="{D78AB4D1-59A1-4690-9D00-77BCB3C80ADF}" type="datetimeFigureOut">
              <a:rPr lang="en-US"/>
              <a:pPr>
                <a:defRPr/>
              </a:pPr>
              <a:t>10/21/2015</a:t>
            </a:fld>
            <a:endParaRPr lang="en-US"/>
          </a:p>
        </p:txBody>
      </p:sp>
      <p:sp>
        <p:nvSpPr>
          <p:cNvPr id="18" name="Slide Number Placeholder 4"/>
          <p:cNvSpPr>
            <a:spLocks noGrp="1"/>
          </p:cNvSpPr>
          <p:nvPr>
            <p:ph type="sldNum" sz="quarter" idx="18"/>
          </p:nvPr>
        </p:nvSpPr>
        <p:spPr/>
        <p:txBody>
          <a:bodyPr/>
          <a:lstStyle>
            <a:lvl1pPr>
              <a:defRPr/>
            </a:lvl1pPr>
          </a:lstStyle>
          <a:p>
            <a:fld id="{A1097E92-C465-4BEF-8A37-AA2BC3636A1F}" type="slidenum">
              <a:rPr lang="en-US" altLang="en-US"/>
              <a:pPr/>
              <a:t>‹#›</a:t>
            </a:fld>
            <a:endParaRPr lang="en-US" altLang="en-US"/>
          </a:p>
        </p:txBody>
      </p:sp>
    </p:spTree>
    <p:extLst>
      <p:ext uri="{BB962C8B-B14F-4D97-AF65-F5344CB8AC3E}">
        <p14:creationId xmlns:p14="http://schemas.microsoft.com/office/powerpoint/2010/main" val="1978382834"/>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7" name="Learning Objectives Placeholder 6"/>
          <p:cNvSpPr>
            <a:spLocks noGrp="1"/>
          </p:cNvSpPr>
          <p:nvPr>
            <p:ph type="body" sz="quarter" idx="13"/>
          </p:nvPr>
        </p:nvSpPr>
        <p:spPr>
          <a:xfrm>
            <a:off x="457200" y="1426920"/>
            <a:ext cx="8229600" cy="402770"/>
          </a:xfrm>
        </p:spPr>
        <p:txBody>
          <a:bodyPr/>
          <a:lstStyle>
            <a:lvl1pPr marL="0" indent="0">
              <a:spcBef>
                <a:spcPts val="0"/>
              </a:spcBef>
              <a:buNone/>
              <a:defRPr sz="1600" b="1">
                <a:solidFill>
                  <a:schemeClr val="accent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edit Master text styles</a:t>
            </a:r>
          </a:p>
        </p:txBody>
      </p:sp>
      <p:sp>
        <p:nvSpPr>
          <p:cNvPr id="9" name="Content Placeholder 8"/>
          <p:cNvSpPr>
            <a:spLocks noGrp="1"/>
          </p:cNvSpPr>
          <p:nvPr>
            <p:ph sz="quarter" idx="14"/>
          </p:nvPr>
        </p:nvSpPr>
        <p:spPr>
          <a:xfrm>
            <a:off x="457200" y="1981200"/>
            <a:ext cx="8229600" cy="4144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Date Placeholder 3"/>
          <p:cNvSpPr>
            <a:spLocks noGrp="1"/>
          </p:cNvSpPr>
          <p:nvPr>
            <p:ph type="dt" sz="half" idx="16"/>
          </p:nvPr>
        </p:nvSpPr>
        <p:spPr/>
        <p:txBody>
          <a:bodyPr/>
          <a:lstStyle>
            <a:lvl1pPr>
              <a:defRPr/>
            </a:lvl1pPr>
          </a:lstStyle>
          <a:p>
            <a:pPr>
              <a:defRPr/>
            </a:pPr>
            <a:fld id="{35C15D71-B1CB-4A10-911D-770D78166F86}" type="datetimeFigureOut">
              <a:rPr lang="en-US"/>
              <a:pPr>
                <a:defRPr/>
              </a:pPr>
              <a:t>10/21/2015</a:t>
            </a:fld>
            <a:endParaRPr lang="en-US"/>
          </a:p>
        </p:txBody>
      </p:sp>
      <p:sp>
        <p:nvSpPr>
          <p:cNvPr id="8" name="Slide Number Placeholder 5"/>
          <p:cNvSpPr>
            <a:spLocks noGrp="1"/>
          </p:cNvSpPr>
          <p:nvPr>
            <p:ph type="sldNum" sz="quarter" idx="17"/>
          </p:nvPr>
        </p:nvSpPr>
        <p:spPr/>
        <p:txBody>
          <a:bodyPr/>
          <a:lstStyle>
            <a:lvl1pPr>
              <a:defRPr/>
            </a:lvl1pPr>
          </a:lstStyle>
          <a:p>
            <a:fld id="{0A330CEF-10CA-41F4-A0A2-D0C60E39B563}" type="slidenum">
              <a:rPr lang="en-US" altLang="en-US"/>
              <a:pPr/>
              <a:t>‹#›</a:t>
            </a:fld>
            <a:endParaRPr lang="en-US" altLang="en-US"/>
          </a:p>
        </p:txBody>
      </p:sp>
    </p:spTree>
    <p:extLst>
      <p:ext uri="{BB962C8B-B14F-4D97-AF65-F5344CB8AC3E}">
        <p14:creationId xmlns:p14="http://schemas.microsoft.com/office/powerpoint/2010/main" val="205822223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hasCustomPrompt="1"/>
          </p:nvPr>
        </p:nvSpPr>
        <p:spPr/>
        <p:txBody>
          <a:bodyPr/>
          <a:lstStyle>
            <a:lvl1pPr>
              <a:buSzPct val="100000"/>
              <a:defRPr/>
            </a:lvl1pPr>
            <a:lvl2pPr>
              <a:buFont typeface="Arial" pitchFamily="34" charset="0"/>
              <a:buChar char="−"/>
              <a:defRPr/>
            </a:lvl2pPr>
            <a:lvl5pPr>
              <a:defRPr/>
            </a:lvl5pPr>
            <a:lvl6pPr>
              <a:defRPr/>
            </a:lvl6pPr>
            <a:lvl7pPr>
              <a:defRPr/>
            </a:lvl7pPr>
            <a:lvl8pPr>
              <a:defRPr/>
            </a:lvl8pPr>
            <a:lvl9pPr>
              <a:defRPr/>
            </a:lvl9pPr>
          </a:lstStyle>
          <a:p>
            <a:pPr lvl="1"/>
            <a:r>
              <a:rPr lang="en-US" dirty="0" smtClean="0"/>
              <a:t>Second level</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Date Placeholder 3"/>
          <p:cNvSpPr>
            <a:spLocks noGrp="1"/>
          </p:cNvSpPr>
          <p:nvPr>
            <p:ph type="dt" sz="half" idx="11"/>
          </p:nvPr>
        </p:nvSpPr>
        <p:spPr/>
        <p:txBody>
          <a:bodyPr/>
          <a:lstStyle>
            <a:lvl1pPr>
              <a:defRPr/>
            </a:lvl1pPr>
          </a:lstStyle>
          <a:p>
            <a:pPr>
              <a:defRPr/>
            </a:pPr>
            <a:fld id="{070EABC0-94BA-4B8B-B4BD-9642F28D92AE}" type="datetimeFigureOut">
              <a:rPr lang="en-US"/>
              <a:pPr>
                <a:defRPr/>
              </a:pPr>
              <a:t>10/21/2015</a:t>
            </a:fld>
            <a:endParaRPr lang="en-US"/>
          </a:p>
        </p:txBody>
      </p:sp>
      <p:sp>
        <p:nvSpPr>
          <p:cNvPr id="6" name="Slide Number Placeholder 5"/>
          <p:cNvSpPr>
            <a:spLocks noGrp="1"/>
          </p:cNvSpPr>
          <p:nvPr>
            <p:ph type="sldNum" sz="quarter" idx="12"/>
          </p:nvPr>
        </p:nvSpPr>
        <p:spPr/>
        <p:txBody>
          <a:bodyPr/>
          <a:lstStyle>
            <a:lvl1pPr>
              <a:defRPr/>
            </a:lvl1pPr>
          </a:lstStyle>
          <a:p>
            <a:fld id="{AA79537A-3D10-479E-8B29-D6641FFD4E34}" type="slidenum">
              <a:rPr lang="en-US" altLang="en-US"/>
              <a:pPr/>
              <a:t>‹#›</a:t>
            </a:fld>
            <a:endParaRPr lang="en-US" altLang="en-US"/>
          </a:p>
        </p:txBody>
      </p:sp>
    </p:spTree>
    <p:extLst>
      <p:ext uri="{BB962C8B-B14F-4D97-AF65-F5344CB8AC3E}">
        <p14:creationId xmlns:p14="http://schemas.microsoft.com/office/powerpoint/2010/main" val="1508346622"/>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chemeClr val="bg1"/>
              </a:buClr>
              <a:buSzPct val="25000"/>
              <a:defRPr sz="2400"/>
            </a:lvl1pPr>
            <a:lvl2pPr marL="569913" indent="-285750">
              <a:defRPr sz="2000"/>
            </a:lvl2pPr>
            <a:lvl3pPr>
              <a:defRPr sz="2000"/>
            </a:lvl3pPr>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Date Placeholder 3"/>
          <p:cNvSpPr>
            <a:spLocks noGrp="1"/>
          </p:cNvSpPr>
          <p:nvPr>
            <p:ph type="dt" sz="half" idx="11"/>
          </p:nvPr>
        </p:nvSpPr>
        <p:spPr/>
        <p:txBody>
          <a:bodyPr/>
          <a:lstStyle>
            <a:lvl1pPr>
              <a:defRPr/>
            </a:lvl1pPr>
          </a:lstStyle>
          <a:p>
            <a:pPr>
              <a:defRPr/>
            </a:pPr>
            <a:fld id="{405DD454-C9D6-488C-91CC-947055288BBA}" type="datetimeFigureOut">
              <a:rPr lang="en-US"/>
              <a:pPr>
                <a:defRPr/>
              </a:pPr>
              <a:t>10/21/2015</a:t>
            </a:fld>
            <a:endParaRPr lang="en-US"/>
          </a:p>
        </p:txBody>
      </p:sp>
      <p:sp>
        <p:nvSpPr>
          <p:cNvPr id="6" name="Slide Number Placeholder 5"/>
          <p:cNvSpPr>
            <a:spLocks noGrp="1"/>
          </p:cNvSpPr>
          <p:nvPr>
            <p:ph type="sldNum" sz="quarter" idx="12"/>
          </p:nvPr>
        </p:nvSpPr>
        <p:spPr/>
        <p:txBody>
          <a:bodyPr/>
          <a:lstStyle>
            <a:lvl1pPr>
              <a:defRPr/>
            </a:lvl1pPr>
          </a:lstStyle>
          <a:p>
            <a:fld id="{9C4757F7-C672-433C-A3ED-FA86B445550A}" type="slidenum">
              <a:rPr lang="en-US" altLang="en-US"/>
              <a:pPr/>
              <a:t>‹#›</a:t>
            </a:fld>
            <a:endParaRPr lang="en-US" altLang="en-US"/>
          </a:p>
        </p:txBody>
      </p:sp>
    </p:spTree>
    <p:extLst>
      <p:ext uri="{BB962C8B-B14F-4D97-AF65-F5344CB8AC3E}">
        <p14:creationId xmlns:p14="http://schemas.microsoft.com/office/powerpoint/2010/main" val="18339864"/>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216376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4"/>
          </p:nvPr>
        </p:nvSpPr>
        <p:spPr/>
        <p:txBody>
          <a:bodyPr/>
          <a:lstStyle>
            <a:lvl1pPr>
              <a:defRPr/>
            </a:lvl1pPr>
          </a:lstStyle>
          <a:p>
            <a:pPr>
              <a:defRPr/>
            </a:pPr>
            <a:endParaRPr lang="en-US"/>
          </a:p>
        </p:txBody>
      </p:sp>
      <p:sp>
        <p:nvSpPr>
          <p:cNvPr id="6" name="Date Placeholder 3"/>
          <p:cNvSpPr>
            <a:spLocks noGrp="1"/>
          </p:cNvSpPr>
          <p:nvPr>
            <p:ph type="dt" sz="half" idx="15"/>
          </p:nvPr>
        </p:nvSpPr>
        <p:spPr/>
        <p:txBody>
          <a:bodyPr/>
          <a:lstStyle>
            <a:lvl1pPr>
              <a:defRPr/>
            </a:lvl1pPr>
          </a:lstStyle>
          <a:p>
            <a:pPr>
              <a:defRPr/>
            </a:pPr>
            <a:fld id="{D8112390-8E76-48DF-A3D6-726622427D5C}" type="datetimeFigureOut">
              <a:rPr lang="en-US"/>
              <a:pPr>
                <a:defRPr/>
              </a:pPr>
              <a:t>10/21/2015</a:t>
            </a:fld>
            <a:endParaRPr lang="en-US"/>
          </a:p>
        </p:txBody>
      </p:sp>
      <p:sp>
        <p:nvSpPr>
          <p:cNvPr id="9" name="Slide Number Placeholder 5"/>
          <p:cNvSpPr>
            <a:spLocks noGrp="1"/>
          </p:cNvSpPr>
          <p:nvPr>
            <p:ph type="sldNum" sz="quarter" idx="16"/>
          </p:nvPr>
        </p:nvSpPr>
        <p:spPr/>
        <p:txBody>
          <a:bodyPr/>
          <a:lstStyle>
            <a:lvl1pPr>
              <a:defRPr/>
            </a:lvl1pPr>
          </a:lstStyle>
          <a:p>
            <a:fld id="{969B8C40-22C9-4E01-BD95-C8A1ABB825DB}" type="slidenum">
              <a:rPr lang="en-US" altLang="en-US"/>
              <a:pPr/>
              <a:t>‹#›</a:t>
            </a:fld>
            <a:endParaRPr lang="en-US" altLang="en-US"/>
          </a:p>
        </p:txBody>
      </p:sp>
    </p:spTree>
    <p:extLst>
      <p:ext uri="{BB962C8B-B14F-4D97-AF65-F5344CB8AC3E}">
        <p14:creationId xmlns:p14="http://schemas.microsoft.com/office/powerpoint/2010/main" val="1052288718"/>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oAutofit/>
          </a:bodyPr>
          <a:lstStyle>
            <a:lvl1pPr algn="l">
              <a:defRPr sz="4000" b="0" cap="none" baseline="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Date Placeholder 3"/>
          <p:cNvSpPr>
            <a:spLocks noGrp="1"/>
          </p:cNvSpPr>
          <p:nvPr>
            <p:ph type="dt" sz="half" idx="11"/>
          </p:nvPr>
        </p:nvSpPr>
        <p:spPr/>
        <p:txBody>
          <a:bodyPr/>
          <a:lstStyle>
            <a:lvl1pPr>
              <a:defRPr/>
            </a:lvl1pPr>
          </a:lstStyle>
          <a:p>
            <a:pPr>
              <a:defRPr/>
            </a:pPr>
            <a:fld id="{0B3E65F2-184D-409E-9914-84B130692C51}" type="datetimeFigureOut">
              <a:rPr lang="en-US"/>
              <a:pPr>
                <a:defRPr/>
              </a:pPr>
              <a:t>10/21/2015</a:t>
            </a:fld>
            <a:endParaRPr lang="en-US"/>
          </a:p>
        </p:txBody>
      </p:sp>
      <p:sp>
        <p:nvSpPr>
          <p:cNvPr id="6" name="Slide Number Placeholder 5"/>
          <p:cNvSpPr>
            <a:spLocks noGrp="1"/>
          </p:cNvSpPr>
          <p:nvPr>
            <p:ph type="sldNum" sz="quarter" idx="12"/>
          </p:nvPr>
        </p:nvSpPr>
        <p:spPr/>
        <p:txBody>
          <a:bodyPr/>
          <a:lstStyle>
            <a:lvl1pPr>
              <a:defRPr/>
            </a:lvl1pPr>
          </a:lstStyle>
          <a:p>
            <a:fld id="{44178CE2-0E02-4E2E-8F8D-38051BE654F1}" type="slidenum">
              <a:rPr lang="en-US" altLang="en-US"/>
              <a:pPr/>
              <a:t>‹#›</a:t>
            </a:fld>
            <a:endParaRPr lang="en-US" altLang="en-US"/>
          </a:p>
        </p:txBody>
      </p:sp>
    </p:spTree>
    <p:extLst>
      <p:ext uri="{BB962C8B-B14F-4D97-AF65-F5344CB8AC3E}">
        <p14:creationId xmlns:p14="http://schemas.microsoft.com/office/powerpoint/2010/main" val="3902977067"/>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Figure + Caption">
    <p:spTree>
      <p:nvGrpSpPr>
        <p:cNvPr id="1" name=""/>
        <p:cNvGrpSpPr/>
        <p:nvPr/>
      </p:nvGrpSpPr>
      <p:grpSpPr>
        <a:xfrm>
          <a:off x="0" y="0"/>
          <a:ext cx="0" cy="0"/>
          <a:chOff x="0" y="0"/>
          <a:chExt cx="0" cy="0"/>
        </a:xfrm>
      </p:grpSpPr>
      <p:sp>
        <p:nvSpPr>
          <p:cNvPr id="4" name="Rectangle 4"/>
          <p:cNvSpPr/>
          <p:nvPr/>
        </p:nvSpPr>
        <p:spPr bwMode="white">
          <a:xfrm>
            <a:off x="-7938" y="6435725"/>
            <a:ext cx="9161463" cy="430213"/>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 name="Group 8"/>
          <p:cNvGrpSpPr>
            <a:grpSpLocks/>
          </p:cNvGrpSpPr>
          <p:nvPr userDrawn="1"/>
        </p:nvGrpSpPr>
        <p:grpSpPr bwMode="auto">
          <a:xfrm>
            <a:off x="93663" y="6408738"/>
            <a:ext cx="9096375" cy="463550"/>
            <a:chOff x="93969" y="6408738"/>
            <a:chExt cx="9096069" cy="463550"/>
          </a:xfrm>
        </p:grpSpPr>
        <p:sp>
          <p:nvSpPr>
            <p:cNvPr id="6" name="Copyright"/>
            <p:cNvSpPr txBox="1">
              <a:spLocks noChangeArrowheads="1"/>
            </p:cNvSpPr>
            <p:nvPr/>
          </p:nvSpPr>
          <p:spPr bwMode="auto">
            <a:xfrm>
              <a:off x="93969" y="6408738"/>
              <a:ext cx="6316450"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fontAlgn="auto">
                <a:spcBef>
                  <a:spcPts val="0"/>
                </a:spcBef>
                <a:spcAft>
                  <a:spcPts val="0"/>
                </a:spcAft>
                <a:defRPr/>
              </a:pPr>
              <a:r>
                <a:rPr lang="en-US" altLang="en-US" sz="1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2016, 2012, 2009 Pearson Education, Inc. All Rights Reserved</a:t>
              </a:r>
            </a:p>
          </p:txBody>
        </p:sp>
        <p:pic>
          <p:nvPicPr>
            <p:cNvPr id="7" name="Pearson Logo" descr="Pearson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Title 7"/>
          <p:cNvSpPr>
            <a:spLocks noGrp="1"/>
          </p:cNvSpPr>
          <p:nvPr>
            <p:ph type="title"/>
          </p:nvPr>
        </p:nvSpPr>
        <p:spPr>
          <a:xfrm>
            <a:off x="457200" y="228600"/>
            <a:ext cx="8229600" cy="1066800"/>
          </a:xfrm>
        </p:spPr>
        <p:txBody>
          <a:bodyPr anchor="t"/>
          <a:lstStyle>
            <a:lvl1pPr>
              <a:defRPr sz="2400">
                <a:solidFill>
                  <a:schemeClr val="tx1"/>
                </a:solidFill>
              </a:defRPr>
            </a:lvl1pPr>
          </a:lstStyle>
          <a:p>
            <a:r>
              <a:rPr lang="en-US" dirty="0" smtClean="0"/>
              <a:t>Click to edit Master title style</a:t>
            </a:r>
            <a:endParaRPr lang="en-US" dirty="0"/>
          </a:p>
        </p:txBody>
      </p:sp>
      <p:sp>
        <p:nvSpPr>
          <p:cNvPr id="10" name="Text Placeholder 9"/>
          <p:cNvSpPr>
            <a:spLocks noGrp="1"/>
          </p:cNvSpPr>
          <p:nvPr>
            <p:ph type="body" sz="quarter" idx="13"/>
          </p:nvPr>
        </p:nvSpPr>
        <p:spPr>
          <a:xfrm>
            <a:off x="457200" y="5368160"/>
            <a:ext cx="8229600" cy="916856"/>
          </a:xfrm>
        </p:spPr>
        <p:txBody>
          <a:bodyPr anchor="b"/>
          <a:lstStyle>
            <a:lvl1pPr marL="0" indent="0">
              <a:spcBef>
                <a:spcPts val="0"/>
              </a:spcBef>
              <a:buNone/>
              <a:defRPr sz="16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edit Master text styles</a:t>
            </a:r>
          </a:p>
        </p:txBody>
      </p:sp>
      <p:sp>
        <p:nvSpPr>
          <p:cNvPr id="9" name="Footer Placeholder 2"/>
          <p:cNvSpPr>
            <a:spLocks noGrp="1"/>
          </p:cNvSpPr>
          <p:nvPr>
            <p:ph type="ftr" sz="quarter" idx="14"/>
          </p:nvPr>
        </p:nvSpPr>
        <p:spPr/>
        <p:txBody>
          <a:bodyPr/>
          <a:lstStyle>
            <a:lvl1pPr>
              <a:defRPr/>
            </a:lvl1pPr>
          </a:lstStyle>
          <a:p>
            <a:pPr>
              <a:defRPr/>
            </a:pPr>
            <a:endParaRPr lang="en-US"/>
          </a:p>
        </p:txBody>
      </p:sp>
      <p:sp>
        <p:nvSpPr>
          <p:cNvPr id="11" name="Date Placeholder 1"/>
          <p:cNvSpPr>
            <a:spLocks noGrp="1"/>
          </p:cNvSpPr>
          <p:nvPr>
            <p:ph type="dt" sz="half" idx="15"/>
          </p:nvPr>
        </p:nvSpPr>
        <p:spPr/>
        <p:txBody>
          <a:bodyPr/>
          <a:lstStyle>
            <a:lvl1pPr>
              <a:defRPr>
                <a:solidFill>
                  <a:schemeClr val="tx1"/>
                </a:solidFill>
              </a:defRPr>
            </a:lvl1pPr>
          </a:lstStyle>
          <a:p>
            <a:pPr>
              <a:defRPr/>
            </a:pPr>
            <a:fld id="{F868DF94-6249-442C-BCE9-A9664603402F}" type="datetimeFigureOut">
              <a:rPr lang="en-US"/>
              <a:pPr>
                <a:defRPr/>
              </a:pPr>
              <a:t>10/21/2015</a:t>
            </a:fld>
            <a:endParaRPr lang="en-US"/>
          </a:p>
        </p:txBody>
      </p:sp>
      <p:sp>
        <p:nvSpPr>
          <p:cNvPr id="12" name="Slide Number Placeholder 3"/>
          <p:cNvSpPr>
            <a:spLocks noGrp="1"/>
          </p:cNvSpPr>
          <p:nvPr>
            <p:ph type="sldNum" sz="quarter" idx="16"/>
          </p:nvPr>
        </p:nvSpPr>
        <p:spPr/>
        <p:txBody>
          <a:bodyPr/>
          <a:lstStyle>
            <a:lvl1pPr>
              <a:defRPr>
                <a:solidFill>
                  <a:schemeClr val="tx1"/>
                </a:solidFill>
              </a:defRPr>
            </a:lvl1pPr>
          </a:lstStyle>
          <a:p>
            <a:fld id="{EBE37487-B563-42F7-B381-8DA8CB4370F8}" type="slidenum">
              <a:rPr lang="en-US" altLang="en-US"/>
              <a:pPr/>
              <a:t>‹#›</a:t>
            </a:fld>
            <a:endParaRPr lang="en-US" altLang="en-US"/>
          </a:p>
        </p:txBody>
      </p:sp>
    </p:spTree>
    <p:extLst>
      <p:ext uri="{BB962C8B-B14F-4D97-AF65-F5344CB8AC3E}">
        <p14:creationId xmlns:p14="http://schemas.microsoft.com/office/powerpoint/2010/main" val="244285942"/>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bwMode="white">
          <a:xfrm>
            <a:off x="0" y="0"/>
            <a:ext cx="9144000" cy="1371600"/>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7" name="Title Placeholder 1"/>
          <p:cNvSpPr>
            <a:spLocks noGrp="1"/>
          </p:cNvSpPr>
          <p:nvPr>
            <p:ph type="title"/>
          </p:nvPr>
        </p:nvSpPr>
        <p:spPr bwMode="auto">
          <a:xfrm>
            <a:off x="457200" y="215900"/>
            <a:ext cx="82296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smtClean="0"/>
              <a:t>Click to edit </a:t>
            </a:r>
            <a:br>
              <a:rPr lang="en-US" altLang="en-US" smtClean="0"/>
            </a:br>
            <a:r>
              <a:rPr lang="en-US" altLang="en-US" smtClean="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5" name="Footer Placeholder 4"/>
          <p:cNvSpPr>
            <a:spLocks noGrp="1"/>
          </p:cNvSpPr>
          <p:nvPr>
            <p:ph type="ftr" sz="quarter" idx="3"/>
          </p:nvPr>
        </p:nvSpPr>
        <p:spPr>
          <a:xfrm>
            <a:off x="93663" y="6172200"/>
            <a:ext cx="8596312" cy="234950"/>
          </a:xfrm>
          <a:prstGeom prst="rect">
            <a:avLst/>
          </a:prstGeom>
        </p:spPr>
        <p:txBody>
          <a:bodyPr vert="horz" lIns="0" tIns="0" rIns="0" bIns="0" rtlCol="0" anchor="b"/>
          <a:lstStyle>
            <a:lvl1pPr algn="l" fontAlgn="auto">
              <a:spcBef>
                <a:spcPts val="0"/>
              </a:spcBef>
              <a:spcAft>
                <a:spcPts val="0"/>
              </a:spcAft>
              <a:defRPr sz="1100">
                <a:solidFill>
                  <a:schemeClr val="tx1"/>
                </a:solidFill>
                <a:latin typeface="+mn-lt"/>
                <a:cs typeface="+mn-cs"/>
              </a:defRPr>
            </a:lvl1pPr>
          </a:lstStyle>
          <a:p>
            <a:pPr>
              <a:defRPr/>
            </a:pPr>
            <a:endParaRPr lang="en-US"/>
          </a:p>
        </p:txBody>
      </p:sp>
      <p:sp>
        <p:nvSpPr>
          <p:cNvPr id="4" name="Date Placeholder 3"/>
          <p:cNvSpPr>
            <a:spLocks noGrp="1"/>
          </p:cNvSpPr>
          <p:nvPr>
            <p:ph type="dt" sz="half" idx="2"/>
          </p:nvPr>
        </p:nvSpPr>
        <p:spPr>
          <a:xfrm>
            <a:off x="6335713" y="112713"/>
            <a:ext cx="2133600" cy="182562"/>
          </a:xfrm>
          <a:prstGeom prst="rect">
            <a:avLst/>
          </a:prstGeom>
        </p:spPr>
        <p:txBody>
          <a:bodyPr vert="horz" lIns="91440" tIns="45720" rIns="91440" bIns="45720" rtlCol="0" anchor="ctr"/>
          <a:lstStyle>
            <a:lvl1pPr algn="r" fontAlgn="auto">
              <a:spcBef>
                <a:spcPts val="0"/>
              </a:spcBef>
              <a:spcAft>
                <a:spcPts val="0"/>
              </a:spcAft>
              <a:defRPr sz="900">
                <a:solidFill>
                  <a:schemeClr val="bg1"/>
                </a:solidFill>
                <a:latin typeface="+mn-lt"/>
                <a:cs typeface="+mn-cs"/>
              </a:defRPr>
            </a:lvl1pPr>
          </a:lstStyle>
          <a:p>
            <a:pPr>
              <a:defRPr/>
            </a:pPr>
            <a:fld id="{49C0DF12-5213-40E5-8F65-57C01DA39BBC}" type="datetimeFigureOut">
              <a:rPr lang="en-US"/>
              <a:pPr>
                <a:defRPr/>
              </a:pPr>
              <a:t>10/21/2015</a:t>
            </a:fld>
            <a:endParaRPr lang="en-US"/>
          </a:p>
        </p:txBody>
      </p:sp>
      <p:sp>
        <p:nvSpPr>
          <p:cNvPr id="6" name="Slide Number Placeholder 5"/>
          <p:cNvSpPr>
            <a:spLocks noGrp="1"/>
          </p:cNvSpPr>
          <p:nvPr>
            <p:ph type="sldNum" sz="quarter" idx="4"/>
          </p:nvPr>
        </p:nvSpPr>
        <p:spPr>
          <a:xfrm>
            <a:off x="8469313" y="112713"/>
            <a:ext cx="552450" cy="182562"/>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bg1"/>
                </a:solidFill>
              </a:defRPr>
            </a:lvl1pPr>
          </a:lstStyle>
          <a:p>
            <a:fld id="{E3A08F29-D342-4155-A5C8-A3BF07387C11}" type="slidenum">
              <a:rPr lang="en-US" altLang="en-US"/>
              <a:pPr/>
              <a:t>‹#›</a:t>
            </a:fld>
            <a:endParaRPr lang="en-US" altLang="en-US"/>
          </a:p>
        </p:txBody>
      </p:sp>
      <p:sp>
        <p:nvSpPr>
          <p:cNvPr id="9" name="Rectangle 8"/>
          <p:cNvSpPr/>
          <p:nvPr/>
        </p:nvSpPr>
        <p:spPr bwMode="white">
          <a:xfrm>
            <a:off x="-7938" y="6435725"/>
            <a:ext cx="9161463" cy="430213"/>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33" name="Group 6"/>
          <p:cNvGrpSpPr>
            <a:grpSpLocks/>
          </p:cNvGrpSpPr>
          <p:nvPr userDrawn="1"/>
        </p:nvGrpSpPr>
        <p:grpSpPr bwMode="auto">
          <a:xfrm>
            <a:off x="93663" y="6408738"/>
            <a:ext cx="9096375" cy="463550"/>
            <a:chOff x="93969" y="6408738"/>
            <a:chExt cx="9096069" cy="463550"/>
          </a:xfrm>
        </p:grpSpPr>
        <p:sp>
          <p:nvSpPr>
            <p:cNvPr id="13" name="Copyright" descr="Pearson: Copyright 2015, 2012, 2009"/>
            <p:cNvSpPr txBox="1">
              <a:spLocks noChangeArrowheads="1"/>
            </p:cNvSpPr>
            <p:nvPr/>
          </p:nvSpPr>
          <p:spPr bwMode="auto">
            <a:xfrm>
              <a:off x="93969" y="6408738"/>
              <a:ext cx="6316450"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fontAlgn="auto">
                <a:spcBef>
                  <a:spcPts val="0"/>
                </a:spcBef>
                <a:spcAft>
                  <a:spcPts val="0"/>
                </a:spcAft>
                <a:defRPr/>
              </a:pPr>
              <a:r>
                <a:rPr lang="en-US" altLang="en-US" sz="1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2016, 2012, 2009 Pearson Education, Inc. All Rights Reserved</a:t>
              </a:r>
            </a:p>
          </p:txBody>
        </p:sp>
        <p:pic>
          <p:nvPicPr>
            <p:cNvPr id="1035" name="Pearson Logo"/>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59" r:id="rId1"/>
    <p:sldLayoutId id="2147483660" r:id="rId2"/>
    <p:sldLayoutId id="2147483653" r:id="rId3"/>
    <p:sldLayoutId id="2147483654" r:id="rId4"/>
    <p:sldLayoutId id="2147483655" r:id="rId5"/>
    <p:sldLayoutId id="2147483656" r:id="rId6"/>
    <p:sldLayoutId id="2147483657" r:id="rId7"/>
    <p:sldLayoutId id="2147483661" r:id="rId8"/>
  </p:sldLayoutIdLst>
  <p:transition spd="slow"/>
  <p:timing>
    <p:tnLst>
      <p:par>
        <p:cTn id="1" dur="indefinite" restart="never" nodeType="tmRoot"/>
      </p:par>
    </p:tnLst>
  </p:timing>
  <p:txStyles>
    <p:titleStyle>
      <a:lvl1pPr algn="l" rtl="0" eaLnBrk="0" fontAlgn="base" hangingPunct="0">
        <a:spcBef>
          <a:spcPct val="0"/>
        </a:spcBef>
        <a:spcAft>
          <a:spcPct val="0"/>
        </a:spcAft>
        <a:defRPr sz="3600" kern="12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panose="020B0604020202020204" pitchFamily="34" charset="0"/>
        </a:defRPr>
      </a:lvl2pPr>
      <a:lvl3pPr algn="l" rtl="0" eaLnBrk="0" fontAlgn="base" hangingPunct="0">
        <a:spcBef>
          <a:spcPct val="0"/>
        </a:spcBef>
        <a:spcAft>
          <a:spcPct val="0"/>
        </a:spcAft>
        <a:defRPr sz="3600">
          <a:solidFill>
            <a:schemeClr val="bg1"/>
          </a:solidFill>
          <a:latin typeface="Arial" panose="020B0604020202020204" pitchFamily="34" charset="0"/>
        </a:defRPr>
      </a:lvl3pPr>
      <a:lvl4pPr algn="l" rtl="0" eaLnBrk="0" fontAlgn="base" hangingPunct="0">
        <a:spcBef>
          <a:spcPct val="0"/>
        </a:spcBef>
        <a:spcAft>
          <a:spcPct val="0"/>
        </a:spcAft>
        <a:defRPr sz="3600">
          <a:solidFill>
            <a:schemeClr val="bg1"/>
          </a:solidFill>
          <a:latin typeface="Arial" panose="020B0604020202020204" pitchFamily="34" charset="0"/>
        </a:defRPr>
      </a:lvl4pPr>
      <a:lvl5pPr algn="l" rtl="0" eaLnBrk="0" fontAlgn="base" hangingPunct="0">
        <a:spcBef>
          <a:spcPct val="0"/>
        </a:spcBef>
        <a:spcAft>
          <a:spcPct val="0"/>
        </a:spcAft>
        <a:defRPr sz="3600">
          <a:solidFill>
            <a:schemeClr val="bg1"/>
          </a:solidFill>
          <a:latin typeface="Arial" panose="020B0604020202020204" pitchFamily="34" charset="0"/>
        </a:defRPr>
      </a:lvl5pPr>
      <a:lvl6pPr marL="457200" algn="l" rtl="0" fontAlgn="base">
        <a:spcBef>
          <a:spcPct val="0"/>
        </a:spcBef>
        <a:spcAft>
          <a:spcPct val="0"/>
        </a:spcAft>
        <a:defRPr sz="3600">
          <a:solidFill>
            <a:schemeClr val="bg1"/>
          </a:solidFill>
          <a:latin typeface="Arial" panose="020B0604020202020204" pitchFamily="34" charset="0"/>
        </a:defRPr>
      </a:lvl6pPr>
      <a:lvl7pPr marL="914400" algn="l" rtl="0" fontAlgn="base">
        <a:spcBef>
          <a:spcPct val="0"/>
        </a:spcBef>
        <a:spcAft>
          <a:spcPct val="0"/>
        </a:spcAft>
        <a:defRPr sz="3600">
          <a:solidFill>
            <a:schemeClr val="bg1"/>
          </a:solidFill>
          <a:latin typeface="Arial" panose="020B0604020202020204" pitchFamily="34" charset="0"/>
        </a:defRPr>
      </a:lvl7pPr>
      <a:lvl8pPr marL="1371600" algn="l" rtl="0" fontAlgn="base">
        <a:spcBef>
          <a:spcPct val="0"/>
        </a:spcBef>
        <a:spcAft>
          <a:spcPct val="0"/>
        </a:spcAft>
        <a:defRPr sz="3600">
          <a:solidFill>
            <a:schemeClr val="bg1"/>
          </a:solidFill>
          <a:latin typeface="Arial" panose="020B0604020202020204" pitchFamily="34" charset="0"/>
        </a:defRPr>
      </a:lvl8pPr>
      <a:lvl9pPr marL="1828800" algn="l" rtl="0" fontAlgn="base">
        <a:spcBef>
          <a:spcPct val="0"/>
        </a:spcBef>
        <a:spcAft>
          <a:spcPct val="0"/>
        </a:spcAft>
        <a:defRPr sz="3600">
          <a:solidFill>
            <a:schemeClr val="bg1"/>
          </a:solidFill>
          <a:latin typeface="Arial" panose="020B0604020202020204" pitchFamily="34" charset="0"/>
        </a:defRPr>
      </a:lvl9pPr>
    </p:titleStyle>
    <p:bodyStyle>
      <a:lvl1pPr marL="255588" indent="-255588" algn="l" rtl="0" eaLnBrk="0" fontAlgn="base" hangingPunct="0">
        <a:spcBef>
          <a:spcPts val="1500"/>
        </a:spcBef>
        <a:spcAft>
          <a:spcPct val="0"/>
        </a:spcAft>
        <a:buClr>
          <a:schemeClr val="accent1"/>
        </a:buClr>
        <a:buFont typeface="Arial" pitchFamily="34" charset="0"/>
        <a:buChar char="−"/>
        <a:defRPr sz="2800" kern="1200">
          <a:solidFill>
            <a:schemeClr val="tx1"/>
          </a:solidFill>
          <a:latin typeface="+mn-lt"/>
          <a:ea typeface="+mn-ea"/>
          <a:cs typeface="+mn-cs"/>
        </a:defRPr>
      </a:lvl1pPr>
      <a:lvl2pPr marL="742950" indent="-285750" algn="l" rtl="0" eaLnBrk="0" fontAlgn="base" hangingPunct="0">
        <a:spcBef>
          <a:spcPts val="600"/>
        </a:spcBef>
        <a:spcAft>
          <a:spcPct val="0"/>
        </a:spcAft>
        <a:buClr>
          <a:schemeClr val="accent1"/>
        </a:buClr>
        <a:buFont typeface="Arial" pitchFamily="34" charset="0"/>
        <a:buChar char="−"/>
        <a:defRPr sz="2400" kern="1200">
          <a:solidFill>
            <a:schemeClr val="tx1"/>
          </a:solidFill>
          <a:latin typeface="+mn-lt"/>
          <a:ea typeface="+mn-ea"/>
          <a:cs typeface="+mn-cs"/>
        </a:defRPr>
      </a:lvl2pPr>
      <a:lvl3pPr marL="1143000" indent="-228600" algn="l" rtl="0" eaLnBrk="0" fontAlgn="base" hangingPunct="0">
        <a:spcBef>
          <a:spcPts val="600"/>
        </a:spcBef>
        <a:spcAft>
          <a:spcPct val="0"/>
        </a:spcAft>
        <a:buClr>
          <a:schemeClr val="accent1"/>
        </a:buClr>
        <a:buFont typeface="Arial" pitchFamily="34" charset="0"/>
        <a:buChar char="−"/>
        <a:defRPr sz="2000" kern="1200">
          <a:solidFill>
            <a:schemeClr val="tx1"/>
          </a:solidFill>
          <a:latin typeface="+mn-lt"/>
          <a:ea typeface="+mn-ea"/>
          <a:cs typeface="+mn-cs"/>
        </a:defRPr>
      </a:lvl3pPr>
      <a:lvl4pPr marL="1600200" indent="-228600" algn="l" rtl="0" eaLnBrk="0" fontAlgn="base" hangingPunct="0">
        <a:spcBef>
          <a:spcPts val="600"/>
        </a:spcBef>
        <a:spcAft>
          <a:spcPct val="0"/>
        </a:spcAft>
        <a:buClr>
          <a:schemeClr val="accent1"/>
        </a:buClr>
        <a:buFont typeface="Arial" pitchFamily="34" charset="0"/>
        <a:buChar char="−"/>
        <a:defRPr kern="1200">
          <a:solidFill>
            <a:schemeClr val="tx1"/>
          </a:solidFill>
          <a:latin typeface="+mn-lt"/>
          <a:ea typeface="+mn-ea"/>
          <a:cs typeface="+mn-cs"/>
        </a:defRPr>
      </a:lvl4pPr>
      <a:lvl5pPr marL="2057400" indent="-228600" algn="l" rtl="0" eaLnBrk="0" fontAlgn="base" hangingPunct="0">
        <a:spcBef>
          <a:spcPts val="600"/>
        </a:spcBef>
        <a:spcAft>
          <a:spcPct val="0"/>
        </a:spcAft>
        <a:buClr>
          <a:schemeClr val="accent1"/>
        </a:buClr>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spcBef>
          <a:spcPts val="300"/>
        </a:spcBef>
        <a:buClr>
          <a:schemeClr val="accent1"/>
        </a:buClr>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ts val="300"/>
        </a:spcBef>
        <a:buClr>
          <a:schemeClr val="accent1"/>
        </a:buClr>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ts val="300"/>
        </a:spcBef>
        <a:buClr>
          <a:schemeClr val="accent1"/>
        </a:buClr>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ts val="300"/>
        </a:spcBef>
        <a:buClr>
          <a:schemeClr val="accent1"/>
        </a:buClr>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6.xml"/><Relationship Id="rId7" Type="http://schemas.openxmlformats.org/officeDocument/2006/relationships/slide" Target="slide2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slide" Target="slide18.xml"/><Relationship Id="rId5" Type="http://schemas.openxmlformats.org/officeDocument/2006/relationships/slide" Target="slide12.xml"/><Relationship Id="rId4" Type="http://schemas.openxmlformats.org/officeDocument/2006/relationships/slide" Target="slide7.xml"/><Relationship Id="rId9" Type="http://schemas.openxmlformats.org/officeDocument/2006/relationships/slide" Target="slide2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slide" Target="slide35.xml"/><Relationship Id="rId4" Type="http://schemas.openxmlformats.org/officeDocument/2006/relationships/slide" Target="slide3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slide" Target="slide21.xml"/><Relationship Id="rId5" Type="http://schemas.openxmlformats.org/officeDocument/2006/relationships/slide" Target="slide18.xml"/><Relationship Id="rId4" Type="http://schemas.openxmlformats.org/officeDocument/2006/relationships/slide" Target="slide12.xml"/></Relationships>
</file>

<file path=ppt/slides/_rels/slide5.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slide" Target="slide34.xml"/><Relationship Id="rId5" Type="http://schemas.openxmlformats.org/officeDocument/2006/relationships/slide" Target="slide29.xml"/><Relationship Id="rId4" Type="http://schemas.openxmlformats.org/officeDocument/2006/relationships/slide" Target="slide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457200" y="215900"/>
            <a:ext cx="8229600" cy="622300"/>
          </a:xfrm>
        </p:spPr>
        <p:txBody>
          <a:bodyPr/>
          <a:lstStyle/>
          <a:p>
            <a:pPr eaLnBrk="1" hangingPunct="1"/>
            <a:r>
              <a:rPr lang="en-US" altLang="en-US" smtClean="0"/>
              <a:t>Personality</a:t>
            </a:r>
          </a:p>
        </p:txBody>
      </p:sp>
      <p:sp>
        <p:nvSpPr>
          <p:cNvPr id="14338" name="Text Placeholder 2"/>
          <p:cNvSpPr>
            <a:spLocks noGrp="1"/>
          </p:cNvSpPr>
          <p:nvPr>
            <p:ph type="body" sz="quarter" idx="13"/>
          </p:nvPr>
        </p:nvSpPr>
        <p:spPr bwMode="auto">
          <a:xfrm>
            <a:off x="457200" y="815975"/>
            <a:ext cx="8229600" cy="479425"/>
          </a:xfrm>
        </p:spPr>
        <p:txBody>
          <a:bodyPr wrap="square" numCol="1" anchor="t" anchorCtr="0" compatLnSpc="1">
            <a:prstTxWarp prst="textNoShape">
              <a:avLst/>
            </a:prstTxWarp>
          </a:bodyPr>
          <a:lstStyle/>
          <a:p>
            <a:pPr eaLnBrk="1" hangingPunct="1">
              <a:spcBef>
                <a:spcPct val="0"/>
              </a:spcBef>
            </a:pPr>
            <a:r>
              <a:rPr lang="en-US" altLang="en-US" smtClean="0"/>
              <a:t>Sixth edition</a:t>
            </a:r>
          </a:p>
        </p:txBody>
      </p:sp>
      <p:sp>
        <p:nvSpPr>
          <p:cNvPr id="14339" name="Text Placeholder 3"/>
          <p:cNvSpPr>
            <a:spLocks noGrp="1"/>
          </p:cNvSpPr>
          <p:nvPr>
            <p:ph type="body" sz="quarter" idx="14"/>
          </p:nvPr>
        </p:nvSpPr>
        <p:spPr bwMode="auto">
          <a:xfrm>
            <a:off x="5029200" y="1600200"/>
            <a:ext cx="3657600" cy="1600200"/>
          </a:xfrm>
        </p:spPr>
        <p:txBody>
          <a:bodyPr wrap="square" numCol="1" anchorCtr="0" compatLnSpc="1">
            <a:prstTxWarp prst="textNoShape">
              <a:avLst/>
            </a:prstTxWarp>
          </a:bodyPr>
          <a:lstStyle/>
          <a:p>
            <a:pPr eaLnBrk="1" hangingPunct="1">
              <a:spcBef>
                <a:spcPct val="0"/>
              </a:spcBef>
            </a:pPr>
            <a:r>
              <a:rPr lang="en-US" altLang="en-US" dirty="0" smtClean="0"/>
              <a:t>Chapter 7</a:t>
            </a:r>
          </a:p>
        </p:txBody>
      </p:sp>
      <p:sp>
        <p:nvSpPr>
          <p:cNvPr id="14340" name="Text Placeholder 4"/>
          <p:cNvSpPr>
            <a:spLocks noGrp="1"/>
          </p:cNvSpPr>
          <p:nvPr>
            <p:ph type="body" sz="quarter" idx="15"/>
          </p:nvPr>
        </p:nvSpPr>
        <p:spPr bwMode="auto"/>
        <p:txBody>
          <a:bodyPr wrap="square" numCol="1" anchor="t" anchorCtr="0" compatLnSpc="1">
            <a:prstTxWarp prst="textNoShape">
              <a:avLst/>
            </a:prstTxWarp>
          </a:bodyPr>
          <a:lstStyle/>
          <a:p>
            <a:pPr eaLnBrk="1" hangingPunct="1">
              <a:spcBef>
                <a:spcPct val="0"/>
              </a:spcBef>
            </a:pPr>
            <a:r>
              <a:rPr lang="en-US" dirty="0" smtClean="0"/>
              <a:t>Cognitive and Social-Cognitive Aspects of Personality</a:t>
            </a:r>
            <a:endParaRPr lang="en-US" altLang="en-US" dirty="0" smtClean="0"/>
          </a:p>
        </p:txBody>
      </p:sp>
      <p:pic>
        <p:nvPicPr>
          <p:cNvPr id="14341"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1460500"/>
            <a:ext cx="3810000" cy="487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28600" y="215900"/>
            <a:ext cx="8915400" cy="1096963"/>
          </a:xfrm>
        </p:spPr>
        <p:txBody>
          <a:bodyPr/>
          <a:lstStyle/>
          <a:p>
            <a:pPr eaLnBrk="1" hangingPunct="1"/>
            <a:r>
              <a:rPr lang="en-US" dirty="0" smtClean="0"/>
              <a:t>7.1.2: Kurt </a:t>
            </a:r>
            <a:r>
              <a:rPr lang="en-US" dirty="0" err="1" smtClean="0"/>
              <a:t>Lewin’s</a:t>
            </a:r>
            <a:r>
              <a:rPr lang="en-US" dirty="0" smtClean="0"/>
              <a:t> Field Theory</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Notion of “field”</a:t>
            </a:r>
          </a:p>
          <a:p>
            <a:r>
              <a:rPr lang="en-US" dirty="0" smtClean="0"/>
              <a:t>Focus</a:t>
            </a:r>
            <a:endParaRPr lang="en-US" altLang="en-US" dirty="0" smtClean="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28600" y="215900"/>
            <a:ext cx="8915400" cy="1096963"/>
          </a:xfrm>
        </p:spPr>
        <p:txBody>
          <a:bodyPr/>
          <a:lstStyle/>
          <a:p>
            <a:pPr eaLnBrk="1" hangingPunct="1"/>
            <a:r>
              <a:rPr lang="en-US" dirty="0" smtClean="0"/>
              <a:t>7.1.3: Cognitive Style Variables</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Field-dependent style</a:t>
            </a:r>
          </a:p>
          <a:p>
            <a:r>
              <a:rPr lang="en-US" dirty="0" smtClean="0"/>
              <a:t>Field-independent style</a:t>
            </a:r>
            <a:endParaRPr lang="en-US" altLang="en-US" dirty="0" smtClean="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Autofit/>
          </a:bodyPr>
          <a:lstStyle/>
          <a:p>
            <a:pPr eaLnBrk="1" hangingPunct="1">
              <a:defRPr/>
            </a:pPr>
            <a:r>
              <a:rPr lang="en-US" sz="1500" dirty="0" smtClean="0">
                <a:latin typeface="+mj-lt"/>
              </a:rPr>
              <a:t>Objective: Analyze the mechanisms of expecting, attending, and information processing</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Cognitive aspects of personality</a:t>
            </a:r>
          </a:p>
          <a:p>
            <a:r>
              <a:rPr lang="en-US" dirty="0" smtClean="0"/>
              <a:t>Piaget’s contributions</a:t>
            </a:r>
            <a:endParaRPr lang="en-US" altLang="en-US" dirty="0" smtClean="0"/>
          </a:p>
        </p:txBody>
      </p:sp>
      <p:sp>
        <p:nvSpPr>
          <p:cNvPr id="19459" name="Title 3"/>
          <p:cNvSpPr>
            <a:spLocks noGrp="1"/>
          </p:cNvSpPr>
          <p:nvPr>
            <p:ph type="title"/>
          </p:nvPr>
        </p:nvSpPr>
        <p:spPr/>
        <p:txBody>
          <a:bodyPr/>
          <a:lstStyle/>
          <a:p>
            <a:pPr eaLnBrk="1" hangingPunct="1"/>
            <a:r>
              <a:rPr lang="en-US" dirty="0" smtClean="0"/>
              <a:t>7.2: Cognitive and Perceptual Mechanisms</a:t>
            </a:r>
            <a:endParaRPr lang="en-US" altLang="en-US" dirty="0" smtClean="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28600" y="215900"/>
            <a:ext cx="8915400" cy="1096963"/>
          </a:xfrm>
        </p:spPr>
        <p:txBody>
          <a:bodyPr/>
          <a:lstStyle/>
          <a:p>
            <a:pPr eaLnBrk="1" hangingPunct="1"/>
            <a:r>
              <a:rPr lang="en-US" dirty="0" smtClean="0"/>
              <a:t>7.2.1: Schema Theory</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Concept of “schemas”</a:t>
            </a:r>
          </a:p>
          <a:p>
            <a:r>
              <a:rPr lang="en-US" dirty="0" smtClean="0"/>
              <a:t>Activation of schema in given situations</a:t>
            </a:r>
            <a:endParaRPr lang="en-US" altLang="en-US" dirty="0" smtClean="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28600" y="215900"/>
            <a:ext cx="8915400" cy="1096963"/>
          </a:xfrm>
        </p:spPr>
        <p:txBody>
          <a:bodyPr/>
          <a:lstStyle/>
          <a:p>
            <a:pPr eaLnBrk="1" hangingPunct="1"/>
            <a:r>
              <a:rPr lang="en-US" dirty="0" smtClean="0"/>
              <a:t>7.2.2: Categorization</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Overview</a:t>
            </a:r>
          </a:p>
          <a:p>
            <a:r>
              <a:rPr lang="en-US" dirty="0" smtClean="0"/>
              <a:t>Factors</a:t>
            </a:r>
            <a:endParaRPr lang="en-US" altLang="en-US" dirty="0" smtClean="0"/>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28600" y="215900"/>
            <a:ext cx="8915400" cy="1096963"/>
          </a:xfrm>
        </p:spPr>
        <p:txBody>
          <a:bodyPr/>
          <a:lstStyle/>
          <a:p>
            <a:pPr eaLnBrk="1" hangingPunct="1"/>
            <a:r>
              <a:rPr lang="en-US" dirty="0" smtClean="0"/>
              <a:t>7.2.3: Control of Attention</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Overview</a:t>
            </a:r>
          </a:p>
          <a:p>
            <a:r>
              <a:rPr lang="en-US" dirty="0" smtClean="0"/>
              <a:t>Variations in people</a:t>
            </a:r>
            <a:endParaRPr lang="en-US" altLang="en-US" dirty="0" smtClean="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28600" y="215900"/>
            <a:ext cx="8915400" cy="1096963"/>
          </a:xfrm>
        </p:spPr>
        <p:txBody>
          <a:bodyPr/>
          <a:lstStyle/>
          <a:p>
            <a:pPr eaLnBrk="1" hangingPunct="1"/>
            <a:r>
              <a:rPr lang="en-US" dirty="0" smtClean="0"/>
              <a:t>7.2.4: Individual Differences in Attention</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Attention-deficit/hyperactivity disorder (ADHD)</a:t>
            </a:r>
          </a:p>
          <a:p>
            <a:r>
              <a:rPr lang="en-US" dirty="0" smtClean="0"/>
              <a:t>Subtypes of ADHD</a:t>
            </a:r>
            <a:endParaRPr lang="en-US" altLang="en-US" dirty="0" smtClean="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28600" y="215900"/>
            <a:ext cx="8915400" cy="1096963"/>
          </a:xfrm>
        </p:spPr>
        <p:txBody>
          <a:bodyPr/>
          <a:lstStyle/>
          <a:p>
            <a:pPr eaLnBrk="1" hangingPunct="1"/>
            <a:r>
              <a:rPr lang="en-US" dirty="0" smtClean="0"/>
              <a:t>7.2.5: Cognitive Influences on Interpersonal Relationships</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Influences on people’s interactions</a:t>
            </a:r>
          </a:p>
          <a:p>
            <a:r>
              <a:rPr lang="en-US" dirty="0" smtClean="0"/>
              <a:t>Rejection sensitivity</a:t>
            </a:r>
            <a:endParaRPr lang="en-US" altLang="en-US" dirty="0" smtClean="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Autofit/>
          </a:bodyPr>
          <a:lstStyle/>
          <a:p>
            <a:pPr eaLnBrk="1" hangingPunct="1">
              <a:defRPr/>
            </a:pPr>
            <a:r>
              <a:rPr lang="en-US" sz="1500" dirty="0" smtClean="0">
                <a:latin typeface="+mj-lt"/>
              </a:rPr>
              <a:t>Objective: Express George Kelly's personal construct theory</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Overview</a:t>
            </a:r>
          </a:p>
          <a:p>
            <a:r>
              <a:rPr lang="en-US" dirty="0" smtClean="0"/>
              <a:t>Process</a:t>
            </a:r>
            <a:endParaRPr lang="en-US" altLang="en-US" dirty="0" smtClean="0"/>
          </a:p>
        </p:txBody>
      </p:sp>
      <p:sp>
        <p:nvSpPr>
          <p:cNvPr id="19459" name="Title 3"/>
          <p:cNvSpPr>
            <a:spLocks noGrp="1"/>
          </p:cNvSpPr>
          <p:nvPr>
            <p:ph type="title"/>
          </p:nvPr>
        </p:nvSpPr>
        <p:spPr/>
        <p:txBody>
          <a:bodyPr/>
          <a:lstStyle/>
          <a:p>
            <a:pPr eaLnBrk="1" hangingPunct="1"/>
            <a:r>
              <a:rPr lang="en-US" dirty="0" smtClean="0"/>
              <a:t>7.3: George Kelly’s Personal Construct Theory</a:t>
            </a:r>
            <a:endParaRPr lang="en-US" altLang="en-US" dirty="0" smtClean="0"/>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28600" y="215900"/>
            <a:ext cx="8915400" cy="1096963"/>
          </a:xfrm>
        </p:spPr>
        <p:txBody>
          <a:bodyPr/>
          <a:lstStyle/>
          <a:p>
            <a:pPr eaLnBrk="1" hangingPunct="1"/>
            <a:r>
              <a:rPr lang="en-US" dirty="0" smtClean="0"/>
              <a:t>7.3.1: Individuals as Amateur Personality Theorists</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Kelly’s theorizing</a:t>
            </a:r>
          </a:p>
          <a:p>
            <a:r>
              <a:rPr lang="en-US" dirty="0" smtClean="0"/>
              <a:t>Uniqueness of Kelly’s theory</a:t>
            </a:r>
            <a:endParaRPr lang="en-US" altLang="en-US" dirty="0" smtClean="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4"/>
          <p:cNvSpPr>
            <a:spLocks noGrp="1"/>
          </p:cNvSpPr>
          <p:nvPr>
            <p:ph type="title"/>
          </p:nvPr>
        </p:nvSpPr>
        <p:spPr/>
        <p:txBody>
          <a:bodyPr/>
          <a:lstStyle/>
          <a:p>
            <a:pPr eaLnBrk="1" hangingPunct="1"/>
            <a:r>
              <a:rPr lang="en-US" altLang="en-US" dirty="0" smtClean="0"/>
              <a:t>Modules </a:t>
            </a:r>
            <a:r>
              <a:rPr lang="en-US" altLang="en-US" sz="2400" dirty="0" smtClean="0"/>
              <a:t>(1 of 2)</a:t>
            </a:r>
          </a:p>
        </p:txBody>
      </p:sp>
      <p:sp>
        <p:nvSpPr>
          <p:cNvPr id="19458" name="Content Placeholder 5"/>
          <p:cNvSpPr>
            <a:spLocks noGrp="1"/>
          </p:cNvSpPr>
          <p:nvPr>
            <p:ph idx="1"/>
          </p:nvPr>
        </p:nvSpPr>
        <p:spPr bwMode="auto">
          <a:xfrm>
            <a:off x="457200" y="1524000"/>
            <a:ext cx="8229600" cy="4525963"/>
          </a:xfrm>
        </p:spPr>
        <p:txBody>
          <a:bodyPr wrap="square" numCol="1" anchor="t" anchorCtr="0" compatLnSpc="1">
            <a:prstTxWarp prst="textNoShape">
              <a:avLst/>
            </a:prstTxWarp>
            <a:normAutofit/>
          </a:bodyPr>
          <a:lstStyle/>
          <a:p>
            <a:pPr marL="0" indent="-457200" eaLnBrk="1" hangingPunct="1">
              <a:buSzTx/>
              <a:buNone/>
              <a:defRPr/>
            </a:pPr>
            <a:r>
              <a:rPr lang="en-US" sz="2400" dirty="0" smtClean="0">
                <a:latin typeface="+mj-lt"/>
                <a:hlinkClick r:id="rId3" action="ppaction://hlinksldjump"/>
              </a:rPr>
              <a:t>Introduction: Cognitive and Social-Cognitive Aspects of Personality</a:t>
            </a:r>
            <a:endParaRPr lang="en-US" sz="2400" dirty="0" smtClean="0">
              <a:latin typeface="+mj-lt"/>
            </a:endParaRPr>
          </a:p>
          <a:p>
            <a:pPr marL="0" indent="-457200" eaLnBrk="1" hangingPunct="1">
              <a:buSzTx/>
              <a:buNone/>
              <a:defRPr/>
            </a:pPr>
            <a:r>
              <a:rPr lang="en-US" sz="2400" dirty="0" smtClean="0">
                <a:latin typeface="+mj-lt"/>
                <a:hlinkClick r:id="rId4" action="ppaction://hlinksldjump"/>
              </a:rPr>
              <a:t>7.1: Roots of Cognitive Approaches</a:t>
            </a:r>
            <a:endParaRPr lang="en-US" sz="2400" dirty="0" smtClean="0">
              <a:latin typeface="+mj-lt"/>
            </a:endParaRPr>
          </a:p>
          <a:p>
            <a:pPr marL="0" indent="-457200" eaLnBrk="1" hangingPunct="1">
              <a:buSzTx/>
              <a:buNone/>
              <a:defRPr/>
            </a:pPr>
            <a:r>
              <a:rPr lang="en-US" sz="2400" dirty="0" smtClean="0">
                <a:latin typeface="+mj-lt"/>
                <a:hlinkClick r:id="rId5" action="ppaction://hlinksldjump"/>
              </a:rPr>
              <a:t>7.2: Cognitive and Perceptual Mechanisms</a:t>
            </a:r>
            <a:endParaRPr lang="en-US" sz="2400" dirty="0" smtClean="0">
              <a:latin typeface="+mj-lt"/>
            </a:endParaRPr>
          </a:p>
          <a:p>
            <a:pPr marL="0" indent="-457200" eaLnBrk="1" hangingPunct="1">
              <a:buSzTx/>
              <a:buNone/>
              <a:defRPr/>
            </a:pPr>
            <a:r>
              <a:rPr lang="en-US" sz="2400" dirty="0" smtClean="0">
                <a:latin typeface="+mj-lt"/>
                <a:hlinkClick r:id="rId6" action="ppaction://hlinksldjump"/>
              </a:rPr>
              <a:t>7.3: George Kelly’s Personal Construct Theory</a:t>
            </a:r>
            <a:endParaRPr lang="en-US" sz="2400" dirty="0" smtClean="0">
              <a:latin typeface="+mj-lt"/>
            </a:endParaRPr>
          </a:p>
          <a:p>
            <a:pPr marL="0" indent="-457200" eaLnBrk="1" hangingPunct="1">
              <a:buSzTx/>
              <a:buNone/>
              <a:defRPr/>
            </a:pPr>
            <a:r>
              <a:rPr lang="en-US" sz="2400" dirty="0" smtClean="0">
                <a:latin typeface="+mj-lt"/>
                <a:hlinkClick r:id="rId7" action="ppaction://hlinksldjump"/>
              </a:rPr>
              <a:t>7.4: Social Intelligence</a:t>
            </a:r>
            <a:endParaRPr lang="en-US" sz="2400" dirty="0" smtClean="0">
              <a:latin typeface="+mj-lt"/>
            </a:endParaRPr>
          </a:p>
          <a:p>
            <a:pPr marL="0" indent="-457200" eaLnBrk="1" hangingPunct="1">
              <a:buSzTx/>
              <a:buNone/>
              <a:defRPr/>
            </a:pPr>
            <a:r>
              <a:rPr lang="en-US" sz="2400" dirty="0" smtClean="0">
                <a:latin typeface="+mj-lt"/>
                <a:hlinkClick r:id="rId8" action="ppaction://hlinksldjump"/>
              </a:rPr>
              <a:t>7.5: Explanatory Style as a Personality Variable</a:t>
            </a:r>
            <a:endParaRPr lang="en-US" sz="2400" dirty="0" smtClean="0">
              <a:latin typeface="+mj-lt"/>
            </a:endParaRPr>
          </a:p>
          <a:p>
            <a:pPr marL="0" indent="-457200" eaLnBrk="1" hangingPunct="1">
              <a:buSzTx/>
              <a:buNone/>
              <a:defRPr/>
            </a:pPr>
            <a:r>
              <a:rPr lang="en-US" sz="2400" dirty="0" smtClean="0">
                <a:latin typeface="+mj-lt"/>
                <a:hlinkClick r:id="rId9" action="ppaction://hlinksldjump"/>
              </a:rPr>
              <a:t>7.6: Julian </a:t>
            </a:r>
            <a:r>
              <a:rPr lang="en-US" sz="2400" dirty="0" err="1" smtClean="0">
                <a:latin typeface="+mj-lt"/>
                <a:hlinkClick r:id="rId9" action="ppaction://hlinksldjump"/>
              </a:rPr>
              <a:t>Rotter’s</a:t>
            </a:r>
            <a:r>
              <a:rPr lang="en-US" sz="2400" dirty="0" smtClean="0">
                <a:latin typeface="+mj-lt"/>
                <a:hlinkClick r:id="rId9" action="ppaction://hlinksldjump"/>
              </a:rPr>
              <a:t> Locus of Control Approach</a:t>
            </a:r>
            <a:endParaRPr lang="en-US" sz="2400" dirty="0" smtClean="0">
              <a:latin typeface="+mj-lt"/>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28600" y="215900"/>
            <a:ext cx="8915400" cy="1096963"/>
          </a:xfrm>
        </p:spPr>
        <p:txBody>
          <a:bodyPr/>
          <a:lstStyle/>
          <a:p>
            <a:pPr eaLnBrk="1" hangingPunct="1"/>
            <a:r>
              <a:rPr lang="en-US" dirty="0" smtClean="0"/>
              <a:t>7.3.2: The Role Construct Repertory Test</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Overview</a:t>
            </a:r>
          </a:p>
          <a:p>
            <a:r>
              <a:rPr lang="en-US" dirty="0" smtClean="0"/>
              <a:t>Modern social cognition approaches</a:t>
            </a:r>
            <a:endParaRPr lang="en-US" altLang="en-US" dirty="0" smtClean="0"/>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Autofit/>
          </a:bodyPr>
          <a:lstStyle/>
          <a:p>
            <a:pPr eaLnBrk="1" hangingPunct="1">
              <a:defRPr/>
            </a:pPr>
            <a:r>
              <a:rPr lang="en-US" sz="1500" dirty="0" smtClean="0">
                <a:latin typeface="+mj-lt"/>
              </a:rPr>
              <a:t>Objective: Investigate how the concept of social, emotional, and multiple intelligence can be used to understand behavior</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Overview</a:t>
            </a:r>
          </a:p>
          <a:p>
            <a:r>
              <a:rPr lang="en-US" dirty="0" smtClean="0"/>
              <a:t>Emotional intelligence</a:t>
            </a:r>
            <a:endParaRPr lang="en-US" altLang="en-US" dirty="0" smtClean="0"/>
          </a:p>
        </p:txBody>
      </p:sp>
      <p:sp>
        <p:nvSpPr>
          <p:cNvPr id="19459" name="Title 3"/>
          <p:cNvSpPr>
            <a:spLocks noGrp="1"/>
          </p:cNvSpPr>
          <p:nvPr>
            <p:ph type="title"/>
          </p:nvPr>
        </p:nvSpPr>
        <p:spPr/>
        <p:txBody>
          <a:bodyPr/>
          <a:lstStyle/>
          <a:p>
            <a:pPr eaLnBrk="1" hangingPunct="1"/>
            <a:r>
              <a:rPr lang="en-US" dirty="0" smtClean="0"/>
              <a:t>7.4: Social Intelligence</a:t>
            </a:r>
            <a:endParaRPr lang="en-US" altLang="en-US" dirty="0" smtClean="0"/>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Autofit/>
          </a:bodyPr>
          <a:lstStyle/>
          <a:p>
            <a:pPr eaLnBrk="1" hangingPunct="1">
              <a:defRPr/>
            </a:pPr>
            <a:r>
              <a:rPr lang="en-US" sz="1500" dirty="0" smtClean="0">
                <a:latin typeface="+mj-lt"/>
              </a:rPr>
              <a:t>Objective: Discuss the concept of explanatory style as a cognitive personality variable</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Explanatory style</a:t>
            </a:r>
          </a:p>
          <a:p>
            <a:r>
              <a:rPr lang="en-US" dirty="0" smtClean="0"/>
              <a:t>Variations in perspective</a:t>
            </a:r>
            <a:endParaRPr lang="en-US" altLang="en-US" dirty="0" smtClean="0"/>
          </a:p>
        </p:txBody>
      </p:sp>
      <p:sp>
        <p:nvSpPr>
          <p:cNvPr id="19459" name="Title 3"/>
          <p:cNvSpPr>
            <a:spLocks noGrp="1"/>
          </p:cNvSpPr>
          <p:nvPr>
            <p:ph type="title"/>
          </p:nvPr>
        </p:nvSpPr>
        <p:spPr/>
        <p:txBody>
          <a:bodyPr/>
          <a:lstStyle/>
          <a:p>
            <a:pPr eaLnBrk="1" hangingPunct="1"/>
            <a:r>
              <a:rPr lang="en-US" dirty="0" smtClean="0"/>
              <a:t>7.5: Explanatory Style as a Personality Variable</a:t>
            </a:r>
            <a:endParaRPr lang="en-US" altLang="en-US" dirty="0" smtClean="0"/>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28600" y="215900"/>
            <a:ext cx="8915400" cy="1096963"/>
          </a:xfrm>
        </p:spPr>
        <p:txBody>
          <a:bodyPr/>
          <a:lstStyle/>
          <a:p>
            <a:pPr eaLnBrk="1" hangingPunct="1"/>
            <a:r>
              <a:rPr lang="en-US" dirty="0" smtClean="0"/>
              <a:t>7.5.1: Optimism and Pessimism</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Optimistic style</a:t>
            </a:r>
          </a:p>
          <a:p>
            <a:r>
              <a:rPr lang="en-US" dirty="0" smtClean="0"/>
              <a:t>Pessimistic style</a:t>
            </a:r>
            <a:endParaRPr lang="en-US" altLang="en-US" dirty="0" smtClean="0"/>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28600" y="215900"/>
            <a:ext cx="8915400" cy="1096963"/>
          </a:xfrm>
        </p:spPr>
        <p:txBody>
          <a:bodyPr/>
          <a:lstStyle/>
          <a:p>
            <a:pPr eaLnBrk="1" hangingPunct="1"/>
            <a:r>
              <a:rPr lang="en-US" dirty="0" smtClean="0"/>
              <a:t>7.5.2: Learned Helplessness and Learned Optimism</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Learned helplessness</a:t>
            </a:r>
          </a:p>
          <a:p>
            <a:r>
              <a:rPr lang="en-US" dirty="0" smtClean="0"/>
              <a:t>Learned optimism</a:t>
            </a:r>
            <a:endParaRPr lang="en-US" altLang="en-US" dirty="0" smtClean="0"/>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Autofit/>
          </a:bodyPr>
          <a:lstStyle/>
          <a:p>
            <a:pPr eaLnBrk="1" hangingPunct="1">
              <a:defRPr/>
            </a:pPr>
            <a:r>
              <a:rPr lang="en-US" sz="1500" dirty="0" smtClean="0">
                <a:latin typeface="+mj-lt"/>
              </a:rPr>
              <a:t>Objective: Analyze the work done by Julian </a:t>
            </a:r>
            <a:r>
              <a:rPr lang="en-US" sz="1500" dirty="0" err="1" smtClean="0">
                <a:latin typeface="+mj-lt"/>
              </a:rPr>
              <a:t>Rotter</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Social-cognitive theory</a:t>
            </a:r>
          </a:p>
          <a:p>
            <a:r>
              <a:rPr lang="en-US" dirty="0" err="1" smtClean="0"/>
              <a:t>Rotter’s</a:t>
            </a:r>
            <a:r>
              <a:rPr lang="en-US" dirty="0" smtClean="0"/>
              <a:t> approach</a:t>
            </a:r>
            <a:endParaRPr lang="en-US" altLang="en-US" dirty="0" smtClean="0"/>
          </a:p>
        </p:txBody>
      </p:sp>
      <p:sp>
        <p:nvSpPr>
          <p:cNvPr id="19459" name="Title 3"/>
          <p:cNvSpPr>
            <a:spLocks noGrp="1"/>
          </p:cNvSpPr>
          <p:nvPr>
            <p:ph type="title"/>
          </p:nvPr>
        </p:nvSpPr>
        <p:spPr/>
        <p:txBody>
          <a:bodyPr/>
          <a:lstStyle/>
          <a:p>
            <a:pPr eaLnBrk="1" hangingPunct="1"/>
            <a:r>
              <a:rPr lang="en-US" dirty="0" smtClean="0"/>
              <a:t>7.6: Julian </a:t>
            </a:r>
            <a:r>
              <a:rPr lang="en-US" dirty="0" err="1" smtClean="0"/>
              <a:t>Rotter’s</a:t>
            </a:r>
            <a:r>
              <a:rPr lang="en-US" dirty="0" smtClean="0"/>
              <a:t> Locus of Control Approach</a:t>
            </a:r>
            <a:endParaRPr lang="en-US" altLang="en-US" dirty="0" smtClean="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28600" y="215900"/>
            <a:ext cx="8915400" cy="1096963"/>
          </a:xfrm>
        </p:spPr>
        <p:txBody>
          <a:bodyPr/>
          <a:lstStyle/>
          <a:p>
            <a:pPr eaLnBrk="1" hangingPunct="1"/>
            <a:r>
              <a:rPr lang="en-US" dirty="0" smtClean="0"/>
              <a:t>7.6.1: Generalized versus Specific Expectancies</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Specific expectancies</a:t>
            </a:r>
          </a:p>
          <a:p>
            <a:r>
              <a:rPr lang="en-US" dirty="0" smtClean="0"/>
              <a:t>Generalized expectancies</a:t>
            </a:r>
            <a:endParaRPr lang="en-US" altLang="en-US" dirty="0" smtClean="0"/>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28600" y="215900"/>
            <a:ext cx="8915400" cy="1096963"/>
          </a:xfrm>
        </p:spPr>
        <p:txBody>
          <a:bodyPr/>
          <a:lstStyle/>
          <a:p>
            <a:pPr eaLnBrk="1" hangingPunct="1"/>
            <a:r>
              <a:rPr lang="en-US" dirty="0" smtClean="0"/>
              <a:t>7.6.2: The Role of Reinforcements and the Psychological Situation</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err="1" smtClean="0"/>
              <a:t>Rotter’s</a:t>
            </a:r>
            <a:r>
              <a:rPr lang="en-US" dirty="0" smtClean="0"/>
              <a:t> psychological needs</a:t>
            </a:r>
          </a:p>
          <a:p>
            <a:r>
              <a:rPr lang="en-US" dirty="0" smtClean="0"/>
              <a:t>Psychological situation</a:t>
            </a:r>
            <a:endParaRPr lang="en-US" altLang="en-US" dirty="0" smtClean="0"/>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28600" y="215900"/>
            <a:ext cx="8915400" cy="1096963"/>
          </a:xfrm>
        </p:spPr>
        <p:txBody>
          <a:bodyPr/>
          <a:lstStyle/>
          <a:p>
            <a:pPr eaLnBrk="1" hangingPunct="1"/>
            <a:r>
              <a:rPr lang="en-US" dirty="0" smtClean="0"/>
              <a:t>7.6.3: Locus of Control</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Locus of control</a:t>
            </a:r>
          </a:p>
          <a:p>
            <a:r>
              <a:rPr lang="en-US" dirty="0" smtClean="0"/>
              <a:t>Dimensions of locus of control</a:t>
            </a:r>
            <a:endParaRPr lang="en-US" altLang="en-US" dirty="0" smtClean="0"/>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Autofit/>
          </a:bodyPr>
          <a:lstStyle/>
          <a:p>
            <a:pPr eaLnBrk="1" hangingPunct="1">
              <a:defRPr/>
            </a:pPr>
            <a:r>
              <a:rPr lang="en-US" sz="1500" dirty="0" smtClean="0">
                <a:latin typeface="+mj-lt"/>
              </a:rPr>
              <a:t>Objective: Describe Albert </a:t>
            </a:r>
            <a:r>
              <a:rPr lang="en-US" sz="1500" dirty="0" err="1" smtClean="0">
                <a:latin typeface="+mj-lt"/>
              </a:rPr>
              <a:t>Bandura’s</a:t>
            </a:r>
            <a:r>
              <a:rPr lang="en-US" sz="1500" dirty="0" smtClean="0">
                <a:latin typeface="+mj-lt"/>
              </a:rPr>
              <a:t> theory of social-cognitive learning</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Albert </a:t>
            </a:r>
            <a:r>
              <a:rPr lang="en-US" dirty="0" err="1" smtClean="0"/>
              <a:t>Bandura</a:t>
            </a:r>
            <a:endParaRPr lang="en-US" dirty="0" smtClean="0"/>
          </a:p>
          <a:p>
            <a:r>
              <a:rPr lang="en-US" dirty="0" err="1" smtClean="0"/>
              <a:t>Bandura’s</a:t>
            </a:r>
            <a:r>
              <a:rPr lang="en-US" dirty="0" smtClean="0"/>
              <a:t> inspirations</a:t>
            </a:r>
            <a:endParaRPr lang="en-US" altLang="en-US" dirty="0" smtClean="0"/>
          </a:p>
        </p:txBody>
      </p:sp>
      <p:sp>
        <p:nvSpPr>
          <p:cNvPr id="19459" name="Title 3"/>
          <p:cNvSpPr>
            <a:spLocks noGrp="1"/>
          </p:cNvSpPr>
          <p:nvPr>
            <p:ph type="title"/>
          </p:nvPr>
        </p:nvSpPr>
        <p:spPr/>
        <p:txBody>
          <a:bodyPr/>
          <a:lstStyle/>
          <a:p>
            <a:pPr eaLnBrk="1" hangingPunct="1"/>
            <a:r>
              <a:rPr lang="en-US" dirty="0" smtClean="0"/>
              <a:t>7.7: Albert </a:t>
            </a:r>
            <a:r>
              <a:rPr lang="en-US" dirty="0" err="1" smtClean="0"/>
              <a:t>Bandura’s</a:t>
            </a:r>
            <a:r>
              <a:rPr lang="en-US" dirty="0" smtClean="0"/>
              <a:t> Social-Cognitive Learning Theory</a:t>
            </a:r>
            <a:endParaRPr lang="en-US" altLang="en-US" dirty="0" smtClean="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4"/>
          <p:cNvSpPr>
            <a:spLocks noGrp="1"/>
          </p:cNvSpPr>
          <p:nvPr>
            <p:ph type="title"/>
          </p:nvPr>
        </p:nvSpPr>
        <p:spPr/>
        <p:txBody>
          <a:bodyPr/>
          <a:lstStyle/>
          <a:p>
            <a:pPr eaLnBrk="1" hangingPunct="1"/>
            <a:r>
              <a:rPr lang="en-US" altLang="en-US" dirty="0" smtClean="0"/>
              <a:t>Modules </a:t>
            </a:r>
            <a:r>
              <a:rPr lang="en-US" altLang="en-US" sz="2400" dirty="0" smtClean="0"/>
              <a:t>(2 of 2)</a:t>
            </a:r>
          </a:p>
        </p:txBody>
      </p:sp>
      <p:sp>
        <p:nvSpPr>
          <p:cNvPr id="19458" name="Content Placeholder 5"/>
          <p:cNvSpPr>
            <a:spLocks noGrp="1"/>
          </p:cNvSpPr>
          <p:nvPr>
            <p:ph idx="1"/>
          </p:nvPr>
        </p:nvSpPr>
        <p:spPr bwMode="auto">
          <a:xfrm>
            <a:off x="457200" y="1524000"/>
            <a:ext cx="8229600" cy="4525963"/>
          </a:xfrm>
        </p:spPr>
        <p:txBody>
          <a:bodyPr wrap="square" numCol="1" anchor="t" anchorCtr="0" compatLnSpc="1">
            <a:prstTxWarp prst="textNoShape">
              <a:avLst/>
            </a:prstTxWarp>
            <a:normAutofit/>
          </a:bodyPr>
          <a:lstStyle/>
          <a:p>
            <a:pPr marL="0" indent="-457200" eaLnBrk="1" hangingPunct="1">
              <a:buSzTx/>
              <a:buNone/>
              <a:defRPr/>
            </a:pPr>
            <a:r>
              <a:rPr lang="en-US" sz="2400" dirty="0" smtClean="0">
                <a:latin typeface="+mj-lt"/>
                <a:hlinkClick r:id="rId3" action="ppaction://hlinksldjump"/>
              </a:rPr>
              <a:t>7.7: Albert </a:t>
            </a:r>
            <a:r>
              <a:rPr lang="en-US" sz="2400" dirty="0" err="1" smtClean="0">
                <a:latin typeface="+mj-lt"/>
                <a:hlinkClick r:id="rId3" action="ppaction://hlinksldjump"/>
              </a:rPr>
              <a:t>Bandura’s</a:t>
            </a:r>
            <a:r>
              <a:rPr lang="en-US" sz="2400" dirty="0" smtClean="0">
                <a:latin typeface="+mj-lt"/>
                <a:hlinkClick r:id="rId3" action="ppaction://hlinksldjump"/>
              </a:rPr>
              <a:t> Social-Cognitive Learning Theory</a:t>
            </a:r>
            <a:endParaRPr lang="en-US" sz="2400" dirty="0" smtClean="0">
              <a:latin typeface="+mj-lt"/>
            </a:endParaRPr>
          </a:p>
          <a:p>
            <a:pPr marL="0" indent="-457200" eaLnBrk="1" hangingPunct="1">
              <a:buSzTx/>
              <a:buNone/>
              <a:defRPr/>
            </a:pPr>
            <a:r>
              <a:rPr lang="en-US" sz="2400" dirty="0" smtClean="0">
                <a:latin typeface="+mj-lt"/>
                <a:hlinkClick r:id="rId4" action="ppaction://hlinksldjump"/>
              </a:rPr>
              <a:t>7.8: Humans as Computers</a:t>
            </a:r>
            <a:endParaRPr lang="en-US" sz="2400" dirty="0" smtClean="0">
              <a:latin typeface="+mj-lt"/>
            </a:endParaRPr>
          </a:p>
          <a:p>
            <a:pPr marL="0" indent="-457200" eaLnBrk="1" hangingPunct="1">
              <a:buSzTx/>
              <a:buNone/>
              <a:defRPr/>
            </a:pPr>
            <a:r>
              <a:rPr lang="en-US" sz="2400" dirty="0" smtClean="0">
                <a:latin typeface="+mj-lt"/>
                <a:hlinkClick r:id="rId5" action="ppaction://hlinksldjump"/>
              </a:rPr>
              <a:t>Conclusion: Cognitive and Social-Cognitive Aspects of Personality</a:t>
            </a:r>
            <a:endParaRPr lang="en-US" sz="2400" dirty="0" smtClean="0">
              <a:latin typeface="+mj-lt"/>
            </a:endParaRP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28600" y="215900"/>
            <a:ext cx="8915400" cy="1096963"/>
          </a:xfrm>
        </p:spPr>
        <p:txBody>
          <a:bodyPr/>
          <a:lstStyle/>
          <a:p>
            <a:pPr eaLnBrk="1" hangingPunct="1"/>
            <a:r>
              <a:rPr lang="en-US" dirty="0" smtClean="0"/>
              <a:t>7.7.1: The Self-System</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Factors affecting individuals</a:t>
            </a:r>
          </a:p>
          <a:p>
            <a:r>
              <a:rPr lang="en-US" dirty="0" err="1" smtClean="0"/>
              <a:t>Bandura’s</a:t>
            </a:r>
            <a:r>
              <a:rPr lang="en-US" dirty="0" smtClean="0"/>
              <a:t> theory</a:t>
            </a:r>
            <a:endParaRPr lang="en-US" altLang="en-US" dirty="0" smtClean="0"/>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28600" y="215900"/>
            <a:ext cx="8915400" cy="1096963"/>
          </a:xfrm>
        </p:spPr>
        <p:txBody>
          <a:bodyPr/>
          <a:lstStyle/>
          <a:p>
            <a:pPr eaLnBrk="1" hangingPunct="1"/>
            <a:r>
              <a:rPr lang="en-US" dirty="0" smtClean="0"/>
              <a:t>7.7.2: Observational Learning</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Overview</a:t>
            </a:r>
          </a:p>
          <a:p>
            <a:r>
              <a:rPr lang="en-US" dirty="0" smtClean="0"/>
              <a:t>Influencing factors</a:t>
            </a:r>
            <a:endParaRPr lang="en-US" altLang="en-US" dirty="0" smtClean="0"/>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28600" y="215900"/>
            <a:ext cx="8915400" cy="1096963"/>
          </a:xfrm>
        </p:spPr>
        <p:txBody>
          <a:bodyPr/>
          <a:lstStyle/>
          <a:p>
            <a:pPr eaLnBrk="1" hangingPunct="1"/>
            <a:r>
              <a:rPr lang="en-US" dirty="0" smtClean="0"/>
              <a:t>7.7.3: Self-Efficacy</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Overview</a:t>
            </a:r>
          </a:p>
          <a:p>
            <a:r>
              <a:rPr lang="en-US" dirty="0" smtClean="0"/>
              <a:t>Four types of information</a:t>
            </a:r>
            <a:endParaRPr lang="en-US" altLang="en-US" dirty="0" smtClean="0"/>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28600" y="215900"/>
            <a:ext cx="8915400" cy="1096963"/>
          </a:xfrm>
        </p:spPr>
        <p:txBody>
          <a:bodyPr/>
          <a:lstStyle/>
          <a:p>
            <a:pPr eaLnBrk="1" hangingPunct="1"/>
            <a:r>
              <a:rPr lang="en-US" dirty="0" smtClean="0"/>
              <a:t>7.7.4: Self-Regulation Processes</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Process</a:t>
            </a:r>
          </a:p>
          <a:p>
            <a:r>
              <a:rPr lang="en-US" dirty="0" smtClean="0"/>
              <a:t>Relevance</a:t>
            </a:r>
            <a:endParaRPr lang="en-US" altLang="en-US" dirty="0" smtClean="0"/>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Autofit/>
          </a:bodyPr>
          <a:lstStyle/>
          <a:p>
            <a:pPr eaLnBrk="1" hangingPunct="1">
              <a:defRPr/>
            </a:pPr>
            <a:r>
              <a:rPr lang="en-US" sz="1500" dirty="0" smtClean="0">
                <a:latin typeface="+mj-lt"/>
              </a:rPr>
              <a:t>Objective: Evaluate the process of the creation of virtual personalities</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Process</a:t>
            </a:r>
          </a:p>
          <a:p>
            <a:r>
              <a:rPr lang="en-US" dirty="0" smtClean="0"/>
              <a:t>Attributions to machines</a:t>
            </a:r>
            <a:endParaRPr lang="en-US" altLang="en-US" dirty="0" smtClean="0"/>
          </a:p>
        </p:txBody>
      </p:sp>
      <p:sp>
        <p:nvSpPr>
          <p:cNvPr id="19459" name="Title 3"/>
          <p:cNvSpPr>
            <a:spLocks noGrp="1"/>
          </p:cNvSpPr>
          <p:nvPr>
            <p:ph type="title"/>
          </p:nvPr>
        </p:nvSpPr>
        <p:spPr/>
        <p:txBody>
          <a:bodyPr/>
          <a:lstStyle/>
          <a:p>
            <a:pPr eaLnBrk="1" hangingPunct="1"/>
            <a:r>
              <a:rPr lang="en-US" dirty="0" smtClean="0"/>
              <a:t>7.8: Humans as Computers</a:t>
            </a:r>
            <a:endParaRPr lang="en-US" altLang="en-US" dirty="0" smtClean="0"/>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5"/>
          <p:cNvSpPr>
            <a:spLocks noGrp="1"/>
          </p:cNvSpPr>
          <p:nvPr>
            <p:ph type="title"/>
          </p:nvPr>
        </p:nvSpPr>
        <p:spPr/>
        <p:txBody>
          <a:bodyPr/>
          <a:lstStyle/>
          <a:p>
            <a:pPr eaLnBrk="1" hangingPunct="1"/>
            <a:r>
              <a:rPr lang="en-US" dirty="0" smtClean="0"/>
              <a:t>Conclusion: Cognitive and Social-Cognitive Aspects of Personality</a:t>
            </a:r>
            <a:endParaRPr lang="en-US" altLang="en-US" dirty="0" smtClean="0"/>
          </a:p>
        </p:txBody>
      </p:sp>
      <p:sp>
        <p:nvSpPr>
          <p:cNvPr id="18434" name="Content Placeholder 7"/>
          <p:cNvSpPr>
            <a:spLocks noGrp="1"/>
          </p:cNvSpPr>
          <p:nvPr>
            <p:ph idx="1"/>
          </p:nvPr>
        </p:nvSpPr>
        <p:spPr bwMode="auto"/>
        <p:txBody>
          <a:bodyPr wrap="square" numCol="1" anchor="t" anchorCtr="0" compatLnSpc="1">
            <a:prstTxWarp prst="textNoShape">
              <a:avLst/>
            </a:prstTxWarp>
          </a:bodyPr>
          <a:lstStyle/>
          <a:p>
            <a:pPr lvl="0"/>
            <a:r>
              <a:rPr lang="en-US" dirty="0" smtClean="0"/>
              <a:t>Cognitive approaches to personality</a:t>
            </a:r>
          </a:p>
          <a:p>
            <a:pPr lvl="0"/>
            <a:r>
              <a:rPr lang="en-US" dirty="0" smtClean="0"/>
              <a:t>Categorization processes</a:t>
            </a:r>
          </a:p>
          <a:p>
            <a:pPr lvl="0"/>
            <a:r>
              <a:rPr lang="en-US" dirty="0" smtClean="0"/>
              <a:t>Personal construct theory</a:t>
            </a:r>
          </a:p>
          <a:p>
            <a:pPr lvl="0"/>
            <a:r>
              <a:rPr lang="en-US" dirty="0" smtClean="0"/>
              <a:t>Social intelligence</a:t>
            </a:r>
          </a:p>
          <a:p>
            <a:r>
              <a:rPr lang="en-US" dirty="0" smtClean="0"/>
              <a:t>Explanatory style</a:t>
            </a:r>
            <a:endParaRPr lang="en-US" altLang="en-US" dirty="0" smtClean="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altLang="en-US" dirty="0" smtClean="0"/>
              <a:t>Learning Objectives </a:t>
            </a:r>
            <a:r>
              <a:rPr lang="en-US" altLang="en-US" sz="2400" dirty="0" smtClean="0"/>
              <a:t>(1 of 2)</a:t>
            </a:r>
          </a:p>
        </p:txBody>
      </p:sp>
      <p:sp>
        <p:nvSpPr>
          <p:cNvPr id="16386" name="Content Placeholder 2"/>
          <p:cNvSpPr>
            <a:spLocks noGrp="1"/>
          </p:cNvSpPr>
          <p:nvPr>
            <p:ph idx="1"/>
          </p:nvPr>
        </p:nvSpPr>
        <p:spPr bwMode="auto"/>
        <p:txBody>
          <a:bodyPr wrap="square" numCol="1" anchor="t" anchorCtr="0" compatLnSpc="1">
            <a:prstTxWarp prst="textNoShape">
              <a:avLst/>
            </a:prstTxWarp>
          </a:bodyPr>
          <a:lstStyle/>
          <a:p>
            <a:pPr marL="0" indent="0" eaLnBrk="1" hangingPunct="1">
              <a:buSzTx/>
              <a:buNone/>
            </a:pPr>
            <a:r>
              <a:rPr lang="en-US" dirty="0" smtClean="0">
                <a:hlinkClick r:id="rId3" action="ppaction://hlinksldjump"/>
              </a:rPr>
              <a:t>7.1: Investigate different cognitive approaches to personality</a:t>
            </a:r>
            <a:endParaRPr lang="en-US" dirty="0" smtClean="0"/>
          </a:p>
          <a:p>
            <a:pPr marL="0" indent="0" eaLnBrk="1" hangingPunct="1">
              <a:buSzTx/>
              <a:buNone/>
            </a:pPr>
            <a:r>
              <a:rPr lang="en-US" dirty="0" smtClean="0">
                <a:hlinkClick r:id="rId4" action="ppaction://hlinksldjump"/>
              </a:rPr>
              <a:t>7.2: Analyze the mechanisms of expecting, attending, and information processing</a:t>
            </a:r>
            <a:endParaRPr lang="en-US" dirty="0" smtClean="0"/>
          </a:p>
          <a:p>
            <a:pPr marL="0" indent="0" eaLnBrk="1" hangingPunct="1">
              <a:buSzTx/>
              <a:buNone/>
            </a:pPr>
            <a:r>
              <a:rPr lang="en-US" dirty="0" smtClean="0">
                <a:hlinkClick r:id="rId5" action="ppaction://hlinksldjump"/>
              </a:rPr>
              <a:t>7.3: Express George Kelly's personal construct theory</a:t>
            </a:r>
            <a:endParaRPr lang="en-US" dirty="0" smtClean="0"/>
          </a:p>
          <a:p>
            <a:pPr marL="0" indent="0" eaLnBrk="1" hangingPunct="1">
              <a:buSzTx/>
              <a:buNone/>
            </a:pPr>
            <a:r>
              <a:rPr lang="en-US" dirty="0" smtClean="0">
                <a:hlinkClick r:id="rId6" action="ppaction://hlinksldjump"/>
              </a:rPr>
              <a:t>7.4: Investigate how the concept of social, emotional, and multiple intelligence can be used to understand behavior</a:t>
            </a:r>
            <a:endParaRPr lang="en-US" dirty="0" smtClean="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altLang="en-US" dirty="0" smtClean="0"/>
              <a:t>Learning Objectives </a:t>
            </a:r>
            <a:r>
              <a:rPr lang="en-US" altLang="en-US" sz="2400" dirty="0" smtClean="0"/>
              <a:t>(2 of 2)</a:t>
            </a:r>
          </a:p>
        </p:txBody>
      </p:sp>
      <p:sp>
        <p:nvSpPr>
          <p:cNvPr id="17410" name="Content Placeholder 2"/>
          <p:cNvSpPr>
            <a:spLocks noGrp="1"/>
          </p:cNvSpPr>
          <p:nvPr>
            <p:ph idx="1"/>
          </p:nvPr>
        </p:nvSpPr>
        <p:spPr bwMode="auto"/>
        <p:txBody>
          <a:bodyPr wrap="square" numCol="1" anchor="t" anchorCtr="0" compatLnSpc="1">
            <a:prstTxWarp prst="textNoShape">
              <a:avLst/>
            </a:prstTxWarp>
          </a:bodyPr>
          <a:lstStyle/>
          <a:p>
            <a:pPr marL="0" indent="0" eaLnBrk="1" hangingPunct="1">
              <a:buSzTx/>
              <a:buNone/>
            </a:pPr>
            <a:r>
              <a:rPr lang="en-US" dirty="0" smtClean="0">
                <a:hlinkClick r:id="rId3" action="ppaction://hlinksldjump"/>
              </a:rPr>
              <a:t>7.5: Discuss the concept of explanatory style as a cognitive personality variable</a:t>
            </a:r>
            <a:endParaRPr lang="en-US" dirty="0" smtClean="0"/>
          </a:p>
          <a:p>
            <a:pPr marL="0" indent="0" eaLnBrk="1" hangingPunct="1">
              <a:buSzTx/>
              <a:buNone/>
            </a:pPr>
            <a:r>
              <a:rPr lang="en-US" dirty="0" smtClean="0">
                <a:hlinkClick r:id="rId4" action="ppaction://hlinksldjump"/>
              </a:rPr>
              <a:t>7.6: Analyze the work done by Julian </a:t>
            </a:r>
            <a:r>
              <a:rPr lang="en-US" dirty="0" err="1" smtClean="0">
                <a:hlinkClick r:id="rId4" action="ppaction://hlinksldjump"/>
              </a:rPr>
              <a:t>Rotter</a:t>
            </a:r>
            <a:endParaRPr lang="en-US" dirty="0" smtClean="0"/>
          </a:p>
          <a:p>
            <a:pPr marL="0" indent="0" eaLnBrk="1" hangingPunct="1">
              <a:buSzTx/>
              <a:buNone/>
            </a:pPr>
            <a:r>
              <a:rPr lang="en-US" dirty="0" smtClean="0">
                <a:hlinkClick r:id="rId5" action="ppaction://hlinksldjump"/>
              </a:rPr>
              <a:t>7.7: Describe Albert </a:t>
            </a:r>
            <a:r>
              <a:rPr lang="en-US" dirty="0" err="1" smtClean="0">
                <a:hlinkClick r:id="rId5" action="ppaction://hlinksldjump"/>
              </a:rPr>
              <a:t>Bandura’s</a:t>
            </a:r>
            <a:r>
              <a:rPr lang="en-US" dirty="0" smtClean="0">
                <a:hlinkClick r:id="rId5" action="ppaction://hlinksldjump"/>
              </a:rPr>
              <a:t> theory of social-cognitive learning</a:t>
            </a:r>
            <a:endParaRPr lang="en-US" dirty="0" smtClean="0"/>
          </a:p>
          <a:p>
            <a:pPr marL="0" indent="0" eaLnBrk="1" hangingPunct="1">
              <a:buSzTx/>
              <a:buNone/>
            </a:pPr>
            <a:r>
              <a:rPr lang="en-US" dirty="0" smtClean="0">
                <a:hlinkClick r:id="rId6" action="ppaction://hlinksldjump"/>
              </a:rPr>
              <a:t>7.8: Evaluate the process of the creation of virtual personalities</a:t>
            </a:r>
            <a:endParaRPr lang="en-US" altLang="en-US" dirty="0" smtClean="0">
              <a:latin typeface="+mj-lt"/>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5"/>
          <p:cNvSpPr>
            <a:spLocks noGrp="1"/>
          </p:cNvSpPr>
          <p:nvPr>
            <p:ph type="title"/>
          </p:nvPr>
        </p:nvSpPr>
        <p:spPr/>
        <p:txBody>
          <a:bodyPr/>
          <a:lstStyle/>
          <a:p>
            <a:pPr eaLnBrk="1" hangingPunct="1"/>
            <a:r>
              <a:rPr lang="en-US" dirty="0" smtClean="0"/>
              <a:t>Introduction: Cognitive and Social-Cognitive Aspects of Personality</a:t>
            </a:r>
            <a:endParaRPr lang="en-US" altLang="en-US" dirty="0" smtClean="0"/>
          </a:p>
        </p:txBody>
      </p:sp>
      <p:sp>
        <p:nvSpPr>
          <p:cNvPr id="18434" name="Content Placeholder 7"/>
          <p:cNvSpPr>
            <a:spLocks noGrp="1"/>
          </p:cNvSpPr>
          <p:nvPr>
            <p:ph idx="1"/>
          </p:nvPr>
        </p:nvSpPr>
        <p:spPr bwMode="auto"/>
        <p:txBody>
          <a:bodyPr wrap="square" numCol="1" anchor="t" anchorCtr="0" compatLnSpc="1">
            <a:prstTxWarp prst="textNoShape">
              <a:avLst/>
            </a:prstTxWarp>
          </a:bodyPr>
          <a:lstStyle/>
          <a:p>
            <a:pPr lvl="0"/>
            <a:r>
              <a:rPr lang="en-US" dirty="0" smtClean="0"/>
              <a:t>Cognitive approaches to personality</a:t>
            </a:r>
          </a:p>
          <a:p>
            <a:r>
              <a:rPr lang="en-US" dirty="0" smtClean="0"/>
              <a:t>Social-cognitive aspects of personality</a:t>
            </a:r>
            <a:endParaRPr lang="en-US" altLang="en-US" dirty="0" smtClean="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Autofit/>
          </a:bodyPr>
          <a:lstStyle/>
          <a:p>
            <a:pPr eaLnBrk="1" hangingPunct="1">
              <a:defRPr/>
            </a:pPr>
            <a:r>
              <a:rPr lang="en-US" sz="1500" dirty="0" smtClean="0">
                <a:latin typeface="+mj-lt"/>
              </a:rPr>
              <a:t>Objective: Investigate different cognitive approaches to personality</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Beginning of cognitive psychology</a:t>
            </a:r>
          </a:p>
          <a:p>
            <a:r>
              <a:rPr lang="en-US" dirty="0" smtClean="0"/>
              <a:t>Influences on thinking</a:t>
            </a:r>
            <a:endParaRPr lang="en-US" altLang="en-US" dirty="0" smtClean="0"/>
          </a:p>
        </p:txBody>
      </p:sp>
      <p:sp>
        <p:nvSpPr>
          <p:cNvPr id="19459" name="Title 3"/>
          <p:cNvSpPr>
            <a:spLocks noGrp="1"/>
          </p:cNvSpPr>
          <p:nvPr>
            <p:ph type="title"/>
          </p:nvPr>
        </p:nvSpPr>
        <p:spPr/>
        <p:txBody>
          <a:bodyPr/>
          <a:lstStyle/>
          <a:p>
            <a:pPr eaLnBrk="1" hangingPunct="1"/>
            <a:r>
              <a:rPr lang="en-US" dirty="0" smtClean="0"/>
              <a:t>7.1: Roots of Cognitive Approaches</a:t>
            </a:r>
            <a:endParaRPr lang="en-US" altLang="en-US" dirty="0" smtClean="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28600" y="215900"/>
            <a:ext cx="8915400" cy="1096963"/>
          </a:xfrm>
        </p:spPr>
        <p:txBody>
          <a:bodyPr/>
          <a:lstStyle/>
          <a:p>
            <a:pPr eaLnBrk="1" hangingPunct="1"/>
            <a:r>
              <a:rPr lang="en-US" dirty="0" smtClean="0"/>
              <a:t>7.1.1: Roots in Gestalt Psychology</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Overview</a:t>
            </a:r>
          </a:p>
          <a:p>
            <a:r>
              <a:rPr lang="en-US" dirty="0" smtClean="0"/>
              <a:t>Central tenets</a:t>
            </a:r>
            <a:endParaRPr lang="en-US" altLang="en-US" dirty="0" smtClean="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3"/>
          <p:cNvSpPr>
            <a:spLocks noGrp="1"/>
          </p:cNvSpPr>
          <p:nvPr>
            <p:ph type="title"/>
          </p:nvPr>
        </p:nvSpPr>
        <p:spPr/>
        <p:txBody>
          <a:bodyPr/>
          <a:lstStyle/>
          <a:p>
            <a:pPr eaLnBrk="1" hangingPunct="1"/>
            <a:r>
              <a:rPr lang="en-US" altLang="en-US" dirty="0" smtClean="0"/>
              <a:t>Figure  </a:t>
            </a:r>
            <a:r>
              <a:rPr lang="en-US" dirty="0" smtClean="0"/>
              <a:t>7.1: A Typical Gestalt Perceptual Figure</a:t>
            </a:r>
            <a:endParaRPr lang="en-US" altLang="en-US" dirty="0" smtClean="0"/>
          </a:p>
        </p:txBody>
      </p:sp>
      <p:sp>
        <p:nvSpPr>
          <p:cNvPr id="25602" name="Text Placeholder 4"/>
          <p:cNvSpPr>
            <a:spLocks noGrp="1"/>
          </p:cNvSpPr>
          <p:nvPr>
            <p:ph type="body" sz="quarter" idx="13"/>
          </p:nvPr>
        </p:nvSpPr>
        <p:spPr bwMode="auto">
          <a:xfrm>
            <a:off x="304800" y="5257800"/>
            <a:ext cx="8382000" cy="1027113"/>
          </a:xfrm>
        </p:spPr>
        <p:txBody>
          <a:bodyPr wrap="square" numCol="1" anchorCtr="0" compatLnSpc="1">
            <a:prstTxWarp prst="textNoShape">
              <a:avLst/>
            </a:prstTxWarp>
          </a:bodyPr>
          <a:lstStyle/>
          <a:p>
            <a:pPr eaLnBrk="1" hangingPunct="1">
              <a:spcBef>
                <a:spcPct val="0"/>
              </a:spcBef>
            </a:pPr>
            <a:r>
              <a:rPr lang="en-US" dirty="0" smtClean="0"/>
              <a:t>Gestalt theories claim that perception involves a search for meaning and that this meaning can be an emergent property that is not found within any single element. Here, the triangle that most people perceive “emerges” from the juxtaposition of incomplete circles; it exists in the mind of the perceiver, but not in the picture itself.</a:t>
            </a:r>
            <a:endParaRPr lang="en-US" altLang="en-US" dirty="0" smtClean="0"/>
          </a:p>
        </p:txBody>
      </p:sp>
      <p:pic>
        <p:nvPicPr>
          <p:cNvPr id="1026" name="Picture 2"/>
          <p:cNvPicPr>
            <a:picLocks noChangeAspect="1" noChangeArrowheads="1"/>
          </p:cNvPicPr>
          <p:nvPr/>
        </p:nvPicPr>
        <p:blipFill>
          <a:blip r:embed="rId3" cstate="print"/>
          <a:srcRect/>
          <a:stretch>
            <a:fillRect/>
          </a:stretch>
        </p:blipFill>
        <p:spPr bwMode="auto">
          <a:xfrm>
            <a:off x="2590800" y="1219199"/>
            <a:ext cx="3733800" cy="3567113"/>
          </a:xfrm>
          <a:prstGeom prst="rect">
            <a:avLst/>
          </a:prstGeom>
          <a:noFill/>
          <a:ln w="9525">
            <a:noFill/>
            <a:miter lim="800000"/>
            <a:headEnd/>
            <a:tailEnd/>
          </a:ln>
        </p:spPr>
      </p:pic>
    </p:spTree>
  </p:cSld>
  <p:clrMapOvr>
    <a:masterClrMapping/>
  </p:clrMapOvr>
  <p:transition spd="slow"/>
</p:sld>
</file>

<file path=ppt/theme/theme1.xml><?xml version="1.0" encoding="utf-8"?>
<a:theme xmlns:a="http://schemas.openxmlformats.org/drawingml/2006/main" name="508 Lecture">
  <a:themeElements>
    <a:clrScheme name="Office">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327</TotalTime>
  <Words>788</Words>
  <Application>Microsoft Office PowerPoint</Application>
  <PresentationFormat>On-screen Show (4:3)</PresentationFormat>
  <Paragraphs>355</Paragraphs>
  <Slides>35</Slides>
  <Notes>35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Verdana</vt:lpstr>
      <vt:lpstr>508 Lecture</vt:lpstr>
      <vt:lpstr>Personality</vt:lpstr>
      <vt:lpstr>Modules (1 of 2)</vt:lpstr>
      <vt:lpstr>Modules (2 of 2)</vt:lpstr>
      <vt:lpstr>Learning Objectives (1 of 2)</vt:lpstr>
      <vt:lpstr>Learning Objectives (2 of 2)</vt:lpstr>
      <vt:lpstr>Introduction: Cognitive and Social-Cognitive Aspects of Personality</vt:lpstr>
      <vt:lpstr>7.1: Roots of Cognitive Approaches</vt:lpstr>
      <vt:lpstr>7.1.1: Roots in Gestalt Psychology</vt:lpstr>
      <vt:lpstr>Figure  7.1: A Typical Gestalt Perceptual Figure</vt:lpstr>
      <vt:lpstr>7.1.2: Kurt Lewin’s Field Theory</vt:lpstr>
      <vt:lpstr>7.1.3: Cognitive Style Variables</vt:lpstr>
      <vt:lpstr>7.2: Cognitive and Perceptual Mechanisms</vt:lpstr>
      <vt:lpstr>7.2.1: Schema Theory</vt:lpstr>
      <vt:lpstr>7.2.2: Categorization</vt:lpstr>
      <vt:lpstr>7.2.3: Control of Attention</vt:lpstr>
      <vt:lpstr>7.2.4: Individual Differences in Attention</vt:lpstr>
      <vt:lpstr>7.2.5: Cognitive Influences on Interpersonal Relationships</vt:lpstr>
      <vt:lpstr>7.3: George Kelly’s Personal Construct Theory</vt:lpstr>
      <vt:lpstr>7.3.1: Individuals as Amateur Personality Theorists</vt:lpstr>
      <vt:lpstr>7.3.2: The Role Construct Repertory Test</vt:lpstr>
      <vt:lpstr>7.4: Social Intelligence</vt:lpstr>
      <vt:lpstr>7.5: Explanatory Style as a Personality Variable</vt:lpstr>
      <vt:lpstr>7.5.1: Optimism and Pessimism</vt:lpstr>
      <vt:lpstr>7.5.2: Learned Helplessness and Learned Optimism</vt:lpstr>
      <vt:lpstr>7.6: Julian Rotter’s Locus of Control Approach</vt:lpstr>
      <vt:lpstr>7.6.1: Generalized versus Specific Expectancies</vt:lpstr>
      <vt:lpstr>7.6.2: The Role of Reinforcements and the Psychological Situation</vt:lpstr>
      <vt:lpstr>7.6.3: Locus of Control</vt:lpstr>
      <vt:lpstr>7.7: Albert Bandura’s Social-Cognitive Learning Theory</vt:lpstr>
      <vt:lpstr>7.7.1: The Self-System</vt:lpstr>
      <vt:lpstr>7.7.2: Observational Learning</vt:lpstr>
      <vt:lpstr>7.7.3: Self-Efficacy</vt:lpstr>
      <vt:lpstr>7.7.4: Self-Regulation Processes</vt:lpstr>
      <vt:lpstr>7.8: Humans as Computers</vt:lpstr>
      <vt:lpstr>Conclusion: Cognitive and Social-Cognitive Aspects of Personality</vt:lpstr>
    </vt:vector>
  </TitlesOfParts>
  <Company>echosvoice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 Compliant Lecture PowerPoint</dc:title>
  <dc:subject>Introduction to Psychology</dc:subject>
  <dc:creator>Echo Swinford</dc:creator>
  <cp:lastModifiedBy>Courtney Welsh</cp:lastModifiedBy>
  <cp:revision>170</cp:revision>
  <dcterms:created xsi:type="dcterms:W3CDTF">2014-07-14T20:04:21Z</dcterms:created>
  <dcterms:modified xsi:type="dcterms:W3CDTF">2015-10-21T16:21:07Z</dcterms:modified>
</cp:coreProperties>
</file>