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302" r:id="rId34"/>
    <p:sldId id="303" r:id="rId35"/>
    <p:sldId id="304" r:id="rId36"/>
    <p:sldId id="305" r:id="rId37"/>
    <p:sldId id="306" r:id="rId38"/>
    <p:sldId id="308" r:id="rId39"/>
    <p:sldId id="309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zech, Carly" initials="C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61884" autoAdjust="0"/>
  </p:normalViewPr>
  <p:slideViewPr>
    <p:cSldViewPr>
      <p:cViewPr varScale="1">
        <p:scale>
          <a:sx n="40" d="100"/>
          <a:sy n="40" d="100"/>
        </p:scale>
        <p:origin x="147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63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430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Ethnocentrism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Evaluating others from one’s own cultural point of view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cultures appear strange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Areas of cultural differences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Eating habits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Passing down history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Approach to sex</a:t>
            </a:r>
            <a:endParaRPr lang="en-US" sz="16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How culture affects development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cultures see a smooth transition into adolescence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some cultures children are expected to care for younger siblings; in others, they are expected to explore their potential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some cultures children are exposed to sexual behavior as normal; in others such behavior is termed sinful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Cultural knowledge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behavior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child from a hunting tribe would automatically know how to survive a night in the jungle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child from America would know what a bagel is and how to eat it</a:t>
            </a:r>
            <a:endParaRPr lang="en-US" sz="16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Emic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approach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Culture specific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Studies a culture in isolation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Requires indigenous methods 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Etic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approach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Cross-cultural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Searches for generalities across cultures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Transplants systems from one culture into another</a:t>
            </a:r>
            <a:endParaRPr lang="en-US" sz="18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Individualistic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Emphasize autonomy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Decontextualized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logic-driven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Collectivistic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Group-focused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Relational, interconnected, and context-sensitive</a:t>
            </a:r>
            <a:endParaRPr lang="en-US" sz="16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Ignorance of social and cultural influences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Leads to errors of judgment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malicious bigots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Examples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Galton believed Western males had highest intelligence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Freud described a healthy woman as a good wife and mother, and who is most satisfied by sex with her husband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Yale controlled enrolled Jewish and women students</a:t>
            </a:r>
            <a:endParaRPr lang="en-US" sz="18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Grouping by belief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Religious groups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Political parties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change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Ethnic groups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Irish Catholics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Mexicans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Cannot change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3- Race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Skin color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Physical characteristics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Cannot change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Racial stereotyping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Modern research shows no support for common stereotypes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Skin color affects personality in complex ways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Common stereotypes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English are reserved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Canadians are unemotional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Asians are clannish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Blacks are superstitious</a:t>
            </a:r>
            <a:endParaRPr lang="en-US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Effect of religion on personality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sets of rules to follow–religious and cultural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Relevant to self-regulation, health, and social integration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Psychoanalysts and religion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Freud and others were vocally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antireligion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Carl Jung very interested in religious symbolism</a:t>
            </a:r>
            <a:endParaRPr lang="en-US" sz="20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SES gradient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higher a person’s socioeconomic status, the lower that person’s risk of getting sick and of dying prematurely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relation has been found in various times and places and income levels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Social class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have sweeping effects on individuals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Significant effects on usual patterns of psychological reactions</a:t>
            </a:r>
            <a:endParaRPr lang="en-US" sz="24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Effects of the economic system on individual behavior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Took share in Karl Marx’s work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Concluded that many societal institutions (including religion) served mainly to maintain the economic power of the elite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 ideas led to modern socialism and communism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Socioeconomic influences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 concepts in understanding human behavior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Adopted in many modern analyses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Existential alienation in modern society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2599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Effects of language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Influential feature of any culture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 in independence struggles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Helps preserve cultural heritage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Oral form is pervasive mode for interactions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Central to who we are</a:t>
            </a:r>
            <a:endParaRPr lang="en-US" sz="24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Role of language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Keeps out those who do not speak the language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Reinforces ties among those who do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Idiolect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individual speaks a unique version of his or her native language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Helps identify a writer’s work through this uniqueness 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3- Dialects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Regional characteristics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Cultural characteristics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Deaf community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Culture of the Deaf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Deafness seriously interferes with the ability of most deaf individuals to communicate with the larger society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Deaf community shares a language within the group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Culture of the blind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face many extra difficulties in everyday life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they are not especially impaired in using the common language of the community at large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“English Only” movement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who favor limiting all governmental communication to English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believe it helps immigrants integrate with society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Anti-“English Only” movement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Wants the government to continue to offer services in the languages preferred by the recipients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Views the “English Only” movement as racist, exclusivist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Language for communication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Influences how you communicate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Requirements of a language become part of how the speaker casts an intended communication into words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Whorfian hypothesis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Promoted by Benjamin Lee Whorf and Edward Sapir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claims that our interpretation of the world is, to a large extent, dependent on the linguistic system by which we classify it</a:t>
            </a:r>
            <a:endParaRPr lang="en-US" sz="2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Effects of bilingualism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behave in line with the language they are speaking at the time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Language triggers certain thoughts and behavior patterns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Examples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Bilingual children in Hong Kong responded differently depending on the language used by the interviewer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Series of studies of bilinguals in Spanish and English showed they responded differently depending on the language</a:t>
            </a: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Pecking order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 position defines how you speak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languages have different pronouns to indicate position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Examples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French –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vous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Spanish –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usted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German – du,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English - you</a:t>
            </a:r>
            <a:endParaRPr lang="en-US" sz="3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Gender neutrality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Difficult in English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 in other languages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Gender neutral third-person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Does not exist in English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pronoun “he” is associated with the male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 to phrase things in gender-neutral form</a:t>
            </a:r>
            <a:endParaRPr lang="en-US" sz="4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Culturally-biased assumptions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not adequately capture some cultural experiences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view some characteristics as pathological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Affects test scores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Motivation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Previous test-taking experience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qualities of the examiner (test administrator)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Socioeconomic status</a:t>
            </a:r>
            <a:endParaRPr lang="en-US" sz="28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Culture-free tests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Raven Progressive Matrices test, people analyze geometric figures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Analysis shows that some cultural assumptions creep into every such test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Culture-fair tests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Attempt to control for or rule out effects that result from culture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Might test how quickly individuals respond to a stimulus such as a sound or a picture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this too is affected by culture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3- Solutions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Include some subscales that are known to be culturally biased and other subscales that are thought to be more culture-fair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SOMPA compares individuals within cultural groups, not across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6733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Negative stereotype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Poor performance due to stereotype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 improves when stereotype is not relevant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Physiological reactions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Positive stereotype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Improves performance due to stereotype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with higher self-esteem perform better</a:t>
            </a:r>
            <a:endParaRPr lang="en-US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Cultural context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Ideas of personality and predictable behavior are meaningless outside of a cultural context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Issues echo around the world in so many ethnic and religious conflicts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Relationship between Native Americans and U.S. government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Broken agreements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Forcing of dominant culture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Made dependent on government for livelihood</a:t>
            </a:r>
            <a:endParaRPr lang="en-US" sz="32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Accept culture as basic element of personality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to try to eliminate culture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Rather, to bring culture into key consideration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Example of prejudice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Exists during economic rivalry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Exists during times of social change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Culture provides basic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it means to be a human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Answer may vary 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Fundamental questions are common across cultures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does society value and expect of me?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is like me, on my side, in my family?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should a man do versus what should a woman do?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mature, rational behavior, and what is childish, impulsive behavior?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Culture influences theory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of analysis depends on the researcher’s culture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Adapts ideas of peer group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Validity of theories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Human behavior is complex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 but overlapping theories will emerge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 each theory in its context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open-minded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Cultural views of the self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Western view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Eastern view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Western view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Idea of the unlimited potential of the divinely inspired free man or woman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assumed that each person should strive to be independent and self-reliant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 on individual, not social context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3- Eastern view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Success of society over individual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Selflessness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Self-sacrifice</a:t>
            </a:r>
            <a:endParaRPr lang="en-US" sz="36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Situationally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influenced aspects of cultural identity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Likely to occur in collectivist cultures or subcultures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Globalization and migration have led to diverse college classrooms 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New directions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Study of traits moving toward understanding behavioral outcomes (like success and achievement)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Cultural personality psychology is becoming more focused on cultural products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Challenges in diverse societies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Instilling pride in children without encouraging feelings of superiority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Preparing children for prejudice without instilling anxiety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Reaction when stereotypic information is disconfirmed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Depends on one’s implicit theories about traits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who believe that traits are fixed show greater attention to stereotype-consistent information</a:t>
            </a:r>
            <a:endParaRPr lang="en-US" sz="2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0268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28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395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087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175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558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No man is an island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Everyone’s life is related to everyone else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are embedded in the social structure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Major influences on personality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Family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Peers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Groups</a:t>
            </a:r>
            <a:endParaRPr lang="en-US" sz="14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Direct social influences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Religious upbringing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 system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Government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Nationality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Other influences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Ethnicity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</a:t>
            </a:r>
            <a:endParaRPr lang="en-US" sz="14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33338" y="6408738"/>
            <a:ext cx="9156700" cy="465137"/>
            <a:chOff x="33338" y="6408738"/>
            <a:chExt cx="9156700" cy="465137"/>
          </a:xfrm>
        </p:grpSpPr>
        <p:pic>
          <p:nvPicPr>
            <p:cNvPr id="7" name="Always Learning Logo" descr="Pearson_Strap_Bound_Whi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3338" y="6443663"/>
              <a:ext cx="1660525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Copyright"/>
            <p:cNvSpPr txBox="1">
              <a:spLocks noChangeArrowheads="1"/>
            </p:cNvSpPr>
            <p:nvPr/>
          </p:nvSpPr>
          <p:spPr bwMode="auto">
            <a:xfrm>
              <a:off x="14136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2015, 2012, 2009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  <p:pic>
          <p:nvPicPr>
            <p:cNvPr id="11" name="Pearson Logo" descr="Pearson_Bound_Whit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93969" y="6408738"/>
            <a:ext cx="9096069" cy="463550"/>
            <a:chOff x="93969" y="6408738"/>
            <a:chExt cx="9096069" cy="463550"/>
          </a:xfrm>
        </p:grpSpPr>
        <p:sp>
          <p:nvSpPr>
            <p:cNvPr id="6" name="Copyright"/>
            <p:cNvSpPr txBox="1">
              <a:spLocks noChangeArrowheads="1"/>
            </p:cNvSpPr>
            <p:nvPr/>
          </p:nvSpPr>
          <p:spPr bwMode="auto">
            <a:xfrm>
              <a:off x="939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2015, 2012, 2009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  <p:pic>
          <p:nvPicPr>
            <p:cNvPr id="7" name="Pearson Logo" descr="Pearson_Bound_Whi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44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33338" y="6408738"/>
            <a:ext cx="9156700" cy="465137"/>
            <a:chOff x="33338" y="6408738"/>
            <a:chExt cx="9156700" cy="465137"/>
          </a:xfrm>
        </p:grpSpPr>
        <p:pic>
          <p:nvPicPr>
            <p:cNvPr id="13" name="Always Learning Logo" descr="Pearson: Always Learning 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3338" y="6443663"/>
              <a:ext cx="1660525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earson Log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Copyright" descr="Copyright 2015, 2012, 2009"/>
            <p:cNvSpPr txBox="1">
              <a:spLocks noChangeArrowheads="1"/>
            </p:cNvSpPr>
            <p:nvPr/>
          </p:nvSpPr>
          <p:spPr bwMode="auto">
            <a:xfrm>
              <a:off x="14136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2015, 2012, 2009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42692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accent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add Learning Objective(s)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981200"/>
            <a:ext cx="8229600" cy="4144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chemeClr val="bg1"/>
              </a:buClr>
              <a:buSzPct val="25000"/>
              <a:defRPr sz="2400"/>
            </a:lvl1pPr>
            <a:lvl2pPr marL="569913" indent="-285750">
              <a:defRPr sz="2000"/>
            </a:lvl2pPr>
            <a:lvl3pPr>
              <a:defRPr sz="2000"/>
            </a:lvl3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93969" y="6408738"/>
            <a:ext cx="9096069" cy="463550"/>
            <a:chOff x="93969" y="6408738"/>
            <a:chExt cx="9096069" cy="463550"/>
          </a:xfrm>
        </p:grpSpPr>
        <p:sp>
          <p:nvSpPr>
            <p:cNvPr id="6" name="Copyright"/>
            <p:cNvSpPr txBox="1">
              <a:spLocks noChangeArrowheads="1"/>
            </p:cNvSpPr>
            <p:nvPr/>
          </p:nvSpPr>
          <p:spPr bwMode="auto">
            <a:xfrm>
              <a:off x="939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2015, 2012, 2009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  <p:pic>
          <p:nvPicPr>
            <p:cNvPr id="7" name="Pearson Logo" descr="Pearson_Bound_Whi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93969" y="6408738"/>
            <a:ext cx="9096069" cy="463550"/>
            <a:chOff x="93969" y="6408738"/>
            <a:chExt cx="9096069" cy="463550"/>
          </a:xfrm>
        </p:grpSpPr>
        <p:sp>
          <p:nvSpPr>
            <p:cNvPr id="13" name="Copyright" descr="Pearson: Copyright 2015, 2012, 2009"/>
            <p:cNvSpPr txBox="1">
              <a:spLocks noChangeArrowheads="1"/>
            </p:cNvSpPr>
            <p:nvPr/>
          </p:nvSpPr>
          <p:spPr bwMode="auto">
            <a:xfrm>
              <a:off x="939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2015, 2012, 2009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  <p:pic>
          <p:nvPicPr>
            <p:cNvPr id="14" name="Pearson Logo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7.xml"/><Relationship Id="rId7" Type="http://schemas.openxmlformats.org/officeDocument/2006/relationships/slide" Target="slide1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4.xml"/><Relationship Id="rId5" Type="http://schemas.openxmlformats.org/officeDocument/2006/relationships/slide" Target="slide10.xml"/><Relationship Id="rId10" Type="http://schemas.openxmlformats.org/officeDocument/2006/relationships/slide" Target="slide28.xml"/><Relationship Id="rId4" Type="http://schemas.openxmlformats.org/officeDocument/2006/relationships/slide" Target="slide8.xml"/><Relationship Id="rId9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slide" Target="slide38.xml"/><Relationship Id="rId4" Type="http://schemas.openxmlformats.org/officeDocument/2006/relationships/slide" Target="slide3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slide" Target="slide3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slide" Target="slide28.xml"/><Relationship Id="rId5" Type="http://schemas.openxmlformats.org/officeDocument/2006/relationships/slide" Target="slide20.xml"/><Relationship Id="rId4" Type="http://schemas.openxmlformats.org/officeDocument/2006/relationships/slide" Target="slide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229600" cy="622300"/>
          </a:xfrm>
        </p:spPr>
        <p:txBody>
          <a:bodyPr/>
          <a:lstStyle/>
          <a:p>
            <a:pPr eaLnBrk="1" hangingPunct="1"/>
            <a:r>
              <a:rPr lang="en-US" altLang="en-US" smtClean="0"/>
              <a:t>Personality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457200" y="815975"/>
            <a:ext cx="8229600" cy="4794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Sixth edition</a:t>
            </a:r>
          </a:p>
        </p:txBody>
      </p:sp>
      <p:sp>
        <p:nvSpPr>
          <p:cNvPr id="14339" name="Text Placeholder 3"/>
          <p:cNvSpPr>
            <a:spLocks noGrp="1"/>
          </p:cNvSpPr>
          <p:nvPr>
            <p:ph type="body" sz="quarter" idx="14"/>
          </p:nvPr>
        </p:nvSpPr>
        <p:spPr bwMode="auto">
          <a:xfrm>
            <a:off x="5029200" y="1600200"/>
            <a:ext cx="3657600" cy="1600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Chapter 13</a:t>
            </a:r>
          </a:p>
        </p:txBody>
      </p:sp>
      <p:sp>
        <p:nvSpPr>
          <p:cNvPr id="14340" name="Text Placeholder 4"/>
          <p:cNvSpPr>
            <a:spLocks noGrp="1"/>
          </p:cNvSpPr>
          <p:nvPr>
            <p:ph type="body" sz="quarter" idx="15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Culture, Religion, and Ethnicity</a:t>
            </a:r>
            <a:endParaRPr lang="en-US" altLang="en-US" dirty="0" smtClean="0"/>
          </a:p>
        </p:txBody>
      </p:sp>
      <p:pic>
        <p:nvPicPr>
          <p:cNvPr id="14341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60500"/>
            <a:ext cx="381000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400" dirty="0"/>
              <a:t>Examine the influences of culture on personality development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Ethnocentrism</a:t>
            </a:r>
          </a:p>
          <a:p>
            <a:pPr lvl="0"/>
            <a:r>
              <a:rPr lang="en-US" dirty="0"/>
              <a:t>Areas of cultural differences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13.2: History of Research on Personality and Culture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13.2.1: Contributions from Cultural Anthropology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How culture affects development</a:t>
            </a:r>
          </a:p>
          <a:p>
            <a:r>
              <a:rPr lang="en-US" dirty="0" smtClean="0"/>
              <a:t>Cultural knowledge </a:t>
            </a:r>
            <a:r>
              <a:rPr lang="en-US" dirty="0" err="1" smtClean="0"/>
              <a:t>vs</a:t>
            </a:r>
            <a:r>
              <a:rPr lang="en-US" dirty="0" smtClean="0"/>
              <a:t> behavior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13.2.2: </a:t>
            </a:r>
            <a:r>
              <a:rPr lang="en-US" dirty="0" err="1" smtClean="0"/>
              <a:t>Emic</a:t>
            </a:r>
            <a:r>
              <a:rPr lang="en-US" dirty="0" smtClean="0"/>
              <a:t> versus </a:t>
            </a:r>
            <a:r>
              <a:rPr lang="en-US" dirty="0" err="1" smtClean="0"/>
              <a:t>Etic</a:t>
            </a:r>
            <a:r>
              <a:rPr lang="en-US" dirty="0" smtClean="0"/>
              <a:t> Approaches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Emic</a:t>
            </a:r>
            <a:r>
              <a:rPr lang="en-US" dirty="0" smtClean="0"/>
              <a:t> approach</a:t>
            </a:r>
          </a:p>
          <a:p>
            <a:r>
              <a:rPr lang="en-US" dirty="0" err="1" smtClean="0"/>
              <a:t>Etic</a:t>
            </a:r>
            <a:r>
              <a:rPr lang="en-US" dirty="0" smtClean="0"/>
              <a:t> approach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400" dirty="0"/>
              <a:t>Contrast the autonomous individual with the collective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Individualistic</a:t>
            </a:r>
          </a:p>
          <a:p>
            <a:r>
              <a:rPr lang="en-US" dirty="0" smtClean="0"/>
              <a:t>Collectivistic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13.3: Collectivist and Individualistic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400" dirty="0"/>
              <a:t>Evaluate the importance of multiple sources of error in judgments of personality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Ignorance of social and cultural influences</a:t>
            </a:r>
          </a:p>
          <a:p>
            <a:r>
              <a:rPr lang="en-US" dirty="0" smtClean="0"/>
              <a:t>Examples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13.4: Errors of Scientific Inference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13.4.1: Race as a Flawed Approach to Grouping People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Grouping by belief</a:t>
            </a:r>
          </a:p>
          <a:p>
            <a:pPr lvl="0"/>
            <a:r>
              <a:rPr lang="en-US" dirty="0" smtClean="0"/>
              <a:t>Ethnic groups</a:t>
            </a:r>
          </a:p>
          <a:p>
            <a:r>
              <a:rPr lang="en-US" dirty="0" smtClean="0"/>
              <a:t>Race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13.4.2: The American Dilemma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Racial stereotyping</a:t>
            </a:r>
          </a:p>
          <a:p>
            <a:r>
              <a:rPr lang="en-US" dirty="0" smtClean="0"/>
              <a:t>Common stereotypes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400" dirty="0"/>
              <a:t>Analyze the influence of religion on response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Effect of religion on personality</a:t>
            </a:r>
          </a:p>
          <a:p>
            <a:r>
              <a:rPr lang="en-US" dirty="0" smtClean="0"/>
              <a:t>Psychoanalysts and religion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13.5: Religion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400" dirty="0"/>
              <a:t>Describe how socio-economic factors influence personality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SES gradient</a:t>
            </a:r>
          </a:p>
          <a:p>
            <a:r>
              <a:rPr lang="en-US" dirty="0" smtClean="0"/>
              <a:t>Social class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13.6: Socioeconomic Influences on Personality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13.6.1: Karl Marx and Alienation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Effects of the economic system on individual behavior</a:t>
            </a:r>
          </a:p>
          <a:p>
            <a:r>
              <a:rPr lang="en-US" dirty="0" smtClean="0"/>
              <a:t>Socioeconomic influences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Modules </a:t>
            </a:r>
            <a:r>
              <a:rPr lang="en-US" altLang="en-US" sz="2400" dirty="0" smtClean="0"/>
              <a:t>(1 of 2)</a:t>
            </a:r>
          </a:p>
        </p:txBody>
      </p:sp>
      <p:sp>
        <p:nvSpPr>
          <p:cNvPr id="19458" name="Content Placeholder 5"/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525963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3" action="ppaction://hlinksldjump"/>
              </a:rPr>
              <a:t>Introduction: Culture, Religion, and Ethnicity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4" action="ppaction://hlinksldjump"/>
              </a:rPr>
              <a:t>13.1: Group Influence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5" action="ppaction://hlinksldjump"/>
              </a:rPr>
              <a:t>13.2: History of Research on Personality and Culture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6" action="ppaction://hlinksldjump"/>
              </a:rPr>
              <a:t>13.3: Collectivist and Individualistic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6" action="ppaction://hlinksldjump"/>
              </a:rPr>
              <a:t>13.4: Errors of Scientific Inference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7" action="ppaction://hlinksldjump"/>
              </a:rPr>
              <a:t>13.5: Religion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8" action="ppaction://hlinksldjump"/>
              </a:rPr>
              <a:t>13.6: Socioeconomic Influences on Personality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9" action="ppaction://hlinksldjump"/>
              </a:rPr>
              <a:t>13.7: Language as a Cultural Influence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10" action="ppaction://hlinksldjump"/>
              </a:rPr>
              <a:t>13.8: Culture and Testing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endParaRPr lang="en-US" altLang="en-US" sz="2400" dirty="0" smtClean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400" dirty="0"/>
              <a:t>Evaluate the influence of language on personality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Effects of language</a:t>
            </a:r>
          </a:p>
          <a:p>
            <a:r>
              <a:rPr lang="en-US" dirty="0" smtClean="0"/>
              <a:t>Helps preserve cultural heritage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13.7: Language as a Cultural Influence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13.7.1: Language and Identity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Role of language</a:t>
            </a:r>
          </a:p>
          <a:p>
            <a:pPr lvl="0"/>
            <a:r>
              <a:rPr lang="en-US" dirty="0" smtClean="0"/>
              <a:t>Idiolect</a:t>
            </a:r>
          </a:p>
          <a:p>
            <a:r>
              <a:rPr lang="en-US" dirty="0" smtClean="0"/>
              <a:t>Dialects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13.7.2: Creating a Culture through Shared Language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Deaf community</a:t>
            </a:r>
          </a:p>
          <a:p>
            <a:r>
              <a:rPr lang="en-US" dirty="0" smtClean="0"/>
              <a:t>Culture of the blind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13.7.3: Language as Politics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“English Only” movement</a:t>
            </a:r>
          </a:p>
          <a:p>
            <a:r>
              <a:rPr lang="en-US" dirty="0" smtClean="0"/>
              <a:t>Anti-“English Only” movement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13.7.4: Language and Thought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Language for communication</a:t>
            </a:r>
          </a:p>
          <a:p>
            <a:r>
              <a:rPr lang="en-US" dirty="0" smtClean="0"/>
              <a:t>Whorfian hypothesis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13.7.5: Bilingualism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Effects of bilingualism</a:t>
            </a:r>
          </a:p>
          <a:p>
            <a:r>
              <a:rPr lang="en-US" dirty="0" smtClean="0"/>
              <a:t>Examples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13.7.6: Language and Social Interaction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Pecking order</a:t>
            </a:r>
          </a:p>
          <a:p>
            <a:r>
              <a:rPr lang="en-US" dirty="0" smtClean="0"/>
              <a:t>Examples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13.7.7: Gender and Language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Gender neutrality</a:t>
            </a:r>
          </a:p>
          <a:p>
            <a:r>
              <a:rPr lang="en-US" dirty="0" smtClean="0"/>
              <a:t>Gender neutral third-person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400" dirty="0"/>
              <a:t>Examine the importance of assumptions while conducting psychological testing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Culturally-biased assumptions</a:t>
            </a:r>
          </a:p>
          <a:p>
            <a:r>
              <a:rPr lang="en-US" dirty="0" smtClean="0"/>
              <a:t>Affects test scores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13.8: Culture and Testing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13.8.1: Culture-Free and Culture-Fair Tests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Culture-free tests</a:t>
            </a:r>
          </a:p>
          <a:p>
            <a:pPr lvl="0"/>
            <a:r>
              <a:rPr lang="en-US" dirty="0" smtClean="0"/>
              <a:t>Culture-fair tests </a:t>
            </a:r>
          </a:p>
          <a:p>
            <a:r>
              <a:rPr lang="en-US" dirty="0" smtClean="0"/>
              <a:t>Solutions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Modules </a:t>
            </a:r>
            <a:r>
              <a:rPr lang="en-US" altLang="en-US" sz="2400" dirty="0" smtClean="0"/>
              <a:t>(2 of 2)</a:t>
            </a:r>
          </a:p>
        </p:txBody>
      </p:sp>
      <p:sp>
        <p:nvSpPr>
          <p:cNvPr id="19458" name="Content Placeholder 5"/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525963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SzTx/>
              <a:buNone/>
            </a:pPr>
            <a:r>
              <a:rPr lang="en-US" sz="2400" dirty="0" smtClean="0">
                <a:hlinkClick r:id="rId3" action="ppaction://hlinksldjump"/>
              </a:rPr>
              <a:t>13.9: A More General Model of Personality and Culture</a:t>
            </a:r>
            <a:endParaRPr lang="en-US" sz="2400" dirty="0" smtClean="0"/>
          </a:p>
          <a:p>
            <a:pPr marL="0" indent="0">
              <a:buSzTx/>
              <a:buNone/>
            </a:pPr>
            <a:r>
              <a:rPr lang="en-US" sz="2400" dirty="0" smtClean="0">
                <a:hlinkClick r:id="rId4" action="ppaction://hlinksldjump"/>
              </a:rPr>
              <a:t>13.10: Recent Research Directions</a:t>
            </a:r>
            <a:endParaRPr lang="en-US" sz="2400" dirty="0" smtClean="0"/>
          </a:p>
          <a:p>
            <a:pPr marL="0" indent="0">
              <a:buSzTx/>
              <a:buNone/>
            </a:pPr>
            <a:r>
              <a:rPr lang="en-US" sz="2400" dirty="0" smtClean="0">
                <a:hlinkClick r:id="rId5" action="ppaction://hlinksldjump"/>
              </a:rPr>
              <a:t>Conclusion: Culture, Religion, and Ethnicity</a:t>
            </a:r>
            <a:endParaRPr lang="en-US" altLang="en-US" sz="24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13.8.2: Stereotype Threat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Negative stereotype</a:t>
            </a:r>
          </a:p>
          <a:p>
            <a:r>
              <a:rPr lang="en-US" dirty="0" smtClean="0"/>
              <a:t>Positive stereotype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400" dirty="0"/>
              <a:t>Report how culture determines personality and behavior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Cultural context</a:t>
            </a:r>
          </a:p>
          <a:p>
            <a:r>
              <a:rPr lang="en-US" dirty="0" smtClean="0"/>
              <a:t>Relationship between Native Americans and U.S. government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13.9: A More General Model of Personality and Culture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13.9.1: Incorporating Culture into Personality Theory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Accept culture as basic element of personality</a:t>
            </a:r>
          </a:p>
          <a:p>
            <a:r>
              <a:rPr lang="en-US" dirty="0" smtClean="0"/>
              <a:t>Example of prejudice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13.9.2: Culture and Humanity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Accept culture as basic element of personality</a:t>
            </a:r>
          </a:p>
          <a:p>
            <a:r>
              <a:rPr lang="en-US" dirty="0" smtClean="0"/>
              <a:t>Example of prejudice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13.9.3: Culture and Theory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Culture influences theory</a:t>
            </a:r>
          </a:p>
          <a:p>
            <a:r>
              <a:rPr lang="en-US" dirty="0" smtClean="0"/>
              <a:t>Validity of theories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400" dirty="0"/>
              <a:t>Appraise the relevance of current research on personality and culture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Cultural views of the self</a:t>
            </a:r>
          </a:p>
          <a:p>
            <a:pPr lvl="0"/>
            <a:r>
              <a:rPr lang="en-US" dirty="0" smtClean="0"/>
              <a:t>Western view</a:t>
            </a:r>
          </a:p>
          <a:p>
            <a:r>
              <a:rPr lang="en-US" dirty="0" smtClean="0"/>
              <a:t>Eastern view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13.10: Recent Research Directions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13.10.1: The Situation May Elicit Cultural Differences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Situationally</a:t>
            </a:r>
            <a:r>
              <a:rPr lang="en-US" dirty="0" smtClean="0"/>
              <a:t> influenced aspects of cultural identity</a:t>
            </a:r>
          </a:p>
          <a:p>
            <a:r>
              <a:rPr lang="en-US" dirty="0" smtClean="0"/>
              <a:t>New directions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13.10.2: Ethnic Socialization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Challenges in diverse societies</a:t>
            </a:r>
          </a:p>
          <a:p>
            <a:r>
              <a:rPr lang="en-US" dirty="0" smtClean="0"/>
              <a:t>Reaction when stereotypic information is disconfirmed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Culture, Religion, and </a:t>
            </a:r>
            <a:r>
              <a:rPr lang="en-US" dirty="0" smtClean="0"/>
              <a:t>Ethnicity (1 of 2)</a:t>
            </a:r>
            <a:endParaRPr lang="en-US" altLang="en-US" dirty="0" smtClean="0"/>
          </a:p>
        </p:txBody>
      </p:sp>
      <p:sp>
        <p:nvSpPr>
          <p:cNvPr id="18434" name="Content Placeholder 7"/>
          <p:cNvSpPr>
            <a:spLocks noGrp="1"/>
          </p:cNvSpPr>
          <p:nvPr>
            <p:ph idx="1"/>
          </p:nvPr>
        </p:nvSpPr>
        <p:spPr bwMode="auto">
          <a:xfrm>
            <a:off x="457200" y="1600201"/>
            <a:ext cx="8229600" cy="3886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Understanding cultural influences is important to understanding all eight of the basic aspects of personality</a:t>
            </a:r>
          </a:p>
          <a:p>
            <a:pPr lvl="0"/>
            <a:r>
              <a:rPr lang="en-US" dirty="0"/>
              <a:t>Cultural differences involve the shared behaviors and customs we learn from the institutions in our society</a:t>
            </a:r>
          </a:p>
          <a:p>
            <a:pPr lvl="0"/>
            <a:r>
              <a:rPr lang="en-US" dirty="0"/>
              <a:t>They are an essential component of who we are</a:t>
            </a:r>
          </a:p>
          <a:p>
            <a:pPr marL="0" indent="0">
              <a:buNone/>
            </a:pPr>
            <a:endParaRPr lang="en-US" dirty="0"/>
          </a:p>
          <a:p>
            <a:pPr lvl="0"/>
            <a:endParaRPr lang="en-US" altLang="en-US" dirty="0" smtClean="0"/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 Culture, Religion, and </a:t>
            </a:r>
            <a:r>
              <a:rPr lang="en-US" dirty="0" smtClean="0"/>
              <a:t>Ethnicity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effects of social class—social and economic status—on personality can be dramatic</a:t>
            </a:r>
          </a:p>
          <a:p>
            <a:r>
              <a:rPr lang="en-US" dirty="0"/>
              <a:t>Language is one of the defining features of a person’s identity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97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Learning Objectives </a:t>
            </a:r>
            <a:r>
              <a:rPr lang="en-US" altLang="en-US" sz="2400" dirty="0" smtClean="0"/>
              <a:t>(1 of 3)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SzTx/>
              <a:buNone/>
            </a:pPr>
            <a:r>
              <a:rPr lang="en-US" dirty="0" smtClean="0">
                <a:hlinkClick r:id="rId3" action="ppaction://hlinksldjump"/>
              </a:rPr>
              <a:t>13.1: Examine the influences of groups, peers, and family on personality development</a:t>
            </a:r>
            <a:endParaRPr lang="en-US" dirty="0" smtClean="0"/>
          </a:p>
          <a:p>
            <a:pPr marL="0" indent="0">
              <a:buSzTx/>
              <a:buNone/>
            </a:pPr>
            <a:r>
              <a:rPr lang="en-US" dirty="0" smtClean="0">
                <a:hlinkClick r:id="rId4" action="ppaction://hlinksldjump"/>
              </a:rPr>
              <a:t>13.2: Examine the influences of culture on personality development</a:t>
            </a:r>
            <a:endParaRPr lang="en-US" dirty="0" smtClean="0"/>
          </a:p>
          <a:p>
            <a:pPr marL="0" indent="0">
              <a:buSzTx/>
              <a:buNone/>
            </a:pPr>
            <a:r>
              <a:rPr lang="en-US" dirty="0" smtClean="0">
                <a:hlinkClick r:id="rId5" action="ppaction://hlinksldjump"/>
              </a:rPr>
              <a:t>13.3: Contrast the autonomous individual with the collective</a:t>
            </a:r>
            <a:endParaRPr lang="en-US" dirty="0" smtClean="0"/>
          </a:p>
          <a:p>
            <a:pPr marL="0" indent="0">
              <a:buSzTx/>
              <a:buNone/>
            </a:pPr>
            <a:r>
              <a:rPr lang="en-US" dirty="0" smtClean="0">
                <a:hlinkClick r:id="rId6" action="ppaction://hlinksldjump"/>
              </a:rPr>
              <a:t>13.4: Evaluate the importance of multiple sources of error in judgments of personality</a:t>
            </a:r>
            <a:endParaRPr lang="en-US" altLang="en-US" dirty="0" smtClean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Learning Objectives </a:t>
            </a:r>
            <a:r>
              <a:rPr lang="en-US" altLang="en-US" sz="2400" dirty="0" smtClean="0"/>
              <a:t>(2 of 3)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SzTx/>
              <a:buNone/>
            </a:pPr>
            <a:r>
              <a:rPr lang="en-US" dirty="0" smtClean="0">
                <a:hlinkClick r:id="rId3" action="ppaction://hlinksldjump"/>
              </a:rPr>
              <a:t>13.5: Analyze the influence of religion on response</a:t>
            </a:r>
            <a:endParaRPr lang="en-US" dirty="0" smtClean="0"/>
          </a:p>
          <a:p>
            <a:pPr marL="0" indent="0">
              <a:buSzTx/>
              <a:buNone/>
            </a:pPr>
            <a:r>
              <a:rPr lang="en-US" dirty="0" smtClean="0">
                <a:hlinkClick r:id="rId4" action="ppaction://hlinksldjump"/>
              </a:rPr>
              <a:t>13.6: Describe how socio-economic factors influence personality</a:t>
            </a:r>
            <a:endParaRPr lang="en-US" dirty="0" smtClean="0"/>
          </a:p>
          <a:p>
            <a:pPr marL="0" indent="0">
              <a:buSzTx/>
              <a:buNone/>
            </a:pPr>
            <a:r>
              <a:rPr lang="en-US" dirty="0" smtClean="0">
                <a:hlinkClick r:id="rId5" action="ppaction://hlinksldjump"/>
              </a:rPr>
              <a:t>13.7: Evaluate the influence of language on personality</a:t>
            </a:r>
            <a:endParaRPr lang="en-US" dirty="0" smtClean="0"/>
          </a:p>
          <a:p>
            <a:pPr marL="0" indent="0">
              <a:buSzTx/>
              <a:buNone/>
            </a:pPr>
            <a:r>
              <a:rPr lang="en-US" dirty="0" smtClean="0">
                <a:hlinkClick r:id="rId6" action="ppaction://hlinksldjump"/>
              </a:rPr>
              <a:t>13.8: Examine the importance of assumptions while conducting psychological testing</a:t>
            </a:r>
            <a:endParaRPr lang="en-US" dirty="0" smtClean="0"/>
          </a:p>
          <a:p>
            <a:pPr marL="0" indent="0">
              <a:buSzTx/>
              <a:buNone/>
            </a:pPr>
            <a:r>
              <a:rPr lang="en-US" dirty="0" smtClean="0">
                <a:hlinkClick r:id="rId7" action="ppaction://hlinksldjump"/>
              </a:rPr>
              <a:t>13.9: Report how culture determines personality and behavior</a:t>
            </a:r>
            <a:endParaRPr lang="en-US" altLang="en-US" dirty="0" smtClean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Learning Objectives </a:t>
            </a:r>
            <a:r>
              <a:rPr lang="en-US" altLang="en-US" sz="2400" dirty="0" smtClean="0"/>
              <a:t>(3 of 3)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SzTx/>
              <a:buNone/>
            </a:pPr>
            <a:r>
              <a:rPr lang="en-US" dirty="0" smtClean="0">
                <a:hlinkClick r:id="rId3" action="ppaction://hlinksldjump"/>
              </a:rPr>
              <a:t>13.10: Appraise the relevance of current research on personality and culture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Culture, Religion, and Ethnicity</a:t>
            </a:r>
            <a:endParaRPr lang="en-US" altLang="en-US" dirty="0" smtClean="0"/>
          </a:p>
        </p:txBody>
      </p:sp>
      <p:sp>
        <p:nvSpPr>
          <p:cNvPr id="18434" name="Content Placeholder 7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Influences of groups, peers, and family on personality development</a:t>
            </a:r>
          </a:p>
          <a:p>
            <a:pPr lvl="0"/>
            <a:r>
              <a:rPr lang="en-US" dirty="0" smtClean="0"/>
              <a:t>Influences of culture on personality development</a:t>
            </a:r>
          </a:p>
          <a:p>
            <a:r>
              <a:rPr lang="en-US" dirty="0" smtClean="0"/>
              <a:t>Influence of language on personality</a:t>
            </a:r>
            <a:endParaRPr lang="en-US" altLang="en-US" dirty="0" smtClean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400" dirty="0"/>
              <a:t>Examine the influences of groups, peers, and family on personality development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No man is an island</a:t>
            </a:r>
          </a:p>
          <a:p>
            <a:r>
              <a:rPr lang="en-US" dirty="0" smtClean="0"/>
              <a:t>Major influences on personality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13.1: Group Influence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13.1.1: Cultural Effects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Direct social influences</a:t>
            </a:r>
          </a:p>
          <a:p>
            <a:r>
              <a:rPr lang="en-US" dirty="0" smtClean="0"/>
              <a:t>Other influences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08 Lectur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207</TotalTime>
  <Words>2286</Words>
  <Application>Microsoft Office PowerPoint</Application>
  <PresentationFormat>On-screen Show (4:3)</PresentationFormat>
  <Paragraphs>407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Verdana</vt:lpstr>
      <vt:lpstr>Wingdings</vt:lpstr>
      <vt:lpstr>508 Lecture</vt:lpstr>
      <vt:lpstr>Personality</vt:lpstr>
      <vt:lpstr>Modules (1 of 2)</vt:lpstr>
      <vt:lpstr>Modules (2 of 2)</vt:lpstr>
      <vt:lpstr>Learning Objectives (1 of 3)</vt:lpstr>
      <vt:lpstr>Learning Objectives (2 of 3)</vt:lpstr>
      <vt:lpstr>Learning Objectives (3 of 3)</vt:lpstr>
      <vt:lpstr>Introduction: Culture, Religion, and Ethnicity</vt:lpstr>
      <vt:lpstr>13.1: Group Influence</vt:lpstr>
      <vt:lpstr>13.1.1: Cultural Effects</vt:lpstr>
      <vt:lpstr>13.2: History of Research on Personality and Culture</vt:lpstr>
      <vt:lpstr>13.2.1: Contributions from Cultural Anthropology</vt:lpstr>
      <vt:lpstr>13.2.2: Emic versus Etic Approaches</vt:lpstr>
      <vt:lpstr>13.3: Collectivist and Individualistic</vt:lpstr>
      <vt:lpstr>13.4: Errors of Scientific Inference</vt:lpstr>
      <vt:lpstr>13.4.1: Race as a Flawed Approach to Grouping People</vt:lpstr>
      <vt:lpstr>13.4.2: The American Dilemma</vt:lpstr>
      <vt:lpstr>13.5: Religion</vt:lpstr>
      <vt:lpstr>13.6: Socioeconomic Influences on Personality</vt:lpstr>
      <vt:lpstr>13.6.1: Karl Marx and Alienation</vt:lpstr>
      <vt:lpstr>13.7: Language as a Cultural Influence</vt:lpstr>
      <vt:lpstr>13.7.1: Language and Identity</vt:lpstr>
      <vt:lpstr>13.7.2: Creating a Culture through Shared Language</vt:lpstr>
      <vt:lpstr>13.7.3: Language as Politics</vt:lpstr>
      <vt:lpstr>13.7.4: Language and Thought</vt:lpstr>
      <vt:lpstr>13.7.5: Bilingualism</vt:lpstr>
      <vt:lpstr>13.7.6: Language and Social Interaction</vt:lpstr>
      <vt:lpstr>13.7.7: Gender and Language</vt:lpstr>
      <vt:lpstr>13.8: Culture and Testing</vt:lpstr>
      <vt:lpstr>13.8.1: Culture-Free and Culture-Fair Tests</vt:lpstr>
      <vt:lpstr>13.8.2: Stereotype Threat</vt:lpstr>
      <vt:lpstr>13.9: A More General Model of Personality and Culture</vt:lpstr>
      <vt:lpstr>13.9.1: Incorporating Culture into Personality Theory</vt:lpstr>
      <vt:lpstr>13.9.2: Culture and Humanity</vt:lpstr>
      <vt:lpstr>13.9.3: Culture and Theory</vt:lpstr>
      <vt:lpstr>13.10: Recent Research Directions</vt:lpstr>
      <vt:lpstr>13.10.1: The Situation May Elicit Cultural Differences</vt:lpstr>
      <vt:lpstr>13.10.2: Ethnic Socialization</vt:lpstr>
      <vt:lpstr>Conclusion: Culture, Religion, and Ethnicity (1 of 2)</vt:lpstr>
      <vt:lpstr>Conclusion: Culture, Religion, and Ethnicity (2 of 2)</vt:lpstr>
    </vt:vector>
  </TitlesOfParts>
  <Company>echosvoice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 Compliant Lecture PowerPoint</dc:title>
  <dc:subject>Introduction to Psychology</dc:subject>
  <dc:creator>Echo Swinford</dc:creator>
  <cp:lastModifiedBy>Courtney Welsh</cp:lastModifiedBy>
  <cp:revision>126</cp:revision>
  <dcterms:created xsi:type="dcterms:W3CDTF">2014-07-14T20:04:21Z</dcterms:created>
  <dcterms:modified xsi:type="dcterms:W3CDTF">2015-10-21T16:43:44Z</dcterms:modified>
</cp:coreProperties>
</file>