
<file path=[Content_Types].xml><?xml version="1.0" encoding="utf-8"?>
<Types xmlns="http://schemas.openxmlformats.org/package/2006/content-types">
  <Default Extension="png" ContentType="image/png"/>
  <Default Extension="wmf" ContentType="image/x-wmf"/>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2.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3.xml" ContentType="application/vnd.openxmlformats-officedocument.drawingml.chart+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4.xml" ContentType="application/vnd.openxmlformats-officedocument.drawingml.chart+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1"/>
  </p:notesMasterIdLst>
  <p:sldIdLst>
    <p:sldId id="256" r:id="rId2"/>
    <p:sldId id="278" r:id="rId3"/>
    <p:sldId id="257" r:id="rId4"/>
    <p:sldId id="258" r:id="rId5"/>
    <p:sldId id="259" r:id="rId6"/>
    <p:sldId id="260" r:id="rId7"/>
    <p:sldId id="261" r:id="rId8"/>
    <p:sldId id="262" r:id="rId9"/>
    <p:sldId id="284" r:id="rId10"/>
    <p:sldId id="285" r:id="rId11"/>
    <p:sldId id="286" r:id="rId12"/>
    <p:sldId id="287" r:id="rId13"/>
    <p:sldId id="288" r:id="rId14"/>
    <p:sldId id="263" r:id="rId15"/>
    <p:sldId id="264" r:id="rId16"/>
    <p:sldId id="290" r:id="rId17"/>
    <p:sldId id="279" r:id="rId18"/>
    <p:sldId id="265" r:id="rId19"/>
    <p:sldId id="266" r:id="rId20"/>
    <p:sldId id="267" r:id="rId21"/>
    <p:sldId id="268" r:id="rId22"/>
    <p:sldId id="269" r:id="rId23"/>
    <p:sldId id="289" r:id="rId24"/>
    <p:sldId id="270" r:id="rId25"/>
    <p:sldId id="271" r:id="rId26"/>
    <p:sldId id="272" r:id="rId27"/>
    <p:sldId id="273" r:id="rId28"/>
    <p:sldId id="291" r:id="rId29"/>
    <p:sldId id="280" r:id="rId30"/>
    <p:sldId id="274" r:id="rId31"/>
    <p:sldId id="275" r:id="rId32"/>
    <p:sldId id="276" r:id="rId33"/>
    <p:sldId id="277" r:id="rId34"/>
    <p:sldId id="294" r:id="rId35"/>
    <p:sldId id="281" r:id="rId36"/>
    <p:sldId id="293" r:id="rId37"/>
    <p:sldId id="282" r:id="rId38"/>
    <p:sldId id="292" r:id="rId39"/>
    <p:sldId id="283"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857" autoAdjust="0"/>
  </p:normalViewPr>
  <p:slideViewPr>
    <p:cSldViewPr>
      <p:cViewPr varScale="1">
        <p:scale>
          <a:sx n="77" d="100"/>
          <a:sy n="77" d="100"/>
        </p:scale>
        <p:origin x="-102"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numRef>
              <c:f>Sheet1!$A$2:$A$35</c:f>
              <c:numCache>
                <c:formatCode>General</c:formatCode>
                <c:ptCount val="3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numCache>
            </c:numRef>
          </c:cat>
          <c:val>
            <c:numRef>
              <c:f>Sheet1!$B$2:$B$35</c:f>
              <c:numCache>
                <c:formatCode>General</c:formatCode>
                <c:ptCount val="34"/>
                <c:pt idx="4">
                  <c:v>20</c:v>
                </c:pt>
                <c:pt idx="6">
                  <c:v>0</c:v>
                </c:pt>
                <c:pt idx="13">
                  <c:v>40</c:v>
                </c:pt>
                <c:pt idx="23">
                  <c:v>60</c:v>
                </c:pt>
                <c:pt idx="33">
                  <c:v>100</c:v>
                </c:pt>
              </c:numCache>
            </c:numRef>
          </c:val>
        </c:ser>
        <c:dLbls>
          <c:showLegendKey val="0"/>
          <c:showVal val="0"/>
          <c:showCatName val="0"/>
          <c:showSerName val="0"/>
          <c:showPercent val="0"/>
          <c:showBubbleSize val="0"/>
        </c:dLbls>
        <c:gapWidth val="150"/>
        <c:axId val="86771200"/>
        <c:axId val="86773120"/>
      </c:barChart>
      <c:catAx>
        <c:axId val="86771200"/>
        <c:scaling>
          <c:orientation val="minMax"/>
        </c:scaling>
        <c:delete val="0"/>
        <c:axPos val="b"/>
        <c:numFmt formatCode="General" sourceLinked="1"/>
        <c:majorTickMark val="out"/>
        <c:minorTickMark val="none"/>
        <c:tickLblPos val="nextTo"/>
        <c:txPr>
          <a:bodyPr rot="0" vert="horz"/>
          <a:lstStyle/>
          <a:p>
            <a:pPr>
              <a:defRPr/>
            </a:pPr>
            <a:endParaRPr lang="en-US"/>
          </a:p>
        </c:txPr>
        <c:crossAx val="86773120"/>
        <c:crosses val="autoZero"/>
        <c:auto val="1"/>
        <c:lblAlgn val="ctr"/>
        <c:lblOffset val="100"/>
        <c:tickLblSkip val="33"/>
        <c:noMultiLvlLbl val="0"/>
      </c:catAx>
      <c:valAx>
        <c:axId val="86773120"/>
        <c:scaling>
          <c:orientation val="minMax"/>
          <c:max val="100"/>
        </c:scaling>
        <c:delete val="0"/>
        <c:axPos val="l"/>
        <c:majorGridlines/>
        <c:numFmt formatCode="General" sourceLinked="1"/>
        <c:majorTickMark val="out"/>
        <c:minorTickMark val="none"/>
        <c:tickLblPos val="nextTo"/>
        <c:crossAx val="8677120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barChart>
        <c:barDir val="col"/>
        <c:grouping val="clustered"/>
        <c:varyColors val="0"/>
        <c:ser>
          <c:idx val="0"/>
          <c:order val="0"/>
          <c:tx>
            <c:strRef>
              <c:f>Sheet1!$B$1</c:f>
              <c:strCache>
                <c:ptCount val="1"/>
                <c:pt idx="0">
                  <c:v>Nominal $</c:v>
                </c:pt>
              </c:strCache>
            </c:strRef>
          </c:tx>
          <c:invertIfNegative val="0"/>
          <c:cat>
            <c:numRef>
              <c:f>Sheet1!$A$2:$A$35</c:f>
              <c:numCache>
                <c:formatCode>General</c:formatCode>
                <c:ptCount val="3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numCache>
            </c:numRef>
          </c:cat>
          <c:val>
            <c:numRef>
              <c:f>Sheet1!$B$2:$B$35</c:f>
              <c:numCache>
                <c:formatCode>General</c:formatCode>
                <c:ptCount val="34"/>
                <c:pt idx="4">
                  <c:v>20</c:v>
                </c:pt>
                <c:pt idx="6">
                  <c:v>0</c:v>
                </c:pt>
                <c:pt idx="13">
                  <c:v>40</c:v>
                </c:pt>
                <c:pt idx="23">
                  <c:v>60</c:v>
                </c:pt>
                <c:pt idx="33">
                  <c:v>100</c:v>
                </c:pt>
              </c:numCache>
            </c:numRef>
          </c:val>
        </c:ser>
        <c:ser>
          <c:idx val="1"/>
          <c:order val="1"/>
          <c:tx>
            <c:strRef>
              <c:f>Sheet1!$C$1</c:f>
              <c:strCache>
                <c:ptCount val="1"/>
                <c:pt idx="0">
                  <c:v>Present $</c:v>
                </c:pt>
              </c:strCache>
            </c:strRef>
          </c:tx>
          <c:invertIfNegative val="0"/>
          <c:cat>
            <c:numRef>
              <c:f>Sheet1!$A$2:$A$35</c:f>
              <c:numCache>
                <c:formatCode>General</c:formatCode>
                <c:ptCount val="34"/>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numCache>
            </c:numRef>
          </c:cat>
          <c:val>
            <c:numRef>
              <c:f>Sheet1!$C$2:$C$35</c:f>
              <c:numCache>
                <c:formatCode>General</c:formatCode>
                <c:ptCount val="34"/>
                <c:pt idx="4">
                  <c:v>13.612</c:v>
                </c:pt>
                <c:pt idx="13">
                  <c:v>13.62</c:v>
                </c:pt>
                <c:pt idx="23">
                  <c:v>9.4619999999999997</c:v>
                </c:pt>
                <c:pt idx="33">
                  <c:v>7.3</c:v>
                </c:pt>
              </c:numCache>
            </c:numRef>
          </c:val>
        </c:ser>
        <c:dLbls>
          <c:showLegendKey val="0"/>
          <c:showVal val="0"/>
          <c:showCatName val="0"/>
          <c:showSerName val="0"/>
          <c:showPercent val="0"/>
          <c:showBubbleSize val="0"/>
        </c:dLbls>
        <c:gapWidth val="150"/>
        <c:axId val="211555456"/>
        <c:axId val="211557376"/>
      </c:barChart>
      <c:catAx>
        <c:axId val="211555456"/>
        <c:scaling>
          <c:orientation val="minMax"/>
        </c:scaling>
        <c:delete val="0"/>
        <c:axPos val="b"/>
        <c:numFmt formatCode="General" sourceLinked="1"/>
        <c:majorTickMark val="out"/>
        <c:minorTickMark val="none"/>
        <c:tickLblPos val="nextTo"/>
        <c:txPr>
          <a:bodyPr rot="0" vert="horz"/>
          <a:lstStyle/>
          <a:p>
            <a:pPr>
              <a:defRPr/>
            </a:pPr>
            <a:endParaRPr lang="en-US"/>
          </a:p>
        </c:txPr>
        <c:crossAx val="211557376"/>
        <c:crosses val="autoZero"/>
        <c:auto val="1"/>
        <c:lblAlgn val="ctr"/>
        <c:lblOffset val="100"/>
        <c:tickLblSkip val="33"/>
        <c:noMultiLvlLbl val="0"/>
      </c:catAx>
      <c:valAx>
        <c:axId val="211557376"/>
        <c:scaling>
          <c:orientation val="minMax"/>
          <c:max val="100"/>
        </c:scaling>
        <c:delete val="0"/>
        <c:axPos val="l"/>
        <c:majorGridlines/>
        <c:numFmt formatCode="General" sourceLinked="1"/>
        <c:majorTickMark val="out"/>
        <c:minorTickMark val="none"/>
        <c:tickLblPos val="nextTo"/>
        <c:crossAx val="21155545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numRef>
              <c:f>Sheet1!$A$2:$A$5</c:f>
              <c:numCache>
                <c:formatCode>General</c:formatCode>
                <c:ptCount val="4"/>
                <c:pt idx="0">
                  <c:v>1</c:v>
                </c:pt>
                <c:pt idx="1">
                  <c:v>2</c:v>
                </c:pt>
                <c:pt idx="2">
                  <c:v>3</c:v>
                </c:pt>
                <c:pt idx="3">
                  <c:v>4</c:v>
                </c:pt>
              </c:numCache>
            </c:numRef>
          </c:cat>
          <c:val>
            <c:numRef>
              <c:f>Sheet1!$B$2:$B$5</c:f>
              <c:numCache>
                <c:formatCode>General</c:formatCode>
                <c:ptCount val="4"/>
                <c:pt idx="0">
                  <c:v>-20</c:v>
                </c:pt>
                <c:pt idx="1">
                  <c:v>-20</c:v>
                </c:pt>
                <c:pt idx="2">
                  <c:v>-20</c:v>
                </c:pt>
                <c:pt idx="3">
                  <c:v>-20</c:v>
                </c:pt>
              </c:numCache>
            </c:numRef>
          </c:val>
        </c:ser>
        <c:dLbls>
          <c:showLegendKey val="0"/>
          <c:showVal val="0"/>
          <c:showCatName val="0"/>
          <c:showSerName val="0"/>
          <c:showPercent val="0"/>
          <c:showBubbleSize val="0"/>
        </c:dLbls>
        <c:gapWidth val="150"/>
        <c:axId val="70924160"/>
        <c:axId val="70925696"/>
      </c:barChart>
      <c:catAx>
        <c:axId val="70924160"/>
        <c:scaling>
          <c:orientation val="minMax"/>
        </c:scaling>
        <c:delete val="0"/>
        <c:axPos val="b"/>
        <c:numFmt formatCode="General" sourceLinked="1"/>
        <c:majorTickMark val="out"/>
        <c:minorTickMark val="none"/>
        <c:tickLblPos val="high"/>
        <c:txPr>
          <a:bodyPr rot="0" vert="horz"/>
          <a:lstStyle/>
          <a:p>
            <a:pPr>
              <a:defRPr/>
            </a:pPr>
            <a:endParaRPr lang="en-US"/>
          </a:p>
        </c:txPr>
        <c:crossAx val="70925696"/>
        <c:crosses val="autoZero"/>
        <c:auto val="1"/>
        <c:lblAlgn val="ctr"/>
        <c:lblOffset val="100"/>
        <c:noMultiLvlLbl val="0"/>
      </c:catAx>
      <c:valAx>
        <c:axId val="70925696"/>
        <c:scaling>
          <c:orientation val="minMax"/>
        </c:scaling>
        <c:delete val="0"/>
        <c:axPos val="l"/>
        <c:majorGridlines/>
        <c:numFmt formatCode="General" sourceLinked="1"/>
        <c:majorTickMark val="out"/>
        <c:minorTickMark val="none"/>
        <c:tickLblPos val="nextTo"/>
        <c:crossAx val="7092416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0"/>
    <c:plotArea>
      <c:layout/>
      <c:barChart>
        <c:barDir val="col"/>
        <c:grouping val="clustered"/>
        <c:varyColors val="0"/>
        <c:ser>
          <c:idx val="0"/>
          <c:order val="0"/>
          <c:tx>
            <c:strRef>
              <c:f>Sheet1!$B$1</c:f>
              <c:strCache>
                <c:ptCount val="1"/>
                <c:pt idx="0">
                  <c:v>Investment</c:v>
                </c:pt>
              </c:strCache>
            </c:strRef>
          </c:tx>
          <c:invertIfNegative val="0"/>
          <c:cat>
            <c:numRef>
              <c:f>Sheet1!$A$2:$A$5</c:f>
              <c:numCache>
                <c:formatCode>General</c:formatCode>
                <c:ptCount val="4"/>
                <c:pt idx="0">
                  <c:v>0</c:v>
                </c:pt>
                <c:pt idx="1">
                  <c:v>1</c:v>
                </c:pt>
                <c:pt idx="2">
                  <c:v>2</c:v>
                </c:pt>
                <c:pt idx="3">
                  <c:v>3</c:v>
                </c:pt>
              </c:numCache>
            </c:numRef>
          </c:cat>
          <c:val>
            <c:numRef>
              <c:f>Sheet1!$B$2:$B$5</c:f>
              <c:numCache>
                <c:formatCode>General</c:formatCode>
                <c:ptCount val="4"/>
                <c:pt idx="0" formatCode="_(&quot;$&quot;* #,##0_);_(&quot;$&quot;* \(#,##0\);_(&quot;$&quot;* &quot;-&quot;??_);_(@_)">
                  <c:v>-1000</c:v>
                </c:pt>
              </c:numCache>
            </c:numRef>
          </c:val>
        </c:ser>
        <c:ser>
          <c:idx val="1"/>
          <c:order val="1"/>
          <c:tx>
            <c:strRef>
              <c:f>Sheet1!$C$1</c:f>
              <c:strCache>
                <c:ptCount val="1"/>
                <c:pt idx="0">
                  <c:v>Savings </c:v>
                </c:pt>
              </c:strCache>
            </c:strRef>
          </c:tx>
          <c:invertIfNegative val="0"/>
          <c:cat>
            <c:numRef>
              <c:f>Sheet1!$A$2:$A$5</c:f>
              <c:numCache>
                <c:formatCode>General</c:formatCode>
                <c:ptCount val="4"/>
                <c:pt idx="0">
                  <c:v>0</c:v>
                </c:pt>
                <c:pt idx="1">
                  <c:v>1</c:v>
                </c:pt>
                <c:pt idx="2">
                  <c:v>2</c:v>
                </c:pt>
                <c:pt idx="3">
                  <c:v>3</c:v>
                </c:pt>
              </c:numCache>
            </c:numRef>
          </c:cat>
          <c:val>
            <c:numRef>
              <c:f>Sheet1!$C$2:$C$5</c:f>
              <c:numCache>
                <c:formatCode>_("$"* #,##0_);_("$"* \(#,##0\);_("$"* "-"??_);_(@_)</c:formatCode>
                <c:ptCount val="4"/>
                <c:pt idx="1">
                  <c:v>400</c:v>
                </c:pt>
                <c:pt idx="2">
                  <c:v>400</c:v>
                </c:pt>
                <c:pt idx="3">
                  <c:v>400</c:v>
                </c:pt>
              </c:numCache>
            </c:numRef>
          </c:val>
        </c:ser>
        <c:dLbls>
          <c:showLegendKey val="0"/>
          <c:showVal val="0"/>
          <c:showCatName val="0"/>
          <c:showSerName val="0"/>
          <c:showPercent val="0"/>
          <c:showBubbleSize val="0"/>
        </c:dLbls>
        <c:gapWidth val="150"/>
        <c:axId val="72734592"/>
        <c:axId val="72736128"/>
      </c:barChart>
      <c:catAx>
        <c:axId val="72734592"/>
        <c:scaling>
          <c:orientation val="minMax"/>
        </c:scaling>
        <c:delete val="0"/>
        <c:axPos val="b"/>
        <c:numFmt formatCode="General" sourceLinked="1"/>
        <c:majorTickMark val="out"/>
        <c:minorTickMark val="none"/>
        <c:tickLblPos val="nextTo"/>
        <c:crossAx val="72736128"/>
        <c:crosses val="autoZero"/>
        <c:auto val="1"/>
        <c:lblAlgn val="ctr"/>
        <c:lblOffset val="100"/>
        <c:noMultiLvlLbl val="0"/>
      </c:catAx>
      <c:valAx>
        <c:axId val="72736128"/>
        <c:scaling>
          <c:orientation val="minMax"/>
        </c:scaling>
        <c:delete val="0"/>
        <c:axPos val="l"/>
        <c:majorGridlines/>
        <c:numFmt formatCode="_(&quot;$&quot;* #,##0_);_(&quot;$&quot;* \(#,##0\);_(&quot;$&quot;* &quot;-&quot;??_);_(@_)" sourceLinked="1"/>
        <c:majorTickMark val="out"/>
        <c:minorTickMark val="none"/>
        <c:tickLblPos val="nextTo"/>
        <c:crossAx val="7273459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E669C8-FC55-4F98-85D8-9B12308E2AE4}" type="datetimeFigureOut">
              <a:rPr lang="en-US" smtClean="0"/>
              <a:t>9/25/2011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9AEF25-C392-4E8E-8251-76EC917A5744}" type="slidenum">
              <a:rPr lang="en-US" smtClean="0"/>
              <a:t>‹#›</a:t>
            </a:fld>
            <a:endParaRPr lang="en-US"/>
          </a:p>
        </p:txBody>
      </p:sp>
    </p:spTree>
    <p:extLst>
      <p:ext uri="{BB962C8B-B14F-4D97-AF65-F5344CB8AC3E}">
        <p14:creationId xmlns:p14="http://schemas.microsoft.com/office/powerpoint/2010/main" val="34821370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Dale R. Geiger 2011</a:t>
            </a:r>
            <a:endParaRPr lang="en-US" dirty="0"/>
          </a:p>
        </p:txBody>
      </p:sp>
      <p:sp>
        <p:nvSpPr>
          <p:cNvPr id="4" name="Slide Number Placeholder 3"/>
          <p:cNvSpPr>
            <a:spLocks noGrp="1"/>
          </p:cNvSpPr>
          <p:nvPr>
            <p:ph type="sldNum" sz="quarter" idx="10"/>
          </p:nvPr>
        </p:nvSpPr>
        <p:spPr/>
        <p:txBody>
          <a:bodyPr/>
          <a:lstStyle/>
          <a:p>
            <a:fld id="{249AEF25-C392-4E8E-8251-76EC917A5744}" type="slidenum">
              <a:rPr lang="en-US" smtClean="0"/>
              <a:t>1</a:t>
            </a:fld>
            <a:endParaRPr lang="en-US"/>
          </a:p>
        </p:txBody>
      </p:sp>
    </p:spTree>
    <p:extLst>
      <p:ext uri="{BB962C8B-B14F-4D97-AF65-F5344CB8AC3E}">
        <p14:creationId xmlns:p14="http://schemas.microsoft.com/office/powerpoint/2010/main" val="20512191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1 Describe Net Present</a:t>
            </a:r>
            <a:r>
              <a:rPr lang="en-US" baseline="0" dirty="0" smtClean="0"/>
              <a:t> Value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baseline="0" dirty="0" smtClean="0">
                <a:solidFill>
                  <a:srgbClr val="FF0000"/>
                </a:solidFill>
              </a:rPr>
              <a:t>The $40,000 payment to be received in year 14 is multiplied times the factor for 8%, 14 years.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baseline="0" dirty="0" smtClean="0">
                <a:solidFill>
                  <a:srgbClr val="FF0000"/>
                </a:solidFill>
              </a:rPr>
              <a:t>40000*0.3405=13620</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baseline="0" dirty="0" smtClean="0">
                <a:solidFill>
                  <a:srgbClr val="FF0000"/>
                </a:solidFill>
              </a:rPr>
              <a:t>Notice that the present value of the $40,000 payment in year 14 is almost equal to the present value of the $20,000 payment in year 5.  And the larger payments that are to be received much later have an even lower present value.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baseline="0" dirty="0" smtClean="0">
              <a:solidFill>
                <a:srgbClr val="FF0000"/>
              </a:solidFill>
            </a:endParaRPr>
          </a:p>
        </p:txBody>
      </p:sp>
      <p:sp>
        <p:nvSpPr>
          <p:cNvPr id="4" name="Slide Number Placeholder 3"/>
          <p:cNvSpPr>
            <a:spLocks noGrp="1"/>
          </p:cNvSpPr>
          <p:nvPr>
            <p:ph type="sldNum" sz="quarter" idx="10"/>
          </p:nvPr>
        </p:nvSpPr>
        <p:spPr/>
        <p:txBody>
          <a:bodyPr/>
          <a:lstStyle/>
          <a:p>
            <a:fld id="{249AEF25-C392-4E8E-8251-76EC917A5744}" type="slidenum">
              <a:rPr lang="en-US" smtClean="0"/>
              <a:t>10</a:t>
            </a:fld>
            <a:endParaRPr lang="en-US"/>
          </a:p>
        </p:txBody>
      </p:sp>
    </p:spTree>
    <p:extLst>
      <p:ext uri="{BB962C8B-B14F-4D97-AF65-F5344CB8AC3E}">
        <p14:creationId xmlns:p14="http://schemas.microsoft.com/office/powerpoint/2010/main" val="1150471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1 Describe Net Present</a:t>
            </a:r>
            <a:r>
              <a:rPr lang="en-US" baseline="0" dirty="0" smtClean="0"/>
              <a:t> Value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baseline="0" dirty="0" smtClean="0">
                <a:solidFill>
                  <a:srgbClr val="FF0000"/>
                </a:solidFill>
              </a:rPr>
              <a:t>The $60,000 payment to be received in year 24 is multiplied times the factor for 8%, 24 years.</a:t>
            </a:r>
          </a:p>
          <a:p>
            <a:r>
              <a:rPr lang="en-US" dirty="0" smtClean="0"/>
              <a:t>60000*0.1577</a:t>
            </a:r>
            <a:r>
              <a:rPr lang="en-US" baseline="0" dirty="0" smtClean="0"/>
              <a:t> = 9462</a:t>
            </a:r>
            <a:endParaRPr lang="en-US" dirty="0"/>
          </a:p>
        </p:txBody>
      </p:sp>
      <p:sp>
        <p:nvSpPr>
          <p:cNvPr id="4" name="Slide Number Placeholder 3"/>
          <p:cNvSpPr>
            <a:spLocks noGrp="1"/>
          </p:cNvSpPr>
          <p:nvPr>
            <p:ph type="sldNum" sz="quarter" idx="10"/>
          </p:nvPr>
        </p:nvSpPr>
        <p:spPr/>
        <p:txBody>
          <a:bodyPr/>
          <a:lstStyle/>
          <a:p>
            <a:fld id="{249AEF25-C392-4E8E-8251-76EC917A5744}" type="slidenum">
              <a:rPr lang="en-US" smtClean="0"/>
              <a:t>11</a:t>
            </a:fld>
            <a:endParaRPr lang="en-US"/>
          </a:p>
        </p:txBody>
      </p:sp>
    </p:spTree>
    <p:extLst>
      <p:ext uri="{BB962C8B-B14F-4D97-AF65-F5344CB8AC3E}">
        <p14:creationId xmlns:p14="http://schemas.microsoft.com/office/powerpoint/2010/main" val="1150471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1 Describe Net Present</a:t>
            </a:r>
            <a:r>
              <a:rPr lang="en-US" baseline="0" dirty="0" smtClean="0"/>
              <a:t> Value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baseline="0" dirty="0" smtClean="0">
                <a:solidFill>
                  <a:srgbClr val="FF0000"/>
                </a:solidFill>
              </a:rPr>
              <a:t>The $100,000 payment to be received in year 34 is multiplied times the factor for 8%, 34 years.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baseline="0" dirty="0" smtClean="0">
                <a:solidFill>
                  <a:srgbClr val="FF0000"/>
                </a:solidFill>
              </a:rPr>
              <a:t>100000*0.0730=7300</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baseline="0" dirty="0" smtClean="0">
                <a:solidFill>
                  <a:srgbClr val="FF0000"/>
                </a:solidFill>
              </a:rPr>
              <a:t>The largest payment has the lowest present value because it is so far into the future.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baseline="0" dirty="0" smtClean="0">
              <a:solidFill>
                <a:srgbClr val="FF0000"/>
              </a:solidFill>
            </a:endParaRPr>
          </a:p>
        </p:txBody>
      </p:sp>
      <p:sp>
        <p:nvSpPr>
          <p:cNvPr id="4" name="Slide Number Placeholder 3"/>
          <p:cNvSpPr>
            <a:spLocks noGrp="1"/>
          </p:cNvSpPr>
          <p:nvPr>
            <p:ph type="sldNum" sz="quarter" idx="10"/>
          </p:nvPr>
        </p:nvSpPr>
        <p:spPr/>
        <p:txBody>
          <a:bodyPr/>
          <a:lstStyle/>
          <a:p>
            <a:fld id="{249AEF25-C392-4E8E-8251-76EC917A5744}" type="slidenum">
              <a:rPr lang="en-US" smtClean="0"/>
              <a:t>12</a:t>
            </a:fld>
            <a:endParaRPr lang="en-US"/>
          </a:p>
        </p:txBody>
      </p:sp>
    </p:spTree>
    <p:extLst>
      <p:ext uri="{BB962C8B-B14F-4D97-AF65-F5344CB8AC3E}">
        <p14:creationId xmlns:p14="http://schemas.microsoft.com/office/powerpoint/2010/main" val="1150471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1 Describe Net Present</a:t>
            </a:r>
            <a:r>
              <a:rPr lang="en-US" baseline="0" dirty="0" smtClean="0"/>
              <a:t> Value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baseline="0" dirty="0" smtClean="0">
                <a:solidFill>
                  <a:srgbClr val="FF0000"/>
                </a:solidFill>
              </a:rPr>
              <a:t>Once we have discounted each of the cash flows to its present value, we add them together to get the Net Present Value.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rgbClr val="FF0000"/>
                </a:solidFill>
              </a:rPr>
              <a:t>The Net Present Value of Rebecca’s inheritance is $43,994</a:t>
            </a:r>
          </a:p>
          <a:p>
            <a:endParaRPr lang="en-US" dirty="0"/>
          </a:p>
        </p:txBody>
      </p:sp>
      <p:sp>
        <p:nvSpPr>
          <p:cNvPr id="4" name="Slide Number Placeholder 3"/>
          <p:cNvSpPr>
            <a:spLocks noGrp="1"/>
          </p:cNvSpPr>
          <p:nvPr>
            <p:ph type="sldNum" sz="quarter" idx="10"/>
          </p:nvPr>
        </p:nvSpPr>
        <p:spPr/>
        <p:txBody>
          <a:bodyPr/>
          <a:lstStyle/>
          <a:p>
            <a:fld id="{249AEF25-C392-4E8E-8251-76EC917A5744}" type="slidenum">
              <a:rPr lang="en-US" smtClean="0"/>
              <a:t>13</a:t>
            </a:fld>
            <a:endParaRPr lang="en-US"/>
          </a:p>
        </p:txBody>
      </p:sp>
    </p:spTree>
    <p:extLst>
      <p:ext uri="{BB962C8B-B14F-4D97-AF65-F5344CB8AC3E}">
        <p14:creationId xmlns:p14="http://schemas.microsoft.com/office/powerpoint/2010/main" val="1150471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1 Describe Net Present</a:t>
            </a:r>
            <a:r>
              <a:rPr lang="en-US" baseline="0" dirty="0" smtClean="0"/>
              <a:t> Value</a:t>
            </a:r>
          </a:p>
          <a:p>
            <a:pPr algn="l"/>
            <a:r>
              <a:rPr lang="en-US" b="1" dirty="0" smtClean="0"/>
              <a:t>In this timeline</a:t>
            </a:r>
            <a:r>
              <a:rPr lang="en-US" b="1" baseline="0" dirty="0" smtClean="0"/>
              <a:t> graph we compare the cash flows at their future value (blue bars) to the cash flows at their present value (red bars.)</a:t>
            </a:r>
          </a:p>
          <a:p>
            <a:pPr algn="l"/>
            <a:r>
              <a:rPr lang="en-US" b="1" dirty="0" smtClean="0"/>
              <a:t>The red bars represent the Present Value of the Future Cash Flows</a:t>
            </a:r>
          </a:p>
          <a:p>
            <a:endParaRPr lang="en-US" dirty="0"/>
          </a:p>
        </p:txBody>
      </p:sp>
      <p:sp>
        <p:nvSpPr>
          <p:cNvPr id="4" name="Slide Number Placeholder 3"/>
          <p:cNvSpPr>
            <a:spLocks noGrp="1"/>
          </p:cNvSpPr>
          <p:nvPr>
            <p:ph type="sldNum" sz="quarter" idx="10"/>
          </p:nvPr>
        </p:nvSpPr>
        <p:spPr/>
        <p:txBody>
          <a:bodyPr/>
          <a:lstStyle/>
          <a:p>
            <a:fld id="{249AEF25-C392-4E8E-8251-76EC917A5744}" type="slidenum">
              <a:rPr lang="en-US" smtClean="0"/>
              <a:t>14</a:t>
            </a:fld>
            <a:endParaRPr lang="en-US"/>
          </a:p>
        </p:txBody>
      </p:sp>
    </p:spTree>
    <p:extLst>
      <p:ext uri="{BB962C8B-B14F-4D97-AF65-F5344CB8AC3E}">
        <p14:creationId xmlns:p14="http://schemas.microsoft.com/office/powerpoint/2010/main" val="17940141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1 Describe Net Present</a:t>
            </a:r>
            <a:r>
              <a:rPr lang="en-US" baseline="0" dirty="0" smtClean="0"/>
              <a:t> Value</a:t>
            </a:r>
          </a:p>
          <a:p>
            <a:r>
              <a:rPr lang="en-US" dirty="0" smtClean="0"/>
              <a:t>What would happen to the Present Value of Rebecca’s inheritance if she assumed a 6% discount rate?  A 12% discount rate?</a:t>
            </a:r>
          </a:p>
          <a:p>
            <a:r>
              <a:rPr lang="en-US" baseline="0" dirty="0" smtClean="0"/>
              <a:t>It is not necessary to re-work the calculation with the new discount rates.  Students should understand and be able to verbalize that the higher discount rate of 12% will decrease the net present value, while the lower interest rate of 6% will increase the NPV.</a:t>
            </a:r>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9E810148-DB14-4326-91F3-2711D19A1318}" type="slidenum">
              <a:rPr lang="en-US" smtClean="0"/>
              <a:t>15</a:t>
            </a:fld>
            <a:endParaRPr lang="en-US"/>
          </a:p>
        </p:txBody>
      </p:sp>
    </p:spTree>
    <p:extLst>
      <p:ext uri="{BB962C8B-B14F-4D97-AF65-F5344CB8AC3E}">
        <p14:creationId xmlns:p14="http://schemas.microsoft.com/office/powerpoint/2010/main" val="16021270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1 Describe Net Present</a:t>
            </a:r>
            <a:r>
              <a:rPr lang="en-US" baseline="0" dirty="0" smtClean="0"/>
              <a:t> Value</a:t>
            </a:r>
          </a:p>
          <a:p>
            <a:r>
              <a:rPr lang="en-US" dirty="0" smtClean="0"/>
              <a:t>Rebecca has found a company that will pay her $40,000 cash now if she signs over her inheritance.  What should she do?  Since</a:t>
            </a:r>
            <a:r>
              <a:rPr lang="en-US" baseline="0" dirty="0" smtClean="0"/>
              <a:t> the cash offer is less than the NPV of the inheritance at 8%, this is a not good deal for Rebecca.  However, if she were to assume a discount rate of 12%, which would decrease the NPV of her inheritance, this offer would probably be attractive.</a:t>
            </a:r>
            <a:endParaRPr lang="en-US" dirty="0" smtClean="0"/>
          </a:p>
          <a:p>
            <a:endParaRPr lang="en-US" dirty="0" smtClean="0"/>
          </a:p>
          <a:p>
            <a:r>
              <a:rPr lang="en-US" dirty="0" smtClean="0"/>
              <a:t>What factors should she consider?  Are there alternative investment</a:t>
            </a:r>
            <a:r>
              <a:rPr lang="en-US" baseline="0" dirty="0" smtClean="0"/>
              <a:t> courses of action that might bring a return greater than 8%?  If so, she could take the money now and invest it and achieve even greater future cash flows.  </a:t>
            </a:r>
            <a:r>
              <a:rPr lang="en-US" dirty="0" smtClean="0"/>
              <a:t>She might also want to consider her expected lifespan.  The</a:t>
            </a:r>
            <a:r>
              <a:rPr lang="en-US" baseline="0" dirty="0" smtClean="0"/>
              <a:t> average 16 year old can’t imagine living to be 50 years old, but most of them will.  If she has serious health problems, however, she may not live to collect all of her inheritance, and may need the cash now for medical bills.</a:t>
            </a:r>
            <a:endParaRPr lang="en-US" dirty="0" smtClean="0"/>
          </a:p>
          <a:p>
            <a:endParaRPr lang="en-US" dirty="0"/>
          </a:p>
        </p:txBody>
      </p:sp>
      <p:sp>
        <p:nvSpPr>
          <p:cNvPr id="4" name="Slide Number Placeholder 3"/>
          <p:cNvSpPr>
            <a:spLocks noGrp="1"/>
          </p:cNvSpPr>
          <p:nvPr>
            <p:ph type="sldNum" sz="quarter" idx="10"/>
          </p:nvPr>
        </p:nvSpPr>
        <p:spPr/>
        <p:txBody>
          <a:bodyPr/>
          <a:lstStyle/>
          <a:p>
            <a:fld id="{9E810148-DB14-4326-91F3-2711D19A1318}" type="slidenum">
              <a:rPr lang="en-US" smtClean="0"/>
              <a:t>16</a:t>
            </a:fld>
            <a:endParaRPr lang="en-US"/>
          </a:p>
        </p:txBody>
      </p:sp>
    </p:spTree>
    <p:extLst>
      <p:ext uri="{BB962C8B-B14F-4D97-AF65-F5344CB8AC3E}">
        <p14:creationId xmlns:p14="http://schemas.microsoft.com/office/powerpoint/2010/main" val="16021270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How does the Net Present Value calculation differ from the calculation of the Present Value of a single cash flow?</a:t>
            </a:r>
            <a:r>
              <a:rPr lang="en-US" baseline="0" dirty="0"/>
              <a:t> </a:t>
            </a:r>
            <a:r>
              <a:rPr lang="en-US" baseline="0" dirty="0" smtClean="0"/>
              <a:t>The first steps are the same:  identify the key variables (cash flows, number of periods, discount rate), build a timeline.  Then, multiply the cash flows by there respective factors.  The main difference is that there are multiple cash flows so once each has been converted to its present value, they must be summed up.</a:t>
            </a:r>
            <a:endParaRPr lang="en-US" dirty="0" smtClean="0"/>
          </a:p>
        </p:txBody>
      </p:sp>
      <p:sp>
        <p:nvSpPr>
          <p:cNvPr id="4" name="Slide Number Placeholder 3"/>
          <p:cNvSpPr>
            <a:spLocks noGrp="1"/>
          </p:cNvSpPr>
          <p:nvPr>
            <p:ph type="sldNum" sz="quarter" idx="10"/>
          </p:nvPr>
        </p:nvSpPr>
        <p:spPr/>
        <p:txBody>
          <a:bodyPr/>
          <a:lstStyle/>
          <a:p>
            <a:fld id="{249AEF25-C392-4E8E-8251-76EC917A5744}" type="slidenum">
              <a:rPr lang="en-US" smtClean="0"/>
              <a:t>17</a:t>
            </a:fld>
            <a:endParaRPr lang="en-US"/>
          </a:p>
        </p:txBody>
      </p:sp>
    </p:spTree>
    <p:extLst>
      <p:ext uri="{BB962C8B-B14F-4D97-AF65-F5344CB8AC3E}">
        <p14:creationId xmlns:p14="http://schemas.microsoft.com/office/powerpoint/2010/main" val="33516652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2 Calculate present value of an annuity</a:t>
            </a:r>
            <a:endParaRPr lang="en-US" dirty="0" smtClean="0"/>
          </a:p>
          <a:p>
            <a:r>
              <a:rPr lang="en-US" dirty="0" smtClean="0"/>
              <a:t>A machine may be purchased with four annual installments of $20,000.  The discount rate is 4%.</a:t>
            </a:r>
          </a:p>
          <a:p>
            <a:r>
              <a:rPr lang="en-US" dirty="0" smtClean="0"/>
              <a:t>Task: Calculate the NPV of this course of action</a:t>
            </a:r>
          </a:p>
          <a:p>
            <a:endParaRPr lang="en-US" dirty="0"/>
          </a:p>
        </p:txBody>
      </p:sp>
      <p:sp>
        <p:nvSpPr>
          <p:cNvPr id="4" name="Slide Number Placeholder 3"/>
          <p:cNvSpPr>
            <a:spLocks noGrp="1"/>
          </p:cNvSpPr>
          <p:nvPr>
            <p:ph type="sldNum" sz="quarter" idx="10"/>
          </p:nvPr>
        </p:nvSpPr>
        <p:spPr/>
        <p:txBody>
          <a:bodyPr/>
          <a:lstStyle/>
          <a:p>
            <a:fld id="{249AEF25-C392-4E8E-8251-76EC917A5744}" type="slidenum">
              <a:rPr lang="en-US" smtClean="0"/>
              <a:t>18</a:t>
            </a:fld>
            <a:endParaRPr lang="en-US"/>
          </a:p>
        </p:txBody>
      </p:sp>
    </p:spTree>
    <p:extLst>
      <p:ext uri="{BB962C8B-B14F-4D97-AF65-F5344CB8AC3E}">
        <p14:creationId xmlns:p14="http://schemas.microsoft.com/office/powerpoint/2010/main" val="41609483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2 Calculate present value of an annuity</a:t>
            </a:r>
            <a:endParaRPr lang="en-US" dirty="0" smtClean="0"/>
          </a:p>
          <a:p>
            <a:r>
              <a:rPr lang="en-US" dirty="0" smtClean="0"/>
              <a:t>Step one is to identify the key variables.  They are cash flows, time in years,</a:t>
            </a:r>
            <a:r>
              <a:rPr lang="en-US" baseline="0" dirty="0" smtClean="0"/>
              <a:t> and discount rate.</a:t>
            </a:r>
          </a:p>
          <a:p>
            <a:pPr marL="0" indent="0">
              <a:buFont typeface="+mj-lt"/>
              <a:buNone/>
            </a:pPr>
            <a:r>
              <a:rPr lang="en-US" sz="1200" dirty="0" smtClean="0"/>
              <a:t>The cash flows and</a:t>
            </a:r>
            <a:r>
              <a:rPr lang="en-US" sz="1200" baseline="0" dirty="0" smtClean="0"/>
              <a:t> their respective time periods are:</a:t>
            </a:r>
            <a:endParaRPr lang="en-US" sz="1200" dirty="0" smtClean="0"/>
          </a:p>
          <a:p>
            <a:pPr marL="457200" marR="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$20,000 outflow</a:t>
            </a:r>
            <a:r>
              <a:rPr lang="en-US" sz="1200" baseline="0" dirty="0" smtClean="0"/>
              <a:t> </a:t>
            </a:r>
            <a:r>
              <a:rPr lang="en-US" sz="1200" dirty="0" smtClean="0"/>
              <a:t>in 1 year</a:t>
            </a:r>
          </a:p>
          <a:p>
            <a:pPr marL="457200" marR="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$20,000 outflow in 2 years</a:t>
            </a:r>
          </a:p>
          <a:p>
            <a:pPr marL="457200" marR="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$20,000 outflow in 3 years</a:t>
            </a:r>
          </a:p>
          <a:p>
            <a:pPr marL="457200" marR="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$20,000 outflow in 4</a:t>
            </a:r>
            <a:r>
              <a:rPr lang="en-US" sz="1200" baseline="0" dirty="0" smtClean="0"/>
              <a:t> years.</a:t>
            </a:r>
          </a:p>
          <a:p>
            <a:pPr marL="457200" marR="0" indent="-4572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baseline="0" dirty="0" smtClean="0"/>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200" baseline="0" dirty="0" smtClean="0"/>
              <a:t>The discount rate is 4%</a:t>
            </a:r>
            <a:endParaRPr lang="en-US" sz="1200" dirty="0" smtClean="0"/>
          </a:p>
          <a:p>
            <a:pPr marL="457200" indent="-457200">
              <a:buFont typeface="+mj-lt"/>
              <a:buAutoNum type="arabicPeriod"/>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249AEF25-C392-4E8E-8251-76EC917A5744}" type="slidenum">
              <a:rPr lang="en-US" smtClean="0"/>
              <a:t>19</a:t>
            </a:fld>
            <a:endParaRPr lang="en-US"/>
          </a:p>
        </p:txBody>
      </p:sp>
    </p:spTree>
    <p:extLst>
      <p:ext uri="{BB962C8B-B14F-4D97-AF65-F5344CB8AC3E}">
        <p14:creationId xmlns:p14="http://schemas.microsoft.com/office/powerpoint/2010/main" val="2400009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Introduction</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You’ve just won a million dollars! Should you take the lump sum payment of $679,500 now or 20 annual payments of $50,000?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[Now that the students know a little bit about Time Value of money, they should begin to talk</a:t>
            </a:r>
            <a:r>
              <a:rPr lang="en-US" baseline="0" dirty="0" smtClean="0"/>
              <a:t> about the things that affect the value of cash to be received in the future.]  The answer depends upon the discount rate/interest rate/inflation rate.  It also depends upon utility.  Will the lump sum be put to better use now than the smaller payments in the future?  Or are you the type of person who would blow it all at once and have nothing left, making the annual payments a more attractive option?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While an individual’s personal style can’t be quantified, we CAN quantify which course of action makes the most sense given assumptions about discount rate, cash flows and time periods using a tool called Net Present Value.</a:t>
            </a:r>
            <a:endParaRPr lang="en-US" dirty="0"/>
          </a:p>
        </p:txBody>
      </p:sp>
      <p:sp>
        <p:nvSpPr>
          <p:cNvPr id="4" name="Slide Number Placeholder 3"/>
          <p:cNvSpPr>
            <a:spLocks noGrp="1"/>
          </p:cNvSpPr>
          <p:nvPr>
            <p:ph type="sldNum" sz="quarter" idx="10"/>
          </p:nvPr>
        </p:nvSpPr>
        <p:spPr/>
        <p:txBody>
          <a:bodyPr/>
          <a:lstStyle/>
          <a:p>
            <a:fld id="{249AEF25-C392-4E8E-8251-76EC917A5744}" type="slidenum">
              <a:rPr lang="en-US" smtClean="0"/>
              <a:t>2</a:t>
            </a:fld>
            <a:endParaRPr lang="en-US"/>
          </a:p>
        </p:txBody>
      </p:sp>
    </p:spTree>
    <p:extLst>
      <p:ext uri="{BB962C8B-B14F-4D97-AF65-F5344CB8AC3E}">
        <p14:creationId xmlns:p14="http://schemas.microsoft.com/office/powerpoint/2010/main" val="29158174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2 Calculate present value of an annuity</a:t>
            </a:r>
            <a:endParaRPr lang="en-US" dirty="0" smtClean="0"/>
          </a:p>
          <a:p>
            <a:r>
              <a:rPr lang="en-US" dirty="0" smtClean="0"/>
              <a:t>Step 2, build a timeline.  The timeline shows negative numbers for the cash payments or outflows.</a:t>
            </a:r>
            <a:endParaRPr lang="en-US" dirty="0"/>
          </a:p>
        </p:txBody>
      </p:sp>
      <p:sp>
        <p:nvSpPr>
          <p:cNvPr id="4" name="Slide Number Placeholder 3"/>
          <p:cNvSpPr>
            <a:spLocks noGrp="1"/>
          </p:cNvSpPr>
          <p:nvPr>
            <p:ph type="sldNum" sz="quarter" idx="10"/>
          </p:nvPr>
        </p:nvSpPr>
        <p:spPr/>
        <p:txBody>
          <a:bodyPr/>
          <a:lstStyle/>
          <a:p>
            <a:fld id="{249AEF25-C392-4E8E-8251-76EC917A5744}" type="slidenum">
              <a:rPr lang="en-US" smtClean="0"/>
              <a:t>20</a:t>
            </a:fld>
            <a:endParaRPr lang="en-US"/>
          </a:p>
        </p:txBody>
      </p:sp>
    </p:spTree>
    <p:extLst>
      <p:ext uri="{BB962C8B-B14F-4D97-AF65-F5344CB8AC3E}">
        <p14:creationId xmlns:p14="http://schemas.microsoft.com/office/powerpoint/2010/main" val="21343041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2 Calculate present value of an annuity</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rgbClr val="FF0000"/>
                </a:solidFill>
              </a:rPr>
              <a:t>We multiply</a:t>
            </a:r>
            <a:r>
              <a:rPr lang="en-US" sz="1200" b="0" baseline="0" dirty="0" smtClean="0">
                <a:solidFill>
                  <a:srgbClr val="FF0000"/>
                </a:solidFill>
              </a:rPr>
              <a:t> each payment of $20,000 times its respective PV factor to get the present value of that payment.  Then we sum them to get the Net Present Value.  </a:t>
            </a:r>
            <a:r>
              <a:rPr lang="en-US" sz="1200" b="0" dirty="0" smtClean="0">
                <a:solidFill>
                  <a:srgbClr val="FF0000"/>
                </a:solidFill>
              </a:rPr>
              <a:t>The NPV of the Course of action is -$72,598.  Since</a:t>
            </a:r>
            <a:r>
              <a:rPr lang="en-US" sz="1200" b="0" baseline="0" dirty="0" smtClean="0">
                <a:solidFill>
                  <a:srgbClr val="FF0000"/>
                </a:solidFill>
              </a:rPr>
              <a:t> all of the cash flows are negative, we end up with a negative NPV.  Normally a negative NPV is unfavorable.  But we have not considered the benefit we will get in exchange:  the machine.  Does the value of the machine offset the negative NPV?  We will address this later. </a:t>
            </a:r>
            <a:endParaRPr lang="en-US" sz="1200" b="0" dirty="0" smtClean="0">
              <a:solidFill>
                <a:srgbClr val="FF0000"/>
              </a:solidFill>
            </a:endParaRPr>
          </a:p>
          <a:p>
            <a:endParaRPr lang="en-US" b="0" dirty="0"/>
          </a:p>
        </p:txBody>
      </p:sp>
      <p:sp>
        <p:nvSpPr>
          <p:cNvPr id="4" name="Slide Number Placeholder 3"/>
          <p:cNvSpPr>
            <a:spLocks noGrp="1"/>
          </p:cNvSpPr>
          <p:nvPr>
            <p:ph type="sldNum" sz="quarter" idx="10"/>
          </p:nvPr>
        </p:nvSpPr>
        <p:spPr/>
        <p:txBody>
          <a:bodyPr/>
          <a:lstStyle/>
          <a:p>
            <a:fld id="{249AEF25-C392-4E8E-8251-76EC917A5744}" type="slidenum">
              <a:rPr lang="en-US" smtClean="0"/>
              <a:t>21</a:t>
            </a:fld>
            <a:endParaRPr lang="en-US"/>
          </a:p>
        </p:txBody>
      </p:sp>
    </p:spTree>
    <p:extLst>
      <p:ext uri="{BB962C8B-B14F-4D97-AF65-F5344CB8AC3E}">
        <p14:creationId xmlns:p14="http://schemas.microsoft.com/office/powerpoint/2010/main" val="6451227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2 Calculate present value of an annuity</a:t>
            </a:r>
            <a:endParaRPr lang="en-US" dirty="0" smtClean="0"/>
          </a:p>
          <a:p>
            <a:pPr marL="0" indent="0">
              <a:buFont typeface="Arial" pitchFamily="34" charset="0"/>
              <a:buNone/>
            </a:pPr>
            <a:r>
              <a:rPr lang="en-US" sz="1200" dirty="0" smtClean="0"/>
              <a:t>Notice</a:t>
            </a:r>
            <a:r>
              <a:rPr lang="en-US" sz="1200" baseline="0" dirty="0" smtClean="0"/>
              <a:t> that all of the cash flows are equal, unlike the first example we did.  </a:t>
            </a:r>
          </a:p>
          <a:p>
            <a:pPr marL="0" indent="0">
              <a:buFont typeface="Arial" pitchFamily="34" charset="0"/>
              <a:buNone/>
            </a:pPr>
            <a:r>
              <a:rPr lang="en-US" sz="1200" dirty="0" smtClean="0"/>
              <a:t>An </a:t>
            </a:r>
            <a:r>
              <a:rPr lang="en-US" sz="1200" i="1" dirty="0" smtClean="0"/>
              <a:t>Annuity</a:t>
            </a:r>
            <a:r>
              <a:rPr lang="en-US" sz="1200" dirty="0" smtClean="0"/>
              <a:t> is a series of equal cash flows over equal time periods</a:t>
            </a:r>
          </a:p>
          <a:p>
            <a:pPr marL="0" indent="0">
              <a:buFont typeface="Arial" pitchFamily="34" charset="0"/>
              <a:buNone/>
            </a:pPr>
            <a:r>
              <a:rPr lang="en-US" sz="1200" dirty="0" smtClean="0"/>
              <a:t>The four equal installment payments qualify as an </a:t>
            </a:r>
            <a:r>
              <a:rPr lang="en-US" sz="1200" i="1" dirty="0" smtClean="0"/>
              <a:t>Annuity </a:t>
            </a:r>
            <a:r>
              <a:rPr lang="en-US" sz="1200" i="0" baseline="0" dirty="0" smtClean="0"/>
              <a:t> since they are equal and occur at equal time intervals.  </a:t>
            </a:r>
            <a:endParaRPr lang="en-US" sz="1200" dirty="0" smtClean="0"/>
          </a:p>
          <a:p>
            <a:pPr marL="0" indent="0">
              <a:buFont typeface="Arial" pitchFamily="34" charset="0"/>
              <a:buNone/>
            </a:pPr>
            <a:r>
              <a:rPr lang="en-US" sz="1200" dirty="0" smtClean="0"/>
              <a:t>This simplifies the calculation</a:t>
            </a:r>
          </a:p>
          <a:p>
            <a:endParaRPr lang="en-US" dirty="0"/>
          </a:p>
        </p:txBody>
      </p:sp>
      <p:sp>
        <p:nvSpPr>
          <p:cNvPr id="4" name="Slide Number Placeholder 3"/>
          <p:cNvSpPr>
            <a:spLocks noGrp="1"/>
          </p:cNvSpPr>
          <p:nvPr>
            <p:ph type="sldNum" sz="quarter" idx="10"/>
          </p:nvPr>
        </p:nvSpPr>
        <p:spPr/>
        <p:txBody>
          <a:bodyPr/>
          <a:lstStyle/>
          <a:p>
            <a:fld id="{249AEF25-C392-4E8E-8251-76EC917A5744}" type="slidenum">
              <a:rPr lang="en-US" smtClean="0"/>
              <a:t>22</a:t>
            </a:fld>
            <a:endParaRPr lang="en-US"/>
          </a:p>
        </p:txBody>
      </p:sp>
    </p:spTree>
    <p:extLst>
      <p:ext uri="{BB962C8B-B14F-4D97-AF65-F5344CB8AC3E}">
        <p14:creationId xmlns:p14="http://schemas.microsoft.com/office/powerpoint/2010/main" val="30453514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2 Calculate present value of an annuity</a:t>
            </a:r>
            <a:endParaRPr lang="en-US" dirty="0" smtClean="0"/>
          </a:p>
          <a:p>
            <a:r>
              <a:rPr lang="en-US" dirty="0" smtClean="0"/>
              <a:t>Essentially the NPV formula is:</a:t>
            </a:r>
          </a:p>
          <a:p>
            <a:pPr marL="0" indent="0" algn="ctr">
              <a:spcBef>
                <a:spcPts val="0"/>
              </a:spcBef>
              <a:buNone/>
            </a:pPr>
            <a:r>
              <a:rPr lang="en-US" dirty="0" smtClean="0"/>
              <a:t>(Cash Flow1 * PV Factor 1) </a:t>
            </a:r>
          </a:p>
          <a:p>
            <a:pPr marL="0" indent="0" algn="ctr">
              <a:spcBef>
                <a:spcPts val="0"/>
              </a:spcBef>
              <a:buNone/>
            </a:pPr>
            <a:r>
              <a:rPr lang="en-US" dirty="0" smtClean="0"/>
              <a:t>+ </a:t>
            </a:r>
          </a:p>
          <a:p>
            <a:pPr marL="0" indent="0" algn="ctr">
              <a:spcBef>
                <a:spcPts val="0"/>
              </a:spcBef>
              <a:buNone/>
            </a:pPr>
            <a:r>
              <a:rPr lang="en-US" dirty="0" smtClean="0"/>
              <a:t>(Cash Flow2 * PV Factor2) </a:t>
            </a:r>
          </a:p>
          <a:p>
            <a:pPr marL="0" indent="0" algn="ctr">
              <a:spcBef>
                <a:spcPts val="0"/>
              </a:spcBef>
              <a:buNone/>
            </a:pPr>
            <a:r>
              <a:rPr lang="en-US" dirty="0" smtClean="0"/>
              <a:t>and so on….</a:t>
            </a:r>
          </a:p>
          <a:p>
            <a:pPr>
              <a:spcBef>
                <a:spcPts val="600"/>
              </a:spcBef>
            </a:pPr>
            <a:r>
              <a:rPr lang="en-US" dirty="0" smtClean="0"/>
              <a:t>If the cash flows are equal, </a:t>
            </a:r>
            <a:r>
              <a:rPr lang="en-US" dirty="0" smtClean="0"/>
              <a:t>they </a:t>
            </a:r>
            <a:r>
              <a:rPr lang="en-US" dirty="0" smtClean="0"/>
              <a:t>will factor out and this becomes:</a:t>
            </a:r>
          </a:p>
          <a:p>
            <a:pPr marL="0" indent="0" algn="ctr">
              <a:spcBef>
                <a:spcPts val="600"/>
              </a:spcBef>
              <a:buNone/>
            </a:pPr>
            <a:r>
              <a:rPr lang="en-US" dirty="0" smtClean="0"/>
              <a:t>Cash Flow * (PV Factor1 + PV Factor2)</a:t>
            </a:r>
          </a:p>
          <a:p>
            <a:endParaRPr lang="en-US" dirty="0"/>
          </a:p>
        </p:txBody>
      </p:sp>
      <p:sp>
        <p:nvSpPr>
          <p:cNvPr id="4" name="Slide Number Placeholder 3"/>
          <p:cNvSpPr>
            <a:spLocks noGrp="1"/>
          </p:cNvSpPr>
          <p:nvPr>
            <p:ph type="sldNum" sz="quarter" idx="10"/>
          </p:nvPr>
        </p:nvSpPr>
        <p:spPr/>
        <p:txBody>
          <a:bodyPr/>
          <a:lstStyle/>
          <a:p>
            <a:fld id="{249AEF25-C392-4E8E-8251-76EC917A5744}" type="slidenum">
              <a:rPr lang="en-US" smtClean="0"/>
              <a:t>23</a:t>
            </a:fld>
            <a:endParaRPr lang="en-US"/>
          </a:p>
        </p:txBody>
      </p:sp>
    </p:spTree>
    <p:extLst>
      <p:ext uri="{BB962C8B-B14F-4D97-AF65-F5344CB8AC3E}">
        <p14:creationId xmlns:p14="http://schemas.microsoft.com/office/powerpoint/2010/main" val="2501405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2 Calculate present value of an annuity</a:t>
            </a:r>
            <a:endParaRPr lang="en-US" dirty="0" smtClean="0"/>
          </a:p>
          <a:p>
            <a:pPr marL="0" indent="0">
              <a:buFont typeface="Arial" pitchFamily="34" charset="0"/>
              <a:buNone/>
            </a:pPr>
            <a:r>
              <a:rPr lang="en-US" sz="1200" dirty="0" smtClean="0"/>
              <a:t>If we sum up all of the PV factors used in our calculation, we see that they are equal to 3.630.  The sum of the four factors is called the Annuity Factor. The Annuity Factor can be found on the PV Annuity Table</a:t>
            </a:r>
          </a:p>
          <a:p>
            <a:endParaRPr lang="en-US" dirty="0"/>
          </a:p>
        </p:txBody>
      </p:sp>
      <p:sp>
        <p:nvSpPr>
          <p:cNvPr id="4" name="Slide Number Placeholder 3"/>
          <p:cNvSpPr>
            <a:spLocks noGrp="1"/>
          </p:cNvSpPr>
          <p:nvPr>
            <p:ph type="sldNum" sz="quarter" idx="10"/>
          </p:nvPr>
        </p:nvSpPr>
        <p:spPr/>
        <p:txBody>
          <a:bodyPr/>
          <a:lstStyle/>
          <a:p>
            <a:fld id="{249AEF25-C392-4E8E-8251-76EC917A5744}" type="slidenum">
              <a:rPr lang="en-US" smtClean="0"/>
              <a:t>24</a:t>
            </a:fld>
            <a:endParaRPr lang="en-US"/>
          </a:p>
        </p:txBody>
      </p:sp>
    </p:spTree>
    <p:extLst>
      <p:ext uri="{BB962C8B-B14F-4D97-AF65-F5344CB8AC3E}">
        <p14:creationId xmlns:p14="http://schemas.microsoft.com/office/powerpoint/2010/main" val="20842318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2 Calculate present value of an annuity</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rgbClr val="FF0000"/>
                </a:solidFill>
              </a:rPr>
              <a:t>The PV Annuity factor on the table is equal to the sum of the PV factors for a single cash flow for Year 1 through Year 4 </a:t>
            </a:r>
          </a:p>
          <a:p>
            <a:endParaRPr lang="en-US" dirty="0"/>
          </a:p>
        </p:txBody>
      </p:sp>
      <p:sp>
        <p:nvSpPr>
          <p:cNvPr id="4" name="Slide Number Placeholder 3"/>
          <p:cNvSpPr>
            <a:spLocks noGrp="1"/>
          </p:cNvSpPr>
          <p:nvPr>
            <p:ph type="sldNum" sz="quarter" idx="10"/>
          </p:nvPr>
        </p:nvSpPr>
        <p:spPr/>
        <p:txBody>
          <a:bodyPr/>
          <a:lstStyle/>
          <a:p>
            <a:fld id="{249AEF25-C392-4E8E-8251-76EC917A5744}" type="slidenum">
              <a:rPr lang="en-US" smtClean="0"/>
              <a:t>25</a:t>
            </a:fld>
            <a:endParaRPr lang="en-US"/>
          </a:p>
        </p:txBody>
      </p:sp>
    </p:spTree>
    <p:extLst>
      <p:ext uri="{BB962C8B-B14F-4D97-AF65-F5344CB8AC3E}">
        <p14:creationId xmlns:p14="http://schemas.microsoft.com/office/powerpoint/2010/main" val="20220152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2 Calculate present value of an annuity</a:t>
            </a:r>
            <a:endParaRPr lang="en-US" dirty="0" smtClean="0"/>
          </a:p>
          <a:p>
            <a:pPr marL="0" indent="0">
              <a:buFont typeface="Arial" pitchFamily="34" charset="0"/>
              <a:buNone/>
            </a:pPr>
            <a:r>
              <a:rPr lang="en-US" sz="1200" dirty="0" smtClean="0"/>
              <a:t>We can save some time by using the annuity factor.</a:t>
            </a:r>
            <a:r>
              <a:rPr lang="en-US" sz="1200" baseline="0" dirty="0" smtClean="0"/>
              <a:t>  </a:t>
            </a:r>
            <a:r>
              <a:rPr lang="en-US" sz="1200" dirty="0" smtClean="0"/>
              <a:t>The PV of an Annuity is equal to:</a:t>
            </a:r>
          </a:p>
          <a:p>
            <a:pPr algn="ctr"/>
            <a:r>
              <a:rPr lang="en-US" sz="1200" dirty="0" smtClean="0"/>
              <a:t>Payment amount * PV Annuity Factor</a:t>
            </a:r>
          </a:p>
          <a:p>
            <a:r>
              <a:rPr lang="en-US" dirty="0" smtClean="0"/>
              <a:t>The $2 difference is due to rounding</a:t>
            </a:r>
            <a:r>
              <a:rPr lang="en-US" baseline="0" dirty="0" smtClean="0"/>
              <a:t> in the table, and is not significant.</a:t>
            </a:r>
            <a:endParaRPr lang="en-US" dirty="0"/>
          </a:p>
        </p:txBody>
      </p:sp>
      <p:sp>
        <p:nvSpPr>
          <p:cNvPr id="4" name="Slide Number Placeholder 3"/>
          <p:cNvSpPr>
            <a:spLocks noGrp="1"/>
          </p:cNvSpPr>
          <p:nvPr>
            <p:ph type="sldNum" sz="quarter" idx="10"/>
          </p:nvPr>
        </p:nvSpPr>
        <p:spPr/>
        <p:txBody>
          <a:bodyPr/>
          <a:lstStyle/>
          <a:p>
            <a:fld id="{249AEF25-C392-4E8E-8251-76EC917A5744}" type="slidenum">
              <a:rPr lang="en-US" smtClean="0"/>
              <a:t>26</a:t>
            </a:fld>
            <a:endParaRPr lang="en-US"/>
          </a:p>
        </p:txBody>
      </p:sp>
    </p:spTree>
    <p:extLst>
      <p:ext uri="{BB962C8B-B14F-4D97-AF65-F5344CB8AC3E}">
        <p14:creationId xmlns:p14="http://schemas.microsoft.com/office/powerpoint/2010/main" val="38786967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2 Calculate present value of an annuity</a:t>
            </a:r>
            <a:endParaRPr lang="en-US" dirty="0" smtClean="0"/>
          </a:p>
          <a:p>
            <a:r>
              <a:rPr lang="en-US" dirty="0" smtClean="0"/>
              <a:t>Another course of action is available:  Pay $70,000 cash for the machine today.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Which course of action should we take? Based on the present</a:t>
            </a:r>
            <a:r>
              <a:rPr lang="en-US" baseline="0" dirty="0" smtClean="0"/>
              <a:t> value of the payments, this would be a better option.  The $70,000 outflow now is already at present value and can be compared to the present value of the installment payments.  </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249AEF25-C392-4E8E-8251-76EC917A5744}" type="slidenum">
              <a:rPr lang="en-US" smtClean="0"/>
              <a:t>27</a:t>
            </a:fld>
            <a:endParaRPr lang="en-US"/>
          </a:p>
        </p:txBody>
      </p:sp>
    </p:spTree>
    <p:extLst>
      <p:ext uri="{BB962C8B-B14F-4D97-AF65-F5344CB8AC3E}">
        <p14:creationId xmlns:p14="http://schemas.microsoft.com/office/powerpoint/2010/main" val="37158591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a:t>
            </a:r>
            <a:r>
              <a:rPr lang="en-US" baseline="0" dirty="0" smtClean="0"/>
              <a:t> Step 2 Calculate present value of an annuity</a:t>
            </a:r>
            <a:endParaRPr lang="en-US" dirty="0" smtClean="0"/>
          </a:p>
          <a:p>
            <a:endParaRPr lang="en-US" dirty="0" smtClean="0"/>
          </a:p>
          <a:p>
            <a:r>
              <a:rPr lang="en-US" dirty="0" smtClean="0"/>
              <a:t>What if the discount rate is 2%?  What if it is 6%?  If the discount rate is 2% then the future</a:t>
            </a:r>
            <a:r>
              <a:rPr lang="en-US" baseline="0" dirty="0" smtClean="0"/>
              <a:t> discounted cash flows will be </a:t>
            </a:r>
            <a:r>
              <a:rPr lang="en-US" i="1" baseline="0" dirty="0" smtClean="0"/>
              <a:t>more negative</a:t>
            </a:r>
            <a:r>
              <a:rPr lang="en-US" i="0" baseline="0" dirty="0" smtClean="0"/>
              <a:t>.  That would make the $70,000 cash payment even more attractive.  If the discount rate is 6%, then the future cash flows will be less negative, and the $70,000 cash payment will be less favorable.</a:t>
            </a:r>
          </a:p>
          <a:p>
            <a:r>
              <a:rPr lang="en-US" i="0" baseline="0" dirty="0" smtClean="0"/>
              <a:t>PV annuity factor at 2%, 4 years is 3.808.  -20000*3.808 = -76160</a:t>
            </a:r>
          </a:p>
          <a:p>
            <a:pPr marL="0" marR="0" indent="0" algn="l" defTabSz="914400" rtl="0" eaLnBrk="1" fontAlgn="auto" latinLnBrk="0" hangingPunct="1">
              <a:lnSpc>
                <a:spcPct val="100000"/>
              </a:lnSpc>
              <a:spcBef>
                <a:spcPts val="0"/>
              </a:spcBef>
              <a:spcAft>
                <a:spcPts val="0"/>
              </a:spcAft>
              <a:buClrTx/>
              <a:buSzTx/>
              <a:buFontTx/>
              <a:buNone/>
              <a:tabLst/>
              <a:defRPr/>
            </a:pPr>
            <a:r>
              <a:rPr lang="en-US" i="0" baseline="0" dirty="0" smtClean="0"/>
              <a:t>PV annuity factor at 6%, 4 years is 3.465.  -</a:t>
            </a:r>
            <a:r>
              <a:rPr lang="en-US" i="0" baseline="0" dirty="0" smtClean="0"/>
              <a:t>20000*3.465 </a:t>
            </a:r>
            <a:r>
              <a:rPr lang="en-US" i="0" baseline="0" dirty="0" smtClean="0"/>
              <a:t>= -69300</a:t>
            </a:r>
          </a:p>
          <a:p>
            <a:endParaRPr lang="en-US" i="0" baseline="0" dirty="0" smtClean="0"/>
          </a:p>
          <a:p>
            <a:endParaRPr lang="en-US" dirty="0" smtClean="0"/>
          </a:p>
          <a:p>
            <a:r>
              <a:rPr lang="en-US" dirty="0" smtClean="0"/>
              <a:t>What other factors might be considered?  If</a:t>
            </a:r>
            <a:r>
              <a:rPr lang="en-US" baseline="0" dirty="0" smtClean="0"/>
              <a:t> we don’t currently have $70,000 available, that would certainly be a factor.  </a:t>
            </a:r>
            <a:endParaRPr lang="en-US" dirty="0" smtClean="0"/>
          </a:p>
          <a:p>
            <a:endParaRPr lang="en-US" dirty="0"/>
          </a:p>
        </p:txBody>
      </p:sp>
      <p:sp>
        <p:nvSpPr>
          <p:cNvPr id="4" name="Slide Number Placeholder 3"/>
          <p:cNvSpPr>
            <a:spLocks noGrp="1"/>
          </p:cNvSpPr>
          <p:nvPr>
            <p:ph type="sldNum" sz="quarter" idx="10"/>
          </p:nvPr>
        </p:nvSpPr>
        <p:spPr/>
        <p:txBody>
          <a:bodyPr/>
          <a:lstStyle/>
          <a:p>
            <a:fld id="{249AEF25-C392-4E8E-8251-76EC917A5744}" type="slidenum">
              <a:rPr lang="en-US" smtClean="0"/>
              <a:t>28</a:t>
            </a:fld>
            <a:endParaRPr lang="en-US"/>
          </a:p>
        </p:txBody>
      </p:sp>
    </p:spTree>
    <p:extLst>
      <p:ext uri="{BB962C8B-B14F-4D97-AF65-F5344CB8AC3E}">
        <p14:creationId xmlns:p14="http://schemas.microsoft.com/office/powerpoint/2010/main" val="37158591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is an annuity?  An annuity is a stream of equal cash flows over equal time periods</a:t>
            </a:r>
          </a:p>
          <a:p>
            <a:r>
              <a:rPr lang="en-US" dirty="0" smtClean="0"/>
              <a:t>How does an annuity simplify the NPV calculation? It permits</a:t>
            </a:r>
            <a:r>
              <a:rPr lang="en-US" baseline="0" dirty="0" smtClean="0"/>
              <a:t> us to use the annuity factor from the PV annuity table.  Then we only have to do a single calculation instead of one for each cash flow.</a:t>
            </a:r>
            <a:endParaRPr lang="en-US" dirty="0" smtClean="0"/>
          </a:p>
          <a:p>
            <a:endParaRPr lang="en-US" dirty="0"/>
          </a:p>
        </p:txBody>
      </p:sp>
      <p:sp>
        <p:nvSpPr>
          <p:cNvPr id="4" name="Slide Number Placeholder 3"/>
          <p:cNvSpPr>
            <a:spLocks noGrp="1"/>
          </p:cNvSpPr>
          <p:nvPr>
            <p:ph type="sldNum" sz="quarter" idx="10"/>
          </p:nvPr>
        </p:nvSpPr>
        <p:spPr/>
        <p:txBody>
          <a:bodyPr/>
          <a:lstStyle/>
          <a:p>
            <a:fld id="{249AEF25-C392-4E8E-8251-76EC917A5744}" type="slidenum">
              <a:rPr lang="en-US" smtClean="0"/>
              <a:t>29</a:t>
            </a:fld>
            <a:endParaRPr lang="en-US"/>
          </a:p>
        </p:txBody>
      </p:sp>
    </p:spTree>
    <p:extLst>
      <p:ext uri="{BB962C8B-B14F-4D97-AF65-F5344CB8AC3E}">
        <p14:creationId xmlns:p14="http://schemas.microsoft.com/office/powerpoint/2010/main" val="2364367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Action: </a:t>
            </a:r>
            <a:r>
              <a:rPr lang="en-US" dirty="0" smtClean="0"/>
              <a:t>Recommend investment course of action based on NPV calculation</a:t>
            </a:r>
          </a:p>
          <a:p>
            <a:r>
              <a:rPr lang="en-US" b="1" dirty="0" smtClean="0"/>
              <a:t>Condition: </a:t>
            </a:r>
            <a:r>
              <a:rPr lang="en-US" dirty="0" smtClean="0"/>
              <a:t>You are a cost advisor technician with access to all regulations/course handouts, and awareness of Operational Environment (OE)/Contemporary Operational Environment (COE) variables and actors</a:t>
            </a:r>
          </a:p>
          <a:p>
            <a:r>
              <a:rPr lang="en-US" b="1" dirty="0" smtClean="0"/>
              <a:t>Standard: </a:t>
            </a:r>
            <a:r>
              <a:rPr lang="en-US" dirty="0" smtClean="0"/>
              <a:t>with at least 80% accuracy</a:t>
            </a:r>
          </a:p>
          <a:p>
            <a:pPr marL="914400" lvl="1" indent="-514350"/>
            <a:r>
              <a:rPr lang="en-US" dirty="0" smtClean="0"/>
              <a:t>Identify and enter relevant report data to solve Net Present Value equations using macro enabled templates and make appropriate recommendation</a:t>
            </a:r>
            <a:endParaRPr lang="en-US" b="1" dirty="0" smtClean="0"/>
          </a:p>
          <a:p>
            <a:endParaRPr lang="en-US" dirty="0"/>
          </a:p>
        </p:txBody>
      </p:sp>
      <p:sp>
        <p:nvSpPr>
          <p:cNvPr id="4" name="Slide Number Placeholder 3"/>
          <p:cNvSpPr>
            <a:spLocks noGrp="1"/>
          </p:cNvSpPr>
          <p:nvPr>
            <p:ph type="sldNum" sz="quarter" idx="10"/>
          </p:nvPr>
        </p:nvSpPr>
        <p:spPr/>
        <p:txBody>
          <a:bodyPr/>
          <a:lstStyle/>
          <a:p>
            <a:fld id="{249AEF25-C392-4E8E-8251-76EC917A5744}" type="slidenum">
              <a:rPr lang="en-US" smtClean="0"/>
              <a:t>3</a:t>
            </a:fld>
            <a:endParaRPr lang="en-US"/>
          </a:p>
        </p:txBody>
      </p:sp>
    </p:spTree>
    <p:extLst>
      <p:ext uri="{BB962C8B-B14F-4D97-AF65-F5344CB8AC3E}">
        <p14:creationId xmlns:p14="http://schemas.microsoft.com/office/powerpoint/2010/main" val="38354260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3 Recommend course of action using Net</a:t>
            </a:r>
            <a:r>
              <a:rPr lang="en-US" baseline="0" dirty="0" smtClean="0"/>
              <a:t> Present Value</a:t>
            </a:r>
            <a:endParaRPr lang="en-US" dirty="0" smtClean="0"/>
          </a:p>
          <a:p>
            <a:r>
              <a:rPr lang="en-US" dirty="0" smtClean="0"/>
              <a:t>Reengineering a business process in your unit will cost $1 million now but will save an estimated $400,000 per year for the next three years.</a:t>
            </a:r>
          </a:p>
          <a:p>
            <a:r>
              <a:rPr lang="en-US" dirty="0" smtClean="0"/>
              <a:t>Assuming a discount rate of 10%, what is the NPV of this course of action?</a:t>
            </a:r>
          </a:p>
          <a:p>
            <a:r>
              <a:rPr lang="en-US" dirty="0" smtClean="0"/>
              <a:t>What steps should</a:t>
            </a:r>
            <a:r>
              <a:rPr lang="en-US" baseline="0" dirty="0" smtClean="0"/>
              <a:t> we follow?  Identify the key variables:</a:t>
            </a:r>
          </a:p>
          <a:p>
            <a:r>
              <a:rPr lang="en-US" baseline="0" dirty="0" smtClean="0"/>
              <a:t>Cash flows:  We have a cash outflow now, -$1 million.  Then we have three cash inflows (savings are treated as inflows) of $400K per year.</a:t>
            </a:r>
          </a:p>
          <a:p>
            <a:r>
              <a:rPr lang="en-US" baseline="0" dirty="0" smtClean="0"/>
              <a:t>Time in years:  The three cash inflows (savings) will be realized at the end of year 1, year 2 and year 3.</a:t>
            </a:r>
          </a:p>
          <a:p>
            <a:r>
              <a:rPr lang="en-US" baseline="0" dirty="0" smtClean="0"/>
              <a:t>Discount rate.  The discount rate is given, 10%</a:t>
            </a:r>
          </a:p>
          <a:p>
            <a:endParaRPr lang="en-US" baseline="0" dirty="0" smtClean="0"/>
          </a:p>
          <a:p>
            <a:endParaRPr lang="en-US" baseline="0" dirty="0" smtClean="0"/>
          </a:p>
          <a:p>
            <a:endParaRPr lang="en-US" baseline="0" dirty="0" smtClean="0"/>
          </a:p>
          <a:p>
            <a:r>
              <a:rPr lang="en-US" baseline="0" dirty="0" smtClean="0"/>
              <a:t>Then build a timeline.  Then multiply the cash flows by the appropriate PV factor.</a:t>
            </a:r>
            <a:endParaRPr lang="en-US" dirty="0"/>
          </a:p>
        </p:txBody>
      </p:sp>
      <p:sp>
        <p:nvSpPr>
          <p:cNvPr id="4" name="Slide Number Placeholder 3"/>
          <p:cNvSpPr>
            <a:spLocks noGrp="1"/>
          </p:cNvSpPr>
          <p:nvPr>
            <p:ph type="sldNum" sz="quarter" idx="10"/>
          </p:nvPr>
        </p:nvSpPr>
        <p:spPr/>
        <p:txBody>
          <a:bodyPr/>
          <a:lstStyle/>
          <a:p>
            <a:fld id="{249AEF25-C392-4E8E-8251-76EC917A5744}" type="slidenum">
              <a:rPr lang="en-US" smtClean="0"/>
              <a:t>30</a:t>
            </a:fld>
            <a:endParaRPr lang="en-US"/>
          </a:p>
        </p:txBody>
      </p:sp>
    </p:spTree>
    <p:extLst>
      <p:ext uri="{BB962C8B-B14F-4D97-AF65-F5344CB8AC3E}">
        <p14:creationId xmlns:p14="http://schemas.microsoft.com/office/powerpoint/2010/main" val="10756986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3 Recommend course of action using Net</a:t>
            </a:r>
            <a:r>
              <a:rPr lang="en-US" baseline="0" dirty="0" smtClean="0"/>
              <a:t> Present Value</a:t>
            </a:r>
            <a:endParaRPr lang="en-US" dirty="0" smtClean="0"/>
          </a:p>
          <a:p>
            <a:r>
              <a:rPr lang="en-US" dirty="0" smtClean="0"/>
              <a:t>This timeline represents</a:t>
            </a:r>
            <a:r>
              <a:rPr lang="en-US" baseline="0" dirty="0" smtClean="0"/>
              <a:t> our cash flows.  Notice that the initial cash outflow of $1 million is recorded at time zero.  Time zero represents now, so this cash flow is already at its present value and doesn’t need to be discounted. </a:t>
            </a:r>
            <a:endParaRPr lang="en-US" dirty="0"/>
          </a:p>
        </p:txBody>
      </p:sp>
      <p:sp>
        <p:nvSpPr>
          <p:cNvPr id="4" name="Slide Number Placeholder 3"/>
          <p:cNvSpPr>
            <a:spLocks noGrp="1"/>
          </p:cNvSpPr>
          <p:nvPr>
            <p:ph type="sldNum" sz="quarter" idx="10"/>
          </p:nvPr>
        </p:nvSpPr>
        <p:spPr/>
        <p:txBody>
          <a:bodyPr/>
          <a:lstStyle/>
          <a:p>
            <a:fld id="{249AEF25-C392-4E8E-8251-76EC917A5744}" type="slidenum">
              <a:rPr lang="en-US" smtClean="0"/>
              <a:t>31</a:t>
            </a:fld>
            <a:endParaRPr lang="en-US"/>
          </a:p>
        </p:txBody>
      </p:sp>
    </p:spTree>
    <p:extLst>
      <p:ext uri="{BB962C8B-B14F-4D97-AF65-F5344CB8AC3E}">
        <p14:creationId xmlns:p14="http://schemas.microsoft.com/office/powerpoint/2010/main" val="33531323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3 Recommend course of action using Net</a:t>
            </a:r>
            <a:r>
              <a:rPr lang="en-US" baseline="0" dirty="0" smtClean="0"/>
              <a:t> Present Value</a:t>
            </a:r>
            <a:endParaRPr lang="en-US" dirty="0" smtClean="0"/>
          </a:p>
          <a:p>
            <a:pPr algn="ctr"/>
            <a:r>
              <a:rPr lang="en-US" b="1" dirty="0" smtClean="0"/>
              <a:t>-Initial Investment + (Cash Flow *Annuity Factor) = NPV</a:t>
            </a:r>
          </a:p>
          <a:p>
            <a:pPr algn="ctr"/>
            <a:r>
              <a:rPr lang="en-US" b="1" dirty="0" smtClean="0"/>
              <a:t>-1,000,000 + (400,000*2.487) = -5,200</a:t>
            </a:r>
          </a:p>
          <a:p>
            <a:endParaRPr lang="en-US" dirty="0"/>
          </a:p>
        </p:txBody>
      </p:sp>
      <p:sp>
        <p:nvSpPr>
          <p:cNvPr id="4" name="Slide Number Placeholder 3"/>
          <p:cNvSpPr>
            <a:spLocks noGrp="1"/>
          </p:cNvSpPr>
          <p:nvPr>
            <p:ph type="sldNum" sz="quarter" idx="10"/>
          </p:nvPr>
        </p:nvSpPr>
        <p:spPr/>
        <p:txBody>
          <a:bodyPr/>
          <a:lstStyle/>
          <a:p>
            <a:fld id="{249AEF25-C392-4E8E-8251-76EC917A5744}" type="slidenum">
              <a:rPr lang="en-US" smtClean="0"/>
              <a:t>32</a:t>
            </a:fld>
            <a:endParaRPr lang="en-US"/>
          </a:p>
        </p:txBody>
      </p:sp>
    </p:spTree>
    <p:extLst>
      <p:ext uri="{BB962C8B-B14F-4D97-AF65-F5344CB8AC3E}">
        <p14:creationId xmlns:p14="http://schemas.microsoft.com/office/powerpoint/2010/main" val="19831469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3 Recommend course of action using Net</a:t>
            </a:r>
            <a:r>
              <a:rPr lang="en-US" baseline="0" dirty="0" smtClean="0"/>
              <a:t> Present Value</a:t>
            </a:r>
          </a:p>
          <a:p>
            <a:r>
              <a:rPr lang="en-US" dirty="0" smtClean="0"/>
              <a:t>NPV is negative, so we should not proceed</a:t>
            </a:r>
          </a:p>
          <a:p>
            <a:pPr lvl="1"/>
            <a:r>
              <a:rPr lang="en-US" dirty="0" smtClean="0"/>
              <a:t>The present value of the benefits to be received in the future is less than the initial investment</a:t>
            </a:r>
          </a:p>
          <a:p>
            <a:r>
              <a:rPr lang="en-US" dirty="0" smtClean="0"/>
              <a:t>What if the discount rate is 8%?</a:t>
            </a:r>
          </a:p>
          <a:p>
            <a:pPr algn="ctr"/>
            <a:r>
              <a:rPr lang="en-US" sz="1200" b="1" dirty="0" smtClean="0"/>
              <a:t>-Initial Investment + Cash Flow (Savings) *Annuity Factor = NPV</a:t>
            </a:r>
          </a:p>
          <a:p>
            <a:pPr algn="ctr"/>
            <a:r>
              <a:rPr lang="en-US" sz="1200" b="1" dirty="0" smtClean="0"/>
              <a:t>-1,000,000 + 400,000*2.577 = 30,800</a:t>
            </a:r>
          </a:p>
          <a:p>
            <a:endParaRPr lang="en-US" dirty="0"/>
          </a:p>
        </p:txBody>
      </p:sp>
      <p:sp>
        <p:nvSpPr>
          <p:cNvPr id="4" name="Slide Number Placeholder 3"/>
          <p:cNvSpPr>
            <a:spLocks noGrp="1"/>
          </p:cNvSpPr>
          <p:nvPr>
            <p:ph type="sldNum" sz="quarter" idx="10"/>
          </p:nvPr>
        </p:nvSpPr>
        <p:spPr/>
        <p:txBody>
          <a:bodyPr/>
          <a:lstStyle/>
          <a:p>
            <a:fld id="{249AEF25-C392-4E8E-8251-76EC917A5744}" type="slidenum">
              <a:rPr lang="en-US" smtClean="0"/>
              <a:t>33</a:t>
            </a:fld>
            <a:endParaRPr lang="en-US"/>
          </a:p>
        </p:txBody>
      </p:sp>
    </p:spTree>
    <p:extLst>
      <p:ext uri="{BB962C8B-B14F-4D97-AF65-F5344CB8AC3E}">
        <p14:creationId xmlns:p14="http://schemas.microsoft.com/office/powerpoint/2010/main" val="12036289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 What does Net Present Value represent? A. It represents</a:t>
            </a:r>
            <a:r>
              <a:rPr lang="en-US" baseline="0" dirty="0" smtClean="0"/>
              <a:t> the sum of all of the discounted cash flows, whether positive or negative, over the life of the investment being evaluated</a:t>
            </a:r>
            <a:endParaRPr lang="en-US" dirty="0" smtClean="0"/>
          </a:p>
          <a:p>
            <a:r>
              <a:rPr lang="en-US" dirty="0" smtClean="0"/>
              <a:t>Q.  How can it be used to evaluate investments in property, plant and equipment? A.  Most investments</a:t>
            </a:r>
            <a:r>
              <a:rPr lang="en-US" baseline="0" dirty="0" smtClean="0"/>
              <a:t> in property, plant, or equipment require a large up-front investment.  The Net Present Value allows us to evaluate that initial cost, in today’s dollars, against the future cash flows, which will be realized in discounted dollars.</a:t>
            </a:r>
            <a:endParaRPr lang="en-US" dirty="0"/>
          </a:p>
        </p:txBody>
      </p:sp>
      <p:sp>
        <p:nvSpPr>
          <p:cNvPr id="4" name="Slide Number Placeholder 3"/>
          <p:cNvSpPr>
            <a:spLocks noGrp="1"/>
          </p:cNvSpPr>
          <p:nvPr>
            <p:ph type="sldNum" sz="quarter" idx="10"/>
          </p:nvPr>
        </p:nvSpPr>
        <p:spPr/>
        <p:txBody>
          <a:bodyPr/>
          <a:lstStyle/>
          <a:p>
            <a:fld id="{249AEF25-C392-4E8E-8251-76EC917A5744}" type="slidenum">
              <a:rPr lang="en-US" smtClean="0"/>
              <a:t>34</a:t>
            </a:fld>
            <a:endParaRPr lang="en-US"/>
          </a:p>
        </p:txBody>
      </p:sp>
    </p:spTree>
    <p:extLst>
      <p:ext uri="{BB962C8B-B14F-4D97-AF65-F5344CB8AC3E}">
        <p14:creationId xmlns:p14="http://schemas.microsoft.com/office/powerpoint/2010/main" val="236436735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Use the NPV Annuity tab when cash flows are equal</a:t>
            </a:r>
          </a:p>
          <a:p>
            <a:endParaRPr lang="en-US" dirty="0"/>
          </a:p>
        </p:txBody>
      </p:sp>
      <p:sp>
        <p:nvSpPr>
          <p:cNvPr id="4" name="Slide Number Placeholder 3"/>
          <p:cNvSpPr>
            <a:spLocks noGrp="1"/>
          </p:cNvSpPr>
          <p:nvPr>
            <p:ph type="sldNum" sz="quarter" idx="10"/>
          </p:nvPr>
        </p:nvSpPr>
        <p:spPr/>
        <p:txBody>
          <a:bodyPr/>
          <a:lstStyle/>
          <a:p>
            <a:fld id="{249AEF25-C392-4E8E-8251-76EC917A5744}" type="slidenum">
              <a:rPr lang="en-US" smtClean="0"/>
              <a:t>36</a:t>
            </a:fld>
            <a:endParaRPr lang="en-US"/>
          </a:p>
        </p:txBody>
      </p:sp>
    </p:spTree>
    <p:extLst>
      <p:ext uri="{BB962C8B-B14F-4D97-AF65-F5344CB8AC3E}">
        <p14:creationId xmlns:p14="http://schemas.microsoft.com/office/powerpoint/2010/main" val="120059553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Enter the key variables for consecutive time periods in the Cash Flow I tab</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The spreadsheet calculates NPV and generates the timeline graph</a:t>
            </a:r>
          </a:p>
          <a:p>
            <a:endParaRPr lang="en-US" dirty="0"/>
          </a:p>
        </p:txBody>
      </p:sp>
      <p:sp>
        <p:nvSpPr>
          <p:cNvPr id="4" name="Slide Number Placeholder 3"/>
          <p:cNvSpPr>
            <a:spLocks noGrp="1"/>
          </p:cNvSpPr>
          <p:nvPr>
            <p:ph type="sldNum" sz="quarter" idx="10"/>
          </p:nvPr>
        </p:nvSpPr>
        <p:spPr/>
        <p:txBody>
          <a:bodyPr/>
          <a:lstStyle/>
          <a:p>
            <a:fld id="{249AEF25-C392-4E8E-8251-76EC917A5744}" type="slidenum">
              <a:rPr lang="en-US" smtClean="0"/>
              <a:t>37</a:t>
            </a:fld>
            <a:endParaRPr lang="en-US"/>
          </a:p>
        </p:txBody>
      </p:sp>
    </p:spTree>
    <p:extLst>
      <p:ext uri="{BB962C8B-B14F-4D97-AF65-F5344CB8AC3E}">
        <p14:creationId xmlns:p14="http://schemas.microsoft.com/office/powerpoint/2010/main" val="104507263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49AEF25-C392-4E8E-8251-76EC917A5744}" type="slidenum">
              <a:rPr lang="en-US" smtClean="0"/>
              <a:t>39</a:t>
            </a:fld>
            <a:endParaRPr lang="en-US"/>
          </a:p>
        </p:txBody>
      </p:sp>
    </p:spTree>
    <p:extLst>
      <p:ext uri="{BB962C8B-B14F-4D97-AF65-F5344CB8AC3E}">
        <p14:creationId xmlns:p14="http://schemas.microsoft.com/office/powerpoint/2010/main" val="11674051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 Step 1 Describe Net Present</a:t>
            </a:r>
            <a:r>
              <a:rPr lang="en-US" baseline="0" dirty="0" smtClean="0"/>
              <a:t> Value</a:t>
            </a:r>
          </a:p>
          <a:p>
            <a:r>
              <a:rPr lang="en-US" dirty="0" smtClean="0"/>
              <a:t>“Net” refers to the result of combining multiple values</a:t>
            </a:r>
          </a:p>
          <a:p>
            <a:pPr lvl="1"/>
            <a:r>
              <a:rPr lang="en-US" dirty="0" smtClean="0"/>
              <a:t>Net Pay combines wages earned (+) and payroll tax deductions (-)</a:t>
            </a:r>
          </a:p>
          <a:p>
            <a:pPr lvl="1"/>
            <a:r>
              <a:rPr lang="en-US" dirty="0" smtClean="0"/>
              <a:t>Net Change in Financial Position combines Revenues (+) and Costs (-)</a:t>
            </a:r>
          </a:p>
          <a:p>
            <a:r>
              <a:rPr lang="en-US" dirty="0" smtClean="0"/>
              <a:t>Net Present Value (NPV) refers to the combination of multiple discounted cash flows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 positive NPV means that the PV of the cash inflows outweighs the PV of the outflows.  Any positive NPV is considered favorable.</a:t>
            </a:r>
            <a:r>
              <a:rPr lang="en-US" baseline="0" dirty="0" smtClean="0"/>
              <a:t>  It means that the return on the course of action exceeds the discount rate.</a:t>
            </a:r>
            <a:endParaRPr lang="en-US" dirty="0" smtClean="0"/>
          </a:p>
          <a:p>
            <a:r>
              <a:rPr lang="en-US" dirty="0" smtClean="0"/>
              <a:t>The higher the NPV, the more favorable the stream of cash flows.  When</a:t>
            </a:r>
            <a:r>
              <a:rPr lang="en-US" baseline="0" dirty="0" smtClean="0"/>
              <a:t> comparing two courses of action and both have positive NPVs, choose the one with the highest NPV</a:t>
            </a:r>
            <a:endParaRPr lang="en-US" dirty="0" smtClean="0"/>
          </a:p>
          <a:p>
            <a:endParaRPr lang="en-US" dirty="0"/>
          </a:p>
        </p:txBody>
      </p:sp>
      <p:sp>
        <p:nvSpPr>
          <p:cNvPr id="4" name="Slide Number Placeholder 3"/>
          <p:cNvSpPr>
            <a:spLocks noGrp="1"/>
          </p:cNvSpPr>
          <p:nvPr>
            <p:ph type="sldNum" sz="quarter" idx="10"/>
          </p:nvPr>
        </p:nvSpPr>
        <p:spPr/>
        <p:txBody>
          <a:bodyPr/>
          <a:lstStyle/>
          <a:p>
            <a:fld id="{249AEF25-C392-4E8E-8251-76EC917A5744}" type="slidenum">
              <a:rPr lang="en-US" smtClean="0"/>
              <a:t>4</a:t>
            </a:fld>
            <a:endParaRPr lang="en-US"/>
          </a:p>
        </p:txBody>
      </p:sp>
    </p:spTree>
    <p:extLst>
      <p:ext uri="{BB962C8B-B14F-4D97-AF65-F5344CB8AC3E}">
        <p14:creationId xmlns:p14="http://schemas.microsoft.com/office/powerpoint/2010/main" val="1527396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1 Describe Net Present</a:t>
            </a:r>
            <a:r>
              <a:rPr lang="en-US" baseline="0" dirty="0" smtClean="0"/>
              <a:t> Value</a:t>
            </a:r>
          </a:p>
          <a:p>
            <a:r>
              <a:rPr lang="en-US" dirty="0" smtClean="0"/>
              <a:t>Today is Rebecca’s 16</a:t>
            </a:r>
            <a:r>
              <a:rPr lang="en-US" baseline="30000" dirty="0" smtClean="0"/>
              <a:t>th</a:t>
            </a:r>
            <a:r>
              <a:rPr lang="en-US" dirty="0" smtClean="0"/>
              <a:t> birthday.  Her inheritance is held in trust and will be paid in the following installments:</a:t>
            </a:r>
          </a:p>
          <a:p>
            <a:pPr lvl="1"/>
            <a:r>
              <a:rPr lang="en-US" dirty="0" smtClean="0"/>
              <a:t>$20,000 on her 21</a:t>
            </a:r>
            <a:r>
              <a:rPr lang="en-US" baseline="30000" dirty="0" smtClean="0"/>
              <a:t>st</a:t>
            </a:r>
            <a:r>
              <a:rPr lang="en-US" dirty="0" smtClean="0"/>
              <a:t> birthday</a:t>
            </a:r>
          </a:p>
          <a:p>
            <a:pPr lvl="1"/>
            <a:r>
              <a:rPr lang="en-US" dirty="0" smtClean="0"/>
              <a:t>$40,000 on her 30</a:t>
            </a:r>
            <a:r>
              <a:rPr lang="en-US" baseline="30000" dirty="0" smtClean="0"/>
              <a:t>th</a:t>
            </a:r>
            <a:r>
              <a:rPr lang="en-US" dirty="0" smtClean="0"/>
              <a:t> birthday</a:t>
            </a:r>
          </a:p>
          <a:p>
            <a:pPr lvl="1"/>
            <a:r>
              <a:rPr lang="en-US" dirty="0" smtClean="0"/>
              <a:t>$60,000 on her 40</a:t>
            </a:r>
            <a:r>
              <a:rPr lang="en-US" baseline="30000" dirty="0" smtClean="0"/>
              <a:t>th</a:t>
            </a:r>
            <a:r>
              <a:rPr lang="en-US" dirty="0" smtClean="0"/>
              <a:t> birthday</a:t>
            </a:r>
          </a:p>
          <a:p>
            <a:pPr lvl="1"/>
            <a:r>
              <a:rPr lang="en-US" dirty="0" smtClean="0"/>
              <a:t>$100,000 on her 50</a:t>
            </a:r>
            <a:r>
              <a:rPr lang="en-US" baseline="30000" dirty="0" smtClean="0"/>
              <a:t>th</a:t>
            </a:r>
            <a:r>
              <a:rPr lang="en-US" dirty="0" smtClean="0"/>
              <a:t> birthday</a:t>
            </a:r>
          </a:p>
          <a:p>
            <a:r>
              <a:rPr lang="en-US" dirty="0" smtClean="0"/>
              <a:t>Assume a discount rate of 8%</a:t>
            </a:r>
          </a:p>
          <a:p>
            <a:r>
              <a:rPr lang="en-US" dirty="0" smtClean="0"/>
              <a:t>Task:  Calculate the NPV of Rebecca’s inheritance</a:t>
            </a:r>
          </a:p>
          <a:p>
            <a:r>
              <a:rPr lang="en-US" dirty="0" smtClean="0"/>
              <a:t>This is a Net Present Value calculation</a:t>
            </a:r>
            <a:r>
              <a:rPr lang="en-US" baseline="0" dirty="0" smtClean="0"/>
              <a:t> because we are adding together the present value of each of the cash flows.  </a:t>
            </a:r>
            <a:endParaRPr lang="en-US" dirty="0"/>
          </a:p>
        </p:txBody>
      </p:sp>
      <p:sp>
        <p:nvSpPr>
          <p:cNvPr id="4" name="Slide Number Placeholder 3"/>
          <p:cNvSpPr>
            <a:spLocks noGrp="1"/>
          </p:cNvSpPr>
          <p:nvPr>
            <p:ph type="sldNum" sz="quarter" idx="10"/>
          </p:nvPr>
        </p:nvSpPr>
        <p:spPr/>
        <p:txBody>
          <a:bodyPr/>
          <a:lstStyle/>
          <a:p>
            <a:fld id="{9E810148-DB14-4326-91F3-2711D19A1318}" type="slidenum">
              <a:rPr lang="en-US" smtClean="0"/>
              <a:t>5</a:t>
            </a:fld>
            <a:endParaRPr lang="en-US"/>
          </a:p>
        </p:txBody>
      </p:sp>
    </p:spTree>
    <p:extLst>
      <p:ext uri="{BB962C8B-B14F-4D97-AF65-F5344CB8AC3E}">
        <p14:creationId xmlns:p14="http://schemas.microsoft.com/office/powerpoint/2010/main" val="7082579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1 Describe Net Present</a:t>
            </a:r>
            <a:r>
              <a:rPr lang="en-US" baseline="0" dirty="0" smtClean="0"/>
              <a:t> Value</a:t>
            </a:r>
          </a:p>
          <a:p>
            <a:r>
              <a:rPr lang="en-US" dirty="0" smtClean="0"/>
              <a:t>The first</a:t>
            </a:r>
            <a:r>
              <a:rPr lang="en-US" baseline="0" dirty="0" smtClean="0"/>
              <a:t> step in the process is to identify the key variables.  They are:  Cash flows, time in years, and discount rate.</a:t>
            </a:r>
          </a:p>
          <a:p>
            <a:pPr marL="0" indent="0">
              <a:buFont typeface="+mj-lt"/>
              <a:buNone/>
            </a:pPr>
            <a:r>
              <a:rPr lang="en-US" dirty="0" smtClean="0"/>
              <a:t>The</a:t>
            </a:r>
            <a:r>
              <a:rPr lang="en-US" baseline="0" dirty="0" smtClean="0"/>
              <a:t> cash flows, and their respective time periods are:</a:t>
            </a:r>
            <a:endParaRPr lang="en-US" dirty="0" smtClean="0"/>
          </a:p>
          <a:p>
            <a:pPr marL="457200" marR="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$20,000 Inflow</a:t>
            </a:r>
            <a:r>
              <a:rPr lang="en-US" baseline="0" dirty="0" smtClean="0"/>
              <a:t> </a:t>
            </a:r>
            <a:r>
              <a:rPr lang="en-US" dirty="0" smtClean="0"/>
              <a:t>…in 5 years (21</a:t>
            </a:r>
            <a:r>
              <a:rPr lang="en-US" baseline="30000" dirty="0" smtClean="0"/>
              <a:t>st</a:t>
            </a:r>
            <a:r>
              <a:rPr lang="en-US" dirty="0" smtClean="0"/>
              <a:t> birthday)</a:t>
            </a:r>
          </a:p>
          <a:p>
            <a:pPr marL="457200" marR="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$40,000 Inflow…in 14 years (30</a:t>
            </a:r>
            <a:r>
              <a:rPr lang="en-US" baseline="30000" dirty="0" smtClean="0"/>
              <a:t>th</a:t>
            </a:r>
            <a:r>
              <a:rPr lang="en-US" dirty="0" smtClean="0"/>
              <a:t> birthday)</a:t>
            </a:r>
          </a:p>
          <a:p>
            <a:pPr marL="457200" marR="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$60,000 Inflow…in 24 years (40</a:t>
            </a:r>
            <a:r>
              <a:rPr lang="en-US" baseline="30000" dirty="0" smtClean="0"/>
              <a:t>th</a:t>
            </a:r>
            <a:r>
              <a:rPr lang="en-US" dirty="0" smtClean="0"/>
              <a:t> birthday)</a:t>
            </a:r>
          </a:p>
          <a:p>
            <a:pPr marL="457200" marR="0" indent="-4572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$100,000 Inflow…in 34 years (50</a:t>
            </a:r>
            <a:r>
              <a:rPr lang="en-US" baseline="30000" dirty="0" smtClean="0"/>
              <a:t>th</a:t>
            </a:r>
            <a:r>
              <a:rPr lang="en-US" dirty="0" smtClean="0"/>
              <a:t> birthday)</a:t>
            </a:r>
          </a:p>
          <a:p>
            <a:pPr marL="457200" marR="0" indent="-457200" algn="l" defTabSz="914400" rtl="0" eaLnBrk="1" fontAlgn="auto" latinLnBrk="0" hangingPunct="1">
              <a:lnSpc>
                <a:spcPct val="100000"/>
              </a:lnSpc>
              <a:spcBef>
                <a:spcPts val="0"/>
              </a:spcBef>
              <a:spcAft>
                <a:spcPts val="0"/>
              </a:spcAft>
              <a:buClrTx/>
              <a:buSzTx/>
              <a:buFont typeface="+mj-lt"/>
              <a:buAutoNum type="arabicPeriod"/>
              <a:tabLst/>
              <a:defRPr/>
            </a:pPr>
            <a:endParaRPr lang="en-US" dirty="0" smtClean="0"/>
          </a:p>
          <a:p>
            <a:pPr marL="0" marR="0" indent="0" algn="l" defTabSz="914400" rtl="0" eaLnBrk="1" fontAlgn="auto" latinLnBrk="0" hangingPunct="1">
              <a:lnSpc>
                <a:spcPct val="100000"/>
              </a:lnSpc>
              <a:spcBef>
                <a:spcPts val="0"/>
              </a:spcBef>
              <a:spcAft>
                <a:spcPts val="0"/>
              </a:spcAft>
              <a:buClrTx/>
              <a:buSzTx/>
              <a:buFont typeface="+mj-lt"/>
              <a:buNone/>
              <a:tabLst/>
              <a:defRPr/>
            </a:pPr>
            <a:r>
              <a:rPr lang="en-US" dirty="0" smtClean="0"/>
              <a:t>The</a:t>
            </a:r>
            <a:r>
              <a:rPr lang="en-US" baseline="0" dirty="0" smtClean="0"/>
              <a:t> discount rate is 8%</a:t>
            </a:r>
            <a:endParaRPr lang="en-US" dirty="0" smtClean="0"/>
          </a:p>
        </p:txBody>
      </p:sp>
      <p:sp>
        <p:nvSpPr>
          <p:cNvPr id="4" name="Slide Number Placeholder 3"/>
          <p:cNvSpPr>
            <a:spLocks noGrp="1"/>
          </p:cNvSpPr>
          <p:nvPr>
            <p:ph type="sldNum" sz="quarter" idx="10"/>
          </p:nvPr>
        </p:nvSpPr>
        <p:spPr/>
        <p:txBody>
          <a:bodyPr/>
          <a:lstStyle/>
          <a:p>
            <a:fld id="{249AEF25-C392-4E8E-8251-76EC917A5744}" type="slidenum">
              <a:rPr lang="en-US" smtClean="0"/>
              <a:t>6</a:t>
            </a:fld>
            <a:endParaRPr lang="en-US"/>
          </a:p>
        </p:txBody>
      </p:sp>
    </p:spTree>
    <p:extLst>
      <p:ext uri="{BB962C8B-B14F-4D97-AF65-F5344CB8AC3E}">
        <p14:creationId xmlns:p14="http://schemas.microsoft.com/office/powerpoint/2010/main" val="2211081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1 Describe Net Present</a:t>
            </a:r>
            <a:r>
              <a:rPr lang="en-US" baseline="0" dirty="0" smtClean="0"/>
              <a:t> Value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The</a:t>
            </a:r>
            <a:r>
              <a:rPr lang="en-US" b="0" baseline="0" dirty="0" smtClean="0"/>
              <a:t> second step is to build the timeline.  </a:t>
            </a:r>
            <a:r>
              <a:rPr lang="en-US" b="0" dirty="0" smtClean="0"/>
              <a:t>The timeline helps us to visualize the cash flows and gives us a “reality check” That is, it</a:t>
            </a:r>
            <a:r>
              <a:rPr lang="en-US" b="0" baseline="0" dirty="0" smtClean="0"/>
              <a:t> helps us to really be sure we understand the situation.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smtClean="0"/>
          </a:p>
          <a:p>
            <a:endParaRPr lang="en-US" dirty="0"/>
          </a:p>
        </p:txBody>
      </p:sp>
      <p:sp>
        <p:nvSpPr>
          <p:cNvPr id="4" name="Slide Number Placeholder 3"/>
          <p:cNvSpPr>
            <a:spLocks noGrp="1"/>
          </p:cNvSpPr>
          <p:nvPr>
            <p:ph type="sldNum" sz="quarter" idx="10"/>
          </p:nvPr>
        </p:nvSpPr>
        <p:spPr/>
        <p:txBody>
          <a:bodyPr/>
          <a:lstStyle/>
          <a:p>
            <a:fld id="{249AEF25-C392-4E8E-8251-76EC917A5744}" type="slidenum">
              <a:rPr lang="en-US" smtClean="0"/>
              <a:t>7</a:t>
            </a:fld>
            <a:endParaRPr lang="en-US"/>
          </a:p>
        </p:txBody>
      </p:sp>
    </p:spTree>
    <p:extLst>
      <p:ext uri="{BB962C8B-B14F-4D97-AF65-F5344CB8AC3E}">
        <p14:creationId xmlns:p14="http://schemas.microsoft.com/office/powerpoint/2010/main" val="3046789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1 Describe Net Present</a:t>
            </a:r>
            <a:r>
              <a:rPr lang="en-US" baseline="0" dirty="0" smtClean="0"/>
              <a:t> Value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rgbClr val="FF0000"/>
                </a:solidFill>
              </a:rPr>
              <a:t>The third</a:t>
            </a:r>
            <a:r>
              <a:rPr lang="en-US" sz="1200" b="0" baseline="0" dirty="0" smtClean="0">
                <a:solidFill>
                  <a:srgbClr val="FF0000"/>
                </a:solidFill>
              </a:rPr>
              <a:t> step is to multiply the cash flows by the Present Value factors.  Since we have multiple cash flows, we must multiply each one by the factor for its respective time in years.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baseline="0" dirty="0" smtClean="0">
                <a:solidFill>
                  <a:srgbClr val="FF0000"/>
                </a:solidFill>
              </a:rPr>
              <a:t>[Students will have the blank slide.]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baseline="0" dirty="0" smtClean="0">
              <a:solidFill>
                <a:srgbClr val="FF0000"/>
              </a:solidFill>
            </a:endParaRPr>
          </a:p>
        </p:txBody>
      </p:sp>
      <p:sp>
        <p:nvSpPr>
          <p:cNvPr id="4" name="Slide Number Placeholder 3"/>
          <p:cNvSpPr>
            <a:spLocks noGrp="1"/>
          </p:cNvSpPr>
          <p:nvPr>
            <p:ph type="sldNum" sz="quarter" idx="10"/>
          </p:nvPr>
        </p:nvSpPr>
        <p:spPr/>
        <p:txBody>
          <a:bodyPr/>
          <a:lstStyle/>
          <a:p>
            <a:fld id="{249AEF25-C392-4E8E-8251-76EC917A5744}" type="slidenum">
              <a:rPr lang="en-US" smtClean="0"/>
              <a:t>8</a:t>
            </a:fld>
            <a:endParaRPr lang="en-US"/>
          </a:p>
        </p:txBody>
      </p:sp>
    </p:spTree>
    <p:extLst>
      <p:ext uri="{BB962C8B-B14F-4D97-AF65-F5344CB8AC3E}">
        <p14:creationId xmlns:p14="http://schemas.microsoft.com/office/powerpoint/2010/main" val="1150471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Activity Step 1 Describe Net Present</a:t>
            </a:r>
            <a:r>
              <a:rPr lang="en-US" baseline="0" dirty="0" smtClean="0"/>
              <a:t> Value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baseline="0" dirty="0" smtClean="0">
                <a:solidFill>
                  <a:srgbClr val="FF0000"/>
                </a:solidFill>
              </a:rPr>
              <a:t>The $20,000 payment to be received in year 5 is multiplied times the factor for 8%, 5 years.  Take a look at the Present Value tables to verify the factor is 0.6806.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baseline="0" dirty="0" smtClean="0">
                <a:solidFill>
                  <a:srgbClr val="FF0000"/>
                </a:solidFill>
              </a:rPr>
              <a:t>20000*0.680 6=13612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baseline="0" dirty="0" smtClean="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baseline="0" dirty="0" smtClean="0">
              <a:solidFill>
                <a:srgbClr val="FF0000"/>
              </a:solidFill>
            </a:endParaRPr>
          </a:p>
        </p:txBody>
      </p:sp>
      <p:sp>
        <p:nvSpPr>
          <p:cNvPr id="4" name="Slide Number Placeholder 3"/>
          <p:cNvSpPr>
            <a:spLocks noGrp="1"/>
          </p:cNvSpPr>
          <p:nvPr>
            <p:ph type="sldNum" sz="quarter" idx="10"/>
          </p:nvPr>
        </p:nvSpPr>
        <p:spPr/>
        <p:txBody>
          <a:bodyPr/>
          <a:lstStyle/>
          <a:p>
            <a:fld id="{249AEF25-C392-4E8E-8251-76EC917A5744}" type="slidenum">
              <a:rPr lang="en-US" smtClean="0"/>
              <a:t>9</a:t>
            </a:fld>
            <a:endParaRPr lang="en-US"/>
          </a:p>
        </p:txBody>
      </p:sp>
    </p:spTree>
    <p:extLst>
      <p:ext uri="{BB962C8B-B14F-4D97-AF65-F5344CB8AC3E}">
        <p14:creationId xmlns:p14="http://schemas.microsoft.com/office/powerpoint/2010/main" val="1150471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a:gradFill>
            <a:gsLst>
              <a:gs pos="25000">
                <a:schemeClr val="tx2">
                  <a:lumMod val="75000"/>
                </a:schemeClr>
              </a:gs>
              <a:gs pos="100000">
                <a:schemeClr val="accent1">
                  <a:tint val="44500"/>
                  <a:satMod val="160000"/>
                </a:schemeClr>
              </a:gs>
              <a:gs pos="100000">
                <a:schemeClr val="bg1">
                  <a:lumMod val="85000"/>
                  <a:lumOff val="15000"/>
                </a:schemeClr>
              </a:gs>
            </a:gsLst>
            <a:lin ang="5400000" scaled="0"/>
          </a:gradFill>
          <a:effectLst/>
        </p:spPr>
        <p:txBody>
          <a:bodyPr anchor="ctr"/>
          <a:lstStyle>
            <a:lvl1pPr marL="0" indent="0" algn="ctr">
              <a:buNone/>
              <a:defRPr>
                <a:solidFill>
                  <a:schemeClr val="bg1"/>
                </a:solidFill>
                <a:effectLst>
                  <a:innerShdw blurRad="63500" dist="50800" dir="13500000">
                    <a:prstClr val="black">
                      <a:alpha val="50000"/>
                    </a:prstClr>
                  </a:innerShdw>
                </a:effectLst>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eaLnBrk="1" latinLnBrk="0" hangingPunct="1"/>
            <a:fld id="{FE8908C7-E8C6-4466-AC86-2F70686C38D4}" type="datetime1">
              <a:rPr lang="en-US" smtClean="0"/>
              <a:t>9/25/2011</a:t>
            </a:fld>
            <a:endParaRPr lang="en-US"/>
          </a:p>
        </p:txBody>
      </p:sp>
      <p:sp>
        <p:nvSpPr>
          <p:cNvPr id="5" name="Footer Placeholder 4"/>
          <p:cNvSpPr>
            <a:spLocks noGrp="1"/>
          </p:cNvSpPr>
          <p:nvPr>
            <p:ph type="ftr" sz="quarter" idx="11"/>
          </p:nvPr>
        </p:nvSpPr>
        <p:spPr/>
        <p:txBody>
          <a:bodyPr/>
          <a:lstStyle/>
          <a:p>
            <a:r>
              <a:rPr kumimoji="0" lang="en-US" smtClean="0"/>
              <a:t>© Dale R. Geiger 2011</a:t>
            </a:r>
            <a:endParaRPr kumimoji="0" lang="en-US" dirty="0"/>
          </a:p>
        </p:txBody>
      </p:sp>
      <p:sp>
        <p:nvSpPr>
          <p:cNvPr id="6" name="Slide Number Placeholder 5"/>
          <p:cNvSpPr>
            <a:spLocks noGrp="1"/>
          </p:cNvSpPr>
          <p:nvPr>
            <p:ph type="sldNum" sz="quarter" idx="12"/>
          </p:nvPr>
        </p:nvSpPr>
        <p:spPr/>
        <p:txBody>
          <a:bodyPr/>
          <a:lstStyle/>
          <a:p>
            <a:pPr algn="r" eaLnBrk="1" latinLnBrk="0" hangingPunct="1"/>
            <a:fld id="{96652B35-718D-4E28-AFEB-B694A3B357E8}" type="slidenum">
              <a:rPr kumimoji="0" lang="en-US" smtClean="0"/>
              <a:pPr algn="r" eaLnBrk="1" latinLnBrk="0" hangingPunct="1"/>
              <a:t>‹#›</a:t>
            </a:fld>
            <a:endParaRPr kumimoji="0" lang="en-US" sz="1800" dirty="0">
              <a:solidFill>
                <a:schemeClr val="bg1"/>
              </a:solidFill>
            </a:endParaRPr>
          </a:p>
        </p:txBody>
      </p:sp>
      <p:pic>
        <p:nvPicPr>
          <p:cNvPr id="1026" name="Picture 2"/>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1000" y="457201"/>
            <a:ext cx="1213756" cy="1447799"/>
          </a:xfrm>
          <a:prstGeom prst="rect">
            <a:avLst/>
          </a:prstGeom>
          <a:noFill/>
          <a:ln>
            <a:noFill/>
          </a:ln>
          <a:effectLst>
            <a:innerShdw blurRad="114300">
              <a:prstClr val="black"/>
            </a:innerShdw>
            <a:reflection blurRad="63500" stA="50000" endA="275" endPos="40000" dist="127000" dir="5400000" sy="-100000" algn="bl" rotWithShape="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315200" y="457200"/>
            <a:ext cx="1713325" cy="1447800"/>
          </a:xfrm>
          <a:prstGeom prst="rect">
            <a:avLst/>
          </a:prstGeom>
          <a:noFill/>
          <a:ln w="9525">
            <a:noFill/>
            <a:miter lim="800000"/>
            <a:headEnd/>
            <a:tailEnd/>
          </a:ln>
          <a:effectLst>
            <a:reflection blurRad="63500" stA="50000" endA="275" endPos="40000" dist="101600" dir="5400000" sy="-100000" algn="bl" rotWithShape="0"/>
          </a:effectLst>
        </p:spPr>
      </p:pic>
    </p:spTree>
    <p:extLst>
      <p:ext uri="{BB962C8B-B14F-4D97-AF65-F5344CB8AC3E}">
        <p14:creationId xmlns:p14="http://schemas.microsoft.com/office/powerpoint/2010/main" val="3387347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lvl1pPr marL="342900" indent="-342900">
              <a:buFont typeface="Arial" pitchFamily="34" charset="0"/>
              <a:buChar char="•"/>
              <a:defRPr/>
            </a:lvl1pPr>
            <a:lvl2pPr marL="742950" indent="-285750">
              <a:buFont typeface="Arial" pitchFamily="34" charset="0"/>
              <a:buChar char="•"/>
              <a:defRPr/>
            </a:lvl2pPr>
            <a:lvl3pPr marL="1143000" indent="-228600">
              <a:buFont typeface="Arial" pitchFamily="34" charset="0"/>
              <a:buChar char="•"/>
              <a:defRPr/>
            </a:lvl3pPr>
            <a:lvl4pPr marL="1600200" indent="-228600">
              <a:buFont typeface="Arial" pitchFamily="34" charset="0"/>
              <a:buChar char="•"/>
              <a:defRPr/>
            </a:lvl4pPr>
            <a:lvl5pPr marL="2057400" indent="-2286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eaLnBrk="1" latinLnBrk="0" hangingPunct="1"/>
            <a:fld id="{8310C2B9-EB3A-488C-8728-F86477A5905B}" type="datetime1">
              <a:rPr lang="en-US" smtClean="0"/>
              <a:t>9/25/2011</a:t>
            </a:fld>
            <a:endParaRPr lang="en-US"/>
          </a:p>
        </p:txBody>
      </p:sp>
      <p:sp>
        <p:nvSpPr>
          <p:cNvPr id="5" name="Footer Placeholder 4"/>
          <p:cNvSpPr>
            <a:spLocks noGrp="1"/>
          </p:cNvSpPr>
          <p:nvPr>
            <p:ph type="ftr" sz="quarter" idx="11"/>
          </p:nvPr>
        </p:nvSpPr>
        <p:spPr/>
        <p:txBody>
          <a:bodyPr/>
          <a:lstStyle/>
          <a:p>
            <a:r>
              <a:rPr kumimoji="0" lang="en-US" smtClean="0"/>
              <a:t>© Dale R. Geiger 2011</a:t>
            </a:r>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eaLnBrk="1" latinLnBrk="0" hangingPunct="1"/>
              <a:t>‹#›</a:t>
            </a:fld>
            <a:endParaRPr kumimoji="0" lang="en-US"/>
          </a:p>
        </p:txBody>
      </p:sp>
    </p:spTree>
    <p:extLst>
      <p:ext uri="{BB962C8B-B14F-4D97-AF65-F5344CB8AC3E}">
        <p14:creationId xmlns:p14="http://schemas.microsoft.com/office/powerpoint/2010/main" val="2895297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lvl1pPr marL="342900" indent="-342900">
              <a:buFont typeface="Arial" pitchFamily="34" charset="0"/>
              <a:buChar char="•"/>
              <a:defRPr/>
            </a:lvl1pPr>
            <a:lvl2pPr marL="742950" indent="-285750">
              <a:buFont typeface="Arial" pitchFamily="34" charset="0"/>
              <a:buChar char="•"/>
              <a:defRPr/>
            </a:lvl2pPr>
            <a:lvl3pPr marL="1143000" indent="-228600">
              <a:buFont typeface="Arial" pitchFamily="34" charset="0"/>
              <a:buChar char="•"/>
              <a:defRPr/>
            </a:lvl3pPr>
            <a:lvl4pPr marL="1600200" indent="-228600">
              <a:buFont typeface="Arial" pitchFamily="34" charset="0"/>
              <a:buChar char="•"/>
              <a:defRPr/>
            </a:lvl4pPr>
            <a:lvl5pPr marL="2057400" indent="-2286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eaLnBrk="1" latinLnBrk="0" hangingPunct="1"/>
            <a:fld id="{A9F97F27-0D37-4525-8FBE-46383F8562F4}" type="datetime1">
              <a:rPr lang="en-US" smtClean="0"/>
              <a:t>9/25/2011</a:t>
            </a:fld>
            <a:endParaRPr lang="en-US"/>
          </a:p>
        </p:txBody>
      </p:sp>
      <p:sp>
        <p:nvSpPr>
          <p:cNvPr id="5" name="Footer Placeholder 4"/>
          <p:cNvSpPr>
            <a:spLocks noGrp="1"/>
          </p:cNvSpPr>
          <p:nvPr>
            <p:ph type="ftr" sz="quarter" idx="11"/>
          </p:nvPr>
        </p:nvSpPr>
        <p:spPr/>
        <p:txBody>
          <a:bodyPr/>
          <a:lstStyle/>
          <a:p>
            <a:r>
              <a:rPr kumimoji="0" lang="en-US" smtClean="0"/>
              <a:t>© Dale R. Geiger 2011</a:t>
            </a:r>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eaLnBrk="1" latinLnBrk="0" hangingPunct="1"/>
              <a:t>‹#›</a:t>
            </a:fld>
            <a:endParaRPr kumimoji="0" lang="en-US"/>
          </a:p>
        </p:txBody>
      </p:sp>
    </p:spTree>
    <p:extLst>
      <p:ext uri="{BB962C8B-B14F-4D97-AF65-F5344CB8AC3E}">
        <p14:creationId xmlns:p14="http://schemas.microsoft.com/office/powerpoint/2010/main" val="2047279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marL="342900" indent="-342900">
              <a:buFont typeface="Arial" pitchFamily="34" charset="0"/>
              <a:buChar char="•"/>
              <a:defRPr/>
            </a:lvl1pPr>
            <a:lvl2pPr marL="742950" indent="-285750">
              <a:buFont typeface="Arial" pitchFamily="34" charset="0"/>
              <a:buChar char="•"/>
              <a:defRPr/>
            </a:lvl2pPr>
            <a:lvl3pPr marL="1143000" indent="-228600">
              <a:buFont typeface="Arial" pitchFamily="34" charset="0"/>
              <a:buChar char="•"/>
              <a:defRPr/>
            </a:lvl3pPr>
            <a:lvl4pPr marL="1600200" indent="-228600">
              <a:buFont typeface="Arial" pitchFamily="34" charset="0"/>
              <a:buChar char="•"/>
              <a:defRPr/>
            </a:lvl4pPr>
            <a:lvl5pPr marL="2057400" indent="-2286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eaLnBrk="1" latinLnBrk="0" hangingPunct="1"/>
            <a:fld id="{CF5C9DD1-8DA9-4F91-8E4E-17D24A23E102}" type="datetime1">
              <a:rPr lang="en-US" smtClean="0"/>
              <a:t>9/25/2011</a:t>
            </a:fld>
            <a:endParaRPr lang="en-US"/>
          </a:p>
        </p:txBody>
      </p:sp>
      <p:sp>
        <p:nvSpPr>
          <p:cNvPr id="5" name="Footer Placeholder 4"/>
          <p:cNvSpPr>
            <a:spLocks noGrp="1"/>
          </p:cNvSpPr>
          <p:nvPr>
            <p:ph type="ftr" sz="quarter" idx="11"/>
          </p:nvPr>
        </p:nvSpPr>
        <p:spPr/>
        <p:txBody>
          <a:bodyPr/>
          <a:lstStyle/>
          <a:p>
            <a:r>
              <a:rPr kumimoji="0" lang="en-US" smtClean="0"/>
              <a:t>© Dale R. Geiger 2011</a:t>
            </a:r>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eaLnBrk="1" latinLnBrk="0" hangingPunct="1"/>
              <a:t>‹#›</a:t>
            </a:fld>
            <a:endParaRPr kumimoji="0" lang="en-US"/>
          </a:p>
        </p:txBody>
      </p:sp>
    </p:spTree>
    <p:extLst>
      <p:ext uri="{BB962C8B-B14F-4D97-AF65-F5344CB8AC3E}">
        <p14:creationId xmlns:p14="http://schemas.microsoft.com/office/powerpoint/2010/main" val="729168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5192ACE5-B300-4576-B7F8-0CCD4500F3F0}" type="datetime1">
              <a:rPr lang="en-US" smtClean="0"/>
              <a:t>9/25/2011</a:t>
            </a:fld>
            <a:endParaRPr lang="en-US"/>
          </a:p>
        </p:txBody>
      </p:sp>
      <p:sp>
        <p:nvSpPr>
          <p:cNvPr id="5" name="Footer Placeholder 4"/>
          <p:cNvSpPr>
            <a:spLocks noGrp="1"/>
          </p:cNvSpPr>
          <p:nvPr>
            <p:ph type="ftr" sz="quarter" idx="11"/>
          </p:nvPr>
        </p:nvSpPr>
        <p:spPr/>
        <p:txBody>
          <a:bodyPr/>
          <a:lstStyle/>
          <a:p>
            <a:r>
              <a:rPr kumimoji="0" lang="en-US" smtClean="0"/>
              <a:t>© Dale R. Geiger 2011</a:t>
            </a:r>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eaLnBrk="1" latinLnBrk="0" hangingPunct="1"/>
              <a:t>‹#›</a:t>
            </a:fld>
            <a:endParaRPr kumimoji="0" lang="en-US"/>
          </a:p>
        </p:txBody>
      </p:sp>
    </p:spTree>
    <p:extLst>
      <p:ext uri="{BB962C8B-B14F-4D97-AF65-F5344CB8AC3E}">
        <p14:creationId xmlns:p14="http://schemas.microsoft.com/office/powerpoint/2010/main" val="3544908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marL="342900" indent="-342900">
              <a:buFont typeface="Arial" pitchFamily="34" charset="0"/>
              <a:buChar char="•"/>
              <a:defRPr sz="2800"/>
            </a:lvl1pPr>
            <a:lvl2pPr marL="742950" indent="-285750">
              <a:buFont typeface="Arial" pitchFamily="34" charset="0"/>
              <a:buChar char="•"/>
              <a:defRPr sz="24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marL="342900" indent="-342900">
              <a:buFont typeface="Arial" pitchFamily="34" charset="0"/>
              <a:buChar char="•"/>
              <a:defRPr sz="2800"/>
            </a:lvl1pPr>
            <a:lvl2pPr marL="742950" indent="-285750">
              <a:buFont typeface="Arial" pitchFamily="34" charset="0"/>
              <a:buChar char="•"/>
              <a:defRPr sz="24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eaLnBrk="1" latinLnBrk="0" hangingPunct="1"/>
            <a:fld id="{CB9E32B0-73D6-46F0-B858-1061E8C5F3E1}" type="datetime1">
              <a:rPr lang="en-US" smtClean="0"/>
              <a:t>9/25/2011</a:t>
            </a:fld>
            <a:endParaRPr lang="en-US"/>
          </a:p>
        </p:txBody>
      </p:sp>
      <p:sp>
        <p:nvSpPr>
          <p:cNvPr id="6" name="Footer Placeholder 5"/>
          <p:cNvSpPr>
            <a:spLocks noGrp="1"/>
          </p:cNvSpPr>
          <p:nvPr>
            <p:ph type="ftr" sz="quarter" idx="11"/>
          </p:nvPr>
        </p:nvSpPr>
        <p:spPr/>
        <p:txBody>
          <a:bodyPr/>
          <a:lstStyle/>
          <a:p>
            <a:r>
              <a:rPr kumimoji="0" lang="en-US" smtClean="0"/>
              <a:t>© Dale R. Geiger 2011</a:t>
            </a:r>
            <a:endParaRPr kumimoji="0" lang="en-US"/>
          </a:p>
        </p:txBody>
      </p:sp>
      <p:sp>
        <p:nvSpPr>
          <p:cNvPr id="7" name="Slide Number Placeholder 6"/>
          <p:cNvSpPr>
            <a:spLocks noGrp="1"/>
          </p:cNvSpPr>
          <p:nvPr>
            <p:ph type="sldNum" sz="quarter" idx="12"/>
          </p:nvPr>
        </p:nvSpPr>
        <p:spPr/>
        <p:txBody>
          <a:bodyPr/>
          <a:lstStyle/>
          <a:p>
            <a:fld id="{96652B35-718D-4E28-AFEB-B694A3B357E8}" type="slidenum">
              <a:rPr kumimoji="0" lang="en-US" smtClean="0"/>
              <a:pPr eaLnBrk="1" latinLnBrk="0" hangingPunct="1"/>
              <a:t>‹#›</a:t>
            </a:fld>
            <a:endParaRPr kumimoji="0" lang="en-US"/>
          </a:p>
        </p:txBody>
      </p:sp>
    </p:spTree>
    <p:extLst>
      <p:ext uri="{BB962C8B-B14F-4D97-AF65-F5344CB8AC3E}">
        <p14:creationId xmlns:p14="http://schemas.microsoft.com/office/powerpoint/2010/main" val="1574466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marL="342900" indent="-342900">
              <a:buFont typeface="Arial" pitchFamily="34" charset="0"/>
              <a:buChar char="•"/>
              <a:defRPr sz="2400"/>
            </a:lvl1pPr>
            <a:lvl2pPr marL="742950" indent="-285750">
              <a:buFont typeface="Arial" pitchFamily="34" charset="0"/>
              <a:buChar char="•"/>
              <a:defRPr sz="2000"/>
            </a:lvl2pPr>
            <a:lvl3pPr marL="1143000" indent="-228600">
              <a:buFont typeface="Arial" pitchFamily="34" charset="0"/>
              <a:buChar char="•"/>
              <a:defRPr sz="1800"/>
            </a:lvl3pPr>
            <a:lvl4pPr marL="1600200" indent="-228600">
              <a:buFont typeface="Arial" pitchFamily="34" charset="0"/>
              <a:buChar char="•"/>
              <a:defRPr sz="1600"/>
            </a:lvl4pPr>
            <a:lvl5pPr marL="2057400" indent="-228600">
              <a:buFont typeface="Arial" pitchFamily="34" charset="0"/>
              <a:buChar cha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marL="342900" indent="-342900">
              <a:buFont typeface="Arial" pitchFamily="34" charset="0"/>
              <a:buChar char="•"/>
              <a:defRPr sz="2400"/>
            </a:lvl1pPr>
            <a:lvl2pPr marL="742950" indent="-285750">
              <a:buFont typeface="Arial" pitchFamily="34" charset="0"/>
              <a:buChar char="•"/>
              <a:defRPr sz="2000"/>
            </a:lvl2pPr>
            <a:lvl3pPr marL="1143000" indent="-228600">
              <a:buFont typeface="Arial" pitchFamily="34" charset="0"/>
              <a:buChar char="•"/>
              <a:defRPr sz="1800"/>
            </a:lvl3pPr>
            <a:lvl4pPr marL="1600200" indent="-228600">
              <a:buFont typeface="Arial" pitchFamily="34" charset="0"/>
              <a:buChar char="•"/>
              <a:defRPr sz="1600"/>
            </a:lvl4pPr>
            <a:lvl5pPr marL="2057400" indent="-228600">
              <a:buFont typeface="Arial" pitchFamily="34" charset="0"/>
              <a:buChar cha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lgn="l" eaLnBrk="1" latinLnBrk="0" hangingPunct="1"/>
            <a:fld id="{8B1A0444-8B7C-47B5-8204-D96A13B4FC71}" type="datetime1">
              <a:rPr lang="en-US" smtClean="0"/>
              <a:t>9/25/2011</a:t>
            </a:fld>
            <a:endParaRPr lang="en-US"/>
          </a:p>
        </p:txBody>
      </p:sp>
      <p:sp>
        <p:nvSpPr>
          <p:cNvPr id="8" name="Footer Placeholder 7"/>
          <p:cNvSpPr>
            <a:spLocks noGrp="1"/>
          </p:cNvSpPr>
          <p:nvPr>
            <p:ph type="ftr" sz="quarter" idx="11"/>
          </p:nvPr>
        </p:nvSpPr>
        <p:spPr/>
        <p:txBody>
          <a:bodyPr/>
          <a:lstStyle/>
          <a:p>
            <a:r>
              <a:rPr kumimoji="0" lang="en-US" smtClean="0"/>
              <a:t>© Dale R. Geiger 2011</a:t>
            </a:r>
            <a:endParaRPr kumimoji="0" lang="en-US"/>
          </a:p>
        </p:txBody>
      </p:sp>
      <p:sp>
        <p:nvSpPr>
          <p:cNvPr id="9" name="Slide Number Placeholder 8"/>
          <p:cNvSpPr>
            <a:spLocks noGrp="1"/>
          </p:cNvSpPr>
          <p:nvPr>
            <p:ph type="sldNum" sz="quarter" idx="12"/>
          </p:nvPr>
        </p:nvSpPr>
        <p:spPr/>
        <p:txBody>
          <a:bodyPr/>
          <a:lstStyle/>
          <a:p>
            <a:pPr algn="r" eaLnBrk="1" latinLnBrk="0" hangingPunct="1"/>
            <a:fld id="{96652B35-718D-4E28-AFEB-B694A3B357E8}" type="slidenum">
              <a:rPr kumimoji="0" lang="en-US" smtClean="0"/>
              <a:pPr algn="r" eaLnBrk="1" latinLnBrk="0" hangingPunct="1"/>
              <a:t>‹#›</a:t>
            </a:fld>
            <a:endParaRPr kumimoji="0" lang="en-US"/>
          </a:p>
        </p:txBody>
      </p:sp>
    </p:spTree>
    <p:extLst>
      <p:ext uri="{BB962C8B-B14F-4D97-AF65-F5344CB8AC3E}">
        <p14:creationId xmlns:p14="http://schemas.microsoft.com/office/powerpoint/2010/main" val="4285469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C00000"/>
                </a:solidFill>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eaLnBrk="1" latinLnBrk="0" hangingPunct="1"/>
            <a:fld id="{0B3F0F5F-F30B-4017-99D2-A27E2C29AF2B}" type="datetime1">
              <a:rPr lang="en-US" smtClean="0"/>
              <a:t>9/25/2011</a:t>
            </a:fld>
            <a:endParaRPr lang="en-US"/>
          </a:p>
        </p:txBody>
      </p:sp>
      <p:sp>
        <p:nvSpPr>
          <p:cNvPr id="4" name="Footer Placeholder 3"/>
          <p:cNvSpPr>
            <a:spLocks noGrp="1"/>
          </p:cNvSpPr>
          <p:nvPr>
            <p:ph type="ftr" sz="quarter" idx="11"/>
          </p:nvPr>
        </p:nvSpPr>
        <p:spPr/>
        <p:txBody>
          <a:bodyPr/>
          <a:lstStyle/>
          <a:p>
            <a:r>
              <a:rPr kumimoji="0" lang="en-US" smtClean="0"/>
              <a:t>© Dale R. Geiger 2011</a:t>
            </a:r>
            <a:endParaRPr kumimoji="0" lang="en-US" dirty="0"/>
          </a:p>
        </p:txBody>
      </p:sp>
      <p:sp>
        <p:nvSpPr>
          <p:cNvPr id="5" name="Slide Number Placeholder 4"/>
          <p:cNvSpPr>
            <a:spLocks noGrp="1"/>
          </p:cNvSpPr>
          <p:nvPr>
            <p:ph type="sldNum" sz="quarter" idx="12"/>
          </p:nvPr>
        </p:nvSpPr>
        <p:spPr/>
        <p:txBody>
          <a:bodyPr/>
          <a:lstStyle/>
          <a:p>
            <a:fld id="{96652B35-718D-4E28-AFEB-B694A3B357E8}" type="slidenum">
              <a:rPr kumimoji="0" lang="en-US" smtClean="0"/>
              <a:pPr eaLnBrk="1" latinLnBrk="0" hangingPunct="1"/>
              <a:t>‹#›</a:t>
            </a:fld>
            <a:endParaRPr kumimoji="0" lang="en-US" dirty="0"/>
          </a:p>
        </p:txBody>
      </p:sp>
    </p:spTree>
    <p:extLst>
      <p:ext uri="{BB962C8B-B14F-4D97-AF65-F5344CB8AC3E}">
        <p14:creationId xmlns:p14="http://schemas.microsoft.com/office/powerpoint/2010/main" val="1320636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65EA910E-4BD3-4E1F-880C-8C39F14FEBE2}" type="datetime1">
              <a:rPr lang="en-US" smtClean="0"/>
              <a:t>9/25/2011</a:t>
            </a:fld>
            <a:endParaRPr lang="en-US"/>
          </a:p>
        </p:txBody>
      </p:sp>
      <p:sp>
        <p:nvSpPr>
          <p:cNvPr id="3" name="Footer Placeholder 2"/>
          <p:cNvSpPr>
            <a:spLocks noGrp="1"/>
          </p:cNvSpPr>
          <p:nvPr>
            <p:ph type="ftr" sz="quarter" idx="11"/>
          </p:nvPr>
        </p:nvSpPr>
        <p:spPr/>
        <p:txBody>
          <a:bodyPr/>
          <a:lstStyle/>
          <a:p>
            <a:r>
              <a:rPr kumimoji="0" lang="en-US" smtClean="0"/>
              <a:t>© Dale R. Geiger 2011</a:t>
            </a:r>
            <a:endParaRPr kumimoji="0" lang="en-US"/>
          </a:p>
        </p:txBody>
      </p:sp>
      <p:sp>
        <p:nvSpPr>
          <p:cNvPr id="4" name="Slide Number Placeholder 3"/>
          <p:cNvSpPr>
            <a:spLocks noGrp="1"/>
          </p:cNvSpPr>
          <p:nvPr>
            <p:ph type="sldNum" sz="quarter" idx="12"/>
          </p:nvPr>
        </p:nvSpPr>
        <p:spPr/>
        <p:txBody>
          <a:bodyPr/>
          <a:lstStyle/>
          <a:p>
            <a:fld id="{96652B35-718D-4E28-AFEB-B694A3B357E8}" type="slidenum">
              <a:rPr kumimoji="0" lang="en-US" smtClean="0"/>
              <a:pPr eaLnBrk="1" latinLnBrk="0" hangingPunct="1"/>
              <a:t>‹#›</a:t>
            </a:fld>
            <a:endParaRPr kumimoji="0" lang="en-US"/>
          </a:p>
        </p:txBody>
      </p:sp>
    </p:spTree>
    <p:extLst>
      <p:ext uri="{BB962C8B-B14F-4D97-AF65-F5344CB8AC3E}">
        <p14:creationId xmlns:p14="http://schemas.microsoft.com/office/powerpoint/2010/main" val="1218451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marL="742950" indent="-285750">
              <a:buFont typeface="Arial" pitchFamily="34" charset="0"/>
              <a:buChar char="•"/>
              <a:defRPr sz="2800"/>
            </a:lvl2pPr>
            <a:lvl3pPr marL="1143000" indent="-228600">
              <a:buFont typeface="Arial" pitchFamily="34" charset="0"/>
              <a:buChar char="•"/>
              <a:defRPr sz="2400"/>
            </a:lvl3pPr>
            <a:lvl4pPr marL="1600200" indent="-228600">
              <a:buFont typeface="Arial" pitchFamily="34" charset="0"/>
              <a:buChar char="•"/>
              <a:defRPr sz="2000"/>
            </a:lvl4pPr>
            <a:lvl5pPr marL="2057400" indent="-228600">
              <a:buFont typeface="Arial" pitchFamily="34" charset="0"/>
              <a:buChar cha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9A9CF6BF-50CF-493F-A6A3-6D0053FD03E9}" type="datetime1">
              <a:rPr lang="en-US" smtClean="0"/>
              <a:t>9/25/2011</a:t>
            </a:fld>
            <a:endParaRPr lang="en-US"/>
          </a:p>
        </p:txBody>
      </p:sp>
      <p:sp>
        <p:nvSpPr>
          <p:cNvPr id="6" name="Footer Placeholder 5"/>
          <p:cNvSpPr>
            <a:spLocks noGrp="1"/>
          </p:cNvSpPr>
          <p:nvPr>
            <p:ph type="ftr" sz="quarter" idx="11"/>
          </p:nvPr>
        </p:nvSpPr>
        <p:spPr/>
        <p:txBody>
          <a:bodyPr/>
          <a:lstStyle/>
          <a:p>
            <a:r>
              <a:rPr kumimoji="0" lang="en-US" smtClean="0"/>
              <a:t>© Dale R. Geiger 2011</a:t>
            </a:r>
            <a:endParaRPr kumimoji="0" lang="en-US"/>
          </a:p>
        </p:txBody>
      </p:sp>
      <p:sp>
        <p:nvSpPr>
          <p:cNvPr id="7" name="Slide Number Placeholder 6"/>
          <p:cNvSpPr>
            <a:spLocks noGrp="1"/>
          </p:cNvSpPr>
          <p:nvPr>
            <p:ph type="sldNum" sz="quarter" idx="12"/>
          </p:nvPr>
        </p:nvSpPr>
        <p:spPr/>
        <p:txBody>
          <a:bodyPr/>
          <a:lstStyle/>
          <a:p>
            <a:fld id="{96652B35-718D-4E28-AFEB-B694A3B357E8}" type="slidenum">
              <a:rPr kumimoji="0" lang="en-US" smtClean="0"/>
              <a:pPr eaLnBrk="1" latinLnBrk="0" hangingPunct="1"/>
              <a:t>‹#›</a:t>
            </a:fld>
            <a:endParaRPr kumimoji="0" lang="en-US"/>
          </a:p>
        </p:txBody>
      </p:sp>
    </p:spTree>
    <p:extLst>
      <p:ext uri="{BB962C8B-B14F-4D97-AF65-F5344CB8AC3E}">
        <p14:creationId xmlns:p14="http://schemas.microsoft.com/office/powerpoint/2010/main" val="2810455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5D18B95C-4243-4109-B8B5-AFA2B728434D}" type="datetime1">
              <a:rPr lang="en-US" smtClean="0"/>
              <a:t>9/25/2011</a:t>
            </a:fld>
            <a:endParaRPr lang="en-US"/>
          </a:p>
        </p:txBody>
      </p:sp>
      <p:sp>
        <p:nvSpPr>
          <p:cNvPr id="6" name="Footer Placeholder 5"/>
          <p:cNvSpPr>
            <a:spLocks noGrp="1"/>
          </p:cNvSpPr>
          <p:nvPr>
            <p:ph type="ftr" sz="quarter" idx="11"/>
          </p:nvPr>
        </p:nvSpPr>
        <p:spPr/>
        <p:txBody>
          <a:bodyPr/>
          <a:lstStyle/>
          <a:p>
            <a:r>
              <a:rPr kumimoji="0" lang="en-US" smtClean="0"/>
              <a:t>© Dale R. Geiger 2011</a:t>
            </a:r>
            <a:endParaRPr kumimoji="0" lang="en-US"/>
          </a:p>
        </p:txBody>
      </p:sp>
      <p:sp>
        <p:nvSpPr>
          <p:cNvPr id="7" name="Slide Number Placeholder 6"/>
          <p:cNvSpPr>
            <a:spLocks noGrp="1"/>
          </p:cNvSpPr>
          <p:nvPr>
            <p:ph type="sldNum" sz="quarter" idx="12"/>
          </p:nvPr>
        </p:nvSpPr>
        <p:spPr/>
        <p:txBody>
          <a:bodyPr/>
          <a:lstStyle/>
          <a:p>
            <a:fld id="{96652B35-718D-4E28-AFEB-B694A3B357E8}" type="slidenum">
              <a:rPr kumimoji="0" lang="en-US" smtClean="0"/>
              <a:pPr eaLnBrk="1" latinLnBrk="0" hangingPunct="1"/>
              <a:t>‹#›</a:t>
            </a:fld>
            <a:endParaRPr kumimoji="0" lang="en-US"/>
          </a:p>
        </p:txBody>
      </p:sp>
    </p:spTree>
    <p:extLst>
      <p:ext uri="{BB962C8B-B14F-4D97-AF65-F5344CB8AC3E}">
        <p14:creationId xmlns:p14="http://schemas.microsoft.com/office/powerpoint/2010/main" val="1447357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l" eaLnBrk="1" latinLnBrk="0" hangingPunct="1"/>
            <a:fld id="{51803AA9-41CB-4B7D-9D62-E9C62464AEAD}" type="datetime1">
              <a:rPr lang="en-US" smtClean="0"/>
              <a:t>9/25/2011</a:t>
            </a:fld>
            <a:endParaRPr lang="en-US" sz="800" dirty="0">
              <a:solidFill>
                <a:schemeClr val="accent2"/>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eaLnBrk="1" latinLnBrk="0" hangingPunct="1"/>
            <a:r>
              <a:rPr kumimoji="0" lang="en-US" sz="800" smtClean="0">
                <a:solidFill>
                  <a:schemeClr val="accent2"/>
                </a:solidFill>
              </a:rPr>
              <a:t>© Dale R. Geiger 2011</a:t>
            </a:r>
            <a:endParaRPr kumimoji="0" lang="en-US" sz="800" dirty="0">
              <a:solidFill>
                <a:schemeClr val="accent2"/>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r" eaLnBrk="1" latinLnBrk="0" hangingPunct="1"/>
            <a:fld id="{96652B35-718D-4E28-AFEB-B694A3B357E8}" type="slidenum">
              <a:rPr kumimoji="0" lang="en-US" smtClean="0"/>
              <a:pPr algn="r" eaLnBrk="1" latinLnBrk="0" hangingPunct="1"/>
              <a:t>‹#›</a:t>
            </a:fld>
            <a:endParaRPr kumimoji="0" lang="en-US" sz="1800" dirty="0">
              <a:solidFill>
                <a:schemeClr val="bg1"/>
              </a:solidFill>
            </a:endParaRPr>
          </a:p>
        </p:txBody>
      </p:sp>
    </p:spTree>
    <p:extLst>
      <p:ext uri="{BB962C8B-B14F-4D97-AF65-F5344CB8AC3E}">
        <p14:creationId xmlns:p14="http://schemas.microsoft.com/office/powerpoint/2010/main" val="136263422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dt="0"/>
  <p:txStyles>
    <p:titleStyle>
      <a:lvl1pPr algn="ctr" defTabSz="914400" rtl="0" eaLnBrk="1" latinLnBrk="0" hangingPunct="1">
        <a:spcBef>
          <a:spcPct val="0"/>
        </a:spcBef>
        <a:buNone/>
        <a:defRPr sz="4400" kern="1200">
          <a:solidFill>
            <a:srgbClr val="C00000"/>
          </a:solidFill>
          <a:effectLst>
            <a:outerShdw blurRad="38100" dist="38100" dir="2700000" algn="tl">
              <a:srgbClr val="000000">
                <a:alpha val="43137"/>
              </a:srgbClr>
            </a:outerShdw>
          </a:effectLst>
          <a:latin typeface="+mj-lt"/>
          <a:ea typeface="+mj-ea"/>
          <a:cs typeface="+mj-cs"/>
        </a:defRPr>
      </a:lvl1pPr>
    </p:titleStyle>
    <p:bodyStyle>
      <a:lvl1pPr marL="457200" indent="-4572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914400" indent="-4572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2573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7145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1717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Microsoft_Excel_97-2003_Worksheet1.xls"/></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6.emf"/><Relationship Id="rId4" Type="http://schemas.openxmlformats.org/officeDocument/2006/relationships/oleObject" Target="../embeddings/Microsoft_Excel_97-2003_Worksheet2.xls"/></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3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Calculate Net Present Value</a:t>
            </a:r>
            <a:endParaRPr lang="en-US" dirty="0"/>
          </a:p>
        </p:txBody>
      </p:sp>
      <p:sp>
        <p:nvSpPr>
          <p:cNvPr id="3" name="Subtitle 2"/>
          <p:cNvSpPr>
            <a:spLocks noGrp="1"/>
          </p:cNvSpPr>
          <p:nvPr>
            <p:ph type="subTitle" idx="1"/>
          </p:nvPr>
        </p:nvSpPr>
        <p:spPr/>
        <p:txBody>
          <a:bodyPr/>
          <a:lstStyle/>
          <a:p>
            <a:r>
              <a:rPr lang="en-US" dirty="0" smtClean="0"/>
              <a:t>Principles of Cost Analysis and Management</a:t>
            </a:r>
            <a:endParaRPr lang="en-US" dirty="0"/>
          </a:p>
        </p:txBody>
      </p:sp>
      <p:sp>
        <p:nvSpPr>
          <p:cNvPr id="4" name="Footer Placeholder 3"/>
          <p:cNvSpPr>
            <a:spLocks noGrp="1"/>
          </p:cNvSpPr>
          <p:nvPr>
            <p:ph type="ftr" sz="quarter" idx="11"/>
          </p:nvPr>
        </p:nvSpPr>
        <p:spPr/>
        <p:txBody>
          <a:bodyPr/>
          <a:lstStyle/>
          <a:p>
            <a:r>
              <a:rPr kumimoji="0" lang="en-US" smtClean="0"/>
              <a:t>© Dale R. Geiger 2011</a:t>
            </a:r>
            <a:endParaRPr kumimoji="0" lang="en-US" dirty="0"/>
          </a:p>
        </p:txBody>
      </p:sp>
      <p:sp>
        <p:nvSpPr>
          <p:cNvPr id="5" name="Slide Number Placeholder 4"/>
          <p:cNvSpPr>
            <a:spLocks noGrp="1"/>
          </p:cNvSpPr>
          <p:nvPr>
            <p:ph type="sldNum" sz="quarter" idx="12"/>
          </p:nvPr>
        </p:nvSpPr>
        <p:spPr/>
        <p:txBody>
          <a:bodyPr/>
          <a:lstStyle/>
          <a:p>
            <a:pPr algn="r" eaLnBrk="1" latinLnBrk="0" hangingPunct="1"/>
            <a:fld id="{96652B35-718D-4E28-AFEB-B694A3B357E8}" type="slidenum">
              <a:rPr kumimoji="0" lang="en-US" smtClean="0"/>
              <a:pPr algn="r" eaLnBrk="1" latinLnBrk="0" hangingPunct="1"/>
              <a:t>1</a:t>
            </a:fld>
            <a:endParaRPr kumimoji="0" lang="en-US" sz="1800" dirty="0">
              <a:solidFill>
                <a:schemeClr val="bg1"/>
              </a:solidFill>
            </a:endParaRPr>
          </a:p>
        </p:txBody>
      </p:sp>
    </p:spTree>
    <p:extLst>
      <p:ext uri="{BB962C8B-B14F-4D97-AF65-F5344CB8AC3E}">
        <p14:creationId xmlns:p14="http://schemas.microsoft.com/office/powerpoint/2010/main" val="4189214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Multiply by the PV Factors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3788474"/>
              </p:ext>
            </p:extLst>
          </p:nvPr>
        </p:nvGraphicFramePr>
        <p:xfrm>
          <a:off x="1600200" y="1600200"/>
          <a:ext cx="6019800" cy="2225040"/>
        </p:xfrm>
        <a:graphic>
          <a:graphicData uri="http://schemas.openxmlformats.org/drawingml/2006/table">
            <a:tbl>
              <a:tblPr firstRow="1" bandRow="1">
                <a:tableStyleId>{5C22544A-7EE6-4342-B048-85BDC9FD1C3A}</a:tableStyleId>
              </a:tblPr>
              <a:tblGrid>
                <a:gridCol w="1645920"/>
                <a:gridCol w="411480"/>
                <a:gridCol w="1600200"/>
                <a:gridCol w="457200"/>
                <a:gridCol w="1905000"/>
              </a:tblGrid>
              <a:tr h="370840">
                <a:tc>
                  <a:txBody>
                    <a:bodyPr/>
                    <a:lstStyle/>
                    <a:p>
                      <a:r>
                        <a:rPr lang="en-US" dirty="0" smtClean="0"/>
                        <a:t>Cash Flow</a:t>
                      </a:r>
                      <a:endParaRPr lang="en-US" dirty="0"/>
                    </a:p>
                  </a:txBody>
                  <a:tcPr/>
                </a:tc>
                <a:tc>
                  <a:txBody>
                    <a:bodyPr/>
                    <a:lstStyle/>
                    <a:p>
                      <a:pPr algn="ctr"/>
                      <a:r>
                        <a:rPr lang="en-US" dirty="0" smtClean="0"/>
                        <a:t>*</a:t>
                      </a:r>
                      <a:endParaRPr lang="en-US" dirty="0"/>
                    </a:p>
                  </a:txBody>
                  <a:tcPr/>
                </a:tc>
                <a:tc>
                  <a:txBody>
                    <a:bodyPr/>
                    <a:lstStyle/>
                    <a:p>
                      <a:r>
                        <a:rPr lang="en-US" dirty="0" smtClean="0"/>
                        <a:t>PV Factor (8%)</a:t>
                      </a:r>
                      <a:endParaRPr lang="en-US" dirty="0"/>
                    </a:p>
                  </a:txBody>
                  <a:tcPr/>
                </a:tc>
                <a:tc>
                  <a:txBody>
                    <a:bodyPr/>
                    <a:lstStyle/>
                    <a:p>
                      <a:pPr algn="ctr"/>
                      <a:r>
                        <a:rPr lang="en-US" dirty="0" smtClean="0"/>
                        <a:t>=</a:t>
                      </a:r>
                      <a:endParaRPr lang="en-US" dirty="0"/>
                    </a:p>
                  </a:txBody>
                  <a:tcPr/>
                </a:tc>
                <a:tc>
                  <a:txBody>
                    <a:bodyPr/>
                    <a:lstStyle/>
                    <a:p>
                      <a:r>
                        <a:rPr lang="en-US" dirty="0" smtClean="0"/>
                        <a:t>Present</a:t>
                      </a:r>
                      <a:r>
                        <a:rPr lang="en-US" baseline="0" dirty="0" smtClean="0"/>
                        <a:t> Value</a:t>
                      </a:r>
                      <a:endParaRPr lang="en-US" dirty="0"/>
                    </a:p>
                  </a:txBody>
                  <a:tcPr/>
                </a:tc>
              </a:tr>
              <a:tr h="370840">
                <a:tc>
                  <a:txBody>
                    <a:bodyPr/>
                    <a:lstStyle/>
                    <a:p>
                      <a:pPr algn="r"/>
                      <a:r>
                        <a:rPr lang="en-US" dirty="0" smtClean="0"/>
                        <a:t>$20,000</a:t>
                      </a:r>
                      <a:endParaRPr lang="en-US" dirty="0"/>
                    </a:p>
                  </a:txBody>
                  <a:tcPr/>
                </a:tc>
                <a:tc>
                  <a:txBody>
                    <a:bodyPr/>
                    <a:lstStyle/>
                    <a:p>
                      <a:pPr algn="ctr"/>
                      <a:r>
                        <a:rPr lang="en-US" dirty="0" smtClean="0"/>
                        <a:t>*</a:t>
                      </a:r>
                      <a:endParaRPr lang="en-US" dirty="0"/>
                    </a:p>
                  </a:txBody>
                  <a:tcPr/>
                </a:tc>
                <a:tc>
                  <a:txBody>
                    <a:bodyPr/>
                    <a:lstStyle/>
                    <a:p>
                      <a:pPr algn="r"/>
                      <a:r>
                        <a:rPr lang="en-US" dirty="0" smtClean="0"/>
                        <a:t>0.6806</a:t>
                      </a:r>
                      <a:endParaRPr lang="en-US" dirty="0"/>
                    </a:p>
                  </a:txBody>
                  <a:tcPr/>
                </a:tc>
                <a:tc>
                  <a:txBody>
                    <a:bodyPr/>
                    <a:lstStyle/>
                    <a:p>
                      <a:pPr algn="ctr"/>
                      <a:r>
                        <a:rPr lang="en-US" dirty="0" smtClean="0"/>
                        <a:t>=</a:t>
                      </a:r>
                      <a:endParaRPr lang="en-US" dirty="0"/>
                    </a:p>
                  </a:txBody>
                  <a:tcPr/>
                </a:tc>
                <a:tc>
                  <a:txBody>
                    <a:bodyPr/>
                    <a:lstStyle/>
                    <a:p>
                      <a:pPr algn="r"/>
                      <a:r>
                        <a:rPr lang="en-US" dirty="0" smtClean="0"/>
                        <a:t>$13,612</a:t>
                      </a:r>
                      <a:endParaRPr lang="en-US" dirty="0"/>
                    </a:p>
                  </a:txBody>
                  <a:tcPr/>
                </a:tc>
              </a:tr>
              <a:tr h="370840">
                <a:tc>
                  <a:txBody>
                    <a:bodyPr/>
                    <a:lstStyle/>
                    <a:p>
                      <a:pPr algn="r"/>
                      <a:r>
                        <a:rPr lang="en-US" dirty="0" smtClean="0"/>
                        <a:t>$40,000</a:t>
                      </a:r>
                      <a:endParaRPr lang="en-US" dirty="0"/>
                    </a:p>
                  </a:txBody>
                  <a:tcPr/>
                </a:tc>
                <a:tc>
                  <a:txBody>
                    <a:bodyPr/>
                    <a:lstStyle/>
                    <a:p>
                      <a:pPr algn="ctr"/>
                      <a:r>
                        <a:rPr lang="en-US" dirty="0" smtClean="0"/>
                        <a:t>*</a:t>
                      </a:r>
                      <a:endParaRPr lang="en-US" dirty="0"/>
                    </a:p>
                  </a:txBody>
                  <a:tcPr/>
                </a:tc>
                <a:tc>
                  <a:txBody>
                    <a:bodyPr/>
                    <a:lstStyle/>
                    <a:p>
                      <a:pPr algn="r"/>
                      <a:r>
                        <a:rPr lang="en-US" dirty="0" smtClean="0"/>
                        <a:t>0.3405</a:t>
                      </a:r>
                      <a:endParaRPr lang="en-US" dirty="0"/>
                    </a:p>
                  </a:txBody>
                  <a:tcPr/>
                </a:tc>
                <a:tc>
                  <a:txBody>
                    <a:bodyPr/>
                    <a:lstStyle/>
                    <a:p>
                      <a:pPr algn="ctr"/>
                      <a:r>
                        <a:rPr lang="en-US" dirty="0" smtClean="0"/>
                        <a:t>=</a:t>
                      </a:r>
                      <a:endParaRPr lang="en-US" dirty="0"/>
                    </a:p>
                  </a:txBody>
                  <a:tcPr/>
                </a:tc>
                <a:tc>
                  <a:txBody>
                    <a:bodyPr/>
                    <a:lstStyle/>
                    <a:p>
                      <a:pPr algn="r"/>
                      <a:r>
                        <a:rPr lang="en-US" dirty="0" smtClean="0"/>
                        <a:t>13,620</a:t>
                      </a:r>
                      <a:endParaRPr lang="en-US" dirty="0"/>
                    </a:p>
                  </a:txBody>
                  <a:tcPr/>
                </a:tc>
              </a:tr>
              <a:tr h="370840">
                <a:tc>
                  <a:txBody>
                    <a:bodyPr/>
                    <a:lstStyle/>
                    <a:p>
                      <a:pPr algn="r"/>
                      <a:r>
                        <a:rPr lang="en-US" dirty="0" smtClean="0"/>
                        <a:t>$60,000</a:t>
                      </a:r>
                      <a:endParaRPr lang="en-US" dirty="0"/>
                    </a:p>
                  </a:txBody>
                  <a:tcPr/>
                </a:tc>
                <a:tc>
                  <a:txBody>
                    <a:bodyPr/>
                    <a:lstStyle/>
                    <a:p>
                      <a:pPr algn="ctr"/>
                      <a:r>
                        <a:rPr lang="en-US" dirty="0" smtClean="0"/>
                        <a:t>*</a:t>
                      </a:r>
                      <a:endParaRPr lang="en-US" dirty="0"/>
                    </a:p>
                  </a:txBody>
                  <a:tcPr/>
                </a:tc>
                <a:tc>
                  <a:txBody>
                    <a:bodyPr/>
                    <a:lstStyle/>
                    <a:p>
                      <a:pPr algn="r"/>
                      <a:r>
                        <a:rPr lang="en-US" dirty="0" smtClean="0"/>
                        <a:t>0.1577</a:t>
                      </a:r>
                      <a:endParaRPr lang="en-US" dirty="0"/>
                    </a:p>
                  </a:txBody>
                  <a:tcPr/>
                </a:tc>
                <a:tc>
                  <a:txBody>
                    <a:bodyPr/>
                    <a:lstStyle/>
                    <a:p>
                      <a:pPr algn="ctr"/>
                      <a:r>
                        <a:rPr lang="en-US" dirty="0" smtClean="0"/>
                        <a:t>=</a:t>
                      </a:r>
                      <a:endParaRPr lang="en-US" dirty="0"/>
                    </a:p>
                  </a:txBody>
                  <a:tcPr/>
                </a:tc>
                <a:tc>
                  <a:txBody>
                    <a:bodyPr/>
                    <a:lstStyle/>
                    <a:p>
                      <a:pPr algn="r"/>
                      <a:endParaRPr lang="en-US" dirty="0"/>
                    </a:p>
                  </a:txBody>
                  <a:tcPr/>
                </a:tc>
              </a:tr>
              <a:tr h="370840">
                <a:tc>
                  <a:txBody>
                    <a:bodyPr/>
                    <a:lstStyle/>
                    <a:p>
                      <a:pPr algn="r"/>
                      <a:r>
                        <a:rPr lang="en-US" dirty="0" smtClean="0"/>
                        <a:t>$100,000</a:t>
                      </a:r>
                      <a:endParaRPr lang="en-US" dirty="0"/>
                    </a:p>
                  </a:txBody>
                  <a:tcPr/>
                </a:tc>
                <a:tc>
                  <a:txBody>
                    <a:bodyPr/>
                    <a:lstStyle/>
                    <a:p>
                      <a:pPr algn="ctr"/>
                      <a:r>
                        <a:rPr lang="en-US" dirty="0" smtClean="0"/>
                        <a:t>*</a:t>
                      </a:r>
                      <a:endParaRPr lang="en-US" dirty="0"/>
                    </a:p>
                  </a:txBody>
                  <a:tcPr/>
                </a:tc>
                <a:tc>
                  <a:txBody>
                    <a:bodyPr/>
                    <a:lstStyle/>
                    <a:p>
                      <a:pPr algn="r"/>
                      <a:r>
                        <a:rPr lang="en-US" dirty="0" smtClean="0"/>
                        <a:t>0.0730</a:t>
                      </a:r>
                      <a:endParaRPr lang="en-US" dirty="0"/>
                    </a:p>
                  </a:txBody>
                  <a:tcPr/>
                </a:tc>
                <a:tc>
                  <a:txBody>
                    <a:bodyPr/>
                    <a:lstStyle/>
                    <a:p>
                      <a:pPr algn="ctr"/>
                      <a:r>
                        <a:rPr lang="en-US" dirty="0" smtClean="0"/>
                        <a:t>=</a:t>
                      </a:r>
                      <a:endParaRPr lang="en-US" dirty="0"/>
                    </a:p>
                  </a:txBody>
                  <a:tcPr/>
                </a:tc>
                <a:tc>
                  <a:txBody>
                    <a:bodyPr/>
                    <a:lstStyle/>
                    <a:p>
                      <a:pPr algn="r"/>
                      <a:endParaRPr lang="en-US" dirty="0"/>
                    </a:p>
                  </a:txBody>
                  <a:tcPr/>
                </a:tc>
              </a:tr>
              <a:tr h="370840">
                <a:tc gridSpan="4">
                  <a:txBody>
                    <a:bodyPr/>
                    <a:lstStyle/>
                    <a:p>
                      <a:pPr algn="r"/>
                      <a:r>
                        <a:rPr lang="en-US" dirty="0" smtClean="0"/>
                        <a:t>Total</a:t>
                      </a:r>
                      <a:endParaRPr lang="en-US" dirty="0"/>
                    </a:p>
                  </a:txBody>
                  <a:tcPr/>
                </a:tc>
                <a:tc hMerge="1">
                  <a:txBody>
                    <a:bodyPr/>
                    <a:lstStyle/>
                    <a:p>
                      <a:pPr algn="ctr"/>
                      <a:endParaRPr lang="en-US" dirty="0" smtClean="0"/>
                    </a:p>
                  </a:txBody>
                  <a:tcPr/>
                </a:tc>
                <a:tc hMerge="1">
                  <a:txBody>
                    <a:bodyPr/>
                    <a:lstStyle/>
                    <a:p>
                      <a:pPr algn="r"/>
                      <a:endParaRPr lang="en-US" dirty="0"/>
                    </a:p>
                  </a:txBody>
                  <a:tcPr/>
                </a:tc>
                <a:tc hMerge="1">
                  <a:txBody>
                    <a:bodyPr/>
                    <a:lstStyle/>
                    <a:p>
                      <a:pPr algn="ctr"/>
                      <a:endParaRPr lang="en-US" dirty="0"/>
                    </a:p>
                  </a:txBody>
                  <a:tcPr/>
                </a:tc>
                <a:tc>
                  <a:txBody>
                    <a:bodyPr/>
                    <a:lstStyle/>
                    <a:p>
                      <a:pPr algn="r"/>
                      <a:endParaRPr lang="en-US" dirty="0"/>
                    </a:p>
                  </a:txBody>
                  <a:tcPr/>
                </a:tc>
              </a:tr>
            </a:tbl>
          </a:graphicData>
        </a:graphic>
      </p:graphicFrame>
      <p:sp>
        <p:nvSpPr>
          <p:cNvPr id="5" name="TextBox 4"/>
          <p:cNvSpPr txBox="1"/>
          <p:nvPr/>
        </p:nvSpPr>
        <p:spPr>
          <a:xfrm>
            <a:off x="1676400" y="4267200"/>
            <a:ext cx="4851585" cy="400110"/>
          </a:xfrm>
          <a:prstGeom prst="rect">
            <a:avLst/>
          </a:prstGeom>
          <a:noFill/>
        </p:spPr>
        <p:txBody>
          <a:bodyPr wrap="none" rtlCol="0">
            <a:spAutoFit/>
          </a:bodyPr>
          <a:lstStyle/>
          <a:p>
            <a:r>
              <a:rPr lang="en-US" sz="2000" b="1" dirty="0" smtClean="0">
                <a:solidFill>
                  <a:schemeClr val="bg1"/>
                </a:solidFill>
              </a:rPr>
              <a:t>The NPV of Rebecca’s inheritance is $43,994</a:t>
            </a:r>
            <a:endParaRPr lang="en-US" sz="2000" b="1" dirty="0">
              <a:solidFill>
                <a:schemeClr val="bg1"/>
              </a:solidFill>
            </a:endParaRPr>
          </a:p>
        </p:txBody>
      </p:sp>
      <p:sp>
        <p:nvSpPr>
          <p:cNvPr id="3" name="Footer Placeholder 2"/>
          <p:cNvSpPr>
            <a:spLocks noGrp="1"/>
          </p:cNvSpPr>
          <p:nvPr>
            <p:ph type="ftr" sz="quarter" idx="11"/>
          </p:nvPr>
        </p:nvSpPr>
        <p:spPr/>
        <p:txBody>
          <a:bodyPr/>
          <a:lstStyle/>
          <a:p>
            <a:r>
              <a:rPr kumimoji="0" lang="en-US" smtClean="0"/>
              <a:t>© Dale R. Geiger 2011</a:t>
            </a:r>
            <a:endParaRPr kumimoji="0" lang="en-US"/>
          </a:p>
        </p:txBody>
      </p:sp>
      <p:sp>
        <p:nvSpPr>
          <p:cNvPr id="6" name="Slide Number Placeholder 5"/>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10</a:t>
            </a:fld>
            <a:endParaRPr kumimoji="0" lang="en-US"/>
          </a:p>
        </p:txBody>
      </p:sp>
      <p:sp>
        <p:nvSpPr>
          <p:cNvPr id="7" name="Rectangle 6"/>
          <p:cNvSpPr/>
          <p:nvPr/>
        </p:nvSpPr>
        <p:spPr>
          <a:xfrm>
            <a:off x="1600200" y="2362200"/>
            <a:ext cx="6019800" cy="381000"/>
          </a:xfrm>
          <a:prstGeom prst="rect">
            <a:avLst/>
          </a:prstGeom>
          <a:noFill/>
          <a:ln>
            <a:solidFill>
              <a:srgbClr val="FF0000"/>
            </a:solid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696681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Multiply by the PV Factors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94057725"/>
              </p:ext>
            </p:extLst>
          </p:nvPr>
        </p:nvGraphicFramePr>
        <p:xfrm>
          <a:off x="1600200" y="1600200"/>
          <a:ext cx="6019800" cy="2225040"/>
        </p:xfrm>
        <a:graphic>
          <a:graphicData uri="http://schemas.openxmlformats.org/drawingml/2006/table">
            <a:tbl>
              <a:tblPr firstRow="1" bandRow="1">
                <a:tableStyleId>{5C22544A-7EE6-4342-B048-85BDC9FD1C3A}</a:tableStyleId>
              </a:tblPr>
              <a:tblGrid>
                <a:gridCol w="1645920"/>
                <a:gridCol w="411480"/>
                <a:gridCol w="1600200"/>
                <a:gridCol w="457200"/>
                <a:gridCol w="1905000"/>
              </a:tblGrid>
              <a:tr h="370840">
                <a:tc>
                  <a:txBody>
                    <a:bodyPr/>
                    <a:lstStyle/>
                    <a:p>
                      <a:r>
                        <a:rPr lang="en-US" dirty="0" smtClean="0"/>
                        <a:t>Cash Flow</a:t>
                      </a:r>
                      <a:endParaRPr lang="en-US" dirty="0"/>
                    </a:p>
                  </a:txBody>
                  <a:tcPr/>
                </a:tc>
                <a:tc>
                  <a:txBody>
                    <a:bodyPr/>
                    <a:lstStyle/>
                    <a:p>
                      <a:pPr algn="ctr"/>
                      <a:r>
                        <a:rPr lang="en-US" dirty="0" smtClean="0"/>
                        <a:t>*</a:t>
                      </a:r>
                      <a:endParaRPr lang="en-US" dirty="0"/>
                    </a:p>
                  </a:txBody>
                  <a:tcPr/>
                </a:tc>
                <a:tc>
                  <a:txBody>
                    <a:bodyPr/>
                    <a:lstStyle/>
                    <a:p>
                      <a:r>
                        <a:rPr lang="en-US" dirty="0" smtClean="0"/>
                        <a:t>PV Factor (8%)</a:t>
                      </a:r>
                      <a:endParaRPr lang="en-US" dirty="0"/>
                    </a:p>
                  </a:txBody>
                  <a:tcPr/>
                </a:tc>
                <a:tc>
                  <a:txBody>
                    <a:bodyPr/>
                    <a:lstStyle/>
                    <a:p>
                      <a:pPr algn="ctr"/>
                      <a:r>
                        <a:rPr lang="en-US" dirty="0" smtClean="0"/>
                        <a:t>=</a:t>
                      </a:r>
                      <a:endParaRPr lang="en-US" dirty="0"/>
                    </a:p>
                  </a:txBody>
                  <a:tcPr/>
                </a:tc>
                <a:tc>
                  <a:txBody>
                    <a:bodyPr/>
                    <a:lstStyle/>
                    <a:p>
                      <a:r>
                        <a:rPr lang="en-US" dirty="0" smtClean="0"/>
                        <a:t>Present</a:t>
                      </a:r>
                      <a:r>
                        <a:rPr lang="en-US" baseline="0" dirty="0" smtClean="0"/>
                        <a:t> Value</a:t>
                      </a:r>
                      <a:endParaRPr lang="en-US" dirty="0"/>
                    </a:p>
                  </a:txBody>
                  <a:tcPr/>
                </a:tc>
              </a:tr>
              <a:tr h="370840">
                <a:tc>
                  <a:txBody>
                    <a:bodyPr/>
                    <a:lstStyle/>
                    <a:p>
                      <a:pPr algn="r"/>
                      <a:r>
                        <a:rPr lang="en-US" dirty="0" smtClean="0"/>
                        <a:t>$20,000</a:t>
                      </a:r>
                      <a:endParaRPr lang="en-US" dirty="0"/>
                    </a:p>
                  </a:txBody>
                  <a:tcPr/>
                </a:tc>
                <a:tc>
                  <a:txBody>
                    <a:bodyPr/>
                    <a:lstStyle/>
                    <a:p>
                      <a:pPr algn="ctr"/>
                      <a:r>
                        <a:rPr lang="en-US" dirty="0" smtClean="0"/>
                        <a:t>*</a:t>
                      </a:r>
                      <a:endParaRPr lang="en-US" dirty="0"/>
                    </a:p>
                  </a:txBody>
                  <a:tcPr/>
                </a:tc>
                <a:tc>
                  <a:txBody>
                    <a:bodyPr/>
                    <a:lstStyle/>
                    <a:p>
                      <a:pPr algn="r"/>
                      <a:r>
                        <a:rPr lang="en-US" dirty="0" smtClean="0"/>
                        <a:t>0.6806</a:t>
                      </a:r>
                      <a:endParaRPr lang="en-US" dirty="0"/>
                    </a:p>
                  </a:txBody>
                  <a:tcPr/>
                </a:tc>
                <a:tc>
                  <a:txBody>
                    <a:bodyPr/>
                    <a:lstStyle/>
                    <a:p>
                      <a:pPr algn="ctr"/>
                      <a:r>
                        <a:rPr lang="en-US" dirty="0" smtClean="0"/>
                        <a:t>=</a:t>
                      </a:r>
                      <a:endParaRPr lang="en-US" dirty="0"/>
                    </a:p>
                  </a:txBody>
                  <a:tcPr/>
                </a:tc>
                <a:tc>
                  <a:txBody>
                    <a:bodyPr/>
                    <a:lstStyle/>
                    <a:p>
                      <a:pPr algn="r"/>
                      <a:r>
                        <a:rPr lang="en-US" dirty="0" smtClean="0"/>
                        <a:t>$13,612</a:t>
                      </a:r>
                      <a:endParaRPr lang="en-US" dirty="0"/>
                    </a:p>
                  </a:txBody>
                  <a:tcPr/>
                </a:tc>
              </a:tr>
              <a:tr h="370840">
                <a:tc>
                  <a:txBody>
                    <a:bodyPr/>
                    <a:lstStyle/>
                    <a:p>
                      <a:pPr algn="r"/>
                      <a:r>
                        <a:rPr lang="en-US" dirty="0" smtClean="0"/>
                        <a:t>$40,000</a:t>
                      </a:r>
                      <a:endParaRPr lang="en-US" dirty="0"/>
                    </a:p>
                  </a:txBody>
                  <a:tcPr/>
                </a:tc>
                <a:tc>
                  <a:txBody>
                    <a:bodyPr/>
                    <a:lstStyle/>
                    <a:p>
                      <a:pPr algn="ctr"/>
                      <a:r>
                        <a:rPr lang="en-US" dirty="0" smtClean="0"/>
                        <a:t>*</a:t>
                      </a:r>
                      <a:endParaRPr lang="en-US" dirty="0"/>
                    </a:p>
                  </a:txBody>
                  <a:tcPr/>
                </a:tc>
                <a:tc>
                  <a:txBody>
                    <a:bodyPr/>
                    <a:lstStyle/>
                    <a:p>
                      <a:pPr algn="r"/>
                      <a:r>
                        <a:rPr lang="en-US" dirty="0" smtClean="0"/>
                        <a:t>0.3405</a:t>
                      </a:r>
                      <a:endParaRPr lang="en-US" dirty="0"/>
                    </a:p>
                  </a:txBody>
                  <a:tcPr/>
                </a:tc>
                <a:tc>
                  <a:txBody>
                    <a:bodyPr/>
                    <a:lstStyle/>
                    <a:p>
                      <a:pPr algn="ctr"/>
                      <a:r>
                        <a:rPr lang="en-US" dirty="0" smtClean="0"/>
                        <a:t>=</a:t>
                      </a:r>
                      <a:endParaRPr lang="en-US" dirty="0"/>
                    </a:p>
                  </a:txBody>
                  <a:tcPr/>
                </a:tc>
                <a:tc>
                  <a:txBody>
                    <a:bodyPr/>
                    <a:lstStyle/>
                    <a:p>
                      <a:pPr algn="r"/>
                      <a:r>
                        <a:rPr lang="en-US" dirty="0" smtClean="0"/>
                        <a:t>13,620</a:t>
                      </a:r>
                      <a:endParaRPr lang="en-US" dirty="0"/>
                    </a:p>
                  </a:txBody>
                  <a:tcPr/>
                </a:tc>
              </a:tr>
              <a:tr h="370840">
                <a:tc>
                  <a:txBody>
                    <a:bodyPr/>
                    <a:lstStyle/>
                    <a:p>
                      <a:pPr algn="r"/>
                      <a:r>
                        <a:rPr lang="en-US" dirty="0" smtClean="0"/>
                        <a:t>$60,000</a:t>
                      </a:r>
                      <a:endParaRPr lang="en-US" dirty="0"/>
                    </a:p>
                  </a:txBody>
                  <a:tcPr/>
                </a:tc>
                <a:tc>
                  <a:txBody>
                    <a:bodyPr/>
                    <a:lstStyle/>
                    <a:p>
                      <a:pPr algn="ctr"/>
                      <a:r>
                        <a:rPr lang="en-US" dirty="0" smtClean="0"/>
                        <a:t>*</a:t>
                      </a:r>
                      <a:endParaRPr lang="en-US" dirty="0"/>
                    </a:p>
                  </a:txBody>
                  <a:tcPr/>
                </a:tc>
                <a:tc>
                  <a:txBody>
                    <a:bodyPr/>
                    <a:lstStyle/>
                    <a:p>
                      <a:pPr algn="r"/>
                      <a:r>
                        <a:rPr lang="en-US" dirty="0" smtClean="0"/>
                        <a:t>0.1577</a:t>
                      </a:r>
                      <a:endParaRPr lang="en-US" dirty="0"/>
                    </a:p>
                  </a:txBody>
                  <a:tcPr/>
                </a:tc>
                <a:tc>
                  <a:txBody>
                    <a:bodyPr/>
                    <a:lstStyle/>
                    <a:p>
                      <a:pPr algn="ctr"/>
                      <a:r>
                        <a:rPr lang="en-US" dirty="0" smtClean="0"/>
                        <a:t>=</a:t>
                      </a:r>
                      <a:endParaRPr lang="en-US" dirty="0"/>
                    </a:p>
                  </a:txBody>
                  <a:tcPr/>
                </a:tc>
                <a:tc>
                  <a:txBody>
                    <a:bodyPr/>
                    <a:lstStyle/>
                    <a:p>
                      <a:pPr algn="r"/>
                      <a:r>
                        <a:rPr lang="en-US" dirty="0" smtClean="0"/>
                        <a:t>9,462</a:t>
                      </a:r>
                      <a:endParaRPr lang="en-US" dirty="0"/>
                    </a:p>
                  </a:txBody>
                  <a:tcPr/>
                </a:tc>
              </a:tr>
              <a:tr h="370840">
                <a:tc>
                  <a:txBody>
                    <a:bodyPr/>
                    <a:lstStyle/>
                    <a:p>
                      <a:pPr algn="r"/>
                      <a:r>
                        <a:rPr lang="en-US" dirty="0" smtClean="0"/>
                        <a:t>$100,000</a:t>
                      </a:r>
                      <a:endParaRPr lang="en-US" dirty="0"/>
                    </a:p>
                  </a:txBody>
                  <a:tcPr/>
                </a:tc>
                <a:tc>
                  <a:txBody>
                    <a:bodyPr/>
                    <a:lstStyle/>
                    <a:p>
                      <a:pPr algn="ctr"/>
                      <a:r>
                        <a:rPr lang="en-US" dirty="0" smtClean="0"/>
                        <a:t>*</a:t>
                      </a:r>
                      <a:endParaRPr lang="en-US" dirty="0"/>
                    </a:p>
                  </a:txBody>
                  <a:tcPr/>
                </a:tc>
                <a:tc>
                  <a:txBody>
                    <a:bodyPr/>
                    <a:lstStyle/>
                    <a:p>
                      <a:pPr algn="r"/>
                      <a:r>
                        <a:rPr lang="en-US" dirty="0" smtClean="0"/>
                        <a:t>0.0730</a:t>
                      </a:r>
                      <a:endParaRPr lang="en-US" dirty="0"/>
                    </a:p>
                  </a:txBody>
                  <a:tcPr/>
                </a:tc>
                <a:tc>
                  <a:txBody>
                    <a:bodyPr/>
                    <a:lstStyle/>
                    <a:p>
                      <a:pPr algn="ctr"/>
                      <a:r>
                        <a:rPr lang="en-US" dirty="0" smtClean="0"/>
                        <a:t>=</a:t>
                      </a:r>
                      <a:endParaRPr lang="en-US" dirty="0"/>
                    </a:p>
                  </a:txBody>
                  <a:tcPr/>
                </a:tc>
                <a:tc>
                  <a:txBody>
                    <a:bodyPr/>
                    <a:lstStyle/>
                    <a:p>
                      <a:pPr algn="r"/>
                      <a:endParaRPr lang="en-US" dirty="0"/>
                    </a:p>
                  </a:txBody>
                  <a:tcPr/>
                </a:tc>
              </a:tr>
              <a:tr h="370840">
                <a:tc gridSpan="4">
                  <a:txBody>
                    <a:bodyPr/>
                    <a:lstStyle/>
                    <a:p>
                      <a:pPr algn="r"/>
                      <a:r>
                        <a:rPr lang="en-US" dirty="0" smtClean="0"/>
                        <a:t>Total</a:t>
                      </a:r>
                      <a:endParaRPr lang="en-US" dirty="0"/>
                    </a:p>
                  </a:txBody>
                  <a:tcPr/>
                </a:tc>
                <a:tc hMerge="1">
                  <a:txBody>
                    <a:bodyPr/>
                    <a:lstStyle/>
                    <a:p>
                      <a:pPr algn="ctr"/>
                      <a:endParaRPr lang="en-US" dirty="0" smtClean="0"/>
                    </a:p>
                  </a:txBody>
                  <a:tcPr/>
                </a:tc>
                <a:tc hMerge="1">
                  <a:txBody>
                    <a:bodyPr/>
                    <a:lstStyle/>
                    <a:p>
                      <a:pPr algn="r"/>
                      <a:endParaRPr lang="en-US" dirty="0"/>
                    </a:p>
                  </a:txBody>
                  <a:tcPr/>
                </a:tc>
                <a:tc hMerge="1">
                  <a:txBody>
                    <a:bodyPr/>
                    <a:lstStyle/>
                    <a:p>
                      <a:pPr algn="ctr"/>
                      <a:endParaRPr lang="en-US" dirty="0"/>
                    </a:p>
                  </a:txBody>
                  <a:tcPr/>
                </a:tc>
                <a:tc>
                  <a:txBody>
                    <a:bodyPr/>
                    <a:lstStyle/>
                    <a:p>
                      <a:pPr algn="r"/>
                      <a:endParaRPr lang="en-US" dirty="0"/>
                    </a:p>
                  </a:txBody>
                  <a:tcPr/>
                </a:tc>
              </a:tr>
            </a:tbl>
          </a:graphicData>
        </a:graphic>
      </p:graphicFrame>
      <p:sp>
        <p:nvSpPr>
          <p:cNvPr id="5" name="TextBox 4"/>
          <p:cNvSpPr txBox="1"/>
          <p:nvPr/>
        </p:nvSpPr>
        <p:spPr>
          <a:xfrm>
            <a:off x="1676400" y="4267200"/>
            <a:ext cx="4851585" cy="400110"/>
          </a:xfrm>
          <a:prstGeom prst="rect">
            <a:avLst/>
          </a:prstGeom>
          <a:noFill/>
        </p:spPr>
        <p:txBody>
          <a:bodyPr wrap="none" rtlCol="0">
            <a:spAutoFit/>
          </a:bodyPr>
          <a:lstStyle/>
          <a:p>
            <a:r>
              <a:rPr lang="en-US" sz="2000" b="1" dirty="0" smtClean="0">
                <a:solidFill>
                  <a:schemeClr val="bg1"/>
                </a:solidFill>
              </a:rPr>
              <a:t>The NPV of Rebecca’s inheritance is $43,994</a:t>
            </a:r>
            <a:endParaRPr lang="en-US" sz="2000" b="1" dirty="0">
              <a:solidFill>
                <a:schemeClr val="bg1"/>
              </a:solidFill>
            </a:endParaRPr>
          </a:p>
        </p:txBody>
      </p:sp>
      <p:sp>
        <p:nvSpPr>
          <p:cNvPr id="3" name="Footer Placeholder 2"/>
          <p:cNvSpPr>
            <a:spLocks noGrp="1"/>
          </p:cNvSpPr>
          <p:nvPr>
            <p:ph type="ftr" sz="quarter" idx="11"/>
          </p:nvPr>
        </p:nvSpPr>
        <p:spPr/>
        <p:txBody>
          <a:bodyPr/>
          <a:lstStyle/>
          <a:p>
            <a:r>
              <a:rPr kumimoji="0" lang="en-US" smtClean="0"/>
              <a:t>© Dale R. Geiger 2011</a:t>
            </a:r>
            <a:endParaRPr kumimoji="0" lang="en-US"/>
          </a:p>
        </p:txBody>
      </p:sp>
      <p:sp>
        <p:nvSpPr>
          <p:cNvPr id="6" name="Slide Number Placeholder 5"/>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11</a:t>
            </a:fld>
            <a:endParaRPr kumimoji="0" lang="en-US"/>
          </a:p>
        </p:txBody>
      </p:sp>
      <p:sp>
        <p:nvSpPr>
          <p:cNvPr id="7" name="Rectangle 6"/>
          <p:cNvSpPr/>
          <p:nvPr/>
        </p:nvSpPr>
        <p:spPr>
          <a:xfrm>
            <a:off x="1600200" y="2667000"/>
            <a:ext cx="6019800" cy="381000"/>
          </a:xfrm>
          <a:prstGeom prst="rect">
            <a:avLst/>
          </a:prstGeom>
          <a:noFill/>
          <a:ln>
            <a:solidFill>
              <a:srgbClr val="FF0000"/>
            </a:solid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810777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Multiply by the PV Factors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31810876"/>
              </p:ext>
            </p:extLst>
          </p:nvPr>
        </p:nvGraphicFramePr>
        <p:xfrm>
          <a:off x="1600200" y="1600200"/>
          <a:ext cx="6019800" cy="2225040"/>
        </p:xfrm>
        <a:graphic>
          <a:graphicData uri="http://schemas.openxmlformats.org/drawingml/2006/table">
            <a:tbl>
              <a:tblPr firstRow="1" bandRow="1">
                <a:tableStyleId>{5C22544A-7EE6-4342-B048-85BDC9FD1C3A}</a:tableStyleId>
              </a:tblPr>
              <a:tblGrid>
                <a:gridCol w="1645920"/>
                <a:gridCol w="411480"/>
                <a:gridCol w="1600200"/>
                <a:gridCol w="457200"/>
                <a:gridCol w="1905000"/>
              </a:tblGrid>
              <a:tr h="370840">
                <a:tc>
                  <a:txBody>
                    <a:bodyPr/>
                    <a:lstStyle/>
                    <a:p>
                      <a:r>
                        <a:rPr lang="en-US" dirty="0" smtClean="0"/>
                        <a:t>Cash Flow</a:t>
                      </a:r>
                      <a:endParaRPr lang="en-US" dirty="0"/>
                    </a:p>
                  </a:txBody>
                  <a:tcPr/>
                </a:tc>
                <a:tc>
                  <a:txBody>
                    <a:bodyPr/>
                    <a:lstStyle/>
                    <a:p>
                      <a:pPr algn="ctr"/>
                      <a:r>
                        <a:rPr lang="en-US" dirty="0" smtClean="0"/>
                        <a:t>*</a:t>
                      </a:r>
                      <a:endParaRPr lang="en-US" dirty="0"/>
                    </a:p>
                  </a:txBody>
                  <a:tcPr/>
                </a:tc>
                <a:tc>
                  <a:txBody>
                    <a:bodyPr/>
                    <a:lstStyle/>
                    <a:p>
                      <a:r>
                        <a:rPr lang="en-US" dirty="0" smtClean="0"/>
                        <a:t>PV Factor (8%)</a:t>
                      </a:r>
                      <a:endParaRPr lang="en-US" dirty="0"/>
                    </a:p>
                  </a:txBody>
                  <a:tcPr/>
                </a:tc>
                <a:tc>
                  <a:txBody>
                    <a:bodyPr/>
                    <a:lstStyle/>
                    <a:p>
                      <a:pPr algn="ctr"/>
                      <a:r>
                        <a:rPr lang="en-US" dirty="0" smtClean="0"/>
                        <a:t>=</a:t>
                      </a:r>
                      <a:endParaRPr lang="en-US" dirty="0"/>
                    </a:p>
                  </a:txBody>
                  <a:tcPr/>
                </a:tc>
                <a:tc>
                  <a:txBody>
                    <a:bodyPr/>
                    <a:lstStyle/>
                    <a:p>
                      <a:r>
                        <a:rPr lang="en-US" dirty="0" smtClean="0"/>
                        <a:t>Present</a:t>
                      </a:r>
                      <a:r>
                        <a:rPr lang="en-US" baseline="0" dirty="0" smtClean="0"/>
                        <a:t> Value</a:t>
                      </a:r>
                      <a:endParaRPr lang="en-US" dirty="0"/>
                    </a:p>
                  </a:txBody>
                  <a:tcPr/>
                </a:tc>
              </a:tr>
              <a:tr h="370840">
                <a:tc>
                  <a:txBody>
                    <a:bodyPr/>
                    <a:lstStyle/>
                    <a:p>
                      <a:pPr algn="r"/>
                      <a:r>
                        <a:rPr lang="en-US" dirty="0" smtClean="0"/>
                        <a:t>$20,000</a:t>
                      </a:r>
                      <a:endParaRPr lang="en-US" dirty="0"/>
                    </a:p>
                  </a:txBody>
                  <a:tcPr/>
                </a:tc>
                <a:tc>
                  <a:txBody>
                    <a:bodyPr/>
                    <a:lstStyle/>
                    <a:p>
                      <a:pPr algn="ctr"/>
                      <a:r>
                        <a:rPr lang="en-US" dirty="0" smtClean="0"/>
                        <a:t>*</a:t>
                      </a:r>
                      <a:endParaRPr lang="en-US" dirty="0"/>
                    </a:p>
                  </a:txBody>
                  <a:tcPr/>
                </a:tc>
                <a:tc>
                  <a:txBody>
                    <a:bodyPr/>
                    <a:lstStyle/>
                    <a:p>
                      <a:pPr algn="r"/>
                      <a:r>
                        <a:rPr lang="en-US" dirty="0" smtClean="0"/>
                        <a:t>0.6806</a:t>
                      </a:r>
                      <a:endParaRPr lang="en-US" dirty="0"/>
                    </a:p>
                  </a:txBody>
                  <a:tcPr/>
                </a:tc>
                <a:tc>
                  <a:txBody>
                    <a:bodyPr/>
                    <a:lstStyle/>
                    <a:p>
                      <a:pPr algn="ctr"/>
                      <a:r>
                        <a:rPr lang="en-US" dirty="0" smtClean="0"/>
                        <a:t>=</a:t>
                      </a:r>
                      <a:endParaRPr lang="en-US" dirty="0"/>
                    </a:p>
                  </a:txBody>
                  <a:tcPr/>
                </a:tc>
                <a:tc>
                  <a:txBody>
                    <a:bodyPr/>
                    <a:lstStyle/>
                    <a:p>
                      <a:pPr algn="r"/>
                      <a:r>
                        <a:rPr lang="en-US" dirty="0" smtClean="0"/>
                        <a:t>$13,612</a:t>
                      </a:r>
                      <a:endParaRPr lang="en-US" dirty="0"/>
                    </a:p>
                  </a:txBody>
                  <a:tcPr/>
                </a:tc>
              </a:tr>
              <a:tr h="370840">
                <a:tc>
                  <a:txBody>
                    <a:bodyPr/>
                    <a:lstStyle/>
                    <a:p>
                      <a:pPr algn="r"/>
                      <a:r>
                        <a:rPr lang="en-US" dirty="0" smtClean="0"/>
                        <a:t>$40,000</a:t>
                      </a:r>
                      <a:endParaRPr lang="en-US" dirty="0"/>
                    </a:p>
                  </a:txBody>
                  <a:tcPr/>
                </a:tc>
                <a:tc>
                  <a:txBody>
                    <a:bodyPr/>
                    <a:lstStyle/>
                    <a:p>
                      <a:pPr algn="ctr"/>
                      <a:r>
                        <a:rPr lang="en-US" dirty="0" smtClean="0"/>
                        <a:t>*</a:t>
                      </a:r>
                      <a:endParaRPr lang="en-US" dirty="0"/>
                    </a:p>
                  </a:txBody>
                  <a:tcPr/>
                </a:tc>
                <a:tc>
                  <a:txBody>
                    <a:bodyPr/>
                    <a:lstStyle/>
                    <a:p>
                      <a:pPr algn="r"/>
                      <a:r>
                        <a:rPr lang="en-US" dirty="0" smtClean="0"/>
                        <a:t>0.3405</a:t>
                      </a:r>
                      <a:endParaRPr lang="en-US" dirty="0"/>
                    </a:p>
                  </a:txBody>
                  <a:tcPr/>
                </a:tc>
                <a:tc>
                  <a:txBody>
                    <a:bodyPr/>
                    <a:lstStyle/>
                    <a:p>
                      <a:pPr algn="ctr"/>
                      <a:r>
                        <a:rPr lang="en-US" dirty="0" smtClean="0"/>
                        <a:t>=</a:t>
                      </a:r>
                      <a:endParaRPr lang="en-US" dirty="0"/>
                    </a:p>
                  </a:txBody>
                  <a:tcPr/>
                </a:tc>
                <a:tc>
                  <a:txBody>
                    <a:bodyPr/>
                    <a:lstStyle/>
                    <a:p>
                      <a:pPr algn="r"/>
                      <a:r>
                        <a:rPr lang="en-US" dirty="0" smtClean="0"/>
                        <a:t>13,620</a:t>
                      </a:r>
                      <a:endParaRPr lang="en-US" dirty="0"/>
                    </a:p>
                  </a:txBody>
                  <a:tcPr/>
                </a:tc>
              </a:tr>
              <a:tr h="370840">
                <a:tc>
                  <a:txBody>
                    <a:bodyPr/>
                    <a:lstStyle/>
                    <a:p>
                      <a:pPr algn="r"/>
                      <a:r>
                        <a:rPr lang="en-US" dirty="0" smtClean="0"/>
                        <a:t>$60,000</a:t>
                      </a:r>
                      <a:endParaRPr lang="en-US" dirty="0"/>
                    </a:p>
                  </a:txBody>
                  <a:tcPr/>
                </a:tc>
                <a:tc>
                  <a:txBody>
                    <a:bodyPr/>
                    <a:lstStyle/>
                    <a:p>
                      <a:pPr algn="ctr"/>
                      <a:r>
                        <a:rPr lang="en-US" dirty="0" smtClean="0"/>
                        <a:t>*</a:t>
                      </a:r>
                      <a:endParaRPr lang="en-US" dirty="0"/>
                    </a:p>
                  </a:txBody>
                  <a:tcPr/>
                </a:tc>
                <a:tc>
                  <a:txBody>
                    <a:bodyPr/>
                    <a:lstStyle/>
                    <a:p>
                      <a:pPr algn="r"/>
                      <a:r>
                        <a:rPr lang="en-US" dirty="0" smtClean="0"/>
                        <a:t>0.1577</a:t>
                      </a:r>
                      <a:endParaRPr lang="en-US" dirty="0"/>
                    </a:p>
                  </a:txBody>
                  <a:tcPr/>
                </a:tc>
                <a:tc>
                  <a:txBody>
                    <a:bodyPr/>
                    <a:lstStyle/>
                    <a:p>
                      <a:pPr algn="ctr"/>
                      <a:r>
                        <a:rPr lang="en-US" dirty="0" smtClean="0"/>
                        <a:t>=</a:t>
                      </a:r>
                      <a:endParaRPr lang="en-US" dirty="0"/>
                    </a:p>
                  </a:txBody>
                  <a:tcPr/>
                </a:tc>
                <a:tc>
                  <a:txBody>
                    <a:bodyPr/>
                    <a:lstStyle/>
                    <a:p>
                      <a:pPr algn="r"/>
                      <a:r>
                        <a:rPr lang="en-US" dirty="0" smtClean="0"/>
                        <a:t>9,462</a:t>
                      </a:r>
                      <a:endParaRPr lang="en-US" dirty="0"/>
                    </a:p>
                  </a:txBody>
                  <a:tcPr/>
                </a:tc>
              </a:tr>
              <a:tr h="370840">
                <a:tc>
                  <a:txBody>
                    <a:bodyPr/>
                    <a:lstStyle/>
                    <a:p>
                      <a:pPr algn="r"/>
                      <a:r>
                        <a:rPr lang="en-US" dirty="0" smtClean="0"/>
                        <a:t>$100,000</a:t>
                      </a:r>
                      <a:endParaRPr lang="en-US" dirty="0"/>
                    </a:p>
                  </a:txBody>
                  <a:tcPr/>
                </a:tc>
                <a:tc>
                  <a:txBody>
                    <a:bodyPr/>
                    <a:lstStyle/>
                    <a:p>
                      <a:pPr algn="ctr"/>
                      <a:r>
                        <a:rPr lang="en-US" dirty="0" smtClean="0"/>
                        <a:t>*</a:t>
                      </a:r>
                      <a:endParaRPr lang="en-US" dirty="0"/>
                    </a:p>
                  </a:txBody>
                  <a:tcPr/>
                </a:tc>
                <a:tc>
                  <a:txBody>
                    <a:bodyPr/>
                    <a:lstStyle/>
                    <a:p>
                      <a:pPr algn="r"/>
                      <a:r>
                        <a:rPr lang="en-US" dirty="0" smtClean="0"/>
                        <a:t>0.0730</a:t>
                      </a:r>
                      <a:endParaRPr lang="en-US" dirty="0"/>
                    </a:p>
                  </a:txBody>
                  <a:tcPr/>
                </a:tc>
                <a:tc>
                  <a:txBody>
                    <a:bodyPr/>
                    <a:lstStyle/>
                    <a:p>
                      <a:pPr algn="ctr"/>
                      <a:r>
                        <a:rPr lang="en-US" dirty="0" smtClean="0"/>
                        <a:t>=</a:t>
                      </a:r>
                      <a:endParaRPr lang="en-US" dirty="0"/>
                    </a:p>
                  </a:txBody>
                  <a:tcPr/>
                </a:tc>
                <a:tc>
                  <a:txBody>
                    <a:bodyPr/>
                    <a:lstStyle/>
                    <a:p>
                      <a:pPr algn="r"/>
                      <a:r>
                        <a:rPr lang="en-US" dirty="0" smtClean="0"/>
                        <a:t>7,300</a:t>
                      </a:r>
                      <a:endParaRPr lang="en-US" dirty="0"/>
                    </a:p>
                  </a:txBody>
                  <a:tcPr/>
                </a:tc>
              </a:tr>
              <a:tr h="370840">
                <a:tc gridSpan="4">
                  <a:txBody>
                    <a:bodyPr/>
                    <a:lstStyle/>
                    <a:p>
                      <a:pPr algn="r"/>
                      <a:r>
                        <a:rPr lang="en-US" dirty="0" smtClean="0"/>
                        <a:t>Total</a:t>
                      </a:r>
                      <a:endParaRPr lang="en-US" dirty="0"/>
                    </a:p>
                  </a:txBody>
                  <a:tcPr/>
                </a:tc>
                <a:tc hMerge="1">
                  <a:txBody>
                    <a:bodyPr/>
                    <a:lstStyle/>
                    <a:p>
                      <a:pPr algn="ctr"/>
                      <a:endParaRPr lang="en-US" dirty="0" smtClean="0"/>
                    </a:p>
                  </a:txBody>
                  <a:tcPr/>
                </a:tc>
                <a:tc hMerge="1">
                  <a:txBody>
                    <a:bodyPr/>
                    <a:lstStyle/>
                    <a:p>
                      <a:pPr algn="r"/>
                      <a:endParaRPr lang="en-US" dirty="0"/>
                    </a:p>
                  </a:txBody>
                  <a:tcPr/>
                </a:tc>
                <a:tc hMerge="1">
                  <a:txBody>
                    <a:bodyPr/>
                    <a:lstStyle/>
                    <a:p>
                      <a:pPr algn="ctr"/>
                      <a:endParaRPr lang="en-US" dirty="0"/>
                    </a:p>
                  </a:txBody>
                  <a:tcPr/>
                </a:tc>
                <a:tc>
                  <a:txBody>
                    <a:bodyPr/>
                    <a:lstStyle/>
                    <a:p>
                      <a:pPr algn="r"/>
                      <a:endParaRPr lang="en-US" dirty="0"/>
                    </a:p>
                  </a:txBody>
                  <a:tcPr/>
                </a:tc>
              </a:tr>
            </a:tbl>
          </a:graphicData>
        </a:graphic>
      </p:graphicFrame>
      <p:sp>
        <p:nvSpPr>
          <p:cNvPr id="5" name="TextBox 4"/>
          <p:cNvSpPr txBox="1"/>
          <p:nvPr/>
        </p:nvSpPr>
        <p:spPr>
          <a:xfrm>
            <a:off x="1676400" y="4267200"/>
            <a:ext cx="4851585" cy="400110"/>
          </a:xfrm>
          <a:prstGeom prst="rect">
            <a:avLst/>
          </a:prstGeom>
          <a:noFill/>
        </p:spPr>
        <p:txBody>
          <a:bodyPr wrap="none" rtlCol="0">
            <a:spAutoFit/>
          </a:bodyPr>
          <a:lstStyle/>
          <a:p>
            <a:r>
              <a:rPr lang="en-US" sz="2000" b="1" dirty="0" smtClean="0">
                <a:solidFill>
                  <a:schemeClr val="bg1"/>
                </a:solidFill>
              </a:rPr>
              <a:t>The NPV of Rebecca’s inheritance is $43,994</a:t>
            </a:r>
            <a:endParaRPr lang="en-US" sz="2000" b="1" dirty="0">
              <a:solidFill>
                <a:schemeClr val="bg1"/>
              </a:solidFill>
            </a:endParaRPr>
          </a:p>
        </p:txBody>
      </p:sp>
      <p:sp>
        <p:nvSpPr>
          <p:cNvPr id="3" name="Footer Placeholder 2"/>
          <p:cNvSpPr>
            <a:spLocks noGrp="1"/>
          </p:cNvSpPr>
          <p:nvPr>
            <p:ph type="ftr" sz="quarter" idx="11"/>
          </p:nvPr>
        </p:nvSpPr>
        <p:spPr/>
        <p:txBody>
          <a:bodyPr/>
          <a:lstStyle/>
          <a:p>
            <a:r>
              <a:rPr kumimoji="0" lang="en-US" smtClean="0"/>
              <a:t>© Dale R. Geiger 2011</a:t>
            </a:r>
            <a:endParaRPr kumimoji="0" lang="en-US"/>
          </a:p>
        </p:txBody>
      </p:sp>
      <p:sp>
        <p:nvSpPr>
          <p:cNvPr id="6" name="Slide Number Placeholder 5"/>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12</a:t>
            </a:fld>
            <a:endParaRPr kumimoji="0" lang="en-US"/>
          </a:p>
        </p:txBody>
      </p:sp>
      <p:sp>
        <p:nvSpPr>
          <p:cNvPr id="7" name="Rectangle 6"/>
          <p:cNvSpPr/>
          <p:nvPr/>
        </p:nvSpPr>
        <p:spPr>
          <a:xfrm>
            <a:off x="1600200" y="3048000"/>
            <a:ext cx="6019800" cy="381000"/>
          </a:xfrm>
          <a:prstGeom prst="rect">
            <a:avLst/>
          </a:prstGeom>
          <a:noFill/>
          <a:ln>
            <a:solidFill>
              <a:srgbClr val="FF0000"/>
            </a:solid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450522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Multiply by the PV Factors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09784050"/>
              </p:ext>
            </p:extLst>
          </p:nvPr>
        </p:nvGraphicFramePr>
        <p:xfrm>
          <a:off x="1600200" y="1600200"/>
          <a:ext cx="6019800" cy="2225040"/>
        </p:xfrm>
        <a:graphic>
          <a:graphicData uri="http://schemas.openxmlformats.org/drawingml/2006/table">
            <a:tbl>
              <a:tblPr firstRow="1" bandRow="1">
                <a:tableStyleId>{5C22544A-7EE6-4342-B048-85BDC9FD1C3A}</a:tableStyleId>
              </a:tblPr>
              <a:tblGrid>
                <a:gridCol w="1645920"/>
                <a:gridCol w="411480"/>
                <a:gridCol w="1600200"/>
                <a:gridCol w="457200"/>
                <a:gridCol w="1905000"/>
              </a:tblGrid>
              <a:tr h="370840">
                <a:tc>
                  <a:txBody>
                    <a:bodyPr/>
                    <a:lstStyle/>
                    <a:p>
                      <a:r>
                        <a:rPr lang="en-US" dirty="0" smtClean="0"/>
                        <a:t>Cash Flow</a:t>
                      </a:r>
                      <a:endParaRPr lang="en-US" dirty="0"/>
                    </a:p>
                  </a:txBody>
                  <a:tcPr/>
                </a:tc>
                <a:tc>
                  <a:txBody>
                    <a:bodyPr/>
                    <a:lstStyle/>
                    <a:p>
                      <a:pPr algn="ctr"/>
                      <a:r>
                        <a:rPr lang="en-US" dirty="0" smtClean="0"/>
                        <a:t>*</a:t>
                      </a:r>
                      <a:endParaRPr lang="en-US" dirty="0"/>
                    </a:p>
                  </a:txBody>
                  <a:tcPr/>
                </a:tc>
                <a:tc>
                  <a:txBody>
                    <a:bodyPr/>
                    <a:lstStyle/>
                    <a:p>
                      <a:r>
                        <a:rPr lang="en-US" dirty="0" smtClean="0"/>
                        <a:t>PV Factor (8%)</a:t>
                      </a:r>
                      <a:endParaRPr lang="en-US" dirty="0"/>
                    </a:p>
                  </a:txBody>
                  <a:tcPr/>
                </a:tc>
                <a:tc>
                  <a:txBody>
                    <a:bodyPr/>
                    <a:lstStyle/>
                    <a:p>
                      <a:pPr algn="ctr"/>
                      <a:r>
                        <a:rPr lang="en-US" dirty="0" smtClean="0"/>
                        <a:t>=</a:t>
                      </a:r>
                      <a:endParaRPr lang="en-US" dirty="0"/>
                    </a:p>
                  </a:txBody>
                  <a:tcPr/>
                </a:tc>
                <a:tc>
                  <a:txBody>
                    <a:bodyPr/>
                    <a:lstStyle/>
                    <a:p>
                      <a:r>
                        <a:rPr lang="en-US" dirty="0" smtClean="0"/>
                        <a:t>Present</a:t>
                      </a:r>
                      <a:r>
                        <a:rPr lang="en-US" baseline="0" dirty="0" smtClean="0"/>
                        <a:t> Value</a:t>
                      </a:r>
                      <a:endParaRPr lang="en-US" dirty="0"/>
                    </a:p>
                  </a:txBody>
                  <a:tcPr/>
                </a:tc>
              </a:tr>
              <a:tr h="370840">
                <a:tc>
                  <a:txBody>
                    <a:bodyPr/>
                    <a:lstStyle/>
                    <a:p>
                      <a:pPr algn="r"/>
                      <a:r>
                        <a:rPr lang="en-US" dirty="0" smtClean="0"/>
                        <a:t>$20,000</a:t>
                      </a:r>
                      <a:endParaRPr lang="en-US" dirty="0"/>
                    </a:p>
                  </a:txBody>
                  <a:tcPr/>
                </a:tc>
                <a:tc>
                  <a:txBody>
                    <a:bodyPr/>
                    <a:lstStyle/>
                    <a:p>
                      <a:pPr algn="ctr"/>
                      <a:r>
                        <a:rPr lang="en-US" dirty="0" smtClean="0"/>
                        <a:t>*</a:t>
                      </a:r>
                      <a:endParaRPr lang="en-US" dirty="0"/>
                    </a:p>
                  </a:txBody>
                  <a:tcPr/>
                </a:tc>
                <a:tc>
                  <a:txBody>
                    <a:bodyPr/>
                    <a:lstStyle/>
                    <a:p>
                      <a:pPr algn="r"/>
                      <a:r>
                        <a:rPr lang="en-US" dirty="0" smtClean="0"/>
                        <a:t>0.6806</a:t>
                      </a:r>
                      <a:endParaRPr lang="en-US" dirty="0"/>
                    </a:p>
                  </a:txBody>
                  <a:tcPr/>
                </a:tc>
                <a:tc>
                  <a:txBody>
                    <a:bodyPr/>
                    <a:lstStyle/>
                    <a:p>
                      <a:pPr algn="ctr"/>
                      <a:r>
                        <a:rPr lang="en-US" dirty="0" smtClean="0"/>
                        <a:t>=</a:t>
                      </a:r>
                      <a:endParaRPr lang="en-US" dirty="0"/>
                    </a:p>
                  </a:txBody>
                  <a:tcPr/>
                </a:tc>
                <a:tc>
                  <a:txBody>
                    <a:bodyPr/>
                    <a:lstStyle/>
                    <a:p>
                      <a:pPr algn="r"/>
                      <a:r>
                        <a:rPr lang="en-US" dirty="0" smtClean="0"/>
                        <a:t>$13,612</a:t>
                      </a:r>
                      <a:endParaRPr lang="en-US" dirty="0"/>
                    </a:p>
                  </a:txBody>
                  <a:tcPr/>
                </a:tc>
              </a:tr>
              <a:tr h="370840">
                <a:tc>
                  <a:txBody>
                    <a:bodyPr/>
                    <a:lstStyle/>
                    <a:p>
                      <a:pPr algn="r"/>
                      <a:r>
                        <a:rPr lang="en-US" dirty="0" smtClean="0"/>
                        <a:t>$40,000</a:t>
                      </a:r>
                      <a:endParaRPr lang="en-US" dirty="0"/>
                    </a:p>
                  </a:txBody>
                  <a:tcPr/>
                </a:tc>
                <a:tc>
                  <a:txBody>
                    <a:bodyPr/>
                    <a:lstStyle/>
                    <a:p>
                      <a:pPr algn="ctr"/>
                      <a:r>
                        <a:rPr lang="en-US" dirty="0" smtClean="0"/>
                        <a:t>*</a:t>
                      </a:r>
                      <a:endParaRPr lang="en-US" dirty="0"/>
                    </a:p>
                  </a:txBody>
                  <a:tcPr/>
                </a:tc>
                <a:tc>
                  <a:txBody>
                    <a:bodyPr/>
                    <a:lstStyle/>
                    <a:p>
                      <a:pPr algn="r"/>
                      <a:r>
                        <a:rPr lang="en-US" dirty="0" smtClean="0"/>
                        <a:t>0.3405</a:t>
                      </a:r>
                      <a:endParaRPr lang="en-US" dirty="0"/>
                    </a:p>
                  </a:txBody>
                  <a:tcPr/>
                </a:tc>
                <a:tc>
                  <a:txBody>
                    <a:bodyPr/>
                    <a:lstStyle/>
                    <a:p>
                      <a:pPr algn="ctr"/>
                      <a:r>
                        <a:rPr lang="en-US" dirty="0" smtClean="0"/>
                        <a:t>=</a:t>
                      </a:r>
                      <a:endParaRPr lang="en-US" dirty="0"/>
                    </a:p>
                  </a:txBody>
                  <a:tcPr/>
                </a:tc>
                <a:tc>
                  <a:txBody>
                    <a:bodyPr/>
                    <a:lstStyle/>
                    <a:p>
                      <a:pPr algn="r"/>
                      <a:r>
                        <a:rPr lang="en-US" dirty="0" smtClean="0"/>
                        <a:t>13,620</a:t>
                      </a:r>
                      <a:endParaRPr lang="en-US" dirty="0"/>
                    </a:p>
                  </a:txBody>
                  <a:tcPr/>
                </a:tc>
              </a:tr>
              <a:tr h="370840">
                <a:tc>
                  <a:txBody>
                    <a:bodyPr/>
                    <a:lstStyle/>
                    <a:p>
                      <a:pPr algn="r"/>
                      <a:r>
                        <a:rPr lang="en-US" dirty="0" smtClean="0"/>
                        <a:t>$60,000</a:t>
                      </a:r>
                      <a:endParaRPr lang="en-US" dirty="0"/>
                    </a:p>
                  </a:txBody>
                  <a:tcPr/>
                </a:tc>
                <a:tc>
                  <a:txBody>
                    <a:bodyPr/>
                    <a:lstStyle/>
                    <a:p>
                      <a:pPr algn="ctr"/>
                      <a:r>
                        <a:rPr lang="en-US" dirty="0" smtClean="0"/>
                        <a:t>*</a:t>
                      </a:r>
                      <a:endParaRPr lang="en-US" dirty="0"/>
                    </a:p>
                  </a:txBody>
                  <a:tcPr/>
                </a:tc>
                <a:tc>
                  <a:txBody>
                    <a:bodyPr/>
                    <a:lstStyle/>
                    <a:p>
                      <a:pPr algn="r"/>
                      <a:r>
                        <a:rPr lang="en-US" dirty="0" smtClean="0"/>
                        <a:t>0.1577</a:t>
                      </a:r>
                      <a:endParaRPr lang="en-US" dirty="0"/>
                    </a:p>
                  </a:txBody>
                  <a:tcPr/>
                </a:tc>
                <a:tc>
                  <a:txBody>
                    <a:bodyPr/>
                    <a:lstStyle/>
                    <a:p>
                      <a:pPr algn="ctr"/>
                      <a:r>
                        <a:rPr lang="en-US" dirty="0" smtClean="0"/>
                        <a:t>=</a:t>
                      </a:r>
                      <a:endParaRPr lang="en-US" dirty="0"/>
                    </a:p>
                  </a:txBody>
                  <a:tcPr/>
                </a:tc>
                <a:tc>
                  <a:txBody>
                    <a:bodyPr/>
                    <a:lstStyle/>
                    <a:p>
                      <a:pPr algn="r"/>
                      <a:r>
                        <a:rPr lang="en-US" dirty="0" smtClean="0"/>
                        <a:t>9,462</a:t>
                      </a:r>
                      <a:endParaRPr lang="en-US" dirty="0"/>
                    </a:p>
                  </a:txBody>
                  <a:tcPr/>
                </a:tc>
              </a:tr>
              <a:tr h="370840">
                <a:tc>
                  <a:txBody>
                    <a:bodyPr/>
                    <a:lstStyle/>
                    <a:p>
                      <a:pPr algn="r"/>
                      <a:r>
                        <a:rPr lang="en-US" dirty="0" smtClean="0"/>
                        <a:t>$100,000</a:t>
                      </a:r>
                      <a:endParaRPr lang="en-US" dirty="0"/>
                    </a:p>
                  </a:txBody>
                  <a:tcPr/>
                </a:tc>
                <a:tc>
                  <a:txBody>
                    <a:bodyPr/>
                    <a:lstStyle/>
                    <a:p>
                      <a:pPr algn="ctr"/>
                      <a:r>
                        <a:rPr lang="en-US" dirty="0" smtClean="0"/>
                        <a:t>*</a:t>
                      </a:r>
                      <a:endParaRPr lang="en-US" dirty="0"/>
                    </a:p>
                  </a:txBody>
                  <a:tcPr/>
                </a:tc>
                <a:tc>
                  <a:txBody>
                    <a:bodyPr/>
                    <a:lstStyle/>
                    <a:p>
                      <a:pPr algn="r"/>
                      <a:r>
                        <a:rPr lang="en-US" dirty="0" smtClean="0"/>
                        <a:t>0.0730</a:t>
                      </a:r>
                      <a:endParaRPr lang="en-US" dirty="0"/>
                    </a:p>
                  </a:txBody>
                  <a:tcPr/>
                </a:tc>
                <a:tc>
                  <a:txBody>
                    <a:bodyPr/>
                    <a:lstStyle/>
                    <a:p>
                      <a:pPr algn="ctr"/>
                      <a:r>
                        <a:rPr lang="en-US" dirty="0" smtClean="0"/>
                        <a:t>=</a:t>
                      </a:r>
                      <a:endParaRPr lang="en-US" dirty="0"/>
                    </a:p>
                  </a:txBody>
                  <a:tcPr/>
                </a:tc>
                <a:tc>
                  <a:txBody>
                    <a:bodyPr/>
                    <a:lstStyle/>
                    <a:p>
                      <a:pPr algn="r"/>
                      <a:r>
                        <a:rPr lang="en-US" dirty="0" smtClean="0"/>
                        <a:t>7,300</a:t>
                      </a:r>
                      <a:endParaRPr lang="en-US" dirty="0"/>
                    </a:p>
                  </a:txBody>
                  <a:tcPr/>
                </a:tc>
              </a:tr>
              <a:tr h="370840">
                <a:tc gridSpan="4">
                  <a:txBody>
                    <a:bodyPr/>
                    <a:lstStyle/>
                    <a:p>
                      <a:pPr algn="r"/>
                      <a:r>
                        <a:rPr lang="en-US" dirty="0" smtClean="0"/>
                        <a:t>Total</a:t>
                      </a:r>
                      <a:endParaRPr lang="en-US" dirty="0"/>
                    </a:p>
                  </a:txBody>
                  <a:tcPr/>
                </a:tc>
                <a:tc hMerge="1">
                  <a:txBody>
                    <a:bodyPr/>
                    <a:lstStyle/>
                    <a:p>
                      <a:pPr algn="ctr"/>
                      <a:endParaRPr lang="en-US" dirty="0" smtClean="0"/>
                    </a:p>
                  </a:txBody>
                  <a:tcPr/>
                </a:tc>
                <a:tc hMerge="1">
                  <a:txBody>
                    <a:bodyPr/>
                    <a:lstStyle/>
                    <a:p>
                      <a:pPr algn="r"/>
                      <a:endParaRPr lang="en-US" dirty="0"/>
                    </a:p>
                  </a:txBody>
                  <a:tcPr/>
                </a:tc>
                <a:tc hMerge="1">
                  <a:txBody>
                    <a:bodyPr/>
                    <a:lstStyle/>
                    <a:p>
                      <a:pPr algn="ctr"/>
                      <a:endParaRPr lang="en-US" dirty="0"/>
                    </a:p>
                  </a:txBody>
                  <a:tcPr/>
                </a:tc>
                <a:tc>
                  <a:txBody>
                    <a:bodyPr/>
                    <a:lstStyle/>
                    <a:p>
                      <a:pPr algn="r"/>
                      <a:r>
                        <a:rPr lang="en-US" dirty="0" smtClean="0"/>
                        <a:t>$43,994</a:t>
                      </a:r>
                      <a:endParaRPr lang="en-US" dirty="0"/>
                    </a:p>
                  </a:txBody>
                  <a:tcPr/>
                </a:tc>
              </a:tr>
            </a:tbl>
          </a:graphicData>
        </a:graphic>
      </p:graphicFrame>
      <p:sp>
        <p:nvSpPr>
          <p:cNvPr id="5" name="TextBox 4"/>
          <p:cNvSpPr txBox="1"/>
          <p:nvPr/>
        </p:nvSpPr>
        <p:spPr>
          <a:xfrm>
            <a:off x="1676400" y="4267200"/>
            <a:ext cx="4851585" cy="400110"/>
          </a:xfrm>
          <a:prstGeom prst="rect">
            <a:avLst/>
          </a:prstGeom>
          <a:noFill/>
        </p:spPr>
        <p:txBody>
          <a:bodyPr wrap="none" rtlCol="0">
            <a:spAutoFit/>
          </a:bodyPr>
          <a:lstStyle/>
          <a:p>
            <a:r>
              <a:rPr lang="en-US" sz="2000" b="1" dirty="0" smtClean="0">
                <a:solidFill>
                  <a:srgbClr val="FF0000"/>
                </a:solidFill>
              </a:rPr>
              <a:t>The NPV of Rebecca’s inheritance is $43,994</a:t>
            </a:r>
            <a:endParaRPr lang="en-US" sz="2000" b="1" dirty="0">
              <a:solidFill>
                <a:srgbClr val="FF0000"/>
              </a:solidFill>
            </a:endParaRPr>
          </a:p>
        </p:txBody>
      </p:sp>
      <p:sp>
        <p:nvSpPr>
          <p:cNvPr id="3" name="Footer Placeholder 2"/>
          <p:cNvSpPr>
            <a:spLocks noGrp="1"/>
          </p:cNvSpPr>
          <p:nvPr>
            <p:ph type="ftr" sz="quarter" idx="11"/>
          </p:nvPr>
        </p:nvSpPr>
        <p:spPr/>
        <p:txBody>
          <a:bodyPr/>
          <a:lstStyle/>
          <a:p>
            <a:r>
              <a:rPr kumimoji="0" lang="en-US" smtClean="0"/>
              <a:t>© Dale R. Geiger 2011</a:t>
            </a:r>
            <a:endParaRPr kumimoji="0" lang="en-US"/>
          </a:p>
        </p:txBody>
      </p:sp>
      <p:sp>
        <p:nvSpPr>
          <p:cNvPr id="6" name="Slide Number Placeholder 5"/>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13</a:t>
            </a:fld>
            <a:endParaRPr kumimoji="0" lang="en-US"/>
          </a:p>
        </p:txBody>
      </p:sp>
      <p:sp>
        <p:nvSpPr>
          <p:cNvPr id="7" name="Rectangle 6"/>
          <p:cNvSpPr/>
          <p:nvPr/>
        </p:nvSpPr>
        <p:spPr>
          <a:xfrm>
            <a:off x="4610100" y="3429000"/>
            <a:ext cx="3009900" cy="381000"/>
          </a:xfrm>
          <a:prstGeom prst="rect">
            <a:avLst/>
          </a:prstGeom>
          <a:noFill/>
          <a:ln>
            <a:solidFill>
              <a:srgbClr val="FF0000"/>
            </a:solid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721959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the Cash Flows</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70070752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1905000" y="5715000"/>
            <a:ext cx="301686" cy="369332"/>
          </a:xfrm>
          <a:prstGeom prst="rect">
            <a:avLst/>
          </a:prstGeom>
          <a:noFill/>
        </p:spPr>
        <p:txBody>
          <a:bodyPr wrap="none" rtlCol="0">
            <a:spAutoFit/>
          </a:bodyPr>
          <a:lstStyle/>
          <a:p>
            <a:r>
              <a:rPr lang="en-US" dirty="0" smtClean="0"/>
              <a:t>5</a:t>
            </a:r>
            <a:endParaRPr lang="en-US" dirty="0"/>
          </a:p>
        </p:txBody>
      </p:sp>
      <p:sp>
        <p:nvSpPr>
          <p:cNvPr id="10" name="TextBox 9"/>
          <p:cNvSpPr txBox="1"/>
          <p:nvPr/>
        </p:nvSpPr>
        <p:spPr>
          <a:xfrm>
            <a:off x="3810000" y="5715000"/>
            <a:ext cx="418704" cy="369332"/>
          </a:xfrm>
          <a:prstGeom prst="rect">
            <a:avLst/>
          </a:prstGeom>
          <a:noFill/>
        </p:spPr>
        <p:txBody>
          <a:bodyPr wrap="none" rtlCol="0">
            <a:spAutoFit/>
          </a:bodyPr>
          <a:lstStyle/>
          <a:p>
            <a:r>
              <a:rPr lang="en-US" dirty="0" smtClean="0"/>
              <a:t>14</a:t>
            </a:r>
            <a:endParaRPr lang="en-US" dirty="0"/>
          </a:p>
        </p:txBody>
      </p:sp>
      <p:sp>
        <p:nvSpPr>
          <p:cNvPr id="11" name="TextBox 10"/>
          <p:cNvSpPr txBox="1"/>
          <p:nvPr/>
        </p:nvSpPr>
        <p:spPr>
          <a:xfrm>
            <a:off x="6019800" y="5715000"/>
            <a:ext cx="418704" cy="369332"/>
          </a:xfrm>
          <a:prstGeom prst="rect">
            <a:avLst/>
          </a:prstGeom>
          <a:noFill/>
        </p:spPr>
        <p:txBody>
          <a:bodyPr wrap="none" rtlCol="0">
            <a:spAutoFit/>
          </a:bodyPr>
          <a:lstStyle/>
          <a:p>
            <a:r>
              <a:rPr lang="en-US" dirty="0"/>
              <a:t>2</a:t>
            </a:r>
            <a:r>
              <a:rPr lang="en-US" dirty="0" smtClean="0"/>
              <a:t>4</a:t>
            </a:r>
            <a:endParaRPr lang="en-US" dirty="0"/>
          </a:p>
        </p:txBody>
      </p:sp>
      <p:sp>
        <p:nvSpPr>
          <p:cNvPr id="12" name="TextBox 11"/>
          <p:cNvSpPr txBox="1"/>
          <p:nvPr/>
        </p:nvSpPr>
        <p:spPr>
          <a:xfrm>
            <a:off x="307914" y="1600200"/>
            <a:ext cx="301686" cy="369332"/>
          </a:xfrm>
          <a:prstGeom prst="rect">
            <a:avLst/>
          </a:prstGeom>
          <a:noFill/>
        </p:spPr>
        <p:txBody>
          <a:bodyPr wrap="none" rtlCol="0">
            <a:spAutoFit/>
          </a:bodyPr>
          <a:lstStyle/>
          <a:p>
            <a:r>
              <a:rPr lang="en-US" dirty="0" smtClean="0"/>
              <a:t>$</a:t>
            </a:r>
            <a:endParaRPr lang="en-US" dirty="0"/>
          </a:p>
        </p:txBody>
      </p:sp>
      <p:sp>
        <p:nvSpPr>
          <p:cNvPr id="13" name="TextBox 12"/>
          <p:cNvSpPr txBox="1"/>
          <p:nvPr/>
        </p:nvSpPr>
        <p:spPr>
          <a:xfrm>
            <a:off x="1447800" y="6107668"/>
            <a:ext cx="2555058" cy="369332"/>
          </a:xfrm>
          <a:prstGeom prst="rect">
            <a:avLst/>
          </a:prstGeom>
          <a:noFill/>
        </p:spPr>
        <p:txBody>
          <a:bodyPr wrap="none" rtlCol="0">
            <a:spAutoFit/>
          </a:bodyPr>
          <a:lstStyle/>
          <a:p>
            <a:r>
              <a:rPr lang="en-US" b="1" dirty="0" smtClean="0">
                <a:solidFill>
                  <a:srgbClr val="FF0000"/>
                </a:solidFill>
              </a:rPr>
              <a:t>X-Axis = number of Years</a:t>
            </a:r>
            <a:endParaRPr lang="en-US" b="1" dirty="0">
              <a:solidFill>
                <a:srgbClr val="FF0000"/>
              </a:solidFill>
            </a:endParaRPr>
          </a:p>
        </p:txBody>
      </p:sp>
      <p:sp>
        <p:nvSpPr>
          <p:cNvPr id="14" name="TextBox 13"/>
          <p:cNvSpPr txBox="1"/>
          <p:nvPr/>
        </p:nvSpPr>
        <p:spPr>
          <a:xfrm>
            <a:off x="2209800" y="1941823"/>
            <a:ext cx="3295847" cy="92333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b="1" dirty="0" smtClean="0"/>
              <a:t>The red bars represent the Present Value of the </a:t>
            </a:r>
          </a:p>
          <a:p>
            <a:pPr algn="ctr"/>
            <a:r>
              <a:rPr lang="en-US" b="1" dirty="0" smtClean="0"/>
              <a:t>Future Cash Flows</a:t>
            </a:r>
            <a:endParaRPr lang="en-US" b="1" dirty="0"/>
          </a:p>
        </p:txBody>
      </p:sp>
      <p:sp>
        <p:nvSpPr>
          <p:cNvPr id="15" name="TextBox 14"/>
          <p:cNvSpPr txBox="1"/>
          <p:nvPr/>
        </p:nvSpPr>
        <p:spPr>
          <a:xfrm>
            <a:off x="1752600" y="4463534"/>
            <a:ext cx="655949" cy="369332"/>
          </a:xfrm>
          <a:prstGeom prst="rect">
            <a:avLst/>
          </a:prstGeom>
          <a:noFill/>
        </p:spPr>
        <p:txBody>
          <a:bodyPr wrap="none" rtlCol="0">
            <a:spAutoFit/>
          </a:bodyPr>
          <a:lstStyle/>
          <a:p>
            <a:r>
              <a:rPr lang="en-US" dirty="0" smtClean="0"/>
              <a:t>$20K</a:t>
            </a:r>
            <a:endParaRPr lang="en-US" dirty="0"/>
          </a:p>
        </p:txBody>
      </p:sp>
      <p:sp>
        <p:nvSpPr>
          <p:cNvPr id="16" name="TextBox 15"/>
          <p:cNvSpPr txBox="1"/>
          <p:nvPr/>
        </p:nvSpPr>
        <p:spPr>
          <a:xfrm>
            <a:off x="3763651" y="3745468"/>
            <a:ext cx="655949" cy="369332"/>
          </a:xfrm>
          <a:prstGeom prst="rect">
            <a:avLst/>
          </a:prstGeom>
          <a:noFill/>
        </p:spPr>
        <p:txBody>
          <a:bodyPr wrap="none" rtlCol="0">
            <a:spAutoFit/>
          </a:bodyPr>
          <a:lstStyle/>
          <a:p>
            <a:r>
              <a:rPr lang="en-US" dirty="0" smtClean="0"/>
              <a:t>$40K</a:t>
            </a:r>
            <a:endParaRPr lang="en-US" dirty="0"/>
          </a:p>
        </p:txBody>
      </p:sp>
      <p:sp>
        <p:nvSpPr>
          <p:cNvPr id="17" name="TextBox 16"/>
          <p:cNvSpPr txBox="1"/>
          <p:nvPr/>
        </p:nvSpPr>
        <p:spPr>
          <a:xfrm>
            <a:off x="5943600" y="2971800"/>
            <a:ext cx="655949" cy="369332"/>
          </a:xfrm>
          <a:prstGeom prst="rect">
            <a:avLst/>
          </a:prstGeom>
          <a:noFill/>
        </p:spPr>
        <p:txBody>
          <a:bodyPr wrap="none" rtlCol="0">
            <a:spAutoFit/>
          </a:bodyPr>
          <a:lstStyle/>
          <a:p>
            <a:r>
              <a:rPr lang="en-US" dirty="0" smtClean="0"/>
              <a:t>$60K</a:t>
            </a:r>
            <a:endParaRPr lang="en-US" dirty="0"/>
          </a:p>
        </p:txBody>
      </p:sp>
      <p:sp>
        <p:nvSpPr>
          <p:cNvPr id="18" name="TextBox 17"/>
          <p:cNvSpPr txBox="1"/>
          <p:nvPr/>
        </p:nvSpPr>
        <p:spPr>
          <a:xfrm>
            <a:off x="8107051" y="1447800"/>
            <a:ext cx="772969" cy="369332"/>
          </a:xfrm>
          <a:prstGeom prst="rect">
            <a:avLst/>
          </a:prstGeom>
          <a:noFill/>
        </p:spPr>
        <p:txBody>
          <a:bodyPr wrap="none" rtlCol="0">
            <a:spAutoFit/>
          </a:bodyPr>
          <a:lstStyle/>
          <a:p>
            <a:r>
              <a:rPr lang="en-US" dirty="0" smtClean="0"/>
              <a:t>$100K</a:t>
            </a:r>
            <a:endParaRPr lang="en-US" dirty="0"/>
          </a:p>
        </p:txBody>
      </p:sp>
      <p:sp>
        <p:nvSpPr>
          <p:cNvPr id="19" name="TextBox 18"/>
          <p:cNvSpPr txBox="1"/>
          <p:nvPr/>
        </p:nvSpPr>
        <p:spPr>
          <a:xfrm>
            <a:off x="838108" y="1600200"/>
            <a:ext cx="304892" cy="369332"/>
          </a:xfrm>
          <a:prstGeom prst="rect">
            <a:avLst/>
          </a:prstGeom>
          <a:noFill/>
        </p:spPr>
        <p:txBody>
          <a:bodyPr wrap="none" rtlCol="0">
            <a:spAutoFit/>
          </a:bodyPr>
          <a:lstStyle/>
          <a:p>
            <a:r>
              <a:rPr lang="en-US" dirty="0" smtClean="0"/>
              <a:t>K</a:t>
            </a:r>
            <a:endParaRPr lang="en-US" dirty="0"/>
          </a:p>
        </p:txBody>
      </p:sp>
      <p:sp>
        <p:nvSpPr>
          <p:cNvPr id="3" name="TextBox 2"/>
          <p:cNvSpPr txBox="1"/>
          <p:nvPr/>
        </p:nvSpPr>
        <p:spPr>
          <a:xfrm>
            <a:off x="1981200" y="4800600"/>
            <a:ext cx="830677" cy="369332"/>
          </a:xfrm>
          <a:prstGeom prst="rect">
            <a:avLst/>
          </a:prstGeom>
          <a:noFill/>
        </p:spPr>
        <p:txBody>
          <a:bodyPr wrap="none" rtlCol="0">
            <a:spAutoFit/>
          </a:bodyPr>
          <a:lstStyle/>
          <a:p>
            <a:r>
              <a:rPr lang="en-US" dirty="0" smtClean="0"/>
              <a:t>$13.6K</a:t>
            </a:r>
            <a:endParaRPr lang="en-US" dirty="0"/>
          </a:p>
        </p:txBody>
      </p:sp>
      <p:sp>
        <p:nvSpPr>
          <p:cNvPr id="20" name="TextBox 19"/>
          <p:cNvSpPr txBox="1"/>
          <p:nvPr/>
        </p:nvSpPr>
        <p:spPr>
          <a:xfrm>
            <a:off x="3962400" y="4800600"/>
            <a:ext cx="830677" cy="369332"/>
          </a:xfrm>
          <a:prstGeom prst="rect">
            <a:avLst/>
          </a:prstGeom>
          <a:noFill/>
        </p:spPr>
        <p:txBody>
          <a:bodyPr wrap="none" rtlCol="0">
            <a:spAutoFit/>
          </a:bodyPr>
          <a:lstStyle/>
          <a:p>
            <a:r>
              <a:rPr lang="en-US" dirty="0" smtClean="0"/>
              <a:t>$13.6K</a:t>
            </a:r>
            <a:endParaRPr lang="en-US" dirty="0"/>
          </a:p>
        </p:txBody>
      </p:sp>
      <p:sp>
        <p:nvSpPr>
          <p:cNvPr id="21" name="TextBox 20"/>
          <p:cNvSpPr txBox="1"/>
          <p:nvPr/>
        </p:nvSpPr>
        <p:spPr>
          <a:xfrm>
            <a:off x="6179723" y="4953000"/>
            <a:ext cx="713657" cy="369332"/>
          </a:xfrm>
          <a:prstGeom prst="rect">
            <a:avLst/>
          </a:prstGeom>
          <a:noFill/>
        </p:spPr>
        <p:txBody>
          <a:bodyPr wrap="none" rtlCol="0">
            <a:spAutoFit/>
          </a:bodyPr>
          <a:lstStyle/>
          <a:p>
            <a:r>
              <a:rPr lang="en-US" dirty="0" smtClean="0"/>
              <a:t>$9.5K</a:t>
            </a:r>
            <a:endParaRPr lang="en-US" dirty="0"/>
          </a:p>
        </p:txBody>
      </p:sp>
      <p:sp>
        <p:nvSpPr>
          <p:cNvPr id="22" name="TextBox 21"/>
          <p:cNvSpPr txBox="1"/>
          <p:nvPr/>
        </p:nvSpPr>
        <p:spPr>
          <a:xfrm>
            <a:off x="8354143" y="5029200"/>
            <a:ext cx="713657" cy="369332"/>
          </a:xfrm>
          <a:prstGeom prst="rect">
            <a:avLst/>
          </a:prstGeom>
          <a:noFill/>
        </p:spPr>
        <p:txBody>
          <a:bodyPr wrap="none" rtlCol="0">
            <a:spAutoFit/>
          </a:bodyPr>
          <a:lstStyle/>
          <a:p>
            <a:r>
              <a:rPr lang="en-US" dirty="0" smtClean="0"/>
              <a:t>$7.3K</a:t>
            </a:r>
            <a:endParaRPr lang="en-US" dirty="0"/>
          </a:p>
        </p:txBody>
      </p:sp>
      <p:sp>
        <p:nvSpPr>
          <p:cNvPr id="4" name="Footer Placeholder 3"/>
          <p:cNvSpPr>
            <a:spLocks noGrp="1"/>
          </p:cNvSpPr>
          <p:nvPr>
            <p:ph type="ftr" sz="quarter" idx="11"/>
          </p:nvPr>
        </p:nvSpPr>
        <p:spPr/>
        <p:txBody>
          <a:bodyPr/>
          <a:lstStyle/>
          <a:p>
            <a:r>
              <a:rPr kumimoji="0" lang="en-US" smtClean="0"/>
              <a:t>© Dale R. Geiger 2011</a:t>
            </a:r>
            <a:endParaRPr kumimoji="0" lang="en-US"/>
          </a:p>
        </p:txBody>
      </p:sp>
      <p:sp>
        <p:nvSpPr>
          <p:cNvPr id="5" name="Slide Number Placeholder 4"/>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14</a:t>
            </a:fld>
            <a:endParaRPr kumimoji="0" lang="en-US"/>
          </a:p>
        </p:txBody>
      </p:sp>
    </p:spTree>
    <p:extLst>
      <p:ext uri="{BB962C8B-B14F-4D97-AF65-F5344CB8AC3E}">
        <p14:creationId xmlns:p14="http://schemas.microsoft.com/office/powerpoint/2010/main" val="5948597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Think About</a:t>
            </a:r>
            <a:endParaRPr lang="en-US" dirty="0"/>
          </a:p>
        </p:txBody>
      </p:sp>
      <p:sp>
        <p:nvSpPr>
          <p:cNvPr id="3" name="Content Placeholder 2"/>
          <p:cNvSpPr>
            <a:spLocks noGrp="1"/>
          </p:cNvSpPr>
          <p:nvPr>
            <p:ph idx="1"/>
          </p:nvPr>
        </p:nvSpPr>
        <p:spPr/>
        <p:txBody>
          <a:bodyPr/>
          <a:lstStyle/>
          <a:p>
            <a:r>
              <a:rPr lang="en-US" dirty="0" smtClean="0"/>
              <a:t>What would happen to the Present Value of Rebecca’s inheritance if she assumed a 6% discount rate?  A 12% discount rate?</a:t>
            </a:r>
          </a:p>
          <a:p>
            <a:r>
              <a:rPr lang="en-US" dirty="0" smtClean="0">
                <a:solidFill>
                  <a:schemeClr val="bg1"/>
                </a:solidFill>
              </a:rPr>
              <a:t>Rebecca has found a company that will pay her $40,000 cash now if she signs over her inheritance.  What should she do?</a:t>
            </a:r>
          </a:p>
          <a:p>
            <a:r>
              <a:rPr lang="en-US" dirty="0" smtClean="0">
                <a:solidFill>
                  <a:schemeClr val="bg1"/>
                </a:solidFill>
              </a:rPr>
              <a:t>What factors should she consider?</a:t>
            </a:r>
          </a:p>
        </p:txBody>
      </p:sp>
      <p:sp>
        <p:nvSpPr>
          <p:cNvPr id="4" name="Footer Placeholder 3"/>
          <p:cNvSpPr>
            <a:spLocks noGrp="1"/>
          </p:cNvSpPr>
          <p:nvPr>
            <p:ph type="ftr" sz="quarter" idx="11"/>
          </p:nvPr>
        </p:nvSpPr>
        <p:spPr/>
        <p:txBody>
          <a:bodyPr/>
          <a:lstStyle/>
          <a:p>
            <a:r>
              <a:rPr kumimoji="0" lang="en-US" smtClean="0"/>
              <a:t>© Dale R. Geiger 2011</a:t>
            </a:r>
            <a:endParaRPr kumimoji="0" lang="en-US"/>
          </a:p>
        </p:txBody>
      </p:sp>
      <p:sp>
        <p:nvSpPr>
          <p:cNvPr id="5" name="Slide Number Placeholder 4"/>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15</a:t>
            </a:fld>
            <a:endParaRPr kumimoji="0" lang="en-US"/>
          </a:p>
        </p:txBody>
      </p:sp>
    </p:spTree>
    <p:extLst>
      <p:ext uri="{BB962C8B-B14F-4D97-AF65-F5344CB8AC3E}">
        <p14:creationId xmlns:p14="http://schemas.microsoft.com/office/powerpoint/2010/main" val="4003112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to Think About</a:t>
            </a:r>
            <a:endParaRPr lang="en-US" dirty="0"/>
          </a:p>
        </p:txBody>
      </p:sp>
      <p:sp>
        <p:nvSpPr>
          <p:cNvPr id="3" name="Content Placeholder 2"/>
          <p:cNvSpPr>
            <a:spLocks noGrp="1"/>
          </p:cNvSpPr>
          <p:nvPr>
            <p:ph idx="1"/>
          </p:nvPr>
        </p:nvSpPr>
        <p:spPr/>
        <p:txBody>
          <a:bodyPr/>
          <a:lstStyle/>
          <a:p>
            <a:r>
              <a:rPr lang="en-US" dirty="0" smtClean="0">
                <a:solidFill>
                  <a:schemeClr val="bg1">
                    <a:lumMod val="65000"/>
                  </a:schemeClr>
                </a:solidFill>
              </a:rPr>
              <a:t>What would happen to the Present Value of Rebecca’s inheritance if she assumed a 6% discount rate?  A 12% discount rate?</a:t>
            </a:r>
          </a:p>
          <a:p>
            <a:r>
              <a:rPr lang="en-US" dirty="0" smtClean="0"/>
              <a:t>Rebecca has found a company that will pay her $40,000 cash now if she signs over her inheritance.  What should she do?</a:t>
            </a:r>
          </a:p>
          <a:p>
            <a:r>
              <a:rPr lang="en-US" dirty="0" smtClean="0"/>
              <a:t>What factors should she consider?</a:t>
            </a:r>
          </a:p>
        </p:txBody>
      </p:sp>
      <p:sp>
        <p:nvSpPr>
          <p:cNvPr id="4" name="Footer Placeholder 3"/>
          <p:cNvSpPr>
            <a:spLocks noGrp="1"/>
          </p:cNvSpPr>
          <p:nvPr>
            <p:ph type="ftr" sz="quarter" idx="11"/>
          </p:nvPr>
        </p:nvSpPr>
        <p:spPr/>
        <p:txBody>
          <a:bodyPr/>
          <a:lstStyle/>
          <a:p>
            <a:r>
              <a:rPr kumimoji="0" lang="en-US" smtClean="0"/>
              <a:t>© Dale R. Geiger 2011</a:t>
            </a:r>
            <a:endParaRPr kumimoji="0" lang="en-US"/>
          </a:p>
        </p:txBody>
      </p:sp>
      <p:sp>
        <p:nvSpPr>
          <p:cNvPr id="5" name="Slide Number Placeholder 4"/>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16</a:t>
            </a:fld>
            <a:endParaRPr kumimoji="0" lang="en-US"/>
          </a:p>
        </p:txBody>
      </p:sp>
    </p:spTree>
    <p:extLst>
      <p:ext uri="{BB962C8B-B14F-4D97-AF65-F5344CB8AC3E}">
        <p14:creationId xmlns:p14="http://schemas.microsoft.com/office/powerpoint/2010/main" val="24763425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on Learning</a:t>
            </a:r>
            <a:endParaRPr lang="en-US" dirty="0"/>
          </a:p>
        </p:txBody>
      </p:sp>
      <p:sp>
        <p:nvSpPr>
          <p:cNvPr id="3" name="Content Placeholder 2"/>
          <p:cNvSpPr>
            <a:spLocks noGrp="1"/>
          </p:cNvSpPr>
          <p:nvPr>
            <p:ph idx="1"/>
          </p:nvPr>
        </p:nvSpPr>
        <p:spPr/>
        <p:txBody>
          <a:bodyPr/>
          <a:lstStyle/>
          <a:p>
            <a:r>
              <a:rPr lang="en-US" dirty="0" smtClean="0"/>
              <a:t>How does the Net Present Value calculation differ from the calculation of the Present Value of a single cash flow?</a:t>
            </a:r>
          </a:p>
        </p:txBody>
      </p:sp>
      <p:sp>
        <p:nvSpPr>
          <p:cNvPr id="4" name="Footer Placeholder 3"/>
          <p:cNvSpPr>
            <a:spLocks noGrp="1"/>
          </p:cNvSpPr>
          <p:nvPr>
            <p:ph type="ftr" sz="quarter" idx="11"/>
          </p:nvPr>
        </p:nvSpPr>
        <p:spPr/>
        <p:txBody>
          <a:bodyPr/>
          <a:lstStyle/>
          <a:p>
            <a:r>
              <a:rPr kumimoji="0" lang="en-US" smtClean="0"/>
              <a:t>© Dale R. Geiger 2011</a:t>
            </a:r>
            <a:endParaRPr kumimoji="0" lang="en-US"/>
          </a:p>
        </p:txBody>
      </p:sp>
      <p:sp>
        <p:nvSpPr>
          <p:cNvPr id="5" name="Slide Number Placeholder 4"/>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17</a:t>
            </a:fld>
            <a:endParaRPr kumimoji="0" lang="en-US"/>
          </a:p>
        </p:txBody>
      </p:sp>
      <p:pic>
        <p:nvPicPr>
          <p:cNvPr id="3074" name="Picture 2" descr="C:\Users\Melanie\AppData\Local\Microsoft\Windows\Temporary Internet Files\Content.IE5\KCYP9F23\MC90044131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11723"/>
            <a:ext cx="1066800" cy="1669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5862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Equal Cash Flow Example</a:t>
            </a:r>
            <a:endParaRPr lang="en-US" dirty="0"/>
          </a:p>
        </p:txBody>
      </p:sp>
      <p:sp>
        <p:nvSpPr>
          <p:cNvPr id="3" name="Content Placeholder 2"/>
          <p:cNvSpPr>
            <a:spLocks noGrp="1"/>
          </p:cNvSpPr>
          <p:nvPr>
            <p:ph idx="1"/>
          </p:nvPr>
        </p:nvSpPr>
        <p:spPr/>
        <p:txBody>
          <a:bodyPr/>
          <a:lstStyle/>
          <a:p>
            <a:r>
              <a:rPr lang="en-US" dirty="0" smtClean="0"/>
              <a:t>A machine may be purchased with four annual installments of $20,000.  The discount rate is 4%.</a:t>
            </a:r>
          </a:p>
          <a:p>
            <a:r>
              <a:rPr lang="en-US" dirty="0" smtClean="0"/>
              <a:t>Task: Calculate the NPV of this course of action</a:t>
            </a:r>
            <a:endParaRPr lang="en-US" dirty="0"/>
          </a:p>
        </p:txBody>
      </p:sp>
      <p:sp>
        <p:nvSpPr>
          <p:cNvPr id="4" name="Footer Placeholder 3"/>
          <p:cNvSpPr>
            <a:spLocks noGrp="1"/>
          </p:cNvSpPr>
          <p:nvPr>
            <p:ph type="ftr" sz="quarter" idx="11"/>
          </p:nvPr>
        </p:nvSpPr>
        <p:spPr/>
        <p:txBody>
          <a:bodyPr/>
          <a:lstStyle/>
          <a:p>
            <a:r>
              <a:rPr kumimoji="0" lang="en-US" smtClean="0"/>
              <a:t>© Dale R. Geiger 2011</a:t>
            </a:r>
            <a:endParaRPr kumimoji="0" lang="en-US"/>
          </a:p>
        </p:txBody>
      </p:sp>
      <p:sp>
        <p:nvSpPr>
          <p:cNvPr id="5" name="Slide Number Placeholder 4"/>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18</a:t>
            </a:fld>
            <a:endParaRPr kumimoji="0" lang="en-US"/>
          </a:p>
        </p:txBody>
      </p:sp>
    </p:spTree>
    <p:extLst>
      <p:ext uri="{BB962C8B-B14F-4D97-AF65-F5344CB8AC3E}">
        <p14:creationId xmlns:p14="http://schemas.microsoft.com/office/powerpoint/2010/main" val="10649597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the Key Variables</a:t>
            </a:r>
            <a:endParaRPr lang="en-US" dirty="0"/>
          </a:p>
        </p:txBody>
      </p:sp>
      <p:sp>
        <p:nvSpPr>
          <p:cNvPr id="4" name="Text Placeholder 3"/>
          <p:cNvSpPr>
            <a:spLocks noGrp="1"/>
          </p:cNvSpPr>
          <p:nvPr>
            <p:ph type="body" idx="1"/>
          </p:nvPr>
        </p:nvSpPr>
        <p:spPr/>
        <p:txBody>
          <a:bodyPr/>
          <a:lstStyle/>
          <a:p>
            <a:r>
              <a:rPr lang="en-US" dirty="0"/>
              <a:t>Cash </a:t>
            </a:r>
            <a:r>
              <a:rPr lang="en-US" dirty="0" smtClean="0"/>
              <a:t>Flows</a:t>
            </a:r>
            <a:endParaRPr lang="en-US" dirty="0"/>
          </a:p>
        </p:txBody>
      </p:sp>
      <p:sp>
        <p:nvSpPr>
          <p:cNvPr id="3" name="Content Placeholder 2"/>
          <p:cNvSpPr>
            <a:spLocks noGrp="1"/>
          </p:cNvSpPr>
          <p:nvPr>
            <p:ph sz="half" idx="2"/>
          </p:nvPr>
        </p:nvSpPr>
        <p:spPr/>
        <p:txBody>
          <a:bodyPr/>
          <a:lstStyle/>
          <a:p>
            <a:pPr marL="457200" indent="-457200">
              <a:buFont typeface="+mj-lt"/>
              <a:buAutoNum type="arabicPeriod"/>
            </a:pPr>
            <a:r>
              <a:rPr lang="en-US" sz="2800" dirty="0" smtClean="0"/>
              <a:t>$20,000 </a:t>
            </a:r>
            <a:r>
              <a:rPr lang="en-US" sz="2800" dirty="0"/>
              <a:t>o</a:t>
            </a:r>
            <a:r>
              <a:rPr lang="en-US" sz="2800" dirty="0" smtClean="0"/>
              <a:t>utflow</a:t>
            </a:r>
          </a:p>
          <a:p>
            <a:pPr marL="457200" indent="-457200">
              <a:buFont typeface="+mj-lt"/>
              <a:buAutoNum type="arabicPeriod"/>
            </a:pPr>
            <a:r>
              <a:rPr lang="en-US" sz="2800" dirty="0"/>
              <a:t>$20,000 outflow</a:t>
            </a:r>
          </a:p>
          <a:p>
            <a:pPr marL="457200" indent="-457200">
              <a:buFont typeface="+mj-lt"/>
              <a:buAutoNum type="arabicPeriod"/>
            </a:pPr>
            <a:r>
              <a:rPr lang="en-US" sz="2800" dirty="0" smtClean="0"/>
              <a:t>$</a:t>
            </a:r>
            <a:r>
              <a:rPr lang="en-US" sz="2800" dirty="0"/>
              <a:t>20,000 outflow</a:t>
            </a:r>
          </a:p>
          <a:p>
            <a:pPr marL="457200" indent="-457200">
              <a:buFont typeface="+mj-lt"/>
              <a:buAutoNum type="arabicPeriod"/>
            </a:pPr>
            <a:r>
              <a:rPr lang="en-US" sz="2800" dirty="0" smtClean="0"/>
              <a:t>$</a:t>
            </a:r>
            <a:r>
              <a:rPr lang="en-US" sz="2800" dirty="0"/>
              <a:t>20,000 outflow</a:t>
            </a:r>
          </a:p>
          <a:p>
            <a:pPr marL="457200" indent="-457200">
              <a:buFont typeface="+mj-lt"/>
              <a:buAutoNum type="arabicPeriod"/>
            </a:pPr>
            <a:endParaRPr lang="en-US" sz="2800" dirty="0" smtClean="0"/>
          </a:p>
          <a:p>
            <a:pPr marL="0" indent="0">
              <a:buNone/>
            </a:pPr>
            <a:endParaRPr lang="en-US" dirty="0"/>
          </a:p>
        </p:txBody>
      </p:sp>
      <p:sp>
        <p:nvSpPr>
          <p:cNvPr id="5" name="Text Placeholder 4"/>
          <p:cNvSpPr>
            <a:spLocks noGrp="1"/>
          </p:cNvSpPr>
          <p:nvPr>
            <p:ph type="body" sz="quarter" idx="3"/>
          </p:nvPr>
        </p:nvSpPr>
        <p:spPr/>
        <p:txBody>
          <a:bodyPr/>
          <a:lstStyle/>
          <a:p>
            <a:r>
              <a:rPr lang="en-US" dirty="0"/>
              <a:t>Time in </a:t>
            </a:r>
            <a:r>
              <a:rPr lang="en-US" dirty="0" smtClean="0"/>
              <a:t>Years</a:t>
            </a:r>
            <a:endParaRPr lang="en-US" dirty="0"/>
          </a:p>
        </p:txBody>
      </p:sp>
      <p:sp>
        <p:nvSpPr>
          <p:cNvPr id="6" name="Content Placeholder 5"/>
          <p:cNvSpPr>
            <a:spLocks noGrp="1"/>
          </p:cNvSpPr>
          <p:nvPr>
            <p:ph sz="quarter" idx="4"/>
          </p:nvPr>
        </p:nvSpPr>
        <p:spPr/>
        <p:txBody>
          <a:bodyPr>
            <a:normAutofit/>
          </a:bodyPr>
          <a:lstStyle/>
          <a:p>
            <a:pPr marL="0" indent="0">
              <a:buNone/>
            </a:pPr>
            <a:r>
              <a:rPr lang="en-US" sz="2800" dirty="0" smtClean="0"/>
              <a:t>…in 1 year</a:t>
            </a:r>
          </a:p>
          <a:p>
            <a:pPr marL="0" indent="0">
              <a:buNone/>
            </a:pPr>
            <a:r>
              <a:rPr lang="en-US" sz="2800" dirty="0" smtClean="0"/>
              <a:t>…in 2 years </a:t>
            </a:r>
          </a:p>
          <a:p>
            <a:pPr marL="0" indent="0">
              <a:buNone/>
            </a:pPr>
            <a:r>
              <a:rPr lang="en-US" sz="2800" dirty="0" smtClean="0"/>
              <a:t>…in 3 years</a:t>
            </a:r>
          </a:p>
          <a:p>
            <a:pPr marL="0" indent="0">
              <a:buNone/>
            </a:pPr>
            <a:r>
              <a:rPr lang="en-US" sz="2800" dirty="0" smtClean="0"/>
              <a:t>…in 4 years</a:t>
            </a:r>
            <a:endParaRPr lang="en-US" sz="2800" dirty="0"/>
          </a:p>
        </p:txBody>
      </p:sp>
      <p:sp>
        <p:nvSpPr>
          <p:cNvPr id="7" name="TextBox 6"/>
          <p:cNvSpPr txBox="1"/>
          <p:nvPr/>
        </p:nvSpPr>
        <p:spPr>
          <a:xfrm>
            <a:off x="2859630" y="4796135"/>
            <a:ext cx="2627514" cy="523220"/>
          </a:xfrm>
          <a:prstGeom prst="rect">
            <a:avLst/>
          </a:prstGeom>
          <a:noFill/>
        </p:spPr>
        <p:txBody>
          <a:bodyPr wrap="none" rtlCol="0">
            <a:spAutoFit/>
          </a:bodyPr>
          <a:lstStyle/>
          <a:p>
            <a:r>
              <a:rPr lang="en-US" sz="2400" b="1" dirty="0" smtClean="0"/>
              <a:t>Discount rate </a:t>
            </a:r>
            <a:r>
              <a:rPr lang="en-US" sz="2400" dirty="0" smtClean="0"/>
              <a:t>=</a:t>
            </a:r>
            <a:r>
              <a:rPr lang="en-US" sz="2800" dirty="0" smtClean="0"/>
              <a:t> 4%</a:t>
            </a:r>
            <a:endParaRPr lang="en-US" sz="2800" dirty="0"/>
          </a:p>
        </p:txBody>
      </p:sp>
      <p:sp>
        <p:nvSpPr>
          <p:cNvPr id="8" name="Footer Placeholder 7"/>
          <p:cNvSpPr>
            <a:spLocks noGrp="1"/>
          </p:cNvSpPr>
          <p:nvPr>
            <p:ph type="ftr" sz="quarter" idx="11"/>
          </p:nvPr>
        </p:nvSpPr>
        <p:spPr/>
        <p:txBody>
          <a:bodyPr/>
          <a:lstStyle/>
          <a:p>
            <a:r>
              <a:rPr kumimoji="0" lang="en-US" smtClean="0"/>
              <a:t>© Dale R. Geiger 2011</a:t>
            </a:r>
            <a:endParaRPr kumimoji="0" lang="en-US"/>
          </a:p>
        </p:txBody>
      </p:sp>
      <p:sp>
        <p:nvSpPr>
          <p:cNvPr id="9" name="Slide Number Placeholder 8"/>
          <p:cNvSpPr>
            <a:spLocks noGrp="1"/>
          </p:cNvSpPr>
          <p:nvPr>
            <p:ph type="sldNum" sz="quarter" idx="12"/>
          </p:nvPr>
        </p:nvSpPr>
        <p:spPr/>
        <p:txBody>
          <a:bodyPr/>
          <a:lstStyle/>
          <a:p>
            <a:pPr algn="r" eaLnBrk="1" latinLnBrk="0" hangingPunct="1"/>
            <a:fld id="{96652B35-718D-4E28-AFEB-B694A3B357E8}" type="slidenum">
              <a:rPr kumimoji="0" lang="en-US" smtClean="0"/>
              <a:pPr algn="r" eaLnBrk="1" latinLnBrk="0" hangingPunct="1"/>
              <a:t>19</a:t>
            </a:fld>
            <a:endParaRPr kumimoji="0" lang="en-US"/>
          </a:p>
        </p:txBody>
      </p:sp>
    </p:spTree>
    <p:extLst>
      <p:ext uri="{BB962C8B-B14F-4D97-AF65-F5344CB8AC3E}">
        <p14:creationId xmlns:p14="http://schemas.microsoft.com/office/powerpoint/2010/main" val="27892327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dirty="0"/>
              <a:t>You’ve just won a million </a:t>
            </a:r>
            <a:r>
              <a:rPr lang="en-US" dirty="0" smtClean="0"/>
              <a:t>dollars!</a:t>
            </a:r>
            <a:endParaRPr lang="en-US" dirty="0"/>
          </a:p>
        </p:txBody>
      </p:sp>
      <p:sp>
        <p:nvSpPr>
          <p:cNvPr id="3" name="Content Placeholder 2"/>
          <p:cNvSpPr>
            <a:spLocks noGrp="1"/>
          </p:cNvSpPr>
          <p:nvPr>
            <p:ph idx="1"/>
          </p:nvPr>
        </p:nvSpPr>
        <p:spPr>
          <a:xfrm>
            <a:off x="457200" y="1600200"/>
            <a:ext cx="4953000" cy="4525963"/>
          </a:xfrm>
        </p:spPr>
        <p:txBody>
          <a:bodyPr/>
          <a:lstStyle/>
          <a:p>
            <a:pPr marL="0" indent="0">
              <a:buNone/>
            </a:pPr>
            <a:r>
              <a:rPr lang="en-US" dirty="0" smtClean="0"/>
              <a:t>Should </a:t>
            </a:r>
            <a:r>
              <a:rPr lang="en-US" dirty="0"/>
              <a:t>you take the lump sum payment of </a:t>
            </a:r>
            <a:r>
              <a:rPr lang="en-US" dirty="0" smtClean="0"/>
              <a:t>$679,500 now </a:t>
            </a:r>
            <a:r>
              <a:rPr lang="en-US" dirty="0"/>
              <a:t>or </a:t>
            </a:r>
            <a:r>
              <a:rPr lang="en-US" dirty="0" smtClean="0"/>
              <a:t>20 annual </a:t>
            </a:r>
            <a:r>
              <a:rPr lang="en-US" dirty="0"/>
              <a:t>payments </a:t>
            </a:r>
            <a:r>
              <a:rPr lang="en-US" dirty="0" smtClean="0"/>
              <a:t>of $50,000?</a:t>
            </a:r>
            <a:endParaRPr lang="en-US" dirty="0"/>
          </a:p>
        </p:txBody>
      </p:sp>
      <p:pic>
        <p:nvPicPr>
          <p:cNvPr id="5126" name="Picture 6" descr="C:\Users\Melanie Nelson\AppData\Local\Microsoft\Windows\Temporary Internet Files\Content.IE5\IL2DRLPW\MC90003634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05400" y="2286000"/>
            <a:ext cx="3721889" cy="374628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r>
              <a:rPr kumimoji="0" lang="en-US" smtClean="0"/>
              <a:t>© Dale R. Geiger 2011</a:t>
            </a:r>
            <a:endParaRPr kumimoji="0" lang="en-US"/>
          </a:p>
        </p:txBody>
      </p:sp>
      <p:sp>
        <p:nvSpPr>
          <p:cNvPr id="5" name="Slide Number Placeholder 4"/>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2</a:t>
            </a:fld>
            <a:endParaRPr kumimoji="0" lang="en-US"/>
          </a:p>
        </p:txBody>
      </p:sp>
    </p:spTree>
    <p:extLst>
      <p:ext uri="{BB962C8B-B14F-4D97-AF65-F5344CB8AC3E}">
        <p14:creationId xmlns:p14="http://schemas.microsoft.com/office/powerpoint/2010/main" val="22113178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 a Timeline</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42554778"/>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p:cNvSpPr txBox="1"/>
          <p:nvPr/>
        </p:nvSpPr>
        <p:spPr>
          <a:xfrm>
            <a:off x="307914" y="1600200"/>
            <a:ext cx="301686" cy="369332"/>
          </a:xfrm>
          <a:prstGeom prst="rect">
            <a:avLst/>
          </a:prstGeom>
          <a:noFill/>
        </p:spPr>
        <p:txBody>
          <a:bodyPr wrap="none" rtlCol="0">
            <a:spAutoFit/>
          </a:bodyPr>
          <a:lstStyle/>
          <a:p>
            <a:r>
              <a:rPr lang="en-US" dirty="0" smtClean="0"/>
              <a:t>$</a:t>
            </a:r>
            <a:endParaRPr lang="en-US" dirty="0"/>
          </a:p>
        </p:txBody>
      </p:sp>
      <p:sp>
        <p:nvSpPr>
          <p:cNvPr id="19" name="TextBox 18"/>
          <p:cNvSpPr txBox="1"/>
          <p:nvPr/>
        </p:nvSpPr>
        <p:spPr>
          <a:xfrm>
            <a:off x="838108" y="1600200"/>
            <a:ext cx="304892" cy="369332"/>
          </a:xfrm>
          <a:prstGeom prst="rect">
            <a:avLst/>
          </a:prstGeom>
          <a:noFill/>
        </p:spPr>
        <p:txBody>
          <a:bodyPr wrap="none" rtlCol="0">
            <a:spAutoFit/>
          </a:bodyPr>
          <a:lstStyle/>
          <a:p>
            <a:r>
              <a:rPr lang="en-US" dirty="0" smtClean="0"/>
              <a:t>K</a:t>
            </a:r>
            <a:endParaRPr lang="en-US" dirty="0"/>
          </a:p>
        </p:txBody>
      </p:sp>
      <p:sp>
        <p:nvSpPr>
          <p:cNvPr id="20" name="TextBox 19"/>
          <p:cNvSpPr txBox="1"/>
          <p:nvPr/>
        </p:nvSpPr>
        <p:spPr>
          <a:xfrm>
            <a:off x="304800" y="5726668"/>
            <a:ext cx="301686" cy="369332"/>
          </a:xfrm>
          <a:prstGeom prst="rect">
            <a:avLst/>
          </a:prstGeom>
          <a:noFill/>
        </p:spPr>
        <p:txBody>
          <a:bodyPr wrap="none" rtlCol="0">
            <a:spAutoFit/>
          </a:bodyPr>
          <a:lstStyle/>
          <a:p>
            <a:r>
              <a:rPr lang="en-US" dirty="0" smtClean="0"/>
              <a:t>$</a:t>
            </a:r>
            <a:endParaRPr lang="en-US" dirty="0"/>
          </a:p>
        </p:txBody>
      </p:sp>
      <p:sp>
        <p:nvSpPr>
          <p:cNvPr id="21" name="TextBox 20"/>
          <p:cNvSpPr txBox="1"/>
          <p:nvPr/>
        </p:nvSpPr>
        <p:spPr>
          <a:xfrm>
            <a:off x="838200" y="5715000"/>
            <a:ext cx="304892" cy="369332"/>
          </a:xfrm>
          <a:prstGeom prst="rect">
            <a:avLst/>
          </a:prstGeom>
          <a:noFill/>
        </p:spPr>
        <p:txBody>
          <a:bodyPr wrap="none" rtlCol="0">
            <a:spAutoFit/>
          </a:bodyPr>
          <a:lstStyle/>
          <a:p>
            <a:r>
              <a:rPr lang="en-US" dirty="0" smtClean="0"/>
              <a:t>K</a:t>
            </a:r>
            <a:endParaRPr lang="en-US" dirty="0"/>
          </a:p>
        </p:txBody>
      </p:sp>
      <p:sp>
        <p:nvSpPr>
          <p:cNvPr id="3" name="TextBox 2"/>
          <p:cNvSpPr txBox="1"/>
          <p:nvPr/>
        </p:nvSpPr>
        <p:spPr>
          <a:xfrm>
            <a:off x="1676400" y="5093368"/>
            <a:ext cx="606256" cy="369332"/>
          </a:xfrm>
          <a:prstGeom prst="rect">
            <a:avLst/>
          </a:prstGeom>
          <a:noFill/>
        </p:spPr>
        <p:txBody>
          <a:bodyPr wrap="none" rtlCol="0">
            <a:spAutoFit/>
          </a:bodyPr>
          <a:lstStyle/>
          <a:p>
            <a:r>
              <a:rPr lang="en-US" dirty="0" smtClean="0"/>
              <a:t>-$20</a:t>
            </a:r>
            <a:endParaRPr lang="en-US" dirty="0"/>
          </a:p>
        </p:txBody>
      </p:sp>
      <p:sp>
        <p:nvSpPr>
          <p:cNvPr id="23" name="TextBox 22"/>
          <p:cNvSpPr txBox="1"/>
          <p:nvPr/>
        </p:nvSpPr>
        <p:spPr>
          <a:xfrm>
            <a:off x="3570035" y="5109229"/>
            <a:ext cx="606256" cy="369332"/>
          </a:xfrm>
          <a:prstGeom prst="rect">
            <a:avLst/>
          </a:prstGeom>
          <a:noFill/>
        </p:spPr>
        <p:txBody>
          <a:bodyPr wrap="none" rtlCol="0">
            <a:spAutoFit/>
          </a:bodyPr>
          <a:lstStyle/>
          <a:p>
            <a:r>
              <a:rPr lang="en-US" dirty="0" smtClean="0"/>
              <a:t>-$20</a:t>
            </a:r>
            <a:endParaRPr lang="en-US" dirty="0"/>
          </a:p>
        </p:txBody>
      </p:sp>
      <p:sp>
        <p:nvSpPr>
          <p:cNvPr id="24" name="TextBox 23"/>
          <p:cNvSpPr txBox="1"/>
          <p:nvPr/>
        </p:nvSpPr>
        <p:spPr>
          <a:xfrm>
            <a:off x="5489744" y="5105400"/>
            <a:ext cx="606256" cy="369332"/>
          </a:xfrm>
          <a:prstGeom prst="rect">
            <a:avLst/>
          </a:prstGeom>
          <a:noFill/>
        </p:spPr>
        <p:txBody>
          <a:bodyPr wrap="none" rtlCol="0">
            <a:spAutoFit/>
          </a:bodyPr>
          <a:lstStyle/>
          <a:p>
            <a:r>
              <a:rPr lang="en-US" dirty="0" smtClean="0"/>
              <a:t>-$20</a:t>
            </a:r>
            <a:endParaRPr lang="en-US" dirty="0"/>
          </a:p>
        </p:txBody>
      </p:sp>
      <p:sp>
        <p:nvSpPr>
          <p:cNvPr id="25" name="TextBox 24"/>
          <p:cNvSpPr txBox="1"/>
          <p:nvPr/>
        </p:nvSpPr>
        <p:spPr>
          <a:xfrm>
            <a:off x="7315200" y="5105400"/>
            <a:ext cx="606256" cy="369332"/>
          </a:xfrm>
          <a:prstGeom prst="rect">
            <a:avLst/>
          </a:prstGeom>
          <a:noFill/>
        </p:spPr>
        <p:txBody>
          <a:bodyPr wrap="none" rtlCol="0">
            <a:spAutoFit/>
          </a:bodyPr>
          <a:lstStyle/>
          <a:p>
            <a:r>
              <a:rPr lang="en-US" dirty="0" smtClean="0"/>
              <a:t>-$20</a:t>
            </a:r>
            <a:endParaRPr lang="en-US" dirty="0"/>
          </a:p>
        </p:txBody>
      </p:sp>
      <p:cxnSp>
        <p:nvCxnSpPr>
          <p:cNvPr id="28" name="Straight Arrow Connector 27"/>
          <p:cNvCxnSpPr>
            <a:endCxn id="25" idx="0"/>
          </p:cNvCxnSpPr>
          <p:nvPr/>
        </p:nvCxnSpPr>
        <p:spPr>
          <a:xfrm>
            <a:off x="6972301" y="3922931"/>
            <a:ext cx="646027" cy="1182469"/>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34" name="Straight Arrow Connector 33"/>
          <p:cNvCxnSpPr>
            <a:stCxn id="7" idx="2"/>
          </p:cNvCxnSpPr>
          <p:nvPr/>
        </p:nvCxnSpPr>
        <p:spPr>
          <a:xfrm flipH="1">
            <a:off x="1979529" y="3922931"/>
            <a:ext cx="4992772" cy="1142364"/>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30" name="Straight Arrow Connector 29"/>
          <p:cNvCxnSpPr>
            <a:stCxn id="7" idx="2"/>
            <a:endCxn id="24" idx="0"/>
          </p:cNvCxnSpPr>
          <p:nvPr/>
        </p:nvCxnSpPr>
        <p:spPr>
          <a:xfrm flipH="1">
            <a:off x="5792872" y="3922931"/>
            <a:ext cx="1179429" cy="1182469"/>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cxnSp>
        <p:nvCxnSpPr>
          <p:cNvPr id="32" name="Straight Arrow Connector 31"/>
          <p:cNvCxnSpPr>
            <a:stCxn id="7" idx="2"/>
            <a:endCxn id="23" idx="0"/>
          </p:cNvCxnSpPr>
          <p:nvPr/>
        </p:nvCxnSpPr>
        <p:spPr>
          <a:xfrm flipH="1">
            <a:off x="3873163" y="3922931"/>
            <a:ext cx="3099138" cy="1186298"/>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13" name="TextBox 12"/>
          <p:cNvSpPr txBox="1"/>
          <p:nvPr/>
        </p:nvSpPr>
        <p:spPr>
          <a:xfrm>
            <a:off x="1143092" y="1262589"/>
            <a:ext cx="2555058" cy="369332"/>
          </a:xfrm>
          <a:prstGeom prst="rect">
            <a:avLst/>
          </a:prstGeom>
          <a:noFill/>
        </p:spPr>
        <p:txBody>
          <a:bodyPr wrap="none" rtlCol="0">
            <a:spAutoFit/>
          </a:bodyPr>
          <a:lstStyle/>
          <a:p>
            <a:r>
              <a:rPr lang="en-US" b="1" dirty="0" smtClean="0">
                <a:solidFill>
                  <a:srgbClr val="FF0000"/>
                </a:solidFill>
              </a:rPr>
              <a:t>X-Axis = number of Years</a:t>
            </a:r>
            <a:endParaRPr lang="en-US" b="1" dirty="0">
              <a:solidFill>
                <a:srgbClr val="FF0000"/>
              </a:solidFill>
            </a:endParaRPr>
          </a:p>
        </p:txBody>
      </p:sp>
      <p:sp>
        <p:nvSpPr>
          <p:cNvPr id="7" name="TextBox 6"/>
          <p:cNvSpPr txBox="1"/>
          <p:nvPr/>
        </p:nvSpPr>
        <p:spPr>
          <a:xfrm>
            <a:off x="5791201" y="3276600"/>
            <a:ext cx="2362200" cy="646331"/>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defPPr>
              <a:defRPr lang="en-US"/>
            </a:defPPr>
            <a:lvl1pPr algn="ctr">
              <a:defRPr b="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a:t>Cash Outflows for Installment payments</a:t>
            </a:r>
          </a:p>
        </p:txBody>
      </p:sp>
      <p:sp>
        <p:nvSpPr>
          <p:cNvPr id="4" name="Footer Placeholder 3"/>
          <p:cNvSpPr>
            <a:spLocks noGrp="1"/>
          </p:cNvSpPr>
          <p:nvPr>
            <p:ph type="ftr" sz="quarter" idx="11"/>
          </p:nvPr>
        </p:nvSpPr>
        <p:spPr/>
        <p:txBody>
          <a:bodyPr/>
          <a:lstStyle/>
          <a:p>
            <a:r>
              <a:rPr kumimoji="0" lang="en-US" smtClean="0"/>
              <a:t>© Dale R. Geiger 2011</a:t>
            </a:r>
            <a:endParaRPr kumimoji="0" lang="en-US"/>
          </a:p>
        </p:txBody>
      </p:sp>
      <p:sp>
        <p:nvSpPr>
          <p:cNvPr id="5" name="Slide Number Placeholder 4"/>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20</a:t>
            </a:fld>
            <a:endParaRPr kumimoji="0" lang="en-US"/>
          </a:p>
        </p:txBody>
      </p:sp>
    </p:spTree>
    <p:extLst>
      <p:ext uri="{BB962C8B-B14F-4D97-AF65-F5344CB8AC3E}">
        <p14:creationId xmlns:p14="http://schemas.microsoft.com/office/powerpoint/2010/main" val="28064278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Multiply by the PV Factors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06345033"/>
              </p:ext>
            </p:extLst>
          </p:nvPr>
        </p:nvGraphicFramePr>
        <p:xfrm>
          <a:off x="1600200" y="1600200"/>
          <a:ext cx="6019800" cy="2225040"/>
        </p:xfrm>
        <a:graphic>
          <a:graphicData uri="http://schemas.openxmlformats.org/drawingml/2006/table">
            <a:tbl>
              <a:tblPr firstRow="1" bandRow="1">
                <a:tableStyleId>{5C22544A-7EE6-4342-B048-85BDC9FD1C3A}</a:tableStyleId>
              </a:tblPr>
              <a:tblGrid>
                <a:gridCol w="838200"/>
                <a:gridCol w="1219200"/>
                <a:gridCol w="381000"/>
                <a:gridCol w="1726392"/>
                <a:gridCol w="359034"/>
                <a:gridCol w="1495974"/>
              </a:tblGrid>
              <a:tr h="370840">
                <a:tc>
                  <a:txBody>
                    <a:bodyPr/>
                    <a:lstStyle/>
                    <a:p>
                      <a:r>
                        <a:rPr lang="en-US" dirty="0" smtClean="0"/>
                        <a:t>Year</a:t>
                      </a:r>
                      <a:endParaRPr lang="en-US" dirty="0"/>
                    </a:p>
                  </a:txBody>
                  <a:tcPr/>
                </a:tc>
                <a:tc>
                  <a:txBody>
                    <a:bodyPr/>
                    <a:lstStyle/>
                    <a:p>
                      <a:r>
                        <a:rPr lang="en-US" dirty="0" smtClean="0"/>
                        <a:t>Cash Flow</a:t>
                      </a:r>
                      <a:endParaRPr lang="en-US" dirty="0"/>
                    </a:p>
                  </a:txBody>
                  <a:tcPr/>
                </a:tc>
                <a:tc>
                  <a:txBody>
                    <a:bodyPr/>
                    <a:lstStyle/>
                    <a:p>
                      <a:pPr algn="ctr"/>
                      <a:r>
                        <a:rPr lang="en-US" dirty="0" smtClean="0"/>
                        <a:t>*</a:t>
                      </a:r>
                      <a:endParaRPr lang="en-US" dirty="0"/>
                    </a:p>
                  </a:txBody>
                  <a:tcPr/>
                </a:tc>
                <a:tc>
                  <a:txBody>
                    <a:bodyPr/>
                    <a:lstStyle/>
                    <a:p>
                      <a:r>
                        <a:rPr lang="en-US" dirty="0" smtClean="0"/>
                        <a:t>PV Factor (4%)</a:t>
                      </a:r>
                      <a:endParaRPr lang="en-US" dirty="0"/>
                    </a:p>
                  </a:txBody>
                  <a:tcPr/>
                </a:tc>
                <a:tc>
                  <a:txBody>
                    <a:bodyPr/>
                    <a:lstStyle/>
                    <a:p>
                      <a:pPr algn="ctr"/>
                      <a:r>
                        <a:rPr lang="en-US" dirty="0" smtClean="0"/>
                        <a:t>=</a:t>
                      </a:r>
                      <a:endParaRPr lang="en-US" dirty="0"/>
                    </a:p>
                  </a:txBody>
                  <a:tcPr/>
                </a:tc>
                <a:tc>
                  <a:txBody>
                    <a:bodyPr/>
                    <a:lstStyle/>
                    <a:p>
                      <a:r>
                        <a:rPr lang="en-US" dirty="0" smtClean="0"/>
                        <a:t>Present</a:t>
                      </a:r>
                      <a:r>
                        <a:rPr lang="en-US" baseline="0" dirty="0" smtClean="0"/>
                        <a:t> Value</a:t>
                      </a:r>
                      <a:endParaRPr lang="en-US" dirty="0"/>
                    </a:p>
                  </a:txBody>
                  <a:tcPr/>
                </a:tc>
              </a:tr>
              <a:tr h="370840">
                <a:tc>
                  <a:txBody>
                    <a:bodyPr/>
                    <a:lstStyle/>
                    <a:p>
                      <a:pPr algn="r" fontAlgn="b"/>
                      <a:r>
                        <a:rPr lang="en-US" sz="2000" b="0" i="0" u="none" strike="noStrike" dirty="0">
                          <a:solidFill>
                            <a:srgbClr val="000000"/>
                          </a:solidFill>
                          <a:effectLst/>
                          <a:latin typeface="Calibri"/>
                        </a:rPr>
                        <a:t>1</a:t>
                      </a:r>
                    </a:p>
                  </a:txBody>
                  <a:tcPr marL="9525" marR="9525" marT="9525" marB="0" anchor="b"/>
                </a:tc>
                <a:tc>
                  <a:txBody>
                    <a:bodyPr/>
                    <a:lstStyle/>
                    <a:p>
                      <a:pPr algn="r" fontAlgn="b"/>
                      <a:r>
                        <a:rPr lang="en-US" sz="2000" b="0" i="0" u="none" strike="noStrike" dirty="0" smtClean="0">
                          <a:solidFill>
                            <a:srgbClr val="000000"/>
                          </a:solidFill>
                          <a:effectLst/>
                          <a:latin typeface="Calibri"/>
                        </a:rPr>
                        <a:t>     -20,000</a:t>
                      </a:r>
                      <a:endParaRPr lang="en-US" sz="2000" b="0" i="0" u="none" strike="noStrike" dirty="0">
                        <a:solidFill>
                          <a:srgbClr val="000000"/>
                        </a:solidFill>
                        <a:effectLst/>
                        <a:latin typeface="Calibri"/>
                      </a:endParaRPr>
                    </a:p>
                  </a:txBody>
                  <a:tcPr marL="9525" marR="9525" marT="9525" marB="0" anchor="b"/>
                </a:tc>
                <a:tc>
                  <a:txBody>
                    <a:bodyPr/>
                    <a:lstStyle/>
                    <a:p>
                      <a:pPr algn="ctr"/>
                      <a:r>
                        <a:rPr lang="en-US" dirty="0" smtClean="0"/>
                        <a:t>*</a:t>
                      </a:r>
                      <a:endParaRPr lang="en-US" dirty="0"/>
                    </a:p>
                  </a:txBody>
                  <a:tcPr/>
                </a:tc>
                <a:tc>
                  <a:txBody>
                    <a:bodyPr/>
                    <a:lstStyle/>
                    <a:p>
                      <a:pPr algn="r" fontAlgn="b"/>
                      <a:r>
                        <a:rPr lang="en-US" sz="2000" b="0" i="0" u="none" strike="noStrike">
                          <a:solidFill>
                            <a:srgbClr val="000000"/>
                          </a:solidFill>
                          <a:effectLst/>
                          <a:latin typeface="Calibri"/>
                        </a:rPr>
                        <a:t>        0.962 </a:t>
                      </a:r>
                    </a:p>
                  </a:txBody>
                  <a:tcPr marL="9525" marR="9525" marT="9525" marB="0" anchor="b"/>
                </a:tc>
                <a:tc>
                  <a:txBody>
                    <a:bodyPr/>
                    <a:lstStyle/>
                    <a:p>
                      <a:pPr algn="ctr"/>
                      <a:r>
                        <a:rPr lang="en-US" dirty="0" smtClean="0"/>
                        <a:t>=</a:t>
                      </a:r>
                      <a:endParaRPr lang="en-US" dirty="0"/>
                    </a:p>
                  </a:txBody>
                  <a:tcPr/>
                </a:tc>
                <a:tc>
                  <a:txBody>
                    <a:bodyPr/>
                    <a:lstStyle/>
                    <a:p>
                      <a:pPr algn="r" fontAlgn="b"/>
                      <a:r>
                        <a:rPr lang="en-US" sz="2000" b="0" i="0" u="none" strike="noStrike" dirty="0">
                          <a:solidFill>
                            <a:srgbClr val="000000"/>
                          </a:solidFill>
                          <a:effectLst/>
                          <a:latin typeface="Calibri"/>
                        </a:rPr>
                        <a:t>    </a:t>
                      </a:r>
                      <a:r>
                        <a:rPr lang="en-US" sz="2000" b="0" i="0" u="none" strike="noStrike" dirty="0" smtClean="0">
                          <a:solidFill>
                            <a:srgbClr val="000000"/>
                          </a:solidFill>
                          <a:effectLst/>
                          <a:latin typeface="Calibri"/>
                        </a:rPr>
                        <a:t>-19,231</a:t>
                      </a:r>
                      <a:endParaRPr lang="en-US" sz="2000" b="0" i="0" u="none" strike="noStrike" dirty="0">
                        <a:solidFill>
                          <a:srgbClr val="000000"/>
                        </a:solidFill>
                        <a:effectLst/>
                        <a:latin typeface="Calibri"/>
                      </a:endParaRPr>
                    </a:p>
                  </a:txBody>
                  <a:tcPr marL="9525" marR="9525" marT="9525" marB="0" anchor="b"/>
                </a:tc>
              </a:tr>
              <a:tr h="370840">
                <a:tc>
                  <a:txBody>
                    <a:bodyPr/>
                    <a:lstStyle/>
                    <a:p>
                      <a:pPr algn="r" fontAlgn="b"/>
                      <a:r>
                        <a:rPr lang="en-US" sz="2000" b="0" i="0" u="none" strike="noStrike">
                          <a:solidFill>
                            <a:srgbClr val="000000"/>
                          </a:solidFill>
                          <a:effectLst/>
                          <a:latin typeface="Calibri"/>
                        </a:rPr>
                        <a:t>2</a:t>
                      </a:r>
                    </a:p>
                  </a:txBody>
                  <a:tcPr marL="9525" marR="9525" marT="9525" marB="0" anchor="b"/>
                </a:tc>
                <a:tc>
                  <a:txBody>
                    <a:bodyPr/>
                    <a:lstStyle/>
                    <a:p>
                      <a:pPr algn="r" fontAlgn="b"/>
                      <a:r>
                        <a:rPr lang="en-US" sz="2000" b="0" i="0" u="none" strike="noStrike" dirty="0" smtClean="0">
                          <a:solidFill>
                            <a:srgbClr val="000000"/>
                          </a:solidFill>
                          <a:effectLst/>
                          <a:latin typeface="Calibri"/>
                        </a:rPr>
                        <a:t>     -20,000</a:t>
                      </a:r>
                      <a:endParaRPr lang="en-US" sz="2000" b="0" i="0" u="none" strike="noStrike" dirty="0">
                        <a:solidFill>
                          <a:srgbClr val="000000"/>
                        </a:solidFill>
                        <a:effectLst/>
                        <a:latin typeface="Calibri"/>
                      </a:endParaRPr>
                    </a:p>
                  </a:txBody>
                  <a:tcPr marL="9525" marR="9525" marT="9525" marB="0" anchor="b"/>
                </a:tc>
                <a:tc>
                  <a:txBody>
                    <a:bodyPr/>
                    <a:lstStyle/>
                    <a:p>
                      <a:pPr algn="ctr"/>
                      <a:r>
                        <a:rPr lang="en-US" dirty="0" smtClean="0"/>
                        <a:t>*</a:t>
                      </a:r>
                      <a:endParaRPr lang="en-US" dirty="0"/>
                    </a:p>
                  </a:txBody>
                  <a:tcPr/>
                </a:tc>
                <a:tc>
                  <a:txBody>
                    <a:bodyPr/>
                    <a:lstStyle/>
                    <a:p>
                      <a:pPr algn="r" fontAlgn="b"/>
                      <a:r>
                        <a:rPr lang="en-US" sz="2000" b="0" i="0" u="none" strike="noStrike" dirty="0">
                          <a:solidFill>
                            <a:srgbClr val="000000"/>
                          </a:solidFill>
                          <a:effectLst/>
                          <a:latin typeface="Calibri"/>
                        </a:rPr>
                        <a:t>        0.925 </a:t>
                      </a:r>
                    </a:p>
                  </a:txBody>
                  <a:tcPr marL="9525" marR="9525" marT="9525" marB="0" anchor="b"/>
                </a:tc>
                <a:tc>
                  <a:txBody>
                    <a:bodyPr/>
                    <a:lstStyle/>
                    <a:p>
                      <a:pPr algn="ctr"/>
                      <a:r>
                        <a:rPr lang="en-US" dirty="0" smtClean="0"/>
                        <a:t>=</a:t>
                      </a:r>
                      <a:endParaRPr lang="en-US" dirty="0"/>
                    </a:p>
                  </a:txBody>
                  <a:tcPr/>
                </a:tc>
                <a:tc>
                  <a:txBody>
                    <a:bodyPr/>
                    <a:lstStyle/>
                    <a:p>
                      <a:pPr algn="r" fontAlgn="b"/>
                      <a:r>
                        <a:rPr lang="en-US" sz="2000" b="0" i="0" u="none" strike="noStrike" dirty="0">
                          <a:solidFill>
                            <a:srgbClr val="000000"/>
                          </a:solidFill>
                          <a:effectLst/>
                          <a:latin typeface="Calibri"/>
                        </a:rPr>
                        <a:t>    </a:t>
                      </a:r>
                      <a:r>
                        <a:rPr lang="en-US" sz="2000" b="0" i="0" u="none" strike="noStrike" dirty="0" smtClean="0">
                          <a:solidFill>
                            <a:srgbClr val="000000"/>
                          </a:solidFill>
                          <a:effectLst/>
                          <a:latin typeface="Calibri"/>
                        </a:rPr>
                        <a:t>-18,491</a:t>
                      </a:r>
                      <a:endParaRPr lang="en-US" sz="2000" b="0" i="0" u="none" strike="noStrike" dirty="0">
                        <a:solidFill>
                          <a:srgbClr val="000000"/>
                        </a:solidFill>
                        <a:effectLst/>
                        <a:latin typeface="Calibri"/>
                      </a:endParaRPr>
                    </a:p>
                  </a:txBody>
                  <a:tcPr marL="9525" marR="9525" marT="9525" marB="0" anchor="b"/>
                </a:tc>
              </a:tr>
              <a:tr h="370840">
                <a:tc>
                  <a:txBody>
                    <a:bodyPr/>
                    <a:lstStyle/>
                    <a:p>
                      <a:pPr algn="r" fontAlgn="b"/>
                      <a:r>
                        <a:rPr lang="en-US" sz="2000" b="0" i="0" u="none" strike="noStrike">
                          <a:solidFill>
                            <a:srgbClr val="000000"/>
                          </a:solidFill>
                          <a:effectLst/>
                          <a:latin typeface="Calibri"/>
                        </a:rPr>
                        <a:t>3</a:t>
                      </a:r>
                    </a:p>
                  </a:txBody>
                  <a:tcPr marL="9525" marR="9525" marT="9525" marB="0" anchor="b"/>
                </a:tc>
                <a:tc>
                  <a:txBody>
                    <a:bodyPr/>
                    <a:lstStyle/>
                    <a:p>
                      <a:pPr algn="r" fontAlgn="b"/>
                      <a:r>
                        <a:rPr lang="en-US" sz="2000" b="0" i="0" u="none" strike="noStrike" dirty="0" smtClean="0">
                          <a:solidFill>
                            <a:srgbClr val="000000"/>
                          </a:solidFill>
                          <a:effectLst/>
                          <a:latin typeface="Calibri"/>
                        </a:rPr>
                        <a:t>     -20,000</a:t>
                      </a:r>
                      <a:endParaRPr lang="en-US" sz="2000" b="0" i="0" u="none" strike="noStrike" dirty="0">
                        <a:solidFill>
                          <a:srgbClr val="000000"/>
                        </a:solidFill>
                        <a:effectLst/>
                        <a:latin typeface="Calibri"/>
                      </a:endParaRPr>
                    </a:p>
                  </a:txBody>
                  <a:tcPr marL="9525" marR="9525" marT="9525" marB="0" anchor="b"/>
                </a:tc>
                <a:tc>
                  <a:txBody>
                    <a:bodyPr/>
                    <a:lstStyle/>
                    <a:p>
                      <a:pPr algn="ctr"/>
                      <a:r>
                        <a:rPr lang="en-US" dirty="0" smtClean="0"/>
                        <a:t>*</a:t>
                      </a:r>
                      <a:endParaRPr lang="en-US" dirty="0"/>
                    </a:p>
                  </a:txBody>
                  <a:tcPr/>
                </a:tc>
                <a:tc>
                  <a:txBody>
                    <a:bodyPr/>
                    <a:lstStyle/>
                    <a:p>
                      <a:pPr algn="r" fontAlgn="b"/>
                      <a:r>
                        <a:rPr lang="en-US" sz="2000" b="0" i="0" u="none" strike="noStrike" dirty="0">
                          <a:solidFill>
                            <a:srgbClr val="000000"/>
                          </a:solidFill>
                          <a:effectLst/>
                          <a:latin typeface="Calibri"/>
                        </a:rPr>
                        <a:t>        0.889 </a:t>
                      </a:r>
                    </a:p>
                  </a:txBody>
                  <a:tcPr marL="9525" marR="9525" marT="9525" marB="0" anchor="b"/>
                </a:tc>
                <a:tc>
                  <a:txBody>
                    <a:bodyPr/>
                    <a:lstStyle/>
                    <a:p>
                      <a:pPr algn="ctr"/>
                      <a:r>
                        <a:rPr lang="en-US" dirty="0" smtClean="0"/>
                        <a:t>=</a:t>
                      </a:r>
                      <a:endParaRPr lang="en-US" dirty="0"/>
                    </a:p>
                  </a:txBody>
                  <a:tcPr/>
                </a:tc>
                <a:tc>
                  <a:txBody>
                    <a:bodyPr/>
                    <a:lstStyle/>
                    <a:p>
                      <a:pPr algn="r" fontAlgn="b"/>
                      <a:r>
                        <a:rPr lang="en-US" sz="2000" b="0" i="0" u="none" strike="noStrike" dirty="0">
                          <a:solidFill>
                            <a:srgbClr val="000000"/>
                          </a:solidFill>
                          <a:effectLst/>
                          <a:latin typeface="Calibri"/>
                        </a:rPr>
                        <a:t>    </a:t>
                      </a:r>
                      <a:r>
                        <a:rPr lang="en-US" sz="2000" b="0" i="0" u="none" strike="noStrike" dirty="0" smtClean="0">
                          <a:solidFill>
                            <a:srgbClr val="000000"/>
                          </a:solidFill>
                          <a:effectLst/>
                          <a:latin typeface="Calibri"/>
                        </a:rPr>
                        <a:t>-17,780</a:t>
                      </a:r>
                      <a:endParaRPr lang="en-US" sz="2000" b="0" i="0" u="none" strike="noStrike" dirty="0">
                        <a:solidFill>
                          <a:srgbClr val="000000"/>
                        </a:solidFill>
                        <a:effectLst/>
                        <a:latin typeface="Calibri"/>
                      </a:endParaRPr>
                    </a:p>
                  </a:txBody>
                  <a:tcPr marL="9525" marR="9525" marT="9525" marB="0" anchor="b"/>
                </a:tc>
              </a:tr>
              <a:tr h="370840">
                <a:tc>
                  <a:txBody>
                    <a:bodyPr/>
                    <a:lstStyle/>
                    <a:p>
                      <a:pPr algn="r" fontAlgn="b"/>
                      <a:r>
                        <a:rPr lang="en-US" sz="2000" b="0" i="0" u="none" strike="noStrike">
                          <a:solidFill>
                            <a:srgbClr val="000000"/>
                          </a:solidFill>
                          <a:effectLst/>
                          <a:latin typeface="Calibri"/>
                        </a:rPr>
                        <a:t>4</a:t>
                      </a:r>
                    </a:p>
                  </a:txBody>
                  <a:tcPr marL="9525" marR="9525" marT="9525" marB="0" anchor="b"/>
                </a:tc>
                <a:tc>
                  <a:txBody>
                    <a:bodyPr/>
                    <a:lstStyle/>
                    <a:p>
                      <a:pPr algn="r" fontAlgn="b"/>
                      <a:r>
                        <a:rPr lang="en-US" sz="2000" b="0" i="0" u="none" strike="noStrike" dirty="0" smtClean="0">
                          <a:solidFill>
                            <a:srgbClr val="000000"/>
                          </a:solidFill>
                          <a:effectLst/>
                          <a:latin typeface="Calibri"/>
                        </a:rPr>
                        <a:t>     -20,000</a:t>
                      </a:r>
                      <a:endParaRPr lang="en-US" sz="2000" b="0" i="0" u="none" strike="noStrike" dirty="0">
                        <a:solidFill>
                          <a:srgbClr val="000000"/>
                        </a:solidFill>
                        <a:effectLst/>
                        <a:latin typeface="Calibri"/>
                      </a:endParaRPr>
                    </a:p>
                  </a:txBody>
                  <a:tcPr marL="9525" marR="9525" marT="9525" marB="0" anchor="b"/>
                </a:tc>
                <a:tc>
                  <a:txBody>
                    <a:bodyPr/>
                    <a:lstStyle/>
                    <a:p>
                      <a:pPr algn="ctr"/>
                      <a:r>
                        <a:rPr lang="en-US" dirty="0" smtClean="0"/>
                        <a:t>*</a:t>
                      </a:r>
                      <a:endParaRPr lang="en-US" dirty="0"/>
                    </a:p>
                  </a:txBody>
                  <a:tcPr/>
                </a:tc>
                <a:tc>
                  <a:txBody>
                    <a:bodyPr/>
                    <a:lstStyle/>
                    <a:p>
                      <a:pPr algn="r" fontAlgn="b"/>
                      <a:r>
                        <a:rPr lang="en-US" sz="2000" b="0" i="0" u="none" strike="noStrike" dirty="0">
                          <a:solidFill>
                            <a:srgbClr val="000000"/>
                          </a:solidFill>
                          <a:effectLst/>
                          <a:latin typeface="Calibri"/>
                        </a:rPr>
                        <a:t>        0.855 </a:t>
                      </a:r>
                    </a:p>
                  </a:txBody>
                  <a:tcPr marL="9525" marR="9525" marT="9525" marB="0" anchor="b"/>
                </a:tc>
                <a:tc>
                  <a:txBody>
                    <a:bodyPr/>
                    <a:lstStyle/>
                    <a:p>
                      <a:pPr algn="ctr"/>
                      <a:r>
                        <a:rPr lang="en-US" dirty="0" smtClean="0"/>
                        <a:t>=</a:t>
                      </a:r>
                      <a:endParaRPr lang="en-US" dirty="0"/>
                    </a:p>
                  </a:txBody>
                  <a:tcPr/>
                </a:tc>
                <a:tc>
                  <a:txBody>
                    <a:bodyPr/>
                    <a:lstStyle/>
                    <a:p>
                      <a:pPr algn="r" fontAlgn="b"/>
                      <a:r>
                        <a:rPr lang="en-US" sz="2000" b="0" i="0" u="none" strike="noStrike" dirty="0">
                          <a:solidFill>
                            <a:srgbClr val="000000"/>
                          </a:solidFill>
                          <a:effectLst/>
                          <a:latin typeface="Calibri"/>
                        </a:rPr>
                        <a:t>    </a:t>
                      </a:r>
                      <a:r>
                        <a:rPr lang="en-US" sz="2000" b="0" i="0" u="none" strike="noStrike" dirty="0" smtClean="0">
                          <a:solidFill>
                            <a:srgbClr val="000000"/>
                          </a:solidFill>
                          <a:effectLst/>
                          <a:latin typeface="Calibri"/>
                        </a:rPr>
                        <a:t>-17,096</a:t>
                      </a:r>
                      <a:endParaRPr lang="en-US" sz="2000" b="0" i="0" u="none" strike="noStrike" dirty="0">
                        <a:solidFill>
                          <a:srgbClr val="000000"/>
                        </a:solidFill>
                        <a:effectLst/>
                        <a:latin typeface="Calibri"/>
                      </a:endParaRPr>
                    </a:p>
                  </a:txBody>
                  <a:tcPr marL="9525" marR="9525" marT="9525" marB="0" anchor="b"/>
                </a:tc>
              </a:tr>
              <a:tr h="370840">
                <a:tc gridSpan="5">
                  <a:txBody>
                    <a:bodyPr/>
                    <a:lstStyle/>
                    <a:p>
                      <a:pPr algn="r" fontAlgn="b"/>
                      <a:r>
                        <a:rPr lang="en-US" sz="2000" b="0" i="0" u="none" strike="noStrike" dirty="0" smtClean="0">
                          <a:solidFill>
                            <a:srgbClr val="000000"/>
                          </a:solidFill>
                          <a:effectLst/>
                          <a:latin typeface="Calibri"/>
                        </a:rPr>
                        <a:t>Total: </a:t>
                      </a:r>
                      <a:endParaRPr lang="en-US" sz="2000" b="0" i="0" u="none" strike="noStrike" dirty="0">
                        <a:solidFill>
                          <a:srgbClr val="000000"/>
                        </a:solidFill>
                        <a:effectLst/>
                        <a:latin typeface="Calibri"/>
                      </a:endParaRPr>
                    </a:p>
                  </a:txBody>
                  <a:tcPr marL="9525" marR="9525" marT="9525" marB="0" anchor="b"/>
                </a:tc>
                <a:tc hMerge="1">
                  <a:txBody>
                    <a:bodyPr/>
                    <a:lstStyle/>
                    <a:p>
                      <a:pPr algn="r"/>
                      <a:endParaRPr lang="en-US" dirty="0"/>
                    </a:p>
                  </a:txBody>
                  <a:tcPr/>
                </a:tc>
                <a:tc hMerge="1">
                  <a:txBody>
                    <a:bodyPr/>
                    <a:lstStyle/>
                    <a:p>
                      <a:pPr algn="ctr"/>
                      <a:endParaRPr lang="en-US" dirty="0"/>
                    </a:p>
                  </a:txBody>
                  <a:tcPr/>
                </a:tc>
                <a:tc hMerge="1">
                  <a:txBody>
                    <a:bodyPr/>
                    <a:lstStyle/>
                    <a:p>
                      <a:pPr algn="r"/>
                      <a:endParaRPr lang="en-US" dirty="0"/>
                    </a:p>
                  </a:txBody>
                  <a:tcPr/>
                </a:tc>
                <a:tc hMerge="1">
                  <a:txBody>
                    <a:bodyPr/>
                    <a:lstStyle/>
                    <a:p>
                      <a:pPr algn="ctr"/>
                      <a:endParaRPr lang="en-US" dirty="0"/>
                    </a:p>
                  </a:txBody>
                  <a:tcPr/>
                </a:tc>
                <a:tc>
                  <a:txBody>
                    <a:bodyPr/>
                    <a:lstStyle/>
                    <a:p>
                      <a:pPr algn="r" fontAlgn="b"/>
                      <a:r>
                        <a:rPr lang="en-US" sz="2000" b="1" i="0" u="none" strike="noStrike" dirty="0" smtClean="0">
                          <a:solidFill>
                            <a:srgbClr val="000000"/>
                          </a:solidFill>
                          <a:effectLst/>
                          <a:latin typeface="+mn-lt"/>
                        </a:rPr>
                        <a:t>-$72,598</a:t>
                      </a:r>
                      <a:endParaRPr lang="en-US" sz="2000" b="1" i="0" u="none" strike="noStrike" dirty="0">
                        <a:solidFill>
                          <a:srgbClr val="000000"/>
                        </a:solidFill>
                        <a:effectLst/>
                        <a:latin typeface="Calibri"/>
                      </a:endParaRPr>
                    </a:p>
                  </a:txBody>
                  <a:tcPr marL="9525" marR="9525" marT="9525" marB="0" anchor="b"/>
                </a:tc>
              </a:tr>
            </a:tbl>
          </a:graphicData>
        </a:graphic>
      </p:graphicFrame>
      <p:sp>
        <p:nvSpPr>
          <p:cNvPr id="5" name="TextBox 4"/>
          <p:cNvSpPr txBox="1"/>
          <p:nvPr/>
        </p:nvSpPr>
        <p:spPr>
          <a:xfrm>
            <a:off x="1798025" y="4648200"/>
            <a:ext cx="4841775" cy="400110"/>
          </a:xfrm>
          <a:prstGeom prst="rect">
            <a:avLst/>
          </a:prstGeom>
          <a:noFill/>
        </p:spPr>
        <p:txBody>
          <a:bodyPr wrap="none" rtlCol="0">
            <a:spAutoFit/>
          </a:bodyPr>
          <a:lstStyle/>
          <a:p>
            <a:r>
              <a:rPr lang="en-US" sz="2000" b="1" dirty="0" smtClean="0">
                <a:solidFill>
                  <a:srgbClr val="FF0000"/>
                </a:solidFill>
              </a:rPr>
              <a:t>The NPV of the Course of action is </a:t>
            </a:r>
            <a:r>
              <a:rPr lang="en-US" sz="2000" b="1" dirty="0">
                <a:solidFill>
                  <a:srgbClr val="FF0000"/>
                </a:solidFill>
              </a:rPr>
              <a:t>-$</a:t>
            </a:r>
            <a:r>
              <a:rPr lang="en-US" sz="2000" b="1" dirty="0" smtClean="0">
                <a:solidFill>
                  <a:srgbClr val="FF0000"/>
                </a:solidFill>
              </a:rPr>
              <a:t>72,598</a:t>
            </a:r>
          </a:p>
        </p:txBody>
      </p:sp>
      <p:sp>
        <p:nvSpPr>
          <p:cNvPr id="3" name="Footer Placeholder 2"/>
          <p:cNvSpPr>
            <a:spLocks noGrp="1"/>
          </p:cNvSpPr>
          <p:nvPr>
            <p:ph type="ftr" sz="quarter" idx="11"/>
          </p:nvPr>
        </p:nvSpPr>
        <p:spPr/>
        <p:txBody>
          <a:bodyPr/>
          <a:lstStyle/>
          <a:p>
            <a:r>
              <a:rPr kumimoji="0" lang="en-US" smtClean="0"/>
              <a:t>© Dale R. Geiger 2011</a:t>
            </a:r>
            <a:endParaRPr kumimoji="0" lang="en-US"/>
          </a:p>
        </p:txBody>
      </p:sp>
      <p:sp>
        <p:nvSpPr>
          <p:cNvPr id="6" name="Slide Number Placeholder 5"/>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21</a:t>
            </a:fld>
            <a:endParaRPr kumimoji="0" lang="en-US"/>
          </a:p>
        </p:txBody>
      </p:sp>
    </p:spTree>
    <p:extLst>
      <p:ext uri="{BB962C8B-B14F-4D97-AF65-F5344CB8AC3E}">
        <p14:creationId xmlns:p14="http://schemas.microsoft.com/office/powerpoint/2010/main" val="29434017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Annuity = Equal Cash Flows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94669762"/>
              </p:ext>
            </p:extLst>
          </p:nvPr>
        </p:nvGraphicFramePr>
        <p:xfrm>
          <a:off x="1066799" y="1905000"/>
          <a:ext cx="6324601" cy="2225040"/>
        </p:xfrm>
        <a:graphic>
          <a:graphicData uri="http://schemas.openxmlformats.org/drawingml/2006/table">
            <a:tbl>
              <a:tblPr firstRow="1" bandRow="1">
                <a:tableStyleId>{5C22544A-7EE6-4342-B048-85BDC9FD1C3A}</a:tableStyleId>
              </a:tblPr>
              <a:tblGrid>
                <a:gridCol w="880641"/>
                <a:gridCol w="1280932"/>
                <a:gridCol w="400291"/>
                <a:gridCol w="1552936"/>
                <a:gridCol w="533400"/>
                <a:gridCol w="1676401"/>
              </a:tblGrid>
              <a:tr h="370840">
                <a:tc>
                  <a:txBody>
                    <a:bodyPr/>
                    <a:lstStyle/>
                    <a:p>
                      <a:pPr algn="r" fontAlgn="b"/>
                      <a:r>
                        <a:rPr lang="en-US" sz="2000" b="0" i="0" u="none" strike="noStrike" dirty="0" smtClean="0">
                          <a:solidFill>
                            <a:schemeClr val="bg1"/>
                          </a:solidFill>
                          <a:effectLst/>
                          <a:latin typeface="Calibri"/>
                        </a:rPr>
                        <a:t>Year</a:t>
                      </a:r>
                      <a:endParaRPr lang="en-US" sz="2000" b="0" i="0" u="none" strike="noStrike" dirty="0">
                        <a:solidFill>
                          <a:schemeClr val="bg1"/>
                        </a:solidFill>
                        <a:effectLst/>
                        <a:latin typeface="Calibri"/>
                      </a:endParaRPr>
                    </a:p>
                  </a:txBody>
                  <a:tcPr marL="9525" marR="9525" marT="9525" marB="0" anchor="b"/>
                </a:tc>
                <a:tc>
                  <a:txBody>
                    <a:bodyPr/>
                    <a:lstStyle/>
                    <a:p>
                      <a:pPr algn="r" fontAlgn="b"/>
                      <a:r>
                        <a:rPr lang="en-US" sz="2000" b="0" i="0" u="none" strike="noStrike" dirty="0" smtClean="0">
                          <a:solidFill>
                            <a:schemeClr val="bg1"/>
                          </a:solidFill>
                          <a:effectLst/>
                          <a:latin typeface="Calibri"/>
                        </a:rPr>
                        <a:t>Cash Flow</a:t>
                      </a:r>
                      <a:endParaRPr lang="en-US" sz="2000" b="0" i="0" u="none" strike="noStrike" dirty="0">
                        <a:solidFill>
                          <a:schemeClr val="bg1"/>
                        </a:solidFill>
                        <a:effectLst/>
                        <a:latin typeface="Calibri"/>
                      </a:endParaRPr>
                    </a:p>
                  </a:txBody>
                  <a:tcPr marL="9525" marR="9525" marT="9525" marB="0" anchor="b"/>
                </a:tc>
                <a:tc>
                  <a:txBody>
                    <a:bodyPr/>
                    <a:lstStyle/>
                    <a:p>
                      <a:pPr algn="ctr"/>
                      <a:endParaRPr lang="en-US" dirty="0">
                        <a:solidFill>
                          <a:schemeClr val="bg1"/>
                        </a:solidFill>
                      </a:endParaRPr>
                    </a:p>
                  </a:txBody>
                  <a:tcPr/>
                </a:tc>
                <a:tc>
                  <a:txBody>
                    <a:bodyPr/>
                    <a:lstStyle/>
                    <a:p>
                      <a:pPr algn="r" fontAlgn="b"/>
                      <a:r>
                        <a:rPr lang="en-US" sz="2000" b="0" i="0" u="none" strike="noStrike" dirty="0" smtClean="0">
                          <a:solidFill>
                            <a:schemeClr val="bg1"/>
                          </a:solidFill>
                          <a:effectLst/>
                          <a:latin typeface="Calibri"/>
                        </a:rPr>
                        <a:t>PV Factor 4%</a:t>
                      </a:r>
                      <a:endParaRPr lang="en-US" sz="2000" b="0" i="0" u="none" strike="noStrike" dirty="0">
                        <a:solidFill>
                          <a:schemeClr val="bg1"/>
                        </a:solidFill>
                        <a:effectLst/>
                        <a:latin typeface="Calibri"/>
                      </a:endParaRPr>
                    </a:p>
                  </a:txBody>
                  <a:tcPr marL="9525" marR="9525" marT="9525" marB="0" anchor="b"/>
                </a:tc>
                <a:tc>
                  <a:txBody>
                    <a:bodyPr/>
                    <a:lstStyle/>
                    <a:p>
                      <a:pPr algn="ctr"/>
                      <a:endParaRPr lang="en-US" dirty="0">
                        <a:solidFill>
                          <a:schemeClr val="bg1"/>
                        </a:solidFill>
                      </a:endParaRPr>
                    </a:p>
                  </a:txBody>
                  <a:tcPr/>
                </a:tc>
                <a:tc>
                  <a:txBody>
                    <a:bodyPr/>
                    <a:lstStyle/>
                    <a:p>
                      <a:pPr algn="r" fontAlgn="b"/>
                      <a:r>
                        <a:rPr lang="en-US" sz="2000" b="0" i="0" u="none" strike="noStrike" dirty="0" smtClean="0">
                          <a:solidFill>
                            <a:schemeClr val="bg1"/>
                          </a:solidFill>
                          <a:effectLst/>
                          <a:latin typeface="Calibri"/>
                        </a:rPr>
                        <a:t>PV of Cash Flow</a:t>
                      </a:r>
                      <a:endParaRPr lang="en-US" sz="2000" b="0" i="0" u="none" strike="noStrike" dirty="0">
                        <a:solidFill>
                          <a:schemeClr val="bg1"/>
                        </a:solidFill>
                        <a:effectLst/>
                        <a:latin typeface="Calibri"/>
                      </a:endParaRPr>
                    </a:p>
                  </a:txBody>
                  <a:tcPr marL="9525" marR="9525" marT="9525" marB="0" anchor="b"/>
                </a:tc>
              </a:tr>
              <a:tr h="370840">
                <a:tc>
                  <a:txBody>
                    <a:bodyPr/>
                    <a:lstStyle/>
                    <a:p>
                      <a:pPr algn="r" fontAlgn="b"/>
                      <a:r>
                        <a:rPr lang="en-US" sz="2000" b="0" i="0" u="none" strike="noStrike" dirty="0">
                          <a:solidFill>
                            <a:srgbClr val="000000"/>
                          </a:solidFill>
                          <a:effectLst/>
                          <a:latin typeface="Calibri"/>
                        </a:rPr>
                        <a:t>1</a:t>
                      </a:r>
                    </a:p>
                  </a:txBody>
                  <a:tcPr marL="9525" marR="9525" marT="9525" marB="0" anchor="b"/>
                </a:tc>
                <a:tc>
                  <a:txBody>
                    <a:bodyPr/>
                    <a:lstStyle/>
                    <a:p>
                      <a:pPr algn="r" fontAlgn="b"/>
                      <a:r>
                        <a:rPr lang="en-US" sz="2000" b="1" i="0" u="none" strike="noStrike" baseline="0" dirty="0" smtClean="0">
                          <a:solidFill>
                            <a:srgbClr val="FF0000"/>
                          </a:solidFill>
                          <a:effectLst/>
                          <a:latin typeface="Calibri"/>
                        </a:rPr>
                        <a:t>     -20,000</a:t>
                      </a:r>
                      <a:endParaRPr lang="en-US" sz="2000" b="1" i="0" u="none" strike="noStrike" baseline="0" dirty="0">
                        <a:solidFill>
                          <a:srgbClr val="FF0000"/>
                        </a:solidFill>
                        <a:effectLst/>
                        <a:latin typeface="Calibri"/>
                      </a:endParaRPr>
                    </a:p>
                  </a:txBody>
                  <a:tcPr marL="9525" marR="9525" marT="9525" marB="0" anchor="b"/>
                </a:tc>
                <a:tc>
                  <a:txBody>
                    <a:bodyPr/>
                    <a:lstStyle/>
                    <a:p>
                      <a:pPr algn="ctr"/>
                      <a:r>
                        <a:rPr lang="en-US" dirty="0" smtClean="0"/>
                        <a:t>*</a:t>
                      </a:r>
                      <a:endParaRPr lang="en-US" dirty="0"/>
                    </a:p>
                  </a:txBody>
                  <a:tcPr/>
                </a:tc>
                <a:tc>
                  <a:txBody>
                    <a:bodyPr/>
                    <a:lstStyle/>
                    <a:p>
                      <a:pPr algn="r" fontAlgn="b"/>
                      <a:r>
                        <a:rPr lang="en-US" sz="2000" b="0" i="0" u="none" strike="noStrike" dirty="0">
                          <a:solidFill>
                            <a:srgbClr val="000000"/>
                          </a:solidFill>
                          <a:effectLst/>
                          <a:latin typeface="Calibri"/>
                        </a:rPr>
                        <a:t>        0.962 </a:t>
                      </a:r>
                    </a:p>
                  </a:txBody>
                  <a:tcPr marL="9525" marR="9525" marT="9525" marB="0" anchor="b"/>
                </a:tc>
                <a:tc>
                  <a:txBody>
                    <a:bodyPr/>
                    <a:lstStyle/>
                    <a:p>
                      <a:pPr algn="ctr"/>
                      <a:r>
                        <a:rPr lang="en-US" dirty="0" smtClean="0"/>
                        <a:t>=</a:t>
                      </a:r>
                      <a:endParaRPr lang="en-US" dirty="0"/>
                    </a:p>
                  </a:txBody>
                  <a:tcPr/>
                </a:tc>
                <a:tc>
                  <a:txBody>
                    <a:bodyPr/>
                    <a:lstStyle/>
                    <a:p>
                      <a:pPr algn="r" fontAlgn="b"/>
                      <a:r>
                        <a:rPr lang="en-US" sz="2000" b="0" i="0" u="none" strike="noStrike" dirty="0">
                          <a:solidFill>
                            <a:srgbClr val="000000"/>
                          </a:solidFill>
                          <a:effectLst/>
                          <a:latin typeface="Calibri"/>
                        </a:rPr>
                        <a:t>    </a:t>
                      </a:r>
                      <a:r>
                        <a:rPr lang="en-US" sz="2000" b="0" i="0" u="none" strike="noStrike" dirty="0" smtClean="0">
                          <a:solidFill>
                            <a:srgbClr val="000000"/>
                          </a:solidFill>
                          <a:effectLst/>
                          <a:latin typeface="Calibri"/>
                        </a:rPr>
                        <a:t>-19,231</a:t>
                      </a:r>
                      <a:endParaRPr lang="en-US" sz="2000" b="0" i="0" u="none" strike="noStrike" dirty="0">
                        <a:solidFill>
                          <a:srgbClr val="000000"/>
                        </a:solidFill>
                        <a:effectLst/>
                        <a:latin typeface="Calibri"/>
                      </a:endParaRPr>
                    </a:p>
                  </a:txBody>
                  <a:tcPr marL="9525" marR="9525" marT="9525" marB="0" anchor="b"/>
                </a:tc>
              </a:tr>
              <a:tr h="370840">
                <a:tc>
                  <a:txBody>
                    <a:bodyPr/>
                    <a:lstStyle/>
                    <a:p>
                      <a:pPr algn="r" fontAlgn="b"/>
                      <a:r>
                        <a:rPr lang="en-US" sz="2000" b="0" i="0" u="none" strike="noStrike">
                          <a:solidFill>
                            <a:srgbClr val="000000"/>
                          </a:solidFill>
                          <a:effectLst/>
                          <a:latin typeface="Calibri"/>
                        </a:rPr>
                        <a:t>2</a:t>
                      </a:r>
                    </a:p>
                  </a:txBody>
                  <a:tcPr marL="9525" marR="9525" marT="9525" marB="0" anchor="b"/>
                </a:tc>
                <a:tc>
                  <a:txBody>
                    <a:bodyPr/>
                    <a:lstStyle/>
                    <a:p>
                      <a:pPr algn="r" fontAlgn="b"/>
                      <a:r>
                        <a:rPr lang="en-US" sz="2000" b="1" i="0" u="none" strike="noStrike" baseline="0" dirty="0" smtClean="0">
                          <a:solidFill>
                            <a:srgbClr val="FF0000"/>
                          </a:solidFill>
                          <a:effectLst/>
                          <a:latin typeface="Calibri"/>
                        </a:rPr>
                        <a:t>     -20,000</a:t>
                      </a:r>
                      <a:endParaRPr lang="en-US" sz="2000" b="1" i="0" u="none" strike="noStrike" baseline="0" dirty="0">
                        <a:solidFill>
                          <a:srgbClr val="FF0000"/>
                        </a:solidFill>
                        <a:effectLst/>
                        <a:latin typeface="Calibri"/>
                      </a:endParaRPr>
                    </a:p>
                  </a:txBody>
                  <a:tcPr marL="9525" marR="9525" marT="9525" marB="0" anchor="b"/>
                </a:tc>
                <a:tc>
                  <a:txBody>
                    <a:bodyPr/>
                    <a:lstStyle/>
                    <a:p>
                      <a:pPr algn="ctr"/>
                      <a:r>
                        <a:rPr lang="en-US" dirty="0" smtClean="0"/>
                        <a:t>*</a:t>
                      </a:r>
                      <a:endParaRPr lang="en-US" dirty="0"/>
                    </a:p>
                  </a:txBody>
                  <a:tcPr/>
                </a:tc>
                <a:tc>
                  <a:txBody>
                    <a:bodyPr/>
                    <a:lstStyle/>
                    <a:p>
                      <a:pPr algn="r" fontAlgn="b"/>
                      <a:r>
                        <a:rPr lang="en-US" sz="2000" b="0" i="0" u="none" strike="noStrike" dirty="0">
                          <a:solidFill>
                            <a:srgbClr val="000000"/>
                          </a:solidFill>
                          <a:effectLst/>
                          <a:latin typeface="Calibri"/>
                        </a:rPr>
                        <a:t>        0.925 </a:t>
                      </a:r>
                    </a:p>
                  </a:txBody>
                  <a:tcPr marL="9525" marR="9525" marT="9525" marB="0" anchor="b"/>
                </a:tc>
                <a:tc>
                  <a:txBody>
                    <a:bodyPr/>
                    <a:lstStyle/>
                    <a:p>
                      <a:pPr algn="ctr"/>
                      <a:r>
                        <a:rPr lang="en-US" dirty="0" smtClean="0"/>
                        <a:t>=</a:t>
                      </a:r>
                      <a:endParaRPr lang="en-US" dirty="0"/>
                    </a:p>
                  </a:txBody>
                  <a:tcPr/>
                </a:tc>
                <a:tc>
                  <a:txBody>
                    <a:bodyPr/>
                    <a:lstStyle/>
                    <a:p>
                      <a:pPr algn="r" fontAlgn="b"/>
                      <a:r>
                        <a:rPr lang="en-US" sz="2000" b="0" i="0" u="none" strike="noStrike" dirty="0">
                          <a:solidFill>
                            <a:srgbClr val="000000"/>
                          </a:solidFill>
                          <a:effectLst/>
                          <a:latin typeface="Calibri"/>
                        </a:rPr>
                        <a:t>    </a:t>
                      </a:r>
                      <a:r>
                        <a:rPr lang="en-US" sz="2000" b="0" i="0" u="none" strike="noStrike" dirty="0" smtClean="0">
                          <a:solidFill>
                            <a:srgbClr val="000000"/>
                          </a:solidFill>
                          <a:effectLst/>
                          <a:latin typeface="Calibri"/>
                        </a:rPr>
                        <a:t>-18,491</a:t>
                      </a:r>
                      <a:endParaRPr lang="en-US" sz="2000" b="0" i="0" u="none" strike="noStrike" dirty="0">
                        <a:solidFill>
                          <a:srgbClr val="000000"/>
                        </a:solidFill>
                        <a:effectLst/>
                        <a:latin typeface="Calibri"/>
                      </a:endParaRPr>
                    </a:p>
                  </a:txBody>
                  <a:tcPr marL="9525" marR="9525" marT="9525" marB="0" anchor="b"/>
                </a:tc>
              </a:tr>
              <a:tr h="370840">
                <a:tc>
                  <a:txBody>
                    <a:bodyPr/>
                    <a:lstStyle/>
                    <a:p>
                      <a:pPr algn="r" fontAlgn="b"/>
                      <a:r>
                        <a:rPr lang="en-US" sz="2000" b="0" i="0" u="none" strike="noStrike" dirty="0" smtClean="0">
                          <a:solidFill>
                            <a:srgbClr val="000000"/>
                          </a:solidFill>
                          <a:effectLst/>
                          <a:latin typeface="Calibri"/>
                        </a:rPr>
                        <a:t>3</a:t>
                      </a:r>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b="1" i="0" u="none" strike="noStrike" baseline="0" dirty="0" smtClean="0">
                          <a:solidFill>
                            <a:srgbClr val="FF0000"/>
                          </a:solidFill>
                          <a:effectLst/>
                          <a:latin typeface="Calibri"/>
                        </a:rPr>
                        <a:t>     -20,000</a:t>
                      </a:r>
                      <a:endParaRPr lang="en-US" sz="2000" b="1" i="0" u="none" strike="noStrike" baseline="0" dirty="0">
                        <a:solidFill>
                          <a:srgbClr val="FF0000"/>
                        </a:solidFill>
                        <a:effectLst/>
                        <a:latin typeface="Calibri"/>
                      </a:endParaRPr>
                    </a:p>
                  </a:txBody>
                  <a:tcPr marL="9525" marR="9525" marT="9525" marB="0" anchor="b"/>
                </a:tc>
                <a:tc>
                  <a:txBody>
                    <a:bodyPr/>
                    <a:lstStyle/>
                    <a:p>
                      <a:pPr algn="ctr"/>
                      <a:r>
                        <a:rPr lang="en-US" dirty="0" smtClean="0"/>
                        <a:t>*</a:t>
                      </a:r>
                      <a:endParaRPr lang="en-US" dirty="0"/>
                    </a:p>
                  </a:txBody>
                  <a:tcPr/>
                </a:tc>
                <a:tc>
                  <a:txBody>
                    <a:bodyPr/>
                    <a:lstStyle/>
                    <a:p>
                      <a:pPr algn="r" fontAlgn="b"/>
                      <a:r>
                        <a:rPr lang="en-US" sz="2000" b="0" i="0" u="none" strike="noStrike" dirty="0">
                          <a:solidFill>
                            <a:srgbClr val="000000"/>
                          </a:solidFill>
                          <a:effectLst/>
                          <a:latin typeface="Calibri"/>
                        </a:rPr>
                        <a:t>        0.889 </a:t>
                      </a:r>
                    </a:p>
                  </a:txBody>
                  <a:tcPr marL="9525" marR="9525" marT="9525" marB="0" anchor="b"/>
                </a:tc>
                <a:tc>
                  <a:txBody>
                    <a:bodyPr/>
                    <a:lstStyle/>
                    <a:p>
                      <a:pPr algn="ctr"/>
                      <a:r>
                        <a:rPr lang="en-US" dirty="0" smtClean="0"/>
                        <a:t>=</a:t>
                      </a:r>
                      <a:endParaRPr lang="en-US" dirty="0"/>
                    </a:p>
                  </a:txBody>
                  <a:tcPr/>
                </a:tc>
                <a:tc>
                  <a:txBody>
                    <a:bodyPr/>
                    <a:lstStyle/>
                    <a:p>
                      <a:pPr algn="r" fontAlgn="b"/>
                      <a:r>
                        <a:rPr lang="en-US" sz="2000" b="0" i="0" u="none" strike="noStrike" dirty="0">
                          <a:solidFill>
                            <a:srgbClr val="000000"/>
                          </a:solidFill>
                          <a:effectLst/>
                          <a:latin typeface="Calibri"/>
                        </a:rPr>
                        <a:t>    </a:t>
                      </a:r>
                      <a:r>
                        <a:rPr lang="en-US" sz="2000" b="0" i="0" u="none" strike="noStrike" dirty="0" smtClean="0">
                          <a:solidFill>
                            <a:srgbClr val="000000"/>
                          </a:solidFill>
                          <a:effectLst/>
                          <a:latin typeface="Calibri"/>
                        </a:rPr>
                        <a:t>-17,780</a:t>
                      </a:r>
                      <a:endParaRPr lang="en-US" sz="2000" b="0" i="0" u="none" strike="noStrike" dirty="0">
                        <a:solidFill>
                          <a:srgbClr val="000000"/>
                        </a:solidFill>
                        <a:effectLst/>
                        <a:latin typeface="Calibri"/>
                      </a:endParaRPr>
                    </a:p>
                  </a:txBody>
                  <a:tcPr marL="9525" marR="9525" marT="9525" marB="0" anchor="b"/>
                </a:tc>
              </a:tr>
              <a:tr h="370840">
                <a:tc>
                  <a:txBody>
                    <a:bodyPr/>
                    <a:lstStyle/>
                    <a:p>
                      <a:pPr algn="r" fontAlgn="b"/>
                      <a:r>
                        <a:rPr lang="en-US" sz="2000" b="0" i="0" u="none" strike="noStrike">
                          <a:solidFill>
                            <a:srgbClr val="000000"/>
                          </a:solidFill>
                          <a:effectLst/>
                          <a:latin typeface="Calibri"/>
                        </a:rPr>
                        <a:t>4</a:t>
                      </a:r>
                    </a:p>
                  </a:txBody>
                  <a:tcPr marL="9525" marR="9525" marT="9525" marB="0" anchor="b"/>
                </a:tc>
                <a:tc>
                  <a:txBody>
                    <a:bodyPr/>
                    <a:lstStyle/>
                    <a:p>
                      <a:pPr algn="r" fontAlgn="b"/>
                      <a:r>
                        <a:rPr lang="en-US" sz="2000" b="1" i="0" u="none" strike="noStrike" baseline="0" dirty="0" smtClean="0">
                          <a:solidFill>
                            <a:srgbClr val="FF0000"/>
                          </a:solidFill>
                          <a:effectLst/>
                          <a:latin typeface="Calibri"/>
                        </a:rPr>
                        <a:t>     -20,000</a:t>
                      </a:r>
                      <a:endParaRPr lang="en-US" sz="2000" b="1" i="0" u="none" strike="noStrike" baseline="0" dirty="0">
                        <a:solidFill>
                          <a:srgbClr val="FF0000"/>
                        </a:solidFill>
                        <a:effectLst/>
                        <a:latin typeface="Calibri"/>
                      </a:endParaRPr>
                    </a:p>
                  </a:txBody>
                  <a:tcPr marL="9525" marR="9525" marT="9525" marB="0" anchor="b"/>
                </a:tc>
                <a:tc>
                  <a:txBody>
                    <a:bodyPr/>
                    <a:lstStyle/>
                    <a:p>
                      <a:pPr algn="ctr"/>
                      <a:r>
                        <a:rPr lang="en-US" dirty="0" smtClean="0"/>
                        <a:t>*</a:t>
                      </a:r>
                      <a:endParaRPr lang="en-US" dirty="0"/>
                    </a:p>
                  </a:txBody>
                  <a:tcPr/>
                </a:tc>
                <a:tc>
                  <a:txBody>
                    <a:bodyPr/>
                    <a:lstStyle/>
                    <a:p>
                      <a:pPr algn="r" fontAlgn="b"/>
                      <a:r>
                        <a:rPr lang="en-US" sz="2000" b="0" i="0" u="none" strike="noStrike" dirty="0">
                          <a:solidFill>
                            <a:srgbClr val="000000"/>
                          </a:solidFill>
                          <a:effectLst/>
                          <a:latin typeface="Calibri"/>
                        </a:rPr>
                        <a:t>        0.855 </a:t>
                      </a:r>
                    </a:p>
                  </a:txBody>
                  <a:tcPr marL="9525" marR="9525" marT="9525" marB="0" anchor="b"/>
                </a:tc>
                <a:tc>
                  <a:txBody>
                    <a:bodyPr/>
                    <a:lstStyle/>
                    <a:p>
                      <a:pPr algn="ctr"/>
                      <a:r>
                        <a:rPr lang="en-US" dirty="0" smtClean="0"/>
                        <a:t>=</a:t>
                      </a:r>
                      <a:endParaRPr lang="en-US" dirty="0"/>
                    </a:p>
                  </a:txBody>
                  <a:tcPr/>
                </a:tc>
                <a:tc>
                  <a:txBody>
                    <a:bodyPr/>
                    <a:lstStyle/>
                    <a:p>
                      <a:pPr algn="r" fontAlgn="b"/>
                      <a:r>
                        <a:rPr lang="en-US" sz="2000" b="0" i="0" u="none" strike="noStrike" dirty="0">
                          <a:solidFill>
                            <a:srgbClr val="000000"/>
                          </a:solidFill>
                          <a:effectLst/>
                          <a:latin typeface="Calibri"/>
                        </a:rPr>
                        <a:t>    </a:t>
                      </a:r>
                      <a:r>
                        <a:rPr lang="en-US" sz="2000" b="0" i="0" u="none" strike="noStrike" dirty="0" smtClean="0">
                          <a:solidFill>
                            <a:srgbClr val="000000"/>
                          </a:solidFill>
                          <a:effectLst/>
                          <a:latin typeface="Calibri"/>
                        </a:rPr>
                        <a:t>-17,096</a:t>
                      </a:r>
                      <a:endParaRPr lang="en-US" sz="2000" b="0" i="0" u="none" strike="noStrike" dirty="0">
                        <a:solidFill>
                          <a:srgbClr val="000000"/>
                        </a:solidFill>
                        <a:effectLst/>
                        <a:latin typeface="Calibri"/>
                      </a:endParaRPr>
                    </a:p>
                  </a:txBody>
                  <a:tcPr marL="9525" marR="9525" marT="9525" marB="0" anchor="b"/>
                </a:tc>
              </a:tr>
              <a:tr h="370840">
                <a:tc>
                  <a:txBody>
                    <a:bodyPr/>
                    <a:lstStyle/>
                    <a:p>
                      <a:pPr algn="r" fontAlgn="b"/>
                      <a:endParaRPr lang="en-US" sz="2000" b="0" i="0" u="none" strike="noStrike" dirty="0">
                        <a:solidFill>
                          <a:srgbClr val="000000"/>
                        </a:solidFill>
                        <a:effectLst/>
                        <a:latin typeface="Calibri"/>
                      </a:endParaRPr>
                    </a:p>
                  </a:txBody>
                  <a:tcPr marL="9525" marR="9525" marT="9525" marB="0" anchor="b"/>
                </a:tc>
                <a:tc>
                  <a:txBody>
                    <a:bodyPr/>
                    <a:lstStyle/>
                    <a:p>
                      <a:pPr algn="r" fontAlgn="b"/>
                      <a:endParaRPr lang="en-US" sz="2000" b="0" i="0" u="none" strike="noStrike" dirty="0">
                        <a:solidFill>
                          <a:srgbClr val="000000"/>
                        </a:solidFill>
                        <a:effectLst/>
                        <a:latin typeface="Calibri"/>
                      </a:endParaRPr>
                    </a:p>
                  </a:txBody>
                  <a:tcPr marL="9525" marR="9525" marT="9525" marB="0" anchor="b"/>
                </a:tc>
                <a:tc>
                  <a:txBody>
                    <a:bodyPr/>
                    <a:lstStyle/>
                    <a:p>
                      <a:pPr algn="ctr"/>
                      <a:endParaRPr lang="en-US" dirty="0"/>
                    </a:p>
                  </a:txBody>
                  <a:tcPr/>
                </a:tc>
                <a:tc>
                  <a:txBody>
                    <a:bodyPr/>
                    <a:lstStyle/>
                    <a:p>
                      <a:pPr algn="r" fontAlgn="b"/>
                      <a:endParaRPr lang="en-US" sz="2000" b="0" i="0" u="none" strike="noStrike" kern="1200" dirty="0">
                        <a:solidFill>
                          <a:srgbClr val="000000"/>
                        </a:solidFill>
                        <a:effectLst/>
                        <a:latin typeface="Calibri"/>
                        <a:ea typeface="+mn-ea"/>
                        <a:cs typeface="+mn-cs"/>
                      </a:endParaRPr>
                    </a:p>
                  </a:txBody>
                  <a:tcPr marL="9525" marR="9525" marT="9525" marB="0" anchor="b"/>
                </a:tc>
                <a:tc>
                  <a:txBody>
                    <a:bodyPr/>
                    <a:lstStyle/>
                    <a:p>
                      <a:pPr algn="ctr"/>
                      <a:endParaRPr lang="en-US" dirty="0"/>
                    </a:p>
                  </a:txBody>
                  <a:tcPr/>
                </a:tc>
                <a:tc>
                  <a:txBody>
                    <a:bodyPr/>
                    <a:lstStyle/>
                    <a:p>
                      <a:pPr algn="r" fontAlgn="b"/>
                      <a:endParaRPr lang="en-US" sz="2000" b="0" i="0" u="none" strike="noStrike" dirty="0">
                        <a:solidFill>
                          <a:srgbClr val="000000"/>
                        </a:solidFill>
                        <a:effectLst/>
                        <a:latin typeface="Calibri"/>
                      </a:endParaRPr>
                    </a:p>
                  </a:txBody>
                  <a:tcPr marL="9525" marR="9525" marT="9525" marB="0" anchor="b"/>
                </a:tc>
              </a:tr>
            </a:tbl>
          </a:graphicData>
        </a:graphic>
      </p:graphicFrame>
      <p:sp>
        <p:nvSpPr>
          <p:cNvPr id="5" name="TextBox 4"/>
          <p:cNvSpPr txBox="1"/>
          <p:nvPr/>
        </p:nvSpPr>
        <p:spPr>
          <a:xfrm>
            <a:off x="538374" y="4343400"/>
            <a:ext cx="7615026" cy="1938992"/>
          </a:xfrm>
          <a:prstGeom prst="rect">
            <a:avLst/>
          </a:prstGeom>
          <a:noFill/>
        </p:spPr>
        <p:txBody>
          <a:bodyPr wrap="square" rtlCol="0">
            <a:spAutoFit/>
          </a:bodyPr>
          <a:lstStyle/>
          <a:p>
            <a:pPr marL="285750" indent="-285750">
              <a:buFont typeface="Arial" pitchFamily="34" charset="0"/>
              <a:buChar char="•"/>
            </a:pPr>
            <a:r>
              <a:rPr lang="en-US" sz="2400" dirty="0" smtClean="0"/>
              <a:t>An </a:t>
            </a:r>
            <a:r>
              <a:rPr lang="en-US" sz="2400" i="1" dirty="0" smtClean="0"/>
              <a:t>Annuity</a:t>
            </a:r>
            <a:r>
              <a:rPr lang="en-US" sz="2400" dirty="0" smtClean="0"/>
              <a:t> is a series of equal cash flows over equal time periods</a:t>
            </a:r>
          </a:p>
          <a:p>
            <a:pPr marL="285750" indent="-285750">
              <a:buFont typeface="Arial" pitchFamily="34" charset="0"/>
              <a:buChar char="•"/>
            </a:pPr>
            <a:r>
              <a:rPr lang="en-US" sz="2400" dirty="0" smtClean="0"/>
              <a:t>The four equal installment payments qualify as an </a:t>
            </a:r>
            <a:r>
              <a:rPr lang="en-US" sz="2400" i="1" dirty="0" smtClean="0"/>
              <a:t>Annuity</a:t>
            </a:r>
            <a:endParaRPr lang="en-US" sz="2400" dirty="0" smtClean="0"/>
          </a:p>
          <a:p>
            <a:pPr marL="285750" indent="-285750">
              <a:buFont typeface="Arial" pitchFamily="34" charset="0"/>
              <a:buChar char="•"/>
            </a:pPr>
            <a:r>
              <a:rPr lang="en-US" sz="2400" dirty="0" smtClean="0"/>
              <a:t>This simplifies the calculation</a:t>
            </a:r>
            <a:endParaRPr lang="en-US" sz="2400" dirty="0"/>
          </a:p>
        </p:txBody>
      </p:sp>
      <p:sp>
        <p:nvSpPr>
          <p:cNvPr id="3" name="Footer Placeholder 2"/>
          <p:cNvSpPr>
            <a:spLocks noGrp="1"/>
          </p:cNvSpPr>
          <p:nvPr>
            <p:ph type="ftr" sz="quarter" idx="11"/>
          </p:nvPr>
        </p:nvSpPr>
        <p:spPr/>
        <p:txBody>
          <a:bodyPr/>
          <a:lstStyle/>
          <a:p>
            <a:r>
              <a:rPr kumimoji="0" lang="en-US" smtClean="0"/>
              <a:t>© Dale R. Geiger 2011</a:t>
            </a:r>
            <a:endParaRPr kumimoji="0" lang="en-US"/>
          </a:p>
        </p:txBody>
      </p:sp>
      <p:sp>
        <p:nvSpPr>
          <p:cNvPr id="6" name="Slide Number Placeholder 5"/>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22</a:t>
            </a:fld>
            <a:endParaRPr kumimoji="0" lang="en-US"/>
          </a:p>
        </p:txBody>
      </p:sp>
    </p:spTree>
    <p:extLst>
      <p:ext uri="{BB962C8B-B14F-4D97-AF65-F5344CB8AC3E}">
        <p14:creationId xmlns:p14="http://schemas.microsoft.com/office/powerpoint/2010/main" val="28933355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Algebra of an Annuity</a:t>
            </a:r>
            <a:endParaRPr lang="en-US" dirty="0"/>
          </a:p>
        </p:txBody>
      </p:sp>
      <p:sp>
        <p:nvSpPr>
          <p:cNvPr id="3" name="Content Placeholder 2"/>
          <p:cNvSpPr>
            <a:spLocks noGrp="1"/>
          </p:cNvSpPr>
          <p:nvPr>
            <p:ph idx="1"/>
          </p:nvPr>
        </p:nvSpPr>
        <p:spPr/>
        <p:txBody>
          <a:bodyPr/>
          <a:lstStyle/>
          <a:p>
            <a:r>
              <a:rPr lang="en-US" dirty="0" smtClean="0"/>
              <a:t>Essentially the NPV formula is:</a:t>
            </a:r>
          </a:p>
          <a:p>
            <a:pPr marL="0" indent="0" algn="ctr">
              <a:spcBef>
                <a:spcPts val="0"/>
              </a:spcBef>
              <a:buNone/>
            </a:pPr>
            <a:r>
              <a:rPr lang="en-US" dirty="0" smtClean="0"/>
              <a:t>(Cash Flow1 * PV Factor 1) </a:t>
            </a:r>
          </a:p>
          <a:p>
            <a:pPr marL="0" indent="0" algn="ctr">
              <a:spcBef>
                <a:spcPts val="0"/>
              </a:spcBef>
              <a:buNone/>
            </a:pPr>
            <a:r>
              <a:rPr lang="en-US" dirty="0" smtClean="0"/>
              <a:t>+ </a:t>
            </a:r>
          </a:p>
          <a:p>
            <a:pPr marL="0" indent="0" algn="ctr">
              <a:spcBef>
                <a:spcPts val="0"/>
              </a:spcBef>
              <a:buNone/>
            </a:pPr>
            <a:r>
              <a:rPr lang="en-US" dirty="0" smtClean="0"/>
              <a:t>(Cash Flow2 * PV Factor2) </a:t>
            </a:r>
          </a:p>
          <a:p>
            <a:pPr marL="0" indent="0" algn="ctr">
              <a:spcBef>
                <a:spcPts val="0"/>
              </a:spcBef>
              <a:buNone/>
            </a:pPr>
            <a:r>
              <a:rPr lang="en-US" dirty="0" smtClean="0"/>
              <a:t>and so on….</a:t>
            </a:r>
          </a:p>
          <a:p>
            <a:pPr>
              <a:spcBef>
                <a:spcPts val="600"/>
              </a:spcBef>
            </a:pPr>
            <a:r>
              <a:rPr lang="en-US" dirty="0" smtClean="0"/>
              <a:t>If the cash flows are equal, </a:t>
            </a:r>
            <a:r>
              <a:rPr lang="en-US" dirty="0" smtClean="0"/>
              <a:t>they </a:t>
            </a:r>
            <a:r>
              <a:rPr lang="en-US" dirty="0" smtClean="0"/>
              <a:t>will factor out and this becomes:</a:t>
            </a:r>
          </a:p>
          <a:p>
            <a:pPr marL="0" indent="0" algn="ctr">
              <a:spcBef>
                <a:spcPts val="600"/>
              </a:spcBef>
              <a:buNone/>
            </a:pPr>
            <a:r>
              <a:rPr lang="en-US" dirty="0" smtClean="0"/>
              <a:t>Cash Flow * (PV Factor1 + PV Factor2)</a:t>
            </a:r>
            <a:endParaRPr lang="en-US" dirty="0"/>
          </a:p>
        </p:txBody>
      </p:sp>
      <p:sp>
        <p:nvSpPr>
          <p:cNvPr id="4" name="Footer Placeholder 3"/>
          <p:cNvSpPr>
            <a:spLocks noGrp="1"/>
          </p:cNvSpPr>
          <p:nvPr>
            <p:ph type="ftr" sz="quarter" idx="11"/>
          </p:nvPr>
        </p:nvSpPr>
        <p:spPr/>
        <p:txBody>
          <a:bodyPr/>
          <a:lstStyle/>
          <a:p>
            <a:r>
              <a:rPr kumimoji="0" lang="en-US" smtClean="0"/>
              <a:t>© Dale R. Geiger 2011</a:t>
            </a:r>
            <a:endParaRPr kumimoji="0" lang="en-US"/>
          </a:p>
        </p:txBody>
      </p:sp>
      <p:sp>
        <p:nvSpPr>
          <p:cNvPr id="5" name="Slide Number Placeholder 4"/>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23</a:t>
            </a:fld>
            <a:endParaRPr kumimoji="0" lang="en-US"/>
          </a:p>
        </p:txBody>
      </p:sp>
    </p:spTree>
    <p:extLst>
      <p:ext uri="{BB962C8B-B14F-4D97-AF65-F5344CB8AC3E}">
        <p14:creationId xmlns:p14="http://schemas.microsoft.com/office/powerpoint/2010/main" val="38369159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Annuity = Equal Cash Flows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65349469"/>
              </p:ext>
            </p:extLst>
          </p:nvPr>
        </p:nvGraphicFramePr>
        <p:xfrm>
          <a:off x="1066799" y="1905000"/>
          <a:ext cx="6324601" cy="2225040"/>
        </p:xfrm>
        <a:graphic>
          <a:graphicData uri="http://schemas.openxmlformats.org/drawingml/2006/table">
            <a:tbl>
              <a:tblPr firstRow="1" bandRow="1">
                <a:tableStyleId>{5C22544A-7EE6-4342-B048-85BDC9FD1C3A}</a:tableStyleId>
              </a:tblPr>
              <a:tblGrid>
                <a:gridCol w="880641"/>
                <a:gridCol w="1280932"/>
                <a:gridCol w="400291"/>
                <a:gridCol w="1552936"/>
                <a:gridCol w="533400"/>
                <a:gridCol w="1676401"/>
              </a:tblGrid>
              <a:tr h="370840">
                <a:tc>
                  <a:txBody>
                    <a:bodyPr/>
                    <a:lstStyle/>
                    <a:p>
                      <a:pPr algn="r" fontAlgn="b"/>
                      <a:r>
                        <a:rPr lang="en-US" sz="2000" b="0" i="0" u="none" strike="noStrike" dirty="0" smtClean="0">
                          <a:solidFill>
                            <a:schemeClr val="bg1"/>
                          </a:solidFill>
                          <a:effectLst/>
                          <a:latin typeface="Calibri"/>
                        </a:rPr>
                        <a:t>Year</a:t>
                      </a:r>
                      <a:endParaRPr lang="en-US" sz="2000" b="0" i="0" u="none" strike="noStrike" dirty="0">
                        <a:solidFill>
                          <a:schemeClr val="bg1"/>
                        </a:solidFill>
                        <a:effectLst/>
                        <a:latin typeface="Calibri"/>
                      </a:endParaRPr>
                    </a:p>
                  </a:txBody>
                  <a:tcPr marL="9525" marR="9525" marT="9525" marB="0" anchor="b"/>
                </a:tc>
                <a:tc>
                  <a:txBody>
                    <a:bodyPr/>
                    <a:lstStyle/>
                    <a:p>
                      <a:pPr algn="r" fontAlgn="b"/>
                      <a:r>
                        <a:rPr lang="en-US" sz="2000" b="0" i="0" u="none" strike="noStrike" dirty="0" smtClean="0">
                          <a:solidFill>
                            <a:schemeClr val="bg1"/>
                          </a:solidFill>
                          <a:effectLst/>
                          <a:latin typeface="Calibri"/>
                        </a:rPr>
                        <a:t>Cash Flow</a:t>
                      </a:r>
                      <a:endParaRPr lang="en-US" sz="2000" b="0" i="0" u="none" strike="noStrike" dirty="0">
                        <a:solidFill>
                          <a:schemeClr val="bg1"/>
                        </a:solidFill>
                        <a:effectLst/>
                        <a:latin typeface="Calibri"/>
                      </a:endParaRPr>
                    </a:p>
                  </a:txBody>
                  <a:tcPr marL="9525" marR="9525" marT="9525" marB="0" anchor="b"/>
                </a:tc>
                <a:tc>
                  <a:txBody>
                    <a:bodyPr/>
                    <a:lstStyle/>
                    <a:p>
                      <a:pPr algn="ctr"/>
                      <a:endParaRPr lang="en-US" dirty="0">
                        <a:solidFill>
                          <a:schemeClr val="bg1"/>
                        </a:solidFill>
                      </a:endParaRPr>
                    </a:p>
                  </a:txBody>
                  <a:tcPr/>
                </a:tc>
                <a:tc>
                  <a:txBody>
                    <a:bodyPr/>
                    <a:lstStyle/>
                    <a:p>
                      <a:pPr algn="r" fontAlgn="b"/>
                      <a:r>
                        <a:rPr lang="en-US" sz="2000" b="0" i="0" u="none" strike="noStrike" dirty="0" smtClean="0">
                          <a:solidFill>
                            <a:schemeClr val="bg1"/>
                          </a:solidFill>
                          <a:effectLst/>
                          <a:latin typeface="Calibri"/>
                        </a:rPr>
                        <a:t>PV Factor 4%</a:t>
                      </a:r>
                      <a:endParaRPr lang="en-US" sz="2000" b="0" i="0" u="none" strike="noStrike" dirty="0">
                        <a:solidFill>
                          <a:schemeClr val="bg1"/>
                        </a:solidFill>
                        <a:effectLst/>
                        <a:latin typeface="Calibri"/>
                      </a:endParaRPr>
                    </a:p>
                  </a:txBody>
                  <a:tcPr marL="9525" marR="9525" marT="9525" marB="0" anchor="b"/>
                </a:tc>
                <a:tc>
                  <a:txBody>
                    <a:bodyPr/>
                    <a:lstStyle/>
                    <a:p>
                      <a:pPr algn="ctr"/>
                      <a:endParaRPr lang="en-US" dirty="0">
                        <a:solidFill>
                          <a:schemeClr val="bg1"/>
                        </a:solidFill>
                      </a:endParaRPr>
                    </a:p>
                  </a:txBody>
                  <a:tcPr/>
                </a:tc>
                <a:tc>
                  <a:txBody>
                    <a:bodyPr/>
                    <a:lstStyle/>
                    <a:p>
                      <a:pPr algn="r" fontAlgn="b"/>
                      <a:r>
                        <a:rPr lang="en-US" sz="2000" b="0" i="0" u="none" strike="noStrike" dirty="0" smtClean="0">
                          <a:solidFill>
                            <a:schemeClr val="bg1"/>
                          </a:solidFill>
                          <a:effectLst/>
                          <a:latin typeface="Calibri"/>
                        </a:rPr>
                        <a:t>PV of Cash Flow</a:t>
                      </a:r>
                      <a:endParaRPr lang="en-US" sz="2000" b="0" i="0" u="none" strike="noStrike" dirty="0">
                        <a:solidFill>
                          <a:schemeClr val="bg1"/>
                        </a:solidFill>
                        <a:effectLst/>
                        <a:latin typeface="Calibri"/>
                      </a:endParaRPr>
                    </a:p>
                  </a:txBody>
                  <a:tcPr marL="9525" marR="9525" marT="9525" marB="0" anchor="b"/>
                </a:tc>
              </a:tr>
              <a:tr h="370840">
                <a:tc>
                  <a:txBody>
                    <a:bodyPr/>
                    <a:lstStyle/>
                    <a:p>
                      <a:pPr algn="r" fontAlgn="b"/>
                      <a:r>
                        <a:rPr lang="en-US" sz="2000" b="0" i="0" u="none" strike="noStrike" dirty="0">
                          <a:solidFill>
                            <a:srgbClr val="000000"/>
                          </a:solidFill>
                          <a:effectLst/>
                          <a:latin typeface="Calibri"/>
                        </a:rPr>
                        <a:t>1</a:t>
                      </a:r>
                    </a:p>
                  </a:txBody>
                  <a:tcPr marL="9525" marR="9525" marT="9525" marB="0" anchor="b"/>
                </a:tc>
                <a:tc>
                  <a:txBody>
                    <a:bodyPr/>
                    <a:lstStyle/>
                    <a:p>
                      <a:pPr algn="r" fontAlgn="b"/>
                      <a:r>
                        <a:rPr lang="en-US" sz="2000" b="0" i="0" u="none" strike="noStrike" baseline="0" dirty="0" smtClean="0">
                          <a:solidFill>
                            <a:schemeClr val="tx1"/>
                          </a:solidFill>
                          <a:effectLst/>
                          <a:latin typeface="Calibri"/>
                        </a:rPr>
                        <a:t>     -20,000</a:t>
                      </a:r>
                      <a:endParaRPr lang="en-US" sz="2000" b="0" i="0" u="none" strike="noStrike" baseline="0" dirty="0">
                        <a:solidFill>
                          <a:schemeClr val="tx1"/>
                        </a:solidFill>
                        <a:effectLst/>
                        <a:latin typeface="Calibri"/>
                      </a:endParaRPr>
                    </a:p>
                  </a:txBody>
                  <a:tcPr marL="9525" marR="9525" marT="9525" marB="0" anchor="b"/>
                </a:tc>
                <a:tc>
                  <a:txBody>
                    <a:bodyPr/>
                    <a:lstStyle/>
                    <a:p>
                      <a:pPr algn="ctr"/>
                      <a:r>
                        <a:rPr lang="en-US" dirty="0" smtClean="0"/>
                        <a:t>*</a:t>
                      </a:r>
                      <a:endParaRPr lang="en-US" dirty="0"/>
                    </a:p>
                  </a:txBody>
                  <a:tcPr/>
                </a:tc>
                <a:tc>
                  <a:txBody>
                    <a:bodyPr/>
                    <a:lstStyle/>
                    <a:p>
                      <a:pPr algn="r" fontAlgn="b"/>
                      <a:r>
                        <a:rPr lang="en-US" sz="2000" b="1" i="0" u="none" strike="noStrike" dirty="0">
                          <a:solidFill>
                            <a:srgbClr val="0070C0"/>
                          </a:solidFill>
                          <a:effectLst/>
                          <a:latin typeface="Calibri"/>
                        </a:rPr>
                        <a:t>     </a:t>
                      </a:r>
                      <a:r>
                        <a:rPr lang="en-US" sz="2000" b="1" i="0" u="none" strike="noStrike" dirty="0" smtClean="0">
                          <a:solidFill>
                            <a:srgbClr val="0070C0"/>
                          </a:solidFill>
                          <a:effectLst/>
                          <a:latin typeface="Calibri"/>
                        </a:rPr>
                        <a:t>+  </a:t>
                      </a:r>
                      <a:r>
                        <a:rPr lang="en-US" sz="2000" b="1" i="0" u="none" strike="noStrike" dirty="0">
                          <a:solidFill>
                            <a:srgbClr val="0070C0"/>
                          </a:solidFill>
                          <a:effectLst/>
                          <a:latin typeface="Calibri"/>
                        </a:rPr>
                        <a:t>0.962 </a:t>
                      </a:r>
                    </a:p>
                  </a:txBody>
                  <a:tcPr marL="9525" marR="9525" marT="9525" marB="0" anchor="b"/>
                </a:tc>
                <a:tc>
                  <a:txBody>
                    <a:bodyPr/>
                    <a:lstStyle/>
                    <a:p>
                      <a:pPr algn="ctr"/>
                      <a:r>
                        <a:rPr lang="en-US" dirty="0" smtClean="0"/>
                        <a:t>=</a:t>
                      </a:r>
                      <a:endParaRPr lang="en-US" dirty="0"/>
                    </a:p>
                  </a:txBody>
                  <a:tcPr/>
                </a:tc>
                <a:tc>
                  <a:txBody>
                    <a:bodyPr/>
                    <a:lstStyle/>
                    <a:p>
                      <a:pPr algn="r" fontAlgn="b"/>
                      <a:r>
                        <a:rPr lang="en-US" sz="2000" b="0" i="0" u="none" strike="noStrike" dirty="0">
                          <a:solidFill>
                            <a:srgbClr val="000000"/>
                          </a:solidFill>
                          <a:effectLst/>
                          <a:latin typeface="Calibri"/>
                        </a:rPr>
                        <a:t>    </a:t>
                      </a:r>
                      <a:r>
                        <a:rPr lang="en-US" sz="2000" b="0" i="0" u="none" strike="noStrike" dirty="0" smtClean="0">
                          <a:solidFill>
                            <a:srgbClr val="000000"/>
                          </a:solidFill>
                          <a:effectLst/>
                          <a:latin typeface="Calibri"/>
                        </a:rPr>
                        <a:t>-19,231</a:t>
                      </a:r>
                      <a:endParaRPr lang="en-US" sz="2000" b="0" i="0" u="none" strike="noStrike" dirty="0">
                        <a:solidFill>
                          <a:srgbClr val="000000"/>
                        </a:solidFill>
                        <a:effectLst/>
                        <a:latin typeface="Calibri"/>
                      </a:endParaRPr>
                    </a:p>
                  </a:txBody>
                  <a:tcPr marL="9525" marR="9525" marT="9525" marB="0" anchor="b"/>
                </a:tc>
              </a:tr>
              <a:tr h="370840">
                <a:tc>
                  <a:txBody>
                    <a:bodyPr/>
                    <a:lstStyle/>
                    <a:p>
                      <a:pPr algn="r" fontAlgn="b"/>
                      <a:r>
                        <a:rPr lang="en-US" sz="2000" b="0" i="0" u="none" strike="noStrike">
                          <a:solidFill>
                            <a:srgbClr val="000000"/>
                          </a:solidFill>
                          <a:effectLst/>
                          <a:latin typeface="Calibri"/>
                        </a:rPr>
                        <a:t>2</a:t>
                      </a:r>
                    </a:p>
                  </a:txBody>
                  <a:tcPr marL="9525" marR="9525" marT="9525" marB="0" anchor="b"/>
                </a:tc>
                <a:tc>
                  <a:txBody>
                    <a:bodyPr/>
                    <a:lstStyle/>
                    <a:p>
                      <a:pPr algn="r" fontAlgn="b"/>
                      <a:r>
                        <a:rPr lang="en-US" sz="2000" b="0" i="0" u="none" strike="noStrike" baseline="0" dirty="0" smtClean="0">
                          <a:solidFill>
                            <a:schemeClr val="tx1"/>
                          </a:solidFill>
                          <a:effectLst/>
                          <a:latin typeface="Calibri"/>
                        </a:rPr>
                        <a:t>     -20,000</a:t>
                      </a:r>
                      <a:endParaRPr lang="en-US" sz="2000" b="0" i="0" u="none" strike="noStrike" baseline="0" dirty="0">
                        <a:solidFill>
                          <a:schemeClr val="tx1"/>
                        </a:solidFill>
                        <a:effectLst/>
                        <a:latin typeface="Calibri"/>
                      </a:endParaRPr>
                    </a:p>
                  </a:txBody>
                  <a:tcPr marL="9525" marR="9525" marT="9525" marB="0" anchor="b"/>
                </a:tc>
                <a:tc>
                  <a:txBody>
                    <a:bodyPr/>
                    <a:lstStyle/>
                    <a:p>
                      <a:pPr algn="ctr"/>
                      <a:r>
                        <a:rPr lang="en-US" dirty="0" smtClean="0"/>
                        <a:t>*</a:t>
                      </a:r>
                      <a:endParaRPr lang="en-US" dirty="0"/>
                    </a:p>
                  </a:txBody>
                  <a:tcPr/>
                </a:tc>
                <a:tc>
                  <a:txBody>
                    <a:bodyPr/>
                    <a:lstStyle/>
                    <a:p>
                      <a:pPr algn="r" fontAlgn="b"/>
                      <a:r>
                        <a:rPr lang="en-US" sz="2000" b="1" i="0" u="none" strike="noStrike" dirty="0">
                          <a:solidFill>
                            <a:srgbClr val="0070C0"/>
                          </a:solidFill>
                          <a:effectLst/>
                          <a:latin typeface="Calibri"/>
                        </a:rPr>
                        <a:t>   </a:t>
                      </a:r>
                      <a:r>
                        <a:rPr lang="en-US" sz="2000" b="1" i="0" u="none" strike="noStrike" baseline="0" dirty="0" smtClean="0">
                          <a:solidFill>
                            <a:srgbClr val="0070C0"/>
                          </a:solidFill>
                          <a:effectLst/>
                          <a:latin typeface="Calibri"/>
                        </a:rPr>
                        <a:t>     +</a:t>
                      </a:r>
                      <a:r>
                        <a:rPr lang="en-US" sz="2000" b="1" i="0" u="none" strike="noStrike" dirty="0" smtClean="0">
                          <a:solidFill>
                            <a:srgbClr val="0070C0"/>
                          </a:solidFill>
                          <a:effectLst/>
                          <a:latin typeface="Calibri"/>
                        </a:rPr>
                        <a:t>  </a:t>
                      </a:r>
                      <a:r>
                        <a:rPr lang="en-US" sz="2000" b="1" i="0" u="none" strike="noStrike" dirty="0">
                          <a:solidFill>
                            <a:srgbClr val="0070C0"/>
                          </a:solidFill>
                          <a:effectLst/>
                          <a:latin typeface="Calibri"/>
                        </a:rPr>
                        <a:t>0.925 </a:t>
                      </a:r>
                    </a:p>
                  </a:txBody>
                  <a:tcPr marL="9525" marR="9525" marT="9525" marB="0" anchor="b"/>
                </a:tc>
                <a:tc>
                  <a:txBody>
                    <a:bodyPr/>
                    <a:lstStyle/>
                    <a:p>
                      <a:pPr algn="ctr"/>
                      <a:r>
                        <a:rPr lang="en-US" dirty="0" smtClean="0"/>
                        <a:t>=</a:t>
                      </a:r>
                      <a:endParaRPr lang="en-US" dirty="0"/>
                    </a:p>
                  </a:txBody>
                  <a:tcPr/>
                </a:tc>
                <a:tc>
                  <a:txBody>
                    <a:bodyPr/>
                    <a:lstStyle/>
                    <a:p>
                      <a:pPr algn="r" fontAlgn="b"/>
                      <a:r>
                        <a:rPr lang="en-US" sz="2000" b="0" i="0" u="none" strike="noStrike" dirty="0">
                          <a:solidFill>
                            <a:srgbClr val="000000"/>
                          </a:solidFill>
                          <a:effectLst/>
                          <a:latin typeface="Calibri"/>
                        </a:rPr>
                        <a:t>    </a:t>
                      </a:r>
                      <a:r>
                        <a:rPr lang="en-US" sz="2000" b="0" i="0" u="none" strike="noStrike" dirty="0" smtClean="0">
                          <a:solidFill>
                            <a:srgbClr val="000000"/>
                          </a:solidFill>
                          <a:effectLst/>
                          <a:latin typeface="Calibri"/>
                        </a:rPr>
                        <a:t>-18,491</a:t>
                      </a:r>
                      <a:endParaRPr lang="en-US" sz="2000" b="0" i="0" u="none" strike="noStrike" dirty="0">
                        <a:solidFill>
                          <a:srgbClr val="000000"/>
                        </a:solidFill>
                        <a:effectLst/>
                        <a:latin typeface="Calibri"/>
                      </a:endParaRPr>
                    </a:p>
                  </a:txBody>
                  <a:tcPr marL="9525" marR="9525" marT="9525" marB="0" anchor="b"/>
                </a:tc>
              </a:tr>
              <a:tr h="370840">
                <a:tc>
                  <a:txBody>
                    <a:bodyPr/>
                    <a:lstStyle/>
                    <a:p>
                      <a:pPr algn="r" fontAlgn="b"/>
                      <a:r>
                        <a:rPr lang="en-US" sz="2000" b="0" i="0" u="none" strike="noStrike">
                          <a:solidFill>
                            <a:srgbClr val="000000"/>
                          </a:solidFill>
                          <a:effectLst/>
                          <a:latin typeface="Calibri"/>
                        </a:rPr>
                        <a:t>3</a:t>
                      </a:r>
                    </a:p>
                  </a:txBody>
                  <a:tcPr marL="9525" marR="9525" marT="9525" marB="0" anchor="b"/>
                </a:tc>
                <a:tc>
                  <a:txBody>
                    <a:bodyPr/>
                    <a:lstStyle/>
                    <a:p>
                      <a:pPr algn="r" fontAlgn="b"/>
                      <a:r>
                        <a:rPr lang="en-US" sz="2000" b="0" i="0" u="none" strike="noStrike" baseline="0" dirty="0" smtClean="0">
                          <a:solidFill>
                            <a:schemeClr val="tx1"/>
                          </a:solidFill>
                          <a:effectLst/>
                          <a:latin typeface="Calibri"/>
                        </a:rPr>
                        <a:t>     -20,000</a:t>
                      </a:r>
                      <a:endParaRPr lang="en-US" sz="2000" b="0" i="0" u="none" strike="noStrike" baseline="0" dirty="0">
                        <a:solidFill>
                          <a:schemeClr val="tx1"/>
                        </a:solidFill>
                        <a:effectLst/>
                        <a:latin typeface="Calibri"/>
                      </a:endParaRPr>
                    </a:p>
                  </a:txBody>
                  <a:tcPr marL="9525" marR="9525" marT="9525" marB="0" anchor="b"/>
                </a:tc>
                <a:tc>
                  <a:txBody>
                    <a:bodyPr/>
                    <a:lstStyle/>
                    <a:p>
                      <a:pPr algn="ctr"/>
                      <a:r>
                        <a:rPr lang="en-US" dirty="0" smtClean="0"/>
                        <a:t>*</a:t>
                      </a:r>
                      <a:endParaRPr lang="en-US" dirty="0"/>
                    </a:p>
                  </a:txBody>
                  <a:tcPr/>
                </a:tc>
                <a:tc>
                  <a:txBody>
                    <a:bodyPr/>
                    <a:lstStyle/>
                    <a:p>
                      <a:pPr algn="r" fontAlgn="b"/>
                      <a:r>
                        <a:rPr lang="en-US" sz="2000" b="1" i="0" u="none" strike="noStrike" dirty="0">
                          <a:solidFill>
                            <a:srgbClr val="0070C0"/>
                          </a:solidFill>
                          <a:effectLst/>
                          <a:latin typeface="Calibri"/>
                        </a:rPr>
                        <a:t>     </a:t>
                      </a:r>
                      <a:r>
                        <a:rPr lang="en-US" sz="2000" b="1" i="0" u="none" strike="noStrike" dirty="0" smtClean="0">
                          <a:solidFill>
                            <a:srgbClr val="0070C0"/>
                          </a:solidFill>
                          <a:effectLst/>
                          <a:latin typeface="Calibri"/>
                        </a:rPr>
                        <a:t>+  </a:t>
                      </a:r>
                      <a:r>
                        <a:rPr lang="en-US" sz="2000" b="1" i="0" u="none" strike="noStrike" dirty="0">
                          <a:solidFill>
                            <a:srgbClr val="0070C0"/>
                          </a:solidFill>
                          <a:effectLst/>
                          <a:latin typeface="Calibri"/>
                        </a:rPr>
                        <a:t>0.889 </a:t>
                      </a:r>
                    </a:p>
                  </a:txBody>
                  <a:tcPr marL="9525" marR="9525" marT="9525" marB="0" anchor="b"/>
                </a:tc>
                <a:tc>
                  <a:txBody>
                    <a:bodyPr/>
                    <a:lstStyle/>
                    <a:p>
                      <a:pPr algn="ctr"/>
                      <a:r>
                        <a:rPr lang="en-US" dirty="0" smtClean="0"/>
                        <a:t>=</a:t>
                      </a:r>
                      <a:endParaRPr lang="en-US" dirty="0"/>
                    </a:p>
                  </a:txBody>
                  <a:tcPr/>
                </a:tc>
                <a:tc>
                  <a:txBody>
                    <a:bodyPr/>
                    <a:lstStyle/>
                    <a:p>
                      <a:pPr algn="r" fontAlgn="b"/>
                      <a:r>
                        <a:rPr lang="en-US" sz="2000" b="0" i="0" u="none" strike="noStrike" dirty="0">
                          <a:solidFill>
                            <a:srgbClr val="000000"/>
                          </a:solidFill>
                          <a:effectLst/>
                          <a:latin typeface="Calibri"/>
                        </a:rPr>
                        <a:t>    </a:t>
                      </a:r>
                      <a:r>
                        <a:rPr lang="en-US" sz="2000" b="0" i="0" u="none" strike="noStrike" dirty="0" smtClean="0">
                          <a:solidFill>
                            <a:srgbClr val="000000"/>
                          </a:solidFill>
                          <a:effectLst/>
                          <a:latin typeface="Calibri"/>
                        </a:rPr>
                        <a:t>-17,780</a:t>
                      </a:r>
                      <a:endParaRPr lang="en-US" sz="2000" b="0" i="0" u="none" strike="noStrike" dirty="0">
                        <a:solidFill>
                          <a:srgbClr val="000000"/>
                        </a:solidFill>
                        <a:effectLst/>
                        <a:latin typeface="Calibri"/>
                      </a:endParaRPr>
                    </a:p>
                  </a:txBody>
                  <a:tcPr marL="9525" marR="9525" marT="9525" marB="0" anchor="b"/>
                </a:tc>
              </a:tr>
              <a:tr h="370840">
                <a:tc>
                  <a:txBody>
                    <a:bodyPr/>
                    <a:lstStyle/>
                    <a:p>
                      <a:pPr algn="r" fontAlgn="b"/>
                      <a:r>
                        <a:rPr lang="en-US" sz="2000" b="0" i="0" u="none" strike="noStrike">
                          <a:solidFill>
                            <a:srgbClr val="000000"/>
                          </a:solidFill>
                          <a:effectLst/>
                          <a:latin typeface="Calibri"/>
                        </a:rPr>
                        <a:t>4</a:t>
                      </a:r>
                    </a:p>
                  </a:txBody>
                  <a:tcPr marL="9525" marR="9525" marT="9525" marB="0" anchor="b"/>
                </a:tc>
                <a:tc>
                  <a:txBody>
                    <a:bodyPr/>
                    <a:lstStyle/>
                    <a:p>
                      <a:pPr algn="r" fontAlgn="b"/>
                      <a:r>
                        <a:rPr lang="en-US" sz="2000" b="0" i="0" u="none" strike="noStrike" baseline="0" dirty="0" smtClean="0">
                          <a:solidFill>
                            <a:schemeClr val="tx1"/>
                          </a:solidFill>
                          <a:effectLst/>
                          <a:latin typeface="Calibri"/>
                        </a:rPr>
                        <a:t>     </a:t>
                      </a:r>
                      <a:r>
                        <a:rPr lang="en-US" sz="2000" b="0" i="0" u="none" strike="noStrike" baseline="0" dirty="0">
                          <a:solidFill>
                            <a:schemeClr val="tx1"/>
                          </a:solidFill>
                          <a:effectLst/>
                          <a:latin typeface="Calibri"/>
                        </a:rPr>
                        <a:t>-</a:t>
                      </a:r>
                      <a:r>
                        <a:rPr lang="en-US" sz="2000" b="0" i="0" u="none" strike="noStrike" baseline="0" dirty="0" smtClean="0">
                          <a:solidFill>
                            <a:schemeClr val="tx1"/>
                          </a:solidFill>
                          <a:effectLst/>
                          <a:latin typeface="Calibri"/>
                        </a:rPr>
                        <a:t>20,000</a:t>
                      </a:r>
                      <a:endParaRPr lang="en-US" sz="2000" b="0" i="0" u="none" strike="noStrike" baseline="0" dirty="0">
                        <a:solidFill>
                          <a:schemeClr val="tx1"/>
                        </a:solidFill>
                        <a:effectLst/>
                        <a:latin typeface="Calibri"/>
                      </a:endParaRPr>
                    </a:p>
                  </a:txBody>
                  <a:tcPr marL="9525" marR="9525" marT="9525" marB="0" anchor="b"/>
                </a:tc>
                <a:tc>
                  <a:txBody>
                    <a:bodyPr/>
                    <a:lstStyle/>
                    <a:p>
                      <a:pPr algn="ctr"/>
                      <a:r>
                        <a:rPr lang="en-US" dirty="0" smtClean="0"/>
                        <a:t>*</a:t>
                      </a:r>
                      <a:endParaRPr lang="en-US" dirty="0"/>
                    </a:p>
                  </a:txBody>
                  <a:tcPr/>
                </a:tc>
                <a:tc>
                  <a:txBody>
                    <a:bodyPr/>
                    <a:lstStyle/>
                    <a:p>
                      <a:pPr algn="r" fontAlgn="b"/>
                      <a:r>
                        <a:rPr lang="en-US" sz="2000" b="1" i="0" u="none" strike="noStrike" dirty="0">
                          <a:solidFill>
                            <a:srgbClr val="0070C0"/>
                          </a:solidFill>
                          <a:effectLst/>
                          <a:latin typeface="Calibri"/>
                        </a:rPr>
                        <a:t>     </a:t>
                      </a:r>
                      <a:r>
                        <a:rPr lang="en-US" sz="2000" b="1" i="0" u="none" strike="noStrike" dirty="0" smtClean="0">
                          <a:solidFill>
                            <a:srgbClr val="0070C0"/>
                          </a:solidFill>
                          <a:effectLst/>
                          <a:latin typeface="Calibri"/>
                        </a:rPr>
                        <a:t>+  </a:t>
                      </a:r>
                      <a:r>
                        <a:rPr lang="en-US" sz="2000" b="1" i="0" u="none" strike="noStrike" dirty="0">
                          <a:solidFill>
                            <a:srgbClr val="0070C0"/>
                          </a:solidFill>
                          <a:effectLst/>
                          <a:latin typeface="Calibri"/>
                        </a:rPr>
                        <a:t>0.855 </a:t>
                      </a:r>
                    </a:p>
                  </a:txBody>
                  <a:tcPr marL="9525" marR="9525" marT="9525" marB="0" anchor="b"/>
                </a:tc>
                <a:tc>
                  <a:txBody>
                    <a:bodyPr/>
                    <a:lstStyle/>
                    <a:p>
                      <a:pPr algn="ctr"/>
                      <a:r>
                        <a:rPr lang="en-US" dirty="0" smtClean="0"/>
                        <a:t>=</a:t>
                      </a:r>
                      <a:endParaRPr lang="en-US" dirty="0"/>
                    </a:p>
                  </a:txBody>
                  <a:tcPr/>
                </a:tc>
                <a:tc>
                  <a:txBody>
                    <a:bodyPr/>
                    <a:lstStyle/>
                    <a:p>
                      <a:pPr algn="r" fontAlgn="b"/>
                      <a:r>
                        <a:rPr lang="en-US" sz="2000" b="0" i="0" u="none" strike="noStrike" dirty="0">
                          <a:solidFill>
                            <a:srgbClr val="000000"/>
                          </a:solidFill>
                          <a:effectLst/>
                          <a:latin typeface="Calibri"/>
                        </a:rPr>
                        <a:t>    </a:t>
                      </a:r>
                      <a:r>
                        <a:rPr lang="en-US" sz="2000" b="0" i="0" u="none" strike="noStrike" dirty="0" smtClean="0">
                          <a:solidFill>
                            <a:srgbClr val="000000"/>
                          </a:solidFill>
                          <a:effectLst/>
                          <a:latin typeface="Calibri"/>
                        </a:rPr>
                        <a:t>-17,096</a:t>
                      </a:r>
                      <a:endParaRPr lang="en-US" sz="2000" b="0" i="0" u="none" strike="noStrike" dirty="0">
                        <a:solidFill>
                          <a:srgbClr val="000000"/>
                        </a:solidFill>
                        <a:effectLst/>
                        <a:latin typeface="Calibri"/>
                      </a:endParaRPr>
                    </a:p>
                  </a:txBody>
                  <a:tcPr marL="9525" marR="9525" marT="9525" marB="0" anchor="b"/>
                </a:tc>
              </a:tr>
              <a:tr h="370840">
                <a:tc>
                  <a:txBody>
                    <a:bodyPr/>
                    <a:lstStyle/>
                    <a:p>
                      <a:pPr algn="r" fontAlgn="b"/>
                      <a:endParaRPr lang="en-US" sz="2000" b="0" i="0" u="none" strike="noStrike" dirty="0">
                        <a:solidFill>
                          <a:srgbClr val="000000"/>
                        </a:solidFill>
                        <a:effectLst/>
                        <a:latin typeface="Calibri"/>
                      </a:endParaRPr>
                    </a:p>
                  </a:txBody>
                  <a:tcPr marL="9525" marR="9525" marT="9525" marB="0" anchor="b"/>
                </a:tc>
                <a:tc>
                  <a:txBody>
                    <a:bodyPr/>
                    <a:lstStyle/>
                    <a:p>
                      <a:pPr algn="r" fontAlgn="b"/>
                      <a:endParaRPr lang="en-US" sz="2000" b="0" i="0" u="none" strike="noStrike" dirty="0">
                        <a:solidFill>
                          <a:srgbClr val="000000"/>
                        </a:solidFill>
                        <a:effectLst/>
                        <a:latin typeface="Calibri"/>
                      </a:endParaRPr>
                    </a:p>
                  </a:txBody>
                  <a:tcPr marL="9525" marR="9525" marT="9525" marB="0" anchor="b"/>
                </a:tc>
                <a:tc>
                  <a:txBody>
                    <a:bodyPr/>
                    <a:lstStyle/>
                    <a:p>
                      <a:pPr algn="ctr"/>
                      <a:endParaRPr lang="en-US" dirty="0"/>
                    </a:p>
                  </a:txBody>
                  <a:tcPr/>
                </a:tc>
                <a:tc>
                  <a:txBody>
                    <a:bodyPr/>
                    <a:lstStyle/>
                    <a:p>
                      <a:pPr algn="r" fontAlgn="b"/>
                      <a:r>
                        <a:rPr lang="en-US" sz="2000" b="1" i="0" u="none" strike="noStrike" kern="1200" dirty="0">
                          <a:solidFill>
                            <a:srgbClr val="FF0000"/>
                          </a:solidFill>
                          <a:effectLst/>
                          <a:latin typeface="Calibri"/>
                          <a:ea typeface="+mn-ea"/>
                          <a:cs typeface="+mn-cs"/>
                        </a:rPr>
                        <a:t>    </a:t>
                      </a:r>
                      <a:r>
                        <a:rPr lang="en-US" sz="2000" b="1" i="0" u="none" strike="noStrike" kern="1200" dirty="0" smtClean="0">
                          <a:solidFill>
                            <a:srgbClr val="FF0000"/>
                          </a:solidFill>
                          <a:effectLst/>
                          <a:latin typeface="Calibri"/>
                          <a:ea typeface="+mn-ea"/>
                          <a:cs typeface="+mn-cs"/>
                        </a:rPr>
                        <a:t>=  </a:t>
                      </a:r>
                      <a:r>
                        <a:rPr lang="en-US" sz="2000" b="1" i="0" u="none" strike="noStrike" kern="1200" dirty="0">
                          <a:solidFill>
                            <a:srgbClr val="FF0000"/>
                          </a:solidFill>
                          <a:effectLst/>
                          <a:latin typeface="Calibri"/>
                          <a:ea typeface="+mn-ea"/>
                          <a:cs typeface="+mn-cs"/>
                        </a:rPr>
                        <a:t>3.630 </a:t>
                      </a:r>
                    </a:p>
                  </a:txBody>
                  <a:tcPr marL="9525" marR="9525" marT="9525" marB="0" anchor="b"/>
                </a:tc>
                <a:tc>
                  <a:txBody>
                    <a:bodyPr/>
                    <a:lstStyle/>
                    <a:p>
                      <a:pPr algn="ctr"/>
                      <a:endParaRPr lang="en-US" dirty="0"/>
                    </a:p>
                  </a:txBody>
                  <a:tcPr/>
                </a:tc>
                <a:tc>
                  <a:txBody>
                    <a:bodyPr/>
                    <a:lstStyle/>
                    <a:p>
                      <a:pPr algn="r" fontAlgn="b"/>
                      <a:endParaRPr lang="en-US" sz="2000" b="0" i="0" u="none" strike="noStrike" dirty="0">
                        <a:solidFill>
                          <a:srgbClr val="000000"/>
                        </a:solidFill>
                        <a:effectLst/>
                        <a:latin typeface="Calibri"/>
                      </a:endParaRPr>
                    </a:p>
                  </a:txBody>
                  <a:tcPr marL="9525" marR="9525" marT="9525" marB="0" anchor="b"/>
                </a:tc>
              </a:tr>
            </a:tbl>
          </a:graphicData>
        </a:graphic>
      </p:graphicFrame>
      <p:sp>
        <p:nvSpPr>
          <p:cNvPr id="5" name="TextBox 4"/>
          <p:cNvSpPr txBox="1"/>
          <p:nvPr/>
        </p:nvSpPr>
        <p:spPr>
          <a:xfrm>
            <a:off x="538374" y="4343400"/>
            <a:ext cx="7615026" cy="830997"/>
          </a:xfrm>
          <a:prstGeom prst="rect">
            <a:avLst/>
          </a:prstGeom>
          <a:noFill/>
        </p:spPr>
        <p:txBody>
          <a:bodyPr wrap="square" rtlCol="0">
            <a:spAutoFit/>
          </a:bodyPr>
          <a:lstStyle/>
          <a:p>
            <a:pPr marL="285750" indent="-285750">
              <a:buFont typeface="Arial" pitchFamily="34" charset="0"/>
              <a:buChar char="•"/>
            </a:pPr>
            <a:r>
              <a:rPr lang="en-US" sz="2400" dirty="0" smtClean="0"/>
              <a:t>The sum of the four factors is called the Annuity Factor</a:t>
            </a:r>
          </a:p>
          <a:p>
            <a:pPr marL="285750" indent="-285750">
              <a:buFont typeface="Arial" pitchFamily="34" charset="0"/>
              <a:buChar char="•"/>
            </a:pPr>
            <a:r>
              <a:rPr lang="en-US" sz="2400" dirty="0" smtClean="0"/>
              <a:t>The Annuity Factor can be found on the PV Annuity Table</a:t>
            </a:r>
          </a:p>
        </p:txBody>
      </p:sp>
      <p:sp>
        <p:nvSpPr>
          <p:cNvPr id="3" name="Footer Placeholder 2"/>
          <p:cNvSpPr>
            <a:spLocks noGrp="1"/>
          </p:cNvSpPr>
          <p:nvPr>
            <p:ph type="ftr" sz="quarter" idx="11"/>
          </p:nvPr>
        </p:nvSpPr>
        <p:spPr/>
        <p:txBody>
          <a:bodyPr/>
          <a:lstStyle/>
          <a:p>
            <a:r>
              <a:rPr kumimoji="0" lang="en-US" smtClean="0"/>
              <a:t>© Dale R. Geiger 2011</a:t>
            </a:r>
            <a:endParaRPr kumimoji="0" lang="en-US"/>
          </a:p>
        </p:txBody>
      </p:sp>
      <p:sp>
        <p:nvSpPr>
          <p:cNvPr id="6" name="Slide Number Placeholder 5"/>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24</a:t>
            </a:fld>
            <a:endParaRPr kumimoji="0" lang="en-US"/>
          </a:p>
        </p:txBody>
      </p:sp>
    </p:spTree>
    <p:extLst>
      <p:ext uri="{BB962C8B-B14F-4D97-AF65-F5344CB8AC3E}">
        <p14:creationId xmlns:p14="http://schemas.microsoft.com/office/powerpoint/2010/main" val="21494283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dirty="0"/>
              <a:t>Using the </a:t>
            </a:r>
            <a:r>
              <a:rPr lang="en-US" dirty="0" smtClean="0"/>
              <a:t>PV Annuity Table</a:t>
            </a:r>
            <a:endParaRPr lang="en-US" dirty="0"/>
          </a:p>
        </p:txBody>
      </p:sp>
      <p:graphicFrame>
        <p:nvGraphicFramePr>
          <p:cNvPr id="22531" name="Object 3"/>
          <p:cNvGraphicFramePr>
            <a:graphicFrameLocks noChangeAspect="1"/>
          </p:cNvGraphicFramePr>
          <p:nvPr>
            <p:extLst>
              <p:ext uri="{D42A27DB-BD31-4B8C-83A1-F6EECF244321}">
                <p14:modId xmlns:p14="http://schemas.microsoft.com/office/powerpoint/2010/main" val="3157880058"/>
              </p:ext>
            </p:extLst>
          </p:nvPr>
        </p:nvGraphicFramePr>
        <p:xfrm>
          <a:off x="1395412" y="1600200"/>
          <a:ext cx="6148388" cy="3248025"/>
        </p:xfrm>
        <a:graphic>
          <a:graphicData uri="http://schemas.openxmlformats.org/presentationml/2006/ole">
            <mc:AlternateContent xmlns:mc="http://schemas.openxmlformats.org/markup-compatibility/2006">
              <mc:Choice xmlns:v="urn:schemas-microsoft-com:vml" Requires="v">
                <p:oleObj spid="_x0000_s1052" name="Worksheet" r:id="rId4" imgW="5495855" imgH="3248100" progId="Excel.Sheet.8">
                  <p:embed/>
                </p:oleObj>
              </mc:Choice>
              <mc:Fallback>
                <p:oleObj name="Worksheet" r:id="rId4" imgW="5495855" imgH="3248100" progId="Excel.Sheet.8">
                  <p:embed/>
                  <p:pic>
                    <p:nvPicPr>
                      <p:cNvPr id="0" name=""/>
                      <p:cNvPicPr>
                        <a:picLocks noChangeAspect="1" noChangeArrowheads="1"/>
                      </p:cNvPicPr>
                      <p:nvPr/>
                    </p:nvPicPr>
                    <p:blipFill>
                      <a:blip r:embed="rId5"/>
                      <a:srcRect r="26262" b="34146"/>
                      <a:stretch>
                        <a:fillRect/>
                      </a:stretch>
                    </p:blipFill>
                    <p:spPr bwMode="auto">
                      <a:xfrm>
                        <a:off x="1395412" y="1600200"/>
                        <a:ext cx="6148388" cy="3248025"/>
                      </a:xfrm>
                      <a:prstGeom prst="rect">
                        <a:avLst/>
                      </a:prstGeom>
                      <a:solidFill>
                        <a:schemeClr val="tx2">
                          <a:lumMod val="20000"/>
                          <a:lumOff val="80000"/>
                        </a:schemeClr>
                      </a:solidFill>
                      <a:ln w="12700" cap="sq">
                        <a:solidFill>
                          <a:schemeClr val="tx1"/>
                        </a:solidFill>
                        <a:miter lim="800000"/>
                        <a:headEnd type="none" w="sm" len="sm"/>
                        <a:tailEnd type="none" w="sm" len="sm"/>
                      </a:ln>
                      <a:effectLst>
                        <a:outerShdw dist="89803" dir="2700000" algn="ctr" rotWithShape="0">
                          <a:srgbClr val="808080"/>
                        </a:outerShdw>
                      </a:effectLst>
                    </p:spPr>
                  </p:pic>
                </p:oleObj>
              </mc:Fallback>
            </mc:AlternateContent>
          </a:graphicData>
        </a:graphic>
      </p:graphicFrame>
      <p:sp>
        <p:nvSpPr>
          <p:cNvPr id="2" name="TextBox 1"/>
          <p:cNvSpPr txBox="1"/>
          <p:nvPr/>
        </p:nvSpPr>
        <p:spPr>
          <a:xfrm>
            <a:off x="1295400" y="5301734"/>
            <a:ext cx="6400800" cy="646331"/>
          </a:xfrm>
          <a:prstGeom prst="rect">
            <a:avLst/>
          </a:prstGeom>
          <a:noFill/>
        </p:spPr>
        <p:txBody>
          <a:bodyPr wrap="square" rtlCol="0">
            <a:spAutoFit/>
          </a:bodyPr>
          <a:lstStyle/>
          <a:p>
            <a:r>
              <a:rPr lang="en-US" b="1" dirty="0" smtClean="0">
                <a:solidFill>
                  <a:srgbClr val="FF0000"/>
                </a:solidFill>
              </a:rPr>
              <a:t>The PV Annuity factor on the table is equal to the sum of the PV factors for a single cash flow for Year 1 through Year 4 </a:t>
            </a:r>
            <a:endParaRPr lang="en-US" b="1" dirty="0">
              <a:solidFill>
                <a:srgbClr val="FF0000"/>
              </a:solidFill>
            </a:endParaRPr>
          </a:p>
        </p:txBody>
      </p:sp>
      <p:sp>
        <p:nvSpPr>
          <p:cNvPr id="3" name="Footer Placeholder 2"/>
          <p:cNvSpPr>
            <a:spLocks noGrp="1"/>
          </p:cNvSpPr>
          <p:nvPr>
            <p:ph type="ftr" sz="quarter" idx="11"/>
          </p:nvPr>
        </p:nvSpPr>
        <p:spPr/>
        <p:txBody>
          <a:bodyPr/>
          <a:lstStyle/>
          <a:p>
            <a:r>
              <a:rPr kumimoji="0" lang="en-US" smtClean="0"/>
              <a:t>© Dale R. Geiger 2011</a:t>
            </a:r>
            <a:endParaRPr kumimoji="0" lang="en-US" dirty="0"/>
          </a:p>
        </p:txBody>
      </p:sp>
      <p:sp>
        <p:nvSpPr>
          <p:cNvPr id="4" name="Slide Number Placeholder 3"/>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25</a:t>
            </a:fld>
            <a:endParaRPr kumimoji="0"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Annuity = Equal Cash Flows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671570"/>
              </p:ext>
            </p:extLst>
          </p:nvPr>
        </p:nvGraphicFramePr>
        <p:xfrm>
          <a:off x="1066799" y="1905000"/>
          <a:ext cx="6324601" cy="2225040"/>
        </p:xfrm>
        <a:graphic>
          <a:graphicData uri="http://schemas.openxmlformats.org/drawingml/2006/table">
            <a:tbl>
              <a:tblPr firstRow="1" bandRow="1">
                <a:tableStyleId>{5C22544A-7EE6-4342-B048-85BDC9FD1C3A}</a:tableStyleId>
              </a:tblPr>
              <a:tblGrid>
                <a:gridCol w="880641"/>
                <a:gridCol w="1280932"/>
                <a:gridCol w="400291"/>
                <a:gridCol w="1552936"/>
                <a:gridCol w="533400"/>
                <a:gridCol w="1676401"/>
              </a:tblGrid>
              <a:tr h="370840">
                <a:tc>
                  <a:txBody>
                    <a:bodyPr/>
                    <a:lstStyle/>
                    <a:p>
                      <a:pPr algn="r" fontAlgn="b"/>
                      <a:r>
                        <a:rPr lang="en-US" sz="2000" b="0" i="0" u="none" strike="noStrike" dirty="0" smtClean="0">
                          <a:solidFill>
                            <a:schemeClr val="bg1"/>
                          </a:solidFill>
                          <a:effectLst/>
                          <a:latin typeface="Calibri"/>
                        </a:rPr>
                        <a:t>Year</a:t>
                      </a:r>
                      <a:endParaRPr lang="en-US" sz="2000" b="0" i="0" u="none" strike="noStrike" dirty="0">
                        <a:solidFill>
                          <a:schemeClr val="bg1"/>
                        </a:solidFill>
                        <a:effectLst/>
                        <a:latin typeface="Calibri"/>
                      </a:endParaRPr>
                    </a:p>
                  </a:txBody>
                  <a:tcPr marL="9525" marR="9525" marT="9525" marB="0" anchor="b"/>
                </a:tc>
                <a:tc>
                  <a:txBody>
                    <a:bodyPr/>
                    <a:lstStyle/>
                    <a:p>
                      <a:pPr algn="r" fontAlgn="b"/>
                      <a:r>
                        <a:rPr lang="en-US" sz="2000" b="0" i="0" u="none" strike="noStrike" dirty="0" smtClean="0">
                          <a:solidFill>
                            <a:schemeClr val="bg1"/>
                          </a:solidFill>
                          <a:effectLst/>
                          <a:latin typeface="Calibri"/>
                        </a:rPr>
                        <a:t>Cash Flow</a:t>
                      </a:r>
                      <a:endParaRPr lang="en-US" sz="2000" b="0" i="0" u="none" strike="noStrike" dirty="0">
                        <a:solidFill>
                          <a:schemeClr val="bg1"/>
                        </a:solidFill>
                        <a:effectLst/>
                        <a:latin typeface="Calibri"/>
                      </a:endParaRPr>
                    </a:p>
                  </a:txBody>
                  <a:tcPr marL="9525" marR="9525" marT="9525" marB="0" anchor="b"/>
                </a:tc>
                <a:tc>
                  <a:txBody>
                    <a:bodyPr/>
                    <a:lstStyle/>
                    <a:p>
                      <a:pPr algn="ctr"/>
                      <a:endParaRPr lang="en-US" dirty="0">
                        <a:solidFill>
                          <a:schemeClr val="bg1"/>
                        </a:solidFill>
                      </a:endParaRPr>
                    </a:p>
                  </a:txBody>
                  <a:tcPr/>
                </a:tc>
                <a:tc>
                  <a:txBody>
                    <a:bodyPr/>
                    <a:lstStyle/>
                    <a:p>
                      <a:pPr algn="r" fontAlgn="b"/>
                      <a:r>
                        <a:rPr lang="en-US" sz="2000" b="0" i="0" u="none" strike="noStrike" dirty="0" smtClean="0">
                          <a:solidFill>
                            <a:schemeClr val="bg1"/>
                          </a:solidFill>
                          <a:effectLst/>
                          <a:latin typeface="Calibri"/>
                        </a:rPr>
                        <a:t>PV Factor 4%</a:t>
                      </a:r>
                      <a:endParaRPr lang="en-US" sz="2000" b="0" i="0" u="none" strike="noStrike" dirty="0">
                        <a:solidFill>
                          <a:schemeClr val="bg1"/>
                        </a:solidFill>
                        <a:effectLst/>
                        <a:latin typeface="Calibri"/>
                      </a:endParaRPr>
                    </a:p>
                  </a:txBody>
                  <a:tcPr marL="9525" marR="9525" marT="9525" marB="0" anchor="b"/>
                </a:tc>
                <a:tc>
                  <a:txBody>
                    <a:bodyPr/>
                    <a:lstStyle/>
                    <a:p>
                      <a:pPr algn="ctr"/>
                      <a:endParaRPr lang="en-US" dirty="0">
                        <a:solidFill>
                          <a:schemeClr val="bg1"/>
                        </a:solidFill>
                      </a:endParaRPr>
                    </a:p>
                  </a:txBody>
                  <a:tcPr/>
                </a:tc>
                <a:tc>
                  <a:txBody>
                    <a:bodyPr/>
                    <a:lstStyle/>
                    <a:p>
                      <a:pPr algn="r" fontAlgn="b"/>
                      <a:r>
                        <a:rPr lang="en-US" sz="2000" b="0" i="0" u="none" strike="noStrike" dirty="0" smtClean="0">
                          <a:solidFill>
                            <a:schemeClr val="bg1"/>
                          </a:solidFill>
                          <a:effectLst/>
                          <a:latin typeface="Calibri"/>
                        </a:rPr>
                        <a:t>PV of Cash Flow</a:t>
                      </a:r>
                      <a:endParaRPr lang="en-US" sz="2000" b="0" i="0" u="none" strike="noStrike" dirty="0">
                        <a:solidFill>
                          <a:schemeClr val="bg1"/>
                        </a:solidFill>
                        <a:effectLst/>
                        <a:latin typeface="Calibri"/>
                      </a:endParaRPr>
                    </a:p>
                  </a:txBody>
                  <a:tcPr marL="9525" marR="9525" marT="9525" marB="0" anchor="b"/>
                </a:tc>
              </a:tr>
              <a:tr h="370840">
                <a:tc>
                  <a:txBody>
                    <a:bodyPr/>
                    <a:lstStyle/>
                    <a:p>
                      <a:pPr algn="r" fontAlgn="b"/>
                      <a:r>
                        <a:rPr lang="en-US" sz="2000" b="0" i="0" u="none" strike="noStrike" dirty="0">
                          <a:solidFill>
                            <a:srgbClr val="000000"/>
                          </a:solidFill>
                          <a:effectLst/>
                          <a:latin typeface="Calibri"/>
                        </a:rPr>
                        <a:t>1</a:t>
                      </a:r>
                    </a:p>
                  </a:txBody>
                  <a:tcPr marL="9525" marR="9525" marT="9525" marB="0" anchor="b"/>
                </a:tc>
                <a:tc>
                  <a:txBody>
                    <a:bodyPr/>
                    <a:lstStyle/>
                    <a:p>
                      <a:pPr algn="r" fontAlgn="b"/>
                      <a:r>
                        <a:rPr lang="en-US" sz="2000" b="0" i="0" u="none" strike="noStrike" baseline="0" dirty="0" smtClean="0">
                          <a:solidFill>
                            <a:schemeClr val="tx1"/>
                          </a:solidFill>
                          <a:effectLst/>
                          <a:latin typeface="Calibri"/>
                        </a:rPr>
                        <a:t>     </a:t>
                      </a:r>
                      <a:r>
                        <a:rPr lang="en-US" sz="2000" b="0" i="0" u="none" strike="noStrike" baseline="0" dirty="0">
                          <a:solidFill>
                            <a:schemeClr val="tx1"/>
                          </a:solidFill>
                          <a:effectLst/>
                          <a:latin typeface="Calibri"/>
                        </a:rPr>
                        <a:t>-</a:t>
                      </a:r>
                      <a:r>
                        <a:rPr lang="en-US" sz="2000" b="0" i="0" u="none" strike="noStrike" baseline="0" dirty="0" smtClean="0">
                          <a:solidFill>
                            <a:schemeClr val="tx1"/>
                          </a:solidFill>
                          <a:effectLst/>
                          <a:latin typeface="Calibri"/>
                        </a:rPr>
                        <a:t>20,000</a:t>
                      </a:r>
                      <a:endParaRPr lang="en-US" sz="2000" b="0" i="0" u="none" strike="noStrike" baseline="0" dirty="0">
                        <a:solidFill>
                          <a:schemeClr val="tx1"/>
                        </a:solidFill>
                        <a:effectLst/>
                        <a:latin typeface="Calibri"/>
                      </a:endParaRPr>
                    </a:p>
                  </a:txBody>
                  <a:tcPr marL="9525" marR="9525" marT="9525" marB="0" anchor="b"/>
                </a:tc>
                <a:tc>
                  <a:txBody>
                    <a:bodyPr/>
                    <a:lstStyle/>
                    <a:p>
                      <a:pPr algn="ctr"/>
                      <a:r>
                        <a:rPr lang="en-US" dirty="0" smtClean="0"/>
                        <a:t>*</a:t>
                      </a:r>
                      <a:endParaRPr lang="en-US" dirty="0"/>
                    </a:p>
                  </a:txBody>
                  <a:tcPr/>
                </a:tc>
                <a:tc>
                  <a:txBody>
                    <a:bodyPr/>
                    <a:lstStyle/>
                    <a:p>
                      <a:pPr algn="r" fontAlgn="b"/>
                      <a:r>
                        <a:rPr lang="en-US" sz="2000" b="0" i="0" u="none" strike="noStrike" dirty="0">
                          <a:solidFill>
                            <a:schemeClr val="tx1"/>
                          </a:solidFill>
                          <a:effectLst/>
                          <a:latin typeface="Calibri"/>
                        </a:rPr>
                        <a:t>     </a:t>
                      </a:r>
                      <a:r>
                        <a:rPr lang="en-US" sz="2000" b="0" i="0" u="none" strike="noStrike" dirty="0" smtClean="0">
                          <a:solidFill>
                            <a:schemeClr val="tx1"/>
                          </a:solidFill>
                          <a:effectLst/>
                          <a:latin typeface="Calibri"/>
                        </a:rPr>
                        <a:t>  </a:t>
                      </a:r>
                      <a:r>
                        <a:rPr lang="en-US" sz="2000" b="0" i="0" u="none" strike="noStrike" dirty="0">
                          <a:solidFill>
                            <a:schemeClr val="tx1"/>
                          </a:solidFill>
                          <a:effectLst/>
                          <a:latin typeface="Calibri"/>
                        </a:rPr>
                        <a:t>0.962 </a:t>
                      </a:r>
                    </a:p>
                  </a:txBody>
                  <a:tcPr marL="9525" marR="9525" marT="9525" marB="0" anchor="b"/>
                </a:tc>
                <a:tc>
                  <a:txBody>
                    <a:bodyPr/>
                    <a:lstStyle/>
                    <a:p>
                      <a:pPr algn="ctr"/>
                      <a:r>
                        <a:rPr lang="en-US" dirty="0" smtClean="0"/>
                        <a:t>=</a:t>
                      </a:r>
                      <a:endParaRPr lang="en-US" dirty="0"/>
                    </a:p>
                  </a:txBody>
                  <a:tcPr/>
                </a:tc>
                <a:tc>
                  <a:txBody>
                    <a:bodyPr/>
                    <a:lstStyle/>
                    <a:p>
                      <a:pPr algn="r" fontAlgn="b"/>
                      <a:r>
                        <a:rPr lang="en-US" sz="2000" b="0" i="0" u="none" strike="noStrike" dirty="0">
                          <a:solidFill>
                            <a:srgbClr val="000000"/>
                          </a:solidFill>
                          <a:effectLst/>
                          <a:latin typeface="Calibri"/>
                        </a:rPr>
                        <a:t>    </a:t>
                      </a:r>
                      <a:r>
                        <a:rPr lang="en-US" sz="2000" b="0" i="0" u="none" strike="noStrike" dirty="0" smtClean="0">
                          <a:solidFill>
                            <a:srgbClr val="000000"/>
                          </a:solidFill>
                          <a:effectLst/>
                          <a:latin typeface="Calibri"/>
                        </a:rPr>
                        <a:t>-19,231</a:t>
                      </a:r>
                      <a:endParaRPr lang="en-US" sz="2000" b="0" i="0" u="none" strike="noStrike" dirty="0">
                        <a:solidFill>
                          <a:srgbClr val="000000"/>
                        </a:solidFill>
                        <a:effectLst/>
                        <a:latin typeface="Calibri"/>
                      </a:endParaRPr>
                    </a:p>
                  </a:txBody>
                  <a:tcPr marL="9525" marR="9525" marT="9525" marB="0" anchor="b"/>
                </a:tc>
              </a:tr>
              <a:tr h="370840">
                <a:tc>
                  <a:txBody>
                    <a:bodyPr/>
                    <a:lstStyle/>
                    <a:p>
                      <a:pPr algn="r" fontAlgn="b"/>
                      <a:r>
                        <a:rPr lang="en-US" sz="2000" b="0" i="0" u="none" strike="noStrike">
                          <a:solidFill>
                            <a:srgbClr val="000000"/>
                          </a:solidFill>
                          <a:effectLst/>
                          <a:latin typeface="Calibri"/>
                        </a:rPr>
                        <a:t>2</a:t>
                      </a:r>
                    </a:p>
                  </a:txBody>
                  <a:tcPr marL="9525" marR="9525" marT="9525" marB="0" anchor="b"/>
                </a:tc>
                <a:tc>
                  <a:txBody>
                    <a:bodyPr/>
                    <a:lstStyle/>
                    <a:p>
                      <a:pPr algn="r" fontAlgn="b"/>
                      <a:r>
                        <a:rPr lang="en-US" sz="2000" b="0" i="0" u="none" strike="noStrike" baseline="0" dirty="0" smtClean="0">
                          <a:solidFill>
                            <a:schemeClr val="tx1"/>
                          </a:solidFill>
                          <a:effectLst/>
                          <a:latin typeface="Calibri"/>
                        </a:rPr>
                        <a:t>     -20,000</a:t>
                      </a:r>
                      <a:endParaRPr lang="en-US" sz="2000" b="0" i="0" u="none" strike="noStrike" baseline="0" dirty="0">
                        <a:solidFill>
                          <a:schemeClr val="tx1"/>
                        </a:solidFill>
                        <a:effectLst/>
                        <a:latin typeface="Calibri"/>
                      </a:endParaRPr>
                    </a:p>
                  </a:txBody>
                  <a:tcPr marL="9525" marR="9525" marT="9525" marB="0" anchor="b"/>
                </a:tc>
                <a:tc>
                  <a:txBody>
                    <a:bodyPr/>
                    <a:lstStyle/>
                    <a:p>
                      <a:pPr algn="ctr"/>
                      <a:r>
                        <a:rPr lang="en-US" dirty="0" smtClean="0"/>
                        <a:t>*</a:t>
                      </a:r>
                      <a:endParaRPr lang="en-US" dirty="0"/>
                    </a:p>
                  </a:txBody>
                  <a:tcPr/>
                </a:tc>
                <a:tc>
                  <a:txBody>
                    <a:bodyPr/>
                    <a:lstStyle/>
                    <a:p>
                      <a:pPr algn="r" fontAlgn="b"/>
                      <a:r>
                        <a:rPr lang="en-US" sz="2000" b="0" i="0" u="none" strike="noStrike" dirty="0">
                          <a:solidFill>
                            <a:schemeClr val="tx1"/>
                          </a:solidFill>
                          <a:effectLst/>
                          <a:latin typeface="Calibri"/>
                        </a:rPr>
                        <a:t>   </a:t>
                      </a:r>
                      <a:r>
                        <a:rPr lang="en-US" sz="2000" b="0" i="0" u="none" strike="noStrike" baseline="0" dirty="0" smtClean="0">
                          <a:solidFill>
                            <a:schemeClr val="tx1"/>
                          </a:solidFill>
                          <a:effectLst/>
                          <a:latin typeface="Calibri"/>
                        </a:rPr>
                        <a:t>     </a:t>
                      </a:r>
                      <a:r>
                        <a:rPr lang="en-US" sz="2000" b="0" i="0" u="none" strike="noStrike" dirty="0" smtClean="0">
                          <a:solidFill>
                            <a:schemeClr val="tx1"/>
                          </a:solidFill>
                          <a:effectLst/>
                          <a:latin typeface="Calibri"/>
                        </a:rPr>
                        <a:t>  </a:t>
                      </a:r>
                      <a:r>
                        <a:rPr lang="en-US" sz="2000" b="0" i="0" u="none" strike="noStrike" dirty="0">
                          <a:solidFill>
                            <a:schemeClr val="tx1"/>
                          </a:solidFill>
                          <a:effectLst/>
                          <a:latin typeface="Calibri"/>
                        </a:rPr>
                        <a:t>0.925 </a:t>
                      </a:r>
                    </a:p>
                  </a:txBody>
                  <a:tcPr marL="9525" marR="9525" marT="9525" marB="0" anchor="b"/>
                </a:tc>
                <a:tc>
                  <a:txBody>
                    <a:bodyPr/>
                    <a:lstStyle/>
                    <a:p>
                      <a:pPr algn="ctr"/>
                      <a:r>
                        <a:rPr lang="en-US" dirty="0" smtClean="0"/>
                        <a:t>=</a:t>
                      </a:r>
                      <a:endParaRPr lang="en-US" dirty="0"/>
                    </a:p>
                  </a:txBody>
                  <a:tcPr/>
                </a:tc>
                <a:tc>
                  <a:txBody>
                    <a:bodyPr/>
                    <a:lstStyle/>
                    <a:p>
                      <a:pPr algn="r" fontAlgn="b"/>
                      <a:r>
                        <a:rPr lang="en-US" sz="2000" b="0" i="0" u="none" strike="noStrike" dirty="0">
                          <a:solidFill>
                            <a:srgbClr val="000000"/>
                          </a:solidFill>
                          <a:effectLst/>
                          <a:latin typeface="Calibri"/>
                        </a:rPr>
                        <a:t>    </a:t>
                      </a:r>
                      <a:r>
                        <a:rPr lang="en-US" sz="2000" b="0" i="0" u="none" strike="noStrike" dirty="0" smtClean="0">
                          <a:solidFill>
                            <a:srgbClr val="000000"/>
                          </a:solidFill>
                          <a:effectLst/>
                          <a:latin typeface="Calibri"/>
                        </a:rPr>
                        <a:t>-18,491</a:t>
                      </a:r>
                      <a:endParaRPr lang="en-US" sz="2000" b="0" i="0" u="none" strike="noStrike" dirty="0">
                        <a:solidFill>
                          <a:srgbClr val="000000"/>
                        </a:solidFill>
                        <a:effectLst/>
                        <a:latin typeface="Calibri"/>
                      </a:endParaRPr>
                    </a:p>
                  </a:txBody>
                  <a:tcPr marL="9525" marR="9525" marT="9525" marB="0" anchor="b"/>
                </a:tc>
              </a:tr>
              <a:tr h="370840">
                <a:tc>
                  <a:txBody>
                    <a:bodyPr/>
                    <a:lstStyle/>
                    <a:p>
                      <a:pPr algn="r" fontAlgn="b"/>
                      <a:r>
                        <a:rPr lang="en-US" sz="2000" b="0" i="0" u="none" strike="noStrike">
                          <a:solidFill>
                            <a:srgbClr val="000000"/>
                          </a:solidFill>
                          <a:effectLst/>
                          <a:latin typeface="Calibri"/>
                        </a:rPr>
                        <a:t>3</a:t>
                      </a:r>
                    </a:p>
                  </a:txBody>
                  <a:tcPr marL="9525" marR="9525" marT="9525" marB="0" anchor="b"/>
                </a:tc>
                <a:tc>
                  <a:txBody>
                    <a:bodyPr/>
                    <a:lstStyle/>
                    <a:p>
                      <a:pPr algn="r" fontAlgn="b"/>
                      <a:r>
                        <a:rPr lang="en-US" sz="2000" b="0" i="0" u="none" strike="noStrike" baseline="0" dirty="0" smtClean="0">
                          <a:solidFill>
                            <a:schemeClr val="tx1"/>
                          </a:solidFill>
                          <a:effectLst/>
                          <a:latin typeface="Calibri"/>
                        </a:rPr>
                        <a:t>     -20,000</a:t>
                      </a:r>
                      <a:endParaRPr lang="en-US" sz="2000" b="0" i="0" u="none" strike="noStrike" baseline="0" dirty="0">
                        <a:solidFill>
                          <a:schemeClr val="tx1"/>
                        </a:solidFill>
                        <a:effectLst/>
                        <a:latin typeface="Calibri"/>
                      </a:endParaRPr>
                    </a:p>
                  </a:txBody>
                  <a:tcPr marL="9525" marR="9525" marT="9525" marB="0" anchor="b"/>
                </a:tc>
                <a:tc>
                  <a:txBody>
                    <a:bodyPr/>
                    <a:lstStyle/>
                    <a:p>
                      <a:pPr algn="ctr"/>
                      <a:r>
                        <a:rPr lang="en-US" dirty="0" smtClean="0"/>
                        <a:t>*</a:t>
                      </a:r>
                      <a:endParaRPr lang="en-US" dirty="0"/>
                    </a:p>
                  </a:txBody>
                  <a:tcPr/>
                </a:tc>
                <a:tc>
                  <a:txBody>
                    <a:bodyPr/>
                    <a:lstStyle/>
                    <a:p>
                      <a:pPr algn="r" fontAlgn="b"/>
                      <a:r>
                        <a:rPr lang="en-US" sz="2000" b="0" i="0" u="none" strike="noStrike" dirty="0">
                          <a:solidFill>
                            <a:schemeClr val="tx1"/>
                          </a:solidFill>
                          <a:effectLst/>
                          <a:latin typeface="Calibri"/>
                        </a:rPr>
                        <a:t>     </a:t>
                      </a:r>
                      <a:r>
                        <a:rPr lang="en-US" sz="2000" b="0" i="0" u="none" strike="noStrike" dirty="0" smtClean="0">
                          <a:solidFill>
                            <a:schemeClr val="tx1"/>
                          </a:solidFill>
                          <a:effectLst/>
                          <a:latin typeface="Calibri"/>
                        </a:rPr>
                        <a:t>  </a:t>
                      </a:r>
                      <a:r>
                        <a:rPr lang="en-US" sz="2000" b="0" i="0" u="none" strike="noStrike" dirty="0">
                          <a:solidFill>
                            <a:schemeClr val="tx1"/>
                          </a:solidFill>
                          <a:effectLst/>
                          <a:latin typeface="Calibri"/>
                        </a:rPr>
                        <a:t>0.889 </a:t>
                      </a:r>
                    </a:p>
                  </a:txBody>
                  <a:tcPr marL="9525" marR="9525" marT="9525" marB="0" anchor="b"/>
                </a:tc>
                <a:tc>
                  <a:txBody>
                    <a:bodyPr/>
                    <a:lstStyle/>
                    <a:p>
                      <a:pPr algn="ctr"/>
                      <a:r>
                        <a:rPr lang="en-US" dirty="0" smtClean="0"/>
                        <a:t>=</a:t>
                      </a:r>
                      <a:endParaRPr lang="en-US" dirty="0"/>
                    </a:p>
                  </a:txBody>
                  <a:tcPr/>
                </a:tc>
                <a:tc>
                  <a:txBody>
                    <a:bodyPr/>
                    <a:lstStyle/>
                    <a:p>
                      <a:pPr algn="r" fontAlgn="b"/>
                      <a:r>
                        <a:rPr lang="en-US" sz="2000" b="0" i="0" u="none" strike="noStrike" dirty="0">
                          <a:solidFill>
                            <a:srgbClr val="000000"/>
                          </a:solidFill>
                          <a:effectLst/>
                          <a:latin typeface="Calibri"/>
                        </a:rPr>
                        <a:t>    </a:t>
                      </a:r>
                      <a:r>
                        <a:rPr lang="en-US" sz="2000" b="0" i="0" u="none" strike="noStrike" dirty="0" smtClean="0">
                          <a:solidFill>
                            <a:srgbClr val="000000"/>
                          </a:solidFill>
                          <a:effectLst/>
                          <a:latin typeface="Calibri"/>
                        </a:rPr>
                        <a:t>-17,780</a:t>
                      </a:r>
                      <a:endParaRPr lang="en-US" sz="2000" b="0" i="0" u="none" strike="noStrike" dirty="0">
                        <a:solidFill>
                          <a:srgbClr val="000000"/>
                        </a:solidFill>
                        <a:effectLst/>
                        <a:latin typeface="Calibri"/>
                      </a:endParaRPr>
                    </a:p>
                  </a:txBody>
                  <a:tcPr marL="9525" marR="9525" marT="9525" marB="0" anchor="b"/>
                </a:tc>
              </a:tr>
              <a:tr h="370840">
                <a:tc>
                  <a:txBody>
                    <a:bodyPr/>
                    <a:lstStyle/>
                    <a:p>
                      <a:pPr algn="r" fontAlgn="b"/>
                      <a:r>
                        <a:rPr lang="en-US" sz="2000" b="0" i="0" u="none" strike="noStrike">
                          <a:solidFill>
                            <a:srgbClr val="000000"/>
                          </a:solidFill>
                          <a:effectLst/>
                          <a:latin typeface="Calibri"/>
                        </a:rPr>
                        <a:t>4</a:t>
                      </a:r>
                    </a:p>
                  </a:txBody>
                  <a:tcPr marL="9525" marR="9525" marT="9525" marB="0" anchor="b"/>
                </a:tc>
                <a:tc>
                  <a:txBody>
                    <a:bodyPr/>
                    <a:lstStyle/>
                    <a:p>
                      <a:pPr algn="r" fontAlgn="b"/>
                      <a:r>
                        <a:rPr lang="en-US" sz="2000" b="0" i="0" u="none" strike="noStrike" baseline="0" dirty="0" smtClean="0">
                          <a:solidFill>
                            <a:schemeClr val="tx1"/>
                          </a:solidFill>
                          <a:effectLst/>
                          <a:latin typeface="Calibri"/>
                        </a:rPr>
                        <a:t>     -20,000</a:t>
                      </a:r>
                      <a:endParaRPr lang="en-US" sz="2000" b="0" i="0" u="none" strike="noStrike" baseline="0" dirty="0">
                        <a:solidFill>
                          <a:schemeClr val="tx1"/>
                        </a:solidFill>
                        <a:effectLst/>
                        <a:latin typeface="Calibri"/>
                      </a:endParaRPr>
                    </a:p>
                  </a:txBody>
                  <a:tcPr marL="9525" marR="9525" marT="9525" marB="0" anchor="b"/>
                </a:tc>
                <a:tc>
                  <a:txBody>
                    <a:bodyPr/>
                    <a:lstStyle/>
                    <a:p>
                      <a:pPr algn="ctr"/>
                      <a:r>
                        <a:rPr lang="en-US" dirty="0" smtClean="0"/>
                        <a:t>*</a:t>
                      </a:r>
                      <a:endParaRPr lang="en-US" dirty="0"/>
                    </a:p>
                  </a:txBody>
                  <a:tcPr/>
                </a:tc>
                <a:tc>
                  <a:txBody>
                    <a:bodyPr/>
                    <a:lstStyle/>
                    <a:p>
                      <a:pPr algn="r" fontAlgn="b"/>
                      <a:r>
                        <a:rPr lang="en-US" sz="2000" b="0" i="0" u="none" strike="noStrike" dirty="0">
                          <a:solidFill>
                            <a:schemeClr val="tx1"/>
                          </a:solidFill>
                          <a:effectLst/>
                          <a:latin typeface="Calibri"/>
                        </a:rPr>
                        <a:t>     </a:t>
                      </a:r>
                      <a:r>
                        <a:rPr lang="en-US" sz="2000" b="0" i="0" u="none" strike="noStrike" dirty="0" smtClean="0">
                          <a:solidFill>
                            <a:schemeClr val="tx1"/>
                          </a:solidFill>
                          <a:effectLst/>
                          <a:latin typeface="Calibri"/>
                        </a:rPr>
                        <a:t>  </a:t>
                      </a:r>
                      <a:r>
                        <a:rPr lang="en-US" sz="2000" b="0" i="0" u="none" strike="noStrike" dirty="0">
                          <a:solidFill>
                            <a:schemeClr val="tx1"/>
                          </a:solidFill>
                          <a:effectLst/>
                          <a:latin typeface="Calibri"/>
                        </a:rPr>
                        <a:t>0.855 </a:t>
                      </a:r>
                    </a:p>
                  </a:txBody>
                  <a:tcPr marL="9525" marR="9525" marT="9525" marB="0" anchor="b"/>
                </a:tc>
                <a:tc>
                  <a:txBody>
                    <a:bodyPr/>
                    <a:lstStyle/>
                    <a:p>
                      <a:pPr algn="ctr"/>
                      <a:r>
                        <a:rPr lang="en-US" dirty="0" smtClean="0"/>
                        <a:t>=</a:t>
                      </a:r>
                      <a:endParaRPr lang="en-US" dirty="0"/>
                    </a:p>
                  </a:txBody>
                  <a:tcPr/>
                </a:tc>
                <a:tc>
                  <a:txBody>
                    <a:bodyPr/>
                    <a:lstStyle/>
                    <a:p>
                      <a:pPr algn="r" fontAlgn="b"/>
                      <a:r>
                        <a:rPr lang="en-US" sz="2000" b="0" i="0" u="none" strike="noStrike" dirty="0">
                          <a:solidFill>
                            <a:srgbClr val="000000"/>
                          </a:solidFill>
                          <a:effectLst/>
                          <a:latin typeface="Calibri"/>
                        </a:rPr>
                        <a:t>    </a:t>
                      </a:r>
                      <a:r>
                        <a:rPr lang="en-US" sz="2000" b="0" i="0" u="none" strike="noStrike" dirty="0" smtClean="0">
                          <a:solidFill>
                            <a:srgbClr val="000000"/>
                          </a:solidFill>
                          <a:effectLst/>
                          <a:latin typeface="Calibri"/>
                        </a:rPr>
                        <a:t>-17,096</a:t>
                      </a:r>
                      <a:endParaRPr lang="en-US" sz="2000" b="0" i="0" u="none" strike="noStrike" dirty="0">
                        <a:solidFill>
                          <a:srgbClr val="000000"/>
                        </a:solidFill>
                        <a:effectLst/>
                        <a:latin typeface="Calibri"/>
                      </a:endParaRPr>
                    </a:p>
                  </a:txBody>
                  <a:tcPr marL="9525" marR="9525" marT="9525" marB="0" anchor="b"/>
                </a:tc>
              </a:tr>
              <a:tr h="370840">
                <a:tc>
                  <a:txBody>
                    <a:bodyPr/>
                    <a:lstStyle/>
                    <a:p>
                      <a:pPr algn="r" fontAlgn="b"/>
                      <a:endParaRPr lang="en-US" sz="2000" b="0" i="0" u="none" strike="noStrike" dirty="0">
                        <a:solidFill>
                          <a:srgbClr val="000000"/>
                        </a:solidFill>
                        <a:effectLst/>
                        <a:latin typeface="Calibri"/>
                      </a:endParaRPr>
                    </a:p>
                  </a:txBody>
                  <a:tcPr marL="9525" marR="9525" marT="9525" marB="0" anchor="b"/>
                </a:tc>
                <a:tc>
                  <a:txBody>
                    <a:bodyPr/>
                    <a:lstStyle/>
                    <a:p>
                      <a:pPr algn="r" fontAlgn="b"/>
                      <a:r>
                        <a:rPr lang="en-US" sz="2000" b="1" i="0" u="none" strike="noStrike" baseline="0" dirty="0" smtClean="0">
                          <a:solidFill>
                            <a:srgbClr val="FF0000"/>
                          </a:solidFill>
                          <a:effectLst/>
                          <a:latin typeface="+mn-lt"/>
                        </a:rPr>
                        <a:t>-20,000</a:t>
                      </a:r>
                      <a:endParaRPr lang="en-US" sz="2000" b="1" i="0" u="none" strike="noStrike" dirty="0">
                        <a:solidFill>
                          <a:srgbClr val="FF0000"/>
                        </a:solidFill>
                        <a:effectLst/>
                        <a:latin typeface="Calibri"/>
                      </a:endParaRPr>
                    </a:p>
                  </a:txBody>
                  <a:tcPr marL="9525" marR="9525" marT="9525" marB="0" anchor="b"/>
                </a:tc>
                <a:tc>
                  <a:txBody>
                    <a:bodyPr/>
                    <a:lstStyle/>
                    <a:p>
                      <a:pPr algn="ctr"/>
                      <a:r>
                        <a:rPr lang="en-US" b="1" dirty="0" smtClean="0">
                          <a:solidFill>
                            <a:srgbClr val="FF0000"/>
                          </a:solidFill>
                        </a:rPr>
                        <a:t>*</a:t>
                      </a:r>
                      <a:endParaRPr lang="en-US" b="1" dirty="0">
                        <a:solidFill>
                          <a:srgbClr val="FF0000"/>
                        </a:solidFill>
                      </a:endParaRPr>
                    </a:p>
                  </a:txBody>
                  <a:tcPr/>
                </a:tc>
                <a:tc>
                  <a:txBody>
                    <a:bodyPr/>
                    <a:lstStyle/>
                    <a:p>
                      <a:pPr algn="r" fontAlgn="b"/>
                      <a:r>
                        <a:rPr lang="en-US" sz="2000" b="1" i="0" u="none" strike="noStrike" kern="1200" dirty="0">
                          <a:solidFill>
                            <a:srgbClr val="FF0000"/>
                          </a:solidFill>
                          <a:effectLst/>
                          <a:latin typeface="Calibri"/>
                          <a:ea typeface="+mn-ea"/>
                          <a:cs typeface="+mn-cs"/>
                        </a:rPr>
                        <a:t>    </a:t>
                      </a:r>
                      <a:r>
                        <a:rPr lang="en-US" sz="2000" b="1" i="0" u="none" strike="noStrike" kern="1200" dirty="0" smtClean="0">
                          <a:solidFill>
                            <a:srgbClr val="FF0000"/>
                          </a:solidFill>
                          <a:effectLst/>
                          <a:latin typeface="Calibri"/>
                          <a:ea typeface="+mn-ea"/>
                          <a:cs typeface="+mn-cs"/>
                        </a:rPr>
                        <a:t>  </a:t>
                      </a:r>
                      <a:r>
                        <a:rPr lang="en-US" sz="2000" b="1" i="0" u="none" strike="noStrike" kern="1200" dirty="0">
                          <a:solidFill>
                            <a:srgbClr val="FF0000"/>
                          </a:solidFill>
                          <a:effectLst/>
                          <a:latin typeface="Calibri"/>
                          <a:ea typeface="+mn-ea"/>
                          <a:cs typeface="+mn-cs"/>
                        </a:rPr>
                        <a:t>3.630 </a:t>
                      </a:r>
                    </a:p>
                  </a:txBody>
                  <a:tcPr marL="9525" marR="9525" marT="9525" marB="0" anchor="b"/>
                </a:tc>
                <a:tc>
                  <a:txBody>
                    <a:bodyPr/>
                    <a:lstStyle/>
                    <a:p>
                      <a:pPr algn="ctr"/>
                      <a:r>
                        <a:rPr lang="en-US" b="1" dirty="0" smtClean="0">
                          <a:solidFill>
                            <a:srgbClr val="FF0000"/>
                          </a:solidFill>
                        </a:rPr>
                        <a:t>=</a:t>
                      </a:r>
                      <a:endParaRPr lang="en-US" b="1" dirty="0">
                        <a:solidFill>
                          <a:srgbClr val="FF0000"/>
                        </a:solidFill>
                      </a:endParaRPr>
                    </a:p>
                  </a:txBody>
                  <a:tcPr/>
                </a:tc>
                <a:tc>
                  <a:txBody>
                    <a:bodyPr/>
                    <a:lstStyle/>
                    <a:p>
                      <a:pPr algn="r" fontAlgn="b"/>
                      <a:r>
                        <a:rPr lang="en-US" sz="2000" b="1" i="0" u="none" strike="noStrike" dirty="0" smtClean="0">
                          <a:solidFill>
                            <a:srgbClr val="FF0000"/>
                          </a:solidFill>
                          <a:effectLst/>
                          <a:latin typeface="+mn-lt"/>
                        </a:rPr>
                        <a:t>-$72,600</a:t>
                      </a:r>
                      <a:endParaRPr lang="en-US" sz="2000" b="1" i="0" u="none" strike="noStrike" dirty="0">
                        <a:solidFill>
                          <a:srgbClr val="FF0000"/>
                        </a:solidFill>
                        <a:effectLst/>
                        <a:latin typeface="Calibri"/>
                      </a:endParaRPr>
                    </a:p>
                  </a:txBody>
                  <a:tcPr marL="9525" marR="9525" marT="9525" marB="0" anchor="b"/>
                </a:tc>
              </a:tr>
            </a:tbl>
          </a:graphicData>
        </a:graphic>
      </p:graphicFrame>
      <p:sp>
        <p:nvSpPr>
          <p:cNvPr id="5" name="TextBox 4"/>
          <p:cNvSpPr txBox="1"/>
          <p:nvPr/>
        </p:nvSpPr>
        <p:spPr>
          <a:xfrm>
            <a:off x="538374" y="4343400"/>
            <a:ext cx="7615026" cy="830997"/>
          </a:xfrm>
          <a:prstGeom prst="rect">
            <a:avLst/>
          </a:prstGeom>
          <a:noFill/>
        </p:spPr>
        <p:txBody>
          <a:bodyPr wrap="square" rtlCol="0">
            <a:spAutoFit/>
          </a:bodyPr>
          <a:lstStyle/>
          <a:p>
            <a:pPr marL="285750" indent="-285750">
              <a:buFont typeface="Arial" pitchFamily="34" charset="0"/>
              <a:buChar char="•"/>
            </a:pPr>
            <a:r>
              <a:rPr lang="en-US" sz="2400" dirty="0" smtClean="0"/>
              <a:t>The PV of an Annuity is equal to:</a:t>
            </a:r>
          </a:p>
          <a:p>
            <a:pPr algn="ctr"/>
            <a:r>
              <a:rPr lang="en-US" sz="2400" dirty="0" smtClean="0"/>
              <a:t>Cash flow* PV Annuity Factor</a:t>
            </a:r>
          </a:p>
        </p:txBody>
      </p:sp>
      <p:sp>
        <p:nvSpPr>
          <p:cNvPr id="3" name="Footer Placeholder 2"/>
          <p:cNvSpPr>
            <a:spLocks noGrp="1"/>
          </p:cNvSpPr>
          <p:nvPr>
            <p:ph type="ftr" sz="quarter" idx="11"/>
          </p:nvPr>
        </p:nvSpPr>
        <p:spPr/>
        <p:txBody>
          <a:bodyPr/>
          <a:lstStyle/>
          <a:p>
            <a:r>
              <a:rPr kumimoji="0" lang="en-US" smtClean="0"/>
              <a:t>© Dale R. Geiger 2011</a:t>
            </a:r>
            <a:endParaRPr kumimoji="0" lang="en-US"/>
          </a:p>
        </p:txBody>
      </p:sp>
      <p:sp>
        <p:nvSpPr>
          <p:cNvPr id="6" name="Slide Number Placeholder 5"/>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26</a:t>
            </a:fld>
            <a:endParaRPr kumimoji="0" lang="en-US"/>
          </a:p>
        </p:txBody>
      </p:sp>
    </p:spTree>
    <p:extLst>
      <p:ext uri="{BB962C8B-B14F-4D97-AF65-F5344CB8AC3E}">
        <p14:creationId xmlns:p14="http://schemas.microsoft.com/office/powerpoint/2010/main" val="8591372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a Recommendation</a:t>
            </a:r>
            <a:endParaRPr lang="en-US" dirty="0"/>
          </a:p>
        </p:txBody>
      </p:sp>
      <p:sp>
        <p:nvSpPr>
          <p:cNvPr id="3" name="Content Placeholder 2"/>
          <p:cNvSpPr>
            <a:spLocks noGrp="1"/>
          </p:cNvSpPr>
          <p:nvPr>
            <p:ph idx="1"/>
          </p:nvPr>
        </p:nvSpPr>
        <p:spPr/>
        <p:txBody>
          <a:bodyPr/>
          <a:lstStyle/>
          <a:p>
            <a:r>
              <a:rPr lang="en-US" dirty="0" smtClean="0"/>
              <a:t>Another course of action is available:  Pay $70,000 cash for the machine today</a:t>
            </a:r>
          </a:p>
          <a:p>
            <a:r>
              <a:rPr lang="en-US" dirty="0" smtClean="0"/>
              <a:t>Which course of action should we take?</a:t>
            </a:r>
          </a:p>
          <a:p>
            <a:r>
              <a:rPr lang="en-US" dirty="0" smtClean="0">
                <a:solidFill>
                  <a:schemeClr val="bg1"/>
                </a:solidFill>
              </a:rPr>
              <a:t>What if the discount rate is 2%?  What if it is 6%?</a:t>
            </a:r>
          </a:p>
          <a:p>
            <a:r>
              <a:rPr lang="en-US" dirty="0" smtClean="0">
                <a:solidFill>
                  <a:schemeClr val="bg1"/>
                </a:solidFill>
              </a:rPr>
              <a:t>What other factors might be considered?</a:t>
            </a:r>
            <a:endParaRPr lang="en-US" dirty="0">
              <a:solidFill>
                <a:schemeClr val="bg1"/>
              </a:solidFill>
            </a:endParaRPr>
          </a:p>
        </p:txBody>
      </p:sp>
      <p:sp>
        <p:nvSpPr>
          <p:cNvPr id="4" name="Footer Placeholder 3"/>
          <p:cNvSpPr>
            <a:spLocks noGrp="1"/>
          </p:cNvSpPr>
          <p:nvPr>
            <p:ph type="ftr" sz="quarter" idx="11"/>
          </p:nvPr>
        </p:nvSpPr>
        <p:spPr/>
        <p:txBody>
          <a:bodyPr/>
          <a:lstStyle/>
          <a:p>
            <a:r>
              <a:rPr kumimoji="0" lang="en-US" smtClean="0"/>
              <a:t>© Dale R. Geiger 2011</a:t>
            </a:r>
            <a:endParaRPr kumimoji="0" lang="en-US"/>
          </a:p>
        </p:txBody>
      </p:sp>
      <p:sp>
        <p:nvSpPr>
          <p:cNvPr id="5" name="Slide Number Placeholder 4"/>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27</a:t>
            </a:fld>
            <a:endParaRPr kumimoji="0" lang="en-US"/>
          </a:p>
        </p:txBody>
      </p:sp>
    </p:spTree>
    <p:extLst>
      <p:ext uri="{BB962C8B-B14F-4D97-AF65-F5344CB8AC3E}">
        <p14:creationId xmlns:p14="http://schemas.microsoft.com/office/powerpoint/2010/main" val="38070226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a Recommendation</a:t>
            </a:r>
            <a:endParaRPr lang="en-US" dirty="0"/>
          </a:p>
        </p:txBody>
      </p:sp>
      <p:sp>
        <p:nvSpPr>
          <p:cNvPr id="3" name="Content Placeholder 2"/>
          <p:cNvSpPr>
            <a:spLocks noGrp="1"/>
          </p:cNvSpPr>
          <p:nvPr>
            <p:ph idx="1"/>
          </p:nvPr>
        </p:nvSpPr>
        <p:spPr/>
        <p:txBody>
          <a:bodyPr/>
          <a:lstStyle/>
          <a:p>
            <a:r>
              <a:rPr lang="en-US" dirty="0" smtClean="0">
                <a:solidFill>
                  <a:schemeClr val="bg1">
                    <a:lumMod val="65000"/>
                  </a:schemeClr>
                </a:solidFill>
              </a:rPr>
              <a:t>Another course of action is available:  Pay $70,000 cash for the machine today</a:t>
            </a:r>
          </a:p>
          <a:p>
            <a:r>
              <a:rPr lang="en-US" dirty="0" smtClean="0">
                <a:solidFill>
                  <a:schemeClr val="bg1">
                    <a:lumMod val="65000"/>
                  </a:schemeClr>
                </a:solidFill>
              </a:rPr>
              <a:t>Which course of action should we take?</a:t>
            </a:r>
          </a:p>
          <a:p>
            <a:r>
              <a:rPr lang="en-US" dirty="0" smtClean="0"/>
              <a:t>What if the discount rate is 2%?  What if it is 6%?</a:t>
            </a:r>
          </a:p>
          <a:p>
            <a:r>
              <a:rPr lang="en-US" dirty="0" smtClean="0"/>
              <a:t>What other factors might be considered?</a:t>
            </a:r>
            <a:endParaRPr lang="en-US" dirty="0"/>
          </a:p>
        </p:txBody>
      </p:sp>
      <p:sp>
        <p:nvSpPr>
          <p:cNvPr id="4" name="Footer Placeholder 3"/>
          <p:cNvSpPr>
            <a:spLocks noGrp="1"/>
          </p:cNvSpPr>
          <p:nvPr>
            <p:ph type="ftr" sz="quarter" idx="11"/>
          </p:nvPr>
        </p:nvSpPr>
        <p:spPr/>
        <p:txBody>
          <a:bodyPr/>
          <a:lstStyle/>
          <a:p>
            <a:r>
              <a:rPr kumimoji="0" lang="en-US" smtClean="0"/>
              <a:t>© Dale R. Geiger 2011</a:t>
            </a:r>
            <a:endParaRPr kumimoji="0" lang="en-US"/>
          </a:p>
        </p:txBody>
      </p:sp>
      <p:sp>
        <p:nvSpPr>
          <p:cNvPr id="5" name="Slide Number Placeholder 4"/>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28</a:t>
            </a:fld>
            <a:endParaRPr kumimoji="0" lang="en-US"/>
          </a:p>
        </p:txBody>
      </p:sp>
    </p:spTree>
    <p:extLst>
      <p:ext uri="{BB962C8B-B14F-4D97-AF65-F5344CB8AC3E}">
        <p14:creationId xmlns:p14="http://schemas.microsoft.com/office/powerpoint/2010/main" val="13377995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on Learning</a:t>
            </a:r>
            <a:endParaRPr lang="en-US" dirty="0"/>
          </a:p>
        </p:txBody>
      </p:sp>
      <p:sp>
        <p:nvSpPr>
          <p:cNvPr id="3" name="Content Placeholder 2"/>
          <p:cNvSpPr>
            <a:spLocks noGrp="1"/>
          </p:cNvSpPr>
          <p:nvPr>
            <p:ph idx="1"/>
          </p:nvPr>
        </p:nvSpPr>
        <p:spPr/>
        <p:txBody>
          <a:bodyPr/>
          <a:lstStyle/>
          <a:p>
            <a:r>
              <a:rPr lang="en-US" dirty="0" smtClean="0"/>
              <a:t>What is an annuity?</a:t>
            </a:r>
          </a:p>
          <a:p>
            <a:r>
              <a:rPr lang="en-US" dirty="0" smtClean="0"/>
              <a:t>How does an annuity simplify the NPV calculation?</a:t>
            </a:r>
            <a:endParaRPr lang="en-US" dirty="0"/>
          </a:p>
        </p:txBody>
      </p:sp>
      <p:sp>
        <p:nvSpPr>
          <p:cNvPr id="4" name="Footer Placeholder 3"/>
          <p:cNvSpPr>
            <a:spLocks noGrp="1"/>
          </p:cNvSpPr>
          <p:nvPr>
            <p:ph type="ftr" sz="quarter" idx="11"/>
          </p:nvPr>
        </p:nvSpPr>
        <p:spPr/>
        <p:txBody>
          <a:bodyPr/>
          <a:lstStyle/>
          <a:p>
            <a:r>
              <a:rPr kumimoji="0" lang="en-US" smtClean="0"/>
              <a:t>© Dale R. Geiger 2011</a:t>
            </a:r>
            <a:endParaRPr kumimoji="0" lang="en-US"/>
          </a:p>
        </p:txBody>
      </p:sp>
      <p:sp>
        <p:nvSpPr>
          <p:cNvPr id="5" name="Slide Number Placeholder 4"/>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29</a:t>
            </a:fld>
            <a:endParaRPr kumimoji="0" lang="en-US"/>
          </a:p>
        </p:txBody>
      </p:sp>
      <p:pic>
        <p:nvPicPr>
          <p:cNvPr id="6" name="Picture 2" descr="C:\Users\Melanie\AppData\Local\Microsoft\Windows\Temporary Internet Files\Content.IE5\KCYP9F23\MC90044131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11723"/>
            <a:ext cx="1066800" cy="1669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8635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Terminal Learning Objective</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Action: </a:t>
            </a:r>
            <a:r>
              <a:rPr lang="en-US" dirty="0"/>
              <a:t>Recommend investment course of action based on NPV calculation</a:t>
            </a:r>
          </a:p>
          <a:p>
            <a:r>
              <a:rPr lang="en-US" b="1" dirty="0" smtClean="0"/>
              <a:t>Condition: </a:t>
            </a:r>
            <a:r>
              <a:rPr lang="en-US" dirty="0"/>
              <a:t>You are a cost advisor technician with access to all regulations/course handouts, and awareness of Operational Environment (OE)/Contemporary Operational Environment (COE) variables and </a:t>
            </a:r>
            <a:r>
              <a:rPr lang="en-US" dirty="0" smtClean="0"/>
              <a:t>actors</a:t>
            </a:r>
          </a:p>
          <a:p>
            <a:r>
              <a:rPr lang="en-US" b="1" dirty="0" smtClean="0"/>
              <a:t>Standard: </a:t>
            </a:r>
            <a:r>
              <a:rPr lang="en-US" dirty="0" smtClean="0"/>
              <a:t>with at least 80% accuracy</a:t>
            </a:r>
          </a:p>
          <a:p>
            <a:pPr marL="914400" lvl="1" indent="-514350"/>
            <a:r>
              <a:rPr lang="en-US" dirty="0"/>
              <a:t>I</a:t>
            </a:r>
            <a:r>
              <a:rPr lang="en-US" dirty="0" smtClean="0"/>
              <a:t>dentify </a:t>
            </a:r>
            <a:r>
              <a:rPr lang="en-US" dirty="0"/>
              <a:t>and enter relevant report data to solve Net Present Value equations using macro enabled templates and make appropriate </a:t>
            </a:r>
            <a:r>
              <a:rPr lang="en-US" dirty="0" smtClean="0"/>
              <a:t>recommendation</a:t>
            </a:r>
            <a:endParaRPr lang="en-US" b="1" dirty="0"/>
          </a:p>
        </p:txBody>
      </p:sp>
      <p:sp>
        <p:nvSpPr>
          <p:cNvPr id="4" name="Footer Placeholder 3"/>
          <p:cNvSpPr>
            <a:spLocks noGrp="1"/>
          </p:cNvSpPr>
          <p:nvPr>
            <p:ph type="ftr" sz="quarter" idx="11"/>
          </p:nvPr>
        </p:nvSpPr>
        <p:spPr/>
        <p:txBody>
          <a:bodyPr/>
          <a:lstStyle/>
          <a:p>
            <a:r>
              <a:rPr kumimoji="0" lang="en-US" smtClean="0"/>
              <a:t>© Dale R. Geiger 2011</a:t>
            </a:r>
            <a:endParaRPr kumimoji="0" lang="en-US"/>
          </a:p>
        </p:txBody>
      </p:sp>
      <p:sp>
        <p:nvSpPr>
          <p:cNvPr id="5" name="Slide Number Placeholder 4"/>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3</a:t>
            </a:fld>
            <a:endParaRPr kumimoji="0" lang="en-US"/>
          </a:p>
        </p:txBody>
      </p:sp>
    </p:spTree>
    <p:extLst>
      <p:ext uri="{BB962C8B-B14F-4D97-AF65-F5344CB8AC3E}">
        <p14:creationId xmlns:p14="http://schemas.microsoft.com/office/powerpoint/2010/main" val="670139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 Present Value</a:t>
            </a:r>
            <a:endParaRPr lang="en-US" dirty="0"/>
          </a:p>
        </p:txBody>
      </p:sp>
      <p:sp>
        <p:nvSpPr>
          <p:cNvPr id="3" name="Content Placeholder 2"/>
          <p:cNvSpPr>
            <a:spLocks noGrp="1"/>
          </p:cNvSpPr>
          <p:nvPr>
            <p:ph idx="1"/>
          </p:nvPr>
        </p:nvSpPr>
        <p:spPr/>
        <p:txBody>
          <a:bodyPr/>
          <a:lstStyle/>
          <a:p>
            <a:r>
              <a:rPr lang="en-US" dirty="0" smtClean="0"/>
              <a:t>Reengineering a business process in your unit will cost $1 million now but will save an estimated $400,000 per year for the next three years.</a:t>
            </a:r>
          </a:p>
          <a:p>
            <a:r>
              <a:rPr lang="en-US" dirty="0" smtClean="0"/>
              <a:t>Assuming a discount rate of 10%, what is the NPV of this course of action?</a:t>
            </a:r>
            <a:endParaRPr lang="en-US" dirty="0"/>
          </a:p>
        </p:txBody>
      </p:sp>
      <p:sp>
        <p:nvSpPr>
          <p:cNvPr id="4" name="Footer Placeholder 3"/>
          <p:cNvSpPr>
            <a:spLocks noGrp="1"/>
          </p:cNvSpPr>
          <p:nvPr>
            <p:ph type="ftr" sz="quarter" idx="11"/>
          </p:nvPr>
        </p:nvSpPr>
        <p:spPr/>
        <p:txBody>
          <a:bodyPr/>
          <a:lstStyle/>
          <a:p>
            <a:r>
              <a:rPr kumimoji="0" lang="en-US" smtClean="0"/>
              <a:t>© Dale R. Geiger 2011</a:t>
            </a:r>
            <a:endParaRPr kumimoji="0" lang="en-US"/>
          </a:p>
        </p:txBody>
      </p:sp>
      <p:sp>
        <p:nvSpPr>
          <p:cNvPr id="5" name="Slide Number Placeholder 4"/>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30</a:t>
            </a:fld>
            <a:endParaRPr kumimoji="0" lang="en-US"/>
          </a:p>
        </p:txBody>
      </p:sp>
    </p:spTree>
    <p:extLst>
      <p:ext uri="{BB962C8B-B14F-4D97-AF65-F5344CB8AC3E}">
        <p14:creationId xmlns:p14="http://schemas.microsoft.com/office/powerpoint/2010/main" val="27447205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 a Timeline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72062016"/>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1676400" y="1371600"/>
            <a:ext cx="3077766" cy="369332"/>
          </a:xfrm>
          <a:prstGeom prst="rect">
            <a:avLst/>
          </a:prstGeom>
          <a:noFill/>
        </p:spPr>
        <p:txBody>
          <a:bodyPr wrap="none" rtlCol="0">
            <a:spAutoFit/>
          </a:bodyPr>
          <a:lstStyle/>
          <a:p>
            <a:r>
              <a:rPr lang="en-US" b="1" dirty="0" smtClean="0">
                <a:solidFill>
                  <a:srgbClr val="FF0000"/>
                </a:solidFill>
              </a:rPr>
              <a:t>X axis represents time in years</a:t>
            </a:r>
            <a:endParaRPr lang="en-US" b="1" dirty="0">
              <a:solidFill>
                <a:srgbClr val="FF0000"/>
              </a:solidFill>
            </a:endParaRPr>
          </a:p>
        </p:txBody>
      </p:sp>
      <p:sp>
        <p:nvSpPr>
          <p:cNvPr id="6" name="TextBox 5"/>
          <p:cNvSpPr txBox="1"/>
          <p:nvPr/>
        </p:nvSpPr>
        <p:spPr>
          <a:xfrm>
            <a:off x="762000" y="1191126"/>
            <a:ext cx="742511" cy="369332"/>
          </a:xfrm>
          <a:prstGeom prst="rect">
            <a:avLst/>
          </a:prstGeom>
          <a:noFill/>
        </p:spPr>
        <p:txBody>
          <a:bodyPr wrap="none" rtlCol="0">
            <a:spAutoFit/>
          </a:bodyPr>
          <a:lstStyle/>
          <a:p>
            <a:r>
              <a:rPr lang="en-US" dirty="0" smtClean="0"/>
              <a:t>1000s</a:t>
            </a:r>
          </a:p>
        </p:txBody>
      </p:sp>
      <p:sp>
        <p:nvSpPr>
          <p:cNvPr id="3" name="Footer Placeholder 2"/>
          <p:cNvSpPr>
            <a:spLocks noGrp="1"/>
          </p:cNvSpPr>
          <p:nvPr>
            <p:ph type="ftr" sz="quarter" idx="11"/>
          </p:nvPr>
        </p:nvSpPr>
        <p:spPr/>
        <p:txBody>
          <a:bodyPr/>
          <a:lstStyle/>
          <a:p>
            <a:r>
              <a:rPr kumimoji="0" lang="en-US" smtClean="0"/>
              <a:t>© Dale R. Geiger 2011</a:t>
            </a:r>
            <a:endParaRPr kumimoji="0" lang="en-US"/>
          </a:p>
        </p:txBody>
      </p:sp>
      <p:sp>
        <p:nvSpPr>
          <p:cNvPr id="7" name="Slide Number Placeholder 6"/>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31</a:t>
            </a:fld>
            <a:endParaRPr kumimoji="0" lang="en-US"/>
          </a:p>
        </p:txBody>
      </p:sp>
    </p:spTree>
    <p:extLst>
      <p:ext uri="{BB962C8B-B14F-4D97-AF65-F5344CB8AC3E}">
        <p14:creationId xmlns:p14="http://schemas.microsoft.com/office/powerpoint/2010/main" val="33961116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dirty="0"/>
              <a:t>Using the </a:t>
            </a:r>
            <a:r>
              <a:rPr lang="en-US" dirty="0" smtClean="0"/>
              <a:t>PV Annuity Table</a:t>
            </a:r>
            <a:endParaRPr lang="en-US" dirty="0"/>
          </a:p>
        </p:txBody>
      </p:sp>
      <p:graphicFrame>
        <p:nvGraphicFramePr>
          <p:cNvPr id="22531" name="Object 3"/>
          <p:cNvGraphicFramePr>
            <a:graphicFrameLocks noChangeAspect="1"/>
          </p:cNvGraphicFramePr>
          <p:nvPr>
            <p:extLst>
              <p:ext uri="{D42A27DB-BD31-4B8C-83A1-F6EECF244321}">
                <p14:modId xmlns:p14="http://schemas.microsoft.com/office/powerpoint/2010/main" val="3245047707"/>
              </p:ext>
            </p:extLst>
          </p:nvPr>
        </p:nvGraphicFramePr>
        <p:xfrm>
          <a:off x="1395412" y="1600200"/>
          <a:ext cx="6148388" cy="3248025"/>
        </p:xfrm>
        <a:graphic>
          <a:graphicData uri="http://schemas.openxmlformats.org/presentationml/2006/ole">
            <mc:AlternateContent xmlns:mc="http://schemas.openxmlformats.org/markup-compatibility/2006">
              <mc:Choice xmlns:v="urn:schemas-microsoft-com:vml" Requires="v">
                <p:oleObj spid="_x0000_s2074" name="Worksheet" r:id="rId4" imgW="5495855" imgH="3248100" progId="Excel.Sheet.8">
                  <p:embed/>
                </p:oleObj>
              </mc:Choice>
              <mc:Fallback>
                <p:oleObj name="Worksheet" r:id="rId4" imgW="5495855" imgH="3248100" progId="Excel.Sheet.8">
                  <p:embed/>
                  <p:pic>
                    <p:nvPicPr>
                      <p:cNvPr id="0" name=""/>
                      <p:cNvPicPr>
                        <a:picLocks noChangeAspect="1" noChangeArrowheads="1"/>
                      </p:cNvPicPr>
                      <p:nvPr/>
                    </p:nvPicPr>
                    <p:blipFill>
                      <a:blip r:embed="rId5"/>
                      <a:srcRect r="26262" b="34146"/>
                      <a:stretch>
                        <a:fillRect/>
                      </a:stretch>
                    </p:blipFill>
                    <p:spPr bwMode="auto">
                      <a:xfrm>
                        <a:off x="1395412" y="1600200"/>
                        <a:ext cx="6148388" cy="3248025"/>
                      </a:xfrm>
                      <a:prstGeom prst="rect">
                        <a:avLst/>
                      </a:prstGeom>
                      <a:solidFill>
                        <a:schemeClr val="tx2">
                          <a:lumMod val="20000"/>
                          <a:lumOff val="80000"/>
                        </a:schemeClr>
                      </a:solidFill>
                      <a:ln w="12700" cap="sq">
                        <a:solidFill>
                          <a:schemeClr val="tx1"/>
                        </a:solidFill>
                        <a:miter lim="800000"/>
                        <a:headEnd type="none" w="sm" len="sm"/>
                        <a:tailEnd type="none" w="sm" len="sm"/>
                      </a:ln>
                      <a:effectLst>
                        <a:outerShdw dist="89803" dir="2700000" algn="ctr" rotWithShape="0">
                          <a:srgbClr val="808080"/>
                        </a:outerShdw>
                      </a:effectLst>
                    </p:spPr>
                  </p:pic>
                </p:oleObj>
              </mc:Fallback>
            </mc:AlternateContent>
          </a:graphicData>
        </a:graphic>
      </p:graphicFrame>
      <p:sp>
        <p:nvSpPr>
          <p:cNvPr id="2" name="TextBox 1"/>
          <p:cNvSpPr txBox="1"/>
          <p:nvPr/>
        </p:nvSpPr>
        <p:spPr>
          <a:xfrm>
            <a:off x="1263316" y="5301734"/>
            <a:ext cx="6400800" cy="646331"/>
          </a:xfrm>
          <a:prstGeom prst="rect">
            <a:avLst/>
          </a:prstGeom>
          <a:noFill/>
        </p:spPr>
        <p:txBody>
          <a:bodyPr wrap="square" rtlCol="0">
            <a:spAutoFit/>
          </a:bodyPr>
          <a:lstStyle/>
          <a:p>
            <a:pPr algn="ctr"/>
            <a:r>
              <a:rPr lang="en-US" b="1" dirty="0" smtClean="0"/>
              <a:t>-Initial Investment +( Cash Flow *Annuity Factor) = NPV</a:t>
            </a:r>
          </a:p>
          <a:p>
            <a:pPr algn="ctr"/>
            <a:r>
              <a:rPr lang="en-US" b="1" dirty="0" smtClean="0"/>
              <a:t>-</a:t>
            </a:r>
            <a:r>
              <a:rPr lang="en-US" b="1" dirty="0"/>
              <a:t>1,000,000 </a:t>
            </a:r>
            <a:r>
              <a:rPr lang="en-US" b="1" dirty="0" smtClean="0"/>
              <a:t>+( 400,000*2.487) </a:t>
            </a:r>
            <a:r>
              <a:rPr lang="en-US" b="1" dirty="0"/>
              <a:t>= -</a:t>
            </a:r>
            <a:r>
              <a:rPr lang="en-US" b="1" dirty="0" smtClean="0"/>
              <a:t>5,200</a:t>
            </a:r>
            <a:endParaRPr lang="en-US" b="1" dirty="0"/>
          </a:p>
        </p:txBody>
      </p:sp>
      <p:sp>
        <p:nvSpPr>
          <p:cNvPr id="3" name="Footer Placeholder 2"/>
          <p:cNvSpPr>
            <a:spLocks noGrp="1"/>
          </p:cNvSpPr>
          <p:nvPr>
            <p:ph type="ftr" sz="quarter" idx="11"/>
          </p:nvPr>
        </p:nvSpPr>
        <p:spPr/>
        <p:txBody>
          <a:bodyPr/>
          <a:lstStyle/>
          <a:p>
            <a:r>
              <a:rPr kumimoji="0" lang="en-US" smtClean="0"/>
              <a:t>© Dale R. Geiger 2011</a:t>
            </a:r>
            <a:endParaRPr kumimoji="0" lang="en-US" dirty="0"/>
          </a:p>
        </p:txBody>
      </p:sp>
      <p:sp>
        <p:nvSpPr>
          <p:cNvPr id="4" name="Slide Number Placeholder 3"/>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32</a:t>
            </a:fld>
            <a:endParaRPr kumimoji="0" lang="en-US" dirty="0"/>
          </a:p>
        </p:txBody>
      </p:sp>
    </p:spTree>
    <p:extLst>
      <p:ext uri="{BB962C8B-B14F-4D97-AF65-F5344CB8AC3E}">
        <p14:creationId xmlns:p14="http://schemas.microsoft.com/office/powerpoint/2010/main" val="30742926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Should we proceed with Reengineering?</a:t>
            </a:r>
            <a:endParaRPr lang="en-US" dirty="0"/>
          </a:p>
        </p:txBody>
      </p:sp>
      <p:sp>
        <p:nvSpPr>
          <p:cNvPr id="3" name="Content Placeholder 2"/>
          <p:cNvSpPr>
            <a:spLocks noGrp="1"/>
          </p:cNvSpPr>
          <p:nvPr>
            <p:ph idx="1"/>
          </p:nvPr>
        </p:nvSpPr>
        <p:spPr/>
        <p:txBody>
          <a:bodyPr/>
          <a:lstStyle/>
          <a:p>
            <a:r>
              <a:rPr lang="en-US" dirty="0" smtClean="0"/>
              <a:t>NPV is negative, so we should not proceed</a:t>
            </a:r>
          </a:p>
          <a:p>
            <a:pPr lvl="1"/>
            <a:r>
              <a:rPr lang="en-US" dirty="0" smtClean="0"/>
              <a:t>The present value of the benefits to be received in the future is less than the initial investment</a:t>
            </a:r>
          </a:p>
          <a:p>
            <a:r>
              <a:rPr lang="en-US" dirty="0" smtClean="0"/>
              <a:t>What if the discount rate is 8%?</a:t>
            </a:r>
          </a:p>
          <a:p>
            <a:endParaRPr lang="en-US" dirty="0"/>
          </a:p>
        </p:txBody>
      </p:sp>
      <p:sp>
        <p:nvSpPr>
          <p:cNvPr id="4" name="TextBox 3"/>
          <p:cNvSpPr txBox="1"/>
          <p:nvPr/>
        </p:nvSpPr>
        <p:spPr>
          <a:xfrm>
            <a:off x="228600" y="4038600"/>
            <a:ext cx="8229600" cy="830997"/>
          </a:xfrm>
          <a:prstGeom prst="rect">
            <a:avLst/>
          </a:prstGeom>
          <a:noFill/>
        </p:spPr>
        <p:txBody>
          <a:bodyPr wrap="square" rtlCol="0">
            <a:spAutoFit/>
          </a:bodyPr>
          <a:lstStyle/>
          <a:p>
            <a:pPr algn="ctr"/>
            <a:r>
              <a:rPr lang="en-US" sz="2400" b="1" dirty="0" smtClean="0"/>
              <a:t>-Initial Investment + Cash Flow (Savings) *Annuity Factor = NPV</a:t>
            </a:r>
          </a:p>
          <a:p>
            <a:pPr algn="ctr"/>
            <a:r>
              <a:rPr lang="en-US" sz="2400" b="1" dirty="0" smtClean="0"/>
              <a:t>-</a:t>
            </a:r>
            <a:r>
              <a:rPr lang="en-US" sz="2400" b="1" dirty="0"/>
              <a:t>1,000,000 + </a:t>
            </a:r>
            <a:r>
              <a:rPr lang="en-US" sz="2400" b="1" dirty="0" smtClean="0"/>
              <a:t>400,000*2.577 </a:t>
            </a:r>
            <a:r>
              <a:rPr lang="en-US" sz="2400" b="1" dirty="0"/>
              <a:t>= </a:t>
            </a:r>
            <a:r>
              <a:rPr lang="en-US" sz="2400" b="1" dirty="0" smtClean="0"/>
              <a:t>30,800</a:t>
            </a:r>
            <a:endParaRPr lang="en-US" sz="2400" b="1" dirty="0"/>
          </a:p>
        </p:txBody>
      </p:sp>
      <p:sp>
        <p:nvSpPr>
          <p:cNvPr id="5" name="Footer Placeholder 4"/>
          <p:cNvSpPr>
            <a:spLocks noGrp="1"/>
          </p:cNvSpPr>
          <p:nvPr>
            <p:ph type="ftr" sz="quarter" idx="11"/>
          </p:nvPr>
        </p:nvSpPr>
        <p:spPr/>
        <p:txBody>
          <a:bodyPr/>
          <a:lstStyle/>
          <a:p>
            <a:r>
              <a:rPr kumimoji="0" lang="en-US" smtClean="0"/>
              <a:t>© Dale R. Geiger 2011</a:t>
            </a:r>
            <a:endParaRPr kumimoji="0" lang="en-US"/>
          </a:p>
        </p:txBody>
      </p:sp>
      <p:sp>
        <p:nvSpPr>
          <p:cNvPr id="6" name="Slide Number Placeholder 5"/>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33</a:t>
            </a:fld>
            <a:endParaRPr kumimoji="0" lang="en-US"/>
          </a:p>
        </p:txBody>
      </p:sp>
    </p:spTree>
    <p:extLst>
      <p:ext uri="{BB962C8B-B14F-4D97-AF65-F5344CB8AC3E}">
        <p14:creationId xmlns:p14="http://schemas.microsoft.com/office/powerpoint/2010/main" val="151773395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on Learning</a:t>
            </a:r>
            <a:endParaRPr lang="en-US" dirty="0"/>
          </a:p>
        </p:txBody>
      </p:sp>
      <p:sp>
        <p:nvSpPr>
          <p:cNvPr id="3" name="Content Placeholder 2"/>
          <p:cNvSpPr>
            <a:spLocks noGrp="1"/>
          </p:cNvSpPr>
          <p:nvPr>
            <p:ph idx="1"/>
          </p:nvPr>
        </p:nvSpPr>
        <p:spPr/>
        <p:txBody>
          <a:bodyPr/>
          <a:lstStyle/>
          <a:p>
            <a:r>
              <a:rPr lang="en-US" dirty="0" smtClean="0"/>
              <a:t>What does Net Present Value represent?</a:t>
            </a:r>
          </a:p>
          <a:p>
            <a:r>
              <a:rPr lang="en-US" dirty="0" smtClean="0"/>
              <a:t>How can it be used to evaluate investments in property, plant and equipment?</a:t>
            </a:r>
            <a:endParaRPr lang="en-US" dirty="0"/>
          </a:p>
        </p:txBody>
      </p:sp>
      <p:sp>
        <p:nvSpPr>
          <p:cNvPr id="4" name="Footer Placeholder 3"/>
          <p:cNvSpPr>
            <a:spLocks noGrp="1"/>
          </p:cNvSpPr>
          <p:nvPr>
            <p:ph type="ftr" sz="quarter" idx="11"/>
          </p:nvPr>
        </p:nvSpPr>
        <p:spPr/>
        <p:txBody>
          <a:bodyPr/>
          <a:lstStyle/>
          <a:p>
            <a:r>
              <a:rPr kumimoji="0" lang="en-US" smtClean="0"/>
              <a:t>© Dale R. Geiger 2011</a:t>
            </a:r>
            <a:endParaRPr kumimoji="0" lang="en-US"/>
          </a:p>
        </p:txBody>
      </p:sp>
      <p:sp>
        <p:nvSpPr>
          <p:cNvPr id="5" name="Slide Number Placeholder 4"/>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34</a:t>
            </a:fld>
            <a:endParaRPr kumimoji="0" lang="en-US"/>
          </a:p>
        </p:txBody>
      </p:sp>
      <p:pic>
        <p:nvPicPr>
          <p:cNvPr id="6" name="Picture 2" descr="C:\Users\Melanie\AppData\Local\Microsoft\Windows\Temporary Internet Files\Content.IE5\KCYP9F23\MC90044131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11723"/>
            <a:ext cx="1066800" cy="1669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87710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Exercise</a:t>
            </a:r>
            <a:endParaRPr lang="en-US" dirty="0"/>
          </a:p>
        </p:txBody>
      </p:sp>
      <p:pic>
        <p:nvPicPr>
          <p:cNvPr id="3074" name="Picture 2" descr="C:\Users\Melanie Nelson\AppData\Local\Microsoft\Windows\Temporary Internet Files\Content.IE5\IL2DRLPW\MC900441732[1].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00400" y="2491581"/>
            <a:ext cx="2743200" cy="2743200"/>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r>
              <a:rPr kumimoji="0" lang="en-US" smtClean="0"/>
              <a:t>© Dale R. Geiger 2011</a:t>
            </a:r>
            <a:endParaRPr kumimoji="0" lang="en-US"/>
          </a:p>
        </p:txBody>
      </p:sp>
      <p:sp>
        <p:nvSpPr>
          <p:cNvPr id="5" name="Slide Number Placeholder 4"/>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35</a:t>
            </a:fld>
            <a:endParaRPr kumimoji="0" lang="en-US"/>
          </a:p>
        </p:txBody>
      </p:sp>
    </p:spTree>
    <p:extLst>
      <p:ext uri="{BB962C8B-B14F-4D97-AF65-F5344CB8AC3E}">
        <p14:creationId xmlns:p14="http://schemas.microsoft.com/office/powerpoint/2010/main" val="202450587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Calculate NPV Spreadsheet</a:t>
            </a:r>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r>
              <a:rPr kumimoji="0" lang="en-US" smtClean="0"/>
              <a:t>© Dale R. Geiger 2011</a:t>
            </a:r>
            <a:endParaRPr kumimoji="0" lang="en-US"/>
          </a:p>
        </p:txBody>
      </p:sp>
      <p:sp>
        <p:nvSpPr>
          <p:cNvPr id="5" name="Slide Number Placeholder 4"/>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36</a:t>
            </a:fld>
            <a:endParaRPr kumimoji="0" lang="en-US"/>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592141"/>
            <a:ext cx="6440101" cy="4236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t="7743"/>
          <a:stretch/>
        </p:blipFill>
        <p:spPr bwMode="auto">
          <a:xfrm>
            <a:off x="2850706" y="4730262"/>
            <a:ext cx="6064694" cy="2051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5715001" y="2096869"/>
            <a:ext cx="2795752" cy="646331"/>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b="1" dirty="0" smtClean="0"/>
              <a:t>Use the NPV Annuity tab when cash flows are equal</a:t>
            </a:r>
            <a:endParaRPr lang="en-US" b="1" dirty="0"/>
          </a:p>
        </p:txBody>
      </p:sp>
    </p:spTree>
    <p:extLst>
      <p:ext uri="{BB962C8B-B14F-4D97-AF65-F5344CB8AC3E}">
        <p14:creationId xmlns:p14="http://schemas.microsoft.com/office/powerpoint/2010/main" val="288349675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Screenshots</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kumimoji="0" lang="en-US" smtClean="0"/>
              <a:t>© Dale R. Geiger 2011</a:t>
            </a:r>
            <a:endParaRPr kumimoji="0" lang="en-US"/>
          </a:p>
        </p:txBody>
      </p:sp>
      <p:sp>
        <p:nvSpPr>
          <p:cNvPr id="5" name="Slide Number Placeholder 4"/>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37</a:t>
            </a:fld>
            <a:endParaRPr kumimoji="0" lang="en-US"/>
          </a:p>
        </p:txBody>
      </p:sp>
      <p:pic>
        <p:nvPicPr>
          <p:cNvPr id="409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48734"/>
          <a:stretch/>
        </p:blipFill>
        <p:spPr bwMode="auto">
          <a:xfrm>
            <a:off x="3071446" y="219808"/>
            <a:ext cx="6084277" cy="48387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51926" t="22653"/>
          <a:stretch/>
        </p:blipFill>
        <p:spPr bwMode="auto">
          <a:xfrm>
            <a:off x="-76200" y="2886808"/>
            <a:ext cx="5705475" cy="374259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381000" y="697468"/>
            <a:ext cx="3962400" cy="646331"/>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b="1" dirty="0" smtClean="0"/>
              <a:t>Enter the key variables for consecutive time periods in the Cash Flow I tab</a:t>
            </a:r>
            <a:endParaRPr lang="en-US" b="1" dirty="0"/>
          </a:p>
        </p:txBody>
      </p:sp>
      <p:sp>
        <p:nvSpPr>
          <p:cNvPr id="8" name="TextBox 7"/>
          <p:cNvSpPr txBox="1"/>
          <p:nvPr/>
        </p:nvSpPr>
        <p:spPr>
          <a:xfrm>
            <a:off x="3581400" y="5345668"/>
            <a:ext cx="4038600" cy="646331"/>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b="1" dirty="0" smtClean="0"/>
              <a:t>The spreadsheet calculates NPV and generates the timeline graph</a:t>
            </a:r>
            <a:endParaRPr lang="en-US" b="1" dirty="0"/>
          </a:p>
        </p:txBody>
      </p:sp>
    </p:spTree>
    <p:extLst>
      <p:ext uri="{BB962C8B-B14F-4D97-AF65-F5344CB8AC3E}">
        <p14:creationId xmlns:p14="http://schemas.microsoft.com/office/powerpoint/2010/main" val="21768720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kumimoji="0" lang="en-US" smtClean="0"/>
              <a:t>© Dale R. Geiger 2011</a:t>
            </a:r>
            <a:endParaRPr kumimoji="0" lang="en-US"/>
          </a:p>
        </p:txBody>
      </p:sp>
      <p:sp>
        <p:nvSpPr>
          <p:cNvPr id="5" name="Slide Number Placeholder 4"/>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38</a:t>
            </a:fld>
            <a:endParaRPr kumimoji="0" lang="en-US"/>
          </a:p>
        </p:txBody>
      </p:sp>
      <p:pic>
        <p:nvPicPr>
          <p:cNvPr id="512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5540" t="12042"/>
          <a:stretch/>
        </p:blipFill>
        <p:spPr bwMode="auto">
          <a:xfrm>
            <a:off x="0" y="224204"/>
            <a:ext cx="5039458" cy="358579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44409"/>
          <a:stretch/>
        </p:blipFill>
        <p:spPr bwMode="auto">
          <a:xfrm>
            <a:off x="2842846" y="2590800"/>
            <a:ext cx="6301154" cy="40767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3962401" y="1066800"/>
            <a:ext cx="4648199" cy="646331"/>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b="1" dirty="0" smtClean="0"/>
              <a:t>If cash flows are non-consecutive like Rebecca’s inheritance, use the Cash Flow II tab</a:t>
            </a:r>
            <a:endParaRPr lang="en-US" b="1" dirty="0"/>
          </a:p>
        </p:txBody>
      </p:sp>
    </p:spTree>
    <p:extLst>
      <p:ext uri="{BB962C8B-B14F-4D97-AF65-F5344CB8AC3E}">
        <p14:creationId xmlns:p14="http://schemas.microsoft.com/office/powerpoint/2010/main" val="42653229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Exercise</a:t>
            </a:r>
            <a:endParaRPr lang="en-US" dirty="0"/>
          </a:p>
        </p:txBody>
      </p:sp>
      <p:pic>
        <p:nvPicPr>
          <p:cNvPr id="4098" name="Picture 2" descr="C:\Users\Melanie Nelson\AppData\Local\Microsoft\Windows\Temporary Internet Files\Content.IE5\ERNT7F1Z\MC900433851[1].p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223419" y="2514600"/>
            <a:ext cx="2567781" cy="2567781"/>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r>
              <a:rPr kumimoji="0" lang="en-US" smtClean="0"/>
              <a:t>© Dale R. Geiger 2011</a:t>
            </a:r>
            <a:endParaRPr kumimoji="0" lang="en-US"/>
          </a:p>
        </p:txBody>
      </p:sp>
      <p:sp>
        <p:nvSpPr>
          <p:cNvPr id="5" name="Slide Number Placeholder 4"/>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39</a:t>
            </a:fld>
            <a:endParaRPr kumimoji="0" lang="en-US"/>
          </a:p>
        </p:txBody>
      </p:sp>
    </p:spTree>
    <p:extLst>
      <p:ext uri="{BB962C8B-B14F-4D97-AF65-F5344CB8AC3E}">
        <p14:creationId xmlns:p14="http://schemas.microsoft.com/office/powerpoint/2010/main" val="17577738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Net Present Value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“Net” refers to the result of combining multiple values</a:t>
            </a:r>
          </a:p>
          <a:p>
            <a:pPr lvl="1"/>
            <a:r>
              <a:rPr lang="en-US" dirty="0" smtClean="0"/>
              <a:t>Net Pay combines wages earned (+) and payroll tax deductions (-)</a:t>
            </a:r>
          </a:p>
          <a:p>
            <a:pPr lvl="1"/>
            <a:r>
              <a:rPr lang="en-US" dirty="0" smtClean="0"/>
              <a:t>Net Change in Financial Position combines Revenues (+) and Costs (-)</a:t>
            </a:r>
          </a:p>
          <a:p>
            <a:r>
              <a:rPr lang="en-US" dirty="0" smtClean="0"/>
              <a:t>Net Present Value (NPV) refers to the combination of multiple discounted cash flows</a:t>
            </a:r>
          </a:p>
          <a:p>
            <a:r>
              <a:rPr lang="en-US" dirty="0" smtClean="0"/>
              <a:t>A positive NPV means that the PV of the cash inflows outweighs the PV of the outflows</a:t>
            </a:r>
          </a:p>
          <a:p>
            <a:pPr lvl="1"/>
            <a:endParaRPr lang="en-US" dirty="0"/>
          </a:p>
        </p:txBody>
      </p:sp>
      <p:sp>
        <p:nvSpPr>
          <p:cNvPr id="4" name="Footer Placeholder 3"/>
          <p:cNvSpPr>
            <a:spLocks noGrp="1"/>
          </p:cNvSpPr>
          <p:nvPr>
            <p:ph type="ftr" sz="quarter" idx="11"/>
          </p:nvPr>
        </p:nvSpPr>
        <p:spPr/>
        <p:txBody>
          <a:bodyPr/>
          <a:lstStyle/>
          <a:p>
            <a:r>
              <a:rPr kumimoji="0" lang="en-US" smtClean="0"/>
              <a:t>© Dale R. Geiger 2011</a:t>
            </a:r>
            <a:endParaRPr kumimoji="0" lang="en-US"/>
          </a:p>
        </p:txBody>
      </p:sp>
      <p:sp>
        <p:nvSpPr>
          <p:cNvPr id="5" name="Slide Number Placeholder 4"/>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4</a:t>
            </a:fld>
            <a:endParaRPr kumimoji="0" lang="en-US"/>
          </a:p>
        </p:txBody>
      </p:sp>
    </p:spTree>
    <p:extLst>
      <p:ext uri="{BB962C8B-B14F-4D97-AF65-F5344CB8AC3E}">
        <p14:creationId xmlns:p14="http://schemas.microsoft.com/office/powerpoint/2010/main" val="27005151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Multiple Cash Flows</a:t>
            </a:r>
            <a:endParaRPr lang="en-US" dirty="0"/>
          </a:p>
        </p:txBody>
      </p:sp>
      <p:sp>
        <p:nvSpPr>
          <p:cNvPr id="3" name="Content Placeholder 2"/>
          <p:cNvSpPr>
            <a:spLocks noGrp="1"/>
          </p:cNvSpPr>
          <p:nvPr>
            <p:ph idx="1"/>
          </p:nvPr>
        </p:nvSpPr>
        <p:spPr/>
        <p:txBody>
          <a:bodyPr>
            <a:normAutofit fontScale="92500"/>
          </a:bodyPr>
          <a:lstStyle/>
          <a:p>
            <a:r>
              <a:rPr lang="en-US" dirty="0" smtClean="0"/>
              <a:t>Today is Rebecca’s 16</a:t>
            </a:r>
            <a:r>
              <a:rPr lang="en-US" baseline="30000" dirty="0" smtClean="0"/>
              <a:t>th</a:t>
            </a:r>
            <a:r>
              <a:rPr lang="en-US" dirty="0" smtClean="0"/>
              <a:t> birthday.  Her inheritance is held in trust and will be paid in the following installments:</a:t>
            </a:r>
          </a:p>
          <a:p>
            <a:pPr lvl="1"/>
            <a:r>
              <a:rPr lang="en-US" dirty="0" smtClean="0"/>
              <a:t>$20,000 on her 21</a:t>
            </a:r>
            <a:r>
              <a:rPr lang="en-US" baseline="30000" dirty="0" smtClean="0"/>
              <a:t>st</a:t>
            </a:r>
            <a:r>
              <a:rPr lang="en-US" dirty="0" smtClean="0"/>
              <a:t> birthday</a:t>
            </a:r>
          </a:p>
          <a:p>
            <a:pPr lvl="1"/>
            <a:r>
              <a:rPr lang="en-US" dirty="0" smtClean="0"/>
              <a:t>$40,000 on her 30</a:t>
            </a:r>
            <a:r>
              <a:rPr lang="en-US" baseline="30000" dirty="0" smtClean="0"/>
              <a:t>th</a:t>
            </a:r>
            <a:r>
              <a:rPr lang="en-US" dirty="0" smtClean="0"/>
              <a:t> birthday</a:t>
            </a:r>
          </a:p>
          <a:p>
            <a:pPr lvl="1"/>
            <a:r>
              <a:rPr lang="en-US" dirty="0" smtClean="0"/>
              <a:t>$60,000 on her 40</a:t>
            </a:r>
            <a:r>
              <a:rPr lang="en-US" baseline="30000" dirty="0" smtClean="0"/>
              <a:t>th</a:t>
            </a:r>
            <a:r>
              <a:rPr lang="en-US" dirty="0" smtClean="0"/>
              <a:t> birthday</a:t>
            </a:r>
          </a:p>
          <a:p>
            <a:pPr lvl="1"/>
            <a:r>
              <a:rPr lang="en-US" dirty="0" smtClean="0"/>
              <a:t>$100,000 on her 50</a:t>
            </a:r>
            <a:r>
              <a:rPr lang="en-US" baseline="30000" dirty="0" smtClean="0"/>
              <a:t>th</a:t>
            </a:r>
            <a:r>
              <a:rPr lang="en-US" dirty="0" smtClean="0"/>
              <a:t> birthday</a:t>
            </a:r>
          </a:p>
          <a:p>
            <a:r>
              <a:rPr lang="en-US" dirty="0" smtClean="0"/>
              <a:t>Assume a discount rate of 8%</a:t>
            </a:r>
          </a:p>
          <a:p>
            <a:r>
              <a:rPr lang="en-US" dirty="0" smtClean="0"/>
              <a:t>Task:  Calculate the NPV of Rebecca’s inheritance</a:t>
            </a:r>
            <a:endParaRPr lang="en-US" dirty="0"/>
          </a:p>
        </p:txBody>
      </p:sp>
      <p:sp>
        <p:nvSpPr>
          <p:cNvPr id="4" name="Footer Placeholder 3"/>
          <p:cNvSpPr>
            <a:spLocks noGrp="1"/>
          </p:cNvSpPr>
          <p:nvPr>
            <p:ph type="ftr" sz="quarter" idx="11"/>
          </p:nvPr>
        </p:nvSpPr>
        <p:spPr/>
        <p:txBody>
          <a:bodyPr/>
          <a:lstStyle/>
          <a:p>
            <a:r>
              <a:rPr kumimoji="0" lang="en-US" smtClean="0"/>
              <a:t>© Dale R. Geiger 2011</a:t>
            </a:r>
            <a:endParaRPr kumimoji="0" lang="en-US"/>
          </a:p>
        </p:txBody>
      </p:sp>
      <p:sp>
        <p:nvSpPr>
          <p:cNvPr id="5" name="Slide Number Placeholder 4"/>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5</a:t>
            </a:fld>
            <a:endParaRPr kumimoji="0" lang="en-US"/>
          </a:p>
        </p:txBody>
      </p:sp>
    </p:spTree>
    <p:extLst>
      <p:ext uri="{BB962C8B-B14F-4D97-AF65-F5344CB8AC3E}">
        <p14:creationId xmlns:p14="http://schemas.microsoft.com/office/powerpoint/2010/main" val="28746475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the Key Variables</a:t>
            </a:r>
            <a:endParaRPr lang="en-US" dirty="0"/>
          </a:p>
        </p:txBody>
      </p:sp>
      <p:sp>
        <p:nvSpPr>
          <p:cNvPr id="4" name="Text Placeholder 3"/>
          <p:cNvSpPr>
            <a:spLocks noGrp="1"/>
          </p:cNvSpPr>
          <p:nvPr>
            <p:ph type="body" idx="1"/>
          </p:nvPr>
        </p:nvSpPr>
        <p:spPr/>
        <p:txBody>
          <a:bodyPr/>
          <a:lstStyle/>
          <a:p>
            <a:r>
              <a:rPr lang="en-US" dirty="0"/>
              <a:t>Cash </a:t>
            </a:r>
            <a:r>
              <a:rPr lang="en-US" dirty="0" smtClean="0"/>
              <a:t>Flows</a:t>
            </a:r>
            <a:endParaRPr lang="en-US" dirty="0"/>
          </a:p>
        </p:txBody>
      </p:sp>
      <p:sp>
        <p:nvSpPr>
          <p:cNvPr id="3" name="Content Placeholder 2"/>
          <p:cNvSpPr>
            <a:spLocks noGrp="1"/>
          </p:cNvSpPr>
          <p:nvPr>
            <p:ph sz="half" idx="2"/>
          </p:nvPr>
        </p:nvSpPr>
        <p:spPr/>
        <p:txBody>
          <a:bodyPr/>
          <a:lstStyle/>
          <a:p>
            <a:pPr marL="457200" indent="-457200">
              <a:buFont typeface="+mj-lt"/>
              <a:buAutoNum type="arabicPeriod"/>
            </a:pPr>
            <a:r>
              <a:rPr lang="en-US" dirty="0" smtClean="0"/>
              <a:t>$20,000 Inflow </a:t>
            </a:r>
          </a:p>
          <a:p>
            <a:pPr marL="457200" indent="-457200">
              <a:buFont typeface="+mj-lt"/>
              <a:buAutoNum type="arabicPeriod"/>
            </a:pPr>
            <a:r>
              <a:rPr lang="en-US" dirty="0" smtClean="0"/>
              <a:t>$40,000 Inflow</a:t>
            </a:r>
          </a:p>
          <a:p>
            <a:pPr marL="457200" indent="-457200">
              <a:buFont typeface="+mj-lt"/>
              <a:buAutoNum type="arabicPeriod"/>
            </a:pPr>
            <a:r>
              <a:rPr lang="en-US" dirty="0" smtClean="0"/>
              <a:t>$60,000 Inflow</a:t>
            </a:r>
          </a:p>
          <a:p>
            <a:pPr marL="457200" indent="-457200">
              <a:buFont typeface="+mj-lt"/>
              <a:buAutoNum type="arabicPeriod"/>
            </a:pPr>
            <a:r>
              <a:rPr lang="en-US" dirty="0" smtClean="0"/>
              <a:t>$100,000 Inflow</a:t>
            </a:r>
            <a:endParaRPr lang="en-US" dirty="0"/>
          </a:p>
        </p:txBody>
      </p:sp>
      <p:sp>
        <p:nvSpPr>
          <p:cNvPr id="5" name="Text Placeholder 4"/>
          <p:cNvSpPr>
            <a:spLocks noGrp="1"/>
          </p:cNvSpPr>
          <p:nvPr>
            <p:ph type="body" sz="quarter" idx="3"/>
          </p:nvPr>
        </p:nvSpPr>
        <p:spPr/>
        <p:txBody>
          <a:bodyPr/>
          <a:lstStyle/>
          <a:p>
            <a:r>
              <a:rPr lang="en-US" dirty="0"/>
              <a:t>Time in </a:t>
            </a:r>
            <a:r>
              <a:rPr lang="en-US" dirty="0" smtClean="0"/>
              <a:t>Years</a:t>
            </a:r>
            <a:endParaRPr lang="en-US" dirty="0"/>
          </a:p>
        </p:txBody>
      </p:sp>
      <p:sp>
        <p:nvSpPr>
          <p:cNvPr id="6" name="Content Placeholder 5"/>
          <p:cNvSpPr>
            <a:spLocks noGrp="1"/>
          </p:cNvSpPr>
          <p:nvPr>
            <p:ph sz="quarter" idx="4"/>
          </p:nvPr>
        </p:nvSpPr>
        <p:spPr/>
        <p:txBody>
          <a:bodyPr/>
          <a:lstStyle/>
          <a:p>
            <a:pPr marL="0" indent="0">
              <a:buNone/>
            </a:pPr>
            <a:r>
              <a:rPr lang="en-US" dirty="0" smtClean="0"/>
              <a:t>…in 5 years (21</a:t>
            </a:r>
            <a:r>
              <a:rPr lang="en-US" baseline="30000" dirty="0" smtClean="0"/>
              <a:t>st</a:t>
            </a:r>
            <a:r>
              <a:rPr lang="en-US" dirty="0" smtClean="0"/>
              <a:t> birthday)</a:t>
            </a:r>
          </a:p>
          <a:p>
            <a:pPr marL="0" indent="0">
              <a:buNone/>
            </a:pPr>
            <a:r>
              <a:rPr lang="en-US" dirty="0" smtClean="0"/>
              <a:t>…in 14 years (30</a:t>
            </a:r>
            <a:r>
              <a:rPr lang="en-US" baseline="30000" dirty="0" smtClean="0"/>
              <a:t>th</a:t>
            </a:r>
            <a:r>
              <a:rPr lang="en-US" dirty="0" smtClean="0"/>
              <a:t> birthday)</a:t>
            </a:r>
          </a:p>
          <a:p>
            <a:pPr marL="0" indent="0">
              <a:buNone/>
            </a:pPr>
            <a:r>
              <a:rPr lang="en-US" dirty="0" smtClean="0"/>
              <a:t>…in 24 years (40</a:t>
            </a:r>
            <a:r>
              <a:rPr lang="en-US" baseline="30000" dirty="0" smtClean="0"/>
              <a:t>th</a:t>
            </a:r>
            <a:r>
              <a:rPr lang="en-US" dirty="0" smtClean="0"/>
              <a:t> birthday)</a:t>
            </a:r>
          </a:p>
          <a:p>
            <a:pPr marL="0" indent="0">
              <a:buNone/>
            </a:pPr>
            <a:r>
              <a:rPr lang="en-US" dirty="0" smtClean="0"/>
              <a:t>…in 34 years (50</a:t>
            </a:r>
            <a:r>
              <a:rPr lang="en-US" baseline="30000" dirty="0" smtClean="0"/>
              <a:t>th</a:t>
            </a:r>
            <a:r>
              <a:rPr lang="en-US" dirty="0" smtClean="0"/>
              <a:t> birthday)</a:t>
            </a:r>
            <a:endParaRPr lang="en-US" dirty="0"/>
          </a:p>
        </p:txBody>
      </p:sp>
      <p:sp>
        <p:nvSpPr>
          <p:cNvPr id="7" name="TextBox 6"/>
          <p:cNvSpPr txBox="1"/>
          <p:nvPr/>
        </p:nvSpPr>
        <p:spPr>
          <a:xfrm>
            <a:off x="3048000" y="4463534"/>
            <a:ext cx="2550570" cy="461665"/>
          </a:xfrm>
          <a:prstGeom prst="rect">
            <a:avLst/>
          </a:prstGeom>
          <a:noFill/>
        </p:spPr>
        <p:txBody>
          <a:bodyPr wrap="none" rtlCol="0">
            <a:spAutoFit/>
          </a:bodyPr>
          <a:lstStyle/>
          <a:p>
            <a:r>
              <a:rPr lang="en-US" sz="2400" b="1" dirty="0" smtClean="0"/>
              <a:t>Discount rate </a:t>
            </a:r>
            <a:r>
              <a:rPr lang="en-US" sz="2400" dirty="0" smtClean="0"/>
              <a:t>= 8%</a:t>
            </a:r>
            <a:endParaRPr lang="en-US" sz="2400" dirty="0"/>
          </a:p>
        </p:txBody>
      </p:sp>
      <p:sp>
        <p:nvSpPr>
          <p:cNvPr id="8" name="Footer Placeholder 7"/>
          <p:cNvSpPr>
            <a:spLocks noGrp="1"/>
          </p:cNvSpPr>
          <p:nvPr>
            <p:ph type="ftr" sz="quarter" idx="11"/>
          </p:nvPr>
        </p:nvSpPr>
        <p:spPr/>
        <p:txBody>
          <a:bodyPr/>
          <a:lstStyle/>
          <a:p>
            <a:r>
              <a:rPr kumimoji="0" lang="en-US" smtClean="0"/>
              <a:t>© Dale R. Geiger 2011</a:t>
            </a:r>
            <a:endParaRPr kumimoji="0" lang="en-US"/>
          </a:p>
        </p:txBody>
      </p:sp>
      <p:sp>
        <p:nvSpPr>
          <p:cNvPr id="9" name="Slide Number Placeholder 8"/>
          <p:cNvSpPr>
            <a:spLocks noGrp="1"/>
          </p:cNvSpPr>
          <p:nvPr>
            <p:ph type="sldNum" sz="quarter" idx="12"/>
          </p:nvPr>
        </p:nvSpPr>
        <p:spPr/>
        <p:txBody>
          <a:bodyPr/>
          <a:lstStyle/>
          <a:p>
            <a:pPr algn="r" eaLnBrk="1" latinLnBrk="0" hangingPunct="1"/>
            <a:fld id="{96652B35-718D-4E28-AFEB-B694A3B357E8}" type="slidenum">
              <a:rPr kumimoji="0" lang="en-US" smtClean="0"/>
              <a:pPr algn="r" eaLnBrk="1" latinLnBrk="0" hangingPunct="1"/>
              <a:t>6</a:t>
            </a:fld>
            <a:endParaRPr kumimoji="0" lang="en-US"/>
          </a:p>
        </p:txBody>
      </p:sp>
    </p:spTree>
    <p:extLst>
      <p:ext uri="{BB962C8B-B14F-4D97-AF65-F5344CB8AC3E}">
        <p14:creationId xmlns:p14="http://schemas.microsoft.com/office/powerpoint/2010/main" val="2021103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 a Timeline</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258465199"/>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1905000" y="5715000"/>
            <a:ext cx="301686" cy="369332"/>
          </a:xfrm>
          <a:prstGeom prst="rect">
            <a:avLst/>
          </a:prstGeom>
          <a:noFill/>
        </p:spPr>
        <p:txBody>
          <a:bodyPr wrap="none" rtlCol="0">
            <a:spAutoFit/>
          </a:bodyPr>
          <a:lstStyle/>
          <a:p>
            <a:r>
              <a:rPr lang="en-US" dirty="0" smtClean="0"/>
              <a:t>5</a:t>
            </a:r>
            <a:endParaRPr lang="en-US" dirty="0"/>
          </a:p>
        </p:txBody>
      </p:sp>
      <p:sp>
        <p:nvSpPr>
          <p:cNvPr id="10" name="TextBox 9"/>
          <p:cNvSpPr txBox="1"/>
          <p:nvPr/>
        </p:nvSpPr>
        <p:spPr>
          <a:xfrm>
            <a:off x="3810000" y="5715000"/>
            <a:ext cx="418704" cy="369332"/>
          </a:xfrm>
          <a:prstGeom prst="rect">
            <a:avLst/>
          </a:prstGeom>
          <a:noFill/>
        </p:spPr>
        <p:txBody>
          <a:bodyPr wrap="none" rtlCol="0">
            <a:spAutoFit/>
          </a:bodyPr>
          <a:lstStyle/>
          <a:p>
            <a:r>
              <a:rPr lang="en-US" dirty="0" smtClean="0"/>
              <a:t>14</a:t>
            </a:r>
            <a:endParaRPr lang="en-US" dirty="0"/>
          </a:p>
        </p:txBody>
      </p:sp>
      <p:sp>
        <p:nvSpPr>
          <p:cNvPr id="11" name="TextBox 10"/>
          <p:cNvSpPr txBox="1"/>
          <p:nvPr/>
        </p:nvSpPr>
        <p:spPr>
          <a:xfrm>
            <a:off x="6019800" y="5715000"/>
            <a:ext cx="418704" cy="369332"/>
          </a:xfrm>
          <a:prstGeom prst="rect">
            <a:avLst/>
          </a:prstGeom>
          <a:noFill/>
        </p:spPr>
        <p:txBody>
          <a:bodyPr wrap="none" rtlCol="0">
            <a:spAutoFit/>
          </a:bodyPr>
          <a:lstStyle/>
          <a:p>
            <a:r>
              <a:rPr lang="en-US" dirty="0"/>
              <a:t>2</a:t>
            </a:r>
            <a:r>
              <a:rPr lang="en-US" dirty="0" smtClean="0"/>
              <a:t>4</a:t>
            </a:r>
            <a:endParaRPr lang="en-US" dirty="0"/>
          </a:p>
        </p:txBody>
      </p:sp>
      <p:sp>
        <p:nvSpPr>
          <p:cNvPr id="12" name="TextBox 11"/>
          <p:cNvSpPr txBox="1"/>
          <p:nvPr/>
        </p:nvSpPr>
        <p:spPr>
          <a:xfrm>
            <a:off x="307914" y="1600200"/>
            <a:ext cx="301686" cy="369332"/>
          </a:xfrm>
          <a:prstGeom prst="rect">
            <a:avLst/>
          </a:prstGeom>
          <a:noFill/>
        </p:spPr>
        <p:txBody>
          <a:bodyPr wrap="none" rtlCol="0">
            <a:spAutoFit/>
          </a:bodyPr>
          <a:lstStyle/>
          <a:p>
            <a:r>
              <a:rPr lang="en-US" dirty="0" smtClean="0"/>
              <a:t>$</a:t>
            </a:r>
            <a:endParaRPr lang="en-US" dirty="0"/>
          </a:p>
        </p:txBody>
      </p:sp>
      <p:sp>
        <p:nvSpPr>
          <p:cNvPr id="13" name="TextBox 12"/>
          <p:cNvSpPr txBox="1"/>
          <p:nvPr/>
        </p:nvSpPr>
        <p:spPr>
          <a:xfrm>
            <a:off x="1447800" y="6107668"/>
            <a:ext cx="2555058" cy="369332"/>
          </a:xfrm>
          <a:prstGeom prst="rect">
            <a:avLst/>
          </a:prstGeom>
          <a:noFill/>
        </p:spPr>
        <p:txBody>
          <a:bodyPr wrap="none" rtlCol="0">
            <a:spAutoFit/>
          </a:bodyPr>
          <a:lstStyle/>
          <a:p>
            <a:r>
              <a:rPr lang="en-US" b="1" dirty="0" smtClean="0">
                <a:solidFill>
                  <a:srgbClr val="FF0000"/>
                </a:solidFill>
              </a:rPr>
              <a:t>X-Axis = number of Years</a:t>
            </a:r>
            <a:endParaRPr lang="en-US" b="1" dirty="0">
              <a:solidFill>
                <a:srgbClr val="FF0000"/>
              </a:solidFill>
            </a:endParaRPr>
          </a:p>
        </p:txBody>
      </p:sp>
      <p:sp>
        <p:nvSpPr>
          <p:cNvPr id="14" name="TextBox 13"/>
          <p:cNvSpPr txBox="1"/>
          <p:nvPr/>
        </p:nvSpPr>
        <p:spPr>
          <a:xfrm>
            <a:off x="2209800" y="1941823"/>
            <a:ext cx="3295847" cy="923330"/>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b="1" dirty="0" smtClean="0"/>
              <a:t>The timeline helps us to visualize the cash flows and gives us a “reality check“</a:t>
            </a:r>
            <a:endParaRPr lang="en-US" b="1" dirty="0"/>
          </a:p>
        </p:txBody>
      </p:sp>
      <p:sp>
        <p:nvSpPr>
          <p:cNvPr id="15" name="TextBox 14"/>
          <p:cNvSpPr txBox="1"/>
          <p:nvPr/>
        </p:nvSpPr>
        <p:spPr>
          <a:xfrm>
            <a:off x="1752600" y="4463534"/>
            <a:ext cx="655949" cy="369332"/>
          </a:xfrm>
          <a:prstGeom prst="rect">
            <a:avLst/>
          </a:prstGeom>
          <a:noFill/>
        </p:spPr>
        <p:txBody>
          <a:bodyPr wrap="none" rtlCol="0">
            <a:spAutoFit/>
          </a:bodyPr>
          <a:lstStyle/>
          <a:p>
            <a:r>
              <a:rPr lang="en-US" dirty="0" smtClean="0"/>
              <a:t>$20K</a:t>
            </a:r>
            <a:endParaRPr lang="en-US" dirty="0"/>
          </a:p>
        </p:txBody>
      </p:sp>
      <p:sp>
        <p:nvSpPr>
          <p:cNvPr id="16" name="TextBox 15"/>
          <p:cNvSpPr txBox="1"/>
          <p:nvPr/>
        </p:nvSpPr>
        <p:spPr>
          <a:xfrm>
            <a:off x="3763651" y="3745468"/>
            <a:ext cx="655949" cy="369332"/>
          </a:xfrm>
          <a:prstGeom prst="rect">
            <a:avLst/>
          </a:prstGeom>
          <a:noFill/>
        </p:spPr>
        <p:txBody>
          <a:bodyPr wrap="none" rtlCol="0">
            <a:spAutoFit/>
          </a:bodyPr>
          <a:lstStyle/>
          <a:p>
            <a:r>
              <a:rPr lang="en-US" dirty="0" smtClean="0"/>
              <a:t>$40K</a:t>
            </a:r>
            <a:endParaRPr lang="en-US" dirty="0"/>
          </a:p>
        </p:txBody>
      </p:sp>
      <p:sp>
        <p:nvSpPr>
          <p:cNvPr id="17" name="TextBox 16"/>
          <p:cNvSpPr txBox="1"/>
          <p:nvPr/>
        </p:nvSpPr>
        <p:spPr>
          <a:xfrm>
            <a:off x="5943600" y="2971800"/>
            <a:ext cx="655949" cy="369332"/>
          </a:xfrm>
          <a:prstGeom prst="rect">
            <a:avLst/>
          </a:prstGeom>
          <a:noFill/>
        </p:spPr>
        <p:txBody>
          <a:bodyPr wrap="none" rtlCol="0">
            <a:spAutoFit/>
          </a:bodyPr>
          <a:lstStyle/>
          <a:p>
            <a:r>
              <a:rPr lang="en-US" dirty="0" smtClean="0"/>
              <a:t>$60K</a:t>
            </a:r>
            <a:endParaRPr lang="en-US" dirty="0"/>
          </a:p>
        </p:txBody>
      </p:sp>
      <p:sp>
        <p:nvSpPr>
          <p:cNvPr id="18" name="TextBox 17"/>
          <p:cNvSpPr txBox="1"/>
          <p:nvPr/>
        </p:nvSpPr>
        <p:spPr>
          <a:xfrm>
            <a:off x="8107051" y="1447800"/>
            <a:ext cx="772969" cy="369332"/>
          </a:xfrm>
          <a:prstGeom prst="rect">
            <a:avLst/>
          </a:prstGeom>
          <a:noFill/>
        </p:spPr>
        <p:txBody>
          <a:bodyPr wrap="none" rtlCol="0">
            <a:spAutoFit/>
          </a:bodyPr>
          <a:lstStyle/>
          <a:p>
            <a:r>
              <a:rPr lang="en-US" dirty="0" smtClean="0"/>
              <a:t>$100K</a:t>
            </a:r>
            <a:endParaRPr lang="en-US" dirty="0"/>
          </a:p>
        </p:txBody>
      </p:sp>
      <p:sp>
        <p:nvSpPr>
          <p:cNvPr id="19" name="TextBox 18"/>
          <p:cNvSpPr txBox="1"/>
          <p:nvPr/>
        </p:nvSpPr>
        <p:spPr>
          <a:xfrm>
            <a:off x="838108" y="1600200"/>
            <a:ext cx="304892" cy="369332"/>
          </a:xfrm>
          <a:prstGeom prst="rect">
            <a:avLst/>
          </a:prstGeom>
          <a:noFill/>
        </p:spPr>
        <p:txBody>
          <a:bodyPr wrap="none" rtlCol="0">
            <a:spAutoFit/>
          </a:bodyPr>
          <a:lstStyle/>
          <a:p>
            <a:r>
              <a:rPr lang="en-US" dirty="0" smtClean="0"/>
              <a:t>K</a:t>
            </a:r>
            <a:endParaRPr lang="en-US" dirty="0"/>
          </a:p>
        </p:txBody>
      </p:sp>
      <p:sp>
        <p:nvSpPr>
          <p:cNvPr id="3" name="Footer Placeholder 2"/>
          <p:cNvSpPr>
            <a:spLocks noGrp="1"/>
          </p:cNvSpPr>
          <p:nvPr>
            <p:ph type="ftr" sz="quarter" idx="11"/>
          </p:nvPr>
        </p:nvSpPr>
        <p:spPr/>
        <p:txBody>
          <a:bodyPr/>
          <a:lstStyle/>
          <a:p>
            <a:r>
              <a:rPr kumimoji="0" lang="en-US" smtClean="0"/>
              <a:t>© Dale R. Geiger 2011</a:t>
            </a:r>
            <a:endParaRPr kumimoji="0" lang="en-US"/>
          </a:p>
        </p:txBody>
      </p:sp>
      <p:sp>
        <p:nvSpPr>
          <p:cNvPr id="4" name="Slide Number Placeholder 3"/>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7</a:t>
            </a:fld>
            <a:endParaRPr kumimoji="0" lang="en-US"/>
          </a:p>
        </p:txBody>
      </p:sp>
    </p:spTree>
    <p:extLst>
      <p:ext uri="{BB962C8B-B14F-4D97-AF65-F5344CB8AC3E}">
        <p14:creationId xmlns:p14="http://schemas.microsoft.com/office/powerpoint/2010/main" val="1958136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Multiply by the PV Factors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27611618"/>
              </p:ext>
            </p:extLst>
          </p:nvPr>
        </p:nvGraphicFramePr>
        <p:xfrm>
          <a:off x="1600200" y="1600200"/>
          <a:ext cx="6019800" cy="2225040"/>
        </p:xfrm>
        <a:graphic>
          <a:graphicData uri="http://schemas.openxmlformats.org/drawingml/2006/table">
            <a:tbl>
              <a:tblPr firstRow="1" bandRow="1">
                <a:tableStyleId>{5C22544A-7EE6-4342-B048-85BDC9FD1C3A}</a:tableStyleId>
              </a:tblPr>
              <a:tblGrid>
                <a:gridCol w="1645920"/>
                <a:gridCol w="411480"/>
                <a:gridCol w="1600200"/>
                <a:gridCol w="457200"/>
                <a:gridCol w="1905000"/>
              </a:tblGrid>
              <a:tr h="370840">
                <a:tc>
                  <a:txBody>
                    <a:bodyPr/>
                    <a:lstStyle/>
                    <a:p>
                      <a:r>
                        <a:rPr lang="en-US" dirty="0" smtClean="0"/>
                        <a:t>Cash Flow</a:t>
                      </a:r>
                      <a:endParaRPr lang="en-US" dirty="0"/>
                    </a:p>
                  </a:txBody>
                  <a:tcPr/>
                </a:tc>
                <a:tc>
                  <a:txBody>
                    <a:bodyPr/>
                    <a:lstStyle/>
                    <a:p>
                      <a:pPr algn="ctr"/>
                      <a:r>
                        <a:rPr lang="en-US" dirty="0" smtClean="0"/>
                        <a:t>*</a:t>
                      </a:r>
                      <a:endParaRPr lang="en-US" dirty="0"/>
                    </a:p>
                  </a:txBody>
                  <a:tcPr/>
                </a:tc>
                <a:tc>
                  <a:txBody>
                    <a:bodyPr/>
                    <a:lstStyle/>
                    <a:p>
                      <a:r>
                        <a:rPr lang="en-US" dirty="0" smtClean="0"/>
                        <a:t>PV Factor (8%)</a:t>
                      </a:r>
                      <a:endParaRPr lang="en-US" dirty="0"/>
                    </a:p>
                  </a:txBody>
                  <a:tcPr/>
                </a:tc>
                <a:tc>
                  <a:txBody>
                    <a:bodyPr/>
                    <a:lstStyle/>
                    <a:p>
                      <a:pPr algn="ctr"/>
                      <a:r>
                        <a:rPr lang="en-US" dirty="0" smtClean="0"/>
                        <a:t>=</a:t>
                      </a:r>
                      <a:endParaRPr lang="en-US" dirty="0"/>
                    </a:p>
                  </a:txBody>
                  <a:tcPr/>
                </a:tc>
                <a:tc>
                  <a:txBody>
                    <a:bodyPr/>
                    <a:lstStyle/>
                    <a:p>
                      <a:r>
                        <a:rPr lang="en-US" dirty="0" smtClean="0"/>
                        <a:t>Present</a:t>
                      </a:r>
                      <a:r>
                        <a:rPr lang="en-US" baseline="0" dirty="0" smtClean="0"/>
                        <a:t> Value</a:t>
                      </a:r>
                      <a:endParaRPr lang="en-US" dirty="0"/>
                    </a:p>
                  </a:txBody>
                  <a:tcPr/>
                </a:tc>
              </a:tr>
              <a:tr h="370840">
                <a:tc>
                  <a:txBody>
                    <a:bodyPr/>
                    <a:lstStyle/>
                    <a:p>
                      <a:pPr algn="r"/>
                      <a:r>
                        <a:rPr lang="en-US" dirty="0" smtClean="0"/>
                        <a:t>$20,000</a:t>
                      </a:r>
                      <a:endParaRPr lang="en-US" dirty="0"/>
                    </a:p>
                  </a:txBody>
                  <a:tcPr/>
                </a:tc>
                <a:tc>
                  <a:txBody>
                    <a:bodyPr/>
                    <a:lstStyle/>
                    <a:p>
                      <a:pPr algn="ctr"/>
                      <a:r>
                        <a:rPr lang="en-US" dirty="0" smtClean="0"/>
                        <a:t>*</a:t>
                      </a:r>
                      <a:endParaRPr lang="en-US" dirty="0"/>
                    </a:p>
                  </a:txBody>
                  <a:tcPr/>
                </a:tc>
                <a:tc>
                  <a:txBody>
                    <a:bodyPr/>
                    <a:lstStyle/>
                    <a:p>
                      <a:pPr algn="r"/>
                      <a:r>
                        <a:rPr lang="en-US" dirty="0" smtClean="0"/>
                        <a:t>0.6806</a:t>
                      </a:r>
                      <a:endParaRPr lang="en-US" dirty="0"/>
                    </a:p>
                  </a:txBody>
                  <a:tcPr/>
                </a:tc>
                <a:tc>
                  <a:txBody>
                    <a:bodyPr/>
                    <a:lstStyle/>
                    <a:p>
                      <a:pPr algn="ctr"/>
                      <a:r>
                        <a:rPr lang="en-US" dirty="0" smtClean="0"/>
                        <a:t>=</a:t>
                      </a:r>
                      <a:endParaRPr lang="en-US" dirty="0"/>
                    </a:p>
                  </a:txBody>
                  <a:tcPr/>
                </a:tc>
                <a:tc>
                  <a:txBody>
                    <a:bodyPr/>
                    <a:lstStyle/>
                    <a:p>
                      <a:pPr algn="r"/>
                      <a:endParaRPr lang="en-US" dirty="0"/>
                    </a:p>
                  </a:txBody>
                  <a:tcPr/>
                </a:tc>
              </a:tr>
              <a:tr h="370840">
                <a:tc>
                  <a:txBody>
                    <a:bodyPr/>
                    <a:lstStyle/>
                    <a:p>
                      <a:pPr algn="r"/>
                      <a:r>
                        <a:rPr lang="en-US" dirty="0" smtClean="0"/>
                        <a:t>$40,000</a:t>
                      </a:r>
                      <a:endParaRPr lang="en-US" dirty="0"/>
                    </a:p>
                  </a:txBody>
                  <a:tcPr/>
                </a:tc>
                <a:tc>
                  <a:txBody>
                    <a:bodyPr/>
                    <a:lstStyle/>
                    <a:p>
                      <a:pPr algn="ctr"/>
                      <a:r>
                        <a:rPr lang="en-US" dirty="0" smtClean="0"/>
                        <a:t>*</a:t>
                      </a:r>
                      <a:endParaRPr lang="en-US" dirty="0"/>
                    </a:p>
                  </a:txBody>
                  <a:tcPr/>
                </a:tc>
                <a:tc>
                  <a:txBody>
                    <a:bodyPr/>
                    <a:lstStyle/>
                    <a:p>
                      <a:pPr algn="r"/>
                      <a:r>
                        <a:rPr lang="en-US" dirty="0" smtClean="0"/>
                        <a:t>0.3405</a:t>
                      </a:r>
                      <a:endParaRPr lang="en-US" dirty="0"/>
                    </a:p>
                  </a:txBody>
                  <a:tcPr/>
                </a:tc>
                <a:tc>
                  <a:txBody>
                    <a:bodyPr/>
                    <a:lstStyle/>
                    <a:p>
                      <a:pPr algn="ctr"/>
                      <a:r>
                        <a:rPr lang="en-US" dirty="0" smtClean="0"/>
                        <a:t>=</a:t>
                      </a:r>
                      <a:endParaRPr lang="en-US" dirty="0"/>
                    </a:p>
                  </a:txBody>
                  <a:tcPr/>
                </a:tc>
                <a:tc>
                  <a:txBody>
                    <a:bodyPr/>
                    <a:lstStyle/>
                    <a:p>
                      <a:pPr algn="r"/>
                      <a:endParaRPr lang="en-US" dirty="0"/>
                    </a:p>
                  </a:txBody>
                  <a:tcPr/>
                </a:tc>
              </a:tr>
              <a:tr h="370840">
                <a:tc>
                  <a:txBody>
                    <a:bodyPr/>
                    <a:lstStyle/>
                    <a:p>
                      <a:pPr algn="r"/>
                      <a:r>
                        <a:rPr lang="en-US" dirty="0" smtClean="0"/>
                        <a:t>$60,000</a:t>
                      </a:r>
                      <a:endParaRPr lang="en-US" dirty="0"/>
                    </a:p>
                  </a:txBody>
                  <a:tcPr/>
                </a:tc>
                <a:tc>
                  <a:txBody>
                    <a:bodyPr/>
                    <a:lstStyle/>
                    <a:p>
                      <a:pPr algn="ctr"/>
                      <a:r>
                        <a:rPr lang="en-US" dirty="0" smtClean="0"/>
                        <a:t>*</a:t>
                      </a:r>
                      <a:endParaRPr lang="en-US" dirty="0"/>
                    </a:p>
                  </a:txBody>
                  <a:tcPr/>
                </a:tc>
                <a:tc>
                  <a:txBody>
                    <a:bodyPr/>
                    <a:lstStyle/>
                    <a:p>
                      <a:pPr algn="r"/>
                      <a:r>
                        <a:rPr lang="en-US" dirty="0" smtClean="0"/>
                        <a:t>0.1577</a:t>
                      </a:r>
                      <a:endParaRPr lang="en-US" dirty="0"/>
                    </a:p>
                  </a:txBody>
                  <a:tcPr/>
                </a:tc>
                <a:tc>
                  <a:txBody>
                    <a:bodyPr/>
                    <a:lstStyle/>
                    <a:p>
                      <a:pPr algn="ctr"/>
                      <a:r>
                        <a:rPr lang="en-US" dirty="0" smtClean="0"/>
                        <a:t>=</a:t>
                      </a:r>
                      <a:endParaRPr lang="en-US" dirty="0"/>
                    </a:p>
                  </a:txBody>
                  <a:tcPr/>
                </a:tc>
                <a:tc>
                  <a:txBody>
                    <a:bodyPr/>
                    <a:lstStyle/>
                    <a:p>
                      <a:pPr algn="r"/>
                      <a:endParaRPr lang="en-US" dirty="0"/>
                    </a:p>
                  </a:txBody>
                  <a:tcPr/>
                </a:tc>
              </a:tr>
              <a:tr h="370840">
                <a:tc>
                  <a:txBody>
                    <a:bodyPr/>
                    <a:lstStyle/>
                    <a:p>
                      <a:pPr algn="r"/>
                      <a:r>
                        <a:rPr lang="en-US" dirty="0" smtClean="0"/>
                        <a:t>$100,000</a:t>
                      </a:r>
                      <a:endParaRPr lang="en-US" dirty="0"/>
                    </a:p>
                  </a:txBody>
                  <a:tcPr/>
                </a:tc>
                <a:tc>
                  <a:txBody>
                    <a:bodyPr/>
                    <a:lstStyle/>
                    <a:p>
                      <a:pPr algn="ctr"/>
                      <a:r>
                        <a:rPr lang="en-US" dirty="0" smtClean="0"/>
                        <a:t>*</a:t>
                      </a:r>
                      <a:endParaRPr lang="en-US" dirty="0"/>
                    </a:p>
                  </a:txBody>
                  <a:tcPr/>
                </a:tc>
                <a:tc>
                  <a:txBody>
                    <a:bodyPr/>
                    <a:lstStyle/>
                    <a:p>
                      <a:pPr algn="r"/>
                      <a:r>
                        <a:rPr lang="en-US" dirty="0" smtClean="0"/>
                        <a:t>0.0730</a:t>
                      </a:r>
                      <a:endParaRPr lang="en-US" dirty="0"/>
                    </a:p>
                  </a:txBody>
                  <a:tcPr/>
                </a:tc>
                <a:tc>
                  <a:txBody>
                    <a:bodyPr/>
                    <a:lstStyle/>
                    <a:p>
                      <a:pPr algn="ctr"/>
                      <a:r>
                        <a:rPr lang="en-US" dirty="0" smtClean="0"/>
                        <a:t>=</a:t>
                      </a:r>
                      <a:endParaRPr lang="en-US" dirty="0"/>
                    </a:p>
                  </a:txBody>
                  <a:tcPr/>
                </a:tc>
                <a:tc>
                  <a:txBody>
                    <a:bodyPr/>
                    <a:lstStyle/>
                    <a:p>
                      <a:pPr algn="r"/>
                      <a:endParaRPr lang="en-US" dirty="0"/>
                    </a:p>
                  </a:txBody>
                  <a:tcPr/>
                </a:tc>
              </a:tr>
              <a:tr h="370840">
                <a:tc gridSpan="4">
                  <a:txBody>
                    <a:bodyPr/>
                    <a:lstStyle/>
                    <a:p>
                      <a:pPr algn="r"/>
                      <a:r>
                        <a:rPr lang="en-US" dirty="0" smtClean="0"/>
                        <a:t>Total</a:t>
                      </a:r>
                      <a:endParaRPr lang="en-US" dirty="0"/>
                    </a:p>
                  </a:txBody>
                  <a:tcPr/>
                </a:tc>
                <a:tc hMerge="1">
                  <a:txBody>
                    <a:bodyPr/>
                    <a:lstStyle/>
                    <a:p>
                      <a:pPr algn="ctr"/>
                      <a:endParaRPr lang="en-US" dirty="0" smtClean="0"/>
                    </a:p>
                  </a:txBody>
                  <a:tcPr/>
                </a:tc>
                <a:tc hMerge="1">
                  <a:txBody>
                    <a:bodyPr/>
                    <a:lstStyle/>
                    <a:p>
                      <a:pPr algn="r"/>
                      <a:endParaRPr lang="en-US" dirty="0"/>
                    </a:p>
                  </a:txBody>
                  <a:tcPr/>
                </a:tc>
                <a:tc hMerge="1">
                  <a:txBody>
                    <a:bodyPr/>
                    <a:lstStyle/>
                    <a:p>
                      <a:pPr algn="ctr"/>
                      <a:endParaRPr lang="en-US" dirty="0"/>
                    </a:p>
                  </a:txBody>
                  <a:tcPr/>
                </a:tc>
                <a:tc>
                  <a:txBody>
                    <a:bodyPr/>
                    <a:lstStyle/>
                    <a:p>
                      <a:pPr algn="r"/>
                      <a:endParaRPr lang="en-US" dirty="0"/>
                    </a:p>
                  </a:txBody>
                  <a:tcPr/>
                </a:tc>
              </a:tr>
            </a:tbl>
          </a:graphicData>
        </a:graphic>
      </p:graphicFrame>
      <p:sp>
        <p:nvSpPr>
          <p:cNvPr id="5" name="TextBox 4"/>
          <p:cNvSpPr txBox="1"/>
          <p:nvPr/>
        </p:nvSpPr>
        <p:spPr>
          <a:xfrm>
            <a:off x="1676400" y="4267200"/>
            <a:ext cx="4851585" cy="400110"/>
          </a:xfrm>
          <a:prstGeom prst="rect">
            <a:avLst/>
          </a:prstGeom>
          <a:noFill/>
        </p:spPr>
        <p:txBody>
          <a:bodyPr wrap="none" rtlCol="0">
            <a:spAutoFit/>
          </a:bodyPr>
          <a:lstStyle/>
          <a:p>
            <a:r>
              <a:rPr lang="en-US" sz="2000" b="1" dirty="0" smtClean="0">
                <a:solidFill>
                  <a:schemeClr val="bg1"/>
                </a:solidFill>
              </a:rPr>
              <a:t>The NPV of Rebecca’s inheritance is $43,994</a:t>
            </a:r>
            <a:endParaRPr lang="en-US" sz="2000" b="1" dirty="0">
              <a:solidFill>
                <a:schemeClr val="bg1"/>
              </a:solidFill>
            </a:endParaRPr>
          </a:p>
        </p:txBody>
      </p:sp>
      <p:sp>
        <p:nvSpPr>
          <p:cNvPr id="3" name="Footer Placeholder 2"/>
          <p:cNvSpPr>
            <a:spLocks noGrp="1"/>
          </p:cNvSpPr>
          <p:nvPr>
            <p:ph type="ftr" sz="quarter" idx="11"/>
          </p:nvPr>
        </p:nvSpPr>
        <p:spPr/>
        <p:txBody>
          <a:bodyPr/>
          <a:lstStyle/>
          <a:p>
            <a:r>
              <a:rPr kumimoji="0" lang="en-US" smtClean="0"/>
              <a:t>© Dale R. Geiger 2011</a:t>
            </a:r>
            <a:endParaRPr kumimoji="0" lang="en-US"/>
          </a:p>
        </p:txBody>
      </p:sp>
      <p:sp>
        <p:nvSpPr>
          <p:cNvPr id="6" name="Slide Number Placeholder 5"/>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8</a:t>
            </a:fld>
            <a:endParaRPr kumimoji="0" lang="en-US"/>
          </a:p>
        </p:txBody>
      </p:sp>
    </p:spTree>
    <p:extLst>
      <p:ext uri="{BB962C8B-B14F-4D97-AF65-F5344CB8AC3E}">
        <p14:creationId xmlns:p14="http://schemas.microsoft.com/office/powerpoint/2010/main" val="3720673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Multiply by the PV Factors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37315720"/>
              </p:ext>
            </p:extLst>
          </p:nvPr>
        </p:nvGraphicFramePr>
        <p:xfrm>
          <a:off x="1600200" y="1600200"/>
          <a:ext cx="6019800" cy="2225040"/>
        </p:xfrm>
        <a:graphic>
          <a:graphicData uri="http://schemas.openxmlformats.org/drawingml/2006/table">
            <a:tbl>
              <a:tblPr firstRow="1" bandRow="1">
                <a:tableStyleId>{5C22544A-7EE6-4342-B048-85BDC9FD1C3A}</a:tableStyleId>
              </a:tblPr>
              <a:tblGrid>
                <a:gridCol w="1645920"/>
                <a:gridCol w="411480"/>
                <a:gridCol w="1600200"/>
                <a:gridCol w="457200"/>
                <a:gridCol w="1905000"/>
              </a:tblGrid>
              <a:tr h="370840">
                <a:tc>
                  <a:txBody>
                    <a:bodyPr/>
                    <a:lstStyle/>
                    <a:p>
                      <a:r>
                        <a:rPr lang="en-US" dirty="0" smtClean="0"/>
                        <a:t>Cash Flow</a:t>
                      </a:r>
                      <a:endParaRPr lang="en-US" dirty="0"/>
                    </a:p>
                  </a:txBody>
                  <a:tcPr/>
                </a:tc>
                <a:tc>
                  <a:txBody>
                    <a:bodyPr/>
                    <a:lstStyle/>
                    <a:p>
                      <a:pPr algn="ctr"/>
                      <a:r>
                        <a:rPr lang="en-US" dirty="0" smtClean="0"/>
                        <a:t>*</a:t>
                      </a:r>
                      <a:endParaRPr lang="en-US" dirty="0"/>
                    </a:p>
                  </a:txBody>
                  <a:tcPr/>
                </a:tc>
                <a:tc>
                  <a:txBody>
                    <a:bodyPr/>
                    <a:lstStyle/>
                    <a:p>
                      <a:r>
                        <a:rPr lang="en-US" dirty="0" smtClean="0"/>
                        <a:t>PV Factor (8%)</a:t>
                      </a:r>
                      <a:endParaRPr lang="en-US" dirty="0"/>
                    </a:p>
                  </a:txBody>
                  <a:tcPr/>
                </a:tc>
                <a:tc>
                  <a:txBody>
                    <a:bodyPr/>
                    <a:lstStyle/>
                    <a:p>
                      <a:pPr algn="ctr"/>
                      <a:r>
                        <a:rPr lang="en-US" dirty="0" smtClean="0"/>
                        <a:t>=</a:t>
                      </a:r>
                      <a:endParaRPr lang="en-US" dirty="0"/>
                    </a:p>
                  </a:txBody>
                  <a:tcPr/>
                </a:tc>
                <a:tc>
                  <a:txBody>
                    <a:bodyPr/>
                    <a:lstStyle/>
                    <a:p>
                      <a:r>
                        <a:rPr lang="en-US" dirty="0" smtClean="0"/>
                        <a:t>Present</a:t>
                      </a:r>
                      <a:r>
                        <a:rPr lang="en-US" baseline="0" dirty="0" smtClean="0"/>
                        <a:t> Value</a:t>
                      </a:r>
                      <a:endParaRPr lang="en-US" dirty="0"/>
                    </a:p>
                  </a:txBody>
                  <a:tcPr/>
                </a:tc>
              </a:tr>
              <a:tr h="370840">
                <a:tc>
                  <a:txBody>
                    <a:bodyPr/>
                    <a:lstStyle/>
                    <a:p>
                      <a:pPr algn="r"/>
                      <a:r>
                        <a:rPr lang="en-US" dirty="0" smtClean="0"/>
                        <a:t>$20,000</a:t>
                      </a:r>
                      <a:endParaRPr lang="en-US" dirty="0"/>
                    </a:p>
                  </a:txBody>
                  <a:tcPr/>
                </a:tc>
                <a:tc>
                  <a:txBody>
                    <a:bodyPr/>
                    <a:lstStyle/>
                    <a:p>
                      <a:pPr algn="ctr"/>
                      <a:r>
                        <a:rPr lang="en-US" dirty="0" smtClean="0"/>
                        <a:t>*</a:t>
                      </a:r>
                      <a:endParaRPr lang="en-US" dirty="0"/>
                    </a:p>
                  </a:txBody>
                  <a:tcPr/>
                </a:tc>
                <a:tc>
                  <a:txBody>
                    <a:bodyPr/>
                    <a:lstStyle/>
                    <a:p>
                      <a:pPr algn="r"/>
                      <a:r>
                        <a:rPr lang="en-US" dirty="0" smtClean="0"/>
                        <a:t>0.6806</a:t>
                      </a:r>
                      <a:endParaRPr lang="en-US" dirty="0"/>
                    </a:p>
                  </a:txBody>
                  <a:tcPr/>
                </a:tc>
                <a:tc>
                  <a:txBody>
                    <a:bodyPr/>
                    <a:lstStyle/>
                    <a:p>
                      <a:pPr algn="ctr"/>
                      <a:r>
                        <a:rPr lang="en-US" dirty="0" smtClean="0"/>
                        <a:t>=</a:t>
                      </a:r>
                      <a:endParaRPr lang="en-US" dirty="0"/>
                    </a:p>
                  </a:txBody>
                  <a:tcPr/>
                </a:tc>
                <a:tc>
                  <a:txBody>
                    <a:bodyPr/>
                    <a:lstStyle/>
                    <a:p>
                      <a:pPr algn="r"/>
                      <a:r>
                        <a:rPr lang="en-US" dirty="0" smtClean="0"/>
                        <a:t>$13,612</a:t>
                      </a:r>
                      <a:endParaRPr lang="en-US" dirty="0"/>
                    </a:p>
                  </a:txBody>
                  <a:tcPr/>
                </a:tc>
              </a:tr>
              <a:tr h="370840">
                <a:tc>
                  <a:txBody>
                    <a:bodyPr/>
                    <a:lstStyle/>
                    <a:p>
                      <a:pPr algn="r"/>
                      <a:r>
                        <a:rPr lang="en-US" dirty="0" smtClean="0"/>
                        <a:t>$40,000</a:t>
                      </a:r>
                      <a:endParaRPr lang="en-US" dirty="0"/>
                    </a:p>
                  </a:txBody>
                  <a:tcPr/>
                </a:tc>
                <a:tc>
                  <a:txBody>
                    <a:bodyPr/>
                    <a:lstStyle/>
                    <a:p>
                      <a:pPr algn="ctr"/>
                      <a:r>
                        <a:rPr lang="en-US" dirty="0" smtClean="0"/>
                        <a:t>*</a:t>
                      </a:r>
                      <a:endParaRPr lang="en-US" dirty="0"/>
                    </a:p>
                  </a:txBody>
                  <a:tcPr/>
                </a:tc>
                <a:tc>
                  <a:txBody>
                    <a:bodyPr/>
                    <a:lstStyle/>
                    <a:p>
                      <a:pPr algn="r"/>
                      <a:r>
                        <a:rPr lang="en-US" dirty="0" smtClean="0"/>
                        <a:t>0.3405</a:t>
                      </a:r>
                      <a:endParaRPr lang="en-US" dirty="0"/>
                    </a:p>
                  </a:txBody>
                  <a:tcPr/>
                </a:tc>
                <a:tc>
                  <a:txBody>
                    <a:bodyPr/>
                    <a:lstStyle/>
                    <a:p>
                      <a:pPr algn="ctr"/>
                      <a:r>
                        <a:rPr lang="en-US" dirty="0" smtClean="0"/>
                        <a:t>=</a:t>
                      </a:r>
                      <a:endParaRPr lang="en-US" dirty="0"/>
                    </a:p>
                  </a:txBody>
                  <a:tcPr/>
                </a:tc>
                <a:tc>
                  <a:txBody>
                    <a:bodyPr/>
                    <a:lstStyle/>
                    <a:p>
                      <a:pPr algn="r"/>
                      <a:endParaRPr lang="en-US" dirty="0"/>
                    </a:p>
                  </a:txBody>
                  <a:tcPr/>
                </a:tc>
              </a:tr>
              <a:tr h="370840">
                <a:tc>
                  <a:txBody>
                    <a:bodyPr/>
                    <a:lstStyle/>
                    <a:p>
                      <a:pPr algn="r"/>
                      <a:r>
                        <a:rPr lang="en-US" dirty="0" smtClean="0"/>
                        <a:t>$60,000</a:t>
                      </a:r>
                      <a:endParaRPr lang="en-US" dirty="0"/>
                    </a:p>
                  </a:txBody>
                  <a:tcPr/>
                </a:tc>
                <a:tc>
                  <a:txBody>
                    <a:bodyPr/>
                    <a:lstStyle/>
                    <a:p>
                      <a:pPr algn="ctr"/>
                      <a:r>
                        <a:rPr lang="en-US" dirty="0" smtClean="0"/>
                        <a:t>*</a:t>
                      </a:r>
                      <a:endParaRPr lang="en-US" dirty="0"/>
                    </a:p>
                  </a:txBody>
                  <a:tcPr/>
                </a:tc>
                <a:tc>
                  <a:txBody>
                    <a:bodyPr/>
                    <a:lstStyle/>
                    <a:p>
                      <a:pPr algn="r"/>
                      <a:r>
                        <a:rPr lang="en-US" dirty="0" smtClean="0"/>
                        <a:t>0.1577</a:t>
                      </a:r>
                      <a:endParaRPr lang="en-US" dirty="0"/>
                    </a:p>
                  </a:txBody>
                  <a:tcPr/>
                </a:tc>
                <a:tc>
                  <a:txBody>
                    <a:bodyPr/>
                    <a:lstStyle/>
                    <a:p>
                      <a:pPr algn="ctr"/>
                      <a:r>
                        <a:rPr lang="en-US" dirty="0" smtClean="0"/>
                        <a:t>=</a:t>
                      </a:r>
                      <a:endParaRPr lang="en-US" dirty="0"/>
                    </a:p>
                  </a:txBody>
                  <a:tcPr/>
                </a:tc>
                <a:tc>
                  <a:txBody>
                    <a:bodyPr/>
                    <a:lstStyle/>
                    <a:p>
                      <a:pPr algn="r"/>
                      <a:endParaRPr lang="en-US" dirty="0"/>
                    </a:p>
                  </a:txBody>
                  <a:tcPr/>
                </a:tc>
              </a:tr>
              <a:tr h="370840">
                <a:tc>
                  <a:txBody>
                    <a:bodyPr/>
                    <a:lstStyle/>
                    <a:p>
                      <a:pPr algn="r"/>
                      <a:r>
                        <a:rPr lang="en-US" dirty="0" smtClean="0"/>
                        <a:t>$100,000</a:t>
                      </a:r>
                      <a:endParaRPr lang="en-US" dirty="0"/>
                    </a:p>
                  </a:txBody>
                  <a:tcPr/>
                </a:tc>
                <a:tc>
                  <a:txBody>
                    <a:bodyPr/>
                    <a:lstStyle/>
                    <a:p>
                      <a:pPr algn="ctr"/>
                      <a:r>
                        <a:rPr lang="en-US" dirty="0" smtClean="0"/>
                        <a:t>*</a:t>
                      </a:r>
                      <a:endParaRPr lang="en-US" dirty="0"/>
                    </a:p>
                  </a:txBody>
                  <a:tcPr/>
                </a:tc>
                <a:tc>
                  <a:txBody>
                    <a:bodyPr/>
                    <a:lstStyle/>
                    <a:p>
                      <a:pPr algn="r"/>
                      <a:r>
                        <a:rPr lang="en-US" dirty="0" smtClean="0"/>
                        <a:t>0.0730</a:t>
                      </a:r>
                      <a:endParaRPr lang="en-US" dirty="0"/>
                    </a:p>
                  </a:txBody>
                  <a:tcPr/>
                </a:tc>
                <a:tc>
                  <a:txBody>
                    <a:bodyPr/>
                    <a:lstStyle/>
                    <a:p>
                      <a:pPr algn="ctr"/>
                      <a:r>
                        <a:rPr lang="en-US" dirty="0" smtClean="0"/>
                        <a:t>=</a:t>
                      </a:r>
                      <a:endParaRPr lang="en-US" dirty="0"/>
                    </a:p>
                  </a:txBody>
                  <a:tcPr/>
                </a:tc>
                <a:tc>
                  <a:txBody>
                    <a:bodyPr/>
                    <a:lstStyle/>
                    <a:p>
                      <a:pPr algn="r"/>
                      <a:endParaRPr lang="en-US" dirty="0"/>
                    </a:p>
                  </a:txBody>
                  <a:tcPr/>
                </a:tc>
              </a:tr>
              <a:tr h="370840">
                <a:tc gridSpan="4">
                  <a:txBody>
                    <a:bodyPr/>
                    <a:lstStyle/>
                    <a:p>
                      <a:pPr algn="r"/>
                      <a:r>
                        <a:rPr lang="en-US" dirty="0" smtClean="0"/>
                        <a:t>Total</a:t>
                      </a:r>
                      <a:endParaRPr lang="en-US" dirty="0"/>
                    </a:p>
                  </a:txBody>
                  <a:tcPr/>
                </a:tc>
                <a:tc hMerge="1">
                  <a:txBody>
                    <a:bodyPr/>
                    <a:lstStyle/>
                    <a:p>
                      <a:pPr algn="ctr"/>
                      <a:endParaRPr lang="en-US" dirty="0" smtClean="0"/>
                    </a:p>
                  </a:txBody>
                  <a:tcPr/>
                </a:tc>
                <a:tc hMerge="1">
                  <a:txBody>
                    <a:bodyPr/>
                    <a:lstStyle/>
                    <a:p>
                      <a:pPr algn="r"/>
                      <a:endParaRPr lang="en-US" dirty="0"/>
                    </a:p>
                  </a:txBody>
                  <a:tcPr/>
                </a:tc>
                <a:tc hMerge="1">
                  <a:txBody>
                    <a:bodyPr/>
                    <a:lstStyle/>
                    <a:p>
                      <a:pPr algn="ctr"/>
                      <a:endParaRPr lang="en-US" dirty="0"/>
                    </a:p>
                  </a:txBody>
                  <a:tcPr/>
                </a:tc>
                <a:tc>
                  <a:txBody>
                    <a:bodyPr/>
                    <a:lstStyle/>
                    <a:p>
                      <a:pPr algn="r"/>
                      <a:endParaRPr lang="en-US" dirty="0"/>
                    </a:p>
                  </a:txBody>
                  <a:tcPr/>
                </a:tc>
              </a:tr>
            </a:tbl>
          </a:graphicData>
        </a:graphic>
      </p:graphicFrame>
      <p:sp>
        <p:nvSpPr>
          <p:cNvPr id="5" name="TextBox 4"/>
          <p:cNvSpPr txBox="1"/>
          <p:nvPr/>
        </p:nvSpPr>
        <p:spPr>
          <a:xfrm>
            <a:off x="1676400" y="4267200"/>
            <a:ext cx="4851585" cy="400110"/>
          </a:xfrm>
          <a:prstGeom prst="rect">
            <a:avLst/>
          </a:prstGeom>
          <a:noFill/>
        </p:spPr>
        <p:txBody>
          <a:bodyPr wrap="none" rtlCol="0">
            <a:spAutoFit/>
          </a:bodyPr>
          <a:lstStyle/>
          <a:p>
            <a:r>
              <a:rPr lang="en-US" sz="2000" b="1" dirty="0" smtClean="0">
                <a:solidFill>
                  <a:schemeClr val="bg1"/>
                </a:solidFill>
              </a:rPr>
              <a:t>The NPV of Rebecca’s inheritance is $43,994</a:t>
            </a:r>
            <a:endParaRPr lang="en-US" sz="2000" b="1" dirty="0">
              <a:solidFill>
                <a:schemeClr val="bg1"/>
              </a:solidFill>
            </a:endParaRPr>
          </a:p>
        </p:txBody>
      </p:sp>
      <p:sp>
        <p:nvSpPr>
          <p:cNvPr id="3" name="Footer Placeholder 2"/>
          <p:cNvSpPr>
            <a:spLocks noGrp="1"/>
          </p:cNvSpPr>
          <p:nvPr>
            <p:ph type="ftr" sz="quarter" idx="11"/>
          </p:nvPr>
        </p:nvSpPr>
        <p:spPr/>
        <p:txBody>
          <a:bodyPr/>
          <a:lstStyle/>
          <a:p>
            <a:r>
              <a:rPr kumimoji="0" lang="en-US" smtClean="0"/>
              <a:t>© Dale R. Geiger 2011</a:t>
            </a:r>
            <a:endParaRPr kumimoji="0" lang="en-US"/>
          </a:p>
        </p:txBody>
      </p:sp>
      <p:sp>
        <p:nvSpPr>
          <p:cNvPr id="6" name="Slide Number Placeholder 5"/>
          <p:cNvSpPr>
            <a:spLocks noGrp="1"/>
          </p:cNvSpPr>
          <p:nvPr>
            <p:ph type="sldNum" sz="quarter" idx="12"/>
          </p:nvPr>
        </p:nvSpPr>
        <p:spPr/>
        <p:txBody>
          <a:bodyPr/>
          <a:lstStyle/>
          <a:p>
            <a:pPr eaLnBrk="1" latinLnBrk="0" hangingPunct="1"/>
            <a:fld id="{96652B35-718D-4E28-AFEB-B694A3B357E8}" type="slidenum">
              <a:rPr kumimoji="0" lang="en-US" smtClean="0"/>
              <a:pPr eaLnBrk="1" latinLnBrk="0" hangingPunct="1"/>
              <a:t>9</a:t>
            </a:fld>
            <a:endParaRPr kumimoji="0" lang="en-US"/>
          </a:p>
        </p:txBody>
      </p:sp>
      <p:sp>
        <p:nvSpPr>
          <p:cNvPr id="7" name="Rectangle 6"/>
          <p:cNvSpPr/>
          <p:nvPr/>
        </p:nvSpPr>
        <p:spPr>
          <a:xfrm>
            <a:off x="1600200" y="1981200"/>
            <a:ext cx="6019800" cy="381000"/>
          </a:xfrm>
          <a:prstGeom prst="rect">
            <a:avLst/>
          </a:prstGeom>
          <a:noFill/>
          <a:ln>
            <a:solidFill>
              <a:srgbClr val="FF0000"/>
            </a:solid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68351955"/>
      </p:ext>
    </p:extLst>
  </p:cSld>
  <p:clrMapOvr>
    <a:masterClrMapping/>
  </p:clrMapOvr>
  <p:timing>
    <p:tnLst>
      <p:par>
        <p:cTn id="1" dur="indefinite" restart="never" nodeType="tmRoot"/>
      </p:par>
    </p:tnLst>
  </p:timing>
</p:sld>
</file>

<file path=ppt/theme/theme1.xml><?xml version="1.0" encoding="utf-8"?>
<a:theme xmlns:a="http://schemas.openxmlformats.org/drawingml/2006/main" name="PCA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PCAM</Template>
  <TotalTime>2157</TotalTime>
  <Words>4492</Words>
  <Application>Microsoft Office PowerPoint</Application>
  <PresentationFormat>On-screen Show (4:3)</PresentationFormat>
  <Paragraphs>703</Paragraphs>
  <Slides>39</Slides>
  <Notes>37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1" baseType="lpstr">
      <vt:lpstr>PCAM</vt:lpstr>
      <vt:lpstr>Worksheet</vt:lpstr>
      <vt:lpstr>Calculate Net Present Value</vt:lpstr>
      <vt:lpstr>You’ve just won a million dollars!</vt:lpstr>
      <vt:lpstr>Terminal Learning Objective</vt:lpstr>
      <vt:lpstr>What is Net Present Value</vt:lpstr>
      <vt:lpstr>Multiple Cash Flows</vt:lpstr>
      <vt:lpstr>Identify the Key Variables</vt:lpstr>
      <vt:lpstr>Build a Timeline</vt:lpstr>
      <vt:lpstr>Multiply by the PV Factors</vt:lpstr>
      <vt:lpstr>Multiply by the PV Factors</vt:lpstr>
      <vt:lpstr>Multiply by the PV Factors</vt:lpstr>
      <vt:lpstr>Multiply by the PV Factors</vt:lpstr>
      <vt:lpstr>Multiply by the PV Factors</vt:lpstr>
      <vt:lpstr>Multiply by the PV Factors</vt:lpstr>
      <vt:lpstr>Comparing the Cash Flows</vt:lpstr>
      <vt:lpstr>Questions to Think About</vt:lpstr>
      <vt:lpstr>Questions to Think About</vt:lpstr>
      <vt:lpstr>Check on Learning</vt:lpstr>
      <vt:lpstr>Equal Cash Flow Example</vt:lpstr>
      <vt:lpstr>Identify the Key Variables</vt:lpstr>
      <vt:lpstr>Build a Timeline</vt:lpstr>
      <vt:lpstr>Multiply by the PV Factors</vt:lpstr>
      <vt:lpstr>Annuity = Equal Cash Flows</vt:lpstr>
      <vt:lpstr>Algebra of an Annuity</vt:lpstr>
      <vt:lpstr>Annuity = Equal Cash Flows</vt:lpstr>
      <vt:lpstr>Using the PV Annuity Table</vt:lpstr>
      <vt:lpstr>Annuity = Equal Cash Flows</vt:lpstr>
      <vt:lpstr>Make a Recommendation</vt:lpstr>
      <vt:lpstr>Make a Recommendation</vt:lpstr>
      <vt:lpstr>Check on Learning</vt:lpstr>
      <vt:lpstr>Net Present Value</vt:lpstr>
      <vt:lpstr>Build a Timeline</vt:lpstr>
      <vt:lpstr>Using the PV Annuity Table</vt:lpstr>
      <vt:lpstr>Should we proceed with Reengineering?</vt:lpstr>
      <vt:lpstr>Check on Learning</vt:lpstr>
      <vt:lpstr>Practical Exercise</vt:lpstr>
      <vt:lpstr>Calculate NPV Spreadsheet</vt:lpstr>
      <vt:lpstr>Screenshots</vt:lpstr>
      <vt:lpstr>PowerPoint Presentation</vt:lpstr>
      <vt:lpstr>Practical Exercise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Melanie Nelson</dc:creator>
  <cp:lastModifiedBy>Melanie Nelson</cp:lastModifiedBy>
  <cp:revision>49</cp:revision>
  <dcterms:created xsi:type="dcterms:W3CDTF">2010-12-04T05:48:03Z</dcterms:created>
  <dcterms:modified xsi:type="dcterms:W3CDTF">2011-09-26T00:51:13Z</dcterms:modified>
</cp:coreProperties>
</file>