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15.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4.xml" ContentType="application/vnd.openxmlformats-officedocument.drawingml.chart+xml"/>
  <Override PartName="/ppt/notesSlides/notesSlide23.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ppt/notesSlides/notesSlide24.xml" ContentType="application/vnd.openxmlformats-officedocument.presentationml.notesSlide+xml"/>
  <Override PartName="/ppt/charts/chart6.xml" ContentType="application/vnd.openxmlformats-officedocument.drawingml.chart+xml"/>
  <Override PartName="/ppt/notesSlides/notesSlide25.xml" ContentType="application/vnd.openxmlformats-officedocument.presentationml.notesSlide+xml"/>
  <Override PartName="/ppt/charts/chart7.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8.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9.xml" ContentType="application/vnd.openxmlformats-officedocument.drawingml.chart+xml"/>
  <Override PartName="/ppt/theme/themeOverride4.xml" ContentType="application/vnd.openxmlformats-officedocument.themeOverride+xml"/>
  <Override PartName="/ppt/drawings/drawing1.xml" ContentType="application/vnd.openxmlformats-officedocument.drawingml.chartshapes+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rts/chart10.xml" ContentType="application/vnd.openxmlformats-officedocument.drawingml.chart+xml"/>
  <Override PartName="/ppt/drawings/drawing2.xml" ContentType="application/vnd.openxmlformats-officedocument.drawingml.chartshapes+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charts/chart11.xml" ContentType="application/vnd.openxmlformats-officedocument.drawingml.chart+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2"/>
  </p:notesMasterIdLst>
  <p:sldIdLst>
    <p:sldId id="256" r:id="rId2"/>
    <p:sldId id="280" r:id="rId3"/>
    <p:sldId id="259" r:id="rId4"/>
    <p:sldId id="257" r:id="rId5"/>
    <p:sldId id="260" r:id="rId6"/>
    <p:sldId id="262" r:id="rId7"/>
    <p:sldId id="284" r:id="rId8"/>
    <p:sldId id="281" r:id="rId9"/>
    <p:sldId id="285" r:id="rId10"/>
    <p:sldId id="282" r:id="rId11"/>
    <p:sldId id="286" r:id="rId12"/>
    <p:sldId id="283" r:id="rId13"/>
    <p:sldId id="287" r:id="rId14"/>
    <p:sldId id="261" r:id="rId15"/>
    <p:sldId id="264" r:id="rId16"/>
    <p:sldId id="265" r:id="rId17"/>
    <p:sldId id="266" r:id="rId18"/>
    <p:sldId id="267" r:id="rId19"/>
    <p:sldId id="288" r:id="rId20"/>
    <p:sldId id="268" r:id="rId21"/>
    <p:sldId id="290" r:id="rId22"/>
    <p:sldId id="291" r:id="rId23"/>
    <p:sldId id="269" r:id="rId24"/>
    <p:sldId id="272" r:id="rId25"/>
    <p:sldId id="271" r:id="rId26"/>
    <p:sldId id="307" r:id="rId27"/>
    <p:sldId id="308" r:id="rId28"/>
    <p:sldId id="292" r:id="rId29"/>
    <p:sldId id="273" r:id="rId30"/>
    <p:sldId id="258" r:id="rId31"/>
    <p:sldId id="274" r:id="rId32"/>
    <p:sldId id="276" r:id="rId33"/>
    <p:sldId id="296" r:id="rId34"/>
    <p:sldId id="293" r:id="rId35"/>
    <p:sldId id="297" r:id="rId36"/>
    <p:sldId id="294" r:id="rId37"/>
    <p:sldId id="298" r:id="rId38"/>
    <p:sldId id="278" r:id="rId39"/>
    <p:sldId id="295" r:id="rId40"/>
    <p:sldId id="299" r:id="rId41"/>
    <p:sldId id="277" r:id="rId42"/>
    <p:sldId id="300" r:id="rId43"/>
    <p:sldId id="263" r:id="rId44"/>
    <p:sldId id="301" r:id="rId45"/>
    <p:sldId id="303" r:id="rId46"/>
    <p:sldId id="302" r:id="rId47"/>
    <p:sldId id="304" r:id="rId48"/>
    <p:sldId id="305" r:id="rId49"/>
    <p:sldId id="309" r:id="rId50"/>
    <p:sldId id="306"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69525" autoAdjust="0"/>
  </p:normalViewPr>
  <p:slideViewPr>
    <p:cSldViewPr>
      <p:cViewPr varScale="1">
        <p:scale>
          <a:sx n="49" d="100"/>
          <a:sy n="49" d="100"/>
        </p:scale>
        <p:origin x="-2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9.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Sheet1!$B$1</c:f>
              <c:strCache>
                <c:ptCount val="1"/>
                <c:pt idx="0">
                  <c:v>Fixed Cost</c:v>
                </c:pt>
              </c:strCache>
            </c:strRef>
          </c:tx>
          <c:marker>
            <c:symbol val="none"/>
          </c:marker>
          <c:cat>
            <c:numRef>
              <c:f>Sheet1!$A$2:$A$17</c:f>
              <c:numCache>
                <c:formatCode>General</c:formatCode>
                <c:ptCount val="1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numCache>
            </c:numRef>
          </c:cat>
          <c:val>
            <c:numRef>
              <c:f>Sheet1!$B$2:$B$17</c:f>
              <c:numCache>
                <c:formatCode>General</c:formatCode>
                <c:ptCount val="16"/>
                <c:pt idx="0">
                  <c:v>350</c:v>
                </c:pt>
                <c:pt idx="1">
                  <c:v>350</c:v>
                </c:pt>
                <c:pt idx="2">
                  <c:v>350</c:v>
                </c:pt>
                <c:pt idx="3">
                  <c:v>350</c:v>
                </c:pt>
                <c:pt idx="4">
                  <c:v>350</c:v>
                </c:pt>
                <c:pt idx="5">
                  <c:v>350</c:v>
                </c:pt>
                <c:pt idx="6">
                  <c:v>350</c:v>
                </c:pt>
                <c:pt idx="7">
                  <c:v>350</c:v>
                </c:pt>
                <c:pt idx="8">
                  <c:v>350</c:v>
                </c:pt>
                <c:pt idx="9">
                  <c:v>350</c:v>
                </c:pt>
                <c:pt idx="10">
                  <c:v>350</c:v>
                </c:pt>
                <c:pt idx="11">
                  <c:v>350</c:v>
                </c:pt>
                <c:pt idx="12">
                  <c:v>350</c:v>
                </c:pt>
                <c:pt idx="13">
                  <c:v>350</c:v>
                </c:pt>
                <c:pt idx="14">
                  <c:v>350</c:v>
                </c:pt>
                <c:pt idx="15">
                  <c:v>350</c:v>
                </c:pt>
              </c:numCache>
            </c:numRef>
          </c:val>
          <c:smooth val="0"/>
        </c:ser>
        <c:dLbls>
          <c:showLegendKey val="0"/>
          <c:showVal val="0"/>
          <c:showCatName val="0"/>
          <c:showSerName val="0"/>
          <c:showPercent val="0"/>
          <c:showBubbleSize val="0"/>
        </c:dLbls>
        <c:marker val="1"/>
        <c:smooth val="0"/>
        <c:axId val="128143744"/>
        <c:axId val="128145280"/>
      </c:lineChart>
      <c:catAx>
        <c:axId val="128143744"/>
        <c:scaling>
          <c:orientation val="minMax"/>
        </c:scaling>
        <c:delete val="0"/>
        <c:axPos val="b"/>
        <c:numFmt formatCode="General" sourceLinked="1"/>
        <c:majorTickMark val="out"/>
        <c:minorTickMark val="none"/>
        <c:tickLblPos val="nextTo"/>
        <c:crossAx val="128145280"/>
        <c:crosses val="autoZero"/>
        <c:auto val="1"/>
        <c:lblAlgn val="ctr"/>
        <c:lblOffset val="100"/>
        <c:noMultiLvlLbl val="0"/>
      </c:catAx>
      <c:valAx>
        <c:axId val="128145280"/>
        <c:scaling>
          <c:orientation val="minMax"/>
          <c:max val="700"/>
          <c:min val="0"/>
        </c:scaling>
        <c:delete val="0"/>
        <c:axPos val="l"/>
        <c:majorGridlines/>
        <c:numFmt formatCode="General" sourceLinked="1"/>
        <c:majorTickMark val="out"/>
        <c:minorTickMark val="none"/>
        <c:tickLblPos val="nextTo"/>
        <c:crossAx val="128143744"/>
        <c:crosses val="autoZero"/>
        <c:crossBetween val="midCat"/>
        <c:majorUnit val="100"/>
        <c:minorUnit val="20"/>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lineChart>
        <c:grouping val="standard"/>
        <c:varyColors val="0"/>
        <c:ser>
          <c:idx val="0"/>
          <c:order val="0"/>
          <c:tx>
            <c:strRef>
              <c:f>Sheet1!$B$1</c:f>
              <c:strCache>
                <c:ptCount val="1"/>
                <c:pt idx="0">
                  <c:v>Fixed Cost</c:v>
                </c:pt>
              </c:strCache>
            </c:strRef>
          </c:tx>
          <c:spPr>
            <a:ln>
              <a:noFill/>
            </a:ln>
          </c:spPr>
          <c:marker>
            <c:symbol val="none"/>
          </c:marker>
          <c:dPt>
            <c:idx val="16"/>
            <c:bubble3D val="0"/>
          </c:dPt>
          <c:dPt>
            <c:idx val="31"/>
            <c:bubble3D val="0"/>
          </c:dPt>
          <c:cat>
            <c:numRef>
              <c:f>Sheet1!$A$2:$A$37</c:f>
              <c:numCache>
                <c:formatCode>General</c:formatCode>
                <c:ptCount val="36"/>
                <c:pt idx="0">
                  <c:v>135</c:v>
                </c:pt>
                <c:pt idx="1">
                  <c:v>136</c:v>
                </c:pt>
                <c:pt idx="2">
                  <c:v>137</c:v>
                </c:pt>
                <c:pt idx="3">
                  <c:v>138</c:v>
                </c:pt>
                <c:pt idx="4">
                  <c:v>139</c:v>
                </c:pt>
                <c:pt idx="5">
                  <c:v>140</c:v>
                </c:pt>
                <c:pt idx="6">
                  <c:v>141</c:v>
                </c:pt>
                <c:pt idx="7">
                  <c:v>142</c:v>
                </c:pt>
                <c:pt idx="8">
                  <c:v>143</c:v>
                </c:pt>
                <c:pt idx="9">
                  <c:v>144</c:v>
                </c:pt>
                <c:pt idx="10">
                  <c:v>145</c:v>
                </c:pt>
                <c:pt idx="11">
                  <c:v>146</c:v>
                </c:pt>
                <c:pt idx="12">
                  <c:v>147</c:v>
                </c:pt>
                <c:pt idx="13">
                  <c:v>148</c:v>
                </c:pt>
                <c:pt idx="14">
                  <c:v>149</c:v>
                </c:pt>
                <c:pt idx="15">
                  <c:v>150</c:v>
                </c:pt>
                <c:pt idx="16">
                  <c:v>151</c:v>
                </c:pt>
                <c:pt idx="17">
                  <c:v>152</c:v>
                </c:pt>
                <c:pt idx="18">
                  <c:v>153</c:v>
                </c:pt>
                <c:pt idx="19">
                  <c:v>154</c:v>
                </c:pt>
                <c:pt idx="20">
                  <c:v>155</c:v>
                </c:pt>
                <c:pt idx="21">
                  <c:v>156</c:v>
                </c:pt>
                <c:pt idx="22">
                  <c:v>157</c:v>
                </c:pt>
                <c:pt idx="23">
                  <c:v>158</c:v>
                </c:pt>
                <c:pt idx="24">
                  <c:v>159</c:v>
                </c:pt>
                <c:pt idx="25">
                  <c:v>160</c:v>
                </c:pt>
                <c:pt idx="26">
                  <c:v>161</c:v>
                </c:pt>
                <c:pt idx="27">
                  <c:v>162</c:v>
                </c:pt>
                <c:pt idx="28">
                  <c:v>163</c:v>
                </c:pt>
                <c:pt idx="29">
                  <c:v>164</c:v>
                </c:pt>
                <c:pt idx="30">
                  <c:v>165</c:v>
                </c:pt>
                <c:pt idx="31">
                  <c:v>166</c:v>
                </c:pt>
                <c:pt idx="32">
                  <c:v>167</c:v>
                </c:pt>
                <c:pt idx="33">
                  <c:v>168</c:v>
                </c:pt>
                <c:pt idx="34">
                  <c:v>169</c:v>
                </c:pt>
                <c:pt idx="35">
                  <c:v>170</c:v>
                </c:pt>
              </c:numCache>
            </c:numRef>
          </c:cat>
          <c:val>
            <c:numRef>
              <c:f>Sheet1!$B$2:$B$37</c:f>
              <c:numCache>
                <c:formatCode>General</c:formatCode>
                <c:ptCount val="36"/>
                <c:pt idx="0">
                  <c:v>15</c:v>
                </c:pt>
                <c:pt idx="1">
                  <c:v>15</c:v>
                </c:pt>
                <c:pt idx="2">
                  <c:v>15</c:v>
                </c:pt>
                <c:pt idx="3">
                  <c:v>15</c:v>
                </c:pt>
                <c:pt idx="4">
                  <c:v>15</c:v>
                </c:pt>
                <c:pt idx="5">
                  <c:v>15</c:v>
                </c:pt>
                <c:pt idx="6">
                  <c:v>15</c:v>
                </c:pt>
                <c:pt idx="7">
                  <c:v>15</c:v>
                </c:pt>
                <c:pt idx="8">
                  <c:v>15</c:v>
                </c:pt>
                <c:pt idx="9">
                  <c:v>15</c:v>
                </c:pt>
                <c:pt idx="10">
                  <c:v>15</c:v>
                </c:pt>
                <c:pt idx="11">
                  <c:v>15</c:v>
                </c:pt>
                <c:pt idx="12">
                  <c:v>15</c:v>
                </c:pt>
                <c:pt idx="13">
                  <c:v>15</c:v>
                </c:pt>
                <c:pt idx="14">
                  <c:v>15</c:v>
                </c:pt>
                <c:pt idx="15">
                  <c:v>15</c:v>
                </c:pt>
                <c:pt idx="16">
                  <c:v>30</c:v>
                </c:pt>
                <c:pt idx="17">
                  <c:v>30</c:v>
                </c:pt>
                <c:pt idx="18">
                  <c:v>30</c:v>
                </c:pt>
                <c:pt idx="19">
                  <c:v>30</c:v>
                </c:pt>
                <c:pt idx="20">
                  <c:v>30</c:v>
                </c:pt>
                <c:pt idx="21">
                  <c:v>30</c:v>
                </c:pt>
                <c:pt idx="22">
                  <c:v>30</c:v>
                </c:pt>
                <c:pt idx="23">
                  <c:v>30</c:v>
                </c:pt>
                <c:pt idx="24">
                  <c:v>30</c:v>
                </c:pt>
                <c:pt idx="25">
                  <c:v>30</c:v>
                </c:pt>
                <c:pt idx="26">
                  <c:v>30</c:v>
                </c:pt>
                <c:pt idx="27">
                  <c:v>30</c:v>
                </c:pt>
                <c:pt idx="28">
                  <c:v>30</c:v>
                </c:pt>
                <c:pt idx="29">
                  <c:v>30</c:v>
                </c:pt>
                <c:pt idx="30">
                  <c:v>30</c:v>
                </c:pt>
                <c:pt idx="31">
                  <c:v>30</c:v>
                </c:pt>
                <c:pt idx="32">
                  <c:v>30</c:v>
                </c:pt>
                <c:pt idx="33">
                  <c:v>30</c:v>
                </c:pt>
                <c:pt idx="34">
                  <c:v>30</c:v>
                </c:pt>
                <c:pt idx="35">
                  <c:v>30</c:v>
                </c:pt>
              </c:numCache>
            </c:numRef>
          </c:val>
          <c:smooth val="0"/>
        </c:ser>
        <c:ser>
          <c:idx val="1"/>
          <c:order val="1"/>
          <c:tx>
            <c:strRef>
              <c:f>Sheet1!$C$1</c:f>
              <c:strCache>
                <c:ptCount val="1"/>
                <c:pt idx="0">
                  <c:v>Variable Cost</c:v>
                </c:pt>
              </c:strCache>
            </c:strRef>
          </c:tx>
          <c:marker>
            <c:symbol val="none"/>
          </c:marker>
          <c:cat>
            <c:numRef>
              <c:f>Sheet1!$A$2:$A$37</c:f>
              <c:numCache>
                <c:formatCode>General</c:formatCode>
                <c:ptCount val="36"/>
                <c:pt idx="0">
                  <c:v>135</c:v>
                </c:pt>
                <c:pt idx="1">
                  <c:v>136</c:v>
                </c:pt>
                <c:pt idx="2">
                  <c:v>137</c:v>
                </c:pt>
                <c:pt idx="3">
                  <c:v>138</c:v>
                </c:pt>
                <c:pt idx="4">
                  <c:v>139</c:v>
                </c:pt>
                <c:pt idx="5">
                  <c:v>140</c:v>
                </c:pt>
                <c:pt idx="6">
                  <c:v>141</c:v>
                </c:pt>
                <c:pt idx="7">
                  <c:v>142</c:v>
                </c:pt>
                <c:pt idx="8">
                  <c:v>143</c:v>
                </c:pt>
                <c:pt idx="9">
                  <c:v>144</c:v>
                </c:pt>
                <c:pt idx="10">
                  <c:v>145</c:v>
                </c:pt>
                <c:pt idx="11">
                  <c:v>146</c:v>
                </c:pt>
                <c:pt idx="12">
                  <c:v>147</c:v>
                </c:pt>
                <c:pt idx="13">
                  <c:v>148</c:v>
                </c:pt>
                <c:pt idx="14">
                  <c:v>149</c:v>
                </c:pt>
                <c:pt idx="15">
                  <c:v>150</c:v>
                </c:pt>
                <c:pt idx="16">
                  <c:v>151</c:v>
                </c:pt>
                <c:pt idx="17">
                  <c:v>152</c:v>
                </c:pt>
                <c:pt idx="18">
                  <c:v>153</c:v>
                </c:pt>
                <c:pt idx="19">
                  <c:v>154</c:v>
                </c:pt>
                <c:pt idx="20">
                  <c:v>155</c:v>
                </c:pt>
                <c:pt idx="21">
                  <c:v>156</c:v>
                </c:pt>
                <c:pt idx="22">
                  <c:v>157</c:v>
                </c:pt>
                <c:pt idx="23">
                  <c:v>158</c:v>
                </c:pt>
                <c:pt idx="24">
                  <c:v>159</c:v>
                </c:pt>
                <c:pt idx="25">
                  <c:v>160</c:v>
                </c:pt>
                <c:pt idx="26">
                  <c:v>161</c:v>
                </c:pt>
                <c:pt idx="27">
                  <c:v>162</c:v>
                </c:pt>
                <c:pt idx="28">
                  <c:v>163</c:v>
                </c:pt>
                <c:pt idx="29">
                  <c:v>164</c:v>
                </c:pt>
                <c:pt idx="30">
                  <c:v>165</c:v>
                </c:pt>
                <c:pt idx="31">
                  <c:v>166</c:v>
                </c:pt>
                <c:pt idx="32">
                  <c:v>167</c:v>
                </c:pt>
                <c:pt idx="33">
                  <c:v>168</c:v>
                </c:pt>
                <c:pt idx="34">
                  <c:v>169</c:v>
                </c:pt>
                <c:pt idx="35">
                  <c:v>170</c:v>
                </c:pt>
              </c:numCache>
            </c:numRef>
          </c:cat>
          <c:val>
            <c:numRef>
              <c:f>Sheet1!$C$2:$C$37</c:f>
              <c:numCache>
                <c:formatCode>General</c:formatCode>
                <c:ptCount val="36"/>
                <c:pt idx="0">
                  <c:v>1.35</c:v>
                </c:pt>
                <c:pt idx="1">
                  <c:v>1.36</c:v>
                </c:pt>
                <c:pt idx="2">
                  <c:v>1.37</c:v>
                </c:pt>
                <c:pt idx="3">
                  <c:v>1.38</c:v>
                </c:pt>
                <c:pt idx="4">
                  <c:v>1.39</c:v>
                </c:pt>
                <c:pt idx="5">
                  <c:v>1.4</c:v>
                </c:pt>
                <c:pt idx="6">
                  <c:v>1.41</c:v>
                </c:pt>
                <c:pt idx="7">
                  <c:v>1.42</c:v>
                </c:pt>
                <c:pt idx="8">
                  <c:v>1.43</c:v>
                </c:pt>
                <c:pt idx="9">
                  <c:v>1.44</c:v>
                </c:pt>
                <c:pt idx="10">
                  <c:v>1.45</c:v>
                </c:pt>
                <c:pt idx="11">
                  <c:v>1.46</c:v>
                </c:pt>
                <c:pt idx="12">
                  <c:v>1.47</c:v>
                </c:pt>
                <c:pt idx="13">
                  <c:v>1.48</c:v>
                </c:pt>
                <c:pt idx="14">
                  <c:v>1.49</c:v>
                </c:pt>
                <c:pt idx="15">
                  <c:v>1.5</c:v>
                </c:pt>
                <c:pt idx="16">
                  <c:v>1.51</c:v>
                </c:pt>
                <c:pt idx="17">
                  <c:v>1.52</c:v>
                </c:pt>
                <c:pt idx="18">
                  <c:v>1.53</c:v>
                </c:pt>
                <c:pt idx="19">
                  <c:v>1.54</c:v>
                </c:pt>
                <c:pt idx="20">
                  <c:v>1.55</c:v>
                </c:pt>
                <c:pt idx="21">
                  <c:v>1.56</c:v>
                </c:pt>
                <c:pt idx="22">
                  <c:v>1.57</c:v>
                </c:pt>
                <c:pt idx="23">
                  <c:v>1.58</c:v>
                </c:pt>
                <c:pt idx="24">
                  <c:v>1.59</c:v>
                </c:pt>
                <c:pt idx="25">
                  <c:v>1.6</c:v>
                </c:pt>
                <c:pt idx="26">
                  <c:v>1.61</c:v>
                </c:pt>
                <c:pt idx="27">
                  <c:v>1.62</c:v>
                </c:pt>
                <c:pt idx="28">
                  <c:v>1.63</c:v>
                </c:pt>
                <c:pt idx="29">
                  <c:v>1.64</c:v>
                </c:pt>
                <c:pt idx="30">
                  <c:v>1.65</c:v>
                </c:pt>
                <c:pt idx="31">
                  <c:v>1.66</c:v>
                </c:pt>
                <c:pt idx="32">
                  <c:v>1.67</c:v>
                </c:pt>
                <c:pt idx="33">
                  <c:v>1.68</c:v>
                </c:pt>
                <c:pt idx="34">
                  <c:v>1.69</c:v>
                </c:pt>
                <c:pt idx="35">
                  <c:v>1.7</c:v>
                </c:pt>
              </c:numCache>
            </c:numRef>
          </c:val>
          <c:smooth val="0"/>
        </c:ser>
        <c:ser>
          <c:idx val="2"/>
          <c:order val="2"/>
          <c:tx>
            <c:strRef>
              <c:f>Sheet1!$D$1</c:f>
              <c:strCache>
                <c:ptCount val="1"/>
                <c:pt idx="0">
                  <c:v>Total Cost</c:v>
                </c:pt>
              </c:strCache>
            </c:strRef>
          </c:tx>
          <c:marker>
            <c:symbol val="none"/>
          </c:marker>
          <c:dPt>
            <c:idx val="10"/>
            <c:bubble3D val="0"/>
          </c:dPt>
          <c:dPt>
            <c:idx val="11"/>
            <c:bubble3D val="0"/>
          </c:dPt>
          <c:dPt>
            <c:idx val="15"/>
            <c:marker>
              <c:symbol val="circle"/>
              <c:size val="5"/>
            </c:marker>
            <c:bubble3D val="0"/>
          </c:dPt>
          <c:dPt>
            <c:idx val="16"/>
            <c:marker>
              <c:symbol val="circle"/>
              <c:size val="5"/>
            </c:marker>
            <c:bubble3D val="0"/>
            <c:spPr>
              <a:ln>
                <a:noFill/>
              </a:ln>
            </c:spPr>
          </c:dPt>
          <c:cat>
            <c:numRef>
              <c:f>Sheet1!$A$2:$A$37</c:f>
              <c:numCache>
                <c:formatCode>General</c:formatCode>
                <c:ptCount val="36"/>
                <c:pt idx="0">
                  <c:v>135</c:v>
                </c:pt>
                <c:pt idx="1">
                  <c:v>136</c:v>
                </c:pt>
                <c:pt idx="2">
                  <c:v>137</c:v>
                </c:pt>
                <c:pt idx="3">
                  <c:v>138</c:v>
                </c:pt>
                <c:pt idx="4">
                  <c:v>139</c:v>
                </c:pt>
                <c:pt idx="5">
                  <c:v>140</c:v>
                </c:pt>
                <c:pt idx="6">
                  <c:v>141</c:v>
                </c:pt>
                <c:pt idx="7">
                  <c:v>142</c:v>
                </c:pt>
                <c:pt idx="8">
                  <c:v>143</c:v>
                </c:pt>
                <c:pt idx="9">
                  <c:v>144</c:v>
                </c:pt>
                <c:pt idx="10">
                  <c:v>145</c:v>
                </c:pt>
                <c:pt idx="11">
                  <c:v>146</c:v>
                </c:pt>
                <c:pt idx="12">
                  <c:v>147</c:v>
                </c:pt>
                <c:pt idx="13">
                  <c:v>148</c:v>
                </c:pt>
                <c:pt idx="14">
                  <c:v>149</c:v>
                </c:pt>
                <c:pt idx="15">
                  <c:v>150</c:v>
                </c:pt>
                <c:pt idx="16">
                  <c:v>151</c:v>
                </c:pt>
                <c:pt idx="17">
                  <c:v>152</c:v>
                </c:pt>
                <c:pt idx="18">
                  <c:v>153</c:v>
                </c:pt>
                <c:pt idx="19">
                  <c:v>154</c:v>
                </c:pt>
                <c:pt idx="20">
                  <c:v>155</c:v>
                </c:pt>
                <c:pt idx="21">
                  <c:v>156</c:v>
                </c:pt>
                <c:pt idx="22">
                  <c:v>157</c:v>
                </c:pt>
                <c:pt idx="23">
                  <c:v>158</c:v>
                </c:pt>
                <c:pt idx="24">
                  <c:v>159</c:v>
                </c:pt>
                <c:pt idx="25">
                  <c:v>160</c:v>
                </c:pt>
                <c:pt idx="26">
                  <c:v>161</c:v>
                </c:pt>
                <c:pt idx="27">
                  <c:v>162</c:v>
                </c:pt>
                <c:pt idx="28">
                  <c:v>163</c:v>
                </c:pt>
                <c:pt idx="29">
                  <c:v>164</c:v>
                </c:pt>
                <c:pt idx="30">
                  <c:v>165</c:v>
                </c:pt>
                <c:pt idx="31">
                  <c:v>166</c:v>
                </c:pt>
                <c:pt idx="32">
                  <c:v>167</c:v>
                </c:pt>
                <c:pt idx="33">
                  <c:v>168</c:v>
                </c:pt>
                <c:pt idx="34">
                  <c:v>169</c:v>
                </c:pt>
                <c:pt idx="35">
                  <c:v>170</c:v>
                </c:pt>
              </c:numCache>
            </c:numRef>
          </c:cat>
          <c:val>
            <c:numRef>
              <c:f>Sheet1!$D$2:$D$37</c:f>
              <c:numCache>
                <c:formatCode>General</c:formatCode>
                <c:ptCount val="36"/>
                <c:pt idx="0">
                  <c:v>16.350000000000001</c:v>
                </c:pt>
                <c:pt idx="1">
                  <c:v>16.36</c:v>
                </c:pt>
                <c:pt idx="2">
                  <c:v>16.37</c:v>
                </c:pt>
                <c:pt idx="3">
                  <c:v>16.38</c:v>
                </c:pt>
                <c:pt idx="4">
                  <c:v>16.39</c:v>
                </c:pt>
                <c:pt idx="5">
                  <c:v>16.399999999999999</c:v>
                </c:pt>
                <c:pt idx="6">
                  <c:v>16.41</c:v>
                </c:pt>
                <c:pt idx="7">
                  <c:v>16.420000000000002</c:v>
                </c:pt>
                <c:pt idx="8">
                  <c:v>16.43</c:v>
                </c:pt>
                <c:pt idx="9">
                  <c:v>16.440000000000001</c:v>
                </c:pt>
                <c:pt idx="10">
                  <c:v>16.45</c:v>
                </c:pt>
                <c:pt idx="11">
                  <c:v>16.46</c:v>
                </c:pt>
                <c:pt idx="12">
                  <c:v>16.47</c:v>
                </c:pt>
                <c:pt idx="13">
                  <c:v>16.48</c:v>
                </c:pt>
                <c:pt idx="14">
                  <c:v>16.489999999999998</c:v>
                </c:pt>
                <c:pt idx="15">
                  <c:v>16.5</c:v>
                </c:pt>
                <c:pt idx="16">
                  <c:v>31.51</c:v>
                </c:pt>
                <c:pt idx="17">
                  <c:v>31.52</c:v>
                </c:pt>
                <c:pt idx="18">
                  <c:v>31.53</c:v>
                </c:pt>
                <c:pt idx="19">
                  <c:v>31.54</c:v>
                </c:pt>
                <c:pt idx="20">
                  <c:v>31.55</c:v>
                </c:pt>
                <c:pt idx="21">
                  <c:v>31.56</c:v>
                </c:pt>
                <c:pt idx="22">
                  <c:v>31.57</c:v>
                </c:pt>
                <c:pt idx="23">
                  <c:v>31.58</c:v>
                </c:pt>
                <c:pt idx="24">
                  <c:v>31.59</c:v>
                </c:pt>
                <c:pt idx="25">
                  <c:v>31.6</c:v>
                </c:pt>
                <c:pt idx="26">
                  <c:v>31.61</c:v>
                </c:pt>
                <c:pt idx="27">
                  <c:v>31.62</c:v>
                </c:pt>
                <c:pt idx="28">
                  <c:v>31.63</c:v>
                </c:pt>
                <c:pt idx="29">
                  <c:v>31.64</c:v>
                </c:pt>
                <c:pt idx="30">
                  <c:v>31.65</c:v>
                </c:pt>
                <c:pt idx="31">
                  <c:v>31.66</c:v>
                </c:pt>
                <c:pt idx="32">
                  <c:v>31.67</c:v>
                </c:pt>
                <c:pt idx="33">
                  <c:v>31.68</c:v>
                </c:pt>
                <c:pt idx="34">
                  <c:v>31.69</c:v>
                </c:pt>
                <c:pt idx="35">
                  <c:v>31.7</c:v>
                </c:pt>
              </c:numCache>
            </c:numRef>
          </c:val>
          <c:smooth val="0"/>
        </c:ser>
        <c:dLbls>
          <c:showLegendKey val="0"/>
          <c:showVal val="0"/>
          <c:showCatName val="0"/>
          <c:showSerName val="0"/>
          <c:showPercent val="0"/>
          <c:showBubbleSize val="0"/>
        </c:dLbls>
        <c:marker val="1"/>
        <c:smooth val="0"/>
        <c:axId val="177337472"/>
        <c:axId val="177339008"/>
      </c:lineChart>
      <c:catAx>
        <c:axId val="177337472"/>
        <c:scaling>
          <c:orientation val="minMax"/>
        </c:scaling>
        <c:delete val="0"/>
        <c:axPos val="b"/>
        <c:numFmt formatCode="General" sourceLinked="1"/>
        <c:majorTickMark val="out"/>
        <c:minorTickMark val="none"/>
        <c:tickLblPos val="nextTo"/>
        <c:crossAx val="177339008"/>
        <c:crosses val="autoZero"/>
        <c:auto val="1"/>
        <c:lblAlgn val="ctr"/>
        <c:lblOffset val="100"/>
        <c:tickLblSkip val="5"/>
        <c:tickMarkSkip val="1"/>
        <c:noMultiLvlLbl val="0"/>
      </c:catAx>
      <c:valAx>
        <c:axId val="177339008"/>
        <c:scaling>
          <c:orientation val="minMax"/>
          <c:max val="33"/>
          <c:min val="15"/>
        </c:scaling>
        <c:delete val="0"/>
        <c:axPos val="l"/>
        <c:majorGridlines/>
        <c:numFmt formatCode="_(* #,##0.00_);_(* \(#,##0.00\);_(* &quot;-&quot;??_);_(@_)" sourceLinked="0"/>
        <c:majorTickMark val="out"/>
        <c:minorTickMark val="none"/>
        <c:tickLblPos val="nextTo"/>
        <c:crossAx val="177337472"/>
        <c:crosses val="autoZero"/>
        <c:crossBetween val="midCat"/>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stacked"/>
        <c:varyColors val="0"/>
        <c:ser>
          <c:idx val="0"/>
          <c:order val="0"/>
          <c:tx>
            <c:strRef>
              <c:f>Sheet1!$B$1</c:f>
              <c:strCache>
                <c:ptCount val="1"/>
                <c:pt idx="0">
                  <c:v>Base Plan</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400 min/ 250 MB</c:v>
                </c:pt>
                <c:pt idx="1">
                  <c:v>600 min/ 100 MB</c:v>
                </c:pt>
                <c:pt idx="2">
                  <c:v>500 min/ 200 MB</c:v>
                </c:pt>
              </c:strCache>
            </c:strRef>
          </c:cat>
          <c:val>
            <c:numRef>
              <c:f>Sheet1!$B$2:$B$4</c:f>
              <c:numCache>
                <c:formatCode>"$"#,##0_);[Red]\("$"#,##0\)</c:formatCode>
                <c:ptCount val="3"/>
                <c:pt idx="0">
                  <c:v>35</c:v>
                </c:pt>
                <c:pt idx="1">
                  <c:v>35</c:v>
                </c:pt>
                <c:pt idx="2">
                  <c:v>35</c:v>
                </c:pt>
              </c:numCache>
            </c:numRef>
          </c:val>
        </c:ser>
        <c:ser>
          <c:idx val="1"/>
          <c:order val="1"/>
          <c:tx>
            <c:strRef>
              <c:f>Sheet1!$C$1</c:f>
              <c:strCache>
                <c:ptCount val="1"/>
                <c:pt idx="0">
                  <c:v>Add'l minutes</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400 min/ 250 MB</c:v>
                </c:pt>
                <c:pt idx="1">
                  <c:v>600 min/ 100 MB</c:v>
                </c:pt>
                <c:pt idx="2">
                  <c:v>500 min/ 200 MB</c:v>
                </c:pt>
              </c:strCache>
            </c:strRef>
          </c:cat>
          <c:val>
            <c:numRef>
              <c:f>Sheet1!$C$2:$C$4</c:f>
              <c:numCache>
                <c:formatCode>"$"#,##0_);[Red]\("$"#,##0\)</c:formatCode>
                <c:ptCount val="3"/>
                <c:pt idx="1">
                  <c:v>25</c:v>
                </c:pt>
              </c:numCache>
            </c:numRef>
          </c:val>
        </c:ser>
        <c:ser>
          <c:idx val="2"/>
          <c:order val="2"/>
          <c:tx>
            <c:strRef>
              <c:f>Sheet1!$D$1</c:f>
              <c:strCache>
                <c:ptCount val="1"/>
                <c:pt idx="0">
                  <c:v>Data Plan</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400 min/ 250 MB</c:v>
                </c:pt>
                <c:pt idx="1">
                  <c:v>600 min/ 100 MB</c:v>
                </c:pt>
                <c:pt idx="2">
                  <c:v>500 min/ 200 MB</c:v>
                </c:pt>
              </c:strCache>
            </c:strRef>
          </c:cat>
          <c:val>
            <c:numRef>
              <c:f>Sheet1!$D$2:$D$4</c:f>
              <c:numCache>
                <c:formatCode>"$"#,##0_);[Red]\("$"#,##0\)</c:formatCode>
                <c:ptCount val="3"/>
                <c:pt idx="0">
                  <c:v>10</c:v>
                </c:pt>
                <c:pt idx="1">
                  <c:v>10</c:v>
                </c:pt>
                <c:pt idx="2">
                  <c:v>10</c:v>
                </c:pt>
              </c:numCache>
            </c:numRef>
          </c:val>
        </c:ser>
        <c:ser>
          <c:idx val="3"/>
          <c:order val="3"/>
          <c:tx>
            <c:strRef>
              <c:f>Sheet1!$E$1</c:f>
              <c:strCache>
                <c:ptCount val="1"/>
                <c:pt idx="0">
                  <c:v>Add'l MB</c:v>
                </c:pt>
              </c:strCache>
            </c:strRef>
          </c:tx>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400 min/ 250 MB</c:v>
                </c:pt>
                <c:pt idx="1">
                  <c:v>600 min/ 100 MB</c:v>
                </c:pt>
                <c:pt idx="2">
                  <c:v>500 min/ 200 MB</c:v>
                </c:pt>
              </c:strCache>
            </c:strRef>
          </c:cat>
          <c:val>
            <c:numRef>
              <c:f>Sheet1!$E$2:$E$4</c:f>
              <c:numCache>
                <c:formatCode>General</c:formatCode>
                <c:ptCount val="3"/>
                <c:pt idx="0" formatCode="&quot;$&quot;#,##0_);[Red]\(&quot;$&quot;#,##0\)">
                  <c:v>25</c:v>
                </c:pt>
              </c:numCache>
            </c:numRef>
          </c:val>
        </c:ser>
        <c:dLbls>
          <c:showLegendKey val="0"/>
          <c:showVal val="0"/>
          <c:showCatName val="0"/>
          <c:showSerName val="0"/>
          <c:showPercent val="0"/>
          <c:showBubbleSize val="0"/>
        </c:dLbls>
        <c:gapWidth val="150"/>
        <c:overlap val="100"/>
        <c:axId val="177118592"/>
        <c:axId val="177149056"/>
      </c:barChart>
      <c:catAx>
        <c:axId val="177118592"/>
        <c:scaling>
          <c:orientation val="minMax"/>
        </c:scaling>
        <c:delete val="0"/>
        <c:axPos val="b"/>
        <c:majorTickMark val="out"/>
        <c:minorTickMark val="none"/>
        <c:tickLblPos val="nextTo"/>
        <c:txPr>
          <a:bodyPr rot="-1140000"/>
          <a:lstStyle/>
          <a:p>
            <a:pPr>
              <a:defRPr/>
            </a:pPr>
            <a:endParaRPr lang="en-US"/>
          </a:p>
        </c:txPr>
        <c:crossAx val="177149056"/>
        <c:crosses val="autoZero"/>
        <c:auto val="1"/>
        <c:lblAlgn val="ctr"/>
        <c:lblOffset val="100"/>
        <c:noMultiLvlLbl val="0"/>
      </c:catAx>
      <c:valAx>
        <c:axId val="177149056"/>
        <c:scaling>
          <c:orientation val="minMax"/>
        </c:scaling>
        <c:delete val="0"/>
        <c:axPos val="l"/>
        <c:majorGridlines/>
        <c:numFmt formatCode="&quot;$&quot;#,##0_);[Red]\(&quot;$&quot;#,##0\)" sourceLinked="1"/>
        <c:majorTickMark val="out"/>
        <c:minorTickMark val="none"/>
        <c:tickLblPos val="nextTo"/>
        <c:crossAx val="17711859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Fixed Cost</c:v>
                </c:pt>
              </c:strCache>
            </c:strRef>
          </c:tx>
          <c:marker>
            <c:symbol val="none"/>
          </c:marker>
          <c:cat>
            <c:numRef>
              <c:f>Sheet1!$A$2:$A$17</c:f>
              <c:numCache>
                <c:formatCode>General</c:formatCode>
                <c:ptCount val="1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numCache>
            </c:numRef>
          </c:cat>
          <c:val>
            <c:numRef>
              <c:f>Sheet1!$B$2:$B$17</c:f>
              <c:numCache>
                <c:formatCode>General</c:formatCode>
                <c:ptCount val="16"/>
                <c:pt idx="0">
                  <c:v>350</c:v>
                </c:pt>
                <c:pt idx="1">
                  <c:v>350</c:v>
                </c:pt>
                <c:pt idx="2">
                  <c:v>350</c:v>
                </c:pt>
                <c:pt idx="3">
                  <c:v>350</c:v>
                </c:pt>
                <c:pt idx="4">
                  <c:v>350</c:v>
                </c:pt>
                <c:pt idx="5">
                  <c:v>350</c:v>
                </c:pt>
                <c:pt idx="6">
                  <c:v>350</c:v>
                </c:pt>
                <c:pt idx="7">
                  <c:v>350</c:v>
                </c:pt>
                <c:pt idx="8">
                  <c:v>350</c:v>
                </c:pt>
                <c:pt idx="9">
                  <c:v>350</c:v>
                </c:pt>
                <c:pt idx="10">
                  <c:v>350</c:v>
                </c:pt>
                <c:pt idx="11">
                  <c:v>350</c:v>
                </c:pt>
                <c:pt idx="12">
                  <c:v>350</c:v>
                </c:pt>
                <c:pt idx="13">
                  <c:v>350</c:v>
                </c:pt>
                <c:pt idx="14">
                  <c:v>350</c:v>
                </c:pt>
                <c:pt idx="15">
                  <c:v>350</c:v>
                </c:pt>
              </c:numCache>
            </c:numRef>
          </c:val>
          <c:smooth val="0"/>
        </c:ser>
        <c:ser>
          <c:idx val="1"/>
          <c:order val="1"/>
          <c:tx>
            <c:strRef>
              <c:f>Sheet1!$C$1</c:f>
              <c:strCache>
                <c:ptCount val="1"/>
                <c:pt idx="0">
                  <c:v>Variable Cost</c:v>
                </c:pt>
              </c:strCache>
            </c:strRef>
          </c:tx>
          <c:marker>
            <c:symbol val="none"/>
          </c:marker>
          <c:dPt>
            <c:idx val="10"/>
            <c:marker>
              <c:symbol val="circle"/>
              <c:size val="10"/>
            </c:marker>
            <c:bubble3D val="0"/>
          </c:dPt>
          <c:cat>
            <c:numRef>
              <c:f>Sheet1!$A$2:$A$17</c:f>
              <c:numCache>
                <c:formatCode>General</c:formatCode>
                <c:ptCount val="1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numCache>
            </c:numRef>
          </c:cat>
          <c:val>
            <c:numRef>
              <c:f>Sheet1!$C$2:$C$17</c:f>
              <c:numCache>
                <c:formatCode>General</c:formatCode>
                <c:ptCount val="16"/>
                <c:pt idx="0">
                  <c:v>0</c:v>
                </c:pt>
                <c:pt idx="1">
                  <c:v>20</c:v>
                </c:pt>
                <c:pt idx="2">
                  <c:v>40</c:v>
                </c:pt>
                <c:pt idx="3">
                  <c:v>60</c:v>
                </c:pt>
                <c:pt idx="4">
                  <c:v>80</c:v>
                </c:pt>
                <c:pt idx="5">
                  <c:v>100</c:v>
                </c:pt>
                <c:pt idx="6">
                  <c:v>120</c:v>
                </c:pt>
                <c:pt idx="7">
                  <c:v>140</c:v>
                </c:pt>
                <c:pt idx="8">
                  <c:v>160</c:v>
                </c:pt>
                <c:pt idx="9">
                  <c:v>180</c:v>
                </c:pt>
                <c:pt idx="10">
                  <c:v>200</c:v>
                </c:pt>
                <c:pt idx="11">
                  <c:v>220</c:v>
                </c:pt>
                <c:pt idx="12">
                  <c:v>240</c:v>
                </c:pt>
                <c:pt idx="13">
                  <c:v>260</c:v>
                </c:pt>
                <c:pt idx="14">
                  <c:v>280</c:v>
                </c:pt>
                <c:pt idx="15">
                  <c:v>300</c:v>
                </c:pt>
              </c:numCache>
            </c:numRef>
          </c:val>
          <c:smooth val="0"/>
        </c:ser>
        <c:dLbls>
          <c:showLegendKey val="0"/>
          <c:showVal val="0"/>
          <c:showCatName val="0"/>
          <c:showSerName val="0"/>
          <c:showPercent val="0"/>
          <c:showBubbleSize val="0"/>
        </c:dLbls>
        <c:marker val="1"/>
        <c:smooth val="0"/>
        <c:axId val="156383488"/>
        <c:axId val="156405760"/>
      </c:lineChart>
      <c:catAx>
        <c:axId val="156383488"/>
        <c:scaling>
          <c:orientation val="minMax"/>
        </c:scaling>
        <c:delete val="0"/>
        <c:axPos val="b"/>
        <c:numFmt formatCode="General" sourceLinked="1"/>
        <c:majorTickMark val="out"/>
        <c:minorTickMark val="none"/>
        <c:tickLblPos val="nextTo"/>
        <c:crossAx val="156405760"/>
        <c:crosses val="autoZero"/>
        <c:auto val="1"/>
        <c:lblAlgn val="ctr"/>
        <c:lblOffset val="100"/>
        <c:noMultiLvlLbl val="0"/>
      </c:catAx>
      <c:valAx>
        <c:axId val="156405760"/>
        <c:scaling>
          <c:orientation val="minMax"/>
          <c:max val="700"/>
          <c:min val="0"/>
        </c:scaling>
        <c:delete val="0"/>
        <c:axPos val="l"/>
        <c:majorGridlines/>
        <c:numFmt formatCode="General" sourceLinked="1"/>
        <c:majorTickMark val="out"/>
        <c:minorTickMark val="none"/>
        <c:tickLblPos val="nextTo"/>
        <c:crossAx val="156383488"/>
        <c:crosses val="autoZero"/>
        <c:crossBetween val="midCat"/>
        <c:majorUnit val="100"/>
        <c:minorUnit val="20"/>
      </c:valAx>
    </c:plotArea>
    <c:legend>
      <c:legendPos val="r"/>
      <c:layout/>
      <c:overlay val="0"/>
    </c:legend>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Fixed Cost</c:v>
                </c:pt>
              </c:strCache>
            </c:strRef>
          </c:tx>
          <c:marker>
            <c:symbol val="none"/>
          </c:marker>
          <c:cat>
            <c:numRef>
              <c:f>Sheet1!$A$2:$A$17</c:f>
              <c:numCache>
                <c:formatCode>General</c:formatCode>
                <c:ptCount val="1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numCache>
            </c:numRef>
          </c:cat>
          <c:val>
            <c:numRef>
              <c:f>Sheet1!$B$2:$B$17</c:f>
              <c:numCache>
                <c:formatCode>General</c:formatCode>
                <c:ptCount val="16"/>
                <c:pt idx="0">
                  <c:v>350</c:v>
                </c:pt>
                <c:pt idx="1">
                  <c:v>350</c:v>
                </c:pt>
                <c:pt idx="2">
                  <c:v>350</c:v>
                </c:pt>
                <c:pt idx="3">
                  <c:v>350</c:v>
                </c:pt>
                <c:pt idx="4">
                  <c:v>350</c:v>
                </c:pt>
                <c:pt idx="5">
                  <c:v>350</c:v>
                </c:pt>
                <c:pt idx="6">
                  <c:v>350</c:v>
                </c:pt>
                <c:pt idx="7">
                  <c:v>350</c:v>
                </c:pt>
                <c:pt idx="8">
                  <c:v>350</c:v>
                </c:pt>
                <c:pt idx="9">
                  <c:v>350</c:v>
                </c:pt>
                <c:pt idx="10">
                  <c:v>350</c:v>
                </c:pt>
                <c:pt idx="11">
                  <c:v>350</c:v>
                </c:pt>
                <c:pt idx="12">
                  <c:v>350</c:v>
                </c:pt>
                <c:pt idx="13">
                  <c:v>350</c:v>
                </c:pt>
                <c:pt idx="14">
                  <c:v>350</c:v>
                </c:pt>
                <c:pt idx="15">
                  <c:v>350</c:v>
                </c:pt>
              </c:numCache>
            </c:numRef>
          </c:val>
          <c:smooth val="0"/>
        </c:ser>
        <c:ser>
          <c:idx val="1"/>
          <c:order val="1"/>
          <c:tx>
            <c:strRef>
              <c:f>Sheet1!$C$1</c:f>
              <c:strCache>
                <c:ptCount val="1"/>
                <c:pt idx="0">
                  <c:v>Variable Cost</c:v>
                </c:pt>
              </c:strCache>
            </c:strRef>
          </c:tx>
          <c:marker>
            <c:symbol val="none"/>
          </c:marker>
          <c:cat>
            <c:numRef>
              <c:f>Sheet1!$A$2:$A$17</c:f>
              <c:numCache>
                <c:formatCode>General</c:formatCode>
                <c:ptCount val="1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numCache>
            </c:numRef>
          </c:cat>
          <c:val>
            <c:numRef>
              <c:f>Sheet1!$C$2:$C$17</c:f>
              <c:numCache>
                <c:formatCode>General</c:formatCode>
                <c:ptCount val="16"/>
                <c:pt idx="0">
                  <c:v>0</c:v>
                </c:pt>
                <c:pt idx="1">
                  <c:v>20</c:v>
                </c:pt>
                <c:pt idx="2">
                  <c:v>40</c:v>
                </c:pt>
                <c:pt idx="3">
                  <c:v>60</c:v>
                </c:pt>
                <c:pt idx="4">
                  <c:v>80</c:v>
                </c:pt>
                <c:pt idx="5">
                  <c:v>100</c:v>
                </c:pt>
                <c:pt idx="6">
                  <c:v>120</c:v>
                </c:pt>
                <c:pt idx="7">
                  <c:v>140</c:v>
                </c:pt>
                <c:pt idx="8">
                  <c:v>160</c:v>
                </c:pt>
                <c:pt idx="9">
                  <c:v>180</c:v>
                </c:pt>
                <c:pt idx="10">
                  <c:v>200</c:v>
                </c:pt>
                <c:pt idx="11">
                  <c:v>220</c:v>
                </c:pt>
                <c:pt idx="12">
                  <c:v>240</c:v>
                </c:pt>
                <c:pt idx="13">
                  <c:v>260</c:v>
                </c:pt>
                <c:pt idx="14">
                  <c:v>280</c:v>
                </c:pt>
                <c:pt idx="15">
                  <c:v>300</c:v>
                </c:pt>
              </c:numCache>
            </c:numRef>
          </c:val>
          <c:smooth val="0"/>
        </c:ser>
        <c:ser>
          <c:idx val="2"/>
          <c:order val="2"/>
          <c:tx>
            <c:strRef>
              <c:f>Sheet1!$D$1</c:f>
              <c:strCache>
                <c:ptCount val="1"/>
                <c:pt idx="0">
                  <c:v>Total Cost</c:v>
                </c:pt>
              </c:strCache>
            </c:strRef>
          </c:tx>
          <c:marker>
            <c:symbol val="none"/>
          </c:marker>
          <c:dPt>
            <c:idx val="10"/>
            <c:marker>
              <c:symbol val="circle"/>
              <c:size val="10"/>
            </c:marker>
            <c:bubble3D val="0"/>
          </c:dPt>
          <c:cat>
            <c:numRef>
              <c:f>Sheet1!$A$2:$A$17</c:f>
              <c:numCache>
                <c:formatCode>General</c:formatCode>
                <c:ptCount val="1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numCache>
            </c:numRef>
          </c:cat>
          <c:val>
            <c:numRef>
              <c:f>Sheet1!$D$2:$D$17</c:f>
              <c:numCache>
                <c:formatCode>General</c:formatCode>
                <c:ptCount val="16"/>
                <c:pt idx="0">
                  <c:v>350</c:v>
                </c:pt>
                <c:pt idx="1">
                  <c:v>370</c:v>
                </c:pt>
                <c:pt idx="2">
                  <c:v>390</c:v>
                </c:pt>
                <c:pt idx="3">
                  <c:v>410</c:v>
                </c:pt>
                <c:pt idx="4">
                  <c:v>430</c:v>
                </c:pt>
                <c:pt idx="5">
                  <c:v>450</c:v>
                </c:pt>
                <c:pt idx="6">
                  <c:v>470</c:v>
                </c:pt>
                <c:pt idx="7">
                  <c:v>490</c:v>
                </c:pt>
                <c:pt idx="8">
                  <c:v>510</c:v>
                </c:pt>
                <c:pt idx="9">
                  <c:v>530</c:v>
                </c:pt>
                <c:pt idx="10">
                  <c:v>550</c:v>
                </c:pt>
                <c:pt idx="11">
                  <c:v>570</c:v>
                </c:pt>
                <c:pt idx="12">
                  <c:v>590</c:v>
                </c:pt>
                <c:pt idx="13">
                  <c:v>610</c:v>
                </c:pt>
                <c:pt idx="14">
                  <c:v>630</c:v>
                </c:pt>
                <c:pt idx="15">
                  <c:v>650</c:v>
                </c:pt>
              </c:numCache>
            </c:numRef>
          </c:val>
          <c:smooth val="0"/>
        </c:ser>
        <c:dLbls>
          <c:showLegendKey val="0"/>
          <c:showVal val="0"/>
          <c:showCatName val="0"/>
          <c:showSerName val="0"/>
          <c:showPercent val="0"/>
          <c:showBubbleSize val="0"/>
        </c:dLbls>
        <c:marker val="1"/>
        <c:smooth val="0"/>
        <c:axId val="157362432"/>
        <c:axId val="157364224"/>
      </c:lineChart>
      <c:catAx>
        <c:axId val="157362432"/>
        <c:scaling>
          <c:orientation val="minMax"/>
        </c:scaling>
        <c:delete val="0"/>
        <c:axPos val="b"/>
        <c:numFmt formatCode="General" sourceLinked="1"/>
        <c:majorTickMark val="out"/>
        <c:minorTickMark val="none"/>
        <c:tickLblPos val="nextTo"/>
        <c:crossAx val="157364224"/>
        <c:crosses val="autoZero"/>
        <c:auto val="1"/>
        <c:lblAlgn val="ctr"/>
        <c:lblOffset val="100"/>
        <c:noMultiLvlLbl val="0"/>
      </c:catAx>
      <c:valAx>
        <c:axId val="157364224"/>
        <c:scaling>
          <c:orientation val="minMax"/>
          <c:max val="700"/>
          <c:min val="0"/>
        </c:scaling>
        <c:delete val="0"/>
        <c:axPos val="l"/>
        <c:majorGridlines/>
        <c:numFmt formatCode="General" sourceLinked="1"/>
        <c:majorTickMark val="out"/>
        <c:minorTickMark val="none"/>
        <c:tickLblPos val="nextTo"/>
        <c:crossAx val="157362432"/>
        <c:crosses val="autoZero"/>
        <c:crossBetween val="midCat"/>
        <c:majorUnit val="100"/>
        <c:minorUnit val="20"/>
      </c:valAx>
    </c:plotArea>
    <c:legend>
      <c:legendPos val="r"/>
      <c:layout/>
      <c:overlay val="0"/>
    </c:legend>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lineChart>
        <c:grouping val="standard"/>
        <c:varyColors val="0"/>
        <c:ser>
          <c:idx val="0"/>
          <c:order val="0"/>
          <c:tx>
            <c:strRef>
              <c:f>Sheet1!$B$1</c:f>
              <c:strCache>
                <c:ptCount val="1"/>
                <c:pt idx="0">
                  <c:v>Wage Cost</c:v>
                </c:pt>
              </c:strCache>
            </c:strRef>
          </c:tx>
          <c:marker>
            <c:symbol val="none"/>
          </c:marker>
          <c:dPt>
            <c:idx val="40"/>
            <c:marker>
              <c:symbol val="circle"/>
              <c:size val="10"/>
            </c:marker>
            <c:bubble3D val="0"/>
          </c:dPt>
          <c:dPt>
            <c:idx val="41"/>
            <c:bubble3D val="0"/>
          </c:dPt>
          <c:cat>
            <c:numRef>
              <c:f>Sheet1!$A$2:$A$62</c:f>
              <c:numCache>
                <c:formatCode>General</c:formatCode>
                <c:ptCount val="6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numCache>
            </c:numRef>
          </c:cat>
          <c:val>
            <c:numRef>
              <c:f>Sheet1!$B$2:$B$62</c:f>
              <c:numCache>
                <c:formatCode>General</c:formatCode>
                <c:ptCount val="61"/>
                <c:pt idx="0">
                  <c:v>0</c:v>
                </c:pt>
                <c:pt idx="1">
                  <c:v>15</c:v>
                </c:pt>
                <c:pt idx="2">
                  <c:v>30</c:v>
                </c:pt>
                <c:pt idx="3">
                  <c:v>45</c:v>
                </c:pt>
                <c:pt idx="4">
                  <c:v>60</c:v>
                </c:pt>
                <c:pt idx="5">
                  <c:v>75</c:v>
                </c:pt>
                <c:pt idx="6">
                  <c:v>90</c:v>
                </c:pt>
                <c:pt idx="7">
                  <c:v>105</c:v>
                </c:pt>
                <c:pt idx="8">
                  <c:v>120</c:v>
                </c:pt>
                <c:pt idx="9">
                  <c:v>135</c:v>
                </c:pt>
                <c:pt idx="10">
                  <c:v>150</c:v>
                </c:pt>
                <c:pt idx="11">
                  <c:v>165</c:v>
                </c:pt>
                <c:pt idx="12">
                  <c:v>180</c:v>
                </c:pt>
                <c:pt idx="13">
                  <c:v>195</c:v>
                </c:pt>
                <c:pt idx="14">
                  <c:v>210</c:v>
                </c:pt>
                <c:pt idx="15">
                  <c:v>225</c:v>
                </c:pt>
                <c:pt idx="16">
                  <c:v>240</c:v>
                </c:pt>
                <c:pt idx="17">
                  <c:v>255</c:v>
                </c:pt>
                <c:pt idx="18">
                  <c:v>270</c:v>
                </c:pt>
                <c:pt idx="19">
                  <c:v>285</c:v>
                </c:pt>
                <c:pt idx="20">
                  <c:v>300</c:v>
                </c:pt>
                <c:pt idx="21">
                  <c:v>315</c:v>
                </c:pt>
                <c:pt idx="22">
                  <c:v>330</c:v>
                </c:pt>
                <c:pt idx="23">
                  <c:v>345</c:v>
                </c:pt>
                <c:pt idx="24">
                  <c:v>360</c:v>
                </c:pt>
                <c:pt idx="25">
                  <c:v>375</c:v>
                </c:pt>
                <c:pt idx="26">
                  <c:v>390</c:v>
                </c:pt>
                <c:pt idx="27">
                  <c:v>405</c:v>
                </c:pt>
                <c:pt idx="28">
                  <c:v>420</c:v>
                </c:pt>
                <c:pt idx="29">
                  <c:v>435</c:v>
                </c:pt>
                <c:pt idx="30">
                  <c:v>450</c:v>
                </c:pt>
                <c:pt idx="31">
                  <c:v>465</c:v>
                </c:pt>
                <c:pt idx="32">
                  <c:v>480</c:v>
                </c:pt>
                <c:pt idx="33">
                  <c:v>495</c:v>
                </c:pt>
                <c:pt idx="34">
                  <c:v>510</c:v>
                </c:pt>
                <c:pt idx="35">
                  <c:v>525</c:v>
                </c:pt>
                <c:pt idx="36">
                  <c:v>540</c:v>
                </c:pt>
                <c:pt idx="37">
                  <c:v>555</c:v>
                </c:pt>
                <c:pt idx="38">
                  <c:v>570</c:v>
                </c:pt>
                <c:pt idx="39">
                  <c:v>585</c:v>
                </c:pt>
                <c:pt idx="40">
                  <c:v>600</c:v>
                </c:pt>
                <c:pt idx="41">
                  <c:v>622.5</c:v>
                </c:pt>
                <c:pt idx="42">
                  <c:v>645</c:v>
                </c:pt>
                <c:pt idx="43">
                  <c:v>667.5</c:v>
                </c:pt>
                <c:pt idx="44">
                  <c:v>690</c:v>
                </c:pt>
                <c:pt idx="45">
                  <c:v>712.5</c:v>
                </c:pt>
                <c:pt idx="46">
                  <c:v>735</c:v>
                </c:pt>
                <c:pt idx="47">
                  <c:v>757.5</c:v>
                </c:pt>
                <c:pt idx="48">
                  <c:v>780</c:v>
                </c:pt>
                <c:pt idx="49">
                  <c:v>802.5</c:v>
                </c:pt>
                <c:pt idx="50">
                  <c:v>825</c:v>
                </c:pt>
                <c:pt idx="51">
                  <c:v>847.5</c:v>
                </c:pt>
                <c:pt idx="52">
                  <c:v>870</c:v>
                </c:pt>
                <c:pt idx="53">
                  <c:v>892.5</c:v>
                </c:pt>
                <c:pt idx="54">
                  <c:v>915</c:v>
                </c:pt>
                <c:pt idx="55">
                  <c:v>937.5</c:v>
                </c:pt>
                <c:pt idx="56">
                  <c:v>960</c:v>
                </c:pt>
                <c:pt idx="57">
                  <c:v>982.5</c:v>
                </c:pt>
                <c:pt idx="58">
                  <c:v>1005</c:v>
                </c:pt>
                <c:pt idx="59">
                  <c:v>1027.5</c:v>
                </c:pt>
                <c:pt idx="60">
                  <c:v>1050</c:v>
                </c:pt>
              </c:numCache>
            </c:numRef>
          </c:val>
          <c:smooth val="0"/>
        </c:ser>
        <c:dLbls>
          <c:showLegendKey val="0"/>
          <c:showVal val="0"/>
          <c:showCatName val="0"/>
          <c:showSerName val="0"/>
          <c:showPercent val="0"/>
          <c:showBubbleSize val="0"/>
        </c:dLbls>
        <c:marker val="1"/>
        <c:smooth val="0"/>
        <c:axId val="123470976"/>
        <c:axId val="123472512"/>
      </c:lineChart>
      <c:catAx>
        <c:axId val="123470976"/>
        <c:scaling>
          <c:orientation val="minMax"/>
        </c:scaling>
        <c:delete val="0"/>
        <c:axPos val="b"/>
        <c:numFmt formatCode="General" sourceLinked="1"/>
        <c:majorTickMark val="out"/>
        <c:minorTickMark val="none"/>
        <c:tickLblPos val="nextTo"/>
        <c:crossAx val="123472512"/>
        <c:crosses val="autoZero"/>
        <c:auto val="1"/>
        <c:lblAlgn val="ctr"/>
        <c:lblOffset val="100"/>
        <c:tickLblSkip val="5"/>
        <c:tickMarkSkip val="5"/>
        <c:noMultiLvlLbl val="0"/>
      </c:catAx>
      <c:valAx>
        <c:axId val="123472512"/>
        <c:scaling>
          <c:orientation val="minMax"/>
          <c:max val="1100"/>
          <c:min val="0"/>
        </c:scaling>
        <c:delete val="0"/>
        <c:axPos val="l"/>
        <c:majorGridlines/>
        <c:numFmt formatCode="General" sourceLinked="1"/>
        <c:majorTickMark val="out"/>
        <c:minorTickMark val="none"/>
        <c:tickLblPos val="nextTo"/>
        <c:crossAx val="123470976"/>
        <c:crosses val="autoZero"/>
        <c:crossBetween val="midCat"/>
        <c:majorUnit val="200"/>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Wage per Hour</c:v>
                </c:pt>
              </c:strCache>
            </c:strRef>
          </c:tx>
          <c:marker>
            <c:symbol val="none"/>
          </c:marker>
          <c:dPt>
            <c:idx val="40"/>
            <c:bubble3D val="0"/>
          </c:dPt>
          <c:dPt>
            <c:idx val="41"/>
            <c:bubble3D val="0"/>
            <c:spPr>
              <a:ln>
                <a:noFill/>
              </a:ln>
            </c:spPr>
          </c:dPt>
          <c:cat>
            <c:numRef>
              <c:f>Sheet1!$A$2:$A$62</c:f>
              <c:numCache>
                <c:formatCode>General</c:formatCode>
                <c:ptCount val="6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numCache>
            </c:numRef>
          </c:cat>
          <c:val>
            <c:numRef>
              <c:f>Sheet1!$B$2:$B$62</c:f>
              <c:numCache>
                <c:formatCode>General</c:formatCode>
                <c:ptCount val="61"/>
                <c:pt idx="0">
                  <c:v>15</c:v>
                </c:pt>
                <c:pt idx="1">
                  <c:v>15</c:v>
                </c:pt>
                <c:pt idx="2">
                  <c:v>15</c:v>
                </c:pt>
                <c:pt idx="3">
                  <c:v>15</c:v>
                </c:pt>
                <c:pt idx="4">
                  <c:v>15</c:v>
                </c:pt>
                <c:pt idx="5">
                  <c:v>15</c:v>
                </c:pt>
                <c:pt idx="6">
                  <c:v>15</c:v>
                </c:pt>
                <c:pt idx="7">
                  <c:v>15</c:v>
                </c:pt>
                <c:pt idx="8">
                  <c:v>15</c:v>
                </c:pt>
                <c:pt idx="9">
                  <c:v>15</c:v>
                </c:pt>
                <c:pt idx="10">
                  <c:v>15</c:v>
                </c:pt>
                <c:pt idx="11">
                  <c:v>15</c:v>
                </c:pt>
                <c:pt idx="12">
                  <c:v>15</c:v>
                </c:pt>
                <c:pt idx="13">
                  <c:v>15</c:v>
                </c:pt>
                <c:pt idx="14">
                  <c:v>15</c:v>
                </c:pt>
                <c:pt idx="15">
                  <c:v>15</c:v>
                </c:pt>
                <c:pt idx="16">
                  <c:v>15</c:v>
                </c:pt>
                <c:pt idx="17">
                  <c:v>15</c:v>
                </c:pt>
                <c:pt idx="18">
                  <c:v>15</c:v>
                </c:pt>
                <c:pt idx="19">
                  <c:v>15</c:v>
                </c:pt>
                <c:pt idx="20">
                  <c:v>15</c:v>
                </c:pt>
                <c:pt idx="21">
                  <c:v>15</c:v>
                </c:pt>
                <c:pt idx="22">
                  <c:v>15</c:v>
                </c:pt>
                <c:pt idx="23">
                  <c:v>15</c:v>
                </c:pt>
                <c:pt idx="24">
                  <c:v>15</c:v>
                </c:pt>
                <c:pt idx="25">
                  <c:v>15</c:v>
                </c:pt>
                <c:pt idx="26">
                  <c:v>15</c:v>
                </c:pt>
                <c:pt idx="27">
                  <c:v>15</c:v>
                </c:pt>
                <c:pt idx="28">
                  <c:v>15</c:v>
                </c:pt>
                <c:pt idx="29">
                  <c:v>15</c:v>
                </c:pt>
                <c:pt idx="30">
                  <c:v>15</c:v>
                </c:pt>
                <c:pt idx="31">
                  <c:v>15</c:v>
                </c:pt>
                <c:pt idx="32">
                  <c:v>15</c:v>
                </c:pt>
                <c:pt idx="33">
                  <c:v>15</c:v>
                </c:pt>
                <c:pt idx="34">
                  <c:v>15</c:v>
                </c:pt>
                <c:pt idx="35">
                  <c:v>15</c:v>
                </c:pt>
                <c:pt idx="36">
                  <c:v>15</c:v>
                </c:pt>
                <c:pt idx="37">
                  <c:v>15</c:v>
                </c:pt>
                <c:pt idx="38">
                  <c:v>15</c:v>
                </c:pt>
                <c:pt idx="39">
                  <c:v>15</c:v>
                </c:pt>
                <c:pt idx="40">
                  <c:v>15</c:v>
                </c:pt>
                <c:pt idx="41">
                  <c:v>22.5</c:v>
                </c:pt>
                <c:pt idx="42">
                  <c:v>22.5</c:v>
                </c:pt>
                <c:pt idx="43">
                  <c:v>22.5</c:v>
                </c:pt>
                <c:pt idx="44">
                  <c:v>22.5</c:v>
                </c:pt>
                <c:pt idx="45">
                  <c:v>22.5</c:v>
                </c:pt>
                <c:pt idx="46">
                  <c:v>22.5</c:v>
                </c:pt>
                <c:pt idx="47">
                  <c:v>22.5</c:v>
                </c:pt>
                <c:pt idx="48">
                  <c:v>22.5</c:v>
                </c:pt>
                <c:pt idx="49">
                  <c:v>22.5</c:v>
                </c:pt>
                <c:pt idx="50">
                  <c:v>22.5</c:v>
                </c:pt>
                <c:pt idx="51">
                  <c:v>22.5</c:v>
                </c:pt>
                <c:pt idx="52">
                  <c:v>22.5</c:v>
                </c:pt>
                <c:pt idx="53">
                  <c:v>22.5</c:v>
                </c:pt>
                <c:pt idx="54">
                  <c:v>22.5</c:v>
                </c:pt>
                <c:pt idx="55">
                  <c:v>22.5</c:v>
                </c:pt>
                <c:pt idx="56">
                  <c:v>22.5</c:v>
                </c:pt>
                <c:pt idx="57">
                  <c:v>22.5</c:v>
                </c:pt>
                <c:pt idx="58">
                  <c:v>22.5</c:v>
                </c:pt>
                <c:pt idx="59">
                  <c:v>22.5</c:v>
                </c:pt>
                <c:pt idx="60">
                  <c:v>22.5</c:v>
                </c:pt>
              </c:numCache>
            </c:numRef>
          </c:val>
          <c:smooth val="0"/>
        </c:ser>
        <c:dLbls>
          <c:showLegendKey val="0"/>
          <c:showVal val="0"/>
          <c:showCatName val="0"/>
          <c:showSerName val="0"/>
          <c:showPercent val="0"/>
          <c:showBubbleSize val="0"/>
        </c:dLbls>
        <c:marker val="1"/>
        <c:smooth val="0"/>
        <c:axId val="157644288"/>
        <c:axId val="157645824"/>
      </c:lineChart>
      <c:catAx>
        <c:axId val="157644288"/>
        <c:scaling>
          <c:orientation val="minMax"/>
        </c:scaling>
        <c:delete val="0"/>
        <c:axPos val="b"/>
        <c:numFmt formatCode="General" sourceLinked="1"/>
        <c:majorTickMark val="out"/>
        <c:minorTickMark val="none"/>
        <c:tickLblPos val="nextTo"/>
        <c:crossAx val="157645824"/>
        <c:crosses val="autoZero"/>
        <c:auto val="1"/>
        <c:lblAlgn val="ctr"/>
        <c:lblOffset val="100"/>
        <c:tickLblSkip val="5"/>
        <c:tickMarkSkip val="5"/>
        <c:noMultiLvlLbl val="0"/>
      </c:catAx>
      <c:valAx>
        <c:axId val="157645824"/>
        <c:scaling>
          <c:orientation val="minMax"/>
        </c:scaling>
        <c:delete val="0"/>
        <c:axPos val="l"/>
        <c:majorGridlines/>
        <c:numFmt formatCode="General" sourceLinked="1"/>
        <c:majorTickMark val="out"/>
        <c:minorTickMark val="none"/>
        <c:tickLblPos val="nextTo"/>
        <c:crossAx val="157644288"/>
        <c:crosses val="autoZero"/>
        <c:crossBetween val="midCat"/>
      </c:valAx>
    </c:plotArea>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title>
      <c:layout/>
      <c:overlay val="0"/>
    </c:title>
    <c:autoTitleDeleted val="0"/>
    <c:plotArea>
      <c:layout/>
      <c:lineChart>
        <c:grouping val="standard"/>
        <c:varyColors val="0"/>
        <c:ser>
          <c:idx val="0"/>
          <c:order val="0"/>
          <c:tx>
            <c:strRef>
              <c:f>Sheet1!$B$1</c:f>
              <c:strCache>
                <c:ptCount val="1"/>
                <c:pt idx="0">
                  <c:v>Total Cost</c:v>
                </c:pt>
              </c:strCache>
            </c:strRef>
          </c:tx>
          <c:spPr>
            <a:ln>
              <a:solidFill>
                <a:schemeClr val="accent1"/>
              </a:solidFill>
            </a:ln>
          </c:spPr>
          <c:marker>
            <c:symbol val="none"/>
          </c:marker>
          <c:dPt>
            <c:idx val="2"/>
            <c:marker>
              <c:symbol val="diamond"/>
              <c:size val="10"/>
            </c:marker>
            <c:bubble3D val="0"/>
          </c:dPt>
          <c:dPt>
            <c:idx val="5"/>
            <c:marker>
              <c:symbol val="diamond"/>
              <c:size val="10"/>
            </c:marker>
            <c:bubble3D val="0"/>
          </c:dPt>
          <c:dLbls>
            <c:dLbl>
              <c:idx val="2"/>
              <c:layout/>
              <c:spPr/>
              <c:txPr>
                <a:bodyPr/>
                <a:lstStyle/>
                <a:p>
                  <a:pPr algn="ctr" rtl="0">
                    <a:defRPr lang="en-US" sz="1800" b="0" i="0" u="none" strike="noStrike" kern="1200" baseline="0">
                      <a:solidFill>
                        <a:prstClr val="black"/>
                      </a:solidFill>
                      <a:latin typeface="+mn-lt"/>
                      <a:ea typeface="+mn-ea"/>
                      <a:cs typeface="+mn-cs"/>
                    </a:defRPr>
                  </a:pPr>
                  <a:endParaRPr lang="en-US"/>
                </a:p>
              </c:txPr>
              <c:showLegendKey val="0"/>
              <c:showVal val="1"/>
              <c:showCatName val="1"/>
              <c:showSerName val="0"/>
              <c:showPercent val="0"/>
              <c:showBubbleSize val="0"/>
            </c:dLbl>
            <c:dLbl>
              <c:idx val="5"/>
              <c:layout/>
              <c:showLegendKey val="0"/>
              <c:showVal val="1"/>
              <c:showCatName val="1"/>
              <c:showSerName val="0"/>
              <c:showPercent val="0"/>
              <c:showBubbleSize val="0"/>
            </c:dLbl>
            <c:dLbl>
              <c:idx val="10"/>
              <c:layout/>
              <c:showLegendKey val="0"/>
              <c:showVal val="1"/>
              <c:showCatName val="1"/>
              <c:showSerName val="0"/>
              <c:showPercent val="0"/>
              <c:showBubbleSize val="0"/>
            </c:dLbl>
            <c:showLegendKey val="0"/>
            <c:showVal val="0"/>
            <c:showCatName val="0"/>
            <c:showSerName val="0"/>
            <c:showPercent val="0"/>
            <c:showBubbleSize val="0"/>
          </c:dLbls>
          <c:cat>
            <c:numRef>
              <c:f>Sheet1!$A$2:$A$101</c:f>
              <c:numCache>
                <c:formatCode>General</c:formatCode>
                <c:ptCount val="11"/>
                <c:pt idx="0">
                  <c:v>1</c:v>
                </c:pt>
                <c:pt idx="1">
                  <c:v>10</c:v>
                </c:pt>
                <c:pt idx="2">
                  <c:v>20</c:v>
                </c:pt>
                <c:pt idx="3">
                  <c:v>30</c:v>
                </c:pt>
                <c:pt idx="4">
                  <c:v>40</c:v>
                </c:pt>
                <c:pt idx="5">
                  <c:v>50</c:v>
                </c:pt>
                <c:pt idx="6">
                  <c:v>60</c:v>
                </c:pt>
                <c:pt idx="7">
                  <c:v>70</c:v>
                </c:pt>
                <c:pt idx="8">
                  <c:v>80</c:v>
                </c:pt>
                <c:pt idx="9">
                  <c:v>90</c:v>
                </c:pt>
                <c:pt idx="10">
                  <c:v>100</c:v>
                </c:pt>
              </c:numCache>
            </c:numRef>
          </c:cat>
          <c:val>
            <c:numRef>
              <c:f>Sheet1!$B$2:$B$101</c:f>
              <c:numCache>
                <c:formatCode>General</c:formatCode>
                <c:ptCount val="11"/>
                <c:pt idx="0">
                  <c:v>10</c:v>
                </c:pt>
                <c:pt idx="1">
                  <c:v>100</c:v>
                </c:pt>
                <c:pt idx="2">
                  <c:v>200</c:v>
                </c:pt>
                <c:pt idx="3">
                  <c:v>290</c:v>
                </c:pt>
                <c:pt idx="4">
                  <c:v>380</c:v>
                </c:pt>
                <c:pt idx="5">
                  <c:v>470</c:v>
                </c:pt>
                <c:pt idx="6">
                  <c:v>550</c:v>
                </c:pt>
                <c:pt idx="7">
                  <c:v>630</c:v>
                </c:pt>
                <c:pt idx="8">
                  <c:v>710</c:v>
                </c:pt>
                <c:pt idx="9">
                  <c:v>790</c:v>
                </c:pt>
                <c:pt idx="10">
                  <c:v>870</c:v>
                </c:pt>
              </c:numCache>
            </c:numRef>
          </c:val>
          <c:smooth val="0"/>
        </c:ser>
        <c:dLbls>
          <c:showLegendKey val="0"/>
          <c:showVal val="0"/>
          <c:showCatName val="0"/>
          <c:showSerName val="0"/>
          <c:showPercent val="0"/>
          <c:showBubbleSize val="0"/>
        </c:dLbls>
        <c:marker val="1"/>
        <c:smooth val="0"/>
        <c:axId val="117233536"/>
        <c:axId val="117243904"/>
      </c:lineChart>
      <c:catAx>
        <c:axId val="117233536"/>
        <c:scaling>
          <c:orientation val="minMax"/>
        </c:scaling>
        <c:delete val="0"/>
        <c:axPos val="b"/>
        <c:numFmt formatCode="General" sourceLinked="1"/>
        <c:majorTickMark val="out"/>
        <c:minorTickMark val="none"/>
        <c:tickLblPos val="nextTo"/>
        <c:crossAx val="117243904"/>
        <c:crosses val="autoZero"/>
        <c:auto val="1"/>
        <c:lblAlgn val="ctr"/>
        <c:lblOffset val="100"/>
        <c:noMultiLvlLbl val="0"/>
      </c:catAx>
      <c:valAx>
        <c:axId val="117243904"/>
        <c:scaling>
          <c:orientation val="minMax"/>
        </c:scaling>
        <c:delete val="0"/>
        <c:axPos val="l"/>
        <c:majorGridlines/>
        <c:numFmt formatCode="General" sourceLinked="1"/>
        <c:majorTickMark val="out"/>
        <c:minorTickMark val="none"/>
        <c:tickLblPos val="nextTo"/>
        <c:crossAx val="117233536"/>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title>
      <c:layout/>
      <c:overlay val="0"/>
    </c:title>
    <c:autoTitleDeleted val="0"/>
    <c:plotArea>
      <c:layout/>
      <c:lineChart>
        <c:grouping val="standard"/>
        <c:varyColors val="0"/>
        <c:ser>
          <c:idx val="0"/>
          <c:order val="0"/>
          <c:tx>
            <c:strRef>
              <c:f>Sheet1!$B$1</c:f>
              <c:strCache>
                <c:ptCount val="1"/>
                <c:pt idx="0">
                  <c:v>Unit cost</c:v>
                </c:pt>
              </c:strCache>
            </c:strRef>
          </c:tx>
          <c:marker>
            <c:symbol val="none"/>
          </c:marker>
          <c:dPt>
            <c:idx val="1"/>
            <c:bubble3D val="0"/>
            <c:spPr>
              <a:ln>
                <a:noFill/>
              </a:ln>
            </c:spPr>
          </c:dPt>
          <c:dPt>
            <c:idx val="21"/>
            <c:bubble3D val="0"/>
            <c:spPr>
              <a:ln>
                <a:noFill/>
              </a:ln>
            </c:spPr>
          </c:dPt>
          <c:dPt>
            <c:idx val="51"/>
            <c:bubble3D val="0"/>
            <c:spPr>
              <a:ln>
                <a:noFill/>
              </a:ln>
            </c:spPr>
          </c:dPt>
          <c:cat>
            <c:numRef>
              <c:f>Sheet1!$A$2:$A$102</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Sheet1!$B$2:$B$102</c:f>
              <c:numCache>
                <c:formatCode>General</c:formatCode>
                <c:ptCount val="101"/>
                <c:pt idx="0">
                  <c:v>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9</c:v>
                </c:pt>
                <c:pt idx="22">
                  <c:v>9</c:v>
                </c:pt>
                <c:pt idx="23">
                  <c:v>9</c:v>
                </c:pt>
                <c:pt idx="24">
                  <c:v>9</c:v>
                </c:pt>
                <c:pt idx="25">
                  <c:v>9</c:v>
                </c:pt>
                <c:pt idx="26">
                  <c:v>9</c:v>
                </c:pt>
                <c:pt idx="27">
                  <c:v>9</c:v>
                </c:pt>
                <c:pt idx="28">
                  <c:v>9</c:v>
                </c:pt>
                <c:pt idx="29">
                  <c:v>9</c:v>
                </c:pt>
                <c:pt idx="30">
                  <c:v>9</c:v>
                </c:pt>
                <c:pt idx="31">
                  <c:v>9</c:v>
                </c:pt>
                <c:pt idx="32">
                  <c:v>9</c:v>
                </c:pt>
                <c:pt idx="33">
                  <c:v>9</c:v>
                </c:pt>
                <c:pt idx="34">
                  <c:v>9</c:v>
                </c:pt>
                <c:pt idx="35">
                  <c:v>9</c:v>
                </c:pt>
                <c:pt idx="36">
                  <c:v>9</c:v>
                </c:pt>
                <c:pt idx="37">
                  <c:v>9</c:v>
                </c:pt>
                <c:pt idx="38">
                  <c:v>9</c:v>
                </c:pt>
                <c:pt idx="39">
                  <c:v>9</c:v>
                </c:pt>
                <c:pt idx="40">
                  <c:v>9</c:v>
                </c:pt>
                <c:pt idx="41">
                  <c:v>9</c:v>
                </c:pt>
                <c:pt idx="42">
                  <c:v>9</c:v>
                </c:pt>
                <c:pt idx="43">
                  <c:v>9</c:v>
                </c:pt>
                <c:pt idx="44">
                  <c:v>9</c:v>
                </c:pt>
                <c:pt idx="45">
                  <c:v>9</c:v>
                </c:pt>
                <c:pt idx="46">
                  <c:v>9</c:v>
                </c:pt>
                <c:pt idx="47">
                  <c:v>9</c:v>
                </c:pt>
                <c:pt idx="48">
                  <c:v>9</c:v>
                </c:pt>
                <c:pt idx="49">
                  <c:v>9</c:v>
                </c:pt>
                <c:pt idx="50">
                  <c:v>9</c:v>
                </c:pt>
                <c:pt idx="51">
                  <c:v>8</c:v>
                </c:pt>
                <c:pt idx="52">
                  <c:v>8</c:v>
                </c:pt>
                <c:pt idx="53">
                  <c:v>8</c:v>
                </c:pt>
                <c:pt idx="54">
                  <c:v>8</c:v>
                </c:pt>
                <c:pt idx="55">
                  <c:v>8</c:v>
                </c:pt>
                <c:pt idx="56">
                  <c:v>8</c:v>
                </c:pt>
                <c:pt idx="57">
                  <c:v>8</c:v>
                </c:pt>
                <c:pt idx="58">
                  <c:v>8</c:v>
                </c:pt>
                <c:pt idx="59">
                  <c:v>8</c:v>
                </c:pt>
                <c:pt idx="60">
                  <c:v>8</c:v>
                </c:pt>
                <c:pt idx="61">
                  <c:v>8</c:v>
                </c:pt>
                <c:pt idx="62">
                  <c:v>8</c:v>
                </c:pt>
                <c:pt idx="63">
                  <c:v>8</c:v>
                </c:pt>
                <c:pt idx="64">
                  <c:v>8</c:v>
                </c:pt>
                <c:pt idx="65">
                  <c:v>8</c:v>
                </c:pt>
                <c:pt idx="66">
                  <c:v>8</c:v>
                </c:pt>
                <c:pt idx="67">
                  <c:v>8</c:v>
                </c:pt>
                <c:pt idx="68">
                  <c:v>8</c:v>
                </c:pt>
                <c:pt idx="69">
                  <c:v>8</c:v>
                </c:pt>
                <c:pt idx="70">
                  <c:v>8</c:v>
                </c:pt>
                <c:pt idx="71">
                  <c:v>8</c:v>
                </c:pt>
                <c:pt idx="72">
                  <c:v>8</c:v>
                </c:pt>
                <c:pt idx="73">
                  <c:v>8</c:v>
                </c:pt>
                <c:pt idx="74">
                  <c:v>8</c:v>
                </c:pt>
                <c:pt idx="75">
                  <c:v>8</c:v>
                </c:pt>
                <c:pt idx="76">
                  <c:v>8</c:v>
                </c:pt>
                <c:pt idx="77">
                  <c:v>8</c:v>
                </c:pt>
                <c:pt idx="78">
                  <c:v>8</c:v>
                </c:pt>
                <c:pt idx="79">
                  <c:v>8</c:v>
                </c:pt>
                <c:pt idx="80">
                  <c:v>8</c:v>
                </c:pt>
                <c:pt idx="81">
                  <c:v>8</c:v>
                </c:pt>
                <c:pt idx="82">
                  <c:v>8</c:v>
                </c:pt>
                <c:pt idx="83">
                  <c:v>8</c:v>
                </c:pt>
                <c:pt idx="84">
                  <c:v>8</c:v>
                </c:pt>
                <c:pt idx="85">
                  <c:v>8</c:v>
                </c:pt>
                <c:pt idx="86">
                  <c:v>8</c:v>
                </c:pt>
                <c:pt idx="87">
                  <c:v>8</c:v>
                </c:pt>
                <c:pt idx="88">
                  <c:v>8</c:v>
                </c:pt>
                <c:pt idx="89">
                  <c:v>8</c:v>
                </c:pt>
                <c:pt idx="90">
                  <c:v>8</c:v>
                </c:pt>
                <c:pt idx="91">
                  <c:v>8</c:v>
                </c:pt>
                <c:pt idx="92">
                  <c:v>8</c:v>
                </c:pt>
                <c:pt idx="93">
                  <c:v>8</c:v>
                </c:pt>
                <c:pt idx="94">
                  <c:v>8</c:v>
                </c:pt>
                <c:pt idx="95">
                  <c:v>8</c:v>
                </c:pt>
                <c:pt idx="96">
                  <c:v>8</c:v>
                </c:pt>
                <c:pt idx="97">
                  <c:v>8</c:v>
                </c:pt>
                <c:pt idx="98">
                  <c:v>8</c:v>
                </c:pt>
                <c:pt idx="99">
                  <c:v>8</c:v>
                </c:pt>
                <c:pt idx="100">
                  <c:v>8</c:v>
                </c:pt>
              </c:numCache>
            </c:numRef>
          </c:val>
          <c:smooth val="0"/>
        </c:ser>
        <c:dLbls>
          <c:showLegendKey val="0"/>
          <c:showVal val="0"/>
          <c:showCatName val="0"/>
          <c:showSerName val="0"/>
          <c:showPercent val="0"/>
          <c:showBubbleSize val="0"/>
        </c:dLbls>
        <c:marker val="1"/>
        <c:smooth val="0"/>
        <c:axId val="118121600"/>
        <c:axId val="118305536"/>
      </c:lineChart>
      <c:catAx>
        <c:axId val="118121600"/>
        <c:scaling>
          <c:orientation val="minMax"/>
        </c:scaling>
        <c:delete val="0"/>
        <c:axPos val="b"/>
        <c:numFmt formatCode="General" sourceLinked="1"/>
        <c:majorTickMark val="out"/>
        <c:minorTickMark val="none"/>
        <c:tickLblPos val="nextTo"/>
        <c:crossAx val="118305536"/>
        <c:crosses val="autoZero"/>
        <c:auto val="1"/>
        <c:lblAlgn val="ctr"/>
        <c:lblOffset val="100"/>
        <c:tickLblSkip val="10"/>
        <c:noMultiLvlLbl val="0"/>
      </c:catAx>
      <c:valAx>
        <c:axId val="118305536"/>
        <c:scaling>
          <c:orientation val="minMax"/>
          <c:min val="5"/>
        </c:scaling>
        <c:delete val="0"/>
        <c:axPos val="l"/>
        <c:majorGridlines/>
        <c:numFmt formatCode="General" sourceLinked="1"/>
        <c:majorTickMark val="out"/>
        <c:minorTickMark val="none"/>
        <c:tickLblPos val="nextTo"/>
        <c:crossAx val="118121600"/>
        <c:crosses val="autoZero"/>
        <c:crossBetween val="midCat"/>
        <c:majorUnit val="1"/>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title>
      <c:layout/>
      <c:overlay val="0"/>
    </c:title>
    <c:autoTitleDeleted val="0"/>
    <c:plotArea>
      <c:layout/>
      <c:lineChart>
        <c:grouping val="standard"/>
        <c:varyColors val="0"/>
        <c:ser>
          <c:idx val="0"/>
          <c:order val="0"/>
          <c:tx>
            <c:strRef>
              <c:f>Sheet1!$B$1</c:f>
              <c:strCache>
                <c:ptCount val="1"/>
                <c:pt idx="0">
                  <c:v>Fixed Cost</c:v>
                </c:pt>
              </c:strCache>
            </c:strRef>
          </c:tx>
          <c:marker>
            <c:symbol val="none"/>
          </c:marker>
          <c:dPt>
            <c:idx val="16"/>
            <c:bubble3D val="0"/>
            <c:spPr>
              <a:ln>
                <a:noFill/>
              </a:ln>
            </c:spPr>
          </c:dPt>
          <c:dPt>
            <c:idx val="31"/>
            <c:bubble3D val="0"/>
            <c:spPr>
              <a:ln>
                <a:noFill/>
              </a:ln>
            </c:spPr>
          </c:dPt>
          <c:cat>
            <c:numRef>
              <c:f>Sheet1!$A$2:$A$37</c:f>
              <c:numCache>
                <c:formatCode>General</c:formatCode>
                <c:ptCount val="36"/>
                <c:pt idx="0">
                  <c:v>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numCache>
            </c:numRef>
          </c:cat>
          <c:val>
            <c:numRef>
              <c:f>Sheet1!$B$2:$B$37</c:f>
              <c:numCache>
                <c:formatCode>General</c:formatCode>
                <c:ptCount val="36"/>
                <c:pt idx="0">
                  <c:v>15</c:v>
                </c:pt>
                <c:pt idx="1">
                  <c:v>15</c:v>
                </c:pt>
                <c:pt idx="2">
                  <c:v>15</c:v>
                </c:pt>
                <c:pt idx="3">
                  <c:v>15</c:v>
                </c:pt>
                <c:pt idx="4">
                  <c:v>15</c:v>
                </c:pt>
                <c:pt idx="5">
                  <c:v>15</c:v>
                </c:pt>
                <c:pt idx="6">
                  <c:v>15</c:v>
                </c:pt>
                <c:pt idx="7">
                  <c:v>15</c:v>
                </c:pt>
                <c:pt idx="8">
                  <c:v>15</c:v>
                </c:pt>
                <c:pt idx="9">
                  <c:v>15</c:v>
                </c:pt>
                <c:pt idx="10">
                  <c:v>15</c:v>
                </c:pt>
                <c:pt idx="11">
                  <c:v>15</c:v>
                </c:pt>
                <c:pt idx="12">
                  <c:v>15</c:v>
                </c:pt>
                <c:pt idx="13">
                  <c:v>15</c:v>
                </c:pt>
                <c:pt idx="14">
                  <c:v>15</c:v>
                </c:pt>
                <c:pt idx="15">
                  <c:v>15</c:v>
                </c:pt>
                <c:pt idx="16">
                  <c:v>30</c:v>
                </c:pt>
                <c:pt idx="17">
                  <c:v>30</c:v>
                </c:pt>
                <c:pt idx="18">
                  <c:v>30</c:v>
                </c:pt>
                <c:pt idx="19">
                  <c:v>30</c:v>
                </c:pt>
                <c:pt idx="20">
                  <c:v>30</c:v>
                </c:pt>
                <c:pt idx="21">
                  <c:v>30</c:v>
                </c:pt>
                <c:pt idx="22">
                  <c:v>30</c:v>
                </c:pt>
                <c:pt idx="23">
                  <c:v>30</c:v>
                </c:pt>
                <c:pt idx="24">
                  <c:v>30</c:v>
                </c:pt>
                <c:pt idx="25">
                  <c:v>30</c:v>
                </c:pt>
                <c:pt idx="26">
                  <c:v>30</c:v>
                </c:pt>
                <c:pt idx="27">
                  <c:v>30</c:v>
                </c:pt>
                <c:pt idx="28">
                  <c:v>30</c:v>
                </c:pt>
                <c:pt idx="29">
                  <c:v>30</c:v>
                </c:pt>
                <c:pt idx="30">
                  <c:v>30</c:v>
                </c:pt>
                <c:pt idx="31">
                  <c:v>45</c:v>
                </c:pt>
                <c:pt idx="32">
                  <c:v>45</c:v>
                </c:pt>
                <c:pt idx="33">
                  <c:v>45</c:v>
                </c:pt>
                <c:pt idx="34">
                  <c:v>45</c:v>
                </c:pt>
                <c:pt idx="35">
                  <c:v>45</c:v>
                </c:pt>
              </c:numCache>
            </c:numRef>
          </c:val>
          <c:smooth val="0"/>
        </c:ser>
        <c:dLbls>
          <c:showLegendKey val="0"/>
          <c:showVal val="0"/>
          <c:showCatName val="0"/>
          <c:showSerName val="0"/>
          <c:showPercent val="0"/>
          <c:showBubbleSize val="0"/>
        </c:dLbls>
        <c:marker val="1"/>
        <c:smooth val="0"/>
        <c:axId val="157707648"/>
        <c:axId val="157713536"/>
      </c:lineChart>
      <c:catAx>
        <c:axId val="157707648"/>
        <c:scaling>
          <c:orientation val="minMax"/>
        </c:scaling>
        <c:delete val="0"/>
        <c:axPos val="b"/>
        <c:numFmt formatCode="General" sourceLinked="1"/>
        <c:majorTickMark val="out"/>
        <c:minorTickMark val="none"/>
        <c:tickLblPos val="nextTo"/>
        <c:crossAx val="157713536"/>
        <c:crosses val="autoZero"/>
        <c:auto val="1"/>
        <c:lblAlgn val="ctr"/>
        <c:lblOffset val="100"/>
        <c:tickLblSkip val="5"/>
        <c:tickMarkSkip val="1"/>
        <c:noMultiLvlLbl val="0"/>
      </c:catAx>
      <c:valAx>
        <c:axId val="157713536"/>
        <c:scaling>
          <c:orientation val="minMax"/>
        </c:scaling>
        <c:delete val="0"/>
        <c:axPos val="l"/>
        <c:majorGridlines/>
        <c:numFmt formatCode="General" sourceLinked="1"/>
        <c:majorTickMark val="out"/>
        <c:minorTickMark val="none"/>
        <c:tickLblPos val="nextTo"/>
        <c:crossAx val="157707648"/>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Fixed Cost</c:v>
                </c:pt>
              </c:strCache>
            </c:strRef>
          </c:tx>
          <c:marker>
            <c:symbol val="none"/>
          </c:marker>
          <c:dPt>
            <c:idx val="16"/>
            <c:bubble3D val="0"/>
          </c:dPt>
          <c:dPt>
            <c:idx val="31"/>
            <c:bubble3D val="0"/>
          </c:dPt>
          <c:cat>
            <c:numRef>
              <c:f>Sheet1!$A$2:$A$37</c:f>
              <c:numCache>
                <c:formatCode>General</c:formatCode>
                <c:ptCount val="36"/>
                <c:pt idx="0">
                  <c:v>115</c:v>
                </c:pt>
                <c:pt idx="1">
                  <c:v>116</c:v>
                </c:pt>
                <c:pt idx="2">
                  <c:v>117</c:v>
                </c:pt>
                <c:pt idx="3">
                  <c:v>118</c:v>
                </c:pt>
                <c:pt idx="4">
                  <c:v>119</c:v>
                </c:pt>
                <c:pt idx="5">
                  <c:v>120</c:v>
                </c:pt>
                <c:pt idx="6">
                  <c:v>121</c:v>
                </c:pt>
                <c:pt idx="7">
                  <c:v>122</c:v>
                </c:pt>
                <c:pt idx="8">
                  <c:v>123</c:v>
                </c:pt>
                <c:pt idx="9">
                  <c:v>124</c:v>
                </c:pt>
                <c:pt idx="10">
                  <c:v>125</c:v>
                </c:pt>
                <c:pt idx="11">
                  <c:v>126</c:v>
                </c:pt>
                <c:pt idx="12">
                  <c:v>127</c:v>
                </c:pt>
                <c:pt idx="13">
                  <c:v>128</c:v>
                </c:pt>
                <c:pt idx="14">
                  <c:v>129</c:v>
                </c:pt>
                <c:pt idx="15">
                  <c:v>130</c:v>
                </c:pt>
                <c:pt idx="16">
                  <c:v>131</c:v>
                </c:pt>
                <c:pt idx="17">
                  <c:v>132</c:v>
                </c:pt>
                <c:pt idx="18">
                  <c:v>133</c:v>
                </c:pt>
                <c:pt idx="19">
                  <c:v>134</c:v>
                </c:pt>
                <c:pt idx="20">
                  <c:v>135</c:v>
                </c:pt>
                <c:pt idx="21">
                  <c:v>136</c:v>
                </c:pt>
                <c:pt idx="22">
                  <c:v>137</c:v>
                </c:pt>
                <c:pt idx="23">
                  <c:v>138</c:v>
                </c:pt>
                <c:pt idx="24">
                  <c:v>139</c:v>
                </c:pt>
                <c:pt idx="25">
                  <c:v>140</c:v>
                </c:pt>
                <c:pt idx="26">
                  <c:v>141</c:v>
                </c:pt>
                <c:pt idx="27">
                  <c:v>142</c:v>
                </c:pt>
                <c:pt idx="28">
                  <c:v>143</c:v>
                </c:pt>
                <c:pt idx="29">
                  <c:v>144</c:v>
                </c:pt>
                <c:pt idx="30">
                  <c:v>145</c:v>
                </c:pt>
                <c:pt idx="31">
                  <c:v>146</c:v>
                </c:pt>
                <c:pt idx="32">
                  <c:v>147</c:v>
                </c:pt>
                <c:pt idx="33">
                  <c:v>148</c:v>
                </c:pt>
                <c:pt idx="34">
                  <c:v>149</c:v>
                </c:pt>
                <c:pt idx="35">
                  <c:v>150</c:v>
                </c:pt>
              </c:numCache>
            </c:numRef>
          </c:cat>
          <c:val>
            <c:numRef>
              <c:f>Sheet1!$B$2:$B$37</c:f>
              <c:numCache>
                <c:formatCode>General</c:formatCode>
                <c:ptCount val="36"/>
                <c:pt idx="0">
                  <c:v>15</c:v>
                </c:pt>
                <c:pt idx="1">
                  <c:v>15</c:v>
                </c:pt>
                <c:pt idx="2">
                  <c:v>15</c:v>
                </c:pt>
                <c:pt idx="3">
                  <c:v>15</c:v>
                </c:pt>
                <c:pt idx="4">
                  <c:v>15</c:v>
                </c:pt>
                <c:pt idx="5">
                  <c:v>15</c:v>
                </c:pt>
                <c:pt idx="6">
                  <c:v>15</c:v>
                </c:pt>
                <c:pt idx="7">
                  <c:v>15</c:v>
                </c:pt>
                <c:pt idx="8">
                  <c:v>15</c:v>
                </c:pt>
                <c:pt idx="9">
                  <c:v>15</c:v>
                </c:pt>
                <c:pt idx="10">
                  <c:v>15</c:v>
                </c:pt>
                <c:pt idx="11">
                  <c:v>15</c:v>
                </c:pt>
                <c:pt idx="12">
                  <c:v>15</c:v>
                </c:pt>
                <c:pt idx="13">
                  <c:v>15</c:v>
                </c:pt>
                <c:pt idx="14">
                  <c:v>15</c:v>
                </c:pt>
                <c:pt idx="15">
                  <c:v>15</c:v>
                </c:pt>
                <c:pt idx="16">
                  <c:v>15</c:v>
                </c:pt>
                <c:pt idx="17">
                  <c:v>15</c:v>
                </c:pt>
                <c:pt idx="18">
                  <c:v>15</c:v>
                </c:pt>
                <c:pt idx="19">
                  <c:v>15</c:v>
                </c:pt>
                <c:pt idx="20">
                  <c:v>15</c:v>
                </c:pt>
                <c:pt idx="21">
                  <c:v>15</c:v>
                </c:pt>
                <c:pt idx="22">
                  <c:v>15</c:v>
                </c:pt>
                <c:pt idx="23">
                  <c:v>15</c:v>
                </c:pt>
                <c:pt idx="24">
                  <c:v>15</c:v>
                </c:pt>
                <c:pt idx="25">
                  <c:v>15</c:v>
                </c:pt>
                <c:pt idx="26">
                  <c:v>15</c:v>
                </c:pt>
                <c:pt idx="27">
                  <c:v>15</c:v>
                </c:pt>
                <c:pt idx="28">
                  <c:v>15</c:v>
                </c:pt>
                <c:pt idx="29">
                  <c:v>15</c:v>
                </c:pt>
                <c:pt idx="30">
                  <c:v>15</c:v>
                </c:pt>
                <c:pt idx="31">
                  <c:v>15</c:v>
                </c:pt>
                <c:pt idx="32">
                  <c:v>15</c:v>
                </c:pt>
                <c:pt idx="33">
                  <c:v>15</c:v>
                </c:pt>
                <c:pt idx="34">
                  <c:v>15</c:v>
                </c:pt>
                <c:pt idx="35">
                  <c:v>15</c:v>
                </c:pt>
              </c:numCache>
            </c:numRef>
          </c:val>
          <c:smooth val="0"/>
        </c:ser>
        <c:ser>
          <c:idx val="1"/>
          <c:order val="1"/>
          <c:tx>
            <c:strRef>
              <c:f>Sheet1!$C$1</c:f>
              <c:strCache>
                <c:ptCount val="1"/>
                <c:pt idx="0">
                  <c:v>Variable Cost</c:v>
                </c:pt>
              </c:strCache>
            </c:strRef>
          </c:tx>
          <c:marker>
            <c:symbol val="none"/>
          </c:marker>
          <c:cat>
            <c:numRef>
              <c:f>Sheet1!$A$2:$A$37</c:f>
              <c:numCache>
                <c:formatCode>General</c:formatCode>
                <c:ptCount val="36"/>
                <c:pt idx="0">
                  <c:v>115</c:v>
                </c:pt>
                <c:pt idx="1">
                  <c:v>116</c:v>
                </c:pt>
                <c:pt idx="2">
                  <c:v>117</c:v>
                </c:pt>
                <c:pt idx="3">
                  <c:v>118</c:v>
                </c:pt>
                <c:pt idx="4">
                  <c:v>119</c:v>
                </c:pt>
                <c:pt idx="5">
                  <c:v>120</c:v>
                </c:pt>
                <c:pt idx="6">
                  <c:v>121</c:v>
                </c:pt>
                <c:pt idx="7">
                  <c:v>122</c:v>
                </c:pt>
                <c:pt idx="8">
                  <c:v>123</c:v>
                </c:pt>
                <c:pt idx="9">
                  <c:v>124</c:v>
                </c:pt>
                <c:pt idx="10">
                  <c:v>125</c:v>
                </c:pt>
                <c:pt idx="11">
                  <c:v>126</c:v>
                </c:pt>
                <c:pt idx="12">
                  <c:v>127</c:v>
                </c:pt>
                <c:pt idx="13">
                  <c:v>128</c:v>
                </c:pt>
                <c:pt idx="14">
                  <c:v>129</c:v>
                </c:pt>
                <c:pt idx="15">
                  <c:v>130</c:v>
                </c:pt>
                <c:pt idx="16">
                  <c:v>131</c:v>
                </c:pt>
                <c:pt idx="17">
                  <c:v>132</c:v>
                </c:pt>
                <c:pt idx="18">
                  <c:v>133</c:v>
                </c:pt>
                <c:pt idx="19">
                  <c:v>134</c:v>
                </c:pt>
                <c:pt idx="20">
                  <c:v>135</c:v>
                </c:pt>
                <c:pt idx="21">
                  <c:v>136</c:v>
                </c:pt>
                <c:pt idx="22">
                  <c:v>137</c:v>
                </c:pt>
                <c:pt idx="23">
                  <c:v>138</c:v>
                </c:pt>
                <c:pt idx="24">
                  <c:v>139</c:v>
                </c:pt>
                <c:pt idx="25">
                  <c:v>140</c:v>
                </c:pt>
                <c:pt idx="26">
                  <c:v>141</c:v>
                </c:pt>
                <c:pt idx="27">
                  <c:v>142</c:v>
                </c:pt>
                <c:pt idx="28">
                  <c:v>143</c:v>
                </c:pt>
                <c:pt idx="29">
                  <c:v>144</c:v>
                </c:pt>
                <c:pt idx="30">
                  <c:v>145</c:v>
                </c:pt>
                <c:pt idx="31">
                  <c:v>146</c:v>
                </c:pt>
                <c:pt idx="32">
                  <c:v>147</c:v>
                </c:pt>
                <c:pt idx="33">
                  <c:v>148</c:v>
                </c:pt>
                <c:pt idx="34">
                  <c:v>149</c:v>
                </c:pt>
                <c:pt idx="35">
                  <c:v>150</c:v>
                </c:pt>
              </c:numCache>
            </c:numRef>
          </c:cat>
          <c:val>
            <c:numRef>
              <c:f>Sheet1!$C$2:$C$37</c:f>
              <c:numCache>
                <c:formatCode>General</c:formatCode>
                <c:ptCount val="36"/>
                <c:pt idx="0">
                  <c:v>1.1499999999999999</c:v>
                </c:pt>
                <c:pt idx="1">
                  <c:v>1.1599999999999999</c:v>
                </c:pt>
                <c:pt idx="2">
                  <c:v>1.17</c:v>
                </c:pt>
                <c:pt idx="3">
                  <c:v>1.18</c:v>
                </c:pt>
                <c:pt idx="4">
                  <c:v>1.19</c:v>
                </c:pt>
                <c:pt idx="5">
                  <c:v>1.2</c:v>
                </c:pt>
                <c:pt idx="6">
                  <c:v>1.21</c:v>
                </c:pt>
                <c:pt idx="7">
                  <c:v>1.22</c:v>
                </c:pt>
                <c:pt idx="8">
                  <c:v>1.23</c:v>
                </c:pt>
                <c:pt idx="9">
                  <c:v>1.24</c:v>
                </c:pt>
                <c:pt idx="10">
                  <c:v>1.25</c:v>
                </c:pt>
                <c:pt idx="11">
                  <c:v>1.26</c:v>
                </c:pt>
                <c:pt idx="12">
                  <c:v>1.27</c:v>
                </c:pt>
                <c:pt idx="13">
                  <c:v>1.28</c:v>
                </c:pt>
                <c:pt idx="14">
                  <c:v>1.29</c:v>
                </c:pt>
                <c:pt idx="15">
                  <c:v>1.3</c:v>
                </c:pt>
                <c:pt idx="16">
                  <c:v>1.31</c:v>
                </c:pt>
                <c:pt idx="17">
                  <c:v>1.32</c:v>
                </c:pt>
                <c:pt idx="18">
                  <c:v>1.33</c:v>
                </c:pt>
                <c:pt idx="19">
                  <c:v>1.34</c:v>
                </c:pt>
                <c:pt idx="20">
                  <c:v>1.35</c:v>
                </c:pt>
                <c:pt idx="21">
                  <c:v>1.36</c:v>
                </c:pt>
                <c:pt idx="22">
                  <c:v>1.37</c:v>
                </c:pt>
                <c:pt idx="23">
                  <c:v>1.38</c:v>
                </c:pt>
                <c:pt idx="24">
                  <c:v>1.39</c:v>
                </c:pt>
                <c:pt idx="25">
                  <c:v>1.4</c:v>
                </c:pt>
                <c:pt idx="26">
                  <c:v>1.41</c:v>
                </c:pt>
                <c:pt idx="27">
                  <c:v>1.42</c:v>
                </c:pt>
                <c:pt idx="28">
                  <c:v>1.43</c:v>
                </c:pt>
                <c:pt idx="29">
                  <c:v>1.44</c:v>
                </c:pt>
                <c:pt idx="30">
                  <c:v>1.45</c:v>
                </c:pt>
                <c:pt idx="31">
                  <c:v>1.46</c:v>
                </c:pt>
                <c:pt idx="32">
                  <c:v>1.47</c:v>
                </c:pt>
                <c:pt idx="33">
                  <c:v>1.48</c:v>
                </c:pt>
                <c:pt idx="34">
                  <c:v>1.49</c:v>
                </c:pt>
                <c:pt idx="35">
                  <c:v>1.5</c:v>
                </c:pt>
              </c:numCache>
            </c:numRef>
          </c:val>
          <c:smooth val="0"/>
        </c:ser>
        <c:ser>
          <c:idx val="2"/>
          <c:order val="2"/>
          <c:tx>
            <c:strRef>
              <c:f>Sheet1!$D$1</c:f>
              <c:strCache>
                <c:ptCount val="1"/>
                <c:pt idx="0">
                  <c:v>Total Cost</c:v>
                </c:pt>
              </c:strCache>
            </c:strRef>
          </c:tx>
          <c:marker>
            <c:symbol val="none"/>
          </c:marker>
          <c:dPt>
            <c:idx val="10"/>
            <c:marker>
              <c:symbol val="circle"/>
              <c:size val="5"/>
            </c:marker>
            <c:bubble3D val="0"/>
          </c:dPt>
          <c:dPt>
            <c:idx val="11"/>
            <c:marker>
              <c:symbol val="circle"/>
              <c:size val="5"/>
            </c:marker>
            <c:bubble3D val="0"/>
          </c:dPt>
          <c:cat>
            <c:numRef>
              <c:f>Sheet1!$A$2:$A$37</c:f>
              <c:numCache>
                <c:formatCode>General</c:formatCode>
                <c:ptCount val="36"/>
                <c:pt idx="0">
                  <c:v>115</c:v>
                </c:pt>
                <c:pt idx="1">
                  <c:v>116</c:v>
                </c:pt>
                <c:pt idx="2">
                  <c:v>117</c:v>
                </c:pt>
                <c:pt idx="3">
                  <c:v>118</c:v>
                </c:pt>
                <c:pt idx="4">
                  <c:v>119</c:v>
                </c:pt>
                <c:pt idx="5">
                  <c:v>120</c:v>
                </c:pt>
                <c:pt idx="6">
                  <c:v>121</c:v>
                </c:pt>
                <c:pt idx="7">
                  <c:v>122</c:v>
                </c:pt>
                <c:pt idx="8">
                  <c:v>123</c:v>
                </c:pt>
                <c:pt idx="9">
                  <c:v>124</c:v>
                </c:pt>
                <c:pt idx="10">
                  <c:v>125</c:v>
                </c:pt>
                <c:pt idx="11">
                  <c:v>126</c:v>
                </c:pt>
                <c:pt idx="12">
                  <c:v>127</c:v>
                </c:pt>
                <c:pt idx="13">
                  <c:v>128</c:v>
                </c:pt>
                <c:pt idx="14">
                  <c:v>129</c:v>
                </c:pt>
                <c:pt idx="15">
                  <c:v>130</c:v>
                </c:pt>
                <c:pt idx="16">
                  <c:v>131</c:v>
                </c:pt>
                <c:pt idx="17">
                  <c:v>132</c:v>
                </c:pt>
                <c:pt idx="18">
                  <c:v>133</c:v>
                </c:pt>
                <c:pt idx="19">
                  <c:v>134</c:v>
                </c:pt>
                <c:pt idx="20">
                  <c:v>135</c:v>
                </c:pt>
                <c:pt idx="21">
                  <c:v>136</c:v>
                </c:pt>
                <c:pt idx="22">
                  <c:v>137</c:v>
                </c:pt>
                <c:pt idx="23">
                  <c:v>138</c:v>
                </c:pt>
                <c:pt idx="24">
                  <c:v>139</c:v>
                </c:pt>
                <c:pt idx="25">
                  <c:v>140</c:v>
                </c:pt>
                <c:pt idx="26">
                  <c:v>141</c:v>
                </c:pt>
                <c:pt idx="27">
                  <c:v>142</c:v>
                </c:pt>
                <c:pt idx="28">
                  <c:v>143</c:v>
                </c:pt>
                <c:pt idx="29">
                  <c:v>144</c:v>
                </c:pt>
                <c:pt idx="30">
                  <c:v>145</c:v>
                </c:pt>
                <c:pt idx="31">
                  <c:v>146</c:v>
                </c:pt>
                <c:pt idx="32">
                  <c:v>147</c:v>
                </c:pt>
                <c:pt idx="33">
                  <c:v>148</c:v>
                </c:pt>
                <c:pt idx="34">
                  <c:v>149</c:v>
                </c:pt>
                <c:pt idx="35">
                  <c:v>150</c:v>
                </c:pt>
              </c:numCache>
            </c:numRef>
          </c:cat>
          <c:val>
            <c:numRef>
              <c:f>Sheet1!$D$2:$D$37</c:f>
              <c:numCache>
                <c:formatCode>General</c:formatCode>
                <c:ptCount val="36"/>
                <c:pt idx="0">
                  <c:v>16.149999999999999</c:v>
                </c:pt>
                <c:pt idx="1">
                  <c:v>16.16</c:v>
                </c:pt>
                <c:pt idx="2">
                  <c:v>16.170000000000002</c:v>
                </c:pt>
                <c:pt idx="3">
                  <c:v>16.18</c:v>
                </c:pt>
                <c:pt idx="4">
                  <c:v>16.190000000000001</c:v>
                </c:pt>
                <c:pt idx="5">
                  <c:v>16.2</c:v>
                </c:pt>
                <c:pt idx="6">
                  <c:v>16.21</c:v>
                </c:pt>
                <c:pt idx="7">
                  <c:v>16.22</c:v>
                </c:pt>
                <c:pt idx="8">
                  <c:v>16.23</c:v>
                </c:pt>
                <c:pt idx="9">
                  <c:v>16.239999999999998</c:v>
                </c:pt>
                <c:pt idx="10">
                  <c:v>16.25</c:v>
                </c:pt>
                <c:pt idx="11">
                  <c:v>16.260000000000002</c:v>
                </c:pt>
                <c:pt idx="12">
                  <c:v>16.27</c:v>
                </c:pt>
                <c:pt idx="13">
                  <c:v>16.28</c:v>
                </c:pt>
                <c:pt idx="14">
                  <c:v>16.29</c:v>
                </c:pt>
                <c:pt idx="15">
                  <c:v>16.3</c:v>
                </c:pt>
                <c:pt idx="16">
                  <c:v>16.309999999999999</c:v>
                </c:pt>
                <c:pt idx="17">
                  <c:v>16.32</c:v>
                </c:pt>
                <c:pt idx="18">
                  <c:v>16.329999999999998</c:v>
                </c:pt>
                <c:pt idx="19">
                  <c:v>16.34</c:v>
                </c:pt>
                <c:pt idx="20">
                  <c:v>16.350000000000001</c:v>
                </c:pt>
                <c:pt idx="21">
                  <c:v>16.36</c:v>
                </c:pt>
                <c:pt idx="22">
                  <c:v>16.37</c:v>
                </c:pt>
                <c:pt idx="23">
                  <c:v>16.38</c:v>
                </c:pt>
                <c:pt idx="24">
                  <c:v>16.39</c:v>
                </c:pt>
                <c:pt idx="25">
                  <c:v>16.399999999999999</c:v>
                </c:pt>
                <c:pt idx="26">
                  <c:v>16.41</c:v>
                </c:pt>
                <c:pt idx="27">
                  <c:v>16.420000000000002</c:v>
                </c:pt>
                <c:pt idx="28">
                  <c:v>16.43</c:v>
                </c:pt>
                <c:pt idx="29">
                  <c:v>16.440000000000001</c:v>
                </c:pt>
                <c:pt idx="30">
                  <c:v>16.45</c:v>
                </c:pt>
                <c:pt idx="31">
                  <c:v>16.46</c:v>
                </c:pt>
                <c:pt idx="32">
                  <c:v>16.47</c:v>
                </c:pt>
                <c:pt idx="33">
                  <c:v>16.48</c:v>
                </c:pt>
                <c:pt idx="34">
                  <c:v>16.489999999999998</c:v>
                </c:pt>
                <c:pt idx="35">
                  <c:v>16.5</c:v>
                </c:pt>
              </c:numCache>
            </c:numRef>
          </c:val>
          <c:smooth val="0"/>
        </c:ser>
        <c:dLbls>
          <c:showLegendKey val="0"/>
          <c:showVal val="0"/>
          <c:showCatName val="0"/>
          <c:showSerName val="0"/>
          <c:showPercent val="0"/>
          <c:showBubbleSize val="0"/>
        </c:dLbls>
        <c:marker val="1"/>
        <c:smooth val="0"/>
        <c:axId val="177546368"/>
        <c:axId val="177547904"/>
      </c:lineChart>
      <c:catAx>
        <c:axId val="177546368"/>
        <c:scaling>
          <c:orientation val="minMax"/>
        </c:scaling>
        <c:delete val="0"/>
        <c:axPos val="b"/>
        <c:numFmt formatCode="General" sourceLinked="1"/>
        <c:majorTickMark val="out"/>
        <c:minorTickMark val="none"/>
        <c:tickLblPos val="nextTo"/>
        <c:crossAx val="177547904"/>
        <c:crosses val="autoZero"/>
        <c:auto val="1"/>
        <c:lblAlgn val="ctr"/>
        <c:lblOffset val="100"/>
        <c:tickLblSkip val="5"/>
        <c:tickMarkSkip val="1"/>
        <c:noMultiLvlLbl val="0"/>
      </c:catAx>
      <c:valAx>
        <c:axId val="177547904"/>
        <c:scaling>
          <c:orientation val="minMax"/>
          <c:max val="16.5"/>
          <c:min val="16"/>
        </c:scaling>
        <c:delete val="0"/>
        <c:axPos val="l"/>
        <c:majorGridlines/>
        <c:numFmt formatCode="_(* #,##0.00_);_(* \(#,##0.00\);_(* &quot;-&quot;??_);_(@_)" sourceLinked="0"/>
        <c:majorTickMark val="out"/>
        <c:minorTickMark val="none"/>
        <c:tickLblPos val="nextTo"/>
        <c:crossAx val="177546368"/>
        <c:crosses val="autoZero"/>
        <c:crossBetween val="midCat"/>
      </c:valAx>
    </c:plotArea>
    <c:plotVisOnly val="1"/>
    <c:dispBlanksAs val="gap"/>
    <c:showDLblsOverMax val="0"/>
  </c:chart>
  <c:txPr>
    <a:bodyPr/>
    <a:lstStyle/>
    <a:p>
      <a:pPr>
        <a:defRPr sz="1800"/>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0.37963</cdr:x>
      <cdr:y>0.44517</cdr:y>
    </cdr:from>
    <cdr:to>
      <cdr:x>0.37999</cdr:x>
      <cdr:y>0.89232</cdr:y>
    </cdr:to>
    <cdr:cxnSp macro="">
      <cdr:nvCxnSpPr>
        <cdr:cNvPr id="5" name="Straight Arrow Connector 4"/>
        <cdr:cNvCxnSpPr/>
      </cdr:nvCxnSpPr>
      <cdr:spPr>
        <a:xfrm xmlns:a="http://schemas.openxmlformats.org/drawingml/2006/main">
          <a:off x="3124200" y="2014835"/>
          <a:ext cx="2936" cy="2023765"/>
        </a:xfrm>
        <a:prstGeom xmlns:a="http://schemas.openxmlformats.org/drawingml/2006/main" prst="straightConnector1">
          <a:avLst/>
        </a:prstGeom>
        <a:ln xmlns:a="http://schemas.openxmlformats.org/drawingml/2006/main">
          <a:prstDash val="dash"/>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0.35185</cdr:x>
      <cdr:y>0.47141</cdr:y>
    </cdr:from>
    <cdr:to>
      <cdr:x>0.35185</cdr:x>
      <cdr:y>0.89232</cdr:y>
    </cdr:to>
    <cdr:cxnSp macro="">
      <cdr:nvCxnSpPr>
        <cdr:cNvPr id="4" name="Straight Arrow Connector 3"/>
        <cdr:cNvCxnSpPr/>
      </cdr:nvCxnSpPr>
      <cdr:spPr>
        <a:xfrm xmlns:a="http://schemas.openxmlformats.org/drawingml/2006/main">
          <a:off x="2895600" y="2133600"/>
          <a:ext cx="0" cy="1905000"/>
        </a:xfrm>
        <a:prstGeom xmlns:a="http://schemas.openxmlformats.org/drawingml/2006/main" prst="straightConnector1">
          <a:avLst/>
        </a:prstGeom>
        <a:ln xmlns:a="http://schemas.openxmlformats.org/drawingml/2006/main">
          <a:prstDash val="dash"/>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0.50225</cdr:x>
      <cdr:y>0.13469</cdr:y>
    </cdr:from>
    <cdr:to>
      <cdr:x>0.5026</cdr:x>
      <cdr:y>0.88489</cdr:y>
    </cdr:to>
    <cdr:cxnSp macro="">
      <cdr:nvCxnSpPr>
        <cdr:cNvPr id="5" name="Straight Arrow Connector 4"/>
        <cdr:cNvCxnSpPr/>
      </cdr:nvCxnSpPr>
      <cdr:spPr>
        <a:xfrm xmlns:a="http://schemas.openxmlformats.org/drawingml/2006/main">
          <a:off x="4133296" y="609600"/>
          <a:ext cx="2936" cy="3395365"/>
        </a:xfrm>
        <a:prstGeom xmlns:a="http://schemas.openxmlformats.org/drawingml/2006/main" prst="straightConnector1">
          <a:avLst/>
        </a:prstGeom>
        <a:ln xmlns:a="http://schemas.openxmlformats.org/drawingml/2006/main">
          <a:prstDash val="dash"/>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0.47222</cdr:x>
      <cdr:y>0.82497</cdr:y>
    </cdr:from>
    <cdr:to>
      <cdr:x>0.47222</cdr:x>
      <cdr:y>0.89232</cdr:y>
    </cdr:to>
    <cdr:cxnSp macro="">
      <cdr:nvCxnSpPr>
        <cdr:cNvPr id="4" name="Straight Arrow Connector 3"/>
        <cdr:cNvCxnSpPr/>
      </cdr:nvCxnSpPr>
      <cdr:spPr>
        <a:xfrm xmlns:a="http://schemas.openxmlformats.org/drawingml/2006/main">
          <a:off x="3886200" y="3733800"/>
          <a:ext cx="0" cy="304800"/>
        </a:xfrm>
        <a:prstGeom xmlns:a="http://schemas.openxmlformats.org/drawingml/2006/main" prst="straightConnector1">
          <a:avLst/>
        </a:prstGeom>
        <a:ln xmlns:a="http://schemas.openxmlformats.org/drawingml/2006/main">
          <a:prstDash val="dash"/>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9A869F-6DDE-49B1-ABDB-197FB8D7791C}" type="datetimeFigureOut">
              <a:rPr lang="en-US" smtClean="0"/>
              <a:t>9/27/2011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23545F-D5B9-475D-BC61-39BE857D99B5}" type="slidenum">
              <a:rPr lang="en-US" smtClean="0"/>
              <a:t>‹#›</a:t>
            </a:fld>
            <a:endParaRPr lang="en-US"/>
          </a:p>
        </p:txBody>
      </p:sp>
    </p:spTree>
    <p:extLst>
      <p:ext uri="{BB962C8B-B14F-4D97-AF65-F5344CB8AC3E}">
        <p14:creationId xmlns:p14="http://schemas.microsoft.com/office/powerpoint/2010/main" val="2630562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p>
          <a:p>
            <a:r>
              <a:rPr lang="en-US" dirty="0" smtClean="0"/>
              <a:t>What if the relationship between cost and unit of output is neither fixed nor variable?  In</a:t>
            </a:r>
            <a:r>
              <a:rPr lang="en-US" baseline="0" dirty="0" smtClean="0"/>
              <a:t> the last lesson we dealt with costs that fit neatly into these two categories.  In real world situations, our cost relationships might not. </a:t>
            </a:r>
          </a:p>
          <a:p>
            <a:r>
              <a:rPr lang="en-US" dirty="0" smtClean="0"/>
              <a:t>What if there are multiple elements that affect the cost of an output?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if a different cost relationship is relevant to the decision at hand?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a:t>
            </a:r>
            <a:r>
              <a:rPr lang="en-US" baseline="0" dirty="0" smtClean="0"/>
              <a:t> lesson will help us identify and express these more complex cost relationships</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2</a:t>
            </a:fld>
            <a:endParaRPr lang="en-US"/>
          </a:p>
        </p:txBody>
      </p:sp>
    </p:spTree>
    <p:extLst>
      <p:ext uri="{BB962C8B-B14F-4D97-AF65-F5344CB8AC3E}">
        <p14:creationId xmlns:p14="http://schemas.microsoft.com/office/powerpoint/2010/main" val="2999145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dirty="0" smtClean="0"/>
              <a:t>What is the cost expression for Variable Cost?</a:t>
            </a:r>
          </a:p>
          <a:p>
            <a:r>
              <a:rPr lang="en-US" baseline="0" dirty="0" smtClean="0"/>
              <a:t>The variable cost in this example is the daily cost of training operations of $20,000.  Therefore the cost expression for Variable Cost is </a:t>
            </a:r>
          </a:p>
          <a:p>
            <a:r>
              <a:rPr lang="en-US" baseline="0" dirty="0" smtClean="0"/>
              <a:t>Variable cost = $20,000 per day * # of days</a:t>
            </a:r>
          </a:p>
          <a:p>
            <a:endParaRPr lang="en-US" dirty="0"/>
          </a:p>
        </p:txBody>
      </p:sp>
      <p:sp>
        <p:nvSpPr>
          <p:cNvPr id="4" name="Slide Number Placeholder 3"/>
          <p:cNvSpPr>
            <a:spLocks noGrp="1"/>
          </p:cNvSpPr>
          <p:nvPr>
            <p:ph type="sldNum" sz="quarter" idx="10"/>
          </p:nvPr>
        </p:nvSpPr>
        <p:spPr/>
        <p:txBody>
          <a:bodyPr/>
          <a:lstStyle/>
          <a:p>
            <a:fld id="{DCB2C106-BE03-462B-A079-B1F0EA09425D}" type="slidenum">
              <a:rPr lang="en-US" smtClean="0"/>
              <a:pPr/>
              <a:t>11</a:t>
            </a:fld>
            <a:endParaRPr lang="en-US"/>
          </a:p>
        </p:txBody>
      </p:sp>
    </p:spTree>
    <p:extLst>
      <p:ext uri="{BB962C8B-B14F-4D97-AF65-F5344CB8AC3E}">
        <p14:creationId xmlns:p14="http://schemas.microsoft.com/office/powerpoint/2010/main" val="2329562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dirty="0" smtClean="0"/>
              <a:t>Relevant cost of transporting a unit for on-location training is $350,000.</a:t>
            </a:r>
          </a:p>
          <a:p>
            <a:r>
              <a:rPr lang="en-US" dirty="0" smtClean="0"/>
              <a:t>Cost of training operations on-location runs $20,000 per day.</a:t>
            </a:r>
          </a:p>
          <a:p>
            <a:r>
              <a:rPr lang="en-US" dirty="0" smtClean="0"/>
              <a:t>What is the cost expression for </a:t>
            </a:r>
            <a:r>
              <a:rPr lang="en-US" i="1" dirty="0" smtClean="0"/>
              <a:t>Total</a:t>
            </a:r>
            <a:r>
              <a:rPr lang="en-US" dirty="0" smtClean="0"/>
              <a:t> Cost of on-location training?</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CB2C106-BE03-462B-A079-B1F0EA09425D}" type="slidenum">
              <a:rPr lang="en-US" smtClean="0"/>
              <a:pPr/>
              <a:t>12</a:t>
            </a:fld>
            <a:endParaRPr lang="en-US"/>
          </a:p>
        </p:txBody>
      </p:sp>
    </p:spTree>
    <p:extLst>
      <p:ext uri="{BB962C8B-B14F-4D97-AF65-F5344CB8AC3E}">
        <p14:creationId xmlns:p14="http://schemas.microsoft.com/office/powerpoint/2010/main" val="2329562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dirty="0" smtClean="0"/>
              <a:t>What is the cost expression for </a:t>
            </a:r>
            <a:r>
              <a:rPr lang="en-US" i="1" dirty="0" smtClean="0"/>
              <a:t>Total</a:t>
            </a:r>
            <a:r>
              <a:rPr lang="en-US" dirty="0" smtClean="0"/>
              <a:t> Cost of on-location training?</a:t>
            </a:r>
          </a:p>
          <a:p>
            <a:r>
              <a:rPr lang="en-US" dirty="0" smtClean="0"/>
              <a:t>Total Cost consists</a:t>
            </a:r>
            <a:r>
              <a:rPr lang="en-US" baseline="0" dirty="0" smtClean="0"/>
              <a:t> of</a:t>
            </a:r>
            <a:r>
              <a:rPr lang="en-US" dirty="0" smtClean="0"/>
              <a:t> Variable cost + Fixed Cost</a:t>
            </a:r>
          </a:p>
          <a:p>
            <a:r>
              <a:rPr lang="en-US" dirty="0" smtClean="0"/>
              <a:t>Therefore, Total Cost =  $20,000</a:t>
            </a:r>
            <a:r>
              <a:rPr lang="en-US" baseline="0" dirty="0" smtClean="0"/>
              <a:t> per </a:t>
            </a:r>
            <a:r>
              <a:rPr lang="en-US" dirty="0" smtClean="0"/>
              <a:t>day * #days + $350,000</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CB2C106-BE03-462B-A079-B1F0EA09425D}" type="slidenum">
              <a:rPr lang="en-US" smtClean="0"/>
              <a:pPr/>
              <a:t>13</a:t>
            </a:fld>
            <a:endParaRPr lang="en-US"/>
          </a:p>
        </p:txBody>
      </p:sp>
    </p:spTree>
    <p:extLst>
      <p:ext uri="{BB962C8B-B14F-4D97-AF65-F5344CB8AC3E}">
        <p14:creationId xmlns:p14="http://schemas.microsoft.com/office/powerpoint/2010/main" val="2329562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dirty="0" smtClean="0"/>
              <a:t>The blue line represents fixed cost.</a:t>
            </a:r>
            <a:r>
              <a:rPr lang="en-US" baseline="0" dirty="0" smtClean="0"/>
              <a:t> The x axis represents number of days spent at the training location.  </a:t>
            </a:r>
            <a:r>
              <a:rPr lang="en-US" dirty="0" smtClean="0"/>
              <a:t>The cost of transporting the unit remains</a:t>
            </a:r>
            <a:r>
              <a:rPr lang="en-US" baseline="0" dirty="0" smtClean="0"/>
              <a:t> the same ($350K) whether the unit remains at the training location 1 day or 15 days.</a:t>
            </a:r>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14</a:t>
            </a:fld>
            <a:endParaRPr lang="en-US"/>
          </a:p>
        </p:txBody>
      </p:sp>
    </p:spTree>
    <p:extLst>
      <p:ext uri="{BB962C8B-B14F-4D97-AF65-F5344CB8AC3E}">
        <p14:creationId xmlns:p14="http://schemas.microsoft.com/office/powerpoint/2010/main" val="235322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pPr algn="l"/>
            <a:r>
              <a:rPr lang="en-US" dirty="0" smtClean="0"/>
              <a:t>The red</a:t>
            </a:r>
            <a:r>
              <a:rPr lang="en-US" baseline="0" dirty="0" smtClean="0"/>
              <a:t> line represents Variable Cost.  Again, the x axis represents number of days at the training location.  As number of days increases, the variable cost of the training increases. </a:t>
            </a:r>
          </a:p>
          <a:p>
            <a:pPr algn="ctr"/>
            <a:r>
              <a:rPr lang="en-US" b="1" dirty="0" smtClean="0"/>
              <a:t>Variable cost </a:t>
            </a:r>
          </a:p>
          <a:p>
            <a:pPr algn="ctr"/>
            <a:r>
              <a:rPr lang="en-US" b="1" dirty="0" smtClean="0"/>
              <a:t>for 10 days  =</a:t>
            </a:r>
          </a:p>
          <a:p>
            <a:pPr algn="ctr"/>
            <a:r>
              <a:rPr lang="en-US" b="1" dirty="0" smtClean="0"/>
              <a:t>$20K per day * 10 days = $200K</a:t>
            </a:r>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15</a:t>
            </a:fld>
            <a:endParaRPr lang="en-US"/>
          </a:p>
        </p:txBody>
      </p:sp>
    </p:spTree>
    <p:extLst>
      <p:ext uri="{BB962C8B-B14F-4D97-AF65-F5344CB8AC3E}">
        <p14:creationId xmlns:p14="http://schemas.microsoft.com/office/powerpoint/2010/main" val="2946820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dirty="0" smtClean="0"/>
              <a:t>The</a:t>
            </a:r>
            <a:r>
              <a:rPr lang="en-US" baseline="0" dirty="0" smtClean="0"/>
              <a:t> green line represents Total Cost. It represents the sum of fixed cost and variable cost.  Note that it begins at $350K.  That is, total cost if number of training days is zero is $350K, the cost of transporting the unit.  The cost of transportation, by definition of a fixed cost, will be incurred by transporting the division to the training location, even if they do not complete a day of training.  The line slopes upward from there, and is parallel to the variable cost line.  Total cost increases by $20K per day, just as variable cost does.</a:t>
            </a:r>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16</a:t>
            </a:fld>
            <a:endParaRPr lang="en-US"/>
          </a:p>
        </p:txBody>
      </p:sp>
    </p:spTree>
    <p:extLst>
      <p:ext uri="{BB962C8B-B14F-4D97-AF65-F5344CB8AC3E}">
        <p14:creationId xmlns:p14="http://schemas.microsoft.com/office/powerpoint/2010/main" val="28470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dirty="0" smtClean="0"/>
              <a:t>The Cost</a:t>
            </a:r>
            <a:r>
              <a:rPr lang="en-US" baseline="0" dirty="0" smtClean="0"/>
              <a:t> per Day for one day is ($20K per day *1 day+ $350K)/1 or $370K.  The cost for 10 days is ($20K per  day*10 days + $350K)/10 or $55K</a:t>
            </a:r>
          </a:p>
          <a:p>
            <a:r>
              <a:rPr lang="en-US" baseline="0" dirty="0" smtClean="0"/>
              <a:t>The graph of cost per day will slope downward as the fixed cost is spread over more days, but it will level out above $20K.  Why?  The cost per day will never be less than the variable cost of $20 per day.  </a:t>
            </a:r>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17</a:t>
            </a:fld>
            <a:endParaRPr lang="en-US"/>
          </a:p>
        </p:txBody>
      </p:sp>
    </p:spTree>
    <p:extLst>
      <p:ext uri="{BB962C8B-B14F-4D97-AF65-F5344CB8AC3E}">
        <p14:creationId xmlns:p14="http://schemas.microsoft.com/office/powerpoint/2010/main" val="2458114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b="1" u="sng" dirty="0" smtClean="0">
                <a:solidFill>
                  <a:srgbClr val="C00000"/>
                </a:solidFill>
                <a:effectLst>
                  <a:outerShdw blurRad="38100" dist="38100" dir="2700000" algn="tl">
                    <a:srgbClr val="000000">
                      <a:alpha val="43137"/>
                    </a:srgbClr>
                  </a:outerShdw>
                </a:effectLst>
              </a:rPr>
              <a:t>Semi-variable Cost</a:t>
            </a:r>
            <a:r>
              <a:rPr lang="en-US" b="1" dirty="0" smtClean="0">
                <a:solidFill>
                  <a:srgbClr val="C00000"/>
                </a:solidFill>
                <a:effectLst>
                  <a:outerShdw blurRad="38100" dist="38100" dir="2700000" algn="tl">
                    <a:srgbClr val="000000">
                      <a:alpha val="43137"/>
                    </a:srgbClr>
                  </a:outerShdw>
                </a:effectLst>
              </a:rPr>
              <a:t> </a:t>
            </a:r>
            <a:r>
              <a:rPr lang="en-US" dirty="0" smtClean="0"/>
              <a:t>- Costs that Increase as Unit of Output increases, but not in Direct Proportion</a:t>
            </a:r>
          </a:p>
          <a:p>
            <a:r>
              <a:rPr lang="en-US" dirty="0" smtClean="0"/>
              <a:t>Examples:</a:t>
            </a:r>
          </a:p>
          <a:p>
            <a:pPr lvl="1"/>
            <a:r>
              <a:rPr lang="en-US" dirty="0" smtClean="0"/>
              <a:t>Hours worked by an employee – the pay rate may differ</a:t>
            </a:r>
            <a:r>
              <a:rPr lang="en-US" baseline="0" dirty="0" smtClean="0"/>
              <a:t> depending upon the number of hours worked or the type of work performed</a:t>
            </a:r>
            <a:endParaRPr lang="en-US" dirty="0" smtClean="0"/>
          </a:p>
          <a:p>
            <a:pPr lvl="1"/>
            <a:r>
              <a:rPr lang="en-US" dirty="0" smtClean="0"/>
              <a:t>Miles driven – cost</a:t>
            </a:r>
            <a:r>
              <a:rPr lang="en-US" baseline="0" dirty="0" smtClean="0"/>
              <a:t> is driven primarily by the miles per gallon, which may differ for different types of driving (mountain, highway, city, etc.)  Cost is also affected by the price of gasoline</a:t>
            </a:r>
            <a:endParaRPr lang="en-US" dirty="0" smtClean="0"/>
          </a:p>
          <a:p>
            <a:pPr lvl="1"/>
            <a:r>
              <a:rPr lang="en-US" dirty="0" smtClean="0"/>
              <a:t>Students in a course –</a:t>
            </a:r>
            <a:r>
              <a:rPr lang="en-US" baseline="0" dirty="0" smtClean="0"/>
              <a:t> The cost of the course has identifiable fixed and variable components over a relevant range (one to twenty-five students).  Once the number of students exceeds twenty five, the cost increases but not in direct proportion to the number of students. </a:t>
            </a:r>
            <a:endParaRPr lang="en-US" dirty="0" smtClean="0"/>
          </a:p>
        </p:txBody>
      </p:sp>
      <p:sp>
        <p:nvSpPr>
          <p:cNvPr id="4" name="Slide Number Placeholder 3"/>
          <p:cNvSpPr>
            <a:spLocks noGrp="1"/>
          </p:cNvSpPr>
          <p:nvPr>
            <p:ph type="sldNum" sz="quarter" idx="10"/>
          </p:nvPr>
        </p:nvSpPr>
        <p:spPr/>
        <p:txBody>
          <a:bodyPr/>
          <a:lstStyle/>
          <a:p>
            <a:fld id="{3723545F-D5B9-475D-BC61-39BE857D99B5}" type="slidenum">
              <a:rPr lang="en-US" smtClean="0"/>
              <a:t>18</a:t>
            </a:fld>
            <a:endParaRPr lang="en-US"/>
          </a:p>
        </p:txBody>
      </p:sp>
    </p:spTree>
    <p:extLst>
      <p:ext uri="{BB962C8B-B14F-4D97-AF65-F5344CB8AC3E}">
        <p14:creationId xmlns:p14="http://schemas.microsoft.com/office/powerpoint/2010/main" val="1277374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b="1" u="sng" dirty="0" smtClean="0">
                <a:solidFill>
                  <a:srgbClr val="C00000"/>
                </a:solidFill>
                <a:effectLst>
                  <a:outerShdw blurRad="38100" dist="38100" dir="2700000" algn="tl">
                    <a:srgbClr val="000000">
                      <a:alpha val="43137"/>
                    </a:srgbClr>
                  </a:outerShdw>
                </a:effectLst>
              </a:rPr>
              <a:t>Semi-variable Cost</a:t>
            </a:r>
            <a:r>
              <a:rPr lang="en-US" b="1" dirty="0" smtClean="0">
                <a:solidFill>
                  <a:srgbClr val="C00000"/>
                </a:solidFill>
                <a:effectLst>
                  <a:outerShdw blurRad="38100" dist="38100" dir="2700000" algn="tl">
                    <a:srgbClr val="000000">
                      <a:alpha val="43137"/>
                    </a:srgbClr>
                  </a:outerShdw>
                </a:effectLst>
              </a:rPr>
              <a:t> </a:t>
            </a:r>
            <a:r>
              <a:rPr lang="en-US" dirty="0" smtClean="0"/>
              <a:t>- Costs that Increase as Unit of Output increases, but not in Direct Proportion</a:t>
            </a:r>
          </a:p>
          <a:p>
            <a:r>
              <a:rPr lang="en-US" dirty="0" smtClean="0"/>
              <a:t>Sometimes the Variable Cost per unit remains the same only for a Relevant Range</a:t>
            </a:r>
          </a:p>
          <a:p>
            <a:pPr lvl="1"/>
            <a:r>
              <a:rPr lang="en-US" dirty="0" smtClean="0"/>
              <a:t>Example:  Employee Wages</a:t>
            </a:r>
          </a:p>
          <a:p>
            <a:pPr lvl="1"/>
            <a:r>
              <a:rPr lang="en-US" dirty="0" smtClean="0"/>
              <a:t>Employee’s base wage is $15 per hour</a:t>
            </a:r>
          </a:p>
          <a:p>
            <a:pPr lvl="1"/>
            <a:r>
              <a:rPr lang="en-US" dirty="0" smtClean="0"/>
              <a:t>If the employee works more than 40 hours in a week we must pay time and a half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723545F-D5B9-475D-BC61-39BE857D99B5}" type="slidenum">
              <a:rPr lang="en-US" smtClean="0"/>
              <a:t>19</a:t>
            </a:fld>
            <a:endParaRPr lang="en-US"/>
          </a:p>
        </p:txBody>
      </p:sp>
    </p:spTree>
    <p:extLst>
      <p:ext uri="{BB962C8B-B14F-4D97-AF65-F5344CB8AC3E}">
        <p14:creationId xmlns:p14="http://schemas.microsoft.com/office/powerpoint/2010/main" val="1277374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The cost expression for Total Wage Cost is: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(Straight time hours *</a:t>
            </a:r>
            <a:r>
              <a:rPr lang="en-US" baseline="0" dirty="0" smtClean="0"/>
              <a:t> Straight time $ per hour) + (Overtime hours * 1.5 * Straight time $ per hour)</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is a multivariate cost expression because there are two different types of hours worked:  straight time hours and overtime hours.</a:t>
            </a:r>
            <a:endParaRPr lang="en-US" dirty="0" smtClean="0"/>
          </a:p>
        </p:txBody>
      </p:sp>
      <p:sp>
        <p:nvSpPr>
          <p:cNvPr id="4" name="Slide Number Placeholder 3"/>
          <p:cNvSpPr>
            <a:spLocks noGrp="1"/>
          </p:cNvSpPr>
          <p:nvPr>
            <p:ph type="sldNum" sz="quarter" idx="10"/>
          </p:nvPr>
        </p:nvSpPr>
        <p:spPr/>
        <p:txBody>
          <a:bodyPr/>
          <a:lstStyle/>
          <a:p>
            <a:fld id="{3723545F-D5B9-475D-BC61-39BE857D99B5}" type="slidenum">
              <a:rPr lang="en-US" smtClean="0"/>
              <a:t>20</a:t>
            </a:fld>
            <a:endParaRPr lang="en-US"/>
          </a:p>
        </p:txBody>
      </p:sp>
    </p:spTree>
    <p:extLst>
      <p:ext uri="{BB962C8B-B14F-4D97-AF65-F5344CB8AC3E}">
        <p14:creationId xmlns:p14="http://schemas.microsoft.com/office/powerpoint/2010/main" val="1881262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Task:  </a:t>
            </a:r>
            <a:r>
              <a:rPr lang="en-US" dirty="0" smtClean="0"/>
              <a:t>Calculate total cost and incremental costs given various production volumes</a:t>
            </a:r>
          </a:p>
          <a:p>
            <a:r>
              <a:rPr lang="en-US" b="1" dirty="0" smtClean="0"/>
              <a:t>Condition:  </a:t>
            </a:r>
            <a:r>
              <a:rPr lang="en-US" dirty="0" smtClean="0"/>
              <a:t>You are a cost advisor technician with access to all regulations/course handouts, and awareness of Operational Environment (OE)/Contemporary Operational Environment (COE)</a:t>
            </a:r>
          </a:p>
          <a:p>
            <a:r>
              <a:rPr lang="en-US" b="1" dirty="0" smtClean="0"/>
              <a:t>Standard:  </a:t>
            </a:r>
            <a:r>
              <a:rPr lang="en-US" dirty="0" smtClean="0"/>
              <a:t>With at least 80% accuracy: </a:t>
            </a:r>
            <a:endParaRPr lang="en-US" b="1" dirty="0" smtClean="0"/>
          </a:p>
          <a:p>
            <a:pPr lvl="1"/>
            <a:r>
              <a:rPr lang="en-US" dirty="0" smtClean="0"/>
              <a:t>Describe multivariate (mixed) and incremental costs</a:t>
            </a:r>
          </a:p>
          <a:p>
            <a:pPr lvl="1"/>
            <a:r>
              <a:rPr lang="en-US" dirty="0" smtClean="0"/>
              <a:t>Express total multivariate cost in an equation</a:t>
            </a:r>
          </a:p>
          <a:p>
            <a:pPr lvl="1"/>
            <a:r>
              <a:rPr lang="en-US" dirty="0" smtClean="0"/>
              <a:t>Graph total multivariate cost over a relevant range</a:t>
            </a:r>
          </a:p>
          <a:p>
            <a:pPr lvl="1"/>
            <a:r>
              <a:rPr lang="en-US" dirty="0" smtClean="0"/>
              <a:t>Express incremental cost in an equation</a:t>
            </a:r>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3</a:t>
            </a:fld>
            <a:endParaRPr lang="en-US"/>
          </a:p>
        </p:txBody>
      </p:sp>
    </p:spTree>
    <p:extLst>
      <p:ext uri="{BB962C8B-B14F-4D97-AF65-F5344CB8AC3E}">
        <p14:creationId xmlns:p14="http://schemas.microsoft.com/office/powerpoint/2010/main" val="17812754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pPr lvl="2"/>
            <a:r>
              <a:rPr lang="en-US" sz="1200" kern="1200" dirty="0" smtClean="0">
                <a:solidFill>
                  <a:schemeClr val="tx1"/>
                </a:solidFill>
                <a:effectLst/>
                <a:latin typeface="+mn-lt"/>
                <a:ea typeface="+mn-ea"/>
                <a:cs typeface="+mn-cs"/>
              </a:rPr>
              <a:t>:  If the total number of hours worked is 30 and straight-time rate is $15 per hour then: Total Wage Cost = $450</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723545F-D5B9-475D-BC61-39BE857D99B5}" type="slidenum">
              <a:rPr lang="en-US" smtClean="0"/>
              <a:t>21</a:t>
            </a:fld>
            <a:endParaRPr lang="en-US"/>
          </a:p>
        </p:txBody>
      </p:sp>
    </p:spTree>
    <p:extLst>
      <p:ext uri="{BB962C8B-B14F-4D97-AF65-F5344CB8AC3E}">
        <p14:creationId xmlns:p14="http://schemas.microsoft.com/office/powerpoint/2010/main" val="1881262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pPr lvl="2"/>
            <a:r>
              <a:rPr lang="en-US" sz="1200" kern="1200" dirty="0" smtClean="0">
                <a:solidFill>
                  <a:schemeClr val="tx1"/>
                </a:solidFill>
                <a:effectLst/>
                <a:latin typeface="+mn-lt"/>
                <a:ea typeface="+mn-ea"/>
                <a:cs typeface="+mn-cs"/>
              </a:rPr>
              <a:t>If the total number of hours worked is 44 and straight-time rate is $15 per hour then: Total Wage Cost = $690</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723545F-D5B9-475D-BC61-39BE857D99B5}" type="slidenum">
              <a:rPr lang="en-US" smtClean="0"/>
              <a:t>22</a:t>
            </a:fld>
            <a:endParaRPr lang="en-US"/>
          </a:p>
        </p:txBody>
      </p:sp>
    </p:spTree>
    <p:extLst>
      <p:ext uri="{BB962C8B-B14F-4D97-AF65-F5344CB8AC3E}">
        <p14:creationId xmlns:p14="http://schemas.microsoft.com/office/powerpoint/2010/main" val="18812625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b="0" dirty="0" smtClean="0">
                <a:solidFill>
                  <a:srgbClr val="FF0000"/>
                </a:solidFill>
              </a:rPr>
              <a:t>Here</a:t>
            </a:r>
            <a:r>
              <a:rPr lang="en-US" b="0" baseline="0" dirty="0" smtClean="0">
                <a:solidFill>
                  <a:srgbClr val="FF0000"/>
                </a:solidFill>
              </a:rPr>
              <a:t> is the graph for total wage cost.  The </a:t>
            </a:r>
            <a:r>
              <a:rPr lang="en-US" b="0" dirty="0" smtClean="0">
                <a:solidFill>
                  <a:srgbClr val="FF0000"/>
                </a:solidFill>
              </a:rPr>
              <a:t>X Axis  represents  # of Hours Worked and the blue</a:t>
            </a:r>
            <a:r>
              <a:rPr lang="en-US" b="0" baseline="0" dirty="0" smtClean="0">
                <a:solidFill>
                  <a:srgbClr val="FF0000"/>
                </a:solidFill>
              </a:rPr>
              <a:t> line represents total wage cost.  </a:t>
            </a:r>
            <a:endParaRPr lang="en-US" b="0" dirty="0" smtClean="0">
              <a:solidFill>
                <a:srgbClr val="FF0000"/>
              </a:solidFill>
            </a:endParaRPr>
          </a:p>
          <a:p>
            <a:r>
              <a:rPr lang="en-US" b="0" dirty="0" smtClean="0">
                <a:solidFill>
                  <a:srgbClr val="FF0000"/>
                </a:solidFill>
              </a:rPr>
              <a:t>As # Hours Worked increases, total Wage Cost increases, but not uniformly.  In other words, the increase</a:t>
            </a:r>
            <a:r>
              <a:rPr lang="en-US" b="0" baseline="0" dirty="0" smtClean="0">
                <a:solidFill>
                  <a:srgbClr val="FF0000"/>
                </a:solidFill>
              </a:rPr>
              <a:t> in cost for each hour worked is not always $15.  Once the number of hours reaches 40, the increase in cost for each hour worked is $22.50</a:t>
            </a:r>
            <a:endParaRPr lang="en-US" b="0" dirty="0" smtClean="0">
              <a:solidFill>
                <a:srgbClr val="FF0000"/>
              </a:solidFill>
            </a:endParaRPr>
          </a:p>
          <a:p>
            <a:endParaRPr lang="en-US" b="0" dirty="0"/>
          </a:p>
        </p:txBody>
      </p:sp>
      <p:sp>
        <p:nvSpPr>
          <p:cNvPr id="4" name="Slide Number Placeholder 3"/>
          <p:cNvSpPr>
            <a:spLocks noGrp="1"/>
          </p:cNvSpPr>
          <p:nvPr>
            <p:ph type="sldNum" sz="quarter" idx="10"/>
          </p:nvPr>
        </p:nvSpPr>
        <p:spPr/>
        <p:txBody>
          <a:bodyPr/>
          <a:lstStyle/>
          <a:p>
            <a:fld id="{3723545F-D5B9-475D-BC61-39BE857D99B5}" type="slidenum">
              <a:rPr lang="en-US" smtClean="0"/>
              <a:t>23</a:t>
            </a:fld>
            <a:endParaRPr lang="en-US"/>
          </a:p>
        </p:txBody>
      </p:sp>
    </p:spTree>
    <p:extLst>
      <p:ext uri="{BB962C8B-B14F-4D97-AF65-F5344CB8AC3E}">
        <p14:creationId xmlns:p14="http://schemas.microsoft.com/office/powerpoint/2010/main" val="21172203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dirty="0" smtClean="0"/>
              <a:t>Remember that</a:t>
            </a:r>
            <a:r>
              <a:rPr lang="en-US" baseline="0" dirty="0" smtClean="0"/>
              <a:t> the variable cost </a:t>
            </a:r>
            <a:r>
              <a:rPr lang="en-US" i="1" baseline="0" dirty="0" smtClean="0"/>
              <a:t>per unit</a:t>
            </a:r>
            <a:r>
              <a:rPr lang="en-US" i="0" baseline="0" dirty="0" smtClean="0"/>
              <a:t> is represented by a horizontal line, because cost per unit does not change as units of output increase.  That is not the case with a semi-variable cost.  The cost per unit is not always the same, which is why total cost does not increase by the same amount for every unit of output.  In our wage example, the cost per unit is the same for the relevant range of 40 hours.  This is represented by a horizontal line at $15 for hours 0-40.  Once the number of hours increases above 40, the cost per hour also increases.  There is a break in our cost per hour graph, and the cost per hour for hours 41-60 is represented by a horizontal line at time and a half, $22.50 per hour. This is known as a Step Function.</a:t>
            </a:r>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24</a:t>
            </a:fld>
            <a:endParaRPr lang="en-US"/>
          </a:p>
        </p:txBody>
      </p:sp>
    </p:spTree>
    <p:extLst>
      <p:ext uri="{BB962C8B-B14F-4D97-AF65-F5344CB8AC3E}">
        <p14:creationId xmlns:p14="http://schemas.microsoft.com/office/powerpoint/2010/main" val="21172203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dirty="0" smtClean="0"/>
              <a:t>What about a volume discount?</a:t>
            </a:r>
          </a:p>
          <a:p>
            <a:pPr lvl="1"/>
            <a:r>
              <a:rPr lang="en-US" dirty="0" smtClean="0"/>
              <a:t>Units 1-20 cost $10 per unit</a:t>
            </a:r>
          </a:p>
          <a:p>
            <a:pPr lvl="1"/>
            <a:r>
              <a:rPr lang="en-US" dirty="0" smtClean="0"/>
              <a:t>Units 21-50 cost $9 per unit</a:t>
            </a:r>
          </a:p>
          <a:p>
            <a:pPr lvl="1"/>
            <a:r>
              <a:rPr lang="en-US" dirty="0" smtClean="0"/>
              <a:t>Units 51-100 cost $8 per unit</a:t>
            </a:r>
          </a:p>
          <a:p>
            <a:r>
              <a:rPr lang="en-US" dirty="0" smtClean="0"/>
              <a:t>How would you express this cost relationship</a:t>
            </a:r>
          </a:p>
          <a:p>
            <a:pPr lvl="1"/>
            <a:r>
              <a:rPr lang="en-US" dirty="0" smtClean="0"/>
              <a:t>In total? Total cost =</a:t>
            </a:r>
            <a:br>
              <a:rPr lang="en-US" dirty="0" smtClean="0"/>
            </a:br>
            <a:r>
              <a:rPr lang="en-US" dirty="0" smtClean="0"/>
              <a:t>$10/unit</a:t>
            </a:r>
            <a:r>
              <a:rPr lang="en-US" baseline="0" dirty="0" smtClean="0"/>
              <a:t>  * regular units + $9 per unit * 1</a:t>
            </a:r>
            <a:r>
              <a:rPr lang="en-US" baseline="30000" dirty="0" smtClean="0"/>
              <a:t>st</a:t>
            </a:r>
            <a:r>
              <a:rPr lang="en-US" baseline="0" dirty="0" smtClean="0"/>
              <a:t> tier discounted units + $8 per unit * 2</a:t>
            </a:r>
            <a:r>
              <a:rPr lang="en-US" baseline="30000" dirty="0" smtClean="0"/>
              <a:t>nd</a:t>
            </a:r>
            <a:r>
              <a:rPr lang="en-US" baseline="0" dirty="0" smtClean="0"/>
              <a:t> tier discounted units</a:t>
            </a:r>
            <a:endParaRPr lang="en-US" dirty="0" smtClean="0"/>
          </a:p>
          <a:p>
            <a:pPr lvl="1"/>
            <a:r>
              <a:rPr lang="en-US" dirty="0" smtClean="0"/>
              <a:t>On a per-unit basis? </a:t>
            </a:r>
            <a:r>
              <a:rPr lang="en-US" baseline="0" dirty="0" smtClean="0"/>
              <a:t> Units 1-20 = $10 per unit; units 21-50 = $9 per unit; units 51-100 = $8 per unit</a:t>
            </a:r>
            <a:endParaRPr lang="en-US" dirty="0" smtClean="0"/>
          </a:p>
          <a:p>
            <a:r>
              <a:rPr lang="en-US" dirty="0" smtClean="0"/>
              <a:t>How would the graph of each look?</a:t>
            </a:r>
          </a:p>
          <a:p>
            <a:r>
              <a:rPr lang="en-US" dirty="0" smtClean="0"/>
              <a:t>The graph of total cost would show an upward sloping</a:t>
            </a:r>
            <a:r>
              <a:rPr lang="en-US" baseline="0" dirty="0" smtClean="0"/>
              <a:t> line with two articulations.  At 21 units the slope of the line would decrease and again at 51 units.  </a:t>
            </a:r>
          </a:p>
          <a:p>
            <a:r>
              <a:rPr lang="en-US" baseline="0" dirty="0" smtClean="0"/>
              <a:t>The graph of unit cost would show a step function with the units 1-20 at $10 per unit, units 21-50 at $9 and units 51-100 at $8</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is the cost of 16 units?  $10 per unit</a:t>
            </a:r>
            <a:r>
              <a:rPr lang="en-US" baseline="0" dirty="0" smtClean="0"/>
              <a:t> * 16 units = $160</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Of 67 units?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 per unit</a:t>
            </a:r>
            <a:r>
              <a:rPr lang="en-US" baseline="0" dirty="0" smtClean="0"/>
              <a:t> * 20 units + $9 per unit * 30 units + $8 per unit * 17 units = $606</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25</a:t>
            </a:fld>
            <a:endParaRPr lang="en-US"/>
          </a:p>
        </p:txBody>
      </p:sp>
    </p:spTree>
    <p:extLst>
      <p:ext uri="{BB962C8B-B14F-4D97-AF65-F5344CB8AC3E}">
        <p14:creationId xmlns:p14="http://schemas.microsoft.com/office/powerpoint/2010/main" val="19432813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27</a:t>
            </a:fld>
            <a:endParaRPr lang="en-US"/>
          </a:p>
        </p:txBody>
      </p:sp>
    </p:spTree>
    <p:extLst>
      <p:ext uri="{BB962C8B-B14F-4D97-AF65-F5344CB8AC3E}">
        <p14:creationId xmlns:p14="http://schemas.microsoft.com/office/powerpoint/2010/main" val="7420985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generic cost expression for a mixed cost?  </a:t>
            </a:r>
          </a:p>
          <a:p>
            <a:r>
              <a:rPr lang="en-US" dirty="0" smtClean="0"/>
              <a:t>Variable $Cost per Unit * # Units + Fixed</a:t>
            </a:r>
            <a:r>
              <a:rPr lang="en-US" baseline="0" dirty="0" smtClean="0"/>
              <a:t> Cost</a:t>
            </a:r>
            <a:endParaRPr lang="en-US" dirty="0" smtClean="0"/>
          </a:p>
          <a:p>
            <a:r>
              <a:rPr lang="en-US" dirty="0" smtClean="0"/>
              <a:t>A cost that increases as output increases but not in direct proportion is called a </a:t>
            </a:r>
            <a:r>
              <a:rPr lang="en-US" u="sng" dirty="0" smtClean="0"/>
              <a:t>	SEMI</a:t>
            </a:r>
            <a:r>
              <a:rPr lang="en-US" dirty="0" smtClean="0"/>
              <a:t>-</a:t>
            </a:r>
            <a:r>
              <a:rPr lang="en-US" u="sng" dirty="0" smtClean="0"/>
              <a:t>	VARIABLE	</a:t>
            </a:r>
            <a:r>
              <a:rPr lang="en-US" dirty="0" smtClean="0"/>
              <a:t> cost.</a:t>
            </a:r>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28</a:t>
            </a:fld>
            <a:endParaRPr lang="en-US"/>
          </a:p>
        </p:txBody>
      </p:sp>
    </p:spTree>
    <p:extLst>
      <p:ext uri="{BB962C8B-B14F-4D97-AF65-F5344CB8AC3E}">
        <p14:creationId xmlns:p14="http://schemas.microsoft.com/office/powerpoint/2010/main" val="10027878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Describe incremental costs</a:t>
            </a:r>
            <a:endParaRPr lang="en-US" dirty="0" smtClean="0"/>
          </a:p>
          <a:p>
            <a:r>
              <a:rPr lang="en-US" b="1" dirty="0" smtClean="0">
                <a:solidFill>
                  <a:srgbClr val="C00000"/>
                </a:solidFill>
                <a:effectLst>
                  <a:outerShdw blurRad="38100" dist="38100" dir="2700000" algn="tl">
                    <a:srgbClr val="000000">
                      <a:alpha val="43137"/>
                    </a:srgbClr>
                  </a:outerShdw>
                </a:effectLst>
              </a:rPr>
              <a:t>Incremental Costs - </a:t>
            </a:r>
            <a:r>
              <a:rPr lang="en-US" dirty="0" smtClean="0"/>
              <a:t>The increase in Total Cost caused by increasing output by </a:t>
            </a:r>
            <a:r>
              <a:rPr lang="en-US" i="1" dirty="0" smtClean="0"/>
              <a:t>ONE</a:t>
            </a:r>
            <a:r>
              <a:rPr lang="en-US" dirty="0" smtClean="0"/>
              <a:t> unit</a:t>
            </a:r>
          </a:p>
          <a:p>
            <a:r>
              <a:rPr lang="en-US" dirty="0" smtClean="0"/>
              <a:t>Reflects the Difference between the Total Cost for a given level of output and the Total Cost for that level </a:t>
            </a:r>
            <a:r>
              <a:rPr lang="en-US" i="1" dirty="0" smtClean="0"/>
              <a:t>plus one</a:t>
            </a:r>
            <a:r>
              <a:rPr lang="en-US" dirty="0" smtClean="0"/>
              <a:t> </a:t>
            </a:r>
          </a:p>
          <a:p>
            <a:r>
              <a:rPr lang="en-US" dirty="0" smtClean="0"/>
              <a:t>Cost Expression for Incremental Cost:</a:t>
            </a:r>
          </a:p>
          <a:p>
            <a:pPr marL="0" indent="0" algn="ctr">
              <a:buNone/>
            </a:pPr>
            <a:r>
              <a:rPr lang="en-US" sz="1100" dirty="0" smtClean="0"/>
              <a:t>(Total Cost of # Units + 1) – (Total Cost of # Units)</a:t>
            </a:r>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29</a:t>
            </a:fld>
            <a:endParaRPr lang="en-US"/>
          </a:p>
        </p:txBody>
      </p:sp>
    </p:spTree>
    <p:extLst>
      <p:ext uri="{BB962C8B-B14F-4D97-AF65-F5344CB8AC3E}">
        <p14:creationId xmlns:p14="http://schemas.microsoft.com/office/powerpoint/2010/main" val="17973326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Describe incremental costs</a:t>
            </a:r>
            <a:endParaRPr lang="en-US" dirty="0" smtClean="0"/>
          </a:p>
          <a:p>
            <a:r>
              <a:rPr lang="en-US" sz="3600" dirty="0" smtClean="0"/>
              <a:t>Sometimes Fixed Cost remains the same only for a relevant range.  The</a:t>
            </a:r>
            <a:r>
              <a:rPr lang="en-US" sz="3600" baseline="0" dirty="0" smtClean="0"/>
              <a:t> definition of a fixed cost is one that does not change as units of output change.  Many fixed costs remain the same as units of output increase until capacity is reached.  Then the costs will increase.</a:t>
            </a:r>
            <a:endParaRPr lang="en-US" sz="3600" dirty="0" smtClean="0"/>
          </a:p>
          <a:p>
            <a:pPr lvl="1"/>
            <a:r>
              <a:rPr lang="en-US" sz="3600" dirty="0" smtClean="0"/>
              <a:t>Example :  Airline Flight</a:t>
            </a:r>
          </a:p>
          <a:p>
            <a:pPr lvl="1"/>
            <a:r>
              <a:rPr lang="en-US" sz="3600" dirty="0" smtClean="0"/>
              <a:t>Fixed Cost of $15K per flight cover fuel and crew regardless of number of passengers</a:t>
            </a:r>
          </a:p>
          <a:p>
            <a:pPr lvl="1"/>
            <a:r>
              <a:rPr lang="en-US" sz="3600" dirty="0" smtClean="0"/>
              <a:t>The aircraft holds 150 passengers</a:t>
            </a:r>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30</a:t>
            </a:fld>
            <a:endParaRPr lang="en-US"/>
          </a:p>
        </p:txBody>
      </p:sp>
    </p:spTree>
    <p:extLst>
      <p:ext uri="{BB962C8B-B14F-4D97-AF65-F5344CB8AC3E}">
        <p14:creationId xmlns:p14="http://schemas.microsoft.com/office/powerpoint/2010/main" val="6964172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Describe incremental costs</a:t>
            </a:r>
          </a:p>
          <a:p>
            <a:r>
              <a:rPr lang="en-US" b="0" dirty="0" smtClean="0">
                <a:solidFill>
                  <a:srgbClr val="FF0000"/>
                </a:solidFill>
              </a:rPr>
              <a:t>The</a:t>
            </a:r>
            <a:r>
              <a:rPr lang="en-US" b="0" baseline="0" dirty="0" smtClean="0">
                <a:solidFill>
                  <a:srgbClr val="FF0000"/>
                </a:solidFill>
              </a:rPr>
              <a:t> red line on this graph represents the fixed cost portion of an airline flight.  The </a:t>
            </a:r>
            <a:r>
              <a:rPr lang="en-US" b="0" dirty="0" smtClean="0">
                <a:solidFill>
                  <a:srgbClr val="FF0000"/>
                </a:solidFill>
              </a:rPr>
              <a:t>X Axis represents Number of passengers. As number of passengers increases, Fixed cost increases in a step-wise fashion.  Since the capacity of the</a:t>
            </a:r>
            <a:r>
              <a:rPr lang="en-US" b="0" baseline="0" dirty="0" smtClean="0">
                <a:solidFill>
                  <a:srgbClr val="FF0000"/>
                </a:solidFill>
              </a:rPr>
              <a:t> aircraft is 150 passengers, the fixed cost of the flight remains the same for that range.  But, if number of passengers increases beyond 150 passengers, another aircraft or flight is necessary and the fixed cost increases.  </a:t>
            </a:r>
            <a:endParaRPr lang="en-US" b="0" dirty="0" smtClean="0">
              <a:solidFill>
                <a:srgbClr val="FF0000"/>
              </a:solidFill>
            </a:endParaRPr>
          </a:p>
          <a:p>
            <a:endParaRPr lang="en-US" b="0" dirty="0" smtClean="0">
              <a:solidFill>
                <a:srgbClr val="FF0000"/>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723545F-D5B9-475D-BC61-39BE857D99B5}" type="slidenum">
              <a:rPr lang="en-US" smtClean="0"/>
              <a:t>31</a:t>
            </a:fld>
            <a:endParaRPr lang="en-US"/>
          </a:p>
        </p:txBody>
      </p:sp>
    </p:spTree>
    <p:extLst>
      <p:ext uri="{BB962C8B-B14F-4D97-AF65-F5344CB8AC3E}">
        <p14:creationId xmlns:p14="http://schemas.microsoft.com/office/powerpoint/2010/main" val="2242294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b="1" dirty="0" smtClean="0">
                <a:solidFill>
                  <a:srgbClr val="C00000"/>
                </a:solidFill>
                <a:effectLst>
                  <a:outerShdw blurRad="38100" dist="38100" dir="2700000" algn="tl">
                    <a:srgbClr val="000000">
                      <a:alpha val="43137"/>
                    </a:srgbClr>
                  </a:outerShdw>
                </a:effectLst>
              </a:rPr>
              <a:t>Mixed Costs </a:t>
            </a:r>
            <a:r>
              <a:rPr lang="en-US" dirty="0" smtClean="0"/>
              <a:t>- A combination of fixed and variable costs</a:t>
            </a:r>
          </a:p>
          <a:p>
            <a:pPr lvl="1" algn="ctr">
              <a:buFontTx/>
              <a:buNone/>
            </a:pPr>
            <a:r>
              <a:rPr lang="en-US" smtClean="0"/>
              <a:t>Total Cost = </a:t>
            </a:r>
          </a:p>
          <a:p>
            <a:pPr lvl="1" algn="ctr">
              <a:buFontTx/>
              <a:buNone/>
            </a:pPr>
            <a:r>
              <a:rPr lang="en-US" smtClean="0"/>
              <a:t>Fixed Cost + Variable Cost</a:t>
            </a:r>
          </a:p>
          <a:p>
            <a:pPr lvl="1" algn="ctr">
              <a:buFontTx/>
              <a:buNone/>
            </a:pPr>
            <a:endParaRPr lang="en-US" dirty="0" smtClean="0"/>
          </a:p>
          <a:p>
            <a:r>
              <a:rPr lang="en-US" dirty="0" smtClean="0"/>
              <a:t>Mixed costs have an</a:t>
            </a:r>
            <a:r>
              <a:rPr lang="en-US" baseline="0" dirty="0" smtClean="0"/>
              <a:t> element of cost that is fixed and will not change as units of output change AND they have an element of cost that is variable and will increase in direct proportion to the increase in the units of output.  </a:t>
            </a:r>
            <a:endParaRPr lang="en-US" dirty="0" smtClean="0"/>
          </a:p>
          <a:p>
            <a:endParaRPr lang="en-US" dirty="0" smtClean="0"/>
          </a:p>
          <a:p>
            <a:r>
              <a:rPr lang="en-US" dirty="0" smtClean="0"/>
              <a:t>These</a:t>
            </a:r>
            <a:r>
              <a:rPr lang="en-US" baseline="0" dirty="0" smtClean="0"/>
              <a:t> costs are a</a:t>
            </a:r>
            <a:r>
              <a:rPr lang="en-US" dirty="0" smtClean="0"/>
              <a:t>lso known as </a:t>
            </a:r>
            <a:r>
              <a:rPr lang="en-US" i="1" dirty="0" smtClean="0"/>
              <a:t>multivariate</a:t>
            </a:r>
            <a:r>
              <a:rPr lang="en-US" dirty="0" smtClean="0"/>
              <a:t> costs.  That means that the total cost</a:t>
            </a:r>
            <a:r>
              <a:rPr lang="en-US" baseline="0" dirty="0" smtClean="0"/>
              <a:t> is comprised of multiple elements of cost.  We will look at various types of multivariate costs in this module.</a:t>
            </a:r>
            <a:endParaRPr lang="en-US" dirty="0" smtClean="0"/>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4</a:t>
            </a:fld>
            <a:endParaRPr lang="en-US"/>
          </a:p>
        </p:txBody>
      </p:sp>
    </p:spTree>
    <p:extLst>
      <p:ext uri="{BB962C8B-B14F-4D97-AF65-F5344CB8AC3E}">
        <p14:creationId xmlns:p14="http://schemas.microsoft.com/office/powerpoint/2010/main" val="25414118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Describe incremental costs</a:t>
            </a:r>
            <a:endParaRPr lang="en-US" dirty="0" smtClean="0"/>
          </a:p>
          <a:p>
            <a:r>
              <a:rPr lang="en-US" dirty="0" smtClean="0"/>
              <a:t>Assuming our airline provides a $.50 bag of peanuts and a $.75 can of soda to each passenger.  Additional fuel cost per passenger is $8.75:</a:t>
            </a:r>
          </a:p>
          <a:p>
            <a:pPr lvl="1"/>
            <a:r>
              <a:rPr lang="en-US" dirty="0" smtClean="0"/>
              <a:t>What is the cost expression for Total Cost for a single flight? </a:t>
            </a:r>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32</a:t>
            </a:fld>
            <a:endParaRPr lang="en-US"/>
          </a:p>
        </p:txBody>
      </p:sp>
    </p:spTree>
    <p:extLst>
      <p:ext uri="{BB962C8B-B14F-4D97-AF65-F5344CB8AC3E}">
        <p14:creationId xmlns:p14="http://schemas.microsoft.com/office/powerpoint/2010/main" val="25304060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Describe incremental costs</a:t>
            </a:r>
            <a:endParaRPr lang="en-US" dirty="0" smtClean="0"/>
          </a:p>
          <a:p>
            <a:pPr lvl="1"/>
            <a:r>
              <a:rPr lang="en-US" dirty="0" smtClean="0"/>
              <a:t>What is the cost expression for Total Cost for a single flight? </a:t>
            </a:r>
          </a:p>
          <a:p>
            <a:pPr marL="0" indent="0" algn="ctr">
              <a:buNone/>
            </a:pPr>
            <a:r>
              <a:rPr lang="en-US" dirty="0" smtClean="0"/>
              <a:t>Variable Cost $10 per passenger * # passengers</a:t>
            </a:r>
          </a:p>
          <a:p>
            <a:pPr marL="0" indent="0" algn="ctr">
              <a:buNone/>
            </a:pPr>
            <a:r>
              <a:rPr lang="en-US" dirty="0" smtClean="0"/>
              <a:t>+ </a:t>
            </a:r>
          </a:p>
          <a:p>
            <a:pPr marL="0" indent="0" algn="ctr">
              <a:buNone/>
            </a:pPr>
            <a:r>
              <a:rPr lang="en-US" dirty="0" smtClean="0"/>
              <a:t>Fixed Cost $15,000</a:t>
            </a:r>
          </a:p>
          <a:p>
            <a:pPr lvl="1"/>
            <a:r>
              <a:rPr lang="en-US" dirty="0" smtClean="0"/>
              <a:t>The variable costs are the peanuts,</a:t>
            </a:r>
            <a:r>
              <a:rPr lang="en-US" baseline="0" dirty="0" smtClean="0"/>
              <a:t> the soda, and the additional fuel costs.  $.50 + $.75 + $8.75 = $10</a:t>
            </a:r>
          </a:p>
          <a:p>
            <a:pPr lvl="1"/>
            <a:r>
              <a:rPr lang="en-US" baseline="0" dirty="0" smtClean="0"/>
              <a:t>The fixed cost (given on previous slide) is $15,000 for fuel and flight crew. </a:t>
            </a:r>
            <a:endParaRPr lang="en-US" dirty="0" smtClean="0"/>
          </a:p>
        </p:txBody>
      </p:sp>
      <p:sp>
        <p:nvSpPr>
          <p:cNvPr id="4" name="Slide Number Placeholder 3"/>
          <p:cNvSpPr>
            <a:spLocks noGrp="1"/>
          </p:cNvSpPr>
          <p:nvPr>
            <p:ph type="sldNum" sz="quarter" idx="10"/>
          </p:nvPr>
        </p:nvSpPr>
        <p:spPr/>
        <p:txBody>
          <a:bodyPr/>
          <a:lstStyle/>
          <a:p>
            <a:fld id="{3723545F-D5B9-475D-BC61-39BE857D99B5}" type="slidenum">
              <a:rPr lang="en-US" smtClean="0"/>
              <a:t>33</a:t>
            </a:fld>
            <a:endParaRPr lang="en-US"/>
          </a:p>
        </p:txBody>
      </p:sp>
    </p:spTree>
    <p:extLst>
      <p:ext uri="{BB962C8B-B14F-4D97-AF65-F5344CB8AC3E}">
        <p14:creationId xmlns:p14="http://schemas.microsoft.com/office/powerpoint/2010/main" val="25304060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Describe incremental costs</a:t>
            </a:r>
            <a:endParaRPr lang="en-US" dirty="0" smtClean="0"/>
          </a:p>
          <a:p>
            <a:r>
              <a:rPr lang="en-US" dirty="0" smtClean="0"/>
              <a:t>Assuming our airline provides a $.50 bag of peanuts and a $.75 can of soda to each passenger.  Additional fuel cost per passenger is $8.75:</a:t>
            </a:r>
          </a:p>
          <a:p>
            <a:pPr lvl="1"/>
            <a:r>
              <a:rPr lang="en-US" dirty="0" smtClean="0"/>
              <a:t>What is Total Cost for 125 passengers?</a:t>
            </a:r>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34</a:t>
            </a:fld>
            <a:endParaRPr lang="en-US"/>
          </a:p>
        </p:txBody>
      </p:sp>
    </p:spTree>
    <p:extLst>
      <p:ext uri="{BB962C8B-B14F-4D97-AF65-F5344CB8AC3E}">
        <p14:creationId xmlns:p14="http://schemas.microsoft.com/office/powerpoint/2010/main" val="25304060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Describe incremental costs</a:t>
            </a:r>
            <a:endParaRPr lang="en-US" dirty="0" smtClean="0"/>
          </a:p>
          <a:p>
            <a:endParaRPr lang="en-US" dirty="0" smtClean="0"/>
          </a:p>
          <a:p>
            <a:pPr lvl="1"/>
            <a:r>
              <a:rPr lang="en-US" dirty="0" smtClean="0"/>
              <a:t>What is Total Cost for 125 passengers?</a:t>
            </a:r>
          </a:p>
          <a:p>
            <a:pPr marL="0" indent="0" algn="ctr">
              <a:buNone/>
            </a:pPr>
            <a:r>
              <a:rPr lang="en-US" dirty="0" smtClean="0"/>
              <a:t>$10 per passenger * 125 passengers</a:t>
            </a:r>
          </a:p>
          <a:p>
            <a:pPr marL="0" indent="0" algn="ctr">
              <a:buNone/>
            </a:pPr>
            <a:r>
              <a:rPr lang="en-US" dirty="0" smtClean="0"/>
              <a:t>+ </a:t>
            </a:r>
          </a:p>
          <a:p>
            <a:pPr marL="0" indent="0" algn="ctr">
              <a:buNone/>
            </a:pPr>
            <a:r>
              <a:rPr lang="en-US" dirty="0" smtClean="0"/>
              <a:t>$15,000</a:t>
            </a:r>
          </a:p>
          <a:p>
            <a:pPr marL="0" indent="0" algn="ctr">
              <a:buNone/>
            </a:pPr>
            <a:r>
              <a:rPr lang="en-US" dirty="0" smtClean="0"/>
              <a:t>= </a:t>
            </a:r>
            <a:r>
              <a:rPr lang="en-US" dirty="0" smtClean="0"/>
              <a:t>$16,250</a:t>
            </a:r>
            <a:endParaRPr lang="en-US"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By plugging the quantity of 125 into our cost expression, we get a total cost of </a:t>
            </a:r>
            <a:r>
              <a:rPr lang="en-US" dirty="0" smtClean="0"/>
              <a:t>$16,250</a:t>
            </a:r>
          </a:p>
          <a:p>
            <a:pPr lvl="1"/>
            <a:r>
              <a:rPr lang="en-US" dirty="0" smtClean="0"/>
              <a:t>.</a:t>
            </a:r>
            <a:endParaRPr lang="en-US" dirty="0" smtClean="0"/>
          </a:p>
        </p:txBody>
      </p:sp>
      <p:sp>
        <p:nvSpPr>
          <p:cNvPr id="4" name="Slide Number Placeholder 3"/>
          <p:cNvSpPr>
            <a:spLocks noGrp="1"/>
          </p:cNvSpPr>
          <p:nvPr>
            <p:ph type="sldNum" sz="quarter" idx="10"/>
          </p:nvPr>
        </p:nvSpPr>
        <p:spPr/>
        <p:txBody>
          <a:bodyPr/>
          <a:lstStyle/>
          <a:p>
            <a:fld id="{3723545F-D5B9-475D-BC61-39BE857D99B5}" type="slidenum">
              <a:rPr lang="en-US" smtClean="0"/>
              <a:t>35</a:t>
            </a:fld>
            <a:endParaRPr lang="en-US"/>
          </a:p>
        </p:txBody>
      </p:sp>
    </p:spTree>
    <p:extLst>
      <p:ext uri="{BB962C8B-B14F-4D97-AF65-F5344CB8AC3E}">
        <p14:creationId xmlns:p14="http://schemas.microsoft.com/office/powerpoint/2010/main" val="25304060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Describe incremental costs</a:t>
            </a:r>
            <a:endParaRPr lang="en-US" dirty="0" smtClean="0"/>
          </a:p>
          <a:p>
            <a:r>
              <a:rPr lang="en-US" dirty="0" smtClean="0"/>
              <a:t>Assuming our airline provides a $.50 bag of peanuts and a $.75 can of soda to each passenger.  Additional fuel cost per passenger is $8.75:</a:t>
            </a:r>
          </a:p>
          <a:p>
            <a:pPr lvl="1"/>
            <a:r>
              <a:rPr lang="en-US" dirty="0" smtClean="0"/>
              <a:t>What is the Incremental cost of increasing from 125 to 126 passengers?   </a:t>
            </a:r>
          </a:p>
          <a:p>
            <a:pPr lvl="1"/>
            <a:r>
              <a:rPr lang="en-US" dirty="0" smtClean="0"/>
              <a:t>What is the Incremental cost of increasing from 150 to 151 passengers?</a:t>
            </a:r>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36</a:t>
            </a:fld>
            <a:endParaRPr lang="en-US"/>
          </a:p>
        </p:txBody>
      </p:sp>
    </p:spTree>
    <p:extLst>
      <p:ext uri="{BB962C8B-B14F-4D97-AF65-F5344CB8AC3E}">
        <p14:creationId xmlns:p14="http://schemas.microsoft.com/office/powerpoint/2010/main" val="25304060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Describe incremental costs</a:t>
            </a:r>
            <a:endParaRPr lang="en-US" dirty="0" smtClean="0"/>
          </a:p>
          <a:p>
            <a:pPr lvl="1"/>
            <a:r>
              <a:rPr lang="en-US" dirty="0" smtClean="0"/>
              <a:t>What is the Incremental cost of increasing from 125 to 126 passengers?   </a:t>
            </a:r>
          </a:p>
          <a:p>
            <a:r>
              <a:rPr lang="en-US" dirty="0" smtClean="0"/>
              <a:t>Remember,</a:t>
            </a:r>
            <a:r>
              <a:rPr lang="en-US" baseline="0" dirty="0" smtClean="0"/>
              <a:t> incremental cost is the increase in cost from increasing output by one unit.  </a:t>
            </a:r>
          </a:p>
          <a:p>
            <a:r>
              <a:rPr lang="en-US" baseline="0" dirty="0" smtClean="0"/>
              <a:t>So, the incremental cost will be the difference between cost at 126 passengers and the cost at 125 passengers.</a:t>
            </a:r>
          </a:p>
          <a:p>
            <a:pPr marL="0" indent="0" algn="ctr">
              <a:buNone/>
            </a:pPr>
            <a:r>
              <a:rPr lang="en-US" dirty="0" smtClean="0"/>
              <a:t>Cost of 126 </a:t>
            </a:r>
            <a:r>
              <a:rPr lang="en-US" dirty="0" err="1" smtClean="0"/>
              <a:t>psgrs</a:t>
            </a:r>
            <a:r>
              <a:rPr lang="en-US" dirty="0" smtClean="0"/>
              <a:t> – Cost of 125 </a:t>
            </a:r>
            <a:r>
              <a:rPr lang="en-US" dirty="0" err="1" smtClean="0"/>
              <a:t>psgrs</a:t>
            </a:r>
            <a:endParaRPr lang="en-US" dirty="0" smtClean="0"/>
          </a:p>
          <a:p>
            <a:pPr marL="0" indent="0" algn="ctr">
              <a:buNone/>
            </a:pPr>
            <a:r>
              <a:rPr lang="en-US" dirty="0" smtClean="0"/>
              <a:t>($10 * 126 + $15,000) - ($10 * 125 + $15,000) </a:t>
            </a:r>
          </a:p>
          <a:p>
            <a:pPr marL="0" indent="0" algn="ctr">
              <a:buNone/>
            </a:pPr>
            <a:r>
              <a:rPr lang="en-US" dirty="0" smtClean="0"/>
              <a:t>= $10</a:t>
            </a:r>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37</a:t>
            </a:fld>
            <a:endParaRPr lang="en-US"/>
          </a:p>
        </p:txBody>
      </p:sp>
    </p:spTree>
    <p:extLst>
      <p:ext uri="{BB962C8B-B14F-4D97-AF65-F5344CB8AC3E}">
        <p14:creationId xmlns:p14="http://schemas.microsoft.com/office/powerpoint/2010/main" val="25304060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Describe incremental costs</a:t>
            </a:r>
            <a:endParaRPr lang="en-US" dirty="0" smtClean="0"/>
          </a:p>
          <a:p>
            <a:r>
              <a:rPr lang="en-US" dirty="0" smtClean="0"/>
              <a:t>The</a:t>
            </a:r>
            <a:r>
              <a:rPr lang="en-US" baseline="0" dirty="0" smtClean="0"/>
              <a:t> green line on this graph shows total flight cost. The two highlighted points show the incremental cost of increasing from 125 to 126 passengers.</a:t>
            </a:r>
          </a:p>
          <a:p>
            <a:r>
              <a:rPr lang="en-US" b="1" dirty="0" smtClean="0"/>
              <a:t>Total Cost at 125 passengers  = </a:t>
            </a:r>
          </a:p>
          <a:p>
            <a:r>
              <a:rPr lang="en-US" b="1" dirty="0" smtClean="0"/>
              <a:t>125 * $10 per passenger + $15,000 = $16,250</a:t>
            </a:r>
          </a:p>
          <a:p>
            <a:r>
              <a:rPr lang="en-US" b="1" dirty="0" smtClean="0"/>
              <a:t>Total Cost at 126 passengers  = </a:t>
            </a:r>
          </a:p>
          <a:p>
            <a:r>
              <a:rPr lang="en-US" b="1" dirty="0" smtClean="0"/>
              <a:t>126 * $10 per passenger + $15,000 = $16,260</a:t>
            </a:r>
          </a:p>
          <a:p>
            <a:r>
              <a:rPr lang="en-US" dirty="0" smtClean="0"/>
              <a:t>Incremental cost = 16,260 – 16,250 = 10</a:t>
            </a:r>
          </a:p>
          <a:p>
            <a:endParaRPr lang="en-US" dirty="0" smtClean="0"/>
          </a:p>
        </p:txBody>
      </p:sp>
      <p:sp>
        <p:nvSpPr>
          <p:cNvPr id="4" name="Slide Number Placeholder 3"/>
          <p:cNvSpPr>
            <a:spLocks noGrp="1"/>
          </p:cNvSpPr>
          <p:nvPr>
            <p:ph type="sldNum" sz="quarter" idx="10"/>
          </p:nvPr>
        </p:nvSpPr>
        <p:spPr/>
        <p:txBody>
          <a:bodyPr/>
          <a:lstStyle/>
          <a:p>
            <a:fld id="{3723545F-D5B9-475D-BC61-39BE857D99B5}" type="slidenum">
              <a:rPr lang="en-US" smtClean="0"/>
              <a:t>38</a:t>
            </a:fld>
            <a:endParaRPr lang="en-US"/>
          </a:p>
        </p:txBody>
      </p:sp>
    </p:spTree>
    <p:extLst>
      <p:ext uri="{BB962C8B-B14F-4D97-AF65-F5344CB8AC3E}">
        <p14:creationId xmlns:p14="http://schemas.microsoft.com/office/powerpoint/2010/main" val="21730105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Describe incremental costs</a:t>
            </a:r>
            <a:endParaRPr lang="en-US" dirty="0" smtClean="0"/>
          </a:p>
          <a:p>
            <a:r>
              <a:rPr lang="en-US" dirty="0" smtClean="0"/>
              <a:t>Assuming our airline provides a $.50 bag of peanuts and a $.75 can of soda to each passenger.  Additional fuel cost per passenger is $8.75:</a:t>
            </a:r>
          </a:p>
          <a:p>
            <a:pPr lvl="1"/>
            <a:r>
              <a:rPr lang="en-US" dirty="0" smtClean="0"/>
              <a:t>What is the Incremental cost of increasing from 150 to 151 passengers?</a:t>
            </a:r>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39</a:t>
            </a:fld>
            <a:endParaRPr lang="en-US"/>
          </a:p>
        </p:txBody>
      </p:sp>
    </p:spTree>
    <p:extLst>
      <p:ext uri="{BB962C8B-B14F-4D97-AF65-F5344CB8AC3E}">
        <p14:creationId xmlns:p14="http://schemas.microsoft.com/office/powerpoint/2010/main" val="25304060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Describe incremental costs</a:t>
            </a:r>
            <a:endParaRPr lang="en-US" dirty="0" smtClean="0"/>
          </a:p>
          <a:p>
            <a:pPr lvl="1"/>
            <a:r>
              <a:rPr lang="en-US" dirty="0" smtClean="0"/>
              <a:t>What is the Incremental cost of increasing from 150 to 151 passengers?</a:t>
            </a:r>
          </a:p>
          <a:p>
            <a:pPr lvl="1"/>
            <a:endParaRPr lang="en-US" dirty="0" smtClean="0"/>
          </a:p>
          <a:p>
            <a:pPr lvl="1"/>
            <a:r>
              <a:rPr lang="en-US" dirty="0" smtClean="0"/>
              <a:t>Remember that the capacity of the aircraft is</a:t>
            </a:r>
            <a:r>
              <a:rPr lang="en-US" baseline="0" dirty="0" smtClean="0"/>
              <a:t> 150 passengers.  If we increase from 150 to 151 passengers we need an additional aircraft and flight crew, increasing the fixed cost to $30,000.  The incremental cost of the 151</a:t>
            </a:r>
            <a:r>
              <a:rPr lang="en-US" baseline="30000" dirty="0" smtClean="0"/>
              <a:t>st</a:t>
            </a:r>
            <a:r>
              <a:rPr lang="en-US" baseline="0" dirty="0" smtClean="0"/>
              <a:t> passenger is </a:t>
            </a:r>
            <a:r>
              <a:rPr lang="en-US" baseline="0" dirty="0" smtClean="0"/>
              <a:t>$</a:t>
            </a:r>
            <a:r>
              <a:rPr lang="en-US" baseline="0" dirty="0" smtClean="0"/>
              <a:t>15,000 for the additional aircraft plus the variable cost of $10 per passenger.</a:t>
            </a:r>
            <a:endParaRPr lang="en-US" dirty="0" smtClean="0"/>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40</a:t>
            </a:fld>
            <a:endParaRPr lang="en-US"/>
          </a:p>
        </p:txBody>
      </p:sp>
    </p:spTree>
    <p:extLst>
      <p:ext uri="{BB962C8B-B14F-4D97-AF65-F5344CB8AC3E}">
        <p14:creationId xmlns:p14="http://schemas.microsoft.com/office/powerpoint/2010/main" val="25304060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Describe incremental costs</a:t>
            </a:r>
            <a:endParaRPr lang="en-US" dirty="0" smtClean="0"/>
          </a:p>
          <a:p>
            <a:r>
              <a:rPr lang="en-US" dirty="0" smtClean="0"/>
              <a:t>Incremental cost = 16500 – 31510 = 15,010</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fixed cost</a:t>
            </a:r>
            <a:r>
              <a:rPr lang="en-US" baseline="0" dirty="0" smtClean="0"/>
              <a:t> increases because at 151 passengers we have exceeded the capacity of the first aircraft and must then get another plane and another crew. </a:t>
            </a:r>
            <a:r>
              <a:rPr lang="en-US" dirty="0" smtClean="0"/>
              <a:t>This explains</a:t>
            </a:r>
            <a:r>
              <a:rPr lang="en-US" baseline="0" dirty="0" smtClean="0"/>
              <a:t> why airlines are willing to give away vouchers for overbooked flights.  The cost of the voucher (which, for a flight that is not full, is only equal to the incremental cost of one more passenger!) is far less than the cost of putting another flight into the air.  T</a:t>
            </a:r>
            <a:r>
              <a:rPr lang="en-US" dirty="0" smtClean="0"/>
              <a:t>he cost of an additional passenger on a flight that is not full is very</a:t>
            </a:r>
            <a:r>
              <a:rPr lang="en-US" baseline="0" dirty="0" smtClean="0"/>
              <a:t> small, equal only to variable cost.</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723545F-D5B9-475D-BC61-39BE857D99B5}" type="slidenum">
              <a:rPr lang="en-US" smtClean="0"/>
              <a:t>41</a:t>
            </a:fld>
            <a:endParaRPr lang="en-US"/>
          </a:p>
        </p:txBody>
      </p:sp>
    </p:spTree>
    <p:extLst>
      <p:ext uri="{BB962C8B-B14F-4D97-AF65-F5344CB8AC3E}">
        <p14:creationId xmlns:p14="http://schemas.microsoft.com/office/powerpoint/2010/main" val="2173010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dirty="0" smtClean="0"/>
              <a:t>The</a:t>
            </a:r>
            <a:r>
              <a:rPr lang="en-US" baseline="0" dirty="0" smtClean="0"/>
              <a:t> cost expression for a mixed cost consists of:</a:t>
            </a:r>
          </a:p>
          <a:p>
            <a:r>
              <a:rPr lang="en-US" dirty="0" smtClean="0"/>
              <a:t>A variable component:</a:t>
            </a:r>
          </a:p>
          <a:p>
            <a:r>
              <a:rPr lang="en-US" dirty="0" smtClean="0"/>
              <a:t> Variable $Cost per Unit * # Units</a:t>
            </a:r>
          </a:p>
          <a:p>
            <a:endParaRPr lang="en-US" baseline="0" dirty="0" smtClean="0"/>
          </a:p>
          <a:p>
            <a:pPr marL="0" indent="0" algn="ctr">
              <a:buNone/>
            </a:pPr>
            <a:r>
              <a:rPr lang="en-US" dirty="0" smtClean="0"/>
              <a:t>-Plus-</a:t>
            </a:r>
          </a:p>
          <a:p>
            <a:r>
              <a:rPr lang="en-US" baseline="0" dirty="0" smtClean="0"/>
              <a:t>A f</a:t>
            </a:r>
            <a:r>
              <a:rPr lang="en-US" dirty="0" smtClean="0"/>
              <a:t>ixed component:</a:t>
            </a:r>
          </a:p>
          <a:p>
            <a:pPr lvl="1"/>
            <a:r>
              <a:rPr lang="en-US" dirty="0" smtClean="0"/>
              <a:t>The</a:t>
            </a:r>
            <a:r>
              <a:rPr lang="en-US" baseline="0" dirty="0" smtClean="0"/>
              <a:t> s</a:t>
            </a:r>
            <a:r>
              <a:rPr lang="en-US" dirty="0" smtClean="0"/>
              <a:t>um of relevant costs that remain the same regardless of units of output </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5</a:t>
            </a:fld>
            <a:endParaRPr lang="en-US"/>
          </a:p>
        </p:txBody>
      </p:sp>
    </p:spTree>
    <p:extLst>
      <p:ext uri="{BB962C8B-B14F-4D97-AF65-F5344CB8AC3E}">
        <p14:creationId xmlns:p14="http://schemas.microsoft.com/office/powerpoint/2010/main" val="9311323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is the generic cost expression for incremental cost?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(Total Cost of # Units + 1) – (Total Cost of # Units)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the relevant range for fixed cost is not exceeded, incremental cost is equal to </a:t>
            </a:r>
            <a:br>
              <a:rPr lang="en-US" dirty="0" smtClean="0"/>
            </a:br>
            <a:r>
              <a:rPr lang="en-US" u="sng" dirty="0" smtClean="0"/>
              <a:t>	VARIABLE	</a:t>
            </a:r>
            <a:r>
              <a:rPr lang="en-US" dirty="0" smtClean="0"/>
              <a:t> </a:t>
            </a:r>
            <a:r>
              <a:rPr lang="en-US" u="sng" dirty="0" smtClean="0"/>
              <a:t>	COST	</a:t>
            </a:r>
            <a:r>
              <a:rPr lang="en-US" dirty="0" smtClean="0"/>
              <a:t>.</a:t>
            </a:r>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42</a:t>
            </a:fld>
            <a:endParaRPr lang="en-US"/>
          </a:p>
        </p:txBody>
      </p:sp>
    </p:spTree>
    <p:extLst>
      <p:ext uri="{BB962C8B-B14F-4D97-AF65-F5344CB8AC3E}">
        <p14:creationId xmlns:p14="http://schemas.microsoft.com/office/powerpoint/2010/main" val="40381215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 Describe other multivariate</a:t>
            </a:r>
            <a:r>
              <a:rPr lang="en-US" baseline="0" dirty="0" smtClean="0"/>
              <a:t> cost relationships</a:t>
            </a:r>
            <a:endParaRPr lang="en-US" dirty="0" smtClean="0"/>
          </a:p>
          <a:p>
            <a:r>
              <a:rPr lang="en-US" dirty="0" smtClean="0"/>
              <a:t>Some Cost Expressions consist of multiple components</a:t>
            </a:r>
          </a:p>
          <a:p>
            <a:r>
              <a:rPr lang="en-US" dirty="0" smtClean="0"/>
              <a:t>Example:  Cell phone plan</a:t>
            </a:r>
          </a:p>
          <a:p>
            <a:pPr marL="457200" lvl="1" indent="0">
              <a:buNone/>
            </a:pPr>
            <a:r>
              <a:rPr lang="en-US" dirty="0" smtClean="0"/>
              <a:t>Base plan		$35 for 500 minutes</a:t>
            </a:r>
          </a:p>
          <a:p>
            <a:pPr marL="457200" lvl="1" indent="0">
              <a:buNone/>
            </a:pPr>
            <a:r>
              <a:rPr lang="en-US" dirty="0" smtClean="0"/>
              <a:t>Additional minutes		$.25 per minute</a:t>
            </a:r>
          </a:p>
          <a:p>
            <a:pPr marL="457200" lvl="1" indent="0">
              <a:buNone/>
            </a:pPr>
            <a:r>
              <a:rPr lang="en-US" dirty="0" smtClean="0"/>
              <a:t>Data plan		$10 for 200 MB</a:t>
            </a:r>
          </a:p>
          <a:p>
            <a:pPr marL="457200" lvl="1" indent="0">
              <a:buNone/>
            </a:pPr>
            <a:r>
              <a:rPr lang="en-US" dirty="0" smtClean="0"/>
              <a:t>Additional MB of data 	$.50 per MB</a:t>
            </a:r>
          </a:p>
          <a:p>
            <a:r>
              <a:rPr lang="en-US" dirty="0" smtClean="0"/>
              <a:t>These various</a:t>
            </a:r>
            <a:r>
              <a:rPr lang="en-US" baseline="0" dirty="0" smtClean="0"/>
              <a:t> costs are stacked together to equal the total cost of cell phone usage.</a:t>
            </a:r>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43</a:t>
            </a:fld>
            <a:endParaRPr lang="en-US"/>
          </a:p>
        </p:txBody>
      </p:sp>
    </p:spTree>
    <p:extLst>
      <p:ext uri="{BB962C8B-B14F-4D97-AF65-F5344CB8AC3E}">
        <p14:creationId xmlns:p14="http://schemas.microsoft.com/office/powerpoint/2010/main" val="36548874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 Describe other multivariate</a:t>
            </a:r>
            <a:r>
              <a:rPr lang="en-US" baseline="0" dirty="0" smtClean="0"/>
              <a:t> cost relationships</a:t>
            </a:r>
            <a:endParaRPr lang="en-US" dirty="0" smtClean="0"/>
          </a:p>
          <a:p>
            <a:pPr marL="57150" indent="0">
              <a:spcBef>
                <a:spcPts val="0"/>
              </a:spcBef>
              <a:buNone/>
            </a:pPr>
            <a:r>
              <a:rPr lang="en-US" dirty="0" smtClean="0"/>
              <a:t>Cell phone plan example:</a:t>
            </a:r>
          </a:p>
          <a:p>
            <a:pPr marL="57150" indent="0">
              <a:spcBef>
                <a:spcPts val="0"/>
              </a:spcBef>
              <a:buNone/>
            </a:pPr>
            <a:r>
              <a:rPr lang="en-US" dirty="0" smtClean="0"/>
              <a:t>Base plan			$35 for 500 minutes</a:t>
            </a:r>
          </a:p>
          <a:p>
            <a:pPr marL="57150" indent="0">
              <a:spcBef>
                <a:spcPts val="0"/>
              </a:spcBef>
              <a:buNone/>
            </a:pPr>
            <a:r>
              <a:rPr lang="en-US" dirty="0" smtClean="0"/>
              <a:t>Additional minutes		$.25 per minute</a:t>
            </a:r>
          </a:p>
          <a:p>
            <a:pPr marL="57150" indent="0">
              <a:spcBef>
                <a:spcPts val="0"/>
              </a:spcBef>
              <a:buNone/>
            </a:pPr>
            <a:r>
              <a:rPr lang="en-US" dirty="0" smtClean="0"/>
              <a:t>Data plan			$10 for 200 MB</a:t>
            </a:r>
          </a:p>
          <a:p>
            <a:pPr marL="57150" indent="0">
              <a:spcBef>
                <a:spcPts val="0"/>
              </a:spcBef>
              <a:buNone/>
            </a:pPr>
            <a:r>
              <a:rPr lang="en-US" dirty="0" smtClean="0"/>
              <a:t>Additional MB of data 		$.50 per MB</a:t>
            </a:r>
          </a:p>
          <a:p>
            <a:r>
              <a:rPr lang="en-US" dirty="0" smtClean="0"/>
              <a:t>What is the cost expression? </a:t>
            </a:r>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44</a:t>
            </a:fld>
            <a:endParaRPr lang="en-US"/>
          </a:p>
        </p:txBody>
      </p:sp>
    </p:spTree>
    <p:extLst>
      <p:ext uri="{BB962C8B-B14F-4D97-AF65-F5344CB8AC3E}">
        <p14:creationId xmlns:p14="http://schemas.microsoft.com/office/powerpoint/2010/main" val="222457237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 Describe other multivariate</a:t>
            </a:r>
            <a:r>
              <a:rPr lang="en-US" baseline="0" dirty="0" smtClean="0"/>
              <a:t> cost relationships</a:t>
            </a:r>
            <a:endParaRPr lang="en-US" dirty="0" smtClean="0"/>
          </a:p>
          <a:p>
            <a:r>
              <a:rPr lang="en-US" dirty="0" smtClean="0"/>
              <a:t>What is the cost expression? </a:t>
            </a:r>
          </a:p>
          <a:p>
            <a:pPr marL="0" indent="0" algn="ctr">
              <a:buNone/>
            </a:pPr>
            <a:r>
              <a:rPr lang="en-US" dirty="0" smtClean="0"/>
              <a:t>Base plan $35 + ($.25 per min * additional minutes) + </a:t>
            </a:r>
          </a:p>
          <a:p>
            <a:pPr marL="0" indent="0" algn="ctr">
              <a:buNone/>
            </a:pPr>
            <a:r>
              <a:rPr lang="en-US" dirty="0" smtClean="0"/>
              <a:t>data plan $10 + ($.50 per MB * additional MB)</a:t>
            </a:r>
            <a:endParaRPr lang="en-US" b="0" dirty="0" smtClean="0"/>
          </a:p>
          <a:p>
            <a:pPr marL="0" indent="0" algn="l">
              <a:buNone/>
            </a:pPr>
            <a:endParaRPr lang="en-US" b="0" dirty="0" smtClean="0"/>
          </a:p>
          <a:p>
            <a:pPr marL="0" indent="0" algn="l">
              <a:buNone/>
            </a:pPr>
            <a:r>
              <a:rPr lang="en-US" b="0" dirty="0" smtClean="0"/>
              <a:t>The</a:t>
            </a:r>
            <a:r>
              <a:rPr lang="en-US" b="0" baseline="0" dirty="0" smtClean="0"/>
              <a:t> cost expression consists of the sum of each of the four components: base plan + additional minutes + data plan + additional MB</a:t>
            </a:r>
            <a:endParaRPr lang="en-US" dirty="0" smtClean="0"/>
          </a:p>
        </p:txBody>
      </p:sp>
      <p:sp>
        <p:nvSpPr>
          <p:cNvPr id="4" name="Slide Number Placeholder 3"/>
          <p:cNvSpPr>
            <a:spLocks noGrp="1"/>
          </p:cNvSpPr>
          <p:nvPr>
            <p:ph type="sldNum" sz="quarter" idx="10"/>
          </p:nvPr>
        </p:nvSpPr>
        <p:spPr/>
        <p:txBody>
          <a:bodyPr/>
          <a:lstStyle/>
          <a:p>
            <a:fld id="{3723545F-D5B9-475D-BC61-39BE857D99B5}" type="slidenum">
              <a:rPr lang="en-US" smtClean="0"/>
              <a:t>45</a:t>
            </a:fld>
            <a:endParaRPr lang="en-US"/>
          </a:p>
        </p:txBody>
      </p:sp>
    </p:spTree>
    <p:extLst>
      <p:ext uri="{BB962C8B-B14F-4D97-AF65-F5344CB8AC3E}">
        <p14:creationId xmlns:p14="http://schemas.microsoft.com/office/powerpoint/2010/main" val="222457237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 Describe other multivariate</a:t>
            </a:r>
            <a:r>
              <a:rPr lang="en-US" baseline="0" dirty="0" smtClean="0"/>
              <a:t> cost relationships</a:t>
            </a:r>
            <a:endParaRPr lang="en-US" dirty="0" smtClean="0"/>
          </a:p>
          <a:p>
            <a:pPr marL="57150" indent="0">
              <a:spcBef>
                <a:spcPts val="0"/>
              </a:spcBef>
              <a:buNone/>
            </a:pPr>
            <a:r>
              <a:rPr lang="en-US" dirty="0" smtClean="0"/>
              <a:t>Base plan			$35 for 500 minutes</a:t>
            </a:r>
          </a:p>
          <a:p>
            <a:pPr marL="57150" indent="0">
              <a:spcBef>
                <a:spcPts val="0"/>
              </a:spcBef>
              <a:buNone/>
            </a:pPr>
            <a:r>
              <a:rPr lang="en-US" dirty="0" smtClean="0"/>
              <a:t>Additional minutes		$.25 per minute</a:t>
            </a:r>
          </a:p>
          <a:p>
            <a:pPr marL="57150" indent="0">
              <a:spcBef>
                <a:spcPts val="0"/>
              </a:spcBef>
              <a:buNone/>
            </a:pPr>
            <a:r>
              <a:rPr lang="en-US" dirty="0" smtClean="0"/>
              <a:t>Data plan			$10 for 200 MB</a:t>
            </a:r>
          </a:p>
          <a:p>
            <a:pPr marL="57150" indent="0">
              <a:spcBef>
                <a:spcPts val="0"/>
              </a:spcBef>
              <a:buNone/>
            </a:pPr>
            <a:r>
              <a:rPr lang="en-US" dirty="0" smtClean="0"/>
              <a:t>Additional MB of data 		$.50 per MB</a:t>
            </a:r>
          </a:p>
          <a:p>
            <a:r>
              <a:rPr lang="en-US" dirty="0" smtClean="0"/>
              <a:t>What is the cost if 400 minutes and 250 MB are used?</a:t>
            </a:r>
          </a:p>
        </p:txBody>
      </p:sp>
      <p:sp>
        <p:nvSpPr>
          <p:cNvPr id="4" name="Slide Number Placeholder 3"/>
          <p:cNvSpPr>
            <a:spLocks noGrp="1"/>
          </p:cNvSpPr>
          <p:nvPr>
            <p:ph type="sldNum" sz="quarter" idx="10"/>
          </p:nvPr>
        </p:nvSpPr>
        <p:spPr/>
        <p:txBody>
          <a:bodyPr/>
          <a:lstStyle/>
          <a:p>
            <a:fld id="{3723545F-D5B9-475D-BC61-39BE857D99B5}" type="slidenum">
              <a:rPr lang="en-US" smtClean="0"/>
              <a:t>46</a:t>
            </a:fld>
            <a:endParaRPr lang="en-US"/>
          </a:p>
        </p:txBody>
      </p:sp>
    </p:spTree>
    <p:extLst>
      <p:ext uri="{BB962C8B-B14F-4D97-AF65-F5344CB8AC3E}">
        <p14:creationId xmlns:p14="http://schemas.microsoft.com/office/powerpoint/2010/main" val="222457237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 Describe other multivariate</a:t>
            </a:r>
            <a:r>
              <a:rPr lang="en-US" baseline="0" dirty="0" smtClean="0"/>
              <a:t> cost relationships</a:t>
            </a:r>
            <a:endParaRPr lang="en-US" dirty="0" smtClean="0"/>
          </a:p>
          <a:p>
            <a:r>
              <a:rPr lang="en-US" dirty="0" smtClean="0"/>
              <a:t>What is the cost if 400 minutes and 250 MB are used?</a:t>
            </a:r>
          </a:p>
          <a:p>
            <a:pPr marL="0" indent="0" algn="ctr">
              <a:buNone/>
            </a:pPr>
            <a:r>
              <a:rPr lang="en-US" dirty="0" smtClean="0"/>
              <a:t>$35 + ($.25/min * 0 additional minutes) + </a:t>
            </a:r>
          </a:p>
          <a:p>
            <a:pPr marL="0" indent="0" algn="ctr">
              <a:buNone/>
            </a:pPr>
            <a:r>
              <a:rPr lang="en-US" dirty="0" smtClean="0"/>
              <a:t>$10 + ($.50 per MB * 50 additional MB)</a:t>
            </a:r>
          </a:p>
          <a:p>
            <a:pPr marL="0" indent="0" algn="ctr">
              <a:buNone/>
            </a:pPr>
            <a:r>
              <a:rPr lang="en-US" dirty="0" smtClean="0"/>
              <a:t>=$70</a:t>
            </a:r>
          </a:p>
          <a:p>
            <a:pPr marL="0" indent="0" algn="ctr">
              <a:buNone/>
            </a:pPr>
            <a:endParaRPr lang="en-US" dirty="0" smtClean="0"/>
          </a:p>
          <a:p>
            <a:r>
              <a:rPr lang="en-US" dirty="0" smtClean="0"/>
              <a:t> The included minutes</a:t>
            </a:r>
            <a:r>
              <a:rPr lang="en-US" baseline="0" dirty="0" smtClean="0"/>
              <a:t> in the base plan were not exceeded, so there is no charge for additional minutes.  The data plan, however, was exceeded so there is a charge for the additional usage.  </a:t>
            </a:r>
            <a:endParaRPr lang="en-US" dirty="0" smtClean="0"/>
          </a:p>
        </p:txBody>
      </p:sp>
      <p:sp>
        <p:nvSpPr>
          <p:cNvPr id="4" name="Slide Number Placeholder 3"/>
          <p:cNvSpPr>
            <a:spLocks noGrp="1"/>
          </p:cNvSpPr>
          <p:nvPr>
            <p:ph type="sldNum" sz="quarter" idx="10"/>
          </p:nvPr>
        </p:nvSpPr>
        <p:spPr/>
        <p:txBody>
          <a:bodyPr/>
          <a:lstStyle/>
          <a:p>
            <a:fld id="{3723545F-D5B9-475D-BC61-39BE857D99B5}" type="slidenum">
              <a:rPr lang="en-US" smtClean="0"/>
              <a:t>47</a:t>
            </a:fld>
            <a:endParaRPr lang="en-US"/>
          </a:p>
        </p:txBody>
      </p:sp>
    </p:spTree>
    <p:extLst>
      <p:ext uri="{BB962C8B-B14F-4D97-AF65-F5344CB8AC3E}">
        <p14:creationId xmlns:p14="http://schemas.microsoft.com/office/powerpoint/2010/main" val="222457237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 Describe other multivariate</a:t>
            </a:r>
            <a:r>
              <a:rPr lang="en-US" baseline="0" dirty="0" smtClean="0"/>
              <a:t> cost relationships</a:t>
            </a:r>
            <a:endParaRPr lang="en-US" dirty="0" smtClean="0"/>
          </a:p>
          <a:p>
            <a:r>
              <a:rPr lang="en-US" dirty="0" smtClean="0"/>
              <a:t>Here we show a graph for total cell phone cost at various levels of</a:t>
            </a:r>
            <a:r>
              <a:rPr lang="en-US" baseline="0" dirty="0" smtClean="0"/>
              <a:t> </a:t>
            </a:r>
            <a:r>
              <a:rPr lang="en-US" dirty="0" smtClean="0"/>
              <a:t>usage.  </a:t>
            </a:r>
          </a:p>
          <a:p>
            <a:pPr marL="0" indent="0" algn="l">
              <a:buNone/>
            </a:pPr>
            <a:r>
              <a:rPr lang="en-US" dirty="0" smtClean="0"/>
              <a:t>The</a:t>
            </a:r>
            <a:r>
              <a:rPr lang="en-US" baseline="0" dirty="0" smtClean="0"/>
              <a:t> cost of 400 min/250 MB =</a:t>
            </a:r>
          </a:p>
          <a:p>
            <a:pPr marL="0" indent="0" algn="l">
              <a:buNone/>
            </a:pPr>
            <a:r>
              <a:rPr lang="en-US" dirty="0" smtClean="0"/>
              <a:t>$35 + ($.25 per min * 0 additional minutes) + $10 + ($.50 per MB * 50 additional MB) = $70</a:t>
            </a:r>
          </a:p>
          <a:p>
            <a:pPr marL="0" indent="0" algn="l">
              <a:buNone/>
            </a:pPr>
            <a:r>
              <a:rPr lang="en-US" dirty="0" smtClean="0"/>
              <a:t>The</a:t>
            </a:r>
            <a:r>
              <a:rPr lang="en-US" baseline="0" dirty="0" smtClean="0"/>
              <a:t> cost of 600 min/100 MB =</a:t>
            </a:r>
          </a:p>
          <a:p>
            <a:pPr marL="0" indent="0" algn="l">
              <a:buNone/>
            </a:pPr>
            <a:r>
              <a:rPr lang="en-US" dirty="0" smtClean="0"/>
              <a:t>$35 + ($.25 per min * 100 additional minutes) + $10 + ($.50 per MB * 0 additional MB) = $70</a:t>
            </a:r>
          </a:p>
          <a:p>
            <a:pPr marL="0" indent="0" algn="l">
              <a:buNone/>
            </a:pPr>
            <a:r>
              <a:rPr lang="en-US" dirty="0" smtClean="0"/>
              <a:t>The</a:t>
            </a:r>
            <a:r>
              <a:rPr lang="en-US" baseline="0" dirty="0" smtClean="0"/>
              <a:t> cost of 500 min/200 MB =</a:t>
            </a:r>
          </a:p>
          <a:p>
            <a:pPr marL="0" indent="0" algn="l">
              <a:buNone/>
            </a:pPr>
            <a:r>
              <a:rPr lang="en-US" dirty="0" smtClean="0"/>
              <a:t>$35 + ($.25 per min * 0 additional minutes) + $10 + ($.50 per MB * 0 additional MB) = $45</a:t>
            </a:r>
          </a:p>
          <a:p>
            <a:pPr marL="0" indent="0" algn="l">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3723545F-D5B9-475D-BC61-39BE857D99B5}" type="slidenum">
              <a:rPr lang="en-US" smtClean="0"/>
              <a:t>48</a:t>
            </a:fld>
            <a:endParaRPr lang="en-US"/>
          </a:p>
        </p:txBody>
      </p:sp>
    </p:spTree>
    <p:extLst>
      <p:ext uri="{BB962C8B-B14F-4D97-AF65-F5344CB8AC3E}">
        <p14:creationId xmlns:p14="http://schemas.microsoft.com/office/powerpoint/2010/main" val="307584980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 You are planning a one-week vacation for you and your significant other.  How would you define the cost expression for the trip?</a:t>
            </a:r>
          </a:p>
          <a:p>
            <a:r>
              <a:rPr lang="en-US" dirty="0" smtClean="0"/>
              <a:t>A. There is not necessarily a right or wrong answer to this,</a:t>
            </a:r>
            <a:r>
              <a:rPr lang="en-US" baseline="0" dirty="0" smtClean="0"/>
              <a:t> as vacation preferences vary.  However, the following variables would likely be common to most vacations:</a:t>
            </a:r>
          </a:p>
          <a:p>
            <a:r>
              <a:rPr lang="en-US" dirty="0" smtClean="0"/>
              <a:t>2 persons * airline tickets/person</a:t>
            </a:r>
            <a:r>
              <a:rPr lang="en-US" baseline="0" dirty="0"/>
              <a:t> </a:t>
            </a:r>
            <a:r>
              <a:rPr lang="en-US" baseline="0" dirty="0" smtClean="0"/>
              <a:t>+ hotel/night * 7 nights + entertainment cost + food cost</a:t>
            </a:r>
            <a:endParaRPr lang="en-US" dirty="0" smtClean="0"/>
          </a:p>
        </p:txBody>
      </p:sp>
      <p:sp>
        <p:nvSpPr>
          <p:cNvPr id="4" name="Slide Number Placeholder 3"/>
          <p:cNvSpPr>
            <a:spLocks noGrp="1"/>
          </p:cNvSpPr>
          <p:nvPr>
            <p:ph type="sldNum" sz="quarter" idx="10"/>
          </p:nvPr>
        </p:nvSpPr>
        <p:spPr/>
        <p:txBody>
          <a:bodyPr/>
          <a:lstStyle/>
          <a:p>
            <a:fld id="{3723545F-D5B9-475D-BC61-39BE857D99B5}" type="slidenum">
              <a:rPr lang="en-US" smtClean="0"/>
              <a:t>49</a:t>
            </a:fld>
            <a:endParaRPr lang="en-US"/>
          </a:p>
        </p:txBody>
      </p:sp>
    </p:spTree>
    <p:extLst>
      <p:ext uri="{BB962C8B-B14F-4D97-AF65-F5344CB8AC3E}">
        <p14:creationId xmlns:p14="http://schemas.microsoft.com/office/powerpoint/2010/main" val="4038121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dirty="0" smtClean="0"/>
              <a:t>Relevant cost of transporting a unit for on-location training is $350,000.</a:t>
            </a:r>
          </a:p>
          <a:p>
            <a:r>
              <a:rPr lang="en-US" dirty="0" smtClean="0"/>
              <a:t>Cost of training operations on-location runs $20,000 per day.</a:t>
            </a:r>
          </a:p>
          <a:p>
            <a:r>
              <a:rPr lang="en-US" dirty="0" smtClean="0"/>
              <a:t>What is the unit of output?</a:t>
            </a:r>
          </a:p>
          <a:p>
            <a:endParaRPr lang="en-US" dirty="0"/>
          </a:p>
        </p:txBody>
      </p:sp>
      <p:sp>
        <p:nvSpPr>
          <p:cNvPr id="4" name="Slide Number Placeholder 3"/>
          <p:cNvSpPr>
            <a:spLocks noGrp="1"/>
          </p:cNvSpPr>
          <p:nvPr>
            <p:ph type="sldNum" sz="quarter" idx="10"/>
          </p:nvPr>
        </p:nvSpPr>
        <p:spPr/>
        <p:txBody>
          <a:bodyPr/>
          <a:lstStyle/>
          <a:p>
            <a:fld id="{DCB2C106-BE03-462B-A079-B1F0EA09425D}" type="slidenum">
              <a:rPr lang="en-US" smtClean="0"/>
              <a:pPr/>
              <a:t>6</a:t>
            </a:fld>
            <a:endParaRPr lang="en-US"/>
          </a:p>
        </p:txBody>
      </p:sp>
    </p:spTree>
    <p:extLst>
      <p:ext uri="{BB962C8B-B14F-4D97-AF65-F5344CB8AC3E}">
        <p14:creationId xmlns:p14="http://schemas.microsoft.com/office/powerpoint/2010/main" val="2329562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dirty="0" smtClean="0"/>
              <a:t>What is the unit of output?  Days of training.</a:t>
            </a:r>
          </a:p>
          <a:p>
            <a:r>
              <a:rPr lang="en-US" baseline="0" dirty="0" smtClean="0"/>
              <a:t>The cost of training will increase as the number of days spent on location increases.</a:t>
            </a:r>
          </a:p>
          <a:p>
            <a:endParaRPr lang="en-US" dirty="0"/>
          </a:p>
        </p:txBody>
      </p:sp>
      <p:sp>
        <p:nvSpPr>
          <p:cNvPr id="4" name="Slide Number Placeholder 3"/>
          <p:cNvSpPr>
            <a:spLocks noGrp="1"/>
          </p:cNvSpPr>
          <p:nvPr>
            <p:ph type="sldNum" sz="quarter" idx="10"/>
          </p:nvPr>
        </p:nvSpPr>
        <p:spPr/>
        <p:txBody>
          <a:bodyPr/>
          <a:lstStyle/>
          <a:p>
            <a:fld id="{DCB2C106-BE03-462B-A079-B1F0EA09425D}" type="slidenum">
              <a:rPr lang="en-US" smtClean="0"/>
              <a:pPr/>
              <a:t>7</a:t>
            </a:fld>
            <a:endParaRPr lang="en-US"/>
          </a:p>
        </p:txBody>
      </p:sp>
    </p:spTree>
    <p:extLst>
      <p:ext uri="{BB962C8B-B14F-4D97-AF65-F5344CB8AC3E}">
        <p14:creationId xmlns:p14="http://schemas.microsoft.com/office/powerpoint/2010/main" val="2329562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dirty="0" smtClean="0"/>
              <a:t>Relevant cost of transporting a unit for on-location training is $350,000.</a:t>
            </a:r>
          </a:p>
          <a:p>
            <a:r>
              <a:rPr lang="en-US" dirty="0" smtClean="0"/>
              <a:t>Cost of training operations on-location runs $20,000 per day.</a:t>
            </a:r>
          </a:p>
          <a:p>
            <a:r>
              <a:rPr lang="en-US" dirty="0" smtClean="0"/>
              <a:t>What is the cost expression for Fixed cost?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CB2C106-BE03-462B-A079-B1F0EA09425D}" type="slidenum">
              <a:rPr lang="en-US" smtClean="0"/>
              <a:pPr/>
              <a:t>8</a:t>
            </a:fld>
            <a:endParaRPr lang="en-US"/>
          </a:p>
        </p:txBody>
      </p:sp>
    </p:spTree>
    <p:extLst>
      <p:ext uri="{BB962C8B-B14F-4D97-AF65-F5344CB8AC3E}">
        <p14:creationId xmlns:p14="http://schemas.microsoft.com/office/powerpoint/2010/main" val="2329562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dirty="0" smtClean="0"/>
              <a:t>What is the cost expression for Fixed cost?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cost that is fixed regardless of days spent in training is the $350,000 transportation.  </a:t>
            </a:r>
            <a:br>
              <a:rPr lang="en-US" baseline="0" dirty="0" smtClean="0"/>
            </a:br>
            <a:r>
              <a:rPr lang="en-US" baseline="0" dirty="0" smtClean="0"/>
              <a:t>Therefore the cost expression is: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Fixed cost = $350,000</a:t>
            </a:r>
          </a:p>
          <a:p>
            <a:endParaRPr lang="en-US" dirty="0" smtClean="0"/>
          </a:p>
        </p:txBody>
      </p:sp>
      <p:sp>
        <p:nvSpPr>
          <p:cNvPr id="4" name="Slide Number Placeholder 3"/>
          <p:cNvSpPr>
            <a:spLocks noGrp="1"/>
          </p:cNvSpPr>
          <p:nvPr>
            <p:ph type="sldNum" sz="quarter" idx="10"/>
          </p:nvPr>
        </p:nvSpPr>
        <p:spPr/>
        <p:txBody>
          <a:bodyPr/>
          <a:lstStyle/>
          <a:p>
            <a:fld id="{DCB2C106-BE03-462B-A079-B1F0EA09425D}" type="slidenum">
              <a:rPr lang="en-US" smtClean="0"/>
              <a:pPr/>
              <a:t>9</a:t>
            </a:fld>
            <a:endParaRPr lang="en-US"/>
          </a:p>
        </p:txBody>
      </p:sp>
    </p:spTree>
    <p:extLst>
      <p:ext uri="{BB962C8B-B14F-4D97-AF65-F5344CB8AC3E}">
        <p14:creationId xmlns:p14="http://schemas.microsoft.com/office/powerpoint/2010/main" val="2329562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1 </a:t>
            </a:r>
            <a:r>
              <a:rPr lang="en-US" dirty="0" smtClean="0"/>
              <a:t>Describe multivariate costs</a:t>
            </a:r>
          </a:p>
          <a:p>
            <a:r>
              <a:rPr lang="en-US" dirty="0" smtClean="0"/>
              <a:t>Relevant cost of transporting a unit for on-location training is $350,000.</a:t>
            </a:r>
          </a:p>
          <a:p>
            <a:r>
              <a:rPr lang="en-US" dirty="0" smtClean="0"/>
              <a:t>Cost of training operations on-location runs $20,000 per day.</a:t>
            </a:r>
          </a:p>
          <a:p>
            <a:r>
              <a:rPr lang="en-US" dirty="0" smtClean="0"/>
              <a:t>What is the cost expression for Variable Cost?</a:t>
            </a:r>
          </a:p>
        </p:txBody>
      </p:sp>
      <p:sp>
        <p:nvSpPr>
          <p:cNvPr id="4" name="Slide Number Placeholder 3"/>
          <p:cNvSpPr>
            <a:spLocks noGrp="1"/>
          </p:cNvSpPr>
          <p:nvPr>
            <p:ph type="sldNum" sz="quarter" idx="10"/>
          </p:nvPr>
        </p:nvSpPr>
        <p:spPr/>
        <p:txBody>
          <a:bodyPr/>
          <a:lstStyle/>
          <a:p>
            <a:fld id="{DCB2C106-BE03-462B-A079-B1F0EA09425D}" type="slidenum">
              <a:rPr lang="en-US" smtClean="0"/>
              <a:pPr/>
              <a:t>10</a:t>
            </a:fld>
            <a:endParaRPr lang="en-US"/>
          </a:p>
        </p:txBody>
      </p:sp>
    </p:spTree>
    <p:extLst>
      <p:ext uri="{BB962C8B-B14F-4D97-AF65-F5344CB8AC3E}">
        <p14:creationId xmlns:p14="http://schemas.microsoft.com/office/powerpoint/2010/main" val="23295622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gradFill>
            <a:gsLst>
              <a:gs pos="25000">
                <a:schemeClr val="tx2">
                  <a:lumMod val="75000"/>
                </a:schemeClr>
              </a:gs>
              <a:gs pos="100000">
                <a:schemeClr val="accent1">
                  <a:tint val="44500"/>
                  <a:satMod val="160000"/>
                </a:schemeClr>
              </a:gs>
              <a:gs pos="100000">
                <a:schemeClr val="bg1">
                  <a:lumMod val="85000"/>
                  <a:lumOff val="15000"/>
                </a:schemeClr>
              </a:gs>
            </a:gsLst>
            <a:lin ang="5400000" scaled="0"/>
          </a:gradFill>
          <a:effectLst/>
        </p:spPr>
        <p:txBody>
          <a:bodyPr anchor="ctr"/>
          <a:lstStyle>
            <a:lvl1pPr marL="0" indent="0" algn="ctr">
              <a:buNone/>
              <a:defRPr>
                <a:solidFill>
                  <a:schemeClr val="bg1"/>
                </a:solidFill>
                <a:effectLst>
                  <a:innerShdw blurRad="63500" dist="50800" dir="13500000">
                    <a:prstClr val="black">
                      <a:alpha val="50000"/>
                    </a:prstClr>
                  </a:inn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6F60B3-79F6-4569-AFA2-36E9360B1DAF}" type="datetime1">
              <a:rPr lang="en-US" smtClean="0"/>
              <a:t>9/27/2011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8D5AD45-BFE3-4B43-AEDB-7496857058F6}" type="slidenum">
              <a:rPr lang="en-US" smtClean="0"/>
              <a:t>‹#›</a:t>
            </a:fld>
            <a:endParaRPr 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 y="457201"/>
            <a:ext cx="1213756" cy="1447799"/>
          </a:xfrm>
          <a:prstGeom prst="rect">
            <a:avLst/>
          </a:prstGeom>
          <a:noFill/>
          <a:ln>
            <a:noFill/>
          </a:ln>
          <a:effectLst>
            <a:innerShdw blurRad="114300">
              <a:prstClr val="black"/>
            </a:innerShdw>
            <a:reflection blurRad="63500" stA="50000" endA="275" endPos="40000" dist="1270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315200" y="457200"/>
            <a:ext cx="1713325" cy="1447800"/>
          </a:xfrm>
          <a:prstGeom prst="rect">
            <a:avLst/>
          </a:prstGeom>
          <a:noFill/>
          <a:ln w="9525">
            <a:noFill/>
            <a:miter lim="800000"/>
            <a:headEnd/>
            <a:tailEnd/>
          </a:ln>
          <a:effectLst>
            <a:reflection blurRad="63500" stA="50000" endA="275" endPos="40000" dist="101600" dir="5400000" sy="-100000" algn="bl" rotWithShape="0"/>
          </a:effectLst>
        </p:spPr>
      </p:pic>
    </p:spTree>
    <p:extLst>
      <p:ext uri="{BB962C8B-B14F-4D97-AF65-F5344CB8AC3E}">
        <p14:creationId xmlns:p14="http://schemas.microsoft.com/office/powerpoint/2010/main" val="338734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9E0A68-7715-4CAF-9A1E-786CA1B1CFDE}" type="datetime1">
              <a:rPr lang="en-US" smtClean="0"/>
              <a:t>9/27/2011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8D5AD45-BFE3-4B43-AEDB-7496857058F6}" type="slidenum">
              <a:rPr lang="en-US" smtClean="0"/>
              <a:t>‹#›</a:t>
            </a:fld>
            <a:endParaRPr lang="en-US"/>
          </a:p>
        </p:txBody>
      </p:sp>
    </p:spTree>
    <p:extLst>
      <p:ext uri="{BB962C8B-B14F-4D97-AF65-F5344CB8AC3E}">
        <p14:creationId xmlns:p14="http://schemas.microsoft.com/office/powerpoint/2010/main" val="289529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51FDAD-C4A1-4866-B8B1-82F950B5C7CC}" type="datetime1">
              <a:rPr lang="en-US" smtClean="0"/>
              <a:t>9/27/2011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8D5AD45-BFE3-4B43-AEDB-7496857058F6}" type="slidenum">
              <a:rPr lang="en-US" smtClean="0"/>
              <a:t>‹#›</a:t>
            </a:fld>
            <a:endParaRPr lang="en-US"/>
          </a:p>
        </p:txBody>
      </p:sp>
    </p:spTree>
    <p:extLst>
      <p:ext uri="{BB962C8B-B14F-4D97-AF65-F5344CB8AC3E}">
        <p14:creationId xmlns:p14="http://schemas.microsoft.com/office/powerpoint/2010/main" val="2047279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66EB5F-C222-4C23-93A6-A55D96542703}" type="datetime1">
              <a:rPr lang="en-US" smtClean="0"/>
              <a:t>9/27/2011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8D5AD45-BFE3-4B43-AEDB-7496857058F6}" type="slidenum">
              <a:rPr lang="en-US" smtClean="0"/>
              <a:t>‹#›</a:t>
            </a:fld>
            <a:endParaRPr lang="en-US"/>
          </a:p>
        </p:txBody>
      </p:sp>
    </p:spTree>
    <p:extLst>
      <p:ext uri="{BB962C8B-B14F-4D97-AF65-F5344CB8AC3E}">
        <p14:creationId xmlns:p14="http://schemas.microsoft.com/office/powerpoint/2010/main" val="72916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C85229-D7E3-410F-AF40-6FA2D7531C12}" type="datetime1">
              <a:rPr lang="en-US" smtClean="0"/>
              <a:t>9/27/2011</a:t>
            </a:fld>
            <a:endParaRPr lang="en-US"/>
          </a:p>
        </p:txBody>
      </p:sp>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8D5AD45-BFE3-4B43-AEDB-7496857058F6}" type="slidenum">
              <a:rPr lang="en-US" smtClean="0"/>
              <a:t>‹#›</a:t>
            </a:fld>
            <a:endParaRPr lang="en-US"/>
          </a:p>
        </p:txBody>
      </p:sp>
    </p:spTree>
    <p:extLst>
      <p:ext uri="{BB962C8B-B14F-4D97-AF65-F5344CB8AC3E}">
        <p14:creationId xmlns:p14="http://schemas.microsoft.com/office/powerpoint/2010/main" val="35449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EAD92D-FF43-439B-A24C-CCFB7A132C3A}" type="datetime1">
              <a:rPr lang="en-US" smtClean="0"/>
              <a:t>9/27/2011</a:t>
            </a:fld>
            <a:endParaRPr lang="en-US"/>
          </a:p>
        </p:txBody>
      </p:sp>
      <p:sp>
        <p:nvSpPr>
          <p:cNvPr id="6" name="Footer Placeholder 5"/>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78D5AD45-BFE3-4B43-AEDB-7496857058F6}" type="slidenum">
              <a:rPr lang="en-US" smtClean="0"/>
              <a:t>‹#›</a:t>
            </a:fld>
            <a:endParaRPr lang="en-US"/>
          </a:p>
        </p:txBody>
      </p:sp>
    </p:spTree>
    <p:extLst>
      <p:ext uri="{BB962C8B-B14F-4D97-AF65-F5344CB8AC3E}">
        <p14:creationId xmlns:p14="http://schemas.microsoft.com/office/powerpoint/2010/main" val="157446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4C87C6-2D9C-4198-A22A-AD380B542429}" type="datetime1">
              <a:rPr lang="en-US" smtClean="0"/>
              <a:t>9/27/2011</a:t>
            </a:fld>
            <a:endParaRPr lang="en-US"/>
          </a:p>
        </p:txBody>
      </p:sp>
      <p:sp>
        <p:nvSpPr>
          <p:cNvPr id="8" name="Footer Placeholder 7"/>
          <p:cNvSpPr>
            <a:spLocks noGrp="1"/>
          </p:cNvSpPr>
          <p:nvPr>
            <p:ph type="ftr" sz="quarter" idx="11"/>
          </p:nvPr>
        </p:nvSpPr>
        <p:spPr/>
        <p:txBody>
          <a:bodyPr/>
          <a:lstStyle/>
          <a:p>
            <a:r>
              <a:rPr lang="en-US" smtClean="0"/>
              <a:t>© Dale R. Geiger 2011</a:t>
            </a:r>
            <a:endParaRPr lang="en-US"/>
          </a:p>
        </p:txBody>
      </p:sp>
      <p:sp>
        <p:nvSpPr>
          <p:cNvPr id="9" name="Slide Number Placeholder 8"/>
          <p:cNvSpPr>
            <a:spLocks noGrp="1"/>
          </p:cNvSpPr>
          <p:nvPr>
            <p:ph type="sldNum" sz="quarter" idx="12"/>
          </p:nvPr>
        </p:nvSpPr>
        <p:spPr/>
        <p:txBody>
          <a:bodyPr/>
          <a:lstStyle/>
          <a:p>
            <a:fld id="{78D5AD45-BFE3-4B43-AEDB-7496857058F6}" type="slidenum">
              <a:rPr lang="en-US" smtClean="0"/>
              <a:t>‹#›</a:t>
            </a:fld>
            <a:endParaRPr lang="en-US"/>
          </a:p>
        </p:txBody>
      </p:sp>
    </p:spTree>
    <p:extLst>
      <p:ext uri="{BB962C8B-B14F-4D97-AF65-F5344CB8AC3E}">
        <p14:creationId xmlns:p14="http://schemas.microsoft.com/office/powerpoint/2010/main" val="428546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6FB91E-A529-4066-AD18-DF84D1012E53}" type="datetime1">
              <a:rPr lang="en-US" smtClean="0"/>
              <a:t>9/27/2011</a:t>
            </a:fld>
            <a:endParaRPr lang="en-US"/>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a:t>
            </a:fld>
            <a:endParaRPr lang="en-US"/>
          </a:p>
        </p:txBody>
      </p:sp>
    </p:spTree>
    <p:extLst>
      <p:ext uri="{BB962C8B-B14F-4D97-AF65-F5344CB8AC3E}">
        <p14:creationId xmlns:p14="http://schemas.microsoft.com/office/powerpoint/2010/main" val="132063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2502B-25F3-4CC3-8F15-3C1D34F0BB48}" type="datetime1">
              <a:rPr lang="en-US" smtClean="0"/>
              <a:t>9/27/2011</a:t>
            </a:fld>
            <a:endParaRPr lang="en-US"/>
          </a:p>
        </p:txBody>
      </p:sp>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78D5AD45-BFE3-4B43-AEDB-7496857058F6}" type="slidenum">
              <a:rPr lang="en-US" smtClean="0"/>
              <a:t>‹#›</a:t>
            </a:fld>
            <a:endParaRPr lang="en-US"/>
          </a:p>
        </p:txBody>
      </p:sp>
    </p:spTree>
    <p:extLst>
      <p:ext uri="{BB962C8B-B14F-4D97-AF65-F5344CB8AC3E}">
        <p14:creationId xmlns:p14="http://schemas.microsoft.com/office/powerpoint/2010/main" val="121845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marL="742950" indent="-285750">
              <a:buFont typeface="Arial" pitchFamily="34" charset="0"/>
              <a:buChar char="•"/>
              <a:defRPr sz="2800"/>
            </a:lvl2pPr>
            <a:lvl3pPr marL="1143000" indent="-228600">
              <a:buFont typeface="Arial" pitchFamily="34" charset="0"/>
              <a:buChar char="•"/>
              <a:defRPr sz="2400"/>
            </a:lvl3pPr>
            <a:lvl4pPr marL="1600200" indent="-228600">
              <a:buFont typeface="Arial" pitchFamily="34" charset="0"/>
              <a:buChar char="•"/>
              <a:defRPr sz="2000"/>
            </a:lvl4pPr>
            <a:lvl5pPr marL="2057400" indent="-228600">
              <a:buFont typeface="Arial" pitchFamily="34" charset="0"/>
              <a:buChar cha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67792-580D-4978-B2F1-A0AE8EAC2B08}" type="datetime1">
              <a:rPr lang="en-US" smtClean="0"/>
              <a:t>9/27/2011</a:t>
            </a:fld>
            <a:endParaRPr lang="en-US"/>
          </a:p>
        </p:txBody>
      </p:sp>
      <p:sp>
        <p:nvSpPr>
          <p:cNvPr id="6" name="Footer Placeholder 5"/>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78D5AD45-BFE3-4B43-AEDB-7496857058F6}" type="slidenum">
              <a:rPr lang="en-US" smtClean="0"/>
              <a:t>‹#›</a:t>
            </a:fld>
            <a:endParaRPr lang="en-US"/>
          </a:p>
        </p:txBody>
      </p:sp>
    </p:spTree>
    <p:extLst>
      <p:ext uri="{BB962C8B-B14F-4D97-AF65-F5344CB8AC3E}">
        <p14:creationId xmlns:p14="http://schemas.microsoft.com/office/powerpoint/2010/main" val="281045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D7093-D00F-4BC6-9E28-38BFDD4C0721}" type="datetime1">
              <a:rPr lang="en-US" smtClean="0"/>
              <a:t>9/27/2011</a:t>
            </a:fld>
            <a:endParaRPr lang="en-US"/>
          </a:p>
        </p:txBody>
      </p:sp>
      <p:sp>
        <p:nvSpPr>
          <p:cNvPr id="6" name="Footer Placeholder 5"/>
          <p:cNvSpPr>
            <a:spLocks noGrp="1"/>
          </p:cNvSpPr>
          <p:nvPr>
            <p:ph type="ftr" sz="quarter" idx="11"/>
          </p:nvPr>
        </p:nvSpPr>
        <p:spPr/>
        <p:txBody>
          <a:bodyPr/>
          <a:lstStyle/>
          <a:p>
            <a:r>
              <a:rPr lang="en-US" smtClean="0"/>
              <a:t>© Dale R. Geiger 2011</a:t>
            </a:r>
            <a:endParaRPr lang="en-US"/>
          </a:p>
        </p:txBody>
      </p:sp>
      <p:sp>
        <p:nvSpPr>
          <p:cNvPr id="7" name="Slide Number Placeholder 6"/>
          <p:cNvSpPr>
            <a:spLocks noGrp="1"/>
          </p:cNvSpPr>
          <p:nvPr>
            <p:ph type="sldNum" sz="quarter" idx="12"/>
          </p:nvPr>
        </p:nvSpPr>
        <p:spPr/>
        <p:txBody>
          <a:bodyPr/>
          <a:lstStyle/>
          <a:p>
            <a:fld id="{78D5AD45-BFE3-4B43-AEDB-7496857058F6}" type="slidenum">
              <a:rPr lang="en-US" smtClean="0"/>
              <a:t>‹#›</a:t>
            </a:fld>
            <a:endParaRPr lang="en-US"/>
          </a:p>
        </p:txBody>
      </p:sp>
    </p:spTree>
    <p:extLst>
      <p:ext uri="{BB962C8B-B14F-4D97-AF65-F5344CB8AC3E}">
        <p14:creationId xmlns:p14="http://schemas.microsoft.com/office/powerpoint/2010/main" val="144735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A0FE6-C808-4682-9A42-EC35D6D9BF89}" type="datetime1">
              <a:rPr lang="en-US" smtClean="0"/>
              <a:t>9/27/2011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Dale R. Geiger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D5AD45-BFE3-4B43-AEDB-7496857058F6}" type="slidenum">
              <a:rPr lang="en-US" smtClean="0"/>
              <a:t>‹#›</a:t>
            </a:fld>
            <a:endParaRPr lang="en-US"/>
          </a:p>
        </p:txBody>
      </p:sp>
    </p:spTree>
    <p:extLst>
      <p:ext uri="{BB962C8B-B14F-4D97-AF65-F5344CB8AC3E}">
        <p14:creationId xmlns:p14="http://schemas.microsoft.com/office/powerpoint/2010/main" val="13626342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rgbClr val="C00000"/>
          </a:solidFill>
          <a:effectLst>
            <a:outerShdw blurRad="38100" dist="38100" dir="2700000" algn="tl">
              <a:srgbClr val="000000">
                <a:alpha val="43137"/>
              </a:srgbClr>
            </a:outerShdw>
          </a:effectLst>
          <a:latin typeface="+mj-lt"/>
          <a:ea typeface="+mj-ea"/>
          <a:cs typeface="+mj-cs"/>
        </a:defRPr>
      </a:lvl1pPr>
    </p:titleStyle>
    <p:bodyStyle>
      <a:lvl1pPr marL="457200" indent="-4572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14400" indent="-4572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2573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1717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Calculate Total Cost And Incremental Costs</a:t>
            </a:r>
          </a:p>
        </p:txBody>
      </p:sp>
      <p:sp>
        <p:nvSpPr>
          <p:cNvPr id="3" name="Subtitle 2"/>
          <p:cNvSpPr>
            <a:spLocks noGrp="1"/>
          </p:cNvSpPr>
          <p:nvPr>
            <p:ph type="subTitle" idx="1"/>
          </p:nvPr>
        </p:nvSpPr>
        <p:spPr/>
        <p:txBody>
          <a:bodyPr/>
          <a:lstStyle/>
          <a:p>
            <a:r>
              <a:rPr lang="en-US" dirty="0" smtClean="0"/>
              <a:t>Principles of Cost Analysis and Management</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1</a:t>
            </a:fld>
            <a:endParaRPr lang="en-US"/>
          </a:p>
        </p:txBody>
      </p:sp>
    </p:spTree>
    <p:extLst>
      <p:ext uri="{BB962C8B-B14F-4D97-AF65-F5344CB8AC3E}">
        <p14:creationId xmlns:p14="http://schemas.microsoft.com/office/powerpoint/2010/main" val="1591595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Cost Example</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Relevant cost of transporting a unit for on-location training is $350,000.</a:t>
            </a:r>
          </a:p>
          <a:p>
            <a:r>
              <a:rPr lang="en-US" dirty="0" smtClean="0"/>
              <a:t>Cost of training operations on-location runs $20,000 per day.</a:t>
            </a:r>
          </a:p>
          <a:p>
            <a:r>
              <a:rPr lang="en-US" dirty="0" smtClean="0"/>
              <a:t>What is the cost expression for Variable Cost?</a:t>
            </a:r>
          </a:p>
          <a:p>
            <a:r>
              <a:rPr lang="en-US" dirty="0">
                <a:solidFill>
                  <a:schemeClr val="bg1"/>
                </a:solidFill>
              </a:rPr>
              <a:t>Variable cost = $20,000/day * # of days</a:t>
            </a:r>
          </a:p>
          <a:p>
            <a:endParaRPr lang="en-US" dirty="0" smtClean="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10</a:t>
            </a:fld>
            <a:endParaRPr lang="en-US"/>
          </a:p>
        </p:txBody>
      </p:sp>
    </p:spTree>
    <p:extLst>
      <p:ext uri="{BB962C8B-B14F-4D97-AF65-F5344CB8AC3E}">
        <p14:creationId xmlns:p14="http://schemas.microsoft.com/office/powerpoint/2010/main" val="4156651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Cost Example</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Relevant cost of transporting a unit for on-location training is $350,000.</a:t>
            </a:r>
          </a:p>
          <a:p>
            <a:r>
              <a:rPr lang="en-US" dirty="0" smtClean="0"/>
              <a:t>Cost of training operations on-location runs $20,000 per day.</a:t>
            </a:r>
          </a:p>
          <a:p>
            <a:r>
              <a:rPr lang="en-US" dirty="0" smtClean="0"/>
              <a:t>What is the cost expression for Variable Cost?</a:t>
            </a:r>
          </a:p>
          <a:p>
            <a:r>
              <a:rPr lang="en-US" dirty="0"/>
              <a:t>Variable cost = $</a:t>
            </a:r>
            <a:r>
              <a:rPr lang="en-US" dirty="0" smtClean="0"/>
              <a:t>20,000 per day </a:t>
            </a:r>
            <a:r>
              <a:rPr lang="en-US" dirty="0"/>
              <a:t>* # of days</a:t>
            </a:r>
          </a:p>
          <a:p>
            <a:endParaRPr lang="en-US" dirty="0" smtClean="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11</a:t>
            </a:fld>
            <a:endParaRPr lang="en-US"/>
          </a:p>
        </p:txBody>
      </p:sp>
    </p:spTree>
    <p:extLst>
      <p:ext uri="{BB962C8B-B14F-4D97-AF65-F5344CB8AC3E}">
        <p14:creationId xmlns:p14="http://schemas.microsoft.com/office/powerpoint/2010/main" val="2113321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Cost Example</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Relevant cost of transporting a unit for on-location training is $350,000.</a:t>
            </a:r>
          </a:p>
          <a:p>
            <a:r>
              <a:rPr lang="en-US" dirty="0" smtClean="0"/>
              <a:t>Cost of training operations on-location runs $20,000 per day.</a:t>
            </a:r>
          </a:p>
          <a:p>
            <a:r>
              <a:rPr lang="en-US" dirty="0" smtClean="0"/>
              <a:t>What is the cost expression for </a:t>
            </a:r>
            <a:r>
              <a:rPr lang="en-US" i="1" dirty="0" smtClean="0"/>
              <a:t>Total</a:t>
            </a:r>
            <a:r>
              <a:rPr lang="en-US" dirty="0" smtClean="0"/>
              <a:t> Cost of on-location training?</a:t>
            </a: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12</a:t>
            </a:fld>
            <a:endParaRPr lang="en-US"/>
          </a:p>
        </p:txBody>
      </p:sp>
    </p:spTree>
    <p:extLst>
      <p:ext uri="{BB962C8B-B14F-4D97-AF65-F5344CB8AC3E}">
        <p14:creationId xmlns:p14="http://schemas.microsoft.com/office/powerpoint/2010/main" val="1718510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Cost Example</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Relevant cost of transporting a unit for on-location training is $350,000.</a:t>
            </a:r>
          </a:p>
          <a:p>
            <a:r>
              <a:rPr lang="en-US" dirty="0" smtClean="0"/>
              <a:t>Cost of training operations on-location runs $20,000 per day.</a:t>
            </a:r>
          </a:p>
          <a:p>
            <a:r>
              <a:rPr lang="en-US" dirty="0" smtClean="0"/>
              <a:t>What is the cost expression for </a:t>
            </a:r>
            <a:r>
              <a:rPr lang="en-US" i="1" dirty="0" smtClean="0"/>
              <a:t>Total</a:t>
            </a:r>
            <a:r>
              <a:rPr lang="en-US" dirty="0" smtClean="0"/>
              <a:t> Cost of on-location training?</a:t>
            </a:r>
          </a:p>
          <a:p>
            <a:r>
              <a:rPr lang="en-US" dirty="0"/>
              <a:t>Total Cost </a:t>
            </a:r>
            <a:r>
              <a:rPr lang="en-US" dirty="0" smtClean="0"/>
              <a:t>= Variable cost + Fixed Cost</a:t>
            </a:r>
          </a:p>
          <a:p>
            <a:r>
              <a:rPr lang="en-US" dirty="0" smtClean="0"/>
              <a:t>Total Cost =  </a:t>
            </a:r>
            <a:r>
              <a:rPr lang="en-US" dirty="0"/>
              <a:t>$</a:t>
            </a:r>
            <a:r>
              <a:rPr lang="en-US" dirty="0" smtClean="0"/>
              <a:t>20,000 per day * #</a:t>
            </a:r>
            <a:r>
              <a:rPr lang="en-US" dirty="0"/>
              <a:t>days + $350,000</a:t>
            </a:r>
          </a:p>
          <a:p>
            <a:endParaRPr lang="en-US" dirty="0" smtClean="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13</a:t>
            </a:fld>
            <a:endParaRPr lang="en-US"/>
          </a:p>
        </p:txBody>
      </p:sp>
    </p:spTree>
    <p:extLst>
      <p:ext uri="{BB962C8B-B14F-4D97-AF65-F5344CB8AC3E}">
        <p14:creationId xmlns:p14="http://schemas.microsoft.com/office/powerpoint/2010/main" val="3119695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of Mixed Cost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259851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447800" y="6096000"/>
            <a:ext cx="5643340" cy="646331"/>
          </a:xfrm>
          <a:prstGeom prst="rect">
            <a:avLst/>
          </a:prstGeom>
          <a:noFill/>
        </p:spPr>
        <p:txBody>
          <a:bodyPr wrap="none" rtlCol="0">
            <a:spAutoFit/>
          </a:bodyPr>
          <a:lstStyle/>
          <a:p>
            <a:r>
              <a:rPr lang="en-US" b="1" dirty="0" smtClean="0">
                <a:solidFill>
                  <a:srgbClr val="FF0000"/>
                </a:solidFill>
              </a:rPr>
              <a:t>X Axis = Number of Days</a:t>
            </a:r>
          </a:p>
          <a:p>
            <a:r>
              <a:rPr lang="en-US" b="1" dirty="0" smtClean="0">
                <a:solidFill>
                  <a:srgbClr val="FF0000"/>
                </a:solidFill>
              </a:rPr>
              <a:t>As Number of Days increases, Fixed Cost does not change</a:t>
            </a:r>
          </a:p>
        </p:txBody>
      </p:sp>
      <p:sp>
        <p:nvSpPr>
          <p:cNvPr id="6" name="TextBox 5"/>
          <p:cNvSpPr txBox="1"/>
          <p:nvPr/>
        </p:nvSpPr>
        <p:spPr>
          <a:xfrm>
            <a:off x="111490" y="1600200"/>
            <a:ext cx="421910" cy="369332"/>
          </a:xfrm>
          <a:prstGeom prst="rect">
            <a:avLst/>
          </a:prstGeom>
          <a:noFill/>
        </p:spPr>
        <p:txBody>
          <a:bodyPr wrap="none" rtlCol="0">
            <a:spAutoFit/>
          </a:bodyPr>
          <a:lstStyle/>
          <a:p>
            <a:r>
              <a:rPr lang="en-US" dirty="0" smtClean="0"/>
              <a:t>$K</a:t>
            </a:r>
            <a:endParaRPr lang="en-US" dirty="0"/>
          </a:p>
        </p:txBody>
      </p:sp>
      <p:sp>
        <p:nvSpPr>
          <p:cNvPr id="7" name="TextBox 6"/>
          <p:cNvSpPr txBox="1"/>
          <p:nvPr/>
        </p:nvSpPr>
        <p:spPr>
          <a:xfrm>
            <a:off x="322444" y="3474720"/>
            <a:ext cx="772969" cy="369332"/>
          </a:xfrm>
          <a:prstGeom prst="rect">
            <a:avLst/>
          </a:prstGeom>
          <a:noFill/>
        </p:spPr>
        <p:txBody>
          <a:bodyPr wrap="none" rtlCol="0">
            <a:spAutoFit/>
          </a:bodyPr>
          <a:lstStyle/>
          <a:p>
            <a:r>
              <a:rPr lang="en-US" dirty="0" smtClean="0"/>
              <a:t>$</a:t>
            </a:r>
            <a:r>
              <a:rPr lang="en-US" dirty="0" smtClean="0">
                <a:effectLst>
                  <a:glow rad="101600">
                    <a:schemeClr val="accent2">
                      <a:satMod val="175000"/>
                      <a:alpha val="40000"/>
                    </a:schemeClr>
                  </a:glow>
                </a:effectLst>
              </a:rPr>
              <a:t>350K</a:t>
            </a:r>
            <a:endParaRPr lang="en-US" dirty="0">
              <a:effectLst>
                <a:glow rad="101600">
                  <a:schemeClr val="accent2">
                    <a:satMod val="175000"/>
                    <a:alpha val="40000"/>
                  </a:schemeClr>
                </a:glow>
              </a:effectLst>
            </a:endParaRPr>
          </a:p>
        </p:txBody>
      </p:sp>
      <p:sp>
        <p:nvSpPr>
          <p:cNvPr id="3" name="Footer Placeholder 2"/>
          <p:cNvSpPr>
            <a:spLocks noGrp="1"/>
          </p:cNvSpPr>
          <p:nvPr>
            <p:ph type="ftr" sz="quarter" idx="11"/>
          </p:nvPr>
        </p:nvSpPr>
        <p:spPr>
          <a:xfrm>
            <a:off x="3124200" y="6569075"/>
            <a:ext cx="2895600" cy="365125"/>
          </a:xfrm>
        </p:spPr>
        <p:txBody>
          <a:bodyPr/>
          <a:lstStyle/>
          <a:p>
            <a:r>
              <a:rPr lang="en-US" dirty="0" smtClean="0"/>
              <a:t>© Dale R. Geiger 2011</a:t>
            </a:r>
            <a:endParaRPr lang="en-US" dirty="0"/>
          </a:p>
        </p:txBody>
      </p:sp>
      <p:sp>
        <p:nvSpPr>
          <p:cNvPr id="8" name="Slide Number Placeholder 7"/>
          <p:cNvSpPr>
            <a:spLocks noGrp="1"/>
          </p:cNvSpPr>
          <p:nvPr>
            <p:ph type="sldNum" sz="quarter" idx="12"/>
          </p:nvPr>
        </p:nvSpPr>
        <p:spPr/>
        <p:txBody>
          <a:bodyPr/>
          <a:lstStyle/>
          <a:p>
            <a:fld id="{78D5AD45-BFE3-4B43-AEDB-7496857058F6}" type="slidenum">
              <a:rPr lang="en-US" smtClean="0"/>
              <a:t>14</a:t>
            </a:fld>
            <a:endParaRPr lang="en-US"/>
          </a:p>
        </p:txBody>
      </p:sp>
    </p:spTree>
    <p:extLst>
      <p:ext uri="{BB962C8B-B14F-4D97-AF65-F5344CB8AC3E}">
        <p14:creationId xmlns:p14="http://schemas.microsoft.com/office/powerpoint/2010/main" val="1320770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of Mixed Cost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302706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447800" y="6096000"/>
            <a:ext cx="5296193" cy="646331"/>
          </a:xfrm>
          <a:prstGeom prst="rect">
            <a:avLst/>
          </a:prstGeom>
          <a:noFill/>
        </p:spPr>
        <p:txBody>
          <a:bodyPr wrap="none" rtlCol="0">
            <a:spAutoFit/>
          </a:bodyPr>
          <a:lstStyle/>
          <a:p>
            <a:r>
              <a:rPr lang="en-US" b="1" dirty="0" smtClean="0">
                <a:solidFill>
                  <a:srgbClr val="FF0000"/>
                </a:solidFill>
              </a:rPr>
              <a:t>X Axis = Number of Days</a:t>
            </a:r>
          </a:p>
          <a:p>
            <a:r>
              <a:rPr lang="en-US" b="1" dirty="0" smtClean="0">
                <a:solidFill>
                  <a:srgbClr val="FF0000"/>
                </a:solidFill>
              </a:rPr>
              <a:t>As Number of Days increases, Variable Cost  increases</a:t>
            </a:r>
          </a:p>
        </p:txBody>
      </p:sp>
      <p:sp>
        <p:nvSpPr>
          <p:cNvPr id="6" name="TextBox 5"/>
          <p:cNvSpPr txBox="1"/>
          <p:nvPr/>
        </p:nvSpPr>
        <p:spPr>
          <a:xfrm>
            <a:off x="111490" y="1600200"/>
            <a:ext cx="421910" cy="369332"/>
          </a:xfrm>
          <a:prstGeom prst="rect">
            <a:avLst/>
          </a:prstGeom>
          <a:noFill/>
        </p:spPr>
        <p:txBody>
          <a:bodyPr wrap="none" rtlCol="0">
            <a:spAutoFit/>
          </a:bodyPr>
          <a:lstStyle/>
          <a:p>
            <a:r>
              <a:rPr lang="en-US" dirty="0" smtClean="0"/>
              <a:t>$K</a:t>
            </a:r>
            <a:endParaRPr lang="en-US" dirty="0"/>
          </a:p>
        </p:txBody>
      </p:sp>
      <p:sp>
        <p:nvSpPr>
          <p:cNvPr id="3" name="TextBox 2"/>
          <p:cNvSpPr txBox="1"/>
          <p:nvPr/>
        </p:nvSpPr>
        <p:spPr>
          <a:xfrm>
            <a:off x="3733800" y="1969532"/>
            <a:ext cx="2362200" cy="120032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Variable cost </a:t>
            </a:r>
          </a:p>
          <a:p>
            <a:pPr algn="ctr"/>
            <a:r>
              <a:rPr lang="en-US" b="1" dirty="0" smtClean="0"/>
              <a:t>for 10 days  =</a:t>
            </a:r>
            <a:endParaRPr lang="en-US" b="1" dirty="0"/>
          </a:p>
          <a:p>
            <a:pPr algn="ctr"/>
            <a:r>
              <a:rPr lang="en-US" b="1" dirty="0" smtClean="0"/>
              <a:t>$20K per day * 10 days = $200K</a:t>
            </a:r>
            <a:endParaRPr lang="en-US" b="1" dirty="0"/>
          </a:p>
        </p:txBody>
      </p:sp>
      <p:cxnSp>
        <p:nvCxnSpPr>
          <p:cNvPr id="8" name="Straight Arrow Connector 7"/>
          <p:cNvCxnSpPr/>
          <p:nvPr/>
        </p:nvCxnSpPr>
        <p:spPr>
          <a:xfrm>
            <a:off x="4876800" y="4572000"/>
            <a:ext cx="0" cy="10668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2" name="Straight Arrow Connector 11"/>
          <p:cNvCxnSpPr/>
          <p:nvPr/>
        </p:nvCxnSpPr>
        <p:spPr>
          <a:xfrm flipH="1">
            <a:off x="990600" y="4572000"/>
            <a:ext cx="3657600"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57200" y="4343400"/>
            <a:ext cx="533400" cy="3810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48200" y="5715000"/>
            <a:ext cx="381000" cy="3810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ooter Placeholder 6"/>
          <p:cNvSpPr>
            <a:spLocks noGrp="1"/>
          </p:cNvSpPr>
          <p:nvPr>
            <p:ph type="ftr" sz="quarter" idx="11"/>
          </p:nvPr>
        </p:nvSpPr>
        <p:spPr>
          <a:xfrm>
            <a:off x="3124200" y="6569075"/>
            <a:ext cx="2895600" cy="365125"/>
          </a:xfrm>
        </p:spPr>
        <p:txBody>
          <a:bodyPr/>
          <a:lstStyle/>
          <a:p>
            <a:r>
              <a:rPr lang="en-US" dirty="0" smtClean="0"/>
              <a:t>© Dale R. Geiger 2011</a:t>
            </a:r>
            <a:endParaRPr lang="en-US" dirty="0"/>
          </a:p>
        </p:txBody>
      </p:sp>
      <p:sp>
        <p:nvSpPr>
          <p:cNvPr id="9" name="Slide Number Placeholder 8"/>
          <p:cNvSpPr>
            <a:spLocks noGrp="1"/>
          </p:cNvSpPr>
          <p:nvPr>
            <p:ph type="sldNum" sz="quarter" idx="12"/>
          </p:nvPr>
        </p:nvSpPr>
        <p:spPr/>
        <p:txBody>
          <a:bodyPr/>
          <a:lstStyle/>
          <a:p>
            <a:fld id="{78D5AD45-BFE3-4B43-AEDB-7496857058F6}" type="slidenum">
              <a:rPr lang="en-US" smtClean="0"/>
              <a:t>15</a:t>
            </a:fld>
            <a:endParaRPr lang="en-US"/>
          </a:p>
        </p:txBody>
      </p:sp>
    </p:spTree>
    <p:extLst>
      <p:ext uri="{BB962C8B-B14F-4D97-AF65-F5344CB8AC3E}">
        <p14:creationId xmlns:p14="http://schemas.microsoft.com/office/powerpoint/2010/main" val="1622078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of Mixed Cost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854346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447800" y="6096000"/>
            <a:ext cx="7053982" cy="646331"/>
          </a:xfrm>
          <a:prstGeom prst="rect">
            <a:avLst/>
          </a:prstGeom>
          <a:noFill/>
        </p:spPr>
        <p:txBody>
          <a:bodyPr wrap="none" rtlCol="0">
            <a:spAutoFit/>
          </a:bodyPr>
          <a:lstStyle/>
          <a:p>
            <a:r>
              <a:rPr lang="en-US" b="1" dirty="0" smtClean="0">
                <a:solidFill>
                  <a:srgbClr val="FF0000"/>
                </a:solidFill>
              </a:rPr>
              <a:t>X Axis = Number of Days</a:t>
            </a:r>
          </a:p>
          <a:p>
            <a:r>
              <a:rPr lang="en-US" b="1" dirty="0" smtClean="0">
                <a:solidFill>
                  <a:srgbClr val="FF0000"/>
                </a:solidFill>
              </a:rPr>
              <a:t>As Number of Days increases, both Variable Cost and Total Cost increase</a:t>
            </a:r>
          </a:p>
        </p:txBody>
      </p:sp>
      <p:sp>
        <p:nvSpPr>
          <p:cNvPr id="6" name="TextBox 5"/>
          <p:cNvSpPr txBox="1"/>
          <p:nvPr/>
        </p:nvSpPr>
        <p:spPr>
          <a:xfrm>
            <a:off x="111490" y="1600200"/>
            <a:ext cx="421910" cy="369332"/>
          </a:xfrm>
          <a:prstGeom prst="rect">
            <a:avLst/>
          </a:prstGeom>
          <a:noFill/>
        </p:spPr>
        <p:txBody>
          <a:bodyPr wrap="none" rtlCol="0">
            <a:spAutoFit/>
          </a:bodyPr>
          <a:lstStyle/>
          <a:p>
            <a:r>
              <a:rPr lang="en-US" dirty="0" smtClean="0"/>
              <a:t>$K</a:t>
            </a:r>
            <a:endParaRPr lang="en-US" dirty="0"/>
          </a:p>
        </p:txBody>
      </p:sp>
      <p:sp>
        <p:nvSpPr>
          <p:cNvPr id="7" name="TextBox 6"/>
          <p:cNvSpPr txBox="1"/>
          <p:nvPr/>
        </p:nvSpPr>
        <p:spPr>
          <a:xfrm>
            <a:off x="1828799" y="1382083"/>
            <a:ext cx="3145991" cy="120032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Total  cost for 10 days =</a:t>
            </a:r>
            <a:br>
              <a:rPr lang="en-US" b="1" dirty="0" smtClean="0"/>
            </a:br>
            <a:r>
              <a:rPr lang="en-US" b="1" dirty="0"/>
              <a:t>$</a:t>
            </a:r>
            <a:r>
              <a:rPr lang="en-US" b="1" dirty="0" smtClean="0"/>
              <a:t>20K per day </a:t>
            </a:r>
            <a:r>
              <a:rPr lang="en-US" b="1" dirty="0"/>
              <a:t>* 10 days + </a:t>
            </a:r>
            <a:r>
              <a:rPr lang="en-US" b="1" dirty="0" smtClean="0"/>
              <a:t>$350K </a:t>
            </a:r>
          </a:p>
          <a:p>
            <a:pPr algn="ctr"/>
            <a:r>
              <a:rPr lang="en-US" b="1" dirty="0" smtClean="0"/>
              <a:t>or $550K</a:t>
            </a:r>
            <a:endParaRPr lang="en-US" b="1" dirty="0"/>
          </a:p>
        </p:txBody>
      </p:sp>
      <p:cxnSp>
        <p:nvCxnSpPr>
          <p:cNvPr id="8" name="Straight Arrow Connector 7"/>
          <p:cNvCxnSpPr/>
          <p:nvPr/>
        </p:nvCxnSpPr>
        <p:spPr>
          <a:xfrm>
            <a:off x="4876800" y="2743200"/>
            <a:ext cx="0" cy="28956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9" name="Straight Arrow Connector 8"/>
          <p:cNvCxnSpPr/>
          <p:nvPr/>
        </p:nvCxnSpPr>
        <p:spPr>
          <a:xfrm flipH="1">
            <a:off x="990600" y="2590800"/>
            <a:ext cx="3848100"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648200" y="5715000"/>
            <a:ext cx="381000" cy="3810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28600" y="2423160"/>
            <a:ext cx="772969" cy="369332"/>
          </a:xfrm>
          <a:prstGeom prst="rect">
            <a:avLst/>
          </a:prstGeom>
          <a:noFill/>
        </p:spPr>
        <p:txBody>
          <a:bodyPr wrap="none" rtlCol="0">
            <a:spAutoFit/>
          </a:bodyPr>
          <a:lstStyle/>
          <a:p>
            <a:r>
              <a:rPr lang="en-US" dirty="0" smtClean="0">
                <a:effectLst>
                  <a:glow rad="101600">
                    <a:schemeClr val="accent2">
                      <a:satMod val="175000"/>
                      <a:alpha val="40000"/>
                    </a:schemeClr>
                  </a:glow>
                </a:effectLst>
              </a:rPr>
              <a:t>$550K</a:t>
            </a:r>
            <a:endParaRPr lang="en-US" dirty="0">
              <a:effectLst>
                <a:glow rad="101600">
                  <a:schemeClr val="accent2">
                    <a:satMod val="175000"/>
                    <a:alpha val="40000"/>
                  </a:schemeClr>
                </a:glow>
              </a:effectLst>
            </a:endParaRPr>
          </a:p>
        </p:txBody>
      </p:sp>
      <p:sp>
        <p:nvSpPr>
          <p:cNvPr id="3" name="Footer Placeholder 2"/>
          <p:cNvSpPr>
            <a:spLocks noGrp="1"/>
          </p:cNvSpPr>
          <p:nvPr>
            <p:ph type="ftr" sz="quarter" idx="11"/>
          </p:nvPr>
        </p:nvSpPr>
        <p:spPr>
          <a:xfrm>
            <a:off x="3124200" y="6569075"/>
            <a:ext cx="2895600" cy="365125"/>
          </a:xfrm>
        </p:spPr>
        <p:txBody>
          <a:bodyPr/>
          <a:lstStyle/>
          <a:p>
            <a:r>
              <a:rPr lang="en-US" dirty="0" smtClean="0"/>
              <a:t>© Dale R. Geiger 2011</a:t>
            </a:r>
            <a:endParaRPr lang="en-US" dirty="0"/>
          </a:p>
        </p:txBody>
      </p:sp>
      <p:sp>
        <p:nvSpPr>
          <p:cNvPr id="10" name="Slide Number Placeholder 9"/>
          <p:cNvSpPr>
            <a:spLocks noGrp="1"/>
          </p:cNvSpPr>
          <p:nvPr>
            <p:ph type="sldNum" sz="quarter" idx="12"/>
          </p:nvPr>
        </p:nvSpPr>
        <p:spPr/>
        <p:txBody>
          <a:bodyPr/>
          <a:lstStyle/>
          <a:p>
            <a:fld id="{78D5AD45-BFE3-4B43-AEDB-7496857058F6}" type="slidenum">
              <a:rPr lang="en-US" smtClean="0"/>
              <a:t>16</a:t>
            </a:fld>
            <a:endParaRPr lang="en-US"/>
          </a:p>
        </p:txBody>
      </p:sp>
    </p:spTree>
    <p:extLst>
      <p:ext uri="{BB962C8B-B14F-4D97-AF65-F5344CB8AC3E}">
        <p14:creationId xmlns:p14="http://schemas.microsoft.com/office/powerpoint/2010/main" val="3665745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What is the cost expression for Cost per Day?</a:t>
                </a:r>
              </a:p>
              <a:p>
                <a:pPr marL="0" indent="0">
                  <a:spcBef>
                    <a:spcPts val="0"/>
                  </a:spcBef>
                  <a:buNone/>
                </a:pPr>
                <a:endParaRPr lang="en-US" dirty="0" smtClean="0"/>
              </a:p>
              <a:p>
                <a:pPr marL="0" indent="0">
                  <a:buNone/>
                </a:pPr>
                <a14:m>
                  <m:oMathPara xmlns:m="http://schemas.openxmlformats.org/officeDocument/2006/math">
                    <m:oMathParaPr>
                      <m:jc m:val="center"/>
                    </m:oMathParaPr>
                    <m:oMath xmlns:m="http://schemas.openxmlformats.org/officeDocument/2006/math">
                      <m:f>
                        <m:fPr>
                          <m:ctrlPr>
                            <a:rPr lang="en-US" i="1" smtClean="0">
                              <a:latin typeface="Cambria Math"/>
                            </a:rPr>
                          </m:ctrlPr>
                        </m:fPr>
                        <m:num>
                          <m:r>
                            <a:rPr lang="en-US" b="0" i="0" smtClean="0">
                              <a:latin typeface="Cambria Math"/>
                            </a:rPr>
                            <m:t>$20,000 </m:t>
                          </m:r>
                          <m:r>
                            <m:rPr>
                              <m:sty m:val="p"/>
                            </m:rPr>
                            <a:rPr lang="en-US" b="0" i="0" smtClean="0">
                              <a:latin typeface="Cambria Math"/>
                            </a:rPr>
                            <m:t>per</m:t>
                          </m:r>
                          <m:r>
                            <a:rPr lang="en-US" b="0" i="0" smtClean="0">
                              <a:latin typeface="Cambria Math"/>
                            </a:rPr>
                            <m:t> </m:t>
                          </m:r>
                          <m:r>
                            <m:rPr>
                              <m:sty m:val="p"/>
                            </m:rPr>
                            <a:rPr lang="en-US" b="0" i="0" smtClean="0">
                              <a:latin typeface="Cambria Math"/>
                            </a:rPr>
                            <m:t>day</m:t>
                          </m:r>
                          <m:r>
                            <a:rPr lang="en-US" b="0" i="0" smtClean="0">
                              <a:latin typeface="Cambria Math"/>
                            </a:rPr>
                            <m:t> ∗# </m:t>
                          </m:r>
                          <m:r>
                            <m:rPr>
                              <m:sty m:val="p"/>
                            </m:rPr>
                            <a:rPr lang="en-US" b="0" i="0" smtClean="0">
                              <a:latin typeface="Cambria Math"/>
                            </a:rPr>
                            <m:t>Days</m:t>
                          </m:r>
                          <m:r>
                            <a:rPr lang="en-US" b="0" i="0" smtClean="0">
                              <a:latin typeface="Cambria Math"/>
                            </a:rPr>
                            <m:t>+$350,000</m:t>
                          </m:r>
                        </m:num>
                        <m:den>
                          <m:r>
                            <a:rPr lang="en-US" b="0" i="0" smtClean="0">
                              <a:latin typeface="Cambria Math"/>
                            </a:rPr>
                            <m:t># </m:t>
                          </m:r>
                          <m:r>
                            <m:rPr>
                              <m:sty m:val="p"/>
                            </m:rPr>
                            <a:rPr lang="en-US" b="0" i="0" smtClean="0">
                              <a:latin typeface="Cambria Math"/>
                            </a:rPr>
                            <m:t>Days</m:t>
                          </m:r>
                        </m:den>
                      </m:f>
                    </m:oMath>
                  </m:oMathPara>
                </a14:m>
                <a:endParaRPr lang="en-US" dirty="0" smtClean="0"/>
              </a:p>
              <a:p>
                <a:r>
                  <a:rPr lang="en-US" dirty="0" smtClean="0"/>
                  <a:t>How would the graph of Cost per Day look?</a:t>
                </a:r>
              </a:p>
              <a:p>
                <a:pPr lvl="1"/>
                <a:r>
                  <a:rPr lang="en-US" dirty="0" smtClean="0"/>
                  <a:t>It should be a downward sloping curve that will level out above $20K</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630" t="-1752"/>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17</a:t>
            </a:fld>
            <a:endParaRPr lang="en-US"/>
          </a:p>
        </p:txBody>
      </p:sp>
    </p:spTree>
    <p:extLst>
      <p:ext uri="{BB962C8B-B14F-4D97-AF65-F5344CB8AC3E}">
        <p14:creationId xmlns:p14="http://schemas.microsoft.com/office/powerpoint/2010/main" val="10704063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Definitions</a:t>
            </a:r>
            <a:endParaRPr lang="en-US" dirty="0"/>
          </a:p>
        </p:txBody>
      </p:sp>
      <p:sp>
        <p:nvSpPr>
          <p:cNvPr id="46083" name="Rectangle 3"/>
          <p:cNvSpPr>
            <a:spLocks noGrp="1" noChangeArrowheads="1"/>
          </p:cNvSpPr>
          <p:nvPr>
            <p:ph idx="1"/>
          </p:nvPr>
        </p:nvSpPr>
        <p:spPr>
          <a:xfrm>
            <a:off x="685800" y="1524000"/>
            <a:ext cx="7772400" cy="4114800"/>
          </a:xfrm>
        </p:spPr>
        <p:txBody>
          <a:bodyPr>
            <a:noAutofit/>
          </a:bodyPr>
          <a:lstStyle/>
          <a:p>
            <a:r>
              <a:rPr lang="en-US" b="1" u="sng" dirty="0">
                <a:solidFill>
                  <a:srgbClr val="C00000"/>
                </a:solidFill>
                <a:effectLst>
                  <a:outerShdw blurRad="38100" dist="38100" dir="2700000" algn="tl">
                    <a:srgbClr val="000000">
                      <a:alpha val="43137"/>
                    </a:srgbClr>
                  </a:outerShdw>
                </a:effectLst>
              </a:rPr>
              <a:t>Semi-variable Cost</a:t>
            </a:r>
            <a:r>
              <a:rPr lang="en-US" b="1" dirty="0">
                <a:solidFill>
                  <a:srgbClr val="C00000"/>
                </a:solidFill>
                <a:effectLst>
                  <a:outerShdw blurRad="38100" dist="38100" dir="2700000" algn="tl">
                    <a:srgbClr val="000000">
                      <a:alpha val="43137"/>
                    </a:srgbClr>
                  </a:outerShdw>
                </a:effectLst>
              </a:rPr>
              <a:t> </a:t>
            </a:r>
            <a:r>
              <a:rPr lang="en-US" dirty="0"/>
              <a:t>- Costs that </a:t>
            </a:r>
            <a:r>
              <a:rPr lang="en-US" dirty="0" smtClean="0"/>
              <a:t>Increase as Unit of Output increases, but </a:t>
            </a:r>
            <a:r>
              <a:rPr lang="en-US" dirty="0"/>
              <a:t>not in Direct </a:t>
            </a:r>
            <a:r>
              <a:rPr lang="en-US" dirty="0" smtClean="0"/>
              <a:t>Proportion</a:t>
            </a:r>
          </a:p>
          <a:p>
            <a:r>
              <a:rPr lang="en-US" dirty="0" smtClean="0"/>
              <a:t>Examples:</a:t>
            </a:r>
          </a:p>
          <a:p>
            <a:pPr lvl="1"/>
            <a:r>
              <a:rPr lang="en-US" dirty="0" smtClean="0"/>
              <a:t>Hours worked by an employee</a:t>
            </a:r>
          </a:p>
          <a:p>
            <a:pPr lvl="1"/>
            <a:r>
              <a:rPr lang="en-US" dirty="0"/>
              <a:t>M</a:t>
            </a:r>
            <a:r>
              <a:rPr lang="en-US" dirty="0" smtClean="0"/>
              <a:t>iles driven</a:t>
            </a:r>
          </a:p>
          <a:p>
            <a:pPr lvl="1"/>
            <a:r>
              <a:rPr lang="en-US" dirty="0" smtClean="0"/>
              <a:t>Students in a course</a:t>
            </a:r>
          </a:p>
          <a:p>
            <a:pPr lvl="1"/>
            <a:endParaRPr lang="en-US" dirty="0" smtClean="0"/>
          </a:p>
        </p:txBody>
      </p:sp>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78D5AD45-BFE3-4B43-AEDB-7496857058F6}" type="slidenum">
              <a:rPr lang="en-US" smtClean="0"/>
              <a:t>18</a:t>
            </a:fld>
            <a:endParaRPr lang="en-US"/>
          </a:p>
        </p:txBody>
      </p:sp>
    </p:spTree>
    <p:extLst>
      <p:ext uri="{BB962C8B-B14F-4D97-AF65-F5344CB8AC3E}">
        <p14:creationId xmlns:p14="http://schemas.microsoft.com/office/powerpoint/2010/main" val="577562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Semi-Variable Cost Example</a:t>
            </a:r>
            <a:endParaRPr lang="en-US" dirty="0"/>
          </a:p>
        </p:txBody>
      </p:sp>
      <p:sp>
        <p:nvSpPr>
          <p:cNvPr id="46083" name="Rectangle 3"/>
          <p:cNvSpPr>
            <a:spLocks noGrp="1" noChangeArrowheads="1"/>
          </p:cNvSpPr>
          <p:nvPr>
            <p:ph idx="1"/>
          </p:nvPr>
        </p:nvSpPr>
        <p:spPr>
          <a:xfrm>
            <a:off x="685800" y="1524000"/>
            <a:ext cx="7772400" cy="4114800"/>
          </a:xfrm>
        </p:spPr>
        <p:txBody>
          <a:bodyPr>
            <a:noAutofit/>
          </a:bodyPr>
          <a:lstStyle/>
          <a:p>
            <a:r>
              <a:rPr lang="en-US" dirty="0" smtClean="0"/>
              <a:t>Sometimes the Variable Cost per unit remains the same only for a Relevant Range</a:t>
            </a:r>
          </a:p>
          <a:p>
            <a:pPr lvl="1"/>
            <a:r>
              <a:rPr lang="en-US" dirty="0" smtClean="0"/>
              <a:t>Example:  Employee Wages</a:t>
            </a:r>
          </a:p>
          <a:p>
            <a:pPr lvl="1"/>
            <a:r>
              <a:rPr lang="en-US" dirty="0" smtClean="0"/>
              <a:t>Employee’s base wage is $15 per hour</a:t>
            </a:r>
          </a:p>
          <a:p>
            <a:pPr lvl="1"/>
            <a:r>
              <a:rPr lang="en-US" dirty="0" smtClean="0"/>
              <a:t>If the employee works more than 40 hours in a week we must pay time and a half  </a:t>
            </a:r>
            <a:endParaRPr lang="en-US" dirty="0"/>
          </a:p>
        </p:txBody>
      </p:sp>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78D5AD45-BFE3-4B43-AEDB-7496857058F6}" type="slidenum">
              <a:rPr lang="en-US" smtClean="0"/>
              <a:t>19</a:t>
            </a:fld>
            <a:endParaRPr lang="en-US"/>
          </a:p>
        </p:txBody>
      </p:sp>
    </p:spTree>
    <p:extLst>
      <p:ext uri="{BB962C8B-B14F-4D97-AF65-F5344CB8AC3E}">
        <p14:creationId xmlns:p14="http://schemas.microsoft.com/office/powerpoint/2010/main" val="990313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a:t>
            </a:r>
            <a:endParaRPr lang="en-US" dirty="0"/>
          </a:p>
        </p:txBody>
      </p:sp>
      <p:sp>
        <p:nvSpPr>
          <p:cNvPr id="3" name="Content Placeholder 2"/>
          <p:cNvSpPr>
            <a:spLocks noGrp="1"/>
          </p:cNvSpPr>
          <p:nvPr>
            <p:ph idx="1"/>
          </p:nvPr>
        </p:nvSpPr>
        <p:spPr/>
        <p:txBody>
          <a:bodyPr/>
          <a:lstStyle/>
          <a:p>
            <a:r>
              <a:rPr lang="en-US" dirty="0" smtClean="0"/>
              <a:t>Relationship between cost and unit of output is neither fixed nor variable?</a:t>
            </a:r>
          </a:p>
          <a:p>
            <a:r>
              <a:rPr lang="en-US" dirty="0" smtClean="0"/>
              <a:t>There are multiple elements that affect the cost of an output?</a:t>
            </a:r>
          </a:p>
          <a:p>
            <a:r>
              <a:rPr lang="en-US" dirty="0" smtClean="0"/>
              <a:t>A different type of cost relationship is relevant to the decision at hand?</a:t>
            </a: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2</a:t>
            </a:fld>
            <a:endParaRPr lang="en-US"/>
          </a:p>
        </p:txBody>
      </p:sp>
    </p:spTree>
    <p:extLst>
      <p:ext uri="{BB962C8B-B14F-4D97-AF65-F5344CB8AC3E}">
        <p14:creationId xmlns:p14="http://schemas.microsoft.com/office/powerpoint/2010/main" val="36732456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Expression for Semi Variable</a:t>
            </a:r>
            <a:endParaRPr lang="en-US" dirty="0"/>
          </a:p>
        </p:txBody>
      </p:sp>
      <p:sp>
        <p:nvSpPr>
          <p:cNvPr id="3" name="Content Placeholder 2"/>
          <p:cNvSpPr>
            <a:spLocks noGrp="1"/>
          </p:cNvSpPr>
          <p:nvPr>
            <p:ph idx="1"/>
          </p:nvPr>
        </p:nvSpPr>
        <p:spPr/>
        <p:txBody>
          <a:bodyPr>
            <a:normAutofit/>
          </a:bodyPr>
          <a:lstStyle/>
          <a:p>
            <a:r>
              <a:rPr lang="en-US" dirty="0" smtClean="0"/>
              <a:t>The cost expression for Total Wage Cost is:</a:t>
            </a:r>
          </a:p>
          <a:p>
            <a:pPr marL="0" indent="0">
              <a:buNone/>
            </a:pPr>
            <a:endParaRPr lang="en-US" sz="2800" b="0" i="1" dirty="0" smtClean="0">
              <a:latin typeface="Cambria Math"/>
            </a:endParaRPr>
          </a:p>
        </p:txBody>
      </p:sp>
      <p:graphicFrame>
        <p:nvGraphicFramePr>
          <p:cNvPr id="4" name="Table 3"/>
          <p:cNvGraphicFramePr>
            <a:graphicFrameLocks noGrp="1"/>
          </p:cNvGraphicFramePr>
          <p:nvPr>
            <p:extLst>
              <p:ext uri="{D42A27DB-BD31-4B8C-83A1-F6EECF244321}">
                <p14:modId xmlns:p14="http://schemas.microsoft.com/office/powerpoint/2010/main" val="552103014"/>
              </p:ext>
            </p:extLst>
          </p:nvPr>
        </p:nvGraphicFramePr>
        <p:xfrm>
          <a:off x="304800" y="3093720"/>
          <a:ext cx="8458200" cy="1706880"/>
        </p:xfrm>
        <a:graphic>
          <a:graphicData uri="http://schemas.openxmlformats.org/drawingml/2006/table">
            <a:tbl>
              <a:tblPr>
                <a:tableStyleId>{5C22544A-7EE6-4342-B048-85BDC9FD1C3A}</a:tableStyleId>
              </a:tblPr>
              <a:tblGrid>
                <a:gridCol w="1828800"/>
                <a:gridCol w="304800"/>
                <a:gridCol w="2133600"/>
                <a:gridCol w="233494"/>
                <a:gridCol w="1551963"/>
                <a:gridCol w="310393"/>
                <a:gridCol w="2095150"/>
              </a:tblGrid>
              <a:tr h="0">
                <a:tc>
                  <a:txBody>
                    <a:bodyPr/>
                    <a:lstStyle/>
                    <a:p>
                      <a:pPr marL="0" marR="0" algn="ctr">
                        <a:spcBef>
                          <a:spcPts val="0"/>
                        </a:spcBef>
                        <a:spcAft>
                          <a:spcPts val="0"/>
                        </a:spcAft>
                      </a:pPr>
                      <a:r>
                        <a:rPr lang="en-US" sz="2800" dirty="0" smtClean="0">
                          <a:effectLst/>
                        </a:rPr>
                        <a:t>Straight Time Hours</a:t>
                      </a:r>
                      <a:endParaRPr lang="en-US" sz="20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a:effectLst/>
                        </a:rPr>
                        <a:t>*</a:t>
                      </a:r>
                      <a:endParaRPr lang="en-US" sz="20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smtClean="0">
                          <a:effectLst/>
                        </a:rPr>
                        <a:t>Straight Time </a:t>
                      </a:r>
                    </a:p>
                    <a:p>
                      <a:pPr marL="0" marR="0" algn="ctr">
                        <a:spcBef>
                          <a:spcPts val="0"/>
                        </a:spcBef>
                        <a:spcAft>
                          <a:spcPts val="0"/>
                        </a:spcAft>
                      </a:pPr>
                      <a:r>
                        <a:rPr lang="en-US" sz="2800" dirty="0" smtClean="0">
                          <a:effectLst/>
                        </a:rPr>
                        <a:t>$ per Hour</a:t>
                      </a:r>
                      <a:endParaRPr lang="en-US" sz="20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a:effectLst/>
                        </a:rPr>
                        <a:t>+</a:t>
                      </a:r>
                      <a:endParaRPr lang="en-US" sz="20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smtClean="0">
                          <a:effectLst/>
                        </a:rPr>
                        <a:t>Overtime Hours</a:t>
                      </a:r>
                      <a:endParaRPr lang="en-US" sz="20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a:effectLst/>
                        </a:rPr>
                        <a:t>*</a:t>
                      </a:r>
                      <a:endParaRPr lang="en-US" sz="20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smtClean="0">
                          <a:effectLst/>
                        </a:rPr>
                        <a:t>1.5</a:t>
                      </a:r>
                      <a:endParaRPr lang="en-US" sz="2000" dirty="0" smtClean="0">
                        <a:effectLst/>
                      </a:endParaRPr>
                    </a:p>
                    <a:p>
                      <a:pPr marL="0" marR="0" algn="ctr">
                        <a:spcBef>
                          <a:spcPts val="0"/>
                        </a:spcBef>
                        <a:spcAft>
                          <a:spcPts val="0"/>
                        </a:spcAft>
                      </a:pPr>
                      <a:r>
                        <a:rPr lang="en-US" sz="2800" dirty="0" smtClean="0">
                          <a:effectLst/>
                        </a:rPr>
                        <a:t>*</a:t>
                      </a:r>
                      <a:endParaRPr lang="en-US" sz="2000" dirty="0" smtClean="0">
                        <a:effectLst/>
                      </a:endParaRPr>
                    </a:p>
                    <a:p>
                      <a:pPr marL="0" marR="0" algn="ctr">
                        <a:spcBef>
                          <a:spcPts val="0"/>
                        </a:spcBef>
                        <a:spcAft>
                          <a:spcPts val="0"/>
                        </a:spcAft>
                      </a:pPr>
                      <a:r>
                        <a:rPr lang="en-US" sz="2800" dirty="0" smtClean="0">
                          <a:effectLst/>
                        </a:rPr>
                        <a:t>Straight Time </a:t>
                      </a:r>
                    </a:p>
                    <a:p>
                      <a:pPr marL="0" marR="0" algn="ctr">
                        <a:spcBef>
                          <a:spcPts val="0"/>
                        </a:spcBef>
                        <a:spcAft>
                          <a:spcPts val="0"/>
                        </a:spcAft>
                      </a:pPr>
                      <a:r>
                        <a:rPr lang="en-US" sz="2800" dirty="0" smtClean="0">
                          <a:effectLst/>
                        </a:rPr>
                        <a:t>$ per Hour </a:t>
                      </a:r>
                      <a:endParaRPr lang="en-US" sz="2000" dirty="0">
                        <a:effectLst/>
                        <a:latin typeface="Times New Roman"/>
                        <a:ea typeface="Times New Roman"/>
                      </a:endParaRPr>
                    </a:p>
                  </a:txBody>
                  <a:tcPr marL="68580" marR="68580" marT="0" marB="0" anchor="ct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8D5AD45-BFE3-4B43-AEDB-7496857058F6}" type="slidenum">
              <a:rPr lang="en-US" smtClean="0"/>
              <a:t>20</a:t>
            </a:fld>
            <a:endParaRPr lang="en-US"/>
          </a:p>
        </p:txBody>
      </p:sp>
    </p:spTree>
    <p:extLst>
      <p:ext uri="{BB962C8B-B14F-4D97-AF65-F5344CB8AC3E}">
        <p14:creationId xmlns:p14="http://schemas.microsoft.com/office/powerpoint/2010/main" val="33041358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Expression for Semi Variable</a:t>
            </a:r>
            <a:endParaRPr lang="en-US" dirty="0"/>
          </a:p>
        </p:txBody>
      </p:sp>
      <p:sp>
        <p:nvSpPr>
          <p:cNvPr id="3" name="Content Placeholder 2"/>
          <p:cNvSpPr>
            <a:spLocks noGrp="1"/>
          </p:cNvSpPr>
          <p:nvPr>
            <p:ph idx="1"/>
          </p:nvPr>
        </p:nvSpPr>
        <p:spPr/>
        <p:txBody>
          <a:bodyPr>
            <a:normAutofit/>
          </a:bodyPr>
          <a:lstStyle/>
          <a:p>
            <a:r>
              <a:rPr lang="en-US" dirty="0" smtClean="0"/>
              <a:t>If the total number of hours worked is 30 and straight-time rate is $15 per hour then:</a:t>
            </a:r>
          </a:p>
          <a:p>
            <a:pPr marL="0" indent="0">
              <a:buNone/>
            </a:pPr>
            <a:endParaRPr lang="en-US" sz="2800" b="0" i="1" dirty="0" smtClean="0">
              <a:latin typeface="Cambria Math"/>
            </a:endParaRPr>
          </a:p>
          <a:p>
            <a:pPr marL="0" indent="0">
              <a:buNone/>
            </a:pPr>
            <a:endParaRPr lang="en-US" sz="2800" i="1" dirty="0">
              <a:latin typeface="Cambria Math"/>
            </a:endParaRPr>
          </a:p>
          <a:p>
            <a:pPr marL="0" indent="0">
              <a:buNone/>
            </a:pPr>
            <a:endParaRPr lang="en-US" sz="2800" b="0" i="1" dirty="0" smtClean="0">
              <a:latin typeface="Cambria Math"/>
            </a:endParaRPr>
          </a:p>
          <a:p>
            <a:pPr marL="0" indent="0">
              <a:buNone/>
            </a:pPr>
            <a:endParaRPr lang="en-US" sz="2800" i="1" dirty="0">
              <a:latin typeface="Cambria Math"/>
            </a:endParaRPr>
          </a:p>
          <a:p>
            <a:pPr marL="0" indent="0">
              <a:buNone/>
            </a:pPr>
            <a:endParaRPr lang="en-US" sz="2800" b="0" i="1" dirty="0" smtClean="0">
              <a:latin typeface="Cambria Math"/>
            </a:endParaRPr>
          </a:p>
          <a:p>
            <a:pPr marL="0" indent="0" algn="r">
              <a:buNone/>
            </a:pPr>
            <a:r>
              <a:rPr lang="en-US" dirty="0" smtClean="0">
                <a:latin typeface="+mj-lt"/>
              </a:rPr>
              <a:t>= $450</a:t>
            </a:r>
            <a:endParaRPr lang="en-US" b="0" dirty="0" smtClean="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576515083"/>
              </p:ext>
            </p:extLst>
          </p:nvPr>
        </p:nvGraphicFramePr>
        <p:xfrm>
          <a:off x="304800" y="3093720"/>
          <a:ext cx="8458200" cy="1706880"/>
        </p:xfrm>
        <a:graphic>
          <a:graphicData uri="http://schemas.openxmlformats.org/drawingml/2006/table">
            <a:tbl>
              <a:tblPr>
                <a:tableStyleId>{5C22544A-7EE6-4342-B048-85BDC9FD1C3A}</a:tableStyleId>
              </a:tblPr>
              <a:tblGrid>
                <a:gridCol w="1828800"/>
                <a:gridCol w="304800"/>
                <a:gridCol w="2133600"/>
                <a:gridCol w="233494"/>
                <a:gridCol w="1551963"/>
                <a:gridCol w="310393"/>
                <a:gridCol w="2095150"/>
              </a:tblGrid>
              <a:tr h="0">
                <a:tc>
                  <a:txBody>
                    <a:bodyPr/>
                    <a:lstStyle/>
                    <a:p>
                      <a:pPr marL="0" marR="0" algn="ctr">
                        <a:spcBef>
                          <a:spcPts val="0"/>
                        </a:spcBef>
                        <a:spcAft>
                          <a:spcPts val="0"/>
                        </a:spcAft>
                      </a:pPr>
                      <a:r>
                        <a:rPr lang="en-US" sz="2800" dirty="0" smtClean="0">
                          <a:effectLst/>
                        </a:rPr>
                        <a:t>30 </a:t>
                      </a:r>
                    </a:p>
                    <a:p>
                      <a:pPr marL="0" marR="0" algn="ctr">
                        <a:spcBef>
                          <a:spcPts val="0"/>
                        </a:spcBef>
                        <a:spcAft>
                          <a:spcPts val="0"/>
                        </a:spcAft>
                      </a:pPr>
                      <a:r>
                        <a:rPr lang="en-US" sz="2800" dirty="0" smtClean="0">
                          <a:effectLst/>
                        </a:rPr>
                        <a:t>Straight </a:t>
                      </a:r>
                      <a:r>
                        <a:rPr lang="en-US" sz="2800" dirty="0">
                          <a:effectLst/>
                        </a:rPr>
                        <a:t>Time Hours</a:t>
                      </a:r>
                      <a:endParaRPr lang="en-US" sz="20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a:effectLst/>
                        </a:rPr>
                        <a:t>*</a:t>
                      </a:r>
                      <a:endParaRPr lang="en-US" sz="20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smtClean="0">
                          <a:effectLst/>
                        </a:rPr>
                        <a:t>$15 </a:t>
                      </a:r>
                      <a:r>
                        <a:rPr lang="en-US" sz="2800" dirty="0">
                          <a:effectLst/>
                        </a:rPr>
                        <a:t>per Hour</a:t>
                      </a:r>
                      <a:endParaRPr lang="en-US" sz="20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a:effectLst/>
                        </a:rPr>
                        <a:t>+</a:t>
                      </a:r>
                      <a:endParaRPr lang="en-US" sz="20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smtClean="0">
                          <a:effectLst/>
                        </a:rPr>
                        <a:t>0 Overtime </a:t>
                      </a:r>
                      <a:r>
                        <a:rPr lang="en-US" sz="2800" dirty="0">
                          <a:effectLst/>
                        </a:rPr>
                        <a:t>Hours</a:t>
                      </a:r>
                      <a:endParaRPr lang="en-US" sz="20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a:effectLst/>
                        </a:rPr>
                        <a:t>*</a:t>
                      </a:r>
                      <a:endParaRPr lang="en-US" sz="20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a:effectLst/>
                        </a:rPr>
                        <a:t>1.5</a:t>
                      </a:r>
                      <a:endParaRPr lang="en-US" sz="2000" dirty="0">
                        <a:effectLst/>
                      </a:endParaRPr>
                    </a:p>
                    <a:p>
                      <a:pPr marL="0" marR="0" algn="ctr">
                        <a:spcBef>
                          <a:spcPts val="0"/>
                        </a:spcBef>
                        <a:spcAft>
                          <a:spcPts val="0"/>
                        </a:spcAft>
                      </a:pPr>
                      <a:r>
                        <a:rPr lang="en-US" sz="2800" dirty="0">
                          <a:effectLst/>
                        </a:rPr>
                        <a:t>*</a:t>
                      </a:r>
                      <a:endParaRPr lang="en-US" sz="2000" dirty="0">
                        <a:effectLst/>
                      </a:endParaRPr>
                    </a:p>
                    <a:p>
                      <a:pPr marL="0" marR="0" algn="ctr">
                        <a:spcBef>
                          <a:spcPts val="0"/>
                        </a:spcBef>
                        <a:spcAft>
                          <a:spcPts val="0"/>
                        </a:spcAft>
                      </a:pPr>
                      <a:r>
                        <a:rPr lang="en-US" sz="2800" dirty="0">
                          <a:effectLst/>
                        </a:rPr>
                        <a:t>Straight Time </a:t>
                      </a:r>
                      <a:endParaRPr lang="en-US" sz="2800" dirty="0" smtClean="0">
                        <a:effectLst/>
                      </a:endParaRPr>
                    </a:p>
                    <a:p>
                      <a:pPr marL="0" marR="0" algn="ctr">
                        <a:spcBef>
                          <a:spcPts val="0"/>
                        </a:spcBef>
                        <a:spcAft>
                          <a:spcPts val="0"/>
                        </a:spcAft>
                      </a:pPr>
                      <a:r>
                        <a:rPr lang="en-US" sz="2800" dirty="0" smtClean="0">
                          <a:effectLst/>
                        </a:rPr>
                        <a:t>$ </a:t>
                      </a:r>
                      <a:r>
                        <a:rPr lang="en-US" sz="2800" dirty="0">
                          <a:effectLst/>
                        </a:rPr>
                        <a:t>per Hour </a:t>
                      </a:r>
                      <a:endParaRPr lang="en-US" sz="2000" dirty="0">
                        <a:effectLst/>
                        <a:latin typeface="Times New Roman"/>
                        <a:ea typeface="Times New Roman"/>
                      </a:endParaRPr>
                    </a:p>
                  </a:txBody>
                  <a:tcPr marL="68580" marR="68580" marT="0" marB="0" anchor="ct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8D5AD45-BFE3-4B43-AEDB-7496857058F6}" type="slidenum">
              <a:rPr lang="en-US" smtClean="0"/>
              <a:t>21</a:t>
            </a:fld>
            <a:endParaRPr lang="en-US"/>
          </a:p>
        </p:txBody>
      </p:sp>
    </p:spTree>
    <p:extLst>
      <p:ext uri="{BB962C8B-B14F-4D97-AF65-F5344CB8AC3E}">
        <p14:creationId xmlns:p14="http://schemas.microsoft.com/office/powerpoint/2010/main" val="2979563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Expression for Semi Variable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If the total number of hours worked is 44 and straight-time rate is $15 per hour then:</a:t>
            </a:r>
          </a:p>
          <a:p>
            <a:pPr marL="0" indent="0">
              <a:buNone/>
            </a:pPr>
            <a:endParaRPr lang="en-US" sz="2800" b="0" i="1" dirty="0" smtClean="0">
              <a:latin typeface="Cambria Math"/>
            </a:endParaRPr>
          </a:p>
          <a:p>
            <a:pPr marL="0" indent="0">
              <a:buNone/>
            </a:pPr>
            <a:endParaRPr lang="en-US" sz="2800" i="1" dirty="0">
              <a:latin typeface="Cambria Math"/>
            </a:endParaRPr>
          </a:p>
          <a:p>
            <a:pPr marL="0" indent="0">
              <a:buNone/>
            </a:pPr>
            <a:endParaRPr lang="en-US" sz="2800" b="0" i="1" dirty="0" smtClean="0">
              <a:latin typeface="Cambria Math"/>
            </a:endParaRPr>
          </a:p>
          <a:p>
            <a:pPr marL="0" indent="0">
              <a:buNone/>
            </a:pPr>
            <a:endParaRPr lang="en-US" sz="2800" i="1" dirty="0">
              <a:latin typeface="Cambria Math"/>
            </a:endParaRPr>
          </a:p>
          <a:p>
            <a:pPr marL="0" indent="0">
              <a:buNone/>
            </a:pPr>
            <a:endParaRPr lang="en-US" sz="2800" b="0" i="1" dirty="0" smtClean="0">
              <a:latin typeface="Cambria Math"/>
            </a:endParaRPr>
          </a:p>
          <a:p>
            <a:pPr marL="0" indent="0" algn="r">
              <a:buNone/>
            </a:pPr>
            <a:r>
              <a:rPr lang="en-US" dirty="0" smtClean="0">
                <a:latin typeface="+mj-lt"/>
              </a:rPr>
              <a:t>=</a:t>
            </a:r>
            <a:r>
              <a:rPr lang="en-US" b="0" dirty="0" smtClean="0">
                <a:latin typeface="+mj-lt"/>
              </a:rPr>
              <a:t> $690</a:t>
            </a:r>
          </a:p>
        </p:txBody>
      </p:sp>
      <p:graphicFrame>
        <p:nvGraphicFramePr>
          <p:cNvPr id="4" name="Table 3"/>
          <p:cNvGraphicFramePr>
            <a:graphicFrameLocks noGrp="1"/>
          </p:cNvGraphicFramePr>
          <p:nvPr>
            <p:extLst>
              <p:ext uri="{D42A27DB-BD31-4B8C-83A1-F6EECF244321}">
                <p14:modId xmlns:p14="http://schemas.microsoft.com/office/powerpoint/2010/main" val="1171847413"/>
              </p:ext>
            </p:extLst>
          </p:nvPr>
        </p:nvGraphicFramePr>
        <p:xfrm>
          <a:off x="304800" y="3093720"/>
          <a:ext cx="8458200" cy="1706880"/>
        </p:xfrm>
        <a:graphic>
          <a:graphicData uri="http://schemas.openxmlformats.org/drawingml/2006/table">
            <a:tbl>
              <a:tblPr>
                <a:tableStyleId>{5C22544A-7EE6-4342-B048-85BDC9FD1C3A}</a:tableStyleId>
              </a:tblPr>
              <a:tblGrid>
                <a:gridCol w="1828800"/>
                <a:gridCol w="304800"/>
                <a:gridCol w="2133600"/>
                <a:gridCol w="233494"/>
                <a:gridCol w="1551963"/>
                <a:gridCol w="310393"/>
                <a:gridCol w="2095150"/>
              </a:tblGrid>
              <a:tr h="0">
                <a:tc>
                  <a:txBody>
                    <a:bodyPr/>
                    <a:lstStyle/>
                    <a:p>
                      <a:pPr marL="0" marR="0" algn="ctr">
                        <a:spcBef>
                          <a:spcPts val="0"/>
                        </a:spcBef>
                        <a:spcAft>
                          <a:spcPts val="0"/>
                        </a:spcAft>
                      </a:pPr>
                      <a:r>
                        <a:rPr lang="en-US" sz="2800" dirty="0" smtClean="0">
                          <a:effectLst/>
                        </a:rPr>
                        <a:t>40 </a:t>
                      </a:r>
                    </a:p>
                    <a:p>
                      <a:pPr marL="0" marR="0" algn="ctr">
                        <a:spcBef>
                          <a:spcPts val="0"/>
                        </a:spcBef>
                        <a:spcAft>
                          <a:spcPts val="0"/>
                        </a:spcAft>
                      </a:pPr>
                      <a:r>
                        <a:rPr lang="en-US" sz="2800" dirty="0" smtClean="0">
                          <a:effectLst/>
                        </a:rPr>
                        <a:t>Straight </a:t>
                      </a:r>
                      <a:r>
                        <a:rPr lang="en-US" sz="2800" dirty="0">
                          <a:effectLst/>
                        </a:rPr>
                        <a:t>Time Hours</a:t>
                      </a:r>
                      <a:endParaRPr lang="en-US" sz="20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a:effectLst/>
                        </a:rPr>
                        <a:t>*</a:t>
                      </a:r>
                      <a:endParaRPr lang="en-US" sz="20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smtClean="0">
                          <a:effectLst/>
                        </a:rPr>
                        <a:t>$15 </a:t>
                      </a:r>
                      <a:r>
                        <a:rPr lang="en-US" sz="2800" dirty="0">
                          <a:effectLst/>
                        </a:rPr>
                        <a:t>per Hour</a:t>
                      </a:r>
                      <a:endParaRPr lang="en-US" sz="20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a:effectLst/>
                        </a:rPr>
                        <a:t>+</a:t>
                      </a:r>
                      <a:endParaRPr lang="en-US" sz="20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smtClean="0">
                          <a:effectLst/>
                        </a:rPr>
                        <a:t>4 Overtime </a:t>
                      </a:r>
                      <a:r>
                        <a:rPr lang="en-US" sz="2800" dirty="0">
                          <a:effectLst/>
                        </a:rPr>
                        <a:t>Hours</a:t>
                      </a:r>
                      <a:endParaRPr lang="en-US" sz="20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a:effectLst/>
                        </a:rPr>
                        <a:t>*</a:t>
                      </a:r>
                      <a:endParaRPr lang="en-US" sz="200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a:effectLst/>
                        </a:rPr>
                        <a:t>1.5</a:t>
                      </a:r>
                      <a:endParaRPr lang="en-US" sz="2000" dirty="0">
                        <a:effectLst/>
                      </a:endParaRPr>
                    </a:p>
                    <a:p>
                      <a:pPr marL="0" marR="0" algn="ctr">
                        <a:spcBef>
                          <a:spcPts val="0"/>
                        </a:spcBef>
                        <a:spcAft>
                          <a:spcPts val="0"/>
                        </a:spcAft>
                      </a:pPr>
                      <a:r>
                        <a:rPr lang="en-US" sz="2800" dirty="0">
                          <a:effectLst/>
                        </a:rPr>
                        <a:t>*</a:t>
                      </a:r>
                      <a:endParaRPr lang="en-US" sz="2000" dirty="0">
                        <a:effectLst/>
                      </a:endParaRPr>
                    </a:p>
                    <a:p>
                      <a:pPr marL="0" marR="0" algn="ctr">
                        <a:spcBef>
                          <a:spcPts val="0"/>
                        </a:spcBef>
                        <a:spcAft>
                          <a:spcPts val="0"/>
                        </a:spcAft>
                      </a:pPr>
                      <a:r>
                        <a:rPr lang="en-US" sz="2800" dirty="0" smtClean="0">
                          <a:effectLst/>
                        </a:rPr>
                        <a:t>$15</a:t>
                      </a:r>
                    </a:p>
                    <a:p>
                      <a:pPr marL="0" marR="0" algn="ctr">
                        <a:spcBef>
                          <a:spcPts val="0"/>
                        </a:spcBef>
                        <a:spcAft>
                          <a:spcPts val="0"/>
                        </a:spcAft>
                      </a:pPr>
                      <a:r>
                        <a:rPr lang="en-US" sz="2800" dirty="0" smtClean="0">
                          <a:effectLst/>
                        </a:rPr>
                        <a:t> </a:t>
                      </a:r>
                      <a:r>
                        <a:rPr lang="en-US" sz="2800" dirty="0">
                          <a:effectLst/>
                        </a:rPr>
                        <a:t>per Hour </a:t>
                      </a:r>
                      <a:endParaRPr lang="en-US" sz="2000" dirty="0">
                        <a:effectLst/>
                        <a:latin typeface="Times New Roman"/>
                        <a:ea typeface="Times New Roman"/>
                      </a:endParaRPr>
                    </a:p>
                  </a:txBody>
                  <a:tcPr marL="68580" marR="68580" marT="0" marB="0" anchor="ctr"/>
                </a:tc>
              </a:tr>
            </a:tbl>
          </a:graphicData>
        </a:graphic>
      </p:graphicFrame>
      <p:sp>
        <p:nvSpPr>
          <p:cNvPr id="5" name="Footer Placeholder 4"/>
          <p:cNvSpPr>
            <a:spLocks noGrp="1"/>
          </p:cNvSpPr>
          <p:nvPr>
            <p:ph type="ftr" sz="quarter" idx="11"/>
          </p:nvPr>
        </p:nvSpPr>
        <p:spPr/>
        <p:txBody>
          <a:bodyPr/>
          <a:lstStyle/>
          <a:p>
            <a:r>
              <a:rPr lang="en-US" smtClean="0"/>
              <a:t>© Dale R. Geiger 2011</a:t>
            </a:r>
            <a:endParaRPr lang="en-US"/>
          </a:p>
        </p:txBody>
      </p:sp>
      <p:sp>
        <p:nvSpPr>
          <p:cNvPr id="6" name="Slide Number Placeholder 5"/>
          <p:cNvSpPr>
            <a:spLocks noGrp="1"/>
          </p:cNvSpPr>
          <p:nvPr>
            <p:ph type="sldNum" sz="quarter" idx="12"/>
          </p:nvPr>
        </p:nvSpPr>
        <p:spPr/>
        <p:txBody>
          <a:bodyPr/>
          <a:lstStyle/>
          <a:p>
            <a:fld id="{78D5AD45-BFE3-4B43-AEDB-7496857058F6}" type="slidenum">
              <a:rPr lang="en-US" smtClean="0"/>
              <a:t>22</a:t>
            </a:fld>
            <a:endParaRPr lang="en-US"/>
          </a:p>
        </p:txBody>
      </p:sp>
    </p:spTree>
    <p:extLst>
      <p:ext uri="{BB962C8B-B14F-4D97-AF65-F5344CB8AC3E}">
        <p14:creationId xmlns:p14="http://schemas.microsoft.com/office/powerpoint/2010/main" val="3947312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for Total Wage Cost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243034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066800" y="6096000"/>
            <a:ext cx="7294241" cy="646331"/>
          </a:xfrm>
          <a:prstGeom prst="rect">
            <a:avLst/>
          </a:prstGeom>
          <a:noFill/>
        </p:spPr>
        <p:txBody>
          <a:bodyPr wrap="none" rtlCol="0">
            <a:spAutoFit/>
          </a:bodyPr>
          <a:lstStyle/>
          <a:p>
            <a:r>
              <a:rPr lang="en-US" b="1" dirty="0" smtClean="0">
                <a:solidFill>
                  <a:srgbClr val="FF0000"/>
                </a:solidFill>
              </a:rPr>
              <a:t>X Axis = # of Hours Worked</a:t>
            </a:r>
          </a:p>
          <a:p>
            <a:r>
              <a:rPr lang="en-US" b="1" dirty="0" smtClean="0">
                <a:solidFill>
                  <a:srgbClr val="FF0000"/>
                </a:solidFill>
              </a:rPr>
              <a:t>As # Hours Worked increases, total Wage Cost increases, but not uniformly</a:t>
            </a:r>
            <a:endParaRPr lang="en-US" b="1" dirty="0">
              <a:solidFill>
                <a:srgbClr val="FF0000"/>
              </a:solidFill>
            </a:endParaRPr>
          </a:p>
        </p:txBody>
      </p:sp>
      <p:sp>
        <p:nvSpPr>
          <p:cNvPr id="3" name="Footer Placeholder 2"/>
          <p:cNvSpPr>
            <a:spLocks noGrp="1"/>
          </p:cNvSpPr>
          <p:nvPr>
            <p:ph type="ftr" sz="quarter" idx="11"/>
          </p:nvPr>
        </p:nvSpPr>
        <p:spPr>
          <a:xfrm>
            <a:off x="3124200" y="6569075"/>
            <a:ext cx="2895600" cy="365125"/>
          </a:xfrm>
        </p:spPr>
        <p:txBody>
          <a:bodyPr/>
          <a:lstStyle/>
          <a:p>
            <a:r>
              <a:rPr lang="en-US" dirty="0" smtClean="0"/>
              <a:t>© Dale R. Geiger 2011</a:t>
            </a:r>
            <a:endParaRPr lang="en-US" dirty="0"/>
          </a:p>
        </p:txBody>
      </p:sp>
      <p:sp>
        <p:nvSpPr>
          <p:cNvPr id="6" name="Slide Number Placeholder 5"/>
          <p:cNvSpPr>
            <a:spLocks noGrp="1"/>
          </p:cNvSpPr>
          <p:nvPr>
            <p:ph type="sldNum" sz="quarter" idx="12"/>
          </p:nvPr>
        </p:nvSpPr>
        <p:spPr/>
        <p:txBody>
          <a:bodyPr/>
          <a:lstStyle/>
          <a:p>
            <a:fld id="{78D5AD45-BFE3-4B43-AEDB-7496857058F6}" type="slidenum">
              <a:rPr lang="en-US" smtClean="0"/>
              <a:t>23</a:t>
            </a:fld>
            <a:endParaRPr lang="en-US"/>
          </a:p>
        </p:txBody>
      </p:sp>
    </p:spTree>
    <p:extLst>
      <p:ext uri="{BB962C8B-B14F-4D97-AF65-F5344CB8AC3E}">
        <p14:creationId xmlns:p14="http://schemas.microsoft.com/office/powerpoint/2010/main" val="244475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for Wage Cost per Hour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280657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52400" y="5943600"/>
            <a:ext cx="8918724" cy="646331"/>
          </a:xfrm>
          <a:prstGeom prst="rect">
            <a:avLst/>
          </a:prstGeom>
          <a:noFill/>
        </p:spPr>
        <p:txBody>
          <a:bodyPr wrap="none" rtlCol="0">
            <a:spAutoFit/>
          </a:bodyPr>
          <a:lstStyle/>
          <a:p>
            <a:r>
              <a:rPr lang="en-US" b="1" dirty="0" smtClean="0">
                <a:solidFill>
                  <a:srgbClr val="FF0000"/>
                </a:solidFill>
              </a:rPr>
              <a:t>X Axis = # of Hours Worked</a:t>
            </a:r>
          </a:p>
          <a:p>
            <a:r>
              <a:rPr lang="en-US" b="1" dirty="0" smtClean="0">
                <a:solidFill>
                  <a:srgbClr val="FF0000"/>
                </a:solidFill>
              </a:rPr>
              <a:t>As # Hours Worked increases,  Wage Cost per Hour remains the same </a:t>
            </a:r>
            <a:r>
              <a:rPr lang="en-US" b="1" i="1" dirty="0" smtClean="0">
                <a:solidFill>
                  <a:srgbClr val="FF0000"/>
                </a:solidFill>
              </a:rPr>
              <a:t>for the relevant range</a:t>
            </a:r>
            <a:endParaRPr lang="en-US" b="1" dirty="0">
              <a:solidFill>
                <a:srgbClr val="FF0000"/>
              </a:solidFill>
            </a:endParaRPr>
          </a:p>
        </p:txBody>
      </p:sp>
      <p:sp>
        <p:nvSpPr>
          <p:cNvPr id="3" name="TextBox 2"/>
          <p:cNvSpPr txBox="1"/>
          <p:nvPr/>
        </p:nvSpPr>
        <p:spPr>
          <a:xfrm>
            <a:off x="3733800" y="3733800"/>
            <a:ext cx="4318490" cy="1015663"/>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en-US" sz="2000" b="1" dirty="0" smtClean="0"/>
              <a:t>This is known as a Step Function.  </a:t>
            </a:r>
            <a:endParaRPr lang="en-US" sz="2000" b="1" dirty="0"/>
          </a:p>
          <a:p>
            <a:r>
              <a:rPr lang="en-US" sz="2000" b="1" dirty="0" smtClean="0"/>
              <a:t>Cost per Hour for Hours 0-40 = $15</a:t>
            </a:r>
          </a:p>
          <a:p>
            <a:r>
              <a:rPr lang="en-US" sz="2000" b="1" dirty="0" smtClean="0"/>
              <a:t>Cost per Hour for Hours 41-60 = $22.50</a:t>
            </a:r>
            <a:endParaRPr lang="en-US" sz="2000" b="1" dirty="0"/>
          </a:p>
        </p:txBody>
      </p:sp>
      <p:sp>
        <p:nvSpPr>
          <p:cNvPr id="6" name="Footer Placeholder 5"/>
          <p:cNvSpPr>
            <a:spLocks noGrp="1"/>
          </p:cNvSpPr>
          <p:nvPr>
            <p:ph type="ftr" sz="quarter" idx="11"/>
          </p:nvPr>
        </p:nvSpPr>
        <p:spPr>
          <a:xfrm>
            <a:off x="3124200" y="6569075"/>
            <a:ext cx="2895600" cy="365125"/>
          </a:xfrm>
        </p:spPr>
        <p:txBody>
          <a:bodyPr/>
          <a:lstStyle/>
          <a:p>
            <a:r>
              <a:rPr lang="en-US" dirty="0" smtClean="0"/>
              <a:t>© Dale R. Geiger 2011</a:t>
            </a:r>
            <a:endParaRPr lang="en-US" dirty="0"/>
          </a:p>
        </p:txBody>
      </p:sp>
      <p:sp>
        <p:nvSpPr>
          <p:cNvPr id="7" name="Slide Number Placeholder 6"/>
          <p:cNvSpPr>
            <a:spLocks noGrp="1"/>
          </p:cNvSpPr>
          <p:nvPr>
            <p:ph type="sldNum" sz="quarter" idx="12"/>
          </p:nvPr>
        </p:nvSpPr>
        <p:spPr/>
        <p:txBody>
          <a:bodyPr/>
          <a:lstStyle/>
          <a:p>
            <a:fld id="{78D5AD45-BFE3-4B43-AEDB-7496857058F6}" type="slidenum">
              <a:rPr lang="en-US" smtClean="0"/>
              <a:t>24</a:t>
            </a:fld>
            <a:endParaRPr lang="en-US"/>
          </a:p>
        </p:txBody>
      </p:sp>
    </p:spTree>
    <p:extLst>
      <p:ext uri="{BB962C8B-B14F-4D97-AF65-F5344CB8AC3E}">
        <p14:creationId xmlns:p14="http://schemas.microsoft.com/office/powerpoint/2010/main" val="1183262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Thought</a:t>
            </a:r>
            <a:endParaRPr lang="en-US" dirty="0"/>
          </a:p>
        </p:txBody>
      </p:sp>
      <p:sp>
        <p:nvSpPr>
          <p:cNvPr id="3" name="Content Placeholder 2"/>
          <p:cNvSpPr>
            <a:spLocks noGrp="1"/>
          </p:cNvSpPr>
          <p:nvPr>
            <p:ph idx="1"/>
          </p:nvPr>
        </p:nvSpPr>
        <p:spPr/>
        <p:txBody>
          <a:bodyPr/>
          <a:lstStyle/>
          <a:p>
            <a:r>
              <a:rPr lang="en-US" dirty="0" smtClean="0"/>
              <a:t>What about a volume discount?</a:t>
            </a:r>
          </a:p>
          <a:p>
            <a:pPr lvl="1"/>
            <a:r>
              <a:rPr lang="en-US" dirty="0" smtClean="0"/>
              <a:t>Units 1-20 cost $10 per unit</a:t>
            </a:r>
          </a:p>
          <a:p>
            <a:pPr lvl="1"/>
            <a:r>
              <a:rPr lang="en-US" dirty="0" smtClean="0"/>
              <a:t>Units 21-50 cost $9 per unit</a:t>
            </a:r>
          </a:p>
          <a:p>
            <a:pPr lvl="1"/>
            <a:r>
              <a:rPr lang="en-US" dirty="0" smtClean="0"/>
              <a:t>Units 51-100 cost $8 per unit</a:t>
            </a:r>
          </a:p>
          <a:p>
            <a:r>
              <a:rPr lang="en-US" dirty="0" smtClean="0"/>
              <a:t>How would you express this cost relationship</a:t>
            </a:r>
          </a:p>
          <a:p>
            <a:pPr lvl="1"/>
            <a:r>
              <a:rPr lang="en-US" dirty="0" smtClean="0"/>
              <a:t>In total?  On a per-unit basis?</a:t>
            </a:r>
          </a:p>
          <a:p>
            <a:r>
              <a:rPr lang="en-US" dirty="0" smtClean="0"/>
              <a:t>How would the graph of each look?</a:t>
            </a:r>
          </a:p>
          <a:p>
            <a:r>
              <a:rPr lang="en-US" dirty="0" smtClean="0"/>
              <a:t>What is the cost of 16 units?  Of 67 units?</a:t>
            </a: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25</a:t>
            </a:fld>
            <a:endParaRPr lang="en-US"/>
          </a:p>
        </p:txBody>
      </p:sp>
    </p:spTree>
    <p:extLst>
      <p:ext uri="{BB962C8B-B14F-4D97-AF65-F5344CB8AC3E}">
        <p14:creationId xmlns:p14="http://schemas.microsoft.com/office/powerpoint/2010/main" val="834400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of Total Cost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133192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26</a:t>
            </a:fld>
            <a:endParaRPr lang="en-US"/>
          </a:p>
        </p:txBody>
      </p:sp>
    </p:spTree>
    <p:extLst>
      <p:ext uri="{BB962C8B-B14F-4D97-AF65-F5344CB8AC3E}">
        <p14:creationId xmlns:p14="http://schemas.microsoft.com/office/powerpoint/2010/main" val="29104839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of Unit Cost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2438795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27</a:t>
            </a:fld>
            <a:endParaRPr lang="en-US"/>
          </a:p>
        </p:txBody>
      </p:sp>
    </p:spTree>
    <p:extLst>
      <p:ext uri="{BB962C8B-B14F-4D97-AF65-F5344CB8AC3E}">
        <p14:creationId xmlns:p14="http://schemas.microsoft.com/office/powerpoint/2010/main" val="14379091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What is the generic cost expression for a mixed cost?</a:t>
            </a:r>
          </a:p>
          <a:p>
            <a:r>
              <a:rPr lang="en-US" dirty="0" smtClean="0"/>
              <a:t>A cost that increases as output increases but not in direct proportion is called a </a:t>
            </a:r>
            <a:r>
              <a:rPr lang="en-US" u="sng" dirty="0" smtClean="0"/>
              <a:t>		</a:t>
            </a:r>
            <a:r>
              <a:rPr lang="en-US" dirty="0" smtClean="0"/>
              <a:t>-</a:t>
            </a:r>
            <a:r>
              <a:rPr lang="en-US" u="sng" dirty="0" smtClean="0"/>
              <a:t>			</a:t>
            </a:r>
            <a:r>
              <a:rPr lang="en-US" dirty="0" smtClean="0"/>
              <a:t> cost.</a:t>
            </a:r>
            <a:endParaRPr lang="en-US" dirty="0"/>
          </a:p>
        </p:txBody>
      </p:sp>
      <p:pic>
        <p:nvPicPr>
          <p:cNvPr id="1026" name="Picture 2" descr="C:\Users\Melanie\AppData\Local\Microsoft\Windows\Temporary Internet Files\Content.IE5\KCYP9F23\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0"/>
            <a:ext cx="1143000" cy="1789043"/>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28</a:t>
            </a:fld>
            <a:endParaRPr lang="en-US"/>
          </a:p>
        </p:txBody>
      </p:sp>
    </p:spTree>
    <p:extLst>
      <p:ext uri="{BB962C8B-B14F-4D97-AF65-F5344CB8AC3E}">
        <p14:creationId xmlns:p14="http://schemas.microsoft.com/office/powerpoint/2010/main" val="37463675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Definition</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b="1" dirty="0">
                <a:solidFill>
                  <a:srgbClr val="C00000"/>
                </a:solidFill>
                <a:effectLst>
                  <a:outerShdw blurRad="38100" dist="38100" dir="2700000" algn="tl">
                    <a:srgbClr val="000000">
                      <a:alpha val="43137"/>
                    </a:srgbClr>
                  </a:outerShdw>
                </a:effectLst>
              </a:rPr>
              <a:t>Incremental </a:t>
            </a:r>
            <a:r>
              <a:rPr lang="en-US" b="1" dirty="0" smtClean="0">
                <a:solidFill>
                  <a:srgbClr val="C00000"/>
                </a:solidFill>
                <a:effectLst>
                  <a:outerShdw blurRad="38100" dist="38100" dir="2700000" algn="tl">
                    <a:srgbClr val="000000">
                      <a:alpha val="43137"/>
                    </a:srgbClr>
                  </a:outerShdw>
                </a:effectLst>
              </a:rPr>
              <a:t>Costs - </a:t>
            </a:r>
            <a:r>
              <a:rPr lang="en-US" dirty="0"/>
              <a:t>T</a:t>
            </a:r>
            <a:r>
              <a:rPr lang="en-US" dirty="0" smtClean="0"/>
              <a:t>he increase in Total Cost caused by increasing output by </a:t>
            </a:r>
            <a:r>
              <a:rPr lang="en-US" i="1" dirty="0" smtClean="0"/>
              <a:t>ONE</a:t>
            </a:r>
            <a:r>
              <a:rPr lang="en-US" dirty="0" smtClean="0"/>
              <a:t> unit</a:t>
            </a:r>
          </a:p>
          <a:p>
            <a:r>
              <a:rPr lang="en-US" dirty="0" smtClean="0"/>
              <a:t>Reflects the Difference between the Total Cost for a given level of output and the Total Cost for that level </a:t>
            </a:r>
            <a:r>
              <a:rPr lang="en-US" i="1" dirty="0" smtClean="0"/>
              <a:t>plus one</a:t>
            </a:r>
            <a:r>
              <a:rPr lang="en-US" dirty="0" smtClean="0"/>
              <a:t> </a:t>
            </a:r>
          </a:p>
          <a:p>
            <a:r>
              <a:rPr lang="en-US" dirty="0" smtClean="0"/>
              <a:t>Cost Expression for Incremental Cost:</a:t>
            </a:r>
          </a:p>
          <a:p>
            <a:pPr marL="0" indent="0" algn="ctr">
              <a:buNone/>
            </a:pPr>
            <a:r>
              <a:rPr lang="en-US" sz="2800" dirty="0" smtClean="0"/>
              <a:t>(Total Cost of # Units + 1) – (Total Cost of # Units)</a:t>
            </a: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29</a:t>
            </a:fld>
            <a:endParaRPr lang="en-US"/>
          </a:p>
        </p:txBody>
      </p:sp>
    </p:spTree>
    <p:extLst>
      <p:ext uri="{BB962C8B-B14F-4D97-AF65-F5344CB8AC3E}">
        <p14:creationId xmlns:p14="http://schemas.microsoft.com/office/powerpoint/2010/main" val="3738091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Learning Objective</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Task:  </a:t>
            </a:r>
            <a:r>
              <a:rPr lang="en-US" dirty="0" smtClean="0"/>
              <a:t>Calculate Total Cost And Incremental Costs Given Various Production Volumes</a:t>
            </a:r>
          </a:p>
          <a:p>
            <a:r>
              <a:rPr lang="en-US" b="1" dirty="0" smtClean="0"/>
              <a:t>Condition:  </a:t>
            </a:r>
            <a:r>
              <a:rPr lang="en-US" dirty="0" smtClean="0"/>
              <a:t>You are </a:t>
            </a:r>
            <a:r>
              <a:rPr lang="en-US" dirty="0"/>
              <a:t>a cost advisor technician with access to all regulations/course handouts, and awareness of Operational Environment (OE)/Contemporary Operational Environment (</a:t>
            </a:r>
            <a:r>
              <a:rPr lang="en-US" dirty="0" smtClean="0"/>
              <a:t>COE)</a:t>
            </a:r>
          </a:p>
          <a:p>
            <a:r>
              <a:rPr lang="en-US" b="1" dirty="0" smtClean="0"/>
              <a:t>Standard:  </a:t>
            </a:r>
            <a:r>
              <a:rPr lang="en-US" dirty="0" smtClean="0"/>
              <a:t>With at least 80% accuracy: </a:t>
            </a:r>
            <a:endParaRPr lang="en-US" b="1" dirty="0" smtClean="0"/>
          </a:p>
          <a:p>
            <a:pPr lvl="1"/>
            <a:r>
              <a:rPr lang="en-US" dirty="0" smtClean="0"/>
              <a:t>Describe </a:t>
            </a:r>
            <a:r>
              <a:rPr lang="en-US" dirty="0"/>
              <a:t>multivariate (mixed) and incremental costs</a:t>
            </a:r>
          </a:p>
          <a:p>
            <a:pPr lvl="1"/>
            <a:r>
              <a:rPr lang="en-US" dirty="0" smtClean="0"/>
              <a:t>Express </a:t>
            </a:r>
            <a:r>
              <a:rPr lang="en-US" dirty="0"/>
              <a:t>total multivariate cost in an equation</a:t>
            </a:r>
          </a:p>
          <a:p>
            <a:pPr lvl="1"/>
            <a:r>
              <a:rPr lang="en-US" dirty="0" smtClean="0"/>
              <a:t>Graph </a:t>
            </a:r>
            <a:r>
              <a:rPr lang="en-US" dirty="0"/>
              <a:t>total multivariate cost over a relevant range</a:t>
            </a:r>
          </a:p>
          <a:p>
            <a:pPr lvl="1"/>
            <a:r>
              <a:rPr lang="en-US" dirty="0" smtClean="0"/>
              <a:t>Express </a:t>
            </a:r>
            <a:r>
              <a:rPr lang="en-US" dirty="0"/>
              <a:t>incremental cost in an equation</a:t>
            </a: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3</a:t>
            </a:fld>
            <a:endParaRPr lang="en-US"/>
          </a:p>
        </p:txBody>
      </p:sp>
    </p:spTree>
    <p:extLst>
      <p:ext uri="{BB962C8B-B14F-4D97-AF65-F5344CB8AC3E}">
        <p14:creationId xmlns:p14="http://schemas.microsoft.com/office/powerpoint/2010/main" val="14129751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Range and Fixed Cost</a:t>
            </a:r>
            <a:endParaRPr lang="en-US" dirty="0"/>
          </a:p>
        </p:txBody>
      </p:sp>
      <p:sp>
        <p:nvSpPr>
          <p:cNvPr id="46083" name="Rectangle 3"/>
          <p:cNvSpPr>
            <a:spLocks noGrp="1" noChangeArrowheads="1"/>
          </p:cNvSpPr>
          <p:nvPr>
            <p:ph idx="1"/>
          </p:nvPr>
        </p:nvSpPr>
        <p:spPr>
          <a:xfrm>
            <a:off x="685800" y="1524000"/>
            <a:ext cx="7772400" cy="4114800"/>
          </a:xfrm>
        </p:spPr>
        <p:txBody>
          <a:bodyPr>
            <a:noAutofit/>
          </a:bodyPr>
          <a:lstStyle/>
          <a:p>
            <a:r>
              <a:rPr lang="en-US" sz="3600" dirty="0" smtClean="0"/>
              <a:t>Sometimes Fixed Cost remains the same only for a relevant </a:t>
            </a:r>
            <a:r>
              <a:rPr lang="en-US" sz="3600" dirty="0"/>
              <a:t>r</a:t>
            </a:r>
            <a:r>
              <a:rPr lang="en-US" sz="3600" dirty="0" smtClean="0"/>
              <a:t>ange</a:t>
            </a:r>
          </a:p>
          <a:p>
            <a:pPr lvl="1"/>
            <a:r>
              <a:rPr lang="en-US" sz="3600" dirty="0" smtClean="0"/>
              <a:t>Example :  Airline Flight</a:t>
            </a:r>
          </a:p>
          <a:p>
            <a:pPr lvl="1"/>
            <a:r>
              <a:rPr lang="en-US" sz="3600" dirty="0" smtClean="0"/>
              <a:t>Fixed Cost of $15K per flight cover fuel and crew regardless of number of passengers</a:t>
            </a:r>
          </a:p>
          <a:p>
            <a:pPr lvl="1"/>
            <a:r>
              <a:rPr lang="en-US" sz="3600" dirty="0" smtClean="0"/>
              <a:t>The aircraft holds 150 passengers</a:t>
            </a:r>
          </a:p>
        </p:txBody>
      </p:sp>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78D5AD45-BFE3-4B43-AEDB-7496857058F6}" type="slidenum">
              <a:rPr lang="en-US" smtClean="0"/>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Airline Flight Cost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256614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6200" y="2057400"/>
            <a:ext cx="447558" cy="400110"/>
          </a:xfrm>
          <a:prstGeom prst="rect">
            <a:avLst/>
          </a:prstGeom>
          <a:noFill/>
        </p:spPr>
        <p:txBody>
          <a:bodyPr wrap="none" rtlCol="0">
            <a:spAutoFit/>
          </a:bodyPr>
          <a:lstStyle/>
          <a:p>
            <a:r>
              <a:rPr lang="en-US" sz="2000" dirty="0" smtClean="0"/>
              <a:t>$K</a:t>
            </a:r>
            <a:endParaRPr lang="en-US" sz="2000" dirty="0"/>
          </a:p>
        </p:txBody>
      </p:sp>
      <p:sp>
        <p:nvSpPr>
          <p:cNvPr id="6" name="TextBox 5"/>
          <p:cNvSpPr txBox="1"/>
          <p:nvPr/>
        </p:nvSpPr>
        <p:spPr>
          <a:xfrm>
            <a:off x="838200" y="6019800"/>
            <a:ext cx="7617855" cy="646331"/>
          </a:xfrm>
          <a:prstGeom prst="rect">
            <a:avLst/>
          </a:prstGeom>
          <a:noFill/>
        </p:spPr>
        <p:txBody>
          <a:bodyPr wrap="none" rtlCol="0">
            <a:spAutoFit/>
          </a:bodyPr>
          <a:lstStyle/>
          <a:p>
            <a:r>
              <a:rPr lang="en-US" b="1" dirty="0" smtClean="0">
                <a:solidFill>
                  <a:srgbClr val="FF0000"/>
                </a:solidFill>
              </a:rPr>
              <a:t>X Axis = Number of passengers</a:t>
            </a:r>
          </a:p>
          <a:p>
            <a:r>
              <a:rPr lang="en-US" b="1" dirty="0" smtClean="0">
                <a:solidFill>
                  <a:srgbClr val="FF0000"/>
                </a:solidFill>
              </a:rPr>
              <a:t>As number of passengers increases, Fixed cost increases in a step-wise fashion</a:t>
            </a:r>
            <a:endParaRPr lang="en-US" b="1" dirty="0">
              <a:solidFill>
                <a:srgbClr val="FF0000"/>
              </a:solidFill>
            </a:endParaRPr>
          </a:p>
        </p:txBody>
      </p:sp>
      <p:sp>
        <p:nvSpPr>
          <p:cNvPr id="3" name="Footer Placeholder 2"/>
          <p:cNvSpPr>
            <a:spLocks noGrp="1"/>
          </p:cNvSpPr>
          <p:nvPr>
            <p:ph type="ftr" sz="quarter" idx="11"/>
          </p:nvPr>
        </p:nvSpPr>
        <p:spPr>
          <a:xfrm>
            <a:off x="3124200" y="6569075"/>
            <a:ext cx="2895600" cy="365125"/>
          </a:xfrm>
        </p:spPr>
        <p:txBody>
          <a:bodyPr/>
          <a:lstStyle/>
          <a:p>
            <a:r>
              <a:rPr lang="en-US" dirty="0" smtClean="0"/>
              <a:t>© Dale R. Geiger 2011</a:t>
            </a:r>
            <a:endParaRPr lang="en-US" dirty="0"/>
          </a:p>
        </p:txBody>
      </p:sp>
      <p:sp>
        <p:nvSpPr>
          <p:cNvPr id="7" name="Slide Number Placeholder 6"/>
          <p:cNvSpPr>
            <a:spLocks noGrp="1"/>
          </p:cNvSpPr>
          <p:nvPr>
            <p:ph type="sldNum" sz="quarter" idx="12"/>
          </p:nvPr>
        </p:nvSpPr>
        <p:spPr/>
        <p:txBody>
          <a:bodyPr/>
          <a:lstStyle/>
          <a:p>
            <a:fld id="{78D5AD45-BFE3-4B43-AEDB-7496857058F6}" type="slidenum">
              <a:rPr lang="en-US" smtClean="0"/>
              <a:t>31</a:t>
            </a:fld>
            <a:endParaRPr lang="en-US"/>
          </a:p>
        </p:txBody>
      </p:sp>
    </p:spTree>
    <p:extLst>
      <p:ext uri="{BB962C8B-B14F-4D97-AF65-F5344CB8AC3E}">
        <p14:creationId xmlns:p14="http://schemas.microsoft.com/office/powerpoint/2010/main" val="18182483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Cost Example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a:t>O</a:t>
            </a:r>
            <a:r>
              <a:rPr lang="en-US" dirty="0" smtClean="0"/>
              <a:t>ur airline provides a $.50 bag of peanuts and a $.75 can of soda to each passenger</a:t>
            </a:r>
          </a:p>
          <a:p>
            <a:r>
              <a:rPr lang="en-US" dirty="0" smtClean="0"/>
              <a:t>Additional fuel cost per passenger is $8.75</a:t>
            </a:r>
          </a:p>
          <a:p>
            <a:r>
              <a:rPr lang="en-US" dirty="0" smtClean="0"/>
              <a:t>What is the cost expression for Total Cost for a single flight? </a:t>
            </a:r>
          </a:p>
          <a:p>
            <a:pPr marL="0" indent="0" algn="ctr">
              <a:buNone/>
            </a:pPr>
            <a:r>
              <a:rPr lang="en-US" dirty="0" smtClean="0">
                <a:solidFill>
                  <a:schemeClr val="bg1"/>
                </a:solidFill>
              </a:rPr>
              <a:t>Variable Cost $10 per passenger * # passengers</a:t>
            </a:r>
          </a:p>
          <a:p>
            <a:pPr marL="0" indent="0" algn="ctr">
              <a:buNone/>
            </a:pPr>
            <a:r>
              <a:rPr lang="en-US" dirty="0" smtClean="0">
                <a:solidFill>
                  <a:schemeClr val="bg1"/>
                </a:solidFill>
              </a:rPr>
              <a:t>+ </a:t>
            </a:r>
          </a:p>
          <a:p>
            <a:pPr marL="0" indent="0" algn="ctr">
              <a:buNone/>
            </a:pPr>
            <a:r>
              <a:rPr lang="en-US" dirty="0" smtClean="0">
                <a:solidFill>
                  <a:schemeClr val="bg1"/>
                </a:solidFill>
              </a:rPr>
              <a:t>Fixed Cost $15,000</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32</a:t>
            </a:fld>
            <a:endParaRPr lang="en-US"/>
          </a:p>
        </p:txBody>
      </p:sp>
    </p:spTree>
    <p:extLst>
      <p:ext uri="{BB962C8B-B14F-4D97-AF65-F5344CB8AC3E}">
        <p14:creationId xmlns:p14="http://schemas.microsoft.com/office/powerpoint/2010/main" val="28427375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Cost Example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a:t>O</a:t>
            </a:r>
            <a:r>
              <a:rPr lang="en-US" dirty="0" smtClean="0"/>
              <a:t>ur airline provides a $.50 bag of peanuts and a $.75 can of soda to each passenger</a:t>
            </a:r>
          </a:p>
          <a:p>
            <a:r>
              <a:rPr lang="en-US" dirty="0" smtClean="0"/>
              <a:t>Additional fuel cost per passenger is $8.75</a:t>
            </a:r>
          </a:p>
          <a:p>
            <a:r>
              <a:rPr lang="en-US" dirty="0" smtClean="0"/>
              <a:t>What is the cost expression for Total Cost for a single flight? </a:t>
            </a:r>
          </a:p>
          <a:p>
            <a:pPr marL="0" indent="0" algn="ctr">
              <a:buNone/>
            </a:pPr>
            <a:r>
              <a:rPr lang="en-US" dirty="0" smtClean="0"/>
              <a:t>Variable Cost $10 per passenger * # passengers</a:t>
            </a:r>
          </a:p>
          <a:p>
            <a:pPr marL="0" indent="0" algn="ctr">
              <a:buNone/>
            </a:pPr>
            <a:r>
              <a:rPr lang="en-US" dirty="0" smtClean="0"/>
              <a:t>+ </a:t>
            </a:r>
          </a:p>
          <a:p>
            <a:pPr marL="0" indent="0" algn="ctr">
              <a:buNone/>
            </a:pPr>
            <a:r>
              <a:rPr lang="en-US" dirty="0" smtClean="0"/>
              <a:t>Fixed Cost $15,000</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33</a:t>
            </a:fld>
            <a:endParaRPr lang="en-US"/>
          </a:p>
        </p:txBody>
      </p:sp>
    </p:spTree>
    <p:extLst>
      <p:ext uri="{BB962C8B-B14F-4D97-AF65-F5344CB8AC3E}">
        <p14:creationId xmlns:p14="http://schemas.microsoft.com/office/powerpoint/2010/main" val="10167168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Cost Example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a:t>O</a:t>
            </a:r>
            <a:r>
              <a:rPr lang="en-US" dirty="0" smtClean="0"/>
              <a:t>ur airline provides a $.50 bag of peanuts and a $.75 can of soda to each passenger</a:t>
            </a:r>
          </a:p>
          <a:p>
            <a:r>
              <a:rPr lang="en-US" dirty="0" smtClean="0"/>
              <a:t>Additional fuel cost per passenger is $8.75</a:t>
            </a:r>
          </a:p>
          <a:p>
            <a:r>
              <a:rPr lang="en-US" dirty="0"/>
              <a:t>What is Total Cost for 125 passengers?</a:t>
            </a:r>
          </a:p>
          <a:p>
            <a:pPr marL="0" indent="0" algn="ctr">
              <a:buNone/>
            </a:pPr>
            <a:r>
              <a:rPr lang="en-US" dirty="0" smtClean="0">
                <a:solidFill>
                  <a:schemeClr val="bg1"/>
                </a:solidFill>
              </a:rPr>
              <a:t>$10 </a:t>
            </a:r>
            <a:r>
              <a:rPr lang="en-US" dirty="0">
                <a:solidFill>
                  <a:schemeClr val="bg1"/>
                </a:solidFill>
              </a:rPr>
              <a:t>per passenger * </a:t>
            </a:r>
            <a:r>
              <a:rPr lang="en-US" dirty="0" smtClean="0">
                <a:solidFill>
                  <a:schemeClr val="bg1"/>
                </a:solidFill>
              </a:rPr>
              <a:t>125 </a:t>
            </a:r>
            <a:r>
              <a:rPr lang="en-US" dirty="0">
                <a:solidFill>
                  <a:schemeClr val="bg1"/>
                </a:solidFill>
              </a:rPr>
              <a:t>passengers</a:t>
            </a:r>
          </a:p>
          <a:p>
            <a:pPr marL="0" indent="0" algn="ctr">
              <a:buNone/>
            </a:pPr>
            <a:r>
              <a:rPr lang="en-US" dirty="0">
                <a:solidFill>
                  <a:schemeClr val="bg1"/>
                </a:solidFill>
              </a:rPr>
              <a:t>+ </a:t>
            </a:r>
          </a:p>
          <a:p>
            <a:pPr marL="0" indent="0" algn="ctr">
              <a:buNone/>
            </a:pPr>
            <a:r>
              <a:rPr lang="en-US" dirty="0" smtClean="0">
                <a:solidFill>
                  <a:schemeClr val="bg1"/>
                </a:solidFill>
              </a:rPr>
              <a:t>$15,000</a:t>
            </a:r>
          </a:p>
          <a:p>
            <a:pPr marL="0" indent="0" algn="ctr">
              <a:buNone/>
            </a:pPr>
            <a:r>
              <a:rPr lang="en-US" dirty="0">
                <a:solidFill>
                  <a:schemeClr val="bg1"/>
                </a:solidFill>
              </a:rPr>
              <a:t>= </a:t>
            </a:r>
            <a:r>
              <a:rPr lang="en-US" dirty="0" smtClean="0">
                <a:solidFill>
                  <a:schemeClr val="bg1"/>
                </a:solidFill>
              </a:rPr>
              <a:t>$27,500</a:t>
            </a:r>
            <a:endParaRPr lang="en-US" dirty="0">
              <a:solidFill>
                <a:schemeClr val="bg1"/>
              </a:solidFill>
            </a:endParaRP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34</a:t>
            </a:fld>
            <a:endParaRPr lang="en-US"/>
          </a:p>
        </p:txBody>
      </p:sp>
    </p:spTree>
    <p:extLst>
      <p:ext uri="{BB962C8B-B14F-4D97-AF65-F5344CB8AC3E}">
        <p14:creationId xmlns:p14="http://schemas.microsoft.com/office/powerpoint/2010/main" val="42330719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Cost Example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a:t>O</a:t>
            </a:r>
            <a:r>
              <a:rPr lang="en-US" dirty="0" smtClean="0"/>
              <a:t>ur airline provides a $.50 bag of peanuts and a $.75 can of soda to each passenger</a:t>
            </a:r>
          </a:p>
          <a:p>
            <a:r>
              <a:rPr lang="en-US" dirty="0" smtClean="0"/>
              <a:t>Additional fuel cost per passenger is $8.75</a:t>
            </a:r>
          </a:p>
          <a:p>
            <a:r>
              <a:rPr lang="en-US" dirty="0"/>
              <a:t>What is Total Cost for 125 passengers?</a:t>
            </a:r>
          </a:p>
          <a:p>
            <a:pPr marL="0" indent="0" algn="ctr">
              <a:buNone/>
            </a:pPr>
            <a:r>
              <a:rPr lang="en-US" dirty="0" smtClean="0"/>
              <a:t>$10 </a:t>
            </a:r>
            <a:r>
              <a:rPr lang="en-US" dirty="0"/>
              <a:t>per passenger * </a:t>
            </a:r>
            <a:r>
              <a:rPr lang="en-US" dirty="0" smtClean="0"/>
              <a:t>125 </a:t>
            </a:r>
            <a:r>
              <a:rPr lang="en-US" dirty="0"/>
              <a:t>passengers</a:t>
            </a:r>
          </a:p>
          <a:p>
            <a:pPr marL="0" indent="0" algn="ctr">
              <a:buNone/>
            </a:pPr>
            <a:r>
              <a:rPr lang="en-US" dirty="0"/>
              <a:t>+ </a:t>
            </a:r>
          </a:p>
          <a:p>
            <a:pPr marL="0" indent="0" algn="ctr">
              <a:buNone/>
            </a:pPr>
            <a:r>
              <a:rPr lang="en-US" dirty="0" smtClean="0"/>
              <a:t>$15,000</a:t>
            </a:r>
          </a:p>
          <a:p>
            <a:pPr marL="0" indent="0" algn="ctr">
              <a:buNone/>
            </a:pPr>
            <a:r>
              <a:rPr lang="en-US" dirty="0"/>
              <a:t>= </a:t>
            </a:r>
            <a:r>
              <a:rPr lang="en-US" dirty="0"/>
              <a:t>$16,250</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35</a:t>
            </a:fld>
            <a:endParaRPr lang="en-US"/>
          </a:p>
        </p:txBody>
      </p:sp>
    </p:spTree>
    <p:extLst>
      <p:ext uri="{BB962C8B-B14F-4D97-AF65-F5344CB8AC3E}">
        <p14:creationId xmlns:p14="http://schemas.microsoft.com/office/powerpoint/2010/main" val="17800033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Cost Example</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a:t>O</a:t>
            </a:r>
            <a:r>
              <a:rPr lang="en-US" dirty="0" smtClean="0"/>
              <a:t>ur airline provides a $.50 bag of peanuts and a $.75 can of soda to each passenger</a:t>
            </a:r>
          </a:p>
          <a:p>
            <a:r>
              <a:rPr lang="en-US" dirty="0" smtClean="0"/>
              <a:t>Additional fuel cost per passenger is $8.75</a:t>
            </a:r>
          </a:p>
          <a:p>
            <a:r>
              <a:rPr lang="en-US" dirty="0"/>
              <a:t>What is the Incremental cost of increasing from 125 to 126 passengers</a:t>
            </a:r>
            <a:r>
              <a:rPr lang="en-US" dirty="0" smtClean="0"/>
              <a:t>?</a:t>
            </a:r>
          </a:p>
          <a:p>
            <a:r>
              <a:rPr lang="en-US" dirty="0" smtClean="0">
                <a:solidFill>
                  <a:schemeClr val="bg1"/>
                </a:solidFill>
              </a:rPr>
              <a:t>Incremental cost = </a:t>
            </a:r>
          </a:p>
          <a:p>
            <a:pPr marL="0" indent="0" algn="ctr">
              <a:buNone/>
            </a:pPr>
            <a:r>
              <a:rPr lang="en-US" dirty="0">
                <a:solidFill>
                  <a:schemeClr val="bg1"/>
                </a:solidFill>
              </a:rPr>
              <a:t>C</a:t>
            </a:r>
            <a:r>
              <a:rPr lang="en-US" dirty="0" smtClean="0">
                <a:solidFill>
                  <a:schemeClr val="bg1"/>
                </a:solidFill>
              </a:rPr>
              <a:t>ost of 126 </a:t>
            </a:r>
            <a:r>
              <a:rPr lang="en-US" dirty="0" err="1" smtClean="0">
                <a:solidFill>
                  <a:schemeClr val="bg1"/>
                </a:solidFill>
              </a:rPr>
              <a:t>psgrs</a:t>
            </a:r>
            <a:r>
              <a:rPr lang="en-US" dirty="0" smtClean="0">
                <a:solidFill>
                  <a:schemeClr val="bg1"/>
                </a:solidFill>
              </a:rPr>
              <a:t> – Cost of 125 </a:t>
            </a:r>
            <a:r>
              <a:rPr lang="en-US" dirty="0" err="1" smtClean="0">
                <a:solidFill>
                  <a:schemeClr val="bg1"/>
                </a:solidFill>
              </a:rPr>
              <a:t>psgrs</a:t>
            </a:r>
            <a:endParaRPr lang="en-US" dirty="0">
              <a:solidFill>
                <a:schemeClr val="bg1"/>
              </a:solidFill>
            </a:endParaRPr>
          </a:p>
          <a:p>
            <a:pPr marL="0" indent="0" algn="ctr">
              <a:buNone/>
            </a:pPr>
            <a:r>
              <a:rPr lang="en-US" dirty="0" smtClean="0">
                <a:solidFill>
                  <a:schemeClr val="bg1"/>
                </a:solidFill>
              </a:rPr>
              <a:t>($10 * 126 + $15,000) - </a:t>
            </a:r>
            <a:r>
              <a:rPr lang="en-US" dirty="0">
                <a:solidFill>
                  <a:schemeClr val="bg1"/>
                </a:solidFill>
              </a:rPr>
              <a:t>($10 * </a:t>
            </a:r>
            <a:r>
              <a:rPr lang="en-US" dirty="0" smtClean="0">
                <a:solidFill>
                  <a:schemeClr val="bg1"/>
                </a:solidFill>
              </a:rPr>
              <a:t>125 </a:t>
            </a:r>
            <a:r>
              <a:rPr lang="en-US" dirty="0">
                <a:solidFill>
                  <a:schemeClr val="bg1"/>
                </a:solidFill>
              </a:rPr>
              <a:t>+ $15,000) </a:t>
            </a:r>
            <a:endParaRPr lang="en-US" dirty="0" smtClean="0">
              <a:solidFill>
                <a:schemeClr val="bg1"/>
              </a:solidFill>
            </a:endParaRPr>
          </a:p>
          <a:p>
            <a:pPr marL="0" indent="0" algn="ctr">
              <a:buNone/>
            </a:pPr>
            <a:r>
              <a:rPr lang="en-US" dirty="0" smtClean="0">
                <a:solidFill>
                  <a:schemeClr val="bg1"/>
                </a:solidFill>
              </a:rPr>
              <a:t>= $10</a:t>
            </a:r>
            <a:endParaRPr lang="en-US" dirty="0">
              <a:solidFill>
                <a:schemeClr val="bg1"/>
              </a:solidFill>
            </a:endParaRP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36</a:t>
            </a:fld>
            <a:endParaRPr lang="en-US"/>
          </a:p>
        </p:txBody>
      </p:sp>
    </p:spTree>
    <p:extLst>
      <p:ext uri="{BB962C8B-B14F-4D97-AF65-F5344CB8AC3E}">
        <p14:creationId xmlns:p14="http://schemas.microsoft.com/office/powerpoint/2010/main" val="22645696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Cost Example</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a:t>O</a:t>
            </a:r>
            <a:r>
              <a:rPr lang="en-US" dirty="0" smtClean="0"/>
              <a:t>ur airline provides a $.50 bag of peanuts and a $.75 can of soda to each passenger</a:t>
            </a:r>
          </a:p>
          <a:p>
            <a:r>
              <a:rPr lang="en-US" dirty="0" smtClean="0"/>
              <a:t>Additional fuel cost per passenger is $8.75</a:t>
            </a:r>
          </a:p>
          <a:p>
            <a:r>
              <a:rPr lang="en-US" dirty="0"/>
              <a:t>What is the Incremental cost of increasing from 125 to 126 passengers</a:t>
            </a:r>
            <a:r>
              <a:rPr lang="en-US" dirty="0" smtClean="0"/>
              <a:t>?</a:t>
            </a:r>
          </a:p>
          <a:p>
            <a:r>
              <a:rPr lang="en-US" dirty="0" smtClean="0"/>
              <a:t>Incremental cost = </a:t>
            </a:r>
          </a:p>
          <a:p>
            <a:pPr marL="0" indent="0" algn="ctr">
              <a:buNone/>
            </a:pPr>
            <a:r>
              <a:rPr lang="en-US" dirty="0"/>
              <a:t>C</a:t>
            </a:r>
            <a:r>
              <a:rPr lang="en-US" dirty="0" smtClean="0"/>
              <a:t>ost of 126 </a:t>
            </a:r>
            <a:r>
              <a:rPr lang="en-US" dirty="0" err="1" smtClean="0"/>
              <a:t>psgrs</a:t>
            </a:r>
            <a:r>
              <a:rPr lang="en-US" dirty="0" smtClean="0"/>
              <a:t> – Cost of 125 </a:t>
            </a:r>
            <a:r>
              <a:rPr lang="en-US" dirty="0" err="1" smtClean="0"/>
              <a:t>psgrs</a:t>
            </a:r>
            <a:endParaRPr lang="en-US" dirty="0"/>
          </a:p>
          <a:p>
            <a:pPr marL="0" indent="0" algn="ctr">
              <a:buNone/>
            </a:pPr>
            <a:r>
              <a:rPr lang="en-US" dirty="0" smtClean="0"/>
              <a:t>($10 * 126 + $15,000) - </a:t>
            </a:r>
            <a:r>
              <a:rPr lang="en-US" dirty="0"/>
              <a:t>($10 * </a:t>
            </a:r>
            <a:r>
              <a:rPr lang="en-US" dirty="0" smtClean="0"/>
              <a:t>125 </a:t>
            </a:r>
            <a:r>
              <a:rPr lang="en-US" dirty="0"/>
              <a:t>+ $15,000) </a:t>
            </a:r>
            <a:endParaRPr lang="en-US" dirty="0" smtClean="0"/>
          </a:p>
          <a:p>
            <a:pPr marL="0" indent="0" algn="ctr">
              <a:buNone/>
            </a:pPr>
            <a:r>
              <a:rPr lang="en-US" dirty="0" smtClean="0"/>
              <a:t>= $10</a:t>
            </a:r>
            <a:endParaRPr lang="en-US" dirty="0"/>
          </a:p>
          <a:p>
            <a:pPr marL="457200" lvl="1" indent="0">
              <a:buNone/>
            </a:pPr>
            <a:endParaRPr lang="en-US" dirty="0"/>
          </a:p>
        </p:txBody>
      </p:sp>
      <p:sp>
        <p:nvSpPr>
          <p:cNvPr id="4" name="Footer Placeholder 3"/>
          <p:cNvSpPr>
            <a:spLocks noGrp="1"/>
          </p:cNvSpPr>
          <p:nvPr>
            <p:ph type="ftr" sz="quarter" idx="11"/>
          </p:nvPr>
        </p:nvSpPr>
        <p:spPr>
          <a:xfrm>
            <a:off x="3124200" y="6569075"/>
            <a:ext cx="2895600" cy="365125"/>
          </a:xfrm>
        </p:spPr>
        <p:txBody>
          <a:bodyPr/>
          <a:lstStyle/>
          <a:p>
            <a:r>
              <a:rPr lang="en-US" dirty="0" smtClean="0"/>
              <a:t>© Dale R. Geiger 2011</a:t>
            </a:r>
            <a:endParaRPr lang="en-US" dirty="0"/>
          </a:p>
        </p:txBody>
      </p:sp>
      <p:sp>
        <p:nvSpPr>
          <p:cNvPr id="5" name="Slide Number Placeholder 4"/>
          <p:cNvSpPr>
            <a:spLocks noGrp="1"/>
          </p:cNvSpPr>
          <p:nvPr>
            <p:ph type="sldNum" sz="quarter" idx="12"/>
          </p:nvPr>
        </p:nvSpPr>
        <p:spPr/>
        <p:txBody>
          <a:bodyPr/>
          <a:lstStyle/>
          <a:p>
            <a:fld id="{78D5AD45-BFE3-4B43-AEDB-7496857058F6}" type="slidenum">
              <a:rPr lang="en-US" smtClean="0"/>
              <a:t>37</a:t>
            </a:fld>
            <a:endParaRPr lang="en-US"/>
          </a:p>
        </p:txBody>
      </p:sp>
    </p:spTree>
    <p:extLst>
      <p:ext uri="{BB962C8B-B14F-4D97-AF65-F5344CB8AC3E}">
        <p14:creationId xmlns:p14="http://schemas.microsoft.com/office/powerpoint/2010/main" val="36600524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Airline Flight Cost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5869675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6200" y="1600200"/>
            <a:ext cx="447558" cy="400110"/>
          </a:xfrm>
          <a:prstGeom prst="rect">
            <a:avLst/>
          </a:prstGeom>
          <a:noFill/>
        </p:spPr>
        <p:txBody>
          <a:bodyPr wrap="none" rtlCol="0">
            <a:spAutoFit/>
          </a:bodyPr>
          <a:lstStyle/>
          <a:p>
            <a:r>
              <a:rPr lang="en-US" sz="2000" dirty="0" smtClean="0"/>
              <a:t>$K</a:t>
            </a:r>
            <a:endParaRPr lang="en-US" sz="2000" dirty="0"/>
          </a:p>
        </p:txBody>
      </p:sp>
      <p:sp>
        <p:nvSpPr>
          <p:cNvPr id="6" name="TextBox 5"/>
          <p:cNvSpPr txBox="1"/>
          <p:nvPr/>
        </p:nvSpPr>
        <p:spPr>
          <a:xfrm>
            <a:off x="838200" y="6019800"/>
            <a:ext cx="5492273" cy="646331"/>
          </a:xfrm>
          <a:prstGeom prst="rect">
            <a:avLst/>
          </a:prstGeom>
          <a:noFill/>
        </p:spPr>
        <p:txBody>
          <a:bodyPr wrap="none" rtlCol="0">
            <a:spAutoFit/>
          </a:bodyPr>
          <a:lstStyle/>
          <a:p>
            <a:r>
              <a:rPr lang="en-US" b="1" dirty="0" smtClean="0">
                <a:solidFill>
                  <a:srgbClr val="FF0000"/>
                </a:solidFill>
              </a:rPr>
              <a:t>X Axis = Number of passengers</a:t>
            </a:r>
          </a:p>
          <a:p>
            <a:r>
              <a:rPr lang="en-US" b="1" dirty="0" smtClean="0">
                <a:solidFill>
                  <a:srgbClr val="FF0000"/>
                </a:solidFill>
              </a:rPr>
              <a:t>As number of passengers increases, Total Cost increases</a:t>
            </a:r>
            <a:endParaRPr lang="en-US" b="1" dirty="0">
              <a:solidFill>
                <a:srgbClr val="FF0000"/>
              </a:solidFill>
            </a:endParaRPr>
          </a:p>
        </p:txBody>
      </p:sp>
      <p:sp>
        <p:nvSpPr>
          <p:cNvPr id="3" name="TextBox 2"/>
          <p:cNvSpPr txBox="1"/>
          <p:nvPr/>
        </p:nvSpPr>
        <p:spPr>
          <a:xfrm>
            <a:off x="1503405" y="1992360"/>
            <a:ext cx="3479542" cy="923330"/>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en-US" b="1" dirty="0" smtClean="0"/>
              <a:t>Total Cost at 125 passengers  = </a:t>
            </a:r>
          </a:p>
          <a:p>
            <a:r>
              <a:rPr lang="en-US" b="1" dirty="0" smtClean="0"/>
              <a:t>125 * $10 per passenger + $15,000</a:t>
            </a:r>
          </a:p>
          <a:p>
            <a:r>
              <a:rPr lang="en-US" b="1" dirty="0"/>
              <a:t>=</a:t>
            </a:r>
            <a:r>
              <a:rPr lang="en-US" b="1" dirty="0" smtClean="0"/>
              <a:t> $16,250</a:t>
            </a:r>
            <a:endParaRPr lang="en-US" b="1" dirty="0"/>
          </a:p>
        </p:txBody>
      </p:sp>
      <p:cxnSp>
        <p:nvCxnSpPr>
          <p:cNvPr id="8" name="Straight Arrow Connector 7"/>
          <p:cNvCxnSpPr/>
          <p:nvPr/>
        </p:nvCxnSpPr>
        <p:spPr>
          <a:xfrm>
            <a:off x="3218811" y="2915690"/>
            <a:ext cx="104003" cy="78894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9" name="TextBox 8"/>
          <p:cNvSpPr txBox="1"/>
          <p:nvPr/>
        </p:nvSpPr>
        <p:spPr>
          <a:xfrm>
            <a:off x="5111331" y="3429000"/>
            <a:ext cx="3479542" cy="923330"/>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en-US" b="1" dirty="0" smtClean="0"/>
              <a:t>Total Cost at 126 passengers  = </a:t>
            </a:r>
          </a:p>
          <a:p>
            <a:r>
              <a:rPr lang="en-US" b="1" dirty="0" smtClean="0"/>
              <a:t>126 * $10 per passenger + $15,000</a:t>
            </a:r>
          </a:p>
          <a:p>
            <a:r>
              <a:rPr lang="en-US" b="1" dirty="0"/>
              <a:t>=</a:t>
            </a:r>
            <a:r>
              <a:rPr lang="en-US" b="1" dirty="0" smtClean="0"/>
              <a:t> $16,260</a:t>
            </a:r>
            <a:endParaRPr lang="en-US" b="1" dirty="0"/>
          </a:p>
        </p:txBody>
      </p:sp>
      <p:cxnSp>
        <p:nvCxnSpPr>
          <p:cNvPr id="13" name="Straight Arrow Connector 12"/>
          <p:cNvCxnSpPr>
            <a:stCxn id="9" idx="1"/>
          </p:cNvCxnSpPr>
          <p:nvPr/>
        </p:nvCxnSpPr>
        <p:spPr>
          <a:xfrm flipH="1" flipV="1">
            <a:off x="3581401" y="3704631"/>
            <a:ext cx="1529930" cy="18603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7" name="TextBox 6"/>
          <p:cNvSpPr txBox="1"/>
          <p:nvPr/>
        </p:nvSpPr>
        <p:spPr>
          <a:xfrm>
            <a:off x="2258151" y="1276290"/>
            <a:ext cx="4599849" cy="400110"/>
          </a:xfrm>
          <a:prstGeom prst="rect">
            <a:avLst/>
          </a:prstGeom>
          <a:noFill/>
        </p:spPr>
        <p:txBody>
          <a:bodyPr wrap="none" rtlCol="0">
            <a:spAutoFit/>
          </a:bodyPr>
          <a:lstStyle/>
          <a:p>
            <a:pPr algn="ctr"/>
            <a:r>
              <a:rPr lang="en-US" sz="2000" dirty="0" smtClean="0"/>
              <a:t>Incremental cost = $16,260 – $16,250 = 10</a:t>
            </a:r>
          </a:p>
        </p:txBody>
      </p:sp>
      <p:sp>
        <p:nvSpPr>
          <p:cNvPr id="10" name="Footer Placeholder 9"/>
          <p:cNvSpPr>
            <a:spLocks noGrp="1"/>
          </p:cNvSpPr>
          <p:nvPr>
            <p:ph type="ftr" sz="quarter" idx="11"/>
          </p:nvPr>
        </p:nvSpPr>
        <p:spPr>
          <a:xfrm>
            <a:off x="3124200" y="6569075"/>
            <a:ext cx="2895600" cy="365125"/>
          </a:xfrm>
        </p:spPr>
        <p:txBody>
          <a:bodyPr/>
          <a:lstStyle/>
          <a:p>
            <a:r>
              <a:rPr lang="en-US" dirty="0" smtClean="0"/>
              <a:t>© Dale R. Geiger 2011</a:t>
            </a:r>
            <a:endParaRPr lang="en-US" dirty="0"/>
          </a:p>
        </p:txBody>
      </p:sp>
      <p:sp>
        <p:nvSpPr>
          <p:cNvPr id="11" name="Slide Number Placeholder 10"/>
          <p:cNvSpPr>
            <a:spLocks noGrp="1"/>
          </p:cNvSpPr>
          <p:nvPr>
            <p:ph type="sldNum" sz="quarter" idx="12"/>
          </p:nvPr>
        </p:nvSpPr>
        <p:spPr/>
        <p:txBody>
          <a:bodyPr/>
          <a:lstStyle/>
          <a:p>
            <a:fld id="{78D5AD45-BFE3-4B43-AEDB-7496857058F6}" type="slidenum">
              <a:rPr lang="en-US" smtClean="0"/>
              <a:t>38</a:t>
            </a:fld>
            <a:endParaRPr lang="en-US"/>
          </a:p>
        </p:txBody>
      </p:sp>
    </p:spTree>
    <p:extLst>
      <p:ext uri="{BB962C8B-B14F-4D97-AF65-F5344CB8AC3E}">
        <p14:creationId xmlns:p14="http://schemas.microsoft.com/office/powerpoint/2010/main" val="17447994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Cost Example</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a:t>O</a:t>
            </a:r>
            <a:r>
              <a:rPr lang="en-US" dirty="0" smtClean="0"/>
              <a:t>ur airline provides a $.50 bag of peanuts and a $.75 can of soda to each passenger</a:t>
            </a:r>
          </a:p>
          <a:p>
            <a:r>
              <a:rPr lang="en-US" dirty="0" smtClean="0"/>
              <a:t>Additional fuel cost per passenger is $8.75</a:t>
            </a:r>
          </a:p>
          <a:p>
            <a:r>
              <a:rPr lang="en-US" dirty="0"/>
              <a:t>What is the Incremental cost of increasing from 150 to 151 passengers</a:t>
            </a:r>
            <a:r>
              <a:rPr lang="en-US" dirty="0" smtClean="0"/>
              <a:t>?</a:t>
            </a:r>
          </a:p>
          <a:p>
            <a:r>
              <a:rPr lang="en-US" dirty="0"/>
              <a:t>Incremental cost = </a:t>
            </a:r>
          </a:p>
          <a:p>
            <a:pPr marL="0" indent="0" algn="ctr">
              <a:buNone/>
            </a:pPr>
            <a:r>
              <a:rPr lang="en-US" dirty="0">
                <a:solidFill>
                  <a:schemeClr val="bg1"/>
                </a:solidFill>
              </a:rPr>
              <a:t>Cost of </a:t>
            </a:r>
            <a:r>
              <a:rPr lang="en-US" dirty="0" smtClean="0">
                <a:solidFill>
                  <a:schemeClr val="bg1"/>
                </a:solidFill>
              </a:rPr>
              <a:t>151 </a:t>
            </a:r>
            <a:r>
              <a:rPr lang="en-US" dirty="0" err="1">
                <a:solidFill>
                  <a:schemeClr val="bg1"/>
                </a:solidFill>
              </a:rPr>
              <a:t>psgrs</a:t>
            </a:r>
            <a:r>
              <a:rPr lang="en-US" dirty="0">
                <a:solidFill>
                  <a:schemeClr val="bg1"/>
                </a:solidFill>
              </a:rPr>
              <a:t> – Cost of </a:t>
            </a:r>
            <a:r>
              <a:rPr lang="en-US" dirty="0" smtClean="0">
                <a:solidFill>
                  <a:schemeClr val="bg1"/>
                </a:solidFill>
              </a:rPr>
              <a:t>150 </a:t>
            </a:r>
            <a:r>
              <a:rPr lang="en-US" dirty="0" err="1">
                <a:solidFill>
                  <a:schemeClr val="bg1"/>
                </a:solidFill>
              </a:rPr>
              <a:t>psgrs</a:t>
            </a:r>
            <a:endParaRPr lang="en-US" dirty="0">
              <a:solidFill>
                <a:schemeClr val="bg1"/>
              </a:solidFill>
            </a:endParaRPr>
          </a:p>
          <a:p>
            <a:pPr marL="0" indent="0" algn="ctr">
              <a:buNone/>
            </a:pPr>
            <a:r>
              <a:rPr lang="en-US" dirty="0">
                <a:solidFill>
                  <a:schemeClr val="bg1"/>
                </a:solidFill>
              </a:rPr>
              <a:t>($10 * </a:t>
            </a:r>
            <a:r>
              <a:rPr lang="en-US" dirty="0" smtClean="0">
                <a:solidFill>
                  <a:schemeClr val="bg1"/>
                </a:solidFill>
              </a:rPr>
              <a:t>151 </a:t>
            </a:r>
            <a:r>
              <a:rPr lang="en-US" dirty="0">
                <a:solidFill>
                  <a:schemeClr val="bg1"/>
                </a:solidFill>
              </a:rPr>
              <a:t>+ </a:t>
            </a:r>
            <a:r>
              <a:rPr lang="en-US" dirty="0" smtClean="0">
                <a:solidFill>
                  <a:schemeClr val="bg1"/>
                </a:solidFill>
              </a:rPr>
              <a:t>$30,000</a:t>
            </a:r>
            <a:r>
              <a:rPr lang="en-US" dirty="0">
                <a:solidFill>
                  <a:schemeClr val="bg1"/>
                </a:solidFill>
              </a:rPr>
              <a:t>) - ($10 * </a:t>
            </a:r>
            <a:r>
              <a:rPr lang="en-US" dirty="0" smtClean="0">
                <a:solidFill>
                  <a:schemeClr val="bg1"/>
                </a:solidFill>
              </a:rPr>
              <a:t>150 </a:t>
            </a:r>
            <a:r>
              <a:rPr lang="en-US" dirty="0">
                <a:solidFill>
                  <a:schemeClr val="bg1"/>
                </a:solidFill>
              </a:rPr>
              <a:t>+ $15,000) </a:t>
            </a:r>
          </a:p>
          <a:p>
            <a:pPr marL="0" indent="0" algn="ctr">
              <a:buNone/>
            </a:pPr>
            <a:r>
              <a:rPr lang="en-US" dirty="0">
                <a:solidFill>
                  <a:schemeClr val="bg1"/>
                </a:solidFill>
              </a:rPr>
              <a:t>= $</a:t>
            </a:r>
            <a:r>
              <a:rPr lang="en-US" dirty="0" smtClean="0">
                <a:solidFill>
                  <a:schemeClr val="bg1"/>
                </a:solidFill>
              </a:rPr>
              <a:t>15,010</a:t>
            </a:r>
            <a:endParaRPr lang="en-US" dirty="0">
              <a:solidFill>
                <a:schemeClr val="bg1"/>
              </a:solidFill>
            </a:endParaRP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39</a:t>
            </a:fld>
            <a:endParaRPr lang="en-US"/>
          </a:p>
        </p:txBody>
      </p:sp>
    </p:spTree>
    <p:extLst>
      <p:ext uri="{BB962C8B-B14F-4D97-AF65-F5344CB8AC3E}">
        <p14:creationId xmlns:p14="http://schemas.microsoft.com/office/powerpoint/2010/main" val="210287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Definitions</a:t>
            </a:r>
            <a:endParaRPr lang="en-US" dirty="0"/>
          </a:p>
        </p:txBody>
      </p:sp>
      <p:sp>
        <p:nvSpPr>
          <p:cNvPr id="47107" name="Rectangle 3"/>
          <p:cNvSpPr>
            <a:spLocks noGrp="1" noChangeArrowheads="1"/>
          </p:cNvSpPr>
          <p:nvPr>
            <p:ph idx="1"/>
          </p:nvPr>
        </p:nvSpPr>
        <p:spPr>
          <a:xfrm>
            <a:off x="685800" y="1752600"/>
            <a:ext cx="7772400" cy="4724400"/>
          </a:xfrm>
        </p:spPr>
        <p:txBody>
          <a:bodyPr/>
          <a:lstStyle/>
          <a:p>
            <a:r>
              <a:rPr lang="en-US" b="1" dirty="0">
                <a:solidFill>
                  <a:srgbClr val="C00000"/>
                </a:solidFill>
                <a:effectLst>
                  <a:outerShdw blurRad="38100" dist="38100" dir="2700000" algn="tl">
                    <a:srgbClr val="000000">
                      <a:alpha val="43137"/>
                    </a:srgbClr>
                  </a:outerShdw>
                </a:effectLst>
              </a:rPr>
              <a:t>Mixed Costs </a:t>
            </a:r>
            <a:r>
              <a:rPr lang="en-US" dirty="0"/>
              <a:t>- </a:t>
            </a:r>
            <a:r>
              <a:rPr lang="en-US" dirty="0" smtClean="0"/>
              <a:t>A combination of fixed and variable costs</a:t>
            </a:r>
          </a:p>
          <a:p>
            <a:pPr lvl="1" algn="ctr">
              <a:buFontTx/>
              <a:buNone/>
            </a:pPr>
            <a:r>
              <a:rPr lang="en-US" dirty="0" smtClean="0"/>
              <a:t>Total </a:t>
            </a:r>
            <a:r>
              <a:rPr lang="en-US" dirty="0"/>
              <a:t>Cost = </a:t>
            </a:r>
          </a:p>
          <a:p>
            <a:pPr lvl="1" algn="ctr">
              <a:buFontTx/>
              <a:buNone/>
            </a:pPr>
            <a:r>
              <a:rPr lang="en-US" dirty="0" smtClean="0"/>
              <a:t>Variable </a:t>
            </a:r>
            <a:r>
              <a:rPr lang="en-US" dirty="0"/>
              <a:t>Cost + Fixed </a:t>
            </a:r>
            <a:r>
              <a:rPr lang="en-US" dirty="0" smtClean="0"/>
              <a:t>Cost</a:t>
            </a:r>
          </a:p>
          <a:p>
            <a:pPr lvl="1" algn="ctr">
              <a:buFontTx/>
              <a:buNone/>
            </a:pPr>
            <a:endParaRPr lang="en-US" dirty="0"/>
          </a:p>
          <a:p>
            <a:r>
              <a:rPr lang="en-US" dirty="0" smtClean="0"/>
              <a:t>Also known as </a:t>
            </a:r>
            <a:r>
              <a:rPr lang="en-US" i="1" dirty="0" smtClean="0"/>
              <a:t>multivariate</a:t>
            </a:r>
            <a:r>
              <a:rPr lang="en-US" dirty="0" smtClean="0"/>
              <a:t> costs</a:t>
            </a:r>
            <a:endParaRPr lang="en-US" dirty="0"/>
          </a:p>
        </p:txBody>
      </p:sp>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78D5AD45-BFE3-4B43-AEDB-7496857058F6}" type="slidenum">
              <a:rPr lang="en-US" smtClean="0"/>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Cost Example</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a:t>O</a:t>
            </a:r>
            <a:r>
              <a:rPr lang="en-US" dirty="0" smtClean="0"/>
              <a:t>ur airline provides a $.50 bag of peanuts and a $.75 can of soda to each passenger</a:t>
            </a:r>
          </a:p>
          <a:p>
            <a:r>
              <a:rPr lang="en-US" dirty="0" smtClean="0"/>
              <a:t>Additional fuel cost per passenger is $8.75</a:t>
            </a:r>
          </a:p>
          <a:p>
            <a:r>
              <a:rPr lang="en-US" dirty="0"/>
              <a:t>What is the Incremental cost of increasing from 150 to 151 passengers</a:t>
            </a:r>
            <a:r>
              <a:rPr lang="en-US" dirty="0" smtClean="0"/>
              <a:t>?</a:t>
            </a:r>
          </a:p>
          <a:p>
            <a:r>
              <a:rPr lang="en-US" dirty="0"/>
              <a:t>Incremental cost = </a:t>
            </a:r>
          </a:p>
          <a:p>
            <a:pPr marL="0" indent="0" algn="ctr">
              <a:buNone/>
            </a:pPr>
            <a:r>
              <a:rPr lang="en-US" dirty="0"/>
              <a:t>Cost of </a:t>
            </a:r>
            <a:r>
              <a:rPr lang="en-US" dirty="0" smtClean="0"/>
              <a:t>151 </a:t>
            </a:r>
            <a:r>
              <a:rPr lang="en-US" dirty="0" err="1"/>
              <a:t>psgrs</a:t>
            </a:r>
            <a:r>
              <a:rPr lang="en-US" dirty="0"/>
              <a:t> – Cost of </a:t>
            </a:r>
            <a:r>
              <a:rPr lang="en-US" dirty="0" smtClean="0"/>
              <a:t>150 </a:t>
            </a:r>
            <a:r>
              <a:rPr lang="en-US" dirty="0" err="1"/>
              <a:t>psgrs</a:t>
            </a:r>
            <a:endParaRPr lang="en-US" dirty="0"/>
          </a:p>
          <a:p>
            <a:pPr marL="0" indent="0" algn="ctr">
              <a:buNone/>
            </a:pPr>
            <a:r>
              <a:rPr lang="en-US" dirty="0"/>
              <a:t>($10 * </a:t>
            </a:r>
            <a:r>
              <a:rPr lang="en-US" dirty="0" smtClean="0"/>
              <a:t>151 </a:t>
            </a:r>
            <a:r>
              <a:rPr lang="en-US" dirty="0"/>
              <a:t>+ </a:t>
            </a:r>
            <a:r>
              <a:rPr lang="en-US" dirty="0" smtClean="0"/>
              <a:t>$30,000</a:t>
            </a:r>
            <a:r>
              <a:rPr lang="en-US" dirty="0"/>
              <a:t>) - ($10 * </a:t>
            </a:r>
            <a:r>
              <a:rPr lang="en-US" dirty="0" smtClean="0"/>
              <a:t>150 </a:t>
            </a:r>
            <a:r>
              <a:rPr lang="en-US" dirty="0"/>
              <a:t>+ $15,000) </a:t>
            </a:r>
          </a:p>
          <a:p>
            <a:pPr marL="0" indent="0" algn="ctr">
              <a:buNone/>
            </a:pPr>
            <a:r>
              <a:rPr lang="en-US" dirty="0"/>
              <a:t>= $</a:t>
            </a:r>
            <a:r>
              <a:rPr lang="en-US" dirty="0" smtClean="0"/>
              <a:t>15,010</a:t>
            </a:r>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40</a:t>
            </a:fld>
            <a:endParaRPr lang="en-US"/>
          </a:p>
        </p:txBody>
      </p:sp>
    </p:spTree>
    <p:extLst>
      <p:ext uri="{BB962C8B-B14F-4D97-AF65-F5344CB8AC3E}">
        <p14:creationId xmlns:p14="http://schemas.microsoft.com/office/powerpoint/2010/main" val="6430449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Airline Flight Cost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430463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6200" y="1600200"/>
            <a:ext cx="447558" cy="400110"/>
          </a:xfrm>
          <a:prstGeom prst="rect">
            <a:avLst/>
          </a:prstGeom>
          <a:noFill/>
        </p:spPr>
        <p:txBody>
          <a:bodyPr wrap="none" rtlCol="0">
            <a:spAutoFit/>
          </a:bodyPr>
          <a:lstStyle/>
          <a:p>
            <a:r>
              <a:rPr lang="en-US" sz="2000" dirty="0" smtClean="0"/>
              <a:t>$K</a:t>
            </a:r>
            <a:endParaRPr lang="en-US" sz="2000" dirty="0"/>
          </a:p>
        </p:txBody>
      </p:sp>
      <p:sp>
        <p:nvSpPr>
          <p:cNvPr id="6" name="TextBox 5"/>
          <p:cNvSpPr txBox="1"/>
          <p:nvPr/>
        </p:nvSpPr>
        <p:spPr>
          <a:xfrm>
            <a:off x="838200" y="6019800"/>
            <a:ext cx="5492273" cy="646331"/>
          </a:xfrm>
          <a:prstGeom prst="rect">
            <a:avLst/>
          </a:prstGeom>
          <a:noFill/>
        </p:spPr>
        <p:txBody>
          <a:bodyPr wrap="none" rtlCol="0">
            <a:spAutoFit/>
          </a:bodyPr>
          <a:lstStyle/>
          <a:p>
            <a:r>
              <a:rPr lang="en-US" b="1" dirty="0" smtClean="0">
                <a:solidFill>
                  <a:srgbClr val="FF0000"/>
                </a:solidFill>
              </a:rPr>
              <a:t>X Axis = Number of passengers</a:t>
            </a:r>
          </a:p>
          <a:p>
            <a:r>
              <a:rPr lang="en-US" b="1" dirty="0" smtClean="0">
                <a:solidFill>
                  <a:srgbClr val="FF0000"/>
                </a:solidFill>
              </a:rPr>
              <a:t>As number of passengers increases, Total Cost increases</a:t>
            </a:r>
            <a:endParaRPr lang="en-US" b="1" dirty="0">
              <a:solidFill>
                <a:srgbClr val="FF0000"/>
              </a:solidFill>
            </a:endParaRPr>
          </a:p>
        </p:txBody>
      </p:sp>
      <p:sp>
        <p:nvSpPr>
          <p:cNvPr id="3" name="TextBox 2"/>
          <p:cNvSpPr txBox="1"/>
          <p:nvPr/>
        </p:nvSpPr>
        <p:spPr>
          <a:xfrm>
            <a:off x="1447800" y="3657600"/>
            <a:ext cx="2910574"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b="1" dirty="0" smtClean="0"/>
              <a:t>Total Cost at 150 </a:t>
            </a:r>
            <a:r>
              <a:rPr lang="en-US" b="1" dirty="0" err="1" smtClean="0"/>
              <a:t>psgrs</a:t>
            </a:r>
            <a:r>
              <a:rPr lang="en-US" b="1" dirty="0" smtClean="0"/>
              <a:t> = </a:t>
            </a:r>
          </a:p>
          <a:p>
            <a:r>
              <a:rPr lang="en-US" b="1" dirty="0" smtClean="0"/>
              <a:t>150 * $10 per </a:t>
            </a:r>
            <a:r>
              <a:rPr lang="en-US" b="1" dirty="0" err="1" smtClean="0"/>
              <a:t>psgr</a:t>
            </a:r>
            <a:r>
              <a:rPr lang="en-US" b="1" dirty="0" smtClean="0"/>
              <a:t>+ $15,000</a:t>
            </a:r>
          </a:p>
          <a:p>
            <a:r>
              <a:rPr lang="en-US" b="1" dirty="0" smtClean="0"/>
              <a:t>Or $16,500</a:t>
            </a:r>
            <a:endParaRPr lang="en-US" b="1" dirty="0"/>
          </a:p>
        </p:txBody>
      </p:sp>
      <p:cxnSp>
        <p:nvCxnSpPr>
          <p:cNvPr id="8" name="Straight Arrow Connector 7"/>
          <p:cNvCxnSpPr/>
          <p:nvPr/>
        </p:nvCxnSpPr>
        <p:spPr>
          <a:xfrm>
            <a:off x="3048000" y="4580930"/>
            <a:ext cx="1303360" cy="62761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9" name="TextBox 8"/>
          <p:cNvSpPr txBox="1"/>
          <p:nvPr/>
        </p:nvSpPr>
        <p:spPr>
          <a:xfrm>
            <a:off x="5116325" y="2438400"/>
            <a:ext cx="3002232" cy="923330"/>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en-US" b="1" dirty="0" smtClean="0"/>
              <a:t>Total Cost at 151 </a:t>
            </a:r>
            <a:r>
              <a:rPr lang="en-US" b="1" dirty="0" err="1" smtClean="0"/>
              <a:t>psgrs</a:t>
            </a:r>
            <a:r>
              <a:rPr lang="en-US" b="1" dirty="0" smtClean="0"/>
              <a:t> = </a:t>
            </a:r>
          </a:p>
          <a:p>
            <a:r>
              <a:rPr lang="en-US" b="1" dirty="0" smtClean="0"/>
              <a:t>151 * $10 per </a:t>
            </a:r>
            <a:r>
              <a:rPr lang="en-US" b="1" dirty="0" err="1" smtClean="0"/>
              <a:t>psgr</a:t>
            </a:r>
            <a:r>
              <a:rPr lang="en-US" b="1" dirty="0" smtClean="0"/>
              <a:t> + </a:t>
            </a:r>
            <a:r>
              <a:rPr lang="en-US" b="1" i="1" dirty="0" smtClean="0"/>
              <a:t>$30,000</a:t>
            </a:r>
          </a:p>
          <a:p>
            <a:r>
              <a:rPr lang="en-US" b="1" dirty="0" smtClean="0"/>
              <a:t>Or $31,510</a:t>
            </a:r>
            <a:endParaRPr lang="en-US" b="1" dirty="0"/>
          </a:p>
        </p:txBody>
      </p:sp>
      <p:cxnSp>
        <p:nvCxnSpPr>
          <p:cNvPr id="13" name="Straight Arrow Connector 12"/>
          <p:cNvCxnSpPr>
            <a:stCxn id="9" idx="1"/>
          </p:cNvCxnSpPr>
          <p:nvPr/>
        </p:nvCxnSpPr>
        <p:spPr>
          <a:xfrm flipH="1" flipV="1">
            <a:off x="4572001" y="2133601"/>
            <a:ext cx="544324" cy="76646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24" name="TextBox 23"/>
          <p:cNvSpPr txBox="1"/>
          <p:nvPr/>
        </p:nvSpPr>
        <p:spPr>
          <a:xfrm>
            <a:off x="1966404" y="1276290"/>
            <a:ext cx="5183343" cy="400110"/>
          </a:xfrm>
          <a:prstGeom prst="rect">
            <a:avLst/>
          </a:prstGeom>
          <a:noFill/>
        </p:spPr>
        <p:txBody>
          <a:bodyPr wrap="none" rtlCol="0">
            <a:spAutoFit/>
          </a:bodyPr>
          <a:lstStyle/>
          <a:p>
            <a:pPr algn="ctr"/>
            <a:r>
              <a:rPr lang="en-US" sz="2000" dirty="0" smtClean="0"/>
              <a:t>Incremental cost = $16,500 – $31,510 = $15,010</a:t>
            </a:r>
          </a:p>
        </p:txBody>
      </p:sp>
      <p:sp>
        <p:nvSpPr>
          <p:cNvPr id="7" name="Footer Placeholder 6"/>
          <p:cNvSpPr>
            <a:spLocks noGrp="1"/>
          </p:cNvSpPr>
          <p:nvPr>
            <p:ph type="ftr" sz="quarter" idx="11"/>
          </p:nvPr>
        </p:nvSpPr>
        <p:spPr>
          <a:xfrm>
            <a:off x="3124200" y="6569075"/>
            <a:ext cx="2895600" cy="365125"/>
          </a:xfrm>
        </p:spPr>
        <p:txBody>
          <a:bodyPr/>
          <a:lstStyle/>
          <a:p>
            <a:r>
              <a:rPr lang="en-US" dirty="0" smtClean="0"/>
              <a:t>© Dale R. Geiger 2011</a:t>
            </a:r>
            <a:endParaRPr lang="en-US" dirty="0"/>
          </a:p>
        </p:txBody>
      </p:sp>
      <p:sp>
        <p:nvSpPr>
          <p:cNvPr id="10" name="Slide Number Placeholder 9"/>
          <p:cNvSpPr>
            <a:spLocks noGrp="1"/>
          </p:cNvSpPr>
          <p:nvPr>
            <p:ph type="sldNum" sz="quarter" idx="12"/>
          </p:nvPr>
        </p:nvSpPr>
        <p:spPr/>
        <p:txBody>
          <a:bodyPr/>
          <a:lstStyle/>
          <a:p>
            <a:fld id="{78D5AD45-BFE3-4B43-AEDB-7496857058F6}" type="slidenum">
              <a:rPr lang="en-US" smtClean="0"/>
              <a:t>41</a:t>
            </a:fld>
            <a:endParaRPr lang="en-US"/>
          </a:p>
        </p:txBody>
      </p:sp>
    </p:spTree>
    <p:extLst>
      <p:ext uri="{BB962C8B-B14F-4D97-AF65-F5344CB8AC3E}">
        <p14:creationId xmlns:p14="http://schemas.microsoft.com/office/powerpoint/2010/main" val="2527256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What is the generic cost expression for incremental cost?</a:t>
            </a:r>
          </a:p>
          <a:p>
            <a:r>
              <a:rPr lang="en-US" dirty="0" smtClean="0"/>
              <a:t>If the relevant range for fixed cost is not exceeded, incremental cost is equal to </a:t>
            </a:r>
            <a:br>
              <a:rPr lang="en-US" dirty="0" smtClean="0"/>
            </a:br>
            <a:r>
              <a:rPr lang="en-US" u="sng" dirty="0" smtClean="0"/>
              <a:t>			</a:t>
            </a:r>
            <a:r>
              <a:rPr lang="en-US" dirty="0" smtClean="0"/>
              <a:t> </a:t>
            </a:r>
            <a:r>
              <a:rPr lang="en-US" u="sng" dirty="0" smtClean="0"/>
              <a:t>		</a:t>
            </a:r>
            <a:r>
              <a:rPr lang="en-US" dirty="0" smtClean="0"/>
              <a:t>.</a:t>
            </a:r>
            <a:endParaRPr lang="en-US" dirty="0"/>
          </a:p>
        </p:txBody>
      </p:sp>
      <p:pic>
        <p:nvPicPr>
          <p:cNvPr id="1026" name="Picture 2" descr="C:\Users\Melanie\AppData\Local\Microsoft\Windows\Temporary Internet Files\Content.IE5\KCYP9F23\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0"/>
            <a:ext cx="1143000" cy="1789043"/>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42</a:t>
            </a:fld>
            <a:endParaRPr lang="en-US"/>
          </a:p>
        </p:txBody>
      </p:sp>
    </p:spTree>
    <p:extLst>
      <p:ext uri="{BB962C8B-B14F-4D97-AF65-F5344CB8AC3E}">
        <p14:creationId xmlns:p14="http://schemas.microsoft.com/office/powerpoint/2010/main" val="20488565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Multivariate Cost Expressions</a:t>
            </a:r>
            <a:endParaRPr lang="en-US" dirty="0"/>
          </a:p>
        </p:txBody>
      </p:sp>
      <p:sp>
        <p:nvSpPr>
          <p:cNvPr id="3" name="Content Placeholder 2"/>
          <p:cNvSpPr>
            <a:spLocks noGrp="1"/>
          </p:cNvSpPr>
          <p:nvPr>
            <p:ph idx="1"/>
          </p:nvPr>
        </p:nvSpPr>
        <p:spPr/>
        <p:txBody>
          <a:bodyPr>
            <a:normAutofit/>
          </a:bodyPr>
          <a:lstStyle/>
          <a:p>
            <a:r>
              <a:rPr lang="en-US" dirty="0" smtClean="0"/>
              <a:t>Some cost </a:t>
            </a:r>
            <a:r>
              <a:rPr lang="en-US" dirty="0"/>
              <a:t>e</a:t>
            </a:r>
            <a:r>
              <a:rPr lang="en-US" dirty="0" smtClean="0"/>
              <a:t>xpressions consist of multiple components</a:t>
            </a:r>
          </a:p>
          <a:p>
            <a:r>
              <a:rPr lang="en-US" dirty="0" smtClean="0"/>
              <a:t>Example:  Cell phone plan</a:t>
            </a:r>
          </a:p>
          <a:p>
            <a:pPr marL="457200" lvl="1" indent="0">
              <a:buNone/>
            </a:pPr>
            <a:r>
              <a:rPr lang="en-US" dirty="0" smtClean="0"/>
              <a:t>Base plan			$35 for 500 minutes</a:t>
            </a:r>
          </a:p>
          <a:p>
            <a:pPr marL="457200" lvl="1" indent="0">
              <a:buNone/>
            </a:pPr>
            <a:r>
              <a:rPr lang="en-US" dirty="0" smtClean="0"/>
              <a:t>Additional minutes		$.25 per minute</a:t>
            </a:r>
          </a:p>
          <a:p>
            <a:pPr marL="457200" lvl="1" indent="0">
              <a:buNone/>
            </a:pPr>
            <a:r>
              <a:rPr lang="en-US" dirty="0" smtClean="0"/>
              <a:t>Data plan			$10 for 200 MB</a:t>
            </a:r>
          </a:p>
          <a:p>
            <a:pPr marL="457200" lvl="1" indent="0">
              <a:buNone/>
            </a:pPr>
            <a:r>
              <a:rPr lang="en-US" dirty="0" smtClean="0"/>
              <a:t>Additional MB of data 	$.50 per MB</a:t>
            </a: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43</a:t>
            </a:fld>
            <a:endParaRPr lang="en-US"/>
          </a:p>
        </p:txBody>
      </p:sp>
    </p:spTree>
    <p:extLst>
      <p:ext uri="{BB962C8B-B14F-4D97-AF65-F5344CB8AC3E}">
        <p14:creationId xmlns:p14="http://schemas.microsoft.com/office/powerpoint/2010/main" val="37947817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 Plan Example</a:t>
            </a:r>
            <a:endParaRPr lang="en-US" dirty="0"/>
          </a:p>
        </p:txBody>
      </p:sp>
      <p:sp>
        <p:nvSpPr>
          <p:cNvPr id="3" name="Content Placeholder 2"/>
          <p:cNvSpPr>
            <a:spLocks noGrp="1"/>
          </p:cNvSpPr>
          <p:nvPr>
            <p:ph idx="1"/>
          </p:nvPr>
        </p:nvSpPr>
        <p:spPr/>
        <p:txBody>
          <a:bodyPr/>
          <a:lstStyle/>
          <a:p>
            <a:pPr marL="57150" indent="0">
              <a:spcBef>
                <a:spcPts val="0"/>
              </a:spcBef>
              <a:buNone/>
            </a:pPr>
            <a:r>
              <a:rPr lang="en-US" dirty="0"/>
              <a:t>Base plan			</a:t>
            </a:r>
            <a:r>
              <a:rPr lang="en-US" dirty="0" smtClean="0"/>
              <a:t>	$</a:t>
            </a:r>
            <a:r>
              <a:rPr lang="en-US" dirty="0"/>
              <a:t>35 for 500 minutes</a:t>
            </a:r>
          </a:p>
          <a:p>
            <a:pPr marL="57150" indent="0">
              <a:spcBef>
                <a:spcPts val="0"/>
              </a:spcBef>
              <a:buNone/>
            </a:pPr>
            <a:r>
              <a:rPr lang="en-US" dirty="0"/>
              <a:t>Additional minutes	</a:t>
            </a:r>
            <a:r>
              <a:rPr lang="en-US" dirty="0" smtClean="0"/>
              <a:t>	$.</a:t>
            </a:r>
            <a:r>
              <a:rPr lang="en-US" dirty="0"/>
              <a:t>25 per minute</a:t>
            </a:r>
          </a:p>
          <a:p>
            <a:pPr marL="57150" indent="0">
              <a:spcBef>
                <a:spcPts val="0"/>
              </a:spcBef>
              <a:buNone/>
            </a:pPr>
            <a:r>
              <a:rPr lang="en-US" dirty="0"/>
              <a:t>Data plan			</a:t>
            </a:r>
            <a:r>
              <a:rPr lang="en-US" dirty="0" smtClean="0"/>
              <a:t>	$</a:t>
            </a:r>
            <a:r>
              <a:rPr lang="en-US" dirty="0"/>
              <a:t>10 for 200 MB</a:t>
            </a:r>
          </a:p>
          <a:p>
            <a:pPr marL="57150" indent="0">
              <a:spcBef>
                <a:spcPts val="0"/>
              </a:spcBef>
              <a:buNone/>
            </a:pPr>
            <a:r>
              <a:rPr lang="en-US" dirty="0"/>
              <a:t>Additional MB of data 	$.50 per MB</a:t>
            </a:r>
          </a:p>
          <a:p>
            <a:r>
              <a:rPr lang="en-US" dirty="0"/>
              <a:t>What is the cost expression? </a:t>
            </a:r>
            <a:endParaRPr lang="en-US" dirty="0" smtClean="0"/>
          </a:p>
          <a:p>
            <a:pPr algn="ctr"/>
            <a:r>
              <a:rPr lang="en-US" dirty="0" smtClean="0">
                <a:solidFill>
                  <a:schemeClr val="bg1"/>
                </a:solidFill>
              </a:rPr>
              <a:t>Base plan $35 + $.25/min * additional minutes + data plan $10 + $.50/MB * additional MB </a:t>
            </a:r>
            <a:endParaRPr lang="en-US" dirty="0">
              <a:solidFill>
                <a:schemeClr val="bg1"/>
              </a:solidFill>
            </a:endParaRPr>
          </a:p>
          <a:p>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44</a:t>
            </a:fld>
            <a:endParaRPr lang="en-US"/>
          </a:p>
        </p:txBody>
      </p:sp>
    </p:spTree>
    <p:extLst>
      <p:ext uri="{BB962C8B-B14F-4D97-AF65-F5344CB8AC3E}">
        <p14:creationId xmlns:p14="http://schemas.microsoft.com/office/powerpoint/2010/main" val="2889585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 Plan Example</a:t>
            </a:r>
            <a:endParaRPr lang="en-US" dirty="0"/>
          </a:p>
        </p:txBody>
      </p:sp>
      <p:sp>
        <p:nvSpPr>
          <p:cNvPr id="3" name="Content Placeholder 2"/>
          <p:cNvSpPr>
            <a:spLocks noGrp="1"/>
          </p:cNvSpPr>
          <p:nvPr>
            <p:ph idx="1"/>
          </p:nvPr>
        </p:nvSpPr>
        <p:spPr/>
        <p:txBody>
          <a:bodyPr/>
          <a:lstStyle/>
          <a:p>
            <a:pPr marL="57150" indent="0">
              <a:spcBef>
                <a:spcPts val="0"/>
              </a:spcBef>
              <a:buNone/>
            </a:pPr>
            <a:r>
              <a:rPr lang="en-US" dirty="0"/>
              <a:t>Base plan			</a:t>
            </a:r>
            <a:r>
              <a:rPr lang="en-US" dirty="0" smtClean="0"/>
              <a:t>	$</a:t>
            </a:r>
            <a:r>
              <a:rPr lang="en-US" dirty="0"/>
              <a:t>35 for 500 minutes</a:t>
            </a:r>
          </a:p>
          <a:p>
            <a:pPr marL="57150" indent="0">
              <a:spcBef>
                <a:spcPts val="0"/>
              </a:spcBef>
              <a:buNone/>
            </a:pPr>
            <a:r>
              <a:rPr lang="en-US" dirty="0"/>
              <a:t>Additional minutes	</a:t>
            </a:r>
            <a:r>
              <a:rPr lang="en-US" dirty="0" smtClean="0"/>
              <a:t>	$.</a:t>
            </a:r>
            <a:r>
              <a:rPr lang="en-US" dirty="0"/>
              <a:t>25 per minute</a:t>
            </a:r>
          </a:p>
          <a:p>
            <a:pPr marL="57150" indent="0">
              <a:spcBef>
                <a:spcPts val="0"/>
              </a:spcBef>
              <a:buNone/>
            </a:pPr>
            <a:r>
              <a:rPr lang="en-US" dirty="0"/>
              <a:t>Data plan			</a:t>
            </a:r>
            <a:r>
              <a:rPr lang="en-US" dirty="0" smtClean="0"/>
              <a:t>	$</a:t>
            </a:r>
            <a:r>
              <a:rPr lang="en-US" dirty="0"/>
              <a:t>10 for 200 MB</a:t>
            </a:r>
          </a:p>
          <a:p>
            <a:pPr marL="57150" indent="0">
              <a:spcBef>
                <a:spcPts val="0"/>
              </a:spcBef>
              <a:buNone/>
            </a:pPr>
            <a:r>
              <a:rPr lang="en-US" dirty="0"/>
              <a:t>Additional MB of data 	$.50 per MB</a:t>
            </a:r>
          </a:p>
          <a:p>
            <a:r>
              <a:rPr lang="en-US" dirty="0"/>
              <a:t>What is the cost expression? </a:t>
            </a:r>
            <a:endParaRPr lang="en-US" dirty="0" smtClean="0"/>
          </a:p>
          <a:p>
            <a:pPr marL="0" indent="0" algn="ctr">
              <a:buNone/>
            </a:pPr>
            <a:r>
              <a:rPr lang="en-US" dirty="0" smtClean="0"/>
              <a:t>Base plan $35 + ($.25 per min * </a:t>
            </a:r>
            <a:r>
              <a:rPr lang="en-US" dirty="0" err="1" smtClean="0"/>
              <a:t>add’l</a:t>
            </a:r>
            <a:r>
              <a:rPr lang="en-US" dirty="0" smtClean="0"/>
              <a:t> </a:t>
            </a:r>
            <a:r>
              <a:rPr lang="en-US" dirty="0" err="1" smtClean="0"/>
              <a:t>mins</a:t>
            </a:r>
            <a:r>
              <a:rPr lang="en-US" dirty="0" smtClean="0"/>
              <a:t>) + </a:t>
            </a:r>
          </a:p>
          <a:p>
            <a:pPr marL="0" indent="0" algn="ctr">
              <a:buNone/>
            </a:pPr>
            <a:r>
              <a:rPr lang="en-US" dirty="0" smtClean="0"/>
              <a:t>data plan $10 + ($.50 per MB * </a:t>
            </a:r>
            <a:r>
              <a:rPr lang="en-US" dirty="0" err="1" smtClean="0"/>
              <a:t>add’l</a:t>
            </a:r>
            <a:r>
              <a:rPr lang="en-US" dirty="0" smtClean="0"/>
              <a:t> MB)</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45</a:t>
            </a:fld>
            <a:endParaRPr lang="en-US"/>
          </a:p>
        </p:txBody>
      </p:sp>
    </p:spTree>
    <p:extLst>
      <p:ext uri="{BB962C8B-B14F-4D97-AF65-F5344CB8AC3E}">
        <p14:creationId xmlns:p14="http://schemas.microsoft.com/office/powerpoint/2010/main" val="9420538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 Plan Example</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marL="57150" indent="0">
              <a:spcBef>
                <a:spcPts val="0"/>
              </a:spcBef>
              <a:buNone/>
            </a:pPr>
            <a:r>
              <a:rPr lang="en-US" dirty="0"/>
              <a:t>Base plan			</a:t>
            </a:r>
            <a:r>
              <a:rPr lang="en-US" dirty="0" smtClean="0"/>
              <a:t>	$</a:t>
            </a:r>
            <a:r>
              <a:rPr lang="en-US" dirty="0"/>
              <a:t>35 for 500 minutes</a:t>
            </a:r>
          </a:p>
          <a:p>
            <a:pPr marL="57150" indent="0">
              <a:spcBef>
                <a:spcPts val="0"/>
              </a:spcBef>
              <a:buNone/>
            </a:pPr>
            <a:r>
              <a:rPr lang="en-US" dirty="0"/>
              <a:t>Additional minutes	</a:t>
            </a:r>
            <a:r>
              <a:rPr lang="en-US" dirty="0" smtClean="0"/>
              <a:t>	$.</a:t>
            </a:r>
            <a:r>
              <a:rPr lang="en-US" dirty="0"/>
              <a:t>25 per minute</a:t>
            </a:r>
          </a:p>
          <a:p>
            <a:pPr marL="57150" indent="0">
              <a:spcBef>
                <a:spcPts val="0"/>
              </a:spcBef>
              <a:buNone/>
            </a:pPr>
            <a:r>
              <a:rPr lang="en-US" dirty="0"/>
              <a:t>Data plan			</a:t>
            </a:r>
            <a:r>
              <a:rPr lang="en-US" dirty="0" smtClean="0"/>
              <a:t>	$</a:t>
            </a:r>
            <a:r>
              <a:rPr lang="en-US" dirty="0"/>
              <a:t>10 for 200 MB</a:t>
            </a:r>
          </a:p>
          <a:p>
            <a:pPr marL="57150" indent="0">
              <a:spcBef>
                <a:spcPts val="0"/>
              </a:spcBef>
              <a:buNone/>
            </a:pPr>
            <a:r>
              <a:rPr lang="en-US" dirty="0"/>
              <a:t>Additional MB of data 	$.50 per MB</a:t>
            </a:r>
          </a:p>
          <a:p>
            <a:r>
              <a:rPr lang="en-US" dirty="0" smtClean="0"/>
              <a:t>What </a:t>
            </a:r>
            <a:r>
              <a:rPr lang="en-US" dirty="0"/>
              <a:t>is the cost if 400 minutes and 250 MB are used</a:t>
            </a:r>
            <a:r>
              <a:rPr lang="en-US" dirty="0" smtClean="0"/>
              <a:t>?</a:t>
            </a:r>
          </a:p>
          <a:p>
            <a:pPr marL="0" indent="0" algn="ctr">
              <a:buNone/>
            </a:pPr>
            <a:r>
              <a:rPr lang="en-US" dirty="0" smtClean="0">
                <a:solidFill>
                  <a:schemeClr val="bg1"/>
                </a:solidFill>
              </a:rPr>
              <a:t>$35 </a:t>
            </a:r>
            <a:r>
              <a:rPr lang="en-US" dirty="0">
                <a:solidFill>
                  <a:schemeClr val="bg1"/>
                </a:solidFill>
              </a:rPr>
              <a:t>+ ($.25/min * </a:t>
            </a:r>
            <a:r>
              <a:rPr lang="en-US" dirty="0" smtClean="0">
                <a:solidFill>
                  <a:schemeClr val="bg1"/>
                </a:solidFill>
              </a:rPr>
              <a:t>0 additional </a:t>
            </a:r>
            <a:r>
              <a:rPr lang="en-US" dirty="0">
                <a:solidFill>
                  <a:schemeClr val="bg1"/>
                </a:solidFill>
              </a:rPr>
              <a:t>minutes) + </a:t>
            </a:r>
          </a:p>
          <a:p>
            <a:pPr marL="0" indent="0" algn="ctr">
              <a:buNone/>
            </a:pPr>
            <a:r>
              <a:rPr lang="en-US" dirty="0" smtClean="0">
                <a:solidFill>
                  <a:schemeClr val="bg1"/>
                </a:solidFill>
              </a:rPr>
              <a:t>$10 </a:t>
            </a:r>
            <a:r>
              <a:rPr lang="en-US" dirty="0">
                <a:solidFill>
                  <a:schemeClr val="bg1"/>
                </a:solidFill>
              </a:rPr>
              <a:t>+ ($.50/MB * </a:t>
            </a:r>
            <a:r>
              <a:rPr lang="en-US" dirty="0" smtClean="0">
                <a:solidFill>
                  <a:schemeClr val="bg1"/>
                </a:solidFill>
              </a:rPr>
              <a:t>50 additional </a:t>
            </a:r>
            <a:r>
              <a:rPr lang="en-US" dirty="0">
                <a:solidFill>
                  <a:schemeClr val="bg1"/>
                </a:solidFill>
              </a:rPr>
              <a:t>MB)</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46</a:t>
            </a:fld>
            <a:endParaRPr lang="en-US"/>
          </a:p>
        </p:txBody>
      </p:sp>
    </p:spTree>
    <p:extLst>
      <p:ext uri="{BB962C8B-B14F-4D97-AF65-F5344CB8AC3E}">
        <p14:creationId xmlns:p14="http://schemas.microsoft.com/office/powerpoint/2010/main" val="20522260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 Plan Example</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marL="57150" indent="0">
              <a:spcBef>
                <a:spcPts val="0"/>
              </a:spcBef>
              <a:buNone/>
            </a:pPr>
            <a:r>
              <a:rPr lang="en-US" dirty="0"/>
              <a:t>Base plan			</a:t>
            </a:r>
            <a:r>
              <a:rPr lang="en-US" dirty="0" smtClean="0"/>
              <a:t>	$</a:t>
            </a:r>
            <a:r>
              <a:rPr lang="en-US" dirty="0"/>
              <a:t>35 for 500 minutes</a:t>
            </a:r>
          </a:p>
          <a:p>
            <a:pPr marL="57150" indent="0">
              <a:spcBef>
                <a:spcPts val="0"/>
              </a:spcBef>
              <a:buNone/>
            </a:pPr>
            <a:r>
              <a:rPr lang="en-US" dirty="0"/>
              <a:t>Additional minutes	</a:t>
            </a:r>
            <a:r>
              <a:rPr lang="en-US" dirty="0" smtClean="0"/>
              <a:t>	$.</a:t>
            </a:r>
            <a:r>
              <a:rPr lang="en-US" dirty="0"/>
              <a:t>25 per minute</a:t>
            </a:r>
          </a:p>
          <a:p>
            <a:pPr marL="57150" indent="0">
              <a:spcBef>
                <a:spcPts val="0"/>
              </a:spcBef>
              <a:buNone/>
            </a:pPr>
            <a:r>
              <a:rPr lang="en-US" dirty="0"/>
              <a:t>Data plan			</a:t>
            </a:r>
            <a:r>
              <a:rPr lang="en-US" dirty="0" smtClean="0"/>
              <a:t>	$</a:t>
            </a:r>
            <a:r>
              <a:rPr lang="en-US" dirty="0"/>
              <a:t>10 for 200 MB</a:t>
            </a:r>
          </a:p>
          <a:p>
            <a:pPr marL="57150" indent="0">
              <a:spcBef>
                <a:spcPts val="0"/>
              </a:spcBef>
              <a:buNone/>
            </a:pPr>
            <a:r>
              <a:rPr lang="en-US" dirty="0"/>
              <a:t>Additional MB of data 	$.50 per MB</a:t>
            </a:r>
          </a:p>
          <a:p>
            <a:r>
              <a:rPr lang="en-US" dirty="0" smtClean="0"/>
              <a:t>What </a:t>
            </a:r>
            <a:r>
              <a:rPr lang="en-US" dirty="0"/>
              <a:t>is the cost if 400 minutes and 250 MB are used</a:t>
            </a:r>
            <a:r>
              <a:rPr lang="en-US" dirty="0" smtClean="0"/>
              <a:t>?</a:t>
            </a:r>
          </a:p>
          <a:p>
            <a:pPr marL="0" indent="0" algn="ctr">
              <a:buNone/>
            </a:pPr>
            <a:r>
              <a:rPr lang="en-US" dirty="0" smtClean="0"/>
              <a:t>$35 </a:t>
            </a:r>
            <a:r>
              <a:rPr lang="en-US" dirty="0"/>
              <a:t>+ ($.</a:t>
            </a:r>
            <a:r>
              <a:rPr lang="en-US" dirty="0" smtClean="0"/>
              <a:t>25 per min </a:t>
            </a:r>
            <a:r>
              <a:rPr lang="en-US" dirty="0"/>
              <a:t>* </a:t>
            </a:r>
            <a:r>
              <a:rPr lang="en-US" dirty="0" smtClean="0"/>
              <a:t>0 additional </a:t>
            </a:r>
            <a:r>
              <a:rPr lang="en-US" dirty="0"/>
              <a:t>minutes) + </a:t>
            </a:r>
          </a:p>
          <a:p>
            <a:pPr marL="0" indent="0" algn="ctr">
              <a:buNone/>
            </a:pPr>
            <a:r>
              <a:rPr lang="en-US" dirty="0" smtClean="0"/>
              <a:t>$10 </a:t>
            </a:r>
            <a:r>
              <a:rPr lang="en-US" dirty="0"/>
              <a:t>+ ($.</a:t>
            </a:r>
            <a:r>
              <a:rPr lang="en-US" dirty="0" smtClean="0"/>
              <a:t>50 per MB </a:t>
            </a:r>
            <a:r>
              <a:rPr lang="en-US" dirty="0"/>
              <a:t>* </a:t>
            </a:r>
            <a:r>
              <a:rPr lang="en-US" dirty="0" smtClean="0"/>
              <a:t>50 additional </a:t>
            </a:r>
            <a:r>
              <a:rPr lang="en-US" dirty="0"/>
              <a:t>MB</a:t>
            </a:r>
            <a:r>
              <a:rPr lang="en-US" dirty="0" smtClean="0"/>
              <a:t>)</a:t>
            </a:r>
          </a:p>
          <a:p>
            <a:pPr marL="0" indent="0" algn="ctr">
              <a:buNone/>
            </a:pPr>
            <a:r>
              <a:rPr lang="en-US" dirty="0"/>
              <a:t>= </a:t>
            </a:r>
            <a:r>
              <a:rPr lang="en-US" dirty="0" smtClean="0"/>
              <a:t>$70</a:t>
            </a:r>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47</a:t>
            </a:fld>
            <a:endParaRPr lang="en-US"/>
          </a:p>
        </p:txBody>
      </p:sp>
    </p:spTree>
    <p:extLst>
      <p:ext uri="{BB962C8B-B14F-4D97-AF65-F5344CB8AC3E}">
        <p14:creationId xmlns:p14="http://schemas.microsoft.com/office/powerpoint/2010/main" val="33369761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of Cell Phone Cost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762984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48</a:t>
            </a:fld>
            <a:endParaRPr lang="en-US"/>
          </a:p>
        </p:txBody>
      </p:sp>
    </p:spTree>
    <p:extLst>
      <p:ext uri="{BB962C8B-B14F-4D97-AF65-F5344CB8AC3E}">
        <p14:creationId xmlns:p14="http://schemas.microsoft.com/office/powerpoint/2010/main" val="32650581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You are planning a one-week vacation for you and your significant other.  </a:t>
            </a:r>
            <a:r>
              <a:rPr lang="en-US" dirty="0" smtClean="0"/>
              <a:t>How would you define the cost expression for the trip?</a:t>
            </a:r>
            <a:endParaRPr lang="en-US" dirty="0"/>
          </a:p>
        </p:txBody>
      </p:sp>
      <p:pic>
        <p:nvPicPr>
          <p:cNvPr id="1026" name="Picture 2" descr="C:\Users\Melanie\AppData\Local\Microsoft\Windows\Temporary Internet Files\Content.IE5\KCYP9F23\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0"/>
            <a:ext cx="1143000" cy="1789043"/>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49</a:t>
            </a:fld>
            <a:endParaRPr lang="en-US"/>
          </a:p>
        </p:txBody>
      </p:sp>
    </p:spTree>
    <p:extLst>
      <p:ext uri="{BB962C8B-B14F-4D97-AF65-F5344CB8AC3E}">
        <p14:creationId xmlns:p14="http://schemas.microsoft.com/office/powerpoint/2010/main" val="3666662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Cost Expressions</a:t>
            </a:r>
            <a:endParaRPr lang="en-US" dirty="0"/>
          </a:p>
        </p:txBody>
      </p:sp>
      <p:sp>
        <p:nvSpPr>
          <p:cNvPr id="3" name="Content Placeholder 2"/>
          <p:cNvSpPr>
            <a:spLocks noGrp="1"/>
          </p:cNvSpPr>
          <p:nvPr>
            <p:ph idx="1"/>
          </p:nvPr>
        </p:nvSpPr>
        <p:spPr/>
        <p:txBody>
          <a:bodyPr/>
          <a:lstStyle/>
          <a:p>
            <a:r>
              <a:rPr lang="en-US" dirty="0"/>
              <a:t>Variable component:</a:t>
            </a:r>
          </a:p>
          <a:p>
            <a:r>
              <a:rPr lang="en-US" dirty="0"/>
              <a:t> Variable $Cost per Unit * # Units</a:t>
            </a:r>
          </a:p>
          <a:p>
            <a:pPr marL="0" indent="0" algn="ctr">
              <a:buNone/>
            </a:pPr>
            <a:r>
              <a:rPr lang="en-US" dirty="0" smtClean="0"/>
              <a:t>-Plus-</a:t>
            </a:r>
          </a:p>
          <a:p>
            <a:r>
              <a:rPr lang="en-US" dirty="0" smtClean="0"/>
              <a:t>Fixed component:</a:t>
            </a:r>
          </a:p>
          <a:p>
            <a:pPr lvl="1"/>
            <a:r>
              <a:rPr lang="en-US" dirty="0" smtClean="0"/>
              <a:t>Sum of relevant costs that remain the same regardless of units of output </a:t>
            </a:r>
          </a:p>
          <a:p>
            <a:pPr lvl="1"/>
            <a:endParaRPr lang="en-US" dirty="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5</a:t>
            </a:fld>
            <a:endParaRPr lang="en-US"/>
          </a:p>
        </p:txBody>
      </p:sp>
    </p:spTree>
    <p:extLst>
      <p:ext uri="{BB962C8B-B14F-4D97-AF65-F5344CB8AC3E}">
        <p14:creationId xmlns:p14="http://schemas.microsoft.com/office/powerpoint/2010/main" val="15458188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Exercises</a:t>
            </a:r>
            <a:endParaRPr lang="en-US" dirty="0"/>
          </a:p>
        </p:txBody>
      </p:sp>
      <p:pic>
        <p:nvPicPr>
          <p:cNvPr id="2050" name="Picture 2" descr="C:\Users\Melanie\AppData\Local\Microsoft\Windows\Temporary Internet Files\Content.IE5\5BQF16AY\MC90044173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057400"/>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US" smtClean="0"/>
              <a:t>© Dale R. Geiger 2011</a:t>
            </a:r>
            <a:endParaRPr lang="en-US"/>
          </a:p>
        </p:txBody>
      </p:sp>
      <p:sp>
        <p:nvSpPr>
          <p:cNvPr id="4" name="Slide Number Placeholder 3"/>
          <p:cNvSpPr>
            <a:spLocks noGrp="1"/>
          </p:cNvSpPr>
          <p:nvPr>
            <p:ph type="sldNum" sz="quarter" idx="12"/>
          </p:nvPr>
        </p:nvSpPr>
        <p:spPr/>
        <p:txBody>
          <a:bodyPr/>
          <a:lstStyle/>
          <a:p>
            <a:fld id="{78D5AD45-BFE3-4B43-AEDB-7496857058F6}" type="slidenum">
              <a:rPr lang="en-US" smtClean="0"/>
              <a:t>50</a:t>
            </a:fld>
            <a:endParaRPr lang="en-US"/>
          </a:p>
        </p:txBody>
      </p:sp>
    </p:spTree>
    <p:extLst>
      <p:ext uri="{BB962C8B-B14F-4D97-AF65-F5344CB8AC3E}">
        <p14:creationId xmlns:p14="http://schemas.microsoft.com/office/powerpoint/2010/main" val="732751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Cost Example</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Relevant cost of transporting a unit for on-location training is $350,000.</a:t>
            </a:r>
          </a:p>
          <a:p>
            <a:r>
              <a:rPr lang="en-US" dirty="0" smtClean="0"/>
              <a:t>Cost of training operations on-location runs $20,000 per day.</a:t>
            </a:r>
          </a:p>
          <a:p>
            <a:r>
              <a:rPr lang="en-US" dirty="0" smtClean="0"/>
              <a:t>What is the unit of output?</a:t>
            </a:r>
          </a:p>
          <a:p>
            <a:r>
              <a:rPr lang="en-US" dirty="0" smtClean="0">
                <a:solidFill>
                  <a:schemeClr val="bg1"/>
                </a:solidFill>
              </a:rPr>
              <a:t>Days of training</a:t>
            </a:r>
          </a:p>
          <a:p>
            <a:endParaRPr lang="en-US" dirty="0" smtClean="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6</a:t>
            </a:fld>
            <a:endParaRPr lang="en-US"/>
          </a:p>
        </p:txBody>
      </p:sp>
    </p:spTree>
    <p:extLst>
      <p:ext uri="{BB962C8B-B14F-4D97-AF65-F5344CB8AC3E}">
        <p14:creationId xmlns:p14="http://schemas.microsoft.com/office/powerpoint/2010/main" val="678711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Cost Example</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Relevant cost of transporting a unit for on-location training is $350,000.</a:t>
            </a:r>
          </a:p>
          <a:p>
            <a:r>
              <a:rPr lang="en-US" dirty="0" smtClean="0"/>
              <a:t>Cost of training operations on-location runs $20,000 per day.</a:t>
            </a:r>
          </a:p>
          <a:p>
            <a:r>
              <a:rPr lang="en-US" dirty="0" smtClean="0"/>
              <a:t>What is the unit of output?</a:t>
            </a:r>
          </a:p>
          <a:p>
            <a:r>
              <a:rPr lang="en-US" dirty="0" smtClean="0"/>
              <a:t>Days of training</a:t>
            </a:r>
          </a:p>
          <a:p>
            <a:endParaRPr lang="en-US" dirty="0" smtClean="0"/>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7</a:t>
            </a:fld>
            <a:endParaRPr lang="en-US"/>
          </a:p>
        </p:txBody>
      </p:sp>
    </p:spTree>
    <p:extLst>
      <p:ext uri="{BB962C8B-B14F-4D97-AF65-F5344CB8AC3E}">
        <p14:creationId xmlns:p14="http://schemas.microsoft.com/office/powerpoint/2010/main" val="2472299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Cost Example</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Relevant cost of transporting a unit for on-location training is $350,000.</a:t>
            </a:r>
          </a:p>
          <a:p>
            <a:r>
              <a:rPr lang="en-US" dirty="0" smtClean="0"/>
              <a:t>Cost of training operations on-location runs $20,000 per day.</a:t>
            </a:r>
          </a:p>
          <a:p>
            <a:r>
              <a:rPr lang="en-US" dirty="0" smtClean="0"/>
              <a:t>What is the cost expression for Fixed cost?</a:t>
            </a:r>
          </a:p>
          <a:p>
            <a:r>
              <a:rPr lang="en-US" dirty="0" smtClean="0">
                <a:solidFill>
                  <a:schemeClr val="bg1"/>
                </a:solidFill>
              </a:rPr>
              <a:t>Fixed cost = $350,000</a:t>
            </a: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8</a:t>
            </a:fld>
            <a:endParaRPr lang="en-US"/>
          </a:p>
        </p:txBody>
      </p:sp>
    </p:spTree>
    <p:extLst>
      <p:ext uri="{BB962C8B-B14F-4D97-AF65-F5344CB8AC3E}">
        <p14:creationId xmlns:p14="http://schemas.microsoft.com/office/powerpoint/2010/main" val="949686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Cost Example</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Relevant cost of transporting a unit for on-location training is $350,000.</a:t>
            </a:r>
          </a:p>
          <a:p>
            <a:r>
              <a:rPr lang="en-US" dirty="0" smtClean="0"/>
              <a:t>Cost of training operations on-location runs $20,000 per day.</a:t>
            </a:r>
          </a:p>
          <a:p>
            <a:r>
              <a:rPr lang="en-US" dirty="0" smtClean="0"/>
              <a:t>What is the cost expression for Fixed cost?</a:t>
            </a:r>
          </a:p>
          <a:p>
            <a:r>
              <a:rPr lang="en-US" dirty="0" smtClean="0"/>
              <a:t>Fixed cost = $350,000</a:t>
            </a:r>
          </a:p>
        </p:txBody>
      </p:sp>
      <p:sp>
        <p:nvSpPr>
          <p:cNvPr id="4" name="Footer Placeholder 3"/>
          <p:cNvSpPr>
            <a:spLocks noGrp="1"/>
          </p:cNvSpPr>
          <p:nvPr>
            <p:ph type="ftr" sz="quarter" idx="11"/>
          </p:nvPr>
        </p:nvSpPr>
        <p:spPr/>
        <p:txBody>
          <a:bodyPr/>
          <a:lstStyle/>
          <a:p>
            <a:r>
              <a:rPr lang="en-US" smtClean="0"/>
              <a:t>© Dale R. Geiger 2011</a:t>
            </a:r>
            <a:endParaRPr lang="en-US"/>
          </a:p>
        </p:txBody>
      </p:sp>
      <p:sp>
        <p:nvSpPr>
          <p:cNvPr id="5" name="Slide Number Placeholder 4"/>
          <p:cNvSpPr>
            <a:spLocks noGrp="1"/>
          </p:cNvSpPr>
          <p:nvPr>
            <p:ph type="sldNum" sz="quarter" idx="12"/>
          </p:nvPr>
        </p:nvSpPr>
        <p:spPr/>
        <p:txBody>
          <a:bodyPr/>
          <a:lstStyle/>
          <a:p>
            <a:fld id="{78D5AD45-BFE3-4B43-AEDB-7496857058F6}" type="slidenum">
              <a:rPr lang="en-US" smtClean="0"/>
              <a:t>9</a:t>
            </a:fld>
            <a:endParaRPr lang="en-US"/>
          </a:p>
        </p:txBody>
      </p:sp>
    </p:spTree>
    <p:extLst>
      <p:ext uri="{BB962C8B-B14F-4D97-AF65-F5344CB8AC3E}">
        <p14:creationId xmlns:p14="http://schemas.microsoft.com/office/powerpoint/2010/main" val="2214105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PC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PCAM</Template>
  <TotalTime>9025</TotalTime>
  <Words>5365</Words>
  <Application>Microsoft Office PowerPoint</Application>
  <PresentationFormat>On-screen Show (4:3)</PresentationFormat>
  <Paragraphs>701</Paragraphs>
  <Slides>50</Slides>
  <Notes>47</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PCAM</vt:lpstr>
      <vt:lpstr>Calculate Total Cost And Incremental Costs</vt:lpstr>
      <vt:lpstr>What if?</vt:lpstr>
      <vt:lpstr>Terminal Learning Objective</vt:lpstr>
      <vt:lpstr>Cost Definitions</vt:lpstr>
      <vt:lpstr>Multivariate Cost Expressions</vt:lpstr>
      <vt:lpstr>Multivariate Cost Example</vt:lpstr>
      <vt:lpstr>Multivariate Cost Example</vt:lpstr>
      <vt:lpstr>Multivariate Cost Example</vt:lpstr>
      <vt:lpstr>Multivariate Cost Example</vt:lpstr>
      <vt:lpstr>Multivariate Cost Example</vt:lpstr>
      <vt:lpstr>Multivariate Cost Example</vt:lpstr>
      <vt:lpstr>Multivariate Cost Example</vt:lpstr>
      <vt:lpstr>Multivariate Cost Example</vt:lpstr>
      <vt:lpstr>Graph of Mixed Cost</vt:lpstr>
      <vt:lpstr>Graph of Mixed Cost</vt:lpstr>
      <vt:lpstr>Graph of Mixed Cost</vt:lpstr>
      <vt:lpstr>Questions</vt:lpstr>
      <vt:lpstr>Cost Definitions</vt:lpstr>
      <vt:lpstr>Semi-Variable Cost Example</vt:lpstr>
      <vt:lpstr>Cost Expression for Semi Variable</vt:lpstr>
      <vt:lpstr>Cost Expression for Semi Variable</vt:lpstr>
      <vt:lpstr>Cost Expression for Semi Variable</vt:lpstr>
      <vt:lpstr>Graph for Total Wage Cost</vt:lpstr>
      <vt:lpstr>Graph for Wage Cost per Hour</vt:lpstr>
      <vt:lpstr>Questions for Thought</vt:lpstr>
      <vt:lpstr>Graph of Total Cost</vt:lpstr>
      <vt:lpstr>Graph of Unit Cost</vt:lpstr>
      <vt:lpstr>Check on Learning</vt:lpstr>
      <vt:lpstr>Cost Definition</vt:lpstr>
      <vt:lpstr>Relevant Range and Fixed Cost</vt:lpstr>
      <vt:lpstr>Graph Airline Flight Cost</vt:lpstr>
      <vt:lpstr>Incremental Cost Example</vt:lpstr>
      <vt:lpstr>Incremental Cost Example</vt:lpstr>
      <vt:lpstr>Incremental Cost Example</vt:lpstr>
      <vt:lpstr>Incremental Cost Example</vt:lpstr>
      <vt:lpstr>Incremental Cost Example</vt:lpstr>
      <vt:lpstr>Incremental Cost Example</vt:lpstr>
      <vt:lpstr>Graph Airline Flight Cost</vt:lpstr>
      <vt:lpstr>Incremental Cost Example</vt:lpstr>
      <vt:lpstr>Incremental Cost Example</vt:lpstr>
      <vt:lpstr>Graph Airline Flight Cost</vt:lpstr>
      <vt:lpstr>Check on Learning</vt:lpstr>
      <vt:lpstr>Other Multivariate Cost Expressions</vt:lpstr>
      <vt:lpstr>Cell Phone Plan Example</vt:lpstr>
      <vt:lpstr>Cell Phone Plan Example</vt:lpstr>
      <vt:lpstr>Cell Phone Plan Example</vt:lpstr>
      <vt:lpstr>Cell Phone Plan Example</vt:lpstr>
      <vt:lpstr>Graph of Cell Phone Cost</vt:lpstr>
      <vt:lpstr>Check on Learning</vt:lpstr>
      <vt:lpstr>Practical Exercises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Relationships I</dc:title>
  <dc:creator>Melanie Nelson</dc:creator>
  <cp:lastModifiedBy>Melanie</cp:lastModifiedBy>
  <cp:revision>80</cp:revision>
  <dcterms:created xsi:type="dcterms:W3CDTF">2011-01-30T06:09:04Z</dcterms:created>
  <dcterms:modified xsi:type="dcterms:W3CDTF">2011-09-28T00:59:13Z</dcterms:modified>
</cp:coreProperties>
</file>