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38.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39.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8"/>
  </p:notesMasterIdLst>
  <p:handoutMasterIdLst>
    <p:handoutMasterId r:id="rId49"/>
  </p:handoutMasterIdLst>
  <p:sldIdLst>
    <p:sldId id="256" r:id="rId2"/>
    <p:sldId id="322" r:id="rId3"/>
    <p:sldId id="298" r:id="rId4"/>
    <p:sldId id="257" r:id="rId5"/>
    <p:sldId id="308" r:id="rId6"/>
    <p:sldId id="309" r:id="rId7"/>
    <p:sldId id="310" r:id="rId8"/>
    <p:sldId id="278" r:id="rId9"/>
    <p:sldId id="282" r:id="rId10"/>
    <p:sldId id="283" r:id="rId11"/>
    <p:sldId id="293" r:id="rId12"/>
    <p:sldId id="294" r:id="rId13"/>
    <p:sldId id="295" r:id="rId14"/>
    <p:sldId id="296" r:id="rId15"/>
    <p:sldId id="297" r:id="rId16"/>
    <p:sldId id="284" r:id="rId17"/>
    <p:sldId id="290" r:id="rId18"/>
    <p:sldId id="285" r:id="rId19"/>
    <p:sldId id="288" r:id="rId20"/>
    <p:sldId id="289" r:id="rId21"/>
    <p:sldId id="277" r:id="rId22"/>
    <p:sldId id="323" r:id="rId23"/>
    <p:sldId id="286" r:id="rId24"/>
    <p:sldId id="299" r:id="rId25"/>
    <p:sldId id="300" r:id="rId26"/>
    <p:sldId id="302" r:id="rId27"/>
    <p:sldId id="314" r:id="rId28"/>
    <p:sldId id="303" r:id="rId29"/>
    <p:sldId id="315" r:id="rId30"/>
    <p:sldId id="305" r:id="rId31"/>
    <p:sldId id="324" r:id="rId32"/>
    <p:sldId id="304" r:id="rId33"/>
    <p:sldId id="316" r:id="rId34"/>
    <p:sldId id="318" r:id="rId35"/>
    <p:sldId id="317" r:id="rId36"/>
    <p:sldId id="306" r:id="rId37"/>
    <p:sldId id="307" r:id="rId38"/>
    <p:sldId id="319" r:id="rId39"/>
    <p:sldId id="312" r:id="rId40"/>
    <p:sldId id="320" r:id="rId41"/>
    <p:sldId id="313" r:id="rId42"/>
    <p:sldId id="321" r:id="rId43"/>
    <p:sldId id="291" r:id="rId44"/>
    <p:sldId id="292" r:id="rId45"/>
    <p:sldId id="271" r:id="rId46"/>
    <p:sldId id="32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786" autoAdjust="0"/>
    <p:restoredTop sz="78629" autoAdjust="0"/>
  </p:normalViewPr>
  <p:slideViewPr>
    <p:cSldViewPr>
      <p:cViewPr varScale="1">
        <p:scale>
          <a:sx n="76" d="100"/>
          <a:sy n="76" d="100"/>
        </p:scale>
        <p:origin x="-1194" y="-84"/>
      </p:cViewPr>
      <p:guideLst>
        <p:guide orient="horz" pos="2160"/>
        <p:guide pos="2880"/>
      </p:guideLst>
    </p:cSldViewPr>
  </p:slideViewPr>
  <p:notesTextViewPr>
    <p:cViewPr>
      <p:scale>
        <a:sx n="1" d="1"/>
        <a:sy n="1" d="1"/>
      </p:scale>
      <p:origin x="0" y="0"/>
    </p:cViewPr>
  </p:notesTextViewPr>
  <p:sorterViewPr>
    <p:cViewPr>
      <p:scale>
        <a:sx n="100" d="100"/>
        <a:sy n="100" d="100"/>
      </p:scale>
      <p:origin x="0" y="2568"/>
    </p:cViewPr>
  </p:sorterViewPr>
  <p:notesViewPr>
    <p:cSldViewPr>
      <p:cViewPr varScale="1">
        <p:scale>
          <a:sx n="87" d="100"/>
          <a:sy n="87" d="100"/>
        </p:scale>
        <p:origin x="-74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Materials</c:v>
                </c:pt>
              </c:strCache>
            </c:strRef>
          </c:tx>
          <c:invertIfNegative val="0"/>
          <c:dLbls>
            <c:showLegendKey val="0"/>
            <c:showVal val="1"/>
            <c:showCatName val="0"/>
            <c:showSerName val="0"/>
            <c:showPercent val="0"/>
            <c:showBubbleSize val="0"/>
            <c:showLeaderLines val="0"/>
          </c:dLbls>
          <c:cat>
            <c:strRef>
              <c:f>Sheet1!$A$2:$A$4</c:f>
              <c:strCache>
                <c:ptCount val="3"/>
                <c:pt idx="0">
                  <c:v>Component X</c:v>
                </c:pt>
                <c:pt idx="1">
                  <c:v>Component Y</c:v>
                </c:pt>
                <c:pt idx="2">
                  <c:v>Component Z</c:v>
                </c:pt>
              </c:strCache>
            </c:strRef>
          </c:cat>
          <c:val>
            <c:numRef>
              <c:f>Sheet1!$B$2:$B$4</c:f>
              <c:numCache>
                <c:formatCode>_("$"* #,##0_);_("$"* \(#,##0\);_("$"* "-"??_);_(@_)</c:formatCode>
                <c:ptCount val="3"/>
                <c:pt idx="0">
                  <c:v>12000</c:v>
                </c:pt>
                <c:pt idx="1">
                  <c:v>8000</c:v>
                </c:pt>
                <c:pt idx="2">
                  <c:v>4000</c:v>
                </c:pt>
              </c:numCache>
            </c:numRef>
          </c:val>
        </c:ser>
        <c:ser>
          <c:idx val="1"/>
          <c:order val="1"/>
          <c:tx>
            <c:strRef>
              <c:f>Sheet1!$C$1</c:f>
              <c:strCache>
                <c:ptCount val="1"/>
                <c:pt idx="0">
                  <c:v>Labor</c:v>
                </c:pt>
              </c:strCache>
            </c:strRef>
          </c:tx>
          <c:invertIfNegative val="0"/>
          <c:dLbls>
            <c:showLegendKey val="0"/>
            <c:showVal val="1"/>
            <c:showCatName val="0"/>
            <c:showSerName val="0"/>
            <c:showPercent val="0"/>
            <c:showBubbleSize val="0"/>
            <c:showLeaderLines val="0"/>
          </c:dLbls>
          <c:cat>
            <c:strRef>
              <c:f>Sheet1!$A$2:$A$4</c:f>
              <c:strCache>
                <c:ptCount val="3"/>
                <c:pt idx="0">
                  <c:v>Component X</c:v>
                </c:pt>
                <c:pt idx="1">
                  <c:v>Component Y</c:v>
                </c:pt>
                <c:pt idx="2">
                  <c:v>Component Z</c:v>
                </c:pt>
              </c:strCache>
            </c:strRef>
          </c:cat>
          <c:val>
            <c:numRef>
              <c:f>Sheet1!$C$2:$C$4</c:f>
              <c:numCache>
                <c:formatCode>_("$"* #,##0_);_("$"* \(#,##0\);_("$"* "-"??_);_(@_)</c:formatCode>
                <c:ptCount val="3"/>
                <c:pt idx="0">
                  <c:v>2000</c:v>
                </c:pt>
                <c:pt idx="1">
                  <c:v>3000</c:v>
                </c:pt>
                <c:pt idx="2">
                  <c:v>5000</c:v>
                </c:pt>
              </c:numCache>
            </c:numRef>
          </c:val>
        </c:ser>
        <c:ser>
          <c:idx val="2"/>
          <c:order val="2"/>
          <c:tx>
            <c:strRef>
              <c:f>Sheet1!$D$1</c:f>
              <c:strCache>
                <c:ptCount val="1"/>
                <c:pt idx="0">
                  <c:v>Overhead</c:v>
                </c:pt>
              </c:strCache>
            </c:strRef>
          </c:tx>
          <c:invertIfNegative val="0"/>
          <c:dLbls>
            <c:showLegendKey val="0"/>
            <c:showVal val="1"/>
            <c:showCatName val="0"/>
            <c:showSerName val="0"/>
            <c:showPercent val="0"/>
            <c:showBubbleSize val="0"/>
            <c:showLeaderLines val="0"/>
          </c:dLbls>
          <c:cat>
            <c:strRef>
              <c:f>Sheet1!$A$2:$A$4</c:f>
              <c:strCache>
                <c:ptCount val="3"/>
                <c:pt idx="0">
                  <c:v>Component X</c:v>
                </c:pt>
                <c:pt idx="1">
                  <c:v>Component Y</c:v>
                </c:pt>
                <c:pt idx="2">
                  <c:v>Component Z</c:v>
                </c:pt>
              </c:strCache>
            </c:strRef>
          </c:cat>
          <c:val>
            <c:numRef>
              <c:f>Sheet1!$D$2:$D$4</c:f>
              <c:numCache>
                <c:formatCode>_("$"* #,##0_);_("$"* \(#,##0\);_("$"* "-"??_);_(@_)</c:formatCode>
                <c:ptCount val="3"/>
                <c:pt idx="0">
                  <c:v>4000</c:v>
                </c:pt>
                <c:pt idx="1">
                  <c:v>6000</c:v>
                </c:pt>
                <c:pt idx="2">
                  <c:v>10000</c:v>
                </c:pt>
              </c:numCache>
            </c:numRef>
          </c:val>
        </c:ser>
        <c:dLbls>
          <c:showLegendKey val="0"/>
          <c:showVal val="0"/>
          <c:showCatName val="0"/>
          <c:showSerName val="0"/>
          <c:showPercent val="0"/>
          <c:showBubbleSize val="0"/>
        </c:dLbls>
        <c:gapWidth val="150"/>
        <c:shape val="box"/>
        <c:axId val="56083584"/>
        <c:axId val="56085120"/>
        <c:axId val="0"/>
      </c:bar3DChart>
      <c:catAx>
        <c:axId val="56083584"/>
        <c:scaling>
          <c:orientation val="minMax"/>
        </c:scaling>
        <c:delete val="0"/>
        <c:axPos val="b"/>
        <c:majorTickMark val="out"/>
        <c:minorTickMark val="none"/>
        <c:tickLblPos val="nextTo"/>
        <c:crossAx val="56085120"/>
        <c:crosses val="autoZero"/>
        <c:auto val="1"/>
        <c:lblAlgn val="ctr"/>
        <c:lblOffset val="100"/>
        <c:noMultiLvlLbl val="0"/>
      </c:catAx>
      <c:valAx>
        <c:axId val="56085120"/>
        <c:scaling>
          <c:orientation val="minMax"/>
        </c:scaling>
        <c:delete val="0"/>
        <c:axPos val="l"/>
        <c:majorGridlines/>
        <c:numFmt formatCode="_(&quot;$&quot;* #,##0_);_(&quot;$&quot;* \(#,##0\);_(&quot;$&quot;* &quot;-&quot;??_);_(@_)" sourceLinked="1"/>
        <c:majorTickMark val="out"/>
        <c:minorTickMark val="none"/>
        <c:tickLblPos val="nextTo"/>
        <c:crossAx val="5608358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Materials</c:v>
                </c:pt>
              </c:strCache>
            </c:strRef>
          </c:tx>
          <c:invertIfNegative val="0"/>
          <c:dLbls>
            <c:showLegendKey val="0"/>
            <c:showVal val="1"/>
            <c:showCatName val="0"/>
            <c:showSerName val="0"/>
            <c:showPercent val="0"/>
            <c:showBubbleSize val="0"/>
            <c:showLeaderLines val="0"/>
          </c:dLbls>
          <c:cat>
            <c:strRef>
              <c:f>Sheet1!$A$2:$A$4</c:f>
              <c:strCache>
                <c:ptCount val="3"/>
                <c:pt idx="0">
                  <c:v>Component X</c:v>
                </c:pt>
                <c:pt idx="1">
                  <c:v>Component Y</c:v>
                </c:pt>
                <c:pt idx="2">
                  <c:v>Component Z</c:v>
                </c:pt>
              </c:strCache>
            </c:strRef>
          </c:cat>
          <c:val>
            <c:numRef>
              <c:f>Sheet1!$B$2:$B$4</c:f>
              <c:numCache>
                <c:formatCode>_("$"* #,##0_);_("$"* \(#,##0\);_("$"* "-"??_);_(@_)</c:formatCode>
                <c:ptCount val="3"/>
                <c:pt idx="0">
                  <c:v>12000</c:v>
                </c:pt>
                <c:pt idx="1">
                  <c:v>8000</c:v>
                </c:pt>
                <c:pt idx="2">
                  <c:v>4000</c:v>
                </c:pt>
              </c:numCache>
            </c:numRef>
          </c:val>
        </c:ser>
        <c:ser>
          <c:idx val="1"/>
          <c:order val="1"/>
          <c:tx>
            <c:strRef>
              <c:f>Sheet1!$C$1</c:f>
              <c:strCache>
                <c:ptCount val="1"/>
                <c:pt idx="0">
                  <c:v>Labor</c:v>
                </c:pt>
              </c:strCache>
            </c:strRef>
          </c:tx>
          <c:invertIfNegative val="0"/>
          <c:dLbls>
            <c:showLegendKey val="0"/>
            <c:showVal val="1"/>
            <c:showCatName val="0"/>
            <c:showSerName val="0"/>
            <c:showPercent val="0"/>
            <c:showBubbleSize val="0"/>
            <c:showLeaderLines val="0"/>
          </c:dLbls>
          <c:cat>
            <c:strRef>
              <c:f>Sheet1!$A$2:$A$4</c:f>
              <c:strCache>
                <c:ptCount val="3"/>
                <c:pt idx="0">
                  <c:v>Component X</c:v>
                </c:pt>
                <c:pt idx="1">
                  <c:v>Component Y</c:v>
                </c:pt>
                <c:pt idx="2">
                  <c:v>Component Z</c:v>
                </c:pt>
              </c:strCache>
            </c:strRef>
          </c:cat>
          <c:val>
            <c:numRef>
              <c:f>Sheet1!$C$2:$C$4</c:f>
              <c:numCache>
                <c:formatCode>_("$"* #,##0_);_("$"* \(#,##0\);_("$"* "-"??_);_(@_)</c:formatCode>
                <c:ptCount val="3"/>
                <c:pt idx="0">
                  <c:v>2000</c:v>
                </c:pt>
                <c:pt idx="1">
                  <c:v>3000</c:v>
                </c:pt>
                <c:pt idx="2">
                  <c:v>5000</c:v>
                </c:pt>
              </c:numCache>
            </c:numRef>
          </c:val>
        </c:ser>
        <c:ser>
          <c:idx val="2"/>
          <c:order val="2"/>
          <c:tx>
            <c:strRef>
              <c:f>Sheet1!$D$1</c:f>
              <c:strCache>
                <c:ptCount val="1"/>
                <c:pt idx="0">
                  <c:v>Overhead</c:v>
                </c:pt>
              </c:strCache>
            </c:strRef>
          </c:tx>
          <c:invertIfNegative val="0"/>
          <c:dLbls>
            <c:showLegendKey val="0"/>
            <c:showVal val="1"/>
            <c:showCatName val="0"/>
            <c:showSerName val="0"/>
            <c:showPercent val="0"/>
            <c:showBubbleSize val="0"/>
            <c:showLeaderLines val="0"/>
          </c:dLbls>
          <c:cat>
            <c:strRef>
              <c:f>Sheet1!$A$2:$A$4</c:f>
              <c:strCache>
                <c:ptCount val="3"/>
                <c:pt idx="0">
                  <c:v>Component X</c:v>
                </c:pt>
                <c:pt idx="1">
                  <c:v>Component Y</c:v>
                </c:pt>
                <c:pt idx="2">
                  <c:v>Component Z</c:v>
                </c:pt>
              </c:strCache>
            </c:strRef>
          </c:cat>
          <c:val>
            <c:numRef>
              <c:f>Sheet1!$D$2:$D$4</c:f>
              <c:numCache>
                <c:formatCode>_("$"* #,##0_);_("$"* \(#,##0\);_("$"* "-"??_);_(@_)</c:formatCode>
                <c:ptCount val="3"/>
                <c:pt idx="0">
                  <c:v>9999.6</c:v>
                </c:pt>
                <c:pt idx="1">
                  <c:v>6666.4000000000005</c:v>
                </c:pt>
                <c:pt idx="2">
                  <c:v>3333.2000000000003</c:v>
                </c:pt>
              </c:numCache>
            </c:numRef>
          </c:val>
        </c:ser>
        <c:dLbls>
          <c:showLegendKey val="0"/>
          <c:showVal val="0"/>
          <c:showCatName val="0"/>
          <c:showSerName val="0"/>
          <c:showPercent val="0"/>
          <c:showBubbleSize val="0"/>
        </c:dLbls>
        <c:gapWidth val="150"/>
        <c:shape val="box"/>
        <c:axId val="56025856"/>
        <c:axId val="56027392"/>
        <c:axId val="0"/>
      </c:bar3DChart>
      <c:catAx>
        <c:axId val="56025856"/>
        <c:scaling>
          <c:orientation val="minMax"/>
        </c:scaling>
        <c:delete val="0"/>
        <c:axPos val="b"/>
        <c:majorTickMark val="out"/>
        <c:minorTickMark val="none"/>
        <c:tickLblPos val="nextTo"/>
        <c:crossAx val="56027392"/>
        <c:crosses val="autoZero"/>
        <c:auto val="1"/>
        <c:lblAlgn val="ctr"/>
        <c:lblOffset val="100"/>
        <c:noMultiLvlLbl val="0"/>
      </c:catAx>
      <c:valAx>
        <c:axId val="56027392"/>
        <c:scaling>
          <c:orientation val="minMax"/>
        </c:scaling>
        <c:delete val="0"/>
        <c:axPos val="l"/>
        <c:majorGridlines/>
        <c:numFmt formatCode="_(&quot;$&quot;* #,##0_);_(&quot;$&quot;* \(#,##0\);_(&quot;$&quot;* &quot;-&quot;??_);_(@_)" sourceLinked="1"/>
        <c:majorTickMark val="out"/>
        <c:minorTickMark val="none"/>
        <c:tickLblPos val="nextTo"/>
        <c:crossAx val="5602585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Materials</c:v>
                </c:pt>
              </c:strCache>
            </c:strRef>
          </c:tx>
          <c:invertIfNegative val="0"/>
          <c:dLbls>
            <c:showLegendKey val="0"/>
            <c:showVal val="1"/>
            <c:showCatName val="0"/>
            <c:showSerName val="0"/>
            <c:showPercent val="0"/>
            <c:showBubbleSize val="0"/>
            <c:showLeaderLines val="0"/>
          </c:dLbls>
          <c:cat>
            <c:strRef>
              <c:f>Sheet1!$A$2:$A$4</c:f>
              <c:strCache>
                <c:ptCount val="3"/>
                <c:pt idx="0">
                  <c:v>Component X</c:v>
                </c:pt>
                <c:pt idx="1">
                  <c:v>Component Y</c:v>
                </c:pt>
                <c:pt idx="2">
                  <c:v>Component Z</c:v>
                </c:pt>
              </c:strCache>
            </c:strRef>
          </c:cat>
          <c:val>
            <c:numRef>
              <c:f>Sheet1!$B$2:$B$4</c:f>
              <c:numCache>
                <c:formatCode>_("$"* #,##0_);_("$"* \(#,##0\);_("$"* "-"??_);_(@_)</c:formatCode>
                <c:ptCount val="3"/>
                <c:pt idx="0">
                  <c:v>12000</c:v>
                </c:pt>
                <c:pt idx="1">
                  <c:v>8000</c:v>
                </c:pt>
                <c:pt idx="2">
                  <c:v>4000</c:v>
                </c:pt>
              </c:numCache>
            </c:numRef>
          </c:val>
        </c:ser>
        <c:ser>
          <c:idx val="1"/>
          <c:order val="1"/>
          <c:tx>
            <c:strRef>
              <c:f>Sheet1!$C$1</c:f>
              <c:strCache>
                <c:ptCount val="1"/>
                <c:pt idx="0">
                  <c:v>Labor</c:v>
                </c:pt>
              </c:strCache>
            </c:strRef>
          </c:tx>
          <c:invertIfNegative val="0"/>
          <c:dLbls>
            <c:showLegendKey val="0"/>
            <c:showVal val="1"/>
            <c:showCatName val="0"/>
            <c:showSerName val="0"/>
            <c:showPercent val="0"/>
            <c:showBubbleSize val="0"/>
            <c:showLeaderLines val="0"/>
          </c:dLbls>
          <c:cat>
            <c:strRef>
              <c:f>Sheet1!$A$2:$A$4</c:f>
              <c:strCache>
                <c:ptCount val="3"/>
                <c:pt idx="0">
                  <c:v>Component X</c:v>
                </c:pt>
                <c:pt idx="1">
                  <c:v>Component Y</c:v>
                </c:pt>
                <c:pt idx="2">
                  <c:v>Component Z</c:v>
                </c:pt>
              </c:strCache>
            </c:strRef>
          </c:cat>
          <c:val>
            <c:numRef>
              <c:f>Sheet1!$C$2:$C$4</c:f>
              <c:numCache>
                <c:formatCode>_("$"* #,##0_);_("$"* \(#,##0\);_("$"* "-"??_);_(@_)</c:formatCode>
                <c:ptCount val="3"/>
                <c:pt idx="0">
                  <c:v>2000</c:v>
                </c:pt>
                <c:pt idx="1">
                  <c:v>3000</c:v>
                </c:pt>
                <c:pt idx="2">
                  <c:v>5000</c:v>
                </c:pt>
              </c:numCache>
            </c:numRef>
          </c:val>
        </c:ser>
        <c:ser>
          <c:idx val="2"/>
          <c:order val="2"/>
          <c:tx>
            <c:strRef>
              <c:f>Sheet1!$D$1</c:f>
              <c:strCache>
                <c:ptCount val="1"/>
                <c:pt idx="0">
                  <c:v>Overhead</c:v>
                </c:pt>
              </c:strCache>
            </c:strRef>
          </c:tx>
          <c:invertIfNegative val="0"/>
          <c:dLbls>
            <c:showLegendKey val="0"/>
            <c:showVal val="1"/>
            <c:showCatName val="0"/>
            <c:showSerName val="0"/>
            <c:showPercent val="0"/>
            <c:showBubbleSize val="0"/>
            <c:showLeaderLines val="0"/>
          </c:dLbls>
          <c:cat>
            <c:strRef>
              <c:f>Sheet1!$A$2:$A$4</c:f>
              <c:strCache>
                <c:ptCount val="3"/>
                <c:pt idx="0">
                  <c:v>Component X</c:v>
                </c:pt>
                <c:pt idx="1">
                  <c:v>Component Y</c:v>
                </c:pt>
                <c:pt idx="2">
                  <c:v>Component Z</c:v>
                </c:pt>
              </c:strCache>
            </c:strRef>
          </c:cat>
          <c:val>
            <c:numRef>
              <c:f>Sheet1!$D$2:$D$4</c:f>
              <c:numCache>
                <c:formatCode>_("$"* #,##0_);_("$"* \(#,##0\);_("$"* "-"??_);_(@_)</c:formatCode>
                <c:ptCount val="3"/>
                <c:pt idx="0">
                  <c:v>6666.67</c:v>
                </c:pt>
                <c:pt idx="1">
                  <c:v>6666.67</c:v>
                </c:pt>
                <c:pt idx="2">
                  <c:v>6666.67</c:v>
                </c:pt>
              </c:numCache>
            </c:numRef>
          </c:val>
        </c:ser>
        <c:dLbls>
          <c:showLegendKey val="0"/>
          <c:showVal val="0"/>
          <c:showCatName val="0"/>
          <c:showSerName val="0"/>
          <c:showPercent val="0"/>
          <c:showBubbleSize val="0"/>
        </c:dLbls>
        <c:gapWidth val="150"/>
        <c:shape val="box"/>
        <c:axId val="56194176"/>
        <c:axId val="56195712"/>
        <c:axId val="0"/>
      </c:bar3DChart>
      <c:catAx>
        <c:axId val="56194176"/>
        <c:scaling>
          <c:orientation val="minMax"/>
        </c:scaling>
        <c:delete val="0"/>
        <c:axPos val="b"/>
        <c:majorTickMark val="out"/>
        <c:minorTickMark val="none"/>
        <c:tickLblPos val="nextTo"/>
        <c:crossAx val="56195712"/>
        <c:crosses val="autoZero"/>
        <c:auto val="1"/>
        <c:lblAlgn val="ctr"/>
        <c:lblOffset val="100"/>
        <c:noMultiLvlLbl val="0"/>
      </c:catAx>
      <c:valAx>
        <c:axId val="56195712"/>
        <c:scaling>
          <c:orientation val="minMax"/>
        </c:scaling>
        <c:delete val="0"/>
        <c:axPos val="l"/>
        <c:majorGridlines/>
        <c:numFmt formatCode="_(&quot;$&quot;* #,##0_);_(&quot;$&quot;* \(#,##0\);_(&quot;$&quot;* &quot;-&quot;??_);_(@_)" sourceLinked="1"/>
        <c:majorTickMark val="out"/>
        <c:minorTickMark val="none"/>
        <c:tickLblPos val="nextTo"/>
        <c:crossAx val="5619417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Materials</c:v>
                </c:pt>
              </c:strCache>
            </c:strRef>
          </c:tx>
          <c:invertIfNegative val="0"/>
          <c:dLbls>
            <c:showLegendKey val="0"/>
            <c:showVal val="1"/>
            <c:showCatName val="0"/>
            <c:showSerName val="0"/>
            <c:showPercent val="0"/>
            <c:showBubbleSize val="0"/>
            <c:showLeaderLines val="0"/>
          </c:dLbls>
          <c:cat>
            <c:strRef>
              <c:f>Sheet1!$A$2:$A$3</c:f>
              <c:strCache>
                <c:ptCount val="2"/>
                <c:pt idx="0">
                  <c:v>DefTech cost</c:v>
                </c:pt>
                <c:pt idx="1">
                  <c:v>Subcontractor A's bid</c:v>
                </c:pt>
              </c:strCache>
            </c:strRef>
          </c:cat>
          <c:val>
            <c:numRef>
              <c:f>Sheet1!$B$2:$B$3</c:f>
              <c:numCache>
                <c:formatCode>_("$"* #,##0_);_("$"* \(#,##0\);_("$"* "-"??_);_(@_)</c:formatCode>
                <c:ptCount val="2"/>
                <c:pt idx="0">
                  <c:v>12000</c:v>
                </c:pt>
                <c:pt idx="1">
                  <c:v>12000</c:v>
                </c:pt>
              </c:numCache>
            </c:numRef>
          </c:val>
        </c:ser>
        <c:ser>
          <c:idx val="1"/>
          <c:order val="1"/>
          <c:tx>
            <c:strRef>
              <c:f>Sheet1!$C$1</c:f>
              <c:strCache>
                <c:ptCount val="1"/>
                <c:pt idx="0">
                  <c:v>Labor</c:v>
                </c:pt>
              </c:strCache>
            </c:strRef>
          </c:tx>
          <c:invertIfNegative val="0"/>
          <c:dLbls>
            <c:showLegendKey val="0"/>
            <c:showVal val="1"/>
            <c:showCatName val="0"/>
            <c:showSerName val="0"/>
            <c:showPercent val="0"/>
            <c:showBubbleSize val="0"/>
            <c:showLeaderLines val="0"/>
          </c:dLbls>
          <c:cat>
            <c:strRef>
              <c:f>Sheet1!$A$2:$A$3</c:f>
              <c:strCache>
                <c:ptCount val="2"/>
                <c:pt idx="0">
                  <c:v>DefTech cost</c:v>
                </c:pt>
                <c:pt idx="1">
                  <c:v>Subcontractor A's bid</c:v>
                </c:pt>
              </c:strCache>
            </c:strRef>
          </c:cat>
          <c:val>
            <c:numRef>
              <c:f>Sheet1!$C$2:$C$3</c:f>
              <c:numCache>
                <c:formatCode>_("$"* #,##0_);_("$"* \(#,##0\);_("$"* "-"??_);_(@_)</c:formatCode>
                <c:ptCount val="2"/>
                <c:pt idx="0">
                  <c:v>2000</c:v>
                </c:pt>
                <c:pt idx="1">
                  <c:v>2000</c:v>
                </c:pt>
              </c:numCache>
            </c:numRef>
          </c:val>
        </c:ser>
        <c:ser>
          <c:idx val="2"/>
          <c:order val="2"/>
          <c:tx>
            <c:strRef>
              <c:f>Sheet1!$D$1</c:f>
              <c:strCache>
                <c:ptCount val="1"/>
                <c:pt idx="0">
                  <c:v>Overhead</c:v>
                </c:pt>
              </c:strCache>
            </c:strRef>
          </c:tx>
          <c:invertIfNegative val="0"/>
          <c:dLbls>
            <c:showLegendKey val="0"/>
            <c:showVal val="1"/>
            <c:showCatName val="0"/>
            <c:showSerName val="0"/>
            <c:showPercent val="0"/>
            <c:showBubbleSize val="0"/>
            <c:showLeaderLines val="0"/>
          </c:dLbls>
          <c:cat>
            <c:strRef>
              <c:f>Sheet1!$A$2:$A$3</c:f>
              <c:strCache>
                <c:ptCount val="2"/>
                <c:pt idx="0">
                  <c:v>DefTech cost</c:v>
                </c:pt>
                <c:pt idx="1">
                  <c:v>Subcontractor A's bid</c:v>
                </c:pt>
              </c:strCache>
            </c:strRef>
          </c:cat>
          <c:val>
            <c:numRef>
              <c:f>Sheet1!$D$2:$D$3</c:f>
              <c:numCache>
                <c:formatCode>_("$"* #,##0_);_("$"* \(#,##0\);_("$"* "-"??_);_(@_)</c:formatCode>
                <c:ptCount val="2"/>
                <c:pt idx="0">
                  <c:v>4000</c:v>
                </c:pt>
                <c:pt idx="1">
                  <c:v>9250</c:v>
                </c:pt>
              </c:numCache>
            </c:numRef>
          </c:val>
        </c:ser>
        <c:dLbls>
          <c:showLegendKey val="0"/>
          <c:showVal val="0"/>
          <c:showCatName val="0"/>
          <c:showSerName val="0"/>
          <c:showPercent val="0"/>
          <c:showBubbleSize val="0"/>
        </c:dLbls>
        <c:gapWidth val="150"/>
        <c:shape val="box"/>
        <c:axId val="43627264"/>
        <c:axId val="43628800"/>
        <c:axId val="0"/>
      </c:bar3DChart>
      <c:catAx>
        <c:axId val="43627264"/>
        <c:scaling>
          <c:orientation val="minMax"/>
        </c:scaling>
        <c:delete val="0"/>
        <c:axPos val="b"/>
        <c:majorTickMark val="out"/>
        <c:minorTickMark val="none"/>
        <c:tickLblPos val="nextTo"/>
        <c:crossAx val="43628800"/>
        <c:crosses val="autoZero"/>
        <c:auto val="1"/>
        <c:lblAlgn val="ctr"/>
        <c:lblOffset val="100"/>
        <c:noMultiLvlLbl val="0"/>
      </c:catAx>
      <c:valAx>
        <c:axId val="43628800"/>
        <c:scaling>
          <c:orientation val="minMax"/>
        </c:scaling>
        <c:delete val="0"/>
        <c:axPos val="l"/>
        <c:majorGridlines/>
        <c:numFmt formatCode="_(&quot;$&quot;* #,##0_);_(&quot;$&quot;* \(#,##0\);_(&quot;$&quot;* &quot;-&quot;??_);_(@_)" sourceLinked="1"/>
        <c:majorTickMark val="out"/>
        <c:minorTickMark val="none"/>
        <c:tickLblPos val="nextTo"/>
        <c:crossAx val="4362726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Materials</c:v>
                </c:pt>
              </c:strCache>
            </c:strRef>
          </c:tx>
          <c:invertIfNegative val="0"/>
          <c:dLbls>
            <c:showLegendKey val="0"/>
            <c:showVal val="1"/>
            <c:showCatName val="0"/>
            <c:showSerName val="0"/>
            <c:showPercent val="0"/>
            <c:showBubbleSize val="0"/>
            <c:showLeaderLines val="0"/>
          </c:dLbls>
          <c:cat>
            <c:strRef>
              <c:f>Sheet1!$A$2:$A$3</c:f>
              <c:strCache>
                <c:ptCount val="2"/>
                <c:pt idx="0">
                  <c:v>DefTech cost</c:v>
                </c:pt>
                <c:pt idx="1">
                  <c:v>Subcontractor B's bid</c:v>
                </c:pt>
              </c:strCache>
            </c:strRef>
          </c:cat>
          <c:val>
            <c:numRef>
              <c:f>Sheet1!$B$2:$B$3</c:f>
              <c:numCache>
                <c:formatCode>_("$"* #,##0_);_("$"* \(#,##0\);_("$"* "-"??_);_(@_)</c:formatCode>
                <c:ptCount val="2"/>
                <c:pt idx="0">
                  <c:v>8000</c:v>
                </c:pt>
                <c:pt idx="1">
                  <c:v>8000</c:v>
                </c:pt>
              </c:numCache>
            </c:numRef>
          </c:val>
        </c:ser>
        <c:ser>
          <c:idx val="1"/>
          <c:order val="1"/>
          <c:tx>
            <c:strRef>
              <c:f>Sheet1!$C$1</c:f>
              <c:strCache>
                <c:ptCount val="1"/>
                <c:pt idx="0">
                  <c:v>Labor</c:v>
                </c:pt>
              </c:strCache>
            </c:strRef>
          </c:tx>
          <c:invertIfNegative val="0"/>
          <c:dLbls>
            <c:showLegendKey val="0"/>
            <c:showVal val="1"/>
            <c:showCatName val="0"/>
            <c:showSerName val="0"/>
            <c:showPercent val="0"/>
            <c:showBubbleSize val="0"/>
            <c:showLeaderLines val="0"/>
          </c:dLbls>
          <c:cat>
            <c:strRef>
              <c:f>Sheet1!$A$2:$A$3</c:f>
              <c:strCache>
                <c:ptCount val="2"/>
                <c:pt idx="0">
                  <c:v>DefTech cost</c:v>
                </c:pt>
                <c:pt idx="1">
                  <c:v>Subcontractor B's bid</c:v>
                </c:pt>
              </c:strCache>
            </c:strRef>
          </c:cat>
          <c:val>
            <c:numRef>
              <c:f>Sheet1!$C$2:$C$3</c:f>
              <c:numCache>
                <c:formatCode>_("$"* #,##0_);_("$"* \(#,##0\);_("$"* "-"??_);_(@_)</c:formatCode>
                <c:ptCount val="2"/>
                <c:pt idx="0">
                  <c:v>3000</c:v>
                </c:pt>
                <c:pt idx="1">
                  <c:v>3000</c:v>
                </c:pt>
              </c:numCache>
            </c:numRef>
          </c:val>
        </c:ser>
        <c:ser>
          <c:idx val="2"/>
          <c:order val="2"/>
          <c:tx>
            <c:strRef>
              <c:f>Sheet1!$D$1</c:f>
              <c:strCache>
                <c:ptCount val="1"/>
                <c:pt idx="0">
                  <c:v>Overhead</c:v>
                </c:pt>
              </c:strCache>
            </c:strRef>
          </c:tx>
          <c:invertIfNegative val="0"/>
          <c:dLbls>
            <c:showLegendKey val="0"/>
            <c:showVal val="1"/>
            <c:showCatName val="0"/>
            <c:showSerName val="0"/>
            <c:showPercent val="0"/>
            <c:showBubbleSize val="0"/>
            <c:showLeaderLines val="0"/>
          </c:dLbls>
          <c:cat>
            <c:strRef>
              <c:f>Sheet1!$A$2:$A$3</c:f>
              <c:strCache>
                <c:ptCount val="2"/>
                <c:pt idx="0">
                  <c:v>DefTech cost</c:v>
                </c:pt>
                <c:pt idx="1">
                  <c:v>Subcontractor B's bid</c:v>
                </c:pt>
              </c:strCache>
            </c:strRef>
          </c:cat>
          <c:val>
            <c:numRef>
              <c:f>Sheet1!$D$2:$D$3</c:f>
              <c:numCache>
                <c:formatCode>_("$"* #,##0_);_("$"* \(#,##0\);_("$"* "-"??_);_(@_)</c:formatCode>
                <c:ptCount val="2"/>
                <c:pt idx="0">
                  <c:v>6000</c:v>
                </c:pt>
                <c:pt idx="1">
                  <c:v>5750</c:v>
                </c:pt>
              </c:numCache>
            </c:numRef>
          </c:val>
        </c:ser>
        <c:dLbls>
          <c:showLegendKey val="0"/>
          <c:showVal val="0"/>
          <c:showCatName val="0"/>
          <c:showSerName val="0"/>
          <c:showPercent val="0"/>
          <c:showBubbleSize val="0"/>
        </c:dLbls>
        <c:gapWidth val="150"/>
        <c:shape val="box"/>
        <c:axId val="43771392"/>
        <c:axId val="43772928"/>
        <c:axId val="0"/>
      </c:bar3DChart>
      <c:catAx>
        <c:axId val="43771392"/>
        <c:scaling>
          <c:orientation val="minMax"/>
        </c:scaling>
        <c:delete val="0"/>
        <c:axPos val="b"/>
        <c:majorTickMark val="out"/>
        <c:minorTickMark val="none"/>
        <c:tickLblPos val="nextTo"/>
        <c:crossAx val="43772928"/>
        <c:crosses val="autoZero"/>
        <c:auto val="1"/>
        <c:lblAlgn val="ctr"/>
        <c:lblOffset val="100"/>
        <c:noMultiLvlLbl val="0"/>
      </c:catAx>
      <c:valAx>
        <c:axId val="43772928"/>
        <c:scaling>
          <c:orientation val="minMax"/>
        </c:scaling>
        <c:delete val="0"/>
        <c:axPos val="l"/>
        <c:majorGridlines/>
        <c:numFmt formatCode="_(&quot;$&quot;* #,##0_);_(&quot;$&quot;* \(#,##0\);_(&quot;$&quot;* &quot;-&quot;??_);_(@_)" sourceLinked="1"/>
        <c:majorTickMark val="out"/>
        <c:minorTickMark val="none"/>
        <c:tickLblPos val="nextTo"/>
        <c:crossAx val="4377139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Materials</c:v>
                </c:pt>
              </c:strCache>
            </c:strRef>
          </c:tx>
          <c:invertIfNegative val="0"/>
          <c:dLbls>
            <c:showLegendKey val="0"/>
            <c:showVal val="1"/>
            <c:showCatName val="0"/>
            <c:showSerName val="0"/>
            <c:showPercent val="0"/>
            <c:showBubbleSize val="0"/>
            <c:showLeaderLines val="0"/>
          </c:dLbls>
          <c:cat>
            <c:strRef>
              <c:f>Sheet1!$A$2:$A$3</c:f>
              <c:strCache>
                <c:ptCount val="2"/>
                <c:pt idx="0">
                  <c:v>DefTech cost</c:v>
                </c:pt>
                <c:pt idx="1">
                  <c:v>Subcontractor C's bid</c:v>
                </c:pt>
              </c:strCache>
            </c:strRef>
          </c:cat>
          <c:val>
            <c:numRef>
              <c:f>Sheet1!$B$2:$B$3</c:f>
              <c:numCache>
                <c:formatCode>_("$"* #,##0_);_("$"* \(#,##0\);_("$"* "-"??_);_(@_)</c:formatCode>
                <c:ptCount val="2"/>
                <c:pt idx="0">
                  <c:v>4000</c:v>
                </c:pt>
                <c:pt idx="1">
                  <c:v>4000</c:v>
                </c:pt>
              </c:numCache>
            </c:numRef>
          </c:val>
        </c:ser>
        <c:ser>
          <c:idx val="1"/>
          <c:order val="1"/>
          <c:tx>
            <c:strRef>
              <c:f>Sheet1!$C$1</c:f>
              <c:strCache>
                <c:ptCount val="1"/>
                <c:pt idx="0">
                  <c:v>Labor</c:v>
                </c:pt>
              </c:strCache>
            </c:strRef>
          </c:tx>
          <c:invertIfNegative val="0"/>
          <c:dLbls>
            <c:showLegendKey val="0"/>
            <c:showVal val="1"/>
            <c:showCatName val="0"/>
            <c:showSerName val="0"/>
            <c:showPercent val="0"/>
            <c:showBubbleSize val="0"/>
            <c:showLeaderLines val="0"/>
          </c:dLbls>
          <c:cat>
            <c:strRef>
              <c:f>Sheet1!$A$2:$A$3</c:f>
              <c:strCache>
                <c:ptCount val="2"/>
                <c:pt idx="0">
                  <c:v>DefTech cost</c:v>
                </c:pt>
                <c:pt idx="1">
                  <c:v>Subcontractor C's bid</c:v>
                </c:pt>
              </c:strCache>
            </c:strRef>
          </c:cat>
          <c:val>
            <c:numRef>
              <c:f>Sheet1!$C$2:$C$3</c:f>
              <c:numCache>
                <c:formatCode>_("$"* #,##0_);_("$"* \(#,##0\);_("$"* "-"??_);_(@_)</c:formatCode>
                <c:ptCount val="2"/>
                <c:pt idx="0">
                  <c:v>5000</c:v>
                </c:pt>
                <c:pt idx="1">
                  <c:v>5000</c:v>
                </c:pt>
              </c:numCache>
            </c:numRef>
          </c:val>
        </c:ser>
        <c:ser>
          <c:idx val="2"/>
          <c:order val="2"/>
          <c:tx>
            <c:strRef>
              <c:f>Sheet1!$D$1</c:f>
              <c:strCache>
                <c:ptCount val="1"/>
                <c:pt idx="0">
                  <c:v>Overhead</c:v>
                </c:pt>
              </c:strCache>
            </c:strRef>
          </c:tx>
          <c:invertIfNegative val="0"/>
          <c:dLbls>
            <c:showLegendKey val="0"/>
            <c:showVal val="1"/>
            <c:showCatName val="0"/>
            <c:showSerName val="0"/>
            <c:showPercent val="0"/>
            <c:showBubbleSize val="0"/>
            <c:showLeaderLines val="0"/>
          </c:dLbls>
          <c:cat>
            <c:strRef>
              <c:f>Sheet1!$A$2:$A$3</c:f>
              <c:strCache>
                <c:ptCount val="2"/>
                <c:pt idx="0">
                  <c:v>DefTech cost</c:v>
                </c:pt>
                <c:pt idx="1">
                  <c:v>Subcontractor C's bid</c:v>
                </c:pt>
              </c:strCache>
            </c:strRef>
          </c:cat>
          <c:val>
            <c:numRef>
              <c:f>Sheet1!$D$2:$D$3</c:f>
              <c:numCache>
                <c:formatCode>_("$"* #,##0_);_("$"* \(#,##0\);_("$"* "-"??_);_(@_)</c:formatCode>
                <c:ptCount val="2"/>
                <c:pt idx="0">
                  <c:v>10000</c:v>
                </c:pt>
                <c:pt idx="1">
                  <c:v>5000</c:v>
                </c:pt>
              </c:numCache>
            </c:numRef>
          </c:val>
        </c:ser>
        <c:dLbls>
          <c:showLegendKey val="0"/>
          <c:showVal val="0"/>
          <c:showCatName val="0"/>
          <c:showSerName val="0"/>
          <c:showPercent val="0"/>
          <c:showBubbleSize val="0"/>
        </c:dLbls>
        <c:gapWidth val="150"/>
        <c:shape val="box"/>
        <c:axId val="43837696"/>
        <c:axId val="56303616"/>
        <c:axId val="0"/>
      </c:bar3DChart>
      <c:catAx>
        <c:axId val="43837696"/>
        <c:scaling>
          <c:orientation val="minMax"/>
        </c:scaling>
        <c:delete val="0"/>
        <c:axPos val="b"/>
        <c:majorTickMark val="out"/>
        <c:minorTickMark val="none"/>
        <c:tickLblPos val="nextTo"/>
        <c:crossAx val="56303616"/>
        <c:crosses val="autoZero"/>
        <c:auto val="1"/>
        <c:lblAlgn val="ctr"/>
        <c:lblOffset val="100"/>
        <c:noMultiLvlLbl val="0"/>
      </c:catAx>
      <c:valAx>
        <c:axId val="56303616"/>
        <c:scaling>
          <c:orientation val="minMax"/>
        </c:scaling>
        <c:delete val="0"/>
        <c:axPos val="l"/>
        <c:majorGridlines/>
        <c:numFmt formatCode="_(&quot;$&quot;* #,##0_);_(&quot;$&quot;* \(#,##0\);_(&quot;$&quot;* &quot;-&quot;??_);_(@_)" sourceLinked="1"/>
        <c:majorTickMark val="out"/>
        <c:minorTickMark val="none"/>
        <c:tickLblPos val="nextTo"/>
        <c:crossAx val="4383769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2B31BF-2469-46E3-B830-FF644FD3160A}" type="datetimeFigureOut">
              <a:rPr lang="en-US" smtClean="0"/>
              <a:t>10/17/2011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B51D576-1D47-4FAA-8AE5-B3B0811ECC23}" type="slidenum">
              <a:rPr lang="en-US" smtClean="0"/>
              <a:t>‹#›</a:t>
            </a:fld>
            <a:endParaRPr lang="en-US"/>
          </a:p>
        </p:txBody>
      </p:sp>
    </p:spTree>
    <p:extLst>
      <p:ext uri="{BB962C8B-B14F-4D97-AF65-F5344CB8AC3E}">
        <p14:creationId xmlns:p14="http://schemas.microsoft.com/office/powerpoint/2010/main" val="3952863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E11AB6-20D4-41DB-80CA-48C4E5A6EE11}" type="datetimeFigureOut">
              <a:rPr lang="en-US" smtClean="0"/>
              <a:t>10/17/2011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5E9767-7FFE-41F2-ACBF-E5FE34CF38BC}" type="slidenum">
              <a:rPr lang="en-US" smtClean="0"/>
              <a:t>‹#›</a:t>
            </a:fld>
            <a:endParaRPr lang="en-US"/>
          </a:p>
        </p:txBody>
      </p:sp>
    </p:spTree>
    <p:extLst>
      <p:ext uri="{BB962C8B-B14F-4D97-AF65-F5344CB8AC3E}">
        <p14:creationId xmlns:p14="http://schemas.microsoft.com/office/powerpoint/2010/main" val="419860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en.wikipedia.org/wiki/Celsius"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en.wikipedia.org/wiki/Heat-affected_zone" TargetMode="External"/><Relationship Id="rId4" Type="http://schemas.openxmlformats.org/officeDocument/2006/relationships/hyperlink" Target="http://en.wikipedia.org/wiki/Arc_welding"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p>
          <a:p>
            <a:r>
              <a:rPr lang="en-US" dirty="0" smtClean="0"/>
              <a:t>Is it in the interest of the Army that contractors </a:t>
            </a:r>
            <a:r>
              <a:rPr lang="en-US" i="1" dirty="0" smtClean="0"/>
              <a:t>manage</a:t>
            </a:r>
            <a:r>
              <a:rPr lang="en-US" dirty="0" smtClean="0"/>
              <a:t> cost, not just report it?</a:t>
            </a:r>
          </a:p>
          <a:p>
            <a:endParaRPr lang="en-US" dirty="0" smtClean="0"/>
          </a:p>
          <a:p>
            <a:r>
              <a:rPr lang="en-US" dirty="0" smtClean="0"/>
              <a:t>Contractors who do business with any branch of the federal government are</a:t>
            </a:r>
            <a:r>
              <a:rPr lang="en-US" baseline="0" dirty="0" smtClean="0"/>
              <a:t> subject to regulations, and to significant scrutiny to assure compliance with those regulations.  The question is, do those regulations guarantee or even promote true cost management?</a:t>
            </a:r>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2</a:t>
            </a:fld>
            <a:endParaRPr lang="en-US"/>
          </a:p>
        </p:txBody>
      </p:sp>
    </p:spTree>
    <p:extLst>
      <p:ext uri="{BB962C8B-B14F-4D97-AF65-F5344CB8AC3E}">
        <p14:creationId xmlns:p14="http://schemas.microsoft.com/office/powerpoint/2010/main" val="2000757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accent1">
                    <a:lumMod val="75000"/>
                  </a:schemeClr>
                </a:solidFill>
                <a:effectLst>
                  <a:outerShdw blurRad="38100" dist="38100" dir="2700000" algn="tl">
                    <a:srgbClr val="000000">
                      <a:alpha val="43137"/>
                    </a:srgbClr>
                  </a:outerShdw>
                </a:effectLst>
              </a:rPr>
              <a:t>Activity Step 1:</a:t>
            </a:r>
            <a:r>
              <a:rPr lang="en-US" b="0" baseline="0" dirty="0" smtClean="0">
                <a:solidFill>
                  <a:schemeClr val="accent1">
                    <a:lumMod val="75000"/>
                  </a:schemeClr>
                </a:solidFill>
                <a:effectLst>
                  <a:outerShdw blurRad="38100" dist="38100" dir="2700000" algn="tl">
                    <a:srgbClr val="000000">
                      <a:alpha val="43137"/>
                    </a:srgbClr>
                  </a:outerShdw>
                </a:effectLst>
              </a:rPr>
              <a:t>  Describe the nature of cost reporting by defense contractors</a:t>
            </a:r>
          </a:p>
          <a:p>
            <a:endParaRPr lang="en-US" dirty="0" smtClean="0"/>
          </a:p>
          <a:p>
            <a:r>
              <a:rPr lang="en-US" dirty="0" smtClean="0"/>
              <a:t>Consistency is a major</a:t>
            </a:r>
            <a:r>
              <a:rPr lang="en-US" baseline="0" dirty="0" smtClean="0"/>
              <a:t> </a:t>
            </a:r>
            <a:r>
              <a:rPr lang="en-US" dirty="0" smtClean="0"/>
              <a:t>theme.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11</a:t>
            </a:fld>
            <a:endParaRPr lang="en-US"/>
          </a:p>
        </p:txBody>
      </p:sp>
    </p:spTree>
    <p:extLst>
      <p:ext uri="{BB962C8B-B14F-4D97-AF65-F5344CB8AC3E}">
        <p14:creationId xmlns:p14="http://schemas.microsoft.com/office/powerpoint/2010/main" val="351165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accent1">
                    <a:lumMod val="75000"/>
                  </a:schemeClr>
                </a:solidFill>
                <a:effectLst>
                  <a:outerShdw blurRad="38100" dist="38100" dir="2700000" algn="tl">
                    <a:srgbClr val="000000">
                      <a:alpha val="43137"/>
                    </a:srgbClr>
                  </a:outerShdw>
                </a:effectLst>
              </a:rPr>
              <a:t>Activity Step 1:</a:t>
            </a:r>
            <a:r>
              <a:rPr lang="en-US" b="0" baseline="0" dirty="0" smtClean="0">
                <a:solidFill>
                  <a:schemeClr val="accent1">
                    <a:lumMod val="75000"/>
                  </a:schemeClr>
                </a:solidFill>
                <a:effectLst>
                  <a:outerShdw blurRad="38100" dist="38100" dir="2700000" algn="tl">
                    <a:srgbClr val="000000">
                      <a:alpha val="43137"/>
                    </a:srgbClr>
                  </a:outerShdw>
                </a:effectLst>
              </a:rPr>
              <a:t>  Describe the nature of cost reporting by defense contractors</a:t>
            </a:r>
          </a:p>
          <a:p>
            <a:endParaRPr lang="en-US" dirty="0" smtClean="0"/>
          </a:p>
          <a:p>
            <a:r>
              <a:rPr lang="en-US" dirty="0" smtClean="0"/>
              <a:t>Dealing with capital</a:t>
            </a:r>
            <a:r>
              <a:rPr lang="en-US" baseline="0" dirty="0" smtClean="0"/>
              <a:t> (long lived) assets is another major theme.  </a:t>
            </a:r>
          </a:p>
          <a:p>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12</a:t>
            </a:fld>
            <a:endParaRPr lang="en-US"/>
          </a:p>
        </p:txBody>
      </p:sp>
    </p:spTree>
    <p:extLst>
      <p:ext uri="{BB962C8B-B14F-4D97-AF65-F5344CB8AC3E}">
        <p14:creationId xmlns:p14="http://schemas.microsoft.com/office/powerpoint/2010/main" val="351165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accent1">
                    <a:lumMod val="75000"/>
                  </a:schemeClr>
                </a:solidFill>
                <a:effectLst>
                  <a:outerShdw blurRad="38100" dist="38100" dir="2700000" algn="tl">
                    <a:srgbClr val="000000">
                      <a:alpha val="43137"/>
                    </a:srgbClr>
                  </a:outerShdw>
                </a:effectLst>
              </a:rPr>
              <a:t>Activity Step 1:</a:t>
            </a:r>
            <a:r>
              <a:rPr lang="en-US" b="0" baseline="0" dirty="0" smtClean="0">
                <a:solidFill>
                  <a:schemeClr val="accent1">
                    <a:lumMod val="75000"/>
                  </a:schemeClr>
                </a:solidFill>
                <a:effectLst>
                  <a:outerShdw blurRad="38100" dist="38100" dir="2700000" algn="tl">
                    <a:srgbClr val="000000">
                      <a:alpha val="43137"/>
                    </a:srgbClr>
                  </a:outerShdw>
                </a:effectLst>
              </a:rPr>
              <a:t>  Describe the nature of cost reporting by defense contractors</a:t>
            </a:r>
          </a:p>
          <a:p>
            <a:endParaRPr lang="en-US" baseline="0" dirty="0" smtClean="0"/>
          </a:p>
          <a:p>
            <a:r>
              <a:rPr lang="en-US" baseline="0" dirty="0" smtClean="0"/>
              <a:t>Vacation, sick leave, pensions, insurance, and research and development costs are also addressed.  These dictate how these costs (traditionally period costs, not product costs) may be assigned to outputs, including federal contracts.  </a:t>
            </a:r>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13</a:t>
            </a:fld>
            <a:endParaRPr lang="en-US"/>
          </a:p>
        </p:txBody>
      </p:sp>
    </p:spTree>
    <p:extLst>
      <p:ext uri="{BB962C8B-B14F-4D97-AF65-F5344CB8AC3E}">
        <p14:creationId xmlns:p14="http://schemas.microsoft.com/office/powerpoint/2010/main" val="351165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accent1">
                    <a:lumMod val="75000"/>
                  </a:schemeClr>
                </a:solidFill>
                <a:effectLst>
                  <a:outerShdw blurRad="38100" dist="38100" dir="2700000" algn="tl">
                    <a:srgbClr val="000000">
                      <a:alpha val="43137"/>
                    </a:srgbClr>
                  </a:outerShdw>
                </a:effectLst>
              </a:rPr>
              <a:t>Activity Step 1:</a:t>
            </a:r>
            <a:r>
              <a:rPr lang="en-US" b="0" baseline="0" dirty="0" smtClean="0">
                <a:solidFill>
                  <a:schemeClr val="accent1">
                    <a:lumMod val="75000"/>
                  </a:schemeClr>
                </a:solidFill>
                <a:effectLst>
                  <a:outerShdw blurRad="38100" dist="38100" dir="2700000" algn="tl">
                    <a:srgbClr val="000000">
                      <a:alpha val="43137"/>
                    </a:srgbClr>
                  </a:outerShdw>
                </a:effectLst>
              </a:rPr>
              <a:t>  Describe the nature of cost reporting by defense contractors</a:t>
            </a:r>
          </a:p>
          <a:p>
            <a:endParaRPr lang="en-US" baseline="0" dirty="0" smtClean="0"/>
          </a:p>
          <a:p>
            <a:r>
              <a:rPr lang="en-US" baseline="0" dirty="0" smtClean="0"/>
              <a:t>Only a few of the standards deal with traditional manufacturing costs.  </a:t>
            </a:r>
          </a:p>
          <a:p>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14</a:t>
            </a:fld>
            <a:endParaRPr lang="en-US"/>
          </a:p>
        </p:txBody>
      </p:sp>
    </p:spTree>
    <p:extLst>
      <p:ext uri="{BB962C8B-B14F-4D97-AF65-F5344CB8AC3E}">
        <p14:creationId xmlns:p14="http://schemas.microsoft.com/office/powerpoint/2010/main" val="351165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accent1">
                    <a:lumMod val="75000"/>
                  </a:schemeClr>
                </a:solidFill>
                <a:effectLst>
                  <a:outerShdw blurRad="38100" dist="38100" dir="2700000" algn="tl">
                    <a:srgbClr val="000000">
                      <a:alpha val="43137"/>
                    </a:srgbClr>
                  </a:outerShdw>
                </a:effectLst>
              </a:rPr>
              <a:t>Activity Step 1:</a:t>
            </a:r>
            <a:r>
              <a:rPr lang="en-US" b="0" baseline="0" dirty="0" smtClean="0">
                <a:solidFill>
                  <a:schemeClr val="accent1">
                    <a:lumMod val="75000"/>
                  </a:schemeClr>
                </a:solidFill>
                <a:effectLst>
                  <a:outerShdw blurRad="38100" dist="38100" dir="2700000" algn="tl">
                    <a:srgbClr val="000000">
                      <a:alpha val="43137"/>
                    </a:srgbClr>
                  </a:outerShdw>
                </a:effectLst>
              </a:rPr>
              <a:t>  Describe the nature of cost reporting by defense contractors</a:t>
            </a:r>
          </a:p>
          <a:p>
            <a:endParaRPr lang="en-US" baseline="0" dirty="0" smtClean="0"/>
          </a:p>
          <a:p>
            <a:r>
              <a:rPr lang="en-US" baseline="0" dirty="0" smtClean="0"/>
              <a:t>One of the standards defines how high level administrative expenses may be assigned to segments, and subsequently to contract outputs.  (This is the equivalent of assigning a portion of the Commander in Chief’s cost to your operating unit’s cost.)</a:t>
            </a:r>
          </a:p>
          <a:p>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15</a:t>
            </a:fld>
            <a:endParaRPr lang="en-US"/>
          </a:p>
        </p:txBody>
      </p:sp>
    </p:spTree>
    <p:extLst>
      <p:ext uri="{BB962C8B-B14F-4D97-AF65-F5344CB8AC3E}">
        <p14:creationId xmlns:p14="http://schemas.microsoft.com/office/powerpoint/2010/main" val="351165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accent1">
                    <a:lumMod val="75000"/>
                  </a:schemeClr>
                </a:solidFill>
                <a:effectLst>
                  <a:outerShdw blurRad="38100" dist="38100" dir="2700000" algn="tl">
                    <a:srgbClr val="000000">
                      <a:alpha val="43137"/>
                    </a:srgbClr>
                  </a:outerShdw>
                </a:effectLst>
              </a:rPr>
              <a:t>Activity Step 1:</a:t>
            </a:r>
            <a:r>
              <a:rPr lang="en-US" b="0" baseline="0" dirty="0" smtClean="0">
                <a:solidFill>
                  <a:schemeClr val="accent1">
                    <a:lumMod val="75000"/>
                  </a:schemeClr>
                </a:solidFill>
                <a:effectLst>
                  <a:outerShdw blurRad="38100" dist="38100" dir="2700000" algn="tl">
                    <a:srgbClr val="000000">
                      <a:alpha val="43137"/>
                    </a:srgbClr>
                  </a:outerShdw>
                </a:effectLst>
              </a:rPr>
              <a:t>  Describe the nature of cost reporting by defense contractors</a:t>
            </a:r>
          </a:p>
          <a:p>
            <a:endParaRPr lang="en-US" dirty="0" smtClean="0"/>
          </a:p>
          <a:p>
            <a:r>
              <a:rPr lang="en-US" dirty="0" smtClean="0"/>
              <a:t>Home Office or</a:t>
            </a:r>
            <a:r>
              <a:rPr lang="en-US" baseline="0" dirty="0" smtClean="0"/>
              <a:t> Corporate Headquarters </a:t>
            </a:r>
            <a:r>
              <a:rPr lang="en-US" dirty="0" smtClean="0"/>
              <a:t>expenses may be</a:t>
            </a:r>
            <a:r>
              <a:rPr lang="en-US" baseline="0" dirty="0" smtClean="0"/>
              <a:t> assigned in the following ways:</a:t>
            </a:r>
          </a:p>
          <a:p>
            <a:r>
              <a:rPr lang="en-US" baseline="0" dirty="0" smtClean="0"/>
              <a:t>Personnel administration may be assigned on number of personnel, labor hours, payroll dollars, or number of hires.</a:t>
            </a:r>
          </a:p>
          <a:p>
            <a:r>
              <a:rPr lang="en-US" baseline="0" dirty="0" smtClean="0"/>
              <a:t>Data processing services may be assigned by machine time or number of reports</a:t>
            </a:r>
          </a:p>
          <a:p>
            <a:r>
              <a:rPr lang="en-US" baseline="0" dirty="0" smtClean="0"/>
              <a:t>Centralized purchasing and subcontracting may be assigned on number of purchase orders, value of purchases, or number of items.</a:t>
            </a:r>
          </a:p>
          <a:p>
            <a:r>
              <a:rPr lang="en-US" baseline="0" dirty="0" smtClean="0"/>
              <a:t>Centralized warehousing may be assigned on square footage used, value of material, or volume of material.</a:t>
            </a:r>
          </a:p>
          <a:p>
            <a:r>
              <a:rPr lang="en-US" baseline="0" dirty="0" smtClean="0"/>
              <a:t>The list goes on, defining how the cost of company aircraft may be assigned, or the cost of Central telephone service.  </a:t>
            </a:r>
          </a:p>
          <a:p>
            <a:endParaRPr lang="en-US" baseline="0" dirty="0" smtClean="0"/>
          </a:p>
          <a:p>
            <a:endParaRPr lang="en-US" baseline="0" dirty="0" smtClean="0"/>
          </a:p>
          <a:p>
            <a:r>
              <a:rPr lang="en-US" baseline="0" dirty="0" smtClean="0"/>
              <a:t>The point is, a contractor may be in compliance by using any of these methods, even if they don’t make sense from a cost management standpoint.  Think of it this way.  How should the President’s costs, or the cost of operating the Pentagon, be assigned to your unit?   How would that affect your cost management efforts?  If the costs are arbitrarily assigned, it’s likely they will confound cost management efforts.  You might be assigned costs of the Pentagon’s or the White House’s telecommunications equipment based on the number of telephones (instruments, in the table above) installed in your organization.  While the cost of telecommunications equipment at the Pentagon or White House is likely beyond your unit’s control, having those costs assigned to your unit will make telephones appear very expensive.   Even though this method would pass the audit and represent “full cost”, it could stimulate undesired behaviors (a rational cost management behavior under this method of cost assignment would be to reduce or eliminate telephones altogether) and would have little if any impact on the cost of telecommunications equipment incurred at the White House or the Pentagon.  </a:t>
            </a:r>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16</a:t>
            </a:fld>
            <a:endParaRPr lang="en-US"/>
          </a:p>
        </p:txBody>
      </p:sp>
    </p:spTree>
    <p:extLst>
      <p:ext uri="{BB962C8B-B14F-4D97-AF65-F5344CB8AC3E}">
        <p14:creationId xmlns:p14="http://schemas.microsoft.com/office/powerpoint/2010/main" val="2096605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accent1">
                    <a:lumMod val="75000"/>
                  </a:schemeClr>
                </a:solidFill>
                <a:effectLst>
                  <a:outerShdw blurRad="38100" dist="38100" dir="2700000" algn="tl">
                    <a:srgbClr val="000000">
                      <a:alpha val="43137"/>
                    </a:srgbClr>
                  </a:outerShdw>
                </a:effectLst>
              </a:rPr>
              <a:t>Activity Step 1:</a:t>
            </a:r>
            <a:r>
              <a:rPr lang="en-US" b="0" baseline="0" dirty="0" smtClean="0">
                <a:solidFill>
                  <a:schemeClr val="accent1">
                    <a:lumMod val="75000"/>
                  </a:schemeClr>
                </a:solidFill>
                <a:effectLst>
                  <a:outerShdw blurRad="38100" dist="38100" dir="2700000" algn="tl">
                    <a:srgbClr val="000000">
                      <a:alpha val="43137"/>
                    </a:srgbClr>
                  </a:outerShdw>
                </a:effectLst>
              </a:rPr>
              <a:t>  Describe the nature of cost reporting by defense contractors</a:t>
            </a:r>
          </a:p>
          <a:p>
            <a:r>
              <a:rPr lang="en-US" dirty="0" smtClean="0"/>
              <a:t>We’re going to look at just one of the standards, on allocating indirect</a:t>
            </a:r>
            <a:r>
              <a:rPr lang="en-US" baseline="0" dirty="0" smtClean="0"/>
              <a:t> cost.  We already have some experience in this area, from today’s lesson on job order costing.  </a:t>
            </a:r>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17</a:t>
            </a:fld>
            <a:endParaRPr lang="en-US"/>
          </a:p>
        </p:txBody>
      </p:sp>
    </p:spTree>
    <p:extLst>
      <p:ext uri="{BB962C8B-B14F-4D97-AF65-F5344CB8AC3E}">
        <p14:creationId xmlns:p14="http://schemas.microsoft.com/office/powerpoint/2010/main" val="351165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accent1">
                    <a:lumMod val="75000"/>
                  </a:schemeClr>
                </a:solidFill>
                <a:effectLst>
                  <a:outerShdw blurRad="38100" dist="38100" dir="2700000" algn="tl">
                    <a:srgbClr val="000000">
                      <a:alpha val="43137"/>
                    </a:srgbClr>
                  </a:outerShdw>
                </a:effectLst>
              </a:rPr>
              <a:t>Activity Step 1:</a:t>
            </a:r>
            <a:r>
              <a:rPr lang="en-US" sz="1200" b="0" baseline="0" dirty="0" smtClean="0">
                <a:solidFill>
                  <a:schemeClr val="accent1">
                    <a:lumMod val="75000"/>
                  </a:schemeClr>
                </a:solidFill>
                <a:effectLst>
                  <a:outerShdw blurRad="38100" dist="38100" dir="2700000" algn="tl">
                    <a:srgbClr val="000000">
                      <a:alpha val="43137"/>
                    </a:srgbClr>
                  </a:outerShdw>
                </a:effectLst>
              </a:rPr>
              <a:t>  Describe the nature of cost reporting by defense contractors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Note:  read</a:t>
            </a:r>
            <a:r>
              <a:rPr lang="en-US" sz="1200" baseline="0" dirty="0" smtClean="0"/>
              <a:t> the highlighted words, which give the key points of the standard: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The </a:t>
            </a:r>
            <a:r>
              <a:rPr lang="en-US" sz="1200" b="1" dirty="0" smtClean="0">
                <a:solidFill>
                  <a:srgbClr val="C00000"/>
                </a:solidFill>
                <a:effectLst>
                  <a:outerShdw blurRad="38100" dist="38100" dir="2700000" algn="tl">
                    <a:srgbClr val="000000">
                      <a:alpha val="43137"/>
                    </a:srgbClr>
                  </a:outerShdw>
                </a:effectLst>
              </a:rPr>
              <a:t>costs of the management or supervision</a:t>
            </a:r>
            <a:r>
              <a:rPr lang="en-US" sz="1200" dirty="0" smtClean="0"/>
              <a:t> </a:t>
            </a:r>
            <a:r>
              <a:rPr lang="en-US" sz="1200" b="1" dirty="0" smtClean="0">
                <a:solidFill>
                  <a:srgbClr val="C00000"/>
                </a:solidFill>
                <a:effectLst>
                  <a:outerShdw blurRad="38100" dist="38100" dir="2700000" algn="tl">
                    <a:srgbClr val="000000">
                      <a:alpha val="43137"/>
                    </a:srgbClr>
                  </a:outerShdw>
                </a:effectLst>
              </a:rPr>
              <a:t>do not have a direct and definitive relationship to the benefiting cost objectives and cannot be allocated on measures of a specific beneficial or causal relationship</a:t>
            </a:r>
            <a:r>
              <a:rPr lang="en-US" sz="1200" dirty="0" smtClean="0"/>
              <a:t>. In</a:t>
            </a:r>
            <a:r>
              <a:rPr lang="en-US" sz="1200" baseline="0" dirty="0" smtClean="0"/>
              <a:t> other words, by definition we can’t identify a specific beneficial relationship between indirect costs and units of output.  Therefore we need a method of assigning or allocating those costs.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That method should be </a:t>
            </a:r>
            <a:r>
              <a:rPr lang="en-US" sz="1200" b="1" dirty="0" smtClean="0">
                <a:solidFill>
                  <a:srgbClr val="C00000"/>
                </a:solidFill>
                <a:effectLst>
                  <a:outerShdw blurRad="38100" dist="38100" dir="2700000" algn="tl">
                    <a:srgbClr val="000000">
                      <a:alpha val="43137"/>
                    </a:srgbClr>
                  </a:outerShdw>
                </a:effectLst>
              </a:rPr>
              <a:t>a base representative of the activity being managed or supervised.</a:t>
            </a:r>
            <a:r>
              <a:rPr lang="en-US" sz="1200" b="0" dirty="0" smtClean="0">
                <a:solidFill>
                  <a:srgbClr val="C00000"/>
                </a:solidFill>
                <a:effectLst>
                  <a:outerShdw blurRad="38100" dist="38100" dir="2700000" algn="tl">
                    <a:srgbClr val="000000">
                      <a:alpha val="43137"/>
                    </a:srgbClr>
                  </a:outerShdw>
                </a:effectLst>
              </a:rPr>
              <a:t> This refers</a:t>
            </a:r>
            <a:r>
              <a:rPr lang="en-US" sz="1200" b="0" baseline="0" dirty="0" smtClean="0">
                <a:solidFill>
                  <a:srgbClr val="C00000"/>
                </a:solidFill>
                <a:effectLst>
                  <a:outerShdw blurRad="38100" dist="38100" dir="2700000" algn="tl">
                    <a:srgbClr val="000000">
                      <a:alpha val="43137"/>
                    </a:srgbClr>
                  </a:outerShdw>
                </a:effectLst>
              </a:rPr>
              <a:t> to overhead application similar to what we were doing in </a:t>
            </a:r>
            <a:r>
              <a:rPr lang="en-US" sz="1200" b="0" baseline="0" dirty="0" smtClean="0">
                <a:solidFill>
                  <a:srgbClr val="C00000"/>
                </a:solidFill>
                <a:effectLst>
                  <a:outerShdw blurRad="38100" dist="38100" dir="2700000" algn="tl">
                    <a:srgbClr val="000000">
                      <a:alpha val="43137"/>
                    </a:srgbClr>
                  </a:outerShdw>
                </a:effectLst>
              </a:rPr>
              <a:t>the last lesson, </a:t>
            </a:r>
            <a:r>
              <a:rPr lang="en-US" sz="1200" kern="1200" dirty="0" smtClean="0">
                <a:solidFill>
                  <a:schemeClr val="tx1"/>
                </a:solidFill>
                <a:effectLst/>
                <a:latin typeface="+mn-lt"/>
                <a:ea typeface="+mn-ea"/>
                <a:cs typeface="+mn-cs"/>
              </a:rPr>
              <a:t>Calculate Cost of Goods Sold and Ending Overhead Balance</a:t>
            </a:r>
            <a:r>
              <a:rPr lang="en-US" sz="1200" b="0" baseline="0" dirty="0" smtClean="0">
                <a:solidFill>
                  <a:srgbClr val="C00000"/>
                </a:solidFill>
                <a:effectLst>
                  <a:outerShdw blurRad="38100" dist="38100" dir="2700000" algn="tl">
                    <a:srgbClr val="000000">
                      <a:alpha val="43137"/>
                    </a:srgbClr>
                  </a:outerShdw>
                </a:effectLst>
              </a:rPr>
              <a:t>.</a:t>
            </a:r>
            <a:endParaRPr lang="en-US" sz="1200" b="1" dirty="0" smtClean="0">
              <a:solidFill>
                <a:srgbClr val="C00000"/>
              </a:solidFill>
              <a:effectLst>
                <a:outerShdw blurRad="38100" dist="38100" dir="2700000" algn="tl">
                  <a:srgbClr val="000000">
                    <a:alpha val="43137"/>
                  </a:srgbClr>
                </a:outerShdw>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b="1" dirty="0" smtClean="0">
              <a:solidFill>
                <a:srgbClr val="C00000"/>
              </a:solidFill>
              <a:effectLst>
                <a:outerShdw blurRad="38100" dist="38100" dir="2700000" algn="tl">
                  <a:srgbClr val="000000">
                    <a:alpha val="43137"/>
                  </a:srgbClr>
                </a:outerShdw>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b="0" dirty="0" smtClean="0">
              <a:solidFill>
                <a:srgbClr val="C00000"/>
              </a:solidFill>
              <a:effectLst>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18</a:t>
            </a:fld>
            <a:endParaRPr lang="en-US"/>
          </a:p>
        </p:txBody>
      </p:sp>
    </p:spTree>
    <p:extLst>
      <p:ext uri="{BB962C8B-B14F-4D97-AF65-F5344CB8AC3E}">
        <p14:creationId xmlns:p14="http://schemas.microsoft.com/office/powerpoint/2010/main" val="2295387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accent1">
                    <a:lumMod val="75000"/>
                  </a:schemeClr>
                </a:solidFill>
                <a:effectLst>
                  <a:outerShdw blurRad="38100" dist="38100" dir="2700000" algn="tl">
                    <a:srgbClr val="000000">
                      <a:alpha val="43137"/>
                    </a:srgbClr>
                  </a:outerShdw>
                </a:effectLst>
              </a:rPr>
              <a:t>Activity Step 1:</a:t>
            </a:r>
            <a:r>
              <a:rPr lang="en-US" sz="2800" b="0" baseline="0" dirty="0" smtClean="0">
                <a:solidFill>
                  <a:schemeClr val="accent1">
                    <a:lumMod val="75000"/>
                  </a:schemeClr>
                </a:solidFill>
                <a:effectLst>
                  <a:outerShdw blurRad="38100" dist="38100" dir="2700000" algn="tl">
                    <a:srgbClr val="000000">
                      <a:alpha val="43137"/>
                    </a:srgbClr>
                  </a:outerShdw>
                </a:effectLst>
              </a:rPr>
              <a:t>  Describe the nature of cost reporting by defense contractors</a:t>
            </a:r>
          </a:p>
          <a:p>
            <a:pPr marL="0" indent="0">
              <a:buNone/>
            </a:pPr>
            <a:r>
              <a:rPr lang="en-US" sz="1100" b="1" dirty="0" smtClean="0">
                <a:solidFill>
                  <a:srgbClr val="C00000"/>
                </a:solidFill>
                <a:effectLst>
                  <a:outerShdw blurRad="38100" dist="38100" dir="2700000" algn="tl">
                    <a:srgbClr val="000000">
                      <a:alpha val="43137"/>
                    </a:srgbClr>
                  </a:outerShdw>
                </a:effectLst>
              </a:rPr>
              <a:t>The base used shall be determined by the application of the criteria below. </a:t>
            </a:r>
          </a:p>
          <a:p>
            <a:pPr marL="0" indent="0">
              <a:buNone/>
            </a:pPr>
            <a:r>
              <a:rPr lang="en-US" sz="1100" dirty="0" smtClean="0"/>
              <a:t>(i) A </a:t>
            </a:r>
            <a:r>
              <a:rPr lang="en-US" sz="1100" b="1" dirty="0" smtClean="0">
                <a:solidFill>
                  <a:srgbClr val="C00000"/>
                </a:solidFill>
                <a:effectLst>
                  <a:outerShdw blurRad="38100" dist="38100" dir="2700000" algn="tl">
                    <a:srgbClr val="000000">
                      <a:alpha val="43137"/>
                    </a:srgbClr>
                  </a:outerShdw>
                </a:effectLst>
              </a:rPr>
              <a:t>direct labor hour base or direct labor cost base </a:t>
            </a:r>
          </a:p>
          <a:p>
            <a:pPr marL="0" indent="0">
              <a:buNone/>
            </a:pPr>
            <a:r>
              <a:rPr lang="en-US" sz="1100" dirty="0" smtClean="0"/>
              <a:t>(ii) A </a:t>
            </a:r>
            <a:r>
              <a:rPr lang="en-US" sz="1100" b="1" dirty="0" smtClean="0">
                <a:solidFill>
                  <a:srgbClr val="C00000"/>
                </a:solidFill>
                <a:effectLst>
                  <a:outerShdw blurRad="38100" dist="38100" dir="2700000" algn="tl">
                    <a:srgbClr val="000000">
                      <a:alpha val="43137"/>
                    </a:srgbClr>
                  </a:outerShdw>
                </a:effectLst>
              </a:rPr>
              <a:t>machine-hour base </a:t>
            </a:r>
          </a:p>
          <a:p>
            <a:pPr marL="0" indent="0">
              <a:buNone/>
            </a:pPr>
            <a:r>
              <a:rPr lang="en-US" sz="1100" dirty="0" smtClean="0"/>
              <a:t>(iii) A </a:t>
            </a:r>
            <a:r>
              <a:rPr lang="en-US" sz="1100" b="1" dirty="0" smtClean="0">
                <a:solidFill>
                  <a:srgbClr val="C00000"/>
                </a:solidFill>
                <a:effectLst>
                  <a:outerShdw blurRad="38100" dist="38100" dir="2700000" algn="tl">
                    <a:srgbClr val="000000">
                      <a:alpha val="43137"/>
                    </a:srgbClr>
                  </a:outerShdw>
                </a:effectLst>
              </a:rPr>
              <a:t>units-of-production base </a:t>
            </a:r>
          </a:p>
          <a:p>
            <a:pPr marL="0" indent="0">
              <a:buNone/>
            </a:pPr>
            <a:r>
              <a:rPr lang="en-US" sz="1100" dirty="0" smtClean="0"/>
              <a:t>(iv) A </a:t>
            </a:r>
            <a:r>
              <a:rPr lang="en-US" sz="1100" b="1" dirty="0" smtClean="0">
                <a:solidFill>
                  <a:srgbClr val="C00000"/>
                </a:solidFill>
                <a:effectLst>
                  <a:outerShdw blurRad="38100" dist="38100" dir="2700000" algn="tl">
                    <a:srgbClr val="000000">
                      <a:alpha val="43137"/>
                    </a:srgbClr>
                  </a:outerShdw>
                </a:effectLst>
              </a:rPr>
              <a:t>material cost base</a:t>
            </a:r>
          </a:p>
          <a:p>
            <a:pPr marL="0" indent="0">
              <a:buNone/>
            </a:pPr>
            <a:r>
              <a:rPr lang="en-US" sz="1100" b="0" dirty="0" smtClean="0">
                <a:solidFill>
                  <a:srgbClr val="C00000"/>
                </a:solidFill>
                <a:effectLst>
                  <a:outerShdw blurRad="38100" dist="38100" dir="2700000" algn="tl">
                    <a:srgbClr val="000000">
                      <a:alpha val="43137"/>
                    </a:srgbClr>
                  </a:outerShdw>
                </a:effectLst>
              </a:rPr>
              <a:t>Again,</a:t>
            </a:r>
            <a:r>
              <a:rPr lang="en-US" sz="1100" b="0" baseline="0" dirty="0" smtClean="0">
                <a:solidFill>
                  <a:srgbClr val="C00000"/>
                </a:solidFill>
                <a:effectLst>
                  <a:outerShdw blurRad="38100" dist="38100" dir="2700000" algn="tl">
                    <a:srgbClr val="000000">
                      <a:alpha val="43137"/>
                    </a:srgbClr>
                  </a:outerShdw>
                </a:effectLst>
              </a:rPr>
              <a:t> the key point here is that the contractor can use any of these methods of allocation and be in compliance with the standard</a:t>
            </a:r>
            <a:r>
              <a:rPr lang="en-US" sz="1100" dirty="0" smtClean="0"/>
              <a:t>.</a:t>
            </a:r>
          </a:p>
          <a:p>
            <a:endParaRPr lang="en-US" sz="1100" dirty="0"/>
          </a:p>
          <a:p>
            <a:r>
              <a:rPr lang="en-US" sz="1100" dirty="0" smtClean="0"/>
              <a:t>Notice</a:t>
            </a:r>
            <a:r>
              <a:rPr lang="en-US" sz="1100" baseline="0" dirty="0" smtClean="0"/>
              <a:t> that the number one choice is direct labor hours or direct labor dollars.  This is what we have been doing in the Job order costing module.  The other assumption here is that these types of costs are all aggregated into one overhead pool and assigned on the same base, with direct labor hours or direct labor dollars being the preferred method.  This is known as a plant-wide application rate.  </a:t>
            </a:r>
            <a:endParaRPr lang="en-US" sz="1100" dirty="0" smtClean="0"/>
          </a:p>
        </p:txBody>
      </p:sp>
      <p:sp>
        <p:nvSpPr>
          <p:cNvPr id="4" name="Slide Number Placeholder 3"/>
          <p:cNvSpPr>
            <a:spLocks noGrp="1"/>
          </p:cNvSpPr>
          <p:nvPr>
            <p:ph type="sldNum" sz="quarter" idx="10"/>
          </p:nvPr>
        </p:nvSpPr>
        <p:spPr/>
        <p:txBody>
          <a:bodyPr/>
          <a:lstStyle/>
          <a:p>
            <a:fld id="{185E9767-7FFE-41F2-ACBF-E5FE34CF38BC}" type="slidenum">
              <a:rPr lang="en-US" smtClean="0"/>
              <a:t>19</a:t>
            </a:fld>
            <a:endParaRPr lang="en-US"/>
          </a:p>
        </p:txBody>
      </p:sp>
    </p:spTree>
    <p:extLst>
      <p:ext uri="{BB962C8B-B14F-4D97-AF65-F5344CB8AC3E}">
        <p14:creationId xmlns:p14="http://schemas.microsoft.com/office/powerpoint/2010/main" val="1717691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accent1">
                    <a:lumMod val="75000"/>
                  </a:schemeClr>
                </a:solidFill>
                <a:effectLst>
                  <a:outerShdw blurRad="38100" dist="38100" dir="2700000" algn="tl">
                    <a:srgbClr val="000000">
                      <a:alpha val="43137"/>
                    </a:srgbClr>
                  </a:outerShdw>
                </a:effectLst>
              </a:rPr>
              <a:t>Activity Step 1:</a:t>
            </a:r>
            <a:r>
              <a:rPr lang="en-US" sz="1400" b="0" baseline="0" dirty="0" smtClean="0">
                <a:solidFill>
                  <a:schemeClr val="accent1">
                    <a:lumMod val="75000"/>
                  </a:schemeClr>
                </a:solidFill>
                <a:effectLst>
                  <a:outerShdw blurRad="38100" dist="38100" dir="2700000" algn="tl">
                    <a:srgbClr val="000000">
                      <a:alpha val="43137"/>
                    </a:srgbClr>
                  </a:outerShdw>
                </a:effectLst>
              </a:rPr>
              <a:t>  Describe the nature of cost reporting by defense contractors</a:t>
            </a:r>
          </a:p>
          <a:p>
            <a:pPr marL="0" indent="0">
              <a:buNone/>
            </a:pPr>
            <a:r>
              <a:rPr lang="en-US" sz="700" b="1" dirty="0" smtClean="0">
                <a:solidFill>
                  <a:srgbClr val="C00000"/>
                </a:solidFill>
                <a:effectLst>
                  <a:outerShdw blurRad="38100" dist="38100" dir="2700000" algn="tl">
                    <a:srgbClr val="000000">
                      <a:alpha val="43137"/>
                    </a:srgbClr>
                  </a:outerShdw>
                </a:effectLst>
              </a:rPr>
              <a:t>Indirect cost pools shall be allocated to</a:t>
            </a:r>
            <a:r>
              <a:rPr lang="en-US" sz="700" dirty="0" smtClean="0"/>
              <a:t>:</a:t>
            </a:r>
          </a:p>
          <a:p>
            <a:pPr marL="400050" lvl="1" indent="0">
              <a:buNone/>
            </a:pPr>
            <a:r>
              <a:rPr lang="en-US" sz="700" dirty="0" smtClean="0"/>
              <a:t>(i) </a:t>
            </a:r>
            <a:r>
              <a:rPr lang="en-US" sz="700" b="1" dirty="0" smtClean="0">
                <a:solidFill>
                  <a:srgbClr val="C00000"/>
                </a:solidFill>
                <a:effectLst>
                  <a:outerShdw blurRad="38100" dist="38100" dir="2700000" algn="tl">
                    <a:srgbClr val="000000">
                      <a:alpha val="43137"/>
                    </a:srgbClr>
                  </a:outerShdw>
                </a:effectLst>
              </a:rPr>
              <a:t>Final cost objectives</a:t>
            </a:r>
            <a:r>
              <a:rPr lang="en-US" sz="700" dirty="0" smtClean="0"/>
              <a:t>;</a:t>
            </a:r>
          </a:p>
          <a:p>
            <a:pPr marL="400050" lvl="1" indent="0">
              <a:buNone/>
            </a:pPr>
            <a:r>
              <a:rPr lang="en-US" sz="700" dirty="0" smtClean="0"/>
              <a:t>(ii) </a:t>
            </a:r>
            <a:r>
              <a:rPr lang="en-US" sz="700" b="1" dirty="0" smtClean="0">
                <a:solidFill>
                  <a:srgbClr val="C00000"/>
                </a:solidFill>
                <a:effectLst>
                  <a:outerShdw blurRad="38100" dist="38100" dir="2700000" algn="tl">
                    <a:srgbClr val="000000">
                      <a:alpha val="43137"/>
                    </a:srgbClr>
                  </a:outerShdw>
                </a:effectLst>
              </a:rPr>
              <a:t>Goods</a:t>
            </a:r>
            <a:r>
              <a:rPr lang="en-US" sz="700" dirty="0" smtClean="0"/>
              <a:t>;</a:t>
            </a:r>
          </a:p>
          <a:p>
            <a:pPr marL="400050" lvl="1" indent="0">
              <a:buNone/>
            </a:pPr>
            <a:r>
              <a:rPr lang="en-US" sz="700" dirty="0" smtClean="0"/>
              <a:t>(iii) </a:t>
            </a:r>
            <a:r>
              <a:rPr lang="en-US" sz="700" b="1" dirty="0" smtClean="0">
                <a:solidFill>
                  <a:srgbClr val="C00000"/>
                </a:solidFill>
                <a:effectLst>
                  <a:outerShdw blurRad="38100" dist="38100" dir="2700000" algn="tl">
                    <a:srgbClr val="000000">
                      <a:alpha val="43137"/>
                    </a:srgbClr>
                  </a:outerShdw>
                </a:effectLst>
              </a:rPr>
              <a:t>projects</a:t>
            </a:r>
            <a:r>
              <a:rPr lang="en-US" sz="700" dirty="0" smtClean="0"/>
              <a:t>;</a:t>
            </a:r>
          </a:p>
          <a:p>
            <a:pPr marL="400050" lvl="1" indent="0">
              <a:buNone/>
            </a:pPr>
            <a:r>
              <a:rPr lang="en-US" sz="700" dirty="0" smtClean="0"/>
              <a:t>(iv) </a:t>
            </a:r>
            <a:r>
              <a:rPr lang="en-US" sz="700" b="1" dirty="0" smtClean="0">
                <a:solidFill>
                  <a:srgbClr val="C00000"/>
                </a:solidFill>
                <a:effectLst>
                  <a:outerShdw blurRad="38100" dist="38100" dir="2700000" algn="tl">
                    <a:srgbClr val="000000">
                      <a:alpha val="43137"/>
                    </a:srgbClr>
                  </a:outerShdw>
                </a:effectLst>
              </a:rPr>
              <a:t>Cost centers </a:t>
            </a:r>
          </a:p>
          <a:p>
            <a:pPr marL="400050" lvl="1" indent="0">
              <a:buNone/>
            </a:pPr>
            <a:r>
              <a:rPr lang="en-US" sz="700" dirty="0" smtClean="0"/>
              <a:t>(v) </a:t>
            </a:r>
            <a:r>
              <a:rPr lang="en-US" sz="700" b="1" dirty="0" smtClean="0">
                <a:solidFill>
                  <a:srgbClr val="C00000"/>
                </a:solidFill>
                <a:effectLst>
                  <a:outerShdw blurRad="38100" dist="38100" dir="2700000" algn="tl">
                    <a:srgbClr val="000000">
                      <a:alpha val="43137"/>
                    </a:srgbClr>
                  </a:outerShdw>
                </a:effectLst>
              </a:rPr>
              <a:t>Goods or services </a:t>
            </a:r>
          </a:p>
          <a:p>
            <a:pPr marL="400050" lvl="1" indent="0">
              <a:buNone/>
            </a:pPr>
            <a:r>
              <a:rPr lang="en-US" sz="700" b="1" dirty="0" smtClean="0">
                <a:solidFill>
                  <a:srgbClr val="C00000"/>
                </a:solidFill>
                <a:effectLst>
                  <a:outerShdw blurRad="38100" dist="38100" dir="2700000" algn="tl">
                    <a:srgbClr val="000000">
                      <a:alpha val="43137"/>
                    </a:srgbClr>
                  </a:outerShdw>
                </a:effectLst>
              </a:rPr>
              <a:t>-or-</a:t>
            </a:r>
          </a:p>
          <a:p>
            <a:pPr marL="400050" lvl="1" indent="0">
              <a:buNone/>
            </a:pPr>
            <a:r>
              <a:rPr lang="en-US" sz="700" dirty="0" smtClean="0"/>
              <a:t>(vi) </a:t>
            </a:r>
            <a:r>
              <a:rPr lang="en-US" sz="700" b="1" dirty="0" smtClean="0">
                <a:solidFill>
                  <a:srgbClr val="C00000"/>
                </a:solidFill>
                <a:effectLst>
                  <a:outerShdw blurRad="38100" dist="38100" dir="2700000" algn="tl">
                    <a:srgbClr val="000000">
                      <a:alpha val="43137"/>
                    </a:srgbClr>
                  </a:outerShdw>
                </a:effectLst>
              </a:rPr>
              <a:t>tangible assets </a:t>
            </a:r>
          </a:p>
          <a:p>
            <a:pPr marL="400050" lvl="1" indent="0">
              <a:buNone/>
            </a:pPr>
            <a:endParaRPr lang="en-US" sz="1100" b="1" dirty="0" smtClean="0">
              <a:solidFill>
                <a:srgbClr val="C00000"/>
              </a:solidFill>
              <a:effectLst>
                <a:outerShdw blurRad="38100" dist="38100" dir="2700000" algn="tl">
                  <a:srgbClr val="000000">
                    <a:alpha val="43137"/>
                  </a:srgbClr>
                </a:outerShdw>
              </a:effectLst>
            </a:endParaRPr>
          </a:p>
          <a:p>
            <a:pPr marL="0" lvl="0" indent="-57150">
              <a:buNone/>
            </a:pPr>
            <a:r>
              <a:rPr lang="en-US" sz="1100" b="0" dirty="0" smtClean="0">
                <a:solidFill>
                  <a:srgbClr val="C00000"/>
                </a:solidFill>
                <a:effectLst>
                  <a:outerShdw blurRad="38100" dist="38100" dir="2700000" algn="tl">
                    <a:srgbClr val="000000">
                      <a:alpha val="43137"/>
                    </a:srgbClr>
                  </a:outerShdw>
                </a:effectLst>
              </a:rPr>
              <a:t>Any of these</a:t>
            </a:r>
            <a:r>
              <a:rPr lang="en-US" sz="1100" b="0" baseline="0" dirty="0" smtClean="0">
                <a:solidFill>
                  <a:srgbClr val="C00000"/>
                </a:solidFill>
                <a:effectLst>
                  <a:outerShdw blurRad="38100" dist="38100" dir="2700000" algn="tl">
                    <a:srgbClr val="000000">
                      <a:alpha val="43137"/>
                    </a:srgbClr>
                  </a:outerShdw>
                </a:effectLst>
              </a:rPr>
              <a:t> cost objects may be used.  As long as all indirect costs are assigned or allocated to one of these classes of items, the contractor is in compliance with the standard.  Again, compliance does not mean that the cost allocation makes sense from a cost management standpoint.</a:t>
            </a:r>
            <a:endParaRPr lang="en-US" sz="1100" b="0" dirty="0" smtClean="0">
              <a:solidFill>
                <a:srgbClr val="C00000"/>
              </a:solidFill>
              <a:effectLst>
                <a:outerShdw blurRad="38100" dist="38100" dir="2700000" algn="tl">
                  <a:srgbClr val="000000">
                    <a:alpha val="43137"/>
                  </a:srgbClr>
                </a:outerShdw>
              </a:effectLst>
            </a:endParaRPr>
          </a:p>
          <a:p>
            <a:endParaRPr lang="en-US" sz="1100" dirty="0"/>
          </a:p>
        </p:txBody>
      </p:sp>
      <p:sp>
        <p:nvSpPr>
          <p:cNvPr id="4" name="Slide Number Placeholder 3"/>
          <p:cNvSpPr>
            <a:spLocks noGrp="1"/>
          </p:cNvSpPr>
          <p:nvPr>
            <p:ph type="sldNum" sz="quarter" idx="10"/>
          </p:nvPr>
        </p:nvSpPr>
        <p:spPr/>
        <p:txBody>
          <a:bodyPr/>
          <a:lstStyle/>
          <a:p>
            <a:fld id="{185E9767-7FFE-41F2-ACBF-E5FE34CF38BC}" type="slidenum">
              <a:rPr lang="en-US" smtClean="0"/>
              <a:t>20</a:t>
            </a:fld>
            <a:endParaRPr lang="en-US"/>
          </a:p>
        </p:txBody>
      </p:sp>
    </p:spTree>
    <p:extLst>
      <p:ext uri="{BB962C8B-B14F-4D97-AF65-F5344CB8AC3E}">
        <p14:creationId xmlns:p14="http://schemas.microsoft.com/office/powerpoint/2010/main" val="2313213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Introduction</a:t>
            </a:r>
            <a:endParaRPr lang="en-US" b="1" baseline="0" dirty="0" smtClean="0"/>
          </a:p>
          <a:p>
            <a:r>
              <a:rPr lang="en-US" b="1" dirty="0" smtClean="0"/>
              <a:t>Task:  </a:t>
            </a:r>
            <a:r>
              <a:rPr lang="en-US" dirty="0" smtClean="0"/>
              <a:t>Determine the Difference between internal and external cost reporting</a:t>
            </a:r>
          </a:p>
          <a:p>
            <a:r>
              <a:rPr lang="en-US" b="1" dirty="0" smtClean="0"/>
              <a:t>Condition:  </a:t>
            </a:r>
            <a:r>
              <a:rPr lang="en-US" dirty="0" smtClean="0"/>
              <a:t>You are a cost advisor technician with access to all regulations/course handouts, and awareness of Operational Environment (OE)/Contemporary Operational Environment (COE) variables and actors.</a:t>
            </a:r>
          </a:p>
          <a:p>
            <a:r>
              <a:rPr lang="en-US" b="1" dirty="0" smtClean="0"/>
              <a:t>Standard:  </a:t>
            </a:r>
            <a:r>
              <a:rPr lang="en-US" dirty="0" smtClean="0"/>
              <a:t>with at least 80% accuracy:</a:t>
            </a:r>
          </a:p>
          <a:p>
            <a:pPr lvl="1"/>
            <a:r>
              <a:rPr lang="en-US" dirty="0" smtClean="0"/>
              <a:t>Describe Defense Contractor issues</a:t>
            </a:r>
          </a:p>
          <a:p>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3</a:t>
            </a:fld>
            <a:endParaRPr lang="en-US"/>
          </a:p>
        </p:txBody>
      </p:sp>
    </p:spTree>
    <p:extLst>
      <p:ext uri="{BB962C8B-B14F-4D97-AF65-F5344CB8AC3E}">
        <p14:creationId xmlns:p14="http://schemas.microsoft.com/office/powerpoint/2010/main" val="3942652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accent1">
                    <a:lumMod val="75000"/>
                  </a:schemeClr>
                </a:solidFill>
                <a:effectLst>
                  <a:outerShdw blurRad="38100" dist="38100" dir="2700000" algn="tl">
                    <a:srgbClr val="000000">
                      <a:alpha val="43137"/>
                    </a:srgbClr>
                  </a:outerShdw>
                </a:effectLst>
              </a:rPr>
              <a:t>Activity Step 1:</a:t>
            </a:r>
            <a:r>
              <a:rPr lang="en-US" b="0" baseline="0" dirty="0" smtClean="0">
                <a:solidFill>
                  <a:schemeClr val="accent1">
                    <a:lumMod val="75000"/>
                  </a:schemeClr>
                </a:solidFill>
                <a:effectLst>
                  <a:outerShdw blurRad="38100" dist="38100" dir="2700000" algn="tl">
                    <a:srgbClr val="000000">
                      <a:alpha val="43137"/>
                    </a:srgbClr>
                  </a:outerShdw>
                </a:effectLst>
              </a:rPr>
              <a:t>  Describe the nature of cost reporting by defense contractors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Cost reporting by contractors is specified in great detail and audited for compliance by multiple agencies, as we have already mentioned.</a:t>
            </a:r>
          </a:p>
          <a:p>
            <a:endParaRPr lang="en-US" dirty="0" smtClean="0"/>
          </a:p>
          <a:p>
            <a:r>
              <a:rPr lang="en-US" dirty="0" smtClean="0"/>
              <a:t>Do regulations guarantee that contractors manage cost?  No, regulations cannot guarantee that contractors manage cost.  It is</a:t>
            </a:r>
            <a:r>
              <a:rPr lang="en-US" baseline="0" dirty="0" smtClean="0"/>
              <a:t> not even certain that they can promote cost management.  They can only guarantee compliance with the regulation.  </a:t>
            </a:r>
            <a:endParaRPr lang="en-US" dirty="0" smtClean="0"/>
          </a:p>
          <a:p>
            <a:endParaRPr lang="en-US" dirty="0" smtClean="0"/>
          </a:p>
          <a:p>
            <a:r>
              <a:rPr lang="en-US" dirty="0" smtClean="0"/>
              <a:t>Is it in the interest of the Army that contractors </a:t>
            </a:r>
            <a:r>
              <a:rPr lang="en-US" i="1" dirty="0" smtClean="0"/>
              <a:t>manage</a:t>
            </a:r>
            <a:r>
              <a:rPr lang="en-US" dirty="0" smtClean="0"/>
              <a:t> cost, not just report it?  This</a:t>
            </a:r>
            <a:r>
              <a:rPr lang="en-US" baseline="0" dirty="0" smtClean="0"/>
              <a:t> is the same question asked at the beginning of the lesson.  Since the Army wants to manage cost, it would seem to be in the Army’s best interests that its contractors also manage cost.</a:t>
            </a:r>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21</a:t>
            </a:fld>
            <a:endParaRPr lang="en-US"/>
          </a:p>
        </p:txBody>
      </p:sp>
    </p:spTree>
    <p:extLst>
      <p:ext uri="{BB962C8B-B14F-4D97-AF65-F5344CB8AC3E}">
        <p14:creationId xmlns:p14="http://schemas.microsoft.com/office/powerpoint/2010/main" val="1891744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is the primary goal of cost reporting under the CASB standards?</a:t>
            </a:r>
          </a:p>
          <a:p>
            <a:r>
              <a:rPr lang="en-US" dirty="0" smtClean="0"/>
              <a:t>The primary goals are consistency,</a:t>
            </a:r>
            <a:r>
              <a:rPr lang="en-US" baseline="0" dirty="0" smtClean="0"/>
              <a:t> comparability, and compliance.</a:t>
            </a:r>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22</a:t>
            </a:fld>
            <a:endParaRPr lang="en-US"/>
          </a:p>
        </p:txBody>
      </p:sp>
    </p:spTree>
    <p:extLst>
      <p:ext uri="{BB962C8B-B14F-4D97-AF65-F5344CB8AC3E}">
        <p14:creationId xmlns:p14="http://schemas.microsoft.com/office/powerpoint/2010/main" val="37758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step 2:</a:t>
            </a:r>
            <a:r>
              <a:rPr lang="en-US" baseline="0" dirty="0" smtClean="0"/>
              <a:t>  Case Study – describe defense contractor reporting issues</a:t>
            </a:r>
          </a:p>
          <a:p>
            <a:pPr marL="0" indent="0" algn="l">
              <a:buNone/>
            </a:pPr>
            <a:endParaRPr lang="en-US" baseline="0" dirty="0" smtClean="0"/>
          </a:p>
          <a:p>
            <a:pPr marL="0" indent="0" algn="l">
              <a:buNone/>
            </a:pPr>
            <a:r>
              <a:rPr lang="en-US" dirty="0" smtClean="0"/>
              <a:t>“Based on a true story”  This</a:t>
            </a:r>
            <a:r>
              <a:rPr lang="en-US" baseline="0" dirty="0" smtClean="0"/>
              <a:t> case study is based on a true story in the same way a Hollywood film is based on a true story.  Artistic license has been employed and names have been changed to protect the innocent.  The lessons to be learned from it are real.</a:t>
            </a:r>
          </a:p>
          <a:p>
            <a:pPr marL="0" indent="0" algn="l">
              <a:buNone/>
            </a:pPr>
            <a:endParaRPr lang="en-US" dirty="0" smtClean="0"/>
          </a:p>
          <a:p>
            <a:r>
              <a:rPr lang="en-US" dirty="0" err="1" smtClean="0"/>
              <a:t>DefTech</a:t>
            </a:r>
            <a:r>
              <a:rPr lang="en-US" dirty="0" smtClean="0"/>
              <a:t> Corporation, a defense contractor uses a plant-wide rate to assign overhead to products based on direct labor</a:t>
            </a:r>
          </a:p>
          <a:p>
            <a:r>
              <a:rPr lang="en-US" dirty="0" err="1" smtClean="0"/>
              <a:t>DefTech</a:t>
            </a:r>
            <a:r>
              <a:rPr lang="en-US" dirty="0" smtClean="0"/>
              <a:t> specializes in two processes:</a:t>
            </a:r>
          </a:p>
          <a:p>
            <a:pPr lvl="1"/>
            <a:r>
              <a:rPr lang="en-US" dirty="0" smtClean="0"/>
              <a:t>Electron beam welding (EBW)</a:t>
            </a:r>
          </a:p>
          <a:p>
            <a:pPr lvl="1"/>
            <a:r>
              <a:rPr lang="en-US" dirty="0" smtClean="0"/>
              <a:t>Lathe work</a:t>
            </a:r>
          </a:p>
          <a:p>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23</a:t>
            </a:fld>
            <a:endParaRPr lang="en-US"/>
          </a:p>
        </p:txBody>
      </p:sp>
    </p:spTree>
    <p:extLst>
      <p:ext uri="{BB962C8B-B14F-4D97-AF65-F5344CB8AC3E}">
        <p14:creationId xmlns:p14="http://schemas.microsoft.com/office/powerpoint/2010/main" val="2139096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step 2:</a:t>
            </a:r>
            <a:r>
              <a:rPr lang="en-US" baseline="0" dirty="0" smtClean="0"/>
              <a:t>  Case Study – describe defense contractor reporting issues</a:t>
            </a:r>
          </a:p>
          <a:p>
            <a:endParaRPr lang="en-US" baseline="0" dirty="0" smtClean="0"/>
          </a:p>
          <a:p>
            <a:r>
              <a:rPr lang="en-US" dirty="0" smtClean="0"/>
              <a:t>Electron Beam Welding requires costly, high tech machinery.</a:t>
            </a:r>
            <a:r>
              <a:rPr lang="en-US" baseline="0" dirty="0" smtClean="0"/>
              <a:t>  In most cases EBW is performed inside a vacuum chamber.  The upper left photo is taken inside the chamber.  The weld is produced using a finely focused stream of electrons. </a:t>
            </a:r>
          </a:p>
          <a:p>
            <a:endParaRPr lang="en-US" baseline="0" dirty="0" smtClean="0"/>
          </a:p>
          <a:p>
            <a:r>
              <a:rPr lang="en-US" baseline="0" dirty="0" smtClean="0"/>
              <a:t>“</a:t>
            </a:r>
            <a:r>
              <a:rPr lang="en-US" dirty="0" smtClean="0"/>
              <a:t>As the electrons strike the </a:t>
            </a:r>
            <a:r>
              <a:rPr lang="en-US" dirty="0" err="1" smtClean="0"/>
              <a:t>workpiece</a:t>
            </a:r>
            <a:r>
              <a:rPr lang="en-US" dirty="0" smtClean="0"/>
              <a:t>, their energy is converted into heat, instantly vaporizing the metal under temperatures near 25,000 </a:t>
            </a:r>
            <a:r>
              <a:rPr lang="en-US" dirty="0" smtClean="0">
                <a:hlinkClick r:id="rId3" action="ppaction://hlinkfile" tooltip="Celsius"/>
              </a:rPr>
              <a:t>°C</a:t>
            </a:r>
            <a:r>
              <a:rPr lang="en-US" dirty="0" smtClean="0"/>
              <a:t>. The heat penetrates deeply, making it possible to weld much thicker </a:t>
            </a:r>
            <a:r>
              <a:rPr lang="en-US" dirty="0" err="1" smtClean="0"/>
              <a:t>workpieces</a:t>
            </a:r>
            <a:r>
              <a:rPr lang="en-US" dirty="0" smtClean="0"/>
              <a:t> than is possible with most other welding processes. However, because the electron beam is tightly focused, the total heat input is actually much lower than that of any </a:t>
            </a:r>
            <a:r>
              <a:rPr lang="en-US" dirty="0" smtClean="0">
                <a:hlinkClick r:id="rId4" action="ppaction://hlinkfile"/>
              </a:rPr>
              <a:t>arc welding</a:t>
            </a:r>
            <a:r>
              <a:rPr lang="en-US" dirty="0" smtClean="0"/>
              <a:t> process. As a result, the effect of welding on the surrounding material is minimal, and the </a:t>
            </a:r>
            <a:r>
              <a:rPr lang="en-US" dirty="0" smtClean="0">
                <a:hlinkClick r:id="rId5" action="ppaction://hlinkfile"/>
              </a:rPr>
              <a:t>heat-affected zone</a:t>
            </a:r>
            <a:r>
              <a:rPr lang="en-US" dirty="0" smtClean="0"/>
              <a:t> is small. Distortion is slight, and the </a:t>
            </a:r>
            <a:r>
              <a:rPr lang="en-US" dirty="0" err="1" smtClean="0"/>
              <a:t>workpiece</a:t>
            </a:r>
            <a:r>
              <a:rPr lang="en-US" dirty="0" smtClean="0"/>
              <a:t> cools rapidly.”  (Wikipedia)</a:t>
            </a:r>
          </a:p>
          <a:p>
            <a:endParaRPr lang="en-US" dirty="0" smtClean="0"/>
          </a:p>
          <a:p>
            <a:r>
              <a:rPr lang="en-US" dirty="0" smtClean="0"/>
              <a:t>The operator stands</a:t>
            </a:r>
            <a:r>
              <a:rPr lang="en-US" baseline="0" dirty="0" smtClean="0"/>
              <a:t> outside the machine and, after setting up the job, essentially presses a button to produce the weld.  </a:t>
            </a:r>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24</a:t>
            </a:fld>
            <a:endParaRPr lang="en-US"/>
          </a:p>
        </p:txBody>
      </p:sp>
    </p:spTree>
    <p:extLst>
      <p:ext uri="{BB962C8B-B14F-4D97-AF65-F5344CB8AC3E}">
        <p14:creationId xmlns:p14="http://schemas.microsoft.com/office/powerpoint/2010/main" val="3962201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step 2:</a:t>
            </a:r>
            <a:r>
              <a:rPr lang="en-US" baseline="0" dirty="0" smtClean="0"/>
              <a:t>  Case Study – describe defense contractor reporting issues</a:t>
            </a:r>
          </a:p>
          <a:p>
            <a:endParaRPr lang="en-US" baseline="0" dirty="0" smtClean="0"/>
          </a:p>
          <a:p>
            <a:r>
              <a:rPr lang="en-US" dirty="0" smtClean="0"/>
              <a:t>Lathe work is labor intense.  While</a:t>
            </a:r>
            <a:r>
              <a:rPr lang="en-US" baseline="0" dirty="0" smtClean="0"/>
              <a:t> machinery is required, it is relatively low-tech.  </a:t>
            </a:r>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25</a:t>
            </a:fld>
            <a:endParaRPr lang="en-US"/>
          </a:p>
        </p:txBody>
      </p:sp>
    </p:spTree>
    <p:extLst>
      <p:ext uri="{BB962C8B-B14F-4D97-AF65-F5344CB8AC3E}">
        <p14:creationId xmlns:p14="http://schemas.microsoft.com/office/powerpoint/2010/main" val="432015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step 2:</a:t>
            </a:r>
            <a:r>
              <a:rPr lang="en-US" baseline="0" dirty="0" smtClean="0"/>
              <a:t>  Case Study – describe defense contractor reporting issues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DefTech</a:t>
            </a:r>
            <a:r>
              <a:rPr lang="en-US" sz="1200" dirty="0" smtClean="0"/>
              <a:t> manufactures weapons systems for </a:t>
            </a:r>
            <a:r>
              <a:rPr lang="en-US" sz="1200" dirty="0" err="1" smtClean="0"/>
              <a:t>DoD</a:t>
            </a:r>
            <a:r>
              <a:rPr lang="en-US" sz="1200" dirty="0" smtClean="0"/>
              <a:t> and uses three self-manufactured components:</a:t>
            </a:r>
          </a:p>
          <a:p>
            <a:endParaRPr lang="en-US" dirty="0" smtClean="0"/>
          </a:p>
          <a:p>
            <a:r>
              <a:rPr lang="en-US" dirty="0" smtClean="0"/>
              <a:t>Component X is heavy in materials cost but light</a:t>
            </a:r>
            <a:r>
              <a:rPr lang="en-US" baseline="0" dirty="0" smtClean="0"/>
              <a:t> in </a:t>
            </a:r>
            <a:r>
              <a:rPr lang="en-US" dirty="0" smtClean="0"/>
              <a:t>labor compared to the other two components.  It</a:t>
            </a:r>
            <a:r>
              <a:rPr lang="en-US" baseline="0" dirty="0" smtClean="0"/>
              <a:t> is produced 100% with Electron Beam Welding.</a:t>
            </a:r>
          </a:p>
          <a:p>
            <a:endParaRPr lang="en-US" baseline="0" dirty="0" smtClean="0"/>
          </a:p>
          <a:p>
            <a:r>
              <a:rPr lang="en-US" baseline="0" dirty="0" smtClean="0"/>
              <a:t>Component Y is medium in both materials and labor.  It is produced 50% with EBW and 50% with lathe work.</a:t>
            </a:r>
          </a:p>
          <a:p>
            <a:endParaRPr lang="en-US" baseline="0" dirty="0" smtClean="0"/>
          </a:p>
          <a:p>
            <a:r>
              <a:rPr lang="en-US" baseline="0" dirty="0" smtClean="0"/>
              <a:t>Component Z is light in materials and heavy in labor.  It is produced 100% with lathe work.  </a:t>
            </a:r>
          </a:p>
          <a:p>
            <a:endParaRPr lang="en-US" baseline="0" dirty="0" smtClean="0"/>
          </a:p>
          <a:p>
            <a:r>
              <a:rPr lang="en-US" baseline="0" dirty="0" smtClean="0"/>
              <a:t>If the labor cost for Component X is $2 million and total hours are 40,000, what is the labor cost per hour? $2,000,000/40,000 hrs. = $50 per hour</a:t>
            </a:r>
          </a:p>
          <a:p>
            <a:endParaRPr lang="en-US" baseline="0" dirty="0" smtClean="0"/>
          </a:p>
          <a:p>
            <a:r>
              <a:rPr lang="en-US" baseline="0" dirty="0" smtClean="0"/>
              <a:t>The same labor cost holds for Y and Z:  $3,000,000/60,000 hrs. and $5,000,000/100,000 hrs.</a:t>
            </a:r>
            <a:endParaRPr lang="en-US" dirty="0" smtClean="0"/>
          </a:p>
        </p:txBody>
      </p:sp>
      <p:sp>
        <p:nvSpPr>
          <p:cNvPr id="4" name="Slide Number Placeholder 3"/>
          <p:cNvSpPr>
            <a:spLocks noGrp="1"/>
          </p:cNvSpPr>
          <p:nvPr>
            <p:ph type="sldNum" sz="quarter" idx="10"/>
          </p:nvPr>
        </p:nvSpPr>
        <p:spPr/>
        <p:txBody>
          <a:bodyPr/>
          <a:lstStyle/>
          <a:p>
            <a:fld id="{185E9767-7FFE-41F2-ACBF-E5FE34CF38BC}" type="slidenum">
              <a:rPr lang="en-US" smtClean="0"/>
              <a:t>26</a:t>
            </a:fld>
            <a:endParaRPr lang="en-US"/>
          </a:p>
        </p:txBody>
      </p:sp>
    </p:spTree>
    <p:extLst>
      <p:ext uri="{BB962C8B-B14F-4D97-AF65-F5344CB8AC3E}">
        <p14:creationId xmlns:p14="http://schemas.microsoft.com/office/powerpoint/2010/main" val="4104619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step 2:</a:t>
            </a:r>
            <a:r>
              <a:rPr lang="en-US" baseline="0" dirty="0" smtClean="0"/>
              <a:t>  Case Study – describe defense contractor reporting issues</a:t>
            </a:r>
          </a:p>
          <a:p>
            <a:endParaRPr lang="en-US" baseline="0" dirty="0" smtClean="0"/>
          </a:p>
          <a:p>
            <a:r>
              <a:rPr lang="en-US" dirty="0" smtClean="0"/>
              <a:t>Total other costs are estimated at $20 million</a:t>
            </a:r>
          </a:p>
          <a:p>
            <a:r>
              <a:rPr lang="en-US" dirty="0" smtClean="0"/>
              <a:t>According to the CASB standard indirect costs may be assigned by:</a:t>
            </a:r>
          </a:p>
          <a:p>
            <a:pPr lvl="1"/>
            <a:r>
              <a:rPr lang="en-US" dirty="0" smtClean="0"/>
              <a:t>Direct Labor dollars or hours</a:t>
            </a:r>
          </a:p>
          <a:p>
            <a:pPr lvl="1"/>
            <a:r>
              <a:rPr lang="en-US" dirty="0" smtClean="0"/>
              <a:t>Machine hours</a:t>
            </a:r>
          </a:p>
          <a:p>
            <a:pPr lvl="1"/>
            <a:r>
              <a:rPr lang="en-US" dirty="0" smtClean="0"/>
              <a:t>Material dollars</a:t>
            </a:r>
          </a:p>
          <a:p>
            <a:pPr lvl="1"/>
            <a:r>
              <a:rPr lang="en-US" dirty="0" smtClean="0"/>
              <a:t>Units of production </a:t>
            </a:r>
          </a:p>
          <a:p>
            <a:r>
              <a:rPr lang="en-US" dirty="0" smtClean="0"/>
              <a:t>Cost will be assigned to goods, in accordance with the CASB standard</a:t>
            </a:r>
          </a:p>
          <a:p>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27</a:t>
            </a:fld>
            <a:endParaRPr lang="en-US"/>
          </a:p>
        </p:txBody>
      </p:sp>
    </p:spTree>
    <p:extLst>
      <p:ext uri="{BB962C8B-B14F-4D97-AF65-F5344CB8AC3E}">
        <p14:creationId xmlns:p14="http://schemas.microsoft.com/office/powerpoint/2010/main" val="1274721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step 2:</a:t>
            </a:r>
            <a:r>
              <a:rPr lang="en-US" baseline="0" dirty="0" smtClean="0"/>
              <a:t>  Case Study – describe defense contractor reporting issues</a:t>
            </a:r>
          </a:p>
          <a:p>
            <a:endParaRPr lang="en-US" baseline="0" dirty="0" smtClean="0"/>
          </a:p>
          <a:p>
            <a:r>
              <a:rPr lang="en-US" dirty="0" err="1" smtClean="0"/>
              <a:t>DefTech</a:t>
            </a:r>
            <a:r>
              <a:rPr lang="en-US" dirty="0" smtClean="0"/>
              <a:t> uses a plant-wide overhead application rate based on direct labor </a:t>
            </a:r>
            <a:r>
              <a:rPr lang="en-US" i="1" dirty="0" smtClean="0"/>
              <a:t>hours</a:t>
            </a:r>
            <a:r>
              <a:rPr lang="en-US" dirty="0" smtClean="0"/>
              <a:t>  </a:t>
            </a:r>
          </a:p>
          <a:p>
            <a:r>
              <a:rPr lang="en-US" dirty="0" smtClean="0"/>
              <a:t>Total other costs are estimated at $20 million</a:t>
            </a:r>
          </a:p>
          <a:p>
            <a:r>
              <a:rPr lang="en-US" dirty="0" smtClean="0"/>
              <a:t>What is the overhead application rate per direct labor hour?</a:t>
            </a:r>
          </a:p>
          <a:p>
            <a:r>
              <a:rPr lang="en-US" dirty="0" smtClean="0"/>
              <a:t>What is the cost of one unit of Component X? Component Y?  Component Z? </a:t>
            </a:r>
          </a:p>
          <a:p>
            <a:r>
              <a:rPr lang="en-US" dirty="0" smtClean="0"/>
              <a:t>We will answer these questions</a:t>
            </a:r>
            <a:r>
              <a:rPr lang="en-US" baseline="0" dirty="0" smtClean="0"/>
              <a:t> on the following slides</a:t>
            </a:r>
            <a:endParaRPr lang="en-US" dirty="0" smtClean="0"/>
          </a:p>
          <a:p>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28</a:t>
            </a:fld>
            <a:endParaRPr lang="en-US"/>
          </a:p>
        </p:txBody>
      </p:sp>
    </p:spTree>
    <p:extLst>
      <p:ext uri="{BB962C8B-B14F-4D97-AF65-F5344CB8AC3E}">
        <p14:creationId xmlns:p14="http://schemas.microsoft.com/office/powerpoint/2010/main" val="3091971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step 2:</a:t>
            </a:r>
            <a:r>
              <a:rPr lang="en-US" baseline="0" dirty="0" smtClean="0"/>
              <a:t>  Case Study – describe defense contractor reporting issues</a:t>
            </a:r>
          </a:p>
          <a:p>
            <a:endParaRPr lang="en-US" baseline="0" dirty="0" smtClean="0"/>
          </a:p>
          <a:p>
            <a:r>
              <a:rPr lang="en-US" dirty="0" smtClean="0"/>
              <a:t>Component X requires 40</a:t>
            </a:r>
            <a:r>
              <a:rPr lang="en-US" baseline="0" dirty="0" smtClean="0"/>
              <a:t> </a:t>
            </a:r>
            <a:r>
              <a:rPr lang="en-US" baseline="0" dirty="0" err="1" smtClean="0"/>
              <a:t>hrs</a:t>
            </a:r>
            <a:r>
              <a:rPr lang="en-US" baseline="0" dirty="0" smtClean="0"/>
              <a:t> per unit * 1000 units = 40,000 hrs.</a:t>
            </a:r>
          </a:p>
          <a:p>
            <a:r>
              <a:rPr lang="en-US" baseline="0" dirty="0" smtClean="0"/>
              <a:t>Component Y requires 60 </a:t>
            </a:r>
            <a:r>
              <a:rPr lang="en-US" baseline="0" dirty="0" err="1" smtClean="0"/>
              <a:t>hrs</a:t>
            </a:r>
            <a:r>
              <a:rPr lang="en-US" baseline="0" dirty="0" smtClean="0"/>
              <a:t> per unit * 1000 units = 60,000 hrs.</a:t>
            </a:r>
          </a:p>
          <a:p>
            <a:r>
              <a:rPr lang="en-US" dirty="0" smtClean="0"/>
              <a:t>Component</a:t>
            </a:r>
            <a:r>
              <a:rPr lang="en-US" baseline="0" dirty="0" smtClean="0"/>
              <a:t> Z requires 100 hrs. per units 1000 units = 100,000 hrs.</a:t>
            </a:r>
          </a:p>
          <a:p>
            <a:r>
              <a:rPr lang="en-US" baseline="0" dirty="0" smtClean="0"/>
              <a:t>Total hours = 40,000 + 60,000 + 100,000 = 200,000 hrs.</a:t>
            </a:r>
          </a:p>
          <a:p>
            <a:endParaRPr lang="en-US" baseline="0" dirty="0" smtClean="0"/>
          </a:p>
          <a:p>
            <a:r>
              <a:rPr lang="en-US" baseline="0" dirty="0" smtClean="0"/>
              <a:t>$20,000,000/200,000 </a:t>
            </a:r>
            <a:r>
              <a:rPr lang="en-US" baseline="0" dirty="0" err="1" smtClean="0"/>
              <a:t>hrs</a:t>
            </a:r>
            <a:r>
              <a:rPr lang="en-US" baseline="0" dirty="0" smtClean="0"/>
              <a:t> = $</a:t>
            </a:r>
            <a:r>
              <a:rPr lang="en-US" baseline="0" dirty="0" smtClean="0"/>
              <a:t>100 per hr</a:t>
            </a:r>
            <a:r>
              <a:rPr lang="en-US" baseline="0" dirty="0" smtClean="0"/>
              <a:t>.</a:t>
            </a:r>
          </a:p>
          <a:p>
            <a:r>
              <a:rPr lang="en-US" baseline="0" dirty="0" smtClean="0"/>
              <a:t>Overhead for one unit of Component X = 40 hours * $</a:t>
            </a:r>
            <a:r>
              <a:rPr lang="en-US" baseline="0" dirty="0" smtClean="0"/>
              <a:t>100 per </a:t>
            </a:r>
            <a:r>
              <a:rPr lang="en-US" baseline="0" dirty="0" err="1" smtClean="0"/>
              <a:t>hr</a:t>
            </a:r>
            <a:r>
              <a:rPr lang="en-US" baseline="0" dirty="0" smtClean="0"/>
              <a:t> </a:t>
            </a:r>
            <a:r>
              <a:rPr lang="en-US" baseline="0" dirty="0" smtClean="0"/>
              <a:t>= 4000</a:t>
            </a:r>
          </a:p>
          <a:p>
            <a:r>
              <a:rPr lang="en-US" baseline="0" dirty="0" smtClean="0"/>
              <a:t>Overhead for one unit of Component Y = 60 hours * $</a:t>
            </a:r>
            <a:r>
              <a:rPr lang="en-US" baseline="0" dirty="0" smtClean="0"/>
              <a:t>100 per </a:t>
            </a:r>
            <a:r>
              <a:rPr lang="en-US" baseline="0" dirty="0" err="1" smtClean="0"/>
              <a:t>hr</a:t>
            </a:r>
            <a:r>
              <a:rPr lang="en-US" baseline="0" dirty="0" smtClean="0"/>
              <a:t> </a:t>
            </a:r>
            <a:r>
              <a:rPr lang="en-US" baseline="0" dirty="0" smtClean="0"/>
              <a:t>= 6000</a:t>
            </a:r>
          </a:p>
          <a:p>
            <a:r>
              <a:rPr lang="en-US" baseline="0" dirty="0" smtClean="0"/>
              <a:t>Overhead for one unit of Component Z = 100 hrs. * $</a:t>
            </a:r>
            <a:r>
              <a:rPr lang="en-US" baseline="0" dirty="0" smtClean="0"/>
              <a:t>100 per </a:t>
            </a:r>
            <a:r>
              <a:rPr lang="en-US" baseline="0" dirty="0" err="1" smtClean="0"/>
              <a:t>hr</a:t>
            </a:r>
            <a:r>
              <a:rPr lang="en-US" baseline="0" dirty="0" smtClean="0"/>
              <a:t> </a:t>
            </a:r>
            <a:r>
              <a:rPr lang="en-US" baseline="0" dirty="0" smtClean="0"/>
              <a:t>= 10000</a:t>
            </a:r>
          </a:p>
          <a:p>
            <a:endParaRPr lang="en-US" baseline="0" dirty="0" smtClean="0"/>
          </a:p>
          <a:p>
            <a:r>
              <a:rPr lang="en-US" baseline="0" dirty="0" smtClean="0"/>
              <a:t>Notice that because Component Z uses the most direct labor, it is charged the most overhead.  </a:t>
            </a:r>
          </a:p>
          <a:p>
            <a:endParaRPr lang="en-US" baseline="0" dirty="0" smtClean="0"/>
          </a:p>
          <a:p>
            <a:r>
              <a:rPr lang="en-US" baseline="0" dirty="0" smtClean="0"/>
              <a:t>Assuming machine hours are in direct proportion to labor hours, the allocation would look exactly the same.</a:t>
            </a:r>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29</a:t>
            </a:fld>
            <a:endParaRPr lang="en-US"/>
          </a:p>
        </p:txBody>
      </p:sp>
    </p:spTree>
    <p:extLst>
      <p:ext uri="{BB962C8B-B14F-4D97-AF65-F5344CB8AC3E}">
        <p14:creationId xmlns:p14="http://schemas.microsoft.com/office/powerpoint/2010/main" val="1610086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step 2:</a:t>
            </a:r>
            <a:r>
              <a:rPr lang="en-US" baseline="0" dirty="0" smtClean="0"/>
              <a:t>  Case Study – describe defense contractor reporting issues</a:t>
            </a:r>
          </a:p>
          <a:p>
            <a:r>
              <a:rPr lang="en-US" baseline="0" dirty="0" smtClean="0"/>
              <a:t>Note:  students will have blank slide</a:t>
            </a:r>
          </a:p>
        </p:txBody>
      </p:sp>
      <p:sp>
        <p:nvSpPr>
          <p:cNvPr id="4" name="Slide Number Placeholder 3"/>
          <p:cNvSpPr>
            <a:spLocks noGrp="1"/>
          </p:cNvSpPr>
          <p:nvPr>
            <p:ph type="sldNum" sz="quarter" idx="10"/>
          </p:nvPr>
        </p:nvSpPr>
        <p:spPr/>
        <p:txBody>
          <a:bodyPr/>
          <a:lstStyle/>
          <a:p>
            <a:fld id="{185E9767-7FFE-41F2-ACBF-E5FE34CF38BC}" type="slidenum">
              <a:rPr lang="en-US" smtClean="0"/>
              <a:t>30</a:t>
            </a:fld>
            <a:endParaRPr lang="en-US"/>
          </a:p>
        </p:txBody>
      </p:sp>
    </p:spTree>
    <p:extLst>
      <p:ext uri="{BB962C8B-B14F-4D97-AF65-F5344CB8AC3E}">
        <p14:creationId xmlns:p14="http://schemas.microsoft.com/office/powerpoint/2010/main" val="4062932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solidFill>
                  <a:schemeClr val="accent1">
                    <a:lumMod val="75000"/>
                  </a:schemeClr>
                </a:solidFill>
                <a:effectLst>
                  <a:outerShdw blurRad="38100" dist="38100" dir="2700000" algn="tl">
                    <a:srgbClr val="000000">
                      <a:alpha val="43137"/>
                    </a:srgbClr>
                  </a:outerShdw>
                </a:effectLst>
              </a:rPr>
              <a:t>Introduction</a:t>
            </a:r>
            <a:endParaRPr lang="en-US" b="0" baseline="0" dirty="0" smtClean="0">
              <a:solidFill>
                <a:schemeClr val="accent1">
                  <a:lumMod val="75000"/>
                </a:schemeClr>
              </a:solidFill>
              <a:effectLst>
                <a:outerShdw blurRad="38100" dist="38100" dir="2700000" algn="tl">
                  <a:srgbClr val="000000">
                    <a:alpha val="43137"/>
                  </a:srgbClr>
                </a:outerShdw>
              </a:effectLst>
            </a:endParaRPr>
          </a:p>
          <a:p>
            <a:endParaRPr lang="en-US" b="1" baseline="0" dirty="0" smtClean="0">
              <a:solidFill>
                <a:schemeClr val="accent1">
                  <a:lumMod val="75000"/>
                </a:schemeClr>
              </a:solidFill>
              <a:effectLst>
                <a:outerShdw blurRad="38100" dist="38100" dir="2700000" algn="tl">
                  <a:srgbClr val="000000">
                    <a:alpha val="43137"/>
                  </a:srgbClr>
                </a:outerShdw>
              </a:effectLst>
            </a:endParaRPr>
          </a:p>
          <a:p>
            <a:r>
              <a:rPr lang="en-US" b="1" baseline="0" dirty="0" smtClean="0">
                <a:solidFill>
                  <a:schemeClr val="accent1">
                    <a:lumMod val="75000"/>
                  </a:schemeClr>
                </a:solidFill>
                <a:effectLst>
                  <a:outerShdw blurRad="38100" dist="38100" dir="2700000" algn="tl">
                    <a:srgbClr val="000000">
                      <a:alpha val="43137"/>
                    </a:srgbClr>
                  </a:outerShdw>
                </a:effectLst>
              </a:rPr>
              <a:t>Contractors who do business with the Army are subject to the following regulations.  We’ll look only briefly at a few of these to get the flavor.</a:t>
            </a:r>
          </a:p>
          <a:p>
            <a:r>
              <a:rPr lang="en-US" b="1" dirty="0" smtClean="0">
                <a:solidFill>
                  <a:schemeClr val="accent1">
                    <a:lumMod val="75000"/>
                  </a:schemeClr>
                </a:solidFill>
                <a:effectLst>
                  <a:outerShdw blurRad="38100" dist="38100" dir="2700000" algn="tl">
                    <a:srgbClr val="000000">
                      <a:alpha val="43137"/>
                    </a:srgbClr>
                  </a:outerShdw>
                </a:effectLst>
              </a:rPr>
              <a:t>FAR </a:t>
            </a:r>
            <a:r>
              <a:rPr lang="en-US" dirty="0" smtClean="0"/>
              <a:t>– Federal Acquisition Regulations (Title 48 of the U.S. Code of Federal Regulations)</a:t>
            </a:r>
          </a:p>
          <a:p>
            <a:r>
              <a:rPr lang="en-US" b="1" dirty="0" smtClean="0">
                <a:solidFill>
                  <a:schemeClr val="accent1">
                    <a:lumMod val="75000"/>
                  </a:schemeClr>
                </a:solidFill>
                <a:effectLst>
                  <a:outerShdw blurRad="38100" dist="38100" dir="2700000" algn="tl">
                    <a:srgbClr val="000000">
                      <a:alpha val="43137"/>
                    </a:srgbClr>
                  </a:outerShdw>
                </a:effectLst>
              </a:rPr>
              <a:t>DFARS</a:t>
            </a:r>
            <a:r>
              <a:rPr lang="en-US" dirty="0" smtClean="0"/>
              <a:t> – Defense FAR supplement – Defense specific regulations</a:t>
            </a:r>
          </a:p>
          <a:p>
            <a:r>
              <a:rPr lang="en-US" b="1" dirty="0" smtClean="0">
                <a:solidFill>
                  <a:schemeClr val="accent1">
                    <a:lumMod val="75000"/>
                  </a:schemeClr>
                </a:solidFill>
                <a:effectLst>
                  <a:outerShdw blurRad="38100" dist="38100" dir="2700000" algn="tl">
                    <a:srgbClr val="000000">
                      <a:alpha val="43137"/>
                    </a:srgbClr>
                  </a:outerShdw>
                </a:effectLst>
              </a:rPr>
              <a:t>AFARS</a:t>
            </a:r>
            <a:r>
              <a:rPr lang="en-US" dirty="0" smtClean="0"/>
              <a:t> – Army FAR supplement – Army specific regulations</a:t>
            </a:r>
          </a:p>
          <a:p>
            <a:endParaRPr lang="en-US" b="1" dirty="0" smtClean="0">
              <a:solidFill>
                <a:schemeClr val="accent1">
                  <a:lumMod val="75000"/>
                </a:schemeClr>
              </a:solidFill>
              <a:effectLst>
                <a:outerShdw blurRad="38100" dist="38100" dir="2700000" algn="tl">
                  <a:srgbClr val="000000">
                    <a:alpha val="43137"/>
                  </a:srgbClr>
                </a:outerShdw>
              </a:effectLst>
            </a:endParaRPr>
          </a:p>
          <a:p>
            <a:r>
              <a:rPr lang="en-US" b="1" dirty="0" smtClean="0">
                <a:solidFill>
                  <a:schemeClr val="accent1">
                    <a:lumMod val="75000"/>
                  </a:schemeClr>
                </a:solidFill>
                <a:effectLst>
                  <a:outerShdw blurRad="38100" dist="38100" dir="2700000" algn="tl">
                    <a:srgbClr val="000000">
                      <a:alpha val="43137"/>
                    </a:srgbClr>
                  </a:outerShdw>
                </a:effectLst>
              </a:rPr>
              <a:t>The following entities</a:t>
            </a:r>
            <a:r>
              <a:rPr lang="en-US" b="1" baseline="0" dirty="0" smtClean="0">
                <a:solidFill>
                  <a:schemeClr val="accent1">
                    <a:lumMod val="75000"/>
                  </a:schemeClr>
                </a:solidFill>
                <a:effectLst>
                  <a:outerShdw blurRad="38100" dist="38100" dir="2700000" algn="tl">
                    <a:srgbClr val="000000">
                      <a:alpha val="43137"/>
                    </a:srgbClr>
                  </a:outerShdw>
                </a:effectLst>
              </a:rPr>
              <a:t> govern the reporting of cost by government contractors, and certify compliance with all applicable regulations.</a:t>
            </a:r>
            <a:endParaRPr lang="en-US" b="1" dirty="0" smtClean="0">
              <a:solidFill>
                <a:schemeClr val="accent1">
                  <a:lumMod val="75000"/>
                </a:schemeClr>
              </a:solidFill>
              <a:effectLst>
                <a:outerShdw blurRad="38100" dist="38100" dir="2700000" algn="tl">
                  <a:srgbClr val="000000">
                    <a:alpha val="43137"/>
                  </a:srgbClr>
                </a:outerShdw>
              </a:effectLst>
            </a:endParaRPr>
          </a:p>
          <a:p>
            <a:r>
              <a:rPr lang="en-US" b="1" dirty="0" smtClean="0">
                <a:solidFill>
                  <a:schemeClr val="accent1">
                    <a:lumMod val="75000"/>
                  </a:schemeClr>
                </a:solidFill>
                <a:effectLst>
                  <a:outerShdw blurRad="38100" dist="38100" dir="2700000" algn="tl">
                    <a:srgbClr val="000000">
                      <a:alpha val="43137"/>
                    </a:srgbClr>
                  </a:outerShdw>
                </a:effectLst>
              </a:rPr>
              <a:t>CASB </a:t>
            </a:r>
            <a:r>
              <a:rPr lang="en-US" dirty="0" smtClean="0"/>
              <a:t>– Cost Accounting Standards Board – the</a:t>
            </a:r>
            <a:r>
              <a:rPr lang="en-US" baseline="0" dirty="0" smtClean="0"/>
              <a:t> authoritative body for cost accounting standards for federal contractors.  The board is authorized by Title 48.    </a:t>
            </a:r>
            <a:endParaRPr lang="en-US" dirty="0" smtClean="0"/>
          </a:p>
          <a:p>
            <a:r>
              <a:rPr lang="en-US" b="1" dirty="0" smtClean="0">
                <a:solidFill>
                  <a:schemeClr val="accent1">
                    <a:lumMod val="75000"/>
                  </a:schemeClr>
                </a:solidFill>
                <a:effectLst>
                  <a:outerShdw blurRad="38100" dist="38100" dir="2700000" algn="tl">
                    <a:srgbClr val="000000">
                      <a:alpha val="43137"/>
                    </a:srgbClr>
                  </a:outerShdw>
                </a:effectLst>
              </a:rPr>
              <a:t>DCAA</a:t>
            </a:r>
            <a:r>
              <a:rPr lang="en-US" dirty="0" smtClean="0">
                <a:effectLst>
                  <a:outerShdw blurRad="38100" dist="38100" dir="2700000" algn="tl">
                    <a:srgbClr val="000000">
                      <a:alpha val="43137"/>
                    </a:srgbClr>
                  </a:outerShdw>
                </a:effectLst>
              </a:rPr>
              <a:t> </a:t>
            </a:r>
            <a:r>
              <a:rPr lang="en-US" dirty="0" smtClean="0"/>
              <a:t>– Defense Contract Audit Agency – examines</a:t>
            </a:r>
            <a:r>
              <a:rPr lang="en-US" baseline="0" dirty="0" smtClean="0"/>
              <a:t> contractors for compliance with all applicable regulations and also specific contract provisions for </a:t>
            </a:r>
            <a:r>
              <a:rPr lang="en-US" baseline="0" dirty="0" err="1" smtClean="0"/>
              <a:t>DoD</a:t>
            </a:r>
            <a:r>
              <a:rPr lang="en-US" baseline="0" dirty="0" smtClean="0"/>
              <a:t> contracts.  Reports and makes recommendations to DCMA.</a:t>
            </a:r>
            <a:endParaRPr lang="en-US" dirty="0" smtClean="0"/>
          </a:p>
          <a:p>
            <a:r>
              <a:rPr lang="en-US" b="1" dirty="0" smtClean="0">
                <a:solidFill>
                  <a:schemeClr val="accent1">
                    <a:lumMod val="75000"/>
                  </a:schemeClr>
                </a:solidFill>
                <a:effectLst>
                  <a:outerShdw blurRad="38100" dist="38100" dir="2700000" algn="tl">
                    <a:srgbClr val="000000">
                      <a:alpha val="43137"/>
                    </a:srgbClr>
                  </a:outerShdw>
                </a:effectLst>
              </a:rPr>
              <a:t>DCMA </a:t>
            </a:r>
            <a:r>
              <a:rPr lang="en-US" dirty="0" smtClean="0"/>
              <a:t>– Defense Contract Management Agency –</a:t>
            </a:r>
            <a:r>
              <a:rPr lang="en-US" baseline="0" dirty="0" smtClean="0"/>
              <a:t> manages contracts for </a:t>
            </a:r>
            <a:r>
              <a:rPr lang="en-US" baseline="0" dirty="0" err="1" smtClean="0"/>
              <a:t>DoD</a:t>
            </a:r>
            <a:r>
              <a:rPr lang="en-US" baseline="0" dirty="0" smtClean="0"/>
              <a:t>.  Their job is drawing up the contracts and making sure the provisions of contracts are fulfilled by contractors.</a:t>
            </a:r>
            <a:endParaRPr lang="en-US" dirty="0" smtClean="0"/>
          </a:p>
          <a:p>
            <a:r>
              <a:rPr lang="en-US" b="1" dirty="0" err="1" smtClean="0">
                <a:solidFill>
                  <a:schemeClr val="accent1">
                    <a:lumMod val="75000"/>
                  </a:schemeClr>
                </a:solidFill>
                <a:effectLst>
                  <a:outerShdw blurRad="38100" dist="38100" dir="2700000" algn="tl">
                    <a:srgbClr val="000000">
                      <a:alpha val="43137"/>
                    </a:srgbClr>
                  </a:outerShdw>
                </a:effectLst>
              </a:rPr>
              <a:t>DoD</a:t>
            </a:r>
            <a:r>
              <a:rPr lang="en-US" b="1" dirty="0" smtClean="0">
                <a:solidFill>
                  <a:schemeClr val="accent1">
                    <a:lumMod val="75000"/>
                  </a:schemeClr>
                </a:solidFill>
                <a:effectLst>
                  <a:outerShdw blurRad="38100" dist="38100" dir="2700000" algn="tl">
                    <a:srgbClr val="000000">
                      <a:alpha val="43137"/>
                    </a:srgbClr>
                  </a:outerShdw>
                </a:effectLst>
              </a:rPr>
              <a:t> IG </a:t>
            </a:r>
            <a:r>
              <a:rPr lang="en-US" dirty="0" smtClean="0"/>
              <a:t>– Department of Defense Inspector General – Among</a:t>
            </a:r>
            <a:r>
              <a:rPr lang="en-US" baseline="0" dirty="0" smtClean="0"/>
              <a:t> other things the Inspector General audits the DCAA to make sure that its recommendations to DCMA are appropriate.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Are these external or internal entities to the contractor?  What type of cost measurement focus do you think contractors are likely to have?</a:t>
            </a:r>
          </a:p>
          <a:p>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4</a:t>
            </a:fld>
            <a:endParaRPr lang="en-US"/>
          </a:p>
        </p:txBody>
      </p:sp>
    </p:spTree>
    <p:extLst>
      <p:ext uri="{BB962C8B-B14F-4D97-AF65-F5344CB8AC3E}">
        <p14:creationId xmlns:p14="http://schemas.microsoft.com/office/powerpoint/2010/main" val="22947889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step 2:</a:t>
            </a:r>
            <a:r>
              <a:rPr lang="en-US" baseline="0" dirty="0" smtClean="0"/>
              <a:t>  Case Study – describe defense contractor reporting issues</a:t>
            </a:r>
          </a:p>
          <a:p>
            <a:r>
              <a:rPr lang="en-US" baseline="0" dirty="0" smtClean="0"/>
              <a:t>Note:  students will have blank slide</a:t>
            </a:r>
          </a:p>
          <a:p>
            <a:r>
              <a:rPr lang="en-US" dirty="0" smtClean="0"/>
              <a:t>Cost of a</a:t>
            </a:r>
            <a:r>
              <a:rPr lang="en-US" baseline="0" dirty="0" smtClean="0"/>
              <a:t> unit = Material + Labor + Overhead</a:t>
            </a:r>
          </a:p>
          <a:p>
            <a:endParaRPr lang="en-US" baseline="0" dirty="0" smtClean="0"/>
          </a:p>
          <a:p>
            <a:r>
              <a:rPr lang="en-US" baseline="0" dirty="0" smtClean="0"/>
              <a:t>X = 12,000 + 2,000 + 4,000 = 18,000 </a:t>
            </a:r>
          </a:p>
          <a:p>
            <a:r>
              <a:rPr lang="en-US" baseline="0" dirty="0" smtClean="0"/>
              <a:t>Labor = 40hrs. * $50/</a:t>
            </a:r>
            <a:r>
              <a:rPr lang="en-US" baseline="0" dirty="0" err="1" smtClean="0"/>
              <a:t>hr</a:t>
            </a:r>
            <a:endParaRPr lang="en-US" baseline="0" dirty="0" smtClean="0"/>
          </a:p>
          <a:p>
            <a:r>
              <a:rPr lang="en-US" baseline="0" dirty="0" smtClean="0"/>
              <a:t>OH = 40 hrs. * $100/</a:t>
            </a:r>
            <a:r>
              <a:rPr lang="en-US" baseline="0" dirty="0" err="1" smtClean="0"/>
              <a:t>hr</a:t>
            </a:r>
            <a:endParaRPr lang="en-US" baseline="0" dirty="0" smtClean="0"/>
          </a:p>
          <a:p>
            <a:endParaRPr lang="en-US" baseline="0" dirty="0" smtClean="0"/>
          </a:p>
          <a:p>
            <a:r>
              <a:rPr lang="en-US" baseline="0" dirty="0" smtClean="0"/>
              <a:t>Y = 8,000 + 3,000 + 6,000 = 17,000</a:t>
            </a:r>
          </a:p>
          <a:p>
            <a:r>
              <a:rPr lang="en-US" baseline="0" dirty="0" smtClean="0"/>
              <a:t>Labor = 60hrs. * $50/</a:t>
            </a:r>
            <a:r>
              <a:rPr lang="en-US" baseline="0" dirty="0" err="1" smtClean="0"/>
              <a:t>hr</a:t>
            </a:r>
            <a:endParaRPr lang="en-US" baseline="0" dirty="0" smtClean="0"/>
          </a:p>
          <a:p>
            <a:r>
              <a:rPr lang="en-US" baseline="0" dirty="0" smtClean="0"/>
              <a:t>OH = 60 hrs. * $100/</a:t>
            </a:r>
            <a:r>
              <a:rPr lang="en-US" baseline="0" dirty="0" err="1" smtClean="0"/>
              <a:t>hr</a:t>
            </a:r>
            <a:endParaRPr lang="en-US" baseline="0" dirty="0" smtClean="0"/>
          </a:p>
          <a:p>
            <a:endParaRPr lang="en-US" baseline="0" dirty="0" smtClean="0"/>
          </a:p>
          <a:p>
            <a:r>
              <a:rPr lang="en-US" baseline="0" dirty="0" smtClean="0"/>
              <a:t>Z = 4,000 + 5,000 + 10,000 = 19,000</a:t>
            </a:r>
          </a:p>
          <a:p>
            <a:r>
              <a:rPr lang="en-US" baseline="0" dirty="0" smtClean="0"/>
              <a:t>Labor = 100hrs. * $50/</a:t>
            </a:r>
            <a:r>
              <a:rPr lang="en-US" baseline="0" dirty="0" err="1" smtClean="0"/>
              <a:t>hr</a:t>
            </a:r>
            <a:endParaRPr lang="en-US" baseline="0" dirty="0" smtClean="0"/>
          </a:p>
          <a:p>
            <a:r>
              <a:rPr lang="en-US" baseline="0" dirty="0" smtClean="0"/>
              <a:t>OH = 100 hrs. * $100/</a:t>
            </a:r>
            <a:r>
              <a:rPr lang="en-US" baseline="0" dirty="0" err="1" smtClean="0"/>
              <a:t>hr</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85E9767-7FFE-41F2-ACBF-E5FE34CF38BC}" type="slidenum">
              <a:rPr lang="en-US" smtClean="0"/>
              <a:t>31</a:t>
            </a:fld>
            <a:endParaRPr lang="en-US"/>
          </a:p>
        </p:txBody>
      </p:sp>
    </p:spTree>
    <p:extLst>
      <p:ext uri="{BB962C8B-B14F-4D97-AF65-F5344CB8AC3E}">
        <p14:creationId xmlns:p14="http://schemas.microsoft.com/office/powerpoint/2010/main" val="4062932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step 2:</a:t>
            </a:r>
            <a:r>
              <a:rPr lang="en-US" baseline="0" dirty="0" smtClean="0"/>
              <a:t>  Case Study – describe defense contractor reporting issues</a:t>
            </a:r>
          </a:p>
          <a:p>
            <a:endParaRPr lang="en-US" baseline="0" dirty="0" smtClean="0"/>
          </a:p>
          <a:p>
            <a:r>
              <a:rPr lang="en-US" dirty="0" smtClean="0"/>
              <a:t>What if </a:t>
            </a:r>
            <a:r>
              <a:rPr lang="en-US" dirty="0" err="1" smtClean="0"/>
              <a:t>DefTech</a:t>
            </a:r>
            <a:r>
              <a:rPr lang="en-US" dirty="0" smtClean="0"/>
              <a:t> used Materials dollars as a basis for applying overhead, according to CASB standards?</a:t>
            </a:r>
          </a:p>
          <a:p>
            <a:r>
              <a:rPr lang="en-US" dirty="0" smtClean="0"/>
              <a:t>What would be the overhead application rate?</a:t>
            </a:r>
          </a:p>
          <a:p>
            <a:r>
              <a:rPr lang="en-US" dirty="0" smtClean="0"/>
              <a:t>What would be the unit cost of Components X, Y and Z?</a:t>
            </a:r>
          </a:p>
          <a:p>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32</a:t>
            </a:fld>
            <a:endParaRPr lang="en-US"/>
          </a:p>
        </p:txBody>
      </p:sp>
    </p:spTree>
    <p:extLst>
      <p:ext uri="{BB962C8B-B14F-4D97-AF65-F5344CB8AC3E}">
        <p14:creationId xmlns:p14="http://schemas.microsoft.com/office/powerpoint/2010/main" val="1911545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step 2:</a:t>
            </a:r>
            <a:r>
              <a:rPr lang="en-US" baseline="0" dirty="0" smtClean="0"/>
              <a:t>  Case Study – describe defense contractor reporting issues</a:t>
            </a:r>
          </a:p>
          <a:p>
            <a:endParaRPr lang="en-US" baseline="0" dirty="0" smtClean="0"/>
          </a:p>
          <a:p>
            <a:r>
              <a:rPr lang="en-US" dirty="0" smtClean="0"/>
              <a:t>Component X requires $12</a:t>
            </a:r>
            <a:r>
              <a:rPr lang="en-US" baseline="0" dirty="0" smtClean="0"/>
              <a:t> million in materials</a:t>
            </a:r>
          </a:p>
          <a:p>
            <a:r>
              <a:rPr lang="en-US" baseline="0" dirty="0" smtClean="0"/>
              <a:t>Component Y requires $8 million in materials</a:t>
            </a:r>
          </a:p>
          <a:p>
            <a:r>
              <a:rPr lang="en-US" dirty="0" smtClean="0"/>
              <a:t>Component</a:t>
            </a:r>
            <a:r>
              <a:rPr lang="en-US" baseline="0" dirty="0" smtClean="0"/>
              <a:t> Z requires $4 million in materials</a:t>
            </a:r>
          </a:p>
          <a:p>
            <a:r>
              <a:rPr lang="en-US" baseline="0" dirty="0" smtClean="0"/>
              <a:t>Total materials = $12 million + $8 million + $4 million = $24 million</a:t>
            </a:r>
          </a:p>
          <a:p>
            <a:endParaRPr lang="en-US" baseline="0" dirty="0" smtClean="0"/>
          </a:p>
          <a:p>
            <a:r>
              <a:rPr lang="en-US" baseline="0" dirty="0" smtClean="0"/>
              <a:t>$20,000,000/$24,000,000 = .8333 or 83.3%</a:t>
            </a:r>
          </a:p>
          <a:p>
            <a:endParaRPr lang="en-US" baseline="0" dirty="0" smtClean="0"/>
          </a:p>
          <a:p>
            <a:r>
              <a:rPr lang="en-US" baseline="0" dirty="0" smtClean="0"/>
              <a:t>Overhead for one unit of Component X = $12,000 * .8333 = 10000</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Overhead for one unit of Component Y = $8,000 * .8333 = 6666</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Overhead for one unit of Component Z = $4,000 * .8333 = 3333</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Notice that, under this method, Component X has the most overhead assigned because</a:t>
            </a:r>
            <a:r>
              <a:rPr lang="en-US" baseline="0" dirty="0" smtClean="0"/>
              <a:t> it uses the most materials</a:t>
            </a:r>
            <a:endParaRPr lang="en-US" dirty="0" smtClean="0"/>
          </a:p>
          <a:p>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33</a:t>
            </a:fld>
            <a:endParaRPr lang="en-US"/>
          </a:p>
        </p:txBody>
      </p:sp>
    </p:spTree>
    <p:extLst>
      <p:ext uri="{BB962C8B-B14F-4D97-AF65-F5344CB8AC3E}">
        <p14:creationId xmlns:p14="http://schemas.microsoft.com/office/powerpoint/2010/main" val="16100865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step 2:</a:t>
            </a:r>
            <a:r>
              <a:rPr lang="en-US" baseline="0" dirty="0" smtClean="0"/>
              <a:t>  Case Study – describe defense contractor reporting issues</a:t>
            </a:r>
          </a:p>
          <a:p>
            <a:endParaRPr lang="en-US" baseline="0" dirty="0" smtClean="0"/>
          </a:p>
          <a:p>
            <a:r>
              <a:rPr lang="en-US" dirty="0" smtClean="0"/>
              <a:t>What if </a:t>
            </a:r>
            <a:r>
              <a:rPr lang="en-US" dirty="0" err="1" smtClean="0"/>
              <a:t>DefTech</a:t>
            </a:r>
            <a:r>
              <a:rPr lang="en-US" dirty="0" smtClean="0"/>
              <a:t> used </a:t>
            </a:r>
            <a:r>
              <a:rPr lang="en-US" i="1" dirty="0" smtClean="0"/>
              <a:t>Units of Production </a:t>
            </a:r>
            <a:r>
              <a:rPr lang="en-US" dirty="0" smtClean="0"/>
              <a:t>as a basis for applying overhead, according to CASB standards?</a:t>
            </a:r>
          </a:p>
          <a:p>
            <a:r>
              <a:rPr lang="en-US" dirty="0" smtClean="0"/>
              <a:t>What would be the overhead application rate?</a:t>
            </a:r>
          </a:p>
          <a:p>
            <a:r>
              <a:rPr lang="en-US" dirty="0" smtClean="0"/>
              <a:t>What would be the unit cost of Components X, Y and Z?</a:t>
            </a:r>
          </a:p>
          <a:p>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34</a:t>
            </a:fld>
            <a:endParaRPr lang="en-US"/>
          </a:p>
        </p:txBody>
      </p:sp>
    </p:spTree>
    <p:extLst>
      <p:ext uri="{BB962C8B-B14F-4D97-AF65-F5344CB8AC3E}">
        <p14:creationId xmlns:p14="http://schemas.microsoft.com/office/powerpoint/2010/main" val="19115450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step 2:</a:t>
            </a:r>
            <a:r>
              <a:rPr lang="en-US" baseline="0" dirty="0" smtClean="0"/>
              <a:t>  Case Study – describe defense contractor reporting issues</a:t>
            </a:r>
          </a:p>
          <a:p>
            <a:endParaRPr lang="en-US" baseline="0" dirty="0" smtClean="0"/>
          </a:p>
          <a:p>
            <a:r>
              <a:rPr lang="en-US" dirty="0" smtClean="0"/>
              <a:t>Component X totals 1000 units</a:t>
            </a:r>
            <a:endParaRPr lang="en-US" baseline="0" dirty="0" smtClean="0"/>
          </a:p>
          <a:p>
            <a:r>
              <a:rPr lang="en-US" baseline="0" dirty="0" smtClean="0"/>
              <a:t>Component Y totals 1000 units</a:t>
            </a:r>
          </a:p>
          <a:p>
            <a:r>
              <a:rPr lang="en-US" dirty="0" smtClean="0"/>
              <a:t>Component</a:t>
            </a:r>
            <a:r>
              <a:rPr lang="en-US" baseline="0" dirty="0" smtClean="0"/>
              <a:t> Z totals 1000 units</a:t>
            </a:r>
          </a:p>
          <a:p>
            <a:r>
              <a:rPr lang="en-US" baseline="0" dirty="0" smtClean="0"/>
              <a:t>Total units  = 1000 + 1000 + 1000 = 3000</a:t>
            </a:r>
          </a:p>
          <a:p>
            <a:r>
              <a:rPr lang="en-US" baseline="0" dirty="0" smtClean="0"/>
              <a:t>$20,000,000/3000 units  = $6667/unit</a:t>
            </a:r>
          </a:p>
          <a:p>
            <a:endParaRPr lang="en-US" baseline="0" dirty="0" smtClean="0"/>
          </a:p>
          <a:p>
            <a:r>
              <a:rPr lang="en-US" baseline="0" dirty="0" smtClean="0"/>
              <a:t>OH for one unit of Component X = $6667</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OH for one unit of Component Y = $6667</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OH for one unit of Component Z = $6667</a:t>
            </a:r>
            <a:endParaRPr lang="en-US" dirty="0" smtClean="0"/>
          </a:p>
          <a:p>
            <a:endParaRPr lang="en-US" dirty="0" smtClean="0"/>
          </a:p>
          <a:p>
            <a:r>
              <a:rPr lang="en-US" dirty="0" smtClean="0"/>
              <a:t>Notice that all</a:t>
            </a:r>
            <a:r>
              <a:rPr lang="en-US" baseline="0" dirty="0" smtClean="0"/>
              <a:t> three products are charged the same amount of overhead because ALL UNITS ARE TREATED EQUALLY.</a:t>
            </a:r>
            <a:endParaRPr lang="en-US" dirty="0" smtClean="0"/>
          </a:p>
        </p:txBody>
      </p:sp>
      <p:sp>
        <p:nvSpPr>
          <p:cNvPr id="4" name="Slide Number Placeholder 3"/>
          <p:cNvSpPr>
            <a:spLocks noGrp="1"/>
          </p:cNvSpPr>
          <p:nvPr>
            <p:ph type="sldNum" sz="quarter" idx="10"/>
          </p:nvPr>
        </p:nvSpPr>
        <p:spPr/>
        <p:txBody>
          <a:bodyPr/>
          <a:lstStyle/>
          <a:p>
            <a:fld id="{185E9767-7FFE-41F2-ACBF-E5FE34CF38BC}" type="slidenum">
              <a:rPr lang="en-US" smtClean="0"/>
              <a:t>35</a:t>
            </a:fld>
            <a:endParaRPr lang="en-US"/>
          </a:p>
        </p:txBody>
      </p:sp>
    </p:spTree>
    <p:extLst>
      <p:ext uri="{BB962C8B-B14F-4D97-AF65-F5344CB8AC3E}">
        <p14:creationId xmlns:p14="http://schemas.microsoft.com/office/powerpoint/2010/main" val="16100865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step 2:</a:t>
            </a:r>
            <a:r>
              <a:rPr lang="en-US" baseline="0" dirty="0" smtClean="0"/>
              <a:t>  Case Study – describe defense contractor reporting issues</a:t>
            </a:r>
          </a:p>
          <a:p>
            <a:endParaRPr lang="en-US" baseline="0" dirty="0" smtClean="0"/>
          </a:p>
          <a:p>
            <a:r>
              <a:rPr lang="en-US" dirty="0" smtClean="0"/>
              <a:t>Subcontractor A submits a bid to provide 1000 units of Component X at a cost of $23,250 per unit</a:t>
            </a:r>
          </a:p>
          <a:p>
            <a:r>
              <a:rPr lang="en-US" dirty="0" smtClean="0"/>
              <a:t>Subcontractor B submits a bid to provide 1000 units of Component Y at a cost of $16,750 per unit</a:t>
            </a:r>
          </a:p>
          <a:p>
            <a:r>
              <a:rPr lang="en-US" dirty="0" smtClean="0"/>
              <a:t>Subcontractor C submits a bid to provide 1000 units of Component Z at a cost of $14,000 per unit</a:t>
            </a:r>
          </a:p>
          <a:p>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36</a:t>
            </a:fld>
            <a:endParaRPr lang="en-US"/>
          </a:p>
        </p:txBody>
      </p:sp>
    </p:spTree>
    <p:extLst>
      <p:ext uri="{BB962C8B-B14F-4D97-AF65-F5344CB8AC3E}">
        <p14:creationId xmlns:p14="http://schemas.microsoft.com/office/powerpoint/2010/main" val="31120243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step 2:</a:t>
            </a:r>
            <a:r>
              <a:rPr lang="en-US" baseline="0" dirty="0" smtClean="0"/>
              <a:t>  Case Study – describe defense contractor reporting issues</a:t>
            </a:r>
          </a:p>
          <a:p>
            <a:endParaRPr lang="en-US" baseline="0" dirty="0" smtClean="0"/>
          </a:p>
          <a:p>
            <a:r>
              <a:rPr lang="en-US" dirty="0" err="1" smtClean="0"/>
              <a:t>DefTech’s</a:t>
            </a:r>
            <a:r>
              <a:rPr lang="en-US" dirty="0" smtClean="0"/>
              <a:t> management is somewhat surprised by the bids</a:t>
            </a:r>
          </a:p>
          <a:p>
            <a:r>
              <a:rPr lang="en-US" dirty="0" smtClean="0"/>
              <a:t>They conclude that they must be very efficient in the EBW process used to produce Components X and 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37</a:t>
            </a:fld>
            <a:endParaRPr lang="en-US"/>
          </a:p>
        </p:txBody>
      </p:sp>
    </p:spTree>
    <p:extLst>
      <p:ext uri="{BB962C8B-B14F-4D97-AF65-F5344CB8AC3E}">
        <p14:creationId xmlns:p14="http://schemas.microsoft.com/office/powerpoint/2010/main" val="565143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step 2:</a:t>
            </a:r>
            <a:r>
              <a:rPr lang="en-US" baseline="0" dirty="0" smtClean="0"/>
              <a:t>  Case Study – describe defense contractor reporting issues</a:t>
            </a:r>
          </a:p>
          <a:p>
            <a:endParaRPr lang="en-US" baseline="0" dirty="0" smtClean="0"/>
          </a:p>
          <a:p>
            <a:r>
              <a:rPr lang="en-US" b="0" dirty="0" smtClean="0"/>
              <a:t>Component X is 100% Electron Beam Welded.  </a:t>
            </a:r>
          </a:p>
          <a:p>
            <a:r>
              <a:rPr lang="en-US" b="0" dirty="0" smtClean="0"/>
              <a:t>Is </a:t>
            </a:r>
            <a:r>
              <a:rPr lang="en-US" b="0" dirty="0" err="1" smtClean="0"/>
              <a:t>DefTech</a:t>
            </a:r>
            <a:r>
              <a:rPr lang="en-US" b="0" dirty="0" smtClean="0"/>
              <a:t> really more efficient than the subcontractor?  </a:t>
            </a:r>
          </a:p>
          <a:p>
            <a:r>
              <a:rPr lang="en-US" b="0" dirty="0" smtClean="0"/>
              <a:t>Why or why not?  </a:t>
            </a:r>
          </a:p>
          <a:p>
            <a:endParaRPr lang="en-US" dirty="0" smtClean="0"/>
          </a:p>
          <a:p>
            <a:endParaRPr lang="en-US" dirty="0" smtClean="0"/>
          </a:p>
          <a:p>
            <a:r>
              <a:rPr lang="en-US" dirty="0" smtClean="0"/>
              <a:t>Assume that the subcontractor</a:t>
            </a:r>
            <a:r>
              <a:rPr lang="en-US" baseline="0" dirty="0" smtClean="0"/>
              <a:t> b</a:t>
            </a:r>
            <a:r>
              <a:rPr lang="en-US" dirty="0" smtClean="0"/>
              <a:t>ids</a:t>
            </a:r>
            <a:r>
              <a:rPr lang="en-US" baseline="0" dirty="0" smtClean="0"/>
              <a:t> are based on “true cost”.  These subcontractors each only produce one component, so their costs aren’t averaged across multiple components.  Assuming their labor and materials costs are equal to </a:t>
            </a:r>
            <a:r>
              <a:rPr lang="en-US" baseline="0" dirty="0" err="1" smtClean="0"/>
              <a:t>DefTech’s</a:t>
            </a:r>
            <a:r>
              <a:rPr lang="en-US" baseline="0" dirty="0" smtClean="0"/>
              <a:t>, the difference between the reported cost by </a:t>
            </a:r>
            <a:r>
              <a:rPr lang="en-US" baseline="0" dirty="0" err="1" smtClean="0"/>
              <a:t>DefTech</a:t>
            </a:r>
            <a:r>
              <a:rPr lang="en-US" baseline="0" dirty="0" smtClean="0"/>
              <a:t> and Subcontractor A’s bid is due to overhead. </a:t>
            </a:r>
          </a:p>
          <a:p>
            <a:endParaRPr lang="en-US" baseline="0" dirty="0" smtClean="0"/>
          </a:p>
          <a:p>
            <a:r>
              <a:rPr lang="en-US" baseline="0" dirty="0" smtClean="0"/>
              <a:t>Their labor and material costs are the same, but </a:t>
            </a:r>
            <a:r>
              <a:rPr lang="en-US" baseline="0" dirty="0" err="1" smtClean="0"/>
              <a:t>DefTech</a:t>
            </a:r>
            <a:r>
              <a:rPr lang="en-US" baseline="0" dirty="0" smtClean="0"/>
              <a:t> only assigns $4000 of overhead to each unit of Component X ($100/hour) while the subcontractor assigns $9250 ($231.50/hour).  Does the subcontractor know something that </a:t>
            </a:r>
            <a:r>
              <a:rPr lang="en-US" baseline="0" dirty="0" err="1" smtClean="0"/>
              <a:t>DefTech</a:t>
            </a:r>
            <a:r>
              <a:rPr lang="en-US" baseline="0" dirty="0" smtClean="0"/>
              <a:t> doesn’t know about the true cost of EBW?</a:t>
            </a:r>
          </a:p>
          <a:p>
            <a:endParaRPr lang="en-US" baseline="0" dirty="0" smtClean="0"/>
          </a:p>
          <a:p>
            <a:r>
              <a:rPr lang="en-US" baseline="0" dirty="0" smtClean="0"/>
              <a:t>Should we outsource Component X?  Based on our reported cost, no.</a:t>
            </a:r>
          </a:p>
          <a:p>
            <a:endParaRPr lang="en-US" baseline="0" dirty="0" smtClean="0"/>
          </a:p>
        </p:txBody>
      </p:sp>
      <p:sp>
        <p:nvSpPr>
          <p:cNvPr id="4" name="Slide Number Placeholder 3"/>
          <p:cNvSpPr>
            <a:spLocks noGrp="1"/>
          </p:cNvSpPr>
          <p:nvPr>
            <p:ph type="sldNum" sz="quarter" idx="10"/>
          </p:nvPr>
        </p:nvSpPr>
        <p:spPr/>
        <p:txBody>
          <a:bodyPr/>
          <a:lstStyle/>
          <a:p>
            <a:fld id="{185E9767-7FFE-41F2-ACBF-E5FE34CF38BC}" type="slidenum">
              <a:rPr lang="en-US" smtClean="0"/>
              <a:t>38</a:t>
            </a:fld>
            <a:endParaRPr lang="en-US"/>
          </a:p>
        </p:txBody>
      </p:sp>
    </p:spTree>
    <p:extLst>
      <p:ext uri="{BB962C8B-B14F-4D97-AF65-F5344CB8AC3E}">
        <p14:creationId xmlns:p14="http://schemas.microsoft.com/office/powerpoint/2010/main" val="38721239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step 2:</a:t>
            </a:r>
            <a:r>
              <a:rPr lang="en-US" baseline="0" dirty="0" smtClean="0"/>
              <a:t>  Case Study – describe defense contractor reporting issues</a:t>
            </a:r>
          </a:p>
          <a:p>
            <a:endParaRPr lang="en-US" baseline="0" dirty="0" smtClean="0"/>
          </a:p>
          <a:p>
            <a:r>
              <a:rPr lang="en-US" b="0" dirty="0" smtClean="0"/>
              <a:t>Component Y is 50%  lathe work and 50% EBW.  </a:t>
            </a:r>
          </a:p>
          <a:p>
            <a:r>
              <a:rPr lang="en-US" b="0" dirty="0" smtClean="0"/>
              <a:t>Notice that the costs are very similar.  Why might this be?</a:t>
            </a:r>
          </a:p>
          <a:p>
            <a:r>
              <a:rPr lang="en-US" b="0" dirty="0" smtClean="0"/>
              <a:t>Assuming the subcontractor</a:t>
            </a:r>
            <a:r>
              <a:rPr lang="en-US" b="0" baseline="0" dirty="0" smtClean="0"/>
              <a:t> knows “true cost”, the subcontractor’s overhead composition is very similar to </a:t>
            </a:r>
            <a:r>
              <a:rPr lang="en-US" b="0" baseline="0" dirty="0" err="1" smtClean="0"/>
              <a:t>DefTech’s</a:t>
            </a:r>
            <a:r>
              <a:rPr lang="en-US" b="0" baseline="0" dirty="0" smtClean="0"/>
              <a:t>.  </a:t>
            </a:r>
            <a:endParaRPr lang="en-US" b="0" dirty="0" smtClean="0"/>
          </a:p>
          <a:p>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Should we outsource Component Y?  The cost</a:t>
            </a:r>
            <a:r>
              <a:rPr lang="en-US" b="0" baseline="0" dirty="0" smtClean="0"/>
              <a:t> is competitive.  We will see in </a:t>
            </a:r>
            <a:r>
              <a:rPr lang="en-US" b="0" baseline="0" dirty="0" smtClean="0"/>
              <a:t>tomorrow’s lesson that Relevant </a:t>
            </a:r>
            <a:r>
              <a:rPr lang="en-US" b="0" baseline="0" dirty="0" smtClean="0"/>
              <a:t>costs </a:t>
            </a:r>
            <a:r>
              <a:rPr lang="en-US" b="0" baseline="0" dirty="0" smtClean="0"/>
              <a:t>(not </a:t>
            </a:r>
            <a:r>
              <a:rPr lang="en-US" b="0" baseline="0" dirty="0" smtClean="0"/>
              <a:t>all of our </a:t>
            </a:r>
            <a:r>
              <a:rPr lang="en-US" b="0" baseline="0" dirty="0" smtClean="0"/>
              <a:t>costs) </a:t>
            </a:r>
            <a:r>
              <a:rPr lang="en-US" b="0" baseline="0" dirty="0" smtClean="0"/>
              <a:t>would be avoided if we outsource.  In other words, the savings of $250 per unit may not be realized if we were to outsource. </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185E9767-7FFE-41F2-ACBF-E5FE34CF38BC}" type="slidenum">
              <a:rPr lang="en-US" smtClean="0"/>
              <a:t>39</a:t>
            </a:fld>
            <a:endParaRPr lang="en-US"/>
          </a:p>
        </p:txBody>
      </p:sp>
    </p:spTree>
    <p:extLst>
      <p:ext uri="{BB962C8B-B14F-4D97-AF65-F5344CB8AC3E}">
        <p14:creationId xmlns:p14="http://schemas.microsoft.com/office/powerpoint/2010/main" val="38721239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step 2:</a:t>
            </a:r>
            <a:r>
              <a:rPr lang="en-US" baseline="0" dirty="0" smtClean="0"/>
              <a:t>  Case Study – describe defense contractor reporting issues</a:t>
            </a:r>
          </a:p>
          <a:p>
            <a:endParaRPr lang="en-US" baseline="0" dirty="0" smtClean="0"/>
          </a:p>
          <a:p>
            <a:r>
              <a:rPr lang="en-US" b="0" dirty="0" smtClean="0"/>
              <a:t>Component Z is 100% lathe work.   Is </a:t>
            </a:r>
            <a:r>
              <a:rPr lang="en-US" b="0" dirty="0" err="1" smtClean="0"/>
              <a:t>DefTech</a:t>
            </a:r>
            <a:r>
              <a:rPr lang="en-US" b="0" dirty="0" smtClean="0"/>
              <a:t> really less efficient  than the subcontractor? Why or why not?</a:t>
            </a:r>
          </a:p>
          <a:p>
            <a:r>
              <a:rPr lang="en-US" b="0" dirty="0" smtClean="0"/>
              <a:t>Again, since Subcontractor</a:t>
            </a:r>
            <a:r>
              <a:rPr lang="en-US" b="0" baseline="0" dirty="0" smtClean="0"/>
              <a:t> C only produces one product, its overhead only reflects the cost of lathe work.  Subcontractor C’s overhead is $50/hour as opposed to </a:t>
            </a:r>
            <a:r>
              <a:rPr lang="en-US" b="0" baseline="0" dirty="0" err="1" smtClean="0"/>
              <a:t>DefTech’s</a:t>
            </a:r>
            <a:r>
              <a:rPr lang="en-US" b="0" baseline="0" dirty="0" smtClean="0"/>
              <a:t> $100/hour.  Does the subcontractor know something </a:t>
            </a:r>
            <a:r>
              <a:rPr lang="en-US" b="0" baseline="0" dirty="0" err="1" smtClean="0"/>
              <a:t>DefTech</a:t>
            </a:r>
            <a:r>
              <a:rPr lang="en-US" b="0" baseline="0" dirty="0" smtClean="0"/>
              <a:t> doesn’t about the true cost of lathe work?</a:t>
            </a:r>
            <a:endParaRPr lang="en-US" b="0" dirty="0" smtClean="0"/>
          </a:p>
          <a:p>
            <a:endParaRPr lang="en-US" b="0" dirty="0" smtClean="0"/>
          </a:p>
          <a:p>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Should we outsource Component Z?  This product is ripe for</a:t>
            </a:r>
            <a:r>
              <a:rPr lang="en-US" b="0" baseline="0" dirty="0" smtClean="0"/>
              <a:t> outsourcing under the current cost reporting method.  The single plant-wide rate that mixes the indirect costs of EBW with the indirect cost of lathe work tends to over-report the cost of lathe work and under-report the cost of EBW.  </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185E9767-7FFE-41F2-ACBF-E5FE34CF38BC}" type="slidenum">
              <a:rPr lang="en-US" smtClean="0"/>
              <a:t>40</a:t>
            </a:fld>
            <a:endParaRPr lang="en-US"/>
          </a:p>
        </p:txBody>
      </p:sp>
    </p:spTree>
    <p:extLst>
      <p:ext uri="{BB962C8B-B14F-4D97-AF65-F5344CB8AC3E}">
        <p14:creationId xmlns:p14="http://schemas.microsoft.com/office/powerpoint/2010/main" val="3872123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accent1">
                    <a:lumMod val="75000"/>
                  </a:schemeClr>
                </a:solidFill>
                <a:effectLst>
                  <a:outerShdw blurRad="38100" dist="38100" dir="2700000" algn="tl">
                    <a:srgbClr val="000000">
                      <a:alpha val="43137"/>
                    </a:srgbClr>
                  </a:outerShdw>
                </a:effectLst>
              </a:rPr>
              <a:t>Activity Step 1:</a:t>
            </a:r>
            <a:r>
              <a:rPr lang="en-US" b="0" baseline="0" dirty="0" smtClean="0">
                <a:solidFill>
                  <a:schemeClr val="accent1">
                    <a:lumMod val="75000"/>
                  </a:schemeClr>
                </a:solidFill>
                <a:effectLst>
                  <a:outerShdw blurRad="38100" dist="38100" dir="2700000" algn="tl">
                    <a:srgbClr val="000000">
                      <a:alpha val="43137"/>
                    </a:srgbClr>
                  </a:outerShdw>
                </a:effectLst>
              </a:rPr>
              <a:t>  Describe the nature of cost reporting by defense contractors</a:t>
            </a:r>
          </a:p>
          <a:p>
            <a:endParaRPr lang="en-US" dirty="0" smtClean="0"/>
          </a:p>
          <a:p>
            <a:r>
              <a:rPr lang="en-US" dirty="0" smtClean="0"/>
              <a:t>All</a:t>
            </a:r>
            <a:r>
              <a:rPr lang="en-US" baseline="0" dirty="0" smtClean="0"/>
              <a:t> c</a:t>
            </a:r>
            <a:r>
              <a:rPr lang="en-US" dirty="0" smtClean="0"/>
              <a:t>ontractors who develop weapons systems for </a:t>
            </a:r>
            <a:r>
              <a:rPr lang="en-US" dirty="0" err="1" smtClean="0"/>
              <a:t>DoD</a:t>
            </a:r>
            <a:r>
              <a:rPr lang="en-US" dirty="0" smtClean="0"/>
              <a:t> must provide a Contractor Cost Data Report</a:t>
            </a:r>
          </a:p>
          <a:p>
            <a:pPr lvl="1"/>
            <a:r>
              <a:rPr lang="en-US" dirty="0" smtClean="0"/>
              <a:t>This report</a:t>
            </a:r>
            <a:r>
              <a:rPr lang="en-US" baseline="0" dirty="0" smtClean="0"/>
              <a:t> i</a:t>
            </a:r>
            <a:r>
              <a:rPr lang="en-US" dirty="0" smtClean="0"/>
              <a:t>ncludes the Functional Cost-Hour Report, the Work Breakdown Structure, and the Progress Curve Report</a:t>
            </a:r>
          </a:p>
          <a:p>
            <a:pPr lvl="1"/>
            <a:r>
              <a:rPr lang="en-US" dirty="0" smtClean="0"/>
              <a:t>The</a:t>
            </a:r>
            <a:r>
              <a:rPr lang="en-US" baseline="0" dirty="0" smtClean="0"/>
              <a:t> manual for completing this report is </a:t>
            </a:r>
            <a:r>
              <a:rPr lang="en-US" dirty="0" smtClean="0"/>
              <a:t>143</a:t>
            </a:r>
            <a:r>
              <a:rPr lang="en-US" baseline="0" dirty="0" smtClean="0"/>
              <a:t> pages long.  The manual provides detailed step-by-step instructions that are similar to the instructions for filling out a tax return.  </a:t>
            </a:r>
            <a:endParaRPr lang="en-US" dirty="0" smtClean="0"/>
          </a:p>
          <a:p>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5</a:t>
            </a:fld>
            <a:endParaRPr lang="en-US"/>
          </a:p>
        </p:txBody>
      </p:sp>
    </p:spTree>
    <p:extLst>
      <p:ext uri="{BB962C8B-B14F-4D97-AF65-F5344CB8AC3E}">
        <p14:creationId xmlns:p14="http://schemas.microsoft.com/office/powerpoint/2010/main" val="24834267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step 2:</a:t>
            </a:r>
            <a:r>
              <a:rPr lang="en-US" baseline="0" dirty="0" smtClean="0"/>
              <a:t>  Case Study – describe defense contractor reporting issues</a:t>
            </a:r>
          </a:p>
          <a:p>
            <a:endParaRPr lang="en-US" baseline="0" dirty="0" smtClean="0"/>
          </a:p>
          <a:p>
            <a:r>
              <a:rPr lang="en-US" dirty="0" smtClean="0"/>
              <a:t>This</a:t>
            </a:r>
            <a:r>
              <a:rPr lang="en-US" baseline="0" dirty="0" smtClean="0"/>
              <a:t> chart reflects actual data from a real, unnamed defense contractor. In their case overhead was applied to jobs using a plant-wide rate, just like </a:t>
            </a:r>
            <a:r>
              <a:rPr lang="en-US" baseline="0" dirty="0" err="1" smtClean="0"/>
              <a:t>DefTech’s</a:t>
            </a:r>
            <a:r>
              <a:rPr lang="en-US" baseline="0" dirty="0" smtClean="0"/>
              <a:t>.  They experienced similar problems.  </a:t>
            </a:r>
          </a:p>
          <a:p>
            <a:r>
              <a:rPr lang="en-US" baseline="0" dirty="0" smtClean="0"/>
              <a:t>Their plant-wide overhead application rate showed that the cost of both Lathe work and EBW was $80/hour. </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$80 per hour horizontal line represents the cost reported from the company's cost system.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a:t>
            </a:r>
            <a:r>
              <a:rPr lang="en-US" sz="1200" kern="1200" dirty="0" smtClean="0">
                <a:solidFill>
                  <a:schemeClr val="tx1"/>
                </a:solidFill>
                <a:effectLst/>
                <a:latin typeface="+mn-lt"/>
                <a:ea typeface="+mn-ea"/>
                <a:cs typeface="+mn-cs"/>
              </a:rPr>
              <a:t>80</a:t>
            </a:r>
            <a:r>
              <a:rPr lang="en-US" sz="1200" kern="1200" baseline="0" dirty="0" smtClean="0">
                <a:solidFill>
                  <a:schemeClr val="tx1"/>
                </a:solidFill>
                <a:effectLst/>
                <a:latin typeface="+mn-lt"/>
                <a:ea typeface="+mn-ea"/>
                <a:cs typeface="+mn-cs"/>
              </a:rPr>
              <a:t> per </a:t>
            </a:r>
            <a:r>
              <a:rPr lang="en-US" sz="1200" kern="1200" dirty="0" smtClean="0">
                <a:solidFill>
                  <a:schemeClr val="tx1"/>
                </a:solidFill>
                <a:effectLst/>
                <a:latin typeface="+mn-lt"/>
                <a:ea typeface="+mn-ea"/>
                <a:cs typeface="+mn-cs"/>
              </a:rPr>
              <a:t>hour</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rate is the cost against which</a:t>
            </a:r>
            <a:r>
              <a:rPr lang="en-US" sz="1200" kern="1200" dirty="0" smtClean="0">
                <a:solidFill>
                  <a:schemeClr val="tx1"/>
                </a:solidFill>
                <a:effectLst/>
                <a:latin typeface="+mn-lt"/>
                <a:ea typeface="+mn-ea"/>
                <a:cs typeface="+mn-cs"/>
              </a:rPr>
              <a:t> vendor quotes of $40 and $150 per hour are compared.  A $40 per hour vendor quote is less the reported cost and is accepted for lathe work while the $150 per hour vendor quote is higher than the reported and is rejected for electron beam welding.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$80 reported cost</a:t>
            </a:r>
            <a:r>
              <a:rPr lang="en-US" sz="1200" kern="1200" dirty="0" smtClean="0">
                <a:solidFill>
                  <a:schemeClr val="tx1"/>
                </a:solidFill>
                <a:effectLst/>
                <a:latin typeface="+mn-lt"/>
                <a:ea typeface="+mn-ea"/>
                <a:cs typeface="+mn-cs"/>
              </a:rPr>
              <a:t> is really made up of two processes with true costs of $40 per hour and $250 per hour.  It is now obvious that had the company known the true cost rates it would have compared the vendor quote to the real cost and outsourced the $250 per hour electron beam welding process instead of the $40 per hour lathe work.</a:t>
            </a:r>
          </a:p>
          <a:p>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41</a:t>
            </a:fld>
            <a:endParaRPr lang="en-US"/>
          </a:p>
        </p:txBody>
      </p:sp>
    </p:spTree>
    <p:extLst>
      <p:ext uri="{BB962C8B-B14F-4D97-AF65-F5344CB8AC3E}">
        <p14:creationId xmlns:p14="http://schemas.microsoft.com/office/powerpoint/2010/main" val="15709001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step 2:</a:t>
            </a:r>
            <a:r>
              <a:rPr lang="en-US" baseline="0" dirty="0" smtClean="0"/>
              <a:t>  Case Study – describe defense contractor reporting issues</a:t>
            </a:r>
          </a:p>
          <a:p>
            <a:endParaRPr lang="en-US" baseline="0" dirty="0" smtClean="0"/>
          </a:p>
          <a:p>
            <a:pPr marL="0" indent="0" algn="l">
              <a:buNone/>
            </a:pPr>
            <a:r>
              <a:rPr lang="en-US" dirty="0" smtClean="0"/>
              <a:t>“We thought we were really good at EB [electron beam] welding.  People were coming from all over the world to use our equipment."  </a:t>
            </a:r>
          </a:p>
          <a:p>
            <a:r>
              <a:rPr lang="en-US" dirty="0" smtClean="0"/>
              <a:t>Reported "average" overhead rates grossly understated the true economics of EBW:</a:t>
            </a:r>
          </a:p>
          <a:p>
            <a:pPr lvl="1"/>
            <a:r>
              <a:rPr lang="en-US" dirty="0" smtClean="0"/>
              <a:t>Very expensive equipment – this is</a:t>
            </a:r>
            <a:r>
              <a:rPr lang="en-US" baseline="0" dirty="0" smtClean="0"/>
              <a:t> reflected in higher depreciation costs for EBW.</a:t>
            </a:r>
            <a:endParaRPr lang="en-US" dirty="0" smtClean="0"/>
          </a:p>
          <a:p>
            <a:pPr lvl="1"/>
            <a:r>
              <a:rPr lang="en-US" dirty="0" smtClean="0"/>
              <a:t>High maintenance cost – The high tech machine requires more</a:t>
            </a:r>
            <a:r>
              <a:rPr lang="en-US" baseline="0" dirty="0" smtClean="0"/>
              <a:t> maintenance</a:t>
            </a:r>
            <a:endParaRPr lang="en-US" dirty="0" smtClean="0"/>
          </a:p>
          <a:p>
            <a:pPr lvl="1"/>
            <a:r>
              <a:rPr lang="en-US" dirty="0" smtClean="0"/>
              <a:t>High power consumption </a:t>
            </a:r>
          </a:p>
          <a:p>
            <a:pPr lvl="1"/>
            <a:r>
              <a:rPr lang="en-US" dirty="0" smtClean="0"/>
              <a:t>Uses relatively few direct labor hours in relation to lathe</a:t>
            </a:r>
            <a:r>
              <a:rPr lang="en-US" baseline="0" dirty="0" smtClean="0"/>
              <a:t> work</a:t>
            </a:r>
            <a:endParaRPr lang="en-US" dirty="0" smtClean="0"/>
          </a:p>
          <a:p>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42</a:t>
            </a:fld>
            <a:endParaRPr lang="en-US"/>
          </a:p>
        </p:txBody>
      </p:sp>
    </p:spTree>
    <p:extLst>
      <p:ext uri="{BB962C8B-B14F-4D97-AF65-F5344CB8AC3E}">
        <p14:creationId xmlns:p14="http://schemas.microsoft.com/office/powerpoint/2010/main" val="20876349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step 2:</a:t>
            </a:r>
            <a:r>
              <a:rPr lang="en-US" baseline="0" dirty="0" smtClean="0"/>
              <a:t>  Case Study – describe defense contractor reporting issues</a:t>
            </a:r>
          </a:p>
          <a:p>
            <a:endParaRPr lang="en-US" baseline="0" dirty="0" smtClean="0"/>
          </a:p>
          <a:p>
            <a:r>
              <a:rPr lang="en-US" dirty="0" smtClean="0"/>
              <a:t>Anecdotal</a:t>
            </a:r>
            <a:r>
              <a:rPr lang="en-US" baseline="0" dirty="0" smtClean="0"/>
              <a:t> data suggests that managers in manufacturing operations WANT advanced cost management systems to better understand and better manage cost.</a:t>
            </a:r>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43</a:t>
            </a:fld>
            <a:endParaRPr lang="en-US"/>
          </a:p>
        </p:txBody>
      </p:sp>
    </p:spTree>
    <p:extLst>
      <p:ext uri="{BB962C8B-B14F-4D97-AF65-F5344CB8AC3E}">
        <p14:creationId xmlns:p14="http://schemas.microsoft.com/office/powerpoint/2010/main" val="36743080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step 2:</a:t>
            </a:r>
            <a:r>
              <a:rPr lang="en-US" baseline="0" dirty="0" smtClean="0"/>
              <a:t>  Case Study – describe defense contractor reporting issues</a:t>
            </a:r>
          </a:p>
          <a:p>
            <a:endParaRPr lang="en-US" baseline="0" dirty="0" smtClean="0"/>
          </a:p>
          <a:p>
            <a:r>
              <a:rPr lang="en-US" dirty="0" smtClean="0"/>
              <a:t>On the</a:t>
            </a:r>
            <a:r>
              <a:rPr lang="en-US" baseline="0" dirty="0" smtClean="0"/>
              <a:t> other hand, the same research suggests that program management RESISTS cost measurement change due to customer concerns.  If cost measurement yields an increase in prices, customers will be unhappy.  If cost measurement yields a decrease in prices, customers will still be unhappy because they will believe they were overcharged before.</a:t>
            </a:r>
          </a:p>
          <a:p>
            <a:endParaRPr lang="en-US" baseline="0" dirty="0" smtClean="0"/>
          </a:p>
          <a:p>
            <a:r>
              <a:rPr lang="en-US" baseline="0" dirty="0" smtClean="0"/>
              <a:t>Accounting management (who you would think would want the most accurate cost measurement possible) also RESISTED cost measurement change due to compliance concerns. If the methods currently in place are satisfying the auditors, why change?  Once a federal contractor’s cost measurement system has been approved, changes may not be implemented without further approval.  </a:t>
            </a:r>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44</a:t>
            </a:fld>
            <a:endParaRPr lang="en-US"/>
          </a:p>
        </p:txBody>
      </p:sp>
    </p:spTree>
    <p:extLst>
      <p:ext uri="{BB962C8B-B14F-4D97-AF65-F5344CB8AC3E}">
        <p14:creationId xmlns:p14="http://schemas.microsoft.com/office/powerpoint/2010/main" val="6512919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step 2:</a:t>
            </a:r>
            <a:r>
              <a:rPr lang="en-US" baseline="0" dirty="0" smtClean="0"/>
              <a:t>  Case Study – describe defense contractor reporting issues</a:t>
            </a:r>
          </a:p>
          <a:p>
            <a:endParaRPr lang="en-US" baseline="0" dirty="0" smtClean="0"/>
          </a:p>
          <a:p>
            <a:r>
              <a:rPr lang="en-US" dirty="0" smtClean="0"/>
              <a:t>Defense Contractor reporting is an external reporting exercise</a:t>
            </a:r>
          </a:p>
          <a:p>
            <a:r>
              <a:rPr lang="en-US" dirty="0" smtClean="0"/>
              <a:t>Detailed reporting requirements are the price of doing business with the federal government.  Compliance</a:t>
            </a:r>
            <a:r>
              <a:rPr lang="en-US" baseline="0" dirty="0" smtClean="0"/>
              <a:t> with regulations and reporting requirements is assured through regular audits.  But we have seen that it is possible for cost reporting to comply with all federal regulations and cost accounting standards and still fail to adequately support managerial decisions.</a:t>
            </a:r>
            <a:endParaRPr lang="en-US" dirty="0" smtClean="0"/>
          </a:p>
          <a:p>
            <a:r>
              <a:rPr lang="en-US" dirty="0" smtClean="0"/>
              <a:t>Isn’t it in the government’s best interest for contractors to have good </a:t>
            </a:r>
            <a:r>
              <a:rPr lang="en-US" i="1" dirty="0" smtClean="0"/>
              <a:t>managerial</a:t>
            </a:r>
            <a:r>
              <a:rPr lang="en-US" dirty="0" smtClean="0"/>
              <a:t> cost information?</a:t>
            </a:r>
          </a:p>
          <a:p>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45</a:t>
            </a:fld>
            <a:endParaRPr lang="en-US"/>
          </a:p>
        </p:txBody>
      </p:sp>
    </p:spTree>
    <p:extLst>
      <p:ext uri="{BB962C8B-B14F-4D97-AF65-F5344CB8AC3E}">
        <p14:creationId xmlns:p14="http://schemas.microsoft.com/office/powerpoint/2010/main" val="13030551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Q. Is it possible for cost reporting to comply with all federal regulations and cost accounting standards and still fail to adequately support managerial decisions?</a:t>
            </a:r>
          </a:p>
          <a:p>
            <a:r>
              <a:rPr lang="en-US" sz="1200" kern="1200" smtClean="0">
                <a:solidFill>
                  <a:schemeClr val="tx1"/>
                </a:solidFill>
                <a:effectLst/>
                <a:latin typeface="+mn-lt"/>
                <a:ea typeface="+mn-ea"/>
                <a:cs typeface="+mn-cs"/>
              </a:rPr>
              <a:t>A: Yes, because external cost reporting goals are consistency, comparability, and compliance.</a:t>
            </a:r>
            <a:endParaRPr lang="en-US"/>
          </a:p>
        </p:txBody>
      </p:sp>
      <p:sp>
        <p:nvSpPr>
          <p:cNvPr id="4" name="Slide Number Placeholder 3"/>
          <p:cNvSpPr>
            <a:spLocks noGrp="1"/>
          </p:cNvSpPr>
          <p:nvPr>
            <p:ph type="sldNum" sz="quarter" idx="10"/>
          </p:nvPr>
        </p:nvSpPr>
        <p:spPr/>
        <p:txBody>
          <a:bodyPr/>
          <a:lstStyle/>
          <a:p>
            <a:fld id="{185E9767-7FFE-41F2-ACBF-E5FE34CF38BC}" type="slidenum">
              <a:rPr lang="en-US" smtClean="0"/>
              <a:t>46</a:t>
            </a:fld>
            <a:endParaRPr lang="en-US"/>
          </a:p>
        </p:txBody>
      </p:sp>
    </p:spTree>
    <p:extLst>
      <p:ext uri="{BB962C8B-B14F-4D97-AF65-F5344CB8AC3E}">
        <p14:creationId xmlns:p14="http://schemas.microsoft.com/office/powerpoint/2010/main" val="2618855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accent1">
                    <a:lumMod val="75000"/>
                  </a:schemeClr>
                </a:solidFill>
                <a:effectLst>
                  <a:outerShdw blurRad="38100" dist="38100" dir="2700000" algn="tl">
                    <a:srgbClr val="000000">
                      <a:alpha val="43137"/>
                    </a:srgbClr>
                  </a:outerShdw>
                </a:effectLst>
              </a:rPr>
              <a:t>Activity Step 1:</a:t>
            </a:r>
            <a:r>
              <a:rPr lang="en-US" b="0" baseline="0" dirty="0" smtClean="0">
                <a:solidFill>
                  <a:schemeClr val="accent1">
                    <a:lumMod val="75000"/>
                  </a:schemeClr>
                </a:solidFill>
                <a:effectLst>
                  <a:outerShdw blurRad="38100" dist="38100" dir="2700000" algn="tl">
                    <a:srgbClr val="000000">
                      <a:alpha val="43137"/>
                    </a:srgbClr>
                  </a:outerShdw>
                </a:effectLst>
              </a:rPr>
              <a:t>  Describe the nature of cost reporting by defense contractors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Progress Curve report is very detailed….13 pages of instructions are required</a:t>
            </a:r>
            <a:r>
              <a:rPr lang="en-US" b="1" baseline="0" dirty="0" smtClean="0"/>
              <a:t> just to fill out this form!</a:t>
            </a:r>
            <a:endParaRPr lang="en-US" b="1" dirty="0" smtClean="0"/>
          </a:p>
          <a:p>
            <a:r>
              <a:rPr lang="en-US" dirty="0" smtClean="0"/>
              <a:t>You can see in the zoomed portion the</a:t>
            </a:r>
            <a:r>
              <a:rPr lang="en-US" baseline="0" dirty="0" smtClean="0"/>
              <a:t> level of detail that is required in labor reporting:  direct materials and equipment dollars, direct labor hours, direct labor dollars, and various classes of other labor in both hours and dollars.</a:t>
            </a:r>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6</a:t>
            </a:fld>
            <a:endParaRPr lang="en-US"/>
          </a:p>
        </p:txBody>
      </p:sp>
    </p:spTree>
    <p:extLst>
      <p:ext uri="{BB962C8B-B14F-4D97-AF65-F5344CB8AC3E}">
        <p14:creationId xmlns:p14="http://schemas.microsoft.com/office/powerpoint/2010/main" val="2052517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accent1">
                    <a:lumMod val="75000"/>
                  </a:schemeClr>
                </a:solidFill>
                <a:effectLst>
                  <a:outerShdw blurRad="38100" dist="38100" dir="2700000" algn="tl">
                    <a:srgbClr val="000000">
                      <a:alpha val="43137"/>
                    </a:srgbClr>
                  </a:outerShdw>
                </a:effectLst>
              </a:rPr>
              <a:t>Activity Step 1:</a:t>
            </a:r>
            <a:r>
              <a:rPr lang="en-US" b="0" baseline="0" dirty="0" smtClean="0">
                <a:solidFill>
                  <a:schemeClr val="accent1">
                    <a:lumMod val="75000"/>
                  </a:schemeClr>
                </a:solidFill>
                <a:effectLst>
                  <a:outerShdw blurRad="38100" dist="38100" dir="2700000" algn="tl">
                    <a:srgbClr val="000000">
                      <a:alpha val="43137"/>
                    </a:srgbClr>
                  </a:outerShdw>
                </a:effectLst>
              </a:rPr>
              <a:t>  Describe the nature of cost reporting by defense contractors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Functional Cost-Hour Report is highly specified by external users for consistency and comparability </a:t>
            </a:r>
          </a:p>
          <a:p>
            <a:r>
              <a:rPr lang="en-US" dirty="0" smtClean="0"/>
              <a:t>Again, in the zoomed portion you can see the level</a:t>
            </a:r>
            <a:r>
              <a:rPr lang="en-US" baseline="0" dirty="0" smtClean="0"/>
              <a:t> of detail required.  Costs in each category must be classified as recurring and non-recurring.</a:t>
            </a:r>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7</a:t>
            </a:fld>
            <a:endParaRPr lang="en-US"/>
          </a:p>
        </p:txBody>
      </p:sp>
    </p:spTree>
    <p:extLst>
      <p:ext uri="{BB962C8B-B14F-4D97-AF65-F5344CB8AC3E}">
        <p14:creationId xmlns:p14="http://schemas.microsoft.com/office/powerpoint/2010/main" val="1993681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accent1">
                    <a:lumMod val="75000"/>
                  </a:schemeClr>
                </a:solidFill>
                <a:effectLst>
                  <a:outerShdw blurRad="38100" dist="38100" dir="2700000" algn="tl">
                    <a:srgbClr val="000000">
                      <a:alpha val="43137"/>
                    </a:srgbClr>
                  </a:outerShdw>
                </a:effectLst>
              </a:rPr>
              <a:t>Activity Step 1:</a:t>
            </a:r>
            <a:r>
              <a:rPr lang="en-US" b="0" baseline="0" dirty="0" smtClean="0">
                <a:solidFill>
                  <a:schemeClr val="accent1">
                    <a:lumMod val="75000"/>
                  </a:schemeClr>
                </a:solidFill>
                <a:effectLst>
                  <a:outerShdw blurRad="38100" dist="38100" dir="2700000" algn="tl">
                    <a:srgbClr val="000000">
                      <a:alpha val="43137"/>
                    </a:srgbClr>
                  </a:outerShdw>
                </a:effectLst>
              </a:rPr>
              <a:t>  Describe the nature of cost reporting by defense contractors</a:t>
            </a:r>
          </a:p>
          <a:p>
            <a:endParaRPr lang="en-US" dirty="0" smtClean="0"/>
          </a:p>
          <a:p>
            <a:r>
              <a:rPr lang="en-US" dirty="0" smtClean="0"/>
              <a:t>Federal</a:t>
            </a:r>
            <a:r>
              <a:rPr lang="en-US" baseline="0" dirty="0" smtClean="0"/>
              <a:t> contractor c</a:t>
            </a:r>
            <a:r>
              <a:rPr lang="en-US" dirty="0" smtClean="0"/>
              <a:t>ost</a:t>
            </a:r>
            <a:r>
              <a:rPr lang="en-US" baseline="0" dirty="0" smtClean="0"/>
              <a:t> accounting standards, as developed by CASB, are codified in Chapter 99 of Title 48.  The overall goal of the cost accounting standard is to make sure that there is consistency in the way a contractor estimates, accumulates and measures costs.  The rules and regulations to assure this consistency are lengthy.</a:t>
            </a:r>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8</a:t>
            </a:fld>
            <a:endParaRPr lang="en-US"/>
          </a:p>
        </p:txBody>
      </p:sp>
    </p:spTree>
    <p:extLst>
      <p:ext uri="{BB962C8B-B14F-4D97-AF65-F5344CB8AC3E}">
        <p14:creationId xmlns:p14="http://schemas.microsoft.com/office/powerpoint/2010/main" val="2517309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accent1">
                    <a:lumMod val="75000"/>
                  </a:schemeClr>
                </a:solidFill>
                <a:effectLst>
                  <a:outerShdw blurRad="38100" dist="38100" dir="2700000" algn="tl">
                    <a:srgbClr val="000000">
                      <a:alpha val="43137"/>
                    </a:srgbClr>
                  </a:outerShdw>
                </a:effectLst>
              </a:rPr>
              <a:t>Activity Step 1:</a:t>
            </a:r>
            <a:r>
              <a:rPr lang="en-US" b="0" baseline="0" dirty="0" smtClean="0">
                <a:solidFill>
                  <a:schemeClr val="accent1">
                    <a:lumMod val="75000"/>
                  </a:schemeClr>
                </a:solidFill>
                <a:effectLst>
                  <a:outerShdw blurRad="38100" dist="38100" dir="2700000" algn="tl">
                    <a:srgbClr val="000000">
                      <a:alpha val="43137"/>
                    </a:srgbClr>
                  </a:outerShdw>
                </a:effectLst>
              </a:rPr>
              <a:t>  Describe the nature of cost reporting by defense contractors</a:t>
            </a:r>
          </a:p>
          <a:p>
            <a:endParaRPr lang="en-US" dirty="0" smtClean="0"/>
          </a:p>
          <a:p>
            <a:r>
              <a:rPr lang="en-US" dirty="0" smtClean="0"/>
              <a:t>In fact, the table of contents</a:t>
            </a:r>
            <a:r>
              <a:rPr lang="en-US" baseline="0" dirty="0" smtClean="0"/>
              <a:t> alone fills seven pages.  </a:t>
            </a:r>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9</a:t>
            </a:fld>
            <a:endParaRPr lang="en-US"/>
          </a:p>
        </p:txBody>
      </p:sp>
    </p:spTree>
    <p:extLst>
      <p:ext uri="{BB962C8B-B14F-4D97-AF65-F5344CB8AC3E}">
        <p14:creationId xmlns:p14="http://schemas.microsoft.com/office/powerpoint/2010/main" val="1091076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accent1">
                    <a:lumMod val="75000"/>
                  </a:schemeClr>
                </a:solidFill>
                <a:effectLst>
                  <a:outerShdw blurRad="38100" dist="38100" dir="2700000" algn="tl">
                    <a:srgbClr val="000000">
                      <a:alpha val="43137"/>
                    </a:srgbClr>
                  </a:outerShdw>
                </a:effectLst>
              </a:rPr>
              <a:t>Activity Step 1:</a:t>
            </a:r>
            <a:r>
              <a:rPr lang="en-US" b="0" baseline="0" dirty="0" smtClean="0">
                <a:solidFill>
                  <a:schemeClr val="accent1">
                    <a:lumMod val="75000"/>
                  </a:schemeClr>
                </a:solidFill>
                <a:effectLst>
                  <a:outerShdw blurRad="38100" dist="38100" dir="2700000" algn="tl">
                    <a:srgbClr val="000000">
                      <a:alpha val="43137"/>
                    </a:srgbClr>
                  </a:outerShdw>
                </a:effectLst>
              </a:rPr>
              <a:t>  Describe the nature of cost reporting by defense contractors</a:t>
            </a:r>
          </a:p>
          <a:p>
            <a:endParaRPr lang="en-US" dirty="0" smtClean="0"/>
          </a:p>
          <a:p>
            <a:r>
              <a:rPr lang="en-US" dirty="0" smtClean="0"/>
              <a:t>The main points of the standard are listed</a:t>
            </a:r>
            <a:r>
              <a:rPr lang="en-US" baseline="0" dirty="0" smtClean="0"/>
              <a:t> here, and may be accessed through the Electronic Code of Federal Regulations.  </a:t>
            </a:r>
            <a:endParaRPr lang="en-US" dirty="0"/>
          </a:p>
        </p:txBody>
      </p:sp>
      <p:sp>
        <p:nvSpPr>
          <p:cNvPr id="4" name="Slide Number Placeholder 3"/>
          <p:cNvSpPr>
            <a:spLocks noGrp="1"/>
          </p:cNvSpPr>
          <p:nvPr>
            <p:ph type="sldNum" sz="quarter" idx="10"/>
          </p:nvPr>
        </p:nvSpPr>
        <p:spPr/>
        <p:txBody>
          <a:bodyPr/>
          <a:lstStyle/>
          <a:p>
            <a:fld id="{185E9767-7FFE-41F2-ACBF-E5FE34CF38BC}" type="slidenum">
              <a:rPr lang="en-US" smtClean="0"/>
              <a:t>10</a:t>
            </a:fld>
            <a:endParaRPr lang="en-US"/>
          </a:p>
        </p:txBody>
      </p:sp>
    </p:spTree>
    <p:extLst>
      <p:ext uri="{BB962C8B-B14F-4D97-AF65-F5344CB8AC3E}">
        <p14:creationId xmlns:p14="http://schemas.microsoft.com/office/powerpoint/2010/main" val="351165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C00000"/>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gradFill>
            <a:gsLst>
              <a:gs pos="25000">
                <a:schemeClr val="tx2">
                  <a:lumMod val="75000"/>
                </a:schemeClr>
              </a:gs>
              <a:gs pos="100000">
                <a:schemeClr val="accent1">
                  <a:tint val="44500"/>
                  <a:satMod val="160000"/>
                </a:schemeClr>
              </a:gs>
              <a:gs pos="100000">
                <a:schemeClr val="bg1">
                  <a:lumMod val="85000"/>
                  <a:lumOff val="15000"/>
                </a:schemeClr>
              </a:gs>
            </a:gsLst>
            <a:lin ang="5400000" scaled="0"/>
          </a:gradFill>
          <a:effectLst/>
        </p:spPr>
        <p:txBody>
          <a:bodyPr anchor="ctr"/>
          <a:lstStyle>
            <a:lvl1pPr marL="0" indent="0" algn="ctr">
              <a:buNone/>
              <a:defRPr>
                <a:solidFill>
                  <a:schemeClr val="bg1"/>
                </a:solidFill>
                <a:effectLst>
                  <a:innerShdw blurRad="63500" dist="50800" dir="13500000">
                    <a:prstClr val="black">
                      <a:alpha val="50000"/>
                    </a:prstClr>
                  </a:inn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E1C917-C85D-4F07-BBF6-76B973A6D89A}" type="datetime1">
              <a:rPr lang="en-US" smtClean="0"/>
              <a:t>10/17/2011</a:t>
            </a:fld>
            <a:endParaRPr lang="en-US"/>
          </a:p>
        </p:txBody>
      </p:sp>
      <p:sp>
        <p:nvSpPr>
          <p:cNvPr id="5" name="Footer Placeholder 4"/>
          <p:cNvSpPr>
            <a:spLocks noGrp="1"/>
          </p:cNvSpPr>
          <p:nvPr>
            <p:ph type="ftr" sz="quarter" idx="11"/>
          </p:nvPr>
        </p:nvSpPr>
        <p:spPr/>
        <p:txBody>
          <a:bodyPr/>
          <a:lstStyle/>
          <a:p>
            <a:r>
              <a:rPr lang="en-US" smtClean="0"/>
              <a:t>© Dale R. Geiger 2011</a:t>
            </a:r>
            <a:endParaRPr lang="en-US"/>
          </a:p>
        </p:txBody>
      </p:sp>
      <p:sp>
        <p:nvSpPr>
          <p:cNvPr id="6" name="Slide Number Placeholder 5"/>
          <p:cNvSpPr>
            <a:spLocks noGrp="1"/>
          </p:cNvSpPr>
          <p:nvPr>
            <p:ph type="sldNum" sz="quarter" idx="12"/>
          </p:nvPr>
        </p:nvSpPr>
        <p:spPr/>
        <p:txBody>
          <a:bodyPr/>
          <a:lstStyle/>
          <a:p>
            <a:fld id="{1401214D-CE6D-4525-A25B-6893E9798BAF}" type="slidenum">
              <a:rPr lang="en-US" smtClean="0"/>
              <a:t>‹#›</a:t>
            </a:fld>
            <a:endParaRPr lang="en-US"/>
          </a:p>
        </p:txBody>
      </p:sp>
      <p:pic>
        <p:nvPicPr>
          <p:cNvPr id="102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457201"/>
            <a:ext cx="1213756" cy="1447799"/>
          </a:xfrm>
          <a:prstGeom prst="rect">
            <a:avLst/>
          </a:prstGeom>
          <a:noFill/>
          <a:ln>
            <a:noFill/>
          </a:ln>
          <a:effectLst>
            <a:innerShdw blurRad="114300">
              <a:prstClr val="black"/>
            </a:innerShdw>
            <a:reflection blurRad="63500" stA="50000" endA="275" endPos="40000" dist="127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315200" y="457200"/>
            <a:ext cx="1713325" cy="1447800"/>
          </a:xfrm>
          <a:prstGeom prst="rect">
            <a:avLst/>
          </a:prstGeom>
          <a:noFill/>
          <a:ln w="9525">
            <a:noFill/>
            <a:miter lim="800000"/>
            <a:headEnd/>
            <a:tailEnd/>
          </a:ln>
          <a:effectLst>
            <a:reflection blurRad="63500" stA="50000" endA="275" endPos="40000" dist="101600" dir="5400000" sy="-100000" algn="bl" rotWithShape="0"/>
          </a:effectLst>
        </p:spPr>
      </p:pic>
    </p:spTree>
    <p:extLst>
      <p:ext uri="{BB962C8B-B14F-4D97-AF65-F5344CB8AC3E}">
        <p14:creationId xmlns:p14="http://schemas.microsoft.com/office/powerpoint/2010/main" val="3387347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marL="342900" indent="-342900">
              <a:buFont typeface="Arial" pitchFamily="34" charset="0"/>
              <a:buChar char="•"/>
              <a:defRPr/>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03DE13-497B-45F4-A80F-DC547C742700}" type="datetime1">
              <a:rPr lang="en-US" smtClean="0"/>
              <a:t>10/17/2011</a:t>
            </a:fld>
            <a:endParaRPr lang="en-US"/>
          </a:p>
        </p:txBody>
      </p:sp>
      <p:sp>
        <p:nvSpPr>
          <p:cNvPr id="5" name="Footer Placeholder 4"/>
          <p:cNvSpPr>
            <a:spLocks noGrp="1"/>
          </p:cNvSpPr>
          <p:nvPr>
            <p:ph type="ftr" sz="quarter" idx="11"/>
          </p:nvPr>
        </p:nvSpPr>
        <p:spPr/>
        <p:txBody>
          <a:bodyPr/>
          <a:lstStyle/>
          <a:p>
            <a:r>
              <a:rPr lang="en-US" smtClean="0"/>
              <a:t>© Dale R. Geiger 2011</a:t>
            </a:r>
            <a:endParaRPr lang="en-US"/>
          </a:p>
        </p:txBody>
      </p:sp>
      <p:sp>
        <p:nvSpPr>
          <p:cNvPr id="6" name="Slide Number Placeholder 5"/>
          <p:cNvSpPr>
            <a:spLocks noGrp="1"/>
          </p:cNvSpPr>
          <p:nvPr>
            <p:ph type="sldNum" sz="quarter" idx="12"/>
          </p:nvPr>
        </p:nvSpPr>
        <p:spPr/>
        <p:txBody>
          <a:bodyPr/>
          <a:lstStyle/>
          <a:p>
            <a:fld id="{1401214D-CE6D-4525-A25B-6893E9798BAF}" type="slidenum">
              <a:rPr lang="en-US" smtClean="0"/>
              <a:t>‹#›</a:t>
            </a:fld>
            <a:endParaRPr lang="en-US"/>
          </a:p>
        </p:txBody>
      </p:sp>
    </p:spTree>
    <p:extLst>
      <p:ext uri="{BB962C8B-B14F-4D97-AF65-F5344CB8AC3E}">
        <p14:creationId xmlns:p14="http://schemas.microsoft.com/office/powerpoint/2010/main" val="2895297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marL="342900" indent="-342900">
              <a:buFont typeface="Arial" pitchFamily="34" charset="0"/>
              <a:buChar char="•"/>
              <a:defRPr/>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B8A0BC-5A74-46EA-8DA3-EB302E5C2F15}" type="datetime1">
              <a:rPr lang="en-US" smtClean="0"/>
              <a:t>10/17/2011</a:t>
            </a:fld>
            <a:endParaRPr lang="en-US"/>
          </a:p>
        </p:txBody>
      </p:sp>
      <p:sp>
        <p:nvSpPr>
          <p:cNvPr id="5" name="Footer Placeholder 4"/>
          <p:cNvSpPr>
            <a:spLocks noGrp="1"/>
          </p:cNvSpPr>
          <p:nvPr>
            <p:ph type="ftr" sz="quarter" idx="11"/>
          </p:nvPr>
        </p:nvSpPr>
        <p:spPr/>
        <p:txBody>
          <a:bodyPr/>
          <a:lstStyle/>
          <a:p>
            <a:r>
              <a:rPr lang="en-US" smtClean="0"/>
              <a:t>© Dale R. Geiger 2011</a:t>
            </a:r>
            <a:endParaRPr lang="en-US"/>
          </a:p>
        </p:txBody>
      </p:sp>
      <p:sp>
        <p:nvSpPr>
          <p:cNvPr id="6" name="Slide Number Placeholder 5"/>
          <p:cNvSpPr>
            <a:spLocks noGrp="1"/>
          </p:cNvSpPr>
          <p:nvPr>
            <p:ph type="sldNum" sz="quarter" idx="12"/>
          </p:nvPr>
        </p:nvSpPr>
        <p:spPr/>
        <p:txBody>
          <a:bodyPr/>
          <a:lstStyle/>
          <a:p>
            <a:fld id="{1401214D-CE6D-4525-A25B-6893E9798BAF}" type="slidenum">
              <a:rPr lang="en-US" smtClean="0"/>
              <a:t>‹#›</a:t>
            </a:fld>
            <a:endParaRPr lang="en-US"/>
          </a:p>
        </p:txBody>
      </p:sp>
    </p:spTree>
    <p:extLst>
      <p:ext uri="{BB962C8B-B14F-4D97-AF65-F5344CB8AC3E}">
        <p14:creationId xmlns:p14="http://schemas.microsoft.com/office/powerpoint/2010/main" val="2047279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itchFamily="34" charset="0"/>
              <a:buChar char="•"/>
              <a:defRPr/>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208C89-8BDC-4A3F-867D-25E1F9702544}" type="datetime1">
              <a:rPr lang="en-US" smtClean="0"/>
              <a:t>10/17/2011</a:t>
            </a:fld>
            <a:endParaRPr lang="en-US"/>
          </a:p>
        </p:txBody>
      </p:sp>
      <p:sp>
        <p:nvSpPr>
          <p:cNvPr id="5" name="Footer Placeholder 4"/>
          <p:cNvSpPr>
            <a:spLocks noGrp="1"/>
          </p:cNvSpPr>
          <p:nvPr>
            <p:ph type="ftr" sz="quarter" idx="11"/>
          </p:nvPr>
        </p:nvSpPr>
        <p:spPr/>
        <p:txBody>
          <a:bodyPr/>
          <a:lstStyle/>
          <a:p>
            <a:r>
              <a:rPr lang="en-US" smtClean="0"/>
              <a:t>© Dale R. Geiger 2011</a:t>
            </a:r>
            <a:endParaRPr lang="en-US"/>
          </a:p>
        </p:txBody>
      </p:sp>
      <p:sp>
        <p:nvSpPr>
          <p:cNvPr id="6" name="Slide Number Placeholder 5"/>
          <p:cNvSpPr>
            <a:spLocks noGrp="1"/>
          </p:cNvSpPr>
          <p:nvPr>
            <p:ph type="sldNum" sz="quarter" idx="12"/>
          </p:nvPr>
        </p:nvSpPr>
        <p:spPr/>
        <p:txBody>
          <a:bodyPr/>
          <a:lstStyle/>
          <a:p>
            <a:fld id="{1401214D-CE6D-4525-A25B-6893E9798BAF}" type="slidenum">
              <a:rPr lang="en-US" smtClean="0"/>
              <a:t>‹#›</a:t>
            </a:fld>
            <a:endParaRPr lang="en-US"/>
          </a:p>
        </p:txBody>
      </p:sp>
    </p:spTree>
    <p:extLst>
      <p:ext uri="{BB962C8B-B14F-4D97-AF65-F5344CB8AC3E}">
        <p14:creationId xmlns:p14="http://schemas.microsoft.com/office/powerpoint/2010/main" val="729168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885E91-6CA6-4D13-AF25-44628F5F8BA8}" type="datetime1">
              <a:rPr lang="en-US" smtClean="0"/>
              <a:t>10/17/2011</a:t>
            </a:fld>
            <a:endParaRPr lang="en-US"/>
          </a:p>
        </p:txBody>
      </p:sp>
      <p:sp>
        <p:nvSpPr>
          <p:cNvPr id="5" name="Footer Placeholder 4"/>
          <p:cNvSpPr>
            <a:spLocks noGrp="1"/>
          </p:cNvSpPr>
          <p:nvPr>
            <p:ph type="ftr" sz="quarter" idx="11"/>
          </p:nvPr>
        </p:nvSpPr>
        <p:spPr/>
        <p:txBody>
          <a:bodyPr/>
          <a:lstStyle/>
          <a:p>
            <a:r>
              <a:rPr lang="en-US" smtClean="0"/>
              <a:t>© Dale R. Geiger 2011</a:t>
            </a:r>
            <a:endParaRPr lang="en-US"/>
          </a:p>
        </p:txBody>
      </p:sp>
      <p:sp>
        <p:nvSpPr>
          <p:cNvPr id="6" name="Slide Number Placeholder 5"/>
          <p:cNvSpPr>
            <a:spLocks noGrp="1"/>
          </p:cNvSpPr>
          <p:nvPr>
            <p:ph type="sldNum" sz="quarter" idx="12"/>
          </p:nvPr>
        </p:nvSpPr>
        <p:spPr/>
        <p:txBody>
          <a:bodyPr/>
          <a:lstStyle/>
          <a:p>
            <a:fld id="{1401214D-CE6D-4525-A25B-6893E9798BAF}" type="slidenum">
              <a:rPr lang="en-US" smtClean="0"/>
              <a:t>‹#›</a:t>
            </a:fld>
            <a:endParaRPr lang="en-US"/>
          </a:p>
        </p:txBody>
      </p:sp>
    </p:spTree>
    <p:extLst>
      <p:ext uri="{BB962C8B-B14F-4D97-AF65-F5344CB8AC3E}">
        <p14:creationId xmlns:p14="http://schemas.microsoft.com/office/powerpoint/2010/main" val="354490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marL="342900" indent="-342900">
              <a:buFont typeface="Arial" pitchFamily="34" charset="0"/>
              <a:buChar char="•"/>
              <a:defRPr sz="2800"/>
            </a:lvl1pPr>
            <a:lvl2pPr marL="742950" indent="-285750">
              <a:buFont typeface="Arial" pitchFamily="34" charset="0"/>
              <a:buChar char="•"/>
              <a:defRPr sz="2400"/>
            </a:lvl2pPr>
            <a:lvl3pPr marL="1143000" indent="-228600">
              <a:buFont typeface="Arial" pitchFamily="34" charset="0"/>
              <a:buChar char="•"/>
              <a:defRPr sz="2000"/>
            </a:lvl3pPr>
            <a:lvl4pPr marL="1600200" indent="-228600">
              <a:buFont typeface="Arial" pitchFamily="34" charset="0"/>
              <a:buChar char="•"/>
              <a:defRPr sz="1800"/>
            </a:lvl4pPr>
            <a:lvl5pPr marL="2057400" indent="-228600">
              <a:buFont typeface="Arial" pitchFamily="34" charset="0"/>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342900" indent="-342900">
              <a:buFont typeface="Arial" pitchFamily="34" charset="0"/>
              <a:buChar char="•"/>
              <a:defRPr sz="2800"/>
            </a:lvl1pPr>
            <a:lvl2pPr marL="742950" indent="-285750">
              <a:buFont typeface="Arial" pitchFamily="34" charset="0"/>
              <a:buChar char="•"/>
              <a:defRPr sz="2400"/>
            </a:lvl2pPr>
            <a:lvl3pPr marL="1143000" indent="-228600">
              <a:buFont typeface="Arial" pitchFamily="34" charset="0"/>
              <a:buChar char="•"/>
              <a:defRPr sz="2000"/>
            </a:lvl3pPr>
            <a:lvl4pPr marL="1600200" indent="-228600">
              <a:buFont typeface="Arial" pitchFamily="34" charset="0"/>
              <a:buChar char="•"/>
              <a:defRPr sz="1800"/>
            </a:lvl4pPr>
            <a:lvl5pPr marL="2057400" indent="-228600">
              <a:buFont typeface="Arial" pitchFamily="34" charset="0"/>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69D029-265E-48B8-98C0-062A084B9E65}" type="datetime1">
              <a:rPr lang="en-US" smtClean="0"/>
              <a:t>10/17/2011</a:t>
            </a:fld>
            <a:endParaRPr lang="en-US"/>
          </a:p>
        </p:txBody>
      </p:sp>
      <p:sp>
        <p:nvSpPr>
          <p:cNvPr id="6" name="Footer Placeholder 5"/>
          <p:cNvSpPr>
            <a:spLocks noGrp="1"/>
          </p:cNvSpPr>
          <p:nvPr>
            <p:ph type="ftr" sz="quarter" idx="11"/>
          </p:nvPr>
        </p:nvSpPr>
        <p:spPr/>
        <p:txBody>
          <a:bodyPr/>
          <a:lstStyle/>
          <a:p>
            <a:r>
              <a:rPr lang="en-US" smtClean="0"/>
              <a:t>© Dale R. Geiger 2011</a:t>
            </a:r>
            <a:endParaRPr lang="en-US"/>
          </a:p>
        </p:txBody>
      </p:sp>
      <p:sp>
        <p:nvSpPr>
          <p:cNvPr id="7" name="Slide Number Placeholder 6"/>
          <p:cNvSpPr>
            <a:spLocks noGrp="1"/>
          </p:cNvSpPr>
          <p:nvPr>
            <p:ph type="sldNum" sz="quarter" idx="12"/>
          </p:nvPr>
        </p:nvSpPr>
        <p:spPr/>
        <p:txBody>
          <a:bodyPr/>
          <a:lstStyle/>
          <a:p>
            <a:fld id="{1401214D-CE6D-4525-A25B-6893E9798BAF}" type="slidenum">
              <a:rPr lang="en-US" smtClean="0"/>
              <a:t>‹#›</a:t>
            </a:fld>
            <a:endParaRPr lang="en-US"/>
          </a:p>
        </p:txBody>
      </p:sp>
    </p:spTree>
    <p:extLst>
      <p:ext uri="{BB962C8B-B14F-4D97-AF65-F5344CB8AC3E}">
        <p14:creationId xmlns:p14="http://schemas.microsoft.com/office/powerpoint/2010/main" val="15744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Font typeface="Arial" pitchFamily="34" charset="0"/>
              <a:buChar char="•"/>
              <a:defRPr sz="2400"/>
            </a:lvl1pPr>
            <a:lvl2pPr marL="742950" indent="-285750">
              <a:buFont typeface="Arial" pitchFamily="34" charset="0"/>
              <a:buChar char="•"/>
              <a:defRPr sz="2000"/>
            </a:lvl2pPr>
            <a:lvl3pPr marL="1143000" indent="-228600">
              <a:buFont typeface="Arial" pitchFamily="34" charset="0"/>
              <a:buChar char="•"/>
              <a:defRPr sz="1800"/>
            </a:lvl3pPr>
            <a:lvl4pPr marL="1600200" indent="-228600">
              <a:buFont typeface="Arial" pitchFamily="34" charset="0"/>
              <a:buChar char="•"/>
              <a:defRPr sz="1600"/>
            </a:lvl4pPr>
            <a:lvl5pPr marL="2057400" indent="-228600">
              <a:buFont typeface="Arial" pitchFamily="34" charset="0"/>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Font typeface="Arial" pitchFamily="34" charset="0"/>
              <a:buChar char="•"/>
              <a:defRPr sz="2400"/>
            </a:lvl1pPr>
            <a:lvl2pPr marL="742950" indent="-285750">
              <a:buFont typeface="Arial" pitchFamily="34" charset="0"/>
              <a:buChar char="•"/>
              <a:defRPr sz="2000"/>
            </a:lvl2pPr>
            <a:lvl3pPr marL="1143000" indent="-228600">
              <a:buFont typeface="Arial" pitchFamily="34" charset="0"/>
              <a:buChar char="•"/>
              <a:defRPr sz="1800"/>
            </a:lvl3pPr>
            <a:lvl4pPr marL="1600200" indent="-228600">
              <a:buFont typeface="Arial" pitchFamily="34" charset="0"/>
              <a:buChar char="•"/>
              <a:defRPr sz="1600"/>
            </a:lvl4pPr>
            <a:lvl5pPr marL="2057400" indent="-228600">
              <a:buFont typeface="Arial" pitchFamily="34" charset="0"/>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E8D9EF-C84E-47C7-A1AF-E67F85C5A770}" type="datetime1">
              <a:rPr lang="en-US" smtClean="0"/>
              <a:t>10/17/2011</a:t>
            </a:fld>
            <a:endParaRPr lang="en-US"/>
          </a:p>
        </p:txBody>
      </p:sp>
      <p:sp>
        <p:nvSpPr>
          <p:cNvPr id="8" name="Footer Placeholder 7"/>
          <p:cNvSpPr>
            <a:spLocks noGrp="1"/>
          </p:cNvSpPr>
          <p:nvPr>
            <p:ph type="ftr" sz="quarter" idx="11"/>
          </p:nvPr>
        </p:nvSpPr>
        <p:spPr/>
        <p:txBody>
          <a:bodyPr/>
          <a:lstStyle/>
          <a:p>
            <a:r>
              <a:rPr lang="en-US" smtClean="0"/>
              <a:t>© Dale R. Geiger 2011</a:t>
            </a:r>
            <a:endParaRPr lang="en-US"/>
          </a:p>
        </p:txBody>
      </p:sp>
      <p:sp>
        <p:nvSpPr>
          <p:cNvPr id="9" name="Slide Number Placeholder 8"/>
          <p:cNvSpPr>
            <a:spLocks noGrp="1"/>
          </p:cNvSpPr>
          <p:nvPr>
            <p:ph type="sldNum" sz="quarter" idx="12"/>
          </p:nvPr>
        </p:nvSpPr>
        <p:spPr/>
        <p:txBody>
          <a:bodyPr/>
          <a:lstStyle/>
          <a:p>
            <a:fld id="{1401214D-CE6D-4525-A25B-6893E9798BAF}" type="slidenum">
              <a:rPr lang="en-US" smtClean="0"/>
              <a:t>‹#›</a:t>
            </a:fld>
            <a:endParaRPr lang="en-US"/>
          </a:p>
        </p:txBody>
      </p:sp>
    </p:spTree>
    <p:extLst>
      <p:ext uri="{BB962C8B-B14F-4D97-AF65-F5344CB8AC3E}">
        <p14:creationId xmlns:p14="http://schemas.microsoft.com/office/powerpoint/2010/main" val="4285469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48ACF9A-806C-4BC7-B364-5807007D4E9F}" type="datetime1">
              <a:rPr lang="en-US" smtClean="0"/>
              <a:t>10/17/2011</a:t>
            </a:fld>
            <a:endParaRPr lang="en-US"/>
          </a:p>
        </p:txBody>
      </p:sp>
      <p:sp>
        <p:nvSpPr>
          <p:cNvPr id="4" name="Footer Placeholder 3"/>
          <p:cNvSpPr>
            <a:spLocks noGrp="1"/>
          </p:cNvSpPr>
          <p:nvPr>
            <p:ph type="ftr" sz="quarter" idx="11"/>
          </p:nvPr>
        </p:nvSpPr>
        <p:spPr/>
        <p:txBody>
          <a:bodyPr/>
          <a:lstStyle/>
          <a:p>
            <a:r>
              <a:rPr lang="en-US" smtClean="0"/>
              <a:t>© Dale R. Geiger 2011</a:t>
            </a:r>
            <a:endParaRPr lang="en-US"/>
          </a:p>
        </p:txBody>
      </p:sp>
      <p:sp>
        <p:nvSpPr>
          <p:cNvPr id="5" name="Slide Number Placeholder 4"/>
          <p:cNvSpPr>
            <a:spLocks noGrp="1"/>
          </p:cNvSpPr>
          <p:nvPr>
            <p:ph type="sldNum" sz="quarter" idx="12"/>
          </p:nvPr>
        </p:nvSpPr>
        <p:spPr/>
        <p:txBody>
          <a:bodyPr/>
          <a:lstStyle/>
          <a:p>
            <a:fld id="{1401214D-CE6D-4525-A25B-6893E9798BAF}" type="slidenum">
              <a:rPr lang="en-US" smtClean="0"/>
              <a:t>‹#›</a:t>
            </a:fld>
            <a:endParaRPr lang="en-US"/>
          </a:p>
        </p:txBody>
      </p:sp>
    </p:spTree>
    <p:extLst>
      <p:ext uri="{BB962C8B-B14F-4D97-AF65-F5344CB8AC3E}">
        <p14:creationId xmlns:p14="http://schemas.microsoft.com/office/powerpoint/2010/main" val="132063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D62AA1-70C1-4EB2-BFEE-5C20A3B0E9F7}" type="datetime1">
              <a:rPr lang="en-US" smtClean="0"/>
              <a:t>10/17/2011</a:t>
            </a:fld>
            <a:endParaRPr lang="en-US"/>
          </a:p>
        </p:txBody>
      </p:sp>
      <p:sp>
        <p:nvSpPr>
          <p:cNvPr id="3" name="Footer Placeholder 2"/>
          <p:cNvSpPr>
            <a:spLocks noGrp="1"/>
          </p:cNvSpPr>
          <p:nvPr>
            <p:ph type="ftr" sz="quarter" idx="11"/>
          </p:nvPr>
        </p:nvSpPr>
        <p:spPr/>
        <p:txBody>
          <a:bodyPr/>
          <a:lstStyle/>
          <a:p>
            <a:r>
              <a:rPr lang="en-US" smtClean="0"/>
              <a:t>© Dale R. Geiger 2011</a:t>
            </a:r>
            <a:endParaRPr lang="en-US"/>
          </a:p>
        </p:txBody>
      </p:sp>
      <p:sp>
        <p:nvSpPr>
          <p:cNvPr id="4" name="Slide Number Placeholder 3"/>
          <p:cNvSpPr>
            <a:spLocks noGrp="1"/>
          </p:cNvSpPr>
          <p:nvPr>
            <p:ph type="sldNum" sz="quarter" idx="12"/>
          </p:nvPr>
        </p:nvSpPr>
        <p:spPr/>
        <p:txBody>
          <a:bodyPr/>
          <a:lstStyle/>
          <a:p>
            <a:fld id="{1401214D-CE6D-4525-A25B-6893E9798BAF}" type="slidenum">
              <a:rPr lang="en-US" smtClean="0"/>
              <a:t>‹#›</a:t>
            </a:fld>
            <a:endParaRPr lang="en-US"/>
          </a:p>
        </p:txBody>
      </p:sp>
    </p:spTree>
    <p:extLst>
      <p:ext uri="{BB962C8B-B14F-4D97-AF65-F5344CB8AC3E}">
        <p14:creationId xmlns:p14="http://schemas.microsoft.com/office/powerpoint/2010/main" val="121845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marL="742950" indent="-285750">
              <a:buFont typeface="Arial" pitchFamily="34" charset="0"/>
              <a:buChar char="•"/>
              <a:defRPr sz="2800"/>
            </a:lvl2pPr>
            <a:lvl3pPr marL="1143000" indent="-228600">
              <a:buFont typeface="Arial" pitchFamily="34" charset="0"/>
              <a:buChar char="•"/>
              <a:defRPr sz="2400"/>
            </a:lvl3pPr>
            <a:lvl4pPr marL="1600200" indent="-228600">
              <a:buFont typeface="Arial" pitchFamily="34" charset="0"/>
              <a:buChar char="•"/>
              <a:defRPr sz="2000"/>
            </a:lvl4pPr>
            <a:lvl5pPr marL="2057400" indent="-228600">
              <a:buFont typeface="Arial" pitchFamily="34" charset="0"/>
              <a:buChar cha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DF28E-383E-447C-808E-A9280A4CADA7}" type="datetime1">
              <a:rPr lang="en-US" smtClean="0"/>
              <a:t>10/17/2011</a:t>
            </a:fld>
            <a:endParaRPr lang="en-US"/>
          </a:p>
        </p:txBody>
      </p:sp>
      <p:sp>
        <p:nvSpPr>
          <p:cNvPr id="6" name="Footer Placeholder 5"/>
          <p:cNvSpPr>
            <a:spLocks noGrp="1"/>
          </p:cNvSpPr>
          <p:nvPr>
            <p:ph type="ftr" sz="quarter" idx="11"/>
          </p:nvPr>
        </p:nvSpPr>
        <p:spPr/>
        <p:txBody>
          <a:bodyPr/>
          <a:lstStyle/>
          <a:p>
            <a:r>
              <a:rPr lang="en-US" smtClean="0"/>
              <a:t>© Dale R. Geiger 2011</a:t>
            </a:r>
            <a:endParaRPr lang="en-US"/>
          </a:p>
        </p:txBody>
      </p:sp>
      <p:sp>
        <p:nvSpPr>
          <p:cNvPr id="7" name="Slide Number Placeholder 6"/>
          <p:cNvSpPr>
            <a:spLocks noGrp="1"/>
          </p:cNvSpPr>
          <p:nvPr>
            <p:ph type="sldNum" sz="quarter" idx="12"/>
          </p:nvPr>
        </p:nvSpPr>
        <p:spPr/>
        <p:txBody>
          <a:bodyPr/>
          <a:lstStyle/>
          <a:p>
            <a:fld id="{1401214D-CE6D-4525-A25B-6893E9798BAF}" type="slidenum">
              <a:rPr lang="en-US" smtClean="0"/>
              <a:t>‹#›</a:t>
            </a:fld>
            <a:endParaRPr lang="en-US"/>
          </a:p>
        </p:txBody>
      </p:sp>
    </p:spTree>
    <p:extLst>
      <p:ext uri="{BB962C8B-B14F-4D97-AF65-F5344CB8AC3E}">
        <p14:creationId xmlns:p14="http://schemas.microsoft.com/office/powerpoint/2010/main" val="2810455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06C664-8E7F-4988-82AB-EC4939D724C0}" type="datetime1">
              <a:rPr lang="en-US" smtClean="0"/>
              <a:t>10/17/2011</a:t>
            </a:fld>
            <a:endParaRPr lang="en-US"/>
          </a:p>
        </p:txBody>
      </p:sp>
      <p:sp>
        <p:nvSpPr>
          <p:cNvPr id="6" name="Footer Placeholder 5"/>
          <p:cNvSpPr>
            <a:spLocks noGrp="1"/>
          </p:cNvSpPr>
          <p:nvPr>
            <p:ph type="ftr" sz="quarter" idx="11"/>
          </p:nvPr>
        </p:nvSpPr>
        <p:spPr/>
        <p:txBody>
          <a:bodyPr/>
          <a:lstStyle/>
          <a:p>
            <a:r>
              <a:rPr lang="en-US" smtClean="0"/>
              <a:t>© Dale R. Geiger 2011</a:t>
            </a:r>
            <a:endParaRPr lang="en-US"/>
          </a:p>
        </p:txBody>
      </p:sp>
      <p:sp>
        <p:nvSpPr>
          <p:cNvPr id="7" name="Slide Number Placeholder 6"/>
          <p:cNvSpPr>
            <a:spLocks noGrp="1"/>
          </p:cNvSpPr>
          <p:nvPr>
            <p:ph type="sldNum" sz="quarter" idx="12"/>
          </p:nvPr>
        </p:nvSpPr>
        <p:spPr/>
        <p:txBody>
          <a:bodyPr/>
          <a:lstStyle/>
          <a:p>
            <a:fld id="{1401214D-CE6D-4525-A25B-6893E9798BAF}" type="slidenum">
              <a:rPr lang="en-US" smtClean="0"/>
              <a:t>‹#›</a:t>
            </a:fld>
            <a:endParaRPr lang="en-US"/>
          </a:p>
        </p:txBody>
      </p:sp>
    </p:spTree>
    <p:extLst>
      <p:ext uri="{BB962C8B-B14F-4D97-AF65-F5344CB8AC3E}">
        <p14:creationId xmlns:p14="http://schemas.microsoft.com/office/powerpoint/2010/main" val="1447357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AD26A5-A4CD-4C40-AF24-6658947F12C0}" type="datetime1">
              <a:rPr lang="en-US" smtClean="0"/>
              <a:t>10/17/2011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Dale R. Geiger 2011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1214D-CE6D-4525-A25B-6893E9798BAF}" type="slidenum">
              <a:rPr lang="en-US" smtClean="0"/>
              <a:t>‹#›</a:t>
            </a:fld>
            <a:endParaRPr lang="en-US"/>
          </a:p>
        </p:txBody>
      </p:sp>
    </p:spTree>
    <p:extLst>
      <p:ext uri="{BB962C8B-B14F-4D97-AF65-F5344CB8AC3E}">
        <p14:creationId xmlns:p14="http://schemas.microsoft.com/office/powerpoint/2010/main" val="13626342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914400" rtl="0" eaLnBrk="1" latinLnBrk="0" hangingPunct="1">
        <a:spcBef>
          <a:spcPct val="0"/>
        </a:spcBef>
        <a:buNone/>
        <a:defRPr sz="4400" kern="1200">
          <a:solidFill>
            <a:srgbClr val="C00000"/>
          </a:solidFill>
          <a:effectLst>
            <a:outerShdw blurRad="38100" dist="38100" dir="2700000" algn="tl">
              <a:srgbClr val="000000">
                <a:alpha val="43137"/>
              </a:srgbClr>
            </a:outerShdw>
          </a:effectLst>
          <a:latin typeface="+mj-lt"/>
          <a:ea typeface="+mj-ea"/>
          <a:cs typeface="+mj-cs"/>
        </a:defRPr>
      </a:lvl1pPr>
    </p:titleStyle>
    <p:bodyStyle>
      <a:lvl1pPr marL="457200" indent="-4572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914400" indent="-4572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2573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Determine </a:t>
            </a:r>
            <a:r>
              <a:rPr lang="en-US" dirty="0"/>
              <a:t>the Difference between Internal and External Cost </a:t>
            </a:r>
            <a:r>
              <a:rPr lang="en-US" dirty="0" smtClean="0"/>
              <a:t>Reporting</a:t>
            </a:r>
            <a:endParaRPr lang="en-US" dirty="0"/>
          </a:p>
        </p:txBody>
      </p:sp>
      <p:sp>
        <p:nvSpPr>
          <p:cNvPr id="3" name="Subtitle 2"/>
          <p:cNvSpPr>
            <a:spLocks noGrp="1"/>
          </p:cNvSpPr>
          <p:nvPr>
            <p:ph type="subTitle" idx="1"/>
          </p:nvPr>
        </p:nvSpPr>
        <p:spPr/>
        <p:txBody>
          <a:bodyPr/>
          <a:lstStyle/>
          <a:p>
            <a:r>
              <a:rPr lang="en-US" dirty="0" smtClean="0"/>
              <a:t>Principles of Cost Analysis and Management</a:t>
            </a:r>
            <a:endParaRPr lang="en-US" dirty="0"/>
          </a:p>
        </p:txBody>
      </p:sp>
      <p:sp>
        <p:nvSpPr>
          <p:cNvPr id="4" name="Footer Placeholder 3"/>
          <p:cNvSpPr>
            <a:spLocks noGrp="1"/>
          </p:cNvSpPr>
          <p:nvPr>
            <p:ph type="ftr" sz="quarter" idx="11"/>
          </p:nvPr>
        </p:nvSpPr>
        <p:spPr/>
        <p:txBody>
          <a:bodyPr/>
          <a:lstStyle/>
          <a:p>
            <a:r>
              <a:rPr lang="en-US" smtClean="0"/>
              <a:t>© Dale R. Geiger 2011</a:t>
            </a:r>
            <a:endParaRPr lang="en-US"/>
          </a:p>
        </p:txBody>
      </p:sp>
      <p:sp>
        <p:nvSpPr>
          <p:cNvPr id="5" name="Slide Number Placeholder 4"/>
          <p:cNvSpPr>
            <a:spLocks noGrp="1"/>
          </p:cNvSpPr>
          <p:nvPr>
            <p:ph type="sldNum" sz="quarter" idx="12"/>
          </p:nvPr>
        </p:nvSpPr>
        <p:spPr/>
        <p:txBody>
          <a:bodyPr/>
          <a:lstStyle/>
          <a:p>
            <a:fld id="{1401214D-CE6D-4525-A25B-6893E9798BAF}" type="slidenum">
              <a:rPr lang="en-US" smtClean="0"/>
              <a:t>1</a:t>
            </a:fld>
            <a:endParaRPr lang="en-US"/>
          </a:p>
        </p:txBody>
      </p:sp>
    </p:spTree>
    <p:extLst>
      <p:ext uri="{BB962C8B-B14F-4D97-AF65-F5344CB8AC3E}">
        <p14:creationId xmlns:p14="http://schemas.microsoft.com/office/powerpoint/2010/main" val="4058015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534400" cy="5105400"/>
          </a:xfrm>
        </p:spPr>
        <p:txBody>
          <a:bodyPr numCol="2">
            <a:noAutofit/>
          </a:bodyPr>
          <a:lstStyle/>
          <a:p>
            <a:r>
              <a:rPr lang="en-US" sz="1800" dirty="0"/>
              <a:t>C</a:t>
            </a:r>
            <a:r>
              <a:rPr lang="en-US" sz="1800" dirty="0" smtClean="0"/>
              <a:t>onsistency </a:t>
            </a:r>
            <a:r>
              <a:rPr lang="en-US" sz="1800" dirty="0"/>
              <a:t>in estimating, accumulating and reporting </a:t>
            </a:r>
            <a:r>
              <a:rPr lang="en-US" sz="1800" dirty="0" smtClean="0"/>
              <a:t>costs</a:t>
            </a:r>
          </a:p>
          <a:p>
            <a:r>
              <a:rPr lang="en-US" sz="1800" dirty="0"/>
              <a:t>C</a:t>
            </a:r>
            <a:r>
              <a:rPr lang="en-US" sz="1800" dirty="0" smtClean="0"/>
              <a:t>onsistency </a:t>
            </a:r>
            <a:r>
              <a:rPr lang="en-US" sz="1800" dirty="0"/>
              <a:t>in allocating costs incurred for the same </a:t>
            </a:r>
            <a:r>
              <a:rPr lang="en-US" sz="1800" dirty="0" smtClean="0"/>
              <a:t>purpose</a:t>
            </a:r>
          </a:p>
          <a:p>
            <a:r>
              <a:rPr lang="en-US" sz="1800" dirty="0"/>
              <a:t>Allocation of home office expenses to </a:t>
            </a:r>
            <a:r>
              <a:rPr lang="en-US" sz="1800" dirty="0" smtClean="0"/>
              <a:t>segments</a:t>
            </a:r>
          </a:p>
          <a:p>
            <a:r>
              <a:rPr lang="en-US" sz="1800" dirty="0" smtClean="0"/>
              <a:t>Capitalization </a:t>
            </a:r>
            <a:r>
              <a:rPr lang="en-US" sz="1800" dirty="0"/>
              <a:t>of tangible </a:t>
            </a:r>
            <a:r>
              <a:rPr lang="en-US" sz="1800" dirty="0" smtClean="0"/>
              <a:t>assets</a:t>
            </a:r>
          </a:p>
          <a:p>
            <a:r>
              <a:rPr lang="en-US" sz="1800" dirty="0" smtClean="0"/>
              <a:t>Accounting </a:t>
            </a:r>
            <a:r>
              <a:rPr lang="en-US" sz="1800" dirty="0"/>
              <a:t>for unallowable </a:t>
            </a:r>
            <a:r>
              <a:rPr lang="en-US" sz="1800" dirty="0" smtClean="0"/>
              <a:t>costs</a:t>
            </a:r>
          </a:p>
          <a:p>
            <a:r>
              <a:rPr lang="en-US" sz="1800" dirty="0" smtClean="0"/>
              <a:t>Cost </a:t>
            </a:r>
            <a:r>
              <a:rPr lang="en-US" sz="1800" dirty="0"/>
              <a:t>accounting </a:t>
            </a:r>
            <a:r>
              <a:rPr lang="en-US" sz="1800" dirty="0" smtClean="0"/>
              <a:t>period</a:t>
            </a:r>
          </a:p>
          <a:p>
            <a:r>
              <a:rPr lang="en-US" sz="1800" dirty="0"/>
              <a:t>Use of standard costs for direct </a:t>
            </a:r>
            <a:r>
              <a:rPr lang="en-US" sz="1800" dirty="0" smtClean="0"/>
              <a:t>material and </a:t>
            </a:r>
            <a:r>
              <a:rPr lang="en-US" sz="1800" dirty="0"/>
              <a:t>direct </a:t>
            </a:r>
            <a:r>
              <a:rPr lang="en-US" sz="1800" dirty="0" smtClean="0"/>
              <a:t>labor</a:t>
            </a:r>
          </a:p>
          <a:p>
            <a:r>
              <a:rPr lang="en-US" sz="1800" dirty="0"/>
              <a:t>Accounting for costs of compensated personal </a:t>
            </a:r>
            <a:r>
              <a:rPr lang="en-US" sz="1800" dirty="0" smtClean="0"/>
              <a:t>absence</a:t>
            </a:r>
          </a:p>
          <a:p>
            <a:r>
              <a:rPr lang="en-US" sz="1800" dirty="0"/>
              <a:t>D</a:t>
            </a:r>
            <a:r>
              <a:rPr lang="en-US" sz="1800" dirty="0" smtClean="0"/>
              <a:t>epreciation </a:t>
            </a:r>
            <a:r>
              <a:rPr lang="en-US" sz="1800" dirty="0"/>
              <a:t>of tangible capital </a:t>
            </a:r>
            <a:r>
              <a:rPr lang="en-US" sz="1800" dirty="0" smtClean="0"/>
              <a:t>assets</a:t>
            </a:r>
          </a:p>
          <a:p>
            <a:r>
              <a:rPr lang="en-US" sz="1800" dirty="0"/>
              <a:t>Allocation of business unit general and administrative expenses to final cost </a:t>
            </a:r>
            <a:r>
              <a:rPr lang="en-US" sz="1800" dirty="0" smtClean="0"/>
              <a:t>objectives</a:t>
            </a:r>
          </a:p>
          <a:p>
            <a:r>
              <a:rPr lang="en-US" sz="1800" dirty="0"/>
              <a:t>A</a:t>
            </a:r>
            <a:r>
              <a:rPr lang="en-US" sz="1800" dirty="0" smtClean="0"/>
              <a:t>ccounting </a:t>
            </a:r>
            <a:r>
              <a:rPr lang="en-US" sz="1800" dirty="0"/>
              <a:t>for acquisition costs of </a:t>
            </a:r>
            <a:r>
              <a:rPr lang="en-US" sz="1800" dirty="0" smtClean="0"/>
              <a:t>material</a:t>
            </a:r>
          </a:p>
          <a:p>
            <a:r>
              <a:rPr lang="en-US" sz="1800" dirty="0" smtClean="0"/>
              <a:t>Composition </a:t>
            </a:r>
            <a:r>
              <a:rPr lang="en-US" sz="1800" dirty="0"/>
              <a:t>and measurement of pension </a:t>
            </a:r>
            <a:r>
              <a:rPr lang="en-US" sz="1800" dirty="0" smtClean="0"/>
              <a:t>cost</a:t>
            </a:r>
          </a:p>
          <a:p>
            <a:r>
              <a:rPr lang="en-US" sz="1800" dirty="0" smtClean="0"/>
              <a:t>Adjustment </a:t>
            </a:r>
            <a:r>
              <a:rPr lang="en-US" sz="1800" dirty="0"/>
              <a:t>and allocation of pension </a:t>
            </a:r>
            <a:r>
              <a:rPr lang="en-US" sz="1800" dirty="0" smtClean="0"/>
              <a:t>cost</a:t>
            </a:r>
          </a:p>
          <a:p>
            <a:r>
              <a:rPr lang="en-US" sz="1800" dirty="0" smtClean="0"/>
              <a:t>Cost </a:t>
            </a:r>
            <a:r>
              <a:rPr lang="en-US" sz="1800" dirty="0"/>
              <a:t>of money as an element of the cost of facilities </a:t>
            </a:r>
            <a:r>
              <a:rPr lang="en-US" sz="1800" dirty="0" smtClean="0"/>
              <a:t>capital</a:t>
            </a:r>
          </a:p>
          <a:p>
            <a:r>
              <a:rPr lang="en-US" sz="1800" dirty="0"/>
              <a:t>Accounting for the cost of deferred </a:t>
            </a:r>
            <a:r>
              <a:rPr lang="en-US" sz="1800" dirty="0" smtClean="0"/>
              <a:t>compensation</a:t>
            </a:r>
          </a:p>
          <a:p>
            <a:r>
              <a:rPr lang="en-US" sz="1800" dirty="0"/>
              <a:t>Accounting for insurance </a:t>
            </a:r>
            <a:r>
              <a:rPr lang="en-US" sz="1800" dirty="0" smtClean="0"/>
              <a:t>costs</a:t>
            </a:r>
          </a:p>
          <a:p>
            <a:r>
              <a:rPr lang="en-US" sz="1800" dirty="0"/>
              <a:t>Cost of money as an element of the cost of capital assets under </a:t>
            </a:r>
            <a:r>
              <a:rPr lang="en-US" sz="1800" dirty="0" smtClean="0"/>
              <a:t>construction</a:t>
            </a:r>
          </a:p>
          <a:p>
            <a:r>
              <a:rPr lang="en-US" sz="1800" dirty="0"/>
              <a:t>Allocation of direct and indirect </a:t>
            </a:r>
            <a:r>
              <a:rPr lang="en-US" sz="1800" dirty="0" smtClean="0"/>
              <a:t>costs</a:t>
            </a:r>
          </a:p>
          <a:p>
            <a:r>
              <a:rPr lang="en-US" sz="1800" dirty="0"/>
              <a:t>Accounting for independent research and development costs and bid and proposal </a:t>
            </a:r>
            <a:r>
              <a:rPr lang="en-US" sz="1800" dirty="0" smtClean="0"/>
              <a:t>costs</a:t>
            </a:r>
            <a:endParaRPr lang="en-US" sz="1800" dirty="0"/>
          </a:p>
        </p:txBody>
      </p:sp>
      <p:pic>
        <p:nvPicPr>
          <p:cNvPr id="1026" name="Picture 2" descr="blue pill"/>
          <p:cNvPicPr>
            <a:picLocks noChangeAspect="1" noChangeArrowheads="1"/>
          </p:cNvPicPr>
          <p:nvPr/>
        </p:nvPicPr>
        <p:blipFill rotWithShape="1">
          <a:blip r:embed="rId3">
            <a:extLst>
              <a:ext uri="{28A0092B-C50C-407E-A947-70E740481C1C}">
                <a14:useLocalDpi xmlns:a14="http://schemas.microsoft.com/office/drawing/2010/main" val="0"/>
              </a:ext>
            </a:extLst>
          </a:blip>
          <a:srcRect t="12586" b="15000"/>
          <a:stretch/>
        </p:blipFill>
        <p:spPr bwMode="auto">
          <a:xfrm>
            <a:off x="609600" y="152400"/>
            <a:ext cx="7860568"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3124200" y="6569075"/>
            <a:ext cx="2895600" cy="365125"/>
          </a:xfrm>
        </p:spPr>
        <p:txBody>
          <a:bodyPr/>
          <a:lstStyle/>
          <a:p>
            <a:r>
              <a:rPr lang="en-US" dirty="0" smtClean="0"/>
              <a:t>© Dale R. Geiger 2011</a:t>
            </a:r>
            <a:endParaRPr lang="en-US" dirty="0"/>
          </a:p>
        </p:txBody>
      </p:sp>
      <p:sp>
        <p:nvSpPr>
          <p:cNvPr id="4" name="Slide Number Placeholder 3"/>
          <p:cNvSpPr>
            <a:spLocks noGrp="1"/>
          </p:cNvSpPr>
          <p:nvPr>
            <p:ph type="sldNum" sz="quarter" idx="12"/>
          </p:nvPr>
        </p:nvSpPr>
        <p:spPr/>
        <p:txBody>
          <a:bodyPr/>
          <a:lstStyle/>
          <a:p>
            <a:fld id="{1401214D-CE6D-4525-A25B-6893E9798BAF}" type="slidenum">
              <a:rPr lang="en-US" smtClean="0"/>
              <a:t>10</a:t>
            </a:fld>
            <a:endParaRPr lang="en-US"/>
          </a:p>
        </p:txBody>
      </p:sp>
    </p:spTree>
    <p:extLst>
      <p:ext uri="{BB962C8B-B14F-4D97-AF65-F5344CB8AC3E}">
        <p14:creationId xmlns:p14="http://schemas.microsoft.com/office/powerpoint/2010/main" val="1526261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534400" cy="5105400"/>
          </a:xfrm>
        </p:spPr>
        <p:txBody>
          <a:bodyPr numCol="2">
            <a:noAutofit/>
          </a:bodyPr>
          <a:lstStyle/>
          <a:p>
            <a:r>
              <a:rPr lang="en-US" sz="1800" dirty="0">
                <a:effectLst>
                  <a:glow rad="228600">
                    <a:schemeClr val="accent2">
                      <a:satMod val="175000"/>
                      <a:alpha val="40000"/>
                    </a:schemeClr>
                  </a:glow>
                </a:effectLst>
              </a:rPr>
              <a:t>C</a:t>
            </a:r>
            <a:r>
              <a:rPr lang="en-US" sz="1800" dirty="0" smtClean="0">
                <a:effectLst>
                  <a:glow rad="228600">
                    <a:schemeClr val="accent2">
                      <a:satMod val="175000"/>
                      <a:alpha val="40000"/>
                    </a:schemeClr>
                  </a:glow>
                </a:effectLst>
              </a:rPr>
              <a:t>onsistency</a:t>
            </a:r>
            <a:r>
              <a:rPr lang="en-US" sz="1800" dirty="0" smtClean="0"/>
              <a:t> </a:t>
            </a:r>
            <a:r>
              <a:rPr lang="en-US" sz="1800" dirty="0"/>
              <a:t>in estimating, accumulating and reporting </a:t>
            </a:r>
            <a:r>
              <a:rPr lang="en-US" sz="1800" dirty="0" smtClean="0"/>
              <a:t>costs</a:t>
            </a:r>
          </a:p>
          <a:p>
            <a:r>
              <a:rPr lang="en-US" sz="1800" dirty="0">
                <a:effectLst>
                  <a:glow rad="228600">
                    <a:schemeClr val="accent2">
                      <a:satMod val="175000"/>
                      <a:alpha val="40000"/>
                    </a:schemeClr>
                  </a:glow>
                </a:effectLst>
              </a:rPr>
              <a:t>Consistency</a:t>
            </a:r>
            <a:r>
              <a:rPr lang="en-US" sz="1800" dirty="0" smtClean="0"/>
              <a:t> </a:t>
            </a:r>
            <a:r>
              <a:rPr lang="en-US" sz="1800" dirty="0"/>
              <a:t>in allocating costs incurred for the same </a:t>
            </a:r>
            <a:r>
              <a:rPr lang="en-US" sz="1800" dirty="0" smtClean="0"/>
              <a:t>purpose</a:t>
            </a:r>
          </a:p>
          <a:p>
            <a:r>
              <a:rPr lang="en-US" sz="1800" dirty="0"/>
              <a:t>Allocation of home office expenses to </a:t>
            </a:r>
            <a:r>
              <a:rPr lang="en-US" sz="1800" dirty="0" smtClean="0"/>
              <a:t>segments</a:t>
            </a:r>
          </a:p>
          <a:p>
            <a:r>
              <a:rPr lang="en-US" sz="1800" dirty="0" smtClean="0"/>
              <a:t>Capitalization </a:t>
            </a:r>
            <a:r>
              <a:rPr lang="en-US" sz="1800" dirty="0"/>
              <a:t>of tangible </a:t>
            </a:r>
            <a:r>
              <a:rPr lang="en-US" sz="1800" dirty="0" smtClean="0"/>
              <a:t>assets</a:t>
            </a:r>
          </a:p>
          <a:p>
            <a:r>
              <a:rPr lang="en-US" sz="1800" dirty="0" smtClean="0"/>
              <a:t>Accounting </a:t>
            </a:r>
            <a:r>
              <a:rPr lang="en-US" sz="1800" dirty="0"/>
              <a:t>for unallowable </a:t>
            </a:r>
            <a:r>
              <a:rPr lang="en-US" sz="1800" dirty="0" smtClean="0"/>
              <a:t>costs</a:t>
            </a:r>
          </a:p>
          <a:p>
            <a:r>
              <a:rPr lang="en-US" sz="1800" dirty="0" smtClean="0"/>
              <a:t>Cost </a:t>
            </a:r>
            <a:r>
              <a:rPr lang="en-US" sz="1800" dirty="0"/>
              <a:t>accounting </a:t>
            </a:r>
            <a:r>
              <a:rPr lang="en-US" sz="1800" dirty="0" smtClean="0"/>
              <a:t>period</a:t>
            </a:r>
          </a:p>
          <a:p>
            <a:r>
              <a:rPr lang="en-US" sz="1800" dirty="0"/>
              <a:t>Use of standard costs for direct </a:t>
            </a:r>
            <a:r>
              <a:rPr lang="en-US" sz="1800" dirty="0" smtClean="0"/>
              <a:t>material and </a:t>
            </a:r>
            <a:r>
              <a:rPr lang="en-US" sz="1800" dirty="0"/>
              <a:t>direct </a:t>
            </a:r>
            <a:r>
              <a:rPr lang="en-US" sz="1800" dirty="0" smtClean="0"/>
              <a:t>labor</a:t>
            </a:r>
          </a:p>
          <a:p>
            <a:r>
              <a:rPr lang="en-US" sz="1800" dirty="0"/>
              <a:t>Accounting for costs of compensated personal </a:t>
            </a:r>
            <a:r>
              <a:rPr lang="en-US" sz="1800" dirty="0" smtClean="0"/>
              <a:t>absence</a:t>
            </a:r>
          </a:p>
          <a:p>
            <a:r>
              <a:rPr lang="en-US" sz="1800" dirty="0"/>
              <a:t>D</a:t>
            </a:r>
            <a:r>
              <a:rPr lang="en-US" sz="1800" dirty="0" smtClean="0"/>
              <a:t>epreciation </a:t>
            </a:r>
            <a:r>
              <a:rPr lang="en-US" sz="1800" dirty="0"/>
              <a:t>of tangible capital </a:t>
            </a:r>
            <a:r>
              <a:rPr lang="en-US" sz="1800" dirty="0" smtClean="0"/>
              <a:t>assets</a:t>
            </a:r>
          </a:p>
          <a:p>
            <a:r>
              <a:rPr lang="en-US" sz="1800" dirty="0"/>
              <a:t>Allocation of business unit general and administrative expenses to final cost </a:t>
            </a:r>
            <a:r>
              <a:rPr lang="en-US" sz="1800" dirty="0" smtClean="0"/>
              <a:t>objectives</a:t>
            </a:r>
          </a:p>
          <a:p>
            <a:r>
              <a:rPr lang="en-US" sz="1800" dirty="0"/>
              <a:t>A</a:t>
            </a:r>
            <a:r>
              <a:rPr lang="en-US" sz="1800" dirty="0" smtClean="0"/>
              <a:t>ccounting </a:t>
            </a:r>
            <a:r>
              <a:rPr lang="en-US" sz="1800" dirty="0"/>
              <a:t>for acquisition costs of </a:t>
            </a:r>
            <a:r>
              <a:rPr lang="en-US" sz="1800" dirty="0" smtClean="0"/>
              <a:t>material</a:t>
            </a:r>
          </a:p>
          <a:p>
            <a:r>
              <a:rPr lang="en-US" sz="1800" dirty="0" smtClean="0"/>
              <a:t>Composition </a:t>
            </a:r>
            <a:r>
              <a:rPr lang="en-US" sz="1800" dirty="0"/>
              <a:t>and measurement of pension </a:t>
            </a:r>
            <a:r>
              <a:rPr lang="en-US" sz="1800" dirty="0" smtClean="0"/>
              <a:t>cost</a:t>
            </a:r>
          </a:p>
          <a:p>
            <a:r>
              <a:rPr lang="en-US" sz="1800" dirty="0" smtClean="0"/>
              <a:t>Adjustment </a:t>
            </a:r>
            <a:r>
              <a:rPr lang="en-US" sz="1800" dirty="0"/>
              <a:t>and allocation of pension </a:t>
            </a:r>
            <a:r>
              <a:rPr lang="en-US" sz="1800" dirty="0" smtClean="0"/>
              <a:t>cost</a:t>
            </a:r>
          </a:p>
          <a:p>
            <a:r>
              <a:rPr lang="en-US" sz="1800" dirty="0" smtClean="0"/>
              <a:t>Cost </a:t>
            </a:r>
            <a:r>
              <a:rPr lang="en-US" sz="1800" dirty="0"/>
              <a:t>of money as an element of the cost of facilities </a:t>
            </a:r>
            <a:r>
              <a:rPr lang="en-US" sz="1800" dirty="0" smtClean="0"/>
              <a:t>capital</a:t>
            </a:r>
          </a:p>
          <a:p>
            <a:r>
              <a:rPr lang="en-US" sz="1800" dirty="0"/>
              <a:t>Accounting for the cost of deferred </a:t>
            </a:r>
            <a:r>
              <a:rPr lang="en-US" sz="1800" dirty="0" smtClean="0"/>
              <a:t>compensation</a:t>
            </a:r>
          </a:p>
          <a:p>
            <a:r>
              <a:rPr lang="en-US" sz="1800" dirty="0"/>
              <a:t>Accounting for insurance </a:t>
            </a:r>
            <a:r>
              <a:rPr lang="en-US" sz="1800" dirty="0" smtClean="0"/>
              <a:t>costs</a:t>
            </a:r>
          </a:p>
          <a:p>
            <a:r>
              <a:rPr lang="en-US" sz="1800" dirty="0"/>
              <a:t>Cost of money as an element of the cost of capital assets under </a:t>
            </a:r>
            <a:r>
              <a:rPr lang="en-US" sz="1800" dirty="0" smtClean="0"/>
              <a:t>construction</a:t>
            </a:r>
          </a:p>
          <a:p>
            <a:r>
              <a:rPr lang="en-US" sz="1800" dirty="0"/>
              <a:t>Allocation of direct and indirect </a:t>
            </a:r>
            <a:r>
              <a:rPr lang="en-US" sz="1800" dirty="0" smtClean="0"/>
              <a:t>costs</a:t>
            </a:r>
          </a:p>
          <a:p>
            <a:r>
              <a:rPr lang="en-US" sz="1800" dirty="0"/>
              <a:t>Accounting for independent research and development costs and bid and proposal </a:t>
            </a:r>
            <a:r>
              <a:rPr lang="en-US" sz="1800" dirty="0" smtClean="0"/>
              <a:t>costs</a:t>
            </a:r>
            <a:endParaRPr lang="en-US" sz="1800" dirty="0"/>
          </a:p>
        </p:txBody>
      </p:sp>
      <p:pic>
        <p:nvPicPr>
          <p:cNvPr id="1026" name="Picture 2" descr="blue pill"/>
          <p:cNvPicPr>
            <a:picLocks noChangeAspect="1" noChangeArrowheads="1"/>
          </p:cNvPicPr>
          <p:nvPr/>
        </p:nvPicPr>
        <p:blipFill rotWithShape="1">
          <a:blip r:embed="rId3">
            <a:extLst>
              <a:ext uri="{28A0092B-C50C-407E-A947-70E740481C1C}">
                <a14:useLocalDpi xmlns:a14="http://schemas.microsoft.com/office/drawing/2010/main" val="0"/>
              </a:ext>
            </a:extLst>
          </a:blip>
          <a:srcRect t="12586" b="15000"/>
          <a:stretch/>
        </p:blipFill>
        <p:spPr bwMode="auto">
          <a:xfrm>
            <a:off x="609600" y="152400"/>
            <a:ext cx="7860568"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3124200" y="6569075"/>
            <a:ext cx="2895600" cy="365125"/>
          </a:xfrm>
        </p:spPr>
        <p:txBody>
          <a:bodyPr/>
          <a:lstStyle/>
          <a:p>
            <a:r>
              <a:rPr lang="en-US" dirty="0" smtClean="0"/>
              <a:t>© Dale R. Geiger 2011</a:t>
            </a:r>
            <a:endParaRPr lang="en-US" dirty="0"/>
          </a:p>
        </p:txBody>
      </p:sp>
      <p:sp>
        <p:nvSpPr>
          <p:cNvPr id="4" name="Slide Number Placeholder 3"/>
          <p:cNvSpPr>
            <a:spLocks noGrp="1"/>
          </p:cNvSpPr>
          <p:nvPr>
            <p:ph type="sldNum" sz="quarter" idx="12"/>
          </p:nvPr>
        </p:nvSpPr>
        <p:spPr/>
        <p:txBody>
          <a:bodyPr/>
          <a:lstStyle/>
          <a:p>
            <a:fld id="{1401214D-CE6D-4525-A25B-6893E9798BAF}" type="slidenum">
              <a:rPr lang="en-US" smtClean="0"/>
              <a:t>11</a:t>
            </a:fld>
            <a:endParaRPr lang="en-US"/>
          </a:p>
        </p:txBody>
      </p:sp>
    </p:spTree>
    <p:extLst>
      <p:ext uri="{BB962C8B-B14F-4D97-AF65-F5344CB8AC3E}">
        <p14:creationId xmlns:p14="http://schemas.microsoft.com/office/powerpoint/2010/main" val="4099922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534400" cy="5105400"/>
          </a:xfrm>
        </p:spPr>
        <p:txBody>
          <a:bodyPr numCol="2">
            <a:noAutofit/>
          </a:bodyPr>
          <a:lstStyle/>
          <a:p>
            <a:r>
              <a:rPr lang="en-US" sz="1800" dirty="0"/>
              <a:t>Consistency in estimating, accumulating and reporting costs</a:t>
            </a:r>
          </a:p>
          <a:p>
            <a:r>
              <a:rPr lang="en-US" sz="1800" dirty="0"/>
              <a:t>Consistency in allocating costs incurred for the same </a:t>
            </a:r>
            <a:r>
              <a:rPr lang="en-US" sz="1800" dirty="0" smtClean="0"/>
              <a:t>purpose</a:t>
            </a:r>
          </a:p>
          <a:p>
            <a:r>
              <a:rPr lang="en-US" sz="1800" dirty="0"/>
              <a:t>Allocation of home office expenses to </a:t>
            </a:r>
            <a:r>
              <a:rPr lang="en-US" sz="1800" dirty="0" smtClean="0"/>
              <a:t>segments</a:t>
            </a:r>
          </a:p>
          <a:p>
            <a:r>
              <a:rPr lang="en-US" sz="1800" dirty="0" smtClean="0"/>
              <a:t>Capitalization </a:t>
            </a:r>
            <a:r>
              <a:rPr lang="en-US" sz="1800" dirty="0"/>
              <a:t>of </a:t>
            </a:r>
            <a:r>
              <a:rPr lang="en-US" sz="1800" dirty="0">
                <a:effectLst>
                  <a:glow rad="228600">
                    <a:schemeClr val="accent2">
                      <a:satMod val="175000"/>
                      <a:alpha val="40000"/>
                    </a:schemeClr>
                  </a:glow>
                </a:effectLst>
              </a:rPr>
              <a:t>tangible assets</a:t>
            </a:r>
          </a:p>
          <a:p>
            <a:r>
              <a:rPr lang="en-US" sz="1800" dirty="0" smtClean="0"/>
              <a:t>Accounting </a:t>
            </a:r>
            <a:r>
              <a:rPr lang="en-US" sz="1800" dirty="0"/>
              <a:t>for unallowable </a:t>
            </a:r>
            <a:r>
              <a:rPr lang="en-US" sz="1800" dirty="0" smtClean="0"/>
              <a:t>costs</a:t>
            </a:r>
          </a:p>
          <a:p>
            <a:r>
              <a:rPr lang="en-US" sz="1800" dirty="0" smtClean="0"/>
              <a:t>Cost </a:t>
            </a:r>
            <a:r>
              <a:rPr lang="en-US" sz="1800" dirty="0"/>
              <a:t>accounting </a:t>
            </a:r>
            <a:r>
              <a:rPr lang="en-US" sz="1800" dirty="0" smtClean="0"/>
              <a:t>period</a:t>
            </a:r>
          </a:p>
          <a:p>
            <a:r>
              <a:rPr lang="en-US" sz="1800" dirty="0"/>
              <a:t>Use of standard costs for direct </a:t>
            </a:r>
            <a:r>
              <a:rPr lang="en-US" sz="1800" dirty="0" smtClean="0"/>
              <a:t>material and </a:t>
            </a:r>
            <a:r>
              <a:rPr lang="en-US" sz="1800" dirty="0"/>
              <a:t>direct </a:t>
            </a:r>
            <a:r>
              <a:rPr lang="en-US" sz="1800" dirty="0" smtClean="0"/>
              <a:t>labor</a:t>
            </a:r>
          </a:p>
          <a:p>
            <a:r>
              <a:rPr lang="en-US" sz="1800" dirty="0"/>
              <a:t>Accounting for costs of compensated personal </a:t>
            </a:r>
            <a:r>
              <a:rPr lang="en-US" sz="1800" dirty="0" smtClean="0"/>
              <a:t>absence</a:t>
            </a:r>
          </a:p>
          <a:p>
            <a:r>
              <a:rPr lang="en-US" sz="1800" dirty="0"/>
              <a:t>D</a:t>
            </a:r>
            <a:r>
              <a:rPr lang="en-US" sz="1800" dirty="0" smtClean="0"/>
              <a:t>epreciation </a:t>
            </a:r>
            <a:r>
              <a:rPr lang="en-US" sz="1800" dirty="0"/>
              <a:t>of </a:t>
            </a:r>
            <a:r>
              <a:rPr lang="en-US" sz="1800" dirty="0">
                <a:effectLst>
                  <a:glow rad="228600">
                    <a:schemeClr val="accent2">
                      <a:satMod val="175000"/>
                      <a:alpha val="40000"/>
                    </a:schemeClr>
                  </a:glow>
                </a:effectLst>
              </a:rPr>
              <a:t>tangible capital assets</a:t>
            </a:r>
          </a:p>
          <a:p>
            <a:r>
              <a:rPr lang="en-US" sz="1800" dirty="0"/>
              <a:t>Allocation of business unit general and administrative expenses to final cost </a:t>
            </a:r>
            <a:r>
              <a:rPr lang="en-US" sz="1800" dirty="0" smtClean="0"/>
              <a:t>objectives</a:t>
            </a:r>
          </a:p>
          <a:p>
            <a:r>
              <a:rPr lang="en-US" sz="1800" dirty="0"/>
              <a:t>A</a:t>
            </a:r>
            <a:r>
              <a:rPr lang="en-US" sz="1800" dirty="0" smtClean="0"/>
              <a:t>ccounting </a:t>
            </a:r>
            <a:r>
              <a:rPr lang="en-US" sz="1800" dirty="0"/>
              <a:t>for acquisition costs of </a:t>
            </a:r>
            <a:r>
              <a:rPr lang="en-US" sz="1800" dirty="0" smtClean="0"/>
              <a:t>material</a:t>
            </a:r>
          </a:p>
          <a:p>
            <a:r>
              <a:rPr lang="en-US" sz="1800" dirty="0" smtClean="0"/>
              <a:t>Composition </a:t>
            </a:r>
            <a:r>
              <a:rPr lang="en-US" sz="1800" dirty="0"/>
              <a:t>and measurement of pension </a:t>
            </a:r>
            <a:r>
              <a:rPr lang="en-US" sz="1800" dirty="0" smtClean="0"/>
              <a:t>cost</a:t>
            </a:r>
          </a:p>
          <a:p>
            <a:r>
              <a:rPr lang="en-US" sz="1800" dirty="0" smtClean="0"/>
              <a:t>Adjustment </a:t>
            </a:r>
            <a:r>
              <a:rPr lang="en-US" sz="1800" dirty="0"/>
              <a:t>and allocation of pension </a:t>
            </a:r>
            <a:r>
              <a:rPr lang="en-US" sz="1800" dirty="0" smtClean="0"/>
              <a:t>cost</a:t>
            </a:r>
          </a:p>
          <a:p>
            <a:r>
              <a:rPr lang="en-US" sz="1800" dirty="0" smtClean="0"/>
              <a:t>Cost </a:t>
            </a:r>
            <a:r>
              <a:rPr lang="en-US" sz="1800" dirty="0"/>
              <a:t>of money as an element of the </a:t>
            </a:r>
            <a:r>
              <a:rPr lang="en-US" sz="1800" dirty="0">
                <a:effectLst>
                  <a:glow rad="228600">
                    <a:schemeClr val="accent2">
                      <a:satMod val="175000"/>
                      <a:alpha val="40000"/>
                    </a:schemeClr>
                  </a:glow>
                </a:effectLst>
              </a:rPr>
              <a:t>cost of facilities capital</a:t>
            </a:r>
          </a:p>
          <a:p>
            <a:r>
              <a:rPr lang="en-US" sz="1800" dirty="0"/>
              <a:t>Accounting for the cost of deferred </a:t>
            </a:r>
            <a:r>
              <a:rPr lang="en-US" sz="1800" dirty="0" smtClean="0"/>
              <a:t>compensation</a:t>
            </a:r>
          </a:p>
          <a:p>
            <a:r>
              <a:rPr lang="en-US" sz="1800" dirty="0"/>
              <a:t>Accounting for insurance </a:t>
            </a:r>
            <a:r>
              <a:rPr lang="en-US" sz="1800" dirty="0" smtClean="0"/>
              <a:t>costs</a:t>
            </a:r>
          </a:p>
          <a:p>
            <a:r>
              <a:rPr lang="en-US" sz="1800" dirty="0"/>
              <a:t>Cost of money as an element of the </a:t>
            </a:r>
            <a:r>
              <a:rPr lang="en-US" sz="1800" dirty="0">
                <a:effectLst>
                  <a:glow rad="228600">
                    <a:schemeClr val="accent2">
                      <a:satMod val="175000"/>
                      <a:alpha val="40000"/>
                    </a:schemeClr>
                  </a:glow>
                </a:effectLst>
              </a:rPr>
              <a:t>cost of capital assets under construction</a:t>
            </a:r>
          </a:p>
          <a:p>
            <a:r>
              <a:rPr lang="en-US" sz="1800" dirty="0"/>
              <a:t>Allocation of direct and indirect </a:t>
            </a:r>
            <a:r>
              <a:rPr lang="en-US" sz="1800" dirty="0" smtClean="0"/>
              <a:t>costs</a:t>
            </a:r>
          </a:p>
          <a:p>
            <a:r>
              <a:rPr lang="en-US" sz="1800" dirty="0"/>
              <a:t>Accounting for independent research and development costs and bid and proposal </a:t>
            </a:r>
            <a:r>
              <a:rPr lang="en-US" sz="1800" dirty="0" smtClean="0"/>
              <a:t>costs</a:t>
            </a:r>
            <a:endParaRPr lang="en-US" sz="1800" dirty="0"/>
          </a:p>
        </p:txBody>
      </p:sp>
      <p:pic>
        <p:nvPicPr>
          <p:cNvPr id="1026" name="Picture 2" descr="blue pill"/>
          <p:cNvPicPr>
            <a:picLocks noChangeAspect="1" noChangeArrowheads="1"/>
          </p:cNvPicPr>
          <p:nvPr/>
        </p:nvPicPr>
        <p:blipFill rotWithShape="1">
          <a:blip r:embed="rId3">
            <a:extLst>
              <a:ext uri="{28A0092B-C50C-407E-A947-70E740481C1C}">
                <a14:useLocalDpi xmlns:a14="http://schemas.microsoft.com/office/drawing/2010/main" val="0"/>
              </a:ext>
            </a:extLst>
          </a:blip>
          <a:srcRect t="12586" b="15000"/>
          <a:stretch/>
        </p:blipFill>
        <p:spPr bwMode="auto">
          <a:xfrm>
            <a:off x="609600" y="152400"/>
            <a:ext cx="7860568"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3124200" y="6569075"/>
            <a:ext cx="2895600" cy="365125"/>
          </a:xfrm>
        </p:spPr>
        <p:txBody>
          <a:bodyPr/>
          <a:lstStyle/>
          <a:p>
            <a:r>
              <a:rPr lang="en-US" dirty="0" smtClean="0"/>
              <a:t>© Dale R. Geiger 2011</a:t>
            </a:r>
            <a:endParaRPr lang="en-US" dirty="0"/>
          </a:p>
        </p:txBody>
      </p:sp>
      <p:sp>
        <p:nvSpPr>
          <p:cNvPr id="4" name="Slide Number Placeholder 3"/>
          <p:cNvSpPr>
            <a:spLocks noGrp="1"/>
          </p:cNvSpPr>
          <p:nvPr>
            <p:ph type="sldNum" sz="quarter" idx="12"/>
          </p:nvPr>
        </p:nvSpPr>
        <p:spPr/>
        <p:txBody>
          <a:bodyPr/>
          <a:lstStyle/>
          <a:p>
            <a:fld id="{1401214D-CE6D-4525-A25B-6893E9798BAF}" type="slidenum">
              <a:rPr lang="en-US" smtClean="0"/>
              <a:t>12</a:t>
            </a:fld>
            <a:endParaRPr lang="en-US"/>
          </a:p>
        </p:txBody>
      </p:sp>
    </p:spTree>
    <p:extLst>
      <p:ext uri="{BB962C8B-B14F-4D97-AF65-F5344CB8AC3E}">
        <p14:creationId xmlns:p14="http://schemas.microsoft.com/office/powerpoint/2010/main" val="1283183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534400" cy="5105400"/>
          </a:xfrm>
        </p:spPr>
        <p:txBody>
          <a:bodyPr numCol="2">
            <a:noAutofit/>
          </a:bodyPr>
          <a:lstStyle/>
          <a:p>
            <a:r>
              <a:rPr lang="en-US" sz="1800" dirty="0"/>
              <a:t>Consistency in estimating, accumulating and reporting costs</a:t>
            </a:r>
          </a:p>
          <a:p>
            <a:r>
              <a:rPr lang="en-US" sz="1800" dirty="0"/>
              <a:t>Consistency in allocating costs incurred for the same </a:t>
            </a:r>
            <a:r>
              <a:rPr lang="en-US" sz="1800" dirty="0" smtClean="0"/>
              <a:t>purpose</a:t>
            </a:r>
          </a:p>
          <a:p>
            <a:r>
              <a:rPr lang="en-US" sz="1800" dirty="0"/>
              <a:t>Allocation of home office expenses to </a:t>
            </a:r>
            <a:r>
              <a:rPr lang="en-US" sz="1800" dirty="0" smtClean="0"/>
              <a:t>segments</a:t>
            </a:r>
          </a:p>
          <a:p>
            <a:r>
              <a:rPr lang="en-US" sz="1800" dirty="0" smtClean="0"/>
              <a:t>Capitalization </a:t>
            </a:r>
            <a:r>
              <a:rPr lang="en-US" sz="1800" dirty="0"/>
              <a:t>of tangible assets</a:t>
            </a:r>
          </a:p>
          <a:p>
            <a:r>
              <a:rPr lang="en-US" sz="1800" dirty="0" smtClean="0"/>
              <a:t>Accounting </a:t>
            </a:r>
            <a:r>
              <a:rPr lang="en-US" sz="1800" dirty="0"/>
              <a:t>for unallowable </a:t>
            </a:r>
            <a:r>
              <a:rPr lang="en-US" sz="1800" dirty="0" smtClean="0"/>
              <a:t>costs</a:t>
            </a:r>
          </a:p>
          <a:p>
            <a:r>
              <a:rPr lang="en-US" sz="1800" dirty="0" smtClean="0"/>
              <a:t>Cost </a:t>
            </a:r>
            <a:r>
              <a:rPr lang="en-US" sz="1800" dirty="0"/>
              <a:t>accounting </a:t>
            </a:r>
            <a:r>
              <a:rPr lang="en-US" sz="1800" dirty="0" smtClean="0"/>
              <a:t>period</a:t>
            </a:r>
          </a:p>
          <a:p>
            <a:r>
              <a:rPr lang="en-US" sz="1800" dirty="0"/>
              <a:t>Use of standard costs for direct </a:t>
            </a:r>
            <a:r>
              <a:rPr lang="en-US" sz="1800" dirty="0" smtClean="0"/>
              <a:t>material and </a:t>
            </a:r>
            <a:r>
              <a:rPr lang="en-US" sz="1800" dirty="0"/>
              <a:t>direct </a:t>
            </a:r>
            <a:r>
              <a:rPr lang="en-US" sz="1800" dirty="0" smtClean="0"/>
              <a:t>labor</a:t>
            </a:r>
          </a:p>
          <a:p>
            <a:r>
              <a:rPr lang="en-US" sz="1800" dirty="0"/>
              <a:t>Accounting for costs of </a:t>
            </a:r>
            <a:r>
              <a:rPr lang="en-US" sz="1800" dirty="0">
                <a:effectLst>
                  <a:glow rad="228600">
                    <a:schemeClr val="accent2">
                      <a:satMod val="175000"/>
                      <a:alpha val="40000"/>
                    </a:schemeClr>
                  </a:glow>
                </a:effectLst>
              </a:rPr>
              <a:t>compensated personal absence</a:t>
            </a:r>
          </a:p>
          <a:p>
            <a:r>
              <a:rPr lang="en-US" sz="1800" dirty="0"/>
              <a:t>D</a:t>
            </a:r>
            <a:r>
              <a:rPr lang="en-US" sz="1800" dirty="0" smtClean="0"/>
              <a:t>epreciation </a:t>
            </a:r>
            <a:r>
              <a:rPr lang="en-US" sz="1800" dirty="0"/>
              <a:t>of tangible capital assets</a:t>
            </a:r>
          </a:p>
          <a:p>
            <a:r>
              <a:rPr lang="en-US" sz="1800" dirty="0"/>
              <a:t>Allocation of business unit general and administrative expenses to final cost </a:t>
            </a:r>
            <a:r>
              <a:rPr lang="en-US" sz="1800" dirty="0" smtClean="0"/>
              <a:t>objectives</a:t>
            </a:r>
          </a:p>
          <a:p>
            <a:r>
              <a:rPr lang="en-US" sz="1800" dirty="0"/>
              <a:t>A</a:t>
            </a:r>
            <a:r>
              <a:rPr lang="en-US" sz="1800" dirty="0" smtClean="0"/>
              <a:t>ccounting </a:t>
            </a:r>
            <a:r>
              <a:rPr lang="en-US" sz="1800" dirty="0"/>
              <a:t>for acquisition costs of </a:t>
            </a:r>
            <a:r>
              <a:rPr lang="en-US" sz="1800" dirty="0" smtClean="0"/>
              <a:t>material</a:t>
            </a:r>
          </a:p>
          <a:p>
            <a:r>
              <a:rPr lang="en-US" sz="1800" dirty="0" smtClean="0"/>
              <a:t>Composition </a:t>
            </a:r>
            <a:r>
              <a:rPr lang="en-US" sz="1800" dirty="0"/>
              <a:t>and </a:t>
            </a:r>
            <a:r>
              <a:rPr lang="en-US" sz="1800" dirty="0">
                <a:effectLst>
                  <a:glow rad="228600">
                    <a:schemeClr val="accent2">
                      <a:satMod val="175000"/>
                      <a:alpha val="40000"/>
                    </a:schemeClr>
                  </a:glow>
                </a:effectLst>
              </a:rPr>
              <a:t>measurement of pension cost</a:t>
            </a:r>
          </a:p>
          <a:p>
            <a:r>
              <a:rPr lang="en-US" sz="1800" dirty="0" smtClean="0"/>
              <a:t>Adjustment </a:t>
            </a:r>
            <a:r>
              <a:rPr lang="en-US" sz="1800" dirty="0"/>
              <a:t>and </a:t>
            </a:r>
            <a:r>
              <a:rPr lang="en-US" sz="1800" dirty="0">
                <a:effectLst>
                  <a:glow rad="228600">
                    <a:schemeClr val="accent2">
                      <a:satMod val="175000"/>
                      <a:alpha val="40000"/>
                    </a:schemeClr>
                  </a:glow>
                </a:effectLst>
              </a:rPr>
              <a:t>allocation of pension cost</a:t>
            </a:r>
          </a:p>
          <a:p>
            <a:r>
              <a:rPr lang="en-US" sz="1800" dirty="0" smtClean="0"/>
              <a:t>Cost </a:t>
            </a:r>
            <a:r>
              <a:rPr lang="en-US" sz="1800" dirty="0"/>
              <a:t>of money as an element of the cost of facilities capital</a:t>
            </a:r>
          </a:p>
          <a:p>
            <a:r>
              <a:rPr lang="en-US" sz="1800" dirty="0"/>
              <a:t>Accounting for the cost of </a:t>
            </a:r>
            <a:r>
              <a:rPr lang="en-US" sz="1800" dirty="0">
                <a:effectLst>
                  <a:glow rad="228600">
                    <a:schemeClr val="accent2">
                      <a:satMod val="175000"/>
                      <a:alpha val="40000"/>
                    </a:schemeClr>
                  </a:glow>
                </a:effectLst>
              </a:rPr>
              <a:t>deferred compensation</a:t>
            </a:r>
          </a:p>
          <a:p>
            <a:r>
              <a:rPr lang="en-US" sz="1800" dirty="0"/>
              <a:t>Accounting for </a:t>
            </a:r>
            <a:r>
              <a:rPr lang="en-US" sz="1800" dirty="0">
                <a:effectLst>
                  <a:glow rad="228600">
                    <a:schemeClr val="accent2">
                      <a:satMod val="175000"/>
                      <a:alpha val="40000"/>
                    </a:schemeClr>
                  </a:glow>
                </a:effectLst>
              </a:rPr>
              <a:t>insurance costs</a:t>
            </a:r>
          </a:p>
          <a:p>
            <a:r>
              <a:rPr lang="en-US" sz="1800" dirty="0"/>
              <a:t>Cost of money as an element of the cost of capital assets under construction</a:t>
            </a:r>
          </a:p>
          <a:p>
            <a:r>
              <a:rPr lang="en-US" sz="1800" dirty="0"/>
              <a:t>Allocation of direct and indirect </a:t>
            </a:r>
            <a:r>
              <a:rPr lang="en-US" sz="1800" dirty="0" smtClean="0"/>
              <a:t>costs</a:t>
            </a:r>
          </a:p>
          <a:p>
            <a:r>
              <a:rPr lang="en-US" sz="1800" dirty="0"/>
              <a:t>Accounting for independent </a:t>
            </a:r>
            <a:r>
              <a:rPr lang="en-US" sz="1800" dirty="0">
                <a:effectLst>
                  <a:glow rad="228600">
                    <a:schemeClr val="accent2">
                      <a:satMod val="175000"/>
                      <a:alpha val="40000"/>
                    </a:schemeClr>
                  </a:glow>
                </a:effectLst>
              </a:rPr>
              <a:t>research and development costs </a:t>
            </a:r>
            <a:r>
              <a:rPr lang="en-US" sz="1800" dirty="0"/>
              <a:t>and bid and proposal </a:t>
            </a:r>
            <a:r>
              <a:rPr lang="en-US" sz="1800" dirty="0" smtClean="0"/>
              <a:t>costs</a:t>
            </a:r>
            <a:endParaRPr lang="en-US" sz="1800" dirty="0"/>
          </a:p>
        </p:txBody>
      </p:sp>
      <p:pic>
        <p:nvPicPr>
          <p:cNvPr id="1026" name="Picture 2" descr="blue pill"/>
          <p:cNvPicPr>
            <a:picLocks noChangeAspect="1" noChangeArrowheads="1"/>
          </p:cNvPicPr>
          <p:nvPr/>
        </p:nvPicPr>
        <p:blipFill rotWithShape="1">
          <a:blip r:embed="rId3">
            <a:extLst>
              <a:ext uri="{28A0092B-C50C-407E-A947-70E740481C1C}">
                <a14:useLocalDpi xmlns:a14="http://schemas.microsoft.com/office/drawing/2010/main" val="0"/>
              </a:ext>
            </a:extLst>
          </a:blip>
          <a:srcRect t="12586" b="15000"/>
          <a:stretch/>
        </p:blipFill>
        <p:spPr bwMode="auto">
          <a:xfrm>
            <a:off x="609600" y="152400"/>
            <a:ext cx="7860568"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3124200" y="6569075"/>
            <a:ext cx="2895600" cy="365125"/>
          </a:xfrm>
        </p:spPr>
        <p:txBody>
          <a:bodyPr/>
          <a:lstStyle/>
          <a:p>
            <a:r>
              <a:rPr lang="en-US" dirty="0" smtClean="0"/>
              <a:t>© Dale R. Geiger 2011</a:t>
            </a:r>
            <a:endParaRPr lang="en-US" dirty="0"/>
          </a:p>
        </p:txBody>
      </p:sp>
      <p:sp>
        <p:nvSpPr>
          <p:cNvPr id="4" name="Slide Number Placeholder 3"/>
          <p:cNvSpPr>
            <a:spLocks noGrp="1"/>
          </p:cNvSpPr>
          <p:nvPr>
            <p:ph type="sldNum" sz="quarter" idx="12"/>
          </p:nvPr>
        </p:nvSpPr>
        <p:spPr/>
        <p:txBody>
          <a:bodyPr/>
          <a:lstStyle/>
          <a:p>
            <a:fld id="{1401214D-CE6D-4525-A25B-6893E9798BAF}" type="slidenum">
              <a:rPr lang="en-US" smtClean="0"/>
              <a:t>13</a:t>
            </a:fld>
            <a:endParaRPr lang="en-US"/>
          </a:p>
        </p:txBody>
      </p:sp>
    </p:spTree>
    <p:extLst>
      <p:ext uri="{BB962C8B-B14F-4D97-AF65-F5344CB8AC3E}">
        <p14:creationId xmlns:p14="http://schemas.microsoft.com/office/powerpoint/2010/main" val="2793363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534400" cy="5105400"/>
          </a:xfrm>
        </p:spPr>
        <p:txBody>
          <a:bodyPr numCol="2">
            <a:noAutofit/>
          </a:bodyPr>
          <a:lstStyle/>
          <a:p>
            <a:r>
              <a:rPr lang="en-US" sz="1800" dirty="0"/>
              <a:t>Consistency in estimating, accumulating and reporting costs</a:t>
            </a:r>
          </a:p>
          <a:p>
            <a:r>
              <a:rPr lang="en-US" sz="1800" dirty="0"/>
              <a:t>Consistency in allocating costs incurred for the same </a:t>
            </a:r>
            <a:r>
              <a:rPr lang="en-US" sz="1800" dirty="0" smtClean="0"/>
              <a:t>purpose</a:t>
            </a:r>
          </a:p>
          <a:p>
            <a:r>
              <a:rPr lang="en-US" sz="1800" dirty="0"/>
              <a:t>Allocation of home office expenses to </a:t>
            </a:r>
            <a:r>
              <a:rPr lang="en-US" sz="1800" dirty="0" smtClean="0"/>
              <a:t>segments</a:t>
            </a:r>
          </a:p>
          <a:p>
            <a:r>
              <a:rPr lang="en-US" sz="1800" dirty="0" smtClean="0"/>
              <a:t>Capitalization </a:t>
            </a:r>
            <a:r>
              <a:rPr lang="en-US" sz="1800" dirty="0"/>
              <a:t>of tangible assets</a:t>
            </a:r>
          </a:p>
          <a:p>
            <a:r>
              <a:rPr lang="en-US" sz="1800" dirty="0" smtClean="0"/>
              <a:t>Accounting </a:t>
            </a:r>
            <a:r>
              <a:rPr lang="en-US" sz="1800" dirty="0"/>
              <a:t>for unallowable </a:t>
            </a:r>
            <a:r>
              <a:rPr lang="en-US" sz="1800" dirty="0" smtClean="0"/>
              <a:t>costs</a:t>
            </a:r>
          </a:p>
          <a:p>
            <a:r>
              <a:rPr lang="en-US" sz="1800" dirty="0" smtClean="0"/>
              <a:t>Cost </a:t>
            </a:r>
            <a:r>
              <a:rPr lang="en-US" sz="1800" dirty="0"/>
              <a:t>accounting </a:t>
            </a:r>
            <a:r>
              <a:rPr lang="en-US" sz="1800" dirty="0" smtClean="0"/>
              <a:t>period</a:t>
            </a:r>
          </a:p>
          <a:p>
            <a:r>
              <a:rPr lang="en-US" sz="1800" dirty="0"/>
              <a:t>Use of standard costs for </a:t>
            </a:r>
            <a:r>
              <a:rPr lang="en-US" sz="1800" dirty="0">
                <a:effectLst>
                  <a:glow rad="228600">
                    <a:schemeClr val="accent2">
                      <a:satMod val="175000"/>
                      <a:alpha val="40000"/>
                    </a:schemeClr>
                  </a:glow>
                </a:effectLst>
              </a:rPr>
              <a:t>direct material and direct labor</a:t>
            </a:r>
          </a:p>
          <a:p>
            <a:r>
              <a:rPr lang="en-US" sz="1800" dirty="0"/>
              <a:t>Accounting for costs of compensated personal absence</a:t>
            </a:r>
          </a:p>
          <a:p>
            <a:r>
              <a:rPr lang="en-US" sz="1800" dirty="0"/>
              <a:t>D</a:t>
            </a:r>
            <a:r>
              <a:rPr lang="en-US" sz="1800" dirty="0" smtClean="0"/>
              <a:t>epreciation </a:t>
            </a:r>
            <a:r>
              <a:rPr lang="en-US" sz="1800" dirty="0"/>
              <a:t>of tangible capital assets</a:t>
            </a:r>
          </a:p>
          <a:p>
            <a:r>
              <a:rPr lang="en-US" sz="1800" dirty="0"/>
              <a:t>Allocation of business unit general and administrative expenses to final cost </a:t>
            </a:r>
            <a:r>
              <a:rPr lang="en-US" sz="1800" dirty="0" smtClean="0"/>
              <a:t>objectives</a:t>
            </a:r>
          </a:p>
          <a:p>
            <a:r>
              <a:rPr lang="en-US" sz="1800" dirty="0"/>
              <a:t>A</a:t>
            </a:r>
            <a:r>
              <a:rPr lang="en-US" sz="1800" dirty="0" smtClean="0"/>
              <a:t>ccounting </a:t>
            </a:r>
            <a:r>
              <a:rPr lang="en-US" sz="1800" dirty="0"/>
              <a:t>for acquisition </a:t>
            </a:r>
            <a:r>
              <a:rPr lang="en-US" sz="1800" dirty="0">
                <a:effectLst>
                  <a:glow rad="228600">
                    <a:schemeClr val="accent2">
                      <a:satMod val="175000"/>
                      <a:alpha val="40000"/>
                    </a:schemeClr>
                  </a:glow>
                </a:effectLst>
              </a:rPr>
              <a:t>costs of material</a:t>
            </a:r>
          </a:p>
          <a:p>
            <a:r>
              <a:rPr lang="en-US" sz="1800" dirty="0" smtClean="0"/>
              <a:t>Composition </a:t>
            </a:r>
            <a:r>
              <a:rPr lang="en-US" sz="1800" dirty="0"/>
              <a:t>and measurement of pension cost</a:t>
            </a:r>
          </a:p>
          <a:p>
            <a:r>
              <a:rPr lang="en-US" sz="1800" dirty="0"/>
              <a:t>Adjustment and allocation of pension cost</a:t>
            </a:r>
          </a:p>
          <a:p>
            <a:r>
              <a:rPr lang="en-US" sz="1800" dirty="0" smtClean="0"/>
              <a:t>Cost </a:t>
            </a:r>
            <a:r>
              <a:rPr lang="en-US" sz="1800" dirty="0"/>
              <a:t>of money as an element of the cost of facilities capital</a:t>
            </a:r>
          </a:p>
          <a:p>
            <a:r>
              <a:rPr lang="en-US" sz="1800" dirty="0"/>
              <a:t>Accounting for the cost of deferred compensation</a:t>
            </a:r>
          </a:p>
          <a:p>
            <a:r>
              <a:rPr lang="en-US" sz="1800" dirty="0"/>
              <a:t>Accounting for insurance costs</a:t>
            </a:r>
          </a:p>
          <a:p>
            <a:r>
              <a:rPr lang="en-US" sz="1800" dirty="0"/>
              <a:t>Cost of money as an element of the cost of capital assets under construction</a:t>
            </a:r>
          </a:p>
          <a:p>
            <a:r>
              <a:rPr lang="en-US" sz="1800" dirty="0"/>
              <a:t>Allocation of </a:t>
            </a:r>
            <a:r>
              <a:rPr lang="en-US" sz="1800" dirty="0">
                <a:effectLst>
                  <a:glow rad="228600">
                    <a:schemeClr val="accent2">
                      <a:satMod val="175000"/>
                      <a:alpha val="40000"/>
                    </a:schemeClr>
                  </a:glow>
                </a:effectLst>
              </a:rPr>
              <a:t>direct and indirect costs</a:t>
            </a:r>
          </a:p>
          <a:p>
            <a:r>
              <a:rPr lang="en-US" sz="1800" dirty="0"/>
              <a:t>Accounting for independent research and development costs and bid and proposal costs</a:t>
            </a:r>
          </a:p>
        </p:txBody>
      </p:sp>
      <p:pic>
        <p:nvPicPr>
          <p:cNvPr id="1026" name="Picture 2" descr="blue pill"/>
          <p:cNvPicPr>
            <a:picLocks noChangeAspect="1" noChangeArrowheads="1"/>
          </p:cNvPicPr>
          <p:nvPr/>
        </p:nvPicPr>
        <p:blipFill rotWithShape="1">
          <a:blip r:embed="rId3">
            <a:extLst>
              <a:ext uri="{28A0092B-C50C-407E-A947-70E740481C1C}">
                <a14:useLocalDpi xmlns:a14="http://schemas.microsoft.com/office/drawing/2010/main" val="0"/>
              </a:ext>
            </a:extLst>
          </a:blip>
          <a:srcRect t="12586" b="15000"/>
          <a:stretch/>
        </p:blipFill>
        <p:spPr bwMode="auto">
          <a:xfrm>
            <a:off x="609600" y="152400"/>
            <a:ext cx="7860568"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3124200" y="6569075"/>
            <a:ext cx="2895600" cy="365125"/>
          </a:xfrm>
        </p:spPr>
        <p:txBody>
          <a:bodyPr/>
          <a:lstStyle/>
          <a:p>
            <a:r>
              <a:rPr lang="en-US" dirty="0" smtClean="0"/>
              <a:t>© Dale R. Geiger 2011</a:t>
            </a:r>
            <a:endParaRPr lang="en-US" dirty="0"/>
          </a:p>
        </p:txBody>
      </p:sp>
      <p:sp>
        <p:nvSpPr>
          <p:cNvPr id="4" name="Slide Number Placeholder 3"/>
          <p:cNvSpPr>
            <a:spLocks noGrp="1"/>
          </p:cNvSpPr>
          <p:nvPr>
            <p:ph type="sldNum" sz="quarter" idx="12"/>
          </p:nvPr>
        </p:nvSpPr>
        <p:spPr/>
        <p:txBody>
          <a:bodyPr/>
          <a:lstStyle/>
          <a:p>
            <a:fld id="{1401214D-CE6D-4525-A25B-6893E9798BAF}" type="slidenum">
              <a:rPr lang="en-US" smtClean="0"/>
              <a:t>14</a:t>
            </a:fld>
            <a:endParaRPr lang="en-US"/>
          </a:p>
        </p:txBody>
      </p:sp>
    </p:spTree>
    <p:extLst>
      <p:ext uri="{BB962C8B-B14F-4D97-AF65-F5344CB8AC3E}">
        <p14:creationId xmlns:p14="http://schemas.microsoft.com/office/powerpoint/2010/main" val="170319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534400" cy="5105400"/>
          </a:xfrm>
        </p:spPr>
        <p:txBody>
          <a:bodyPr numCol="2">
            <a:noAutofit/>
          </a:bodyPr>
          <a:lstStyle/>
          <a:p>
            <a:r>
              <a:rPr lang="en-US" sz="1800" dirty="0"/>
              <a:t>Consistency in estimating, accumulating and reporting costs</a:t>
            </a:r>
          </a:p>
          <a:p>
            <a:r>
              <a:rPr lang="en-US" sz="1800" dirty="0"/>
              <a:t>Consistency in allocating costs incurred for the same </a:t>
            </a:r>
            <a:r>
              <a:rPr lang="en-US" sz="1800" dirty="0" smtClean="0"/>
              <a:t>purpose</a:t>
            </a:r>
          </a:p>
          <a:p>
            <a:r>
              <a:rPr lang="en-US" sz="1800" dirty="0">
                <a:effectLst>
                  <a:glow rad="228600">
                    <a:schemeClr val="accent2">
                      <a:satMod val="175000"/>
                      <a:alpha val="40000"/>
                    </a:schemeClr>
                  </a:glow>
                </a:effectLst>
              </a:rPr>
              <a:t>Allocation of home office </a:t>
            </a:r>
            <a:r>
              <a:rPr lang="en-US" sz="1800" dirty="0" smtClean="0">
                <a:effectLst>
                  <a:glow rad="228600">
                    <a:schemeClr val="accent2">
                      <a:satMod val="175000"/>
                      <a:alpha val="40000"/>
                    </a:schemeClr>
                  </a:glow>
                </a:effectLst>
              </a:rPr>
              <a:t> (corporate headquarters) expenses </a:t>
            </a:r>
            <a:r>
              <a:rPr lang="en-US" sz="1800" dirty="0">
                <a:effectLst>
                  <a:glow rad="228600">
                    <a:schemeClr val="accent2">
                      <a:satMod val="175000"/>
                      <a:alpha val="40000"/>
                    </a:schemeClr>
                  </a:glow>
                </a:effectLst>
              </a:rPr>
              <a:t>to segments</a:t>
            </a:r>
          </a:p>
          <a:p>
            <a:r>
              <a:rPr lang="en-US" sz="1800" dirty="0" smtClean="0"/>
              <a:t>Capitalization </a:t>
            </a:r>
            <a:r>
              <a:rPr lang="en-US" sz="1800" dirty="0"/>
              <a:t>of tangible assets</a:t>
            </a:r>
          </a:p>
          <a:p>
            <a:r>
              <a:rPr lang="en-US" sz="1800" dirty="0" smtClean="0"/>
              <a:t>Accounting </a:t>
            </a:r>
            <a:r>
              <a:rPr lang="en-US" sz="1800" dirty="0"/>
              <a:t>for unallowable </a:t>
            </a:r>
            <a:r>
              <a:rPr lang="en-US" sz="1800" dirty="0" smtClean="0"/>
              <a:t>costs</a:t>
            </a:r>
          </a:p>
          <a:p>
            <a:r>
              <a:rPr lang="en-US" sz="1800" dirty="0" smtClean="0"/>
              <a:t>Cost </a:t>
            </a:r>
            <a:r>
              <a:rPr lang="en-US" sz="1800" dirty="0"/>
              <a:t>accounting </a:t>
            </a:r>
            <a:r>
              <a:rPr lang="en-US" sz="1800" dirty="0" smtClean="0"/>
              <a:t>period</a:t>
            </a:r>
          </a:p>
          <a:p>
            <a:r>
              <a:rPr lang="en-US" sz="1800" dirty="0"/>
              <a:t>Use of standard costs for direct material and direct labor</a:t>
            </a:r>
          </a:p>
          <a:p>
            <a:r>
              <a:rPr lang="en-US" sz="1800" dirty="0"/>
              <a:t>Accounting for costs of compensated personal absence</a:t>
            </a:r>
          </a:p>
          <a:p>
            <a:r>
              <a:rPr lang="en-US" sz="1800" dirty="0"/>
              <a:t>Depreciation of tangible capital assets</a:t>
            </a:r>
          </a:p>
          <a:p>
            <a:r>
              <a:rPr lang="en-US" sz="1800" dirty="0"/>
              <a:t>Allocation of business unit general and administrative expenses to final cost objectives</a:t>
            </a:r>
          </a:p>
          <a:p>
            <a:r>
              <a:rPr lang="en-US" sz="1800" dirty="0"/>
              <a:t>Accounting for acquisition costs of material</a:t>
            </a:r>
          </a:p>
          <a:p>
            <a:r>
              <a:rPr lang="en-US" sz="1800" dirty="0"/>
              <a:t>Composition and measurement of pension cost</a:t>
            </a:r>
          </a:p>
          <a:p>
            <a:r>
              <a:rPr lang="en-US" sz="1800" dirty="0"/>
              <a:t>Adjustment and allocation of pension cost</a:t>
            </a:r>
          </a:p>
          <a:p>
            <a:r>
              <a:rPr lang="en-US" sz="1800" dirty="0"/>
              <a:t>Cost of money as an element of the cost of facilities capital</a:t>
            </a:r>
          </a:p>
          <a:p>
            <a:r>
              <a:rPr lang="en-US" sz="1800" dirty="0"/>
              <a:t>Accounting for the cost of deferred compensation</a:t>
            </a:r>
          </a:p>
          <a:p>
            <a:r>
              <a:rPr lang="en-US" sz="1800" dirty="0"/>
              <a:t>Accounting for insurance costs</a:t>
            </a:r>
          </a:p>
          <a:p>
            <a:r>
              <a:rPr lang="en-US" sz="1800" dirty="0"/>
              <a:t>Cost of money as an element of the cost of capital assets under construction</a:t>
            </a:r>
          </a:p>
          <a:p>
            <a:r>
              <a:rPr lang="en-US" sz="1800" dirty="0"/>
              <a:t>Allocation of direct and indirect costs</a:t>
            </a:r>
          </a:p>
          <a:p>
            <a:r>
              <a:rPr lang="en-US" sz="1800" dirty="0"/>
              <a:t>Accounting for independent research and development costs and bid and proposal costs</a:t>
            </a:r>
          </a:p>
        </p:txBody>
      </p:sp>
      <p:pic>
        <p:nvPicPr>
          <p:cNvPr id="1026" name="Picture 2" descr="blue pill"/>
          <p:cNvPicPr>
            <a:picLocks noChangeAspect="1" noChangeArrowheads="1"/>
          </p:cNvPicPr>
          <p:nvPr/>
        </p:nvPicPr>
        <p:blipFill rotWithShape="1">
          <a:blip r:embed="rId3">
            <a:extLst>
              <a:ext uri="{28A0092B-C50C-407E-A947-70E740481C1C}">
                <a14:useLocalDpi xmlns:a14="http://schemas.microsoft.com/office/drawing/2010/main" val="0"/>
              </a:ext>
            </a:extLst>
          </a:blip>
          <a:srcRect t="12586" b="15000"/>
          <a:stretch/>
        </p:blipFill>
        <p:spPr bwMode="auto">
          <a:xfrm>
            <a:off x="609600" y="152400"/>
            <a:ext cx="7860568"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3124200" y="6569075"/>
            <a:ext cx="2895600" cy="365125"/>
          </a:xfrm>
        </p:spPr>
        <p:txBody>
          <a:bodyPr/>
          <a:lstStyle/>
          <a:p>
            <a:r>
              <a:rPr lang="en-US" dirty="0" smtClean="0"/>
              <a:t>© Dale R. Geiger 2011</a:t>
            </a:r>
            <a:endParaRPr lang="en-US" dirty="0"/>
          </a:p>
        </p:txBody>
      </p:sp>
      <p:sp>
        <p:nvSpPr>
          <p:cNvPr id="4" name="Slide Number Placeholder 3"/>
          <p:cNvSpPr>
            <a:spLocks noGrp="1"/>
          </p:cNvSpPr>
          <p:nvPr>
            <p:ph type="sldNum" sz="quarter" idx="12"/>
          </p:nvPr>
        </p:nvSpPr>
        <p:spPr/>
        <p:txBody>
          <a:bodyPr/>
          <a:lstStyle/>
          <a:p>
            <a:fld id="{1401214D-CE6D-4525-A25B-6893E9798BAF}" type="slidenum">
              <a:rPr lang="en-US" smtClean="0"/>
              <a:t>15</a:t>
            </a:fld>
            <a:endParaRPr lang="en-US"/>
          </a:p>
        </p:txBody>
      </p:sp>
    </p:spTree>
    <p:extLst>
      <p:ext uri="{BB962C8B-B14F-4D97-AF65-F5344CB8AC3E}">
        <p14:creationId xmlns:p14="http://schemas.microsoft.com/office/powerpoint/2010/main" val="470844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Corporate Headquarters Expenses</a:t>
            </a:r>
            <a:endParaRPr lang="en-US" dirty="0"/>
          </a:p>
        </p:txBody>
      </p:sp>
      <p:pic>
        <p:nvPicPr>
          <p:cNvPr id="2049"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63358" y="1875545"/>
            <a:ext cx="8652042" cy="41442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 Dale R. Geiger 2011</a:t>
            </a:r>
            <a:endParaRPr lang="en-US"/>
          </a:p>
        </p:txBody>
      </p:sp>
      <p:sp>
        <p:nvSpPr>
          <p:cNvPr id="4" name="Slide Number Placeholder 3"/>
          <p:cNvSpPr>
            <a:spLocks noGrp="1"/>
          </p:cNvSpPr>
          <p:nvPr>
            <p:ph type="sldNum" sz="quarter" idx="12"/>
          </p:nvPr>
        </p:nvSpPr>
        <p:spPr/>
        <p:txBody>
          <a:bodyPr/>
          <a:lstStyle/>
          <a:p>
            <a:fld id="{1401214D-CE6D-4525-A25B-6893E9798BAF}" type="slidenum">
              <a:rPr lang="en-US" smtClean="0"/>
              <a:t>16</a:t>
            </a:fld>
            <a:endParaRPr lang="en-US"/>
          </a:p>
        </p:txBody>
      </p:sp>
    </p:spTree>
    <p:extLst>
      <p:ext uri="{BB962C8B-B14F-4D97-AF65-F5344CB8AC3E}">
        <p14:creationId xmlns:p14="http://schemas.microsoft.com/office/powerpoint/2010/main" val="1202458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534400" cy="5105400"/>
          </a:xfrm>
        </p:spPr>
        <p:txBody>
          <a:bodyPr numCol="2">
            <a:noAutofit/>
          </a:bodyPr>
          <a:lstStyle/>
          <a:p>
            <a:r>
              <a:rPr lang="en-US" sz="1800" dirty="0"/>
              <a:t>C</a:t>
            </a:r>
            <a:r>
              <a:rPr lang="en-US" sz="1800" dirty="0" smtClean="0"/>
              <a:t>onsistency </a:t>
            </a:r>
            <a:r>
              <a:rPr lang="en-US" sz="1800" dirty="0"/>
              <a:t>in estimating, accumulating and reporting </a:t>
            </a:r>
            <a:r>
              <a:rPr lang="en-US" sz="1800" dirty="0" smtClean="0"/>
              <a:t>costs</a:t>
            </a:r>
          </a:p>
          <a:p>
            <a:r>
              <a:rPr lang="en-US" sz="1800" dirty="0"/>
              <a:t>C</a:t>
            </a:r>
            <a:r>
              <a:rPr lang="en-US" sz="1800" dirty="0" smtClean="0"/>
              <a:t>onsistency </a:t>
            </a:r>
            <a:r>
              <a:rPr lang="en-US" sz="1800" dirty="0"/>
              <a:t>in allocating costs incurred for the same </a:t>
            </a:r>
            <a:r>
              <a:rPr lang="en-US" sz="1800" dirty="0" smtClean="0"/>
              <a:t>purpose</a:t>
            </a:r>
          </a:p>
          <a:p>
            <a:r>
              <a:rPr lang="en-US" sz="1800" dirty="0"/>
              <a:t>Allocation of home office expenses to </a:t>
            </a:r>
            <a:r>
              <a:rPr lang="en-US" sz="1800" dirty="0" smtClean="0"/>
              <a:t>segments</a:t>
            </a:r>
          </a:p>
          <a:p>
            <a:r>
              <a:rPr lang="en-US" sz="1800" dirty="0" smtClean="0"/>
              <a:t>Capitalization </a:t>
            </a:r>
            <a:r>
              <a:rPr lang="en-US" sz="1800" dirty="0"/>
              <a:t>of tangible </a:t>
            </a:r>
            <a:r>
              <a:rPr lang="en-US" sz="1800" dirty="0" smtClean="0"/>
              <a:t>assets</a:t>
            </a:r>
          </a:p>
          <a:p>
            <a:r>
              <a:rPr lang="en-US" sz="1800" dirty="0" smtClean="0"/>
              <a:t>Accounting </a:t>
            </a:r>
            <a:r>
              <a:rPr lang="en-US" sz="1800" dirty="0"/>
              <a:t>for unallowable </a:t>
            </a:r>
            <a:r>
              <a:rPr lang="en-US" sz="1800" dirty="0" smtClean="0"/>
              <a:t>costs</a:t>
            </a:r>
          </a:p>
          <a:p>
            <a:r>
              <a:rPr lang="en-US" sz="1800" dirty="0" smtClean="0"/>
              <a:t>Cost </a:t>
            </a:r>
            <a:r>
              <a:rPr lang="en-US" sz="1800" dirty="0"/>
              <a:t>accounting </a:t>
            </a:r>
            <a:r>
              <a:rPr lang="en-US" sz="1800" dirty="0" smtClean="0"/>
              <a:t>period</a:t>
            </a:r>
          </a:p>
          <a:p>
            <a:r>
              <a:rPr lang="en-US" sz="1800" dirty="0"/>
              <a:t>Use of standard costs for direct </a:t>
            </a:r>
            <a:r>
              <a:rPr lang="en-US" sz="1800" dirty="0" smtClean="0"/>
              <a:t>material and </a:t>
            </a:r>
            <a:r>
              <a:rPr lang="en-US" sz="1800" dirty="0"/>
              <a:t>direct </a:t>
            </a:r>
            <a:r>
              <a:rPr lang="en-US" sz="1800" dirty="0" smtClean="0"/>
              <a:t>labor</a:t>
            </a:r>
          </a:p>
          <a:p>
            <a:r>
              <a:rPr lang="en-US" sz="1800" dirty="0"/>
              <a:t>Accounting for costs of compensated personal </a:t>
            </a:r>
            <a:r>
              <a:rPr lang="en-US" sz="1800" dirty="0" smtClean="0"/>
              <a:t>absence</a:t>
            </a:r>
          </a:p>
          <a:p>
            <a:r>
              <a:rPr lang="en-US" sz="1800" dirty="0"/>
              <a:t>D</a:t>
            </a:r>
            <a:r>
              <a:rPr lang="en-US" sz="1800" dirty="0" smtClean="0"/>
              <a:t>epreciation </a:t>
            </a:r>
            <a:r>
              <a:rPr lang="en-US" sz="1800" dirty="0"/>
              <a:t>of tangible capital </a:t>
            </a:r>
            <a:r>
              <a:rPr lang="en-US" sz="1800" dirty="0" smtClean="0"/>
              <a:t>assets</a:t>
            </a:r>
          </a:p>
          <a:p>
            <a:r>
              <a:rPr lang="en-US" sz="1800" dirty="0"/>
              <a:t>Allocation of business unit general and administrative expenses to final cost </a:t>
            </a:r>
            <a:r>
              <a:rPr lang="en-US" sz="1800" dirty="0" smtClean="0"/>
              <a:t>objectives</a:t>
            </a:r>
          </a:p>
          <a:p>
            <a:r>
              <a:rPr lang="en-US" sz="1800" dirty="0"/>
              <a:t>A</a:t>
            </a:r>
            <a:r>
              <a:rPr lang="en-US" sz="1800" dirty="0" smtClean="0"/>
              <a:t>ccounting </a:t>
            </a:r>
            <a:r>
              <a:rPr lang="en-US" sz="1800" dirty="0"/>
              <a:t>for acquisition costs of </a:t>
            </a:r>
            <a:r>
              <a:rPr lang="en-US" sz="1800" dirty="0" smtClean="0"/>
              <a:t>material</a:t>
            </a:r>
          </a:p>
          <a:p>
            <a:r>
              <a:rPr lang="en-US" sz="1800" dirty="0" smtClean="0"/>
              <a:t>Composition </a:t>
            </a:r>
            <a:r>
              <a:rPr lang="en-US" sz="1800" dirty="0"/>
              <a:t>and measurement of pension </a:t>
            </a:r>
            <a:r>
              <a:rPr lang="en-US" sz="1800" dirty="0" smtClean="0"/>
              <a:t>cost</a:t>
            </a:r>
          </a:p>
          <a:p>
            <a:r>
              <a:rPr lang="en-US" sz="1800" dirty="0" smtClean="0"/>
              <a:t>Adjustment </a:t>
            </a:r>
            <a:r>
              <a:rPr lang="en-US" sz="1800" dirty="0"/>
              <a:t>and allocation of pension </a:t>
            </a:r>
            <a:r>
              <a:rPr lang="en-US" sz="1800" dirty="0" smtClean="0"/>
              <a:t>cost</a:t>
            </a:r>
          </a:p>
          <a:p>
            <a:r>
              <a:rPr lang="en-US" sz="1800" dirty="0" smtClean="0"/>
              <a:t>Cost </a:t>
            </a:r>
            <a:r>
              <a:rPr lang="en-US" sz="1800" dirty="0"/>
              <a:t>of money as an element of the cost of facilities </a:t>
            </a:r>
            <a:r>
              <a:rPr lang="en-US" sz="1800" dirty="0" smtClean="0"/>
              <a:t>capital</a:t>
            </a:r>
          </a:p>
          <a:p>
            <a:r>
              <a:rPr lang="en-US" sz="1800" dirty="0"/>
              <a:t>Accounting for the cost of deferred </a:t>
            </a:r>
            <a:r>
              <a:rPr lang="en-US" sz="1800" dirty="0" smtClean="0"/>
              <a:t>compensation</a:t>
            </a:r>
          </a:p>
          <a:p>
            <a:r>
              <a:rPr lang="en-US" sz="1800" dirty="0"/>
              <a:t>Accounting for insurance </a:t>
            </a:r>
            <a:r>
              <a:rPr lang="en-US" sz="1800" dirty="0" smtClean="0"/>
              <a:t>costs</a:t>
            </a:r>
          </a:p>
          <a:p>
            <a:r>
              <a:rPr lang="en-US" sz="1800" dirty="0"/>
              <a:t>Cost of money as an element of the cost of capital assets under </a:t>
            </a:r>
            <a:r>
              <a:rPr lang="en-US" sz="1800" dirty="0" smtClean="0"/>
              <a:t>construction</a:t>
            </a:r>
          </a:p>
          <a:p>
            <a:r>
              <a:rPr lang="en-US" sz="1800" dirty="0">
                <a:effectLst>
                  <a:glow rad="228600">
                    <a:schemeClr val="accent2">
                      <a:satMod val="175000"/>
                      <a:alpha val="40000"/>
                    </a:schemeClr>
                  </a:glow>
                </a:effectLst>
              </a:rPr>
              <a:t>Allocation of direct and indirect </a:t>
            </a:r>
            <a:r>
              <a:rPr lang="en-US" sz="1800" dirty="0" smtClean="0">
                <a:effectLst>
                  <a:glow rad="228600">
                    <a:schemeClr val="accent2">
                      <a:satMod val="175000"/>
                      <a:alpha val="40000"/>
                    </a:schemeClr>
                  </a:glow>
                </a:effectLst>
              </a:rPr>
              <a:t>costs</a:t>
            </a:r>
          </a:p>
          <a:p>
            <a:r>
              <a:rPr lang="en-US" sz="1800" dirty="0"/>
              <a:t>Accounting for independent research and development costs and bid and proposal </a:t>
            </a:r>
            <a:r>
              <a:rPr lang="en-US" sz="1800" dirty="0" smtClean="0"/>
              <a:t>costs</a:t>
            </a:r>
            <a:endParaRPr lang="en-US" sz="1800" dirty="0"/>
          </a:p>
        </p:txBody>
      </p:sp>
      <p:pic>
        <p:nvPicPr>
          <p:cNvPr id="1026" name="Picture 2" descr="blue pill"/>
          <p:cNvPicPr>
            <a:picLocks noChangeAspect="1" noChangeArrowheads="1"/>
          </p:cNvPicPr>
          <p:nvPr/>
        </p:nvPicPr>
        <p:blipFill rotWithShape="1">
          <a:blip r:embed="rId3">
            <a:extLst>
              <a:ext uri="{28A0092B-C50C-407E-A947-70E740481C1C}">
                <a14:useLocalDpi xmlns:a14="http://schemas.microsoft.com/office/drawing/2010/main" val="0"/>
              </a:ext>
            </a:extLst>
          </a:blip>
          <a:srcRect t="12586" b="15000"/>
          <a:stretch/>
        </p:blipFill>
        <p:spPr bwMode="auto">
          <a:xfrm>
            <a:off x="609600" y="152400"/>
            <a:ext cx="7860568"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3124200" y="6569075"/>
            <a:ext cx="2895600" cy="365125"/>
          </a:xfrm>
        </p:spPr>
        <p:txBody>
          <a:bodyPr/>
          <a:lstStyle/>
          <a:p>
            <a:r>
              <a:rPr lang="en-US" dirty="0" smtClean="0"/>
              <a:t>© Dale R. Geiger 2011</a:t>
            </a:r>
            <a:endParaRPr lang="en-US" dirty="0"/>
          </a:p>
        </p:txBody>
      </p:sp>
      <p:sp>
        <p:nvSpPr>
          <p:cNvPr id="4" name="Slide Number Placeholder 3"/>
          <p:cNvSpPr>
            <a:spLocks noGrp="1"/>
          </p:cNvSpPr>
          <p:nvPr>
            <p:ph type="sldNum" sz="quarter" idx="12"/>
          </p:nvPr>
        </p:nvSpPr>
        <p:spPr/>
        <p:txBody>
          <a:bodyPr/>
          <a:lstStyle/>
          <a:p>
            <a:fld id="{1401214D-CE6D-4525-A25B-6893E9798BAF}" type="slidenum">
              <a:rPr lang="en-US" smtClean="0"/>
              <a:t>17</a:t>
            </a:fld>
            <a:endParaRPr lang="en-US"/>
          </a:p>
        </p:txBody>
      </p:sp>
    </p:spTree>
    <p:extLst>
      <p:ext uri="{BB962C8B-B14F-4D97-AF65-F5344CB8AC3E}">
        <p14:creationId xmlns:p14="http://schemas.microsoft.com/office/powerpoint/2010/main" val="3529345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Allocating Indirect Costs</a:t>
            </a:r>
            <a:endParaRPr lang="en-US" dirty="0"/>
          </a:p>
        </p:txBody>
      </p:sp>
      <p:sp>
        <p:nvSpPr>
          <p:cNvPr id="3" name="Content Placeholder 2"/>
          <p:cNvSpPr>
            <a:spLocks noGrp="1"/>
          </p:cNvSpPr>
          <p:nvPr>
            <p:ph idx="1"/>
          </p:nvPr>
        </p:nvSpPr>
        <p:spPr>
          <a:xfrm>
            <a:off x="457200" y="1219200"/>
            <a:ext cx="8229600" cy="5334000"/>
          </a:xfrm>
        </p:spPr>
        <p:txBody>
          <a:bodyPr>
            <a:noAutofit/>
          </a:bodyPr>
          <a:lstStyle/>
          <a:p>
            <a:pPr marL="0" indent="0">
              <a:buNone/>
            </a:pPr>
            <a:r>
              <a:rPr lang="en-US" sz="2800" dirty="0"/>
              <a:t>(d) </a:t>
            </a:r>
            <a:r>
              <a:rPr lang="en-US" sz="2800" i="1" dirty="0"/>
              <a:t>Allocation measures for an indirect cost pool </a:t>
            </a:r>
            <a:endParaRPr lang="en-US" sz="2800" i="1" dirty="0" smtClean="0"/>
          </a:p>
          <a:p>
            <a:pPr marL="400050" lvl="1" indent="0">
              <a:buNone/>
            </a:pPr>
            <a:r>
              <a:rPr lang="en-US" sz="2000" dirty="0" smtClean="0"/>
              <a:t>(1) The </a:t>
            </a:r>
            <a:r>
              <a:rPr lang="en-US" sz="2400" b="1" dirty="0" smtClean="0">
                <a:solidFill>
                  <a:srgbClr val="0070C0"/>
                </a:solidFill>
                <a:effectLst>
                  <a:outerShdw blurRad="38100" dist="38100" dir="2700000" algn="tl">
                    <a:srgbClr val="000000">
                      <a:alpha val="43137"/>
                    </a:srgbClr>
                  </a:outerShdw>
                </a:effectLst>
              </a:rPr>
              <a:t>costs of the management or supervision </a:t>
            </a:r>
            <a:r>
              <a:rPr lang="en-US" sz="2000" dirty="0" smtClean="0"/>
              <a:t>of activities involving direct labor or direct material costs </a:t>
            </a:r>
            <a:r>
              <a:rPr lang="en-US" sz="2400" b="1" dirty="0">
                <a:solidFill>
                  <a:srgbClr val="0070C0"/>
                </a:solidFill>
                <a:effectLst>
                  <a:outerShdw blurRad="38100" dist="38100" dir="2700000" algn="tl">
                    <a:srgbClr val="000000">
                      <a:alpha val="43137"/>
                    </a:srgbClr>
                  </a:outerShdw>
                </a:effectLst>
              </a:rPr>
              <a:t>do not have a direct and definitive relationship to the benefiting cost objectives and cannot be allocated on measures of a specific beneficial or causal relationship</a:t>
            </a:r>
            <a:r>
              <a:rPr lang="en-US" dirty="0" smtClean="0"/>
              <a:t>.</a:t>
            </a:r>
            <a:r>
              <a:rPr lang="en-US" sz="2000" dirty="0" smtClean="0"/>
              <a:t> In that circumstance, the base selected to measure the allocation of the pooled costs to cost objectives shall be </a:t>
            </a:r>
            <a:r>
              <a:rPr lang="en-US" sz="2400" b="1" dirty="0">
                <a:solidFill>
                  <a:srgbClr val="0070C0"/>
                </a:solidFill>
                <a:effectLst>
                  <a:outerShdw blurRad="38100" dist="38100" dir="2700000" algn="tl">
                    <a:srgbClr val="000000">
                      <a:alpha val="43137"/>
                    </a:srgbClr>
                  </a:outerShdw>
                </a:effectLst>
              </a:rPr>
              <a:t>a base representative of the activity being managed or supervised.</a:t>
            </a:r>
          </a:p>
        </p:txBody>
      </p:sp>
      <p:sp>
        <p:nvSpPr>
          <p:cNvPr id="4" name="Footer Placeholder 3"/>
          <p:cNvSpPr>
            <a:spLocks noGrp="1"/>
          </p:cNvSpPr>
          <p:nvPr>
            <p:ph type="ftr" sz="quarter" idx="11"/>
          </p:nvPr>
        </p:nvSpPr>
        <p:spPr/>
        <p:txBody>
          <a:bodyPr/>
          <a:lstStyle/>
          <a:p>
            <a:r>
              <a:rPr lang="en-US" smtClean="0"/>
              <a:t>© Dale R. Geiger 2011</a:t>
            </a:r>
            <a:endParaRPr lang="en-US"/>
          </a:p>
        </p:txBody>
      </p:sp>
      <p:sp>
        <p:nvSpPr>
          <p:cNvPr id="5" name="Slide Number Placeholder 4"/>
          <p:cNvSpPr>
            <a:spLocks noGrp="1"/>
          </p:cNvSpPr>
          <p:nvPr>
            <p:ph type="sldNum" sz="quarter" idx="12"/>
          </p:nvPr>
        </p:nvSpPr>
        <p:spPr/>
        <p:txBody>
          <a:bodyPr/>
          <a:lstStyle/>
          <a:p>
            <a:fld id="{1401214D-CE6D-4525-A25B-6893E9798BAF}" type="slidenum">
              <a:rPr lang="en-US" smtClean="0"/>
              <a:t>18</a:t>
            </a:fld>
            <a:endParaRPr lang="en-US"/>
          </a:p>
        </p:txBody>
      </p:sp>
    </p:spTree>
    <p:extLst>
      <p:ext uri="{BB962C8B-B14F-4D97-AF65-F5344CB8AC3E}">
        <p14:creationId xmlns:p14="http://schemas.microsoft.com/office/powerpoint/2010/main" val="2048375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Allocating Indirect Costs</a:t>
            </a:r>
            <a:endParaRPr lang="en-US" dirty="0"/>
          </a:p>
        </p:txBody>
      </p:sp>
      <p:sp>
        <p:nvSpPr>
          <p:cNvPr id="3" name="Content Placeholder 2"/>
          <p:cNvSpPr>
            <a:spLocks noGrp="1"/>
          </p:cNvSpPr>
          <p:nvPr>
            <p:ph idx="1"/>
          </p:nvPr>
        </p:nvSpPr>
        <p:spPr>
          <a:xfrm>
            <a:off x="457200" y="1219200"/>
            <a:ext cx="8229600" cy="5334000"/>
          </a:xfrm>
        </p:spPr>
        <p:txBody>
          <a:bodyPr>
            <a:noAutofit/>
          </a:bodyPr>
          <a:lstStyle/>
          <a:p>
            <a:pPr marL="0" indent="0">
              <a:buNone/>
            </a:pPr>
            <a:r>
              <a:rPr lang="en-US" sz="2400" dirty="0" smtClean="0"/>
              <a:t>(</a:t>
            </a:r>
            <a:r>
              <a:rPr lang="en-US" sz="2400" dirty="0"/>
              <a:t>2) </a:t>
            </a:r>
            <a:r>
              <a:rPr lang="en-US" sz="2800" b="1" dirty="0">
                <a:solidFill>
                  <a:srgbClr val="0070C0"/>
                </a:solidFill>
                <a:effectLst>
                  <a:outerShdw blurRad="38100" dist="38100" dir="2700000" algn="tl">
                    <a:srgbClr val="000000">
                      <a:alpha val="43137"/>
                    </a:srgbClr>
                  </a:outerShdw>
                </a:effectLst>
              </a:rPr>
              <a:t>The base used </a:t>
            </a:r>
            <a:r>
              <a:rPr lang="en-US" sz="2400" dirty="0"/>
              <a:t>to represent the activity being managed or supervised </a:t>
            </a:r>
            <a:r>
              <a:rPr lang="en-US" sz="2800" b="1" dirty="0">
                <a:solidFill>
                  <a:srgbClr val="0070C0"/>
                </a:solidFill>
                <a:effectLst>
                  <a:outerShdw blurRad="38100" dist="38100" dir="2700000" algn="tl">
                    <a:srgbClr val="000000">
                      <a:alpha val="43137"/>
                    </a:srgbClr>
                  </a:outerShdw>
                </a:effectLst>
              </a:rPr>
              <a:t>shall be determined by the application of the criteria below.</a:t>
            </a:r>
            <a:r>
              <a:rPr lang="en-US" sz="2800" b="1" dirty="0">
                <a:solidFill>
                  <a:srgbClr val="C00000"/>
                </a:solidFill>
                <a:effectLst>
                  <a:outerShdw blurRad="38100" dist="38100" dir="2700000" algn="tl">
                    <a:srgbClr val="000000">
                      <a:alpha val="43137"/>
                    </a:srgbClr>
                  </a:outerShdw>
                </a:effectLst>
              </a:rPr>
              <a:t> </a:t>
            </a:r>
            <a:r>
              <a:rPr lang="en-US" sz="2400" dirty="0"/>
              <a:t>All significant elements of the selected base shall be included.</a:t>
            </a:r>
          </a:p>
          <a:p>
            <a:pPr marL="400050" lvl="1" indent="0">
              <a:buNone/>
            </a:pPr>
            <a:r>
              <a:rPr lang="en-US" sz="2000" dirty="0"/>
              <a:t>(i) A </a:t>
            </a:r>
            <a:r>
              <a:rPr lang="en-US" sz="2400" b="1" dirty="0">
                <a:solidFill>
                  <a:srgbClr val="0070C0"/>
                </a:solidFill>
                <a:effectLst>
                  <a:outerShdw blurRad="38100" dist="38100" dir="2700000" algn="tl">
                    <a:srgbClr val="000000">
                      <a:alpha val="43137"/>
                    </a:srgbClr>
                  </a:outerShdw>
                </a:effectLst>
              </a:rPr>
              <a:t>direct labor hour base or direct labor cost base</a:t>
            </a:r>
            <a:r>
              <a:rPr lang="en-US" sz="2000" b="1" dirty="0">
                <a:solidFill>
                  <a:srgbClr val="0070C0"/>
                </a:solidFill>
                <a:effectLst>
                  <a:outerShdw blurRad="38100" dist="38100" dir="2700000" algn="tl">
                    <a:srgbClr val="000000">
                      <a:alpha val="43137"/>
                    </a:srgbClr>
                  </a:outerShdw>
                </a:effectLst>
              </a:rPr>
              <a:t> </a:t>
            </a:r>
            <a:r>
              <a:rPr lang="en-US" sz="2000" dirty="0"/>
              <a:t>shall be used, whichever in the aggregate is more likely to vary in proportion to the costs included in the cost pool being allocated, except that:</a:t>
            </a:r>
          </a:p>
          <a:p>
            <a:pPr marL="400050" lvl="1" indent="0">
              <a:buNone/>
            </a:pPr>
            <a:r>
              <a:rPr lang="en-US" sz="2000" dirty="0"/>
              <a:t>(ii) A </a:t>
            </a:r>
            <a:r>
              <a:rPr lang="en-US" sz="2400" b="1" dirty="0">
                <a:solidFill>
                  <a:srgbClr val="0070C0"/>
                </a:solidFill>
                <a:effectLst>
                  <a:outerShdw blurRad="38100" dist="38100" dir="2700000" algn="tl">
                    <a:srgbClr val="000000">
                      <a:alpha val="43137"/>
                    </a:srgbClr>
                  </a:outerShdw>
                </a:effectLst>
              </a:rPr>
              <a:t>machine-hour base </a:t>
            </a:r>
            <a:r>
              <a:rPr lang="en-US" sz="2000" dirty="0"/>
              <a:t>is appropriate if the costs in the cost pool are comprised predominantly of facility-related costs, such as depreciation, maintenance, and utilities; or</a:t>
            </a:r>
          </a:p>
          <a:p>
            <a:pPr marL="400050" lvl="1" indent="0">
              <a:buNone/>
            </a:pPr>
            <a:r>
              <a:rPr lang="en-US" sz="2000" dirty="0"/>
              <a:t>(iii) A </a:t>
            </a:r>
            <a:r>
              <a:rPr lang="en-US" sz="2400" b="1" dirty="0">
                <a:solidFill>
                  <a:srgbClr val="0070C0"/>
                </a:solidFill>
                <a:effectLst>
                  <a:outerShdw blurRad="38100" dist="38100" dir="2700000" algn="tl">
                    <a:srgbClr val="000000">
                      <a:alpha val="43137"/>
                    </a:srgbClr>
                  </a:outerShdw>
                </a:effectLst>
              </a:rPr>
              <a:t>units-of-production base </a:t>
            </a:r>
            <a:r>
              <a:rPr lang="en-US" sz="2000" dirty="0"/>
              <a:t>is appropriate if there is common production of comparable units; or</a:t>
            </a:r>
          </a:p>
          <a:p>
            <a:pPr marL="400050" lvl="1" indent="0">
              <a:buNone/>
            </a:pPr>
            <a:r>
              <a:rPr lang="en-US" sz="2000" dirty="0"/>
              <a:t>(iv) A </a:t>
            </a:r>
            <a:r>
              <a:rPr lang="en-US" sz="2400" b="1" dirty="0">
                <a:solidFill>
                  <a:srgbClr val="0070C0"/>
                </a:solidFill>
                <a:effectLst>
                  <a:outerShdw blurRad="38100" dist="38100" dir="2700000" algn="tl">
                    <a:srgbClr val="000000">
                      <a:alpha val="43137"/>
                    </a:srgbClr>
                  </a:outerShdw>
                </a:effectLst>
              </a:rPr>
              <a:t>material cost base </a:t>
            </a:r>
            <a:r>
              <a:rPr lang="en-US" sz="2000" dirty="0"/>
              <a:t>is appropriate if the activity being managed or supervised is a material-related activity</a:t>
            </a:r>
            <a:r>
              <a:rPr lang="en-US" sz="2000" dirty="0" smtClean="0"/>
              <a:t>.</a:t>
            </a:r>
            <a:endParaRPr lang="en-US" sz="2000" dirty="0"/>
          </a:p>
        </p:txBody>
      </p:sp>
      <p:sp>
        <p:nvSpPr>
          <p:cNvPr id="4" name="Footer Placeholder 3"/>
          <p:cNvSpPr>
            <a:spLocks noGrp="1"/>
          </p:cNvSpPr>
          <p:nvPr>
            <p:ph type="ftr" sz="quarter" idx="11"/>
          </p:nvPr>
        </p:nvSpPr>
        <p:spPr/>
        <p:txBody>
          <a:bodyPr/>
          <a:lstStyle/>
          <a:p>
            <a:r>
              <a:rPr lang="en-US" smtClean="0"/>
              <a:t>© Dale R. Geiger 2011</a:t>
            </a:r>
            <a:endParaRPr lang="en-US"/>
          </a:p>
        </p:txBody>
      </p:sp>
      <p:sp>
        <p:nvSpPr>
          <p:cNvPr id="5" name="Slide Number Placeholder 4"/>
          <p:cNvSpPr>
            <a:spLocks noGrp="1"/>
          </p:cNvSpPr>
          <p:nvPr>
            <p:ph type="sldNum" sz="quarter" idx="12"/>
          </p:nvPr>
        </p:nvSpPr>
        <p:spPr/>
        <p:txBody>
          <a:bodyPr/>
          <a:lstStyle/>
          <a:p>
            <a:fld id="{1401214D-CE6D-4525-A25B-6893E9798BAF}" type="slidenum">
              <a:rPr lang="en-US" smtClean="0"/>
              <a:t>19</a:t>
            </a:fld>
            <a:endParaRPr lang="en-US"/>
          </a:p>
        </p:txBody>
      </p:sp>
    </p:spTree>
    <p:extLst>
      <p:ext uri="{BB962C8B-B14F-4D97-AF65-F5344CB8AC3E}">
        <p14:creationId xmlns:p14="http://schemas.microsoft.com/office/powerpoint/2010/main" val="1288909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fontScale="90000"/>
          </a:bodyPr>
          <a:lstStyle/>
          <a:p>
            <a:r>
              <a:rPr lang="en-US" dirty="0"/>
              <a:t>Is it in the interest of the Army that contractors </a:t>
            </a:r>
            <a:r>
              <a:rPr lang="en-US" i="1" dirty="0"/>
              <a:t>manage</a:t>
            </a:r>
            <a:r>
              <a:rPr lang="en-US" dirty="0"/>
              <a:t> cost, </a:t>
            </a:r>
            <a:r>
              <a:rPr lang="en-US" dirty="0" smtClean="0"/>
              <a:t/>
            </a:r>
            <a:br>
              <a:rPr lang="en-US" dirty="0" smtClean="0"/>
            </a:br>
            <a:r>
              <a:rPr lang="en-US" dirty="0" smtClean="0"/>
              <a:t>not </a:t>
            </a:r>
            <a:r>
              <a:rPr lang="en-US" dirty="0"/>
              <a:t>just report </a:t>
            </a:r>
            <a:r>
              <a:rPr lang="en-US" dirty="0" smtClean="0"/>
              <a:t>it?</a:t>
            </a:r>
            <a:endParaRPr lang="en-US" dirty="0"/>
          </a:p>
        </p:txBody>
      </p:sp>
      <p:pic>
        <p:nvPicPr>
          <p:cNvPr id="3080" name="Picture 8" descr="C:\Users\Melanie Nelson\AppData\Local\Microsoft\Windows\Temporary Internet Files\Content.IE5\N23YBBCY\MC90005515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2362200"/>
            <a:ext cx="4419600" cy="4085381"/>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 Dale R. Geiger 2011</a:t>
            </a:r>
            <a:endParaRPr lang="en-US"/>
          </a:p>
        </p:txBody>
      </p:sp>
      <p:sp>
        <p:nvSpPr>
          <p:cNvPr id="4" name="Slide Number Placeholder 3"/>
          <p:cNvSpPr>
            <a:spLocks noGrp="1"/>
          </p:cNvSpPr>
          <p:nvPr>
            <p:ph type="sldNum" sz="quarter" idx="12"/>
          </p:nvPr>
        </p:nvSpPr>
        <p:spPr/>
        <p:txBody>
          <a:bodyPr/>
          <a:lstStyle/>
          <a:p>
            <a:fld id="{1401214D-CE6D-4525-A25B-6893E9798BAF}" type="slidenum">
              <a:rPr lang="en-US" smtClean="0"/>
              <a:t>2</a:t>
            </a:fld>
            <a:endParaRPr lang="en-US"/>
          </a:p>
        </p:txBody>
      </p:sp>
    </p:spTree>
    <p:extLst>
      <p:ext uri="{BB962C8B-B14F-4D97-AF65-F5344CB8AC3E}">
        <p14:creationId xmlns:p14="http://schemas.microsoft.com/office/powerpoint/2010/main" val="2253888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Allocating Indirect Costs</a:t>
            </a:r>
            <a:endParaRPr lang="en-US" dirty="0"/>
          </a:p>
        </p:txBody>
      </p:sp>
      <p:sp>
        <p:nvSpPr>
          <p:cNvPr id="3" name="Content Placeholder 2"/>
          <p:cNvSpPr>
            <a:spLocks noGrp="1"/>
          </p:cNvSpPr>
          <p:nvPr>
            <p:ph idx="1"/>
          </p:nvPr>
        </p:nvSpPr>
        <p:spPr>
          <a:xfrm>
            <a:off x="457200" y="1219200"/>
            <a:ext cx="8229600" cy="5334000"/>
          </a:xfrm>
        </p:spPr>
        <p:txBody>
          <a:bodyPr>
            <a:noAutofit/>
          </a:bodyPr>
          <a:lstStyle/>
          <a:p>
            <a:pPr marL="0" indent="0">
              <a:buNone/>
            </a:pPr>
            <a:r>
              <a:rPr lang="en-US" sz="2400" dirty="0" smtClean="0"/>
              <a:t>(</a:t>
            </a:r>
            <a:r>
              <a:rPr lang="en-US" sz="2400" dirty="0"/>
              <a:t>3)</a:t>
            </a:r>
            <a:r>
              <a:rPr lang="en-US" sz="2400" b="1" dirty="0">
                <a:solidFill>
                  <a:srgbClr val="C00000"/>
                </a:solidFill>
                <a:effectLst>
                  <a:outerShdw blurRad="38100" dist="38100" dir="2700000" algn="tl">
                    <a:srgbClr val="000000">
                      <a:alpha val="43137"/>
                    </a:srgbClr>
                  </a:outerShdw>
                </a:effectLst>
              </a:rPr>
              <a:t> </a:t>
            </a:r>
            <a:r>
              <a:rPr lang="en-US" sz="2800" b="1" dirty="0">
                <a:solidFill>
                  <a:srgbClr val="0070C0"/>
                </a:solidFill>
                <a:effectLst>
                  <a:outerShdw blurRad="38100" dist="38100" dir="2700000" algn="tl">
                    <a:srgbClr val="000000">
                      <a:alpha val="43137"/>
                    </a:srgbClr>
                  </a:outerShdw>
                </a:effectLst>
              </a:rPr>
              <a:t>Indirect cost pools </a:t>
            </a:r>
            <a:r>
              <a:rPr lang="en-US" sz="2400" dirty="0"/>
              <a:t>which include material amounts of the costs of management or supervision of activities involving direct labor or direct material costs </a:t>
            </a:r>
            <a:r>
              <a:rPr lang="en-US" sz="2800" b="1" dirty="0">
                <a:solidFill>
                  <a:srgbClr val="0070C0"/>
                </a:solidFill>
                <a:effectLst>
                  <a:outerShdw blurRad="38100" dist="38100" dir="2700000" algn="tl">
                    <a:srgbClr val="000000">
                      <a:alpha val="43137"/>
                    </a:srgbClr>
                  </a:outerShdw>
                </a:effectLst>
              </a:rPr>
              <a:t>shall be allocated to</a:t>
            </a:r>
            <a:r>
              <a:rPr lang="en-US" sz="2400" dirty="0">
                <a:solidFill>
                  <a:srgbClr val="0070C0"/>
                </a:solidFill>
              </a:rPr>
              <a:t>:</a:t>
            </a:r>
          </a:p>
          <a:p>
            <a:pPr marL="400050" lvl="1" indent="0">
              <a:buNone/>
            </a:pPr>
            <a:r>
              <a:rPr lang="en-US" sz="2000" dirty="0"/>
              <a:t>(i) </a:t>
            </a:r>
            <a:r>
              <a:rPr lang="en-US" sz="2400" b="1" dirty="0">
                <a:solidFill>
                  <a:srgbClr val="0070C0"/>
                </a:solidFill>
                <a:effectLst>
                  <a:outerShdw blurRad="38100" dist="38100" dir="2700000" algn="tl">
                    <a:srgbClr val="000000">
                      <a:alpha val="43137"/>
                    </a:srgbClr>
                  </a:outerShdw>
                </a:effectLst>
              </a:rPr>
              <a:t>Final cost objectives</a:t>
            </a:r>
            <a:r>
              <a:rPr lang="en-US" sz="2000" dirty="0"/>
              <a:t>;</a:t>
            </a:r>
          </a:p>
          <a:p>
            <a:pPr marL="400050" lvl="1" indent="0">
              <a:buNone/>
            </a:pPr>
            <a:r>
              <a:rPr lang="en-US" sz="2000" dirty="0"/>
              <a:t>(ii) </a:t>
            </a:r>
            <a:r>
              <a:rPr lang="en-US" sz="2400" b="1" dirty="0">
                <a:solidFill>
                  <a:srgbClr val="0070C0"/>
                </a:solidFill>
                <a:effectLst>
                  <a:outerShdw blurRad="38100" dist="38100" dir="2700000" algn="tl">
                    <a:srgbClr val="000000">
                      <a:alpha val="43137"/>
                    </a:srgbClr>
                  </a:outerShdw>
                </a:effectLst>
              </a:rPr>
              <a:t>Goods</a:t>
            </a:r>
            <a:r>
              <a:rPr lang="en-US" sz="2000" dirty="0">
                <a:solidFill>
                  <a:srgbClr val="0070C0"/>
                </a:solidFill>
              </a:rPr>
              <a:t> </a:t>
            </a:r>
            <a:r>
              <a:rPr lang="en-US" sz="2000" dirty="0"/>
              <a:t>produced for stock or product inventory;</a:t>
            </a:r>
          </a:p>
          <a:p>
            <a:pPr marL="400050" lvl="1" indent="0">
              <a:buNone/>
            </a:pPr>
            <a:r>
              <a:rPr lang="en-US" sz="2000" dirty="0"/>
              <a:t>(iii) Independent research and development and bid and proposal </a:t>
            </a:r>
            <a:r>
              <a:rPr lang="en-US" sz="2400" b="1" dirty="0">
                <a:solidFill>
                  <a:srgbClr val="0070C0"/>
                </a:solidFill>
                <a:effectLst>
                  <a:outerShdw blurRad="38100" dist="38100" dir="2700000" algn="tl">
                    <a:srgbClr val="000000">
                      <a:alpha val="43137"/>
                    </a:srgbClr>
                  </a:outerShdw>
                </a:effectLst>
              </a:rPr>
              <a:t>projects</a:t>
            </a:r>
            <a:r>
              <a:rPr lang="en-US" sz="2000" dirty="0"/>
              <a:t>;</a:t>
            </a:r>
          </a:p>
          <a:p>
            <a:pPr marL="400050" lvl="1" indent="0">
              <a:buNone/>
            </a:pPr>
            <a:r>
              <a:rPr lang="en-US" sz="2000" dirty="0"/>
              <a:t>(iv) </a:t>
            </a:r>
            <a:r>
              <a:rPr lang="en-US" sz="2400" b="1" dirty="0">
                <a:solidFill>
                  <a:srgbClr val="0070C0"/>
                </a:solidFill>
                <a:effectLst>
                  <a:outerShdw blurRad="38100" dist="38100" dir="2700000" algn="tl">
                    <a:srgbClr val="000000">
                      <a:alpha val="43137"/>
                    </a:srgbClr>
                  </a:outerShdw>
                </a:effectLst>
              </a:rPr>
              <a:t>Cost centers </a:t>
            </a:r>
            <a:r>
              <a:rPr lang="en-US" sz="2000" dirty="0"/>
              <a:t>used to accumulate costs identified with a process cost system (i.e., process cost centers);</a:t>
            </a:r>
          </a:p>
          <a:p>
            <a:pPr marL="400050" lvl="1" indent="0">
              <a:buNone/>
            </a:pPr>
            <a:r>
              <a:rPr lang="en-US" sz="2000" dirty="0"/>
              <a:t>(v) </a:t>
            </a:r>
            <a:r>
              <a:rPr lang="en-US" sz="2400" b="1" dirty="0">
                <a:solidFill>
                  <a:srgbClr val="0070C0"/>
                </a:solidFill>
                <a:effectLst>
                  <a:outerShdw blurRad="38100" dist="38100" dir="2700000" algn="tl">
                    <a:srgbClr val="000000">
                      <a:alpha val="43137"/>
                    </a:srgbClr>
                  </a:outerShdw>
                </a:effectLst>
              </a:rPr>
              <a:t>Goods or services </a:t>
            </a:r>
            <a:r>
              <a:rPr lang="en-US" sz="2000" dirty="0"/>
              <a:t>produced or acquired for other segments of the contractor and for other cost objectives of a business unit; and</a:t>
            </a:r>
          </a:p>
          <a:p>
            <a:pPr marL="400050" lvl="1" indent="0">
              <a:buNone/>
            </a:pPr>
            <a:r>
              <a:rPr lang="en-US" sz="2000" dirty="0"/>
              <a:t>(vi) Self-construction, fabrication, betterment, improvement, or installation of </a:t>
            </a:r>
            <a:r>
              <a:rPr lang="en-US" sz="2400" b="1" dirty="0">
                <a:solidFill>
                  <a:srgbClr val="0070C0"/>
                </a:solidFill>
                <a:effectLst>
                  <a:outerShdw blurRad="38100" dist="38100" dir="2700000" algn="tl">
                    <a:srgbClr val="000000">
                      <a:alpha val="43137"/>
                    </a:srgbClr>
                  </a:outerShdw>
                </a:effectLst>
              </a:rPr>
              <a:t>tangible assets </a:t>
            </a:r>
          </a:p>
        </p:txBody>
      </p:sp>
      <p:sp>
        <p:nvSpPr>
          <p:cNvPr id="4" name="Footer Placeholder 3"/>
          <p:cNvSpPr>
            <a:spLocks noGrp="1"/>
          </p:cNvSpPr>
          <p:nvPr>
            <p:ph type="ftr" sz="quarter" idx="11"/>
          </p:nvPr>
        </p:nvSpPr>
        <p:spPr/>
        <p:txBody>
          <a:bodyPr/>
          <a:lstStyle/>
          <a:p>
            <a:r>
              <a:rPr lang="en-US" smtClean="0"/>
              <a:t>© Dale R. Geiger 2011</a:t>
            </a:r>
            <a:endParaRPr lang="en-US"/>
          </a:p>
        </p:txBody>
      </p:sp>
      <p:sp>
        <p:nvSpPr>
          <p:cNvPr id="5" name="Slide Number Placeholder 4"/>
          <p:cNvSpPr>
            <a:spLocks noGrp="1"/>
          </p:cNvSpPr>
          <p:nvPr>
            <p:ph type="sldNum" sz="quarter" idx="12"/>
          </p:nvPr>
        </p:nvSpPr>
        <p:spPr/>
        <p:txBody>
          <a:bodyPr/>
          <a:lstStyle/>
          <a:p>
            <a:fld id="{1401214D-CE6D-4525-A25B-6893E9798BAF}" type="slidenum">
              <a:rPr lang="en-US" smtClean="0"/>
              <a:t>20</a:t>
            </a:fld>
            <a:endParaRPr lang="en-US"/>
          </a:p>
        </p:txBody>
      </p:sp>
    </p:spTree>
    <p:extLst>
      <p:ext uri="{BB962C8B-B14F-4D97-AF65-F5344CB8AC3E}">
        <p14:creationId xmlns:p14="http://schemas.microsoft.com/office/powerpoint/2010/main" val="505141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Compliance vs. Cost Management</a:t>
            </a:r>
            <a:endParaRPr lang="en-US" dirty="0"/>
          </a:p>
        </p:txBody>
      </p:sp>
      <p:sp>
        <p:nvSpPr>
          <p:cNvPr id="3" name="Content Placeholder 2"/>
          <p:cNvSpPr>
            <a:spLocks noGrp="1"/>
          </p:cNvSpPr>
          <p:nvPr>
            <p:ph idx="1"/>
          </p:nvPr>
        </p:nvSpPr>
        <p:spPr/>
        <p:txBody>
          <a:bodyPr/>
          <a:lstStyle/>
          <a:p>
            <a:r>
              <a:rPr lang="en-US" dirty="0" smtClean="0"/>
              <a:t>Cost reporting by contractors is specified in great detail and audited for compliance by multiple agencies</a:t>
            </a:r>
          </a:p>
          <a:p>
            <a:r>
              <a:rPr lang="en-US" dirty="0" smtClean="0"/>
              <a:t>Does compliance with regulations guarantee that contractors manage cost?</a:t>
            </a:r>
          </a:p>
          <a:p>
            <a:r>
              <a:rPr lang="en-US" dirty="0" smtClean="0"/>
              <a:t>Is it in the interest of the Army that contractors </a:t>
            </a:r>
            <a:r>
              <a:rPr lang="en-US" i="1" dirty="0" smtClean="0"/>
              <a:t>manage</a:t>
            </a:r>
            <a:r>
              <a:rPr lang="en-US" dirty="0" smtClean="0"/>
              <a:t> cost, not just report it?</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 Dale R. Geiger 2011</a:t>
            </a:r>
            <a:endParaRPr lang="en-US"/>
          </a:p>
        </p:txBody>
      </p:sp>
      <p:sp>
        <p:nvSpPr>
          <p:cNvPr id="5" name="Slide Number Placeholder 4"/>
          <p:cNvSpPr>
            <a:spLocks noGrp="1"/>
          </p:cNvSpPr>
          <p:nvPr>
            <p:ph type="sldNum" sz="quarter" idx="12"/>
          </p:nvPr>
        </p:nvSpPr>
        <p:spPr/>
        <p:txBody>
          <a:bodyPr/>
          <a:lstStyle/>
          <a:p>
            <a:fld id="{1401214D-CE6D-4525-A25B-6893E9798BAF}" type="slidenum">
              <a:rPr lang="en-US" smtClean="0"/>
              <a:t>21</a:t>
            </a:fld>
            <a:endParaRPr lang="en-US"/>
          </a:p>
        </p:txBody>
      </p:sp>
    </p:spTree>
    <p:extLst>
      <p:ext uri="{BB962C8B-B14F-4D97-AF65-F5344CB8AC3E}">
        <p14:creationId xmlns:p14="http://schemas.microsoft.com/office/powerpoint/2010/main" val="2947574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 Check on Learning</a:t>
            </a:r>
            <a:endParaRPr lang="en-US" dirty="0"/>
          </a:p>
        </p:txBody>
      </p:sp>
      <p:sp>
        <p:nvSpPr>
          <p:cNvPr id="3" name="Content Placeholder 2"/>
          <p:cNvSpPr>
            <a:spLocks noGrp="1"/>
          </p:cNvSpPr>
          <p:nvPr>
            <p:ph idx="1"/>
          </p:nvPr>
        </p:nvSpPr>
        <p:spPr/>
        <p:txBody>
          <a:bodyPr/>
          <a:lstStyle/>
          <a:p>
            <a:r>
              <a:rPr lang="en-US" dirty="0" smtClean="0"/>
              <a:t>What are the primary goals of cost reporting under the CASB standards?</a:t>
            </a:r>
          </a:p>
          <a:p>
            <a:pPr marL="0" indent="0">
              <a:buNone/>
            </a:pPr>
            <a:endParaRPr lang="en-US" dirty="0" smtClean="0"/>
          </a:p>
          <a:p>
            <a:endParaRPr lang="en-US" dirty="0"/>
          </a:p>
        </p:txBody>
      </p:sp>
      <p:pic>
        <p:nvPicPr>
          <p:cNvPr id="4098" name="Picture 2" descr="C:\Users\Melanie Nelson\AppData\Local\Microsoft\Windows\Temporary Internet Files\Content.IE5\VSG94DM2\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28600"/>
            <a:ext cx="914400" cy="13716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 Dale R. Geiger 2011</a:t>
            </a:r>
            <a:endParaRPr lang="en-US"/>
          </a:p>
        </p:txBody>
      </p:sp>
      <p:sp>
        <p:nvSpPr>
          <p:cNvPr id="5" name="Slide Number Placeholder 4"/>
          <p:cNvSpPr>
            <a:spLocks noGrp="1"/>
          </p:cNvSpPr>
          <p:nvPr>
            <p:ph type="sldNum" sz="quarter" idx="12"/>
          </p:nvPr>
        </p:nvSpPr>
        <p:spPr/>
        <p:txBody>
          <a:bodyPr/>
          <a:lstStyle/>
          <a:p>
            <a:fld id="{1401214D-CE6D-4525-A25B-6893E9798BAF}" type="slidenum">
              <a:rPr lang="en-US" smtClean="0"/>
              <a:t>22</a:t>
            </a:fld>
            <a:endParaRPr lang="en-US"/>
          </a:p>
        </p:txBody>
      </p:sp>
    </p:spTree>
    <p:extLst>
      <p:ext uri="{BB962C8B-B14F-4D97-AF65-F5344CB8AC3E}">
        <p14:creationId xmlns:p14="http://schemas.microsoft.com/office/powerpoint/2010/main" val="3142114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lstStyle/>
          <a:p>
            <a:pPr marL="0" indent="0" algn="ctr">
              <a:buNone/>
            </a:pPr>
            <a:r>
              <a:rPr lang="en-US" dirty="0" smtClean="0"/>
              <a:t>“Based on a true story”</a:t>
            </a:r>
          </a:p>
          <a:p>
            <a:r>
              <a:rPr lang="en-US" dirty="0" err="1" smtClean="0"/>
              <a:t>DefTech</a:t>
            </a:r>
            <a:r>
              <a:rPr lang="en-US" dirty="0" smtClean="0"/>
              <a:t> Corporation, a defense contractor, uses a plant-wide rate to assign overhead to products based on direct labor</a:t>
            </a:r>
          </a:p>
          <a:p>
            <a:r>
              <a:rPr lang="en-US" dirty="0" err="1" smtClean="0"/>
              <a:t>DefTech</a:t>
            </a:r>
            <a:r>
              <a:rPr lang="en-US" dirty="0" smtClean="0"/>
              <a:t> specializes in two processes:</a:t>
            </a:r>
          </a:p>
          <a:p>
            <a:pPr lvl="1"/>
            <a:r>
              <a:rPr lang="en-US" dirty="0" smtClean="0"/>
              <a:t>Electron beam welding (EBW)</a:t>
            </a:r>
          </a:p>
          <a:p>
            <a:pPr lvl="1"/>
            <a:r>
              <a:rPr lang="en-US" dirty="0" smtClean="0"/>
              <a:t>Lathe work</a:t>
            </a:r>
          </a:p>
        </p:txBody>
      </p:sp>
      <p:pic>
        <p:nvPicPr>
          <p:cNvPr id="2051" name="Picture 3" descr="C:\Users\Melanie Nelson\AppData\Local\Microsoft\Windows\Temporary Internet Files\Content.IE5\8QS6D1SL\MC90043691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191000"/>
            <a:ext cx="2057172" cy="205717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 Dale R. Geiger 2011</a:t>
            </a:r>
            <a:endParaRPr lang="en-US"/>
          </a:p>
        </p:txBody>
      </p:sp>
      <p:sp>
        <p:nvSpPr>
          <p:cNvPr id="5" name="Slide Number Placeholder 4"/>
          <p:cNvSpPr>
            <a:spLocks noGrp="1"/>
          </p:cNvSpPr>
          <p:nvPr>
            <p:ph type="sldNum" sz="quarter" idx="12"/>
          </p:nvPr>
        </p:nvSpPr>
        <p:spPr/>
        <p:txBody>
          <a:bodyPr/>
          <a:lstStyle/>
          <a:p>
            <a:fld id="{1401214D-CE6D-4525-A25B-6893E9798BAF}" type="slidenum">
              <a:rPr lang="en-US" smtClean="0"/>
              <a:t>23</a:t>
            </a:fld>
            <a:endParaRPr lang="en-US"/>
          </a:p>
        </p:txBody>
      </p:sp>
    </p:spTree>
    <p:extLst>
      <p:ext uri="{BB962C8B-B14F-4D97-AF65-F5344CB8AC3E}">
        <p14:creationId xmlns:p14="http://schemas.microsoft.com/office/powerpoint/2010/main" val="42553757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229" y="980090"/>
            <a:ext cx="6269771" cy="5877910"/>
          </a:xfrm>
          <a:prstGeom prst="rect">
            <a:avLst/>
          </a:prstGeom>
          <a:ln>
            <a:noFill/>
          </a:ln>
          <a:effectLst>
            <a:outerShdw blurRad="190500" algn="tl" rotWithShape="0">
              <a:srgbClr val="000000">
                <a:alpha val="70000"/>
              </a:srgbClr>
            </a:outerShdw>
            <a:softEdge rad="127000"/>
          </a:effectLst>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639207" cy="4854702"/>
          </a:xfrm>
          <a:prstGeom prst="rect">
            <a:avLst/>
          </a:prstGeom>
          <a:ln>
            <a:noFill/>
          </a:ln>
          <a:effectLst>
            <a:outerShdw blurRad="190500" algn="tl" rotWithShape="0">
              <a:srgbClr val="000000">
                <a:alpha val="70000"/>
              </a:srgbClr>
            </a:outerShdw>
            <a:softEdge rad="127000"/>
          </a:effectLst>
        </p:spPr>
      </p:pic>
      <p:sp>
        <p:nvSpPr>
          <p:cNvPr id="23" name="TextBox 22"/>
          <p:cNvSpPr txBox="1"/>
          <p:nvPr/>
        </p:nvSpPr>
        <p:spPr>
          <a:xfrm>
            <a:off x="3962399" y="228600"/>
            <a:ext cx="4549322" cy="646331"/>
          </a:xfrm>
          <a:prstGeom prst="rect">
            <a:avLst/>
          </a:prstGeom>
          <a:noFill/>
        </p:spPr>
        <p:txBody>
          <a:bodyPr wrap="none" rtlCol="0">
            <a:spAutoFit/>
          </a:bodyPr>
          <a:lstStyle/>
          <a:p>
            <a:r>
              <a:rPr lang="en-US" sz="3600" dirty="0" smtClean="0">
                <a:solidFill>
                  <a:srgbClr val="C00000"/>
                </a:solidFill>
                <a:effectLst>
                  <a:outerShdw blurRad="38100" dist="38100" dir="2700000" algn="tl">
                    <a:srgbClr val="000000">
                      <a:alpha val="43137"/>
                    </a:srgbClr>
                  </a:outerShdw>
                </a:effectLst>
              </a:rPr>
              <a:t>Electron Beam Welding</a:t>
            </a:r>
            <a:endParaRPr lang="en-US" sz="3600" dirty="0">
              <a:solidFill>
                <a:srgbClr val="C00000"/>
              </a:solidFill>
              <a:effectLst>
                <a:outerShdw blurRad="38100" dist="38100" dir="2700000" algn="tl">
                  <a:srgbClr val="000000">
                    <a:alpha val="43137"/>
                  </a:srgbClr>
                </a:outerShdw>
              </a:effectLst>
            </a:endParaRPr>
          </a:p>
        </p:txBody>
      </p:sp>
      <p:sp>
        <p:nvSpPr>
          <p:cNvPr id="24" name="TextBox 23"/>
          <p:cNvSpPr txBox="1"/>
          <p:nvPr/>
        </p:nvSpPr>
        <p:spPr>
          <a:xfrm>
            <a:off x="0" y="5257800"/>
            <a:ext cx="2874229" cy="707886"/>
          </a:xfrm>
          <a:prstGeom prst="rect">
            <a:avLst/>
          </a:prstGeom>
          <a:noFill/>
        </p:spPr>
        <p:txBody>
          <a:bodyPr wrap="square" rtlCol="0">
            <a:spAutoFit/>
          </a:bodyPr>
          <a:lstStyle/>
          <a:p>
            <a:pPr algn="r"/>
            <a:r>
              <a:rPr lang="en-US" sz="2000" dirty="0" smtClean="0"/>
              <a:t>The EBW process requires</a:t>
            </a:r>
            <a:r>
              <a:rPr lang="en-US" sz="2000" dirty="0"/>
              <a:t> </a:t>
            </a:r>
            <a:r>
              <a:rPr lang="en-US" sz="2000" dirty="0" smtClean="0"/>
              <a:t>high-tech machinery</a:t>
            </a:r>
          </a:p>
        </p:txBody>
      </p:sp>
      <p:sp>
        <p:nvSpPr>
          <p:cNvPr id="3" name="Slide Number Placeholder 2"/>
          <p:cNvSpPr>
            <a:spLocks noGrp="1"/>
          </p:cNvSpPr>
          <p:nvPr>
            <p:ph type="sldNum" sz="quarter" idx="12"/>
          </p:nvPr>
        </p:nvSpPr>
        <p:spPr/>
        <p:txBody>
          <a:bodyPr/>
          <a:lstStyle/>
          <a:p>
            <a:fld id="{1401214D-CE6D-4525-A25B-6893E9798BAF}" type="slidenum">
              <a:rPr lang="en-US" smtClean="0"/>
              <a:t>24</a:t>
            </a:fld>
            <a:endParaRPr lang="en-US"/>
          </a:p>
        </p:txBody>
      </p:sp>
    </p:spTree>
    <p:extLst>
      <p:ext uri="{BB962C8B-B14F-4D97-AF65-F5344CB8AC3E}">
        <p14:creationId xmlns:p14="http://schemas.microsoft.com/office/powerpoint/2010/main" val="12892510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1676400"/>
            <a:ext cx="5181600" cy="5181600"/>
          </a:xfrm>
          <a:prstGeom prst="rect">
            <a:avLst/>
          </a:prstGeom>
          <a:ln>
            <a:noFill/>
          </a:ln>
          <a:effectLst>
            <a:outerShdw blurRad="292100" dist="139700" dir="2700000" algn="tl" rotWithShape="0">
              <a:srgbClr val="333333">
                <a:alpha val="65000"/>
              </a:srgbClr>
            </a:outerShdw>
            <a:softEdge rad="21590"/>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1480"/>
            <a:ext cx="5105400" cy="5105400"/>
          </a:xfrm>
          <a:prstGeom prst="rect">
            <a:avLst/>
          </a:prstGeom>
          <a:effectLst>
            <a:outerShdw blurRad="63500" sx="102000" sy="102000" algn="ctr" rotWithShape="0">
              <a:prstClr val="black">
                <a:alpha val="40000"/>
              </a:prstClr>
            </a:outerShdw>
            <a:softEdge rad="317500"/>
          </a:effectLst>
        </p:spPr>
      </p:pic>
      <p:sp>
        <p:nvSpPr>
          <p:cNvPr id="8" name="TextBox 7"/>
          <p:cNvSpPr txBox="1"/>
          <p:nvPr/>
        </p:nvSpPr>
        <p:spPr>
          <a:xfrm>
            <a:off x="1105146" y="482025"/>
            <a:ext cx="2329869" cy="646331"/>
          </a:xfrm>
          <a:prstGeom prst="rect">
            <a:avLst/>
          </a:prstGeom>
          <a:noFill/>
        </p:spPr>
        <p:txBody>
          <a:bodyPr wrap="none" rtlCol="0">
            <a:spAutoFit/>
          </a:bodyPr>
          <a:lstStyle/>
          <a:p>
            <a:r>
              <a:rPr lang="en-US" sz="3600" dirty="0" smtClean="0">
                <a:solidFill>
                  <a:srgbClr val="C00000"/>
                </a:solidFill>
                <a:effectLst>
                  <a:outerShdw blurRad="38100" dist="38100" dir="2700000" algn="tl">
                    <a:srgbClr val="000000">
                      <a:alpha val="43137"/>
                    </a:srgbClr>
                  </a:outerShdw>
                </a:effectLst>
              </a:rPr>
              <a:t>Lathe Work</a:t>
            </a:r>
            <a:endParaRPr lang="en-US" sz="3600" dirty="0">
              <a:solidFill>
                <a:srgbClr val="C00000"/>
              </a:solidFill>
              <a:effectLst>
                <a:outerShdw blurRad="38100" dist="38100" dir="2700000" algn="tl">
                  <a:srgbClr val="000000">
                    <a:alpha val="43137"/>
                  </a:srgbClr>
                </a:outerShdw>
              </a:effectLst>
            </a:endParaRPr>
          </a:p>
        </p:txBody>
      </p:sp>
      <p:sp>
        <p:nvSpPr>
          <p:cNvPr id="9" name="TextBox 8"/>
          <p:cNvSpPr txBox="1"/>
          <p:nvPr/>
        </p:nvSpPr>
        <p:spPr>
          <a:xfrm>
            <a:off x="4800600" y="5181600"/>
            <a:ext cx="3352800" cy="400110"/>
          </a:xfrm>
          <a:prstGeom prst="rect">
            <a:avLst/>
          </a:prstGeom>
          <a:noFill/>
        </p:spPr>
        <p:txBody>
          <a:bodyPr wrap="square" rtlCol="0">
            <a:spAutoFit/>
          </a:bodyPr>
          <a:lstStyle/>
          <a:p>
            <a:r>
              <a:rPr lang="en-US" sz="2000" dirty="0" smtClean="0"/>
              <a:t>Lathe work is labor-intense</a:t>
            </a:r>
          </a:p>
        </p:txBody>
      </p:sp>
      <p:sp>
        <p:nvSpPr>
          <p:cNvPr id="3" name="Slide Number Placeholder 2"/>
          <p:cNvSpPr>
            <a:spLocks noGrp="1"/>
          </p:cNvSpPr>
          <p:nvPr>
            <p:ph type="sldNum" sz="quarter" idx="12"/>
          </p:nvPr>
        </p:nvSpPr>
        <p:spPr/>
        <p:txBody>
          <a:bodyPr/>
          <a:lstStyle/>
          <a:p>
            <a:fld id="{1401214D-CE6D-4525-A25B-6893E9798BAF}" type="slidenum">
              <a:rPr lang="en-US" smtClean="0"/>
              <a:t>25</a:t>
            </a:fld>
            <a:endParaRPr lang="en-US"/>
          </a:p>
        </p:txBody>
      </p:sp>
    </p:spTree>
    <p:extLst>
      <p:ext uri="{BB962C8B-B14F-4D97-AF65-F5344CB8AC3E}">
        <p14:creationId xmlns:p14="http://schemas.microsoft.com/office/powerpoint/2010/main" val="106233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normAutofit/>
          </a:bodyPr>
          <a:lstStyle/>
          <a:p>
            <a:r>
              <a:rPr lang="en-US" sz="2800" dirty="0" err="1" smtClean="0"/>
              <a:t>DefTech</a:t>
            </a:r>
            <a:r>
              <a:rPr lang="en-US" sz="2800" dirty="0" smtClean="0"/>
              <a:t> manufactures weapons systems for </a:t>
            </a:r>
            <a:r>
              <a:rPr lang="en-US" sz="2800" dirty="0" err="1" smtClean="0"/>
              <a:t>DoD</a:t>
            </a:r>
            <a:r>
              <a:rPr lang="en-US" sz="2800" dirty="0" smtClean="0"/>
              <a:t> and uses three self-manufactured components:</a:t>
            </a:r>
          </a:p>
        </p:txBody>
      </p:sp>
      <p:graphicFrame>
        <p:nvGraphicFramePr>
          <p:cNvPr id="5" name="Table 4"/>
          <p:cNvGraphicFramePr>
            <a:graphicFrameLocks noGrp="1"/>
          </p:cNvGraphicFramePr>
          <p:nvPr>
            <p:extLst>
              <p:ext uri="{D42A27DB-BD31-4B8C-83A1-F6EECF244321}">
                <p14:modId xmlns:p14="http://schemas.microsoft.com/office/powerpoint/2010/main" val="7725247"/>
              </p:ext>
            </p:extLst>
          </p:nvPr>
        </p:nvGraphicFramePr>
        <p:xfrm>
          <a:off x="1066800" y="2743200"/>
          <a:ext cx="6934200" cy="3276600"/>
        </p:xfrm>
        <a:graphic>
          <a:graphicData uri="http://schemas.openxmlformats.org/drawingml/2006/table">
            <a:tbl>
              <a:tblPr firstRow="1" firstCol="1" bandRow="1" bandCol="1">
                <a:tableStyleId>{5C22544A-7EE6-4342-B048-85BDC9FD1C3A}</a:tableStyleId>
              </a:tblPr>
              <a:tblGrid>
                <a:gridCol w="1778070"/>
                <a:gridCol w="1623612"/>
                <a:gridCol w="1766259"/>
                <a:gridCol w="1766259"/>
              </a:tblGrid>
              <a:tr h="409575">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a:effectLst/>
                        </a:rPr>
                        <a:t> </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smtClean="0">
                          <a:effectLst/>
                        </a:rPr>
                        <a:t>Component </a:t>
                      </a:r>
                      <a:r>
                        <a:rPr lang="en-US" sz="1800" dirty="0">
                          <a:effectLst/>
                        </a:rPr>
                        <a:t>X</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smtClean="0">
                          <a:effectLst/>
                        </a:rPr>
                        <a:t>Component Y</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smtClean="0">
                          <a:effectLst/>
                        </a:rPr>
                        <a:t>Component Z</a:t>
                      </a:r>
                      <a:endParaRPr lang="en-US" sz="1800" b="1" dirty="0">
                        <a:effectLst/>
                        <a:latin typeface="Times New Roman"/>
                        <a:ea typeface="Times New Roman"/>
                      </a:endParaRPr>
                    </a:p>
                  </a:txBody>
                  <a:tcPr marL="68580" marR="68580" marT="0" marB="0" anchor="ctr"/>
                </a:tc>
              </a:tr>
              <a:tr h="409575">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a:effectLst/>
                        </a:rPr>
                        <a:t>Material </a:t>
                      </a:r>
                      <a:r>
                        <a:rPr lang="en-US" sz="1800" dirty="0" smtClean="0">
                          <a:effectLst/>
                        </a:rPr>
                        <a:t>per unit</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a:effectLst/>
                        </a:rPr>
                        <a:t>$</a:t>
                      </a:r>
                      <a:r>
                        <a:rPr lang="en-US" sz="1800" dirty="0" smtClean="0">
                          <a:effectLst/>
                        </a:rPr>
                        <a:t>12,000</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a:effectLst/>
                        </a:rPr>
                        <a:t>$</a:t>
                      </a:r>
                      <a:r>
                        <a:rPr lang="en-US" sz="1800" dirty="0" smtClean="0">
                          <a:effectLst/>
                        </a:rPr>
                        <a:t>8,000</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a:effectLst/>
                        </a:rPr>
                        <a:t>$</a:t>
                      </a:r>
                      <a:r>
                        <a:rPr lang="en-US" sz="1800" dirty="0" smtClean="0">
                          <a:effectLst/>
                        </a:rPr>
                        <a:t>4,000</a:t>
                      </a:r>
                      <a:endParaRPr lang="en-US" sz="1800" b="1" dirty="0">
                        <a:effectLst/>
                        <a:latin typeface="Times New Roman"/>
                        <a:ea typeface="Times New Roman"/>
                      </a:endParaRPr>
                    </a:p>
                  </a:txBody>
                  <a:tcPr marL="68580" marR="68580" marT="0" marB="0" anchor="ctr"/>
                </a:tc>
              </a:tr>
              <a:tr h="409575">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a:effectLst/>
                        </a:rPr>
                        <a:t>Labor per unit</a:t>
                      </a:r>
                      <a:endParaRPr lang="en-US" sz="1800" b="1">
                        <a:effectLst/>
                        <a:latin typeface="Times New Roman"/>
                        <a:ea typeface="Times New Roman"/>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smtClean="0">
                          <a:effectLst/>
                        </a:rPr>
                        <a:t>40 hrs.</a:t>
                      </a:r>
                      <a:endParaRPr lang="en-US" sz="1800" b="1" dirty="0">
                        <a:effectLst/>
                        <a:latin typeface="Times New Roman"/>
                        <a:ea typeface="Times New Roman"/>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smtClean="0">
                          <a:effectLst/>
                        </a:rPr>
                        <a:t>60 hrs.</a:t>
                      </a:r>
                      <a:endParaRPr lang="en-US" sz="1800" b="1" dirty="0">
                        <a:effectLst/>
                        <a:latin typeface="Times New Roman"/>
                        <a:ea typeface="Times New Roman"/>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smtClean="0">
                          <a:effectLst/>
                        </a:rPr>
                        <a:t>100 hrs.</a:t>
                      </a:r>
                      <a:endParaRPr lang="en-US" sz="1800" b="1" dirty="0">
                        <a:effectLst/>
                        <a:latin typeface="Times New Roman"/>
                        <a:ea typeface="Times New Roman"/>
                      </a:endParaRPr>
                    </a:p>
                  </a:txBody>
                  <a:tcPr marL="68580" marR="68580" marT="0" marB="0" anchor="ctr">
                    <a:solidFill>
                      <a:schemeClr val="accent1">
                        <a:lumMod val="20000"/>
                        <a:lumOff val="80000"/>
                      </a:schemeClr>
                    </a:solidFill>
                  </a:tcPr>
                </a:tc>
              </a:tr>
              <a:tr h="409575">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a:effectLst/>
                        </a:rPr>
                        <a:t>Planned </a:t>
                      </a:r>
                      <a:r>
                        <a:rPr lang="en-US" sz="1800" dirty="0" smtClean="0">
                          <a:effectLst/>
                        </a:rPr>
                        <a:t>volume</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smtClean="0">
                          <a:effectLst/>
                        </a:rPr>
                        <a:t>1000 </a:t>
                      </a:r>
                      <a:r>
                        <a:rPr lang="en-US" sz="1800" dirty="0">
                          <a:effectLst/>
                        </a:rPr>
                        <a:t>units</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smtClean="0">
                          <a:effectLst/>
                        </a:rPr>
                        <a:t>1000 </a:t>
                      </a:r>
                      <a:r>
                        <a:rPr lang="en-US" sz="1800" dirty="0">
                          <a:effectLst/>
                        </a:rPr>
                        <a:t>units</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smtClean="0">
                          <a:effectLst/>
                        </a:rPr>
                        <a:t>1000 </a:t>
                      </a:r>
                      <a:r>
                        <a:rPr lang="en-US" sz="1800" dirty="0">
                          <a:effectLst/>
                        </a:rPr>
                        <a:t>units</a:t>
                      </a:r>
                      <a:endParaRPr lang="en-US" sz="1800" b="1" dirty="0">
                        <a:effectLst/>
                        <a:latin typeface="Times New Roman"/>
                        <a:ea typeface="Times New Roman"/>
                      </a:endParaRPr>
                    </a:p>
                  </a:txBody>
                  <a:tcPr marL="68580" marR="68580" marT="0" marB="0" anchor="ctr"/>
                </a:tc>
              </a:tr>
              <a:tr h="409575">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a:effectLst/>
                        </a:rPr>
                        <a:t>Total material</a:t>
                      </a:r>
                      <a:endParaRPr lang="en-US" sz="1800" b="1">
                        <a:effectLst/>
                        <a:latin typeface="Times New Roman"/>
                        <a:ea typeface="Times New Roman"/>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a:effectLst/>
                        </a:rPr>
                        <a:t>$12 million</a:t>
                      </a:r>
                      <a:endParaRPr lang="en-US" sz="1800" b="1" dirty="0">
                        <a:effectLst/>
                        <a:latin typeface="Times New Roman"/>
                        <a:ea typeface="Times New Roman"/>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a:effectLst/>
                        </a:rPr>
                        <a:t>$8 million</a:t>
                      </a:r>
                      <a:endParaRPr lang="en-US" sz="1800" b="1" dirty="0">
                        <a:effectLst/>
                        <a:latin typeface="Times New Roman"/>
                        <a:ea typeface="Times New Roman"/>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a:effectLst/>
                        </a:rPr>
                        <a:t>$4 million</a:t>
                      </a:r>
                      <a:endParaRPr lang="en-US" sz="1800" b="1" dirty="0">
                        <a:effectLst/>
                        <a:latin typeface="Times New Roman"/>
                        <a:ea typeface="Times New Roman"/>
                      </a:endParaRPr>
                    </a:p>
                  </a:txBody>
                  <a:tcPr marL="68580" marR="68580" marT="0" marB="0" anchor="ctr">
                    <a:solidFill>
                      <a:schemeClr val="accent1">
                        <a:lumMod val="20000"/>
                        <a:lumOff val="80000"/>
                      </a:schemeClr>
                    </a:solidFill>
                  </a:tcPr>
                </a:tc>
              </a:tr>
              <a:tr h="409575">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a:effectLst/>
                        </a:rPr>
                        <a:t>Total labor</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smtClean="0">
                          <a:effectLst/>
                        </a:rPr>
                        <a:t>$2 million</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smtClean="0">
                          <a:effectLst/>
                        </a:rPr>
                        <a:t>$3 </a:t>
                      </a:r>
                      <a:r>
                        <a:rPr lang="en-US" sz="1800" dirty="0">
                          <a:effectLst/>
                        </a:rPr>
                        <a:t>million</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smtClean="0">
                          <a:effectLst/>
                        </a:rPr>
                        <a:t>$5 </a:t>
                      </a:r>
                      <a:r>
                        <a:rPr lang="en-US" sz="1800" dirty="0">
                          <a:effectLst/>
                        </a:rPr>
                        <a:t>million</a:t>
                      </a:r>
                      <a:endParaRPr lang="en-US" sz="1800" b="1" dirty="0">
                        <a:effectLst/>
                        <a:latin typeface="Times New Roman"/>
                        <a:ea typeface="Times New Roman"/>
                      </a:endParaRPr>
                    </a:p>
                  </a:txBody>
                  <a:tcPr marL="68580" marR="68580" marT="0" marB="0" anchor="ctr"/>
                </a:tc>
              </a:tr>
              <a:tr h="409575">
                <a:tc>
                  <a:txBody>
                    <a:bodyPr/>
                    <a:lstStyle/>
                    <a:p>
                      <a:pPr marL="0" marR="0" algn="ctr" defTabSz="914400" rtl="0" eaLnBrk="1" latinLnBrk="0" hangingPunct="1">
                        <a:spcBef>
                          <a:spcPts val="0"/>
                        </a:spcBef>
                        <a:spcAft>
                          <a:spcPts val="0"/>
                        </a:spcAft>
                        <a:tabLst>
                          <a:tab pos="342900" algn="l"/>
                          <a:tab pos="685800" algn="l"/>
                          <a:tab pos="1028700" algn="l"/>
                          <a:tab pos="3657600" algn="r"/>
                          <a:tab pos="4572000" algn="r"/>
                          <a:tab pos="5486400" algn="r"/>
                        </a:tabLst>
                      </a:pPr>
                      <a:r>
                        <a:rPr lang="en-US" sz="1800" kern="1200" dirty="0" smtClean="0">
                          <a:effectLst/>
                        </a:rPr>
                        <a:t>Lathe usage</a:t>
                      </a:r>
                      <a:endParaRPr lang="en-US" sz="1800" b="1" kern="1200" dirty="0">
                        <a:solidFill>
                          <a:schemeClr val="lt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tabLst>
                          <a:tab pos="342900" algn="l"/>
                          <a:tab pos="685800" algn="l"/>
                          <a:tab pos="1028700" algn="l"/>
                          <a:tab pos="3657600" algn="r"/>
                          <a:tab pos="4572000" algn="r"/>
                          <a:tab pos="5486400" algn="r"/>
                        </a:tabLst>
                      </a:pPr>
                      <a:r>
                        <a:rPr lang="en-US" sz="1800" kern="1200" dirty="0" smtClean="0">
                          <a:solidFill>
                            <a:schemeClr val="dk1"/>
                          </a:solidFill>
                          <a:effectLst/>
                          <a:latin typeface="+mn-lt"/>
                          <a:ea typeface="+mn-ea"/>
                          <a:cs typeface="+mn-cs"/>
                        </a:rPr>
                        <a:t>0%</a:t>
                      </a:r>
                      <a:endParaRPr lang="en-US" sz="1800" kern="1200" dirty="0">
                        <a:solidFill>
                          <a:schemeClr val="dk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marL="0" marR="0" algn="ctr" defTabSz="914400" rtl="0" eaLnBrk="1" latinLnBrk="0" hangingPunct="1">
                        <a:spcBef>
                          <a:spcPts val="0"/>
                        </a:spcBef>
                        <a:spcAft>
                          <a:spcPts val="0"/>
                        </a:spcAft>
                        <a:tabLst>
                          <a:tab pos="342900" algn="l"/>
                          <a:tab pos="685800" algn="l"/>
                          <a:tab pos="1028700" algn="l"/>
                          <a:tab pos="3657600" algn="r"/>
                          <a:tab pos="4572000" algn="r"/>
                          <a:tab pos="5486400" algn="r"/>
                        </a:tabLst>
                      </a:pPr>
                      <a:r>
                        <a:rPr lang="en-US" sz="1800" kern="1200" dirty="0" smtClean="0">
                          <a:solidFill>
                            <a:schemeClr val="dk1"/>
                          </a:solidFill>
                          <a:effectLst/>
                          <a:latin typeface="+mn-lt"/>
                          <a:ea typeface="+mn-ea"/>
                          <a:cs typeface="+mn-cs"/>
                        </a:rPr>
                        <a:t>50%</a:t>
                      </a:r>
                      <a:endParaRPr lang="en-US" sz="1800" kern="1200" dirty="0">
                        <a:solidFill>
                          <a:schemeClr val="dk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marL="0" marR="0" algn="ctr" defTabSz="914400" rtl="0" eaLnBrk="1" latinLnBrk="0" hangingPunct="1">
                        <a:spcBef>
                          <a:spcPts val="0"/>
                        </a:spcBef>
                        <a:spcAft>
                          <a:spcPts val="0"/>
                        </a:spcAft>
                        <a:tabLst>
                          <a:tab pos="342900" algn="l"/>
                          <a:tab pos="685800" algn="l"/>
                          <a:tab pos="1028700" algn="l"/>
                          <a:tab pos="3657600" algn="r"/>
                          <a:tab pos="4572000" algn="r"/>
                          <a:tab pos="5486400" algn="r"/>
                        </a:tabLst>
                      </a:pPr>
                      <a:r>
                        <a:rPr lang="en-US" sz="1800" kern="1200" dirty="0" smtClean="0">
                          <a:solidFill>
                            <a:schemeClr val="dk1"/>
                          </a:solidFill>
                          <a:effectLst/>
                          <a:latin typeface="+mn-lt"/>
                          <a:ea typeface="+mn-ea"/>
                          <a:cs typeface="+mn-cs"/>
                        </a:rPr>
                        <a:t>100%</a:t>
                      </a:r>
                      <a:endParaRPr lang="en-US" sz="1800" kern="1200" dirty="0">
                        <a:solidFill>
                          <a:schemeClr val="dk1"/>
                        </a:solidFill>
                        <a:effectLst/>
                        <a:latin typeface="+mn-lt"/>
                        <a:ea typeface="+mn-ea"/>
                        <a:cs typeface="+mn-cs"/>
                      </a:endParaRPr>
                    </a:p>
                  </a:txBody>
                  <a:tcPr marL="68580" marR="68580" marT="0" marB="0" anchor="ctr">
                    <a:solidFill>
                      <a:schemeClr val="accent1">
                        <a:lumMod val="20000"/>
                        <a:lumOff val="80000"/>
                      </a:schemeClr>
                    </a:solidFill>
                  </a:tcPr>
                </a:tc>
              </a:tr>
              <a:tr h="409575">
                <a:tc>
                  <a:txBody>
                    <a:bodyPr/>
                    <a:lstStyle/>
                    <a:p>
                      <a:pPr marL="0" marR="0" algn="ctr" defTabSz="914400" rtl="0" eaLnBrk="1" latinLnBrk="0" hangingPunct="1">
                        <a:spcBef>
                          <a:spcPts val="0"/>
                        </a:spcBef>
                        <a:spcAft>
                          <a:spcPts val="0"/>
                        </a:spcAft>
                        <a:tabLst>
                          <a:tab pos="342900" algn="l"/>
                          <a:tab pos="685800" algn="l"/>
                          <a:tab pos="1028700" algn="l"/>
                          <a:tab pos="3657600" algn="r"/>
                          <a:tab pos="4572000" algn="r"/>
                          <a:tab pos="5486400" algn="r"/>
                        </a:tabLst>
                      </a:pPr>
                      <a:r>
                        <a:rPr lang="en-US" sz="1800" kern="1200" dirty="0" smtClean="0">
                          <a:effectLst/>
                        </a:rPr>
                        <a:t>EBW usage</a:t>
                      </a:r>
                      <a:endParaRPr lang="en-US" sz="1800" b="1" kern="1200" dirty="0">
                        <a:solidFill>
                          <a:schemeClr val="lt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tabLst>
                          <a:tab pos="342900" algn="l"/>
                          <a:tab pos="685800" algn="l"/>
                          <a:tab pos="1028700" algn="l"/>
                          <a:tab pos="3657600" algn="r"/>
                          <a:tab pos="4572000" algn="r"/>
                          <a:tab pos="5486400" algn="r"/>
                        </a:tabLst>
                      </a:pPr>
                      <a:r>
                        <a:rPr lang="en-US" sz="1800" kern="1200" dirty="0" smtClean="0">
                          <a:solidFill>
                            <a:schemeClr val="dk1"/>
                          </a:solidFill>
                          <a:effectLst/>
                          <a:latin typeface="+mn-lt"/>
                          <a:ea typeface="+mn-ea"/>
                          <a:cs typeface="+mn-cs"/>
                        </a:rPr>
                        <a:t>100%</a:t>
                      </a:r>
                      <a:endParaRPr lang="en-US" sz="1800" kern="1200" dirty="0">
                        <a:solidFill>
                          <a:schemeClr val="dk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tabLst>
                          <a:tab pos="342900" algn="l"/>
                          <a:tab pos="685800" algn="l"/>
                          <a:tab pos="1028700" algn="l"/>
                          <a:tab pos="3657600" algn="r"/>
                          <a:tab pos="4572000" algn="r"/>
                          <a:tab pos="5486400" algn="r"/>
                        </a:tabLst>
                      </a:pPr>
                      <a:r>
                        <a:rPr lang="en-US" sz="1800" kern="1200" dirty="0" smtClean="0">
                          <a:solidFill>
                            <a:schemeClr val="dk1"/>
                          </a:solidFill>
                          <a:effectLst/>
                          <a:latin typeface="+mn-lt"/>
                          <a:ea typeface="+mn-ea"/>
                          <a:cs typeface="+mn-cs"/>
                        </a:rPr>
                        <a:t>50%</a:t>
                      </a:r>
                      <a:endParaRPr lang="en-US" sz="1800" kern="1200" dirty="0">
                        <a:solidFill>
                          <a:schemeClr val="dk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tabLst>
                          <a:tab pos="342900" algn="l"/>
                          <a:tab pos="685800" algn="l"/>
                          <a:tab pos="1028700" algn="l"/>
                          <a:tab pos="3657600" algn="r"/>
                          <a:tab pos="4572000" algn="r"/>
                          <a:tab pos="5486400" algn="r"/>
                        </a:tabLst>
                      </a:pPr>
                      <a:r>
                        <a:rPr lang="en-US" sz="1800" kern="1200" dirty="0" smtClean="0">
                          <a:solidFill>
                            <a:schemeClr val="dk1"/>
                          </a:solidFill>
                          <a:effectLst/>
                          <a:latin typeface="+mn-lt"/>
                          <a:ea typeface="+mn-ea"/>
                          <a:cs typeface="+mn-cs"/>
                        </a:rPr>
                        <a:t>0%</a:t>
                      </a:r>
                      <a:endParaRPr lang="en-US" sz="1800" kern="1200" dirty="0">
                        <a:solidFill>
                          <a:schemeClr val="dk1"/>
                        </a:solidFill>
                        <a:effectLst/>
                        <a:latin typeface="+mn-lt"/>
                        <a:ea typeface="+mn-ea"/>
                        <a:cs typeface="+mn-cs"/>
                      </a:endParaRPr>
                    </a:p>
                  </a:txBody>
                  <a:tcPr marL="68580" marR="68580" marT="0" marB="0" anchor="ctr"/>
                </a:tc>
              </a:tr>
            </a:tbl>
          </a:graphicData>
        </a:graphic>
      </p:graphicFrame>
      <p:sp>
        <p:nvSpPr>
          <p:cNvPr id="4" name="Footer Placeholder 3"/>
          <p:cNvSpPr>
            <a:spLocks noGrp="1"/>
          </p:cNvSpPr>
          <p:nvPr>
            <p:ph type="ftr" sz="quarter" idx="11"/>
          </p:nvPr>
        </p:nvSpPr>
        <p:spPr/>
        <p:txBody>
          <a:bodyPr/>
          <a:lstStyle/>
          <a:p>
            <a:r>
              <a:rPr lang="en-US" smtClean="0"/>
              <a:t>© Dale R. Geiger 2011</a:t>
            </a:r>
            <a:endParaRPr lang="en-US"/>
          </a:p>
        </p:txBody>
      </p:sp>
      <p:sp>
        <p:nvSpPr>
          <p:cNvPr id="6" name="Slide Number Placeholder 5"/>
          <p:cNvSpPr>
            <a:spLocks noGrp="1"/>
          </p:cNvSpPr>
          <p:nvPr>
            <p:ph type="sldNum" sz="quarter" idx="12"/>
          </p:nvPr>
        </p:nvSpPr>
        <p:spPr/>
        <p:txBody>
          <a:bodyPr/>
          <a:lstStyle/>
          <a:p>
            <a:fld id="{1401214D-CE6D-4525-A25B-6893E9798BAF}" type="slidenum">
              <a:rPr lang="en-US" smtClean="0"/>
              <a:t>26</a:t>
            </a:fld>
            <a:endParaRPr lang="en-US"/>
          </a:p>
        </p:txBody>
      </p:sp>
    </p:spTree>
    <p:extLst>
      <p:ext uri="{BB962C8B-B14F-4D97-AF65-F5344CB8AC3E}">
        <p14:creationId xmlns:p14="http://schemas.microsoft.com/office/powerpoint/2010/main" val="19447418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Assign Indirect Costs?</a:t>
            </a:r>
            <a:endParaRPr lang="en-US" dirty="0"/>
          </a:p>
        </p:txBody>
      </p:sp>
      <p:sp>
        <p:nvSpPr>
          <p:cNvPr id="3" name="Content Placeholder 2"/>
          <p:cNvSpPr>
            <a:spLocks noGrp="1"/>
          </p:cNvSpPr>
          <p:nvPr>
            <p:ph idx="1"/>
          </p:nvPr>
        </p:nvSpPr>
        <p:spPr/>
        <p:txBody>
          <a:bodyPr>
            <a:normAutofit lnSpcReduction="10000"/>
          </a:bodyPr>
          <a:lstStyle/>
          <a:p>
            <a:r>
              <a:rPr lang="en-US" dirty="0"/>
              <a:t>Total other costs are estimated at </a:t>
            </a:r>
            <a:r>
              <a:rPr lang="en-US" dirty="0" smtClean="0"/>
              <a:t>$20 </a:t>
            </a:r>
            <a:r>
              <a:rPr lang="en-US" dirty="0"/>
              <a:t>million</a:t>
            </a:r>
          </a:p>
          <a:p>
            <a:r>
              <a:rPr lang="en-US" dirty="0" smtClean="0"/>
              <a:t>According to the CASB standard indirect costs may be assigned by:</a:t>
            </a:r>
          </a:p>
          <a:p>
            <a:pPr lvl="1"/>
            <a:r>
              <a:rPr lang="en-US" dirty="0" smtClean="0"/>
              <a:t>Direct Labor dollars or hours</a:t>
            </a:r>
          </a:p>
          <a:p>
            <a:pPr lvl="1"/>
            <a:r>
              <a:rPr lang="en-US" dirty="0"/>
              <a:t>Machine hours</a:t>
            </a:r>
          </a:p>
          <a:p>
            <a:pPr lvl="1"/>
            <a:r>
              <a:rPr lang="en-US" dirty="0" smtClean="0"/>
              <a:t>Material dollars</a:t>
            </a:r>
          </a:p>
          <a:p>
            <a:pPr lvl="1"/>
            <a:r>
              <a:rPr lang="en-US" dirty="0" smtClean="0"/>
              <a:t>Units of production </a:t>
            </a:r>
          </a:p>
          <a:p>
            <a:r>
              <a:rPr lang="en-US" dirty="0" smtClean="0"/>
              <a:t>Cost will be assigned to goods, in accordance with the CASB standard</a:t>
            </a:r>
            <a:endParaRPr lang="en-US" dirty="0"/>
          </a:p>
        </p:txBody>
      </p:sp>
      <p:sp>
        <p:nvSpPr>
          <p:cNvPr id="4" name="Footer Placeholder 3"/>
          <p:cNvSpPr>
            <a:spLocks noGrp="1"/>
          </p:cNvSpPr>
          <p:nvPr>
            <p:ph type="ftr" sz="quarter" idx="11"/>
          </p:nvPr>
        </p:nvSpPr>
        <p:spPr/>
        <p:txBody>
          <a:bodyPr/>
          <a:lstStyle/>
          <a:p>
            <a:r>
              <a:rPr lang="en-US" smtClean="0"/>
              <a:t>© Dale R. Geiger 2011</a:t>
            </a:r>
            <a:endParaRPr lang="en-US"/>
          </a:p>
        </p:txBody>
      </p:sp>
      <p:sp>
        <p:nvSpPr>
          <p:cNvPr id="5" name="Slide Number Placeholder 4"/>
          <p:cNvSpPr>
            <a:spLocks noGrp="1"/>
          </p:cNvSpPr>
          <p:nvPr>
            <p:ph type="sldNum" sz="quarter" idx="12"/>
          </p:nvPr>
        </p:nvSpPr>
        <p:spPr/>
        <p:txBody>
          <a:bodyPr/>
          <a:lstStyle/>
          <a:p>
            <a:fld id="{1401214D-CE6D-4525-A25B-6893E9798BAF}" type="slidenum">
              <a:rPr lang="en-US" smtClean="0"/>
              <a:t>27</a:t>
            </a:fld>
            <a:endParaRPr lang="en-US"/>
          </a:p>
        </p:txBody>
      </p:sp>
    </p:spTree>
    <p:extLst>
      <p:ext uri="{BB962C8B-B14F-4D97-AF65-F5344CB8AC3E}">
        <p14:creationId xmlns:p14="http://schemas.microsoft.com/office/powerpoint/2010/main" val="20289461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Additional Info</a:t>
            </a:r>
            <a:endParaRPr lang="en-US" dirty="0"/>
          </a:p>
        </p:txBody>
      </p:sp>
      <p:sp>
        <p:nvSpPr>
          <p:cNvPr id="3" name="Content Placeholder 2"/>
          <p:cNvSpPr>
            <a:spLocks noGrp="1"/>
          </p:cNvSpPr>
          <p:nvPr>
            <p:ph idx="1"/>
          </p:nvPr>
        </p:nvSpPr>
        <p:spPr/>
        <p:txBody>
          <a:bodyPr/>
          <a:lstStyle/>
          <a:p>
            <a:r>
              <a:rPr lang="en-US" dirty="0" err="1"/>
              <a:t>DefTech</a:t>
            </a:r>
            <a:r>
              <a:rPr lang="en-US" dirty="0"/>
              <a:t> uses a </a:t>
            </a:r>
            <a:r>
              <a:rPr lang="en-US" dirty="0" smtClean="0"/>
              <a:t>plant-wide overhead application rate based on direct labor </a:t>
            </a:r>
            <a:r>
              <a:rPr lang="en-US" i="1" dirty="0" smtClean="0"/>
              <a:t>hours</a:t>
            </a:r>
            <a:r>
              <a:rPr lang="en-US" dirty="0" smtClean="0"/>
              <a:t>  according to CASB standards</a:t>
            </a:r>
            <a:endParaRPr lang="en-US" dirty="0"/>
          </a:p>
          <a:p>
            <a:r>
              <a:rPr lang="en-US" dirty="0" smtClean="0"/>
              <a:t>What is the overhead application rate per direct labor hour?</a:t>
            </a:r>
          </a:p>
          <a:p>
            <a:r>
              <a:rPr lang="en-US" dirty="0" smtClean="0"/>
              <a:t>What is the cost of one unit of Component X?</a:t>
            </a:r>
            <a:r>
              <a:rPr lang="en-US" dirty="0"/>
              <a:t> </a:t>
            </a:r>
            <a:r>
              <a:rPr lang="en-US" dirty="0" smtClean="0"/>
              <a:t>Component Y? </a:t>
            </a:r>
            <a:r>
              <a:rPr lang="en-US" dirty="0"/>
              <a:t> </a:t>
            </a:r>
            <a:r>
              <a:rPr lang="en-US" dirty="0" smtClean="0"/>
              <a:t>Component Z?</a:t>
            </a:r>
          </a:p>
        </p:txBody>
      </p:sp>
      <p:sp>
        <p:nvSpPr>
          <p:cNvPr id="4" name="Footer Placeholder 3"/>
          <p:cNvSpPr>
            <a:spLocks noGrp="1"/>
          </p:cNvSpPr>
          <p:nvPr>
            <p:ph type="ftr" sz="quarter" idx="11"/>
          </p:nvPr>
        </p:nvSpPr>
        <p:spPr/>
        <p:txBody>
          <a:bodyPr/>
          <a:lstStyle/>
          <a:p>
            <a:r>
              <a:rPr lang="en-US" smtClean="0"/>
              <a:t>© Dale R. Geiger 2011</a:t>
            </a:r>
            <a:endParaRPr lang="en-US"/>
          </a:p>
        </p:txBody>
      </p:sp>
      <p:sp>
        <p:nvSpPr>
          <p:cNvPr id="5" name="Slide Number Placeholder 4"/>
          <p:cNvSpPr>
            <a:spLocks noGrp="1"/>
          </p:cNvSpPr>
          <p:nvPr>
            <p:ph type="sldNum" sz="quarter" idx="12"/>
          </p:nvPr>
        </p:nvSpPr>
        <p:spPr/>
        <p:txBody>
          <a:bodyPr/>
          <a:lstStyle/>
          <a:p>
            <a:fld id="{1401214D-CE6D-4525-A25B-6893E9798BAF}" type="slidenum">
              <a:rPr lang="en-US" smtClean="0"/>
              <a:t>28</a:t>
            </a:fld>
            <a:endParaRPr lang="en-US"/>
          </a:p>
        </p:txBody>
      </p:sp>
    </p:spTree>
    <p:extLst>
      <p:ext uri="{BB962C8B-B14F-4D97-AF65-F5344CB8AC3E}">
        <p14:creationId xmlns:p14="http://schemas.microsoft.com/office/powerpoint/2010/main" val="29427285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on Direct Labor Hours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617291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38200" y="6019800"/>
            <a:ext cx="7616509" cy="646331"/>
          </a:xfrm>
          <a:prstGeom prst="rect">
            <a:avLst/>
          </a:prstGeom>
          <a:noFill/>
        </p:spPr>
        <p:txBody>
          <a:bodyPr wrap="none" rtlCol="0">
            <a:spAutoFit/>
          </a:bodyPr>
          <a:lstStyle/>
          <a:p>
            <a:r>
              <a:rPr lang="en-US" b="1" dirty="0" smtClean="0">
                <a:solidFill>
                  <a:srgbClr val="FF0000"/>
                </a:solidFill>
              </a:rPr>
              <a:t>Graph represents cost per unit.  </a:t>
            </a:r>
          </a:p>
          <a:p>
            <a:r>
              <a:rPr lang="en-US" b="1" dirty="0" smtClean="0">
                <a:solidFill>
                  <a:srgbClr val="FF0000"/>
                </a:solidFill>
              </a:rPr>
              <a:t>Overhead is assigned at $100 per DL hour which is equal to 200% of DL dollars</a:t>
            </a:r>
            <a:endParaRPr lang="en-US" b="1" dirty="0">
              <a:solidFill>
                <a:srgbClr val="FF0000"/>
              </a:solidFill>
            </a:endParaRPr>
          </a:p>
        </p:txBody>
      </p:sp>
      <p:sp>
        <p:nvSpPr>
          <p:cNvPr id="6" name="TextBox 5"/>
          <p:cNvSpPr txBox="1"/>
          <p:nvPr/>
        </p:nvSpPr>
        <p:spPr>
          <a:xfrm>
            <a:off x="1600200" y="1295400"/>
            <a:ext cx="6519990" cy="369332"/>
          </a:xfrm>
          <a:prstGeom prst="rect">
            <a:avLst/>
          </a:prstGeom>
          <a:noFill/>
        </p:spPr>
        <p:txBody>
          <a:bodyPr wrap="none" rtlCol="0">
            <a:spAutoFit/>
          </a:bodyPr>
          <a:lstStyle/>
          <a:p>
            <a:r>
              <a:rPr lang="en-US" b="1" dirty="0" smtClean="0">
                <a:solidFill>
                  <a:srgbClr val="FF0000"/>
                </a:solidFill>
              </a:rPr>
              <a:t>Total OH/Total DL Hours = $20,000,000/20,000 hours = $</a:t>
            </a:r>
            <a:r>
              <a:rPr lang="en-US" b="1" dirty="0" smtClean="0">
                <a:solidFill>
                  <a:srgbClr val="FF0000"/>
                </a:solidFill>
              </a:rPr>
              <a:t>100 per hr</a:t>
            </a:r>
            <a:r>
              <a:rPr lang="en-US" b="1" dirty="0" smtClean="0">
                <a:solidFill>
                  <a:srgbClr val="FF0000"/>
                </a:solidFill>
              </a:rPr>
              <a:t>.</a:t>
            </a:r>
            <a:endParaRPr lang="en-US" b="1" dirty="0">
              <a:solidFill>
                <a:srgbClr val="FF0000"/>
              </a:solidFill>
            </a:endParaRPr>
          </a:p>
        </p:txBody>
      </p:sp>
      <p:sp>
        <p:nvSpPr>
          <p:cNvPr id="7" name="TextBox 6"/>
          <p:cNvSpPr txBox="1"/>
          <p:nvPr/>
        </p:nvSpPr>
        <p:spPr>
          <a:xfrm>
            <a:off x="2286000" y="1905000"/>
            <a:ext cx="944489" cy="369332"/>
          </a:xfrm>
          <a:prstGeom prst="rect">
            <a:avLst/>
          </a:prstGeom>
          <a:noFill/>
        </p:spPr>
        <p:txBody>
          <a:bodyPr wrap="none" rtlCol="0">
            <a:spAutoFit/>
          </a:bodyPr>
          <a:lstStyle/>
          <a:p>
            <a:r>
              <a:rPr lang="en-US" dirty="0" smtClean="0"/>
              <a:t>$18,000</a:t>
            </a:r>
            <a:endParaRPr lang="en-US" dirty="0"/>
          </a:p>
        </p:txBody>
      </p:sp>
      <p:sp>
        <p:nvSpPr>
          <p:cNvPr id="8" name="TextBox 7"/>
          <p:cNvSpPr txBox="1"/>
          <p:nvPr/>
        </p:nvSpPr>
        <p:spPr>
          <a:xfrm>
            <a:off x="3932311" y="2145268"/>
            <a:ext cx="944489" cy="369332"/>
          </a:xfrm>
          <a:prstGeom prst="rect">
            <a:avLst/>
          </a:prstGeom>
          <a:noFill/>
        </p:spPr>
        <p:txBody>
          <a:bodyPr wrap="none" rtlCol="0">
            <a:spAutoFit/>
          </a:bodyPr>
          <a:lstStyle/>
          <a:p>
            <a:r>
              <a:rPr lang="en-US" dirty="0" smtClean="0"/>
              <a:t>$17,000</a:t>
            </a:r>
            <a:endParaRPr lang="en-US" dirty="0"/>
          </a:p>
        </p:txBody>
      </p:sp>
      <p:sp>
        <p:nvSpPr>
          <p:cNvPr id="9" name="TextBox 8"/>
          <p:cNvSpPr txBox="1"/>
          <p:nvPr/>
        </p:nvSpPr>
        <p:spPr>
          <a:xfrm>
            <a:off x="5562600" y="1828800"/>
            <a:ext cx="944489" cy="369332"/>
          </a:xfrm>
          <a:prstGeom prst="rect">
            <a:avLst/>
          </a:prstGeom>
          <a:noFill/>
        </p:spPr>
        <p:txBody>
          <a:bodyPr wrap="none" rtlCol="0">
            <a:spAutoFit/>
          </a:bodyPr>
          <a:lstStyle/>
          <a:p>
            <a:r>
              <a:rPr lang="en-US" dirty="0" smtClean="0"/>
              <a:t>$19,000</a:t>
            </a:r>
            <a:endParaRPr lang="en-US" dirty="0"/>
          </a:p>
        </p:txBody>
      </p:sp>
      <p:sp>
        <p:nvSpPr>
          <p:cNvPr id="3" name="Footer Placeholder 2"/>
          <p:cNvSpPr>
            <a:spLocks noGrp="1"/>
          </p:cNvSpPr>
          <p:nvPr>
            <p:ph type="ftr" sz="quarter" idx="11"/>
          </p:nvPr>
        </p:nvSpPr>
        <p:spPr>
          <a:xfrm>
            <a:off x="3124200" y="6569075"/>
            <a:ext cx="2895600" cy="365125"/>
          </a:xfrm>
        </p:spPr>
        <p:txBody>
          <a:bodyPr/>
          <a:lstStyle/>
          <a:p>
            <a:r>
              <a:rPr lang="en-US" dirty="0" smtClean="0"/>
              <a:t>© Dale R. Geiger 2011</a:t>
            </a:r>
            <a:endParaRPr lang="en-US" dirty="0"/>
          </a:p>
        </p:txBody>
      </p:sp>
      <p:sp>
        <p:nvSpPr>
          <p:cNvPr id="10" name="Slide Number Placeholder 9"/>
          <p:cNvSpPr>
            <a:spLocks noGrp="1"/>
          </p:cNvSpPr>
          <p:nvPr>
            <p:ph type="sldNum" sz="quarter" idx="12"/>
          </p:nvPr>
        </p:nvSpPr>
        <p:spPr/>
        <p:txBody>
          <a:bodyPr/>
          <a:lstStyle/>
          <a:p>
            <a:fld id="{1401214D-CE6D-4525-A25B-6893E9798BAF}" type="slidenum">
              <a:rPr lang="en-US" smtClean="0"/>
              <a:t>29</a:t>
            </a:fld>
            <a:endParaRPr lang="en-US"/>
          </a:p>
        </p:txBody>
      </p:sp>
    </p:spTree>
    <p:extLst>
      <p:ext uri="{BB962C8B-B14F-4D97-AF65-F5344CB8AC3E}">
        <p14:creationId xmlns:p14="http://schemas.microsoft.com/office/powerpoint/2010/main" val="1880025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Terminal Learning Objective</a:t>
            </a:r>
            <a:endParaRPr lang="en-US" dirty="0"/>
          </a:p>
        </p:txBody>
      </p:sp>
      <p:sp>
        <p:nvSpPr>
          <p:cNvPr id="3" name="Content Placeholder 2"/>
          <p:cNvSpPr>
            <a:spLocks noGrp="1"/>
          </p:cNvSpPr>
          <p:nvPr>
            <p:ph idx="1"/>
          </p:nvPr>
        </p:nvSpPr>
        <p:spPr/>
        <p:txBody>
          <a:bodyPr>
            <a:normAutofit lnSpcReduction="10000"/>
          </a:bodyPr>
          <a:lstStyle/>
          <a:p>
            <a:r>
              <a:rPr lang="en-US" b="1" dirty="0" smtClean="0"/>
              <a:t>Task:  </a:t>
            </a:r>
            <a:r>
              <a:rPr lang="en-US" dirty="0" smtClean="0"/>
              <a:t>Determine the Difference between internal and external cost reporting</a:t>
            </a:r>
          </a:p>
          <a:p>
            <a:r>
              <a:rPr lang="en-US" b="1" dirty="0" smtClean="0"/>
              <a:t>Condition:  </a:t>
            </a:r>
            <a:r>
              <a:rPr lang="en-US" dirty="0" smtClean="0"/>
              <a:t>You </a:t>
            </a:r>
            <a:r>
              <a:rPr lang="en-US" dirty="0"/>
              <a:t>are a cost advisor technician with access to all regulations/course handouts, and awareness of Operational Environment (OE)/Contemporary Operational Environment (COE) variables and actors</a:t>
            </a:r>
            <a:r>
              <a:rPr lang="en-US" dirty="0" smtClean="0"/>
              <a:t>.</a:t>
            </a:r>
          </a:p>
          <a:p>
            <a:r>
              <a:rPr lang="en-US" b="1" dirty="0" smtClean="0"/>
              <a:t>Standard:  </a:t>
            </a:r>
            <a:r>
              <a:rPr lang="en-US" dirty="0" smtClean="0"/>
              <a:t>with </a:t>
            </a:r>
            <a:r>
              <a:rPr lang="en-US" dirty="0"/>
              <a:t>at least 80% </a:t>
            </a:r>
            <a:r>
              <a:rPr lang="en-US" dirty="0" smtClean="0"/>
              <a:t>accuracy:</a:t>
            </a:r>
            <a:endParaRPr lang="en-US" dirty="0"/>
          </a:p>
          <a:p>
            <a:pPr lvl="1"/>
            <a:r>
              <a:rPr lang="en-US" dirty="0"/>
              <a:t>Describe Defense Contractor </a:t>
            </a:r>
            <a:r>
              <a:rPr lang="en-US" dirty="0" smtClean="0"/>
              <a:t>issues</a:t>
            </a:r>
            <a:endParaRPr lang="en-US" dirty="0"/>
          </a:p>
        </p:txBody>
      </p:sp>
      <p:sp>
        <p:nvSpPr>
          <p:cNvPr id="4" name="Footer Placeholder 3"/>
          <p:cNvSpPr>
            <a:spLocks noGrp="1"/>
          </p:cNvSpPr>
          <p:nvPr>
            <p:ph type="ftr" sz="quarter" idx="11"/>
          </p:nvPr>
        </p:nvSpPr>
        <p:spPr/>
        <p:txBody>
          <a:bodyPr/>
          <a:lstStyle/>
          <a:p>
            <a:r>
              <a:rPr lang="en-US" smtClean="0"/>
              <a:t>© Dale R. Geiger 2011</a:t>
            </a:r>
            <a:endParaRPr lang="en-US"/>
          </a:p>
        </p:txBody>
      </p:sp>
      <p:sp>
        <p:nvSpPr>
          <p:cNvPr id="5" name="Slide Number Placeholder 4"/>
          <p:cNvSpPr>
            <a:spLocks noGrp="1"/>
          </p:cNvSpPr>
          <p:nvPr>
            <p:ph type="sldNum" sz="quarter" idx="12"/>
          </p:nvPr>
        </p:nvSpPr>
        <p:spPr/>
        <p:txBody>
          <a:bodyPr/>
          <a:lstStyle/>
          <a:p>
            <a:fld id="{1401214D-CE6D-4525-A25B-6893E9798BAF}" type="slidenum">
              <a:rPr lang="en-US" smtClean="0"/>
              <a:t>3</a:t>
            </a:fld>
            <a:endParaRPr lang="en-US"/>
          </a:p>
        </p:txBody>
      </p:sp>
    </p:spTree>
    <p:extLst>
      <p:ext uri="{BB962C8B-B14F-4D97-AF65-F5344CB8AC3E}">
        <p14:creationId xmlns:p14="http://schemas.microsoft.com/office/powerpoint/2010/main" val="9008058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Additional Info</a:t>
            </a:r>
            <a:endParaRPr lang="en-US" dirty="0"/>
          </a:p>
        </p:txBody>
      </p:sp>
      <p:sp>
        <p:nvSpPr>
          <p:cNvPr id="3" name="Content Placeholder 2"/>
          <p:cNvSpPr>
            <a:spLocks noGrp="1"/>
          </p:cNvSpPr>
          <p:nvPr>
            <p:ph idx="1"/>
          </p:nvPr>
        </p:nvSpPr>
        <p:spPr/>
        <p:txBody>
          <a:bodyPr/>
          <a:lstStyle/>
          <a:p>
            <a:r>
              <a:rPr lang="en-US" dirty="0" smtClean="0"/>
              <a:t>What is the cost of one unit of Component X?</a:t>
            </a:r>
            <a:r>
              <a:rPr lang="en-US" dirty="0"/>
              <a:t> </a:t>
            </a:r>
            <a:r>
              <a:rPr lang="en-US" dirty="0" smtClean="0"/>
              <a:t>Component Y? </a:t>
            </a:r>
            <a:r>
              <a:rPr lang="en-US" dirty="0"/>
              <a:t> </a:t>
            </a:r>
            <a:r>
              <a:rPr lang="en-US" dirty="0" smtClean="0"/>
              <a:t>Component Z?</a:t>
            </a:r>
          </a:p>
          <a:p>
            <a:pPr marL="0" indent="0">
              <a:buNone/>
            </a:pPr>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2142211870"/>
              </p:ext>
            </p:extLst>
          </p:nvPr>
        </p:nvGraphicFramePr>
        <p:xfrm>
          <a:off x="1219200" y="2895600"/>
          <a:ext cx="6934200" cy="2867025"/>
        </p:xfrm>
        <a:graphic>
          <a:graphicData uri="http://schemas.openxmlformats.org/drawingml/2006/table">
            <a:tbl>
              <a:tblPr firstRow="1" firstCol="1" bandRow="1" bandCol="1">
                <a:tableStyleId>{5C22544A-7EE6-4342-B048-85BDC9FD1C3A}</a:tableStyleId>
              </a:tblPr>
              <a:tblGrid>
                <a:gridCol w="1905000"/>
                <a:gridCol w="1496682"/>
                <a:gridCol w="1766259"/>
                <a:gridCol w="1766259"/>
              </a:tblGrid>
              <a:tr h="409575">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a:effectLst/>
                        </a:rPr>
                        <a:t> </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smtClean="0">
                          <a:effectLst/>
                        </a:rPr>
                        <a:t>Component </a:t>
                      </a:r>
                      <a:r>
                        <a:rPr lang="en-US" sz="1800" dirty="0">
                          <a:effectLst/>
                        </a:rPr>
                        <a:t>X</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smtClean="0">
                          <a:effectLst/>
                        </a:rPr>
                        <a:t>Component Y</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smtClean="0">
                          <a:effectLst/>
                        </a:rPr>
                        <a:t>Component Z</a:t>
                      </a:r>
                      <a:endParaRPr lang="en-US" sz="1800" b="1" dirty="0">
                        <a:effectLst/>
                        <a:latin typeface="Times New Roman"/>
                        <a:ea typeface="Times New Roman"/>
                      </a:endParaRPr>
                    </a:p>
                  </a:txBody>
                  <a:tcPr marL="68580" marR="68580" marT="0" marB="0" anchor="ctr"/>
                </a:tc>
              </a:tr>
              <a:tr h="409575">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a:effectLst/>
                        </a:rPr>
                        <a:t>Material </a:t>
                      </a:r>
                      <a:r>
                        <a:rPr lang="en-US" sz="1800" dirty="0" smtClean="0">
                          <a:effectLst/>
                        </a:rPr>
                        <a:t>per unit</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a:effectLst/>
                        </a:rPr>
                        <a:t>$</a:t>
                      </a:r>
                      <a:r>
                        <a:rPr lang="en-US" sz="1800" dirty="0" smtClean="0">
                          <a:effectLst/>
                        </a:rPr>
                        <a:t>12,000</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a:effectLst/>
                        </a:rPr>
                        <a:t>$</a:t>
                      </a:r>
                      <a:r>
                        <a:rPr lang="en-US" sz="1800" dirty="0" smtClean="0">
                          <a:effectLst/>
                        </a:rPr>
                        <a:t>8,000</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a:effectLst/>
                        </a:rPr>
                        <a:t>$</a:t>
                      </a:r>
                      <a:r>
                        <a:rPr lang="en-US" sz="1800" dirty="0" smtClean="0">
                          <a:effectLst/>
                        </a:rPr>
                        <a:t>4,000</a:t>
                      </a:r>
                      <a:endParaRPr lang="en-US" sz="1800" b="1" dirty="0">
                        <a:effectLst/>
                        <a:latin typeface="Times New Roman"/>
                        <a:ea typeface="Times New Roman"/>
                      </a:endParaRPr>
                    </a:p>
                  </a:txBody>
                  <a:tcPr marL="68580" marR="68580" marT="0" marB="0" anchor="ctr"/>
                </a:tc>
              </a:tr>
              <a:tr h="409575">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a:effectLst/>
                        </a:rPr>
                        <a:t>Labor per unit</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smtClean="0">
                          <a:effectLst/>
                        </a:rPr>
                        <a:t>40 hrs.</a:t>
                      </a:r>
                      <a:endParaRPr lang="en-US" sz="1800" b="1" dirty="0">
                        <a:effectLst/>
                        <a:latin typeface="Times New Roman"/>
                        <a:ea typeface="Times New Roman"/>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smtClean="0">
                          <a:effectLst/>
                        </a:rPr>
                        <a:t>60 hrs.</a:t>
                      </a:r>
                      <a:endParaRPr lang="en-US" sz="1800" b="1" dirty="0">
                        <a:effectLst/>
                        <a:latin typeface="Times New Roman"/>
                        <a:ea typeface="Times New Roman"/>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smtClean="0">
                          <a:effectLst/>
                        </a:rPr>
                        <a:t>100 hrs.</a:t>
                      </a:r>
                      <a:endParaRPr lang="en-US" sz="1800" b="1" dirty="0">
                        <a:effectLst/>
                        <a:latin typeface="Times New Roman"/>
                        <a:ea typeface="Times New Roman"/>
                      </a:endParaRPr>
                    </a:p>
                  </a:txBody>
                  <a:tcPr marL="68580" marR="68580" marT="0" marB="0" anchor="ctr">
                    <a:solidFill>
                      <a:schemeClr val="accent1">
                        <a:lumMod val="20000"/>
                        <a:lumOff val="80000"/>
                      </a:schemeClr>
                    </a:solidFill>
                  </a:tcPr>
                </a:tc>
              </a:tr>
              <a:tr h="409575">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b="1" kern="1200" dirty="0" smtClean="0">
                          <a:solidFill>
                            <a:schemeClr val="lt1"/>
                          </a:solidFill>
                          <a:effectLst/>
                          <a:latin typeface="+mn-lt"/>
                          <a:ea typeface="+mn-ea"/>
                          <a:cs typeface="+mn-cs"/>
                        </a:rPr>
                        <a:t>Labor </a:t>
                      </a:r>
                      <a:r>
                        <a:rPr lang="en-US" sz="1800" b="1" kern="1200" dirty="0" smtClean="0">
                          <a:solidFill>
                            <a:schemeClr val="lt1"/>
                          </a:solidFill>
                          <a:effectLst/>
                          <a:latin typeface="+mn-lt"/>
                          <a:ea typeface="+mn-ea"/>
                          <a:cs typeface="+mn-cs"/>
                        </a:rPr>
                        <a:t>$</a:t>
                      </a:r>
                      <a:r>
                        <a:rPr lang="en-US" sz="1800" b="1" kern="1200" baseline="0" dirty="0" smtClean="0">
                          <a:solidFill>
                            <a:schemeClr val="lt1"/>
                          </a:solidFill>
                          <a:effectLst/>
                          <a:latin typeface="+mn-lt"/>
                          <a:ea typeface="+mn-ea"/>
                          <a:cs typeface="+mn-cs"/>
                        </a:rPr>
                        <a:t> per </a:t>
                      </a:r>
                      <a:r>
                        <a:rPr lang="en-US" sz="1800" b="1" kern="1200" dirty="0" smtClean="0">
                          <a:solidFill>
                            <a:schemeClr val="lt1"/>
                          </a:solidFill>
                          <a:effectLst/>
                          <a:latin typeface="+mn-lt"/>
                          <a:ea typeface="+mn-ea"/>
                          <a:cs typeface="+mn-cs"/>
                        </a:rPr>
                        <a:t>hour</a:t>
                      </a:r>
                      <a:endParaRPr lang="en-US" sz="1800" b="1" kern="1200" dirty="0">
                        <a:solidFill>
                          <a:schemeClr val="lt1"/>
                        </a:solidFill>
                        <a:effectLst/>
                        <a:latin typeface="+mn-lt"/>
                        <a:ea typeface="+mn-ea"/>
                        <a:cs typeface="+mn-cs"/>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kern="1200" dirty="0" smtClean="0">
                          <a:solidFill>
                            <a:schemeClr val="dk1"/>
                          </a:solidFill>
                          <a:effectLst/>
                          <a:latin typeface="+mn-lt"/>
                          <a:ea typeface="+mn-ea"/>
                          <a:cs typeface="+mn-cs"/>
                        </a:rPr>
                        <a:t>$50</a:t>
                      </a:r>
                      <a:endParaRPr lang="en-US" sz="1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kern="1200" dirty="0" smtClean="0">
                          <a:solidFill>
                            <a:schemeClr val="dk1"/>
                          </a:solidFill>
                          <a:effectLst/>
                          <a:latin typeface="+mn-lt"/>
                          <a:ea typeface="+mn-ea"/>
                          <a:cs typeface="+mn-cs"/>
                        </a:rPr>
                        <a:t>$50</a:t>
                      </a:r>
                      <a:endParaRPr lang="en-US" sz="1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kern="1200" dirty="0" smtClean="0">
                          <a:solidFill>
                            <a:schemeClr val="dk1"/>
                          </a:solidFill>
                          <a:effectLst/>
                          <a:latin typeface="+mn-lt"/>
                          <a:ea typeface="+mn-ea"/>
                          <a:cs typeface="+mn-cs"/>
                        </a:rPr>
                        <a:t>$50</a:t>
                      </a:r>
                      <a:endParaRPr lang="en-US" sz="1800" kern="1200" dirty="0">
                        <a:solidFill>
                          <a:schemeClr val="dk1"/>
                        </a:solidFill>
                        <a:effectLst/>
                        <a:latin typeface="+mn-lt"/>
                        <a:ea typeface="+mn-ea"/>
                        <a:cs typeface="+mn-cs"/>
                      </a:endParaRPr>
                    </a:p>
                  </a:txBody>
                  <a:tcPr marL="68580" marR="68580" marT="0" marB="0" anchor="ctr"/>
                </a:tc>
              </a:tr>
              <a:tr h="409575">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b="1" kern="1200" dirty="0" smtClean="0">
                          <a:solidFill>
                            <a:schemeClr val="lt1"/>
                          </a:solidFill>
                          <a:effectLst/>
                          <a:latin typeface="+mn-lt"/>
                          <a:ea typeface="+mn-ea"/>
                          <a:cs typeface="+mn-cs"/>
                        </a:rPr>
                        <a:t>Labor </a:t>
                      </a:r>
                      <a:r>
                        <a:rPr lang="en-US" sz="1800" b="1" kern="1200" dirty="0" smtClean="0">
                          <a:solidFill>
                            <a:schemeClr val="lt1"/>
                          </a:solidFill>
                          <a:effectLst/>
                          <a:latin typeface="+mn-lt"/>
                          <a:ea typeface="+mn-ea"/>
                          <a:cs typeface="+mn-cs"/>
                        </a:rPr>
                        <a:t>$ per unit</a:t>
                      </a:r>
                      <a:endParaRPr lang="en-US" sz="1800" b="1" kern="1200" dirty="0">
                        <a:solidFill>
                          <a:schemeClr val="lt1"/>
                        </a:solidFill>
                        <a:effectLst/>
                        <a:latin typeface="+mn-lt"/>
                        <a:ea typeface="+mn-ea"/>
                        <a:cs typeface="+mn-cs"/>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kern="1200" dirty="0" smtClean="0">
                          <a:solidFill>
                            <a:schemeClr val="accent1">
                              <a:lumMod val="20000"/>
                              <a:lumOff val="80000"/>
                            </a:schemeClr>
                          </a:solidFill>
                          <a:effectLst/>
                          <a:latin typeface="+mn-lt"/>
                          <a:ea typeface="+mn-ea"/>
                          <a:cs typeface="+mn-cs"/>
                        </a:rPr>
                        <a:t>$2,000</a:t>
                      </a:r>
                      <a:endParaRPr lang="en-US" sz="1800" kern="1200" dirty="0">
                        <a:solidFill>
                          <a:schemeClr val="accent1">
                            <a:lumMod val="20000"/>
                            <a:lumOff val="80000"/>
                          </a:schemeClr>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kern="1200" dirty="0" smtClean="0">
                          <a:solidFill>
                            <a:schemeClr val="accent1">
                              <a:lumMod val="20000"/>
                              <a:lumOff val="80000"/>
                            </a:schemeClr>
                          </a:solidFill>
                          <a:effectLst/>
                          <a:latin typeface="+mn-lt"/>
                          <a:ea typeface="+mn-ea"/>
                          <a:cs typeface="+mn-cs"/>
                        </a:rPr>
                        <a:t>$3,000</a:t>
                      </a:r>
                      <a:endParaRPr lang="en-US" sz="1800" kern="1200" dirty="0">
                        <a:solidFill>
                          <a:schemeClr val="accent1">
                            <a:lumMod val="20000"/>
                            <a:lumOff val="80000"/>
                          </a:schemeClr>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kern="1200" dirty="0" smtClean="0">
                          <a:solidFill>
                            <a:schemeClr val="accent1">
                              <a:lumMod val="20000"/>
                              <a:lumOff val="80000"/>
                            </a:schemeClr>
                          </a:solidFill>
                          <a:effectLst/>
                          <a:latin typeface="+mn-lt"/>
                          <a:ea typeface="+mn-ea"/>
                          <a:cs typeface="+mn-cs"/>
                        </a:rPr>
                        <a:t>$5,000</a:t>
                      </a:r>
                      <a:endParaRPr lang="en-US" sz="1800" kern="1200" dirty="0">
                        <a:solidFill>
                          <a:schemeClr val="accent1">
                            <a:lumMod val="20000"/>
                            <a:lumOff val="80000"/>
                          </a:schemeClr>
                        </a:solidFill>
                        <a:effectLst/>
                        <a:latin typeface="+mn-lt"/>
                        <a:ea typeface="+mn-ea"/>
                        <a:cs typeface="+mn-cs"/>
                      </a:endParaRPr>
                    </a:p>
                  </a:txBody>
                  <a:tcPr marL="68580" marR="68580" marT="0" marB="0" anchor="ctr">
                    <a:solidFill>
                      <a:schemeClr val="accent1">
                        <a:lumMod val="20000"/>
                        <a:lumOff val="80000"/>
                      </a:schemeClr>
                    </a:solidFill>
                  </a:tcPr>
                </a:tc>
              </a:tr>
              <a:tr h="409575">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b="1" kern="1200" dirty="0" smtClean="0">
                          <a:solidFill>
                            <a:schemeClr val="lt1"/>
                          </a:solidFill>
                          <a:effectLst/>
                          <a:latin typeface="+mn-lt"/>
                          <a:ea typeface="+mn-ea"/>
                          <a:cs typeface="+mn-cs"/>
                        </a:rPr>
                        <a:t>OH @$</a:t>
                      </a:r>
                      <a:r>
                        <a:rPr lang="en-US" sz="1800" b="1" kern="1200" dirty="0" smtClean="0">
                          <a:solidFill>
                            <a:schemeClr val="lt1"/>
                          </a:solidFill>
                          <a:effectLst/>
                          <a:latin typeface="+mn-lt"/>
                          <a:ea typeface="+mn-ea"/>
                          <a:cs typeface="+mn-cs"/>
                        </a:rPr>
                        <a:t>100</a:t>
                      </a:r>
                      <a:r>
                        <a:rPr lang="en-US" sz="1800" b="1" kern="1200" baseline="0" dirty="0" smtClean="0">
                          <a:solidFill>
                            <a:schemeClr val="lt1"/>
                          </a:solidFill>
                          <a:effectLst/>
                          <a:latin typeface="+mn-lt"/>
                          <a:ea typeface="+mn-ea"/>
                          <a:cs typeface="+mn-cs"/>
                        </a:rPr>
                        <a:t> per </a:t>
                      </a:r>
                      <a:r>
                        <a:rPr lang="en-US" sz="1800" b="1" kern="1200" dirty="0" err="1" smtClean="0">
                          <a:solidFill>
                            <a:schemeClr val="lt1"/>
                          </a:solidFill>
                          <a:effectLst/>
                          <a:latin typeface="+mn-lt"/>
                          <a:ea typeface="+mn-ea"/>
                          <a:cs typeface="+mn-cs"/>
                        </a:rPr>
                        <a:t>hr</a:t>
                      </a:r>
                      <a:endParaRPr lang="en-US" sz="1800" b="1" kern="1200" dirty="0">
                        <a:solidFill>
                          <a:schemeClr val="lt1"/>
                        </a:solidFill>
                        <a:effectLst/>
                        <a:latin typeface="+mn-lt"/>
                        <a:ea typeface="+mn-ea"/>
                        <a:cs typeface="+mn-cs"/>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kern="1200" dirty="0" smtClean="0">
                          <a:solidFill>
                            <a:schemeClr val="tx2">
                              <a:lumMod val="20000"/>
                              <a:lumOff val="80000"/>
                            </a:schemeClr>
                          </a:solidFill>
                          <a:effectLst/>
                          <a:latin typeface="+mn-lt"/>
                          <a:ea typeface="+mn-ea"/>
                          <a:cs typeface="+mn-cs"/>
                        </a:rPr>
                        <a:t>$4,000</a:t>
                      </a:r>
                      <a:endParaRPr lang="en-US" sz="1800" kern="1200" dirty="0">
                        <a:solidFill>
                          <a:schemeClr val="tx2">
                            <a:lumMod val="20000"/>
                            <a:lumOff val="80000"/>
                          </a:schemeClr>
                        </a:solidFill>
                        <a:effectLst/>
                        <a:latin typeface="+mn-lt"/>
                        <a:ea typeface="+mn-ea"/>
                        <a:cs typeface="+mn-cs"/>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kern="1200" dirty="0" smtClean="0">
                          <a:solidFill>
                            <a:schemeClr val="tx2">
                              <a:lumMod val="20000"/>
                              <a:lumOff val="80000"/>
                            </a:schemeClr>
                          </a:solidFill>
                          <a:effectLst/>
                          <a:latin typeface="+mn-lt"/>
                          <a:ea typeface="+mn-ea"/>
                          <a:cs typeface="+mn-cs"/>
                        </a:rPr>
                        <a:t>$6,000</a:t>
                      </a:r>
                      <a:endParaRPr lang="en-US" sz="1800" kern="1200" dirty="0">
                        <a:solidFill>
                          <a:schemeClr val="tx2">
                            <a:lumMod val="20000"/>
                            <a:lumOff val="80000"/>
                          </a:schemeClr>
                        </a:solidFill>
                        <a:effectLst/>
                        <a:latin typeface="+mn-lt"/>
                        <a:ea typeface="+mn-ea"/>
                        <a:cs typeface="+mn-cs"/>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kern="1200" dirty="0" smtClean="0">
                          <a:solidFill>
                            <a:schemeClr val="tx2">
                              <a:lumMod val="20000"/>
                              <a:lumOff val="80000"/>
                            </a:schemeClr>
                          </a:solidFill>
                          <a:effectLst/>
                          <a:latin typeface="+mn-lt"/>
                          <a:ea typeface="+mn-ea"/>
                          <a:cs typeface="+mn-cs"/>
                        </a:rPr>
                        <a:t>$10,000</a:t>
                      </a:r>
                      <a:endParaRPr lang="en-US" sz="1800" kern="1200" dirty="0">
                        <a:solidFill>
                          <a:schemeClr val="tx2">
                            <a:lumMod val="20000"/>
                            <a:lumOff val="80000"/>
                          </a:schemeClr>
                        </a:solidFill>
                        <a:effectLst/>
                        <a:latin typeface="+mn-lt"/>
                        <a:ea typeface="+mn-ea"/>
                        <a:cs typeface="+mn-cs"/>
                      </a:endParaRPr>
                    </a:p>
                  </a:txBody>
                  <a:tcPr marL="68580" marR="68580" marT="0" marB="0" anchor="ctr"/>
                </a:tc>
              </a:tr>
              <a:tr h="409575">
                <a:tc>
                  <a:txBody>
                    <a:bodyPr/>
                    <a:lstStyle/>
                    <a:p>
                      <a:pPr marL="0" marR="0" algn="ctr" defTabSz="914400" rtl="0" eaLnBrk="1" latinLnBrk="0" hangingPunct="1">
                        <a:spcBef>
                          <a:spcPts val="0"/>
                        </a:spcBef>
                        <a:spcAft>
                          <a:spcPts val="0"/>
                        </a:spcAft>
                        <a:tabLst>
                          <a:tab pos="342900" algn="l"/>
                          <a:tab pos="685800" algn="l"/>
                          <a:tab pos="1028700" algn="l"/>
                          <a:tab pos="3657600" algn="r"/>
                          <a:tab pos="4572000" algn="r"/>
                          <a:tab pos="5486400" algn="r"/>
                        </a:tabLst>
                      </a:pPr>
                      <a:r>
                        <a:rPr lang="en-US" sz="1800" b="1" kern="1200" dirty="0" smtClean="0">
                          <a:solidFill>
                            <a:schemeClr val="lt1"/>
                          </a:solidFill>
                          <a:effectLst/>
                          <a:latin typeface="+mn-lt"/>
                          <a:ea typeface="+mn-ea"/>
                          <a:cs typeface="+mn-cs"/>
                        </a:rPr>
                        <a:t>Total </a:t>
                      </a:r>
                      <a:r>
                        <a:rPr lang="en-US" sz="1800" b="1" kern="1200" dirty="0" smtClean="0">
                          <a:solidFill>
                            <a:schemeClr val="lt1"/>
                          </a:solidFill>
                          <a:effectLst/>
                          <a:latin typeface="+mn-lt"/>
                          <a:ea typeface="+mn-ea"/>
                          <a:cs typeface="+mn-cs"/>
                        </a:rPr>
                        <a:t>$</a:t>
                      </a:r>
                      <a:r>
                        <a:rPr lang="en-US" sz="1800" b="1" kern="1200" baseline="0" dirty="0" smtClean="0">
                          <a:solidFill>
                            <a:schemeClr val="lt1"/>
                          </a:solidFill>
                          <a:effectLst/>
                          <a:latin typeface="+mn-lt"/>
                          <a:ea typeface="+mn-ea"/>
                          <a:cs typeface="+mn-cs"/>
                        </a:rPr>
                        <a:t> per </a:t>
                      </a:r>
                      <a:r>
                        <a:rPr lang="en-US" sz="1800" b="1" kern="1200" dirty="0" smtClean="0">
                          <a:solidFill>
                            <a:schemeClr val="lt1"/>
                          </a:solidFill>
                          <a:effectLst/>
                          <a:latin typeface="+mn-lt"/>
                          <a:ea typeface="+mn-ea"/>
                          <a:cs typeface="+mn-cs"/>
                        </a:rPr>
                        <a:t>unit</a:t>
                      </a:r>
                      <a:endParaRPr lang="en-US" sz="1800" b="1" kern="1200" dirty="0">
                        <a:solidFill>
                          <a:schemeClr val="lt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tabLst>
                          <a:tab pos="342900" algn="l"/>
                          <a:tab pos="685800" algn="l"/>
                          <a:tab pos="1028700" algn="l"/>
                          <a:tab pos="3657600" algn="r"/>
                          <a:tab pos="4572000" algn="r"/>
                          <a:tab pos="5486400" algn="r"/>
                        </a:tabLst>
                      </a:pPr>
                      <a:r>
                        <a:rPr lang="en-US" sz="1800" kern="1200" dirty="0" smtClean="0">
                          <a:solidFill>
                            <a:schemeClr val="accent1">
                              <a:lumMod val="20000"/>
                              <a:lumOff val="80000"/>
                            </a:schemeClr>
                          </a:solidFill>
                          <a:effectLst/>
                          <a:latin typeface="+mn-lt"/>
                          <a:ea typeface="+mn-ea"/>
                          <a:cs typeface="+mn-cs"/>
                        </a:rPr>
                        <a:t>$18,000</a:t>
                      </a:r>
                      <a:endParaRPr lang="en-US" sz="1800" kern="1200" dirty="0">
                        <a:solidFill>
                          <a:schemeClr val="accent1">
                            <a:lumMod val="20000"/>
                            <a:lumOff val="80000"/>
                          </a:schemeClr>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marL="0" marR="0" algn="ctr" defTabSz="914400" rtl="0" eaLnBrk="1" latinLnBrk="0" hangingPunct="1">
                        <a:spcBef>
                          <a:spcPts val="0"/>
                        </a:spcBef>
                        <a:spcAft>
                          <a:spcPts val="0"/>
                        </a:spcAft>
                        <a:tabLst>
                          <a:tab pos="342900" algn="l"/>
                          <a:tab pos="685800" algn="l"/>
                          <a:tab pos="1028700" algn="l"/>
                          <a:tab pos="3657600" algn="r"/>
                          <a:tab pos="4572000" algn="r"/>
                          <a:tab pos="5486400" algn="r"/>
                        </a:tabLst>
                      </a:pPr>
                      <a:r>
                        <a:rPr lang="en-US" sz="1800" kern="1200" dirty="0" smtClean="0">
                          <a:solidFill>
                            <a:schemeClr val="accent1">
                              <a:lumMod val="20000"/>
                              <a:lumOff val="80000"/>
                            </a:schemeClr>
                          </a:solidFill>
                          <a:effectLst/>
                          <a:latin typeface="+mn-lt"/>
                          <a:ea typeface="+mn-ea"/>
                          <a:cs typeface="+mn-cs"/>
                        </a:rPr>
                        <a:t>$17,000</a:t>
                      </a:r>
                      <a:endParaRPr lang="en-US" sz="1800" kern="1200" dirty="0">
                        <a:solidFill>
                          <a:schemeClr val="accent1">
                            <a:lumMod val="20000"/>
                            <a:lumOff val="80000"/>
                          </a:schemeClr>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marL="0" marR="0" algn="ctr" defTabSz="914400" rtl="0" eaLnBrk="1" latinLnBrk="0" hangingPunct="1">
                        <a:spcBef>
                          <a:spcPts val="0"/>
                        </a:spcBef>
                        <a:spcAft>
                          <a:spcPts val="0"/>
                        </a:spcAft>
                        <a:tabLst>
                          <a:tab pos="342900" algn="l"/>
                          <a:tab pos="685800" algn="l"/>
                          <a:tab pos="1028700" algn="l"/>
                          <a:tab pos="3657600" algn="r"/>
                          <a:tab pos="4572000" algn="r"/>
                          <a:tab pos="5486400" algn="r"/>
                        </a:tabLst>
                      </a:pPr>
                      <a:r>
                        <a:rPr lang="en-US" sz="1800" kern="1200" dirty="0" smtClean="0">
                          <a:solidFill>
                            <a:schemeClr val="accent1">
                              <a:lumMod val="20000"/>
                              <a:lumOff val="80000"/>
                            </a:schemeClr>
                          </a:solidFill>
                          <a:effectLst/>
                          <a:latin typeface="+mn-lt"/>
                          <a:ea typeface="+mn-ea"/>
                          <a:cs typeface="+mn-cs"/>
                        </a:rPr>
                        <a:t>$19,000</a:t>
                      </a:r>
                      <a:endParaRPr lang="en-US" sz="1800" kern="1200" dirty="0">
                        <a:solidFill>
                          <a:schemeClr val="accent1">
                            <a:lumMod val="20000"/>
                            <a:lumOff val="80000"/>
                          </a:schemeClr>
                        </a:solidFill>
                        <a:effectLst/>
                        <a:latin typeface="+mn-lt"/>
                        <a:ea typeface="+mn-ea"/>
                        <a:cs typeface="+mn-cs"/>
                      </a:endParaRPr>
                    </a:p>
                  </a:txBody>
                  <a:tcPr marL="68580" marR="68580" marT="0" marB="0" anchor="ctr">
                    <a:solidFill>
                      <a:schemeClr val="accent1">
                        <a:lumMod val="20000"/>
                        <a:lumOff val="80000"/>
                      </a:schemeClr>
                    </a:solidFill>
                  </a:tcPr>
                </a:tc>
              </a:tr>
            </a:tbl>
          </a:graphicData>
        </a:graphic>
      </p:graphicFrame>
      <p:sp>
        <p:nvSpPr>
          <p:cNvPr id="4" name="Footer Placeholder 3"/>
          <p:cNvSpPr>
            <a:spLocks noGrp="1"/>
          </p:cNvSpPr>
          <p:nvPr>
            <p:ph type="ftr" sz="quarter" idx="11"/>
          </p:nvPr>
        </p:nvSpPr>
        <p:spPr/>
        <p:txBody>
          <a:bodyPr/>
          <a:lstStyle/>
          <a:p>
            <a:r>
              <a:rPr lang="en-US" smtClean="0"/>
              <a:t>© Dale R. Geiger 2011</a:t>
            </a:r>
            <a:endParaRPr lang="en-US"/>
          </a:p>
        </p:txBody>
      </p:sp>
      <p:sp>
        <p:nvSpPr>
          <p:cNvPr id="6" name="Slide Number Placeholder 5"/>
          <p:cNvSpPr>
            <a:spLocks noGrp="1"/>
          </p:cNvSpPr>
          <p:nvPr>
            <p:ph type="sldNum" sz="quarter" idx="12"/>
          </p:nvPr>
        </p:nvSpPr>
        <p:spPr/>
        <p:txBody>
          <a:bodyPr/>
          <a:lstStyle/>
          <a:p>
            <a:fld id="{1401214D-CE6D-4525-A25B-6893E9798BAF}" type="slidenum">
              <a:rPr lang="en-US" smtClean="0"/>
              <a:t>30</a:t>
            </a:fld>
            <a:endParaRPr lang="en-US"/>
          </a:p>
        </p:txBody>
      </p:sp>
    </p:spTree>
    <p:extLst>
      <p:ext uri="{BB962C8B-B14F-4D97-AF65-F5344CB8AC3E}">
        <p14:creationId xmlns:p14="http://schemas.microsoft.com/office/powerpoint/2010/main" val="4284797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Additional Info</a:t>
            </a:r>
            <a:endParaRPr lang="en-US" dirty="0"/>
          </a:p>
        </p:txBody>
      </p:sp>
      <p:sp>
        <p:nvSpPr>
          <p:cNvPr id="3" name="Content Placeholder 2"/>
          <p:cNvSpPr>
            <a:spLocks noGrp="1"/>
          </p:cNvSpPr>
          <p:nvPr>
            <p:ph idx="1"/>
          </p:nvPr>
        </p:nvSpPr>
        <p:spPr/>
        <p:txBody>
          <a:bodyPr/>
          <a:lstStyle/>
          <a:p>
            <a:r>
              <a:rPr lang="en-US" dirty="0" smtClean="0"/>
              <a:t>What is the cost of one unit of Component X?</a:t>
            </a:r>
            <a:r>
              <a:rPr lang="en-US" dirty="0"/>
              <a:t> </a:t>
            </a:r>
            <a:r>
              <a:rPr lang="en-US" dirty="0" smtClean="0"/>
              <a:t>Component Y? </a:t>
            </a:r>
            <a:r>
              <a:rPr lang="en-US" dirty="0"/>
              <a:t> </a:t>
            </a:r>
            <a:r>
              <a:rPr lang="en-US" dirty="0" smtClean="0"/>
              <a:t>Component Z?</a:t>
            </a:r>
          </a:p>
          <a:p>
            <a:pPr marL="0" indent="0">
              <a:buNone/>
            </a:pPr>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1421272401"/>
              </p:ext>
            </p:extLst>
          </p:nvPr>
        </p:nvGraphicFramePr>
        <p:xfrm>
          <a:off x="1219200" y="2895600"/>
          <a:ext cx="6934200" cy="2867025"/>
        </p:xfrm>
        <a:graphic>
          <a:graphicData uri="http://schemas.openxmlformats.org/drawingml/2006/table">
            <a:tbl>
              <a:tblPr firstRow="1" firstCol="1" bandRow="1" bandCol="1">
                <a:tableStyleId>{5C22544A-7EE6-4342-B048-85BDC9FD1C3A}</a:tableStyleId>
              </a:tblPr>
              <a:tblGrid>
                <a:gridCol w="1828800"/>
                <a:gridCol w="1572882"/>
                <a:gridCol w="1766259"/>
                <a:gridCol w="1766259"/>
              </a:tblGrid>
              <a:tr h="409575">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a:effectLst/>
                        </a:rPr>
                        <a:t> </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smtClean="0">
                          <a:effectLst/>
                        </a:rPr>
                        <a:t>Component </a:t>
                      </a:r>
                      <a:r>
                        <a:rPr lang="en-US" sz="1800" dirty="0">
                          <a:effectLst/>
                        </a:rPr>
                        <a:t>X</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smtClean="0">
                          <a:effectLst/>
                        </a:rPr>
                        <a:t>Component Y</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smtClean="0">
                          <a:effectLst/>
                        </a:rPr>
                        <a:t>Component Z</a:t>
                      </a:r>
                      <a:endParaRPr lang="en-US" sz="1800" b="1" dirty="0">
                        <a:effectLst/>
                        <a:latin typeface="Times New Roman"/>
                        <a:ea typeface="Times New Roman"/>
                      </a:endParaRPr>
                    </a:p>
                  </a:txBody>
                  <a:tcPr marL="68580" marR="68580" marT="0" marB="0" anchor="ctr"/>
                </a:tc>
              </a:tr>
              <a:tr h="409575">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a:effectLst/>
                        </a:rPr>
                        <a:t>Material </a:t>
                      </a:r>
                      <a:r>
                        <a:rPr lang="en-US" sz="1800" dirty="0" smtClean="0">
                          <a:effectLst/>
                        </a:rPr>
                        <a:t>per unit</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a:effectLst/>
                        </a:rPr>
                        <a:t>$</a:t>
                      </a:r>
                      <a:r>
                        <a:rPr lang="en-US" sz="1800" dirty="0" smtClean="0">
                          <a:effectLst/>
                        </a:rPr>
                        <a:t>12,000</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a:effectLst/>
                        </a:rPr>
                        <a:t>$</a:t>
                      </a:r>
                      <a:r>
                        <a:rPr lang="en-US" sz="1800" dirty="0" smtClean="0">
                          <a:effectLst/>
                        </a:rPr>
                        <a:t>8,000</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a:effectLst/>
                        </a:rPr>
                        <a:t>$</a:t>
                      </a:r>
                      <a:r>
                        <a:rPr lang="en-US" sz="1800" dirty="0" smtClean="0">
                          <a:effectLst/>
                        </a:rPr>
                        <a:t>4,000</a:t>
                      </a:r>
                      <a:endParaRPr lang="en-US" sz="1800" b="1" dirty="0">
                        <a:effectLst/>
                        <a:latin typeface="Times New Roman"/>
                        <a:ea typeface="Times New Roman"/>
                      </a:endParaRPr>
                    </a:p>
                  </a:txBody>
                  <a:tcPr marL="68580" marR="68580" marT="0" marB="0" anchor="ctr"/>
                </a:tc>
              </a:tr>
              <a:tr h="409575">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a:effectLst/>
                        </a:rPr>
                        <a:t>Labor per unit</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smtClean="0">
                          <a:effectLst/>
                        </a:rPr>
                        <a:t>40 hrs.</a:t>
                      </a:r>
                      <a:endParaRPr lang="en-US" sz="1800" b="1" dirty="0">
                        <a:effectLst/>
                        <a:latin typeface="Times New Roman"/>
                        <a:ea typeface="Times New Roman"/>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smtClean="0">
                          <a:effectLst/>
                        </a:rPr>
                        <a:t>60 hrs.</a:t>
                      </a:r>
                      <a:endParaRPr lang="en-US" sz="1800" b="1" dirty="0">
                        <a:effectLst/>
                        <a:latin typeface="Times New Roman"/>
                        <a:ea typeface="Times New Roman"/>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dirty="0" smtClean="0">
                          <a:effectLst/>
                        </a:rPr>
                        <a:t>100 hrs.</a:t>
                      </a:r>
                      <a:endParaRPr lang="en-US" sz="1800" b="1" dirty="0">
                        <a:effectLst/>
                        <a:latin typeface="Times New Roman"/>
                        <a:ea typeface="Times New Roman"/>
                      </a:endParaRPr>
                    </a:p>
                  </a:txBody>
                  <a:tcPr marL="68580" marR="68580" marT="0" marB="0" anchor="ctr">
                    <a:solidFill>
                      <a:schemeClr val="accent1">
                        <a:lumMod val="20000"/>
                        <a:lumOff val="80000"/>
                      </a:schemeClr>
                    </a:solidFill>
                  </a:tcPr>
                </a:tc>
              </a:tr>
              <a:tr h="409575">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b="1" kern="1200" dirty="0" smtClean="0">
                          <a:solidFill>
                            <a:schemeClr val="lt1"/>
                          </a:solidFill>
                          <a:effectLst/>
                          <a:latin typeface="+mn-lt"/>
                          <a:ea typeface="+mn-ea"/>
                          <a:cs typeface="+mn-cs"/>
                        </a:rPr>
                        <a:t>Labor </a:t>
                      </a:r>
                      <a:r>
                        <a:rPr lang="en-US" sz="1800" b="1" kern="1200" dirty="0" smtClean="0">
                          <a:solidFill>
                            <a:schemeClr val="lt1"/>
                          </a:solidFill>
                          <a:effectLst/>
                          <a:latin typeface="+mn-lt"/>
                          <a:ea typeface="+mn-ea"/>
                          <a:cs typeface="+mn-cs"/>
                        </a:rPr>
                        <a:t>$</a:t>
                      </a:r>
                      <a:r>
                        <a:rPr lang="en-US" sz="1800" b="1" kern="1200" baseline="0" dirty="0" smtClean="0">
                          <a:solidFill>
                            <a:schemeClr val="lt1"/>
                          </a:solidFill>
                          <a:effectLst/>
                          <a:latin typeface="+mn-lt"/>
                          <a:ea typeface="+mn-ea"/>
                          <a:cs typeface="+mn-cs"/>
                        </a:rPr>
                        <a:t> per </a:t>
                      </a:r>
                      <a:r>
                        <a:rPr lang="en-US" sz="1800" b="1" kern="1200" dirty="0" smtClean="0">
                          <a:solidFill>
                            <a:schemeClr val="lt1"/>
                          </a:solidFill>
                          <a:effectLst/>
                          <a:latin typeface="+mn-lt"/>
                          <a:ea typeface="+mn-ea"/>
                          <a:cs typeface="+mn-cs"/>
                        </a:rPr>
                        <a:t>hour</a:t>
                      </a:r>
                      <a:endParaRPr lang="en-US" sz="1800" b="1" kern="1200" dirty="0">
                        <a:solidFill>
                          <a:schemeClr val="lt1"/>
                        </a:solidFill>
                        <a:effectLst/>
                        <a:latin typeface="+mn-lt"/>
                        <a:ea typeface="+mn-ea"/>
                        <a:cs typeface="+mn-cs"/>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kern="1200" dirty="0" smtClean="0">
                          <a:solidFill>
                            <a:schemeClr val="dk1"/>
                          </a:solidFill>
                          <a:effectLst/>
                          <a:latin typeface="+mn-lt"/>
                          <a:ea typeface="+mn-ea"/>
                          <a:cs typeface="+mn-cs"/>
                        </a:rPr>
                        <a:t>$50</a:t>
                      </a:r>
                      <a:endParaRPr lang="en-US" sz="1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kern="1200" dirty="0" smtClean="0">
                          <a:solidFill>
                            <a:schemeClr val="dk1"/>
                          </a:solidFill>
                          <a:effectLst/>
                          <a:latin typeface="+mn-lt"/>
                          <a:ea typeface="+mn-ea"/>
                          <a:cs typeface="+mn-cs"/>
                        </a:rPr>
                        <a:t>$50</a:t>
                      </a:r>
                      <a:endParaRPr lang="en-US" sz="1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kern="1200" dirty="0" smtClean="0">
                          <a:solidFill>
                            <a:schemeClr val="dk1"/>
                          </a:solidFill>
                          <a:effectLst/>
                          <a:latin typeface="+mn-lt"/>
                          <a:ea typeface="+mn-ea"/>
                          <a:cs typeface="+mn-cs"/>
                        </a:rPr>
                        <a:t>$50</a:t>
                      </a:r>
                      <a:endParaRPr lang="en-US" sz="1800" kern="1200" dirty="0">
                        <a:solidFill>
                          <a:schemeClr val="dk1"/>
                        </a:solidFill>
                        <a:effectLst/>
                        <a:latin typeface="+mn-lt"/>
                        <a:ea typeface="+mn-ea"/>
                        <a:cs typeface="+mn-cs"/>
                      </a:endParaRPr>
                    </a:p>
                  </a:txBody>
                  <a:tcPr marL="68580" marR="68580" marT="0" marB="0" anchor="ctr"/>
                </a:tc>
              </a:tr>
              <a:tr h="409575">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b="1" kern="1200" dirty="0" smtClean="0">
                          <a:solidFill>
                            <a:schemeClr val="lt1"/>
                          </a:solidFill>
                          <a:effectLst/>
                          <a:latin typeface="+mn-lt"/>
                          <a:ea typeface="+mn-ea"/>
                          <a:cs typeface="+mn-cs"/>
                        </a:rPr>
                        <a:t>Labor </a:t>
                      </a:r>
                      <a:r>
                        <a:rPr lang="en-US" sz="1800" b="1" kern="1200" dirty="0" smtClean="0">
                          <a:solidFill>
                            <a:schemeClr val="lt1"/>
                          </a:solidFill>
                          <a:effectLst/>
                          <a:latin typeface="+mn-lt"/>
                          <a:ea typeface="+mn-ea"/>
                          <a:cs typeface="+mn-cs"/>
                        </a:rPr>
                        <a:t>$</a:t>
                      </a:r>
                      <a:r>
                        <a:rPr lang="en-US" sz="1800" b="1" kern="1200" baseline="0" dirty="0" smtClean="0">
                          <a:solidFill>
                            <a:schemeClr val="lt1"/>
                          </a:solidFill>
                          <a:effectLst/>
                          <a:latin typeface="+mn-lt"/>
                          <a:ea typeface="+mn-ea"/>
                          <a:cs typeface="+mn-cs"/>
                        </a:rPr>
                        <a:t> per </a:t>
                      </a:r>
                      <a:r>
                        <a:rPr lang="en-US" sz="1800" b="1" kern="1200" dirty="0" smtClean="0">
                          <a:solidFill>
                            <a:schemeClr val="lt1"/>
                          </a:solidFill>
                          <a:effectLst/>
                          <a:latin typeface="+mn-lt"/>
                          <a:ea typeface="+mn-ea"/>
                          <a:cs typeface="+mn-cs"/>
                        </a:rPr>
                        <a:t>unit</a:t>
                      </a:r>
                      <a:endParaRPr lang="en-US" sz="1800" b="1" kern="1200" dirty="0">
                        <a:solidFill>
                          <a:schemeClr val="lt1"/>
                        </a:solidFill>
                        <a:effectLst/>
                        <a:latin typeface="+mn-lt"/>
                        <a:ea typeface="+mn-ea"/>
                        <a:cs typeface="+mn-cs"/>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kern="1200" dirty="0" smtClean="0">
                          <a:solidFill>
                            <a:schemeClr val="dk1"/>
                          </a:solidFill>
                          <a:effectLst/>
                          <a:latin typeface="+mn-lt"/>
                          <a:ea typeface="+mn-ea"/>
                          <a:cs typeface="+mn-cs"/>
                        </a:rPr>
                        <a:t>$2,000</a:t>
                      </a:r>
                      <a:endParaRPr lang="en-US" sz="1800" kern="1200" dirty="0">
                        <a:solidFill>
                          <a:schemeClr val="dk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kern="1200" dirty="0" smtClean="0">
                          <a:solidFill>
                            <a:schemeClr val="dk1"/>
                          </a:solidFill>
                          <a:effectLst/>
                          <a:latin typeface="+mn-lt"/>
                          <a:ea typeface="+mn-ea"/>
                          <a:cs typeface="+mn-cs"/>
                        </a:rPr>
                        <a:t>$3,000</a:t>
                      </a:r>
                      <a:endParaRPr lang="en-US" sz="1800" kern="1200" dirty="0">
                        <a:solidFill>
                          <a:schemeClr val="dk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kern="1200" dirty="0" smtClean="0">
                          <a:solidFill>
                            <a:schemeClr val="dk1"/>
                          </a:solidFill>
                          <a:effectLst/>
                          <a:latin typeface="+mn-lt"/>
                          <a:ea typeface="+mn-ea"/>
                          <a:cs typeface="+mn-cs"/>
                        </a:rPr>
                        <a:t>$5,000</a:t>
                      </a:r>
                      <a:endParaRPr lang="en-US" sz="1800" kern="1200" dirty="0">
                        <a:solidFill>
                          <a:schemeClr val="dk1"/>
                        </a:solidFill>
                        <a:effectLst/>
                        <a:latin typeface="+mn-lt"/>
                        <a:ea typeface="+mn-ea"/>
                        <a:cs typeface="+mn-cs"/>
                      </a:endParaRPr>
                    </a:p>
                  </a:txBody>
                  <a:tcPr marL="68580" marR="68580" marT="0" marB="0" anchor="ctr">
                    <a:solidFill>
                      <a:schemeClr val="accent1">
                        <a:lumMod val="20000"/>
                        <a:lumOff val="80000"/>
                      </a:schemeClr>
                    </a:solidFill>
                  </a:tcPr>
                </a:tc>
              </a:tr>
              <a:tr h="409575">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b="1" kern="1200" dirty="0" smtClean="0">
                          <a:solidFill>
                            <a:schemeClr val="lt1"/>
                          </a:solidFill>
                          <a:effectLst/>
                          <a:latin typeface="+mn-lt"/>
                          <a:ea typeface="+mn-ea"/>
                          <a:cs typeface="+mn-cs"/>
                        </a:rPr>
                        <a:t>OH @$</a:t>
                      </a:r>
                      <a:r>
                        <a:rPr lang="en-US" sz="1800" b="1" kern="1200" dirty="0" smtClean="0">
                          <a:solidFill>
                            <a:schemeClr val="lt1"/>
                          </a:solidFill>
                          <a:effectLst/>
                          <a:latin typeface="+mn-lt"/>
                          <a:ea typeface="+mn-ea"/>
                          <a:cs typeface="+mn-cs"/>
                        </a:rPr>
                        <a:t>100</a:t>
                      </a:r>
                      <a:r>
                        <a:rPr lang="en-US" sz="1800" b="1" kern="1200" baseline="0" dirty="0" smtClean="0">
                          <a:solidFill>
                            <a:schemeClr val="lt1"/>
                          </a:solidFill>
                          <a:effectLst/>
                          <a:latin typeface="+mn-lt"/>
                          <a:ea typeface="+mn-ea"/>
                          <a:cs typeface="+mn-cs"/>
                        </a:rPr>
                        <a:t> per </a:t>
                      </a:r>
                      <a:r>
                        <a:rPr lang="en-US" sz="1800" b="1" kern="1200" dirty="0" err="1" smtClean="0">
                          <a:solidFill>
                            <a:schemeClr val="lt1"/>
                          </a:solidFill>
                          <a:effectLst/>
                          <a:latin typeface="+mn-lt"/>
                          <a:ea typeface="+mn-ea"/>
                          <a:cs typeface="+mn-cs"/>
                        </a:rPr>
                        <a:t>hr</a:t>
                      </a:r>
                      <a:endParaRPr lang="en-US" sz="1800" b="1" kern="1200" dirty="0">
                        <a:solidFill>
                          <a:schemeClr val="lt1"/>
                        </a:solidFill>
                        <a:effectLst/>
                        <a:latin typeface="+mn-lt"/>
                        <a:ea typeface="+mn-ea"/>
                        <a:cs typeface="+mn-cs"/>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kern="1200" dirty="0" smtClean="0">
                          <a:solidFill>
                            <a:schemeClr val="dk1"/>
                          </a:solidFill>
                          <a:effectLst/>
                          <a:latin typeface="+mn-lt"/>
                          <a:ea typeface="+mn-ea"/>
                          <a:cs typeface="+mn-cs"/>
                        </a:rPr>
                        <a:t>$4,000</a:t>
                      </a:r>
                      <a:endParaRPr lang="en-US" sz="1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kern="1200" dirty="0" smtClean="0">
                          <a:solidFill>
                            <a:schemeClr val="dk1"/>
                          </a:solidFill>
                          <a:effectLst/>
                          <a:latin typeface="+mn-lt"/>
                          <a:ea typeface="+mn-ea"/>
                          <a:cs typeface="+mn-cs"/>
                        </a:rPr>
                        <a:t>$6,000</a:t>
                      </a:r>
                      <a:endParaRPr lang="en-US" sz="1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tabLst>
                          <a:tab pos="342900" algn="l"/>
                          <a:tab pos="685800" algn="l"/>
                          <a:tab pos="1028700" algn="l"/>
                          <a:tab pos="3657600" algn="r"/>
                          <a:tab pos="4572000" algn="r"/>
                          <a:tab pos="5486400" algn="r"/>
                        </a:tabLst>
                      </a:pPr>
                      <a:r>
                        <a:rPr lang="en-US" sz="1800" kern="1200" dirty="0" smtClean="0">
                          <a:solidFill>
                            <a:schemeClr val="dk1"/>
                          </a:solidFill>
                          <a:effectLst/>
                          <a:latin typeface="+mn-lt"/>
                          <a:ea typeface="+mn-ea"/>
                          <a:cs typeface="+mn-cs"/>
                        </a:rPr>
                        <a:t>$10,000</a:t>
                      </a:r>
                      <a:endParaRPr lang="en-US" sz="1800" kern="1200" dirty="0">
                        <a:solidFill>
                          <a:schemeClr val="dk1"/>
                        </a:solidFill>
                        <a:effectLst/>
                        <a:latin typeface="+mn-lt"/>
                        <a:ea typeface="+mn-ea"/>
                        <a:cs typeface="+mn-cs"/>
                      </a:endParaRPr>
                    </a:p>
                  </a:txBody>
                  <a:tcPr marL="68580" marR="68580" marT="0" marB="0" anchor="ctr"/>
                </a:tc>
              </a:tr>
              <a:tr h="409575">
                <a:tc>
                  <a:txBody>
                    <a:bodyPr/>
                    <a:lstStyle/>
                    <a:p>
                      <a:pPr marL="0" marR="0" algn="ctr" defTabSz="914400" rtl="0" eaLnBrk="1" latinLnBrk="0" hangingPunct="1">
                        <a:spcBef>
                          <a:spcPts val="0"/>
                        </a:spcBef>
                        <a:spcAft>
                          <a:spcPts val="0"/>
                        </a:spcAft>
                        <a:tabLst>
                          <a:tab pos="342900" algn="l"/>
                          <a:tab pos="685800" algn="l"/>
                          <a:tab pos="1028700" algn="l"/>
                          <a:tab pos="3657600" algn="r"/>
                          <a:tab pos="4572000" algn="r"/>
                          <a:tab pos="5486400" algn="r"/>
                        </a:tabLst>
                      </a:pPr>
                      <a:r>
                        <a:rPr lang="en-US" sz="1800" b="1" kern="1200" dirty="0" smtClean="0">
                          <a:solidFill>
                            <a:schemeClr val="lt1"/>
                          </a:solidFill>
                          <a:effectLst/>
                          <a:latin typeface="+mn-lt"/>
                          <a:ea typeface="+mn-ea"/>
                          <a:cs typeface="+mn-cs"/>
                        </a:rPr>
                        <a:t>Total </a:t>
                      </a:r>
                      <a:r>
                        <a:rPr lang="en-US" sz="1800" b="1" kern="1200" dirty="0" smtClean="0">
                          <a:solidFill>
                            <a:schemeClr val="lt1"/>
                          </a:solidFill>
                          <a:effectLst/>
                          <a:latin typeface="+mn-lt"/>
                          <a:ea typeface="+mn-ea"/>
                          <a:cs typeface="+mn-cs"/>
                        </a:rPr>
                        <a:t>$</a:t>
                      </a:r>
                      <a:r>
                        <a:rPr lang="en-US" sz="1800" b="1" kern="1200" baseline="0" dirty="0" smtClean="0">
                          <a:solidFill>
                            <a:schemeClr val="lt1"/>
                          </a:solidFill>
                          <a:effectLst/>
                          <a:latin typeface="+mn-lt"/>
                          <a:ea typeface="+mn-ea"/>
                          <a:cs typeface="+mn-cs"/>
                        </a:rPr>
                        <a:t> per </a:t>
                      </a:r>
                      <a:r>
                        <a:rPr lang="en-US" sz="1800" b="1" kern="1200" dirty="0" smtClean="0">
                          <a:solidFill>
                            <a:schemeClr val="lt1"/>
                          </a:solidFill>
                          <a:effectLst/>
                          <a:latin typeface="+mn-lt"/>
                          <a:ea typeface="+mn-ea"/>
                          <a:cs typeface="+mn-cs"/>
                        </a:rPr>
                        <a:t>unit</a:t>
                      </a:r>
                      <a:endParaRPr lang="en-US" sz="1800" b="1" kern="1200" dirty="0">
                        <a:solidFill>
                          <a:schemeClr val="lt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tabLst>
                          <a:tab pos="342900" algn="l"/>
                          <a:tab pos="685800" algn="l"/>
                          <a:tab pos="1028700" algn="l"/>
                          <a:tab pos="3657600" algn="r"/>
                          <a:tab pos="4572000" algn="r"/>
                          <a:tab pos="5486400" algn="r"/>
                        </a:tabLst>
                      </a:pPr>
                      <a:r>
                        <a:rPr lang="en-US" sz="1800" kern="1200" dirty="0" smtClean="0">
                          <a:solidFill>
                            <a:schemeClr val="dk1"/>
                          </a:solidFill>
                          <a:effectLst/>
                          <a:latin typeface="+mn-lt"/>
                          <a:ea typeface="+mn-ea"/>
                          <a:cs typeface="+mn-cs"/>
                        </a:rPr>
                        <a:t>$18,000</a:t>
                      </a:r>
                      <a:endParaRPr lang="en-US" sz="1800" kern="1200" dirty="0">
                        <a:solidFill>
                          <a:schemeClr val="dk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marL="0" marR="0" algn="ctr" defTabSz="914400" rtl="0" eaLnBrk="1" latinLnBrk="0" hangingPunct="1">
                        <a:spcBef>
                          <a:spcPts val="0"/>
                        </a:spcBef>
                        <a:spcAft>
                          <a:spcPts val="0"/>
                        </a:spcAft>
                        <a:tabLst>
                          <a:tab pos="342900" algn="l"/>
                          <a:tab pos="685800" algn="l"/>
                          <a:tab pos="1028700" algn="l"/>
                          <a:tab pos="3657600" algn="r"/>
                          <a:tab pos="4572000" algn="r"/>
                          <a:tab pos="5486400" algn="r"/>
                        </a:tabLst>
                      </a:pPr>
                      <a:r>
                        <a:rPr lang="en-US" sz="1800" kern="1200" dirty="0" smtClean="0">
                          <a:solidFill>
                            <a:schemeClr val="dk1"/>
                          </a:solidFill>
                          <a:effectLst/>
                          <a:latin typeface="+mn-lt"/>
                          <a:ea typeface="+mn-ea"/>
                          <a:cs typeface="+mn-cs"/>
                        </a:rPr>
                        <a:t>$17,000</a:t>
                      </a:r>
                      <a:endParaRPr lang="en-US" sz="1800" kern="1200" dirty="0">
                        <a:solidFill>
                          <a:schemeClr val="dk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marL="0" marR="0" algn="ctr" defTabSz="914400" rtl="0" eaLnBrk="1" latinLnBrk="0" hangingPunct="1">
                        <a:spcBef>
                          <a:spcPts val="0"/>
                        </a:spcBef>
                        <a:spcAft>
                          <a:spcPts val="0"/>
                        </a:spcAft>
                        <a:tabLst>
                          <a:tab pos="342900" algn="l"/>
                          <a:tab pos="685800" algn="l"/>
                          <a:tab pos="1028700" algn="l"/>
                          <a:tab pos="3657600" algn="r"/>
                          <a:tab pos="4572000" algn="r"/>
                          <a:tab pos="5486400" algn="r"/>
                        </a:tabLst>
                      </a:pPr>
                      <a:r>
                        <a:rPr lang="en-US" sz="1800" kern="1200" dirty="0" smtClean="0">
                          <a:solidFill>
                            <a:schemeClr val="dk1"/>
                          </a:solidFill>
                          <a:effectLst/>
                          <a:latin typeface="+mn-lt"/>
                          <a:ea typeface="+mn-ea"/>
                          <a:cs typeface="+mn-cs"/>
                        </a:rPr>
                        <a:t>$19,000</a:t>
                      </a:r>
                      <a:endParaRPr lang="en-US" sz="1800" kern="1200" dirty="0">
                        <a:solidFill>
                          <a:schemeClr val="dk1"/>
                        </a:solidFill>
                        <a:effectLst/>
                        <a:latin typeface="+mn-lt"/>
                        <a:ea typeface="+mn-ea"/>
                        <a:cs typeface="+mn-cs"/>
                      </a:endParaRPr>
                    </a:p>
                  </a:txBody>
                  <a:tcPr marL="68580" marR="68580" marT="0" marB="0" anchor="ctr">
                    <a:solidFill>
                      <a:schemeClr val="accent1">
                        <a:lumMod val="20000"/>
                        <a:lumOff val="80000"/>
                      </a:schemeClr>
                    </a:solidFill>
                  </a:tcPr>
                </a:tc>
              </a:tr>
            </a:tbl>
          </a:graphicData>
        </a:graphic>
      </p:graphicFrame>
      <p:sp>
        <p:nvSpPr>
          <p:cNvPr id="4" name="Footer Placeholder 3"/>
          <p:cNvSpPr>
            <a:spLocks noGrp="1"/>
          </p:cNvSpPr>
          <p:nvPr>
            <p:ph type="ftr" sz="quarter" idx="11"/>
          </p:nvPr>
        </p:nvSpPr>
        <p:spPr/>
        <p:txBody>
          <a:bodyPr/>
          <a:lstStyle/>
          <a:p>
            <a:r>
              <a:rPr lang="en-US" smtClean="0"/>
              <a:t>© Dale R. Geiger 2011</a:t>
            </a:r>
            <a:endParaRPr lang="en-US"/>
          </a:p>
        </p:txBody>
      </p:sp>
      <p:sp>
        <p:nvSpPr>
          <p:cNvPr id="6" name="Slide Number Placeholder 5"/>
          <p:cNvSpPr>
            <a:spLocks noGrp="1"/>
          </p:cNvSpPr>
          <p:nvPr>
            <p:ph type="sldNum" sz="quarter" idx="12"/>
          </p:nvPr>
        </p:nvSpPr>
        <p:spPr/>
        <p:txBody>
          <a:bodyPr/>
          <a:lstStyle/>
          <a:p>
            <a:fld id="{1401214D-CE6D-4525-A25B-6893E9798BAF}" type="slidenum">
              <a:rPr lang="en-US" smtClean="0"/>
              <a:t>31</a:t>
            </a:fld>
            <a:endParaRPr lang="en-US"/>
          </a:p>
        </p:txBody>
      </p:sp>
    </p:spTree>
    <p:extLst>
      <p:ext uri="{BB962C8B-B14F-4D97-AF65-F5344CB8AC3E}">
        <p14:creationId xmlns:p14="http://schemas.microsoft.com/office/powerpoint/2010/main" val="30228528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Additional Info</a:t>
            </a:r>
            <a:endParaRPr lang="en-US" dirty="0"/>
          </a:p>
        </p:txBody>
      </p:sp>
      <p:sp>
        <p:nvSpPr>
          <p:cNvPr id="3" name="Content Placeholder 2"/>
          <p:cNvSpPr>
            <a:spLocks noGrp="1"/>
          </p:cNvSpPr>
          <p:nvPr>
            <p:ph idx="1"/>
          </p:nvPr>
        </p:nvSpPr>
        <p:spPr/>
        <p:txBody>
          <a:bodyPr>
            <a:normAutofit/>
          </a:bodyPr>
          <a:lstStyle/>
          <a:p>
            <a:r>
              <a:rPr lang="en-US" dirty="0" smtClean="0"/>
              <a:t>What if </a:t>
            </a:r>
            <a:r>
              <a:rPr lang="en-US" dirty="0" err="1" smtClean="0"/>
              <a:t>DefTech</a:t>
            </a:r>
            <a:r>
              <a:rPr lang="en-US" dirty="0" smtClean="0"/>
              <a:t> used </a:t>
            </a:r>
            <a:r>
              <a:rPr lang="en-US" i="1" dirty="0" smtClean="0"/>
              <a:t>Materials dollars </a:t>
            </a:r>
            <a:r>
              <a:rPr lang="en-US" dirty="0" smtClean="0"/>
              <a:t>as a basis for applying overhead, according to CASB standards?</a:t>
            </a:r>
          </a:p>
          <a:p>
            <a:r>
              <a:rPr lang="en-US" dirty="0" smtClean="0"/>
              <a:t>What would be the overhead application rate?</a:t>
            </a:r>
            <a:endParaRPr lang="en-US" dirty="0"/>
          </a:p>
          <a:p>
            <a:r>
              <a:rPr lang="en-US" dirty="0" smtClean="0"/>
              <a:t>What would be the unit cost of Components X, Y and Z?</a:t>
            </a:r>
          </a:p>
        </p:txBody>
      </p:sp>
      <p:sp>
        <p:nvSpPr>
          <p:cNvPr id="4" name="Footer Placeholder 3"/>
          <p:cNvSpPr>
            <a:spLocks noGrp="1"/>
          </p:cNvSpPr>
          <p:nvPr>
            <p:ph type="ftr" sz="quarter" idx="11"/>
          </p:nvPr>
        </p:nvSpPr>
        <p:spPr/>
        <p:txBody>
          <a:bodyPr/>
          <a:lstStyle/>
          <a:p>
            <a:r>
              <a:rPr lang="en-US" smtClean="0"/>
              <a:t>© Dale R. Geiger 2011</a:t>
            </a:r>
            <a:endParaRPr lang="en-US"/>
          </a:p>
        </p:txBody>
      </p:sp>
      <p:sp>
        <p:nvSpPr>
          <p:cNvPr id="5" name="Slide Number Placeholder 4"/>
          <p:cNvSpPr>
            <a:spLocks noGrp="1"/>
          </p:cNvSpPr>
          <p:nvPr>
            <p:ph type="sldNum" sz="quarter" idx="12"/>
          </p:nvPr>
        </p:nvSpPr>
        <p:spPr/>
        <p:txBody>
          <a:bodyPr/>
          <a:lstStyle/>
          <a:p>
            <a:fld id="{1401214D-CE6D-4525-A25B-6893E9798BAF}" type="slidenum">
              <a:rPr lang="en-US" smtClean="0"/>
              <a:t>32</a:t>
            </a:fld>
            <a:endParaRPr lang="en-US"/>
          </a:p>
        </p:txBody>
      </p:sp>
    </p:spTree>
    <p:extLst>
      <p:ext uri="{BB962C8B-B14F-4D97-AF65-F5344CB8AC3E}">
        <p14:creationId xmlns:p14="http://schemas.microsoft.com/office/powerpoint/2010/main" val="3371648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on Materials Dollars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338985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38200" y="6059269"/>
            <a:ext cx="4980081" cy="646331"/>
          </a:xfrm>
          <a:prstGeom prst="rect">
            <a:avLst/>
          </a:prstGeom>
          <a:noFill/>
        </p:spPr>
        <p:txBody>
          <a:bodyPr wrap="none" rtlCol="0">
            <a:spAutoFit/>
          </a:bodyPr>
          <a:lstStyle/>
          <a:p>
            <a:r>
              <a:rPr lang="en-US" b="1" dirty="0" smtClean="0">
                <a:solidFill>
                  <a:srgbClr val="FF0000"/>
                </a:solidFill>
              </a:rPr>
              <a:t>Graph represents cost per unit.</a:t>
            </a:r>
          </a:p>
          <a:p>
            <a:r>
              <a:rPr lang="en-US" b="1" dirty="0" smtClean="0">
                <a:solidFill>
                  <a:srgbClr val="FF0000"/>
                </a:solidFill>
              </a:rPr>
              <a:t>Overhead is assigned at 83.3% of Materials dollars</a:t>
            </a:r>
            <a:endParaRPr lang="en-US" b="1" dirty="0">
              <a:solidFill>
                <a:srgbClr val="FF0000"/>
              </a:solidFill>
            </a:endParaRPr>
          </a:p>
        </p:txBody>
      </p:sp>
      <p:sp>
        <p:nvSpPr>
          <p:cNvPr id="7" name="TextBox 6"/>
          <p:cNvSpPr txBox="1"/>
          <p:nvPr/>
        </p:nvSpPr>
        <p:spPr>
          <a:xfrm>
            <a:off x="1066800" y="1295400"/>
            <a:ext cx="6934200" cy="369332"/>
          </a:xfrm>
          <a:prstGeom prst="rect">
            <a:avLst/>
          </a:prstGeom>
          <a:noFill/>
        </p:spPr>
        <p:txBody>
          <a:bodyPr wrap="square" rtlCol="0">
            <a:spAutoFit/>
          </a:bodyPr>
          <a:lstStyle/>
          <a:p>
            <a:r>
              <a:rPr lang="en-US" b="1" dirty="0" smtClean="0">
                <a:solidFill>
                  <a:srgbClr val="FF0000"/>
                </a:solidFill>
              </a:rPr>
              <a:t>Total OH/Total Materials Cost = $20,000,000/$24,000,000 = 83.3% </a:t>
            </a:r>
            <a:endParaRPr lang="en-US" b="1" dirty="0">
              <a:solidFill>
                <a:srgbClr val="FF0000"/>
              </a:solidFill>
            </a:endParaRPr>
          </a:p>
        </p:txBody>
      </p:sp>
      <p:sp>
        <p:nvSpPr>
          <p:cNvPr id="6" name="TextBox 5"/>
          <p:cNvSpPr txBox="1"/>
          <p:nvPr/>
        </p:nvSpPr>
        <p:spPr>
          <a:xfrm>
            <a:off x="2286000" y="1752600"/>
            <a:ext cx="944489" cy="369332"/>
          </a:xfrm>
          <a:prstGeom prst="rect">
            <a:avLst/>
          </a:prstGeom>
          <a:noFill/>
        </p:spPr>
        <p:txBody>
          <a:bodyPr wrap="none" rtlCol="0">
            <a:spAutoFit/>
          </a:bodyPr>
          <a:lstStyle/>
          <a:p>
            <a:r>
              <a:rPr lang="en-US" dirty="0" smtClean="0"/>
              <a:t>$24,000</a:t>
            </a:r>
            <a:endParaRPr lang="en-US" dirty="0"/>
          </a:p>
        </p:txBody>
      </p:sp>
      <p:sp>
        <p:nvSpPr>
          <p:cNvPr id="8" name="TextBox 7"/>
          <p:cNvSpPr txBox="1"/>
          <p:nvPr/>
        </p:nvSpPr>
        <p:spPr>
          <a:xfrm>
            <a:off x="3932311" y="2590800"/>
            <a:ext cx="944489" cy="369332"/>
          </a:xfrm>
          <a:prstGeom prst="rect">
            <a:avLst/>
          </a:prstGeom>
          <a:noFill/>
        </p:spPr>
        <p:txBody>
          <a:bodyPr wrap="none" rtlCol="0">
            <a:spAutoFit/>
          </a:bodyPr>
          <a:lstStyle/>
          <a:p>
            <a:r>
              <a:rPr lang="en-US" dirty="0" smtClean="0"/>
              <a:t>$17,666</a:t>
            </a:r>
            <a:endParaRPr lang="en-US" dirty="0"/>
          </a:p>
        </p:txBody>
      </p:sp>
      <p:sp>
        <p:nvSpPr>
          <p:cNvPr id="9" name="TextBox 8"/>
          <p:cNvSpPr txBox="1"/>
          <p:nvPr/>
        </p:nvSpPr>
        <p:spPr>
          <a:xfrm>
            <a:off x="5608711" y="3352800"/>
            <a:ext cx="944489" cy="369332"/>
          </a:xfrm>
          <a:prstGeom prst="rect">
            <a:avLst/>
          </a:prstGeom>
          <a:noFill/>
        </p:spPr>
        <p:txBody>
          <a:bodyPr wrap="none" rtlCol="0">
            <a:spAutoFit/>
          </a:bodyPr>
          <a:lstStyle/>
          <a:p>
            <a:r>
              <a:rPr lang="en-US" dirty="0" smtClean="0"/>
              <a:t>$12,333</a:t>
            </a:r>
            <a:endParaRPr lang="en-US" dirty="0"/>
          </a:p>
        </p:txBody>
      </p:sp>
      <p:sp>
        <p:nvSpPr>
          <p:cNvPr id="3" name="Footer Placeholder 2"/>
          <p:cNvSpPr>
            <a:spLocks noGrp="1"/>
          </p:cNvSpPr>
          <p:nvPr>
            <p:ph type="ftr" sz="quarter" idx="11"/>
          </p:nvPr>
        </p:nvSpPr>
        <p:spPr>
          <a:xfrm>
            <a:off x="3124200" y="6569075"/>
            <a:ext cx="2895600" cy="365125"/>
          </a:xfrm>
        </p:spPr>
        <p:txBody>
          <a:bodyPr/>
          <a:lstStyle/>
          <a:p>
            <a:r>
              <a:rPr lang="en-US" dirty="0" smtClean="0"/>
              <a:t>© Dale R. Geiger 2011</a:t>
            </a:r>
            <a:endParaRPr lang="en-US" dirty="0"/>
          </a:p>
        </p:txBody>
      </p:sp>
      <p:sp>
        <p:nvSpPr>
          <p:cNvPr id="10" name="Slide Number Placeholder 9"/>
          <p:cNvSpPr>
            <a:spLocks noGrp="1"/>
          </p:cNvSpPr>
          <p:nvPr>
            <p:ph type="sldNum" sz="quarter" idx="12"/>
          </p:nvPr>
        </p:nvSpPr>
        <p:spPr/>
        <p:txBody>
          <a:bodyPr/>
          <a:lstStyle/>
          <a:p>
            <a:fld id="{1401214D-CE6D-4525-A25B-6893E9798BAF}" type="slidenum">
              <a:rPr lang="en-US" smtClean="0"/>
              <a:t>33</a:t>
            </a:fld>
            <a:endParaRPr lang="en-US"/>
          </a:p>
        </p:txBody>
      </p:sp>
    </p:spTree>
    <p:extLst>
      <p:ext uri="{BB962C8B-B14F-4D97-AF65-F5344CB8AC3E}">
        <p14:creationId xmlns:p14="http://schemas.microsoft.com/office/powerpoint/2010/main" val="4826002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Additional Info</a:t>
            </a:r>
            <a:endParaRPr lang="en-US" dirty="0"/>
          </a:p>
        </p:txBody>
      </p:sp>
      <p:sp>
        <p:nvSpPr>
          <p:cNvPr id="3" name="Content Placeholder 2"/>
          <p:cNvSpPr>
            <a:spLocks noGrp="1"/>
          </p:cNvSpPr>
          <p:nvPr>
            <p:ph idx="1"/>
          </p:nvPr>
        </p:nvSpPr>
        <p:spPr/>
        <p:txBody>
          <a:bodyPr>
            <a:normAutofit/>
          </a:bodyPr>
          <a:lstStyle/>
          <a:p>
            <a:r>
              <a:rPr lang="en-US" dirty="0" smtClean="0"/>
              <a:t>What if </a:t>
            </a:r>
            <a:r>
              <a:rPr lang="en-US" dirty="0" err="1" smtClean="0"/>
              <a:t>DefTech</a:t>
            </a:r>
            <a:r>
              <a:rPr lang="en-US" dirty="0" smtClean="0"/>
              <a:t> used </a:t>
            </a:r>
            <a:r>
              <a:rPr lang="en-US" i="1" dirty="0" smtClean="0"/>
              <a:t>Units of Production </a:t>
            </a:r>
            <a:r>
              <a:rPr lang="en-US" dirty="0" smtClean="0"/>
              <a:t>as a basis for applying overhead, according to CASB standards?</a:t>
            </a:r>
          </a:p>
          <a:p>
            <a:r>
              <a:rPr lang="en-US" dirty="0" smtClean="0"/>
              <a:t>What would be the overhead application rate?</a:t>
            </a:r>
            <a:endParaRPr lang="en-US" dirty="0"/>
          </a:p>
          <a:p>
            <a:r>
              <a:rPr lang="en-US" dirty="0" smtClean="0"/>
              <a:t>What would be the unit cost of Components X, Y and Z?</a:t>
            </a:r>
          </a:p>
        </p:txBody>
      </p:sp>
      <p:sp>
        <p:nvSpPr>
          <p:cNvPr id="4" name="Footer Placeholder 3"/>
          <p:cNvSpPr>
            <a:spLocks noGrp="1"/>
          </p:cNvSpPr>
          <p:nvPr>
            <p:ph type="ftr" sz="quarter" idx="11"/>
          </p:nvPr>
        </p:nvSpPr>
        <p:spPr/>
        <p:txBody>
          <a:bodyPr/>
          <a:lstStyle/>
          <a:p>
            <a:r>
              <a:rPr lang="en-US" smtClean="0"/>
              <a:t>© Dale R. Geiger 2011</a:t>
            </a:r>
            <a:endParaRPr lang="en-US"/>
          </a:p>
        </p:txBody>
      </p:sp>
      <p:sp>
        <p:nvSpPr>
          <p:cNvPr id="5" name="Slide Number Placeholder 4"/>
          <p:cNvSpPr>
            <a:spLocks noGrp="1"/>
          </p:cNvSpPr>
          <p:nvPr>
            <p:ph type="sldNum" sz="quarter" idx="12"/>
          </p:nvPr>
        </p:nvSpPr>
        <p:spPr/>
        <p:txBody>
          <a:bodyPr/>
          <a:lstStyle/>
          <a:p>
            <a:fld id="{1401214D-CE6D-4525-A25B-6893E9798BAF}" type="slidenum">
              <a:rPr lang="en-US" smtClean="0"/>
              <a:t>34</a:t>
            </a:fld>
            <a:endParaRPr lang="en-US"/>
          </a:p>
        </p:txBody>
      </p:sp>
    </p:spTree>
    <p:extLst>
      <p:ext uri="{BB962C8B-B14F-4D97-AF65-F5344CB8AC3E}">
        <p14:creationId xmlns:p14="http://schemas.microsoft.com/office/powerpoint/2010/main" val="8764990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on Units of Production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675116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38200" y="6019800"/>
            <a:ext cx="3889783" cy="646331"/>
          </a:xfrm>
          <a:prstGeom prst="rect">
            <a:avLst/>
          </a:prstGeom>
          <a:noFill/>
        </p:spPr>
        <p:txBody>
          <a:bodyPr wrap="none" rtlCol="0">
            <a:spAutoFit/>
          </a:bodyPr>
          <a:lstStyle/>
          <a:p>
            <a:r>
              <a:rPr lang="en-US" b="1" dirty="0" smtClean="0">
                <a:solidFill>
                  <a:srgbClr val="FF0000"/>
                </a:solidFill>
              </a:rPr>
              <a:t>Graph represents cost per unit.</a:t>
            </a:r>
          </a:p>
          <a:p>
            <a:r>
              <a:rPr lang="en-US" b="1" dirty="0" smtClean="0">
                <a:solidFill>
                  <a:srgbClr val="FF0000"/>
                </a:solidFill>
              </a:rPr>
              <a:t>Overhead is assigned at $6667 per unit</a:t>
            </a:r>
            <a:endParaRPr lang="en-US" b="1" dirty="0">
              <a:solidFill>
                <a:srgbClr val="FF0000"/>
              </a:solidFill>
            </a:endParaRPr>
          </a:p>
        </p:txBody>
      </p:sp>
      <p:sp>
        <p:nvSpPr>
          <p:cNvPr id="7" name="TextBox 6"/>
          <p:cNvSpPr txBox="1"/>
          <p:nvPr/>
        </p:nvSpPr>
        <p:spPr>
          <a:xfrm>
            <a:off x="838200" y="1295400"/>
            <a:ext cx="7620000" cy="369332"/>
          </a:xfrm>
          <a:prstGeom prst="rect">
            <a:avLst/>
          </a:prstGeom>
          <a:noFill/>
        </p:spPr>
        <p:txBody>
          <a:bodyPr wrap="square" rtlCol="0">
            <a:spAutoFit/>
          </a:bodyPr>
          <a:lstStyle/>
          <a:p>
            <a:r>
              <a:rPr lang="en-US" b="1" dirty="0" smtClean="0">
                <a:solidFill>
                  <a:srgbClr val="FF0000"/>
                </a:solidFill>
              </a:rPr>
              <a:t>Total OH/Total Units of Production = $20,000,000/3000 units = $</a:t>
            </a:r>
            <a:r>
              <a:rPr lang="en-US" b="1" dirty="0" smtClean="0">
                <a:solidFill>
                  <a:srgbClr val="FF0000"/>
                </a:solidFill>
              </a:rPr>
              <a:t>6667 per unit </a:t>
            </a:r>
            <a:endParaRPr lang="en-US" b="1" dirty="0">
              <a:solidFill>
                <a:srgbClr val="FF0000"/>
              </a:solidFill>
            </a:endParaRPr>
          </a:p>
        </p:txBody>
      </p:sp>
      <p:sp>
        <p:nvSpPr>
          <p:cNvPr id="3" name="TextBox 2"/>
          <p:cNvSpPr txBox="1"/>
          <p:nvPr/>
        </p:nvSpPr>
        <p:spPr>
          <a:xfrm>
            <a:off x="2310846" y="2089666"/>
            <a:ext cx="944489" cy="369332"/>
          </a:xfrm>
          <a:prstGeom prst="rect">
            <a:avLst/>
          </a:prstGeom>
          <a:noFill/>
        </p:spPr>
        <p:txBody>
          <a:bodyPr wrap="none" rtlCol="0">
            <a:spAutoFit/>
          </a:bodyPr>
          <a:lstStyle/>
          <a:p>
            <a:r>
              <a:rPr lang="en-US" dirty="0" smtClean="0"/>
              <a:t>$20,667</a:t>
            </a:r>
            <a:endParaRPr lang="en-US" dirty="0"/>
          </a:p>
        </p:txBody>
      </p:sp>
      <p:sp>
        <p:nvSpPr>
          <p:cNvPr id="8" name="TextBox 7"/>
          <p:cNvSpPr txBox="1"/>
          <p:nvPr/>
        </p:nvSpPr>
        <p:spPr>
          <a:xfrm>
            <a:off x="3932311" y="2526268"/>
            <a:ext cx="944489" cy="369332"/>
          </a:xfrm>
          <a:prstGeom prst="rect">
            <a:avLst/>
          </a:prstGeom>
          <a:noFill/>
        </p:spPr>
        <p:txBody>
          <a:bodyPr wrap="none" rtlCol="0">
            <a:spAutoFit/>
          </a:bodyPr>
          <a:lstStyle/>
          <a:p>
            <a:r>
              <a:rPr lang="en-US" dirty="0" smtClean="0"/>
              <a:t>$17,667</a:t>
            </a:r>
            <a:endParaRPr lang="en-US" dirty="0"/>
          </a:p>
        </p:txBody>
      </p:sp>
      <p:sp>
        <p:nvSpPr>
          <p:cNvPr id="9" name="TextBox 8"/>
          <p:cNvSpPr txBox="1"/>
          <p:nvPr/>
        </p:nvSpPr>
        <p:spPr>
          <a:xfrm>
            <a:off x="5608711" y="2831068"/>
            <a:ext cx="944489" cy="369332"/>
          </a:xfrm>
          <a:prstGeom prst="rect">
            <a:avLst/>
          </a:prstGeom>
          <a:noFill/>
        </p:spPr>
        <p:txBody>
          <a:bodyPr wrap="none" rtlCol="0">
            <a:spAutoFit/>
          </a:bodyPr>
          <a:lstStyle/>
          <a:p>
            <a:r>
              <a:rPr lang="en-US" dirty="0" smtClean="0"/>
              <a:t>$15,667</a:t>
            </a:r>
            <a:endParaRPr lang="en-US" dirty="0"/>
          </a:p>
        </p:txBody>
      </p:sp>
      <p:sp>
        <p:nvSpPr>
          <p:cNvPr id="6" name="Footer Placeholder 5"/>
          <p:cNvSpPr>
            <a:spLocks noGrp="1"/>
          </p:cNvSpPr>
          <p:nvPr>
            <p:ph type="ftr" sz="quarter" idx="11"/>
          </p:nvPr>
        </p:nvSpPr>
        <p:spPr>
          <a:xfrm>
            <a:off x="3124200" y="6569075"/>
            <a:ext cx="2895600" cy="365125"/>
          </a:xfrm>
        </p:spPr>
        <p:txBody>
          <a:bodyPr/>
          <a:lstStyle/>
          <a:p>
            <a:r>
              <a:rPr lang="en-US" dirty="0" smtClean="0"/>
              <a:t>© Dale R. Geiger 2011</a:t>
            </a:r>
            <a:endParaRPr lang="en-US" dirty="0"/>
          </a:p>
        </p:txBody>
      </p:sp>
      <p:sp>
        <p:nvSpPr>
          <p:cNvPr id="10" name="Slide Number Placeholder 9"/>
          <p:cNvSpPr>
            <a:spLocks noGrp="1"/>
          </p:cNvSpPr>
          <p:nvPr>
            <p:ph type="sldNum" sz="quarter" idx="12"/>
          </p:nvPr>
        </p:nvSpPr>
        <p:spPr/>
        <p:txBody>
          <a:bodyPr/>
          <a:lstStyle/>
          <a:p>
            <a:fld id="{1401214D-CE6D-4525-A25B-6893E9798BAF}" type="slidenum">
              <a:rPr lang="en-US" smtClean="0"/>
              <a:t>35</a:t>
            </a:fld>
            <a:endParaRPr lang="en-US"/>
          </a:p>
        </p:txBody>
      </p:sp>
    </p:spTree>
    <p:extLst>
      <p:ext uri="{BB962C8B-B14F-4D97-AF65-F5344CB8AC3E}">
        <p14:creationId xmlns:p14="http://schemas.microsoft.com/office/powerpoint/2010/main" val="20153375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normAutofit lnSpcReduction="10000"/>
          </a:bodyPr>
          <a:lstStyle/>
          <a:p>
            <a:r>
              <a:rPr lang="en-US" dirty="0" smtClean="0"/>
              <a:t>Subcontractor A submits a bid to provide 1000 units of Component X at a cost of $23,250 per unit</a:t>
            </a:r>
          </a:p>
          <a:p>
            <a:r>
              <a:rPr lang="en-US" dirty="0" smtClean="0"/>
              <a:t>Subcontractor B submits a bid to provide 1000 units of Component Y at a cost of $16,750 per unit</a:t>
            </a:r>
          </a:p>
          <a:p>
            <a:r>
              <a:rPr lang="en-US" dirty="0" smtClean="0"/>
              <a:t>Subcontractor C submits a bid to provide 1000 units of Component Z at a cost of $14,000 per unit</a:t>
            </a:r>
          </a:p>
        </p:txBody>
      </p:sp>
      <p:sp>
        <p:nvSpPr>
          <p:cNvPr id="4" name="Footer Placeholder 3"/>
          <p:cNvSpPr>
            <a:spLocks noGrp="1"/>
          </p:cNvSpPr>
          <p:nvPr>
            <p:ph type="ftr" sz="quarter" idx="11"/>
          </p:nvPr>
        </p:nvSpPr>
        <p:spPr/>
        <p:txBody>
          <a:bodyPr/>
          <a:lstStyle/>
          <a:p>
            <a:r>
              <a:rPr lang="en-US" smtClean="0"/>
              <a:t>© Dale R. Geiger 2011</a:t>
            </a:r>
            <a:endParaRPr lang="en-US"/>
          </a:p>
        </p:txBody>
      </p:sp>
      <p:sp>
        <p:nvSpPr>
          <p:cNvPr id="5" name="Slide Number Placeholder 4"/>
          <p:cNvSpPr>
            <a:spLocks noGrp="1"/>
          </p:cNvSpPr>
          <p:nvPr>
            <p:ph type="sldNum" sz="quarter" idx="12"/>
          </p:nvPr>
        </p:nvSpPr>
        <p:spPr/>
        <p:txBody>
          <a:bodyPr/>
          <a:lstStyle/>
          <a:p>
            <a:fld id="{1401214D-CE6D-4525-A25B-6893E9798BAF}" type="slidenum">
              <a:rPr lang="en-US" smtClean="0"/>
              <a:t>36</a:t>
            </a:fld>
            <a:endParaRPr lang="en-US"/>
          </a:p>
        </p:txBody>
      </p:sp>
    </p:spTree>
    <p:extLst>
      <p:ext uri="{BB962C8B-B14F-4D97-AF65-F5344CB8AC3E}">
        <p14:creationId xmlns:p14="http://schemas.microsoft.com/office/powerpoint/2010/main" val="21480357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lstStyle/>
          <a:p>
            <a:r>
              <a:rPr lang="en-US" dirty="0" err="1" smtClean="0"/>
              <a:t>DefTech’s</a:t>
            </a:r>
            <a:r>
              <a:rPr lang="en-US" dirty="0" smtClean="0"/>
              <a:t> management is somewhat surprised by the bids</a:t>
            </a:r>
          </a:p>
          <a:p>
            <a:r>
              <a:rPr lang="en-US" dirty="0" smtClean="0"/>
              <a:t>They conclude that they must be very efficient in the EBW process used to produce Components X and Y</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 Dale R. Geiger 2011</a:t>
            </a:r>
            <a:endParaRPr lang="en-US"/>
          </a:p>
        </p:txBody>
      </p:sp>
      <p:sp>
        <p:nvSpPr>
          <p:cNvPr id="5" name="Slide Number Placeholder 4"/>
          <p:cNvSpPr>
            <a:spLocks noGrp="1"/>
          </p:cNvSpPr>
          <p:nvPr>
            <p:ph type="sldNum" sz="quarter" idx="12"/>
          </p:nvPr>
        </p:nvSpPr>
        <p:spPr/>
        <p:txBody>
          <a:bodyPr/>
          <a:lstStyle/>
          <a:p>
            <a:fld id="{1401214D-CE6D-4525-A25B-6893E9798BAF}" type="slidenum">
              <a:rPr lang="en-US" smtClean="0"/>
              <a:t>37</a:t>
            </a:fld>
            <a:endParaRPr lang="en-US"/>
          </a:p>
        </p:txBody>
      </p:sp>
    </p:spTree>
    <p:extLst>
      <p:ext uri="{BB962C8B-B14F-4D97-AF65-F5344CB8AC3E}">
        <p14:creationId xmlns:p14="http://schemas.microsoft.com/office/powerpoint/2010/main" val="20425377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 Component X</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3153547959"/>
              </p:ext>
            </p:extLst>
          </p:nvPr>
        </p:nvGraphicFramePr>
        <p:xfrm>
          <a:off x="609600" y="17526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514600" y="6172200"/>
            <a:ext cx="944489" cy="369332"/>
          </a:xfrm>
          <a:prstGeom prst="rect">
            <a:avLst/>
          </a:prstGeom>
          <a:noFill/>
        </p:spPr>
        <p:txBody>
          <a:bodyPr wrap="none" rtlCol="0">
            <a:spAutoFit/>
          </a:bodyPr>
          <a:lstStyle/>
          <a:p>
            <a:r>
              <a:rPr lang="en-US" dirty="0" smtClean="0"/>
              <a:t>$18,000</a:t>
            </a:r>
            <a:endParaRPr lang="en-US" dirty="0"/>
          </a:p>
        </p:txBody>
      </p:sp>
      <p:sp>
        <p:nvSpPr>
          <p:cNvPr id="6" name="TextBox 5"/>
          <p:cNvSpPr txBox="1"/>
          <p:nvPr/>
        </p:nvSpPr>
        <p:spPr>
          <a:xfrm>
            <a:off x="4922911" y="6172200"/>
            <a:ext cx="944489" cy="369332"/>
          </a:xfrm>
          <a:prstGeom prst="rect">
            <a:avLst/>
          </a:prstGeom>
          <a:noFill/>
        </p:spPr>
        <p:txBody>
          <a:bodyPr wrap="none" rtlCol="0">
            <a:spAutoFit/>
          </a:bodyPr>
          <a:lstStyle/>
          <a:p>
            <a:r>
              <a:rPr lang="en-US" dirty="0" smtClean="0"/>
              <a:t>$23,250</a:t>
            </a:r>
            <a:endParaRPr lang="en-US" dirty="0"/>
          </a:p>
        </p:txBody>
      </p:sp>
      <p:sp>
        <p:nvSpPr>
          <p:cNvPr id="7" name="TextBox 6"/>
          <p:cNvSpPr txBox="1"/>
          <p:nvPr/>
        </p:nvSpPr>
        <p:spPr>
          <a:xfrm>
            <a:off x="1143000" y="1295400"/>
            <a:ext cx="5486400"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b="1" dirty="0" smtClean="0"/>
              <a:t>Component X is 100% Electron Beam Welded.  </a:t>
            </a:r>
          </a:p>
          <a:p>
            <a:r>
              <a:rPr lang="en-US" b="1" dirty="0" smtClean="0"/>
              <a:t>Is </a:t>
            </a:r>
            <a:r>
              <a:rPr lang="en-US" b="1" dirty="0" err="1" smtClean="0"/>
              <a:t>DefTech</a:t>
            </a:r>
            <a:r>
              <a:rPr lang="en-US" b="1" dirty="0" smtClean="0"/>
              <a:t> really more efficient than the subcontractor?  </a:t>
            </a:r>
          </a:p>
          <a:p>
            <a:r>
              <a:rPr lang="en-US" b="1" dirty="0" smtClean="0"/>
              <a:t>Why or why not?  </a:t>
            </a:r>
            <a:endParaRPr lang="en-US" b="1" dirty="0"/>
          </a:p>
        </p:txBody>
      </p:sp>
      <p:sp>
        <p:nvSpPr>
          <p:cNvPr id="8" name="TextBox 7"/>
          <p:cNvSpPr txBox="1"/>
          <p:nvPr/>
        </p:nvSpPr>
        <p:spPr>
          <a:xfrm>
            <a:off x="7010400" y="5105400"/>
            <a:ext cx="1799756"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smtClean="0"/>
              <a:t>Should we outsource Component X?</a:t>
            </a:r>
            <a:endParaRPr lang="en-US" b="1" dirty="0"/>
          </a:p>
        </p:txBody>
      </p:sp>
      <p:sp>
        <p:nvSpPr>
          <p:cNvPr id="3" name="Footer Placeholder 2"/>
          <p:cNvSpPr>
            <a:spLocks noGrp="1"/>
          </p:cNvSpPr>
          <p:nvPr>
            <p:ph type="ftr" sz="quarter" idx="11"/>
          </p:nvPr>
        </p:nvSpPr>
        <p:spPr/>
        <p:txBody>
          <a:bodyPr/>
          <a:lstStyle/>
          <a:p>
            <a:r>
              <a:rPr lang="en-US" smtClean="0"/>
              <a:t>© Dale R. Geiger 2011</a:t>
            </a:r>
            <a:endParaRPr lang="en-US"/>
          </a:p>
        </p:txBody>
      </p:sp>
      <p:sp>
        <p:nvSpPr>
          <p:cNvPr id="9" name="Slide Number Placeholder 8"/>
          <p:cNvSpPr>
            <a:spLocks noGrp="1"/>
          </p:cNvSpPr>
          <p:nvPr>
            <p:ph type="sldNum" sz="quarter" idx="12"/>
          </p:nvPr>
        </p:nvSpPr>
        <p:spPr/>
        <p:txBody>
          <a:bodyPr/>
          <a:lstStyle/>
          <a:p>
            <a:fld id="{1401214D-CE6D-4525-A25B-6893E9798BAF}" type="slidenum">
              <a:rPr lang="en-US" smtClean="0"/>
              <a:t>38</a:t>
            </a:fld>
            <a:endParaRPr lang="en-US"/>
          </a:p>
        </p:txBody>
      </p:sp>
    </p:spTree>
    <p:extLst>
      <p:ext uri="{BB962C8B-B14F-4D97-AF65-F5344CB8AC3E}">
        <p14:creationId xmlns:p14="http://schemas.microsoft.com/office/powerpoint/2010/main" val="25944173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 Component Y</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4009295196"/>
              </p:ext>
            </p:extLst>
          </p:nvPr>
        </p:nvGraphicFramePr>
        <p:xfrm>
          <a:off x="609600" y="17526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143000" y="1411069"/>
            <a:ext cx="5715000"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b="1" dirty="0" smtClean="0"/>
              <a:t>Component Y is 50%  lathe work and 50% EBW.  </a:t>
            </a:r>
          </a:p>
          <a:p>
            <a:r>
              <a:rPr lang="en-US" b="1" dirty="0" smtClean="0"/>
              <a:t>Notice that the costs are very similar.  Why might this be?</a:t>
            </a:r>
            <a:endParaRPr lang="en-US" b="1" dirty="0"/>
          </a:p>
        </p:txBody>
      </p:sp>
      <p:sp>
        <p:nvSpPr>
          <p:cNvPr id="7" name="TextBox 6"/>
          <p:cNvSpPr txBox="1"/>
          <p:nvPr/>
        </p:nvSpPr>
        <p:spPr>
          <a:xfrm>
            <a:off x="2514600" y="6172200"/>
            <a:ext cx="944489" cy="369332"/>
          </a:xfrm>
          <a:prstGeom prst="rect">
            <a:avLst/>
          </a:prstGeom>
          <a:noFill/>
        </p:spPr>
        <p:txBody>
          <a:bodyPr wrap="none" rtlCol="0">
            <a:spAutoFit/>
          </a:bodyPr>
          <a:lstStyle/>
          <a:p>
            <a:r>
              <a:rPr lang="en-US" dirty="0" smtClean="0"/>
              <a:t>$17,000</a:t>
            </a:r>
            <a:endParaRPr lang="en-US" dirty="0"/>
          </a:p>
        </p:txBody>
      </p:sp>
      <p:sp>
        <p:nvSpPr>
          <p:cNvPr id="8" name="TextBox 7"/>
          <p:cNvSpPr txBox="1"/>
          <p:nvPr/>
        </p:nvSpPr>
        <p:spPr>
          <a:xfrm>
            <a:off x="4922911" y="6172200"/>
            <a:ext cx="944489" cy="369332"/>
          </a:xfrm>
          <a:prstGeom prst="rect">
            <a:avLst/>
          </a:prstGeom>
          <a:noFill/>
        </p:spPr>
        <p:txBody>
          <a:bodyPr wrap="none" rtlCol="0">
            <a:spAutoFit/>
          </a:bodyPr>
          <a:lstStyle/>
          <a:p>
            <a:r>
              <a:rPr lang="en-US" dirty="0" smtClean="0"/>
              <a:t>$16,750</a:t>
            </a:r>
            <a:endParaRPr lang="en-US" dirty="0"/>
          </a:p>
        </p:txBody>
      </p:sp>
      <p:sp>
        <p:nvSpPr>
          <p:cNvPr id="9" name="TextBox 8"/>
          <p:cNvSpPr txBox="1"/>
          <p:nvPr/>
        </p:nvSpPr>
        <p:spPr>
          <a:xfrm>
            <a:off x="7010400" y="5105400"/>
            <a:ext cx="1799756"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smtClean="0"/>
              <a:t>Should we outsource Component Y?</a:t>
            </a:r>
            <a:endParaRPr lang="en-US" b="1" dirty="0"/>
          </a:p>
        </p:txBody>
      </p:sp>
      <p:sp>
        <p:nvSpPr>
          <p:cNvPr id="3" name="Footer Placeholder 2"/>
          <p:cNvSpPr>
            <a:spLocks noGrp="1"/>
          </p:cNvSpPr>
          <p:nvPr>
            <p:ph type="ftr" sz="quarter" idx="11"/>
          </p:nvPr>
        </p:nvSpPr>
        <p:spPr/>
        <p:txBody>
          <a:bodyPr/>
          <a:lstStyle/>
          <a:p>
            <a:r>
              <a:rPr lang="en-US" smtClean="0"/>
              <a:t>© Dale R. Geiger 2011</a:t>
            </a:r>
            <a:endParaRPr lang="en-US"/>
          </a:p>
        </p:txBody>
      </p:sp>
      <p:sp>
        <p:nvSpPr>
          <p:cNvPr id="4" name="Slide Number Placeholder 3"/>
          <p:cNvSpPr>
            <a:spLocks noGrp="1"/>
          </p:cNvSpPr>
          <p:nvPr>
            <p:ph type="sldNum" sz="quarter" idx="12"/>
          </p:nvPr>
        </p:nvSpPr>
        <p:spPr/>
        <p:txBody>
          <a:bodyPr/>
          <a:lstStyle/>
          <a:p>
            <a:fld id="{1401214D-CE6D-4525-A25B-6893E9798BAF}" type="slidenum">
              <a:rPr lang="en-US" smtClean="0"/>
              <a:t>39</a:t>
            </a:fld>
            <a:endParaRPr lang="en-US"/>
          </a:p>
        </p:txBody>
      </p:sp>
    </p:spTree>
    <p:extLst>
      <p:ext uri="{BB962C8B-B14F-4D97-AF65-F5344CB8AC3E}">
        <p14:creationId xmlns:p14="http://schemas.microsoft.com/office/powerpoint/2010/main" val="1057185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Authorities</a:t>
            </a:r>
            <a:endParaRPr lang="en-US" dirty="0"/>
          </a:p>
        </p:txBody>
      </p:sp>
      <p:sp>
        <p:nvSpPr>
          <p:cNvPr id="3" name="Content Placeholder 2"/>
          <p:cNvSpPr>
            <a:spLocks noGrp="1"/>
          </p:cNvSpPr>
          <p:nvPr>
            <p:ph idx="1"/>
          </p:nvPr>
        </p:nvSpPr>
        <p:spPr>
          <a:xfrm>
            <a:off x="457200" y="1600200"/>
            <a:ext cx="8229600" cy="4648200"/>
          </a:xfrm>
        </p:spPr>
        <p:txBody>
          <a:bodyPr>
            <a:normAutofit fontScale="92500" lnSpcReduction="10000"/>
          </a:bodyPr>
          <a:lstStyle/>
          <a:p>
            <a:r>
              <a:rPr lang="en-US" b="1" dirty="0">
                <a:solidFill>
                  <a:schemeClr val="accent1">
                    <a:lumMod val="75000"/>
                  </a:schemeClr>
                </a:solidFill>
                <a:effectLst>
                  <a:outerShdw blurRad="38100" dist="38100" dir="2700000" algn="tl">
                    <a:srgbClr val="000000">
                      <a:alpha val="43137"/>
                    </a:srgbClr>
                  </a:outerShdw>
                </a:effectLst>
              </a:rPr>
              <a:t>FAR </a:t>
            </a:r>
            <a:r>
              <a:rPr lang="en-US" dirty="0" smtClean="0"/>
              <a:t>– Federal </a:t>
            </a:r>
            <a:r>
              <a:rPr lang="en-US" dirty="0"/>
              <a:t>Acquisition Regulations (Title 48 of the </a:t>
            </a:r>
            <a:r>
              <a:rPr lang="en-US" dirty="0" smtClean="0"/>
              <a:t>U.S. Code </a:t>
            </a:r>
            <a:r>
              <a:rPr lang="en-US" dirty="0"/>
              <a:t>of Federal </a:t>
            </a:r>
            <a:r>
              <a:rPr lang="en-US" dirty="0" smtClean="0"/>
              <a:t>Regulations)</a:t>
            </a:r>
          </a:p>
          <a:p>
            <a:r>
              <a:rPr lang="en-US" b="1" dirty="0">
                <a:solidFill>
                  <a:schemeClr val="accent1">
                    <a:lumMod val="75000"/>
                  </a:schemeClr>
                </a:solidFill>
                <a:effectLst>
                  <a:outerShdw blurRad="38100" dist="38100" dir="2700000" algn="tl">
                    <a:srgbClr val="000000">
                      <a:alpha val="43137"/>
                    </a:srgbClr>
                  </a:outerShdw>
                </a:effectLst>
              </a:rPr>
              <a:t>DFARS</a:t>
            </a:r>
            <a:r>
              <a:rPr lang="en-US" dirty="0" smtClean="0"/>
              <a:t> – Defense FAR supplement</a:t>
            </a:r>
          </a:p>
          <a:p>
            <a:r>
              <a:rPr lang="en-US" b="1" dirty="0">
                <a:solidFill>
                  <a:schemeClr val="accent1">
                    <a:lumMod val="75000"/>
                  </a:schemeClr>
                </a:solidFill>
                <a:effectLst>
                  <a:outerShdw blurRad="38100" dist="38100" dir="2700000" algn="tl">
                    <a:srgbClr val="000000">
                      <a:alpha val="43137"/>
                    </a:srgbClr>
                  </a:outerShdw>
                </a:effectLst>
              </a:rPr>
              <a:t>AFARS</a:t>
            </a:r>
            <a:r>
              <a:rPr lang="en-US" dirty="0" smtClean="0"/>
              <a:t> – Army FAR supplement</a:t>
            </a:r>
          </a:p>
          <a:p>
            <a:r>
              <a:rPr lang="en-US" b="1" dirty="0">
                <a:solidFill>
                  <a:schemeClr val="accent1">
                    <a:lumMod val="75000"/>
                  </a:schemeClr>
                </a:solidFill>
                <a:effectLst>
                  <a:outerShdw blurRad="38100" dist="38100" dir="2700000" algn="tl">
                    <a:srgbClr val="000000">
                      <a:alpha val="43137"/>
                    </a:srgbClr>
                  </a:outerShdw>
                </a:effectLst>
              </a:rPr>
              <a:t>CASB </a:t>
            </a:r>
            <a:r>
              <a:rPr lang="en-US" dirty="0" smtClean="0"/>
              <a:t>– Cost Accounting Standards Board</a:t>
            </a:r>
          </a:p>
          <a:p>
            <a:r>
              <a:rPr lang="en-US" b="1" dirty="0">
                <a:solidFill>
                  <a:schemeClr val="accent1">
                    <a:lumMod val="75000"/>
                  </a:schemeClr>
                </a:solidFill>
                <a:effectLst>
                  <a:outerShdw blurRad="38100" dist="38100" dir="2700000" algn="tl">
                    <a:srgbClr val="000000">
                      <a:alpha val="43137"/>
                    </a:srgbClr>
                  </a:outerShdw>
                </a:effectLst>
              </a:rPr>
              <a:t>DCAA</a:t>
            </a:r>
            <a:r>
              <a:rPr lang="en-US" dirty="0" smtClean="0">
                <a:effectLst>
                  <a:outerShdw blurRad="38100" dist="38100" dir="2700000" algn="tl">
                    <a:srgbClr val="000000">
                      <a:alpha val="43137"/>
                    </a:srgbClr>
                  </a:outerShdw>
                </a:effectLst>
              </a:rPr>
              <a:t> </a:t>
            </a:r>
            <a:r>
              <a:rPr lang="en-US" dirty="0" smtClean="0"/>
              <a:t>– Defense Contract Audit Agency</a:t>
            </a:r>
          </a:p>
          <a:p>
            <a:r>
              <a:rPr lang="en-US" b="1" dirty="0">
                <a:solidFill>
                  <a:schemeClr val="accent1">
                    <a:lumMod val="75000"/>
                  </a:schemeClr>
                </a:solidFill>
                <a:effectLst>
                  <a:outerShdw blurRad="38100" dist="38100" dir="2700000" algn="tl">
                    <a:srgbClr val="000000">
                      <a:alpha val="43137"/>
                    </a:srgbClr>
                  </a:outerShdw>
                </a:effectLst>
              </a:rPr>
              <a:t>DCMA </a:t>
            </a:r>
            <a:r>
              <a:rPr lang="en-US" dirty="0" smtClean="0"/>
              <a:t>– Defense Contract Management Agency</a:t>
            </a:r>
          </a:p>
          <a:p>
            <a:r>
              <a:rPr lang="en-US" b="1" dirty="0" err="1" smtClean="0">
                <a:solidFill>
                  <a:schemeClr val="accent1">
                    <a:lumMod val="75000"/>
                  </a:schemeClr>
                </a:solidFill>
                <a:effectLst>
                  <a:outerShdw blurRad="38100" dist="38100" dir="2700000" algn="tl">
                    <a:srgbClr val="000000">
                      <a:alpha val="43137"/>
                    </a:srgbClr>
                  </a:outerShdw>
                </a:effectLst>
              </a:rPr>
              <a:t>DoD</a:t>
            </a:r>
            <a:r>
              <a:rPr lang="en-US" b="1" dirty="0" smtClean="0">
                <a:solidFill>
                  <a:schemeClr val="accent1">
                    <a:lumMod val="75000"/>
                  </a:schemeClr>
                </a:solidFill>
                <a:effectLst>
                  <a:outerShdw blurRad="38100" dist="38100" dir="2700000" algn="tl">
                    <a:srgbClr val="000000">
                      <a:alpha val="43137"/>
                    </a:srgbClr>
                  </a:outerShdw>
                </a:effectLst>
              </a:rPr>
              <a:t> IG </a:t>
            </a:r>
            <a:r>
              <a:rPr lang="en-US" dirty="0"/>
              <a:t>– </a:t>
            </a:r>
            <a:r>
              <a:rPr lang="en-US" dirty="0" smtClean="0"/>
              <a:t>Department of Defense Inspector General</a:t>
            </a:r>
          </a:p>
          <a:p>
            <a:endParaRPr lang="en-US" dirty="0" smtClean="0"/>
          </a:p>
        </p:txBody>
      </p:sp>
      <p:sp>
        <p:nvSpPr>
          <p:cNvPr id="4" name="Footer Placeholder 3"/>
          <p:cNvSpPr>
            <a:spLocks noGrp="1"/>
          </p:cNvSpPr>
          <p:nvPr>
            <p:ph type="ftr" sz="quarter" idx="11"/>
          </p:nvPr>
        </p:nvSpPr>
        <p:spPr/>
        <p:txBody>
          <a:bodyPr/>
          <a:lstStyle/>
          <a:p>
            <a:r>
              <a:rPr lang="en-US" smtClean="0"/>
              <a:t>© Dale R. Geiger 2011</a:t>
            </a:r>
            <a:endParaRPr lang="en-US"/>
          </a:p>
        </p:txBody>
      </p:sp>
      <p:sp>
        <p:nvSpPr>
          <p:cNvPr id="5" name="Slide Number Placeholder 4"/>
          <p:cNvSpPr>
            <a:spLocks noGrp="1"/>
          </p:cNvSpPr>
          <p:nvPr>
            <p:ph type="sldNum" sz="quarter" idx="12"/>
          </p:nvPr>
        </p:nvSpPr>
        <p:spPr/>
        <p:txBody>
          <a:bodyPr/>
          <a:lstStyle/>
          <a:p>
            <a:fld id="{1401214D-CE6D-4525-A25B-6893E9798BAF}" type="slidenum">
              <a:rPr lang="en-US" smtClean="0"/>
              <a:t>4</a:t>
            </a:fld>
            <a:endParaRPr lang="en-US"/>
          </a:p>
        </p:txBody>
      </p:sp>
    </p:spTree>
    <p:extLst>
      <p:ext uri="{BB962C8B-B14F-4D97-AF65-F5344CB8AC3E}">
        <p14:creationId xmlns:p14="http://schemas.microsoft.com/office/powerpoint/2010/main" val="37409286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 Component Z</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3309198984"/>
              </p:ext>
            </p:extLst>
          </p:nvPr>
        </p:nvGraphicFramePr>
        <p:xfrm>
          <a:off x="609600" y="17526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143000" y="1295400"/>
            <a:ext cx="5715000"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b="1" dirty="0" smtClean="0"/>
              <a:t>Component Z is 100% lathe work.   Is </a:t>
            </a:r>
            <a:r>
              <a:rPr lang="en-US" b="1" dirty="0" err="1" smtClean="0"/>
              <a:t>DefTech</a:t>
            </a:r>
            <a:r>
              <a:rPr lang="en-US" b="1" dirty="0" smtClean="0"/>
              <a:t> really less efficient  than the subcontractor? Why or why not?</a:t>
            </a:r>
            <a:endParaRPr lang="en-US" b="1" dirty="0"/>
          </a:p>
        </p:txBody>
      </p:sp>
      <p:sp>
        <p:nvSpPr>
          <p:cNvPr id="6" name="TextBox 5"/>
          <p:cNvSpPr txBox="1"/>
          <p:nvPr/>
        </p:nvSpPr>
        <p:spPr>
          <a:xfrm>
            <a:off x="7010400" y="5105400"/>
            <a:ext cx="1799756"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smtClean="0"/>
              <a:t>Should we outsource Component Z?</a:t>
            </a:r>
            <a:endParaRPr lang="en-US" b="1" dirty="0"/>
          </a:p>
        </p:txBody>
      </p:sp>
      <p:sp>
        <p:nvSpPr>
          <p:cNvPr id="3" name="Footer Placeholder 2"/>
          <p:cNvSpPr>
            <a:spLocks noGrp="1"/>
          </p:cNvSpPr>
          <p:nvPr>
            <p:ph type="ftr" sz="quarter" idx="11"/>
          </p:nvPr>
        </p:nvSpPr>
        <p:spPr/>
        <p:txBody>
          <a:bodyPr/>
          <a:lstStyle/>
          <a:p>
            <a:r>
              <a:rPr lang="en-US" smtClean="0"/>
              <a:t>© Dale R. Geiger 2011</a:t>
            </a:r>
            <a:endParaRPr lang="en-US"/>
          </a:p>
        </p:txBody>
      </p:sp>
      <p:sp>
        <p:nvSpPr>
          <p:cNvPr id="7" name="Slide Number Placeholder 6"/>
          <p:cNvSpPr>
            <a:spLocks noGrp="1"/>
          </p:cNvSpPr>
          <p:nvPr>
            <p:ph type="sldNum" sz="quarter" idx="12"/>
          </p:nvPr>
        </p:nvSpPr>
        <p:spPr/>
        <p:txBody>
          <a:bodyPr/>
          <a:lstStyle/>
          <a:p>
            <a:fld id="{1401214D-CE6D-4525-A25B-6893E9798BAF}" type="slidenum">
              <a:rPr lang="en-US" smtClean="0"/>
              <a:t>40</a:t>
            </a:fld>
            <a:endParaRPr lang="en-US"/>
          </a:p>
        </p:txBody>
      </p:sp>
    </p:spTree>
    <p:extLst>
      <p:ext uri="{BB962C8B-B14F-4D97-AF65-F5344CB8AC3E}">
        <p14:creationId xmlns:p14="http://schemas.microsoft.com/office/powerpoint/2010/main" val="2400946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6796" t="-388" r="-6796" b="-388"/>
          <a:stretch>
            <a:fillRect/>
          </a:stretch>
        </p:blipFill>
        <p:spPr bwMode="auto">
          <a:xfrm>
            <a:off x="-252326" y="304800"/>
            <a:ext cx="9701126" cy="62511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3124200" y="6569075"/>
            <a:ext cx="2895600" cy="365125"/>
          </a:xfrm>
        </p:spPr>
        <p:txBody>
          <a:bodyPr/>
          <a:lstStyle/>
          <a:p>
            <a:r>
              <a:rPr lang="en-US" dirty="0" smtClean="0"/>
              <a:t>© Dale R. Geiger 2011</a:t>
            </a:r>
            <a:endParaRPr lang="en-US" dirty="0"/>
          </a:p>
        </p:txBody>
      </p:sp>
      <p:sp>
        <p:nvSpPr>
          <p:cNvPr id="3" name="Slide Number Placeholder 2"/>
          <p:cNvSpPr>
            <a:spLocks noGrp="1"/>
          </p:cNvSpPr>
          <p:nvPr>
            <p:ph type="sldNum" sz="quarter" idx="12"/>
          </p:nvPr>
        </p:nvSpPr>
        <p:spPr/>
        <p:txBody>
          <a:bodyPr/>
          <a:lstStyle/>
          <a:p>
            <a:fld id="{1401214D-CE6D-4525-A25B-6893E9798BAF}" type="slidenum">
              <a:rPr lang="en-US" smtClean="0"/>
              <a:t>41</a:t>
            </a:fld>
            <a:endParaRPr lang="en-US"/>
          </a:p>
        </p:txBody>
      </p:sp>
    </p:spTree>
    <p:extLst>
      <p:ext uri="{BB962C8B-B14F-4D97-AF65-F5344CB8AC3E}">
        <p14:creationId xmlns:p14="http://schemas.microsoft.com/office/powerpoint/2010/main" val="8623106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Real-World Experience</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t>“We </a:t>
            </a:r>
            <a:r>
              <a:rPr lang="en-US" dirty="0"/>
              <a:t>thought we were really good at EB [electron beam] welding.  People were coming from all over the world to use our equipment."  </a:t>
            </a:r>
            <a:endParaRPr lang="en-US" dirty="0" smtClean="0"/>
          </a:p>
          <a:p>
            <a:r>
              <a:rPr lang="en-US" dirty="0"/>
              <a:t>R</a:t>
            </a:r>
            <a:r>
              <a:rPr lang="en-US" dirty="0" smtClean="0"/>
              <a:t>eported </a:t>
            </a:r>
            <a:r>
              <a:rPr lang="en-US" dirty="0"/>
              <a:t>"average" overhead rates grossly understated the true economics of </a:t>
            </a:r>
            <a:r>
              <a:rPr lang="en-US" dirty="0" smtClean="0"/>
              <a:t>EBW:</a:t>
            </a:r>
          </a:p>
          <a:p>
            <a:pPr lvl="1"/>
            <a:r>
              <a:rPr lang="en-US" dirty="0" smtClean="0"/>
              <a:t>Very expensive equipment</a:t>
            </a:r>
          </a:p>
          <a:p>
            <a:pPr lvl="1"/>
            <a:r>
              <a:rPr lang="en-US" dirty="0" smtClean="0"/>
              <a:t>High </a:t>
            </a:r>
            <a:r>
              <a:rPr lang="en-US" dirty="0"/>
              <a:t>maintenance </a:t>
            </a:r>
            <a:r>
              <a:rPr lang="en-US" dirty="0" smtClean="0"/>
              <a:t>cost</a:t>
            </a:r>
          </a:p>
          <a:p>
            <a:pPr lvl="1"/>
            <a:r>
              <a:rPr lang="en-US" dirty="0"/>
              <a:t>H</a:t>
            </a:r>
            <a:r>
              <a:rPr lang="en-US" dirty="0" smtClean="0"/>
              <a:t>igh </a:t>
            </a:r>
            <a:r>
              <a:rPr lang="en-US" dirty="0"/>
              <a:t>power </a:t>
            </a:r>
            <a:r>
              <a:rPr lang="en-US" dirty="0" smtClean="0"/>
              <a:t>consumption</a:t>
            </a:r>
          </a:p>
          <a:p>
            <a:pPr lvl="1"/>
            <a:r>
              <a:rPr lang="en-US" dirty="0"/>
              <a:t>U</a:t>
            </a:r>
            <a:r>
              <a:rPr lang="en-US" dirty="0" smtClean="0"/>
              <a:t>ses </a:t>
            </a:r>
            <a:r>
              <a:rPr lang="en-US" dirty="0"/>
              <a:t>relatively few direct labor </a:t>
            </a:r>
            <a:r>
              <a:rPr lang="en-US" dirty="0" smtClean="0"/>
              <a:t>hours</a:t>
            </a:r>
            <a:endParaRPr lang="en-US" dirty="0"/>
          </a:p>
        </p:txBody>
      </p:sp>
      <p:sp>
        <p:nvSpPr>
          <p:cNvPr id="4" name="Footer Placeholder 3"/>
          <p:cNvSpPr>
            <a:spLocks noGrp="1"/>
          </p:cNvSpPr>
          <p:nvPr>
            <p:ph type="ftr" sz="quarter" idx="11"/>
          </p:nvPr>
        </p:nvSpPr>
        <p:spPr/>
        <p:txBody>
          <a:bodyPr/>
          <a:lstStyle/>
          <a:p>
            <a:r>
              <a:rPr lang="en-US" smtClean="0"/>
              <a:t>© Dale R. Geiger 2011</a:t>
            </a:r>
            <a:endParaRPr lang="en-US"/>
          </a:p>
        </p:txBody>
      </p:sp>
      <p:sp>
        <p:nvSpPr>
          <p:cNvPr id="5" name="Slide Number Placeholder 4"/>
          <p:cNvSpPr>
            <a:spLocks noGrp="1"/>
          </p:cNvSpPr>
          <p:nvPr>
            <p:ph type="sldNum" sz="quarter" idx="12"/>
          </p:nvPr>
        </p:nvSpPr>
        <p:spPr/>
        <p:txBody>
          <a:bodyPr/>
          <a:lstStyle/>
          <a:p>
            <a:fld id="{1401214D-CE6D-4525-A25B-6893E9798BAF}" type="slidenum">
              <a:rPr lang="en-US" smtClean="0"/>
              <a:t>42</a:t>
            </a:fld>
            <a:endParaRPr lang="en-US"/>
          </a:p>
        </p:txBody>
      </p:sp>
    </p:spTree>
    <p:extLst>
      <p:ext uri="{BB962C8B-B14F-4D97-AF65-F5344CB8AC3E}">
        <p14:creationId xmlns:p14="http://schemas.microsoft.com/office/powerpoint/2010/main" val="14840751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Advanced Cost Systems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8585980"/>
              </p:ext>
            </p:extLst>
          </p:nvPr>
        </p:nvGraphicFramePr>
        <p:xfrm>
          <a:off x="609600" y="2133600"/>
          <a:ext cx="8229600" cy="3429000"/>
        </p:xfrm>
        <a:graphic>
          <a:graphicData uri="http://schemas.openxmlformats.org/drawingml/2006/table">
            <a:tbl>
              <a:tblPr>
                <a:tableStyleId>{5C22544A-7EE6-4342-B048-85BDC9FD1C3A}</a:tableStyleId>
              </a:tblPr>
              <a:tblGrid>
                <a:gridCol w="2908980"/>
                <a:gridCol w="1773540"/>
                <a:gridCol w="1773540"/>
                <a:gridCol w="1773540"/>
              </a:tblGrid>
              <a:tr h="623454">
                <a:tc>
                  <a:txBody>
                    <a:bodyPr/>
                    <a:lstStyle/>
                    <a:p>
                      <a:pPr marL="0" marR="0">
                        <a:spcBef>
                          <a:spcPts val="0"/>
                        </a:spcBef>
                        <a:spcAft>
                          <a:spcPts val="0"/>
                        </a:spcAft>
                      </a:pPr>
                      <a:r>
                        <a:rPr lang="en-US" sz="2000" b="1" dirty="0">
                          <a:solidFill>
                            <a:srgbClr val="C00000"/>
                          </a:solidFill>
                          <a:effectLst>
                            <a:outerShdw blurRad="38100" dist="38100" dir="2700000" algn="tl">
                              <a:srgbClr val="000000">
                                <a:alpha val="43137"/>
                              </a:srgbClr>
                            </a:outerShdw>
                          </a:effectLst>
                        </a:rPr>
                        <a:t> </a:t>
                      </a:r>
                      <a:endParaRPr lang="en-US" sz="1800" b="1" dirty="0">
                        <a:solidFill>
                          <a:srgbClr val="C00000"/>
                        </a:solidFill>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b="1" dirty="0">
                          <a:solidFill>
                            <a:srgbClr val="C00000"/>
                          </a:solidFill>
                          <a:effectLst>
                            <a:outerShdw blurRad="38100" dist="38100" dir="2700000" algn="tl">
                              <a:srgbClr val="000000">
                                <a:alpha val="43137"/>
                              </a:srgbClr>
                            </a:outerShdw>
                          </a:effectLst>
                        </a:rPr>
                        <a:t>Manufacturing Operations</a:t>
                      </a:r>
                      <a:endParaRPr lang="en-US" sz="1800" b="1" dirty="0">
                        <a:solidFill>
                          <a:srgbClr val="C00000"/>
                        </a:solidFill>
                        <a:effectLst>
                          <a:outerShdw blurRad="38100" dist="38100" dir="2700000" algn="tl">
                            <a:srgbClr val="000000">
                              <a:alpha val="43137"/>
                            </a:srgbClr>
                          </a:outerShdw>
                        </a:effectLst>
                        <a:latin typeface="Times New Roman"/>
                        <a:ea typeface="Times New Roman"/>
                      </a:endParaRPr>
                    </a:p>
                  </a:txBody>
                  <a:tcPr marL="68580" marR="68580" marT="0" marB="0">
                    <a:solidFill>
                      <a:schemeClr val="accent5">
                        <a:lumMod val="20000"/>
                        <a:lumOff val="80000"/>
                      </a:schemeClr>
                    </a:solidFill>
                  </a:tcPr>
                </a:tc>
                <a:tc>
                  <a:txBody>
                    <a:bodyPr/>
                    <a:lstStyle/>
                    <a:p>
                      <a:pPr marL="0" marR="0" algn="ctr">
                        <a:spcBef>
                          <a:spcPts val="0"/>
                        </a:spcBef>
                        <a:spcAft>
                          <a:spcPts val="0"/>
                        </a:spcAft>
                      </a:pPr>
                      <a:r>
                        <a:rPr lang="en-US" sz="2000">
                          <a:effectLst/>
                        </a:rPr>
                        <a:t>Program Management</a:t>
                      </a:r>
                      <a:endParaRPr lang="en-US" sz="18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Accounting &amp; Control</a:t>
                      </a:r>
                      <a:endParaRPr lang="en-US" sz="1800">
                        <a:effectLst/>
                        <a:latin typeface="Times New Roman"/>
                        <a:ea typeface="Times New Roman"/>
                      </a:endParaRPr>
                    </a:p>
                  </a:txBody>
                  <a:tcPr marL="68580" marR="68580" marT="0" marB="0"/>
                </a:tc>
              </a:tr>
              <a:tr h="935182">
                <a:tc>
                  <a:txBody>
                    <a:bodyPr/>
                    <a:lstStyle/>
                    <a:p>
                      <a:pPr marL="0" marR="0">
                        <a:spcBef>
                          <a:spcPts val="0"/>
                        </a:spcBef>
                        <a:spcAft>
                          <a:spcPts val="0"/>
                        </a:spcAft>
                      </a:pPr>
                      <a:r>
                        <a:rPr lang="en-US" sz="2000" b="1">
                          <a:solidFill>
                            <a:srgbClr val="C00000"/>
                          </a:solidFill>
                          <a:effectLst>
                            <a:outerShdw blurRad="38100" dist="38100" dir="2700000" algn="tl">
                              <a:srgbClr val="000000">
                                <a:alpha val="43137"/>
                              </a:srgbClr>
                            </a:outerShdw>
                          </a:effectLst>
                        </a:rPr>
                        <a:t>Want advanced cost management systems to better manage cost</a:t>
                      </a:r>
                      <a:endParaRPr lang="en-US" sz="1800" b="1">
                        <a:solidFill>
                          <a:srgbClr val="C00000"/>
                        </a:solidFill>
                        <a:effectLst>
                          <a:outerShdw blurRad="38100" dist="38100" dir="2700000" algn="tl">
                            <a:srgbClr val="000000">
                              <a:alpha val="43137"/>
                            </a:srgbClr>
                          </a:outerShdw>
                        </a:effectLst>
                        <a:latin typeface="Times New Roman"/>
                        <a:ea typeface="Times New Roman"/>
                      </a:endParaRPr>
                    </a:p>
                  </a:txBody>
                  <a:tcPr marL="68580" marR="68580" marT="0" marB="0">
                    <a:solidFill>
                      <a:schemeClr val="accent5">
                        <a:lumMod val="20000"/>
                        <a:lumOff val="80000"/>
                      </a:schemeClr>
                    </a:solidFill>
                  </a:tcPr>
                </a:tc>
                <a:tc>
                  <a:txBody>
                    <a:bodyPr/>
                    <a:lstStyle/>
                    <a:p>
                      <a:pPr marL="0" marR="0">
                        <a:spcBef>
                          <a:spcPts val="0"/>
                        </a:spcBef>
                        <a:spcAft>
                          <a:spcPts val="0"/>
                        </a:spcAft>
                      </a:pPr>
                      <a:r>
                        <a:rPr lang="en-US" sz="2000" b="1" dirty="0">
                          <a:solidFill>
                            <a:srgbClr val="C00000"/>
                          </a:solidFill>
                          <a:effectLst>
                            <a:outerShdw blurRad="38100" dist="38100" dir="2700000" algn="tl">
                              <a:srgbClr val="000000">
                                <a:alpha val="43137"/>
                              </a:srgbClr>
                            </a:outerShdw>
                          </a:effectLst>
                        </a:rPr>
                        <a:t> </a:t>
                      </a:r>
                      <a:endParaRPr lang="en-US" sz="1800" b="1" dirty="0">
                        <a:solidFill>
                          <a:srgbClr val="C00000"/>
                        </a:solidFill>
                        <a:effectLst>
                          <a:outerShdw blurRad="38100" dist="38100" dir="2700000" algn="tl">
                            <a:srgbClr val="000000">
                              <a:alpha val="43137"/>
                            </a:srgbClr>
                          </a:outerShdw>
                        </a:effectLst>
                      </a:endParaRPr>
                    </a:p>
                    <a:p>
                      <a:pPr marL="0" marR="0" algn="ctr">
                        <a:spcBef>
                          <a:spcPts val="0"/>
                        </a:spcBef>
                        <a:spcAft>
                          <a:spcPts val="0"/>
                        </a:spcAft>
                      </a:pPr>
                      <a:r>
                        <a:rPr lang="en-US" sz="1400" b="1" dirty="0">
                          <a:solidFill>
                            <a:srgbClr val="C00000"/>
                          </a:solidFill>
                          <a:effectLst>
                            <a:outerShdw blurRad="38100" dist="38100" dir="2700000" algn="tl">
                              <a:srgbClr val="000000">
                                <a:alpha val="43137"/>
                              </a:srgbClr>
                            </a:outerShdw>
                          </a:effectLst>
                        </a:rPr>
                        <a:t>XXX</a:t>
                      </a:r>
                      <a:endParaRPr lang="en-US" sz="1400" b="1" dirty="0">
                        <a:solidFill>
                          <a:srgbClr val="C00000"/>
                        </a:solidFill>
                        <a:effectLst>
                          <a:outerShdw blurRad="38100" dist="38100" dir="2700000" algn="tl">
                            <a:srgbClr val="000000">
                              <a:alpha val="43137"/>
                            </a:srgbClr>
                          </a:outerShdw>
                        </a:effectLst>
                        <a:latin typeface="Times New Roman"/>
                      </a:endParaRPr>
                    </a:p>
                  </a:txBody>
                  <a:tcPr marL="68580" marR="68580" marT="0" marB="0">
                    <a:solidFill>
                      <a:schemeClr val="accent5">
                        <a:lumMod val="20000"/>
                        <a:lumOff val="80000"/>
                      </a:schemeClr>
                    </a:solidFill>
                  </a:tcPr>
                </a:tc>
                <a:tc>
                  <a:txBody>
                    <a:bodyPr/>
                    <a:lstStyle/>
                    <a:p>
                      <a:pPr marL="0" marR="0">
                        <a:spcBef>
                          <a:spcPts val="0"/>
                        </a:spcBef>
                        <a:spcAft>
                          <a:spcPts val="0"/>
                        </a:spcAft>
                      </a:pPr>
                      <a:r>
                        <a:rPr lang="en-US" sz="2000">
                          <a:effectLst/>
                        </a:rPr>
                        <a:t> </a:t>
                      </a:r>
                      <a:endParaRPr lang="en-US" sz="18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 </a:t>
                      </a:r>
                      <a:endParaRPr lang="en-US" sz="1800">
                        <a:effectLst/>
                        <a:latin typeface="Times New Roman"/>
                        <a:ea typeface="Times New Roman"/>
                      </a:endParaRPr>
                    </a:p>
                  </a:txBody>
                  <a:tcPr marL="68580" marR="68580" marT="0" marB="0"/>
                </a:tc>
              </a:tr>
              <a:tr h="935182">
                <a:tc>
                  <a:txBody>
                    <a:bodyPr/>
                    <a:lstStyle/>
                    <a:p>
                      <a:pPr marL="0" marR="0">
                        <a:spcBef>
                          <a:spcPts val="0"/>
                        </a:spcBef>
                        <a:spcAft>
                          <a:spcPts val="0"/>
                        </a:spcAft>
                      </a:pPr>
                      <a:r>
                        <a:rPr lang="en-US" sz="2000">
                          <a:effectLst/>
                        </a:rPr>
                        <a:t>Resist cost measurement change due to customer concerns</a:t>
                      </a:r>
                      <a:endParaRPr lang="en-US" sz="18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 </a:t>
                      </a:r>
                      <a:endParaRPr lang="en-US" sz="18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XXX</a:t>
                      </a:r>
                      <a:endParaRPr lang="en-US" sz="1200" b="1">
                        <a:effectLst/>
                        <a:latin typeface="Times New Roman"/>
                      </a:endParaRPr>
                    </a:p>
                  </a:txBody>
                  <a:tcPr marL="68580" marR="68580" marT="0" marB="0"/>
                </a:tc>
                <a:tc>
                  <a:txBody>
                    <a:bodyPr/>
                    <a:lstStyle/>
                    <a:p>
                      <a:pPr marL="0" marR="0">
                        <a:spcBef>
                          <a:spcPts val="0"/>
                        </a:spcBef>
                        <a:spcAft>
                          <a:spcPts val="0"/>
                        </a:spcAft>
                      </a:pPr>
                      <a:r>
                        <a:rPr lang="en-US" sz="2000">
                          <a:effectLst/>
                        </a:rPr>
                        <a:t> </a:t>
                      </a:r>
                      <a:endParaRPr lang="en-US" sz="1800">
                        <a:effectLst/>
                        <a:latin typeface="Times New Roman"/>
                        <a:ea typeface="Times New Roman"/>
                      </a:endParaRPr>
                    </a:p>
                  </a:txBody>
                  <a:tcPr marL="68580" marR="68580" marT="0" marB="0"/>
                </a:tc>
              </a:tr>
              <a:tr h="935182">
                <a:tc>
                  <a:txBody>
                    <a:bodyPr/>
                    <a:lstStyle/>
                    <a:p>
                      <a:pPr marL="0" marR="0">
                        <a:spcBef>
                          <a:spcPts val="0"/>
                        </a:spcBef>
                        <a:spcAft>
                          <a:spcPts val="0"/>
                        </a:spcAft>
                      </a:pPr>
                      <a:r>
                        <a:rPr lang="en-US" sz="2000">
                          <a:effectLst/>
                        </a:rPr>
                        <a:t>Resist cost measurement change due to compliance concerns</a:t>
                      </a:r>
                      <a:endParaRPr lang="en-US" sz="18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 </a:t>
                      </a:r>
                      <a:endParaRPr lang="en-US" sz="18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 </a:t>
                      </a:r>
                      <a:endParaRPr lang="en-US" sz="18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XXX</a:t>
                      </a:r>
                      <a:endParaRPr lang="en-US" sz="1200" b="1" dirty="0">
                        <a:effectLst/>
                        <a:latin typeface="Times New Roman"/>
                      </a:endParaRPr>
                    </a:p>
                  </a:txBody>
                  <a:tcPr marL="68580" marR="68580" marT="0" marB="0"/>
                </a:tc>
              </a:tr>
            </a:tbl>
          </a:graphicData>
        </a:graphic>
      </p:graphicFrame>
      <p:sp>
        <p:nvSpPr>
          <p:cNvPr id="5" name="Rectangle 1"/>
          <p:cNvSpPr>
            <a:spLocks noChangeArrowheads="1"/>
          </p:cNvSpPr>
          <p:nvPr/>
        </p:nvSpPr>
        <p:spPr bwMode="auto">
          <a:xfrm>
            <a:off x="1066800" y="1810435"/>
            <a:ext cx="27015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TABLE 1: Data Summary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Footer Placeholder 2"/>
          <p:cNvSpPr>
            <a:spLocks noGrp="1"/>
          </p:cNvSpPr>
          <p:nvPr>
            <p:ph type="ftr" sz="quarter" idx="11"/>
          </p:nvPr>
        </p:nvSpPr>
        <p:spPr/>
        <p:txBody>
          <a:bodyPr/>
          <a:lstStyle/>
          <a:p>
            <a:r>
              <a:rPr lang="en-US" smtClean="0"/>
              <a:t>© Dale R. Geiger 2011</a:t>
            </a:r>
            <a:endParaRPr lang="en-US"/>
          </a:p>
        </p:txBody>
      </p:sp>
      <p:sp>
        <p:nvSpPr>
          <p:cNvPr id="6" name="Slide Number Placeholder 5"/>
          <p:cNvSpPr>
            <a:spLocks noGrp="1"/>
          </p:cNvSpPr>
          <p:nvPr>
            <p:ph type="sldNum" sz="quarter" idx="12"/>
          </p:nvPr>
        </p:nvSpPr>
        <p:spPr/>
        <p:txBody>
          <a:bodyPr/>
          <a:lstStyle/>
          <a:p>
            <a:fld id="{1401214D-CE6D-4525-A25B-6893E9798BAF}" type="slidenum">
              <a:rPr lang="en-US" smtClean="0"/>
              <a:t>43</a:t>
            </a:fld>
            <a:endParaRPr lang="en-US"/>
          </a:p>
        </p:txBody>
      </p:sp>
    </p:spTree>
    <p:extLst>
      <p:ext uri="{BB962C8B-B14F-4D97-AF65-F5344CB8AC3E}">
        <p14:creationId xmlns:p14="http://schemas.microsoft.com/office/powerpoint/2010/main" val="135117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Advanced Cost Systems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5690315"/>
              </p:ext>
            </p:extLst>
          </p:nvPr>
        </p:nvGraphicFramePr>
        <p:xfrm>
          <a:off x="609600" y="2133600"/>
          <a:ext cx="8229600" cy="3429000"/>
        </p:xfrm>
        <a:graphic>
          <a:graphicData uri="http://schemas.openxmlformats.org/drawingml/2006/table">
            <a:tbl>
              <a:tblPr>
                <a:tableStyleId>{5C22544A-7EE6-4342-B048-85BDC9FD1C3A}</a:tableStyleId>
              </a:tblPr>
              <a:tblGrid>
                <a:gridCol w="2908980"/>
                <a:gridCol w="1773540"/>
                <a:gridCol w="1773540"/>
                <a:gridCol w="1773540"/>
              </a:tblGrid>
              <a:tr h="623454">
                <a:tc>
                  <a:txBody>
                    <a:bodyPr/>
                    <a:lstStyle/>
                    <a:p>
                      <a:pPr marL="0" marR="0">
                        <a:spcBef>
                          <a:spcPts val="0"/>
                        </a:spcBef>
                        <a:spcAft>
                          <a:spcPts val="0"/>
                        </a:spcAft>
                      </a:pPr>
                      <a:r>
                        <a:rPr lang="en-US" sz="2000" b="0" dirty="0">
                          <a:solidFill>
                            <a:schemeClr val="tx1"/>
                          </a:solidFill>
                          <a:effectLst/>
                        </a:rPr>
                        <a:t> </a:t>
                      </a:r>
                      <a:endParaRPr lang="en-US" sz="1800" b="0" dirty="0">
                        <a:solidFill>
                          <a:schemeClr val="tx1"/>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b="0" dirty="0">
                          <a:solidFill>
                            <a:schemeClr val="tx1"/>
                          </a:solidFill>
                          <a:effectLst/>
                        </a:rPr>
                        <a:t>Manufacturing Operations</a:t>
                      </a:r>
                      <a:endParaRPr lang="en-US" sz="1800" b="0" dirty="0">
                        <a:solidFill>
                          <a:schemeClr val="tx1"/>
                        </a:solidFill>
                        <a:effectLst/>
                        <a:latin typeface="Times New Roman"/>
                        <a:ea typeface="Times New Roman"/>
                      </a:endParaRPr>
                    </a:p>
                  </a:txBody>
                  <a:tcPr marL="68580" marR="68580" marT="0" marB="0"/>
                </a:tc>
                <a:tc>
                  <a:txBody>
                    <a:bodyPr/>
                    <a:lstStyle/>
                    <a:p>
                      <a:pPr marL="0" marR="0" algn="ctr" defTabSz="914400" rtl="0" eaLnBrk="1" latinLnBrk="0" hangingPunct="1">
                        <a:spcBef>
                          <a:spcPts val="0"/>
                        </a:spcBef>
                        <a:spcAft>
                          <a:spcPts val="0"/>
                        </a:spcAft>
                      </a:pPr>
                      <a:r>
                        <a:rPr lang="en-US" sz="2000" b="1" kern="1200" dirty="0">
                          <a:solidFill>
                            <a:srgbClr val="C00000"/>
                          </a:solidFill>
                          <a:effectLst>
                            <a:outerShdw blurRad="38100" dist="38100" dir="2700000" algn="tl">
                              <a:srgbClr val="000000">
                                <a:alpha val="43137"/>
                              </a:srgbClr>
                            </a:outerShdw>
                          </a:effectLst>
                          <a:latin typeface="+mn-lt"/>
                          <a:ea typeface="+mn-ea"/>
                          <a:cs typeface="+mn-cs"/>
                        </a:rPr>
                        <a:t>Program Management</a:t>
                      </a:r>
                    </a:p>
                  </a:txBody>
                  <a:tcPr marL="68580" marR="68580" marT="0" marB="0">
                    <a:solidFill>
                      <a:schemeClr val="accent5">
                        <a:lumMod val="20000"/>
                        <a:lumOff val="80000"/>
                      </a:schemeClr>
                    </a:solidFill>
                  </a:tcPr>
                </a:tc>
                <a:tc>
                  <a:txBody>
                    <a:bodyPr/>
                    <a:lstStyle/>
                    <a:p>
                      <a:pPr marL="0" marR="0" algn="ctr" defTabSz="914400" rtl="0" eaLnBrk="1" latinLnBrk="0" hangingPunct="1">
                        <a:spcBef>
                          <a:spcPts val="0"/>
                        </a:spcBef>
                        <a:spcAft>
                          <a:spcPts val="0"/>
                        </a:spcAft>
                      </a:pPr>
                      <a:r>
                        <a:rPr lang="en-US" sz="2000" b="1" kern="1200" dirty="0">
                          <a:solidFill>
                            <a:srgbClr val="C00000"/>
                          </a:solidFill>
                          <a:effectLst>
                            <a:outerShdw blurRad="38100" dist="38100" dir="2700000" algn="tl">
                              <a:srgbClr val="000000">
                                <a:alpha val="43137"/>
                              </a:srgbClr>
                            </a:outerShdw>
                          </a:effectLst>
                          <a:latin typeface="+mn-lt"/>
                          <a:ea typeface="+mn-ea"/>
                          <a:cs typeface="+mn-cs"/>
                        </a:rPr>
                        <a:t>Accounting &amp; Control</a:t>
                      </a:r>
                    </a:p>
                  </a:txBody>
                  <a:tcPr marL="68580" marR="68580" marT="0" marB="0">
                    <a:solidFill>
                      <a:schemeClr val="accent5">
                        <a:lumMod val="20000"/>
                        <a:lumOff val="80000"/>
                      </a:schemeClr>
                    </a:solidFill>
                  </a:tcPr>
                </a:tc>
              </a:tr>
              <a:tr h="935182">
                <a:tc>
                  <a:txBody>
                    <a:bodyPr/>
                    <a:lstStyle/>
                    <a:p>
                      <a:pPr marL="0" marR="0">
                        <a:spcBef>
                          <a:spcPts val="0"/>
                        </a:spcBef>
                        <a:spcAft>
                          <a:spcPts val="0"/>
                        </a:spcAft>
                      </a:pPr>
                      <a:r>
                        <a:rPr lang="en-US" sz="2000" b="0" dirty="0">
                          <a:solidFill>
                            <a:schemeClr val="tx1"/>
                          </a:solidFill>
                          <a:effectLst/>
                        </a:rPr>
                        <a:t>Want advanced cost management systems to better manage cost</a:t>
                      </a:r>
                      <a:endParaRPr lang="en-US" sz="1800" b="0" dirty="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r>
                        <a:rPr lang="en-US" sz="2000" b="0" dirty="0">
                          <a:solidFill>
                            <a:schemeClr val="tx1"/>
                          </a:solidFill>
                          <a:effectLst/>
                        </a:rPr>
                        <a:t> </a:t>
                      </a:r>
                      <a:endParaRPr lang="en-US" sz="1800" b="0" dirty="0">
                        <a:solidFill>
                          <a:schemeClr val="tx1"/>
                        </a:solidFill>
                        <a:effectLst/>
                      </a:endParaRPr>
                    </a:p>
                    <a:p>
                      <a:pPr marL="0" marR="0" algn="ctr">
                        <a:spcBef>
                          <a:spcPts val="0"/>
                        </a:spcBef>
                        <a:spcAft>
                          <a:spcPts val="0"/>
                        </a:spcAft>
                      </a:pPr>
                      <a:r>
                        <a:rPr lang="en-US" sz="1200" b="0" dirty="0">
                          <a:solidFill>
                            <a:schemeClr val="tx1"/>
                          </a:solidFill>
                          <a:effectLst/>
                        </a:rPr>
                        <a:t>XXX</a:t>
                      </a:r>
                      <a:endParaRPr lang="en-US" sz="1200" b="0" dirty="0">
                        <a:solidFill>
                          <a:schemeClr val="tx1"/>
                        </a:solidFill>
                        <a:effectLst/>
                        <a:latin typeface="Times New Roman"/>
                      </a:endParaRPr>
                    </a:p>
                  </a:txBody>
                  <a:tcPr marL="68580" marR="68580" marT="0" marB="0"/>
                </a:tc>
                <a:tc>
                  <a:txBody>
                    <a:bodyPr/>
                    <a:lstStyle/>
                    <a:p>
                      <a:pPr marL="0" marR="0" defTabSz="914400" rtl="0" eaLnBrk="1" latinLnBrk="0" hangingPunct="1">
                        <a:spcBef>
                          <a:spcPts val="0"/>
                        </a:spcBef>
                        <a:spcAft>
                          <a:spcPts val="0"/>
                        </a:spcAft>
                      </a:pPr>
                      <a:r>
                        <a:rPr lang="en-US" sz="2000" b="1" kern="1200" dirty="0">
                          <a:solidFill>
                            <a:srgbClr val="C00000"/>
                          </a:solidFill>
                          <a:effectLst>
                            <a:outerShdw blurRad="38100" dist="38100" dir="2700000" algn="tl">
                              <a:srgbClr val="000000">
                                <a:alpha val="43137"/>
                              </a:srgbClr>
                            </a:outerShdw>
                          </a:effectLst>
                          <a:latin typeface="+mn-lt"/>
                          <a:ea typeface="+mn-ea"/>
                          <a:cs typeface="+mn-cs"/>
                        </a:rPr>
                        <a:t> </a:t>
                      </a:r>
                    </a:p>
                  </a:txBody>
                  <a:tcPr marL="68580" marR="68580" marT="0" marB="0">
                    <a:solidFill>
                      <a:schemeClr val="accent5">
                        <a:lumMod val="20000"/>
                        <a:lumOff val="80000"/>
                      </a:schemeClr>
                    </a:solidFill>
                  </a:tcPr>
                </a:tc>
                <a:tc>
                  <a:txBody>
                    <a:bodyPr/>
                    <a:lstStyle/>
                    <a:p>
                      <a:pPr marL="0" marR="0" defTabSz="914400" rtl="0" eaLnBrk="1" latinLnBrk="0" hangingPunct="1">
                        <a:spcBef>
                          <a:spcPts val="0"/>
                        </a:spcBef>
                        <a:spcAft>
                          <a:spcPts val="0"/>
                        </a:spcAft>
                      </a:pPr>
                      <a:r>
                        <a:rPr lang="en-US" sz="2000" b="1" kern="1200" dirty="0">
                          <a:solidFill>
                            <a:srgbClr val="C00000"/>
                          </a:solidFill>
                          <a:effectLst>
                            <a:outerShdw blurRad="38100" dist="38100" dir="2700000" algn="tl">
                              <a:srgbClr val="000000">
                                <a:alpha val="43137"/>
                              </a:srgbClr>
                            </a:outerShdw>
                          </a:effectLst>
                          <a:latin typeface="+mn-lt"/>
                          <a:ea typeface="+mn-ea"/>
                          <a:cs typeface="+mn-cs"/>
                        </a:rPr>
                        <a:t> </a:t>
                      </a:r>
                    </a:p>
                  </a:txBody>
                  <a:tcPr marL="68580" marR="68580" marT="0" marB="0">
                    <a:solidFill>
                      <a:schemeClr val="accent5">
                        <a:lumMod val="20000"/>
                        <a:lumOff val="80000"/>
                      </a:schemeClr>
                    </a:solidFill>
                  </a:tcPr>
                </a:tc>
              </a:tr>
              <a:tr h="935182">
                <a:tc>
                  <a:txBody>
                    <a:bodyPr/>
                    <a:lstStyle/>
                    <a:p>
                      <a:pPr marL="0" marR="0" algn="ctr" defTabSz="914400" rtl="0" eaLnBrk="1" latinLnBrk="0" hangingPunct="1">
                        <a:spcBef>
                          <a:spcPts val="0"/>
                        </a:spcBef>
                        <a:spcAft>
                          <a:spcPts val="0"/>
                        </a:spcAft>
                      </a:pPr>
                      <a:r>
                        <a:rPr lang="en-US" sz="2000" b="1" kern="1200" dirty="0">
                          <a:solidFill>
                            <a:srgbClr val="C00000"/>
                          </a:solidFill>
                          <a:effectLst>
                            <a:outerShdw blurRad="38100" dist="38100" dir="2700000" algn="tl">
                              <a:srgbClr val="000000">
                                <a:alpha val="43137"/>
                              </a:srgbClr>
                            </a:outerShdw>
                          </a:effectLst>
                          <a:latin typeface="+mn-lt"/>
                          <a:ea typeface="+mn-ea"/>
                          <a:cs typeface="+mn-cs"/>
                        </a:rPr>
                        <a:t>Resist cost measurement change due to customer concerns</a:t>
                      </a:r>
                    </a:p>
                  </a:txBody>
                  <a:tcPr marL="68580" marR="68580" marT="0" marB="0">
                    <a:solidFill>
                      <a:schemeClr val="accent5">
                        <a:lumMod val="20000"/>
                        <a:lumOff val="80000"/>
                      </a:schemeClr>
                    </a:solidFill>
                  </a:tcPr>
                </a:tc>
                <a:tc>
                  <a:txBody>
                    <a:bodyPr/>
                    <a:lstStyle/>
                    <a:p>
                      <a:pPr marL="0" marR="0" algn="ctr" defTabSz="914400" rtl="0" eaLnBrk="1" latinLnBrk="0" hangingPunct="1">
                        <a:spcBef>
                          <a:spcPts val="0"/>
                        </a:spcBef>
                        <a:spcAft>
                          <a:spcPts val="0"/>
                        </a:spcAft>
                      </a:pPr>
                      <a:r>
                        <a:rPr lang="en-US" sz="2000" b="1" kern="1200" dirty="0">
                          <a:solidFill>
                            <a:srgbClr val="C00000"/>
                          </a:solidFill>
                          <a:effectLst>
                            <a:outerShdw blurRad="38100" dist="38100" dir="2700000" algn="tl">
                              <a:srgbClr val="000000">
                                <a:alpha val="43137"/>
                              </a:srgbClr>
                            </a:outerShdw>
                          </a:effectLst>
                          <a:latin typeface="+mn-lt"/>
                          <a:ea typeface="+mn-ea"/>
                          <a:cs typeface="+mn-cs"/>
                        </a:rPr>
                        <a:t> </a:t>
                      </a:r>
                    </a:p>
                  </a:txBody>
                  <a:tcPr marL="68580" marR="68580" marT="0" marB="0">
                    <a:solidFill>
                      <a:schemeClr val="accent5">
                        <a:lumMod val="20000"/>
                        <a:lumOff val="80000"/>
                      </a:schemeClr>
                    </a:solidFill>
                  </a:tcPr>
                </a:tc>
                <a:tc>
                  <a:txBody>
                    <a:bodyPr/>
                    <a:lstStyle/>
                    <a:p>
                      <a:pPr marL="0" marR="0" algn="ctr" defTabSz="914400" rtl="0" eaLnBrk="1" latinLnBrk="0" hangingPunct="1">
                        <a:spcBef>
                          <a:spcPts val="0"/>
                        </a:spcBef>
                        <a:spcAft>
                          <a:spcPts val="0"/>
                        </a:spcAft>
                      </a:pPr>
                      <a:r>
                        <a:rPr lang="en-US" sz="2000" b="1" kern="1200" dirty="0">
                          <a:solidFill>
                            <a:srgbClr val="C00000"/>
                          </a:solidFill>
                          <a:effectLst>
                            <a:outerShdw blurRad="38100" dist="38100" dir="2700000" algn="tl">
                              <a:srgbClr val="000000">
                                <a:alpha val="43137"/>
                              </a:srgbClr>
                            </a:outerShdw>
                          </a:effectLst>
                          <a:latin typeface="+mn-lt"/>
                          <a:ea typeface="+mn-ea"/>
                          <a:cs typeface="+mn-cs"/>
                        </a:rPr>
                        <a:t> </a:t>
                      </a:r>
                    </a:p>
                    <a:p>
                      <a:pPr marL="0" marR="0" algn="ctr" defTabSz="914400" rtl="0" eaLnBrk="1" latinLnBrk="0" hangingPunct="1">
                        <a:spcBef>
                          <a:spcPts val="0"/>
                        </a:spcBef>
                        <a:spcAft>
                          <a:spcPts val="0"/>
                        </a:spcAft>
                      </a:pPr>
                      <a:r>
                        <a:rPr lang="en-US" sz="1600" b="1" kern="1200" dirty="0">
                          <a:solidFill>
                            <a:srgbClr val="C00000"/>
                          </a:solidFill>
                          <a:effectLst>
                            <a:outerShdw blurRad="38100" dist="38100" dir="2700000" algn="tl">
                              <a:srgbClr val="000000">
                                <a:alpha val="43137"/>
                              </a:srgbClr>
                            </a:outerShdw>
                          </a:effectLst>
                          <a:latin typeface="+mn-lt"/>
                          <a:ea typeface="+mn-ea"/>
                          <a:cs typeface="+mn-cs"/>
                        </a:rPr>
                        <a:t>XXX</a:t>
                      </a:r>
                    </a:p>
                  </a:txBody>
                  <a:tcPr marL="68580" marR="68580" marT="0" marB="0">
                    <a:solidFill>
                      <a:schemeClr val="accent5">
                        <a:lumMod val="20000"/>
                        <a:lumOff val="80000"/>
                      </a:schemeClr>
                    </a:solidFill>
                  </a:tcPr>
                </a:tc>
                <a:tc>
                  <a:txBody>
                    <a:bodyPr/>
                    <a:lstStyle/>
                    <a:p>
                      <a:pPr marL="0" marR="0" defTabSz="914400" rtl="0" eaLnBrk="1" latinLnBrk="0" hangingPunct="1">
                        <a:spcBef>
                          <a:spcPts val="0"/>
                        </a:spcBef>
                        <a:spcAft>
                          <a:spcPts val="0"/>
                        </a:spcAft>
                      </a:pPr>
                      <a:r>
                        <a:rPr lang="en-US" sz="2000" b="1" kern="1200" dirty="0">
                          <a:solidFill>
                            <a:srgbClr val="C00000"/>
                          </a:solidFill>
                          <a:effectLst>
                            <a:outerShdw blurRad="38100" dist="38100" dir="2700000" algn="tl">
                              <a:srgbClr val="000000">
                                <a:alpha val="43137"/>
                              </a:srgbClr>
                            </a:outerShdw>
                          </a:effectLst>
                          <a:latin typeface="+mn-lt"/>
                          <a:ea typeface="+mn-ea"/>
                          <a:cs typeface="+mn-cs"/>
                        </a:rPr>
                        <a:t> </a:t>
                      </a:r>
                    </a:p>
                  </a:txBody>
                  <a:tcPr marL="68580" marR="68580" marT="0" marB="0">
                    <a:solidFill>
                      <a:schemeClr val="accent5">
                        <a:lumMod val="20000"/>
                        <a:lumOff val="80000"/>
                      </a:schemeClr>
                    </a:solidFill>
                  </a:tcPr>
                </a:tc>
              </a:tr>
              <a:tr h="935182">
                <a:tc>
                  <a:txBody>
                    <a:bodyPr/>
                    <a:lstStyle/>
                    <a:p>
                      <a:pPr marL="0" marR="0" algn="ctr" defTabSz="914400" rtl="0" eaLnBrk="1" latinLnBrk="0" hangingPunct="1">
                        <a:spcBef>
                          <a:spcPts val="0"/>
                        </a:spcBef>
                        <a:spcAft>
                          <a:spcPts val="0"/>
                        </a:spcAft>
                      </a:pPr>
                      <a:r>
                        <a:rPr lang="en-US" sz="2000" b="1" kern="1200" dirty="0">
                          <a:solidFill>
                            <a:srgbClr val="C00000"/>
                          </a:solidFill>
                          <a:effectLst>
                            <a:outerShdw blurRad="38100" dist="38100" dir="2700000" algn="tl">
                              <a:srgbClr val="000000">
                                <a:alpha val="43137"/>
                              </a:srgbClr>
                            </a:outerShdw>
                          </a:effectLst>
                          <a:latin typeface="+mn-lt"/>
                          <a:ea typeface="+mn-ea"/>
                          <a:cs typeface="+mn-cs"/>
                        </a:rPr>
                        <a:t>Resist cost measurement change due to compliance concerns</a:t>
                      </a:r>
                    </a:p>
                  </a:txBody>
                  <a:tcPr marL="68580" marR="68580" marT="0" marB="0">
                    <a:solidFill>
                      <a:schemeClr val="accent5">
                        <a:lumMod val="20000"/>
                        <a:lumOff val="80000"/>
                      </a:schemeClr>
                    </a:solidFill>
                  </a:tcPr>
                </a:tc>
                <a:tc>
                  <a:txBody>
                    <a:bodyPr/>
                    <a:lstStyle/>
                    <a:p>
                      <a:pPr marL="0" marR="0" algn="ctr" defTabSz="914400" rtl="0" eaLnBrk="1" latinLnBrk="0" hangingPunct="1">
                        <a:spcBef>
                          <a:spcPts val="0"/>
                        </a:spcBef>
                        <a:spcAft>
                          <a:spcPts val="0"/>
                        </a:spcAft>
                      </a:pPr>
                      <a:r>
                        <a:rPr lang="en-US" sz="2000" b="1" kern="1200" dirty="0">
                          <a:solidFill>
                            <a:srgbClr val="C00000"/>
                          </a:solidFill>
                          <a:effectLst>
                            <a:outerShdw blurRad="38100" dist="38100" dir="2700000" algn="tl">
                              <a:srgbClr val="000000">
                                <a:alpha val="43137"/>
                              </a:srgbClr>
                            </a:outerShdw>
                          </a:effectLst>
                          <a:latin typeface="+mn-lt"/>
                          <a:ea typeface="+mn-ea"/>
                          <a:cs typeface="+mn-cs"/>
                        </a:rPr>
                        <a:t> </a:t>
                      </a:r>
                    </a:p>
                  </a:txBody>
                  <a:tcPr marL="68580" marR="68580" marT="0" marB="0">
                    <a:solidFill>
                      <a:schemeClr val="accent5">
                        <a:lumMod val="20000"/>
                        <a:lumOff val="80000"/>
                      </a:schemeClr>
                    </a:solidFill>
                  </a:tcPr>
                </a:tc>
                <a:tc>
                  <a:txBody>
                    <a:bodyPr/>
                    <a:lstStyle/>
                    <a:p>
                      <a:pPr marL="0" marR="0" algn="ctr" defTabSz="914400" rtl="0" eaLnBrk="1" latinLnBrk="0" hangingPunct="1">
                        <a:spcBef>
                          <a:spcPts val="0"/>
                        </a:spcBef>
                        <a:spcAft>
                          <a:spcPts val="0"/>
                        </a:spcAft>
                      </a:pPr>
                      <a:r>
                        <a:rPr lang="en-US" sz="2000" b="1" kern="1200" dirty="0">
                          <a:solidFill>
                            <a:srgbClr val="C00000"/>
                          </a:solidFill>
                          <a:effectLst>
                            <a:outerShdw blurRad="38100" dist="38100" dir="2700000" algn="tl">
                              <a:srgbClr val="000000">
                                <a:alpha val="43137"/>
                              </a:srgbClr>
                            </a:outerShdw>
                          </a:effectLst>
                          <a:latin typeface="+mn-lt"/>
                          <a:ea typeface="+mn-ea"/>
                          <a:cs typeface="+mn-cs"/>
                        </a:rPr>
                        <a:t> </a:t>
                      </a:r>
                    </a:p>
                  </a:txBody>
                  <a:tcPr marL="68580" marR="68580" marT="0" marB="0">
                    <a:solidFill>
                      <a:schemeClr val="accent5">
                        <a:lumMod val="20000"/>
                        <a:lumOff val="80000"/>
                      </a:schemeClr>
                    </a:solidFill>
                  </a:tcPr>
                </a:tc>
                <a:tc>
                  <a:txBody>
                    <a:bodyPr/>
                    <a:lstStyle/>
                    <a:p>
                      <a:pPr marL="0" marR="0" algn="ctr" defTabSz="914400" rtl="0" eaLnBrk="1" latinLnBrk="0" hangingPunct="1">
                        <a:spcBef>
                          <a:spcPts val="0"/>
                        </a:spcBef>
                        <a:spcAft>
                          <a:spcPts val="0"/>
                        </a:spcAft>
                      </a:pPr>
                      <a:r>
                        <a:rPr lang="en-US" sz="2000" b="1" kern="1200" dirty="0">
                          <a:solidFill>
                            <a:srgbClr val="C00000"/>
                          </a:solidFill>
                          <a:effectLst>
                            <a:outerShdw blurRad="38100" dist="38100" dir="2700000" algn="tl">
                              <a:srgbClr val="000000">
                                <a:alpha val="43137"/>
                              </a:srgbClr>
                            </a:outerShdw>
                          </a:effectLst>
                          <a:latin typeface="+mn-lt"/>
                          <a:ea typeface="+mn-ea"/>
                          <a:cs typeface="+mn-cs"/>
                        </a:rPr>
                        <a:t> </a:t>
                      </a:r>
                    </a:p>
                    <a:p>
                      <a:pPr marL="0" marR="0" algn="ctr" defTabSz="914400" rtl="0" eaLnBrk="1" latinLnBrk="0" hangingPunct="1">
                        <a:spcBef>
                          <a:spcPts val="0"/>
                        </a:spcBef>
                        <a:spcAft>
                          <a:spcPts val="0"/>
                        </a:spcAft>
                      </a:pPr>
                      <a:r>
                        <a:rPr lang="en-US" sz="1600" b="1" kern="1200" dirty="0">
                          <a:solidFill>
                            <a:srgbClr val="C00000"/>
                          </a:solidFill>
                          <a:effectLst>
                            <a:outerShdw blurRad="38100" dist="38100" dir="2700000" algn="tl">
                              <a:srgbClr val="000000">
                                <a:alpha val="43137"/>
                              </a:srgbClr>
                            </a:outerShdw>
                          </a:effectLst>
                          <a:latin typeface="+mn-lt"/>
                          <a:ea typeface="+mn-ea"/>
                          <a:cs typeface="+mn-cs"/>
                        </a:rPr>
                        <a:t>XXX</a:t>
                      </a:r>
                    </a:p>
                  </a:txBody>
                  <a:tcPr marL="68580" marR="68580" marT="0" marB="0">
                    <a:solidFill>
                      <a:schemeClr val="accent5">
                        <a:lumMod val="20000"/>
                        <a:lumOff val="80000"/>
                      </a:schemeClr>
                    </a:solidFill>
                  </a:tcPr>
                </a:tc>
              </a:tr>
            </a:tbl>
          </a:graphicData>
        </a:graphic>
      </p:graphicFrame>
      <p:sp>
        <p:nvSpPr>
          <p:cNvPr id="5" name="Rectangle 1"/>
          <p:cNvSpPr>
            <a:spLocks noChangeArrowheads="1"/>
          </p:cNvSpPr>
          <p:nvPr/>
        </p:nvSpPr>
        <p:spPr bwMode="auto">
          <a:xfrm>
            <a:off x="1066800" y="1810435"/>
            <a:ext cx="27015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TABLE 1: Data Summary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Footer Placeholder 2"/>
          <p:cNvSpPr>
            <a:spLocks noGrp="1"/>
          </p:cNvSpPr>
          <p:nvPr>
            <p:ph type="ftr" sz="quarter" idx="11"/>
          </p:nvPr>
        </p:nvSpPr>
        <p:spPr/>
        <p:txBody>
          <a:bodyPr/>
          <a:lstStyle/>
          <a:p>
            <a:r>
              <a:rPr lang="en-US" smtClean="0"/>
              <a:t>© Dale R. Geiger 2011</a:t>
            </a:r>
            <a:endParaRPr lang="en-US"/>
          </a:p>
        </p:txBody>
      </p:sp>
      <p:sp>
        <p:nvSpPr>
          <p:cNvPr id="6" name="Slide Number Placeholder 5"/>
          <p:cNvSpPr>
            <a:spLocks noGrp="1"/>
          </p:cNvSpPr>
          <p:nvPr>
            <p:ph type="sldNum" sz="quarter" idx="12"/>
          </p:nvPr>
        </p:nvSpPr>
        <p:spPr/>
        <p:txBody>
          <a:bodyPr/>
          <a:lstStyle/>
          <a:p>
            <a:fld id="{1401214D-CE6D-4525-A25B-6893E9798BAF}" type="slidenum">
              <a:rPr lang="en-US" smtClean="0"/>
              <a:t>44</a:t>
            </a:fld>
            <a:endParaRPr lang="en-US"/>
          </a:p>
        </p:txBody>
      </p:sp>
    </p:spTree>
    <p:extLst>
      <p:ext uri="{BB962C8B-B14F-4D97-AF65-F5344CB8AC3E}">
        <p14:creationId xmlns:p14="http://schemas.microsoft.com/office/powerpoint/2010/main" val="4333622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Defense Contractor reporting is an external reporting exercise</a:t>
            </a:r>
          </a:p>
          <a:p>
            <a:r>
              <a:rPr lang="en-US" dirty="0" smtClean="0"/>
              <a:t>Detailed reporting requirements are the price of doing business with the federal government</a:t>
            </a:r>
          </a:p>
          <a:p>
            <a:r>
              <a:rPr lang="en-US" dirty="0" smtClean="0"/>
              <a:t>Isn’t it in the government’s best interest for contractors to have good </a:t>
            </a:r>
            <a:r>
              <a:rPr lang="en-US" i="1" dirty="0" smtClean="0"/>
              <a:t>managerial</a:t>
            </a:r>
            <a:r>
              <a:rPr lang="en-US" dirty="0" smtClean="0"/>
              <a:t> cost information?</a:t>
            </a:r>
            <a:endParaRPr lang="en-US" dirty="0"/>
          </a:p>
        </p:txBody>
      </p:sp>
      <p:sp>
        <p:nvSpPr>
          <p:cNvPr id="4" name="Footer Placeholder 3"/>
          <p:cNvSpPr>
            <a:spLocks noGrp="1"/>
          </p:cNvSpPr>
          <p:nvPr>
            <p:ph type="ftr" sz="quarter" idx="11"/>
          </p:nvPr>
        </p:nvSpPr>
        <p:spPr/>
        <p:txBody>
          <a:bodyPr/>
          <a:lstStyle/>
          <a:p>
            <a:r>
              <a:rPr lang="en-US" smtClean="0"/>
              <a:t>© Dale R. Geiger 2011</a:t>
            </a:r>
            <a:endParaRPr lang="en-US"/>
          </a:p>
        </p:txBody>
      </p:sp>
      <p:sp>
        <p:nvSpPr>
          <p:cNvPr id="5" name="Slide Number Placeholder 4"/>
          <p:cNvSpPr>
            <a:spLocks noGrp="1"/>
          </p:cNvSpPr>
          <p:nvPr>
            <p:ph type="sldNum" sz="quarter" idx="12"/>
          </p:nvPr>
        </p:nvSpPr>
        <p:spPr/>
        <p:txBody>
          <a:bodyPr/>
          <a:lstStyle/>
          <a:p>
            <a:fld id="{1401214D-CE6D-4525-A25B-6893E9798BAF}" type="slidenum">
              <a:rPr lang="en-US" smtClean="0"/>
              <a:t>45</a:t>
            </a:fld>
            <a:endParaRPr lang="en-US"/>
          </a:p>
        </p:txBody>
      </p:sp>
    </p:spTree>
    <p:extLst>
      <p:ext uri="{BB962C8B-B14F-4D97-AF65-F5344CB8AC3E}">
        <p14:creationId xmlns:p14="http://schemas.microsoft.com/office/powerpoint/2010/main" val="25526862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Is </a:t>
            </a:r>
            <a:r>
              <a:rPr lang="en-US" dirty="0"/>
              <a:t>it possible for cost reporting to comply with all federal regulations and cost accounting standards and still fail to adequately support managerial decisions?</a:t>
            </a:r>
          </a:p>
          <a:p>
            <a:endParaRPr lang="en-US" dirty="0"/>
          </a:p>
        </p:txBody>
      </p:sp>
      <p:sp>
        <p:nvSpPr>
          <p:cNvPr id="4" name="Footer Placeholder 3"/>
          <p:cNvSpPr>
            <a:spLocks noGrp="1"/>
          </p:cNvSpPr>
          <p:nvPr>
            <p:ph type="ftr" sz="quarter" idx="11"/>
          </p:nvPr>
        </p:nvSpPr>
        <p:spPr/>
        <p:txBody>
          <a:bodyPr/>
          <a:lstStyle/>
          <a:p>
            <a:r>
              <a:rPr lang="en-US" smtClean="0"/>
              <a:t>© Dale R. Geiger 2011</a:t>
            </a:r>
            <a:endParaRPr lang="en-US"/>
          </a:p>
        </p:txBody>
      </p:sp>
      <p:sp>
        <p:nvSpPr>
          <p:cNvPr id="5" name="Slide Number Placeholder 4"/>
          <p:cNvSpPr>
            <a:spLocks noGrp="1"/>
          </p:cNvSpPr>
          <p:nvPr>
            <p:ph type="sldNum" sz="quarter" idx="12"/>
          </p:nvPr>
        </p:nvSpPr>
        <p:spPr/>
        <p:txBody>
          <a:bodyPr/>
          <a:lstStyle/>
          <a:p>
            <a:fld id="{1401214D-CE6D-4525-A25B-6893E9798BAF}" type="slidenum">
              <a:rPr lang="en-US" smtClean="0"/>
              <a:t>46</a:t>
            </a:fld>
            <a:endParaRPr lang="en-US"/>
          </a:p>
        </p:txBody>
      </p:sp>
      <p:sp>
        <p:nvSpPr>
          <p:cNvPr id="6" name="Title 1"/>
          <p:cNvSpPr>
            <a:spLocks noGrp="1"/>
          </p:cNvSpPr>
          <p:nvPr>
            <p:ph type="title"/>
          </p:nvPr>
        </p:nvSpPr>
        <p:spPr/>
        <p:txBody>
          <a:bodyPr/>
          <a:lstStyle/>
          <a:p>
            <a:r>
              <a:rPr lang="en-US" dirty="0" smtClean="0"/>
              <a:t>Conduct Check on Learning</a:t>
            </a:r>
            <a:endParaRPr lang="en-US" dirty="0"/>
          </a:p>
        </p:txBody>
      </p:sp>
      <p:pic>
        <p:nvPicPr>
          <p:cNvPr id="7" name="Picture 2" descr="C:\Users\Melanie Nelson\AppData\Local\Microsoft\Windows\Temporary Internet Files\Content.IE5\VSG94DM2\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28600"/>
            <a:ext cx="914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72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Cost Reporting</a:t>
            </a:r>
            <a:endParaRPr lang="en-US" dirty="0"/>
          </a:p>
        </p:txBody>
      </p:sp>
      <p:sp>
        <p:nvSpPr>
          <p:cNvPr id="3" name="Content Placeholder 2"/>
          <p:cNvSpPr>
            <a:spLocks noGrp="1"/>
          </p:cNvSpPr>
          <p:nvPr>
            <p:ph idx="1"/>
          </p:nvPr>
        </p:nvSpPr>
        <p:spPr/>
        <p:txBody>
          <a:bodyPr>
            <a:normAutofit/>
          </a:bodyPr>
          <a:lstStyle/>
          <a:p>
            <a:r>
              <a:rPr lang="en-US" dirty="0" smtClean="0"/>
              <a:t>Contractors who develop weapons systems for </a:t>
            </a:r>
            <a:r>
              <a:rPr lang="en-US" dirty="0" err="1" smtClean="0"/>
              <a:t>DoD</a:t>
            </a:r>
            <a:r>
              <a:rPr lang="en-US" dirty="0" smtClean="0"/>
              <a:t> must provide a Contractor Cost Data Report</a:t>
            </a:r>
            <a:endParaRPr lang="en-US" dirty="0"/>
          </a:p>
          <a:p>
            <a:pPr lvl="1"/>
            <a:r>
              <a:rPr lang="en-US" dirty="0" smtClean="0"/>
              <a:t>Includes the Functional Cost-Hour Report, the Work Breakdown Structure, and the Progress Curve Report</a:t>
            </a:r>
          </a:p>
          <a:p>
            <a:pPr lvl="1"/>
            <a:r>
              <a:rPr lang="en-US" dirty="0" smtClean="0"/>
              <a:t>Requires a 143-page manual of instructions for completing the report</a:t>
            </a:r>
          </a:p>
        </p:txBody>
      </p:sp>
      <p:sp>
        <p:nvSpPr>
          <p:cNvPr id="4" name="Footer Placeholder 3"/>
          <p:cNvSpPr>
            <a:spLocks noGrp="1"/>
          </p:cNvSpPr>
          <p:nvPr>
            <p:ph type="ftr" sz="quarter" idx="11"/>
          </p:nvPr>
        </p:nvSpPr>
        <p:spPr/>
        <p:txBody>
          <a:bodyPr/>
          <a:lstStyle/>
          <a:p>
            <a:r>
              <a:rPr lang="en-US" smtClean="0"/>
              <a:t>© Dale R. Geiger 2011</a:t>
            </a:r>
            <a:endParaRPr lang="en-US"/>
          </a:p>
        </p:txBody>
      </p:sp>
      <p:sp>
        <p:nvSpPr>
          <p:cNvPr id="5" name="Slide Number Placeholder 4"/>
          <p:cNvSpPr>
            <a:spLocks noGrp="1"/>
          </p:cNvSpPr>
          <p:nvPr>
            <p:ph type="sldNum" sz="quarter" idx="12"/>
          </p:nvPr>
        </p:nvSpPr>
        <p:spPr/>
        <p:txBody>
          <a:bodyPr/>
          <a:lstStyle/>
          <a:p>
            <a:fld id="{1401214D-CE6D-4525-A25B-6893E9798BAF}" type="slidenum">
              <a:rPr lang="en-US" smtClean="0"/>
              <a:t>5</a:t>
            </a:fld>
            <a:endParaRPr lang="en-US"/>
          </a:p>
        </p:txBody>
      </p:sp>
    </p:spTree>
    <p:extLst>
      <p:ext uri="{BB962C8B-B14F-4D97-AF65-F5344CB8AC3E}">
        <p14:creationId xmlns:p14="http://schemas.microsoft.com/office/powerpoint/2010/main" val="2969410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Cost Reporting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447800"/>
            <a:ext cx="3452871" cy="452596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3"/>
          <p:cNvPicPr>
            <a:picLocks noChangeAspect="1"/>
          </p:cNvPicPr>
          <p:nvPr/>
        </p:nvPicPr>
        <p:blipFill rotWithShape="1">
          <a:blip r:embed="rId4">
            <a:extLst>
              <a:ext uri="{BEBA8EAE-BF5A-486C-A8C5-ECC9F3942E4B}">
                <a14:imgProps xmlns:a14="http://schemas.microsoft.com/office/drawing/2010/main">
                  <a14:imgLayer r:embed="rId5">
                    <a14:imgEffect>
                      <a14:sharpenSoften amount="62000"/>
                    </a14:imgEffect>
                    <a14:imgEffect>
                      <a14:brightnessContrast bright="15000" contrast="33000"/>
                    </a14:imgEffect>
                  </a14:imgLayer>
                </a14:imgProps>
              </a:ext>
              <a:ext uri="{28A0092B-C50C-407E-A947-70E740481C1C}">
                <a14:useLocalDpi xmlns:a14="http://schemas.microsoft.com/office/drawing/2010/main" val="0"/>
              </a:ext>
            </a:extLst>
          </a:blip>
          <a:srcRect t="46213" r="57183" b="8093"/>
          <a:stretch/>
        </p:blipFill>
        <p:spPr>
          <a:xfrm>
            <a:off x="762000" y="3581399"/>
            <a:ext cx="1489842" cy="2057401"/>
          </a:xfrm>
          <a:prstGeom prst="rect">
            <a:avLst/>
          </a:prstGeom>
          <a:ln>
            <a:noFill/>
          </a:ln>
          <a:effectLst>
            <a:softEdge rad="63500"/>
          </a:effectLst>
        </p:spPr>
      </p:pic>
      <p:cxnSp>
        <p:nvCxnSpPr>
          <p:cNvPr id="8" name="Straight Connector 7"/>
          <p:cNvCxnSpPr/>
          <p:nvPr/>
        </p:nvCxnSpPr>
        <p:spPr>
          <a:xfrm flipV="1">
            <a:off x="914400" y="1676400"/>
            <a:ext cx="4572000" cy="2057400"/>
          </a:xfrm>
          <a:prstGeom prst="line">
            <a:avLst/>
          </a:prstGeom>
          <a:ln w="28575">
            <a:solidFill>
              <a:schemeClr val="accent5"/>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914400" y="4800600"/>
            <a:ext cx="4572000" cy="762000"/>
          </a:xfrm>
          <a:prstGeom prst="line">
            <a:avLst/>
          </a:prstGeom>
          <a:ln w="28575">
            <a:solidFill>
              <a:schemeClr val="accent5"/>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5800" y="6248400"/>
            <a:ext cx="7975966"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b="1" dirty="0" smtClean="0"/>
              <a:t>The Progress </a:t>
            </a:r>
            <a:r>
              <a:rPr lang="en-US" b="1" dirty="0"/>
              <a:t>C</a:t>
            </a:r>
            <a:r>
              <a:rPr lang="en-US" b="1" dirty="0" smtClean="0"/>
              <a:t>urve report is very detailed….13 pages of instructions for this form!</a:t>
            </a:r>
            <a:endParaRPr lang="en-US" b="1" dirty="0"/>
          </a:p>
        </p:txBody>
      </p:sp>
      <p:sp>
        <p:nvSpPr>
          <p:cNvPr id="3" name="Footer Placeholder 2"/>
          <p:cNvSpPr>
            <a:spLocks noGrp="1"/>
          </p:cNvSpPr>
          <p:nvPr>
            <p:ph type="ftr" sz="quarter" idx="11"/>
          </p:nvPr>
        </p:nvSpPr>
        <p:spPr>
          <a:xfrm>
            <a:off x="3124200" y="6569075"/>
            <a:ext cx="2895600" cy="365125"/>
          </a:xfrm>
        </p:spPr>
        <p:txBody>
          <a:bodyPr/>
          <a:lstStyle/>
          <a:p>
            <a:r>
              <a:rPr lang="en-US" dirty="0" smtClean="0"/>
              <a:t>© Dale R. Geiger 2011</a:t>
            </a:r>
            <a:endParaRPr lang="en-US" dirty="0"/>
          </a:p>
        </p:txBody>
      </p:sp>
      <p:sp>
        <p:nvSpPr>
          <p:cNvPr id="5" name="Slide Number Placeholder 4"/>
          <p:cNvSpPr>
            <a:spLocks noGrp="1"/>
          </p:cNvSpPr>
          <p:nvPr>
            <p:ph type="sldNum" sz="quarter" idx="12"/>
          </p:nvPr>
        </p:nvSpPr>
        <p:spPr/>
        <p:txBody>
          <a:bodyPr/>
          <a:lstStyle/>
          <a:p>
            <a:fld id="{1401214D-CE6D-4525-A25B-6893E9798BAF}" type="slidenum">
              <a:rPr lang="en-US" smtClean="0"/>
              <a:t>6</a:t>
            </a:fld>
            <a:endParaRPr lang="en-US"/>
          </a:p>
        </p:txBody>
      </p:sp>
    </p:spTree>
    <p:extLst>
      <p:ext uri="{BB962C8B-B14F-4D97-AF65-F5344CB8AC3E}">
        <p14:creationId xmlns:p14="http://schemas.microsoft.com/office/powerpoint/2010/main" val="203899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94444E-6 -4.59635E-6 L 0.53871 -0.20286 " pathEditMode="relative" rAng="0" ptsTypes="AA">
                                      <p:cBhvr>
                                        <p:cTn id="6" dur="1000" fill="hold"/>
                                        <p:tgtEl>
                                          <p:spTgt spid="6"/>
                                        </p:tgtEl>
                                        <p:attrNameLst>
                                          <p:attrName>ppt_x</p:attrName>
                                          <p:attrName>ppt_y</p:attrName>
                                        </p:attrNameLst>
                                      </p:cBhvr>
                                      <p:rCtr x="26927" y="-10155"/>
                                    </p:animMotion>
                                  </p:childTnLst>
                                </p:cTn>
                              </p:par>
                              <p:par>
                                <p:cTn id="7" presetID="6" presetClass="emph" presetSubtype="0" fill="hold" nodeType="withEffect">
                                  <p:stCondLst>
                                    <p:cond delay="0"/>
                                  </p:stCondLst>
                                  <p:childTnLst>
                                    <p:animScale>
                                      <p:cBhvr>
                                        <p:cTn id="8" dur="1000" fill="hold"/>
                                        <p:tgtEl>
                                          <p:spTgt spid="6"/>
                                        </p:tgtEl>
                                      </p:cBhvr>
                                      <p:by x="150000" y="150000"/>
                                    </p:animScale>
                                  </p:childTnLst>
                                </p:cTn>
                              </p:par>
                              <p:par>
                                <p:cTn id="9" presetID="2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1000"/>
                                        <p:tgtEl>
                                          <p:spTgt spid="10"/>
                                        </p:tgtEl>
                                      </p:cBhvr>
                                    </p:animEffect>
                                  </p:childTnLst>
                                </p:cTn>
                              </p:par>
                              <p:par>
                                <p:cTn id="12" presetID="2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Cost Reporting</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338" y="1507619"/>
            <a:ext cx="6019800" cy="366584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8872" r="59517" b="12872"/>
          <a:stretch/>
        </p:blipFill>
        <p:spPr>
          <a:xfrm>
            <a:off x="685801" y="2940846"/>
            <a:ext cx="2514599" cy="1767173"/>
          </a:xfrm>
          <a:prstGeom prst="rect">
            <a:avLst/>
          </a:prstGeom>
          <a:ln>
            <a:noFill/>
          </a:ln>
          <a:effectLst>
            <a:softEdge rad="63500"/>
          </a:effectLst>
        </p:spPr>
      </p:pic>
      <p:cxnSp>
        <p:nvCxnSpPr>
          <p:cNvPr id="12" name="Straight Connector 11"/>
          <p:cNvCxnSpPr/>
          <p:nvPr/>
        </p:nvCxnSpPr>
        <p:spPr>
          <a:xfrm>
            <a:off x="797538" y="2955419"/>
            <a:ext cx="2860062" cy="385122"/>
          </a:xfrm>
          <a:prstGeom prst="line">
            <a:avLst/>
          </a:prstGeom>
          <a:ln w="28575">
            <a:solidFill>
              <a:schemeClr val="accent5"/>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97538" y="4708019"/>
            <a:ext cx="2860062" cy="1083181"/>
          </a:xfrm>
          <a:prstGeom prst="line">
            <a:avLst/>
          </a:prstGeom>
          <a:ln w="28575">
            <a:solidFill>
              <a:schemeClr val="accent5"/>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77000" y="2209800"/>
            <a:ext cx="1981200" cy="175432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smtClean="0"/>
              <a:t>The Functional Cost-Hour Report is highly specified by external users for consistency and comparability </a:t>
            </a:r>
            <a:endParaRPr lang="en-US" b="1" dirty="0"/>
          </a:p>
        </p:txBody>
      </p:sp>
      <p:sp>
        <p:nvSpPr>
          <p:cNvPr id="3" name="Footer Placeholder 2"/>
          <p:cNvSpPr>
            <a:spLocks noGrp="1"/>
          </p:cNvSpPr>
          <p:nvPr>
            <p:ph type="ftr" sz="quarter" idx="11"/>
          </p:nvPr>
        </p:nvSpPr>
        <p:spPr/>
        <p:txBody>
          <a:bodyPr/>
          <a:lstStyle/>
          <a:p>
            <a:r>
              <a:rPr lang="en-US" smtClean="0"/>
              <a:t>© Dale R. Geiger 2011</a:t>
            </a:r>
            <a:endParaRPr lang="en-US"/>
          </a:p>
        </p:txBody>
      </p:sp>
      <p:sp>
        <p:nvSpPr>
          <p:cNvPr id="4" name="Slide Number Placeholder 3"/>
          <p:cNvSpPr>
            <a:spLocks noGrp="1"/>
          </p:cNvSpPr>
          <p:nvPr>
            <p:ph type="sldNum" sz="quarter" idx="12"/>
          </p:nvPr>
        </p:nvSpPr>
        <p:spPr/>
        <p:txBody>
          <a:bodyPr/>
          <a:lstStyle/>
          <a:p>
            <a:fld id="{1401214D-CE6D-4525-A25B-6893E9798BAF}" type="slidenum">
              <a:rPr lang="en-US" smtClean="0"/>
              <a:t>7</a:t>
            </a:fld>
            <a:endParaRPr lang="en-US"/>
          </a:p>
        </p:txBody>
      </p:sp>
    </p:spTree>
    <p:extLst>
      <p:ext uri="{BB962C8B-B14F-4D97-AF65-F5344CB8AC3E}">
        <p14:creationId xmlns:p14="http://schemas.microsoft.com/office/powerpoint/2010/main" val="199829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6"/>
                                        </p:tgtEl>
                                      </p:cBhvr>
                                      <p:by x="150000" y="150000"/>
                                    </p:animScale>
                                  </p:childTnLst>
                                </p:cTn>
                              </p:par>
                              <p:par>
                                <p:cTn id="7" presetID="42" presetClass="path" presetSubtype="0" accel="50000" decel="50000" fill="hold" nodeType="withEffect">
                                  <p:stCondLst>
                                    <p:cond delay="0"/>
                                  </p:stCondLst>
                                  <p:childTnLst>
                                    <p:animMotion origin="layout" path="M -3.33333E-6 -1.91302E-6 L 0.37917 0.1078 " pathEditMode="relative" rAng="0" ptsTypes="AA">
                                      <p:cBhvr>
                                        <p:cTn id="8" dur="1000" fill="hold"/>
                                        <p:tgtEl>
                                          <p:spTgt spid="6"/>
                                        </p:tgtEl>
                                        <p:attrNameLst>
                                          <p:attrName>ppt_x</p:attrName>
                                          <p:attrName>ppt_y</p:attrName>
                                        </p:attrNameLst>
                                      </p:cBhvr>
                                      <p:rCtr x="18958" y="5390"/>
                                    </p:animMotion>
                                  </p:childTnLst>
                                </p:cTn>
                              </p:par>
                              <p:par>
                                <p:cTn id="9" presetID="2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par>
                                <p:cTn id="12" presetID="22" presetClass="entr" presetSubtype="8"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Accounting Standards</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38970"/>
          <a:stretch/>
        </p:blipFill>
        <p:spPr>
          <a:xfrm>
            <a:off x="914400" y="1219200"/>
            <a:ext cx="7249004" cy="5449077"/>
          </a:xfrm>
        </p:spPr>
      </p:pic>
      <p:sp>
        <p:nvSpPr>
          <p:cNvPr id="5" name="Rectangle 4"/>
          <p:cNvSpPr/>
          <p:nvPr/>
        </p:nvSpPr>
        <p:spPr>
          <a:xfrm>
            <a:off x="3581400" y="3962400"/>
            <a:ext cx="4191000" cy="533400"/>
          </a:xfrm>
          <a:prstGeom prst="rect">
            <a:avLst/>
          </a:prstGeom>
          <a:noFill/>
          <a:ln>
            <a:solidFill>
              <a:srgbClr val="C0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a:xfrm>
            <a:off x="3124200" y="6569075"/>
            <a:ext cx="2895600" cy="365125"/>
          </a:xfrm>
        </p:spPr>
        <p:txBody>
          <a:bodyPr/>
          <a:lstStyle/>
          <a:p>
            <a:r>
              <a:rPr lang="en-US" dirty="0" smtClean="0"/>
              <a:t>© Dale R. Geiger 2011</a:t>
            </a:r>
            <a:endParaRPr lang="en-US" dirty="0"/>
          </a:p>
        </p:txBody>
      </p:sp>
      <p:sp>
        <p:nvSpPr>
          <p:cNvPr id="6" name="Slide Number Placeholder 5"/>
          <p:cNvSpPr>
            <a:spLocks noGrp="1"/>
          </p:cNvSpPr>
          <p:nvPr>
            <p:ph type="sldNum" sz="quarter" idx="12"/>
          </p:nvPr>
        </p:nvSpPr>
        <p:spPr/>
        <p:txBody>
          <a:bodyPr/>
          <a:lstStyle/>
          <a:p>
            <a:fld id="{1401214D-CE6D-4525-A25B-6893E9798BAF}" type="slidenum">
              <a:rPr lang="en-US" smtClean="0"/>
              <a:t>8</a:t>
            </a:fld>
            <a:endParaRPr lang="en-US"/>
          </a:p>
        </p:txBody>
      </p:sp>
    </p:spTree>
    <p:extLst>
      <p:ext uri="{BB962C8B-B14F-4D97-AF65-F5344CB8AC3E}">
        <p14:creationId xmlns:p14="http://schemas.microsoft.com/office/powerpoint/2010/main" val="3822163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152400"/>
            <a:ext cx="4572000" cy="5638800"/>
          </a:xfrm>
          <a:prstGeom prst="rect">
            <a:avLst/>
          </a:prstGeom>
          <a:gradFill flip="none" rotWithShape="1">
            <a:gsLst>
              <a:gs pos="0">
                <a:schemeClr val="accent5">
                  <a:lumMod val="22000"/>
                  <a:lumOff val="78000"/>
                </a:schemeClr>
              </a:gs>
              <a:gs pos="100000">
                <a:schemeClr val="accent5">
                  <a:shade val="67500"/>
                  <a:satMod val="115000"/>
                  <a:lumMod val="0"/>
                  <a:lumOff val="100000"/>
                </a:schemeClr>
              </a:gs>
              <a:gs pos="100000">
                <a:schemeClr val="accent5">
                  <a:lumMod val="20000"/>
                  <a:lumOff val="80000"/>
                  <a:shade val="100000"/>
                  <a:satMod val="115000"/>
                </a:schemeClr>
              </a:gs>
            </a:gsLst>
            <a:lin ang="5400000" scaled="1"/>
            <a:tileRect/>
          </a:gra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9600" y="304800"/>
            <a:ext cx="4572000" cy="5638800"/>
          </a:xfrm>
          <a:prstGeom prst="rect">
            <a:avLst/>
          </a:prstGeom>
          <a:gradFill flip="none" rotWithShape="1">
            <a:gsLst>
              <a:gs pos="0">
                <a:schemeClr val="accent5">
                  <a:lumMod val="22000"/>
                  <a:lumOff val="78000"/>
                </a:schemeClr>
              </a:gs>
              <a:gs pos="100000">
                <a:schemeClr val="accent5">
                  <a:shade val="67500"/>
                  <a:satMod val="115000"/>
                  <a:lumMod val="0"/>
                  <a:lumOff val="100000"/>
                </a:schemeClr>
              </a:gs>
              <a:gs pos="100000">
                <a:schemeClr val="accent5">
                  <a:lumMod val="20000"/>
                  <a:lumOff val="80000"/>
                  <a:shade val="100000"/>
                  <a:satMod val="115000"/>
                </a:schemeClr>
              </a:gs>
            </a:gsLst>
            <a:lin ang="5400000" scaled="1"/>
            <a:tileRect/>
          </a:gra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2000" y="457200"/>
            <a:ext cx="4572000" cy="5638800"/>
          </a:xfrm>
          <a:prstGeom prst="rect">
            <a:avLst/>
          </a:prstGeom>
          <a:gradFill flip="none" rotWithShape="1">
            <a:gsLst>
              <a:gs pos="0">
                <a:schemeClr val="accent5">
                  <a:lumMod val="22000"/>
                  <a:lumOff val="78000"/>
                </a:schemeClr>
              </a:gs>
              <a:gs pos="100000">
                <a:schemeClr val="accent5">
                  <a:shade val="67500"/>
                  <a:satMod val="115000"/>
                  <a:lumMod val="0"/>
                  <a:lumOff val="100000"/>
                </a:schemeClr>
              </a:gs>
              <a:gs pos="100000">
                <a:schemeClr val="accent5">
                  <a:lumMod val="20000"/>
                  <a:lumOff val="80000"/>
                  <a:shade val="100000"/>
                  <a:satMod val="115000"/>
                </a:schemeClr>
              </a:gs>
            </a:gsLst>
            <a:lin ang="5400000" scaled="1"/>
            <a:tileRect/>
          </a:gra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14400" y="609600"/>
            <a:ext cx="4572000" cy="5638800"/>
          </a:xfrm>
          <a:prstGeom prst="rect">
            <a:avLst/>
          </a:prstGeom>
          <a:gradFill flip="none" rotWithShape="1">
            <a:gsLst>
              <a:gs pos="0">
                <a:schemeClr val="accent5">
                  <a:lumMod val="22000"/>
                  <a:lumOff val="78000"/>
                </a:schemeClr>
              </a:gs>
              <a:gs pos="100000">
                <a:schemeClr val="accent5">
                  <a:shade val="67500"/>
                  <a:satMod val="115000"/>
                  <a:lumMod val="0"/>
                  <a:lumOff val="100000"/>
                </a:schemeClr>
              </a:gs>
              <a:gs pos="100000">
                <a:schemeClr val="accent5">
                  <a:lumMod val="20000"/>
                  <a:lumOff val="80000"/>
                  <a:shade val="100000"/>
                  <a:satMod val="115000"/>
                </a:schemeClr>
              </a:gs>
            </a:gsLst>
            <a:lin ang="5400000" scaled="1"/>
            <a:tileRect/>
          </a:gra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66800" y="762000"/>
            <a:ext cx="4572000" cy="5638800"/>
          </a:xfrm>
          <a:prstGeom prst="rect">
            <a:avLst/>
          </a:prstGeom>
          <a:gradFill flip="none" rotWithShape="1">
            <a:gsLst>
              <a:gs pos="0">
                <a:schemeClr val="accent5">
                  <a:lumMod val="22000"/>
                  <a:lumOff val="78000"/>
                </a:schemeClr>
              </a:gs>
              <a:gs pos="100000">
                <a:schemeClr val="accent5">
                  <a:shade val="67500"/>
                  <a:satMod val="115000"/>
                  <a:lumMod val="0"/>
                  <a:lumOff val="100000"/>
                </a:schemeClr>
              </a:gs>
              <a:gs pos="100000">
                <a:schemeClr val="accent5">
                  <a:lumMod val="20000"/>
                  <a:lumOff val="80000"/>
                  <a:shade val="100000"/>
                  <a:satMod val="115000"/>
                </a:schemeClr>
              </a:gs>
            </a:gsLst>
            <a:lin ang="5400000" scaled="1"/>
            <a:tileRect/>
          </a:gra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19200" y="914400"/>
            <a:ext cx="4572000" cy="5638800"/>
          </a:xfrm>
          <a:prstGeom prst="rect">
            <a:avLst/>
          </a:prstGeom>
          <a:gradFill flip="none" rotWithShape="1">
            <a:gsLst>
              <a:gs pos="0">
                <a:schemeClr val="accent5">
                  <a:lumMod val="22000"/>
                  <a:lumOff val="78000"/>
                </a:schemeClr>
              </a:gs>
              <a:gs pos="100000">
                <a:schemeClr val="accent5">
                  <a:shade val="67500"/>
                  <a:satMod val="115000"/>
                  <a:lumMod val="0"/>
                  <a:lumOff val="100000"/>
                </a:schemeClr>
              </a:gs>
              <a:gs pos="100000">
                <a:schemeClr val="accent5">
                  <a:lumMod val="20000"/>
                  <a:lumOff val="80000"/>
                  <a:shade val="100000"/>
                  <a:satMod val="115000"/>
                </a:schemeClr>
              </a:gs>
            </a:gsLst>
            <a:lin ang="5400000" scaled="1"/>
            <a:tileRect/>
          </a:gra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1074308"/>
            <a:ext cx="4572000" cy="5631292"/>
          </a:xfrm>
          <a:solidFill>
            <a:schemeClr val="accent5">
              <a:lumMod val="20000"/>
              <a:lumOff val="80000"/>
            </a:schemeClr>
          </a:solidFill>
          <a:ln w="28575">
            <a:solidFill>
              <a:schemeClr val="accent5">
                <a:lumMod val="60000"/>
                <a:lumOff val="40000"/>
              </a:schemeClr>
            </a:solidFill>
          </a:ln>
        </p:spPr>
      </p:pic>
      <p:sp>
        <p:nvSpPr>
          <p:cNvPr id="17" name="TextBox 16"/>
          <p:cNvSpPr txBox="1"/>
          <p:nvPr/>
        </p:nvSpPr>
        <p:spPr>
          <a:xfrm>
            <a:off x="6400800" y="1468582"/>
            <a:ext cx="2057400" cy="147732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The table of contents  for the Cost Accounting Standard fills seven pages</a:t>
            </a:r>
            <a:endParaRPr lang="en-US" b="1" dirty="0"/>
          </a:p>
        </p:txBody>
      </p:sp>
      <p:sp>
        <p:nvSpPr>
          <p:cNvPr id="2" name="Footer Placeholder 1"/>
          <p:cNvSpPr>
            <a:spLocks noGrp="1"/>
          </p:cNvSpPr>
          <p:nvPr>
            <p:ph type="ftr" sz="quarter" idx="11"/>
          </p:nvPr>
        </p:nvSpPr>
        <p:spPr>
          <a:xfrm>
            <a:off x="3124200" y="6569075"/>
            <a:ext cx="2895600" cy="365125"/>
          </a:xfrm>
        </p:spPr>
        <p:txBody>
          <a:bodyPr/>
          <a:lstStyle/>
          <a:p>
            <a:r>
              <a:rPr lang="en-US" dirty="0" smtClean="0"/>
              <a:t>© Dale R. Geiger 2011</a:t>
            </a:r>
            <a:endParaRPr lang="en-US" dirty="0"/>
          </a:p>
        </p:txBody>
      </p:sp>
      <p:sp>
        <p:nvSpPr>
          <p:cNvPr id="3" name="Slide Number Placeholder 2"/>
          <p:cNvSpPr>
            <a:spLocks noGrp="1"/>
          </p:cNvSpPr>
          <p:nvPr>
            <p:ph type="sldNum" sz="quarter" idx="12"/>
          </p:nvPr>
        </p:nvSpPr>
        <p:spPr/>
        <p:txBody>
          <a:bodyPr/>
          <a:lstStyle/>
          <a:p>
            <a:fld id="{1401214D-CE6D-4525-A25B-6893E9798BAF}" type="slidenum">
              <a:rPr lang="en-US" smtClean="0"/>
              <a:t>9</a:t>
            </a:fld>
            <a:endParaRPr lang="en-US"/>
          </a:p>
        </p:txBody>
      </p:sp>
    </p:spTree>
    <p:extLst>
      <p:ext uri="{BB962C8B-B14F-4D97-AF65-F5344CB8AC3E}">
        <p14:creationId xmlns:p14="http://schemas.microsoft.com/office/powerpoint/2010/main" val="2859014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PCA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PCAM</Template>
  <TotalTime>5529</TotalTime>
  <Words>7030</Words>
  <Application>Microsoft Office PowerPoint</Application>
  <PresentationFormat>On-screen Show (4:3)</PresentationFormat>
  <Paragraphs>832</Paragraphs>
  <Slides>46</Slides>
  <Notes>45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PCAM</vt:lpstr>
      <vt:lpstr>Determine the Difference between Internal and External Cost Reporting</vt:lpstr>
      <vt:lpstr>Is it in the interest of the Army that contractors manage cost,  not just report it?</vt:lpstr>
      <vt:lpstr>Terminal Learning Objective</vt:lpstr>
      <vt:lpstr>Regulatory Authorities</vt:lpstr>
      <vt:lpstr>Nature of Cost Reporting</vt:lpstr>
      <vt:lpstr>Nature of Cost Reporting</vt:lpstr>
      <vt:lpstr>Nature of Cost Reporting</vt:lpstr>
      <vt:lpstr>Cost Accounting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Corporate Headquarters Expenses</vt:lpstr>
      <vt:lpstr>PowerPoint Presentation</vt:lpstr>
      <vt:lpstr>Allocating Indirect Costs</vt:lpstr>
      <vt:lpstr>Allocating Indirect Costs</vt:lpstr>
      <vt:lpstr>Allocating Indirect Costs</vt:lpstr>
      <vt:lpstr>Compliance vs. Cost Management</vt:lpstr>
      <vt:lpstr>Conduct Check on Learning</vt:lpstr>
      <vt:lpstr>Case Study</vt:lpstr>
      <vt:lpstr>PowerPoint Presentation</vt:lpstr>
      <vt:lpstr>PowerPoint Presentation</vt:lpstr>
      <vt:lpstr>Case Study</vt:lpstr>
      <vt:lpstr>How to Assign Indirect Costs?</vt:lpstr>
      <vt:lpstr>Case Study Additional Info</vt:lpstr>
      <vt:lpstr>Application on Direct Labor Hours</vt:lpstr>
      <vt:lpstr>Case Study Additional Info</vt:lpstr>
      <vt:lpstr>Case Study Additional Info</vt:lpstr>
      <vt:lpstr>Case Study Additional Info</vt:lpstr>
      <vt:lpstr>Application on Materials Dollars</vt:lpstr>
      <vt:lpstr>Case Study Additional Info</vt:lpstr>
      <vt:lpstr>Application on Units of Production</vt:lpstr>
      <vt:lpstr>Case Study</vt:lpstr>
      <vt:lpstr>Case Study</vt:lpstr>
      <vt:lpstr>Comparison – Component X</vt:lpstr>
      <vt:lpstr>Comparison – Component Y</vt:lpstr>
      <vt:lpstr>Comparison – Component Z</vt:lpstr>
      <vt:lpstr>PowerPoint Presentation</vt:lpstr>
      <vt:lpstr>Real-World Experience</vt:lpstr>
      <vt:lpstr>Need for Advanced Cost Systems</vt:lpstr>
      <vt:lpstr>Barriers to Advanced Cost Systems</vt:lpstr>
      <vt:lpstr>Conclusion</vt:lpstr>
      <vt:lpstr>Conduct Check on Learning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Defense Contractor Cost Reporting</dc:title>
  <dc:creator>Melanie Nelson</dc:creator>
  <cp:lastModifiedBy>Charis</cp:lastModifiedBy>
  <cp:revision>130</cp:revision>
  <dcterms:created xsi:type="dcterms:W3CDTF">2011-03-11T23:58:14Z</dcterms:created>
  <dcterms:modified xsi:type="dcterms:W3CDTF">2011-10-18T12:25:45Z</dcterms:modified>
</cp:coreProperties>
</file>