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8"/>
  </p:notesMasterIdLst>
  <p:sldIdLst>
    <p:sldId id="256" r:id="rId2"/>
    <p:sldId id="257" r:id="rId3"/>
    <p:sldId id="269" r:id="rId4"/>
    <p:sldId id="287" r:id="rId5"/>
    <p:sldId id="270" r:id="rId6"/>
    <p:sldId id="288" r:id="rId7"/>
    <p:sldId id="289" r:id="rId8"/>
    <p:sldId id="271" r:id="rId9"/>
    <p:sldId id="272" r:id="rId10"/>
    <p:sldId id="294" r:id="rId11"/>
    <p:sldId id="318" r:id="rId12"/>
    <p:sldId id="319" r:id="rId13"/>
    <p:sldId id="320" r:id="rId14"/>
    <p:sldId id="284" r:id="rId15"/>
    <p:sldId id="285" r:id="rId16"/>
    <p:sldId id="286" r:id="rId17"/>
    <p:sldId id="299" r:id="rId18"/>
    <p:sldId id="290" r:id="rId19"/>
    <p:sldId id="291" r:id="rId20"/>
    <p:sldId id="292" r:id="rId21"/>
    <p:sldId id="293" r:id="rId22"/>
    <p:sldId id="298" r:id="rId23"/>
    <p:sldId id="274" r:id="rId24"/>
    <p:sldId id="279" r:id="rId25"/>
    <p:sldId id="321" r:id="rId26"/>
    <p:sldId id="297" r:id="rId27"/>
    <p:sldId id="280" r:id="rId28"/>
    <p:sldId id="322" r:id="rId29"/>
    <p:sldId id="323" r:id="rId30"/>
    <p:sldId id="281" r:id="rId31"/>
    <p:sldId id="296" r:id="rId32"/>
    <p:sldId id="300" r:id="rId33"/>
    <p:sldId id="301" r:id="rId34"/>
    <p:sldId id="275" r:id="rId35"/>
    <p:sldId id="302" r:id="rId36"/>
    <p:sldId id="282" r:id="rId37"/>
    <p:sldId id="326" r:id="rId38"/>
    <p:sldId id="327" r:id="rId39"/>
    <p:sldId id="295" r:id="rId40"/>
    <p:sldId id="304" r:id="rId41"/>
    <p:sldId id="306" r:id="rId42"/>
    <p:sldId id="307" r:id="rId43"/>
    <p:sldId id="305" r:id="rId44"/>
    <p:sldId id="308" r:id="rId45"/>
    <p:sldId id="309" r:id="rId46"/>
    <p:sldId id="310" r:id="rId47"/>
    <p:sldId id="311" r:id="rId48"/>
    <p:sldId id="312" r:id="rId49"/>
    <p:sldId id="317" r:id="rId50"/>
    <p:sldId id="313" r:id="rId51"/>
    <p:sldId id="303" r:id="rId52"/>
    <p:sldId id="314" r:id="rId53"/>
    <p:sldId id="316" r:id="rId54"/>
    <p:sldId id="325" r:id="rId55"/>
    <p:sldId id="324" r:id="rId56"/>
    <p:sldId id="315"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600" autoAdjust="0"/>
  </p:normalViewPr>
  <p:slideViewPr>
    <p:cSldViewPr>
      <p:cViewPr>
        <p:scale>
          <a:sx n="80" d="100"/>
          <a:sy n="80" d="100"/>
        </p:scale>
        <p:origin x="-1272" y="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127601-47BF-45E3-90B8-2AAD74ECF78C}" type="datetimeFigureOut">
              <a:rPr lang="en-US" smtClean="0"/>
              <a:t>10/17/2011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0357C5-D73A-46D6-8F94-A5A6F19D0803}" type="slidenum">
              <a:rPr lang="en-US" smtClean="0"/>
              <a:t>‹#›</a:t>
            </a:fld>
            <a:endParaRPr lang="en-US"/>
          </a:p>
        </p:txBody>
      </p:sp>
    </p:spTree>
    <p:extLst>
      <p:ext uri="{BB962C8B-B14F-4D97-AF65-F5344CB8AC3E}">
        <p14:creationId xmlns:p14="http://schemas.microsoft.com/office/powerpoint/2010/main" val="3997530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Introduction</a:t>
            </a:r>
          </a:p>
          <a:p>
            <a:r>
              <a:rPr lang="en-US" b="1" dirty="0" smtClean="0"/>
              <a:t>Task:  </a:t>
            </a:r>
            <a:r>
              <a:rPr lang="en-US" dirty="0" smtClean="0"/>
              <a:t>Calculate Cost of Sales, Gross Profit and Operating Income</a:t>
            </a:r>
          </a:p>
          <a:p>
            <a:r>
              <a:rPr lang="en-US" b="1" dirty="0" smtClean="0"/>
              <a:t>Condition:  </a:t>
            </a:r>
            <a:r>
              <a:rPr lang="en-US" dirty="0" smtClean="0"/>
              <a:t>You are a cost advisor technician with access to all regulations/course handouts, and awareness of Operational Environment (OE)/Contemporary Operational Environment (COE) variables and actors.</a:t>
            </a:r>
          </a:p>
          <a:p>
            <a:r>
              <a:rPr lang="en-US" b="1" dirty="0" smtClean="0"/>
              <a:t>Standard:  </a:t>
            </a:r>
            <a:r>
              <a:rPr lang="en-US" dirty="0" smtClean="0"/>
              <a:t>With at least 80% accuracy</a:t>
            </a:r>
          </a:p>
          <a:p>
            <a:pPr lvl="1"/>
            <a:r>
              <a:rPr lang="en-US" dirty="0" smtClean="0"/>
              <a:t>Calculate cost of job given predetermined overhead rate</a:t>
            </a:r>
            <a:endParaRPr lang="en-US" sz="3600" dirty="0" smtClean="0"/>
          </a:p>
          <a:p>
            <a:pPr lvl="1"/>
            <a:r>
              <a:rPr lang="en-US" dirty="0" smtClean="0"/>
              <a:t>Calculate predetermined overhead rate</a:t>
            </a:r>
            <a:endParaRPr lang="en-US" sz="3600" dirty="0" smtClean="0"/>
          </a:p>
          <a:p>
            <a:pPr lvl="1"/>
            <a:r>
              <a:rPr lang="en-US" dirty="0" smtClean="0"/>
              <a:t>Calculate over-/ under-applied overhead</a:t>
            </a:r>
            <a:endParaRPr lang="en-US" sz="3600" dirty="0" smtClean="0"/>
          </a:p>
          <a:p>
            <a:pPr lvl="1"/>
            <a:r>
              <a:rPr lang="en-US" dirty="0" smtClean="0"/>
              <a:t>Explain causes of over-/under-applied overhead</a:t>
            </a:r>
            <a:endParaRPr lang="en-US" sz="3600" dirty="0" smtClean="0"/>
          </a:p>
          <a:p>
            <a:pPr lvl="1"/>
            <a:r>
              <a:rPr lang="en-US" dirty="0" smtClean="0"/>
              <a:t>Prove ending balances in inventory accounts</a:t>
            </a: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2</a:t>
            </a:fld>
            <a:endParaRPr lang="en-US"/>
          </a:p>
        </p:txBody>
      </p:sp>
    </p:spTree>
    <p:extLst>
      <p:ext uri="{BB962C8B-B14F-4D97-AF65-F5344CB8AC3E}">
        <p14:creationId xmlns:p14="http://schemas.microsoft.com/office/powerpoint/2010/main" val="1310203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a:t>
            </a:r>
            <a:r>
              <a:rPr lang="en-US" baseline="0" dirty="0" smtClean="0"/>
              <a:t> </a:t>
            </a:r>
            <a:r>
              <a:rPr lang="en-US" dirty="0" smtClean="0"/>
              <a:t>Calculate cost of job given predetermined overhead rate</a:t>
            </a:r>
            <a:endParaRPr lang="en-US" sz="3600" dirty="0" smtClean="0"/>
          </a:p>
          <a:p>
            <a:r>
              <a:rPr lang="en-US" dirty="0" smtClean="0"/>
              <a:t>Detailed information about each job is recorded on a Job Ticket:</a:t>
            </a:r>
          </a:p>
          <a:p>
            <a:pPr lvl="1"/>
            <a:r>
              <a:rPr lang="en-US" dirty="0" smtClean="0"/>
              <a:t>Direct Materials</a:t>
            </a:r>
          </a:p>
          <a:p>
            <a:pPr lvl="1"/>
            <a:r>
              <a:rPr lang="en-US" dirty="0" smtClean="0"/>
              <a:t>Direct Labor </a:t>
            </a:r>
          </a:p>
          <a:p>
            <a:pPr lvl="1"/>
            <a:r>
              <a:rPr lang="en-US" dirty="0" smtClean="0"/>
              <a:t>Overhead Applied</a:t>
            </a:r>
          </a:p>
          <a:p>
            <a:pPr lvl="0"/>
            <a:r>
              <a:rPr lang="en-US" dirty="0" smtClean="0"/>
              <a:t>The job ticket may be a literal paper record, or as,</a:t>
            </a:r>
            <a:r>
              <a:rPr lang="en-US" baseline="0" dirty="0" smtClean="0"/>
              <a:t> we described before, a record that is kept on a computer and updated using barcode scanning technology.  (Some hospitals use barcode scanning technology so that the patient’s bracelet is scanned each time materials are issued to that patient.  The computer uses this data to compile the patient’s itemized bill, which is essentially a job ticket.)</a:t>
            </a:r>
          </a:p>
          <a:p>
            <a:pPr lvl="0"/>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11</a:t>
            </a:fld>
            <a:endParaRPr lang="en-US"/>
          </a:p>
        </p:txBody>
      </p:sp>
    </p:spTree>
    <p:extLst>
      <p:ext uri="{BB962C8B-B14F-4D97-AF65-F5344CB8AC3E}">
        <p14:creationId xmlns:p14="http://schemas.microsoft.com/office/powerpoint/2010/main" val="1880732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a:t>
            </a:r>
            <a:r>
              <a:rPr lang="en-US" baseline="0" dirty="0" smtClean="0"/>
              <a:t> </a:t>
            </a:r>
            <a:r>
              <a:rPr lang="en-US" dirty="0" smtClean="0"/>
              <a:t>Calculate cost of job given predetermined overhead rate</a:t>
            </a:r>
            <a:endParaRPr lang="en-US" sz="3600" dirty="0" smtClean="0"/>
          </a:p>
          <a:p>
            <a:pPr lvl="0"/>
            <a:endParaRPr lang="en-US" dirty="0" smtClean="0"/>
          </a:p>
          <a:p>
            <a:r>
              <a:rPr lang="en-US" dirty="0" smtClean="0"/>
              <a:t>Work in Process = </a:t>
            </a:r>
          </a:p>
          <a:p>
            <a:pPr marL="0" indent="0" algn="ctr">
              <a:buNone/>
            </a:pPr>
            <a:r>
              <a:rPr lang="en-US" dirty="0" smtClean="0"/>
              <a:t>Total of Job Tickets for unfinished jobs</a:t>
            </a:r>
          </a:p>
          <a:p>
            <a:pPr marL="0" indent="0" algn="l">
              <a:buNone/>
            </a:pPr>
            <a:r>
              <a:rPr lang="en-US" dirty="0" smtClean="0"/>
              <a:t>The dollar value</a:t>
            </a:r>
            <a:r>
              <a:rPr lang="en-US" baseline="0" dirty="0" smtClean="0"/>
              <a:t> reported as Work in process inventory would be equal to all of the materials, labor, and overhead currently invested into jobs in process.  As jobs are completed, the job tickets are transferred out of Work in Process and into finished goods.  </a:t>
            </a:r>
          </a:p>
          <a:p>
            <a:pPr marL="0" indent="0" algn="l">
              <a:buNone/>
            </a:pPr>
            <a:endParaRPr lang="en-US" baseline="0" dirty="0" smtClean="0"/>
          </a:p>
        </p:txBody>
      </p:sp>
      <p:sp>
        <p:nvSpPr>
          <p:cNvPr id="4" name="Slide Number Placeholder 3"/>
          <p:cNvSpPr>
            <a:spLocks noGrp="1"/>
          </p:cNvSpPr>
          <p:nvPr>
            <p:ph type="sldNum" sz="quarter" idx="10"/>
          </p:nvPr>
        </p:nvSpPr>
        <p:spPr/>
        <p:txBody>
          <a:bodyPr/>
          <a:lstStyle/>
          <a:p>
            <a:fld id="{810357C5-D73A-46D6-8F94-A5A6F19D0803}" type="slidenum">
              <a:rPr lang="en-US" smtClean="0"/>
              <a:t>12</a:t>
            </a:fld>
            <a:endParaRPr lang="en-US"/>
          </a:p>
        </p:txBody>
      </p:sp>
    </p:spTree>
    <p:extLst>
      <p:ext uri="{BB962C8B-B14F-4D97-AF65-F5344CB8AC3E}">
        <p14:creationId xmlns:p14="http://schemas.microsoft.com/office/powerpoint/2010/main" val="1880732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a:t>
            </a:r>
            <a:r>
              <a:rPr lang="en-US" baseline="0" dirty="0" smtClean="0"/>
              <a:t> </a:t>
            </a:r>
            <a:r>
              <a:rPr lang="en-US" dirty="0" smtClean="0"/>
              <a:t>Calculate cost of job given predetermined overhead rate</a:t>
            </a:r>
            <a:endParaRPr lang="en-US" sz="3600" dirty="0" smtClean="0"/>
          </a:p>
          <a:p>
            <a:pPr marL="0" indent="0" algn="l">
              <a:buNone/>
            </a:pPr>
            <a:r>
              <a:rPr lang="en-US" baseline="0" dirty="0" smtClean="0"/>
              <a:t>Therefore, </a:t>
            </a:r>
            <a:r>
              <a:rPr lang="en-US" dirty="0" smtClean="0"/>
              <a:t>Cost of Goods Manufactured = </a:t>
            </a:r>
          </a:p>
          <a:p>
            <a:pPr marL="0" indent="0" algn="ctr">
              <a:buNone/>
            </a:pPr>
            <a:r>
              <a:rPr lang="en-US" dirty="0" smtClean="0"/>
              <a:t>Total of Job Tickets for jobs completed</a:t>
            </a:r>
            <a:r>
              <a:rPr lang="en-US" baseline="0" dirty="0" smtClean="0"/>
              <a:t> </a:t>
            </a:r>
            <a:r>
              <a:rPr lang="en-US" dirty="0" smtClean="0"/>
              <a:t>during the period</a:t>
            </a:r>
          </a:p>
          <a:p>
            <a:pPr marL="0" indent="0" algn="l">
              <a:buNone/>
            </a:pPr>
            <a:r>
              <a:rPr lang="en-US" dirty="0" smtClean="0"/>
              <a:t>The cost of the jobs completed is subtracted from Work in Process and added to Finished Goods.  The costs will be carried as an asset until the job is sold.  </a:t>
            </a: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13</a:t>
            </a:fld>
            <a:endParaRPr lang="en-US"/>
          </a:p>
        </p:txBody>
      </p:sp>
    </p:spTree>
    <p:extLst>
      <p:ext uri="{BB962C8B-B14F-4D97-AF65-F5344CB8AC3E}">
        <p14:creationId xmlns:p14="http://schemas.microsoft.com/office/powerpoint/2010/main" val="1880732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a:t>
            </a:r>
            <a:r>
              <a:rPr lang="en-US" baseline="0" dirty="0" smtClean="0"/>
              <a:t> </a:t>
            </a:r>
            <a:r>
              <a:rPr lang="en-US" dirty="0" smtClean="0"/>
              <a:t>Calculate cost of job given predetermined overhead rate</a:t>
            </a:r>
            <a:endParaRPr lang="en-US" sz="3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Total cost of direct materials used equals cost of materials for Job A plus cost of materials for Job B</a:t>
            </a:r>
          </a:p>
          <a:p>
            <a:endParaRPr lang="en-US" dirty="0" smtClean="0"/>
          </a:p>
          <a:p>
            <a:r>
              <a:rPr lang="en-US" dirty="0" smtClean="0"/>
              <a:t>Two jobs are in process, Job A and Job B.  </a:t>
            </a:r>
          </a:p>
          <a:p>
            <a:r>
              <a:rPr lang="en-US" dirty="0" smtClean="0"/>
              <a:t>A</a:t>
            </a:r>
            <a:r>
              <a:rPr lang="en-US" baseline="0" dirty="0" smtClean="0"/>
              <a:t> total of $4000 in direct materials are issued from the raw materials inventory.  $1500 is put into Job A, $2500 into Job B.  Direct Labor is added (2000 to Job A, 3000 to Job B) and overhead is added at 80% of direct labor.  OH to Job A = DL 2000 * .8 = 1600.  OH to Job B = DL 3000 * .8 = 2400</a:t>
            </a:r>
          </a:p>
          <a:p>
            <a:endParaRPr lang="en-US" baseline="0" dirty="0" smtClean="0"/>
          </a:p>
          <a:p>
            <a:r>
              <a:rPr lang="en-US" baseline="0" dirty="0" smtClean="0"/>
              <a:t>The total cost of Job A is DL 2000 + OH 1600 + DM 1500 = 5100</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total cost of Job B is DL 3000 + OH 2400 + DM 2500 = 7900</a:t>
            </a: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14</a:t>
            </a:fld>
            <a:endParaRPr lang="en-US"/>
          </a:p>
        </p:txBody>
      </p:sp>
    </p:spTree>
    <p:extLst>
      <p:ext uri="{BB962C8B-B14F-4D97-AF65-F5344CB8AC3E}">
        <p14:creationId xmlns:p14="http://schemas.microsoft.com/office/powerpoint/2010/main" val="2583075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a:t>
            </a:r>
            <a:r>
              <a:rPr lang="en-US" baseline="0" dirty="0" smtClean="0"/>
              <a:t> </a:t>
            </a:r>
            <a:r>
              <a:rPr lang="en-US" dirty="0" smtClean="0"/>
              <a:t>Calculate cost of job given predetermined overhead rate</a:t>
            </a:r>
            <a:endParaRPr lang="en-US" sz="3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Total cost of Work in Process equals cost of materials, labor and overhead for Job A plus cost of materials, labor and overhead for Job B</a:t>
            </a:r>
          </a:p>
          <a:p>
            <a:r>
              <a:rPr lang="en-US" baseline="0" dirty="0" smtClean="0"/>
              <a:t>The total cost of Job A is DL 2000 + OH 1600 + DM 1500 = 5100</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total cost of Job B is DL 3000 + OH 2400 + DM 2500 = 7900</a:t>
            </a:r>
          </a:p>
          <a:p>
            <a:r>
              <a:rPr lang="en-US" dirty="0" smtClean="0"/>
              <a:t> The sum of the two jobs together 5100 + 7900 = 13000 which</a:t>
            </a:r>
            <a:r>
              <a:rPr lang="en-US" baseline="0" dirty="0" smtClean="0"/>
              <a:t> is the total of Work in Process</a:t>
            </a:r>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15</a:t>
            </a:fld>
            <a:endParaRPr lang="en-US"/>
          </a:p>
        </p:txBody>
      </p:sp>
    </p:spTree>
    <p:extLst>
      <p:ext uri="{BB962C8B-B14F-4D97-AF65-F5344CB8AC3E}">
        <p14:creationId xmlns:p14="http://schemas.microsoft.com/office/powerpoint/2010/main" val="2611369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a:t>
            </a:r>
            <a:r>
              <a:rPr lang="en-US" baseline="0" dirty="0" smtClean="0"/>
              <a:t> </a:t>
            </a:r>
            <a:r>
              <a:rPr lang="en-US" dirty="0" smtClean="0"/>
              <a:t>Calculate cost of job given predetermined overhead rate</a:t>
            </a:r>
            <a:endParaRPr lang="en-US" sz="3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If Job B is completed and transferred to Finished Goods, Cost of Goods Manufactured equals cost of Job B.  Work in Process consists of Job A, which is still unfinished.</a:t>
            </a:r>
          </a:p>
          <a:p>
            <a:r>
              <a:rPr lang="en-US" dirty="0" smtClean="0"/>
              <a:t>During the period Job B is completed and transferred to Finished Goods.  </a:t>
            </a:r>
          </a:p>
          <a:p>
            <a:r>
              <a:rPr lang="en-US" dirty="0" smtClean="0"/>
              <a:t>Cost of Goods Manufactured</a:t>
            </a:r>
            <a:r>
              <a:rPr lang="en-US" baseline="0" dirty="0" smtClean="0"/>
              <a:t> is equal to the cost of Job B.  </a:t>
            </a:r>
          </a:p>
          <a:p>
            <a:r>
              <a:rPr lang="en-US" baseline="0" dirty="0" smtClean="0"/>
              <a:t>Job A remains unfinished, and constitutes Work in Process.  </a:t>
            </a:r>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16</a:t>
            </a:fld>
            <a:endParaRPr lang="en-US"/>
          </a:p>
        </p:txBody>
      </p:sp>
    </p:spTree>
    <p:extLst>
      <p:ext uri="{BB962C8B-B14F-4D97-AF65-F5344CB8AC3E}">
        <p14:creationId xmlns:p14="http://schemas.microsoft.com/office/powerpoint/2010/main" val="5738849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 in Process inventory is equal to?  Total</a:t>
            </a:r>
            <a:r>
              <a:rPr lang="en-US" baseline="0" dirty="0" smtClean="0"/>
              <a:t> of a</a:t>
            </a:r>
            <a:r>
              <a:rPr lang="en-US" dirty="0" smtClean="0"/>
              <a:t>ll unfinished jobs</a:t>
            </a:r>
          </a:p>
          <a:p>
            <a:r>
              <a:rPr lang="en-US" dirty="0" smtClean="0"/>
              <a:t>Cost of Goods Manufactured is equal to? Total</a:t>
            </a:r>
            <a:r>
              <a:rPr lang="en-US" baseline="0" dirty="0" smtClean="0"/>
              <a:t> of al</a:t>
            </a:r>
            <a:r>
              <a:rPr lang="en-US" dirty="0" smtClean="0"/>
              <a:t>l jobs completed during the period</a:t>
            </a:r>
          </a:p>
          <a:p>
            <a:endParaRPr lang="en-US" dirty="0"/>
          </a:p>
        </p:txBody>
      </p:sp>
      <p:sp>
        <p:nvSpPr>
          <p:cNvPr id="4" name="Slide Number Placeholder 3"/>
          <p:cNvSpPr>
            <a:spLocks noGrp="1"/>
          </p:cNvSpPr>
          <p:nvPr>
            <p:ph type="sldNum" sz="quarter" idx="10"/>
          </p:nvPr>
        </p:nvSpPr>
        <p:spPr/>
        <p:txBody>
          <a:bodyPr/>
          <a:lstStyle/>
          <a:p>
            <a:fld id="{B6780656-8F1D-4636-AA6D-634AB84AC3CA}" type="slidenum">
              <a:rPr lang="en-US" smtClean="0"/>
              <a:t>17</a:t>
            </a:fld>
            <a:endParaRPr lang="en-US"/>
          </a:p>
        </p:txBody>
      </p:sp>
    </p:spTree>
    <p:extLst>
      <p:ext uri="{BB962C8B-B14F-4D97-AF65-F5344CB8AC3E}">
        <p14:creationId xmlns:p14="http://schemas.microsoft.com/office/powerpoint/2010/main" val="38892072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a:t>
            </a:r>
            <a:r>
              <a:rPr lang="en-US" baseline="0" dirty="0" smtClean="0"/>
              <a:t> </a:t>
            </a:r>
            <a:r>
              <a:rPr lang="en-US" dirty="0" smtClean="0"/>
              <a:t>Calculate cost of job given predetermined overhead rate</a:t>
            </a:r>
            <a:endParaRPr lang="en-US" sz="3600" dirty="0" smtClean="0"/>
          </a:p>
          <a:p>
            <a:r>
              <a:rPr lang="en-US" dirty="0" smtClean="0"/>
              <a:t>Demonstration</a:t>
            </a:r>
            <a:r>
              <a:rPr lang="en-US" baseline="0" dirty="0" smtClean="0"/>
              <a:t> </a:t>
            </a:r>
            <a:r>
              <a:rPr lang="en-US" dirty="0" smtClean="0"/>
              <a:t>Problem</a:t>
            </a:r>
          </a:p>
          <a:p>
            <a:r>
              <a:rPr lang="en-US" dirty="0" smtClean="0"/>
              <a:t>The Repair Depot has no jobs in process at the beginning of the period.  During the period the following jobs are started:</a:t>
            </a:r>
          </a:p>
          <a:p>
            <a:r>
              <a:rPr lang="en-US" dirty="0" smtClean="0"/>
              <a:t>Overhead is applied at 50% of Direct Labor</a:t>
            </a:r>
          </a:p>
          <a:p>
            <a:r>
              <a:rPr lang="en-US" dirty="0" smtClean="0"/>
              <a:t>Calculate the cost of each job</a:t>
            </a:r>
          </a:p>
          <a:p>
            <a:endParaRPr lang="en-US" dirty="0" smtClean="0"/>
          </a:p>
          <a:p>
            <a:r>
              <a:rPr lang="en-US" dirty="0" smtClean="0"/>
              <a:t>Students will have the blank slide</a:t>
            </a: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18</a:t>
            </a:fld>
            <a:endParaRPr lang="en-US"/>
          </a:p>
        </p:txBody>
      </p:sp>
    </p:spTree>
    <p:extLst>
      <p:ext uri="{BB962C8B-B14F-4D97-AF65-F5344CB8AC3E}">
        <p14:creationId xmlns:p14="http://schemas.microsoft.com/office/powerpoint/2010/main" val="29260053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a:t>
            </a:r>
            <a:r>
              <a:rPr lang="en-US" baseline="0" dirty="0" smtClean="0"/>
              <a:t> </a:t>
            </a:r>
            <a:r>
              <a:rPr lang="en-US" dirty="0" smtClean="0"/>
              <a:t>Calculate cost of job given predetermined overhead rate</a:t>
            </a:r>
            <a:endParaRPr lang="en-US" sz="3600" dirty="0" smtClean="0"/>
          </a:p>
          <a:p>
            <a:r>
              <a:rPr lang="en-US" dirty="0" smtClean="0"/>
              <a:t>Demonstration</a:t>
            </a:r>
            <a:r>
              <a:rPr lang="en-US" baseline="0" dirty="0" smtClean="0"/>
              <a:t> </a:t>
            </a:r>
            <a:r>
              <a:rPr lang="en-US" dirty="0" smtClean="0"/>
              <a:t>Problem</a:t>
            </a:r>
          </a:p>
          <a:p>
            <a:r>
              <a:rPr lang="en-US" dirty="0" smtClean="0"/>
              <a:t>Overhead is 50% of direct labor</a:t>
            </a:r>
            <a:r>
              <a:rPr lang="en-US" baseline="0" dirty="0" smtClean="0"/>
              <a:t> for each job.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Alpha:  4500*.5=2250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Bravo:  6400*.5=3200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Charlie:  3200*.5=1600</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19</a:t>
            </a:fld>
            <a:endParaRPr lang="en-US"/>
          </a:p>
        </p:txBody>
      </p:sp>
    </p:spTree>
    <p:extLst>
      <p:ext uri="{BB962C8B-B14F-4D97-AF65-F5344CB8AC3E}">
        <p14:creationId xmlns:p14="http://schemas.microsoft.com/office/powerpoint/2010/main" val="29260053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a:t>
            </a:r>
            <a:r>
              <a:rPr lang="en-US" baseline="0" dirty="0" smtClean="0"/>
              <a:t> </a:t>
            </a:r>
            <a:r>
              <a:rPr lang="en-US" dirty="0" smtClean="0"/>
              <a:t>Calculate cost of job given predetermined overhead rate</a:t>
            </a:r>
            <a:endParaRPr lang="en-US" sz="3600" dirty="0" smtClean="0"/>
          </a:p>
          <a:p>
            <a:r>
              <a:rPr lang="en-US" dirty="0" smtClean="0"/>
              <a:t>Demonstration</a:t>
            </a:r>
            <a:r>
              <a:rPr lang="en-US" baseline="0" dirty="0" smtClean="0"/>
              <a:t> </a:t>
            </a:r>
            <a:r>
              <a:rPr lang="en-US" dirty="0" smtClean="0"/>
              <a:t>Problem</a:t>
            </a:r>
          </a:p>
          <a:p>
            <a:r>
              <a:rPr lang="en-US" dirty="0" smtClean="0"/>
              <a:t>Cost of a job is DM (parts)</a:t>
            </a:r>
            <a:r>
              <a:rPr lang="en-US" baseline="0" dirty="0" smtClean="0"/>
              <a:t> + DL + OH</a:t>
            </a:r>
          </a:p>
          <a:p>
            <a:r>
              <a:rPr lang="en-US" baseline="0" dirty="0" smtClean="0"/>
              <a:t>Alpha = 5000 + 4500 + 2250 = 11750</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Bravo = 4200 + 6400 + 3200 = 13800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Charlie = 3600 + 3200</a:t>
            </a:r>
            <a:r>
              <a:rPr lang="en-US" baseline="0" dirty="0" smtClean="0"/>
              <a:t> + 1600 = 8400</a:t>
            </a: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20</a:t>
            </a:fld>
            <a:endParaRPr lang="en-US"/>
          </a:p>
        </p:txBody>
      </p:sp>
    </p:spTree>
    <p:extLst>
      <p:ext uri="{BB962C8B-B14F-4D97-AF65-F5344CB8AC3E}">
        <p14:creationId xmlns:p14="http://schemas.microsoft.com/office/powerpoint/2010/main" val="2926005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p>
          <a:p>
            <a:r>
              <a:rPr lang="en-US" dirty="0" smtClean="0"/>
              <a:t>If Unit Cost is misstated, how might that affect these decisions?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Are we competitive in providing this service?  If</a:t>
            </a:r>
            <a:r>
              <a:rPr lang="en-US" baseline="0" dirty="0" smtClean="0"/>
              <a:t> we don’t have an accurate unit cost, we can’t even answer this question</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Do user fees cover Unit Cost? This</a:t>
            </a:r>
            <a:r>
              <a:rPr lang="en-US" baseline="0" dirty="0" smtClean="0"/>
              <a:t> is a very important question for revolving funds.  If we set our user fees based on erroneous information, then we might not break even.</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On which products and services should we expend our limited resources? If our resources are</a:t>
            </a:r>
            <a:r>
              <a:rPr lang="en-US" baseline="0" dirty="0" smtClean="0"/>
              <a:t> limited, we want to channel those resources toward the products and services where we are most cost-effective (or most profitable).  </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Should we increase user fees?  Again, we can’t even begin to answer this question without</a:t>
            </a:r>
            <a:r>
              <a:rPr lang="en-US" baseline="0" dirty="0" smtClean="0"/>
              <a:t> good cost information.</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3</a:t>
            </a:fld>
            <a:endParaRPr lang="en-US"/>
          </a:p>
        </p:txBody>
      </p:sp>
    </p:spTree>
    <p:extLst>
      <p:ext uri="{BB962C8B-B14F-4D97-AF65-F5344CB8AC3E}">
        <p14:creationId xmlns:p14="http://schemas.microsoft.com/office/powerpoint/2010/main" val="2294032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a:t>
            </a:r>
            <a:r>
              <a:rPr lang="en-US" baseline="0" dirty="0" smtClean="0"/>
              <a:t> </a:t>
            </a:r>
            <a:r>
              <a:rPr lang="en-US" dirty="0" smtClean="0"/>
              <a:t>Calculate cost of job given predetermined overhead rate</a:t>
            </a:r>
            <a:endParaRPr lang="en-US" sz="3600" dirty="0" smtClean="0"/>
          </a:p>
          <a:p>
            <a:r>
              <a:rPr lang="en-US" dirty="0" smtClean="0"/>
              <a:t>Demonstration</a:t>
            </a:r>
            <a:r>
              <a:rPr lang="en-US" baseline="0" dirty="0" smtClean="0"/>
              <a:t> </a:t>
            </a:r>
            <a:r>
              <a:rPr lang="en-US" dirty="0" smtClean="0"/>
              <a:t>Problem</a:t>
            </a:r>
          </a:p>
          <a:p>
            <a:r>
              <a:rPr lang="en-US" dirty="0" smtClean="0"/>
              <a:t> Jobs Alpha and Bravo are completed.  Job Charlie remains in process</a:t>
            </a:r>
          </a:p>
          <a:p>
            <a:r>
              <a:rPr lang="en-US" dirty="0" smtClean="0"/>
              <a:t>Calculate Cost of Goods Manufactured and ending Work in Process inventory</a:t>
            </a:r>
          </a:p>
          <a:p>
            <a:endParaRPr lang="en-US" dirty="0" smtClean="0"/>
          </a:p>
          <a:p>
            <a:r>
              <a:rPr lang="en-US" dirty="0" smtClean="0"/>
              <a:t>Cost of Goods Manufactured = Alpha + Bravo</a:t>
            </a:r>
            <a:r>
              <a:rPr lang="en-US" baseline="0" dirty="0" smtClean="0"/>
              <a:t> (jobs transferred)</a:t>
            </a:r>
            <a:endParaRPr lang="en-US" dirty="0" smtClean="0"/>
          </a:p>
          <a:p>
            <a:r>
              <a:rPr lang="en-US" dirty="0" smtClean="0"/>
              <a:t>11,750</a:t>
            </a:r>
            <a:r>
              <a:rPr lang="en-US" baseline="0" dirty="0" smtClean="0"/>
              <a:t> + 13,800 = 25,550</a:t>
            </a:r>
          </a:p>
          <a:p>
            <a:r>
              <a:rPr lang="en-US" baseline="0" dirty="0" smtClean="0"/>
              <a:t>Work in Process inventory = Charlie 8,400</a:t>
            </a:r>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21</a:t>
            </a:fld>
            <a:endParaRPr lang="en-US"/>
          </a:p>
        </p:txBody>
      </p:sp>
    </p:spTree>
    <p:extLst>
      <p:ext uri="{BB962C8B-B14F-4D97-AF65-F5344CB8AC3E}">
        <p14:creationId xmlns:p14="http://schemas.microsoft.com/office/powerpoint/2010/main" val="29260053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is overhead applied to each job?  As a percentage</a:t>
            </a:r>
            <a:r>
              <a:rPr lang="en-US" baseline="0" dirty="0" smtClean="0"/>
              <a:t> of direct labor dollars</a:t>
            </a:r>
            <a:endParaRPr lang="en-US" dirty="0" smtClean="0"/>
          </a:p>
          <a:p>
            <a:r>
              <a:rPr lang="en-US" dirty="0" smtClean="0"/>
              <a:t>What is the underlying assumption in using direct labor as a basis for overhead application?  That overhead resources</a:t>
            </a:r>
            <a:r>
              <a:rPr lang="en-US" baseline="0" dirty="0" smtClean="0"/>
              <a:t> are consumed in direct proportion to labor.  Or, at least, that there is a significant correlation between labor consumption and overhead consumption.</a:t>
            </a:r>
            <a:endParaRPr lang="en-US" dirty="0" smtClean="0"/>
          </a:p>
          <a:p>
            <a:endParaRPr lang="en-US" dirty="0"/>
          </a:p>
        </p:txBody>
      </p:sp>
      <p:sp>
        <p:nvSpPr>
          <p:cNvPr id="4" name="Slide Number Placeholder 3"/>
          <p:cNvSpPr>
            <a:spLocks noGrp="1"/>
          </p:cNvSpPr>
          <p:nvPr>
            <p:ph type="sldNum" sz="quarter" idx="10"/>
          </p:nvPr>
        </p:nvSpPr>
        <p:spPr/>
        <p:txBody>
          <a:bodyPr/>
          <a:lstStyle/>
          <a:p>
            <a:fld id="{B6780656-8F1D-4636-AA6D-634AB84AC3CA}" type="slidenum">
              <a:rPr lang="en-US" smtClean="0"/>
              <a:t>22</a:t>
            </a:fld>
            <a:endParaRPr lang="en-US"/>
          </a:p>
        </p:txBody>
      </p:sp>
    </p:spTree>
    <p:extLst>
      <p:ext uri="{BB962C8B-B14F-4D97-AF65-F5344CB8AC3E}">
        <p14:creationId xmlns:p14="http://schemas.microsoft.com/office/powerpoint/2010/main" val="38892072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4 Calculate predetermined overhead rate</a:t>
            </a:r>
            <a:endParaRPr lang="en-US" sz="3600" dirty="0" smtClean="0"/>
          </a:p>
          <a:p>
            <a:pPr>
              <a:lnSpc>
                <a:spcPct val="90000"/>
              </a:lnSpc>
            </a:pPr>
            <a:r>
              <a:rPr lang="en-US" dirty="0" smtClean="0"/>
              <a:t>Perpetual Overhead Application is the method used for Job Order costing.  It’s called perpetual</a:t>
            </a:r>
            <a:r>
              <a:rPr lang="en-US" baseline="0" dirty="0" smtClean="0"/>
              <a:t> overhead application because overhead is applied to jobs throughout the period, not just at the end of the period.  </a:t>
            </a:r>
            <a:endParaRPr lang="en-US" dirty="0" smtClean="0"/>
          </a:p>
          <a:p>
            <a:pPr>
              <a:lnSpc>
                <a:spcPct val="90000"/>
              </a:lnSpc>
            </a:pPr>
            <a:r>
              <a:rPr lang="en-US" dirty="0" smtClean="0"/>
              <a:t>Perpetual</a:t>
            </a:r>
            <a:r>
              <a:rPr lang="en-US" baseline="0" dirty="0" smtClean="0"/>
              <a:t> overhead application u</a:t>
            </a:r>
            <a:r>
              <a:rPr lang="en-US" dirty="0" smtClean="0"/>
              <a:t>ses a Predetermined Overhead Rate, such as the one we used in the previous problem.  The overhead rate is calculated as: </a:t>
            </a:r>
          </a:p>
          <a:p>
            <a:pPr marL="457200" lvl="1" indent="0" algn="ctr">
              <a:lnSpc>
                <a:spcPct val="90000"/>
              </a:lnSpc>
              <a:buNone/>
            </a:pPr>
            <a:r>
              <a:rPr lang="en-US" u="sng" dirty="0" smtClean="0"/>
              <a:t>Estimated Overhead $</a:t>
            </a:r>
          </a:p>
          <a:p>
            <a:pPr marL="457200" lvl="1" indent="0" algn="ctr">
              <a:lnSpc>
                <a:spcPct val="90000"/>
              </a:lnSpc>
              <a:buNone/>
            </a:pPr>
            <a:r>
              <a:rPr lang="en-US" dirty="0" smtClean="0"/>
              <a:t>Estimated Direct Labor $ </a:t>
            </a:r>
          </a:p>
          <a:p>
            <a:pPr>
              <a:lnSpc>
                <a:spcPct val="90000"/>
              </a:lnSpc>
            </a:pPr>
            <a:r>
              <a:rPr lang="en-US" dirty="0" smtClean="0"/>
              <a:t>Overhead is applied or added to jobs</a:t>
            </a:r>
          </a:p>
          <a:p>
            <a:pPr lvl="1">
              <a:lnSpc>
                <a:spcPct val="90000"/>
              </a:lnSpc>
            </a:pPr>
            <a:r>
              <a:rPr lang="en-US" dirty="0" smtClean="0"/>
              <a:t>As direct labor is incurred by jobs</a:t>
            </a:r>
          </a:p>
          <a:p>
            <a:pPr lvl="1">
              <a:lnSpc>
                <a:spcPct val="90000"/>
              </a:lnSpc>
            </a:pPr>
            <a:r>
              <a:rPr lang="en-US" dirty="0" smtClean="0"/>
              <a:t>In proportion to Direct Labor</a:t>
            </a:r>
          </a:p>
        </p:txBody>
      </p:sp>
      <p:sp>
        <p:nvSpPr>
          <p:cNvPr id="4" name="Slide Number Placeholder 3"/>
          <p:cNvSpPr>
            <a:spLocks noGrp="1"/>
          </p:cNvSpPr>
          <p:nvPr>
            <p:ph type="sldNum" sz="quarter" idx="10"/>
          </p:nvPr>
        </p:nvSpPr>
        <p:spPr/>
        <p:txBody>
          <a:bodyPr/>
          <a:lstStyle/>
          <a:p>
            <a:fld id="{810357C5-D73A-46D6-8F94-A5A6F19D0803}" type="slidenum">
              <a:rPr lang="en-US" smtClean="0"/>
              <a:t>23</a:t>
            </a:fld>
            <a:endParaRPr lang="en-US"/>
          </a:p>
        </p:txBody>
      </p:sp>
    </p:spTree>
    <p:extLst>
      <p:ext uri="{BB962C8B-B14F-4D97-AF65-F5344CB8AC3E}">
        <p14:creationId xmlns:p14="http://schemas.microsoft.com/office/powerpoint/2010/main" val="25410523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4 Calculate predetermined overhead rate</a:t>
            </a:r>
            <a:endParaRPr lang="en-US" sz="3600" dirty="0" smtClean="0"/>
          </a:p>
          <a:p>
            <a:r>
              <a:rPr lang="en-US" dirty="0" smtClean="0"/>
              <a:t>The Contract Administration Department accounts for the cost of administering contracts using a job order cost system.  </a:t>
            </a:r>
          </a:p>
          <a:p>
            <a:r>
              <a:rPr lang="en-US" dirty="0" smtClean="0"/>
              <a:t>The Department Manager estimates that Overhead for the year will be $85,500 and Direct Labor on contracts will be $90,000.  </a:t>
            </a:r>
          </a:p>
          <a:p>
            <a:r>
              <a:rPr lang="en-US" dirty="0" smtClean="0"/>
              <a:t>Calculate the Predetermined Overhead Rate: [Students </a:t>
            </a:r>
            <a:r>
              <a:rPr lang="en-US" smtClean="0"/>
              <a:t>will have</a:t>
            </a:r>
            <a:r>
              <a:rPr lang="en-US" baseline="0" smtClean="0"/>
              <a:t> </a:t>
            </a:r>
            <a:r>
              <a:rPr lang="en-US" baseline="0" dirty="0" smtClean="0"/>
              <a:t>the blank </a:t>
            </a:r>
            <a:r>
              <a:rPr lang="en-US" baseline="0" smtClean="0"/>
              <a:t>slide].</a:t>
            </a:r>
            <a:endParaRPr lang="en-US" dirty="0" smtClean="0"/>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24</a:t>
            </a:fld>
            <a:endParaRPr lang="en-US"/>
          </a:p>
        </p:txBody>
      </p:sp>
    </p:spTree>
    <p:extLst>
      <p:ext uri="{BB962C8B-B14F-4D97-AF65-F5344CB8AC3E}">
        <p14:creationId xmlns:p14="http://schemas.microsoft.com/office/powerpoint/2010/main" val="2376530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4 Calculate predetermined overhead rate</a:t>
            </a:r>
            <a:endParaRPr lang="en-US" sz="3600" dirty="0" smtClean="0"/>
          </a:p>
          <a:p>
            <a:pPr marL="0" indent="0">
              <a:buNone/>
            </a:pPr>
            <a:r>
              <a:rPr lang="en-US" dirty="0" smtClean="0"/>
              <a:t>Estimated Overhead:	 </a:t>
            </a:r>
            <a:r>
              <a:rPr lang="en-US" u="sng" dirty="0" smtClean="0"/>
              <a:t>$85,500</a:t>
            </a:r>
            <a:r>
              <a:rPr lang="en-US" dirty="0" smtClean="0"/>
              <a:t>	= 90%</a:t>
            </a:r>
            <a:endParaRPr lang="en-US" u="sng" dirty="0" smtClean="0"/>
          </a:p>
          <a:p>
            <a:pPr marL="0" indent="0">
              <a:buNone/>
            </a:pPr>
            <a:r>
              <a:rPr lang="en-US" dirty="0" smtClean="0"/>
              <a:t>Estimated Direct Labor:	 $95,000</a:t>
            </a: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25</a:t>
            </a:fld>
            <a:endParaRPr lang="en-US"/>
          </a:p>
        </p:txBody>
      </p:sp>
    </p:spTree>
    <p:extLst>
      <p:ext uri="{BB962C8B-B14F-4D97-AF65-F5344CB8AC3E}">
        <p14:creationId xmlns:p14="http://schemas.microsoft.com/office/powerpoint/2010/main" val="2376530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is the predetermined overhead rate calculated?  Estimated OH$</a:t>
            </a:r>
            <a:r>
              <a:rPr lang="en-US" baseline="0" dirty="0" smtClean="0"/>
              <a:t> / Estimated DL$</a:t>
            </a:r>
            <a:endParaRPr lang="en-US" dirty="0" smtClean="0"/>
          </a:p>
          <a:p>
            <a:r>
              <a:rPr lang="en-US" dirty="0" smtClean="0"/>
              <a:t>Why is perpetual overhead application used in Job Order costing?  Because</a:t>
            </a:r>
            <a:r>
              <a:rPr lang="en-US" baseline="0" dirty="0" smtClean="0"/>
              <a:t> jobs are completed throughout the period and it’s not practical to wait until the end of the period.</a:t>
            </a:r>
            <a:endParaRPr lang="en-US" dirty="0" smtClean="0"/>
          </a:p>
          <a:p>
            <a:endParaRPr lang="en-US" dirty="0"/>
          </a:p>
        </p:txBody>
      </p:sp>
      <p:sp>
        <p:nvSpPr>
          <p:cNvPr id="4" name="Slide Number Placeholder 3"/>
          <p:cNvSpPr>
            <a:spLocks noGrp="1"/>
          </p:cNvSpPr>
          <p:nvPr>
            <p:ph type="sldNum" sz="quarter" idx="10"/>
          </p:nvPr>
        </p:nvSpPr>
        <p:spPr/>
        <p:txBody>
          <a:bodyPr/>
          <a:lstStyle/>
          <a:p>
            <a:fld id="{B6780656-8F1D-4636-AA6D-634AB84AC3CA}" type="slidenum">
              <a:rPr lang="en-US" smtClean="0"/>
              <a:t>26</a:t>
            </a:fld>
            <a:endParaRPr lang="en-US"/>
          </a:p>
        </p:txBody>
      </p:sp>
    </p:spTree>
    <p:extLst>
      <p:ext uri="{BB962C8B-B14F-4D97-AF65-F5344CB8AC3E}">
        <p14:creationId xmlns:p14="http://schemas.microsoft.com/office/powerpoint/2010/main" val="38892072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5 Calculate over-/ under-applied overhead</a:t>
            </a:r>
            <a:endParaRPr lang="en-US" sz="3600" dirty="0" smtClean="0"/>
          </a:p>
          <a:p>
            <a:r>
              <a:rPr lang="en-US" dirty="0" smtClean="0"/>
              <a:t>The Training and Education contract requires $3,000 of direct Contract Administration labor.  </a:t>
            </a:r>
          </a:p>
          <a:p>
            <a:r>
              <a:rPr lang="en-US" dirty="0" smtClean="0"/>
              <a:t>How much Overhead should be added to the cost of administering the contract?  (Remember we calculated a 90% OH application rate in the first part</a:t>
            </a:r>
            <a:r>
              <a:rPr lang="en-US" baseline="0" dirty="0" smtClean="0"/>
              <a:t> of the example)</a:t>
            </a:r>
          </a:p>
          <a:p>
            <a:r>
              <a:rPr lang="en-US" baseline="0" dirty="0" smtClean="0"/>
              <a:t>Students will have the blank slide</a:t>
            </a:r>
            <a:endParaRPr lang="en-US" dirty="0" smtClean="0"/>
          </a:p>
        </p:txBody>
      </p:sp>
      <p:sp>
        <p:nvSpPr>
          <p:cNvPr id="4" name="Slide Number Placeholder 3"/>
          <p:cNvSpPr>
            <a:spLocks noGrp="1"/>
          </p:cNvSpPr>
          <p:nvPr>
            <p:ph type="sldNum" sz="quarter" idx="10"/>
          </p:nvPr>
        </p:nvSpPr>
        <p:spPr/>
        <p:txBody>
          <a:bodyPr/>
          <a:lstStyle/>
          <a:p>
            <a:fld id="{810357C5-D73A-46D6-8F94-A5A6F19D0803}" type="slidenum">
              <a:rPr lang="en-US" smtClean="0"/>
              <a:t>27</a:t>
            </a:fld>
            <a:endParaRPr lang="en-US"/>
          </a:p>
        </p:txBody>
      </p:sp>
    </p:spTree>
    <p:extLst>
      <p:ext uri="{BB962C8B-B14F-4D97-AF65-F5344CB8AC3E}">
        <p14:creationId xmlns:p14="http://schemas.microsoft.com/office/powerpoint/2010/main" val="2287771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5 Calculate over-/ under-applied overhead</a:t>
            </a:r>
            <a:endParaRPr lang="en-US" sz="3600" dirty="0" smtClean="0"/>
          </a:p>
          <a:p>
            <a:r>
              <a:rPr lang="en-US" dirty="0" smtClean="0"/>
              <a:t>The Training and Education contract requires $3,000 of direct Contract Administration labor.  </a:t>
            </a:r>
          </a:p>
          <a:p>
            <a:r>
              <a:rPr lang="en-US" dirty="0" smtClean="0"/>
              <a:t>How much Overhead should be added to the cost of administering the contract?  (Remember we calculated a 90% OH application rate in the first part</a:t>
            </a:r>
            <a:r>
              <a:rPr lang="en-US" baseline="0" dirty="0" smtClean="0"/>
              <a:t> of the example)</a:t>
            </a:r>
            <a:endParaRPr lang="en-US" dirty="0" smtClean="0"/>
          </a:p>
          <a:p>
            <a:pPr marL="0" indent="0" algn="ctr">
              <a:buNone/>
            </a:pPr>
            <a:r>
              <a:rPr lang="en-US" dirty="0" smtClean="0"/>
              <a:t>$3,000 * 90% = $2,700</a:t>
            </a:r>
          </a:p>
        </p:txBody>
      </p:sp>
      <p:sp>
        <p:nvSpPr>
          <p:cNvPr id="4" name="Slide Number Placeholder 3"/>
          <p:cNvSpPr>
            <a:spLocks noGrp="1"/>
          </p:cNvSpPr>
          <p:nvPr>
            <p:ph type="sldNum" sz="quarter" idx="10"/>
          </p:nvPr>
        </p:nvSpPr>
        <p:spPr/>
        <p:txBody>
          <a:bodyPr/>
          <a:lstStyle/>
          <a:p>
            <a:fld id="{810357C5-D73A-46D6-8F94-A5A6F19D0803}" type="slidenum">
              <a:rPr lang="en-US" smtClean="0"/>
              <a:t>28</a:t>
            </a:fld>
            <a:endParaRPr lang="en-US"/>
          </a:p>
        </p:txBody>
      </p:sp>
    </p:spTree>
    <p:extLst>
      <p:ext uri="{BB962C8B-B14F-4D97-AF65-F5344CB8AC3E}">
        <p14:creationId xmlns:p14="http://schemas.microsoft.com/office/powerpoint/2010/main" val="2287771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5 Calculate over-/ under-applied overhead</a:t>
            </a:r>
            <a:endParaRPr lang="en-US" sz="3600" dirty="0" smtClean="0"/>
          </a:p>
          <a:p>
            <a:r>
              <a:rPr lang="en-US" dirty="0" smtClean="0"/>
              <a:t>How much Overhead was applied to other contracts?  </a:t>
            </a:r>
          </a:p>
          <a:p>
            <a:pPr marL="0" indent="0" algn="ctr">
              <a:buNone/>
            </a:pPr>
            <a:r>
              <a:rPr lang="en-US" dirty="0" smtClean="0"/>
              <a:t>$6,800 * 90% = $6,120</a:t>
            </a: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29</a:t>
            </a:fld>
            <a:endParaRPr lang="en-US"/>
          </a:p>
        </p:txBody>
      </p:sp>
    </p:spTree>
    <p:extLst>
      <p:ext uri="{BB962C8B-B14F-4D97-AF65-F5344CB8AC3E}">
        <p14:creationId xmlns:p14="http://schemas.microsoft.com/office/powerpoint/2010/main" val="2287771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5 Calculate over-/ under-applied overhead</a:t>
            </a:r>
            <a:endParaRPr lang="en-US" sz="3600" dirty="0" smtClean="0"/>
          </a:p>
          <a:p>
            <a:r>
              <a:rPr lang="en-US" dirty="0" smtClean="0"/>
              <a:t>Contract Administration overhead </a:t>
            </a:r>
            <a:r>
              <a:rPr lang="en-US" i="1" dirty="0" smtClean="0"/>
              <a:t>incurred</a:t>
            </a:r>
            <a:r>
              <a:rPr lang="en-US" dirty="0" smtClean="0"/>
              <a:t> in June:</a:t>
            </a:r>
          </a:p>
          <a:p>
            <a:r>
              <a:rPr lang="en-US" dirty="0" smtClean="0"/>
              <a:t>Supplies		$1,000</a:t>
            </a:r>
          </a:p>
          <a:p>
            <a:r>
              <a:rPr lang="en-US" dirty="0" smtClean="0"/>
              <a:t>Supervision		  6,000</a:t>
            </a:r>
          </a:p>
          <a:p>
            <a:r>
              <a:rPr lang="en-US" dirty="0" smtClean="0"/>
              <a:t>Facilities 		  </a:t>
            </a:r>
            <a:r>
              <a:rPr lang="en-US" u="sng" dirty="0" smtClean="0"/>
              <a:t>1,500</a:t>
            </a:r>
          </a:p>
          <a:p>
            <a:r>
              <a:rPr lang="en-US" dirty="0" smtClean="0"/>
              <a:t>Total		$8,500</a:t>
            </a:r>
          </a:p>
          <a:p>
            <a:endParaRPr lang="en-US" dirty="0" smtClean="0"/>
          </a:p>
          <a:p>
            <a:r>
              <a:rPr lang="en-US" dirty="0" smtClean="0"/>
              <a:t>These are the actual</a:t>
            </a:r>
            <a:r>
              <a:rPr lang="en-US" baseline="0" dirty="0" smtClean="0"/>
              <a:t> costs incurred.  </a:t>
            </a:r>
          </a:p>
          <a:p>
            <a:endParaRPr lang="en-US" dirty="0" smtClean="0"/>
          </a:p>
          <a:p>
            <a:r>
              <a:rPr lang="en-US" dirty="0" smtClean="0"/>
              <a:t>Contract Administration overhead </a:t>
            </a:r>
            <a:r>
              <a:rPr lang="en-US" i="1" dirty="0" smtClean="0"/>
              <a:t>applied</a:t>
            </a:r>
            <a:r>
              <a:rPr lang="en-US" dirty="0" smtClean="0"/>
              <a:t> in June:</a:t>
            </a:r>
          </a:p>
          <a:p>
            <a:endParaRPr lang="en-US" dirty="0" smtClean="0"/>
          </a:p>
          <a:p>
            <a:r>
              <a:rPr lang="en-US" dirty="0" smtClean="0"/>
              <a:t>T&amp;E Contract:	$2,700</a:t>
            </a:r>
          </a:p>
          <a:p>
            <a:r>
              <a:rPr lang="en-US" dirty="0" smtClean="0"/>
              <a:t>Other contracts:	  </a:t>
            </a:r>
            <a:r>
              <a:rPr lang="en-US" u="sng" dirty="0" smtClean="0"/>
              <a:t>6,120</a:t>
            </a:r>
          </a:p>
          <a:p>
            <a:r>
              <a:rPr lang="en-US" dirty="0" smtClean="0"/>
              <a:t>Total		$8,820</a:t>
            </a:r>
          </a:p>
          <a:p>
            <a:endParaRPr lang="en-US" dirty="0" smtClean="0"/>
          </a:p>
          <a:p>
            <a:r>
              <a:rPr lang="en-US" dirty="0" smtClean="0"/>
              <a:t>These are the totals </a:t>
            </a:r>
            <a:r>
              <a:rPr lang="en-US" i="1" dirty="0" smtClean="0"/>
              <a:t>applied</a:t>
            </a:r>
            <a:r>
              <a:rPr lang="en-US" i="0" dirty="0" smtClean="0"/>
              <a:t> to jobs.  $2700</a:t>
            </a:r>
            <a:r>
              <a:rPr lang="en-US" i="0" baseline="0" dirty="0" smtClean="0"/>
              <a:t> was applied to the training and education contract.  (90% of the direct labor for the contract)</a:t>
            </a:r>
          </a:p>
          <a:p>
            <a:r>
              <a:rPr lang="en-US" i="0" baseline="0" dirty="0" smtClean="0"/>
              <a:t>$6210 was applied to the other contracts (90% of the direct labor for those contracts.)  </a:t>
            </a:r>
          </a:p>
          <a:p>
            <a:endParaRPr lang="en-US" i="0" baseline="0" dirty="0" smtClean="0"/>
          </a:p>
          <a:p>
            <a:r>
              <a:rPr lang="en-US" i="0" baseline="0" dirty="0" smtClean="0"/>
              <a:t>The difference between the actual OH incurred and the OH applied to jobs is $320. </a:t>
            </a:r>
          </a:p>
          <a:p>
            <a:r>
              <a:rPr lang="en-US" sz="1200" dirty="0" smtClean="0"/>
              <a:t>Incurred OH $8,500 &lt; Applied OH $8,200</a:t>
            </a:r>
          </a:p>
          <a:p>
            <a:pPr algn="l"/>
            <a:r>
              <a:rPr lang="en-US" sz="1200" dirty="0" smtClean="0"/>
              <a:t>Overhead is </a:t>
            </a:r>
            <a:r>
              <a:rPr lang="en-US" sz="1200" i="1" dirty="0" smtClean="0"/>
              <a:t>over-applied </a:t>
            </a:r>
            <a:r>
              <a:rPr lang="en-US" sz="1200" dirty="0" smtClean="0"/>
              <a:t>by $320</a:t>
            </a:r>
          </a:p>
          <a:p>
            <a:r>
              <a:rPr lang="en-US" i="0" baseline="0" dirty="0" smtClean="0"/>
              <a:t>That means that the overhead applied to jobs exceeds the incurred overhead by $320.  </a:t>
            </a:r>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30</a:t>
            </a:fld>
            <a:endParaRPr lang="en-US"/>
          </a:p>
        </p:txBody>
      </p:sp>
    </p:spTree>
    <p:extLst>
      <p:ext uri="{BB962C8B-B14F-4D97-AF65-F5344CB8AC3E}">
        <p14:creationId xmlns:p14="http://schemas.microsoft.com/office/powerpoint/2010/main" val="1165345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Step 1  Overview of Job Order Costing</a:t>
            </a:r>
          </a:p>
          <a:p>
            <a:endParaRPr lang="en-US" baseline="0" dirty="0" smtClean="0"/>
          </a:p>
          <a:p>
            <a:r>
              <a:rPr lang="en-US" dirty="0" smtClean="0"/>
              <a:t>Provides a methodology for calculating the cost of a job.  Job order costing is a way to get that</a:t>
            </a:r>
            <a:r>
              <a:rPr lang="en-US" baseline="0" dirty="0" smtClean="0"/>
              <a:t> unit cost information that we need.  It is a method of cost measurement that is useful given the following assumptions:</a:t>
            </a:r>
          </a:p>
          <a:p>
            <a:endParaRPr lang="en-US" dirty="0" smtClean="0"/>
          </a:p>
          <a:p>
            <a:r>
              <a:rPr lang="en-US" dirty="0" smtClean="0"/>
              <a:t>Assumes that each job is unique and has identifiable direct costs.  </a:t>
            </a:r>
          </a:p>
          <a:p>
            <a:r>
              <a:rPr lang="en-US" dirty="0" smtClean="0"/>
              <a:t>Each</a:t>
            </a:r>
            <a:r>
              <a:rPr lang="en-US" baseline="0" dirty="0" smtClean="0"/>
              <a:t> job is unique:  </a:t>
            </a:r>
            <a:r>
              <a:rPr lang="en-US" dirty="0" smtClean="0"/>
              <a:t>If all jobs</a:t>
            </a:r>
            <a:r>
              <a:rPr lang="en-US" baseline="0" dirty="0" smtClean="0"/>
              <a:t> are the same then some sort of average cost method would probably be more useful.  </a:t>
            </a:r>
          </a:p>
          <a:p>
            <a:r>
              <a:rPr lang="en-US" baseline="0" dirty="0" smtClean="0"/>
              <a:t>Each job has identifiable costs:  There must be some direct costs such as materials and labor that are clearly identifiable to individual jobs.  That is, when a worker is working, he or she is only working on one job at a time.  Materials are used on only one job.  The “parts and labor” method of pricing that your auto mechanic uses is a type of job order costing.  </a:t>
            </a:r>
            <a:endParaRPr lang="en-US" dirty="0" smtClean="0"/>
          </a:p>
          <a:p>
            <a:endParaRPr lang="en-US" dirty="0" smtClean="0"/>
          </a:p>
          <a:p>
            <a:r>
              <a:rPr lang="en-US" dirty="0" smtClean="0"/>
              <a:t>Assumes that all jobs consume indirect resources in a similar manner.  The materials,</a:t>
            </a:r>
            <a:r>
              <a:rPr lang="en-US" baseline="0" dirty="0" smtClean="0"/>
              <a:t> labor and other overhead costs that are not identifiable to specific jobs are consumed by jobs in a similar manner.   Most job order cost systems assume that jobs consume overhead resources in direct proportion to Direct Labor.  </a:t>
            </a:r>
            <a:endParaRPr lang="en-US" dirty="0" smtClean="0"/>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4</a:t>
            </a:fld>
            <a:endParaRPr lang="en-US"/>
          </a:p>
        </p:txBody>
      </p:sp>
    </p:spTree>
    <p:extLst>
      <p:ext uri="{BB962C8B-B14F-4D97-AF65-F5344CB8AC3E}">
        <p14:creationId xmlns:p14="http://schemas.microsoft.com/office/powerpoint/2010/main" val="37422882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is actual overhead calculated?  Actual overhead is</a:t>
            </a:r>
            <a:r>
              <a:rPr lang="en-US" baseline="0" dirty="0" smtClean="0"/>
              <a:t> the sum of all indirect costs incurred.</a:t>
            </a:r>
            <a:endParaRPr lang="en-US" dirty="0" smtClean="0"/>
          </a:p>
          <a:p>
            <a:r>
              <a:rPr lang="en-US" dirty="0" smtClean="0"/>
              <a:t>How is applied overhead calculated?  Applied</a:t>
            </a:r>
            <a:r>
              <a:rPr lang="en-US" baseline="0" dirty="0" smtClean="0"/>
              <a:t> overhead is the predetermined OH application rate times the actual DL incurred </a:t>
            </a:r>
            <a:endParaRPr lang="en-US" dirty="0" smtClean="0"/>
          </a:p>
          <a:p>
            <a:endParaRPr lang="en-US" dirty="0"/>
          </a:p>
        </p:txBody>
      </p:sp>
      <p:sp>
        <p:nvSpPr>
          <p:cNvPr id="4" name="Slide Number Placeholder 3"/>
          <p:cNvSpPr>
            <a:spLocks noGrp="1"/>
          </p:cNvSpPr>
          <p:nvPr>
            <p:ph type="sldNum" sz="quarter" idx="10"/>
          </p:nvPr>
        </p:nvSpPr>
        <p:spPr/>
        <p:txBody>
          <a:bodyPr/>
          <a:lstStyle/>
          <a:p>
            <a:fld id="{B6780656-8F1D-4636-AA6D-634AB84AC3CA}" type="slidenum">
              <a:rPr lang="en-US" smtClean="0"/>
              <a:t>31</a:t>
            </a:fld>
            <a:endParaRPr lang="en-US"/>
          </a:p>
        </p:txBody>
      </p:sp>
    </p:spTree>
    <p:extLst>
      <p:ext uri="{BB962C8B-B14F-4D97-AF65-F5344CB8AC3E}">
        <p14:creationId xmlns:p14="http://schemas.microsoft.com/office/powerpoint/2010/main" val="38892072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6 Explain causes of over-/under-applied overhead</a:t>
            </a:r>
            <a:endParaRPr lang="en-US" sz="3600" dirty="0" smtClean="0"/>
          </a:p>
          <a:p>
            <a:r>
              <a:rPr lang="en-US" dirty="0" smtClean="0"/>
              <a:t>Perpetual overhead application is a function of </a:t>
            </a:r>
            <a:r>
              <a:rPr lang="en-US" i="1" dirty="0" smtClean="0"/>
              <a:t>estimates</a:t>
            </a:r>
          </a:p>
          <a:p>
            <a:pPr lvl="1"/>
            <a:r>
              <a:rPr lang="en-US" dirty="0" smtClean="0"/>
              <a:t>OH rate = Estimated OH$/Estimate DL$</a:t>
            </a:r>
          </a:p>
          <a:p>
            <a:r>
              <a:rPr lang="en-US" dirty="0" smtClean="0"/>
              <a:t>If our estimates are perfect, actual overhead will equal applied overhead</a:t>
            </a:r>
          </a:p>
          <a:p>
            <a:r>
              <a:rPr lang="en-US" dirty="0" smtClean="0"/>
              <a:t>Since perfection is rare, more likely the actual will differ from the estimate</a:t>
            </a:r>
          </a:p>
          <a:p>
            <a:r>
              <a:rPr lang="en-US" dirty="0" smtClean="0"/>
              <a:t>If the </a:t>
            </a:r>
            <a:r>
              <a:rPr lang="en-US" i="1" dirty="0" smtClean="0"/>
              <a:t>relationship</a:t>
            </a:r>
            <a:r>
              <a:rPr lang="en-US" dirty="0" smtClean="0"/>
              <a:t> between actual overhead and actual labor is different than estimated, overhead may be over- or under-applied</a:t>
            </a:r>
          </a:p>
          <a:p>
            <a:r>
              <a:rPr lang="en-US" dirty="0" smtClean="0"/>
              <a:t>Even if the actual amount of overhead incurred is significantly more than expected, if the direct labor also increases,</a:t>
            </a:r>
            <a:r>
              <a:rPr lang="en-US" baseline="0" dirty="0" smtClean="0"/>
              <a:t> maintaining the same relationship, the overhead will not be over- or under-applied.  In other words, we estimated a relationship of overhead to direct labor of 90%.  The ratio could be 900 to 1000 or 9 million to 10 million.  As long as the ratio remains the same, overhead will not be significantly over- or under-applied.  The problem would come if the relationship changes. For example, if the relationship of overhead incurred to actual direct labor was 100%, and we were applying overhead at 90%, we would end up being under applied.  If the actual ratio was 80% and we applied at 90%, we would end up over-applied.  </a:t>
            </a:r>
            <a:endParaRPr lang="en-US" dirty="0" smtClean="0"/>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32</a:t>
            </a:fld>
            <a:endParaRPr lang="en-US"/>
          </a:p>
        </p:txBody>
      </p:sp>
    </p:spTree>
    <p:extLst>
      <p:ext uri="{BB962C8B-B14F-4D97-AF65-F5344CB8AC3E}">
        <p14:creationId xmlns:p14="http://schemas.microsoft.com/office/powerpoint/2010/main" val="25300124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6 Explain causes of over-/under-applied overhead</a:t>
            </a:r>
            <a:endParaRPr lang="en-US" sz="3600" dirty="0" smtClean="0"/>
          </a:p>
          <a:p>
            <a:r>
              <a:rPr lang="en-US" dirty="0" smtClean="0"/>
              <a:t>Think of the overhead account as a bank account</a:t>
            </a:r>
          </a:p>
          <a:p>
            <a:pPr lvl="1"/>
            <a:r>
              <a:rPr lang="en-US" dirty="0" smtClean="0"/>
              <a:t>Actual overhead costs incurred are like deposits</a:t>
            </a:r>
          </a:p>
          <a:p>
            <a:pPr lvl="1"/>
            <a:r>
              <a:rPr lang="en-US" dirty="0" smtClean="0"/>
              <a:t>Overhead applied to jobs are like withdrawals</a:t>
            </a:r>
          </a:p>
          <a:p>
            <a:r>
              <a:rPr lang="en-US" dirty="0" smtClean="0"/>
              <a:t>If more overhead is applied jobs than incurred, the account is overdrawn, or over-applied</a:t>
            </a: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33</a:t>
            </a:fld>
            <a:endParaRPr lang="en-US"/>
          </a:p>
        </p:txBody>
      </p:sp>
    </p:spTree>
    <p:extLst>
      <p:ext uri="{BB962C8B-B14F-4D97-AF65-F5344CB8AC3E}">
        <p14:creationId xmlns:p14="http://schemas.microsoft.com/office/powerpoint/2010/main" val="16293006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6 Explain causes of over-/under-applied overhead</a:t>
            </a:r>
            <a:endParaRPr lang="en-US" sz="3600" dirty="0" smtClean="0"/>
          </a:p>
          <a:p>
            <a:r>
              <a:rPr lang="en-US" dirty="0" smtClean="0"/>
              <a:t>If actual overhead incurred &lt; overhead applied, overhead is over-applied</a:t>
            </a:r>
          </a:p>
          <a:p>
            <a:pPr lvl="1"/>
            <a:r>
              <a:rPr lang="en-US" dirty="0" smtClean="0"/>
              <a:t>Too much overhead was applied to each contract.   Reported cost of administering contracts is too high. </a:t>
            </a:r>
          </a:p>
          <a:p>
            <a:r>
              <a:rPr lang="en-US" dirty="0" smtClean="0"/>
              <a:t>If actual overhead incurred &gt; overhead applied, overhead is under-applied</a:t>
            </a:r>
          </a:p>
          <a:p>
            <a:pPr lvl="1"/>
            <a:r>
              <a:rPr lang="en-US" dirty="0" smtClean="0"/>
              <a:t>Not enough overhead was applied to each contract.   Reported cost of administering contracts is too low.</a:t>
            </a: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34</a:t>
            </a:fld>
            <a:endParaRPr lang="en-US"/>
          </a:p>
        </p:txBody>
      </p:sp>
    </p:spTree>
    <p:extLst>
      <p:ext uri="{BB962C8B-B14F-4D97-AF65-F5344CB8AC3E}">
        <p14:creationId xmlns:p14="http://schemas.microsoft.com/office/powerpoint/2010/main" val="33231253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6 Explain causes of over-/under-applied overhead</a:t>
            </a:r>
            <a:endParaRPr lang="en-US" sz="3600" dirty="0" smtClean="0"/>
          </a:p>
          <a:p>
            <a:r>
              <a:rPr lang="en-US" dirty="0" smtClean="0"/>
              <a:t>If the over- or under-applied overhead amount is </a:t>
            </a:r>
            <a:r>
              <a:rPr lang="en-US" i="1" dirty="0" smtClean="0"/>
              <a:t>Material</a:t>
            </a:r>
            <a:r>
              <a:rPr lang="en-US" dirty="0" smtClean="0"/>
              <a:t> then the difference will affect decisions.  Remember</a:t>
            </a:r>
            <a:r>
              <a:rPr lang="en-US" baseline="0" dirty="0" smtClean="0"/>
              <a:t> the Materiality constraint from day 1.  Amounts that are significant enough to affect users decisions are MATERIAL.  </a:t>
            </a:r>
          </a:p>
          <a:p>
            <a:endParaRPr lang="en-US" dirty="0" smtClean="0"/>
          </a:p>
          <a:p>
            <a:r>
              <a:rPr lang="en-US" dirty="0" smtClean="0"/>
              <a:t>What constitutes a material amount? What</a:t>
            </a:r>
            <a:r>
              <a:rPr lang="en-US" baseline="0" dirty="0" smtClean="0"/>
              <a:t> is material is subjective and </a:t>
            </a:r>
            <a:endParaRPr lang="en-US" dirty="0" smtClean="0"/>
          </a:p>
          <a:p>
            <a:pPr lvl="1"/>
            <a:r>
              <a:rPr lang="en-US" dirty="0" smtClean="0"/>
              <a:t>It depends.  If the error is more than 5% of the total contract amount, it is probably significant</a:t>
            </a:r>
          </a:p>
          <a:p>
            <a:r>
              <a:rPr lang="en-US" dirty="0" smtClean="0"/>
              <a:t>Is the error due to a significant error in estimating either Labor $ or Overhead $?</a:t>
            </a:r>
          </a:p>
          <a:p>
            <a:pPr lvl="1"/>
            <a:r>
              <a:rPr lang="en-US" dirty="0" smtClean="0"/>
              <a:t>Most</a:t>
            </a:r>
            <a:r>
              <a:rPr lang="en-US" baseline="0" dirty="0" smtClean="0"/>
              <a:t> of the time the error is due to timing.  Expenditures for overhead might not exactly coincide with labor on jobs.  In that case, the overhead might be over-applied one period and under-applied the next.  As long as the long-term relationship between actual overhead and actual direct labor remains the same, this is not a serious problem. </a:t>
            </a:r>
          </a:p>
          <a:p>
            <a:pPr lvl="1"/>
            <a:endParaRPr lang="en-US" baseline="0" dirty="0" smtClean="0"/>
          </a:p>
          <a:p>
            <a:pPr lvl="0"/>
            <a:r>
              <a:rPr lang="en-US" baseline="0" dirty="0" smtClean="0"/>
              <a:t>If the relationship is NOT maintained over time, then </a:t>
            </a:r>
            <a:r>
              <a:rPr lang="en-US" dirty="0" smtClean="0"/>
              <a:t>the overhead rate should be adjusted. </a:t>
            </a: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35</a:t>
            </a:fld>
            <a:endParaRPr lang="en-US"/>
          </a:p>
        </p:txBody>
      </p:sp>
    </p:spTree>
    <p:extLst>
      <p:ext uri="{BB962C8B-B14F-4D97-AF65-F5344CB8AC3E}">
        <p14:creationId xmlns:p14="http://schemas.microsoft.com/office/powerpoint/2010/main" val="16336406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6 Explain causes of over-/under-applied overhead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3600" dirty="0" smtClean="0"/>
              <a:t>[Students will have the blank slide]</a:t>
            </a:r>
          </a:p>
          <a:p>
            <a:endParaRPr lang="en-US" dirty="0" smtClean="0"/>
          </a:p>
          <a:p>
            <a:r>
              <a:rPr lang="en-US" dirty="0" smtClean="0"/>
              <a:t>How might under-costing Contract Administration affect decisions? </a:t>
            </a:r>
          </a:p>
          <a:p>
            <a:endParaRPr lang="en-US" dirty="0" smtClean="0"/>
          </a:p>
          <a:p>
            <a:r>
              <a:rPr lang="en-US" dirty="0" smtClean="0"/>
              <a:t>How might over-costing Contract Administration affect decisions?  </a:t>
            </a:r>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36</a:t>
            </a:fld>
            <a:endParaRPr lang="en-US"/>
          </a:p>
        </p:txBody>
      </p:sp>
    </p:spTree>
    <p:extLst>
      <p:ext uri="{BB962C8B-B14F-4D97-AF65-F5344CB8AC3E}">
        <p14:creationId xmlns:p14="http://schemas.microsoft.com/office/powerpoint/2010/main" val="35666294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6 Explain causes of over-/under-applied overhead</a:t>
            </a:r>
            <a:endParaRPr lang="en-US" sz="3600" dirty="0" smtClean="0"/>
          </a:p>
          <a:p>
            <a:r>
              <a:rPr lang="en-US" dirty="0" smtClean="0"/>
              <a:t>How might under-costing Contract Administration affect decisions?  If contract</a:t>
            </a:r>
            <a:r>
              <a:rPr lang="en-US" baseline="0" dirty="0" smtClean="0"/>
              <a:t> administration costs are significantly under-</a:t>
            </a:r>
            <a:r>
              <a:rPr lang="en-US" baseline="0" dirty="0" err="1" smtClean="0"/>
              <a:t>costed</a:t>
            </a:r>
            <a:r>
              <a:rPr lang="en-US" baseline="0" dirty="0" smtClean="0"/>
              <a:t> (think underpriced), the demand for contract administration resources will increase and they will be over-consumed.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37</a:t>
            </a:fld>
            <a:endParaRPr lang="en-US"/>
          </a:p>
        </p:txBody>
      </p:sp>
    </p:spTree>
    <p:extLst>
      <p:ext uri="{BB962C8B-B14F-4D97-AF65-F5344CB8AC3E}">
        <p14:creationId xmlns:p14="http://schemas.microsoft.com/office/powerpoint/2010/main" val="35666294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 Step 6 Explain causes of over-/under-applied overhead</a:t>
            </a:r>
            <a:endParaRPr lang="en-US" sz="3600" dirty="0" smtClean="0"/>
          </a:p>
          <a:p>
            <a:r>
              <a:rPr lang="en-US" dirty="0" smtClean="0"/>
              <a:t>How might over-costing Contract Administration affect decisions?  If contract administration costs</a:t>
            </a:r>
            <a:r>
              <a:rPr lang="en-US" baseline="0" dirty="0" smtClean="0"/>
              <a:t> are significantly over-</a:t>
            </a:r>
            <a:r>
              <a:rPr lang="en-US" baseline="0" dirty="0" err="1" smtClean="0"/>
              <a:t>costed</a:t>
            </a:r>
            <a:r>
              <a:rPr lang="en-US" baseline="0" dirty="0" smtClean="0"/>
              <a:t>, it may make outsourcing appear attractive.  We will discuss this more in the next lesson, and also on Day 8.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38</a:t>
            </a:fld>
            <a:endParaRPr lang="en-US"/>
          </a:p>
        </p:txBody>
      </p:sp>
    </p:spTree>
    <p:extLst>
      <p:ext uri="{BB962C8B-B14F-4D97-AF65-F5344CB8AC3E}">
        <p14:creationId xmlns:p14="http://schemas.microsoft.com/office/powerpoint/2010/main" val="35666294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can perpetual overhead application result in over- or under-applied overhead?  The</a:t>
            </a:r>
            <a:r>
              <a:rPr lang="en-US" baseline="0" dirty="0" smtClean="0"/>
              <a:t> application rate is based on estimates.  If the actual overhead incurred differs from the estimate, it can result in over- or under-applied overhead.</a:t>
            </a:r>
            <a:endParaRPr lang="en-US" dirty="0" smtClean="0"/>
          </a:p>
          <a:p>
            <a:r>
              <a:rPr lang="en-US" dirty="0" smtClean="0"/>
              <a:t>If actual overhead is greater than applied overhead, overhead will be </a:t>
            </a:r>
            <a:r>
              <a:rPr lang="en-US" u="sng" dirty="0" smtClean="0"/>
              <a:t>UNDER</a:t>
            </a:r>
            <a:r>
              <a:rPr lang="en-US" dirty="0" smtClean="0"/>
              <a:t>-applied. Not enough overhead</a:t>
            </a:r>
            <a:r>
              <a:rPr lang="en-US" baseline="0" dirty="0" smtClean="0"/>
              <a:t> cost assigned to products, products may be under-</a:t>
            </a:r>
            <a:r>
              <a:rPr lang="en-US" baseline="0" dirty="0" err="1" smtClean="0"/>
              <a:t>costed</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B6780656-8F1D-4636-AA6D-634AB84AC3CA}" type="slidenum">
              <a:rPr lang="en-US" smtClean="0"/>
              <a:t>39</a:t>
            </a:fld>
            <a:endParaRPr lang="en-US"/>
          </a:p>
        </p:txBody>
      </p:sp>
    </p:spTree>
    <p:extLst>
      <p:ext uri="{BB962C8B-B14F-4D97-AF65-F5344CB8AC3E}">
        <p14:creationId xmlns:p14="http://schemas.microsoft.com/office/powerpoint/2010/main" val="38892072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Activity Step 7 Prove ending balances in inventory accounts</a:t>
            </a:r>
          </a:p>
          <a:p>
            <a:r>
              <a:rPr lang="en-US" dirty="0" smtClean="0"/>
              <a:t>The Repair Depot has no jobs in process at the beginning of the period.  During the period the following jobs are started:</a:t>
            </a:r>
          </a:p>
          <a:p>
            <a:endParaRPr lang="en-US" dirty="0" smtClean="0"/>
          </a:p>
          <a:p>
            <a:r>
              <a:rPr lang="en-US" dirty="0" smtClean="0"/>
              <a:t>Alpha and Bravo are completed and transferred out.  Charlie remains in process</a:t>
            </a: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40</a:t>
            </a:fld>
            <a:endParaRPr lang="en-US"/>
          </a:p>
        </p:txBody>
      </p:sp>
    </p:spTree>
    <p:extLst>
      <p:ext uri="{BB962C8B-B14F-4D97-AF65-F5344CB8AC3E}">
        <p14:creationId xmlns:p14="http://schemas.microsoft.com/office/powerpoint/2010/main" val="2926005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Overview of Job Order Costing</a:t>
            </a:r>
            <a:endParaRPr lang="en-US" dirty="0" smtClean="0"/>
          </a:p>
          <a:p>
            <a:endParaRPr lang="en-US" dirty="0" smtClean="0"/>
          </a:p>
          <a:p>
            <a:r>
              <a:rPr lang="en-US" dirty="0" smtClean="0"/>
              <a:t>Records Direct Materials and Labor for each individual job.  Job order costing keeps detailed records of materials</a:t>
            </a:r>
            <a:r>
              <a:rPr lang="en-US" baseline="0" dirty="0" smtClean="0"/>
              <a:t> and labor that are directly identified to individual jobs.  Some job order costing systems keep paper records.  More sophisticated systems have barcode scanners to track materials as they are added to jobs.  Workers scan their ID badges as they move from job to job and the system tracks the time worked on each job, as well as the hourly rate for each worker.</a:t>
            </a:r>
            <a:endParaRPr lang="en-US" dirty="0" smtClean="0"/>
          </a:p>
          <a:p>
            <a:endParaRPr lang="en-US" dirty="0" smtClean="0"/>
          </a:p>
          <a:p>
            <a:r>
              <a:rPr lang="en-US" dirty="0" smtClean="0"/>
              <a:t>Under job</a:t>
            </a:r>
            <a:r>
              <a:rPr lang="en-US" baseline="0" dirty="0" smtClean="0"/>
              <a:t> order costing, </a:t>
            </a:r>
            <a:r>
              <a:rPr lang="en-US" dirty="0" smtClean="0"/>
              <a:t>Work in Process consists of all jobs still in process.  The</a:t>
            </a:r>
            <a:r>
              <a:rPr lang="en-US" baseline="0" dirty="0" smtClean="0"/>
              <a:t> Work in Process inventory account is the summary of all of the individual jobs in process.</a:t>
            </a:r>
          </a:p>
          <a:p>
            <a:endParaRPr lang="en-US" dirty="0" smtClean="0"/>
          </a:p>
          <a:p>
            <a:r>
              <a:rPr lang="en-US" dirty="0" smtClean="0"/>
              <a:t>Cost of job = </a:t>
            </a:r>
          </a:p>
          <a:p>
            <a:pPr marL="0" indent="0" algn="ctr">
              <a:buNone/>
            </a:pPr>
            <a:r>
              <a:rPr lang="en-US" sz="1100" b="1" dirty="0" smtClean="0"/>
              <a:t>Direct Materials + Direct Labor + Applied Overhead</a:t>
            </a:r>
          </a:p>
          <a:p>
            <a:pPr marL="0" indent="0" algn="l">
              <a:buNone/>
            </a:pPr>
            <a:r>
              <a:rPr lang="en-US" sz="1100" b="0" dirty="0" smtClean="0"/>
              <a:t>The Direct Materials and Direct</a:t>
            </a:r>
            <a:r>
              <a:rPr lang="en-US" sz="1100" b="0" baseline="0" dirty="0" smtClean="0"/>
              <a:t> Labor are calculated from the detailed records.  The Overhead is “Applied” or assigned.</a:t>
            </a:r>
            <a:endParaRPr lang="en-US" sz="1100" b="0" dirty="0" smtClean="0"/>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5</a:t>
            </a:fld>
            <a:endParaRPr lang="en-US"/>
          </a:p>
        </p:txBody>
      </p:sp>
    </p:spTree>
    <p:extLst>
      <p:ext uri="{BB962C8B-B14F-4D97-AF65-F5344CB8AC3E}">
        <p14:creationId xmlns:p14="http://schemas.microsoft.com/office/powerpoint/2010/main" val="29164624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7 Prove ending balances in inventory accounts</a:t>
            </a:r>
          </a:p>
          <a:p>
            <a:r>
              <a:rPr lang="en-US" dirty="0" smtClean="0"/>
              <a:t>Additional Information</a:t>
            </a:r>
          </a:p>
          <a:p>
            <a:pPr lvl="1"/>
            <a:r>
              <a:rPr lang="en-US" dirty="0" smtClean="0"/>
              <a:t>Beginning Raw Materials (Parts)		$1500</a:t>
            </a:r>
          </a:p>
          <a:p>
            <a:pPr lvl="1"/>
            <a:r>
              <a:rPr lang="en-US" dirty="0" smtClean="0"/>
              <a:t>Ending Raw Materials (Parts)		  2500</a:t>
            </a:r>
          </a:p>
          <a:p>
            <a:pPr lvl="1"/>
            <a:r>
              <a:rPr lang="en-US" dirty="0" smtClean="0"/>
              <a:t>Overhead Costs Incurred:</a:t>
            </a:r>
          </a:p>
          <a:p>
            <a:pPr lvl="2"/>
            <a:r>
              <a:rPr lang="en-US" dirty="0" smtClean="0"/>
              <a:t>Shop utilities		$1700</a:t>
            </a:r>
          </a:p>
          <a:p>
            <a:pPr lvl="2"/>
            <a:r>
              <a:rPr lang="en-US" dirty="0" smtClean="0"/>
              <a:t>Shop supplies	   3300</a:t>
            </a:r>
          </a:p>
          <a:p>
            <a:pPr lvl="2"/>
            <a:r>
              <a:rPr lang="en-US" dirty="0" smtClean="0"/>
              <a:t>Indirect labor		   2100</a:t>
            </a:r>
          </a:p>
          <a:p>
            <a:pPr lvl="1"/>
            <a:r>
              <a:rPr lang="en-US" dirty="0" smtClean="0"/>
              <a:t>Administrative costs 			  2800</a:t>
            </a:r>
          </a:p>
          <a:p>
            <a:pPr lvl="1"/>
            <a:r>
              <a:rPr lang="en-US" dirty="0" smtClean="0"/>
              <a:t>All jobs are sold when completed.  User fees equal Cost + 10% to cover administrative costs</a:t>
            </a:r>
          </a:p>
          <a:p>
            <a:pPr lvl="1"/>
            <a:endParaRPr lang="en-US" dirty="0" smtClean="0"/>
          </a:p>
          <a:p>
            <a:pPr lvl="0"/>
            <a:r>
              <a:rPr lang="en-US" dirty="0" smtClean="0"/>
              <a:t>Beginning and ending Raw Materials are</a:t>
            </a:r>
            <a:r>
              <a:rPr lang="en-US" baseline="0" dirty="0" smtClean="0"/>
              <a:t> key variables in the inventory template</a:t>
            </a:r>
          </a:p>
          <a:p>
            <a:pPr lvl="0"/>
            <a:r>
              <a:rPr lang="en-US" baseline="0" dirty="0" smtClean="0"/>
              <a:t>The overhead costs are the actual overhead incurred.  This will be used to calculate over- or under-applied overhead.</a:t>
            </a:r>
          </a:p>
          <a:p>
            <a:pPr lvl="0"/>
            <a:r>
              <a:rPr lang="en-US" dirty="0" smtClean="0"/>
              <a:t>The administrative costs will be used on the Statement of Activities</a:t>
            </a:r>
          </a:p>
          <a:p>
            <a:pPr lvl="0"/>
            <a:r>
              <a:rPr lang="en-US" dirty="0" smtClean="0"/>
              <a:t>All jobs are sold when completed.</a:t>
            </a:r>
            <a:r>
              <a:rPr lang="en-US" baseline="0" dirty="0" smtClean="0"/>
              <a:t>  This gives us a clue to the beginning and ending balances of Finished Goods inventory.  If all jobs are sold when completed, what is the beginning and ending balance?  It must be zero.  All of the jobs completed last period were sold last period.  All of the jobs completed this period will be sold this period.  </a:t>
            </a:r>
          </a:p>
          <a:p>
            <a:pPr lvl="0"/>
            <a:r>
              <a:rPr lang="en-US" baseline="0" dirty="0" smtClean="0"/>
              <a:t>Finally, the information about user fees will be used in the Statement of Activities.</a:t>
            </a:r>
            <a:endParaRPr lang="en-US" dirty="0" smtClean="0"/>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41</a:t>
            </a:fld>
            <a:endParaRPr lang="en-US"/>
          </a:p>
        </p:txBody>
      </p:sp>
    </p:spTree>
    <p:extLst>
      <p:ext uri="{BB962C8B-B14F-4D97-AF65-F5344CB8AC3E}">
        <p14:creationId xmlns:p14="http://schemas.microsoft.com/office/powerpoint/2010/main" val="34949939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7 Prove ending balances in inventory accounts</a:t>
            </a:r>
          </a:p>
          <a:p>
            <a:r>
              <a:rPr lang="en-US" dirty="0" smtClean="0"/>
              <a:t>Use the inventory template to:</a:t>
            </a:r>
          </a:p>
          <a:p>
            <a:r>
              <a:rPr lang="en-US" dirty="0" smtClean="0"/>
              <a:t>Calculate Raw Materials Purchases</a:t>
            </a:r>
          </a:p>
          <a:p>
            <a:r>
              <a:rPr lang="en-US" dirty="0" smtClean="0"/>
              <a:t>Calculate Cost of Goods Sold</a:t>
            </a:r>
          </a:p>
          <a:p>
            <a:r>
              <a:rPr lang="en-US" dirty="0" smtClean="0"/>
              <a:t>Prove the ending balances in the inventory accounts</a:t>
            </a:r>
          </a:p>
          <a:p>
            <a:r>
              <a:rPr lang="en-US" dirty="0" smtClean="0"/>
              <a:t>Calculate Gross Profit and Operating Income</a:t>
            </a: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42</a:t>
            </a:fld>
            <a:endParaRPr lang="en-US"/>
          </a:p>
        </p:txBody>
      </p:sp>
    </p:spTree>
    <p:extLst>
      <p:ext uri="{BB962C8B-B14F-4D97-AF65-F5344CB8AC3E}">
        <p14:creationId xmlns:p14="http://schemas.microsoft.com/office/powerpoint/2010/main" val="2563649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Activity Step 7 Prove ending balances in inventory accounts</a:t>
            </a:r>
          </a:p>
          <a:p>
            <a:pPr lvl="0"/>
            <a:r>
              <a:rPr lang="en-US" dirty="0" smtClean="0"/>
              <a:t>Students</a:t>
            </a:r>
            <a:r>
              <a:rPr lang="en-US" baseline="0" dirty="0" smtClean="0"/>
              <a:t> will have the blank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43</a:t>
            </a:fld>
            <a:endParaRPr lang="en-US"/>
          </a:p>
        </p:txBody>
      </p:sp>
    </p:spTree>
    <p:extLst>
      <p:ext uri="{BB962C8B-B14F-4D97-AF65-F5344CB8AC3E}">
        <p14:creationId xmlns:p14="http://schemas.microsoft.com/office/powerpoint/2010/main" val="6013293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Activity Step 7 Prove ending balances in inventory accounts</a:t>
            </a:r>
          </a:p>
          <a:p>
            <a:pPr marL="0" marR="0" indent="0" algn="l" defTabSz="914400" rtl="0" eaLnBrk="1" fontAlgn="t" latinLnBrk="0" hangingPunct="1">
              <a:lnSpc>
                <a:spcPct val="100000"/>
              </a:lnSpc>
              <a:spcBef>
                <a:spcPts val="0"/>
              </a:spcBef>
              <a:spcAft>
                <a:spcPts val="0"/>
              </a:spcAft>
              <a:buClrTx/>
              <a:buSzTx/>
              <a:buFontTx/>
              <a:buNone/>
              <a:tabLst/>
              <a:defRPr/>
            </a:pPr>
            <a:r>
              <a:rPr lang="en-US" sz="1200" b="1" dirty="0" smtClean="0"/>
              <a:t>Total of materials for the three jobs equals  Direct Materials Used</a:t>
            </a:r>
          </a:p>
          <a:p>
            <a:pPr marL="0" marR="0" indent="0" algn="l" defTabSz="914400" rtl="0" eaLnBrk="1" fontAlgn="t"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t" latinLnBrk="0" hangingPunct="1">
              <a:lnSpc>
                <a:spcPct val="100000"/>
              </a:lnSpc>
              <a:spcBef>
                <a:spcPts val="0"/>
              </a:spcBef>
              <a:spcAft>
                <a:spcPts val="0"/>
              </a:spcAft>
              <a:buClrTx/>
              <a:buSzTx/>
              <a:buFontTx/>
              <a:buNone/>
              <a:tabLst/>
              <a:defRPr/>
            </a:pPr>
            <a:r>
              <a:rPr lang="en-US" dirty="0" smtClean="0"/>
              <a:t>Direct Materials Used</a:t>
            </a:r>
            <a:r>
              <a:rPr lang="en-US" baseline="0" dirty="0" smtClean="0"/>
              <a:t> = Alpha </a:t>
            </a:r>
            <a:r>
              <a:rPr lang="en-US" sz="1200" b="1" i="0" u="none" strike="noStrike" kern="1200" dirty="0" smtClean="0">
                <a:solidFill>
                  <a:schemeClr val="tx1"/>
                </a:solidFill>
                <a:effectLst/>
                <a:latin typeface="+mn-lt"/>
                <a:ea typeface="+mn-ea"/>
                <a:cs typeface="+mn-cs"/>
              </a:rPr>
              <a:t>5000 + Bravo</a:t>
            </a:r>
            <a:r>
              <a:rPr lang="en-US" sz="1200" b="1" i="0" u="none" strike="noStrike" kern="1200" baseline="0" dirty="0" smtClean="0">
                <a:solidFill>
                  <a:schemeClr val="tx1"/>
                </a:solidFill>
                <a:effectLst/>
                <a:latin typeface="+mn-lt"/>
                <a:ea typeface="+mn-ea"/>
                <a:cs typeface="+mn-cs"/>
              </a:rPr>
              <a:t> </a:t>
            </a:r>
            <a:r>
              <a:rPr lang="en-US" sz="1200" b="1" i="0" u="none" strike="noStrike" kern="1200" dirty="0" smtClean="0">
                <a:solidFill>
                  <a:schemeClr val="tx1"/>
                </a:solidFill>
                <a:effectLst/>
                <a:latin typeface="+mn-lt"/>
                <a:ea typeface="+mn-ea"/>
                <a:cs typeface="+mn-cs"/>
              </a:rPr>
              <a:t>4200 + Charlie 3600 = 12800</a:t>
            </a:r>
          </a:p>
          <a:p>
            <a:pPr rtl="0" eaLnBrk="1" fontAlgn="t" latinLnBrk="0" hangingPunct="1"/>
            <a:endParaRPr lang="en-US" sz="1200" b="0" i="0" u="none" strike="noStrike"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44</a:t>
            </a:fld>
            <a:endParaRPr lang="en-US"/>
          </a:p>
        </p:txBody>
      </p:sp>
    </p:spTree>
    <p:extLst>
      <p:ext uri="{BB962C8B-B14F-4D97-AF65-F5344CB8AC3E}">
        <p14:creationId xmlns:p14="http://schemas.microsoft.com/office/powerpoint/2010/main" val="6013293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Activity Step 7 Prove ending balances in inventory accounts</a:t>
            </a:r>
          </a:p>
          <a:p>
            <a:pPr marL="0" marR="0" indent="0" algn="l" defTabSz="914400" rtl="0" eaLnBrk="1" fontAlgn="t"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effectLst/>
                <a:latin typeface="+mn-lt"/>
                <a:ea typeface="+mn-ea"/>
                <a:cs typeface="+mn-cs"/>
              </a:rPr>
              <a:t>Thought process:  since</a:t>
            </a:r>
            <a:r>
              <a:rPr lang="en-US" sz="1200" b="1" i="0" u="none" strike="noStrike" kern="1200" baseline="0" dirty="0" smtClean="0">
                <a:solidFill>
                  <a:schemeClr val="tx1"/>
                </a:solidFill>
                <a:effectLst/>
                <a:latin typeface="+mn-lt"/>
                <a:ea typeface="+mn-ea"/>
                <a:cs typeface="+mn-cs"/>
              </a:rPr>
              <a:t> the ending balance is 1000 more than the beginning, the inputs must be 1000 more than the outputs.</a:t>
            </a:r>
            <a:endParaRPr lang="en-US" sz="1200" b="1" i="0" u="none" strike="noStrike" kern="1200" dirty="0" smtClean="0">
              <a:solidFill>
                <a:schemeClr val="tx1"/>
              </a:solidFill>
              <a:effectLst/>
              <a:latin typeface="+mn-lt"/>
              <a:ea typeface="+mn-ea"/>
              <a:cs typeface="+mn-cs"/>
            </a:endParaRPr>
          </a:p>
          <a:p>
            <a:pPr marL="0" marR="0" indent="0" algn="l" defTabSz="914400" rtl="0" eaLnBrk="1" fontAlgn="t"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effectLst/>
                <a:latin typeface="+mn-lt"/>
                <a:ea typeface="+mn-ea"/>
                <a:cs typeface="+mn-cs"/>
              </a:rPr>
              <a:t>Using the input-output equation:</a:t>
            </a:r>
          </a:p>
          <a:p>
            <a:pPr marL="0" marR="0" indent="0" algn="l" defTabSz="914400" rtl="0" eaLnBrk="1" fontAlgn="t"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effectLst/>
                <a:latin typeface="+mn-lt"/>
                <a:ea typeface="+mn-ea"/>
                <a:cs typeface="+mn-cs"/>
              </a:rPr>
              <a:t>Raw Materials Purchases = Beg 1500 +  ? – DMU</a:t>
            </a:r>
            <a:r>
              <a:rPr lang="en-US" sz="1200" b="1" i="0" u="none" strike="noStrike" kern="1200" baseline="0" dirty="0" smtClean="0">
                <a:solidFill>
                  <a:schemeClr val="tx1"/>
                </a:solidFill>
                <a:effectLst/>
                <a:latin typeface="+mn-lt"/>
                <a:ea typeface="+mn-ea"/>
                <a:cs typeface="+mn-cs"/>
              </a:rPr>
              <a:t> 12800 = End 2500</a:t>
            </a:r>
          </a:p>
          <a:p>
            <a:pPr marL="0" marR="0" indent="0" algn="l" defTabSz="914400" rtl="0" eaLnBrk="1" fontAlgn="t"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effectLst/>
                <a:latin typeface="+mn-lt"/>
                <a:ea typeface="+mn-ea"/>
                <a:cs typeface="+mn-cs"/>
              </a:rPr>
              <a:t>Beg 1500 +  ? – DMU</a:t>
            </a:r>
            <a:r>
              <a:rPr lang="en-US" sz="1200" b="1" i="0" u="none" strike="noStrike" kern="1200" baseline="0" dirty="0" smtClean="0">
                <a:solidFill>
                  <a:schemeClr val="tx1"/>
                </a:solidFill>
                <a:effectLst/>
                <a:latin typeface="+mn-lt"/>
                <a:ea typeface="+mn-ea"/>
                <a:cs typeface="+mn-cs"/>
              </a:rPr>
              <a:t> 12800 = End 2500</a:t>
            </a:r>
          </a:p>
          <a:p>
            <a:pPr marL="0" marR="0" indent="0" algn="l" defTabSz="914400" rtl="0" eaLnBrk="1" fontAlgn="t"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effectLst/>
                <a:latin typeface="+mn-lt"/>
                <a:ea typeface="+mn-ea"/>
                <a:cs typeface="+mn-cs"/>
              </a:rPr>
              <a:t>? = 2500 + 12800 – 1500</a:t>
            </a:r>
          </a:p>
          <a:p>
            <a:pPr marL="0" marR="0" indent="0" algn="l" defTabSz="914400" rtl="0" eaLnBrk="1" fontAlgn="t"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effectLst/>
                <a:latin typeface="+mn-lt"/>
                <a:ea typeface="+mn-ea"/>
                <a:cs typeface="+mn-cs"/>
              </a:rPr>
              <a:t>? = 13800</a:t>
            </a:r>
          </a:p>
          <a:p>
            <a:pPr marL="0" marR="0" indent="0" algn="l" defTabSz="914400" rtl="0" eaLnBrk="1" fontAlgn="t" latinLnBrk="0" hangingPunct="1">
              <a:lnSpc>
                <a:spcPct val="100000"/>
              </a:lnSpc>
              <a:spcBef>
                <a:spcPts val="0"/>
              </a:spcBef>
              <a:spcAft>
                <a:spcPts val="0"/>
              </a:spcAft>
              <a:buClrTx/>
              <a:buSzTx/>
              <a:buFontTx/>
              <a:buNone/>
              <a:tabLst/>
              <a:defRPr/>
            </a:pPr>
            <a:endParaRPr lang="en-US" sz="1200" b="1" i="0" u="none" strike="noStrike" kern="1200" dirty="0" smtClean="0">
              <a:solidFill>
                <a:schemeClr val="tx1"/>
              </a:solidFill>
              <a:effectLst/>
              <a:latin typeface="+mn-lt"/>
              <a:ea typeface="+mn-ea"/>
              <a:cs typeface="+mn-cs"/>
            </a:endParaRPr>
          </a:p>
          <a:p>
            <a:pPr rtl="0" eaLnBrk="1" fontAlgn="t" latinLnBrk="0" hangingPunct="1"/>
            <a:endParaRPr lang="en-US" sz="1200" b="0" i="0" u="none" strike="noStrike"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45</a:t>
            </a:fld>
            <a:endParaRPr lang="en-US"/>
          </a:p>
        </p:txBody>
      </p:sp>
    </p:spTree>
    <p:extLst>
      <p:ext uri="{BB962C8B-B14F-4D97-AF65-F5344CB8AC3E}">
        <p14:creationId xmlns:p14="http://schemas.microsoft.com/office/powerpoint/2010/main" val="6013293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Activity Step 7 Prove ending balances in inventory accounts</a:t>
            </a:r>
          </a:p>
          <a:p>
            <a:pPr marL="0" marR="0" indent="0" algn="l" defTabSz="914400" rtl="0" eaLnBrk="1" fontAlgn="t" latinLnBrk="0" hangingPunct="1">
              <a:lnSpc>
                <a:spcPct val="100000"/>
              </a:lnSpc>
              <a:spcBef>
                <a:spcPts val="0"/>
              </a:spcBef>
              <a:spcAft>
                <a:spcPts val="0"/>
              </a:spcAft>
              <a:buClrTx/>
              <a:buSzTx/>
              <a:buFontTx/>
              <a:buNone/>
              <a:tabLst/>
              <a:defRPr/>
            </a:pPr>
            <a:r>
              <a:rPr lang="en-US" sz="1200" b="1" dirty="0" smtClean="0"/>
              <a:t>Total of labor for the three jobs equals  Direct Labor</a:t>
            </a:r>
          </a:p>
          <a:p>
            <a:pPr rtl="0" eaLnBrk="1" fontAlgn="t" latinLnBrk="0" hangingPunct="1"/>
            <a:endParaRPr lang="en-US" sz="1200" b="1"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dirty="0" smtClean="0">
                <a:solidFill>
                  <a:schemeClr val="tx1"/>
                </a:solidFill>
                <a:effectLst/>
                <a:latin typeface="+mn-lt"/>
                <a:ea typeface="+mn-ea"/>
                <a:cs typeface="+mn-cs"/>
              </a:rPr>
              <a:t>Direct Labor = Alpha 4500 + Bravo</a:t>
            </a:r>
            <a:r>
              <a:rPr lang="en-US" sz="1200" b="1" i="0" u="none" strike="noStrike" kern="1200" baseline="0" dirty="0" smtClean="0">
                <a:solidFill>
                  <a:schemeClr val="tx1"/>
                </a:solidFill>
                <a:effectLst/>
                <a:latin typeface="+mn-lt"/>
                <a:ea typeface="+mn-ea"/>
                <a:cs typeface="+mn-cs"/>
              </a:rPr>
              <a:t> </a:t>
            </a:r>
            <a:r>
              <a:rPr lang="en-US" sz="1200" b="1" i="0" u="none" strike="noStrike" kern="1200" dirty="0" smtClean="0">
                <a:solidFill>
                  <a:schemeClr val="tx1"/>
                </a:solidFill>
                <a:effectLst/>
                <a:latin typeface="+mn-lt"/>
                <a:ea typeface="+mn-ea"/>
                <a:cs typeface="+mn-cs"/>
              </a:rPr>
              <a:t>6400 + Charlie 3200 = 14100</a:t>
            </a:r>
            <a:endParaRPr lang="en-US"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10357C5-D73A-46D6-8F94-A5A6F19D0803}" type="slidenum">
              <a:rPr lang="en-US" smtClean="0"/>
              <a:t>46</a:t>
            </a:fld>
            <a:endParaRPr lang="en-US"/>
          </a:p>
        </p:txBody>
      </p:sp>
    </p:spTree>
    <p:extLst>
      <p:ext uri="{BB962C8B-B14F-4D97-AF65-F5344CB8AC3E}">
        <p14:creationId xmlns:p14="http://schemas.microsoft.com/office/powerpoint/2010/main" val="6013293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Activity Step 7 Prove ending balances in inventory accounts</a:t>
            </a:r>
          </a:p>
          <a:p>
            <a:r>
              <a:rPr lang="en-US" sz="1200" b="1" dirty="0" smtClean="0"/>
              <a:t>Total of Overhead applied to for the three jobs equals  Overhead Applied</a:t>
            </a:r>
          </a:p>
          <a:p>
            <a:pPr rtl="0" eaLnBrk="1" fontAlgn="t" latinLnBrk="0" hangingPunct="1"/>
            <a:r>
              <a:rPr lang="en-US" sz="1200" b="1" i="0" u="none" strike="noStrike" kern="1200" dirty="0" smtClean="0">
                <a:solidFill>
                  <a:schemeClr val="tx1"/>
                </a:solidFill>
                <a:effectLst/>
                <a:latin typeface="+mn-lt"/>
                <a:ea typeface="+mn-ea"/>
                <a:cs typeface="+mn-cs"/>
              </a:rPr>
              <a:t>Overhead Applied  (50% of DL) = Alpha 2250 + Brave 3200</a:t>
            </a:r>
            <a:r>
              <a:rPr lang="en-US" sz="1200" b="0" i="0" u="none" strike="noStrike" kern="1200" baseline="0" dirty="0" smtClean="0">
                <a:solidFill>
                  <a:schemeClr val="tx1"/>
                </a:solidFill>
                <a:effectLst/>
                <a:latin typeface="+mn-lt"/>
                <a:ea typeface="+mn-ea"/>
                <a:cs typeface="+mn-cs"/>
              </a:rPr>
              <a:t> + Charlie </a:t>
            </a:r>
            <a:r>
              <a:rPr lang="en-US" sz="1200" b="1" i="0" u="none" strike="noStrike" kern="1200" dirty="0" smtClean="0">
                <a:solidFill>
                  <a:schemeClr val="tx1"/>
                </a:solidFill>
                <a:effectLst/>
                <a:latin typeface="+mn-lt"/>
                <a:ea typeface="+mn-ea"/>
                <a:cs typeface="+mn-cs"/>
              </a:rPr>
              <a:t>1600 = 7050</a:t>
            </a:r>
            <a:endParaRPr lang="en-US"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10357C5-D73A-46D6-8F94-A5A6F19D0803}" type="slidenum">
              <a:rPr lang="en-US" smtClean="0"/>
              <a:t>47</a:t>
            </a:fld>
            <a:endParaRPr lang="en-US"/>
          </a:p>
        </p:txBody>
      </p:sp>
    </p:spTree>
    <p:extLst>
      <p:ext uri="{BB962C8B-B14F-4D97-AF65-F5344CB8AC3E}">
        <p14:creationId xmlns:p14="http://schemas.microsoft.com/office/powerpoint/2010/main" val="60132933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Activity Step 7 Prove ending balances in inventory accounts</a:t>
            </a:r>
          </a:p>
          <a:p>
            <a:pPr rtl="0" eaLnBrk="1" fontAlgn="t" latinLnBrk="0" hangingPunct="1"/>
            <a:endParaRPr lang="en-US"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Alpha and Bravo are completed.  COGM equals total of Alpha and Bravo</a:t>
            </a:r>
          </a:p>
          <a:p>
            <a:r>
              <a:rPr lang="en-US" dirty="0" smtClean="0"/>
              <a:t>Alpha 11750 +</a:t>
            </a:r>
            <a:r>
              <a:rPr lang="en-US" baseline="0" dirty="0" smtClean="0"/>
              <a:t> Bravo 13800 = COGM 25550</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48</a:t>
            </a:fld>
            <a:endParaRPr lang="en-US"/>
          </a:p>
        </p:txBody>
      </p:sp>
    </p:spTree>
    <p:extLst>
      <p:ext uri="{BB962C8B-B14F-4D97-AF65-F5344CB8AC3E}">
        <p14:creationId xmlns:p14="http://schemas.microsoft.com/office/powerpoint/2010/main" val="60132933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Activity Step 7 Prove ending balances in inventory accounts</a:t>
            </a:r>
          </a:p>
          <a:p>
            <a:pPr rtl="0" eaLnBrk="1" fontAlgn="t" latinLnBrk="0" hangingPunct="1"/>
            <a:endParaRPr lang="en-US"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Since all jobs are sold when completed, COGS = total of Alpha and</a:t>
            </a:r>
            <a:r>
              <a:rPr lang="en-US" sz="1200" b="1" baseline="0" dirty="0" smtClean="0"/>
              <a:t> Bravo.</a:t>
            </a:r>
            <a:endParaRPr lang="en-US" baseline="0" dirty="0" smtClean="0"/>
          </a:p>
          <a:p>
            <a:endParaRPr lang="en-US" baseline="0" dirty="0" smtClean="0"/>
          </a:p>
          <a:p>
            <a:r>
              <a:rPr lang="en-US" dirty="0" smtClean="0"/>
              <a:t>Beginning and ending</a:t>
            </a:r>
            <a:r>
              <a:rPr lang="en-US" baseline="0" dirty="0" smtClean="0"/>
              <a:t> inventory of Finished Goods are zero.</a:t>
            </a:r>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49</a:t>
            </a:fld>
            <a:endParaRPr lang="en-US"/>
          </a:p>
        </p:txBody>
      </p:sp>
    </p:spTree>
    <p:extLst>
      <p:ext uri="{BB962C8B-B14F-4D97-AF65-F5344CB8AC3E}">
        <p14:creationId xmlns:p14="http://schemas.microsoft.com/office/powerpoint/2010/main" val="60132933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Activity Step 7 Prove ending balances in inventory accounts</a:t>
            </a:r>
          </a:p>
          <a:p>
            <a:pPr marL="0" marR="0" indent="0" algn="l" defTabSz="914400" rtl="0" eaLnBrk="1" fontAlgn="t" latinLnBrk="0" hangingPunct="1">
              <a:lnSpc>
                <a:spcPct val="100000"/>
              </a:lnSpc>
              <a:spcBef>
                <a:spcPts val="0"/>
              </a:spcBef>
              <a:spcAft>
                <a:spcPts val="0"/>
              </a:spcAft>
              <a:buClrTx/>
              <a:buSzTx/>
              <a:buFontTx/>
              <a:buNone/>
              <a:tabLst/>
              <a:defRPr/>
            </a:pPr>
            <a:r>
              <a:rPr lang="en-US" sz="1200" b="1" dirty="0" smtClean="0"/>
              <a:t>Ending Balance in WIP is equal to the cost of Charlie </a:t>
            </a:r>
          </a:p>
          <a:p>
            <a:pPr marL="0" marR="0" indent="0" algn="l" defTabSz="914400" rtl="0" eaLnBrk="1" fontAlgn="t" latinLnBrk="0" hangingPunct="1">
              <a:lnSpc>
                <a:spcPct val="100000"/>
              </a:lnSpc>
              <a:spcBef>
                <a:spcPts val="0"/>
              </a:spcBef>
              <a:spcAft>
                <a:spcPts val="0"/>
              </a:spcAft>
              <a:buClrTx/>
              <a:buSzTx/>
              <a:buFontTx/>
              <a:buNone/>
              <a:tabLst/>
              <a:defRPr/>
            </a:pPr>
            <a:endParaRPr lang="en-US" sz="1200" b="1" i="0" u="none" strike="noStrike" kern="1200" dirty="0" smtClean="0">
              <a:solidFill>
                <a:schemeClr val="tx1"/>
              </a:solidFill>
              <a:effectLst/>
              <a:latin typeface="+mn-lt"/>
              <a:ea typeface="+mn-ea"/>
              <a:cs typeface="+mn-cs"/>
            </a:endParaRPr>
          </a:p>
          <a:p>
            <a:pPr marL="0" marR="0" indent="0" algn="l" defTabSz="914400" rtl="0" eaLnBrk="1" fontAlgn="t"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effectLst/>
                <a:latin typeface="+mn-lt"/>
                <a:ea typeface="+mn-ea"/>
                <a:cs typeface="+mn-cs"/>
              </a:rPr>
              <a:t>But we can also prove that using the input</a:t>
            </a:r>
            <a:r>
              <a:rPr lang="en-US" sz="1200" b="1" i="0" u="none" strike="noStrike" kern="1200" baseline="0" dirty="0" smtClean="0">
                <a:solidFill>
                  <a:schemeClr val="tx1"/>
                </a:solidFill>
                <a:effectLst/>
                <a:latin typeface="+mn-lt"/>
                <a:ea typeface="+mn-ea"/>
                <a:cs typeface="+mn-cs"/>
              </a:rPr>
              <a:t> output equation. </a:t>
            </a:r>
          </a:p>
          <a:p>
            <a:pPr marL="0" marR="0" indent="0" algn="l" defTabSz="914400" rtl="0" eaLnBrk="1" fontAlgn="t" latinLnBrk="0" hangingPunct="1">
              <a:lnSpc>
                <a:spcPct val="100000"/>
              </a:lnSpc>
              <a:spcBef>
                <a:spcPts val="0"/>
              </a:spcBef>
              <a:spcAft>
                <a:spcPts val="0"/>
              </a:spcAft>
              <a:buClrTx/>
              <a:buSzTx/>
              <a:buFontTx/>
              <a:buNone/>
              <a:tabLst/>
              <a:defRPr/>
            </a:pPr>
            <a:endParaRPr lang="en-US" sz="1200" b="1" i="0" u="none" strike="noStrike" kern="1200" baseline="0" dirty="0" smtClean="0">
              <a:solidFill>
                <a:schemeClr val="tx1"/>
              </a:solidFill>
              <a:effectLst/>
              <a:latin typeface="+mn-lt"/>
              <a:ea typeface="+mn-ea"/>
              <a:cs typeface="+mn-cs"/>
            </a:endParaRPr>
          </a:p>
          <a:p>
            <a:pPr marL="0" marR="0" indent="0" algn="l" defTabSz="914400" rtl="0" eaLnBrk="1" fontAlgn="t"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effectLst/>
                <a:latin typeface="+mn-lt"/>
                <a:ea typeface="+mn-ea"/>
                <a:cs typeface="+mn-cs"/>
              </a:rPr>
              <a:t>Beginning 0 (given) + inputs DL 14100 + OH 7050 + DMU 12800 – Outputs COGM 25550 = End 8400</a:t>
            </a:r>
            <a:endParaRPr lang="en-US" sz="1200" b="1" i="0" u="none" strike="noStrike" kern="1200" dirty="0" smtClean="0">
              <a:solidFill>
                <a:schemeClr val="tx1"/>
              </a:solidFill>
              <a:effectLst/>
              <a:latin typeface="+mn-lt"/>
              <a:ea typeface="+mn-ea"/>
              <a:cs typeface="+mn-cs"/>
            </a:endParaRPr>
          </a:p>
          <a:p>
            <a:pPr rtl="0" eaLnBrk="1" fontAlgn="t" latinLnBrk="0" hangingPunct="1"/>
            <a:endParaRPr lang="en-US" sz="1200" b="0" i="0" u="none" strike="noStrike"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50</a:t>
            </a:fld>
            <a:endParaRPr lang="en-US"/>
          </a:p>
        </p:txBody>
      </p:sp>
    </p:spTree>
    <p:extLst>
      <p:ext uri="{BB962C8B-B14F-4D97-AF65-F5344CB8AC3E}">
        <p14:creationId xmlns:p14="http://schemas.microsoft.com/office/powerpoint/2010/main" val="60132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Overview of Job Order Costing</a:t>
            </a:r>
          </a:p>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Applies Overhead on a predetermined rate.  Since jobs are completed at various times</a:t>
            </a:r>
            <a:r>
              <a:rPr lang="en-US" sz="3200" baseline="0" dirty="0" smtClean="0"/>
              <a:t> during the period, it’s not practical to wait until the end of the period to assign overhead to jobs.  It’s necessary to use a pre-determined rate.  This rate is based on estimates, and the estimates are based on past experience.</a:t>
            </a:r>
          </a:p>
          <a:p>
            <a:pPr marL="0" lvl="0" indent="-303530"/>
            <a:endParaRPr lang="en-US" sz="3200" dirty="0" smtClean="0"/>
          </a:p>
          <a:p>
            <a:pPr marL="0" lvl="0" indent="-303530"/>
            <a:r>
              <a:rPr lang="en-US" sz="3200" dirty="0" smtClean="0"/>
              <a:t>Traditional labor-based OH Rate = </a:t>
            </a:r>
            <a:r>
              <a:rPr lang="en-US" b="1" dirty="0" smtClean="0"/>
              <a:t>Estimated Overhead $ / Estimated Direct Labor $</a:t>
            </a:r>
          </a:p>
          <a:p>
            <a:pPr lvl="1">
              <a:buFont typeface="Wingdings" pitchFamily="2" charset="2"/>
              <a:buNone/>
            </a:pPr>
            <a:r>
              <a:rPr lang="en-US" b="0" dirty="0" smtClean="0"/>
              <a:t>This will yield a percentage.  Example, if Estimated OH is $200,000 and Estimated direct labor is $250,000 then the predetermined</a:t>
            </a:r>
            <a:r>
              <a:rPr lang="en-US" b="0" baseline="0" dirty="0" smtClean="0"/>
              <a:t> overhead rate is $200,000/$250,000 = .8 or 80%.  We would say that overhead is applied at 80% of direct labor.  </a:t>
            </a:r>
            <a:endParaRPr lang="en-US" b="0" dirty="0" smtClean="0"/>
          </a:p>
          <a:p>
            <a:pPr marL="0" lvl="0" indent="-303530"/>
            <a:endParaRPr lang="en-US" sz="3200" dirty="0" smtClean="0"/>
          </a:p>
          <a:p>
            <a:pPr marL="0" lvl="0" indent="-303530"/>
            <a:r>
              <a:rPr lang="en-US" sz="3200" dirty="0" smtClean="0"/>
              <a:t>Assumes that indirect costs are closely correlated to Direct Labor.  That</a:t>
            </a:r>
            <a:r>
              <a:rPr lang="en-US" sz="3200" baseline="0" dirty="0" smtClean="0"/>
              <a:t> is to say, we assume that the more direct labor a job consumes, the more of the indirect resources it consumes.  </a:t>
            </a:r>
            <a:endParaRPr lang="en-US" sz="3200" dirty="0" smtClean="0"/>
          </a:p>
          <a:p>
            <a:pPr marL="0" lvl="0" indent="-303530"/>
            <a:endParaRPr lang="en-US" sz="3200" dirty="0" smtClean="0"/>
          </a:p>
          <a:p>
            <a:pPr marL="0" lvl="0" indent="-303530"/>
            <a:r>
              <a:rPr lang="en-US" sz="3200" dirty="0" smtClean="0"/>
              <a:t>OH Application = </a:t>
            </a:r>
            <a:r>
              <a:rPr lang="en-US" b="1" dirty="0" smtClean="0"/>
              <a:t>Overhead Rate * Direct Labor $</a:t>
            </a:r>
          </a:p>
          <a:p>
            <a:pPr marL="0" lvl="1" indent="0" algn="l">
              <a:buNone/>
            </a:pPr>
            <a:r>
              <a:rPr lang="en-US" b="0" dirty="0" smtClean="0"/>
              <a:t>If the overhead application rate is 80%, a job that uses $100 of direct labor would be assigned $80 in overhead.</a:t>
            </a: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6</a:t>
            </a:fld>
            <a:endParaRPr lang="en-US"/>
          </a:p>
        </p:txBody>
      </p:sp>
    </p:spTree>
    <p:extLst>
      <p:ext uri="{BB962C8B-B14F-4D97-AF65-F5344CB8AC3E}">
        <p14:creationId xmlns:p14="http://schemas.microsoft.com/office/powerpoint/2010/main" val="227503041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7 Prove ending balances in inventory accounts</a:t>
            </a:r>
          </a:p>
          <a:p>
            <a:r>
              <a:rPr lang="en-US" dirty="0" smtClean="0"/>
              <a:t>Is overhead over- or under-applied?  Actual &gt; Applied, so under-applied</a:t>
            </a:r>
          </a:p>
          <a:p>
            <a:endParaRPr lang="en-US" dirty="0" smtClean="0"/>
          </a:p>
          <a:p>
            <a:pPr marL="0" indent="0" algn="l">
              <a:buNone/>
            </a:pPr>
            <a:r>
              <a:rPr lang="en-US" dirty="0" smtClean="0"/>
              <a:t>Statement of Activities</a:t>
            </a:r>
          </a:p>
          <a:p>
            <a:pPr marL="0" indent="0">
              <a:buNone/>
            </a:pPr>
            <a:r>
              <a:rPr lang="en-US" dirty="0" smtClean="0"/>
              <a:t>Revenue:</a:t>
            </a:r>
          </a:p>
          <a:p>
            <a:pPr marL="0" indent="0">
              <a:buNone/>
            </a:pPr>
            <a:r>
              <a:rPr lang="en-US" dirty="0" smtClean="0"/>
              <a:t>User Fees     	                 $28,105</a:t>
            </a:r>
          </a:p>
          <a:p>
            <a:pPr marL="0" indent="0">
              <a:buNone/>
            </a:pPr>
            <a:r>
              <a:rPr lang="en-US" dirty="0" smtClean="0"/>
              <a:t>Less:  COGS		</a:t>
            </a:r>
            <a:r>
              <a:rPr lang="en-US" u="sng" dirty="0" smtClean="0"/>
              <a:t>25,550</a:t>
            </a:r>
          </a:p>
          <a:p>
            <a:pPr marL="0" indent="0">
              <a:buNone/>
            </a:pPr>
            <a:r>
              <a:rPr lang="en-US" dirty="0" smtClean="0"/>
              <a:t>Gross Profit		  2,555</a:t>
            </a:r>
          </a:p>
          <a:p>
            <a:pPr marL="0" indent="0">
              <a:buNone/>
            </a:pPr>
            <a:r>
              <a:rPr lang="en-US" dirty="0" smtClean="0"/>
              <a:t>Less: Admin cost	</a:t>
            </a:r>
            <a:r>
              <a:rPr lang="en-US" u="sng" dirty="0" smtClean="0"/>
              <a:t>  2,800</a:t>
            </a:r>
          </a:p>
          <a:p>
            <a:pPr marL="0" indent="0">
              <a:buNone/>
            </a:pPr>
            <a:r>
              <a:rPr lang="en-US" dirty="0" smtClean="0"/>
              <a:t>Net loss	 	</a:t>
            </a:r>
            <a:r>
              <a:rPr lang="en-US" u="dbl" dirty="0" smtClean="0"/>
              <a:t>$    355</a:t>
            </a:r>
            <a:endParaRPr lang="en-US" u="sng" dirty="0" smtClean="0"/>
          </a:p>
          <a:p>
            <a:pPr marL="0" indent="0">
              <a:buNone/>
            </a:pPr>
            <a:endParaRPr lang="en-US" i="0" u="sng" dirty="0" smtClean="0"/>
          </a:p>
          <a:p>
            <a:pPr marL="0" indent="0">
              <a:buNone/>
            </a:pPr>
            <a:r>
              <a:rPr lang="en-US" i="0" u="none" dirty="0" smtClean="0"/>
              <a:t>User</a:t>
            </a:r>
            <a:r>
              <a:rPr lang="en-US" i="0" u="none" baseline="0" dirty="0" smtClean="0"/>
              <a:t> fees are equal to Cost of Goods Sold * 1.1  =  25550 * 1.1 = 28105  (to account for the 10% markup to cover admin costs)</a:t>
            </a:r>
          </a:p>
          <a:p>
            <a:pPr marL="0" indent="0">
              <a:buNone/>
            </a:pPr>
            <a:r>
              <a:rPr lang="en-US" i="0" u="none" baseline="0" dirty="0" smtClean="0"/>
              <a:t>Gross Profit = Revenues or User Fees less COGS</a:t>
            </a:r>
          </a:p>
          <a:p>
            <a:pPr marL="0" indent="0">
              <a:buNone/>
            </a:pPr>
            <a:r>
              <a:rPr lang="en-US" i="0" u="none" baseline="0" dirty="0" smtClean="0"/>
              <a:t>Gross Profit less Admin Costs (given) = a net loss of 355.</a:t>
            </a:r>
          </a:p>
          <a:p>
            <a:pPr marL="0" indent="0">
              <a:buNone/>
            </a:pPr>
            <a:endParaRPr lang="en-US" i="0" u="none" baseline="0" dirty="0" smtClean="0"/>
          </a:p>
          <a:p>
            <a:pPr marL="0" indent="0">
              <a:buNone/>
            </a:pPr>
            <a:r>
              <a:rPr lang="en-US" i="0" u="none" baseline="0" dirty="0" smtClean="0"/>
              <a:t>The Net loss is slightly above 1% of user fees.  This may be acceptable if there is a small profit made in another period during the year to offset the loss. </a:t>
            </a:r>
            <a:endParaRPr lang="en-US" i="0" u="none" dirty="0" smtClean="0"/>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51</a:t>
            </a:fld>
            <a:endParaRPr lang="en-US"/>
          </a:p>
        </p:txBody>
      </p:sp>
    </p:spTree>
    <p:extLst>
      <p:ext uri="{BB962C8B-B14F-4D97-AF65-F5344CB8AC3E}">
        <p14:creationId xmlns:p14="http://schemas.microsoft.com/office/powerpoint/2010/main" val="28868878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Enter estimated overhead and estimated direct labor to calculate pre-determined overhead rate</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Enter total direct labor for the period to automatically calculate overhead applied </a:t>
            </a: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53</a:t>
            </a:fld>
            <a:endParaRPr lang="en-US"/>
          </a:p>
        </p:txBody>
      </p:sp>
    </p:spTree>
    <p:extLst>
      <p:ext uri="{BB962C8B-B14F-4D97-AF65-F5344CB8AC3E}">
        <p14:creationId xmlns:p14="http://schemas.microsoft.com/office/powerpoint/2010/main" val="33324444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Itemize  actual overhead incurred</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Over or under-applied overhead is calculated automatically</a:t>
            </a: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54</a:t>
            </a:fld>
            <a:endParaRPr lang="en-US"/>
          </a:p>
        </p:txBody>
      </p:sp>
    </p:spTree>
    <p:extLst>
      <p:ext uri="{BB962C8B-B14F-4D97-AF65-F5344CB8AC3E}">
        <p14:creationId xmlns:p14="http://schemas.microsoft.com/office/powerpoint/2010/main" val="404114530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Enter data for each job and the Inventory accounts will update automatically</a:t>
            </a:r>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55</a:t>
            </a:fld>
            <a:endParaRPr lang="en-US"/>
          </a:p>
        </p:txBody>
      </p:sp>
    </p:spTree>
    <p:extLst>
      <p:ext uri="{BB962C8B-B14F-4D97-AF65-F5344CB8AC3E}">
        <p14:creationId xmlns:p14="http://schemas.microsoft.com/office/powerpoint/2010/main" val="875376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Overview of Job Order Costing</a:t>
            </a:r>
            <a:endParaRPr lang="en-US" dirty="0" smtClean="0"/>
          </a:p>
          <a:p>
            <a:r>
              <a:rPr lang="en-US" dirty="0" smtClean="0"/>
              <a:t>Job</a:t>
            </a:r>
            <a:r>
              <a:rPr lang="en-US" baseline="0" dirty="0" smtClean="0"/>
              <a:t> order costing l</a:t>
            </a:r>
            <a:r>
              <a:rPr lang="en-US" dirty="0" smtClean="0"/>
              <a:t>ends itself readily to service applications:</a:t>
            </a:r>
          </a:p>
          <a:p>
            <a:pPr lvl="1"/>
            <a:r>
              <a:rPr lang="en-US" dirty="0" smtClean="0"/>
              <a:t>Legal services (direct labor for</a:t>
            </a:r>
            <a:r>
              <a:rPr lang="en-US" baseline="0" dirty="0" smtClean="0"/>
              <a:t> a particular case or “job” can be measured)</a:t>
            </a:r>
            <a:endParaRPr lang="en-US" dirty="0" smtClean="0"/>
          </a:p>
          <a:p>
            <a:pPr lvl="1"/>
            <a:r>
              <a:rPr lang="en-US" dirty="0" smtClean="0"/>
              <a:t>Repair and maintenance services (parts</a:t>
            </a:r>
            <a:r>
              <a:rPr lang="en-US" baseline="0" dirty="0" smtClean="0"/>
              <a:t> and labor can be measured)</a:t>
            </a:r>
            <a:r>
              <a:rPr lang="en-US" dirty="0" smtClean="0"/>
              <a:t> </a:t>
            </a:r>
          </a:p>
          <a:p>
            <a:pPr lvl="1"/>
            <a:r>
              <a:rPr lang="en-US" dirty="0" smtClean="0"/>
              <a:t>Contract services (labor on a particular</a:t>
            </a:r>
            <a:r>
              <a:rPr lang="en-US" baseline="0" dirty="0" smtClean="0"/>
              <a:t> contract can be measured)</a:t>
            </a:r>
            <a:endParaRPr lang="en-US" dirty="0" smtClean="0"/>
          </a:p>
          <a:p>
            <a:pPr lvl="1"/>
            <a:r>
              <a:rPr lang="en-US" dirty="0" smtClean="0"/>
              <a:t>Others? See</a:t>
            </a:r>
            <a:r>
              <a:rPr lang="en-US" baseline="0" dirty="0" smtClean="0"/>
              <a:t> if the students can suggest other services where job order costing would be appropriate.</a:t>
            </a:r>
            <a:endParaRPr lang="en-US" dirty="0" smtClean="0"/>
          </a:p>
          <a:p>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7</a:t>
            </a:fld>
            <a:endParaRPr lang="en-US"/>
          </a:p>
        </p:txBody>
      </p:sp>
    </p:spTree>
    <p:extLst>
      <p:ext uri="{BB962C8B-B14F-4D97-AF65-F5344CB8AC3E}">
        <p14:creationId xmlns:p14="http://schemas.microsoft.com/office/powerpoint/2010/main" val="2064563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Overview of Job Order Costing</a:t>
            </a:r>
            <a:endParaRPr lang="en-US" dirty="0" smtClean="0"/>
          </a:p>
          <a:p>
            <a:r>
              <a:rPr lang="en-US" dirty="0" smtClean="0"/>
              <a:t>Review</a:t>
            </a:r>
            <a:r>
              <a:rPr lang="en-US" baseline="0" dirty="0" smtClean="0"/>
              <a:t> of the inventory chain.  Remember that resources flow from left to right: inputs on the left, outputs on the right.  The input to raw materials is purchases.  The output is Direct Materials Used.  The inputs to Work in process are labor, Direct Materials Used, and overhead.  The output is Cost of Goods Manufactured, which is also the input to Finished goods.  The output from Finished goods is Cost of Goods Sold.</a:t>
            </a:r>
            <a:endParaRPr lang="en-US" dirty="0"/>
          </a:p>
        </p:txBody>
      </p:sp>
      <p:sp>
        <p:nvSpPr>
          <p:cNvPr id="4" name="Slide Number Placeholder 3"/>
          <p:cNvSpPr>
            <a:spLocks noGrp="1"/>
          </p:cNvSpPr>
          <p:nvPr>
            <p:ph type="sldNum" sz="quarter" idx="10"/>
          </p:nvPr>
        </p:nvSpPr>
        <p:spPr/>
        <p:txBody>
          <a:bodyPr/>
          <a:lstStyle/>
          <a:p>
            <a:fld id="{1A12D314-DB77-4CB9-9FD6-61D880A4F569}" type="slidenum">
              <a:rPr lang="en-US" smtClean="0"/>
              <a:t>8</a:t>
            </a:fld>
            <a:endParaRPr lang="en-US"/>
          </a:p>
        </p:txBody>
      </p:sp>
    </p:spTree>
    <p:extLst>
      <p:ext uri="{BB962C8B-B14F-4D97-AF65-F5344CB8AC3E}">
        <p14:creationId xmlns:p14="http://schemas.microsoft.com/office/powerpoint/2010/main" val="4150019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Overview of Job Order Costing</a:t>
            </a:r>
            <a:endParaRPr lang="en-US" dirty="0" smtClean="0"/>
          </a:p>
          <a:p>
            <a:r>
              <a:rPr lang="en-US" dirty="0" smtClean="0"/>
              <a:t>The same cost flow applies to Job Order Costing.  We</a:t>
            </a:r>
            <a:r>
              <a:rPr lang="en-US" baseline="0" dirty="0" smtClean="0"/>
              <a:t> still have the raw materials inventory account.  The materials used are identified with two separate jobs.  Some of the materials go to Job A, some go to Job B.  Direct Labor and Overhead are added individually to Job A and Job B.  Together Job A and Job B comprise Work in Process Inventory.  When Job A and Job B are finished, they will be transferred to Finished goods as “Cost of goods manufactured.”  </a:t>
            </a:r>
            <a:endParaRPr lang="en-US" dirty="0"/>
          </a:p>
        </p:txBody>
      </p:sp>
      <p:sp>
        <p:nvSpPr>
          <p:cNvPr id="4" name="Slide Number Placeholder 3"/>
          <p:cNvSpPr>
            <a:spLocks noGrp="1"/>
          </p:cNvSpPr>
          <p:nvPr>
            <p:ph type="sldNum" sz="quarter" idx="10"/>
          </p:nvPr>
        </p:nvSpPr>
        <p:spPr/>
        <p:txBody>
          <a:bodyPr/>
          <a:lstStyle/>
          <a:p>
            <a:fld id="{810357C5-D73A-46D6-8F94-A5A6F19D0803}" type="slidenum">
              <a:rPr lang="en-US" smtClean="0"/>
              <a:t>9</a:t>
            </a:fld>
            <a:endParaRPr lang="en-US"/>
          </a:p>
        </p:txBody>
      </p:sp>
    </p:spTree>
    <p:extLst>
      <p:ext uri="{BB962C8B-B14F-4D97-AF65-F5344CB8AC3E}">
        <p14:creationId xmlns:p14="http://schemas.microsoft.com/office/powerpoint/2010/main" val="601329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goal of Job Order costing?  Provide a methodology to measure the cost of a</a:t>
            </a:r>
            <a:r>
              <a:rPr lang="en-US" baseline="0" dirty="0" smtClean="0"/>
              <a:t> job</a:t>
            </a:r>
            <a:endParaRPr lang="en-US" dirty="0" smtClean="0"/>
          </a:p>
          <a:p>
            <a:r>
              <a:rPr lang="en-US" dirty="0" smtClean="0"/>
              <a:t>What is the equation for the cost of a job?  Direct Materials + Direct Labor + Applied overhead</a:t>
            </a:r>
          </a:p>
          <a:p>
            <a:endParaRPr lang="en-US" dirty="0"/>
          </a:p>
        </p:txBody>
      </p:sp>
      <p:sp>
        <p:nvSpPr>
          <p:cNvPr id="4" name="Slide Number Placeholder 3"/>
          <p:cNvSpPr>
            <a:spLocks noGrp="1"/>
          </p:cNvSpPr>
          <p:nvPr>
            <p:ph type="sldNum" sz="quarter" idx="10"/>
          </p:nvPr>
        </p:nvSpPr>
        <p:spPr/>
        <p:txBody>
          <a:bodyPr/>
          <a:lstStyle/>
          <a:p>
            <a:fld id="{B6780656-8F1D-4636-AA6D-634AB84AC3CA}" type="slidenum">
              <a:rPr lang="en-US" smtClean="0"/>
              <a:t>10</a:t>
            </a:fld>
            <a:endParaRPr lang="en-US"/>
          </a:p>
        </p:txBody>
      </p:sp>
    </p:spTree>
    <p:extLst>
      <p:ext uri="{BB962C8B-B14F-4D97-AF65-F5344CB8AC3E}">
        <p14:creationId xmlns:p14="http://schemas.microsoft.com/office/powerpoint/2010/main" val="38892072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gradFill>
            <a:gsLst>
              <a:gs pos="25000">
                <a:schemeClr val="tx2">
                  <a:lumMod val="75000"/>
                </a:schemeClr>
              </a:gs>
              <a:gs pos="100000">
                <a:schemeClr val="accent1">
                  <a:tint val="44500"/>
                  <a:satMod val="160000"/>
                </a:schemeClr>
              </a:gs>
              <a:gs pos="100000">
                <a:schemeClr val="bg1">
                  <a:lumMod val="85000"/>
                  <a:lumOff val="15000"/>
                </a:schemeClr>
              </a:gs>
            </a:gsLst>
            <a:lin ang="5400000" scaled="0"/>
          </a:gradFill>
          <a:effectLst/>
        </p:spPr>
        <p:txBody>
          <a:bodyPr anchor="ctr"/>
          <a:lstStyle>
            <a:lvl1pPr marL="0" indent="0" algn="ctr">
              <a:buNone/>
              <a:defRPr>
                <a:solidFill>
                  <a:schemeClr val="bg1"/>
                </a:solidFill>
                <a:effectLst>
                  <a:innerShdw blurRad="63500" dist="50800" dir="13500000">
                    <a:prstClr val="black">
                      <a:alpha val="50000"/>
                    </a:prstClr>
                  </a:inn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D08A15-6472-4B31-A0FC-021A52454968}" type="datetime1">
              <a:rPr lang="en-US" smtClean="0"/>
              <a:t>10/17/2011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8A808679-E629-44EE-8713-C57B44423E0E}" type="slidenum">
              <a:rPr lang="en-US" smtClean="0"/>
              <a:t>‹#›</a:t>
            </a:fld>
            <a:endParaRPr 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 y="457201"/>
            <a:ext cx="1213756" cy="1447799"/>
          </a:xfrm>
          <a:prstGeom prst="rect">
            <a:avLst/>
          </a:prstGeom>
          <a:noFill/>
          <a:ln>
            <a:noFill/>
          </a:ln>
          <a:effectLst>
            <a:innerShdw blurRad="114300">
              <a:prstClr val="black"/>
            </a:innerShdw>
            <a:reflection blurRad="63500" stA="50000" endA="275" endPos="40000" dist="1270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315200" y="457200"/>
            <a:ext cx="1713325" cy="1447800"/>
          </a:xfrm>
          <a:prstGeom prst="rect">
            <a:avLst/>
          </a:prstGeom>
          <a:noFill/>
          <a:ln w="9525">
            <a:noFill/>
            <a:miter lim="800000"/>
            <a:headEnd/>
            <a:tailEnd/>
          </a:ln>
          <a:effectLst>
            <a:reflection blurRad="63500" stA="50000" endA="275" endPos="40000" dist="101600" dir="5400000" sy="-100000" algn="bl" rotWithShape="0"/>
          </a:effectLst>
        </p:spPr>
      </p:pic>
    </p:spTree>
    <p:extLst>
      <p:ext uri="{BB962C8B-B14F-4D97-AF65-F5344CB8AC3E}">
        <p14:creationId xmlns:p14="http://schemas.microsoft.com/office/powerpoint/2010/main" val="338734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3D4659-CD9B-458A-8288-EB6B2423D496}" type="datetime1">
              <a:rPr lang="en-US" smtClean="0"/>
              <a:t>10/17/2011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8A808679-E629-44EE-8713-C57B44423E0E}" type="slidenum">
              <a:rPr lang="en-US" smtClean="0"/>
              <a:t>‹#›</a:t>
            </a:fld>
            <a:endParaRPr lang="en-US"/>
          </a:p>
        </p:txBody>
      </p:sp>
    </p:spTree>
    <p:extLst>
      <p:ext uri="{BB962C8B-B14F-4D97-AF65-F5344CB8AC3E}">
        <p14:creationId xmlns:p14="http://schemas.microsoft.com/office/powerpoint/2010/main" val="289529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4898BA-39A7-468C-94DE-E025FA61E4A9}" type="datetime1">
              <a:rPr lang="en-US" smtClean="0"/>
              <a:t>10/17/2011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8A808679-E629-44EE-8713-C57B44423E0E}" type="slidenum">
              <a:rPr lang="en-US" smtClean="0"/>
              <a:t>‹#›</a:t>
            </a:fld>
            <a:endParaRPr lang="en-US"/>
          </a:p>
        </p:txBody>
      </p:sp>
    </p:spTree>
    <p:extLst>
      <p:ext uri="{BB962C8B-B14F-4D97-AF65-F5344CB8AC3E}">
        <p14:creationId xmlns:p14="http://schemas.microsoft.com/office/powerpoint/2010/main" val="2047279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0DB470-F960-4554-968F-D8DEE60BF106}" type="datetime1">
              <a:rPr lang="en-US" smtClean="0"/>
              <a:t>10/17/2011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8A808679-E629-44EE-8713-C57B44423E0E}" type="slidenum">
              <a:rPr lang="en-US" smtClean="0"/>
              <a:t>‹#›</a:t>
            </a:fld>
            <a:endParaRPr lang="en-US"/>
          </a:p>
        </p:txBody>
      </p:sp>
    </p:spTree>
    <p:extLst>
      <p:ext uri="{BB962C8B-B14F-4D97-AF65-F5344CB8AC3E}">
        <p14:creationId xmlns:p14="http://schemas.microsoft.com/office/powerpoint/2010/main" val="72916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4E33BD-1768-4B45-9D91-B0E39C36C975}" type="datetime1">
              <a:rPr lang="en-US" smtClean="0"/>
              <a:t>10/17/2011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8A808679-E629-44EE-8713-C57B44423E0E}" type="slidenum">
              <a:rPr lang="en-US" smtClean="0"/>
              <a:t>‹#›</a:t>
            </a:fld>
            <a:endParaRPr lang="en-US"/>
          </a:p>
        </p:txBody>
      </p:sp>
    </p:spTree>
    <p:extLst>
      <p:ext uri="{BB962C8B-B14F-4D97-AF65-F5344CB8AC3E}">
        <p14:creationId xmlns:p14="http://schemas.microsoft.com/office/powerpoint/2010/main" val="35449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CDD6F5-81A8-4088-87EA-94720446B41B}" type="datetime1">
              <a:rPr lang="en-US" smtClean="0"/>
              <a:t>10/17/2011</a:t>
            </a:fld>
            <a:endParaRPr lang="en-US"/>
          </a:p>
        </p:txBody>
      </p:sp>
      <p:sp>
        <p:nvSpPr>
          <p:cNvPr id="6" name="Footer Placeholder 5"/>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8A808679-E629-44EE-8713-C57B44423E0E}" type="slidenum">
              <a:rPr lang="en-US" smtClean="0"/>
              <a:t>‹#›</a:t>
            </a:fld>
            <a:endParaRPr lang="en-US"/>
          </a:p>
        </p:txBody>
      </p:sp>
    </p:spTree>
    <p:extLst>
      <p:ext uri="{BB962C8B-B14F-4D97-AF65-F5344CB8AC3E}">
        <p14:creationId xmlns:p14="http://schemas.microsoft.com/office/powerpoint/2010/main" val="157446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5D3C05-B737-4829-9C24-0B741D0D0C77}" type="datetime1">
              <a:rPr lang="en-US" smtClean="0"/>
              <a:t>10/17/2011</a:t>
            </a:fld>
            <a:endParaRPr lang="en-US"/>
          </a:p>
        </p:txBody>
      </p:sp>
      <p:sp>
        <p:nvSpPr>
          <p:cNvPr id="8" name="Footer Placeholder 7"/>
          <p:cNvSpPr>
            <a:spLocks noGrp="1"/>
          </p:cNvSpPr>
          <p:nvPr>
            <p:ph type="ftr" sz="quarter" idx="11"/>
          </p:nvPr>
        </p:nvSpPr>
        <p:spPr/>
        <p:txBody>
          <a:bodyPr/>
          <a:lstStyle/>
          <a:p>
            <a:r>
              <a:rPr lang="en-US" smtClean="0"/>
              <a:t>© Dale R. Geiger 2011</a:t>
            </a:r>
            <a:endParaRPr lang="en-US"/>
          </a:p>
        </p:txBody>
      </p:sp>
      <p:sp>
        <p:nvSpPr>
          <p:cNvPr id="9" name="Slide Number Placeholder 8"/>
          <p:cNvSpPr>
            <a:spLocks noGrp="1"/>
          </p:cNvSpPr>
          <p:nvPr>
            <p:ph type="sldNum" sz="quarter" idx="12"/>
          </p:nvPr>
        </p:nvSpPr>
        <p:spPr/>
        <p:txBody>
          <a:bodyPr/>
          <a:lstStyle/>
          <a:p>
            <a:fld id="{8A808679-E629-44EE-8713-C57B44423E0E}" type="slidenum">
              <a:rPr lang="en-US" smtClean="0"/>
              <a:t>‹#›</a:t>
            </a:fld>
            <a:endParaRPr lang="en-US"/>
          </a:p>
        </p:txBody>
      </p:sp>
    </p:spTree>
    <p:extLst>
      <p:ext uri="{BB962C8B-B14F-4D97-AF65-F5344CB8AC3E}">
        <p14:creationId xmlns:p14="http://schemas.microsoft.com/office/powerpoint/2010/main" val="428546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D0760A-71A9-46EC-8137-9A5A47414B57}" type="datetime1">
              <a:rPr lang="en-US" smtClean="0"/>
              <a:t>10/17/2011</a:t>
            </a:fld>
            <a:endParaRPr lang="en-US"/>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a:t>
            </a:fld>
            <a:endParaRPr lang="en-US"/>
          </a:p>
        </p:txBody>
      </p:sp>
    </p:spTree>
    <p:extLst>
      <p:ext uri="{BB962C8B-B14F-4D97-AF65-F5344CB8AC3E}">
        <p14:creationId xmlns:p14="http://schemas.microsoft.com/office/powerpoint/2010/main" val="132063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E37C5B-1BFF-4E8F-855B-8E4D0D888BFA}" type="datetime1">
              <a:rPr lang="en-US" smtClean="0"/>
              <a:t>10/17/2011</a:t>
            </a:fld>
            <a:endParaRPr lang="en-US"/>
          </a:p>
        </p:txBody>
      </p:sp>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8A808679-E629-44EE-8713-C57B44423E0E}" type="slidenum">
              <a:rPr lang="en-US" smtClean="0"/>
              <a:t>‹#›</a:t>
            </a:fld>
            <a:endParaRPr lang="en-US"/>
          </a:p>
        </p:txBody>
      </p:sp>
    </p:spTree>
    <p:extLst>
      <p:ext uri="{BB962C8B-B14F-4D97-AF65-F5344CB8AC3E}">
        <p14:creationId xmlns:p14="http://schemas.microsoft.com/office/powerpoint/2010/main" val="121845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marL="742950" indent="-285750">
              <a:buFont typeface="Arial" pitchFamily="34" charset="0"/>
              <a:buChar char="•"/>
              <a:defRPr sz="2800"/>
            </a:lvl2pPr>
            <a:lvl3pPr marL="1143000" indent="-228600">
              <a:buFont typeface="Arial" pitchFamily="34" charset="0"/>
              <a:buChar char="•"/>
              <a:defRPr sz="2400"/>
            </a:lvl3pPr>
            <a:lvl4pPr marL="1600200" indent="-228600">
              <a:buFont typeface="Arial" pitchFamily="34" charset="0"/>
              <a:buChar char="•"/>
              <a:defRPr sz="2000"/>
            </a:lvl4pPr>
            <a:lvl5pPr marL="2057400" indent="-228600">
              <a:buFont typeface="Arial" pitchFamily="34" charset="0"/>
              <a:buChar cha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F7EB86-B5A8-49DE-8C6B-4A6EFCCBCEB0}" type="datetime1">
              <a:rPr lang="en-US" smtClean="0"/>
              <a:t>10/17/2011</a:t>
            </a:fld>
            <a:endParaRPr lang="en-US"/>
          </a:p>
        </p:txBody>
      </p:sp>
      <p:sp>
        <p:nvSpPr>
          <p:cNvPr id="6" name="Footer Placeholder 5"/>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8A808679-E629-44EE-8713-C57B44423E0E}" type="slidenum">
              <a:rPr lang="en-US" smtClean="0"/>
              <a:t>‹#›</a:t>
            </a:fld>
            <a:endParaRPr lang="en-US"/>
          </a:p>
        </p:txBody>
      </p:sp>
    </p:spTree>
    <p:extLst>
      <p:ext uri="{BB962C8B-B14F-4D97-AF65-F5344CB8AC3E}">
        <p14:creationId xmlns:p14="http://schemas.microsoft.com/office/powerpoint/2010/main" val="281045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AF710-C042-4FE1-8D3C-B0DCDE65C398}" type="datetime1">
              <a:rPr lang="en-US" smtClean="0"/>
              <a:t>10/17/2011</a:t>
            </a:fld>
            <a:endParaRPr lang="en-US"/>
          </a:p>
        </p:txBody>
      </p:sp>
      <p:sp>
        <p:nvSpPr>
          <p:cNvPr id="6" name="Footer Placeholder 5"/>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8A808679-E629-44EE-8713-C57B44423E0E}" type="slidenum">
              <a:rPr lang="en-US" smtClean="0"/>
              <a:t>‹#›</a:t>
            </a:fld>
            <a:endParaRPr lang="en-US"/>
          </a:p>
        </p:txBody>
      </p:sp>
    </p:spTree>
    <p:extLst>
      <p:ext uri="{BB962C8B-B14F-4D97-AF65-F5344CB8AC3E}">
        <p14:creationId xmlns:p14="http://schemas.microsoft.com/office/powerpoint/2010/main" val="144735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71B4DA-5C48-433F-B936-F35E64E0217D}" type="datetime1">
              <a:rPr lang="en-US" smtClean="0"/>
              <a:t>10/17/2011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Dale R. Geiger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08679-E629-44EE-8713-C57B44423E0E}" type="slidenum">
              <a:rPr lang="en-US" smtClean="0"/>
              <a:t>‹#›</a:t>
            </a:fld>
            <a:endParaRPr lang="en-US"/>
          </a:p>
        </p:txBody>
      </p:sp>
    </p:spTree>
    <p:extLst>
      <p:ext uri="{BB962C8B-B14F-4D97-AF65-F5344CB8AC3E}">
        <p14:creationId xmlns:p14="http://schemas.microsoft.com/office/powerpoint/2010/main" val="13626342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spcBef>
          <a:spcPct val="0"/>
        </a:spcBef>
        <a:buNone/>
        <a:defRPr sz="4400" kern="1200">
          <a:solidFill>
            <a:srgbClr val="C00000"/>
          </a:solidFill>
          <a:effectLst>
            <a:outerShdw blurRad="38100" dist="38100" dir="2700000" algn="tl">
              <a:srgbClr val="000000">
                <a:alpha val="43137"/>
              </a:srgbClr>
            </a:outerShdw>
          </a:effectLst>
          <a:latin typeface="+mj-lt"/>
          <a:ea typeface="+mj-ea"/>
          <a:cs typeface="+mj-cs"/>
        </a:defRPr>
      </a:lvl1pPr>
    </p:titleStyle>
    <p:bodyStyle>
      <a:lvl1pPr marL="457200" indent="-4572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14400" indent="-4572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2573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1717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Calculate Cost of Goods Sold and Ending Overhead Balance</a:t>
            </a:r>
          </a:p>
        </p:txBody>
      </p:sp>
      <p:sp>
        <p:nvSpPr>
          <p:cNvPr id="3" name="Subtitle 2"/>
          <p:cNvSpPr>
            <a:spLocks noGrp="1"/>
          </p:cNvSpPr>
          <p:nvPr>
            <p:ph type="subTitle" idx="1"/>
          </p:nvPr>
        </p:nvSpPr>
        <p:spPr/>
        <p:txBody>
          <a:bodyPr>
            <a:normAutofit/>
          </a:bodyPr>
          <a:lstStyle/>
          <a:p>
            <a:r>
              <a:rPr lang="en-US" dirty="0" smtClean="0"/>
              <a:t>Principles of Cost Analysis and Management</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1</a:t>
            </a:fld>
            <a:endParaRPr lang="en-US"/>
          </a:p>
        </p:txBody>
      </p:sp>
    </p:spTree>
    <p:extLst>
      <p:ext uri="{BB962C8B-B14F-4D97-AF65-F5344CB8AC3E}">
        <p14:creationId xmlns:p14="http://schemas.microsoft.com/office/powerpoint/2010/main" val="2433253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What is the goal of Job Order costing?</a:t>
            </a:r>
            <a:endParaRPr lang="en-US" dirty="0"/>
          </a:p>
          <a:p>
            <a:r>
              <a:rPr lang="en-US" dirty="0" smtClean="0"/>
              <a:t>What is the equation for the cost of a job?</a:t>
            </a:r>
          </a:p>
        </p:txBody>
      </p:sp>
      <p:pic>
        <p:nvPicPr>
          <p:cNvPr id="1026" name="Picture 2" descr="C:\Users\Melanie Nelson\AppData\Local\Microsoft\Windows\Temporary Internet Files\Content.IE5\SCKGKNQB\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76200"/>
            <a:ext cx="1066800" cy="153619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10</a:t>
            </a:fld>
            <a:endParaRPr lang="en-US"/>
          </a:p>
        </p:txBody>
      </p:sp>
    </p:spTree>
    <p:extLst>
      <p:ext uri="{BB962C8B-B14F-4D97-AF65-F5344CB8AC3E}">
        <p14:creationId xmlns:p14="http://schemas.microsoft.com/office/powerpoint/2010/main" val="869631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Tickets</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Detailed information about each job is recorded on a Job Ticket:</a:t>
            </a:r>
          </a:p>
          <a:p>
            <a:pPr lvl="1"/>
            <a:r>
              <a:rPr lang="en-US" dirty="0" smtClean="0"/>
              <a:t>Direct Materials</a:t>
            </a:r>
          </a:p>
          <a:p>
            <a:pPr lvl="1"/>
            <a:r>
              <a:rPr lang="en-US" dirty="0" smtClean="0"/>
              <a:t>Direct Labor </a:t>
            </a:r>
          </a:p>
          <a:p>
            <a:pPr lvl="1"/>
            <a:r>
              <a:rPr lang="en-US" dirty="0" smtClean="0"/>
              <a:t>Overhead Applied</a:t>
            </a:r>
          </a:p>
          <a:p>
            <a:r>
              <a:rPr lang="en-US" dirty="0" smtClean="0"/>
              <a:t>Work </a:t>
            </a:r>
            <a:r>
              <a:rPr lang="en-US" dirty="0"/>
              <a:t>in </a:t>
            </a:r>
            <a:r>
              <a:rPr lang="en-US" dirty="0" smtClean="0"/>
              <a:t>Process = </a:t>
            </a:r>
            <a:endParaRPr lang="en-US" dirty="0"/>
          </a:p>
          <a:p>
            <a:pPr marL="0" indent="0" algn="ctr">
              <a:buNone/>
            </a:pPr>
            <a:r>
              <a:rPr lang="en-US" b="1" dirty="0" smtClean="0">
                <a:solidFill>
                  <a:schemeClr val="bg1"/>
                </a:solidFill>
              </a:rPr>
              <a:t>Total of Job Tickets for unfinished jobs</a:t>
            </a:r>
          </a:p>
          <a:p>
            <a:r>
              <a:rPr lang="en-US" dirty="0"/>
              <a:t>Cost of Goods </a:t>
            </a:r>
            <a:r>
              <a:rPr lang="en-US" dirty="0" smtClean="0"/>
              <a:t>Manufactured = </a:t>
            </a:r>
          </a:p>
          <a:p>
            <a:pPr marL="0" indent="0" algn="ctr">
              <a:buNone/>
            </a:pPr>
            <a:r>
              <a:rPr lang="en-US" b="1" dirty="0" smtClean="0">
                <a:solidFill>
                  <a:schemeClr val="bg1"/>
                </a:solidFill>
              </a:rPr>
              <a:t>Total of Job Tickets for jobs completed                 during the period</a:t>
            </a:r>
            <a:endParaRPr lang="en-US" b="1" dirty="0">
              <a:solidFill>
                <a:schemeClr val="bg1"/>
              </a:solidFill>
            </a:endParaRP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11</a:t>
            </a:fld>
            <a:endParaRPr lang="en-US"/>
          </a:p>
        </p:txBody>
      </p:sp>
    </p:spTree>
    <p:extLst>
      <p:ext uri="{BB962C8B-B14F-4D97-AF65-F5344CB8AC3E}">
        <p14:creationId xmlns:p14="http://schemas.microsoft.com/office/powerpoint/2010/main" val="2654282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Tickets</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Detailed information about each job is recorded on a Job Ticket:</a:t>
            </a:r>
          </a:p>
          <a:p>
            <a:pPr lvl="1"/>
            <a:r>
              <a:rPr lang="en-US" dirty="0" smtClean="0"/>
              <a:t>Direct Materials</a:t>
            </a:r>
          </a:p>
          <a:p>
            <a:pPr lvl="1"/>
            <a:r>
              <a:rPr lang="en-US" dirty="0" smtClean="0"/>
              <a:t>Direct Labor </a:t>
            </a:r>
          </a:p>
          <a:p>
            <a:pPr lvl="1"/>
            <a:r>
              <a:rPr lang="en-US" dirty="0" smtClean="0"/>
              <a:t>Overhead Applied</a:t>
            </a:r>
          </a:p>
          <a:p>
            <a:r>
              <a:rPr lang="en-US" dirty="0" smtClean="0"/>
              <a:t>Work </a:t>
            </a:r>
            <a:r>
              <a:rPr lang="en-US" dirty="0"/>
              <a:t>in </a:t>
            </a:r>
            <a:r>
              <a:rPr lang="en-US" dirty="0" smtClean="0"/>
              <a:t>Process = </a:t>
            </a:r>
            <a:endParaRPr lang="en-US" dirty="0"/>
          </a:p>
          <a:p>
            <a:pPr marL="0" indent="0" algn="ctr">
              <a:buNone/>
            </a:pPr>
            <a:r>
              <a:rPr lang="en-US" b="1" dirty="0" smtClean="0"/>
              <a:t>Total of Job Tickets for unfinished jobs</a:t>
            </a:r>
          </a:p>
          <a:p>
            <a:r>
              <a:rPr lang="en-US" dirty="0"/>
              <a:t>Cost of Goods </a:t>
            </a:r>
            <a:r>
              <a:rPr lang="en-US" dirty="0" smtClean="0"/>
              <a:t>Manufactured = </a:t>
            </a:r>
          </a:p>
          <a:p>
            <a:pPr marL="0" indent="0" algn="ctr">
              <a:buNone/>
            </a:pPr>
            <a:r>
              <a:rPr lang="en-US" b="1" dirty="0" smtClean="0">
                <a:solidFill>
                  <a:schemeClr val="bg1"/>
                </a:solidFill>
              </a:rPr>
              <a:t>Total of Job Tickets for jobs completed                 during the period</a:t>
            </a:r>
            <a:endParaRPr lang="en-US" b="1" dirty="0">
              <a:solidFill>
                <a:schemeClr val="bg1"/>
              </a:solidFill>
            </a:endParaRP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12</a:t>
            </a:fld>
            <a:endParaRPr lang="en-US"/>
          </a:p>
        </p:txBody>
      </p:sp>
    </p:spTree>
    <p:extLst>
      <p:ext uri="{BB962C8B-B14F-4D97-AF65-F5344CB8AC3E}">
        <p14:creationId xmlns:p14="http://schemas.microsoft.com/office/powerpoint/2010/main" val="3528507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Tickets</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Detailed information about each job is recorded on a Job Ticket:</a:t>
            </a:r>
          </a:p>
          <a:p>
            <a:pPr lvl="1"/>
            <a:r>
              <a:rPr lang="en-US" dirty="0" smtClean="0"/>
              <a:t>Direct Materials</a:t>
            </a:r>
          </a:p>
          <a:p>
            <a:pPr lvl="1"/>
            <a:r>
              <a:rPr lang="en-US" dirty="0" smtClean="0"/>
              <a:t>Direct Labor </a:t>
            </a:r>
          </a:p>
          <a:p>
            <a:pPr lvl="1"/>
            <a:r>
              <a:rPr lang="en-US" dirty="0" smtClean="0"/>
              <a:t>Overhead Applied</a:t>
            </a:r>
          </a:p>
          <a:p>
            <a:r>
              <a:rPr lang="en-US" dirty="0" smtClean="0"/>
              <a:t>Work </a:t>
            </a:r>
            <a:r>
              <a:rPr lang="en-US" dirty="0"/>
              <a:t>in </a:t>
            </a:r>
            <a:r>
              <a:rPr lang="en-US" dirty="0" smtClean="0"/>
              <a:t>Process = </a:t>
            </a:r>
            <a:endParaRPr lang="en-US" dirty="0"/>
          </a:p>
          <a:p>
            <a:pPr marL="0" indent="0" algn="ctr">
              <a:buNone/>
            </a:pPr>
            <a:r>
              <a:rPr lang="en-US" b="1" dirty="0" smtClean="0">
                <a:solidFill>
                  <a:schemeClr val="bg1">
                    <a:lumMod val="65000"/>
                  </a:schemeClr>
                </a:solidFill>
              </a:rPr>
              <a:t>Total of Job Tickets for unfinished jobs</a:t>
            </a:r>
          </a:p>
          <a:p>
            <a:r>
              <a:rPr lang="en-US" dirty="0"/>
              <a:t>Cost of Goods </a:t>
            </a:r>
            <a:r>
              <a:rPr lang="en-US" dirty="0" smtClean="0"/>
              <a:t>Manufactured = </a:t>
            </a:r>
          </a:p>
          <a:p>
            <a:pPr marL="0" indent="0" algn="ctr">
              <a:buNone/>
            </a:pPr>
            <a:r>
              <a:rPr lang="en-US" b="1" dirty="0" smtClean="0"/>
              <a:t>Total of Job Tickets for jobs completed                 during the period</a:t>
            </a:r>
            <a:endParaRPr lang="en-US" b="1"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13</a:t>
            </a:fld>
            <a:endParaRPr lang="en-US"/>
          </a:p>
        </p:txBody>
      </p:sp>
    </p:spTree>
    <p:extLst>
      <p:ext uri="{BB962C8B-B14F-4D97-AF65-F5344CB8AC3E}">
        <p14:creationId xmlns:p14="http://schemas.microsoft.com/office/powerpoint/2010/main" val="1145530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Job Order Cost Flow</a:t>
            </a:r>
          </a:p>
        </p:txBody>
      </p:sp>
      <p:grpSp>
        <p:nvGrpSpPr>
          <p:cNvPr id="4" name="Group 3"/>
          <p:cNvGrpSpPr/>
          <p:nvPr/>
        </p:nvGrpSpPr>
        <p:grpSpPr>
          <a:xfrm>
            <a:off x="533400" y="2514600"/>
            <a:ext cx="8081962" cy="4114800"/>
            <a:chOff x="300038" y="2590800"/>
            <a:chExt cx="8081962" cy="4114800"/>
          </a:xfrm>
          <a:effectLst>
            <a:glow rad="1473200">
              <a:schemeClr val="accent5">
                <a:lumMod val="40000"/>
                <a:lumOff val="60000"/>
                <a:alpha val="52000"/>
              </a:schemeClr>
            </a:glow>
          </a:effectLst>
        </p:grpSpPr>
        <p:grpSp>
          <p:nvGrpSpPr>
            <p:cNvPr id="50179" name="Group 3"/>
            <p:cNvGrpSpPr>
              <a:grpSpLocks/>
            </p:cNvGrpSpPr>
            <p:nvPr/>
          </p:nvGrpSpPr>
          <p:grpSpPr bwMode="auto">
            <a:xfrm>
              <a:off x="666750" y="2622550"/>
              <a:ext cx="2133600" cy="2711450"/>
              <a:chOff x="336" y="1124"/>
              <a:chExt cx="1344" cy="1708"/>
            </a:xfrm>
          </p:grpSpPr>
          <p:sp>
            <p:nvSpPr>
              <p:cNvPr id="50180" name="Line 4"/>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1" name="Line 5"/>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2" name="Text Box 6"/>
              <p:cNvSpPr txBox="1">
                <a:spLocks noChangeArrowheads="1"/>
              </p:cNvSpPr>
              <p:nvPr/>
            </p:nvSpPr>
            <p:spPr bwMode="auto">
              <a:xfrm>
                <a:off x="462" y="1124"/>
                <a:ext cx="10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a:t>Raw Materials</a:t>
                </a:r>
              </a:p>
            </p:txBody>
          </p:sp>
        </p:grpSp>
        <p:grpSp>
          <p:nvGrpSpPr>
            <p:cNvPr id="50183" name="Group 7"/>
            <p:cNvGrpSpPr>
              <a:grpSpLocks/>
            </p:cNvGrpSpPr>
            <p:nvPr/>
          </p:nvGrpSpPr>
          <p:grpSpPr bwMode="auto">
            <a:xfrm>
              <a:off x="2730500" y="4724400"/>
              <a:ext cx="1524000" cy="1981200"/>
              <a:chOff x="336" y="1124"/>
              <a:chExt cx="1344" cy="1708"/>
            </a:xfrm>
          </p:grpSpPr>
          <p:sp>
            <p:nvSpPr>
              <p:cNvPr id="5018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6" name="Text Box 10"/>
              <p:cNvSpPr txBox="1">
                <a:spLocks noChangeArrowheads="1"/>
              </p:cNvSpPr>
              <p:nvPr/>
            </p:nvSpPr>
            <p:spPr bwMode="auto">
              <a:xfrm>
                <a:off x="640" y="1124"/>
                <a:ext cx="651"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a:t>Job A</a:t>
                </a:r>
              </a:p>
            </p:txBody>
          </p:sp>
        </p:grpSp>
        <p:grpSp>
          <p:nvGrpSpPr>
            <p:cNvPr id="50187" name="Group 11"/>
            <p:cNvGrpSpPr>
              <a:grpSpLocks/>
            </p:cNvGrpSpPr>
            <p:nvPr/>
          </p:nvGrpSpPr>
          <p:grpSpPr bwMode="auto">
            <a:xfrm>
              <a:off x="6000750" y="2590800"/>
              <a:ext cx="2133600" cy="2711450"/>
              <a:chOff x="336" y="1124"/>
              <a:chExt cx="1344" cy="1708"/>
            </a:xfrm>
          </p:grpSpPr>
          <p:sp>
            <p:nvSpPr>
              <p:cNvPr id="50188"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9"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0" name="Text Box 14"/>
              <p:cNvSpPr txBox="1">
                <a:spLocks noChangeArrowheads="1"/>
              </p:cNvSpPr>
              <p:nvPr/>
            </p:nvSpPr>
            <p:spPr bwMode="auto">
              <a:xfrm>
                <a:off x="425" y="1124"/>
                <a:ext cx="10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Finished Goods</a:t>
                </a:r>
              </a:p>
            </p:txBody>
          </p:sp>
        </p:grpSp>
        <p:grpSp>
          <p:nvGrpSpPr>
            <p:cNvPr id="50191" name="Group 15"/>
            <p:cNvGrpSpPr>
              <a:grpSpLocks/>
            </p:cNvGrpSpPr>
            <p:nvPr/>
          </p:nvGrpSpPr>
          <p:grpSpPr bwMode="auto">
            <a:xfrm>
              <a:off x="4787900" y="4724400"/>
              <a:ext cx="1524000" cy="1981200"/>
              <a:chOff x="336" y="1124"/>
              <a:chExt cx="1344" cy="1708"/>
            </a:xfrm>
          </p:grpSpPr>
          <p:sp>
            <p:nvSpPr>
              <p:cNvPr id="50192" name="Line 16"/>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3" name="Line 17"/>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4" name="Text Box 18"/>
              <p:cNvSpPr txBox="1">
                <a:spLocks noChangeArrowheads="1"/>
              </p:cNvSpPr>
              <p:nvPr/>
            </p:nvSpPr>
            <p:spPr bwMode="auto">
              <a:xfrm>
                <a:off x="641" y="1124"/>
                <a:ext cx="650"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Job B</a:t>
                </a:r>
              </a:p>
            </p:txBody>
          </p:sp>
        </p:grpSp>
        <p:sp>
          <p:nvSpPr>
            <p:cNvPr id="50195" name="Text Box 19"/>
            <p:cNvSpPr txBox="1">
              <a:spLocks noChangeArrowheads="1"/>
            </p:cNvSpPr>
            <p:nvPr/>
          </p:nvSpPr>
          <p:spPr bwMode="auto">
            <a:xfrm>
              <a:off x="300038" y="3200400"/>
              <a:ext cx="12207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dirty="0"/>
                <a:t>Materials</a:t>
              </a:r>
            </a:p>
            <a:p>
              <a:pPr algn="r"/>
              <a:r>
                <a:rPr lang="en-US" dirty="0"/>
                <a:t>Purchased</a:t>
              </a:r>
            </a:p>
          </p:txBody>
        </p:sp>
        <p:sp>
          <p:nvSpPr>
            <p:cNvPr id="50196" name="Line 20"/>
            <p:cNvSpPr>
              <a:spLocks noChangeShapeType="1"/>
            </p:cNvSpPr>
            <p:nvPr/>
          </p:nvSpPr>
          <p:spPr bwMode="auto">
            <a:xfrm>
              <a:off x="2128838" y="3645932"/>
              <a:ext cx="1052512" cy="2297668"/>
            </a:xfrm>
            <a:prstGeom prst="line">
              <a:avLst/>
            </a:prstGeom>
            <a:ln w="19050">
              <a:headEnd type="none" w="sm" len="sm"/>
              <a:tailEnd type="stealth" w="lg" len="lg"/>
            </a:ln>
            <a:extLst/>
          </p:spPr>
          <p:style>
            <a:lnRef idx="1">
              <a:schemeClr val="accent3"/>
            </a:lnRef>
            <a:fillRef idx="0">
              <a:schemeClr val="accent3"/>
            </a:fillRef>
            <a:effectRef idx="0">
              <a:schemeClr val="accent3"/>
            </a:effectRef>
            <a:fontRef idx="minor">
              <a:schemeClr val="tx1"/>
            </a:fontRef>
          </p:style>
          <p:txBody>
            <a:bodyPr/>
            <a:lstStyle/>
            <a:p>
              <a:endParaRPr lang="en-US"/>
            </a:p>
          </p:txBody>
        </p:sp>
        <p:sp>
          <p:nvSpPr>
            <p:cNvPr id="50197" name="Line 21"/>
            <p:cNvSpPr>
              <a:spLocks noChangeShapeType="1"/>
            </p:cNvSpPr>
            <p:nvPr/>
          </p:nvSpPr>
          <p:spPr bwMode="auto">
            <a:xfrm>
              <a:off x="2266950" y="3645932"/>
              <a:ext cx="3048000" cy="2297668"/>
            </a:xfrm>
            <a:prstGeom prst="line">
              <a:avLst/>
            </a:prstGeom>
            <a:ln w="19050">
              <a:headEnd type="none" w="sm" len="sm"/>
              <a:tailEnd type="stealth" w="lg" len="lg"/>
            </a:ln>
            <a:extLst/>
          </p:spPr>
          <p:style>
            <a:lnRef idx="1">
              <a:schemeClr val="accent3"/>
            </a:lnRef>
            <a:fillRef idx="0">
              <a:schemeClr val="accent3"/>
            </a:fillRef>
            <a:effectRef idx="0">
              <a:schemeClr val="accent3"/>
            </a:effectRef>
            <a:fontRef idx="minor">
              <a:schemeClr val="tx1"/>
            </a:fontRef>
          </p:style>
          <p:txBody>
            <a:bodyPr/>
            <a:lstStyle/>
            <a:p>
              <a:endParaRPr lang="en-US"/>
            </a:p>
          </p:txBody>
        </p:sp>
        <p:sp>
          <p:nvSpPr>
            <p:cNvPr id="50198" name="Text Box 22"/>
            <p:cNvSpPr txBox="1">
              <a:spLocks noChangeArrowheads="1"/>
            </p:cNvSpPr>
            <p:nvPr/>
          </p:nvSpPr>
          <p:spPr bwMode="auto">
            <a:xfrm>
              <a:off x="1793875" y="3276600"/>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chemeClr val="accent3">
                      <a:lumMod val="75000"/>
                    </a:schemeClr>
                  </a:solidFill>
                  <a:effectLst>
                    <a:outerShdw blurRad="50800" dist="38100" dir="2700000" algn="tl" rotWithShape="0">
                      <a:schemeClr val="tx1"/>
                    </a:outerShdw>
                  </a:effectLst>
                </a:rPr>
                <a:t>DMU 4000</a:t>
              </a:r>
            </a:p>
          </p:txBody>
        </p:sp>
        <p:sp>
          <p:nvSpPr>
            <p:cNvPr id="50199" name="Text Box 23"/>
            <p:cNvSpPr txBox="1">
              <a:spLocks noChangeArrowheads="1"/>
            </p:cNvSpPr>
            <p:nvPr/>
          </p:nvSpPr>
          <p:spPr bwMode="auto">
            <a:xfrm>
              <a:off x="3028950" y="6019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0200" name="Text Box 24"/>
            <p:cNvSpPr txBox="1">
              <a:spLocks noChangeArrowheads="1"/>
            </p:cNvSpPr>
            <p:nvPr/>
          </p:nvSpPr>
          <p:spPr bwMode="auto">
            <a:xfrm>
              <a:off x="2457450" y="5029200"/>
              <a:ext cx="1105181" cy="1588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t>DL  2000</a:t>
              </a:r>
              <a:endParaRPr lang="en-US" dirty="0"/>
            </a:p>
            <a:p>
              <a:r>
                <a:rPr lang="en-US" dirty="0" smtClean="0"/>
                <a:t>OH 1600</a:t>
              </a:r>
              <a:endParaRPr lang="en-US" dirty="0"/>
            </a:p>
            <a:p>
              <a:endParaRPr lang="en-US" dirty="0"/>
            </a:p>
            <a:p>
              <a:pPr>
                <a:lnSpc>
                  <a:spcPct val="120000"/>
                </a:lnSpc>
              </a:pPr>
              <a:r>
                <a:rPr lang="en-US" b="1" u="sng" dirty="0">
                  <a:solidFill>
                    <a:schemeClr val="accent3">
                      <a:lumMod val="75000"/>
                    </a:schemeClr>
                  </a:solidFill>
                  <a:effectLst>
                    <a:outerShdw blurRad="50800" dist="38100" dir="2700000" algn="tl" rotWithShape="0">
                      <a:schemeClr val="tx1"/>
                    </a:outerShdw>
                  </a:effectLst>
                </a:rPr>
                <a:t>DM 1500</a:t>
              </a:r>
            </a:p>
            <a:p>
              <a:pPr>
                <a:lnSpc>
                  <a:spcPct val="120000"/>
                </a:lnSpc>
              </a:pPr>
              <a:r>
                <a:rPr lang="en-US" b="1" dirty="0"/>
                <a:t> </a:t>
              </a:r>
              <a:r>
                <a:rPr lang="en-US" b="1" dirty="0" smtClean="0"/>
                <a:t>      5100</a:t>
              </a:r>
              <a:endParaRPr lang="en-US" b="1" u="sng" dirty="0">
                <a:solidFill>
                  <a:schemeClr val="accent3"/>
                </a:solidFill>
                <a:effectLst>
                  <a:outerShdw blurRad="50800" dist="38100" dir="8100000" algn="tr" rotWithShape="0">
                    <a:prstClr val="black">
                      <a:alpha val="67000"/>
                    </a:prstClr>
                  </a:outerShdw>
                </a:effectLst>
              </a:endParaRPr>
            </a:p>
          </p:txBody>
        </p:sp>
        <p:sp>
          <p:nvSpPr>
            <p:cNvPr id="50201" name="Text Box 25"/>
            <p:cNvSpPr txBox="1">
              <a:spLocks noChangeArrowheads="1"/>
            </p:cNvSpPr>
            <p:nvPr/>
          </p:nvSpPr>
          <p:spPr bwMode="auto">
            <a:xfrm>
              <a:off x="4511624" y="5078413"/>
              <a:ext cx="1151270" cy="1588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t>DL  3000</a:t>
              </a:r>
              <a:endParaRPr lang="en-US" dirty="0"/>
            </a:p>
            <a:p>
              <a:r>
                <a:rPr lang="en-US" dirty="0" smtClean="0"/>
                <a:t>OH 2400</a:t>
              </a:r>
              <a:endParaRPr lang="en-US" dirty="0"/>
            </a:p>
            <a:p>
              <a:endParaRPr lang="en-US" dirty="0"/>
            </a:p>
            <a:p>
              <a:pPr>
                <a:lnSpc>
                  <a:spcPct val="120000"/>
                </a:lnSpc>
              </a:pPr>
              <a:r>
                <a:rPr lang="en-US" b="1" u="sng" dirty="0">
                  <a:solidFill>
                    <a:schemeClr val="accent3">
                      <a:lumMod val="75000"/>
                    </a:schemeClr>
                  </a:solidFill>
                  <a:effectLst>
                    <a:outerShdw blurRad="50800" dist="38100" dir="2700000" algn="tl" rotWithShape="0">
                      <a:schemeClr val="tx1"/>
                    </a:outerShdw>
                  </a:effectLst>
                </a:rPr>
                <a:t>DM 2500</a:t>
              </a:r>
            </a:p>
            <a:p>
              <a:pPr>
                <a:lnSpc>
                  <a:spcPct val="120000"/>
                </a:lnSpc>
              </a:pPr>
              <a:r>
                <a:rPr lang="en-US" b="1" dirty="0" smtClean="0"/>
                <a:t>       7900</a:t>
              </a:r>
              <a:endParaRPr lang="en-US" b="1" dirty="0"/>
            </a:p>
          </p:txBody>
        </p:sp>
        <p:sp>
          <p:nvSpPr>
            <p:cNvPr id="50204" name="Text Box 28"/>
            <p:cNvSpPr txBox="1">
              <a:spLocks noChangeArrowheads="1"/>
            </p:cNvSpPr>
            <p:nvPr/>
          </p:nvSpPr>
          <p:spPr bwMode="auto">
            <a:xfrm>
              <a:off x="5638800" y="3232150"/>
              <a:ext cx="12416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chemeClr val="accent5">
                      <a:lumMod val="75000"/>
                    </a:schemeClr>
                  </a:solidFill>
                  <a:effectLst>
                    <a:outerShdw blurRad="50800" dist="50800" dir="5400000" algn="ctr" rotWithShape="0">
                      <a:schemeClr val="tx1"/>
                    </a:outerShdw>
                  </a:effectLst>
                </a:rPr>
                <a:t>Goods </a:t>
              </a:r>
              <a:r>
                <a:rPr lang="en-US" b="1" dirty="0" err="1">
                  <a:solidFill>
                    <a:schemeClr val="accent5">
                      <a:lumMod val="75000"/>
                    </a:schemeClr>
                  </a:solidFill>
                  <a:effectLst>
                    <a:outerShdw blurRad="50800" dist="50800" dir="5400000" algn="ctr" rotWithShape="0">
                      <a:schemeClr val="tx1"/>
                    </a:outerShdw>
                  </a:effectLst>
                </a:rPr>
                <a:t>Mfd</a:t>
              </a:r>
              <a:endParaRPr lang="en-US" b="1" dirty="0">
                <a:solidFill>
                  <a:schemeClr val="accent5">
                    <a:lumMod val="75000"/>
                  </a:schemeClr>
                </a:solidFill>
                <a:effectLst>
                  <a:outerShdw blurRad="50800" dist="50800" dir="5400000" algn="ctr" rotWithShape="0">
                    <a:schemeClr val="tx1"/>
                  </a:outerShdw>
                </a:effectLst>
              </a:endParaRPr>
            </a:p>
          </p:txBody>
        </p:sp>
        <p:sp>
          <p:nvSpPr>
            <p:cNvPr id="50205" name="Text Box 29"/>
            <p:cNvSpPr txBox="1">
              <a:spLocks noChangeArrowheads="1"/>
            </p:cNvSpPr>
            <p:nvPr/>
          </p:nvSpPr>
          <p:spPr bwMode="auto">
            <a:xfrm>
              <a:off x="7067550" y="3613150"/>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Goods Sold</a:t>
              </a:r>
            </a:p>
          </p:txBody>
        </p:sp>
        <p:sp>
          <p:nvSpPr>
            <p:cNvPr id="2" name="Right Brace 1"/>
            <p:cNvSpPr/>
            <p:nvPr/>
          </p:nvSpPr>
          <p:spPr>
            <a:xfrm rot="16200000">
              <a:off x="4188619" y="3274219"/>
              <a:ext cx="520699" cy="2227263"/>
            </a:xfrm>
            <a:prstGeom prst="rightBrace">
              <a:avLst>
                <a:gd name="adj1" fmla="val 39516"/>
                <a:gd name="adj2" fmla="val 5115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562774" y="3505200"/>
              <a:ext cx="1897699" cy="646331"/>
            </a:xfrm>
            <a:prstGeom prst="rect">
              <a:avLst/>
            </a:prstGeom>
            <a:noFill/>
          </p:spPr>
          <p:txBody>
            <a:bodyPr wrap="none" rtlCol="0">
              <a:spAutoFit/>
            </a:bodyPr>
            <a:lstStyle/>
            <a:p>
              <a:pPr algn="ctr"/>
              <a:r>
                <a:rPr lang="en-US" dirty="0" smtClean="0"/>
                <a:t>Work in Process = </a:t>
              </a:r>
            </a:p>
            <a:p>
              <a:pPr algn="ctr"/>
              <a:r>
                <a:rPr lang="en-US" dirty="0" smtClean="0"/>
                <a:t> 13,000</a:t>
              </a:r>
            </a:p>
          </p:txBody>
        </p:sp>
      </p:grpSp>
      <p:sp>
        <p:nvSpPr>
          <p:cNvPr id="5" name="TextBox 4"/>
          <p:cNvSpPr txBox="1"/>
          <p:nvPr/>
        </p:nvSpPr>
        <p:spPr>
          <a:xfrm>
            <a:off x="2522538" y="1425756"/>
            <a:ext cx="4183062"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Total cost of direct materials used equals cost of materials for Job A plus cost of materials for Job B</a:t>
            </a:r>
            <a:endParaRPr lang="en-US" b="1" dirty="0"/>
          </a:p>
        </p:txBody>
      </p:sp>
      <p:sp>
        <p:nvSpPr>
          <p:cNvPr id="6" name="Footer Placeholder 5"/>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8A808679-E629-44EE-8713-C57B44423E0E}" type="slidenum">
              <a:rPr lang="en-US" smtClean="0"/>
              <a:t>14</a:t>
            </a:fld>
            <a:endParaRPr lang="en-US"/>
          </a:p>
        </p:txBody>
      </p:sp>
    </p:spTree>
    <p:extLst>
      <p:ext uri="{BB962C8B-B14F-4D97-AF65-F5344CB8AC3E}">
        <p14:creationId xmlns:p14="http://schemas.microsoft.com/office/powerpoint/2010/main" val="2782073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Job Order Cost Flow</a:t>
            </a:r>
          </a:p>
        </p:txBody>
      </p:sp>
      <p:grpSp>
        <p:nvGrpSpPr>
          <p:cNvPr id="4" name="Group 3"/>
          <p:cNvGrpSpPr/>
          <p:nvPr/>
        </p:nvGrpSpPr>
        <p:grpSpPr>
          <a:xfrm>
            <a:off x="533400" y="2514600"/>
            <a:ext cx="8081962" cy="4114800"/>
            <a:chOff x="300038" y="2590800"/>
            <a:chExt cx="8081962" cy="4114800"/>
          </a:xfrm>
          <a:effectLst>
            <a:glow rad="1473200">
              <a:schemeClr val="accent5">
                <a:lumMod val="40000"/>
                <a:lumOff val="60000"/>
                <a:alpha val="52000"/>
              </a:schemeClr>
            </a:glow>
          </a:effectLst>
        </p:grpSpPr>
        <p:grpSp>
          <p:nvGrpSpPr>
            <p:cNvPr id="50179" name="Group 3"/>
            <p:cNvGrpSpPr>
              <a:grpSpLocks/>
            </p:cNvGrpSpPr>
            <p:nvPr/>
          </p:nvGrpSpPr>
          <p:grpSpPr bwMode="auto">
            <a:xfrm>
              <a:off x="666750" y="2622550"/>
              <a:ext cx="2133600" cy="2711450"/>
              <a:chOff x="336" y="1124"/>
              <a:chExt cx="1344" cy="1708"/>
            </a:xfrm>
          </p:grpSpPr>
          <p:sp>
            <p:nvSpPr>
              <p:cNvPr id="50180" name="Line 4"/>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1" name="Line 5"/>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2" name="Text Box 6"/>
              <p:cNvSpPr txBox="1">
                <a:spLocks noChangeArrowheads="1"/>
              </p:cNvSpPr>
              <p:nvPr/>
            </p:nvSpPr>
            <p:spPr bwMode="auto">
              <a:xfrm>
                <a:off x="462" y="1124"/>
                <a:ext cx="10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a:t>Raw Materials</a:t>
                </a:r>
              </a:p>
            </p:txBody>
          </p:sp>
        </p:grpSp>
        <p:grpSp>
          <p:nvGrpSpPr>
            <p:cNvPr id="50183" name="Group 7"/>
            <p:cNvGrpSpPr>
              <a:grpSpLocks/>
            </p:cNvGrpSpPr>
            <p:nvPr/>
          </p:nvGrpSpPr>
          <p:grpSpPr bwMode="auto">
            <a:xfrm>
              <a:off x="2730500" y="4724400"/>
              <a:ext cx="1524000" cy="1981200"/>
              <a:chOff x="336" y="1124"/>
              <a:chExt cx="1344" cy="1708"/>
            </a:xfrm>
          </p:grpSpPr>
          <p:sp>
            <p:nvSpPr>
              <p:cNvPr id="5018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6" name="Text Box 10"/>
              <p:cNvSpPr txBox="1">
                <a:spLocks noChangeArrowheads="1"/>
              </p:cNvSpPr>
              <p:nvPr/>
            </p:nvSpPr>
            <p:spPr bwMode="auto">
              <a:xfrm>
                <a:off x="640" y="1124"/>
                <a:ext cx="651"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Job A</a:t>
                </a:r>
              </a:p>
            </p:txBody>
          </p:sp>
        </p:grpSp>
        <p:grpSp>
          <p:nvGrpSpPr>
            <p:cNvPr id="50187" name="Group 11"/>
            <p:cNvGrpSpPr>
              <a:grpSpLocks/>
            </p:cNvGrpSpPr>
            <p:nvPr/>
          </p:nvGrpSpPr>
          <p:grpSpPr bwMode="auto">
            <a:xfrm>
              <a:off x="6000750" y="2590800"/>
              <a:ext cx="2133600" cy="2711450"/>
              <a:chOff x="336" y="1124"/>
              <a:chExt cx="1344" cy="1708"/>
            </a:xfrm>
          </p:grpSpPr>
          <p:sp>
            <p:nvSpPr>
              <p:cNvPr id="50188"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9"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0" name="Text Box 14"/>
              <p:cNvSpPr txBox="1">
                <a:spLocks noChangeArrowheads="1"/>
              </p:cNvSpPr>
              <p:nvPr/>
            </p:nvSpPr>
            <p:spPr bwMode="auto">
              <a:xfrm>
                <a:off x="425" y="1124"/>
                <a:ext cx="10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Finished Goods</a:t>
                </a:r>
              </a:p>
            </p:txBody>
          </p:sp>
        </p:grpSp>
        <p:grpSp>
          <p:nvGrpSpPr>
            <p:cNvPr id="50191" name="Group 15"/>
            <p:cNvGrpSpPr>
              <a:grpSpLocks/>
            </p:cNvGrpSpPr>
            <p:nvPr/>
          </p:nvGrpSpPr>
          <p:grpSpPr bwMode="auto">
            <a:xfrm>
              <a:off x="4787900" y="4724400"/>
              <a:ext cx="1524000" cy="1981200"/>
              <a:chOff x="336" y="1124"/>
              <a:chExt cx="1344" cy="1708"/>
            </a:xfrm>
          </p:grpSpPr>
          <p:sp>
            <p:nvSpPr>
              <p:cNvPr id="50192" name="Line 16"/>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3" name="Line 17"/>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4" name="Text Box 18"/>
              <p:cNvSpPr txBox="1">
                <a:spLocks noChangeArrowheads="1"/>
              </p:cNvSpPr>
              <p:nvPr/>
            </p:nvSpPr>
            <p:spPr bwMode="auto">
              <a:xfrm>
                <a:off x="641" y="1124"/>
                <a:ext cx="650"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Job B</a:t>
                </a:r>
              </a:p>
            </p:txBody>
          </p:sp>
        </p:grpSp>
        <p:sp>
          <p:nvSpPr>
            <p:cNvPr id="50195" name="Text Box 19"/>
            <p:cNvSpPr txBox="1">
              <a:spLocks noChangeArrowheads="1"/>
            </p:cNvSpPr>
            <p:nvPr/>
          </p:nvSpPr>
          <p:spPr bwMode="auto">
            <a:xfrm>
              <a:off x="300038" y="3200400"/>
              <a:ext cx="12207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dirty="0"/>
                <a:t>Materials</a:t>
              </a:r>
            </a:p>
            <a:p>
              <a:pPr algn="r"/>
              <a:r>
                <a:rPr lang="en-US" dirty="0"/>
                <a:t>Purchased</a:t>
              </a:r>
            </a:p>
          </p:txBody>
        </p:sp>
        <p:sp>
          <p:nvSpPr>
            <p:cNvPr id="50198" name="Text Box 22"/>
            <p:cNvSpPr txBox="1">
              <a:spLocks noChangeArrowheads="1"/>
            </p:cNvSpPr>
            <p:nvPr/>
          </p:nvSpPr>
          <p:spPr bwMode="auto">
            <a:xfrm>
              <a:off x="1793875" y="3276600"/>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DMU 4000</a:t>
              </a:r>
              <a:endParaRPr lang="en-US" dirty="0"/>
            </a:p>
          </p:txBody>
        </p:sp>
        <p:sp>
          <p:nvSpPr>
            <p:cNvPr id="50199" name="Text Box 23"/>
            <p:cNvSpPr txBox="1">
              <a:spLocks noChangeArrowheads="1"/>
            </p:cNvSpPr>
            <p:nvPr/>
          </p:nvSpPr>
          <p:spPr bwMode="auto">
            <a:xfrm>
              <a:off x="3028950" y="6019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0200" name="Text Box 24"/>
            <p:cNvSpPr txBox="1">
              <a:spLocks noChangeArrowheads="1"/>
            </p:cNvSpPr>
            <p:nvPr/>
          </p:nvSpPr>
          <p:spPr bwMode="auto">
            <a:xfrm>
              <a:off x="2457450" y="5029200"/>
              <a:ext cx="1105181" cy="1588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t>DL  2000</a:t>
              </a:r>
              <a:endParaRPr lang="en-US" dirty="0"/>
            </a:p>
            <a:p>
              <a:r>
                <a:rPr lang="en-US" dirty="0" smtClean="0"/>
                <a:t>OH 1600</a:t>
              </a:r>
              <a:endParaRPr lang="en-US" dirty="0"/>
            </a:p>
            <a:p>
              <a:endParaRPr lang="en-US" dirty="0"/>
            </a:p>
            <a:p>
              <a:pPr>
                <a:lnSpc>
                  <a:spcPct val="120000"/>
                </a:lnSpc>
              </a:pPr>
              <a:r>
                <a:rPr lang="en-US" u="sng" dirty="0" smtClean="0"/>
                <a:t>DM 1500</a:t>
              </a:r>
            </a:p>
            <a:p>
              <a:pPr algn="ctr">
                <a:lnSpc>
                  <a:spcPct val="120000"/>
                </a:lnSpc>
              </a:pPr>
              <a:r>
                <a:rPr lang="en-US" b="1" dirty="0">
                  <a:solidFill>
                    <a:schemeClr val="tx2">
                      <a:lumMod val="60000"/>
                      <a:lumOff val="40000"/>
                    </a:schemeClr>
                  </a:solidFill>
                  <a:effectLst>
                    <a:outerShdw blurRad="38100" dist="38100" dir="2700000" algn="tl">
                      <a:srgbClr val="000000">
                        <a:alpha val="43137"/>
                      </a:srgbClr>
                    </a:outerShdw>
                  </a:effectLst>
                </a:rPr>
                <a:t> </a:t>
              </a:r>
              <a:r>
                <a:rPr lang="en-US" b="1" dirty="0" smtClean="0">
                  <a:solidFill>
                    <a:schemeClr val="tx2">
                      <a:lumMod val="60000"/>
                      <a:lumOff val="40000"/>
                    </a:schemeClr>
                  </a:solidFill>
                  <a:effectLst>
                    <a:outerShdw blurRad="38100" dist="38100" dir="2700000" algn="tl">
                      <a:srgbClr val="000000">
                        <a:alpha val="43137"/>
                      </a:srgbClr>
                    </a:outerShdw>
                  </a:effectLst>
                </a:rPr>
                <a:t>      </a:t>
              </a:r>
              <a:r>
                <a:rPr lang="en-US" b="1" dirty="0">
                  <a:solidFill>
                    <a:schemeClr val="accent2">
                      <a:lumMod val="75000"/>
                    </a:schemeClr>
                  </a:solidFill>
                  <a:effectLst>
                    <a:outerShdw blurRad="50800" dist="50800" dir="5400000" algn="ctr" rotWithShape="0">
                      <a:schemeClr val="tx1"/>
                    </a:outerShdw>
                  </a:effectLst>
                </a:rPr>
                <a:t>5100</a:t>
              </a:r>
            </a:p>
          </p:txBody>
        </p:sp>
        <p:sp>
          <p:nvSpPr>
            <p:cNvPr id="50201" name="Text Box 25"/>
            <p:cNvSpPr txBox="1">
              <a:spLocks noChangeArrowheads="1"/>
            </p:cNvSpPr>
            <p:nvPr/>
          </p:nvSpPr>
          <p:spPr bwMode="auto">
            <a:xfrm>
              <a:off x="4511624" y="5078413"/>
              <a:ext cx="1151270" cy="1588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t>DL  3000</a:t>
              </a:r>
              <a:endParaRPr lang="en-US" dirty="0"/>
            </a:p>
            <a:p>
              <a:r>
                <a:rPr lang="en-US" dirty="0" smtClean="0"/>
                <a:t>OH 2400</a:t>
              </a:r>
              <a:endParaRPr lang="en-US" dirty="0"/>
            </a:p>
            <a:p>
              <a:endParaRPr lang="en-US" dirty="0"/>
            </a:p>
            <a:p>
              <a:pPr>
                <a:lnSpc>
                  <a:spcPct val="120000"/>
                </a:lnSpc>
              </a:pPr>
              <a:r>
                <a:rPr lang="en-US" u="sng" dirty="0" smtClean="0"/>
                <a:t>DM 2500</a:t>
              </a:r>
            </a:p>
            <a:p>
              <a:pPr algn="ctr">
                <a:lnSpc>
                  <a:spcPct val="120000"/>
                </a:lnSpc>
              </a:pPr>
              <a:r>
                <a:rPr lang="en-US" b="1" dirty="0" smtClean="0">
                  <a:solidFill>
                    <a:schemeClr val="tx2">
                      <a:lumMod val="60000"/>
                      <a:lumOff val="40000"/>
                    </a:schemeClr>
                  </a:solidFill>
                  <a:effectLst>
                    <a:outerShdw blurRad="38100" dist="38100" dir="2700000" algn="tl">
                      <a:srgbClr val="000000">
                        <a:alpha val="43137"/>
                      </a:srgbClr>
                    </a:outerShdw>
                  </a:effectLst>
                </a:rPr>
                <a:t>       </a:t>
              </a:r>
              <a:r>
                <a:rPr lang="en-US" b="1" dirty="0">
                  <a:solidFill>
                    <a:schemeClr val="accent2">
                      <a:lumMod val="75000"/>
                    </a:schemeClr>
                  </a:solidFill>
                  <a:effectLst>
                    <a:outerShdw blurRad="50800" dist="50800" dir="5400000" algn="ctr" rotWithShape="0">
                      <a:schemeClr val="tx1"/>
                    </a:outerShdw>
                  </a:effectLst>
                </a:rPr>
                <a:t>7900</a:t>
              </a:r>
            </a:p>
          </p:txBody>
        </p:sp>
        <p:sp>
          <p:nvSpPr>
            <p:cNvPr id="50204" name="Text Box 28"/>
            <p:cNvSpPr txBox="1">
              <a:spLocks noChangeArrowheads="1"/>
            </p:cNvSpPr>
            <p:nvPr/>
          </p:nvSpPr>
          <p:spPr bwMode="auto">
            <a:xfrm>
              <a:off x="5638800" y="3232150"/>
              <a:ext cx="12416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chemeClr val="accent5">
                      <a:lumMod val="75000"/>
                    </a:schemeClr>
                  </a:solidFill>
                  <a:effectLst>
                    <a:outerShdw blurRad="50800" dist="50800" dir="5400000" algn="ctr" rotWithShape="0">
                      <a:schemeClr val="tx1"/>
                    </a:outerShdw>
                  </a:effectLst>
                </a:rPr>
                <a:t>Goods </a:t>
              </a:r>
              <a:r>
                <a:rPr lang="en-US" b="1" dirty="0" err="1">
                  <a:solidFill>
                    <a:schemeClr val="accent5">
                      <a:lumMod val="75000"/>
                    </a:schemeClr>
                  </a:solidFill>
                  <a:effectLst>
                    <a:outerShdw blurRad="50800" dist="50800" dir="5400000" algn="ctr" rotWithShape="0">
                      <a:schemeClr val="tx1"/>
                    </a:outerShdw>
                  </a:effectLst>
                </a:rPr>
                <a:t>Mfd</a:t>
              </a:r>
              <a:endParaRPr lang="en-US" b="1" dirty="0">
                <a:solidFill>
                  <a:schemeClr val="accent5">
                    <a:lumMod val="75000"/>
                  </a:schemeClr>
                </a:solidFill>
                <a:effectLst>
                  <a:outerShdw blurRad="50800" dist="50800" dir="5400000" algn="ctr" rotWithShape="0">
                    <a:schemeClr val="tx1"/>
                  </a:outerShdw>
                </a:effectLst>
              </a:endParaRPr>
            </a:p>
          </p:txBody>
        </p:sp>
        <p:sp>
          <p:nvSpPr>
            <p:cNvPr id="50205" name="Text Box 29"/>
            <p:cNvSpPr txBox="1">
              <a:spLocks noChangeArrowheads="1"/>
            </p:cNvSpPr>
            <p:nvPr/>
          </p:nvSpPr>
          <p:spPr bwMode="auto">
            <a:xfrm>
              <a:off x="7067550" y="3613150"/>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Goods Sold</a:t>
              </a:r>
            </a:p>
          </p:txBody>
        </p:sp>
        <p:sp>
          <p:nvSpPr>
            <p:cNvPr id="2" name="Right Brace 1"/>
            <p:cNvSpPr/>
            <p:nvPr/>
          </p:nvSpPr>
          <p:spPr>
            <a:xfrm rot="16200000">
              <a:off x="4188619" y="3274219"/>
              <a:ext cx="520699" cy="2227263"/>
            </a:xfrm>
            <a:prstGeom prst="rightBrace">
              <a:avLst>
                <a:gd name="adj1" fmla="val 39516"/>
                <a:gd name="adj2" fmla="val 5115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562774" y="3505200"/>
              <a:ext cx="1897699" cy="646331"/>
            </a:xfrm>
            <a:prstGeom prst="rect">
              <a:avLst/>
            </a:prstGeom>
            <a:noFill/>
          </p:spPr>
          <p:txBody>
            <a:bodyPr wrap="none" rtlCol="0">
              <a:spAutoFit/>
            </a:bodyPr>
            <a:lstStyle/>
            <a:p>
              <a:pPr algn="ctr"/>
              <a:r>
                <a:rPr lang="en-US" dirty="0" smtClean="0"/>
                <a:t>Work in Process = </a:t>
              </a:r>
            </a:p>
            <a:p>
              <a:pPr algn="ctr"/>
              <a:r>
                <a:rPr lang="en-US" b="1" dirty="0" smtClean="0">
                  <a:solidFill>
                    <a:schemeClr val="accent1">
                      <a:lumMod val="75000"/>
                    </a:schemeClr>
                  </a:solidFill>
                  <a:effectLst>
                    <a:outerShdw blurRad="50800" dist="50800" dir="5400000" algn="ctr" rotWithShape="0">
                      <a:schemeClr val="tx1"/>
                    </a:outerShdw>
                  </a:effectLst>
                </a:rPr>
                <a:t> </a:t>
              </a:r>
              <a:r>
                <a:rPr lang="en-US" b="1" dirty="0" smtClean="0">
                  <a:solidFill>
                    <a:schemeClr val="accent2">
                      <a:lumMod val="75000"/>
                    </a:schemeClr>
                  </a:solidFill>
                  <a:effectLst>
                    <a:outerShdw blurRad="50800" dist="50800" dir="5400000" algn="ctr" rotWithShape="0">
                      <a:schemeClr val="tx1"/>
                    </a:outerShdw>
                  </a:effectLst>
                </a:rPr>
                <a:t>13,000</a:t>
              </a:r>
            </a:p>
          </p:txBody>
        </p:sp>
      </p:grpSp>
      <p:cxnSp>
        <p:nvCxnSpPr>
          <p:cNvPr id="6" name="Straight Arrow Connector 5"/>
          <p:cNvCxnSpPr/>
          <p:nvPr/>
        </p:nvCxnSpPr>
        <p:spPr>
          <a:xfrm flipV="1">
            <a:off x="3677669" y="4114800"/>
            <a:ext cx="810193" cy="21955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4970318" y="4114800"/>
            <a:ext cx="228600" cy="22487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286000" y="1425756"/>
            <a:ext cx="4724400"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Total cost of Work in Process equals cost of materials, labor and overhead for Job A plus cost of materials, labor and overhead for Job B</a:t>
            </a:r>
            <a:endParaRPr lang="en-US" b="1" dirty="0"/>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8A808679-E629-44EE-8713-C57B44423E0E}" type="slidenum">
              <a:rPr lang="en-US" smtClean="0"/>
              <a:t>15</a:t>
            </a:fld>
            <a:endParaRPr lang="en-US"/>
          </a:p>
        </p:txBody>
      </p:sp>
    </p:spTree>
    <p:extLst>
      <p:ext uri="{BB962C8B-B14F-4D97-AF65-F5344CB8AC3E}">
        <p14:creationId xmlns:p14="http://schemas.microsoft.com/office/powerpoint/2010/main" val="2851731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Job Order Cost Flow</a:t>
            </a:r>
          </a:p>
        </p:txBody>
      </p:sp>
      <p:grpSp>
        <p:nvGrpSpPr>
          <p:cNvPr id="4" name="Group 3"/>
          <p:cNvGrpSpPr/>
          <p:nvPr/>
        </p:nvGrpSpPr>
        <p:grpSpPr>
          <a:xfrm>
            <a:off x="533400" y="2514600"/>
            <a:ext cx="8081962" cy="4114800"/>
            <a:chOff x="300038" y="2590800"/>
            <a:chExt cx="8081962" cy="4114800"/>
          </a:xfrm>
          <a:effectLst>
            <a:glow rad="1473200">
              <a:schemeClr val="accent5">
                <a:lumMod val="40000"/>
                <a:lumOff val="60000"/>
                <a:alpha val="40000"/>
              </a:schemeClr>
            </a:glow>
          </a:effectLst>
        </p:grpSpPr>
        <p:grpSp>
          <p:nvGrpSpPr>
            <p:cNvPr id="50179" name="Group 3"/>
            <p:cNvGrpSpPr>
              <a:grpSpLocks/>
            </p:cNvGrpSpPr>
            <p:nvPr/>
          </p:nvGrpSpPr>
          <p:grpSpPr bwMode="auto">
            <a:xfrm>
              <a:off x="666750" y="2622550"/>
              <a:ext cx="2133600" cy="2711450"/>
              <a:chOff x="336" y="1124"/>
              <a:chExt cx="1344" cy="1708"/>
            </a:xfrm>
          </p:grpSpPr>
          <p:sp>
            <p:nvSpPr>
              <p:cNvPr id="50180" name="Line 4"/>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1" name="Line 5"/>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2" name="Text Box 6"/>
              <p:cNvSpPr txBox="1">
                <a:spLocks noChangeArrowheads="1"/>
              </p:cNvSpPr>
              <p:nvPr/>
            </p:nvSpPr>
            <p:spPr bwMode="auto">
              <a:xfrm>
                <a:off x="462" y="1124"/>
                <a:ext cx="10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a:t>Raw Materials</a:t>
                </a:r>
              </a:p>
            </p:txBody>
          </p:sp>
        </p:grpSp>
        <p:grpSp>
          <p:nvGrpSpPr>
            <p:cNvPr id="50183" name="Group 7"/>
            <p:cNvGrpSpPr>
              <a:grpSpLocks/>
            </p:cNvGrpSpPr>
            <p:nvPr/>
          </p:nvGrpSpPr>
          <p:grpSpPr bwMode="auto">
            <a:xfrm>
              <a:off x="2730500" y="4724400"/>
              <a:ext cx="1524000" cy="1981200"/>
              <a:chOff x="336" y="1124"/>
              <a:chExt cx="1344" cy="1708"/>
            </a:xfrm>
          </p:grpSpPr>
          <p:sp>
            <p:nvSpPr>
              <p:cNvPr id="5018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6" name="Text Box 10"/>
              <p:cNvSpPr txBox="1">
                <a:spLocks noChangeArrowheads="1"/>
              </p:cNvSpPr>
              <p:nvPr/>
            </p:nvSpPr>
            <p:spPr bwMode="auto">
              <a:xfrm>
                <a:off x="640" y="1124"/>
                <a:ext cx="651"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Job A</a:t>
                </a:r>
              </a:p>
            </p:txBody>
          </p:sp>
        </p:grpSp>
        <p:grpSp>
          <p:nvGrpSpPr>
            <p:cNvPr id="50187" name="Group 11"/>
            <p:cNvGrpSpPr>
              <a:grpSpLocks/>
            </p:cNvGrpSpPr>
            <p:nvPr/>
          </p:nvGrpSpPr>
          <p:grpSpPr bwMode="auto">
            <a:xfrm>
              <a:off x="6000750" y="2590800"/>
              <a:ext cx="2133600" cy="2711450"/>
              <a:chOff x="336" y="1124"/>
              <a:chExt cx="1344" cy="1708"/>
            </a:xfrm>
          </p:grpSpPr>
          <p:sp>
            <p:nvSpPr>
              <p:cNvPr id="50188"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9"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0" name="Text Box 14"/>
              <p:cNvSpPr txBox="1">
                <a:spLocks noChangeArrowheads="1"/>
              </p:cNvSpPr>
              <p:nvPr/>
            </p:nvSpPr>
            <p:spPr bwMode="auto">
              <a:xfrm>
                <a:off x="425" y="1124"/>
                <a:ext cx="10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Finished Goods</a:t>
                </a:r>
              </a:p>
            </p:txBody>
          </p:sp>
        </p:grpSp>
        <p:grpSp>
          <p:nvGrpSpPr>
            <p:cNvPr id="50191" name="Group 15"/>
            <p:cNvGrpSpPr>
              <a:grpSpLocks/>
            </p:cNvGrpSpPr>
            <p:nvPr/>
          </p:nvGrpSpPr>
          <p:grpSpPr bwMode="auto">
            <a:xfrm>
              <a:off x="4787900" y="4724400"/>
              <a:ext cx="1524000" cy="1981200"/>
              <a:chOff x="336" y="1124"/>
              <a:chExt cx="1344" cy="1708"/>
            </a:xfrm>
          </p:grpSpPr>
          <p:sp>
            <p:nvSpPr>
              <p:cNvPr id="50192" name="Line 16"/>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3" name="Line 17"/>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4" name="Text Box 18"/>
              <p:cNvSpPr txBox="1">
                <a:spLocks noChangeArrowheads="1"/>
              </p:cNvSpPr>
              <p:nvPr/>
            </p:nvSpPr>
            <p:spPr bwMode="auto">
              <a:xfrm>
                <a:off x="641" y="1124"/>
                <a:ext cx="650"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Job B</a:t>
                </a:r>
              </a:p>
            </p:txBody>
          </p:sp>
        </p:grpSp>
        <p:sp>
          <p:nvSpPr>
            <p:cNvPr id="50195" name="Text Box 19"/>
            <p:cNvSpPr txBox="1">
              <a:spLocks noChangeArrowheads="1"/>
            </p:cNvSpPr>
            <p:nvPr/>
          </p:nvSpPr>
          <p:spPr bwMode="auto">
            <a:xfrm>
              <a:off x="300038" y="3200400"/>
              <a:ext cx="12207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dirty="0"/>
                <a:t>Materials</a:t>
              </a:r>
            </a:p>
            <a:p>
              <a:pPr algn="r"/>
              <a:r>
                <a:rPr lang="en-US" dirty="0"/>
                <a:t>Purchased</a:t>
              </a:r>
            </a:p>
          </p:txBody>
        </p:sp>
        <p:sp>
          <p:nvSpPr>
            <p:cNvPr id="50198" name="Text Box 22"/>
            <p:cNvSpPr txBox="1">
              <a:spLocks noChangeArrowheads="1"/>
            </p:cNvSpPr>
            <p:nvPr/>
          </p:nvSpPr>
          <p:spPr bwMode="auto">
            <a:xfrm>
              <a:off x="1793875" y="3276600"/>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DMU 4000</a:t>
              </a:r>
              <a:endParaRPr lang="en-US" dirty="0"/>
            </a:p>
          </p:txBody>
        </p:sp>
        <p:sp>
          <p:nvSpPr>
            <p:cNvPr id="50199" name="Text Box 23"/>
            <p:cNvSpPr txBox="1">
              <a:spLocks noChangeArrowheads="1"/>
            </p:cNvSpPr>
            <p:nvPr/>
          </p:nvSpPr>
          <p:spPr bwMode="auto">
            <a:xfrm>
              <a:off x="3028950" y="6019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0200" name="Text Box 24"/>
            <p:cNvSpPr txBox="1">
              <a:spLocks noChangeArrowheads="1"/>
            </p:cNvSpPr>
            <p:nvPr/>
          </p:nvSpPr>
          <p:spPr bwMode="auto">
            <a:xfrm>
              <a:off x="2457450" y="5029200"/>
              <a:ext cx="1105181" cy="1588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t>DL  2000</a:t>
              </a:r>
              <a:endParaRPr lang="en-US" dirty="0"/>
            </a:p>
            <a:p>
              <a:r>
                <a:rPr lang="en-US" dirty="0" smtClean="0"/>
                <a:t>OH 1600</a:t>
              </a:r>
              <a:endParaRPr lang="en-US" dirty="0"/>
            </a:p>
            <a:p>
              <a:endParaRPr lang="en-US" dirty="0"/>
            </a:p>
            <a:p>
              <a:pPr>
                <a:lnSpc>
                  <a:spcPct val="120000"/>
                </a:lnSpc>
              </a:pPr>
              <a:r>
                <a:rPr lang="en-US" u="sng" dirty="0" smtClean="0"/>
                <a:t>DM 1500</a:t>
              </a:r>
            </a:p>
            <a:p>
              <a:pPr>
                <a:lnSpc>
                  <a:spcPct val="120000"/>
                </a:lnSpc>
              </a:pPr>
              <a:r>
                <a:rPr lang="en-US" b="1" dirty="0">
                  <a:solidFill>
                    <a:schemeClr val="tx2">
                      <a:lumMod val="60000"/>
                      <a:lumOff val="40000"/>
                    </a:schemeClr>
                  </a:solidFill>
                  <a:effectLst>
                    <a:outerShdw blurRad="38100" dist="38100" dir="2700000" algn="tl">
                      <a:srgbClr val="000000">
                        <a:alpha val="43137"/>
                      </a:srgbClr>
                    </a:outerShdw>
                  </a:effectLst>
                </a:rPr>
                <a:t> </a:t>
              </a:r>
              <a:r>
                <a:rPr lang="en-US" b="1" dirty="0" smtClean="0">
                  <a:solidFill>
                    <a:schemeClr val="tx2">
                      <a:lumMod val="60000"/>
                      <a:lumOff val="40000"/>
                    </a:schemeClr>
                  </a:solidFill>
                  <a:effectLst>
                    <a:outerShdw blurRad="38100" dist="38100" dir="2700000" algn="tl">
                      <a:srgbClr val="000000">
                        <a:alpha val="43137"/>
                      </a:srgbClr>
                    </a:outerShdw>
                  </a:effectLst>
                </a:rPr>
                <a:t>      </a:t>
              </a:r>
              <a:r>
                <a:rPr lang="en-US" b="1" dirty="0" smtClean="0"/>
                <a:t>5100</a:t>
              </a:r>
              <a:endParaRPr lang="en-US" b="1" u="sng" dirty="0"/>
            </a:p>
          </p:txBody>
        </p:sp>
        <p:sp>
          <p:nvSpPr>
            <p:cNvPr id="50201" name="Text Box 25"/>
            <p:cNvSpPr txBox="1">
              <a:spLocks noChangeArrowheads="1"/>
            </p:cNvSpPr>
            <p:nvPr/>
          </p:nvSpPr>
          <p:spPr bwMode="auto">
            <a:xfrm>
              <a:off x="4511624" y="5078413"/>
              <a:ext cx="1762970" cy="1588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t>DL  3000</a:t>
              </a:r>
              <a:endParaRPr lang="en-US" dirty="0"/>
            </a:p>
            <a:p>
              <a:r>
                <a:rPr lang="en-US" dirty="0" smtClean="0"/>
                <a:t>OH 2400</a:t>
              </a:r>
              <a:endParaRPr lang="en-US" dirty="0"/>
            </a:p>
            <a:p>
              <a:endParaRPr lang="en-US" dirty="0"/>
            </a:p>
            <a:p>
              <a:pPr>
                <a:lnSpc>
                  <a:spcPct val="120000"/>
                </a:lnSpc>
              </a:pPr>
              <a:r>
                <a:rPr lang="en-US" u="sng" dirty="0" smtClean="0"/>
                <a:t>DM 2500</a:t>
              </a:r>
            </a:p>
            <a:p>
              <a:pPr>
                <a:lnSpc>
                  <a:spcPct val="120000"/>
                </a:lnSpc>
              </a:pPr>
              <a:r>
                <a:rPr lang="en-US" b="1" dirty="0" smtClean="0">
                  <a:solidFill>
                    <a:schemeClr val="tx2">
                      <a:lumMod val="60000"/>
                      <a:lumOff val="40000"/>
                    </a:schemeClr>
                  </a:solidFill>
                  <a:effectLst>
                    <a:outerShdw blurRad="38100" dist="38100" dir="2700000" algn="tl">
                      <a:srgbClr val="000000">
                        <a:alpha val="43137"/>
                      </a:srgbClr>
                    </a:outerShdw>
                  </a:effectLst>
                </a:rPr>
                <a:t>       </a:t>
              </a:r>
              <a:r>
                <a:rPr lang="en-US" b="1" dirty="0" smtClean="0"/>
                <a:t>7900    </a:t>
              </a:r>
              <a:r>
                <a:rPr lang="en-US" b="1" dirty="0">
                  <a:solidFill>
                    <a:schemeClr val="accent5">
                      <a:lumMod val="75000"/>
                    </a:schemeClr>
                  </a:solidFill>
                  <a:effectLst>
                    <a:outerShdw blurRad="50800" dist="50800" dir="5400000" algn="ctr" rotWithShape="0">
                      <a:schemeClr val="tx1"/>
                    </a:outerShdw>
                  </a:effectLst>
                </a:rPr>
                <a:t>7900</a:t>
              </a:r>
            </a:p>
          </p:txBody>
        </p:sp>
        <p:sp>
          <p:nvSpPr>
            <p:cNvPr id="50204" name="Text Box 28"/>
            <p:cNvSpPr txBox="1">
              <a:spLocks noChangeArrowheads="1"/>
            </p:cNvSpPr>
            <p:nvPr/>
          </p:nvSpPr>
          <p:spPr bwMode="auto">
            <a:xfrm>
              <a:off x="5638800" y="3232150"/>
              <a:ext cx="124168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chemeClr val="accent5">
                      <a:lumMod val="75000"/>
                    </a:schemeClr>
                  </a:solidFill>
                  <a:effectLst>
                    <a:outerShdw blurRad="50800" dist="50800" dir="5400000" algn="ctr" rotWithShape="0">
                      <a:schemeClr val="tx1"/>
                    </a:outerShdw>
                  </a:effectLst>
                </a:rPr>
                <a:t>Goods </a:t>
              </a:r>
              <a:r>
                <a:rPr lang="en-US" b="1" dirty="0" err="1">
                  <a:solidFill>
                    <a:schemeClr val="accent5">
                      <a:lumMod val="75000"/>
                    </a:schemeClr>
                  </a:solidFill>
                  <a:effectLst>
                    <a:outerShdw blurRad="50800" dist="50800" dir="5400000" algn="ctr" rotWithShape="0">
                      <a:schemeClr val="tx1"/>
                    </a:outerShdw>
                  </a:effectLst>
                </a:rPr>
                <a:t>Mfd</a:t>
              </a:r>
              <a:endParaRPr lang="en-US" b="1" dirty="0">
                <a:solidFill>
                  <a:schemeClr val="accent5">
                    <a:lumMod val="75000"/>
                  </a:schemeClr>
                </a:solidFill>
                <a:effectLst>
                  <a:outerShdw blurRad="50800" dist="50800" dir="5400000" algn="ctr" rotWithShape="0">
                    <a:schemeClr val="tx1"/>
                  </a:outerShdw>
                </a:effectLst>
              </a:endParaRPr>
            </a:p>
            <a:p>
              <a:r>
                <a:rPr lang="en-US" b="1" dirty="0">
                  <a:solidFill>
                    <a:schemeClr val="accent5">
                      <a:lumMod val="75000"/>
                    </a:schemeClr>
                  </a:solidFill>
                  <a:effectLst>
                    <a:outerShdw blurRad="50800" dist="50800" dir="5400000" algn="ctr" rotWithShape="0">
                      <a:schemeClr val="tx1"/>
                    </a:outerShdw>
                  </a:effectLst>
                </a:rPr>
                <a:t>          7900</a:t>
              </a:r>
            </a:p>
          </p:txBody>
        </p:sp>
        <p:sp>
          <p:nvSpPr>
            <p:cNvPr id="50205" name="Text Box 29"/>
            <p:cNvSpPr txBox="1">
              <a:spLocks noChangeArrowheads="1"/>
            </p:cNvSpPr>
            <p:nvPr/>
          </p:nvSpPr>
          <p:spPr bwMode="auto">
            <a:xfrm>
              <a:off x="7067550" y="3613150"/>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Goods Sold</a:t>
              </a:r>
            </a:p>
          </p:txBody>
        </p:sp>
        <p:sp>
          <p:nvSpPr>
            <p:cNvPr id="2" name="Right Brace 1"/>
            <p:cNvSpPr/>
            <p:nvPr/>
          </p:nvSpPr>
          <p:spPr>
            <a:xfrm rot="16200000">
              <a:off x="3312319" y="3682007"/>
              <a:ext cx="520699" cy="1684338"/>
            </a:xfrm>
            <a:prstGeom prst="rightBrace">
              <a:avLst>
                <a:gd name="adj1" fmla="val 39516"/>
                <a:gd name="adj2" fmla="val 8874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562774" y="3505200"/>
              <a:ext cx="1897699" cy="646331"/>
            </a:xfrm>
            <a:prstGeom prst="rect">
              <a:avLst/>
            </a:prstGeom>
            <a:noFill/>
          </p:spPr>
          <p:txBody>
            <a:bodyPr wrap="none" rtlCol="0">
              <a:spAutoFit/>
            </a:bodyPr>
            <a:lstStyle/>
            <a:p>
              <a:pPr algn="ctr"/>
              <a:r>
                <a:rPr lang="en-US" dirty="0" smtClean="0"/>
                <a:t>Work in Process = </a:t>
              </a:r>
            </a:p>
            <a:p>
              <a:pPr algn="ctr"/>
              <a:r>
                <a:rPr lang="en-US" b="1" dirty="0" smtClean="0">
                  <a:solidFill>
                    <a:schemeClr val="tx2">
                      <a:lumMod val="60000"/>
                      <a:lumOff val="40000"/>
                    </a:schemeClr>
                  </a:solidFill>
                  <a:effectLst>
                    <a:outerShdw blurRad="38100" dist="38100" dir="2700000" algn="tl">
                      <a:srgbClr val="000000">
                        <a:alpha val="43137"/>
                      </a:srgbClr>
                    </a:outerShdw>
                  </a:effectLst>
                </a:rPr>
                <a:t> </a:t>
              </a:r>
              <a:r>
                <a:rPr lang="en-US" b="1" dirty="0" smtClean="0"/>
                <a:t>5100</a:t>
              </a:r>
            </a:p>
          </p:txBody>
        </p:sp>
      </p:grpSp>
      <p:cxnSp>
        <p:nvCxnSpPr>
          <p:cNvPr id="9" name="Straight Arrow Connector 8"/>
          <p:cNvCxnSpPr/>
          <p:nvPr/>
        </p:nvCxnSpPr>
        <p:spPr>
          <a:xfrm flipV="1">
            <a:off x="6234112" y="3720307"/>
            <a:ext cx="547688" cy="24066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966912" y="1425756"/>
            <a:ext cx="5500688"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If Job B is completed and transferred to Finished Goods, Cost of Goods Manufactured equals cost of Job B.  Work in Process consists of Job A, which is still unfinished.</a:t>
            </a:r>
            <a:endParaRPr lang="en-US" b="1" dirty="0"/>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8A808679-E629-44EE-8713-C57B44423E0E}" type="slidenum">
              <a:rPr lang="en-US" smtClean="0"/>
              <a:t>16</a:t>
            </a:fld>
            <a:endParaRPr lang="en-US"/>
          </a:p>
        </p:txBody>
      </p:sp>
    </p:spTree>
    <p:extLst>
      <p:ext uri="{BB962C8B-B14F-4D97-AF65-F5344CB8AC3E}">
        <p14:creationId xmlns:p14="http://schemas.microsoft.com/office/powerpoint/2010/main" val="1090229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Work in Process inventory is equal to?</a:t>
            </a:r>
          </a:p>
          <a:p>
            <a:r>
              <a:rPr lang="en-US" dirty="0" smtClean="0"/>
              <a:t>Cost of Goods Manufactured is equal to?</a:t>
            </a:r>
            <a:endParaRPr lang="en-US" dirty="0"/>
          </a:p>
        </p:txBody>
      </p:sp>
      <p:pic>
        <p:nvPicPr>
          <p:cNvPr id="1026" name="Picture 2" descr="C:\Users\Melanie Nelson\AppData\Local\Microsoft\Windows\Temporary Internet Files\Content.IE5\SCKGKNQB\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76200"/>
            <a:ext cx="1066800" cy="153619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17</a:t>
            </a:fld>
            <a:endParaRPr lang="en-US"/>
          </a:p>
        </p:txBody>
      </p:sp>
    </p:spTree>
    <p:extLst>
      <p:ext uri="{BB962C8B-B14F-4D97-AF65-F5344CB8AC3E}">
        <p14:creationId xmlns:p14="http://schemas.microsoft.com/office/powerpoint/2010/main" val="1649498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 Problem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Repair Depot has no jobs in process at the beginning of the period.  During the period the following jobs are started:</a:t>
            </a:r>
          </a:p>
          <a:p>
            <a:endParaRPr lang="en-US" dirty="0"/>
          </a:p>
          <a:p>
            <a:endParaRPr lang="en-US" dirty="0" smtClean="0"/>
          </a:p>
          <a:p>
            <a:endParaRPr lang="en-US" dirty="0"/>
          </a:p>
          <a:p>
            <a:endParaRPr lang="en-US" dirty="0" smtClean="0"/>
          </a:p>
          <a:p>
            <a:endParaRPr lang="en-US" dirty="0" smtClean="0"/>
          </a:p>
          <a:p>
            <a:r>
              <a:rPr lang="en-US" dirty="0" smtClean="0"/>
              <a:t>Overhead is applied at 50% of Direct Labor</a:t>
            </a:r>
          </a:p>
          <a:p>
            <a:r>
              <a:rPr lang="en-US" dirty="0" smtClean="0"/>
              <a:t>Calculate the cost of each job</a:t>
            </a:r>
          </a:p>
        </p:txBody>
      </p:sp>
      <p:graphicFrame>
        <p:nvGraphicFramePr>
          <p:cNvPr id="4" name="Table 3"/>
          <p:cNvGraphicFramePr>
            <a:graphicFrameLocks noGrp="1"/>
          </p:cNvGraphicFramePr>
          <p:nvPr>
            <p:extLst>
              <p:ext uri="{D42A27DB-BD31-4B8C-83A1-F6EECF244321}">
                <p14:modId xmlns:p14="http://schemas.microsoft.com/office/powerpoint/2010/main" val="309697837"/>
              </p:ext>
            </p:extLst>
          </p:nvPr>
        </p:nvGraphicFramePr>
        <p:xfrm>
          <a:off x="1371600" y="2971800"/>
          <a:ext cx="6096000" cy="1854200"/>
        </p:xfrm>
        <a:graphic>
          <a:graphicData uri="http://schemas.openxmlformats.org/drawingml/2006/table">
            <a:tbl>
              <a:tblPr firstRow="1" bandRow="1">
                <a:tableStyleId>{0505E3EF-67EA-436B-97B2-0124C06EBD24}</a:tableStyleId>
              </a:tblPr>
              <a:tblGrid>
                <a:gridCol w="1524000"/>
                <a:gridCol w="1524000"/>
                <a:gridCol w="1524000"/>
                <a:gridCol w="1524000"/>
              </a:tblGrid>
              <a:tr h="370840">
                <a:tc>
                  <a:txBody>
                    <a:bodyPr/>
                    <a:lstStyle/>
                    <a:p>
                      <a:endParaRPr lang="en-US" dirty="0"/>
                    </a:p>
                  </a:txBody>
                  <a:tcPr/>
                </a:tc>
                <a:tc>
                  <a:txBody>
                    <a:bodyPr/>
                    <a:lstStyle/>
                    <a:p>
                      <a:pPr algn="ctr"/>
                      <a:r>
                        <a:rPr lang="en-US" dirty="0" smtClean="0"/>
                        <a:t>Alpha</a:t>
                      </a:r>
                      <a:endParaRPr lang="en-US" dirty="0"/>
                    </a:p>
                  </a:txBody>
                  <a:tcPr/>
                </a:tc>
                <a:tc>
                  <a:txBody>
                    <a:bodyPr/>
                    <a:lstStyle/>
                    <a:p>
                      <a:pPr algn="ctr"/>
                      <a:r>
                        <a:rPr lang="en-US" dirty="0" smtClean="0"/>
                        <a:t>Bravo</a:t>
                      </a:r>
                      <a:endParaRPr lang="en-US" dirty="0"/>
                    </a:p>
                  </a:txBody>
                  <a:tcPr/>
                </a:tc>
                <a:tc>
                  <a:txBody>
                    <a:bodyPr/>
                    <a:lstStyle/>
                    <a:p>
                      <a:pPr algn="ctr"/>
                      <a:r>
                        <a:rPr lang="en-US" dirty="0" smtClean="0"/>
                        <a:t>Charlie</a:t>
                      </a:r>
                      <a:endParaRPr lang="en-US" dirty="0"/>
                    </a:p>
                  </a:txBody>
                  <a:tcPr/>
                </a:tc>
              </a:tr>
              <a:tr h="370840">
                <a:tc>
                  <a:txBody>
                    <a:bodyPr/>
                    <a:lstStyle/>
                    <a:p>
                      <a:r>
                        <a:rPr lang="en-US" dirty="0" smtClean="0"/>
                        <a:t>Parts </a:t>
                      </a:r>
                    </a:p>
                  </a:txBody>
                  <a:tcPr/>
                </a:tc>
                <a:tc>
                  <a:txBody>
                    <a:bodyPr/>
                    <a:lstStyle/>
                    <a:p>
                      <a:pPr algn="r"/>
                      <a:r>
                        <a:rPr lang="en-US" dirty="0" smtClean="0"/>
                        <a:t>5000</a:t>
                      </a:r>
                      <a:endParaRPr lang="en-US" dirty="0"/>
                    </a:p>
                  </a:txBody>
                  <a:tcPr/>
                </a:tc>
                <a:tc>
                  <a:txBody>
                    <a:bodyPr/>
                    <a:lstStyle/>
                    <a:p>
                      <a:pPr algn="r"/>
                      <a:r>
                        <a:rPr lang="en-US" dirty="0" smtClean="0"/>
                        <a:t>4200</a:t>
                      </a:r>
                      <a:endParaRPr lang="en-US" dirty="0"/>
                    </a:p>
                  </a:txBody>
                  <a:tcPr/>
                </a:tc>
                <a:tc>
                  <a:txBody>
                    <a:bodyPr/>
                    <a:lstStyle/>
                    <a:p>
                      <a:pPr algn="r"/>
                      <a:r>
                        <a:rPr lang="en-US" dirty="0" smtClean="0"/>
                        <a:t>3600</a:t>
                      </a:r>
                      <a:endParaRPr lang="en-US" dirty="0"/>
                    </a:p>
                  </a:txBody>
                  <a:tcPr/>
                </a:tc>
              </a:tr>
              <a:tr h="370840">
                <a:tc>
                  <a:txBody>
                    <a:bodyPr/>
                    <a:lstStyle/>
                    <a:p>
                      <a:r>
                        <a:rPr lang="en-US" dirty="0" smtClean="0"/>
                        <a:t>Labor</a:t>
                      </a:r>
                      <a:endParaRPr lang="en-US" dirty="0"/>
                    </a:p>
                  </a:txBody>
                  <a:tcPr/>
                </a:tc>
                <a:tc>
                  <a:txBody>
                    <a:bodyPr/>
                    <a:lstStyle/>
                    <a:p>
                      <a:pPr algn="r"/>
                      <a:r>
                        <a:rPr lang="en-US" dirty="0" smtClean="0"/>
                        <a:t>4500</a:t>
                      </a:r>
                      <a:endParaRPr lang="en-US" dirty="0"/>
                    </a:p>
                  </a:txBody>
                  <a:tcPr/>
                </a:tc>
                <a:tc>
                  <a:txBody>
                    <a:bodyPr/>
                    <a:lstStyle/>
                    <a:p>
                      <a:pPr algn="r"/>
                      <a:r>
                        <a:rPr lang="en-US" dirty="0" smtClean="0"/>
                        <a:t>6400</a:t>
                      </a:r>
                      <a:endParaRPr lang="en-US" dirty="0"/>
                    </a:p>
                  </a:txBody>
                  <a:tcPr/>
                </a:tc>
                <a:tc>
                  <a:txBody>
                    <a:bodyPr/>
                    <a:lstStyle/>
                    <a:p>
                      <a:pPr algn="r"/>
                      <a:r>
                        <a:rPr lang="en-US" dirty="0" smtClean="0"/>
                        <a:t>3200</a:t>
                      </a:r>
                      <a:endParaRPr lang="en-US" dirty="0"/>
                    </a:p>
                  </a:txBody>
                  <a:tcPr/>
                </a:tc>
              </a:tr>
              <a:tr h="370840">
                <a:tc>
                  <a:txBody>
                    <a:bodyPr/>
                    <a:lstStyle/>
                    <a:p>
                      <a:r>
                        <a:rPr lang="en-US" dirty="0" smtClean="0"/>
                        <a:t>Overhead</a:t>
                      </a:r>
                      <a:endParaRPr lang="en-US" dirty="0"/>
                    </a:p>
                  </a:txBody>
                  <a:tcPr/>
                </a:tc>
                <a:tc>
                  <a:txBody>
                    <a:bodyPr/>
                    <a:lstStyle/>
                    <a:p>
                      <a:pPr algn="r"/>
                      <a:r>
                        <a:rPr lang="en-US" dirty="0" smtClean="0"/>
                        <a:t>?</a:t>
                      </a:r>
                      <a:endParaRPr lang="en-US" dirty="0"/>
                    </a:p>
                  </a:txBody>
                  <a:tcPr/>
                </a:tc>
                <a:tc>
                  <a:txBody>
                    <a:bodyPr/>
                    <a:lstStyle/>
                    <a:p>
                      <a:pPr algn="r"/>
                      <a:r>
                        <a:rPr lang="en-US" dirty="0" smtClean="0"/>
                        <a:t>?</a:t>
                      </a:r>
                      <a:endParaRPr lang="en-US" dirty="0"/>
                    </a:p>
                  </a:txBody>
                  <a:tcPr/>
                </a:tc>
                <a:tc>
                  <a:txBody>
                    <a:bodyPr/>
                    <a:lstStyle/>
                    <a:p>
                      <a:pPr algn="r"/>
                      <a:r>
                        <a:rPr lang="en-US" dirty="0" smtClean="0"/>
                        <a:t>?</a:t>
                      </a:r>
                      <a:endParaRPr lang="en-US" dirty="0"/>
                    </a:p>
                  </a:txBody>
                  <a:tcPr/>
                </a:tc>
              </a:tr>
              <a:tr h="370840">
                <a:tc>
                  <a:txBody>
                    <a:bodyPr/>
                    <a:lstStyle/>
                    <a:p>
                      <a:r>
                        <a:rPr lang="en-US" dirty="0" smtClean="0"/>
                        <a:t>Total</a:t>
                      </a:r>
                      <a:endParaRPr lang="en-US" dirty="0"/>
                    </a:p>
                  </a:txBody>
                  <a:tcPr/>
                </a:tc>
                <a:tc>
                  <a:txBody>
                    <a:bodyPr/>
                    <a:lstStyle/>
                    <a:p>
                      <a:pPr algn="r"/>
                      <a:r>
                        <a:rPr lang="en-US" dirty="0" smtClean="0"/>
                        <a:t>?</a:t>
                      </a:r>
                      <a:endParaRPr lang="en-US" dirty="0"/>
                    </a:p>
                  </a:txBody>
                  <a:tcPr/>
                </a:tc>
                <a:tc>
                  <a:txBody>
                    <a:bodyPr/>
                    <a:lstStyle/>
                    <a:p>
                      <a:pPr algn="r"/>
                      <a:r>
                        <a:rPr lang="en-US" dirty="0" smtClean="0"/>
                        <a:t>?</a:t>
                      </a:r>
                      <a:endParaRPr lang="en-US" dirty="0"/>
                    </a:p>
                  </a:txBody>
                  <a:tcPr/>
                </a:tc>
                <a:tc>
                  <a:txBody>
                    <a:bodyPr/>
                    <a:lstStyle/>
                    <a:p>
                      <a:pPr algn="r"/>
                      <a:r>
                        <a:rPr lang="en-US" dirty="0" smtClean="0"/>
                        <a:t>?</a:t>
                      </a:r>
                      <a:endParaRPr lang="en-US"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8A808679-E629-44EE-8713-C57B44423E0E}" type="slidenum">
              <a:rPr lang="en-US" smtClean="0"/>
              <a:t>18</a:t>
            </a:fld>
            <a:endParaRPr lang="en-US"/>
          </a:p>
        </p:txBody>
      </p:sp>
    </p:spTree>
    <p:extLst>
      <p:ext uri="{BB962C8B-B14F-4D97-AF65-F5344CB8AC3E}">
        <p14:creationId xmlns:p14="http://schemas.microsoft.com/office/powerpoint/2010/main" val="21830934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 Problem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Repair Depot has no jobs in process at the beginning of the period.  During the period the following jobs are started:</a:t>
            </a:r>
          </a:p>
          <a:p>
            <a:endParaRPr lang="en-US" dirty="0"/>
          </a:p>
          <a:p>
            <a:endParaRPr lang="en-US" dirty="0" smtClean="0"/>
          </a:p>
          <a:p>
            <a:endParaRPr lang="en-US" dirty="0"/>
          </a:p>
          <a:p>
            <a:endParaRPr lang="en-US" dirty="0" smtClean="0"/>
          </a:p>
          <a:p>
            <a:endParaRPr lang="en-US" dirty="0" smtClean="0"/>
          </a:p>
          <a:p>
            <a:r>
              <a:rPr lang="en-US" dirty="0" smtClean="0"/>
              <a:t>Overhead is applied at 50% of Direct Labor</a:t>
            </a:r>
          </a:p>
          <a:p>
            <a:r>
              <a:rPr lang="en-US" dirty="0" smtClean="0"/>
              <a:t>Calculate the cost of each job</a:t>
            </a:r>
          </a:p>
        </p:txBody>
      </p:sp>
      <p:graphicFrame>
        <p:nvGraphicFramePr>
          <p:cNvPr id="4" name="Table 3"/>
          <p:cNvGraphicFramePr>
            <a:graphicFrameLocks noGrp="1"/>
          </p:cNvGraphicFramePr>
          <p:nvPr>
            <p:extLst>
              <p:ext uri="{D42A27DB-BD31-4B8C-83A1-F6EECF244321}">
                <p14:modId xmlns:p14="http://schemas.microsoft.com/office/powerpoint/2010/main" val="3760589512"/>
              </p:ext>
            </p:extLst>
          </p:nvPr>
        </p:nvGraphicFramePr>
        <p:xfrm>
          <a:off x="1371600" y="2971800"/>
          <a:ext cx="6096000" cy="1854200"/>
        </p:xfrm>
        <a:graphic>
          <a:graphicData uri="http://schemas.openxmlformats.org/drawingml/2006/table">
            <a:tbl>
              <a:tblPr firstRow="1" bandRow="1">
                <a:tableStyleId>{0505E3EF-67EA-436B-97B2-0124C06EBD24}</a:tableStyleId>
              </a:tblPr>
              <a:tblGrid>
                <a:gridCol w="1524000"/>
                <a:gridCol w="1524000"/>
                <a:gridCol w="1524000"/>
                <a:gridCol w="1524000"/>
              </a:tblGrid>
              <a:tr h="370840">
                <a:tc>
                  <a:txBody>
                    <a:bodyPr/>
                    <a:lstStyle/>
                    <a:p>
                      <a:endParaRPr lang="en-US" dirty="0"/>
                    </a:p>
                  </a:txBody>
                  <a:tcPr/>
                </a:tc>
                <a:tc>
                  <a:txBody>
                    <a:bodyPr/>
                    <a:lstStyle/>
                    <a:p>
                      <a:pPr algn="ctr"/>
                      <a:r>
                        <a:rPr lang="en-US" dirty="0" smtClean="0"/>
                        <a:t>Alpha</a:t>
                      </a:r>
                      <a:endParaRPr lang="en-US" dirty="0"/>
                    </a:p>
                  </a:txBody>
                  <a:tcPr/>
                </a:tc>
                <a:tc>
                  <a:txBody>
                    <a:bodyPr/>
                    <a:lstStyle/>
                    <a:p>
                      <a:pPr algn="ctr"/>
                      <a:r>
                        <a:rPr lang="en-US" dirty="0" smtClean="0"/>
                        <a:t>Bravo</a:t>
                      </a:r>
                      <a:endParaRPr lang="en-US" dirty="0"/>
                    </a:p>
                  </a:txBody>
                  <a:tcPr/>
                </a:tc>
                <a:tc>
                  <a:txBody>
                    <a:bodyPr/>
                    <a:lstStyle/>
                    <a:p>
                      <a:pPr algn="ctr"/>
                      <a:r>
                        <a:rPr lang="en-US" dirty="0" smtClean="0"/>
                        <a:t>Charlie</a:t>
                      </a:r>
                      <a:endParaRPr lang="en-US" dirty="0"/>
                    </a:p>
                  </a:txBody>
                  <a:tcPr/>
                </a:tc>
              </a:tr>
              <a:tr h="370840">
                <a:tc>
                  <a:txBody>
                    <a:bodyPr/>
                    <a:lstStyle/>
                    <a:p>
                      <a:r>
                        <a:rPr lang="en-US" dirty="0" smtClean="0"/>
                        <a:t>Parts </a:t>
                      </a:r>
                    </a:p>
                  </a:txBody>
                  <a:tcPr/>
                </a:tc>
                <a:tc>
                  <a:txBody>
                    <a:bodyPr/>
                    <a:lstStyle/>
                    <a:p>
                      <a:pPr algn="r"/>
                      <a:r>
                        <a:rPr lang="en-US" dirty="0" smtClean="0"/>
                        <a:t>5000</a:t>
                      </a:r>
                      <a:endParaRPr lang="en-US" dirty="0"/>
                    </a:p>
                  </a:txBody>
                  <a:tcPr/>
                </a:tc>
                <a:tc>
                  <a:txBody>
                    <a:bodyPr/>
                    <a:lstStyle/>
                    <a:p>
                      <a:pPr algn="r"/>
                      <a:r>
                        <a:rPr lang="en-US" dirty="0" smtClean="0"/>
                        <a:t>4200</a:t>
                      </a:r>
                      <a:endParaRPr lang="en-US" dirty="0"/>
                    </a:p>
                  </a:txBody>
                  <a:tcPr/>
                </a:tc>
                <a:tc>
                  <a:txBody>
                    <a:bodyPr/>
                    <a:lstStyle/>
                    <a:p>
                      <a:pPr algn="r"/>
                      <a:r>
                        <a:rPr lang="en-US" dirty="0" smtClean="0"/>
                        <a:t>3600</a:t>
                      </a:r>
                      <a:endParaRPr lang="en-US" dirty="0"/>
                    </a:p>
                  </a:txBody>
                  <a:tcPr/>
                </a:tc>
              </a:tr>
              <a:tr h="370840">
                <a:tc>
                  <a:txBody>
                    <a:bodyPr/>
                    <a:lstStyle/>
                    <a:p>
                      <a:r>
                        <a:rPr lang="en-US" dirty="0" smtClean="0"/>
                        <a:t>Labor</a:t>
                      </a:r>
                      <a:endParaRPr lang="en-US" dirty="0"/>
                    </a:p>
                  </a:txBody>
                  <a:tcPr/>
                </a:tc>
                <a:tc>
                  <a:txBody>
                    <a:bodyPr/>
                    <a:lstStyle/>
                    <a:p>
                      <a:pPr algn="r"/>
                      <a:r>
                        <a:rPr lang="en-US" dirty="0" smtClean="0"/>
                        <a:t>4500</a:t>
                      </a:r>
                      <a:endParaRPr lang="en-US" dirty="0"/>
                    </a:p>
                  </a:txBody>
                  <a:tcPr/>
                </a:tc>
                <a:tc>
                  <a:txBody>
                    <a:bodyPr/>
                    <a:lstStyle/>
                    <a:p>
                      <a:pPr algn="r"/>
                      <a:r>
                        <a:rPr lang="en-US" dirty="0" smtClean="0"/>
                        <a:t>6400</a:t>
                      </a:r>
                      <a:endParaRPr lang="en-US" dirty="0"/>
                    </a:p>
                  </a:txBody>
                  <a:tcPr/>
                </a:tc>
                <a:tc>
                  <a:txBody>
                    <a:bodyPr/>
                    <a:lstStyle/>
                    <a:p>
                      <a:pPr algn="r"/>
                      <a:r>
                        <a:rPr lang="en-US" dirty="0" smtClean="0"/>
                        <a:t>3200</a:t>
                      </a:r>
                      <a:endParaRPr lang="en-US" dirty="0"/>
                    </a:p>
                  </a:txBody>
                  <a:tcPr/>
                </a:tc>
              </a:tr>
              <a:tr h="370840">
                <a:tc>
                  <a:txBody>
                    <a:bodyPr/>
                    <a:lstStyle/>
                    <a:p>
                      <a:r>
                        <a:rPr lang="en-US" dirty="0" smtClean="0"/>
                        <a:t>Overhead</a:t>
                      </a:r>
                      <a:endParaRPr lang="en-US" dirty="0"/>
                    </a:p>
                  </a:txBody>
                  <a:tcPr/>
                </a:tc>
                <a:tc>
                  <a:txBody>
                    <a:bodyPr/>
                    <a:lstStyle/>
                    <a:p>
                      <a:pPr algn="r"/>
                      <a:r>
                        <a:rPr lang="en-US" dirty="0" smtClean="0"/>
                        <a:t>2250</a:t>
                      </a:r>
                      <a:endParaRPr lang="en-US" dirty="0"/>
                    </a:p>
                  </a:txBody>
                  <a:tcPr/>
                </a:tc>
                <a:tc>
                  <a:txBody>
                    <a:bodyPr/>
                    <a:lstStyle/>
                    <a:p>
                      <a:pPr algn="r"/>
                      <a:r>
                        <a:rPr lang="en-US" dirty="0" smtClean="0"/>
                        <a:t>3200</a:t>
                      </a:r>
                      <a:endParaRPr lang="en-US" dirty="0"/>
                    </a:p>
                  </a:txBody>
                  <a:tcPr/>
                </a:tc>
                <a:tc>
                  <a:txBody>
                    <a:bodyPr/>
                    <a:lstStyle/>
                    <a:p>
                      <a:pPr algn="r"/>
                      <a:r>
                        <a:rPr lang="en-US" dirty="0" smtClean="0"/>
                        <a:t>1600</a:t>
                      </a:r>
                      <a:endParaRPr lang="en-US" dirty="0"/>
                    </a:p>
                  </a:txBody>
                  <a:tcPr/>
                </a:tc>
              </a:tr>
              <a:tr h="370840">
                <a:tc>
                  <a:txBody>
                    <a:bodyPr/>
                    <a:lstStyle/>
                    <a:p>
                      <a:r>
                        <a:rPr lang="en-US" dirty="0" smtClean="0"/>
                        <a:t>Total</a:t>
                      </a:r>
                      <a:endParaRPr lang="en-US" dirty="0"/>
                    </a:p>
                  </a:txBody>
                  <a:tcPr/>
                </a:tc>
                <a:tc>
                  <a:txBody>
                    <a:bodyPr/>
                    <a:lstStyle/>
                    <a:p>
                      <a:pPr algn="r"/>
                      <a:r>
                        <a:rPr lang="en-US" dirty="0" smtClean="0"/>
                        <a:t>?</a:t>
                      </a:r>
                      <a:endParaRPr lang="en-US" dirty="0"/>
                    </a:p>
                  </a:txBody>
                  <a:tcPr/>
                </a:tc>
                <a:tc>
                  <a:txBody>
                    <a:bodyPr/>
                    <a:lstStyle/>
                    <a:p>
                      <a:pPr algn="r"/>
                      <a:r>
                        <a:rPr lang="en-US" dirty="0" smtClean="0"/>
                        <a:t>?</a:t>
                      </a:r>
                      <a:endParaRPr lang="en-US" dirty="0"/>
                    </a:p>
                  </a:txBody>
                  <a:tcPr/>
                </a:tc>
                <a:tc>
                  <a:txBody>
                    <a:bodyPr/>
                    <a:lstStyle/>
                    <a:p>
                      <a:pPr algn="r"/>
                      <a:r>
                        <a:rPr lang="en-US" dirty="0" smtClean="0"/>
                        <a:t>?</a:t>
                      </a:r>
                      <a:endParaRPr lang="en-US"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8A808679-E629-44EE-8713-C57B44423E0E}" type="slidenum">
              <a:rPr lang="en-US" smtClean="0"/>
              <a:t>19</a:t>
            </a:fld>
            <a:endParaRPr lang="en-US"/>
          </a:p>
        </p:txBody>
      </p:sp>
    </p:spTree>
    <p:extLst>
      <p:ext uri="{BB962C8B-B14F-4D97-AF65-F5344CB8AC3E}">
        <p14:creationId xmlns:p14="http://schemas.microsoft.com/office/powerpoint/2010/main" val="4086456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Learning Objective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Task:  </a:t>
            </a:r>
            <a:r>
              <a:rPr lang="en-US" dirty="0"/>
              <a:t>Calculate Cost of Goods Sold and Ending Overhead </a:t>
            </a:r>
            <a:r>
              <a:rPr lang="en-US" dirty="0" smtClean="0"/>
              <a:t>Balance</a:t>
            </a:r>
          </a:p>
          <a:p>
            <a:r>
              <a:rPr lang="en-US" b="1" dirty="0" smtClean="0"/>
              <a:t>Condition:  </a:t>
            </a:r>
            <a:r>
              <a:rPr lang="en-US" dirty="0" smtClean="0"/>
              <a:t>You </a:t>
            </a:r>
            <a:r>
              <a:rPr lang="en-US" dirty="0"/>
              <a:t>are a cost advisor technician with access to all regulations/course handouts, and awareness of Operational Environment (OE)/Contemporary Operational Environment (COE) variables and actors</a:t>
            </a:r>
            <a:r>
              <a:rPr lang="en-US" dirty="0" smtClean="0"/>
              <a:t>.</a:t>
            </a:r>
          </a:p>
          <a:p>
            <a:r>
              <a:rPr lang="en-US" b="1" dirty="0" smtClean="0"/>
              <a:t>Standard:  </a:t>
            </a:r>
            <a:r>
              <a:rPr lang="en-US" dirty="0" smtClean="0"/>
              <a:t>With </a:t>
            </a:r>
            <a:r>
              <a:rPr lang="en-US" dirty="0"/>
              <a:t>at least 80% </a:t>
            </a:r>
            <a:r>
              <a:rPr lang="en-US" dirty="0" smtClean="0"/>
              <a:t>accuracy</a:t>
            </a:r>
          </a:p>
          <a:p>
            <a:pPr lvl="1"/>
            <a:r>
              <a:rPr lang="en-US" dirty="0"/>
              <a:t>Calculate cost of job given predetermined overhead rate</a:t>
            </a:r>
            <a:endParaRPr lang="en-US" sz="3600" dirty="0"/>
          </a:p>
          <a:p>
            <a:pPr lvl="1"/>
            <a:r>
              <a:rPr lang="en-US" dirty="0" smtClean="0"/>
              <a:t>Calculate </a:t>
            </a:r>
            <a:r>
              <a:rPr lang="en-US" dirty="0"/>
              <a:t>predetermined overhead rate</a:t>
            </a:r>
            <a:endParaRPr lang="en-US" sz="3600" dirty="0"/>
          </a:p>
          <a:p>
            <a:pPr lvl="1"/>
            <a:r>
              <a:rPr lang="en-US" dirty="0" smtClean="0"/>
              <a:t>Calculate </a:t>
            </a:r>
            <a:r>
              <a:rPr lang="en-US" dirty="0"/>
              <a:t>over-/ under-applied overhead</a:t>
            </a:r>
            <a:endParaRPr lang="en-US" sz="3600" dirty="0"/>
          </a:p>
          <a:p>
            <a:pPr lvl="1"/>
            <a:r>
              <a:rPr lang="en-US" dirty="0" smtClean="0"/>
              <a:t>Explain </a:t>
            </a:r>
            <a:r>
              <a:rPr lang="en-US" dirty="0"/>
              <a:t>causes of over-/under-applied overhead</a:t>
            </a:r>
            <a:endParaRPr lang="en-US" sz="3600" dirty="0"/>
          </a:p>
          <a:p>
            <a:pPr lvl="1"/>
            <a:r>
              <a:rPr lang="en-US" dirty="0" smtClean="0"/>
              <a:t>Prove </a:t>
            </a:r>
            <a:r>
              <a:rPr lang="en-US" dirty="0"/>
              <a:t>ending balances in inventory accounts</a:t>
            </a: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2</a:t>
            </a:fld>
            <a:endParaRPr lang="en-US"/>
          </a:p>
        </p:txBody>
      </p:sp>
    </p:spTree>
    <p:extLst>
      <p:ext uri="{BB962C8B-B14F-4D97-AF65-F5344CB8AC3E}">
        <p14:creationId xmlns:p14="http://schemas.microsoft.com/office/powerpoint/2010/main" val="22534314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 Problem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Repair Depot has no jobs in process at the beginning of the period.  During the period the following jobs are started:</a:t>
            </a:r>
          </a:p>
          <a:p>
            <a:endParaRPr lang="en-US" dirty="0"/>
          </a:p>
          <a:p>
            <a:endParaRPr lang="en-US" dirty="0" smtClean="0"/>
          </a:p>
          <a:p>
            <a:endParaRPr lang="en-US" dirty="0"/>
          </a:p>
          <a:p>
            <a:endParaRPr lang="en-US" dirty="0" smtClean="0"/>
          </a:p>
          <a:p>
            <a:endParaRPr lang="en-US" dirty="0" smtClean="0"/>
          </a:p>
          <a:p>
            <a:r>
              <a:rPr lang="en-US" dirty="0" smtClean="0"/>
              <a:t>Overhead is applied at 50% of Direct Labor</a:t>
            </a:r>
          </a:p>
          <a:p>
            <a:r>
              <a:rPr lang="en-US" dirty="0" smtClean="0"/>
              <a:t>Calculate the cost of each job</a:t>
            </a:r>
          </a:p>
        </p:txBody>
      </p:sp>
      <p:graphicFrame>
        <p:nvGraphicFramePr>
          <p:cNvPr id="4" name="Table 3"/>
          <p:cNvGraphicFramePr>
            <a:graphicFrameLocks noGrp="1"/>
          </p:cNvGraphicFramePr>
          <p:nvPr>
            <p:extLst>
              <p:ext uri="{D42A27DB-BD31-4B8C-83A1-F6EECF244321}">
                <p14:modId xmlns:p14="http://schemas.microsoft.com/office/powerpoint/2010/main" val="612649626"/>
              </p:ext>
            </p:extLst>
          </p:nvPr>
        </p:nvGraphicFramePr>
        <p:xfrm>
          <a:off x="1371600" y="2971800"/>
          <a:ext cx="6096000" cy="1854200"/>
        </p:xfrm>
        <a:graphic>
          <a:graphicData uri="http://schemas.openxmlformats.org/drawingml/2006/table">
            <a:tbl>
              <a:tblPr firstRow="1" bandRow="1">
                <a:tableStyleId>{0505E3EF-67EA-436B-97B2-0124C06EBD24}</a:tableStyleId>
              </a:tblPr>
              <a:tblGrid>
                <a:gridCol w="1524000"/>
                <a:gridCol w="1524000"/>
                <a:gridCol w="1524000"/>
                <a:gridCol w="1524000"/>
              </a:tblGrid>
              <a:tr h="370840">
                <a:tc>
                  <a:txBody>
                    <a:bodyPr/>
                    <a:lstStyle/>
                    <a:p>
                      <a:endParaRPr lang="en-US" dirty="0"/>
                    </a:p>
                  </a:txBody>
                  <a:tcPr/>
                </a:tc>
                <a:tc>
                  <a:txBody>
                    <a:bodyPr/>
                    <a:lstStyle/>
                    <a:p>
                      <a:pPr algn="ctr"/>
                      <a:r>
                        <a:rPr lang="en-US" dirty="0" smtClean="0"/>
                        <a:t>Alpha</a:t>
                      </a:r>
                      <a:endParaRPr lang="en-US" dirty="0"/>
                    </a:p>
                  </a:txBody>
                  <a:tcPr/>
                </a:tc>
                <a:tc>
                  <a:txBody>
                    <a:bodyPr/>
                    <a:lstStyle/>
                    <a:p>
                      <a:pPr algn="ctr"/>
                      <a:r>
                        <a:rPr lang="en-US" dirty="0" smtClean="0"/>
                        <a:t>Bravo</a:t>
                      </a:r>
                      <a:endParaRPr lang="en-US" dirty="0"/>
                    </a:p>
                  </a:txBody>
                  <a:tcPr/>
                </a:tc>
                <a:tc>
                  <a:txBody>
                    <a:bodyPr/>
                    <a:lstStyle/>
                    <a:p>
                      <a:pPr algn="ctr"/>
                      <a:r>
                        <a:rPr lang="en-US" dirty="0" smtClean="0"/>
                        <a:t>Charlie</a:t>
                      </a:r>
                      <a:endParaRPr lang="en-US" dirty="0"/>
                    </a:p>
                  </a:txBody>
                  <a:tcPr/>
                </a:tc>
              </a:tr>
              <a:tr h="370840">
                <a:tc>
                  <a:txBody>
                    <a:bodyPr/>
                    <a:lstStyle/>
                    <a:p>
                      <a:r>
                        <a:rPr lang="en-US" dirty="0" smtClean="0"/>
                        <a:t>Parts </a:t>
                      </a:r>
                    </a:p>
                  </a:txBody>
                  <a:tcPr/>
                </a:tc>
                <a:tc>
                  <a:txBody>
                    <a:bodyPr/>
                    <a:lstStyle/>
                    <a:p>
                      <a:pPr algn="r"/>
                      <a:r>
                        <a:rPr lang="en-US" dirty="0" smtClean="0"/>
                        <a:t>5000</a:t>
                      </a:r>
                      <a:endParaRPr lang="en-US" dirty="0"/>
                    </a:p>
                  </a:txBody>
                  <a:tcPr/>
                </a:tc>
                <a:tc>
                  <a:txBody>
                    <a:bodyPr/>
                    <a:lstStyle/>
                    <a:p>
                      <a:pPr algn="r"/>
                      <a:r>
                        <a:rPr lang="en-US" dirty="0" smtClean="0"/>
                        <a:t>4200</a:t>
                      </a:r>
                      <a:endParaRPr lang="en-US" dirty="0"/>
                    </a:p>
                  </a:txBody>
                  <a:tcPr/>
                </a:tc>
                <a:tc>
                  <a:txBody>
                    <a:bodyPr/>
                    <a:lstStyle/>
                    <a:p>
                      <a:pPr algn="r"/>
                      <a:r>
                        <a:rPr lang="en-US" dirty="0" smtClean="0"/>
                        <a:t>3600</a:t>
                      </a:r>
                      <a:endParaRPr lang="en-US" dirty="0"/>
                    </a:p>
                  </a:txBody>
                  <a:tcPr/>
                </a:tc>
              </a:tr>
              <a:tr h="370840">
                <a:tc>
                  <a:txBody>
                    <a:bodyPr/>
                    <a:lstStyle/>
                    <a:p>
                      <a:r>
                        <a:rPr lang="en-US" dirty="0" smtClean="0"/>
                        <a:t>Labor</a:t>
                      </a:r>
                      <a:endParaRPr lang="en-US" dirty="0"/>
                    </a:p>
                  </a:txBody>
                  <a:tcPr/>
                </a:tc>
                <a:tc>
                  <a:txBody>
                    <a:bodyPr/>
                    <a:lstStyle/>
                    <a:p>
                      <a:pPr algn="r"/>
                      <a:r>
                        <a:rPr lang="en-US" dirty="0" smtClean="0"/>
                        <a:t>4500</a:t>
                      </a:r>
                      <a:endParaRPr lang="en-US" dirty="0"/>
                    </a:p>
                  </a:txBody>
                  <a:tcPr/>
                </a:tc>
                <a:tc>
                  <a:txBody>
                    <a:bodyPr/>
                    <a:lstStyle/>
                    <a:p>
                      <a:pPr algn="r"/>
                      <a:r>
                        <a:rPr lang="en-US" dirty="0" smtClean="0"/>
                        <a:t>6400</a:t>
                      </a:r>
                      <a:endParaRPr lang="en-US" dirty="0"/>
                    </a:p>
                  </a:txBody>
                  <a:tcPr/>
                </a:tc>
                <a:tc>
                  <a:txBody>
                    <a:bodyPr/>
                    <a:lstStyle/>
                    <a:p>
                      <a:pPr algn="r"/>
                      <a:r>
                        <a:rPr lang="en-US" dirty="0" smtClean="0"/>
                        <a:t>3200</a:t>
                      </a:r>
                      <a:endParaRPr lang="en-US" dirty="0"/>
                    </a:p>
                  </a:txBody>
                  <a:tcPr/>
                </a:tc>
              </a:tr>
              <a:tr h="370840">
                <a:tc>
                  <a:txBody>
                    <a:bodyPr/>
                    <a:lstStyle/>
                    <a:p>
                      <a:r>
                        <a:rPr lang="en-US" dirty="0" smtClean="0"/>
                        <a:t>Overhead</a:t>
                      </a:r>
                      <a:endParaRPr lang="en-US" dirty="0"/>
                    </a:p>
                  </a:txBody>
                  <a:tcPr/>
                </a:tc>
                <a:tc>
                  <a:txBody>
                    <a:bodyPr/>
                    <a:lstStyle/>
                    <a:p>
                      <a:pPr algn="r"/>
                      <a:r>
                        <a:rPr lang="en-US" dirty="0" smtClean="0"/>
                        <a:t>2250</a:t>
                      </a:r>
                      <a:endParaRPr lang="en-US" dirty="0"/>
                    </a:p>
                  </a:txBody>
                  <a:tcPr/>
                </a:tc>
                <a:tc>
                  <a:txBody>
                    <a:bodyPr/>
                    <a:lstStyle/>
                    <a:p>
                      <a:pPr algn="r"/>
                      <a:r>
                        <a:rPr lang="en-US" dirty="0" smtClean="0"/>
                        <a:t>3200</a:t>
                      </a:r>
                      <a:endParaRPr lang="en-US" dirty="0"/>
                    </a:p>
                  </a:txBody>
                  <a:tcPr/>
                </a:tc>
                <a:tc>
                  <a:txBody>
                    <a:bodyPr/>
                    <a:lstStyle/>
                    <a:p>
                      <a:pPr algn="r"/>
                      <a:r>
                        <a:rPr lang="en-US" dirty="0" smtClean="0"/>
                        <a:t>1600</a:t>
                      </a:r>
                      <a:endParaRPr lang="en-US" dirty="0"/>
                    </a:p>
                  </a:txBody>
                  <a:tcPr/>
                </a:tc>
              </a:tr>
              <a:tr h="370840">
                <a:tc>
                  <a:txBody>
                    <a:bodyPr/>
                    <a:lstStyle/>
                    <a:p>
                      <a:r>
                        <a:rPr lang="en-US" dirty="0" smtClean="0"/>
                        <a:t>Total</a:t>
                      </a:r>
                      <a:endParaRPr lang="en-US" dirty="0"/>
                    </a:p>
                  </a:txBody>
                  <a:tcPr/>
                </a:tc>
                <a:tc>
                  <a:txBody>
                    <a:bodyPr/>
                    <a:lstStyle/>
                    <a:p>
                      <a:pPr algn="r"/>
                      <a:r>
                        <a:rPr lang="en-US" dirty="0" smtClean="0"/>
                        <a:t>11750</a:t>
                      </a:r>
                      <a:endParaRPr lang="en-US" dirty="0"/>
                    </a:p>
                  </a:txBody>
                  <a:tcPr/>
                </a:tc>
                <a:tc>
                  <a:txBody>
                    <a:bodyPr/>
                    <a:lstStyle/>
                    <a:p>
                      <a:pPr algn="r"/>
                      <a:r>
                        <a:rPr lang="en-US" dirty="0" smtClean="0"/>
                        <a:t>13800</a:t>
                      </a:r>
                      <a:endParaRPr lang="en-US" dirty="0"/>
                    </a:p>
                  </a:txBody>
                  <a:tcPr/>
                </a:tc>
                <a:tc>
                  <a:txBody>
                    <a:bodyPr/>
                    <a:lstStyle/>
                    <a:p>
                      <a:pPr algn="r"/>
                      <a:r>
                        <a:rPr lang="en-US" dirty="0" smtClean="0"/>
                        <a:t>8400</a:t>
                      </a:r>
                      <a:endParaRPr lang="en-US"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8A808679-E629-44EE-8713-C57B44423E0E}" type="slidenum">
              <a:rPr lang="en-US" smtClean="0"/>
              <a:t>20</a:t>
            </a:fld>
            <a:endParaRPr lang="en-US"/>
          </a:p>
        </p:txBody>
      </p:sp>
    </p:spTree>
    <p:extLst>
      <p:ext uri="{BB962C8B-B14F-4D97-AF65-F5344CB8AC3E}">
        <p14:creationId xmlns:p14="http://schemas.microsoft.com/office/powerpoint/2010/main" val="1826601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 Problem</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Alpha and Bravo are completed and transferred out.  Charlie remains in process</a:t>
            </a:r>
          </a:p>
          <a:p>
            <a:endParaRPr lang="en-US" dirty="0"/>
          </a:p>
          <a:p>
            <a:endParaRPr lang="en-US" dirty="0" smtClean="0"/>
          </a:p>
          <a:p>
            <a:endParaRPr lang="en-US" dirty="0"/>
          </a:p>
          <a:p>
            <a:endParaRPr lang="en-US" dirty="0" smtClean="0"/>
          </a:p>
          <a:p>
            <a:r>
              <a:rPr lang="en-US" dirty="0" smtClean="0"/>
              <a:t>Calculate Cost of Goods Manufactured and ending Work in Process inventory</a:t>
            </a:r>
          </a:p>
        </p:txBody>
      </p:sp>
      <p:graphicFrame>
        <p:nvGraphicFramePr>
          <p:cNvPr id="4" name="Table 3"/>
          <p:cNvGraphicFramePr>
            <a:graphicFrameLocks noGrp="1"/>
          </p:cNvGraphicFramePr>
          <p:nvPr>
            <p:extLst>
              <p:ext uri="{D42A27DB-BD31-4B8C-83A1-F6EECF244321}">
                <p14:modId xmlns:p14="http://schemas.microsoft.com/office/powerpoint/2010/main" val="858302118"/>
              </p:ext>
            </p:extLst>
          </p:nvPr>
        </p:nvGraphicFramePr>
        <p:xfrm>
          <a:off x="1371600" y="2971800"/>
          <a:ext cx="6096000" cy="1854200"/>
        </p:xfrm>
        <a:graphic>
          <a:graphicData uri="http://schemas.openxmlformats.org/drawingml/2006/table">
            <a:tbl>
              <a:tblPr firstRow="1" bandRow="1">
                <a:tableStyleId>{0505E3EF-67EA-436B-97B2-0124C06EBD24}</a:tableStyleId>
              </a:tblPr>
              <a:tblGrid>
                <a:gridCol w="1524000"/>
                <a:gridCol w="1524000"/>
                <a:gridCol w="1524000"/>
                <a:gridCol w="1524000"/>
              </a:tblGrid>
              <a:tr h="370840">
                <a:tc>
                  <a:txBody>
                    <a:bodyPr/>
                    <a:lstStyle/>
                    <a:p>
                      <a:endParaRPr lang="en-US" dirty="0"/>
                    </a:p>
                  </a:txBody>
                  <a:tcPr/>
                </a:tc>
                <a:tc>
                  <a:txBody>
                    <a:bodyPr/>
                    <a:lstStyle/>
                    <a:p>
                      <a:pPr algn="ctr"/>
                      <a:r>
                        <a:rPr lang="en-US" dirty="0" smtClean="0"/>
                        <a:t>Alpha</a:t>
                      </a:r>
                      <a:endParaRPr lang="en-US" dirty="0"/>
                    </a:p>
                  </a:txBody>
                  <a:tcPr/>
                </a:tc>
                <a:tc>
                  <a:txBody>
                    <a:bodyPr/>
                    <a:lstStyle/>
                    <a:p>
                      <a:pPr algn="ctr"/>
                      <a:r>
                        <a:rPr lang="en-US" dirty="0" smtClean="0"/>
                        <a:t>Bravo</a:t>
                      </a:r>
                      <a:endParaRPr lang="en-US" dirty="0"/>
                    </a:p>
                  </a:txBody>
                  <a:tcPr/>
                </a:tc>
                <a:tc>
                  <a:txBody>
                    <a:bodyPr/>
                    <a:lstStyle/>
                    <a:p>
                      <a:pPr algn="ctr"/>
                      <a:r>
                        <a:rPr lang="en-US" dirty="0" smtClean="0"/>
                        <a:t>Charlie</a:t>
                      </a:r>
                      <a:endParaRPr lang="en-US" dirty="0"/>
                    </a:p>
                  </a:txBody>
                  <a:tcPr/>
                </a:tc>
              </a:tr>
              <a:tr h="370840">
                <a:tc>
                  <a:txBody>
                    <a:bodyPr/>
                    <a:lstStyle/>
                    <a:p>
                      <a:r>
                        <a:rPr lang="en-US" dirty="0" smtClean="0"/>
                        <a:t>Parts </a:t>
                      </a:r>
                    </a:p>
                  </a:txBody>
                  <a:tcPr/>
                </a:tc>
                <a:tc>
                  <a:txBody>
                    <a:bodyPr/>
                    <a:lstStyle/>
                    <a:p>
                      <a:pPr algn="r"/>
                      <a:r>
                        <a:rPr lang="en-US" dirty="0" smtClean="0"/>
                        <a:t>5000</a:t>
                      </a:r>
                      <a:endParaRPr lang="en-US" dirty="0"/>
                    </a:p>
                  </a:txBody>
                  <a:tcPr/>
                </a:tc>
                <a:tc>
                  <a:txBody>
                    <a:bodyPr/>
                    <a:lstStyle/>
                    <a:p>
                      <a:pPr algn="r"/>
                      <a:r>
                        <a:rPr lang="en-US" dirty="0" smtClean="0"/>
                        <a:t>4200</a:t>
                      </a:r>
                      <a:endParaRPr lang="en-US" dirty="0"/>
                    </a:p>
                  </a:txBody>
                  <a:tcPr/>
                </a:tc>
                <a:tc>
                  <a:txBody>
                    <a:bodyPr/>
                    <a:lstStyle/>
                    <a:p>
                      <a:pPr algn="r"/>
                      <a:r>
                        <a:rPr lang="en-US" dirty="0" smtClean="0"/>
                        <a:t>3600</a:t>
                      </a:r>
                      <a:endParaRPr lang="en-US" dirty="0"/>
                    </a:p>
                  </a:txBody>
                  <a:tcPr/>
                </a:tc>
              </a:tr>
              <a:tr h="370840">
                <a:tc>
                  <a:txBody>
                    <a:bodyPr/>
                    <a:lstStyle/>
                    <a:p>
                      <a:r>
                        <a:rPr lang="en-US" dirty="0" smtClean="0"/>
                        <a:t>Labor</a:t>
                      </a:r>
                      <a:endParaRPr lang="en-US" dirty="0"/>
                    </a:p>
                  </a:txBody>
                  <a:tcPr/>
                </a:tc>
                <a:tc>
                  <a:txBody>
                    <a:bodyPr/>
                    <a:lstStyle/>
                    <a:p>
                      <a:pPr algn="r"/>
                      <a:r>
                        <a:rPr lang="en-US" dirty="0" smtClean="0"/>
                        <a:t>4500</a:t>
                      </a:r>
                      <a:endParaRPr lang="en-US" dirty="0"/>
                    </a:p>
                  </a:txBody>
                  <a:tcPr/>
                </a:tc>
                <a:tc>
                  <a:txBody>
                    <a:bodyPr/>
                    <a:lstStyle/>
                    <a:p>
                      <a:pPr algn="r"/>
                      <a:r>
                        <a:rPr lang="en-US" dirty="0" smtClean="0"/>
                        <a:t>6400</a:t>
                      </a:r>
                      <a:endParaRPr lang="en-US" dirty="0"/>
                    </a:p>
                  </a:txBody>
                  <a:tcPr/>
                </a:tc>
                <a:tc>
                  <a:txBody>
                    <a:bodyPr/>
                    <a:lstStyle/>
                    <a:p>
                      <a:pPr algn="r"/>
                      <a:r>
                        <a:rPr lang="en-US" dirty="0" smtClean="0"/>
                        <a:t>3200</a:t>
                      </a:r>
                      <a:endParaRPr lang="en-US" dirty="0"/>
                    </a:p>
                  </a:txBody>
                  <a:tcPr/>
                </a:tc>
              </a:tr>
              <a:tr h="370840">
                <a:tc>
                  <a:txBody>
                    <a:bodyPr/>
                    <a:lstStyle/>
                    <a:p>
                      <a:r>
                        <a:rPr lang="en-US" dirty="0" smtClean="0"/>
                        <a:t>Overhead</a:t>
                      </a:r>
                      <a:endParaRPr lang="en-US" dirty="0"/>
                    </a:p>
                  </a:txBody>
                  <a:tcPr/>
                </a:tc>
                <a:tc>
                  <a:txBody>
                    <a:bodyPr/>
                    <a:lstStyle/>
                    <a:p>
                      <a:pPr algn="r"/>
                      <a:r>
                        <a:rPr lang="en-US" dirty="0" smtClean="0"/>
                        <a:t>2250</a:t>
                      </a:r>
                      <a:endParaRPr lang="en-US" dirty="0"/>
                    </a:p>
                  </a:txBody>
                  <a:tcPr/>
                </a:tc>
                <a:tc>
                  <a:txBody>
                    <a:bodyPr/>
                    <a:lstStyle/>
                    <a:p>
                      <a:pPr algn="r"/>
                      <a:r>
                        <a:rPr lang="en-US" dirty="0" smtClean="0"/>
                        <a:t>3200</a:t>
                      </a:r>
                      <a:endParaRPr lang="en-US" dirty="0"/>
                    </a:p>
                  </a:txBody>
                  <a:tcPr/>
                </a:tc>
                <a:tc>
                  <a:txBody>
                    <a:bodyPr/>
                    <a:lstStyle/>
                    <a:p>
                      <a:pPr algn="r"/>
                      <a:r>
                        <a:rPr lang="en-US" dirty="0" smtClean="0"/>
                        <a:t>1600</a:t>
                      </a:r>
                      <a:endParaRPr lang="en-US" dirty="0"/>
                    </a:p>
                  </a:txBody>
                  <a:tcPr/>
                </a:tc>
              </a:tr>
              <a:tr h="370840">
                <a:tc>
                  <a:txBody>
                    <a:bodyPr/>
                    <a:lstStyle/>
                    <a:p>
                      <a:r>
                        <a:rPr lang="en-US" dirty="0" smtClean="0"/>
                        <a:t>Total</a:t>
                      </a:r>
                      <a:endParaRPr lang="en-US" dirty="0"/>
                    </a:p>
                  </a:txBody>
                  <a:tcPr/>
                </a:tc>
                <a:tc>
                  <a:txBody>
                    <a:bodyPr/>
                    <a:lstStyle/>
                    <a:p>
                      <a:pPr algn="r"/>
                      <a:r>
                        <a:rPr lang="en-US" dirty="0" smtClean="0"/>
                        <a:t>11750</a:t>
                      </a:r>
                      <a:endParaRPr lang="en-US" dirty="0"/>
                    </a:p>
                  </a:txBody>
                  <a:tcPr/>
                </a:tc>
                <a:tc>
                  <a:txBody>
                    <a:bodyPr/>
                    <a:lstStyle/>
                    <a:p>
                      <a:pPr algn="r"/>
                      <a:r>
                        <a:rPr lang="en-US" dirty="0" smtClean="0"/>
                        <a:t>13800</a:t>
                      </a:r>
                      <a:endParaRPr lang="en-US" dirty="0"/>
                    </a:p>
                  </a:txBody>
                  <a:tcPr/>
                </a:tc>
                <a:tc>
                  <a:txBody>
                    <a:bodyPr/>
                    <a:lstStyle/>
                    <a:p>
                      <a:pPr algn="r"/>
                      <a:r>
                        <a:rPr lang="en-US" dirty="0" smtClean="0"/>
                        <a:t>8400</a:t>
                      </a:r>
                      <a:endParaRPr lang="en-US"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8A808679-E629-44EE-8713-C57B44423E0E}" type="slidenum">
              <a:rPr lang="en-US" smtClean="0"/>
              <a:t>21</a:t>
            </a:fld>
            <a:endParaRPr lang="en-US"/>
          </a:p>
        </p:txBody>
      </p:sp>
    </p:spTree>
    <p:extLst>
      <p:ext uri="{BB962C8B-B14F-4D97-AF65-F5344CB8AC3E}">
        <p14:creationId xmlns:p14="http://schemas.microsoft.com/office/powerpoint/2010/main" val="28688351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How is overhead applied to each job?</a:t>
            </a:r>
          </a:p>
          <a:p>
            <a:r>
              <a:rPr lang="en-US" dirty="0" smtClean="0"/>
              <a:t>What is the underlying assumption in using direct labor as a basis for overhead application?</a:t>
            </a:r>
            <a:endParaRPr lang="en-US" dirty="0"/>
          </a:p>
        </p:txBody>
      </p:sp>
      <p:pic>
        <p:nvPicPr>
          <p:cNvPr id="1026" name="Picture 2" descr="C:\Users\Melanie Nelson\AppData\Local\Microsoft\Windows\Temporary Internet Files\Content.IE5\SCKGKNQB\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76200"/>
            <a:ext cx="1066800" cy="153619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22</a:t>
            </a:fld>
            <a:endParaRPr lang="en-US"/>
          </a:p>
        </p:txBody>
      </p:sp>
    </p:spTree>
    <p:extLst>
      <p:ext uri="{BB962C8B-B14F-4D97-AF65-F5344CB8AC3E}">
        <p14:creationId xmlns:p14="http://schemas.microsoft.com/office/powerpoint/2010/main" val="26420485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Perpetual Overhead Application</a:t>
            </a:r>
          </a:p>
        </p:txBody>
      </p:sp>
      <p:sp>
        <p:nvSpPr>
          <p:cNvPr id="34819" name="Rectangle 3"/>
          <p:cNvSpPr>
            <a:spLocks noGrp="1" noChangeArrowheads="1"/>
          </p:cNvSpPr>
          <p:nvPr>
            <p:ph idx="1"/>
          </p:nvPr>
        </p:nvSpPr>
        <p:spPr>
          <a:xfrm>
            <a:off x="457200" y="1676400"/>
            <a:ext cx="8382000" cy="4876800"/>
          </a:xfrm>
        </p:spPr>
        <p:txBody>
          <a:bodyPr>
            <a:normAutofit/>
          </a:bodyPr>
          <a:lstStyle/>
          <a:p>
            <a:pPr>
              <a:lnSpc>
                <a:spcPct val="90000"/>
              </a:lnSpc>
            </a:pPr>
            <a:r>
              <a:rPr lang="en-US" dirty="0"/>
              <a:t>Uses a Predetermined Overhead </a:t>
            </a:r>
            <a:r>
              <a:rPr lang="en-US" dirty="0" smtClean="0"/>
              <a:t>Rate: </a:t>
            </a:r>
          </a:p>
          <a:p>
            <a:pPr marL="457200" lvl="1" indent="0" algn="ctr">
              <a:lnSpc>
                <a:spcPct val="90000"/>
              </a:lnSpc>
              <a:buNone/>
            </a:pPr>
            <a:r>
              <a:rPr lang="en-US" u="sng" dirty="0" smtClean="0"/>
              <a:t>Estimated Overhead $</a:t>
            </a:r>
          </a:p>
          <a:p>
            <a:pPr marL="457200" lvl="1" indent="0" algn="ctr">
              <a:lnSpc>
                <a:spcPct val="90000"/>
              </a:lnSpc>
              <a:buNone/>
            </a:pPr>
            <a:r>
              <a:rPr lang="en-US" dirty="0" smtClean="0"/>
              <a:t>Estimated Direct Labor $ </a:t>
            </a:r>
            <a:endParaRPr lang="en-US" dirty="0"/>
          </a:p>
          <a:p>
            <a:pPr>
              <a:lnSpc>
                <a:spcPct val="90000"/>
              </a:lnSpc>
            </a:pPr>
            <a:r>
              <a:rPr lang="en-US" dirty="0" smtClean="0"/>
              <a:t>Overhead is applied or added to jobs</a:t>
            </a:r>
          </a:p>
          <a:p>
            <a:pPr lvl="1">
              <a:lnSpc>
                <a:spcPct val="90000"/>
              </a:lnSpc>
            </a:pPr>
            <a:r>
              <a:rPr lang="en-US" dirty="0" smtClean="0"/>
              <a:t>As direct labor is incurred by jobs</a:t>
            </a:r>
          </a:p>
          <a:p>
            <a:pPr lvl="1">
              <a:lnSpc>
                <a:spcPct val="90000"/>
              </a:lnSpc>
            </a:pPr>
            <a:r>
              <a:rPr lang="en-US" dirty="0" smtClean="0"/>
              <a:t>In proportion to Direct Labor</a:t>
            </a:r>
          </a:p>
        </p:txBody>
      </p:sp>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8A808679-E629-44EE-8713-C57B44423E0E}" type="slidenum">
              <a:rPr lang="en-US" smtClean="0"/>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Perpetual Overhead 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The Contract Administration Department accounts for the cost of administering contracts using a job order cost system.  </a:t>
            </a:r>
          </a:p>
          <a:p>
            <a:r>
              <a:rPr lang="en-US" dirty="0" smtClean="0"/>
              <a:t>The Department Manager estimates that Overhead for the year will be $85,500 and Direct Labor on contracts will be $9</a:t>
            </a:r>
            <a:r>
              <a:rPr lang="en-US" dirty="0"/>
              <a:t>5</a:t>
            </a:r>
            <a:r>
              <a:rPr lang="en-US" dirty="0" smtClean="0"/>
              <a:t>,000.  </a:t>
            </a:r>
          </a:p>
          <a:p>
            <a:r>
              <a:rPr lang="en-US" dirty="0" smtClean="0"/>
              <a:t>Calculate the </a:t>
            </a:r>
            <a:r>
              <a:rPr lang="en-US" dirty="0"/>
              <a:t>P</a:t>
            </a:r>
            <a:r>
              <a:rPr lang="en-US" dirty="0" smtClean="0"/>
              <a:t>redetermined Overhead Rate:</a:t>
            </a:r>
          </a:p>
          <a:p>
            <a:pPr marL="0" indent="0">
              <a:buNone/>
            </a:pPr>
            <a:r>
              <a:rPr lang="en-US" dirty="0" smtClean="0">
                <a:solidFill>
                  <a:schemeClr val="bg1"/>
                </a:solidFill>
              </a:rPr>
              <a:t>Estimated Overhead:		 </a:t>
            </a:r>
            <a:r>
              <a:rPr lang="en-US" u="sng" dirty="0" smtClean="0">
                <a:solidFill>
                  <a:schemeClr val="bg1"/>
                </a:solidFill>
              </a:rPr>
              <a:t>$85,500</a:t>
            </a:r>
            <a:r>
              <a:rPr lang="en-US" dirty="0" smtClean="0">
                <a:solidFill>
                  <a:schemeClr val="bg1"/>
                </a:solidFill>
              </a:rPr>
              <a:t>	= 90%</a:t>
            </a:r>
            <a:endParaRPr lang="en-US" u="sng" dirty="0" smtClean="0">
              <a:solidFill>
                <a:schemeClr val="bg1"/>
              </a:solidFill>
            </a:endParaRPr>
          </a:p>
          <a:p>
            <a:pPr marL="0" indent="0">
              <a:buNone/>
            </a:pPr>
            <a:r>
              <a:rPr lang="en-US" dirty="0" smtClean="0">
                <a:solidFill>
                  <a:schemeClr val="bg1"/>
                </a:solidFill>
              </a:rPr>
              <a:t>Estimated Direct Labor:	 $95,000</a:t>
            </a:r>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24</a:t>
            </a:fld>
            <a:endParaRPr lang="en-US"/>
          </a:p>
        </p:txBody>
      </p:sp>
    </p:spTree>
    <p:extLst>
      <p:ext uri="{BB962C8B-B14F-4D97-AF65-F5344CB8AC3E}">
        <p14:creationId xmlns:p14="http://schemas.microsoft.com/office/powerpoint/2010/main" val="892888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Perpetual Overhead 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The Contract Administration Department accounts for the cost of administering contracts using a job order cost system.  </a:t>
            </a:r>
          </a:p>
          <a:p>
            <a:r>
              <a:rPr lang="en-US" dirty="0" smtClean="0"/>
              <a:t>The Department Manager estimates that Overhead for the year will be $85,500 and Direct Labor on contracts will be $9</a:t>
            </a:r>
            <a:r>
              <a:rPr lang="en-US" dirty="0"/>
              <a:t>5</a:t>
            </a:r>
            <a:r>
              <a:rPr lang="en-US" dirty="0" smtClean="0"/>
              <a:t>,000.  </a:t>
            </a:r>
          </a:p>
          <a:p>
            <a:r>
              <a:rPr lang="en-US" dirty="0" smtClean="0"/>
              <a:t>Calculate the </a:t>
            </a:r>
            <a:r>
              <a:rPr lang="en-US" dirty="0"/>
              <a:t>P</a:t>
            </a:r>
            <a:r>
              <a:rPr lang="en-US" dirty="0" smtClean="0"/>
              <a:t>redetermined Overhead Rate:</a:t>
            </a:r>
          </a:p>
          <a:p>
            <a:pPr marL="0" indent="0">
              <a:buNone/>
            </a:pPr>
            <a:r>
              <a:rPr lang="en-US" dirty="0" smtClean="0"/>
              <a:t>Estimated Overhead:		 </a:t>
            </a:r>
            <a:r>
              <a:rPr lang="en-US" u="sng" dirty="0" smtClean="0"/>
              <a:t>$85,500</a:t>
            </a:r>
            <a:r>
              <a:rPr lang="en-US" dirty="0" smtClean="0"/>
              <a:t>	= 90%</a:t>
            </a:r>
            <a:endParaRPr lang="en-US" u="sng" dirty="0" smtClean="0"/>
          </a:p>
          <a:p>
            <a:pPr marL="0" indent="0">
              <a:buNone/>
            </a:pPr>
            <a:r>
              <a:rPr lang="en-US" dirty="0" smtClean="0"/>
              <a:t>Estimated Direct Labor:	 $95,000</a:t>
            </a:r>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25</a:t>
            </a:fld>
            <a:endParaRPr lang="en-US"/>
          </a:p>
        </p:txBody>
      </p:sp>
    </p:spTree>
    <p:extLst>
      <p:ext uri="{BB962C8B-B14F-4D97-AF65-F5344CB8AC3E}">
        <p14:creationId xmlns:p14="http://schemas.microsoft.com/office/powerpoint/2010/main" val="30379458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How is the predetermined overhead rate calculated?</a:t>
            </a:r>
          </a:p>
          <a:p>
            <a:r>
              <a:rPr lang="en-US" dirty="0" smtClean="0"/>
              <a:t>Why is perpetual overhead application used in Job Order costing?</a:t>
            </a:r>
          </a:p>
          <a:p>
            <a:endParaRPr lang="en-US" dirty="0"/>
          </a:p>
        </p:txBody>
      </p:sp>
      <p:pic>
        <p:nvPicPr>
          <p:cNvPr id="1026" name="Picture 2" descr="C:\Users\Melanie Nelson\AppData\Local\Microsoft\Windows\Temporary Internet Files\Content.IE5\SCKGKNQB\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76200"/>
            <a:ext cx="1066800" cy="153619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26</a:t>
            </a:fld>
            <a:endParaRPr lang="en-US"/>
          </a:p>
        </p:txBody>
      </p:sp>
    </p:spTree>
    <p:extLst>
      <p:ext uri="{BB962C8B-B14F-4D97-AF65-F5344CB8AC3E}">
        <p14:creationId xmlns:p14="http://schemas.microsoft.com/office/powerpoint/2010/main" val="31868750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Perpetual Overhead Example (cont’d)</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The Training and Education contract requires $3,000 of direct Contract Administration labor.  </a:t>
            </a:r>
          </a:p>
          <a:p>
            <a:r>
              <a:rPr lang="en-US" dirty="0" smtClean="0"/>
              <a:t>How much Overhead should be added to the cost of administering the contract? </a:t>
            </a:r>
          </a:p>
          <a:p>
            <a:pPr marL="0" indent="0" algn="ctr">
              <a:buNone/>
            </a:pPr>
            <a:r>
              <a:rPr lang="en-US" dirty="0" smtClean="0">
                <a:solidFill>
                  <a:schemeClr val="bg1"/>
                </a:solidFill>
              </a:rPr>
              <a:t>$3,000 * 90% = $2,700</a:t>
            </a:r>
          </a:p>
          <a:p>
            <a:r>
              <a:rPr lang="en-US" dirty="0" smtClean="0"/>
              <a:t>Direct Contract Administration Labor incurred on all other contracts during June totaled $6,800</a:t>
            </a:r>
          </a:p>
          <a:p>
            <a:r>
              <a:rPr lang="en-US" dirty="0" smtClean="0"/>
              <a:t>How much Overhead was applied to other contracts?  </a:t>
            </a:r>
          </a:p>
          <a:p>
            <a:pPr marL="0" indent="0" algn="ctr">
              <a:buNone/>
            </a:pPr>
            <a:r>
              <a:rPr lang="en-US" dirty="0" smtClean="0">
                <a:solidFill>
                  <a:schemeClr val="bg1"/>
                </a:solidFill>
              </a:rPr>
              <a:t>$6,800 * 90% = $6,120</a:t>
            </a:r>
          </a:p>
          <a:p>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27</a:t>
            </a:fld>
            <a:endParaRPr lang="en-US"/>
          </a:p>
        </p:txBody>
      </p:sp>
    </p:spTree>
    <p:extLst>
      <p:ext uri="{BB962C8B-B14F-4D97-AF65-F5344CB8AC3E}">
        <p14:creationId xmlns:p14="http://schemas.microsoft.com/office/powerpoint/2010/main" val="34173531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Perpetual Overhead Example (cont’d)</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The Training and Education contract requires $3,000 of direct Contract Administration labor.  </a:t>
            </a:r>
          </a:p>
          <a:p>
            <a:r>
              <a:rPr lang="en-US" dirty="0" smtClean="0"/>
              <a:t>How much Overhead should be added to the cost of administering the contract? </a:t>
            </a:r>
          </a:p>
          <a:p>
            <a:pPr marL="0" indent="0" algn="ctr">
              <a:buNone/>
            </a:pPr>
            <a:r>
              <a:rPr lang="en-US" dirty="0" smtClean="0"/>
              <a:t>$3,000 * 90% = $2,700</a:t>
            </a:r>
          </a:p>
          <a:p>
            <a:r>
              <a:rPr lang="en-US" dirty="0" smtClean="0"/>
              <a:t>Direct Contract Administration Labor incurred on all other contracts during June totaled $6,800</a:t>
            </a:r>
          </a:p>
          <a:p>
            <a:r>
              <a:rPr lang="en-US" dirty="0" smtClean="0"/>
              <a:t>How much Overhead was applied to other contracts?  </a:t>
            </a:r>
          </a:p>
          <a:p>
            <a:pPr marL="0" indent="0" algn="ctr">
              <a:buNone/>
            </a:pPr>
            <a:r>
              <a:rPr lang="en-US" dirty="0" smtClean="0">
                <a:solidFill>
                  <a:schemeClr val="bg1"/>
                </a:solidFill>
              </a:rPr>
              <a:t>$6,800 * 90% = $6,120</a:t>
            </a:r>
          </a:p>
          <a:p>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28</a:t>
            </a:fld>
            <a:endParaRPr lang="en-US"/>
          </a:p>
        </p:txBody>
      </p:sp>
    </p:spTree>
    <p:extLst>
      <p:ext uri="{BB962C8B-B14F-4D97-AF65-F5344CB8AC3E}">
        <p14:creationId xmlns:p14="http://schemas.microsoft.com/office/powerpoint/2010/main" val="16766937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Perpetual Overhead Example (cont’d)</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The Training and Education contract requires $3,000 of direct Contract Administration labor.  </a:t>
            </a:r>
          </a:p>
          <a:p>
            <a:r>
              <a:rPr lang="en-US" dirty="0" smtClean="0"/>
              <a:t>How much Overhead should be added to the cost of administering the contract? </a:t>
            </a:r>
          </a:p>
          <a:p>
            <a:pPr marL="0" indent="0" algn="ctr">
              <a:buNone/>
            </a:pPr>
            <a:r>
              <a:rPr lang="en-US" dirty="0" smtClean="0">
                <a:solidFill>
                  <a:schemeClr val="bg1">
                    <a:lumMod val="65000"/>
                  </a:schemeClr>
                </a:solidFill>
              </a:rPr>
              <a:t>$3,000 * 90% = $2,700</a:t>
            </a:r>
          </a:p>
          <a:p>
            <a:r>
              <a:rPr lang="en-US" dirty="0" smtClean="0"/>
              <a:t>Direct Contract Administration Labor incurred on all other contracts during June totaled $6,800</a:t>
            </a:r>
          </a:p>
          <a:p>
            <a:r>
              <a:rPr lang="en-US" dirty="0" smtClean="0"/>
              <a:t>How much Overhead was applied to other contracts?  </a:t>
            </a:r>
          </a:p>
          <a:p>
            <a:pPr marL="0" indent="0" algn="ctr">
              <a:buNone/>
            </a:pPr>
            <a:r>
              <a:rPr lang="en-US" dirty="0" smtClean="0"/>
              <a:t>$6,800 * 90% = $6,120</a:t>
            </a:r>
          </a:p>
          <a:p>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29</a:t>
            </a:fld>
            <a:endParaRPr lang="en-US"/>
          </a:p>
        </p:txBody>
      </p:sp>
    </p:spTree>
    <p:extLst>
      <p:ext uri="{BB962C8B-B14F-4D97-AF65-F5344CB8AC3E}">
        <p14:creationId xmlns:p14="http://schemas.microsoft.com/office/powerpoint/2010/main" val="3575894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If Unit Cost is </a:t>
            </a:r>
            <a:r>
              <a:rPr lang="en-US" dirty="0" smtClean="0"/>
              <a:t>misstated</a:t>
            </a:r>
            <a:r>
              <a:rPr lang="en-US" dirty="0"/>
              <a:t>, how </a:t>
            </a:r>
            <a:r>
              <a:rPr lang="en-US" dirty="0" smtClean="0"/>
              <a:t>might </a:t>
            </a:r>
            <a:r>
              <a:rPr lang="en-US" dirty="0"/>
              <a:t>that </a:t>
            </a:r>
            <a:r>
              <a:rPr lang="en-US" dirty="0" smtClean="0"/>
              <a:t>affect </a:t>
            </a:r>
            <a:r>
              <a:rPr lang="en-US" dirty="0"/>
              <a:t>these </a:t>
            </a:r>
            <a:r>
              <a:rPr lang="en-US" dirty="0" smtClean="0"/>
              <a:t>decisions?</a:t>
            </a:r>
            <a:endParaRPr lang="en-US" dirty="0"/>
          </a:p>
        </p:txBody>
      </p:sp>
      <p:pic>
        <p:nvPicPr>
          <p:cNvPr id="1026" name="Picture 2" descr="C:\Users\Melanie Nelson\AppData\Local\Microsoft\Windows\Temporary Internet Files\Content.IE5\SCKGKNQB\MC900441523[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790060"/>
            <a:ext cx="2590800" cy="2213158"/>
          </a:xfrm>
          <a:prstGeom prst="rect">
            <a:avLst/>
          </a:prstGeom>
          <a:noFill/>
          <a:extLst>
            <a:ext uri="{909E8E84-426E-40DD-AFC4-6F175D3DCCD1}">
              <a14:hiddenFill xmlns:a14="http://schemas.microsoft.com/office/drawing/2010/main">
                <a:solidFill>
                  <a:srgbClr val="FFFFFF"/>
                </a:solidFill>
              </a14:hiddenFill>
            </a:ext>
          </a:extLst>
        </p:spPr>
      </p:pic>
      <p:sp>
        <p:nvSpPr>
          <p:cNvPr id="2" name="Cloud 1"/>
          <p:cNvSpPr/>
          <p:nvPr/>
        </p:nvSpPr>
        <p:spPr>
          <a:xfrm>
            <a:off x="1905000" y="1684234"/>
            <a:ext cx="2392110" cy="1371600"/>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Do user fees cover Unit Cost?</a:t>
            </a:r>
          </a:p>
        </p:txBody>
      </p:sp>
      <p:sp>
        <p:nvSpPr>
          <p:cNvPr id="3" name="Cloud 2"/>
          <p:cNvSpPr/>
          <p:nvPr/>
        </p:nvSpPr>
        <p:spPr>
          <a:xfrm>
            <a:off x="4672412" y="1524000"/>
            <a:ext cx="3176188" cy="1752600"/>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marL="0" lvl="1" algn="ctr"/>
            <a:r>
              <a:rPr lang="en-US" dirty="0" smtClean="0"/>
              <a:t>On which products and services should we expend our limited resources?</a:t>
            </a:r>
            <a:endParaRPr lang="en-US" dirty="0"/>
          </a:p>
        </p:txBody>
      </p:sp>
      <p:sp>
        <p:nvSpPr>
          <p:cNvPr id="4" name="Cloud 3"/>
          <p:cNvSpPr/>
          <p:nvPr/>
        </p:nvSpPr>
        <p:spPr>
          <a:xfrm>
            <a:off x="6172200" y="3429000"/>
            <a:ext cx="2514600" cy="1676400"/>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marL="0" lvl="1" algn="ctr"/>
            <a:r>
              <a:rPr lang="en-US" dirty="0" smtClean="0"/>
              <a:t>Should we increase user fees?</a:t>
            </a:r>
            <a:endParaRPr lang="en-US" dirty="0"/>
          </a:p>
        </p:txBody>
      </p:sp>
      <p:sp>
        <p:nvSpPr>
          <p:cNvPr id="6" name="Cloud 5"/>
          <p:cNvSpPr/>
          <p:nvPr/>
        </p:nvSpPr>
        <p:spPr>
          <a:xfrm>
            <a:off x="54834" y="3352800"/>
            <a:ext cx="2936906" cy="1752600"/>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marL="0" lvl="1" algn="ctr"/>
            <a:r>
              <a:rPr lang="en-US" dirty="0" smtClean="0"/>
              <a:t>Are we competitive in providing this service?</a:t>
            </a:r>
            <a:endParaRPr lang="en-US" dirty="0"/>
          </a:p>
        </p:txBody>
      </p:sp>
      <p:sp>
        <p:nvSpPr>
          <p:cNvPr id="9" name="Oval 8"/>
          <p:cNvSpPr/>
          <p:nvPr/>
        </p:nvSpPr>
        <p:spPr>
          <a:xfrm>
            <a:off x="2667000" y="4419600"/>
            <a:ext cx="324740" cy="3048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0" name="Oval 9"/>
          <p:cNvSpPr/>
          <p:nvPr/>
        </p:nvSpPr>
        <p:spPr>
          <a:xfrm>
            <a:off x="2991740" y="4572000"/>
            <a:ext cx="208660" cy="2286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nvGrpSpPr>
          <p:cNvPr id="11" name="Group 10"/>
          <p:cNvGrpSpPr/>
          <p:nvPr/>
        </p:nvGrpSpPr>
        <p:grpSpPr>
          <a:xfrm rot="1674266">
            <a:off x="3505200" y="2819400"/>
            <a:ext cx="533400" cy="381000"/>
            <a:chOff x="3505200" y="2819400"/>
            <a:chExt cx="533400" cy="381000"/>
          </a:xfrm>
        </p:grpSpPr>
        <p:sp>
          <p:nvSpPr>
            <p:cNvPr id="16" name="Oval 15"/>
            <p:cNvSpPr/>
            <p:nvPr/>
          </p:nvSpPr>
          <p:spPr>
            <a:xfrm>
              <a:off x="3505200" y="2819400"/>
              <a:ext cx="324740" cy="3048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7" name="Oval 16"/>
            <p:cNvSpPr/>
            <p:nvPr/>
          </p:nvSpPr>
          <p:spPr>
            <a:xfrm>
              <a:off x="3829940" y="2971800"/>
              <a:ext cx="208660" cy="2286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grpSp>
        <p:nvGrpSpPr>
          <p:cNvPr id="19" name="Group 18"/>
          <p:cNvGrpSpPr/>
          <p:nvPr/>
        </p:nvGrpSpPr>
        <p:grpSpPr>
          <a:xfrm rot="19925734" flipH="1">
            <a:off x="5580655" y="3226866"/>
            <a:ext cx="533400" cy="381000"/>
            <a:chOff x="3505200" y="2819400"/>
            <a:chExt cx="533400" cy="381000"/>
          </a:xfrm>
        </p:grpSpPr>
        <p:sp>
          <p:nvSpPr>
            <p:cNvPr id="20" name="Oval 19"/>
            <p:cNvSpPr/>
            <p:nvPr/>
          </p:nvSpPr>
          <p:spPr>
            <a:xfrm>
              <a:off x="3505200" y="2819400"/>
              <a:ext cx="324740" cy="3048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1" name="Oval 20"/>
            <p:cNvSpPr/>
            <p:nvPr/>
          </p:nvSpPr>
          <p:spPr>
            <a:xfrm>
              <a:off x="3829940" y="2971800"/>
              <a:ext cx="208660" cy="2286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grpSp>
        <p:nvGrpSpPr>
          <p:cNvPr id="22" name="Group 21"/>
          <p:cNvGrpSpPr/>
          <p:nvPr/>
        </p:nvGrpSpPr>
        <p:grpSpPr>
          <a:xfrm rot="20918825" flipH="1">
            <a:off x="6114055" y="4697934"/>
            <a:ext cx="533400" cy="381000"/>
            <a:chOff x="3505200" y="2819400"/>
            <a:chExt cx="533400" cy="381000"/>
          </a:xfrm>
        </p:grpSpPr>
        <p:sp>
          <p:nvSpPr>
            <p:cNvPr id="23" name="Oval 22"/>
            <p:cNvSpPr/>
            <p:nvPr/>
          </p:nvSpPr>
          <p:spPr>
            <a:xfrm>
              <a:off x="3505200" y="2819400"/>
              <a:ext cx="324740" cy="3048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4" name="Oval 23"/>
            <p:cNvSpPr/>
            <p:nvPr/>
          </p:nvSpPr>
          <p:spPr>
            <a:xfrm>
              <a:off x="3829940" y="2971800"/>
              <a:ext cx="208660" cy="2286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sp>
        <p:nvSpPr>
          <p:cNvPr id="7" name="Footer Placeholder 6"/>
          <p:cNvSpPr>
            <a:spLocks noGrp="1"/>
          </p:cNvSpPr>
          <p:nvPr>
            <p:ph type="ftr" sz="quarter" idx="11"/>
          </p:nvPr>
        </p:nvSpPr>
        <p:spPr/>
        <p:txBody>
          <a:bodyPr/>
          <a:lstStyle/>
          <a:p>
            <a:r>
              <a:rPr lang="en-US" smtClean="0"/>
              <a:t>© Dale R. Geiger 2011</a:t>
            </a:r>
            <a:endParaRPr lang="en-US"/>
          </a:p>
        </p:txBody>
      </p:sp>
      <p:sp>
        <p:nvSpPr>
          <p:cNvPr id="8" name="Slide Number Placeholder 7"/>
          <p:cNvSpPr>
            <a:spLocks noGrp="1"/>
          </p:cNvSpPr>
          <p:nvPr>
            <p:ph type="sldNum" sz="quarter" idx="12"/>
          </p:nvPr>
        </p:nvSpPr>
        <p:spPr/>
        <p:txBody>
          <a:bodyPr/>
          <a:lstStyle/>
          <a:p>
            <a:fld id="{8A808679-E629-44EE-8713-C57B44423E0E}" type="slidenum">
              <a:rPr lang="en-US" smtClean="0"/>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Perpetual Overhead Example (cont’d)</a:t>
            </a:r>
            <a:endParaRPr lang="en-US" dirty="0"/>
          </a:p>
        </p:txBody>
      </p:sp>
      <p:sp>
        <p:nvSpPr>
          <p:cNvPr id="5" name="Content Placeholder 4"/>
          <p:cNvSpPr>
            <a:spLocks noGrp="1"/>
          </p:cNvSpPr>
          <p:nvPr>
            <p:ph sz="half" idx="1"/>
          </p:nvPr>
        </p:nvSpPr>
        <p:spPr/>
        <p:txBody>
          <a:bodyPr/>
          <a:lstStyle/>
          <a:p>
            <a:r>
              <a:rPr lang="en-US" dirty="0" smtClean="0"/>
              <a:t>Contract Administration overhead </a:t>
            </a:r>
            <a:r>
              <a:rPr lang="en-US" i="1" dirty="0" smtClean="0"/>
              <a:t>incurred</a:t>
            </a:r>
            <a:r>
              <a:rPr lang="en-US" dirty="0" smtClean="0"/>
              <a:t> in June:</a:t>
            </a:r>
          </a:p>
          <a:p>
            <a:r>
              <a:rPr lang="en-US" dirty="0" smtClean="0"/>
              <a:t>Supplies		$1,000</a:t>
            </a:r>
          </a:p>
          <a:p>
            <a:r>
              <a:rPr lang="en-US" dirty="0" smtClean="0"/>
              <a:t>Supervision	  6,000</a:t>
            </a:r>
          </a:p>
          <a:p>
            <a:r>
              <a:rPr lang="en-US" dirty="0" smtClean="0"/>
              <a:t>Facilities 		  </a:t>
            </a:r>
            <a:r>
              <a:rPr lang="en-US" u="sng" dirty="0" smtClean="0"/>
              <a:t>1,500</a:t>
            </a:r>
          </a:p>
          <a:p>
            <a:r>
              <a:rPr lang="en-US" dirty="0" smtClean="0"/>
              <a:t>Total		$8,500</a:t>
            </a:r>
            <a:endParaRPr lang="en-US" dirty="0"/>
          </a:p>
        </p:txBody>
      </p:sp>
      <p:sp>
        <p:nvSpPr>
          <p:cNvPr id="6" name="Content Placeholder 5"/>
          <p:cNvSpPr>
            <a:spLocks noGrp="1"/>
          </p:cNvSpPr>
          <p:nvPr>
            <p:ph sz="half" idx="2"/>
          </p:nvPr>
        </p:nvSpPr>
        <p:spPr/>
        <p:txBody>
          <a:bodyPr/>
          <a:lstStyle/>
          <a:p>
            <a:r>
              <a:rPr lang="en-US" dirty="0" smtClean="0"/>
              <a:t>Contract Administration overhead </a:t>
            </a:r>
            <a:r>
              <a:rPr lang="en-US" i="1" dirty="0" smtClean="0"/>
              <a:t>applied</a:t>
            </a:r>
            <a:r>
              <a:rPr lang="en-US" dirty="0" smtClean="0"/>
              <a:t> in June:</a:t>
            </a:r>
          </a:p>
          <a:p>
            <a:endParaRPr lang="en-US" dirty="0" smtClean="0"/>
          </a:p>
          <a:p>
            <a:r>
              <a:rPr lang="en-US" dirty="0" smtClean="0"/>
              <a:t>T&amp;E Contract:	$2,700</a:t>
            </a:r>
          </a:p>
          <a:p>
            <a:r>
              <a:rPr lang="en-US" dirty="0" smtClean="0"/>
              <a:t>Other contracts:	  </a:t>
            </a:r>
            <a:r>
              <a:rPr lang="en-US" u="sng" dirty="0" smtClean="0"/>
              <a:t>6,120</a:t>
            </a:r>
          </a:p>
          <a:p>
            <a:r>
              <a:rPr lang="en-US" dirty="0" smtClean="0"/>
              <a:t>Total		$8,820</a:t>
            </a:r>
          </a:p>
          <a:p>
            <a:endParaRPr lang="en-US" dirty="0"/>
          </a:p>
        </p:txBody>
      </p:sp>
      <p:sp>
        <p:nvSpPr>
          <p:cNvPr id="7" name="TextBox 6"/>
          <p:cNvSpPr txBox="1"/>
          <p:nvPr/>
        </p:nvSpPr>
        <p:spPr>
          <a:xfrm>
            <a:off x="1441973" y="5334000"/>
            <a:ext cx="6317820" cy="954107"/>
          </a:xfrm>
          <a:prstGeom prst="rect">
            <a:avLst/>
          </a:prstGeom>
          <a:noFill/>
        </p:spPr>
        <p:txBody>
          <a:bodyPr wrap="none" rtlCol="0">
            <a:spAutoFit/>
          </a:bodyPr>
          <a:lstStyle/>
          <a:p>
            <a:r>
              <a:rPr lang="en-US" sz="2800" dirty="0" smtClean="0"/>
              <a:t>Incurred OH $8,500 &lt; Applied OH </a:t>
            </a:r>
            <a:r>
              <a:rPr lang="en-US" sz="2800" dirty="0"/>
              <a:t>$</a:t>
            </a:r>
            <a:r>
              <a:rPr lang="en-US" sz="2800" dirty="0" smtClean="0"/>
              <a:t>8,200</a:t>
            </a:r>
            <a:endParaRPr lang="en-US" sz="2800" dirty="0"/>
          </a:p>
          <a:p>
            <a:pPr algn="ctr"/>
            <a:r>
              <a:rPr lang="en-US" sz="2800" dirty="0" smtClean="0"/>
              <a:t>Overhead is </a:t>
            </a:r>
            <a:r>
              <a:rPr lang="en-US" sz="2800" i="1" dirty="0" smtClean="0"/>
              <a:t>over-applied </a:t>
            </a:r>
            <a:r>
              <a:rPr lang="en-US" sz="2800" dirty="0" smtClean="0"/>
              <a:t>by $320</a:t>
            </a:r>
            <a:endParaRPr lang="en-US" sz="2800" dirty="0"/>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8A808679-E629-44EE-8713-C57B44423E0E}" type="slidenum">
              <a:rPr lang="en-US" smtClean="0"/>
              <a:t>30</a:t>
            </a:fld>
            <a:endParaRPr lang="en-US"/>
          </a:p>
        </p:txBody>
      </p:sp>
    </p:spTree>
    <p:extLst>
      <p:ext uri="{BB962C8B-B14F-4D97-AF65-F5344CB8AC3E}">
        <p14:creationId xmlns:p14="http://schemas.microsoft.com/office/powerpoint/2010/main" val="19081407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How is actual overhead calculated?</a:t>
            </a:r>
          </a:p>
          <a:p>
            <a:r>
              <a:rPr lang="en-US" dirty="0" smtClean="0"/>
              <a:t>How is applied overhead calculated?</a:t>
            </a:r>
            <a:endParaRPr lang="en-US" dirty="0"/>
          </a:p>
        </p:txBody>
      </p:sp>
      <p:pic>
        <p:nvPicPr>
          <p:cNvPr id="1026" name="Picture 2" descr="C:\Users\Melanie Nelson\AppData\Local\Microsoft\Windows\Temporary Internet Files\Content.IE5\SCKGKNQB\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76200"/>
            <a:ext cx="1066800" cy="153619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31</a:t>
            </a:fld>
            <a:endParaRPr lang="en-US"/>
          </a:p>
        </p:txBody>
      </p:sp>
    </p:spTree>
    <p:extLst>
      <p:ext uri="{BB962C8B-B14F-4D97-AF65-F5344CB8AC3E}">
        <p14:creationId xmlns:p14="http://schemas.microsoft.com/office/powerpoint/2010/main" val="40047914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Over-applied vs. Under-applied</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Perpetual overhead application is a function of </a:t>
            </a:r>
            <a:r>
              <a:rPr lang="en-US" i="1" dirty="0" smtClean="0"/>
              <a:t>estimates</a:t>
            </a:r>
          </a:p>
          <a:p>
            <a:pPr lvl="1"/>
            <a:r>
              <a:rPr lang="en-US" dirty="0" smtClean="0"/>
              <a:t>OH rate = Estimated OH$/Estimate DL$</a:t>
            </a:r>
          </a:p>
          <a:p>
            <a:r>
              <a:rPr lang="en-US" dirty="0" smtClean="0"/>
              <a:t>If our estimates are perfect, actual overhead will equal applied overhead</a:t>
            </a:r>
          </a:p>
          <a:p>
            <a:r>
              <a:rPr lang="en-US" dirty="0" smtClean="0"/>
              <a:t>Since perfection is rare, more likely the actual will differ from the estimate</a:t>
            </a:r>
          </a:p>
          <a:p>
            <a:r>
              <a:rPr lang="en-US" dirty="0" smtClean="0"/>
              <a:t>If the </a:t>
            </a:r>
            <a:r>
              <a:rPr lang="en-US" i="1" dirty="0" smtClean="0"/>
              <a:t>relationship</a:t>
            </a:r>
            <a:r>
              <a:rPr lang="en-US" dirty="0" smtClean="0"/>
              <a:t> between actual overhead and actual labor is different than estimated, overhead may be over- or under-applied</a:t>
            </a:r>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8A808679-E629-44EE-8713-C57B44423E0E}" type="slidenum">
              <a:rPr lang="en-US" smtClean="0"/>
              <a:t>32</a:t>
            </a:fld>
            <a:endParaRPr lang="en-US"/>
          </a:p>
        </p:txBody>
      </p:sp>
    </p:spTree>
    <p:extLst>
      <p:ext uri="{BB962C8B-B14F-4D97-AF65-F5344CB8AC3E}">
        <p14:creationId xmlns:p14="http://schemas.microsoft.com/office/powerpoint/2010/main" val="698690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Over-applied vs. Under-applied</a:t>
            </a:r>
            <a:endParaRPr lang="en-US" dirty="0"/>
          </a:p>
        </p:txBody>
      </p:sp>
      <p:sp>
        <p:nvSpPr>
          <p:cNvPr id="6" name="Content Placeholder 5"/>
          <p:cNvSpPr>
            <a:spLocks noGrp="1"/>
          </p:cNvSpPr>
          <p:nvPr>
            <p:ph idx="1"/>
          </p:nvPr>
        </p:nvSpPr>
        <p:spPr/>
        <p:txBody>
          <a:bodyPr>
            <a:normAutofit/>
          </a:bodyPr>
          <a:lstStyle/>
          <a:p>
            <a:r>
              <a:rPr lang="en-US" dirty="0" smtClean="0"/>
              <a:t>Think of the overhead account as a bank account</a:t>
            </a:r>
          </a:p>
          <a:p>
            <a:pPr lvl="1"/>
            <a:r>
              <a:rPr lang="en-US" dirty="0" smtClean="0"/>
              <a:t>Actual overhead cost incurred is like a deposit</a:t>
            </a:r>
          </a:p>
          <a:p>
            <a:pPr lvl="1"/>
            <a:r>
              <a:rPr lang="en-US" dirty="0" smtClean="0"/>
              <a:t>Overhead applied to jobs is like a withdrawal</a:t>
            </a:r>
          </a:p>
          <a:p>
            <a:r>
              <a:rPr lang="en-US" dirty="0" smtClean="0"/>
              <a:t>If more overhead is applied jobs than incurred, the account is overdrawn, or over-applied</a:t>
            </a:r>
          </a:p>
        </p:txBody>
      </p:sp>
      <p:cxnSp>
        <p:nvCxnSpPr>
          <p:cNvPr id="3" name="Straight Connector 2"/>
          <p:cNvCxnSpPr/>
          <p:nvPr/>
        </p:nvCxnSpPr>
        <p:spPr>
          <a:xfrm>
            <a:off x="4419600" y="5105400"/>
            <a:ext cx="1981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10200" y="5105400"/>
            <a:ext cx="0" cy="1447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087209" y="5190057"/>
            <a:ext cx="1322991" cy="646331"/>
          </a:xfrm>
          <a:prstGeom prst="rect">
            <a:avLst/>
          </a:prstGeom>
          <a:noFill/>
        </p:spPr>
        <p:txBody>
          <a:bodyPr wrap="none" rtlCol="0">
            <a:spAutoFit/>
          </a:bodyPr>
          <a:lstStyle/>
          <a:p>
            <a:pPr algn="r"/>
            <a:r>
              <a:rPr lang="en-US" dirty="0" smtClean="0"/>
              <a:t>OH incurred</a:t>
            </a:r>
          </a:p>
          <a:p>
            <a:pPr algn="r"/>
            <a:r>
              <a:rPr lang="en-US" dirty="0" smtClean="0"/>
              <a:t>8500</a:t>
            </a:r>
            <a:endParaRPr lang="en-US" dirty="0"/>
          </a:p>
        </p:txBody>
      </p:sp>
      <p:sp>
        <p:nvSpPr>
          <p:cNvPr id="9" name="TextBox 8"/>
          <p:cNvSpPr txBox="1"/>
          <p:nvPr/>
        </p:nvSpPr>
        <p:spPr>
          <a:xfrm>
            <a:off x="5433237" y="5181600"/>
            <a:ext cx="1231427" cy="1200329"/>
          </a:xfrm>
          <a:prstGeom prst="rect">
            <a:avLst/>
          </a:prstGeom>
          <a:noFill/>
        </p:spPr>
        <p:txBody>
          <a:bodyPr wrap="none" rtlCol="0">
            <a:spAutoFit/>
          </a:bodyPr>
          <a:lstStyle/>
          <a:p>
            <a:r>
              <a:rPr lang="en-US" dirty="0" smtClean="0"/>
              <a:t>OH applied</a:t>
            </a:r>
          </a:p>
          <a:p>
            <a:r>
              <a:rPr lang="en-US" dirty="0" smtClean="0"/>
              <a:t>8820</a:t>
            </a:r>
          </a:p>
          <a:p>
            <a:r>
              <a:rPr lang="en-US" dirty="0" smtClean="0"/>
              <a:t>----------</a:t>
            </a:r>
          </a:p>
          <a:p>
            <a:r>
              <a:rPr lang="en-US" dirty="0"/>
              <a:t> </a:t>
            </a:r>
            <a:r>
              <a:rPr lang="en-US" dirty="0" smtClean="0"/>
              <a:t>  320</a:t>
            </a:r>
            <a:endParaRPr lang="en-US" dirty="0"/>
          </a:p>
        </p:txBody>
      </p:sp>
      <p:sp>
        <p:nvSpPr>
          <p:cNvPr id="2" name="TextBox 1"/>
          <p:cNvSpPr txBox="1"/>
          <p:nvPr/>
        </p:nvSpPr>
        <p:spPr>
          <a:xfrm>
            <a:off x="4660636" y="4757333"/>
            <a:ext cx="1499128" cy="369332"/>
          </a:xfrm>
          <a:prstGeom prst="rect">
            <a:avLst/>
          </a:prstGeom>
          <a:noFill/>
        </p:spPr>
        <p:txBody>
          <a:bodyPr wrap="none" rtlCol="0">
            <a:spAutoFit/>
          </a:bodyPr>
          <a:lstStyle/>
          <a:p>
            <a:pPr algn="ct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10" name="Slide Number Placeholder 9"/>
          <p:cNvSpPr>
            <a:spLocks noGrp="1"/>
          </p:cNvSpPr>
          <p:nvPr>
            <p:ph type="sldNum" sz="quarter" idx="12"/>
          </p:nvPr>
        </p:nvSpPr>
        <p:spPr/>
        <p:txBody>
          <a:bodyPr/>
          <a:lstStyle/>
          <a:p>
            <a:fld id="{8A808679-E629-44EE-8713-C57B44423E0E}" type="slidenum">
              <a:rPr lang="en-US" smtClean="0"/>
              <a:t>33</a:t>
            </a:fld>
            <a:endParaRPr lang="en-US"/>
          </a:p>
        </p:txBody>
      </p:sp>
    </p:spTree>
    <p:extLst>
      <p:ext uri="{BB962C8B-B14F-4D97-AF65-F5344CB8AC3E}">
        <p14:creationId xmlns:p14="http://schemas.microsoft.com/office/powerpoint/2010/main" val="865659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Over-applied vs. Under-applied</a:t>
            </a:r>
            <a:endParaRPr lang="en-US" dirty="0"/>
          </a:p>
        </p:txBody>
      </p:sp>
      <p:sp>
        <p:nvSpPr>
          <p:cNvPr id="8195" name="Rectangle 3"/>
          <p:cNvSpPr>
            <a:spLocks noGrp="1" noChangeArrowheads="1"/>
          </p:cNvSpPr>
          <p:nvPr>
            <p:ph idx="1"/>
          </p:nvPr>
        </p:nvSpPr>
        <p:spPr>
          <a:xfrm>
            <a:off x="609601" y="1524000"/>
            <a:ext cx="7670800" cy="4800600"/>
          </a:xfrm>
        </p:spPr>
        <p:txBody>
          <a:bodyPr>
            <a:normAutofit lnSpcReduction="10000"/>
          </a:bodyPr>
          <a:lstStyle/>
          <a:p>
            <a:r>
              <a:rPr lang="en-US" dirty="0"/>
              <a:t>If actual overhead incurred &lt; overhead applied, overhead is </a:t>
            </a:r>
            <a:r>
              <a:rPr lang="en-US" dirty="0" smtClean="0"/>
              <a:t>over-applied</a:t>
            </a:r>
            <a:endParaRPr lang="en-US" dirty="0"/>
          </a:p>
          <a:p>
            <a:pPr lvl="1"/>
            <a:r>
              <a:rPr lang="en-US" dirty="0"/>
              <a:t>Too much overhead was applied to each contract.   Reported cost of administering contracts is too high</a:t>
            </a:r>
            <a:r>
              <a:rPr lang="en-US" dirty="0" smtClean="0"/>
              <a:t>. </a:t>
            </a:r>
          </a:p>
          <a:p>
            <a:r>
              <a:rPr lang="en-US" dirty="0" smtClean="0"/>
              <a:t>If actual overhead incurred &gt; overhead applied, overhead is under-applied</a:t>
            </a:r>
          </a:p>
          <a:p>
            <a:pPr lvl="1"/>
            <a:r>
              <a:rPr lang="en-US" dirty="0"/>
              <a:t>N</a:t>
            </a:r>
            <a:r>
              <a:rPr lang="en-US" dirty="0" smtClean="0"/>
              <a:t>ot enough overhead was applied to each contract.   Reported cost of administering contracts is too low.</a:t>
            </a:r>
          </a:p>
        </p:txBody>
      </p:sp>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8A808679-E629-44EE-8713-C57B44423E0E}" type="slidenum">
              <a:rPr lang="en-US" smtClean="0"/>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a Serious Problem?</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If the over- or under-applied overhead amount is </a:t>
            </a:r>
            <a:r>
              <a:rPr lang="en-US" i="1" dirty="0" smtClean="0"/>
              <a:t>Material</a:t>
            </a:r>
            <a:r>
              <a:rPr lang="en-US" dirty="0"/>
              <a:t> </a:t>
            </a:r>
            <a:r>
              <a:rPr lang="en-US" dirty="0" smtClean="0"/>
              <a:t>then the difference will affect decisions</a:t>
            </a:r>
          </a:p>
          <a:p>
            <a:r>
              <a:rPr lang="en-US" dirty="0" smtClean="0"/>
              <a:t>What constitutes a material amount?</a:t>
            </a:r>
          </a:p>
          <a:p>
            <a:pPr lvl="1"/>
            <a:r>
              <a:rPr lang="en-US" dirty="0" smtClean="0"/>
              <a:t>It depends.  If the error is more than 5% of the total contract amount, it is probably significant</a:t>
            </a:r>
            <a:endParaRPr lang="en-US" dirty="0"/>
          </a:p>
          <a:p>
            <a:r>
              <a:rPr lang="en-US" dirty="0" smtClean="0"/>
              <a:t>Is the error due to a significant error in estimating either Labor $ or Overhead $?</a:t>
            </a:r>
          </a:p>
          <a:p>
            <a:pPr lvl="1"/>
            <a:r>
              <a:rPr lang="en-US" dirty="0" smtClean="0"/>
              <a:t>If so, the overhead rate should be adjusted</a:t>
            </a: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35</a:t>
            </a:fld>
            <a:endParaRPr lang="en-US"/>
          </a:p>
        </p:txBody>
      </p:sp>
    </p:spTree>
    <p:extLst>
      <p:ext uri="{BB962C8B-B14F-4D97-AF65-F5344CB8AC3E}">
        <p14:creationId xmlns:p14="http://schemas.microsoft.com/office/powerpoint/2010/main" val="25785710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or Over-costing</a:t>
            </a:r>
            <a:endParaRPr lang="en-US" dirty="0"/>
          </a:p>
        </p:txBody>
      </p:sp>
      <p:sp>
        <p:nvSpPr>
          <p:cNvPr id="3" name="Content Placeholder 2"/>
          <p:cNvSpPr>
            <a:spLocks noGrp="1"/>
          </p:cNvSpPr>
          <p:nvPr>
            <p:ph idx="1"/>
          </p:nvPr>
        </p:nvSpPr>
        <p:spPr/>
        <p:txBody>
          <a:bodyPr>
            <a:normAutofit/>
          </a:bodyPr>
          <a:lstStyle/>
          <a:p>
            <a:r>
              <a:rPr lang="en-US" dirty="0" smtClean="0"/>
              <a:t>How might under-costing </a:t>
            </a:r>
            <a:r>
              <a:rPr lang="en-US" dirty="0"/>
              <a:t>C</a:t>
            </a:r>
            <a:r>
              <a:rPr lang="en-US" dirty="0" smtClean="0"/>
              <a:t>ontract </a:t>
            </a:r>
            <a:r>
              <a:rPr lang="en-US" dirty="0"/>
              <a:t>A</a:t>
            </a:r>
            <a:r>
              <a:rPr lang="en-US" dirty="0" smtClean="0"/>
              <a:t>dministration affect decisions?</a:t>
            </a:r>
          </a:p>
          <a:p>
            <a:endParaRPr lang="en-US" dirty="0" smtClean="0"/>
          </a:p>
          <a:p>
            <a:r>
              <a:rPr lang="en-US" dirty="0" smtClean="0"/>
              <a:t>How </a:t>
            </a:r>
            <a:r>
              <a:rPr lang="en-US" dirty="0"/>
              <a:t>might </a:t>
            </a:r>
            <a:r>
              <a:rPr lang="en-US" dirty="0" smtClean="0"/>
              <a:t>over-costing Contract Administration </a:t>
            </a:r>
            <a:r>
              <a:rPr lang="en-US" dirty="0"/>
              <a:t>affect decisions</a:t>
            </a:r>
            <a:r>
              <a:rPr lang="en-US" dirty="0" smtClean="0"/>
              <a:t>?</a:t>
            </a:r>
          </a:p>
          <a:p>
            <a:pPr lvl="1"/>
            <a:endParaRPr lang="en-US" dirty="0" smtClean="0">
              <a:solidFill>
                <a:schemeClr val="bg1">
                  <a:lumMod val="50000"/>
                </a:schemeClr>
              </a:solidFill>
            </a:endParaRPr>
          </a:p>
          <a:p>
            <a:endParaRPr lang="en-US" dirty="0"/>
          </a:p>
        </p:txBody>
      </p:sp>
      <p:sp>
        <p:nvSpPr>
          <p:cNvPr id="4" name="Footer Placeholder 3"/>
          <p:cNvSpPr>
            <a:spLocks noGrp="1"/>
          </p:cNvSpPr>
          <p:nvPr>
            <p:ph type="ftr" sz="quarter" idx="11"/>
          </p:nvPr>
        </p:nvSpPr>
        <p:spPr/>
        <p:txBody>
          <a:bodyPr/>
          <a:lstStyle/>
          <a:p>
            <a:r>
              <a:rPr lang="en-US" dirty="0" smtClean="0"/>
              <a:t>© Dale R. Geiger 2011</a:t>
            </a:r>
            <a:endParaRPr lang="en-US" dirty="0"/>
          </a:p>
        </p:txBody>
      </p:sp>
      <p:sp>
        <p:nvSpPr>
          <p:cNvPr id="5" name="Slide Number Placeholder 4"/>
          <p:cNvSpPr>
            <a:spLocks noGrp="1"/>
          </p:cNvSpPr>
          <p:nvPr>
            <p:ph type="sldNum" sz="quarter" idx="12"/>
          </p:nvPr>
        </p:nvSpPr>
        <p:spPr/>
        <p:txBody>
          <a:bodyPr/>
          <a:lstStyle/>
          <a:p>
            <a:fld id="{8A808679-E629-44EE-8713-C57B44423E0E}" type="slidenum">
              <a:rPr lang="en-US" smtClean="0"/>
              <a:t>36</a:t>
            </a:fld>
            <a:endParaRPr lang="en-US"/>
          </a:p>
        </p:txBody>
      </p:sp>
    </p:spTree>
    <p:extLst>
      <p:ext uri="{BB962C8B-B14F-4D97-AF65-F5344CB8AC3E}">
        <p14:creationId xmlns:p14="http://schemas.microsoft.com/office/powerpoint/2010/main" val="15336970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or Over-costing</a:t>
            </a:r>
            <a:endParaRPr lang="en-US" dirty="0"/>
          </a:p>
        </p:txBody>
      </p:sp>
      <p:sp>
        <p:nvSpPr>
          <p:cNvPr id="3" name="Content Placeholder 2"/>
          <p:cNvSpPr>
            <a:spLocks noGrp="1"/>
          </p:cNvSpPr>
          <p:nvPr>
            <p:ph idx="1"/>
          </p:nvPr>
        </p:nvSpPr>
        <p:spPr/>
        <p:txBody>
          <a:bodyPr>
            <a:normAutofit/>
          </a:bodyPr>
          <a:lstStyle/>
          <a:p>
            <a:r>
              <a:rPr lang="en-US" dirty="0" smtClean="0"/>
              <a:t>How might under-costing </a:t>
            </a:r>
            <a:r>
              <a:rPr lang="en-US" dirty="0"/>
              <a:t>C</a:t>
            </a:r>
            <a:r>
              <a:rPr lang="en-US" dirty="0" smtClean="0"/>
              <a:t>ontract </a:t>
            </a:r>
            <a:r>
              <a:rPr lang="en-US" dirty="0"/>
              <a:t>A</a:t>
            </a:r>
            <a:r>
              <a:rPr lang="en-US" dirty="0" smtClean="0"/>
              <a:t>dministration affect decisions?</a:t>
            </a:r>
          </a:p>
          <a:p>
            <a:pPr lvl="1"/>
            <a:r>
              <a:rPr lang="en-US" dirty="0">
                <a:solidFill>
                  <a:schemeClr val="bg1">
                    <a:lumMod val="50000"/>
                  </a:schemeClr>
                </a:solidFill>
              </a:rPr>
              <a:t>If contract administration costs are significantly </a:t>
            </a:r>
            <a:r>
              <a:rPr lang="en-US" dirty="0" smtClean="0">
                <a:solidFill>
                  <a:schemeClr val="bg1">
                    <a:lumMod val="50000"/>
                  </a:schemeClr>
                </a:solidFill>
              </a:rPr>
              <a:t>under-</a:t>
            </a:r>
            <a:r>
              <a:rPr lang="en-US" dirty="0" err="1" smtClean="0">
                <a:solidFill>
                  <a:schemeClr val="bg1">
                    <a:lumMod val="50000"/>
                  </a:schemeClr>
                </a:solidFill>
              </a:rPr>
              <a:t>costed</a:t>
            </a:r>
            <a:r>
              <a:rPr lang="en-US" dirty="0" smtClean="0">
                <a:solidFill>
                  <a:schemeClr val="bg1">
                    <a:lumMod val="50000"/>
                  </a:schemeClr>
                </a:solidFill>
              </a:rPr>
              <a:t> </a:t>
            </a:r>
            <a:r>
              <a:rPr lang="en-US" dirty="0">
                <a:solidFill>
                  <a:schemeClr val="bg1">
                    <a:lumMod val="50000"/>
                  </a:schemeClr>
                </a:solidFill>
              </a:rPr>
              <a:t>(think underpriced), the demand for contract administration resources will increase and they will be </a:t>
            </a:r>
            <a:r>
              <a:rPr lang="en-US" dirty="0" smtClean="0">
                <a:solidFill>
                  <a:schemeClr val="bg1">
                    <a:lumMod val="50000"/>
                  </a:schemeClr>
                </a:solidFill>
              </a:rPr>
              <a:t>over-consumed</a:t>
            </a:r>
            <a:r>
              <a:rPr lang="en-US" dirty="0">
                <a:solidFill>
                  <a:schemeClr val="bg1">
                    <a:lumMod val="50000"/>
                  </a:schemeClr>
                </a:solidFill>
              </a:rPr>
              <a:t>.  </a:t>
            </a:r>
          </a:p>
          <a:p>
            <a:r>
              <a:rPr lang="en-US" dirty="0" smtClean="0"/>
              <a:t>How </a:t>
            </a:r>
            <a:r>
              <a:rPr lang="en-US" dirty="0"/>
              <a:t>might </a:t>
            </a:r>
            <a:r>
              <a:rPr lang="en-US" dirty="0" smtClean="0"/>
              <a:t>over-costing Contract Administration </a:t>
            </a:r>
            <a:r>
              <a:rPr lang="en-US" dirty="0"/>
              <a:t>affect decisions</a:t>
            </a:r>
            <a:r>
              <a:rPr lang="en-US" dirty="0" smtClean="0"/>
              <a:t>?</a:t>
            </a:r>
          </a:p>
          <a:p>
            <a:endParaRPr lang="en-US" dirty="0"/>
          </a:p>
        </p:txBody>
      </p:sp>
      <p:sp>
        <p:nvSpPr>
          <p:cNvPr id="4" name="Footer Placeholder 3"/>
          <p:cNvSpPr>
            <a:spLocks noGrp="1"/>
          </p:cNvSpPr>
          <p:nvPr>
            <p:ph type="ftr" sz="quarter" idx="11"/>
          </p:nvPr>
        </p:nvSpPr>
        <p:spPr/>
        <p:txBody>
          <a:bodyPr/>
          <a:lstStyle/>
          <a:p>
            <a:r>
              <a:rPr lang="en-US" dirty="0" smtClean="0"/>
              <a:t>© Dale R. Geiger 2011</a:t>
            </a:r>
            <a:endParaRPr lang="en-US" dirty="0"/>
          </a:p>
        </p:txBody>
      </p:sp>
      <p:sp>
        <p:nvSpPr>
          <p:cNvPr id="5" name="Slide Number Placeholder 4"/>
          <p:cNvSpPr>
            <a:spLocks noGrp="1"/>
          </p:cNvSpPr>
          <p:nvPr>
            <p:ph type="sldNum" sz="quarter" idx="12"/>
          </p:nvPr>
        </p:nvSpPr>
        <p:spPr/>
        <p:txBody>
          <a:bodyPr/>
          <a:lstStyle/>
          <a:p>
            <a:fld id="{8A808679-E629-44EE-8713-C57B44423E0E}" type="slidenum">
              <a:rPr lang="en-US" smtClean="0"/>
              <a:t>37</a:t>
            </a:fld>
            <a:endParaRPr lang="en-US"/>
          </a:p>
        </p:txBody>
      </p:sp>
    </p:spTree>
    <p:extLst>
      <p:ext uri="{BB962C8B-B14F-4D97-AF65-F5344CB8AC3E}">
        <p14:creationId xmlns:p14="http://schemas.microsoft.com/office/powerpoint/2010/main" val="32021956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or Over-costing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might under-costing </a:t>
            </a:r>
            <a:r>
              <a:rPr lang="en-US" dirty="0"/>
              <a:t>C</a:t>
            </a:r>
            <a:r>
              <a:rPr lang="en-US" dirty="0" smtClean="0"/>
              <a:t>ontract </a:t>
            </a:r>
            <a:r>
              <a:rPr lang="en-US" dirty="0"/>
              <a:t>A</a:t>
            </a:r>
            <a:r>
              <a:rPr lang="en-US" dirty="0" smtClean="0"/>
              <a:t>dministration affect decisions?</a:t>
            </a:r>
          </a:p>
          <a:p>
            <a:pPr lvl="1"/>
            <a:r>
              <a:rPr lang="en-US" dirty="0">
                <a:solidFill>
                  <a:schemeClr val="bg1">
                    <a:lumMod val="50000"/>
                  </a:schemeClr>
                </a:solidFill>
              </a:rPr>
              <a:t>If contract administration costs are significantly </a:t>
            </a:r>
            <a:r>
              <a:rPr lang="en-US" dirty="0" smtClean="0">
                <a:solidFill>
                  <a:schemeClr val="bg1">
                    <a:lumMod val="50000"/>
                  </a:schemeClr>
                </a:solidFill>
              </a:rPr>
              <a:t>under-</a:t>
            </a:r>
            <a:r>
              <a:rPr lang="en-US" dirty="0" err="1" smtClean="0">
                <a:solidFill>
                  <a:schemeClr val="bg1">
                    <a:lumMod val="50000"/>
                  </a:schemeClr>
                </a:solidFill>
              </a:rPr>
              <a:t>costed</a:t>
            </a:r>
            <a:r>
              <a:rPr lang="en-US" dirty="0" smtClean="0">
                <a:solidFill>
                  <a:schemeClr val="bg1">
                    <a:lumMod val="50000"/>
                  </a:schemeClr>
                </a:solidFill>
              </a:rPr>
              <a:t> </a:t>
            </a:r>
            <a:r>
              <a:rPr lang="en-US" dirty="0">
                <a:solidFill>
                  <a:schemeClr val="bg1">
                    <a:lumMod val="50000"/>
                  </a:schemeClr>
                </a:solidFill>
              </a:rPr>
              <a:t>(think underpriced), the demand for contract administration resources will increase and they will be </a:t>
            </a:r>
            <a:r>
              <a:rPr lang="en-US" dirty="0" smtClean="0">
                <a:solidFill>
                  <a:schemeClr val="bg1">
                    <a:lumMod val="50000"/>
                  </a:schemeClr>
                </a:solidFill>
              </a:rPr>
              <a:t>over-consumed</a:t>
            </a:r>
            <a:r>
              <a:rPr lang="en-US" dirty="0">
                <a:solidFill>
                  <a:schemeClr val="bg1">
                    <a:lumMod val="50000"/>
                  </a:schemeClr>
                </a:solidFill>
              </a:rPr>
              <a:t>.  </a:t>
            </a:r>
          </a:p>
          <a:p>
            <a:r>
              <a:rPr lang="en-US" dirty="0" smtClean="0"/>
              <a:t>How </a:t>
            </a:r>
            <a:r>
              <a:rPr lang="en-US" dirty="0"/>
              <a:t>might </a:t>
            </a:r>
            <a:r>
              <a:rPr lang="en-US" dirty="0" smtClean="0"/>
              <a:t>over-costing Contract Administration </a:t>
            </a:r>
            <a:r>
              <a:rPr lang="en-US" dirty="0"/>
              <a:t>affect decisions</a:t>
            </a:r>
            <a:r>
              <a:rPr lang="en-US" dirty="0" smtClean="0"/>
              <a:t>?</a:t>
            </a:r>
          </a:p>
          <a:p>
            <a:pPr lvl="1"/>
            <a:r>
              <a:rPr lang="en-US" dirty="0">
                <a:solidFill>
                  <a:schemeClr val="bg1">
                    <a:lumMod val="50000"/>
                  </a:schemeClr>
                </a:solidFill>
              </a:rPr>
              <a:t>If contract administration costs are significantly </a:t>
            </a:r>
            <a:r>
              <a:rPr lang="en-US" dirty="0" smtClean="0">
                <a:solidFill>
                  <a:schemeClr val="bg1">
                    <a:lumMod val="50000"/>
                  </a:schemeClr>
                </a:solidFill>
              </a:rPr>
              <a:t>over-</a:t>
            </a:r>
            <a:r>
              <a:rPr lang="en-US" dirty="0" err="1" smtClean="0">
                <a:solidFill>
                  <a:schemeClr val="bg1">
                    <a:lumMod val="50000"/>
                  </a:schemeClr>
                </a:solidFill>
              </a:rPr>
              <a:t>costed</a:t>
            </a:r>
            <a:r>
              <a:rPr lang="en-US" dirty="0">
                <a:solidFill>
                  <a:schemeClr val="bg1">
                    <a:lumMod val="50000"/>
                  </a:schemeClr>
                </a:solidFill>
              </a:rPr>
              <a:t>, it may make outsourcing appear attractive.  </a:t>
            </a:r>
          </a:p>
          <a:p>
            <a:pPr lvl="1"/>
            <a:endParaRPr lang="en-US" dirty="0">
              <a:solidFill>
                <a:schemeClr val="bg1">
                  <a:lumMod val="50000"/>
                </a:schemeClr>
              </a:solidFill>
            </a:endParaRPr>
          </a:p>
          <a:p>
            <a:endParaRPr lang="en-US" dirty="0"/>
          </a:p>
        </p:txBody>
      </p:sp>
      <p:sp>
        <p:nvSpPr>
          <p:cNvPr id="4" name="Footer Placeholder 3"/>
          <p:cNvSpPr>
            <a:spLocks noGrp="1"/>
          </p:cNvSpPr>
          <p:nvPr>
            <p:ph type="ftr" sz="quarter" idx="11"/>
          </p:nvPr>
        </p:nvSpPr>
        <p:spPr/>
        <p:txBody>
          <a:bodyPr/>
          <a:lstStyle/>
          <a:p>
            <a:r>
              <a:rPr lang="en-US" dirty="0" smtClean="0"/>
              <a:t>© Dale R. Geiger 2011</a:t>
            </a:r>
            <a:endParaRPr lang="en-US" dirty="0"/>
          </a:p>
        </p:txBody>
      </p:sp>
      <p:sp>
        <p:nvSpPr>
          <p:cNvPr id="5" name="Slide Number Placeholder 4"/>
          <p:cNvSpPr>
            <a:spLocks noGrp="1"/>
          </p:cNvSpPr>
          <p:nvPr>
            <p:ph type="sldNum" sz="quarter" idx="12"/>
          </p:nvPr>
        </p:nvSpPr>
        <p:spPr/>
        <p:txBody>
          <a:bodyPr/>
          <a:lstStyle/>
          <a:p>
            <a:fld id="{8A808679-E629-44EE-8713-C57B44423E0E}" type="slidenum">
              <a:rPr lang="en-US" smtClean="0"/>
              <a:t>38</a:t>
            </a:fld>
            <a:endParaRPr lang="en-US"/>
          </a:p>
        </p:txBody>
      </p:sp>
    </p:spTree>
    <p:extLst>
      <p:ext uri="{BB962C8B-B14F-4D97-AF65-F5344CB8AC3E}">
        <p14:creationId xmlns:p14="http://schemas.microsoft.com/office/powerpoint/2010/main" val="32021956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How can perpetual overhead application result in over- or under-applied overhead?</a:t>
            </a:r>
          </a:p>
          <a:p>
            <a:r>
              <a:rPr lang="en-US" dirty="0" smtClean="0"/>
              <a:t>If actual overhead is greater than applied overhead, overhead will be </a:t>
            </a:r>
            <a:r>
              <a:rPr lang="en-US" u="sng" dirty="0" smtClean="0"/>
              <a:t>		</a:t>
            </a:r>
            <a:r>
              <a:rPr lang="en-US" dirty="0" smtClean="0"/>
              <a:t>-applied.</a:t>
            </a:r>
          </a:p>
          <a:p>
            <a:endParaRPr lang="en-US" dirty="0" smtClean="0"/>
          </a:p>
          <a:p>
            <a:endParaRPr lang="en-US" dirty="0" smtClean="0"/>
          </a:p>
          <a:p>
            <a:endParaRPr lang="en-US" dirty="0"/>
          </a:p>
        </p:txBody>
      </p:sp>
      <p:pic>
        <p:nvPicPr>
          <p:cNvPr id="1026" name="Picture 2" descr="C:\Users\Melanie Nelson\AppData\Local\Microsoft\Windows\Temporary Internet Files\Content.IE5\SCKGKNQB\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76200"/>
            <a:ext cx="1066800" cy="153619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39</a:t>
            </a:fld>
            <a:endParaRPr lang="en-US"/>
          </a:p>
        </p:txBody>
      </p:sp>
    </p:spTree>
    <p:extLst>
      <p:ext uri="{BB962C8B-B14F-4D97-AF65-F5344CB8AC3E}">
        <p14:creationId xmlns:p14="http://schemas.microsoft.com/office/powerpoint/2010/main" val="1555226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Order Costing</a:t>
            </a:r>
            <a:endParaRPr lang="en-US" dirty="0"/>
          </a:p>
        </p:txBody>
      </p:sp>
      <p:sp>
        <p:nvSpPr>
          <p:cNvPr id="3" name="Content Placeholder 2"/>
          <p:cNvSpPr>
            <a:spLocks noGrp="1"/>
          </p:cNvSpPr>
          <p:nvPr>
            <p:ph idx="1"/>
          </p:nvPr>
        </p:nvSpPr>
        <p:spPr/>
        <p:txBody>
          <a:bodyPr/>
          <a:lstStyle/>
          <a:p>
            <a:r>
              <a:rPr lang="en-US" dirty="0" smtClean="0"/>
              <a:t>Provides a methodology for calculating the cost of a job</a:t>
            </a:r>
          </a:p>
          <a:p>
            <a:r>
              <a:rPr lang="en-US" dirty="0" smtClean="0"/>
              <a:t>Assumes that each job is unique and has identifiable direct costs</a:t>
            </a:r>
          </a:p>
          <a:p>
            <a:r>
              <a:rPr lang="en-US" dirty="0" smtClean="0"/>
              <a:t>Assumes that all jobs consume indirect resources in a similar manner</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4</a:t>
            </a:fld>
            <a:endParaRPr lang="en-US"/>
          </a:p>
        </p:txBody>
      </p:sp>
    </p:spTree>
    <p:extLst>
      <p:ext uri="{BB962C8B-B14F-4D97-AF65-F5344CB8AC3E}">
        <p14:creationId xmlns:p14="http://schemas.microsoft.com/office/powerpoint/2010/main" val="16868883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 Problem – Part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Repair Depot has no jobs in process at the beginning of the period.  During the period the following jobs are started:</a:t>
            </a:r>
          </a:p>
          <a:p>
            <a:endParaRPr lang="en-US" dirty="0"/>
          </a:p>
          <a:p>
            <a:endParaRPr lang="en-US" dirty="0" smtClean="0"/>
          </a:p>
          <a:p>
            <a:endParaRPr lang="en-US" dirty="0"/>
          </a:p>
          <a:p>
            <a:endParaRPr lang="en-US" dirty="0" smtClean="0"/>
          </a:p>
          <a:p>
            <a:endParaRPr lang="en-US" dirty="0" smtClean="0"/>
          </a:p>
          <a:p>
            <a:r>
              <a:rPr lang="en-US" dirty="0"/>
              <a:t>Alpha and Bravo are completed and transferred out.  Charlie remains in </a:t>
            </a:r>
            <a:r>
              <a:rPr lang="en-US" dirty="0" smtClean="0"/>
              <a:t>process.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40283839"/>
              </p:ext>
            </p:extLst>
          </p:nvPr>
        </p:nvGraphicFramePr>
        <p:xfrm>
          <a:off x="1371600" y="2971800"/>
          <a:ext cx="6096000" cy="1854200"/>
        </p:xfrm>
        <a:graphic>
          <a:graphicData uri="http://schemas.openxmlformats.org/drawingml/2006/table">
            <a:tbl>
              <a:tblPr firstRow="1" bandRow="1">
                <a:tableStyleId>{0505E3EF-67EA-436B-97B2-0124C06EBD24}</a:tableStyleId>
              </a:tblPr>
              <a:tblGrid>
                <a:gridCol w="1524000"/>
                <a:gridCol w="1524000"/>
                <a:gridCol w="1524000"/>
                <a:gridCol w="1524000"/>
              </a:tblGrid>
              <a:tr h="370840">
                <a:tc>
                  <a:txBody>
                    <a:bodyPr/>
                    <a:lstStyle/>
                    <a:p>
                      <a:endParaRPr lang="en-US" dirty="0"/>
                    </a:p>
                  </a:txBody>
                  <a:tcPr/>
                </a:tc>
                <a:tc>
                  <a:txBody>
                    <a:bodyPr/>
                    <a:lstStyle/>
                    <a:p>
                      <a:pPr algn="ctr"/>
                      <a:r>
                        <a:rPr lang="en-US" dirty="0" smtClean="0"/>
                        <a:t>Alpha</a:t>
                      </a:r>
                      <a:endParaRPr lang="en-US" dirty="0"/>
                    </a:p>
                  </a:txBody>
                  <a:tcPr/>
                </a:tc>
                <a:tc>
                  <a:txBody>
                    <a:bodyPr/>
                    <a:lstStyle/>
                    <a:p>
                      <a:pPr algn="ctr"/>
                      <a:r>
                        <a:rPr lang="en-US" dirty="0" smtClean="0"/>
                        <a:t>Bravo</a:t>
                      </a:r>
                      <a:endParaRPr lang="en-US" dirty="0"/>
                    </a:p>
                  </a:txBody>
                  <a:tcPr/>
                </a:tc>
                <a:tc>
                  <a:txBody>
                    <a:bodyPr/>
                    <a:lstStyle/>
                    <a:p>
                      <a:pPr algn="ctr"/>
                      <a:r>
                        <a:rPr lang="en-US" dirty="0" smtClean="0"/>
                        <a:t>Charlie</a:t>
                      </a:r>
                      <a:endParaRPr lang="en-US" dirty="0"/>
                    </a:p>
                  </a:txBody>
                  <a:tcPr/>
                </a:tc>
              </a:tr>
              <a:tr h="370840">
                <a:tc>
                  <a:txBody>
                    <a:bodyPr/>
                    <a:lstStyle/>
                    <a:p>
                      <a:r>
                        <a:rPr lang="en-US" dirty="0" smtClean="0"/>
                        <a:t>Parts </a:t>
                      </a:r>
                    </a:p>
                  </a:txBody>
                  <a:tcPr/>
                </a:tc>
                <a:tc>
                  <a:txBody>
                    <a:bodyPr/>
                    <a:lstStyle/>
                    <a:p>
                      <a:pPr algn="r"/>
                      <a:r>
                        <a:rPr lang="en-US" dirty="0" smtClean="0"/>
                        <a:t>5000</a:t>
                      </a:r>
                      <a:endParaRPr lang="en-US" dirty="0"/>
                    </a:p>
                  </a:txBody>
                  <a:tcPr/>
                </a:tc>
                <a:tc>
                  <a:txBody>
                    <a:bodyPr/>
                    <a:lstStyle/>
                    <a:p>
                      <a:pPr algn="r"/>
                      <a:r>
                        <a:rPr lang="en-US" dirty="0" smtClean="0"/>
                        <a:t>4200</a:t>
                      </a:r>
                      <a:endParaRPr lang="en-US" dirty="0"/>
                    </a:p>
                  </a:txBody>
                  <a:tcPr/>
                </a:tc>
                <a:tc>
                  <a:txBody>
                    <a:bodyPr/>
                    <a:lstStyle/>
                    <a:p>
                      <a:pPr algn="r"/>
                      <a:r>
                        <a:rPr lang="en-US" dirty="0" smtClean="0"/>
                        <a:t>3600</a:t>
                      </a:r>
                      <a:endParaRPr lang="en-US" dirty="0"/>
                    </a:p>
                  </a:txBody>
                  <a:tcPr/>
                </a:tc>
              </a:tr>
              <a:tr h="370840">
                <a:tc>
                  <a:txBody>
                    <a:bodyPr/>
                    <a:lstStyle/>
                    <a:p>
                      <a:r>
                        <a:rPr lang="en-US" dirty="0" smtClean="0"/>
                        <a:t>Labor</a:t>
                      </a:r>
                      <a:endParaRPr lang="en-US" dirty="0"/>
                    </a:p>
                  </a:txBody>
                  <a:tcPr/>
                </a:tc>
                <a:tc>
                  <a:txBody>
                    <a:bodyPr/>
                    <a:lstStyle/>
                    <a:p>
                      <a:pPr algn="r"/>
                      <a:r>
                        <a:rPr lang="en-US" dirty="0" smtClean="0"/>
                        <a:t>4500</a:t>
                      </a:r>
                      <a:endParaRPr lang="en-US" dirty="0"/>
                    </a:p>
                  </a:txBody>
                  <a:tcPr/>
                </a:tc>
                <a:tc>
                  <a:txBody>
                    <a:bodyPr/>
                    <a:lstStyle/>
                    <a:p>
                      <a:pPr algn="r"/>
                      <a:r>
                        <a:rPr lang="en-US" dirty="0" smtClean="0"/>
                        <a:t>6400</a:t>
                      </a:r>
                      <a:endParaRPr lang="en-US" dirty="0"/>
                    </a:p>
                  </a:txBody>
                  <a:tcPr/>
                </a:tc>
                <a:tc>
                  <a:txBody>
                    <a:bodyPr/>
                    <a:lstStyle/>
                    <a:p>
                      <a:pPr algn="r"/>
                      <a:r>
                        <a:rPr lang="en-US" dirty="0" smtClean="0"/>
                        <a:t>3200</a:t>
                      </a:r>
                      <a:endParaRPr lang="en-US" dirty="0"/>
                    </a:p>
                  </a:txBody>
                  <a:tcPr/>
                </a:tc>
              </a:tr>
              <a:tr h="370840">
                <a:tc>
                  <a:txBody>
                    <a:bodyPr/>
                    <a:lstStyle/>
                    <a:p>
                      <a:r>
                        <a:rPr lang="en-US" dirty="0" smtClean="0"/>
                        <a:t>Overhead</a:t>
                      </a:r>
                      <a:endParaRPr lang="en-US" dirty="0"/>
                    </a:p>
                  </a:txBody>
                  <a:tcPr/>
                </a:tc>
                <a:tc>
                  <a:txBody>
                    <a:bodyPr/>
                    <a:lstStyle/>
                    <a:p>
                      <a:pPr algn="r"/>
                      <a:r>
                        <a:rPr lang="en-US" dirty="0" smtClean="0"/>
                        <a:t>2250</a:t>
                      </a:r>
                      <a:endParaRPr lang="en-US" dirty="0"/>
                    </a:p>
                  </a:txBody>
                  <a:tcPr/>
                </a:tc>
                <a:tc>
                  <a:txBody>
                    <a:bodyPr/>
                    <a:lstStyle/>
                    <a:p>
                      <a:pPr algn="r"/>
                      <a:r>
                        <a:rPr lang="en-US" dirty="0" smtClean="0"/>
                        <a:t>3200</a:t>
                      </a:r>
                      <a:endParaRPr lang="en-US" dirty="0"/>
                    </a:p>
                  </a:txBody>
                  <a:tcPr/>
                </a:tc>
                <a:tc>
                  <a:txBody>
                    <a:bodyPr/>
                    <a:lstStyle/>
                    <a:p>
                      <a:pPr algn="r"/>
                      <a:r>
                        <a:rPr lang="en-US" dirty="0" smtClean="0"/>
                        <a:t>1600</a:t>
                      </a:r>
                      <a:endParaRPr lang="en-US" dirty="0"/>
                    </a:p>
                  </a:txBody>
                  <a:tcPr/>
                </a:tc>
              </a:tr>
              <a:tr h="370840">
                <a:tc>
                  <a:txBody>
                    <a:bodyPr/>
                    <a:lstStyle/>
                    <a:p>
                      <a:r>
                        <a:rPr lang="en-US" dirty="0" smtClean="0"/>
                        <a:t>Total</a:t>
                      </a:r>
                      <a:endParaRPr lang="en-US" dirty="0"/>
                    </a:p>
                  </a:txBody>
                  <a:tcPr/>
                </a:tc>
                <a:tc>
                  <a:txBody>
                    <a:bodyPr/>
                    <a:lstStyle/>
                    <a:p>
                      <a:pPr algn="r"/>
                      <a:r>
                        <a:rPr lang="en-US" dirty="0" smtClean="0"/>
                        <a:t>11750</a:t>
                      </a:r>
                      <a:endParaRPr lang="en-US" dirty="0"/>
                    </a:p>
                  </a:txBody>
                  <a:tcPr/>
                </a:tc>
                <a:tc>
                  <a:txBody>
                    <a:bodyPr/>
                    <a:lstStyle/>
                    <a:p>
                      <a:pPr algn="r"/>
                      <a:r>
                        <a:rPr lang="en-US" dirty="0" smtClean="0"/>
                        <a:t>13800</a:t>
                      </a:r>
                      <a:endParaRPr lang="en-US" dirty="0"/>
                    </a:p>
                  </a:txBody>
                  <a:tcPr/>
                </a:tc>
                <a:tc>
                  <a:txBody>
                    <a:bodyPr/>
                    <a:lstStyle/>
                    <a:p>
                      <a:pPr algn="r"/>
                      <a:r>
                        <a:rPr lang="en-US" dirty="0" smtClean="0"/>
                        <a:t>8400</a:t>
                      </a:r>
                      <a:endParaRPr lang="en-US"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8A808679-E629-44EE-8713-C57B44423E0E}" type="slidenum">
              <a:rPr lang="en-US" smtClean="0"/>
              <a:t>40</a:t>
            </a:fld>
            <a:endParaRPr lang="en-US"/>
          </a:p>
        </p:txBody>
      </p:sp>
    </p:spTree>
    <p:extLst>
      <p:ext uri="{BB962C8B-B14F-4D97-AF65-F5344CB8AC3E}">
        <p14:creationId xmlns:p14="http://schemas.microsoft.com/office/powerpoint/2010/main" val="19847646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Demonstration Problem – Part 2</a:t>
            </a:r>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smtClean="0"/>
              <a:t>Additional Information</a:t>
            </a:r>
          </a:p>
          <a:p>
            <a:pPr lvl="1"/>
            <a:r>
              <a:rPr lang="en-US" dirty="0" smtClean="0"/>
              <a:t>Beginning Raw Materials (Parts)		$1500</a:t>
            </a:r>
          </a:p>
          <a:p>
            <a:pPr lvl="1"/>
            <a:r>
              <a:rPr lang="en-US" dirty="0" smtClean="0"/>
              <a:t>Ending Raw Materials (Parts)		  2500</a:t>
            </a:r>
          </a:p>
          <a:p>
            <a:pPr lvl="1"/>
            <a:r>
              <a:rPr lang="en-US" dirty="0" smtClean="0"/>
              <a:t>Overhead Costs Incurred:</a:t>
            </a:r>
          </a:p>
          <a:p>
            <a:pPr lvl="2"/>
            <a:r>
              <a:rPr lang="en-US" dirty="0" smtClean="0"/>
              <a:t>Shop utilities		$1700</a:t>
            </a:r>
          </a:p>
          <a:p>
            <a:pPr lvl="2"/>
            <a:r>
              <a:rPr lang="en-US" dirty="0" smtClean="0"/>
              <a:t>Shop supplies		   3300</a:t>
            </a:r>
          </a:p>
          <a:p>
            <a:pPr lvl="2"/>
            <a:r>
              <a:rPr lang="en-US" dirty="0" smtClean="0"/>
              <a:t>Indirect labor		   2100</a:t>
            </a:r>
          </a:p>
          <a:p>
            <a:pPr lvl="1"/>
            <a:r>
              <a:rPr lang="en-US" dirty="0" smtClean="0"/>
              <a:t>Administrative costs 			  2800</a:t>
            </a:r>
          </a:p>
          <a:p>
            <a:pPr lvl="1"/>
            <a:r>
              <a:rPr lang="en-US" dirty="0" smtClean="0"/>
              <a:t>All jobs are sold when completed.  User fees equal Cost + 10% to cover administrative costs</a:t>
            </a: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41</a:t>
            </a:fld>
            <a:endParaRPr lang="en-US"/>
          </a:p>
        </p:txBody>
      </p:sp>
    </p:spTree>
    <p:extLst>
      <p:ext uri="{BB962C8B-B14F-4D97-AF65-F5344CB8AC3E}">
        <p14:creationId xmlns:p14="http://schemas.microsoft.com/office/powerpoint/2010/main" val="8928727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Demonstration Problem – Part 2</a:t>
            </a:r>
          </a:p>
        </p:txBody>
      </p:sp>
      <p:sp>
        <p:nvSpPr>
          <p:cNvPr id="3" name="Content Placeholder 2"/>
          <p:cNvSpPr>
            <a:spLocks noGrp="1"/>
          </p:cNvSpPr>
          <p:nvPr>
            <p:ph idx="1"/>
          </p:nvPr>
        </p:nvSpPr>
        <p:spPr/>
        <p:txBody>
          <a:bodyPr/>
          <a:lstStyle/>
          <a:p>
            <a:pPr marL="0" indent="0">
              <a:buNone/>
            </a:pPr>
            <a:r>
              <a:rPr lang="en-US" dirty="0" smtClean="0"/>
              <a:t>Use the inventory template to:</a:t>
            </a:r>
          </a:p>
          <a:p>
            <a:r>
              <a:rPr lang="en-US" dirty="0" smtClean="0"/>
              <a:t>Calculate Raw Materials Purchases</a:t>
            </a:r>
          </a:p>
          <a:p>
            <a:r>
              <a:rPr lang="en-US" dirty="0" smtClean="0"/>
              <a:t>Calculate Cost of Goods Sold</a:t>
            </a:r>
          </a:p>
          <a:p>
            <a:r>
              <a:rPr lang="en-US" dirty="0" smtClean="0"/>
              <a:t>Prove the ending balances in the inventory accounts</a:t>
            </a:r>
          </a:p>
          <a:p>
            <a:r>
              <a:rPr lang="en-US" dirty="0" smtClean="0"/>
              <a:t>Calculate Gross Profit and Operating Income</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42</a:t>
            </a:fld>
            <a:endParaRPr lang="en-US"/>
          </a:p>
        </p:txBody>
      </p:sp>
    </p:spTree>
    <p:extLst>
      <p:ext uri="{BB962C8B-B14F-4D97-AF65-F5344CB8AC3E}">
        <p14:creationId xmlns:p14="http://schemas.microsoft.com/office/powerpoint/2010/main" val="1570324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smtClean="0"/>
              <a:t>Demonstration Problem – Part 2</a:t>
            </a:r>
            <a:endParaRPr lang="en-US" dirty="0"/>
          </a:p>
        </p:txBody>
      </p:sp>
      <p:grpSp>
        <p:nvGrpSpPr>
          <p:cNvPr id="50179" name="Group 3"/>
          <p:cNvGrpSpPr>
            <a:grpSpLocks/>
          </p:cNvGrpSpPr>
          <p:nvPr/>
        </p:nvGrpSpPr>
        <p:grpSpPr bwMode="auto">
          <a:xfrm>
            <a:off x="900112" y="2057400"/>
            <a:ext cx="2133600" cy="2711450"/>
            <a:chOff x="336" y="1124"/>
            <a:chExt cx="1344" cy="1708"/>
          </a:xfrm>
        </p:grpSpPr>
        <p:sp>
          <p:nvSpPr>
            <p:cNvPr id="50180" name="Line 4"/>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1" name="Line 5"/>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2" name="Text Box 6"/>
            <p:cNvSpPr txBox="1">
              <a:spLocks noChangeArrowheads="1"/>
            </p:cNvSpPr>
            <p:nvPr/>
          </p:nvSpPr>
          <p:spPr bwMode="auto">
            <a:xfrm>
              <a:off x="462" y="1124"/>
              <a:ext cx="10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a:t>Raw Materials</a:t>
              </a:r>
            </a:p>
          </p:txBody>
        </p:sp>
      </p:grpSp>
      <p:grpSp>
        <p:nvGrpSpPr>
          <p:cNvPr id="50183" name="Group 7"/>
          <p:cNvGrpSpPr>
            <a:grpSpLocks/>
          </p:cNvGrpSpPr>
          <p:nvPr/>
        </p:nvGrpSpPr>
        <p:grpSpPr bwMode="auto">
          <a:xfrm>
            <a:off x="2133600" y="4648200"/>
            <a:ext cx="1524000" cy="1981200"/>
            <a:chOff x="336" y="1124"/>
            <a:chExt cx="1344" cy="1708"/>
          </a:xfrm>
        </p:grpSpPr>
        <p:sp>
          <p:nvSpPr>
            <p:cNvPr id="5018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6" name="Text Box 10"/>
            <p:cNvSpPr txBox="1">
              <a:spLocks noChangeArrowheads="1"/>
            </p:cNvSpPr>
            <p:nvPr/>
          </p:nvSpPr>
          <p:spPr bwMode="auto">
            <a:xfrm>
              <a:off x="645" y="1124"/>
              <a:ext cx="639"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Alpha</a:t>
              </a:r>
              <a:endParaRPr lang="en-US" dirty="0"/>
            </a:p>
          </p:txBody>
        </p:sp>
      </p:grpSp>
      <p:grpSp>
        <p:nvGrpSpPr>
          <p:cNvPr id="50187" name="Group 11"/>
          <p:cNvGrpSpPr>
            <a:grpSpLocks/>
          </p:cNvGrpSpPr>
          <p:nvPr/>
        </p:nvGrpSpPr>
        <p:grpSpPr bwMode="auto">
          <a:xfrm>
            <a:off x="6234112" y="1981200"/>
            <a:ext cx="2133600" cy="2711450"/>
            <a:chOff x="336" y="1124"/>
            <a:chExt cx="1344" cy="1708"/>
          </a:xfrm>
        </p:grpSpPr>
        <p:sp>
          <p:nvSpPr>
            <p:cNvPr id="50188"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9"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0" name="Text Box 14"/>
            <p:cNvSpPr txBox="1">
              <a:spLocks noChangeArrowheads="1"/>
            </p:cNvSpPr>
            <p:nvPr/>
          </p:nvSpPr>
          <p:spPr bwMode="auto">
            <a:xfrm>
              <a:off x="425" y="1124"/>
              <a:ext cx="10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Finished Goods</a:t>
              </a:r>
            </a:p>
          </p:txBody>
        </p:sp>
      </p:grpSp>
      <p:grpSp>
        <p:nvGrpSpPr>
          <p:cNvPr id="50191" name="Group 15"/>
          <p:cNvGrpSpPr>
            <a:grpSpLocks/>
          </p:cNvGrpSpPr>
          <p:nvPr/>
        </p:nvGrpSpPr>
        <p:grpSpPr bwMode="auto">
          <a:xfrm>
            <a:off x="5410200" y="4648200"/>
            <a:ext cx="1524000" cy="1981200"/>
            <a:chOff x="336" y="1124"/>
            <a:chExt cx="1344" cy="1708"/>
          </a:xfrm>
        </p:grpSpPr>
        <p:sp>
          <p:nvSpPr>
            <p:cNvPr id="50192" name="Line 16"/>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3" name="Line 17"/>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4" name="Text Box 18"/>
            <p:cNvSpPr txBox="1">
              <a:spLocks noChangeArrowheads="1"/>
            </p:cNvSpPr>
            <p:nvPr/>
          </p:nvSpPr>
          <p:spPr bwMode="auto">
            <a:xfrm>
              <a:off x="594" y="1124"/>
              <a:ext cx="74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Charlie</a:t>
              </a:r>
              <a:endParaRPr lang="en-US" dirty="0"/>
            </a:p>
          </p:txBody>
        </p:sp>
      </p:grpSp>
      <p:sp>
        <p:nvSpPr>
          <p:cNvPr id="50195" name="Text Box 19"/>
          <p:cNvSpPr txBox="1">
            <a:spLocks noChangeArrowheads="1"/>
          </p:cNvSpPr>
          <p:nvPr/>
        </p:nvSpPr>
        <p:spPr bwMode="auto">
          <a:xfrm>
            <a:off x="-62144" y="2635250"/>
            <a:ext cx="181633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dirty="0" smtClean="0"/>
              <a:t>Beg.           </a:t>
            </a:r>
            <a:r>
              <a:rPr lang="en-US" dirty="0" smtClean="0">
                <a:solidFill>
                  <a:schemeClr val="bg1"/>
                </a:solidFill>
              </a:rPr>
              <a:t>1500</a:t>
            </a:r>
            <a:endParaRPr lang="en-US" dirty="0">
              <a:solidFill>
                <a:schemeClr val="bg1"/>
              </a:solidFill>
            </a:endParaRPr>
          </a:p>
          <a:p>
            <a:pPr algn="r"/>
            <a:r>
              <a:rPr lang="en-US" dirty="0" smtClean="0"/>
              <a:t>Purchases           </a:t>
            </a:r>
            <a:r>
              <a:rPr lang="en-US" dirty="0" smtClean="0">
                <a:solidFill>
                  <a:schemeClr val="bg1"/>
                </a:solidFill>
              </a:rPr>
              <a:t>?</a:t>
            </a:r>
          </a:p>
          <a:p>
            <a:pPr algn="r"/>
            <a:r>
              <a:rPr lang="en-US" dirty="0" smtClean="0"/>
              <a:t>----------------</a:t>
            </a:r>
          </a:p>
          <a:p>
            <a:pPr algn="r"/>
            <a:r>
              <a:rPr lang="en-US" dirty="0" smtClean="0"/>
              <a:t>End.          </a:t>
            </a:r>
            <a:r>
              <a:rPr lang="en-US" dirty="0" smtClean="0">
                <a:solidFill>
                  <a:schemeClr val="bg1"/>
                </a:solidFill>
              </a:rPr>
              <a:t>2500</a:t>
            </a:r>
            <a:endParaRPr lang="en-US" dirty="0">
              <a:solidFill>
                <a:schemeClr val="bg1"/>
              </a:solidFill>
            </a:endParaRPr>
          </a:p>
        </p:txBody>
      </p:sp>
      <p:sp>
        <p:nvSpPr>
          <p:cNvPr id="50198" name="Text Box 22"/>
          <p:cNvSpPr txBox="1">
            <a:spLocks noChangeArrowheads="1"/>
          </p:cNvSpPr>
          <p:nvPr/>
        </p:nvSpPr>
        <p:spPr bwMode="auto">
          <a:xfrm>
            <a:off x="1905000" y="2983468"/>
            <a:ext cx="131959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smtClean="0">
                <a:solidFill>
                  <a:schemeClr val="bg1"/>
                </a:solidFill>
              </a:rPr>
              <a:t>?</a:t>
            </a:r>
            <a:r>
              <a:rPr lang="en-US" b="1" dirty="0" smtClean="0">
                <a:solidFill>
                  <a:schemeClr val="accent3">
                    <a:lumMod val="75000"/>
                  </a:schemeClr>
                </a:solidFill>
                <a:effectLst>
                  <a:outerShdw blurRad="50800" dist="38100" dir="2700000" algn="tl" rotWithShape="0">
                    <a:schemeClr val="tx1"/>
                  </a:outerShdw>
                </a:effectLst>
              </a:rPr>
              <a:t>          DMU</a:t>
            </a:r>
            <a:endParaRPr lang="en-US" b="1" dirty="0">
              <a:solidFill>
                <a:schemeClr val="accent3">
                  <a:lumMod val="75000"/>
                </a:schemeClr>
              </a:solidFill>
              <a:effectLst>
                <a:outerShdw blurRad="50800" dist="38100" dir="2700000" algn="tl" rotWithShape="0">
                  <a:schemeClr val="tx1"/>
                </a:outerShdw>
              </a:effectLst>
            </a:endParaRPr>
          </a:p>
        </p:txBody>
      </p:sp>
      <p:sp>
        <p:nvSpPr>
          <p:cNvPr id="50199" name="Text Box 23"/>
          <p:cNvSpPr txBox="1">
            <a:spLocks noChangeArrowheads="1"/>
          </p:cNvSpPr>
          <p:nvPr/>
        </p:nvSpPr>
        <p:spPr bwMode="auto">
          <a:xfrm>
            <a:off x="2432050" y="5943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0200" name="Text Box 24"/>
          <p:cNvSpPr txBox="1">
            <a:spLocks noChangeArrowheads="1"/>
          </p:cNvSpPr>
          <p:nvPr/>
        </p:nvSpPr>
        <p:spPr bwMode="auto">
          <a:xfrm>
            <a:off x="1447800" y="4953000"/>
            <a:ext cx="1434610"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t>DL         </a:t>
            </a:r>
            <a:endParaRPr lang="en-US" dirty="0"/>
          </a:p>
          <a:p>
            <a:r>
              <a:rPr lang="en-US" dirty="0"/>
              <a:t>OH</a:t>
            </a:r>
          </a:p>
          <a:p>
            <a:pPr>
              <a:lnSpc>
                <a:spcPct val="120000"/>
              </a:lnSpc>
            </a:pPr>
            <a:r>
              <a:rPr lang="en-US" b="1" dirty="0" smtClean="0">
                <a:solidFill>
                  <a:schemeClr val="accent3">
                    <a:lumMod val="75000"/>
                  </a:schemeClr>
                </a:solidFill>
                <a:effectLst>
                  <a:outerShdw blurRad="50800" dist="38100" dir="2700000" algn="tl" rotWithShape="0">
                    <a:schemeClr val="tx1"/>
                  </a:outerShdw>
                </a:effectLst>
              </a:rPr>
              <a:t>DM</a:t>
            </a:r>
            <a:endParaRPr lang="en-US" b="1" dirty="0">
              <a:solidFill>
                <a:schemeClr val="accent3">
                  <a:lumMod val="75000"/>
                </a:schemeClr>
              </a:solidFill>
              <a:effectLst>
                <a:outerShdw blurRad="50800" dist="38100" dir="2700000" algn="tl" rotWithShape="0">
                  <a:schemeClr val="tx1"/>
                </a:outerShdw>
              </a:effectLst>
            </a:endParaRPr>
          </a:p>
        </p:txBody>
      </p:sp>
      <p:sp>
        <p:nvSpPr>
          <p:cNvPr id="50201" name="Text Box 25"/>
          <p:cNvSpPr txBox="1">
            <a:spLocks noChangeArrowheads="1"/>
          </p:cNvSpPr>
          <p:nvPr/>
        </p:nvSpPr>
        <p:spPr bwMode="auto">
          <a:xfrm>
            <a:off x="5334000" y="5002213"/>
            <a:ext cx="245580"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rPr>
              <a:t>.</a:t>
            </a:r>
            <a:endParaRPr lang="en-US" dirty="0">
              <a:solidFill>
                <a:schemeClr val="bg1"/>
              </a:solidFill>
            </a:endParaRPr>
          </a:p>
          <a:p>
            <a:r>
              <a:rPr lang="en-US" dirty="0" smtClean="0">
                <a:solidFill>
                  <a:schemeClr val="bg1"/>
                </a:solidFill>
              </a:rPr>
              <a:t>.</a:t>
            </a:r>
            <a:endParaRPr lang="en-US" dirty="0">
              <a:solidFill>
                <a:schemeClr val="bg1"/>
              </a:solidFill>
            </a:endParaRPr>
          </a:p>
          <a:p>
            <a:pPr>
              <a:lnSpc>
                <a:spcPct val="120000"/>
              </a:lnSpc>
            </a:pPr>
            <a:r>
              <a:rPr lang="en-US" b="1" dirty="0" smtClean="0">
                <a:solidFill>
                  <a:schemeClr val="bg1"/>
                </a:solidFill>
              </a:rPr>
              <a:t>.</a:t>
            </a:r>
            <a:endParaRPr lang="en-US" b="1" dirty="0">
              <a:solidFill>
                <a:schemeClr val="bg1"/>
              </a:solidFill>
            </a:endParaRPr>
          </a:p>
        </p:txBody>
      </p:sp>
      <p:sp>
        <p:nvSpPr>
          <p:cNvPr id="50204" name="Text Box 28"/>
          <p:cNvSpPr txBox="1">
            <a:spLocks noChangeArrowheads="1"/>
          </p:cNvSpPr>
          <p:nvPr/>
        </p:nvSpPr>
        <p:spPr bwMode="auto">
          <a:xfrm>
            <a:off x="5707268" y="2590800"/>
            <a:ext cx="147807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a:t>Beg.</a:t>
            </a:r>
            <a:r>
              <a:rPr lang="en-US" b="1" dirty="0" smtClean="0">
                <a:solidFill>
                  <a:schemeClr val="accent5">
                    <a:lumMod val="75000"/>
                  </a:schemeClr>
                </a:solidFill>
                <a:effectLst>
                  <a:outerShdw blurRad="50800" dist="50800" dir="5400000" algn="ctr" rotWithShape="0">
                    <a:schemeClr val="tx1"/>
                  </a:outerShdw>
                </a:effectLst>
              </a:rPr>
              <a:t> </a:t>
            </a:r>
          </a:p>
          <a:p>
            <a:r>
              <a:rPr lang="en-US" b="1" dirty="0" smtClean="0">
                <a:solidFill>
                  <a:schemeClr val="accent5">
                    <a:lumMod val="75000"/>
                  </a:schemeClr>
                </a:solidFill>
                <a:effectLst>
                  <a:outerShdw blurRad="50800" dist="50800" dir="5400000" algn="ctr" rotWithShape="0">
                    <a:schemeClr val="tx1"/>
                  </a:outerShdw>
                </a:effectLst>
              </a:rPr>
              <a:t>COGM</a:t>
            </a:r>
          </a:p>
          <a:p>
            <a:r>
              <a:rPr lang="en-US" dirty="0" smtClean="0"/>
              <a:t>------------------</a:t>
            </a:r>
            <a:endParaRPr lang="en-US" dirty="0"/>
          </a:p>
          <a:p>
            <a:r>
              <a:rPr lang="en-US" dirty="0"/>
              <a:t>End.</a:t>
            </a:r>
          </a:p>
        </p:txBody>
      </p:sp>
      <p:sp>
        <p:nvSpPr>
          <p:cNvPr id="50205" name="Text Box 29"/>
          <p:cNvSpPr txBox="1">
            <a:spLocks noChangeArrowheads="1"/>
          </p:cNvSpPr>
          <p:nvPr/>
        </p:nvSpPr>
        <p:spPr bwMode="auto">
          <a:xfrm>
            <a:off x="7300912" y="2895600"/>
            <a:ext cx="183531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                COGS </a:t>
            </a:r>
            <a:r>
              <a:rPr lang="en-US" dirty="0" smtClean="0">
                <a:sym typeface="Wingdings" pitchFamily="2" charset="2"/>
              </a:rPr>
              <a:t></a:t>
            </a:r>
            <a:endParaRPr lang="en-US" dirty="0"/>
          </a:p>
        </p:txBody>
      </p:sp>
      <p:sp>
        <p:nvSpPr>
          <p:cNvPr id="2" name="Right Brace 1"/>
          <p:cNvSpPr/>
          <p:nvPr/>
        </p:nvSpPr>
        <p:spPr>
          <a:xfrm rot="16200000">
            <a:off x="4235451" y="1949449"/>
            <a:ext cx="520699" cy="4724401"/>
          </a:xfrm>
          <a:prstGeom prst="rightBrace">
            <a:avLst>
              <a:gd name="adj1" fmla="val 39516"/>
              <a:gd name="adj2" fmla="val 5115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782702" y="3669268"/>
            <a:ext cx="1924566" cy="369332"/>
          </a:xfrm>
          <a:prstGeom prst="rect">
            <a:avLst/>
          </a:prstGeom>
          <a:noFill/>
        </p:spPr>
        <p:txBody>
          <a:bodyPr wrap="none" rtlCol="0">
            <a:spAutoFit/>
          </a:bodyPr>
          <a:lstStyle/>
          <a:p>
            <a:pPr algn="ctr"/>
            <a:r>
              <a:rPr lang="en-US" dirty="0" smtClean="0"/>
              <a:t>Work in Process </a:t>
            </a:r>
          </a:p>
        </p:txBody>
      </p:sp>
      <p:grpSp>
        <p:nvGrpSpPr>
          <p:cNvPr id="33" name="Group 7"/>
          <p:cNvGrpSpPr>
            <a:grpSpLocks/>
          </p:cNvGrpSpPr>
          <p:nvPr/>
        </p:nvGrpSpPr>
        <p:grpSpPr bwMode="auto">
          <a:xfrm>
            <a:off x="3733800" y="4648200"/>
            <a:ext cx="1524000" cy="1981200"/>
            <a:chOff x="336" y="1124"/>
            <a:chExt cx="1344" cy="1708"/>
          </a:xfrm>
        </p:grpSpPr>
        <p:sp>
          <p:nvSpPr>
            <p:cNvPr id="3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Text Box 10"/>
            <p:cNvSpPr txBox="1">
              <a:spLocks noChangeArrowheads="1"/>
            </p:cNvSpPr>
            <p:nvPr/>
          </p:nvSpPr>
          <p:spPr bwMode="auto">
            <a:xfrm>
              <a:off x="650" y="1124"/>
              <a:ext cx="631"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Bravo</a:t>
              </a:r>
              <a:endParaRPr lang="en-US" dirty="0"/>
            </a:p>
          </p:txBody>
        </p:sp>
      </p:grpSp>
      <p:sp>
        <p:nvSpPr>
          <p:cNvPr id="37" name="Text Box 23"/>
          <p:cNvSpPr txBox="1">
            <a:spLocks noChangeArrowheads="1"/>
          </p:cNvSpPr>
          <p:nvPr/>
        </p:nvSpPr>
        <p:spPr bwMode="auto">
          <a:xfrm>
            <a:off x="4032250" y="5943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38" name="Text Box 24"/>
          <p:cNvSpPr txBox="1">
            <a:spLocks noChangeArrowheads="1"/>
          </p:cNvSpPr>
          <p:nvPr/>
        </p:nvSpPr>
        <p:spPr bwMode="auto">
          <a:xfrm>
            <a:off x="3657600" y="4953000"/>
            <a:ext cx="245580"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rPr>
              <a:t>.</a:t>
            </a:r>
            <a:endParaRPr lang="en-US" dirty="0">
              <a:solidFill>
                <a:schemeClr val="bg1"/>
              </a:solidFill>
            </a:endParaRPr>
          </a:p>
          <a:p>
            <a:r>
              <a:rPr lang="en-US" dirty="0" smtClean="0">
                <a:solidFill>
                  <a:schemeClr val="bg1"/>
                </a:solidFill>
              </a:rPr>
              <a:t>.</a:t>
            </a:r>
            <a:endParaRPr lang="en-US" dirty="0">
              <a:solidFill>
                <a:schemeClr val="bg1"/>
              </a:solidFill>
            </a:endParaRPr>
          </a:p>
          <a:p>
            <a:pPr>
              <a:lnSpc>
                <a:spcPct val="120000"/>
              </a:lnSpc>
            </a:pPr>
            <a:r>
              <a:rPr lang="en-US" b="1" dirty="0" smtClean="0">
                <a:solidFill>
                  <a:schemeClr val="bg1"/>
                </a:solidFill>
              </a:rPr>
              <a:t>.</a:t>
            </a:r>
            <a:endParaRPr lang="en-US" b="1" dirty="0">
              <a:solidFill>
                <a:schemeClr val="bg1"/>
              </a:solidFill>
            </a:endParaRPr>
          </a:p>
        </p:txBody>
      </p:sp>
      <p:grpSp>
        <p:nvGrpSpPr>
          <p:cNvPr id="39" name="Group 11"/>
          <p:cNvGrpSpPr>
            <a:grpSpLocks/>
          </p:cNvGrpSpPr>
          <p:nvPr/>
        </p:nvGrpSpPr>
        <p:grpSpPr bwMode="auto">
          <a:xfrm>
            <a:off x="3562350" y="990600"/>
            <a:ext cx="2133600" cy="2145268"/>
            <a:chOff x="336" y="1124"/>
            <a:chExt cx="1344" cy="1708"/>
          </a:xfrm>
        </p:grpSpPr>
        <p:sp>
          <p:nvSpPr>
            <p:cNvPr id="40"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Text Box 14"/>
            <p:cNvSpPr txBox="1">
              <a:spLocks noChangeArrowheads="1"/>
            </p:cNvSpPr>
            <p:nvPr/>
          </p:nvSpPr>
          <p:spPr bwMode="auto">
            <a:xfrm>
              <a:off x="450" y="1124"/>
              <a:ext cx="1030" cy="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WIP - Summary</a:t>
              </a:r>
              <a:endParaRPr lang="en-US" dirty="0"/>
            </a:p>
          </p:txBody>
        </p:sp>
      </p:grpSp>
      <p:sp>
        <p:nvSpPr>
          <p:cNvPr id="43" name="Text Box 28"/>
          <p:cNvSpPr txBox="1">
            <a:spLocks noChangeArrowheads="1"/>
          </p:cNvSpPr>
          <p:nvPr/>
        </p:nvSpPr>
        <p:spPr bwMode="auto">
          <a:xfrm>
            <a:off x="3254113" y="1383268"/>
            <a:ext cx="131318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Beg.        -</a:t>
            </a:r>
            <a:r>
              <a:rPr lang="en-US" dirty="0" smtClean="0"/>
              <a:t>0-</a:t>
            </a:r>
          </a:p>
          <a:p>
            <a:r>
              <a:rPr lang="en-US" dirty="0" smtClean="0"/>
              <a:t>DL</a:t>
            </a:r>
          </a:p>
          <a:p>
            <a:r>
              <a:rPr lang="en-US" dirty="0" smtClean="0"/>
              <a:t>OH</a:t>
            </a:r>
            <a:endParaRPr lang="en-US" dirty="0"/>
          </a:p>
          <a:p>
            <a:r>
              <a:rPr lang="en-US" b="1" dirty="0" smtClean="0">
                <a:solidFill>
                  <a:schemeClr val="accent3">
                    <a:lumMod val="75000"/>
                  </a:schemeClr>
                </a:solidFill>
                <a:effectLst>
                  <a:outerShdw blurRad="50800" dist="38100" dir="2700000" algn="tl" rotWithShape="0">
                    <a:schemeClr val="tx1"/>
                  </a:outerShdw>
                </a:effectLst>
              </a:rPr>
              <a:t>DMU</a:t>
            </a:r>
          </a:p>
          <a:p>
            <a:r>
              <a:rPr lang="en-US" dirty="0" smtClean="0"/>
              <a:t>----------------</a:t>
            </a:r>
          </a:p>
          <a:p>
            <a:r>
              <a:rPr lang="en-US" dirty="0" smtClean="0"/>
              <a:t>End.    </a:t>
            </a:r>
            <a:endParaRPr lang="en-US" dirty="0"/>
          </a:p>
        </p:txBody>
      </p:sp>
      <p:sp>
        <p:nvSpPr>
          <p:cNvPr id="44" name="Text Box 29"/>
          <p:cNvSpPr txBox="1">
            <a:spLocks noChangeArrowheads="1"/>
          </p:cNvSpPr>
          <p:nvPr/>
        </p:nvSpPr>
        <p:spPr bwMode="auto">
          <a:xfrm>
            <a:off x="4629150" y="1600200"/>
            <a:ext cx="17090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smtClean="0">
                <a:solidFill>
                  <a:schemeClr val="accent5">
                    <a:lumMod val="75000"/>
                  </a:schemeClr>
                </a:solidFill>
                <a:effectLst>
                  <a:outerShdw blurRad="50800" dist="50800" dir="5400000" algn="ctr" rotWithShape="0">
                    <a:schemeClr val="tx1"/>
                  </a:outerShdw>
                </a:effectLst>
              </a:rPr>
              <a:t>                 COGM</a:t>
            </a:r>
            <a:endParaRPr lang="en-US" b="1" dirty="0">
              <a:solidFill>
                <a:schemeClr val="accent5">
                  <a:lumMod val="75000"/>
                </a:schemeClr>
              </a:solidFill>
              <a:effectLst>
                <a:outerShdw blurRad="50800" dist="50800" dir="5400000" algn="ctr" rotWithShape="0">
                  <a:schemeClr val="tx1"/>
                </a:outerShdw>
              </a:effectLst>
            </a:endParaRP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43</a:t>
            </a:fld>
            <a:endParaRPr lang="en-US"/>
          </a:p>
        </p:txBody>
      </p:sp>
    </p:spTree>
    <p:extLst>
      <p:ext uri="{BB962C8B-B14F-4D97-AF65-F5344CB8AC3E}">
        <p14:creationId xmlns:p14="http://schemas.microsoft.com/office/powerpoint/2010/main" val="18285350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smtClean="0"/>
              <a:t>Demonstration Problem – Part 2</a:t>
            </a:r>
            <a:endParaRPr lang="en-US" dirty="0"/>
          </a:p>
        </p:txBody>
      </p:sp>
      <p:grpSp>
        <p:nvGrpSpPr>
          <p:cNvPr id="50179" name="Group 3"/>
          <p:cNvGrpSpPr>
            <a:grpSpLocks/>
          </p:cNvGrpSpPr>
          <p:nvPr/>
        </p:nvGrpSpPr>
        <p:grpSpPr bwMode="auto">
          <a:xfrm>
            <a:off x="900112" y="2057400"/>
            <a:ext cx="2133600" cy="2711450"/>
            <a:chOff x="336" y="1124"/>
            <a:chExt cx="1344" cy="1708"/>
          </a:xfrm>
        </p:grpSpPr>
        <p:sp>
          <p:nvSpPr>
            <p:cNvPr id="50180" name="Line 4"/>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1" name="Line 5"/>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2" name="Text Box 6"/>
            <p:cNvSpPr txBox="1">
              <a:spLocks noChangeArrowheads="1"/>
            </p:cNvSpPr>
            <p:nvPr/>
          </p:nvSpPr>
          <p:spPr bwMode="auto">
            <a:xfrm>
              <a:off x="462" y="1124"/>
              <a:ext cx="10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a:t>Raw Materials</a:t>
              </a:r>
            </a:p>
          </p:txBody>
        </p:sp>
      </p:grpSp>
      <p:grpSp>
        <p:nvGrpSpPr>
          <p:cNvPr id="50183" name="Group 7"/>
          <p:cNvGrpSpPr>
            <a:grpSpLocks/>
          </p:cNvGrpSpPr>
          <p:nvPr/>
        </p:nvGrpSpPr>
        <p:grpSpPr bwMode="auto">
          <a:xfrm>
            <a:off x="2133600" y="4648200"/>
            <a:ext cx="1524000" cy="1981200"/>
            <a:chOff x="336" y="1124"/>
            <a:chExt cx="1344" cy="1708"/>
          </a:xfrm>
        </p:grpSpPr>
        <p:sp>
          <p:nvSpPr>
            <p:cNvPr id="5018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6" name="Text Box 10"/>
            <p:cNvSpPr txBox="1">
              <a:spLocks noChangeArrowheads="1"/>
            </p:cNvSpPr>
            <p:nvPr/>
          </p:nvSpPr>
          <p:spPr bwMode="auto">
            <a:xfrm>
              <a:off x="645" y="1124"/>
              <a:ext cx="639"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Alpha</a:t>
              </a:r>
              <a:endParaRPr lang="en-US" dirty="0"/>
            </a:p>
          </p:txBody>
        </p:sp>
      </p:grpSp>
      <p:grpSp>
        <p:nvGrpSpPr>
          <p:cNvPr id="50187" name="Group 11"/>
          <p:cNvGrpSpPr>
            <a:grpSpLocks/>
          </p:cNvGrpSpPr>
          <p:nvPr/>
        </p:nvGrpSpPr>
        <p:grpSpPr bwMode="auto">
          <a:xfrm>
            <a:off x="6234112" y="1981200"/>
            <a:ext cx="2133600" cy="2711450"/>
            <a:chOff x="336" y="1124"/>
            <a:chExt cx="1344" cy="1708"/>
          </a:xfrm>
        </p:grpSpPr>
        <p:sp>
          <p:nvSpPr>
            <p:cNvPr id="50188"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9"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0" name="Text Box 14"/>
            <p:cNvSpPr txBox="1">
              <a:spLocks noChangeArrowheads="1"/>
            </p:cNvSpPr>
            <p:nvPr/>
          </p:nvSpPr>
          <p:spPr bwMode="auto">
            <a:xfrm>
              <a:off x="425" y="1124"/>
              <a:ext cx="10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Finished Goods</a:t>
              </a:r>
            </a:p>
          </p:txBody>
        </p:sp>
      </p:grpSp>
      <p:grpSp>
        <p:nvGrpSpPr>
          <p:cNvPr id="50191" name="Group 15"/>
          <p:cNvGrpSpPr>
            <a:grpSpLocks/>
          </p:cNvGrpSpPr>
          <p:nvPr/>
        </p:nvGrpSpPr>
        <p:grpSpPr bwMode="auto">
          <a:xfrm>
            <a:off x="5410200" y="4648200"/>
            <a:ext cx="1524000" cy="1981200"/>
            <a:chOff x="336" y="1124"/>
            <a:chExt cx="1344" cy="1708"/>
          </a:xfrm>
        </p:grpSpPr>
        <p:sp>
          <p:nvSpPr>
            <p:cNvPr id="50192" name="Line 16"/>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3" name="Line 17"/>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4" name="Text Box 18"/>
            <p:cNvSpPr txBox="1">
              <a:spLocks noChangeArrowheads="1"/>
            </p:cNvSpPr>
            <p:nvPr/>
          </p:nvSpPr>
          <p:spPr bwMode="auto">
            <a:xfrm>
              <a:off x="594" y="1124"/>
              <a:ext cx="74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Charlie</a:t>
              </a:r>
              <a:endParaRPr lang="en-US" dirty="0"/>
            </a:p>
          </p:txBody>
        </p:sp>
      </p:grpSp>
      <p:sp>
        <p:nvSpPr>
          <p:cNvPr id="50195" name="Text Box 19"/>
          <p:cNvSpPr txBox="1">
            <a:spLocks noChangeArrowheads="1"/>
          </p:cNvSpPr>
          <p:nvPr/>
        </p:nvSpPr>
        <p:spPr bwMode="auto">
          <a:xfrm>
            <a:off x="-63747" y="2635250"/>
            <a:ext cx="181793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dirty="0" smtClean="0"/>
              <a:t>Beg.           1500</a:t>
            </a:r>
            <a:endParaRPr lang="en-US" dirty="0"/>
          </a:p>
          <a:p>
            <a:pPr algn="r"/>
            <a:r>
              <a:rPr lang="en-US" dirty="0" smtClean="0"/>
              <a:t>Purchases  </a:t>
            </a:r>
            <a:r>
              <a:rPr lang="en-US" dirty="0" smtClean="0">
                <a:solidFill>
                  <a:schemeClr val="bg1"/>
                </a:solidFill>
              </a:rPr>
              <a:t>13800</a:t>
            </a:r>
          </a:p>
          <a:p>
            <a:pPr algn="r"/>
            <a:r>
              <a:rPr lang="en-US" dirty="0" smtClean="0"/>
              <a:t>----------------</a:t>
            </a:r>
          </a:p>
          <a:p>
            <a:pPr algn="r"/>
            <a:r>
              <a:rPr lang="en-US" dirty="0" smtClean="0"/>
              <a:t>End.          2500</a:t>
            </a:r>
            <a:endParaRPr lang="en-US" dirty="0"/>
          </a:p>
        </p:txBody>
      </p:sp>
      <p:sp>
        <p:nvSpPr>
          <p:cNvPr id="50198" name="Text Box 22"/>
          <p:cNvSpPr txBox="1">
            <a:spLocks noChangeArrowheads="1"/>
          </p:cNvSpPr>
          <p:nvPr/>
        </p:nvSpPr>
        <p:spPr bwMode="auto">
          <a:xfrm>
            <a:off x="1905000" y="2983468"/>
            <a:ext cx="14269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smtClean="0">
                <a:solidFill>
                  <a:schemeClr val="accent3">
                    <a:lumMod val="75000"/>
                  </a:schemeClr>
                </a:solidFill>
                <a:effectLst>
                  <a:outerShdw blurRad="50800" dist="38100" dir="2700000" algn="tl" rotWithShape="0">
                    <a:schemeClr val="tx1"/>
                  </a:outerShdw>
                </a:effectLst>
              </a:rPr>
              <a:t>12800  DMU</a:t>
            </a:r>
            <a:endParaRPr lang="en-US" b="1" dirty="0">
              <a:solidFill>
                <a:schemeClr val="accent3">
                  <a:lumMod val="75000"/>
                </a:schemeClr>
              </a:solidFill>
              <a:effectLst>
                <a:outerShdw blurRad="50800" dist="38100" dir="2700000" algn="tl" rotWithShape="0">
                  <a:schemeClr val="tx1"/>
                </a:outerShdw>
              </a:effectLst>
            </a:endParaRPr>
          </a:p>
        </p:txBody>
      </p:sp>
      <p:sp>
        <p:nvSpPr>
          <p:cNvPr id="50199" name="Text Box 23"/>
          <p:cNvSpPr txBox="1">
            <a:spLocks noChangeArrowheads="1"/>
          </p:cNvSpPr>
          <p:nvPr/>
        </p:nvSpPr>
        <p:spPr bwMode="auto">
          <a:xfrm>
            <a:off x="2432050" y="5943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0200" name="Text Box 24"/>
          <p:cNvSpPr txBox="1">
            <a:spLocks noChangeArrowheads="1"/>
          </p:cNvSpPr>
          <p:nvPr/>
        </p:nvSpPr>
        <p:spPr bwMode="auto">
          <a:xfrm>
            <a:off x="1447800" y="4953000"/>
            <a:ext cx="1434610"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t>DL          4500</a:t>
            </a:r>
            <a:endParaRPr lang="en-US" dirty="0"/>
          </a:p>
          <a:p>
            <a:r>
              <a:rPr lang="en-US" dirty="0" smtClean="0"/>
              <a:t>OH         2250</a:t>
            </a:r>
            <a:endParaRPr lang="en-US" dirty="0"/>
          </a:p>
          <a:p>
            <a:pPr>
              <a:lnSpc>
                <a:spcPct val="120000"/>
              </a:lnSpc>
            </a:pPr>
            <a:r>
              <a:rPr lang="en-US" b="1" dirty="0" smtClean="0">
                <a:solidFill>
                  <a:schemeClr val="accent3">
                    <a:lumMod val="75000"/>
                  </a:schemeClr>
                </a:solidFill>
                <a:effectLst>
                  <a:outerShdw blurRad="50800" dist="38100" dir="2700000" algn="tl" rotWithShape="0">
                    <a:schemeClr val="tx1"/>
                  </a:outerShdw>
                </a:effectLst>
              </a:rPr>
              <a:t>DM        5000</a:t>
            </a:r>
            <a:endParaRPr lang="en-US" b="1" dirty="0">
              <a:solidFill>
                <a:schemeClr val="accent3">
                  <a:lumMod val="75000"/>
                </a:schemeClr>
              </a:solidFill>
              <a:effectLst>
                <a:outerShdw blurRad="50800" dist="38100" dir="2700000" algn="tl" rotWithShape="0">
                  <a:schemeClr val="tx1"/>
                </a:outerShdw>
              </a:effectLst>
            </a:endParaRPr>
          </a:p>
        </p:txBody>
      </p:sp>
      <p:sp>
        <p:nvSpPr>
          <p:cNvPr id="50201" name="Text Box 25"/>
          <p:cNvSpPr txBox="1">
            <a:spLocks noChangeArrowheads="1"/>
          </p:cNvSpPr>
          <p:nvPr/>
        </p:nvSpPr>
        <p:spPr bwMode="auto">
          <a:xfrm>
            <a:off x="5334000" y="5002213"/>
            <a:ext cx="3363421"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   3200                                   =14100</a:t>
            </a:r>
            <a:endParaRPr lang="en-US" dirty="0"/>
          </a:p>
          <a:p>
            <a:r>
              <a:rPr lang="en-US" dirty="0"/>
              <a:t> </a:t>
            </a:r>
            <a:r>
              <a:rPr lang="en-US" dirty="0" smtClean="0"/>
              <a:t>  1600                                   =  7050</a:t>
            </a:r>
            <a:endParaRPr lang="en-US" dirty="0"/>
          </a:p>
          <a:p>
            <a:pPr>
              <a:lnSpc>
                <a:spcPct val="120000"/>
              </a:lnSpc>
            </a:pPr>
            <a:r>
              <a:rPr lang="en-US" b="1" dirty="0" smtClean="0">
                <a:solidFill>
                  <a:schemeClr val="accent3">
                    <a:lumMod val="75000"/>
                  </a:schemeClr>
                </a:solidFill>
                <a:effectLst>
                  <a:outerShdw blurRad="50800" dist="38100" dir="2700000" algn="tl" rotWithShape="0">
                    <a:schemeClr val="tx1"/>
                  </a:outerShdw>
                </a:effectLst>
              </a:rPr>
              <a:t>   3600                                   =12800</a:t>
            </a:r>
            <a:endParaRPr lang="en-US" b="1" dirty="0">
              <a:solidFill>
                <a:schemeClr val="accent3">
                  <a:lumMod val="75000"/>
                </a:schemeClr>
              </a:solidFill>
              <a:effectLst>
                <a:outerShdw blurRad="50800" dist="38100" dir="2700000" algn="tl" rotWithShape="0">
                  <a:schemeClr val="tx1"/>
                </a:outerShdw>
              </a:effectLst>
            </a:endParaRPr>
          </a:p>
        </p:txBody>
      </p:sp>
      <p:sp>
        <p:nvSpPr>
          <p:cNvPr id="50204" name="Text Box 28"/>
          <p:cNvSpPr txBox="1">
            <a:spLocks noChangeArrowheads="1"/>
          </p:cNvSpPr>
          <p:nvPr/>
        </p:nvSpPr>
        <p:spPr bwMode="auto">
          <a:xfrm>
            <a:off x="5707268" y="2590800"/>
            <a:ext cx="147807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a:t>Beg.</a:t>
            </a:r>
            <a:r>
              <a:rPr lang="en-US" b="1" dirty="0" smtClean="0">
                <a:solidFill>
                  <a:schemeClr val="accent5">
                    <a:lumMod val="75000"/>
                  </a:schemeClr>
                </a:solidFill>
                <a:effectLst>
                  <a:outerShdw blurRad="50800" dist="50800" dir="5400000" algn="ctr" rotWithShape="0">
                    <a:schemeClr val="tx1"/>
                  </a:outerShdw>
                </a:effectLst>
              </a:rPr>
              <a:t> </a:t>
            </a:r>
          </a:p>
          <a:p>
            <a:r>
              <a:rPr lang="en-US" b="1" dirty="0" smtClean="0">
                <a:solidFill>
                  <a:schemeClr val="accent5">
                    <a:lumMod val="75000"/>
                  </a:schemeClr>
                </a:solidFill>
                <a:effectLst>
                  <a:outerShdw blurRad="50800" dist="50800" dir="5400000" algn="ctr" rotWithShape="0">
                    <a:schemeClr val="tx1"/>
                  </a:outerShdw>
                </a:effectLst>
              </a:rPr>
              <a:t>COGM</a:t>
            </a:r>
          </a:p>
          <a:p>
            <a:r>
              <a:rPr lang="en-US" dirty="0" smtClean="0"/>
              <a:t>------------------</a:t>
            </a:r>
            <a:endParaRPr lang="en-US" dirty="0"/>
          </a:p>
          <a:p>
            <a:r>
              <a:rPr lang="en-US" dirty="0"/>
              <a:t>End.</a:t>
            </a:r>
          </a:p>
        </p:txBody>
      </p:sp>
      <p:sp>
        <p:nvSpPr>
          <p:cNvPr id="50205" name="Text Box 29"/>
          <p:cNvSpPr txBox="1">
            <a:spLocks noChangeArrowheads="1"/>
          </p:cNvSpPr>
          <p:nvPr/>
        </p:nvSpPr>
        <p:spPr bwMode="auto">
          <a:xfrm>
            <a:off x="7300912" y="2895600"/>
            <a:ext cx="183531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                COGS </a:t>
            </a:r>
            <a:r>
              <a:rPr lang="en-US" dirty="0" smtClean="0">
                <a:sym typeface="Wingdings" pitchFamily="2" charset="2"/>
              </a:rPr>
              <a:t></a:t>
            </a:r>
            <a:endParaRPr lang="en-US" dirty="0"/>
          </a:p>
        </p:txBody>
      </p:sp>
      <p:sp>
        <p:nvSpPr>
          <p:cNvPr id="2" name="Right Brace 1"/>
          <p:cNvSpPr/>
          <p:nvPr/>
        </p:nvSpPr>
        <p:spPr>
          <a:xfrm rot="16200000">
            <a:off x="4235451" y="1949449"/>
            <a:ext cx="520699" cy="4724401"/>
          </a:xfrm>
          <a:prstGeom prst="rightBrace">
            <a:avLst>
              <a:gd name="adj1" fmla="val 39516"/>
              <a:gd name="adj2" fmla="val 5115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782702" y="3669268"/>
            <a:ext cx="1924566" cy="369332"/>
          </a:xfrm>
          <a:prstGeom prst="rect">
            <a:avLst/>
          </a:prstGeom>
          <a:noFill/>
        </p:spPr>
        <p:txBody>
          <a:bodyPr wrap="none" rtlCol="0">
            <a:spAutoFit/>
          </a:bodyPr>
          <a:lstStyle/>
          <a:p>
            <a:pPr algn="ctr"/>
            <a:r>
              <a:rPr lang="en-US" dirty="0" smtClean="0"/>
              <a:t>Work in Process </a:t>
            </a:r>
          </a:p>
        </p:txBody>
      </p:sp>
      <p:grpSp>
        <p:nvGrpSpPr>
          <p:cNvPr id="33" name="Group 7"/>
          <p:cNvGrpSpPr>
            <a:grpSpLocks/>
          </p:cNvGrpSpPr>
          <p:nvPr/>
        </p:nvGrpSpPr>
        <p:grpSpPr bwMode="auto">
          <a:xfrm>
            <a:off x="3733800" y="4648200"/>
            <a:ext cx="1524000" cy="1981200"/>
            <a:chOff x="336" y="1124"/>
            <a:chExt cx="1344" cy="1708"/>
          </a:xfrm>
        </p:grpSpPr>
        <p:sp>
          <p:nvSpPr>
            <p:cNvPr id="3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Text Box 10"/>
            <p:cNvSpPr txBox="1">
              <a:spLocks noChangeArrowheads="1"/>
            </p:cNvSpPr>
            <p:nvPr/>
          </p:nvSpPr>
          <p:spPr bwMode="auto">
            <a:xfrm>
              <a:off x="650" y="1124"/>
              <a:ext cx="631"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Bravo</a:t>
              </a:r>
              <a:endParaRPr lang="en-US" dirty="0"/>
            </a:p>
          </p:txBody>
        </p:sp>
      </p:grpSp>
      <p:sp>
        <p:nvSpPr>
          <p:cNvPr id="37" name="Text Box 23"/>
          <p:cNvSpPr txBox="1">
            <a:spLocks noChangeArrowheads="1"/>
          </p:cNvSpPr>
          <p:nvPr/>
        </p:nvSpPr>
        <p:spPr bwMode="auto">
          <a:xfrm>
            <a:off x="4032250" y="5943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38" name="Text Box 24"/>
          <p:cNvSpPr txBox="1">
            <a:spLocks noChangeArrowheads="1"/>
          </p:cNvSpPr>
          <p:nvPr/>
        </p:nvSpPr>
        <p:spPr bwMode="auto">
          <a:xfrm>
            <a:off x="3657600" y="4953000"/>
            <a:ext cx="811441"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 </a:t>
            </a:r>
            <a:r>
              <a:rPr lang="en-US" dirty="0" smtClean="0"/>
              <a:t>  6400</a:t>
            </a:r>
            <a:endParaRPr lang="en-US" dirty="0"/>
          </a:p>
          <a:p>
            <a:r>
              <a:rPr lang="en-US" dirty="0" smtClean="0"/>
              <a:t>   3200</a:t>
            </a:r>
            <a:endParaRPr lang="en-US" dirty="0"/>
          </a:p>
          <a:p>
            <a:pPr>
              <a:lnSpc>
                <a:spcPct val="120000"/>
              </a:lnSpc>
            </a:pPr>
            <a:r>
              <a:rPr lang="en-US" b="1" dirty="0">
                <a:solidFill>
                  <a:schemeClr val="accent3">
                    <a:lumMod val="75000"/>
                  </a:schemeClr>
                </a:solidFill>
                <a:effectLst>
                  <a:outerShdw blurRad="50800" dist="38100" dir="2700000" algn="tl" rotWithShape="0">
                    <a:schemeClr val="tx1"/>
                  </a:outerShdw>
                </a:effectLst>
              </a:rPr>
              <a:t> </a:t>
            </a:r>
            <a:r>
              <a:rPr lang="en-US" b="1" dirty="0" smtClean="0">
                <a:solidFill>
                  <a:schemeClr val="accent3">
                    <a:lumMod val="75000"/>
                  </a:schemeClr>
                </a:solidFill>
                <a:effectLst>
                  <a:outerShdw blurRad="50800" dist="38100" dir="2700000" algn="tl" rotWithShape="0">
                    <a:schemeClr val="tx1"/>
                  </a:outerShdw>
                </a:effectLst>
              </a:rPr>
              <a:t>  4200</a:t>
            </a:r>
            <a:endParaRPr lang="en-US" b="1" dirty="0">
              <a:solidFill>
                <a:schemeClr val="accent3">
                  <a:lumMod val="75000"/>
                </a:schemeClr>
              </a:solidFill>
              <a:effectLst>
                <a:outerShdw blurRad="50800" dist="38100" dir="2700000" algn="tl" rotWithShape="0">
                  <a:schemeClr val="tx1"/>
                </a:outerShdw>
              </a:effectLst>
            </a:endParaRPr>
          </a:p>
        </p:txBody>
      </p:sp>
      <p:grpSp>
        <p:nvGrpSpPr>
          <p:cNvPr id="39" name="Group 11"/>
          <p:cNvGrpSpPr>
            <a:grpSpLocks/>
          </p:cNvGrpSpPr>
          <p:nvPr/>
        </p:nvGrpSpPr>
        <p:grpSpPr bwMode="auto">
          <a:xfrm>
            <a:off x="3562350" y="990600"/>
            <a:ext cx="2133600" cy="2145268"/>
            <a:chOff x="336" y="1124"/>
            <a:chExt cx="1344" cy="1708"/>
          </a:xfrm>
        </p:grpSpPr>
        <p:sp>
          <p:nvSpPr>
            <p:cNvPr id="40"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Text Box 14"/>
            <p:cNvSpPr txBox="1">
              <a:spLocks noChangeArrowheads="1"/>
            </p:cNvSpPr>
            <p:nvPr/>
          </p:nvSpPr>
          <p:spPr bwMode="auto">
            <a:xfrm>
              <a:off x="450" y="1124"/>
              <a:ext cx="1030" cy="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WIP - Summary</a:t>
              </a:r>
              <a:endParaRPr lang="en-US" dirty="0"/>
            </a:p>
          </p:txBody>
        </p:sp>
      </p:grpSp>
      <p:sp>
        <p:nvSpPr>
          <p:cNvPr id="43" name="Text Box 28"/>
          <p:cNvSpPr txBox="1">
            <a:spLocks noChangeArrowheads="1"/>
          </p:cNvSpPr>
          <p:nvPr/>
        </p:nvSpPr>
        <p:spPr bwMode="auto">
          <a:xfrm>
            <a:off x="3254113" y="1383268"/>
            <a:ext cx="131318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Beg.        -</a:t>
            </a:r>
            <a:r>
              <a:rPr lang="en-US" dirty="0" smtClean="0"/>
              <a:t>0-</a:t>
            </a:r>
          </a:p>
          <a:p>
            <a:r>
              <a:rPr lang="en-US" dirty="0" smtClean="0"/>
              <a:t>DL     14100</a:t>
            </a:r>
          </a:p>
          <a:p>
            <a:r>
              <a:rPr lang="en-US" dirty="0" smtClean="0"/>
              <a:t>OH      7050</a:t>
            </a:r>
            <a:endParaRPr lang="en-US" dirty="0"/>
          </a:p>
          <a:p>
            <a:r>
              <a:rPr lang="en-US" b="1" dirty="0" smtClean="0">
                <a:solidFill>
                  <a:schemeClr val="accent3">
                    <a:lumMod val="75000"/>
                  </a:schemeClr>
                </a:solidFill>
                <a:effectLst>
                  <a:outerShdw blurRad="50800" dist="38100" dir="2700000" algn="tl" rotWithShape="0">
                    <a:schemeClr val="tx1"/>
                  </a:outerShdw>
                </a:effectLst>
              </a:rPr>
              <a:t>DMU 12800</a:t>
            </a:r>
          </a:p>
          <a:p>
            <a:r>
              <a:rPr lang="en-US" dirty="0" smtClean="0"/>
              <a:t>----------------</a:t>
            </a:r>
          </a:p>
          <a:p>
            <a:r>
              <a:rPr lang="en-US" dirty="0" smtClean="0"/>
              <a:t>End.    </a:t>
            </a:r>
            <a:endParaRPr lang="en-US" dirty="0"/>
          </a:p>
        </p:txBody>
      </p:sp>
      <p:sp>
        <p:nvSpPr>
          <p:cNvPr id="44" name="Text Box 29"/>
          <p:cNvSpPr txBox="1">
            <a:spLocks noChangeArrowheads="1"/>
          </p:cNvSpPr>
          <p:nvPr/>
        </p:nvSpPr>
        <p:spPr bwMode="auto">
          <a:xfrm>
            <a:off x="4629150" y="1600200"/>
            <a:ext cx="17090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smtClean="0">
                <a:solidFill>
                  <a:schemeClr val="accent5">
                    <a:lumMod val="75000"/>
                  </a:schemeClr>
                </a:solidFill>
                <a:effectLst>
                  <a:outerShdw blurRad="50800" dist="50800" dir="5400000" algn="ctr" rotWithShape="0">
                    <a:schemeClr val="tx1"/>
                  </a:outerShdw>
                </a:effectLst>
              </a:rPr>
              <a:t>                 COGM</a:t>
            </a:r>
            <a:endParaRPr lang="en-US" b="1" dirty="0">
              <a:solidFill>
                <a:schemeClr val="accent5">
                  <a:lumMod val="75000"/>
                </a:schemeClr>
              </a:solidFill>
              <a:effectLst>
                <a:outerShdw blurRad="50800" dist="50800" dir="5400000" algn="ctr" rotWithShape="0">
                  <a:schemeClr val="tx1"/>
                </a:outerShdw>
              </a:effectLst>
            </a:endParaRPr>
          </a:p>
        </p:txBody>
      </p:sp>
      <p:cxnSp>
        <p:nvCxnSpPr>
          <p:cNvPr id="10" name="Straight Arrow Connector 9"/>
          <p:cNvCxnSpPr>
            <a:stCxn id="50198" idx="0"/>
          </p:cNvCxnSpPr>
          <p:nvPr/>
        </p:nvCxnSpPr>
        <p:spPr>
          <a:xfrm flipV="1">
            <a:off x="2618497" y="2482850"/>
            <a:ext cx="713497" cy="50061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2" name="Straight Arrow Connector 11"/>
          <p:cNvCxnSpPr/>
          <p:nvPr/>
        </p:nvCxnSpPr>
        <p:spPr>
          <a:xfrm>
            <a:off x="2286000" y="3352800"/>
            <a:ext cx="238125" cy="22860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4" name="Straight Arrow Connector 13"/>
          <p:cNvCxnSpPr/>
          <p:nvPr/>
        </p:nvCxnSpPr>
        <p:spPr>
          <a:xfrm>
            <a:off x="2286000" y="3352800"/>
            <a:ext cx="1624703" cy="22860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8" name="Straight Arrow Connector 17"/>
          <p:cNvCxnSpPr/>
          <p:nvPr/>
        </p:nvCxnSpPr>
        <p:spPr>
          <a:xfrm>
            <a:off x="2286000" y="3352800"/>
            <a:ext cx="3197679" cy="2441433"/>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9" name="TextBox 18"/>
          <p:cNvSpPr txBox="1"/>
          <p:nvPr/>
        </p:nvSpPr>
        <p:spPr>
          <a:xfrm>
            <a:off x="288420" y="1230868"/>
            <a:ext cx="2552752"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1600" b="1" dirty="0" smtClean="0"/>
              <a:t>Total of materials for the three jobs equals  Direct Materials Used</a:t>
            </a:r>
            <a:endParaRPr lang="en-US" sz="1600" b="1"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44</a:t>
            </a:fld>
            <a:endParaRPr lang="en-US"/>
          </a:p>
        </p:txBody>
      </p:sp>
    </p:spTree>
    <p:extLst>
      <p:ext uri="{BB962C8B-B14F-4D97-AF65-F5344CB8AC3E}">
        <p14:creationId xmlns:p14="http://schemas.microsoft.com/office/powerpoint/2010/main" val="39306402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smtClean="0"/>
              <a:t>Demonstration Problem – Part 2</a:t>
            </a:r>
            <a:endParaRPr lang="en-US" dirty="0"/>
          </a:p>
        </p:txBody>
      </p:sp>
      <p:grpSp>
        <p:nvGrpSpPr>
          <p:cNvPr id="50179" name="Group 3"/>
          <p:cNvGrpSpPr>
            <a:grpSpLocks/>
          </p:cNvGrpSpPr>
          <p:nvPr/>
        </p:nvGrpSpPr>
        <p:grpSpPr bwMode="auto">
          <a:xfrm>
            <a:off x="900112" y="2057400"/>
            <a:ext cx="2133600" cy="2711450"/>
            <a:chOff x="336" y="1124"/>
            <a:chExt cx="1344" cy="1708"/>
          </a:xfrm>
        </p:grpSpPr>
        <p:sp>
          <p:nvSpPr>
            <p:cNvPr id="50180" name="Line 4"/>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1" name="Line 5"/>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2" name="Text Box 6"/>
            <p:cNvSpPr txBox="1">
              <a:spLocks noChangeArrowheads="1"/>
            </p:cNvSpPr>
            <p:nvPr/>
          </p:nvSpPr>
          <p:spPr bwMode="auto">
            <a:xfrm>
              <a:off x="462" y="1124"/>
              <a:ext cx="10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a:t>Raw Materials</a:t>
              </a:r>
            </a:p>
          </p:txBody>
        </p:sp>
      </p:grpSp>
      <p:grpSp>
        <p:nvGrpSpPr>
          <p:cNvPr id="50183" name="Group 7"/>
          <p:cNvGrpSpPr>
            <a:grpSpLocks/>
          </p:cNvGrpSpPr>
          <p:nvPr/>
        </p:nvGrpSpPr>
        <p:grpSpPr bwMode="auto">
          <a:xfrm>
            <a:off x="2133600" y="4648200"/>
            <a:ext cx="1524000" cy="1981200"/>
            <a:chOff x="336" y="1124"/>
            <a:chExt cx="1344" cy="1708"/>
          </a:xfrm>
        </p:grpSpPr>
        <p:sp>
          <p:nvSpPr>
            <p:cNvPr id="5018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6" name="Text Box 10"/>
            <p:cNvSpPr txBox="1">
              <a:spLocks noChangeArrowheads="1"/>
            </p:cNvSpPr>
            <p:nvPr/>
          </p:nvSpPr>
          <p:spPr bwMode="auto">
            <a:xfrm>
              <a:off x="645" y="1124"/>
              <a:ext cx="639"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Alpha</a:t>
              </a:r>
              <a:endParaRPr lang="en-US" dirty="0"/>
            </a:p>
          </p:txBody>
        </p:sp>
      </p:grpSp>
      <p:grpSp>
        <p:nvGrpSpPr>
          <p:cNvPr id="50187" name="Group 11"/>
          <p:cNvGrpSpPr>
            <a:grpSpLocks/>
          </p:cNvGrpSpPr>
          <p:nvPr/>
        </p:nvGrpSpPr>
        <p:grpSpPr bwMode="auto">
          <a:xfrm>
            <a:off x="6234112" y="1981200"/>
            <a:ext cx="2133600" cy="2711450"/>
            <a:chOff x="336" y="1124"/>
            <a:chExt cx="1344" cy="1708"/>
          </a:xfrm>
        </p:grpSpPr>
        <p:sp>
          <p:nvSpPr>
            <p:cNvPr id="50188"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9"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0" name="Text Box 14"/>
            <p:cNvSpPr txBox="1">
              <a:spLocks noChangeArrowheads="1"/>
            </p:cNvSpPr>
            <p:nvPr/>
          </p:nvSpPr>
          <p:spPr bwMode="auto">
            <a:xfrm>
              <a:off x="425" y="1124"/>
              <a:ext cx="10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Finished Goods</a:t>
              </a:r>
            </a:p>
          </p:txBody>
        </p:sp>
      </p:grpSp>
      <p:grpSp>
        <p:nvGrpSpPr>
          <p:cNvPr id="50191" name="Group 15"/>
          <p:cNvGrpSpPr>
            <a:grpSpLocks/>
          </p:cNvGrpSpPr>
          <p:nvPr/>
        </p:nvGrpSpPr>
        <p:grpSpPr bwMode="auto">
          <a:xfrm>
            <a:off x="5410200" y="4648200"/>
            <a:ext cx="1524000" cy="1981200"/>
            <a:chOff x="336" y="1124"/>
            <a:chExt cx="1344" cy="1708"/>
          </a:xfrm>
        </p:grpSpPr>
        <p:sp>
          <p:nvSpPr>
            <p:cNvPr id="50192" name="Line 16"/>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3" name="Line 17"/>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4" name="Text Box 18"/>
            <p:cNvSpPr txBox="1">
              <a:spLocks noChangeArrowheads="1"/>
            </p:cNvSpPr>
            <p:nvPr/>
          </p:nvSpPr>
          <p:spPr bwMode="auto">
            <a:xfrm>
              <a:off x="594" y="1124"/>
              <a:ext cx="74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Charlie</a:t>
              </a:r>
              <a:endParaRPr lang="en-US" dirty="0"/>
            </a:p>
          </p:txBody>
        </p:sp>
      </p:grpSp>
      <p:sp>
        <p:nvSpPr>
          <p:cNvPr id="50195" name="Text Box 19"/>
          <p:cNvSpPr txBox="1">
            <a:spLocks noChangeArrowheads="1"/>
          </p:cNvSpPr>
          <p:nvPr/>
        </p:nvSpPr>
        <p:spPr bwMode="auto">
          <a:xfrm>
            <a:off x="-63747" y="2635250"/>
            <a:ext cx="181793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dirty="0" smtClean="0"/>
              <a:t>Beg.           1500</a:t>
            </a:r>
            <a:endParaRPr lang="en-US" dirty="0"/>
          </a:p>
          <a:p>
            <a:pPr algn="r"/>
            <a:r>
              <a:rPr lang="en-US" dirty="0" smtClean="0"/>
              <a:t>Purchases  </a:t>
            </a:r>
            <a:r>
              <a:rPr lang="en-US" b="1" dirty="0" smtClean="0">
                <a:solidFill>
                  <a:schemeClr val="accent2">
                    <a:lumMod val="75000"/>
                  </a:schemeClr>
                </a:solidFill>
                <a:effectLst>
                  <a:outerShdw blurRad="38100" dist="38100" dir="2700000" algn="tl">
                    <a:srgbClr val="000000">
                      <a:alpha val="43137"/>
                    </a:srgbClr>
                  </a:outerShdw>
                </a:effectLst>
              </a:rPr>
              <a:t>13800</a:t>
            </a:r>
          </a:p>
          <a:p>
            <a:pPr algn="r"/>
            <a:r>
              <a:rPr lang="en-US" dirty="0" smtClean="0"/>
              <a:t>----------------</a:t>
            </a:r>
          </a:p>
          <a:p>
            <a:pPr algn="r"/>
            <a:r>
              <a:rPr lang="en-US" dirty="0" smtClean="0"/>
              <a:t>End.          2500</a:t>
            </a:r>
            <a:endParaRPr lang="en-US" dirty="0"/>
          </a:p>
        </p:txBody>
      </p:sp>
      <p:sp>
        <p:nvSpPr>
          <p:cNvPr id="50198" name="Text Box 22"/>
          <p:cNvSpPr txBox="1">
            <a:spLocks noChangeArrowheads="1"/>
          </p:cNvSpPr>
          <p:nvPr/>
        </p:nvSpPr>
        <p:spPr bwMode="auto">
          <a:xfrm>
            <a:off x="1905000" y="2983468"/>
            <a:ext cx="14269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smtClean="0">
                <a:solidFill>
                  <a:schemeClr val="accent3">
                    <a:lumMod val="75000"/>
                  </a:schemeClr>
                </a:solidFill>
                <a:effectLst>
                  <a:outerShdw blurRad="50800" dist="38100" dir="2700000" algn="tl" rotWithShape="0">
                    <a:schemeClr val="tx1"/>
                  </a:outerShdw>
                </a:effectLst>
              </a:rPr>
              <a:t>12800  DMU</a:t>
            </a:r>
            <a:endParaRPr lang="en-US" b="1" dirty="0">
              <a:solidFill>
                <a:schemeClr val="accent3">
                  <a:lumMod val="75000"/>
                </a:schemeClr>
              </a:solidFill>
              <a:effectLst>
                <a:outerShdw blurRad="50800" dist="38100" dir="2700000" algn="tl" rotWithShape="0">
                  <a:schemeClr val="tx1"/>
                </a:outerShdw>
              </a:effectLst>
            </a:endParaRPr>
          </a:p>
        </p:txBody>
      </p:sp>
      <p:sp>
        <p:nvSpPr>
          <p:cNvPr id="50199" name="Text Box 23"/>
          <p:cNvSpPr txBox="1">
            <a:spLocks noChangeArrowheads="1"/>
          </p:cNvSpPr>
          <p:nvPr/>
        </p:nvSpPr>
        <p:spPr bwMode="auto">
          <a:xfrm>
            <a:off x="2432050" y="5943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0200" name="Text Box 24"/>
          <p:cNvSpPr txBox="1">
            <a:spLocks noChangeArrowheads="1"/>
          </p:cNvSpPr>
          <p:nvPr/>
        </p:nvSpPr>
        <p:spPr bwMode="auto">
          <a:xfrm>
            <a:off x="1447800" y="4953000"/>
            <a:ext cx="1434610"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t>DL          4500</a:t>
            </a:r>
            <a:endParaRPr lang="en-US" dirty="0"/>
          </a:p>
          <a:p>
            <a:r>
              <a:rPr lang="en-US" dirty="0" smtClean="0"/>
              <a:t>OH         2250</a:t>
            </a:r>
            <a:endParaRPr lang="en-US" dirty="0"/>
          </a:p>
          <a:p>
            <a:pPr>
              <a:lnSpc>
                <a:spcPct val="120000"/>
              </a:lnSpc>
            </a:pPr>
            <a:r>
              <a:rPr lang="en-US" b="1" dirty="0" smtClean="0">
                <a:solidFill>
                  <a:schemeClr val="accent3">
                    <a:lumMod val="75000"/>
                  </a:schemeClr>
                </a:solidFill>
                <a:effectLst>
                  <a:outerShdw blurRad="50800" dist="38100" dir="2700000" algn="tl" rotWithShape="0">
                    <a:schemeClr val="tx1"/>
                  </a:outerShdw>
                </a:effectLst>
              </a:rPr>
              <a:t>DM        5000</a:t>
            </a:r>
            <a:endParaRPr lang="en-US" b="1" dirty="0">
              <a:solidFill>
                <a:schemeClr val="accent3">
                  <a:lumMod val="75000"/>
                </a:schemeClr>
              </a:solidFill>
              <a:effectLst>
                <a:outerShdw blurRad="50800" dist="38100" dir="2700000" algn="tl" rotWithShape="0">
                  <a:schemeClr val="tx1"/>
                </a:outerShdw>
              </a:effectLst>
            </a:endParaRPr>
          </a:p>
        </p:txBody>
      </p:sp>
      <p:sp>
        <p:nvSpPr>
          <p:cNvPr id="50201" name="Text Box 25"/>
          <p:cNvSpPr txBox="1">
            <a:spLocks noChangeArrowheads="1"/>
          </p:cNvSpPr>
          <p:nvPr/>
        </p:nvSpPr>
        <p:spPr bwMode="auto">
          <a:xfrm>
            <a:off x="5334000" y="5002213"/>
            <a:ext cx="3363421"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   3200                                   =14100</a:t>
            </a:r>
            <a:endParaRPr lang="en-US" dirty="0"/>
          </a:p>
          <a:p>
            <a:r>
              <a:rPr lang="en-US" dirty="0"/>
              <a:t> </a:t>
            </a:r>
            <a:r>
              <a:rPr lang="en-US" dirty="0" smtClean="0"/>
              <a:t>  1600                                   =  7050</a:t>
            </a:r>
            <a:endParaRPr lang="en-US" dirty="0"/>
          </a:p>
          <a:p>
            <a:pPr>
              <a:lnSpc>
                <a:spcPct val="120000"/>
              </a:lnSpc>
            </a:pPr>
            <a:r>
              <a:rPr lang="en-US" b="1" dirty="0" smtClean="0">
                <a:solidFill>
                  <a:schemeClr val="accent3">
                    <a:lumMod val="75000"/>
                  </a:schemeClr>
                </a:solidFill>
                <a:effectLst>
                  <a:outerShdw blurRad="50800" dist="38100" dir="2700000" algn="tl" rotWithShape="0">
                    <a:schemeClr val="tx1"/>
                  </a:outerShdw>
                </a:effectLst>
              </a:rPr>
              <a:t>   3600                                   =12800</a:t>
            </a:r>
            <a:endParaRPr lang="en-US" b="1" dirty="0">
              <a:solidFill>
                <a:schemeClr val="accent3">
                  <a:lumMod val="75000"/>
                </a:schemeClr>
              </a:solidFill>
              <a:effectLst>
                <a:outerShdw blurRad="50800" dist="38100" dir="2700000" algn="tl" rotWithShape="0">
                  <a:schemeClr val="tx1"/>
                </a:outerShdw>
              </a:effectLst>
            </a:endParaRPr>
          </a:p>
        </p:txBody>
      </p:sp>
      <p:sp>
        <p:nvSpPr>
          <p:cNvPr id="50204" name="Text Box 28"/>
          <p:cNvSpPr txBox="1">
            <a:spLocks noChangeArrowheads="1"/>
          </p:cNvSpPr>
          <p:nvPr/>
        </p:nvSpPr>
        <p:spPr bwMode="auto">
          <a:xfrm>
            <a:off x="5707268" y="2590800"/>
            <a:ext cx="147807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a:t>Beg.</a:t>
            </a:r>
            <a:r>
              <a:rPr lang="en-US" b="1" dirty="0" smtClean="0">
                <a:solidFill>
                  <a:schemeClr val="accent5">
                    <a:lumMod val="75000"/>
                  </a:schemeClr>
                </a:solidFill>
                <a:effectLst>
                  <a:outerShdw blurRad="50800" dist="50800" dir="5400000" algn="ctr" rotWithShape="0">
                    <a:schemeClr val="tx1"/>
                  </a:outerShdw>
                </a:effectLst>
              </a:rPr>
              <a:t> </a:t>
            </a:r>
          </a:p>
          <a:p>
            <a:r>
              <a:rPr lang="en-US" b="1" dirty="0" smtClean="0">
                <a:solidFill>
                  <a:schemeClr val="accent5">
                    <a:lumMod val="75000"/>
                  </a:schemeClr>
                </a:solidFill>
                <a:effectLst>
                  <a:outerShdw blurRad="50800" dist="50800" dir="5400000" algn="ctr" rotWithShape="0">
                    <a:schemeClr val="tx1"/>
                  </a:outerShdw>
                </a:effectLst>
              </a:rPr>
              <a:t>COGM</a:t>
            </a:r>
          </a:p>
          <a:p>
            <a:r>
              <a:rPr lang="en-US" dirty="0" smtClean="0"/>
              <a:t>------------------</a:t>
            </a:r>
            <a:endParaRPr lang="en-US" dirty="0"/>
          </a:p>
          <a:p>
            <a:r>
              <a:rPr lang="en-US" dirty="0"/>
              <a:t>End.</a:t>
            </a:r>
          </a:p>
        </p:txBody>
      </p:sp>
      <p:sp>
        <p:nvSpPr>
          <p:cNvPr id="50205" name="Text Box 29"/>
          <p:cNvSpPr txBox="1">
            <a:spLocks noChangeArrowheads="1"/>
          </p:cNvSpPr>
          <p:nvPr/>
        </p:nvSpPr>
        <p:spPr bwMode="auto">
          <a:xfrm>
            <a:off x="7300912" y="2895600"/>
            <a:ext cx="183531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                COGS </a:t>
            </a:r>
            <a:r>
              <a:rPr lang="en-US" dirty="0" smtClean="0">
                <a:sym typeface="Wingdings" pitchFamily="2" charset="2"/>
              </a:rPr>
              <a:t></a:t>
            </a:r>
            <a:endParaRPr lang="en-US" dirty="0"/>
          </a:p>
        </p:txBody>
      </p:sp>
      <p:sp>
        <p:nvSpPr>
          <p:cNvPr id="2" name="Right Brace 1"/>
          <p:cNvSpPr/>
          <p:nvPr/>
        </p:nvSpPr>
        <p:spPr>
          <a:xfrm rot="16200000">
            <a:off x="4235451" y="1949449"/>
            <a:ext cx="520699" cy="4724401"/>
          </a:xfrm>
          <a:prstGeom prst="rightBrace">
            <a:avLst>
              <a:gd name="adj1" fmla="val 39516"/>
              <a:gd name="adj2" fmla="val 5115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782702" y="3669268"/>
            <a:ext cx="1924566" cy="369332"/>
          </a:xfrm>
          <a:prstGeom prst="rect">
            <a:avLst/>
          </a:prstGeom>
          <a:noFill/>
        </p:spPr>
        <p:txBody>
          <a:bodyPr wrap="none" rtlCol="0">
            <a:spAutoFit/>
          </a:bodyPr>
          <a:lstStyle/>
          <a:p>
            <a:pPr algn="ctr"/>
            <a:r>
              <a:rPr lang="en-US" dirty="0" smtClean="0"/>
              <a:t>Work in Process </a:t>
            </a:r>
          </a:p>
        </p:txBody>
      </p:sp>
      <p:grpSp>
        <p:nvGrpSpPr>
          <p:cNvPr id="33" name="Group 7"/>
          <p:cNvGrpSpPr>
            <a:grpSpLocks/>
          </p:cNvGrpSpPr>
          <p:nvPr/>
        </p:nvGrpSpPr>
        <p:grpSpPr bwMode="auto">
          <a:xfrm>
            <a:off x="3733800" y="4648200"/>
            <a:ext cx="1524000" cy="1981200"/>
            <a:chOff x="336" y="1124"/>
            <a:chExt cx="1344" cy="1708"/>
          </a:xfrm>
        </p:grpSpPr>
        <p:sp>
          <p:nvSpPr>
            <p:cNvPr id="3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Text Box 10"/>
            <p:cNvSpPr txBox="1">
              <a:spLocks noChangeArrowheads="1"/>
            </p:cNvSpPr>
            <p:nvPr/>
          </p:nvSpPr>
          <p:spPr bwMode="auto">
            <a:xfrm>
              <a:off x="650" y="1124"/>
              <a:ext cx="631"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Bravo</a:t>
              </a:r>
              <a:endParaRPr lang="en-US" dirty="0"/>
            </a:p>
          </p:txBody>
        </p:sp>
      </p:grpSp>
      <p:sp>
        <p:nvSpPr>
          <p:cNvPr id="37" name="Text Box 23"/>
          <p:cNvSpPr txBox="1">
            <a:spLocks noChangeArrowheads="1"/>
          </p:cNvSpPr>
          <p:nvPr/>
        </p:nvSpPr>
        <p:spPr bwMode="auto">
          <a:xfrm>
            <a:off x="4032250" y="5943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38" name="Text Box 24"/>
          <p:cNvSpPr txBox="1">
            <a:spLocks noChangeArrowheads="1"/>
          </p:cNvSpPr>
          <p:nvPr/>
        </p:nvSpPr>
        <p:spPr bwMode="auto">
          <a:xfrm>
            <a:off x="3657600" y="4953000"/>
            <a:ext cx="811441"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 </a:t>
            </a:r>
            <a:r>
              <a:rPr lang="en-US" dirty="0" smtClean="0"/>
              <a:t>  6400</a:t>
            </a:r>
            <a:endParaRPr lang="en-US" dirty="0"/>
          </a:p>
          <a:p>
            <a:r>
              <a:rPr lang="en-US" dirty="0" smtClean="0"/>
              <a:t>   3200</a:t>
            </a:r>
            <a:endParaRPr lang="en-US" dirty="0"/>
          </a:p>
          <a:p>
            <a:pPr>
              <a:lnSpc>
                <a:spcPct val="120000"/>
              </a:lnSpc>
            </a:pPr>
            <a:r>
              <a:rPr lang="en-US" b="1" dirty="0">
                <a:solidFill>
                  <a:schemeClr val="accent3">
                    <a:lumMod val="75000"/>
                  </a:schemeClr>
                </a:solidFill>
                <a:effectLst>
                  <a:outerShdw blurRad="50800" dist="38100" dir="2700000" algn="tl" rotWithShape="0">
                    <a:schemeClr val="tx1"/>
                  </a:outerShdw>
                </a:effectLst>
              </a:rPr>
              <a:t> </a:t>
            </a:r>
            <a:r>
              <a:rPr lang="en-US" b="1" dirty="0" smtClean="0">
                <a:solidFill>
                  <a:schemeClr val="accent3">
                    <a:lumMod val="75000"/>
                  </a:schemeClr>
                </a:solidFill>
                <a:effectLst>
                  <a:outerShdw blurRad="50800" dist="38100" dir="2700000" algn="tl" rotWithShape="0">
                    <a:schemeClr val="tx1"/>
                  </a:outerShdw>
                </a:effectLst>
              </a:rPr>
              <a:t>  4200</a:t>
            </a:r>
            <a:endParaRPr lang="en-US" b="1" dirty="0">
              <a:solidFill>
                <a:schemeClr val="accent3">
                  <a:lumMod val="75000"/>
                </a:schemeClr>
              </a:solidFill>
              <a:effectLst>
                <a:outerShdw blurRad="50800" dist="38100" dir="2700000" algn="tl" rotWithShape="0">
                  <a:schemeClr val="tx1"/>
                </a:outerShdw>
              </a:effectLst>
            </a:endParaRPr>
          </a:p>
        </p:txBody>
      </p:sp>
      <p:grpSp>
        <p:nvGrpSpPr>
          <p:cNvPr id="39" name="Group 11"/>
          <p:cNvGrpSpPr>
            <a:grpSpLocks/>
          </p:cNvGrpSpPr>
          <p:nvPr/>
        </p:nvGrpSpPr>
        <p:grpSpPr bwMode="auto">
          <a:xfrm>
            <a:off x="3562350" y="990600"/>
            <a:ext cx="2133600" cy="2145268"/>
            <a:chOff x="336" y="1124"/>
            <a:chExt cx="1344" cy="1708"/>
          </a:xfrm>
        </p:grpSpPr>
        <p:sp>
          <p:nvSpPr>
            <p:cNvPr id="40"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Text Box 14"/>
            <p:cNvSpPr txBox="1">
              <a:spLocks noChangeArrowheads="1"/>
            </p:cNvSpPr>
            <p:nvPr/>
          </p:nvSpPr>
          <p:spPr bwMode="auto">
            <a:xfrm>
              <a:off x="450" y="1124"/>
              <a:ext cx="1030" cy="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WIP - Summary</a:t>
              </a:r>
              <a:endParaRPr lang="en-US" dirty="0"/>
            </a:p>
          </p:txBody>
        </p:sp>
      </p:grpSp>
      <p:sp>
        <p:nvSpPr>
          <p:cNvPr id="43" name="Text Box 28"/>
          <p:cNvSpPr txBox="1">
            <a:spLocks noChangeArrowheads="1"/>
          </p:cNvSpPr>
          <p:nvPr/>
        </p:nvSpPr>
        <p:spPr bwMode="auto">
          <a:xfrm>
            <a:off x="3254113" y="1383268"/>
            <a:ext cx="131318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Beg.        -</a:t>
            </a:r>
            <a:r>
              <a:rPr lang="en-US" dirty="0" smtClean="0"/>
              <a:t>0-</a:t>
            </a:r>
          </a:p>
          <a:p>
            <a:r>
              <a:rPr lang="en-US" dirty="0" smtClean="0"/>
              <a:t>DL     14100</a:t>
            </a:r>
          </a:p>
          <a:p>
            <a:r>
              <a:rPr lang="en-US" dirty="0" smtClean="0"/>
              <a:t>OH      7050</a:t>
            </a:r>
            <a:endParaRPr lang="en-US" dirty="0"/>
          </a:p>
          <a:p>
            <a:r>
              <a:rPr lang="en-US" b="1" dirty="0" smtClean="0">
                <a:solidFill>
                  <a:schemeClr val="accent3">
                    <a:lumMod val="75000"/>
                  </a:schemeClr>
                </a:solidFill>
                <a:effectLst>
                  <a:outerShdw blurRad="50800" dist="38100" dir="2700000" algn="tl" rotWithShape="0">
                    <a:schemeClr val="tx1"/>
                  </a:outerShdw>
                </a:effectLst>
              </a:rPr>
              <a:t>DMU 12800</a:t>
            </a:r>
          </a:p>
          <a:p>
            <a:r>
              <a:rPr lang="en-US" dirty="0" smtClean="0"/>
              <a:t>----------------</a:t>
            </a:r>
          </a:p>
          <a:p>
            <a:r>
              <a:rPr lang="en-US" dirty="0" smtClean="0"/>
              <a:t>End.    </a:t>
            </a:r>
            <a:endParaRPr lang="en-US" dirty="0"/>
          </a:p>
        </p:txBody>
      </p:sp>
      <p:sp>
        <p:nvSpPr>
          <p:cNvPr id="44" name="Text Box 29"/>
          <p:cNvSpPr txBox="1">
            <a:spLocks noChangeArrowheads="1"/>
          </p:cNvSpPr>
          <p:nvPr/>
        </p:nvSpPr>
        <p:spPr bwMode="auto">
          <a:xfrm>
            <a:off x="4629150" y="1600200"/>
            <a:ext cx="17090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smtClean="0">
                <a:solidFill>
                  <a:schemeClr val="accent5">
                    <a:lumMod val="75000"/>
                  </a:schemeClr>
                </a:solidFill>
                <a:effectLst>
                  <a:outerShdw blurRad="50800" dist="50800" dir="5400000" algn="ctr" rotWithShape="0">
                    <a:schemeClr val="tx1"/>
                  </a:outerShdw>
                </a:effectLst>
              </a:rPr>
              <a:t>                 COGM</a:t>
            </a:r>
            <a:endParaRPr lang="en-US" b="1" dirty="0">
              <a:solidFill>
                <a:schemeClr val="accent5">
                  <a:lumMod val="75000"/>
                </a:schemeClr>
              </a:solidFill>
              <a:effectLst>
                <a:outerShdw blurRad="50800" dist="50800" dir="5400000" algn="ctr" rotWithShape="0">
                  <a:schemeClr val="tx1"/>
                </a:outerShdw>
              </a:effectLst>
            </a:endParaRPr>
          </a:p>
        </p:txBody>
      </p:sp>
      <p:sp>
        <p:nvSpPr>
          <p:cNvPr id="4" name="TextBox 3"/>
          <p:cNvSpPr txBox="1"/>
          <p:nvPr/>
        </p:nvSpPr>
        <p:spPr>
          <a:xfrm>
            <a:off x="157438" y="1226403"/>
            <a:ext cx="2533374"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1600" b="1" dirty="0" smtClean="0"/>
              <a:t>Ending </a:t>
            </a:r>
            <a:r>
              <a:rPr lang="en-US" sz="1600" b="1" dirty="0"/>
              <a:t>is 1000 more </a:t>
            </a:r>
            <a:r>
              <a:rPr lang="en-US" sz="1600" b="1" dirty="0" smtClean="0"/>
              <a:t>than Beginning; Inputs </a:t>
            </a:r>
            <a:r>
              <a:rPr lang="en-US" sz="1600" b="1" dirty="0"/>
              <a:t>must be 1000 more than </a:t>
            </a:r>
            <a:r>
              <a:rPr lang="en-US" sz="1600" b="1" dirty="0" smtClean="0"/>
              <a:t>Outputs</a:t>
            </a:r>
            <a:endParaRPr lang="en-US" sz="1600" dirty="0"/>
          </a:p>
        </p:txBody>
      </p:sp>
      <p:cxnSp>
        <p:nvCxnSpPr>
          <p:cNvPr id="6" name="Straight Arrow Connector 5"/>
          <p:cNvCxnSpPr/>
          <p:nvPr/>
        </p:nvCxnSpPr>
        <p:spPr>
          <a:xfrm>
            <a:off x="304800" y="2057400"/>
            <a:ext cx="838200" cy="6858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8" name="Straight Arrow Connector 7"/>
          <p:cNvCxnSpPr/>
          <p:nvPr/>
        </p:nvCxnSpPr>
        <p:spPr>
          <a:xfrm>
            <a:off x="304800" y="2057400"/>
            <a:ext cx="838200" cy="156845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5" name="Footer Placeholder 4"/>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8A808679-E629-44EE-8713-C57B44423E0E}" type="slidenum">
              <a:rPr lang="en-US" smtClean="0"/>
              <a:t>45</a:t>
            </a:fld>
            <a:endParaRPr lang="en-US"/>
          </a:p>
        </p:txBody>
      </p:sp>
    </p:spTree>
    <p:extLst>
      <p:ext uri="{BB962C8B-B14F-4D97-AF65-F5344CB8AC3E}">
        <p14:creationId xmlns:p14="http://schemas.microsoft.com/office/powerpoint/2010/main" val="31929552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smtClean="0"/>
              <a:t>Demonstration Problem – Part 2</a:t>
            </a:r>
            <a:endParaRPr lang="en-US" dirty="0"/>
          </a:p>
        </p:txBody>
      </p:sp>
      <p:grpSp>
        <p:nvGrpSpPr>
          <p:cNvPr id="50179" name="Group 3"/>
          <p:cNvGrpSpPr>
            <a:grpSpLocks/>
          </p:cNvGrpSpPr>
          <p:nvPr/>
        </p:nvGrpSpPr>
        <p:grpSpPr bwMode="auto">
          <a:xfrm>
            <a:off x="900112" y="2057400"/>
            <a:ext cx="2133600" cy="2711450"/>
            <a:chOff x="336" y="1124"/>
            <a:chExt cx="1344" cy="1708"/>
          </a:xfrm>
        </p:grpSpPr>
        <p:sp>
          <p:nvSpPr>
            <p:cNvPr id="50180" name="Line 4"/>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1" name="Line 5"/>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2" name="Text Box 6"/>
            <p:cNvSpPr txBox="1">
              <a:spLocks noChangeArrowheads="1"/>
            </p:cNvSpPr>
            <p:nvPr/>
          </p:nvSpPr>
          <p:spPr bwMode="auto">
            <a:xfrm>
              <a:off x="462" y="1124"/>
              <a:ext cx="10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a:t>Raw Materials</a:t>
              </a:r>
            </a:p>
          </p:txBody>
        </p:sp>
      </p:grpSp>
      <p:grpSp>
        <p:nvGrpSpPr>
          <p:cNvPr id="50183" name="Group 7"/>
          <p:cNvGrpSpPr>
            <a:grpSpLocks/>
          </p:cNvGrpSpPr>
          <p:nvPr/>
        </p:nvGrpSpPr>
        <p:grpSpPr bwMode="auto">
          <a:xfrm>
            <a:off x="2133600" y="4648200"/>
            <a:ext cx="1524000" cy="1981200"/>
            <a:chOff x="336" y="1124"/>
            <a:chExt cx="1344" cy="1708"/>
          </a:xfrm>
        </p:grpSpPr>
        <p:sp>
          <p:nvSpPr>
            <p:cNvPr id="5018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6" name="Text Box 10"/>
            <p:cNvSpPr txBox="1">
              <a:spLocks noChangeArrowheads="1"/>
            </p:cNvSpPr>
            <p:nvPr/>
          </p:nvSpPr>
          <p:spPr bwMode="auto">
            <a:xfrm>
              <a:off x="645" y="1124"/>
              <a:ext cx="639"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Alpha</a:t>
              </a:r>
              <a:endParaRPr lang="en-US" dirty="0"/>
            </a:p>
          </p:txBody>
        </p:sp>
      </p:grpSp>
      <p:grpSp>
        <p:nvGrpSpPr>
          <p:cNvPr id="50187" name="Group 11"/>
          <p:cNvGrpSpPr>
            <a:grpSpLocks/>
          </p:cNvGrpSpPr>
          <p:nvPr/>
        </p:nvGrpSpPr>
        <p:grpSpPr bwMode="auto">
          <a:xfrm>
            <a:off x="6234112" y="1981200"/>
            <a:ext cx="2133600" cy="2711450"/>
            <a:chOff x="336" y="1124"/>
            <a:chExt cx="1344" cy="1708"/>
          </a:xfrm>
        </p:grpSpPr>
        <p:sp>
          <p:nvSpPr>
            <p:cNvPr id="50188"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9"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0" name="Text Box 14"/>
            <p:cNvSpPr txBox="1">
              <a:spLocks noChangeArrowheads="1"/>
            </p:cNvSpPr>
            <p:nvPr/>
          </p:nvSpPr>
          <p:spPr bwMode="auto">
            <a:xfrm>
              <a:off x="425" y="1124"/>
              <a:ext cx="10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Finished Goods</a:t>
              </a:r>
            </a:p>
          </p:txBody>
        </p:sp>
      </p:grpSp>
      <p:grpSp>
        <p:nvGrpSpPr>
          <p:cNvPr id="50191" name="Group 15"/>
          <p:cNvGrpSpPr>
            <a:grpSpLocks/>
          </p:cNvGrpSpPr>
          <p:nvPr/>
        </p:nvGrpSpPr>
        <p:grpSpPr bwMode="auto">
          <a:xfrm>
            <a:off x="5410200" y="4648200"/>
            <a:ext cx="1524000" cy="1981200"/>
            <a:chOff x="336" y="1124"/>
            <a:chExt cx="1344" cy="1708"/>
          </a:xfrm>
        </p:grpSpPr>
        <p:sp>
          <p:nvSpPr>
            <p:cNvPr id="50192" name="Line 16"/>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3" name="Line 17"/>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4" name="Text Box 18"/>
            <p:cNvSpPr txBox="1">
              <a:spLocks noChangeArrowheads="1"/>
            </p:cNvSpPr>
            <p:nvPr/>
          </p:nvSpPr>
          <p:spPr bwMode="auto">
            <a:xfrm>
              <a:off x="594" y="1124"/>
              <a:ext cx="74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Charlie</a:t>
              </a:r>
              <a:endParaRPr lang="en-US" dirty="0"/>
            </a:p>
          </p:txBody>
        </p:sp>
      </p:grpSp>
      <p:sp>
        <p:nvSpPr>
          <p:cNvPr id="50195" name="Text Box 19"/>
          <p:cNvSpPr txBox="1">
            <a:spLocks noChangeArrowheads="1"/>
          </p:cNvSpPr>
          <p:nvPr/>
        </p:nvSpPr>
        <p:spPr bwMode="auto">
          <a:xfrm>
            <a:off x="-63747" y="2635250"/>
            <a:ext cx="181793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dirty="0" smtClean="0"/>
              <a:t>Beg.           1500</a:t>
            </a:r>
            <a:endParaRPr lang="en-US" dirty="0"/>
          </a:p>
          <a:p>
            <a:pPr algn="r"/>
            <a:r>
              <a:rPr lang="en-US" dirty="0" smtClean="0"/>
              <a:t>Purchases  13800</a:t>
            </a:r>
          </a:p>
          <a:p>
            <a:pPr algn="r"/>
            <a:r>
              <a:rPr lang="en-US" dirty="0" smtClean="0"/>
              <a:t>----------------</a:t>
            </a:r>
          </a:p>
          <a:p>
            <a:pPr algn="r"/>
            <a:r>
              <a:rPr lang="en-US" dirty="0" smtClean="0"/>
              <a:t>End.          2500</a:t>
            </a:r>
            <a:endParaRPr lang="en-US" dirty="0"/>
          </a:p>
        </p:txBody>
      </p:sp>
      <p:sp>
        <p:nvSpPr>
          <p:cNvPr id="50198" name="Text Box 22"/>
          <p:cNvSpPr txBox="1">
            <a:spLocks noChangeArrowheads="1"/>
          </p:cNvSpPr>
          <p:nvPr/>
        </p:nvSpPr>
        <p:spPr bwMode="auto">
          <a:xfrm>
            <a:off x="1905000" y="2983468"/>
            <a:ext cx="14269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smtClean="0">
                <a:solidFill>
                  <a:schemeClr val="accent3">
                    <a:lumMod val="75000"/>
                  </a:schemeClr>
                </a:solidFill>
                <a:effectLst>
                  <a:outerShdw blurRad="50800" dist="38100" dir="2700000" algn="tl" rotWithShape="0">
                    <a:schemeClr val="tx1"/>
                  </a:outerShdw>
                </a:effectLst>
              </a:rPr>
              <a:t>12800  DMU</a:t>
            </a:r>
            <a:endParaRPr lang="en-US" b="1" dirty="0">
              <a:solidFill>
                <a:schemeClr val="accent3">
                  <a:lumMod val="75000"/>
                </a:schemeClr>
              </a:solidFill>
              <a:effectLst>
                <a:outerShdw blurRad="50800" dist="38100" dir="2700000" algn="tl" rotWithShape="0">
                  <a:schemeClr val="tx1"/>
                </a:outerShdw>
              </a:effectLst>
            </a:endParaRPr>
          </a:p>
        </p:txBody>
      </p:sp>
      <p:sp>
        <p:nvSpPr>
          <p:cNvPr id="50199" name="Text Box 23"/>
          <p:cNvSpPr txBox="1">
            <a:spLocks noChangeArrowheads="1"/>
          </p:cNvSpPr>
          <p:nvPr/>
        </p:nvSpPr>
        <p:spPr bwMode="auto">
          <a:xfrm>
            <a:off x="2432050" y="5943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0200" name="Text Box 24"/>
          <p:cNvSpPr txBox="1">
            <a:spLocks noChangeArrowheads="1"/>
          </p:cNvSpPr>
          <p:nvPr/>
        </p:nvSpPr>
        <p:spPr bwMode="auto">
          <a:xfrm>
            <a:off x="1447800" y="4953000"/>
            <a:ext cx="1434610"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t>DL          </a:t>
            </a:r>
            <a:r>
              <a:rPr lang="en-US" dirty="0" smtClean="0">
                <a:solidFill>
                  <a:srgbClr val="FF0000"/>
                </a:solidFill>
              </a:rPr>
              <a:t>4500</a:t>
            </a:r>
            <a:endParaRPr lang="en-US" dirty="0">
              <a:solidFill>
                <a:srgbClr val="FF0000"/>
              </a:solidFill>
            </a:endParaRPr>
          </a:p>
          <a:p>
            <a:r>
              <a:rPr lang="en-US" dirty="0" smtClean="0"/>
              <a:t>OH         2250</a:t>
            </a:r>
            <a:endParaRPr lang="en-US" dirty="0"/>
          </a:p>
          <a:p>
            <a:pPr>
              <a:lnSpc>
                <a:spcPct val="120000"/>
              </a:lnSpc>
            </a:pPr>
            <a:r>
              <a:rPr lang="en-US" b="1" dirty="0" smtClean="0">
                <a:solidFill>
                  <a:schemeClr val="accent3">
                    <a:lumMod val="75000"/>
                  </a:schemeClr>
                </a:solidFill>
                <a:effectLst>
                  <a:outerShdw blurRad="50800" dist="38100" dir="2700000" algn="tl" rotWithShape="0">
                    <a:schemeClr val="tx1"/>
                  </a:outerShdw>
                </a:effectLst>
              </a:rPr>
              <a:t>DM        5000</a:t>
            </a:r>
            <a:endParaRPr lang="en-US" b="1" dirty="0">
              <a:solidFill>
                <a:schemeClr val="accent3">
                  <a:lumMod val="75000"/>
                </a:schemeClr>
              </a:solidFill>
              <a:effectLst>
                <a:outerShdw blurRad="50800" dist="38100" dir="2700000" algn="tl" rotWithShape="0">
                  <a:schemeClr val="tx1"/>
                </a:outerShdw>
              </a:effectLst>
            </a:endParaRPr>
          </a:p>
        </p:txBody>
      </p:sp>
      <p:sp>
        <p:nvSpPr>
          <p:cNvPr id="50201" name="Text Box 25"/>
          <p:cNvSpPr txBox="1">
            <a:spLocks noChangeArrowheads="1"/>
          </p:cNvSpPr>
          <p:nvPr/>
        </p:nvSpPr>
        <p:spPr bwMode="auto">
          <a:xfrm>
            <a:off x="5334000" y="5002213"/>
            <a:ext cx="3363421"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   </a:t>
            </a:r>
            <a:r>
              <a:rPr lang="en-US" dirty="0" smtClean="0">
                <a:solidFill>
                  <a:srgbClr val="FF0000"/>
                </a:solidFill>
              </a:rPr>
              <a:t>3200</a:t>
            </a:r>
            <a:r>
              <a:rPr lang="en-US" dirty="0" smtClean="0"/>
              <a:t>                                   =14100</a:t>
            </a:r>
            <a:endParaRPr lang="en-US" dirty="0"/>
          </a:p>
          <a:p>
            <a:r>
              <a:rPr lang="en-US" dirty="0"/>
              <a:t> </a:t>
            </a:r>
            <a:r>
              <a:rPr lang="en-US" dirty="0" smtClean="0"/>
              <a:t>  1600                                   =  7050</a:t>
            </a:r>
            <a:endParaRPr lang="en-US" dirty="0"/>
          </a:p>
          <a:p>
            <a:pPr>
              <a:lnSpc>
                <a:spcPct val="120000"/>
              </a:lnSpc>
            </a:pPr>
            <a:r>
              <a:rPr lang="en-US" b="1" dirty="0" smtClean="0">
                <a:solidFill>
                  <a:schemeClr val="accent3">
                    <a:lumMod val="75000"/>
                  </a:schemeClr>
                </a:solidFill>
                <a:effectLst>
                  <a:outerShdw blurRad="50800" dist="38100" dir="2700000" algn="tl" rotWithShape="0">
                    <a:schemeClr val="tx1"/>
                  </a:outerShdw>
                </a:effectLst>
              </a:rPr>
              <a:t>   3600                                   =12800</a:t>
            </a:r>
            <a:endParaRPr lang="en-US" b="1" dirty="0">
              <a:solidFill>
                <a:schemeClr val="accent3">
                  <a:lumMod val="75000"/>
                </a:schemeClr>
              </a:solidFill>
              <a:effectLst>
                <a:outerShdw blurRad="50800" dist="38100" dir="2700000" algn="tl" rotWithShape="0">
                  <a:schemeClr val="tx1"/>
                </a:outerShdw>
              </a:effectLst>
            </a:endParaRPr>
          </a:p>
        </p:txBody>
      </p:sp>
      <p:sp>
        <p:nvSpPr>
          <p:cNvPr id="50204" name="Text Box 28"/>
          <p:cNvSpPr txBox="1">
            <a:spLocks noChangeArrowheads="1"/>
          </p:cNvSpPr>
          <p:nvPr/>
        </p:nvSpPr>
        <p:spPr bwMode="auto">
          <a:xfrm>
            <a:off x="5707268" y="2590800"/>
            <a:ext cx="147807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a:t>Beg.</a:t>
            </a:r>
            <a:r>
              <a:rPr lang="en-US" b="1" dirty="0" smtClean="0">
                <a:solidFill>
                  <a:schemeClr val="accent5">
                    <a:lumMod val="75000"/>
                  </a:schemeClr>
                </a:solidFill>
                <a:effectLst>
                  <a:outerShdw blurRad="50800" dist="50800" dir="5400000" algn="ctr" rotWithShape="0">
                    <a:schemeClr val="tx1"/>
                  </a:outerShdw>
                </a:effectLst>
              </a:rPr>
              <a:t> </a:t>
            </a:r>
          </a:p>
          <a:p>
            <a:r>
              <a:rPr lang="en-US" b="1" dirty="0" smtClean="0">
                <a:solidFill>
                  <a:schemeClr val="accent5">
                    <a:lumMod val="75000"/>
                  </a:schemeClr>
                </a:solidFill>
                <a:effectLst>
                  <a:outerShdw blurRad="50800" dist="50800" dir="5400000" algn="ctr" rotWithShape="0">
                    <a:schemeClr val="tx1"/>
                  </a:outerShdw>
                </a:effectLst>
              </a:rPr>
              <a:t>COGM</a:t>
            </a:r>
          </a:p>
          <a:p>
            <a:r>
              <a:rPr lang="en-US" dirty="0" smtClean="0"/>
              <a:t>------------------</a:t>
            </a:r>
            <a:endParaRPr lang="en-US" dirty="0"/>
          </a:p>
          <a:p>
            <a:r>
              <a:rPr lang="en-US" dirty="0"/>
              <a:t>End.</a:t>
            </a:r>
          </a:p>
        </p:txBody>
      </p:sp>
      <p:sp>
        <p:nvSpPr>
          <p:cNvPr id="50205" name="Text Box 29"/>
          <p:cNvSpPr txBox="1">
            <a:spLocks noChangeArrowheads="1"/>
          </p:cNvSpPr>
          <p:nvPr/>
        </p:nvSpPr>
        <p:spPr bwMode="auto">
          <a:xfrm>
            <a:off x="7300912" y="2895600"/>
            <a:ext cx="183531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                COGS </a:t>
            </a:r>
            <a:r>
              <a:rPr lang="en-US" dirty="0" smtClean="0">
                <a:sym typeface="Wingdings" pitchFamily="2" charset="2"/>
              </a:rPr>
              <a:t></a:t>
            </a:r>
            <a:endParaRPr lang="en-US" dirty="0"/>
          </a:p>
        </p:txBody>
      </p:sp>
      <p:sp>
        <p:nvSpPr>
          <p:cNvPr id="2" name="Right Brace 1"/>
          <p:cNvSpPr/>
          <p:nvPr/>
        </p:nvSpPr>
        <p:spPr>
          <a:xfrm rot="16200000">
            <a:off x="4235451" y="1949449"/>
            <a:ext cx="520699" cy="4724401"/>
          </a:xfrm>
          <a:prstGeom prst="rightBrace">
            <a:avLst>
              <a:gd name="adj1" fmla="val 39516"/>
              <a:gd name="adj2" fmla="val 5115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782702" y="3669268"/>
            <a:ext cx="1924566" cy="369332"/>
          </a:xfrm>
          <a:prstGeom prst="rect">
            <a:avLst/>
          </a:prstGeom>
          <a:noFill/>
        </p:spPr>
        <p:txBody>
          <a:bodyPr wrap="none" rtlCol="0">
            <a:spAutoFit/>
          </a:bodyPr>
          <a:lstStyle/>
          <a:p>
            <a:pPr algn="ctr"/>
            <a:r>
              <a:rPr lang="en-US" dirty="0" smtClean="0"/>
              <a:t>Work in Process </a:t>
            </a:r>
          </a:p>
        </p:txBody>
      </p:sp>
      <p:grpSp>
        <p:nvGrpSpPr>
          <p:cNvPr id="33" name="Group 7"/>
          <p:cNvGrpSpPr>
            <a:grpSpLocks/>
          </p:cNvGrpSpPr>
          <p:nvPr/>
        </p:nvGrpSpPr>
        <p:grpSpPr bwMode="auto">
          <a:xfrm>
            <a:off x="3733800" y="4648200"/>
            <a:ext cx="1524000" cy="1981200"/>
            <a:chOff x="336" y="1124"/>
            <a:chExt cx="1344" cy="1708"/>
          </a:xfrm>
        </p:grpSpPr>
        <p:sp>
          <p:nvSpPr>
            <p:cNvPr id="3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Text Box 10"/>
            <p:cNvSpPr txBox="1">
              <a:spLocks noChangeArrowheads="1"/>
            </p:cNvSpPr>
            <p:nvPr/>
          </p:nvSpPr>
          <p:spPr bwMode="auto">
            <a:xfrm>
              <a:off x="650" y="1124"/>
              <a:ext cx="631"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Bravo</a:t>
              </a:r>
              <a:endParaRPr lang="en-US" dirty="0"/>
            </a:p>
          </p:txBody>
        </p:sp>
      </p:grpSp>
      <p:sp>
        <p:nvSpPr>
          <p:cNvPr id="37" name="Text Box 23"/>
          <p:cNvSpPr txBox="1">
            <a:spLocks noChangeArrowheads="1"/>
          </p:cNvSpPr>
          <p:nvPr/>
        </p:nvSpPr>
        <p:spPr bwMode="auto">
          <a:xfrm>
            <a:off x="4032250" y="5943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38" name="Text Box 24"/>
          <p:cNvSpPr txBox="1">
            <a:spLocks noChangeArrowheads="1"/>
          </p:cNvSpPr>
          <p:nvPr/>
        </p:nvSpPr>
        <p:spPr bwMode="auto">
          <a:xfrm>
            <a:off x="3657600" y="4953000"/>
            <a:ext cx="811441"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 </a:t>
            </a:r>
            <a:r>
              <a:rPr lang="en-US" dirty="0" smtClean="0"/>
              <a:t>  </a:t>
            </a:r>
            <a:r>
              <a:rPr lang="en-US" dirty="0" smtClean="0">
                <a:solidFill>
                  <a:srgbClr val="FF0000"/>
                </a:solidFill>
              </a:rPr>
              <a:t>6400</a:t>
            </a:r>
            <a:endParaRPr lang="en-US" dirty="0">
              <a:solidFill>
                <a:srgbClr val="FF0000"/>
              </a:solidFill>
            </a:endParaRPr>
          </a:p>
          <a:p>
            <a:r>
              <a:rPr lang="en-US" dirty="0" smtClean="0"/>
              <a:t>   3200</a:t>
            </a:r>
            <a:endParaRPr lang="en-US" dirty="0"/>
          </a:p>
          <a:p>
            <a:pPr>
              <a:lnSpc>
                <a:spcPct val="120000"/>
              </a:lnSpc>
            </a:pPr>
            <a:r>
              <a:rPr lang="en-US" b="1" dirty="0">
                <a:solidFill>
                  <a:schemeClr val="accent3">
                    <a:lumMod val="75000"/>
                  </a:schemeClr>
                </a:solidFill>
                <a:effectLst>
                  <a:outerShdw blurRad="50800" dist="38100" dir="2700000" algn="tl" rotWithShape="0">
                    <a:schemeClr val="tx1"/>
                  </a:outerShdw>
                </a:effectLst>
              </a:rPr>
              <a:t> </a:t>
            </a:r>
            <a:r>
              <a:rPr lang="en-US" b="1" dirty="0" smtClean="0">
                <a:solidFill>
                  <a:schemeClr val="accent3">
                    <a:lumMod val="75000"/>
                  </a:schemeClr>
                </a:solidFill>
                <a:effectLst>
                  <a:outerShdw blurRad="50800" dist="38100" dir="2700000" algn="tl" rotWithShape="0">
                    <a:schemeClr val="tx1"/>
                  </a:outerShdw>
                </a:effectLst>
              </a:rPr>
              <a:t>  4200</a:t>
            </a:r>
            <a:endParaRPr lang="en-US" b="1" dirty="0">
              <a:solidFill>
                <a:schemeClr val="accent3">
                  <a:lumMod val="75000"/>
                </a:schemeClr>
              </a:solidFill>
              <a:effectLst>
                <a:outerShdw blurRad="50800" dist="38100" dir="2700000" algn="tl" rotWithShape="0">
                  <a:schemeClr val="tx1"/>
                </a:outerShdw>
              </a:effectLst>
            </a:endParaRPr>
          </a:p>
        </p:txBody>
      </p:sp>
      <p:grpSp>
        <p:nvGrpSpPr>
          <p:cNvPr id="39" name="Group 11"/>
          <p:cNvGrpSpPr>
            <a:grpSpLocks/>
          </p:cNvGrpSpPr>
          <p:nvPr/>
        </p:nvGrpSpPr>
        <p:grpSpPr bwMode="auto">
          <a:xfrm>
            <a:off x="3562350" y="990600"/>
            <a:ext cx="2133600" cy="2145268"/>
            <a:chOff x="336" y="1124"/>
            <a:chExt cx="1344" cy="1708"/>
          </a:xfrm>
        </p:grpSpPr>
        <p:sp>
          <p:nvSpPr>
            <p:cNvPr id="40"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Text Box 14"/>
            <p:cNvSpPr txBox="1">
              <a:spLocks noChangeArrowheads="1"/>
            </p:cNvSpPr>
            <p:nvPr/>
          </p:nvSpPr>
          <p:spPr bwMode="auto">
            <a:xfrm>
              <a:off x="450" y="1124"/>
              <a:ext cx="1030" cy="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WIP - Summary</a:t>
              </a:r>
              <a:endParaRPr lang="en-US" dirty="0"/>
            </a:p>
          </p:txBody>
        </p:sp>
      </p:grpSp>
      <p:sp>
        <p:nvSpPr>
          <p:cNvPr id="43" name="Text Box 28"/>
          <p:cNvSpPr txBox="1">
            <a:spLocks noChangeArrowheads="1"/>
          </p:cNvSpPr>
          <p:nvPr/>
        </p:nvSpPr>
        <p:spPr bwMode="auto">
          <a:xfrm>
            <a:off x="3254113" y="1383268"/>
            <a:ext cx="131318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Beg.        -</a:t>
            </a:r>
            <a:r>
              <a:rPr lang="en-US" dirty="0" smtClean="0"/>
              <a:t>0-</a:t>
            </a:r>
          </a:p>
          <a:p>
            <a:r>
              <a:rPr lang="en-US" dirty="0" smtClean="0"/>
              <a:t>DL     </a:t>
            </a:r>
            <a:r>
              <a:rPr lang="en-US" dirty="0" smtClean="0">
                <a:solidFill>
                  <a:srgbClr val="FF0000"/>
                </a:solidFill>
              </a:rPr>
              <a:t>14100</a:t>
            </a:r>
          </a:p>
          <a:p>
            <a:r>
              <a:rPr lang="en-US" dirty="0" smtClean="0"/>
              <a:t>OH      7050</a:t>
            </a:r>
            <a:endParaRPr lang="en-US" dirty="0"/>
          </a:p>
          <a:p>
            <a:r>
              <a:rPr lang="en-US" b="1" dirty="0" smtClean="0">
                <a:solidFill>
                  <a:schemeClr val="accent3">
                    <a:lumMod val="75000"/>
                  </a:schemeClr>
                </a:solidFill>
                <a:effectLst>
                  <a:outerShdw blurRad="50800" dist="38100" dir="2700000" algn="tl" rotWithShape="0">
                    <a:schemeClr val="tx1"/>
                  </a:outerShdw>
                </a:effectLst>
              </a:rPr>
              <a:t>DMU 12800</a:t>
            </a:r>
          </a:p>
          <a:p>
            <a:r>
              <a:rPr lang="en-US" dirty="0" smtClean="0"/>
              <a:t>----------------</a:t>
            </a:r>
          </a:p>
          <a:p>
            <a:r>
              <a:rPr lang="en-US" dirty="0" smtClean="0"/>
              <a:t>End.    </a:t>
            </a:r>
            <a:endParaRPr lang="en-US" dirty="0"/>
          </a:p>
        </p:txBody>
      </p:sp>
      <p:sp>
        <p:nvSpPr>
          <p:cNvPr id="44" name="Text Box 29"/>
          <p:cNvSpPr txBox="1">
            <a:spLocks noChangeArrowheads="1"/>
          </p:cNvSpPr>
          <p:nvPr/>
        </p:nvSpPr>
        <p:spPr bwMode="auto">
          <a:xfrm>
            <a:off x="4629150" y="1600200"/>
            <a:ext cx="17090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smtClean="0">
                <a:solidFill>
                  <a:schemeClr val="accent5">
                    <a:lumMod val="75000"/>
                  </a:schemeClr>
                </a:solidFill>
                <a:effectLst>
                  <a:outerShdw blurRad="50800" dist="50800" dir="5400000" algn="ctr" rotWithShape="0">
                    <a:schemeClr val="tx1"/>
                  </a:outerShdw>
                </a:effectLst>
              </a:rPr>
              <a:t>                 COGM</a:t>
            </a:r>
            <a:endParaRPr lang="en-US" b="1" dirty="0">
              <a:solidFill>
                <a:schemeClr val="accent5">
                  <a:lumMod val="75000"/>
                </a:schemeClr>
              </a:solidFill>
              <a:effectLst>
                <a:outerShdw blurRad="50800" dist="50800" dir="5400000" algn="ctr" rotWithShape="0">
                  <a:schemeClr val="tx1"/>
                </a:outerShdw>
              </a:effectLst>
            </a:endParaRPr>
          </a:p>
        </p:txBody>
      </p:sp>
      <p:sp>
        <p:nvSpPr>
          <p:cNvPr id="45" name="TextBox 44"/>
          <p:cNvSpPr txBox="1"/>
          <p:nvPr/>
        </p:nvSpPr>
        <p:spPr>
          <a:xfrm>
            <a:off x="288420" y="1230868"/>
            <a:ext cx="2552752"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1600" b="1" dirty="0" smtClean="0"/>
              <a:t>Total of labor for the three jobs equals  Direct Labor</a:t>
            </a:r>
            <a:endParaRPr lang="en-US" sz="1600" b="1"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46</a:t>
            </a:fld>
            <a:endParaRPr lang="en-US"/>
          </a:p>
        </p:txBody>
      </p:sp>
    </p:spTree>
    <p:extLst>
      <p:ext uri="{BB962C8B-B14F-4D97-AF65-F5344CB8AC3E}">
        <p14:creationId xmlns:p14="http://schemas.microsoft.com/office/powerpoint/2010/main" val="40537225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smtClean="0"/>
              <a:t>Demonstration Problem – Part 2</a:t>
            </a:r>
            <a:endParaRPr lang="en-US" dirty="0"/>
          </a:p>
        </p:txBody>
      </p:sp>
      <p:grpSp>
        <p:nvGrpSpPr>
          <p:cNvPr id="50179" name="Group 3"/>
          <p:cNvGrpSpPr>
            <a:grpSpLocks/>
          </p:cNvGrpSpPr>
          <p:nvPr/>
        </p:nvGrpSpPr>
        <p:grpSpPr bwMode="auto">
          <a:xfrm>
            <a:off x="900112" y="2057400"/>
            <a:ext cx="2133600" cy="2711450"/>
            <a:chOff x="336" y="1124"/>
            <a:chExt cx="1344" cy="1708"/>
          </a:xfrm>
        </p:grpSpPr>
        <p:sp>
          <p:nvSpPr>
            <p:cNvPr id="50180" name="Line 4"/>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1" name="Line 5"/>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2" name="Text Box 6"/>
            <p:cNvSpPr txBox="1">
              <a:spLocks noChangeArrowheads="1"/>
            </p:cNvSpPr>
            <p:nvPr/>
          </p:nvSpPr>
          <p:spPr bwMode="auto">
            <a:xfrm>
              <a:off x="462" y="1124"/>
              <a:ext cx="10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a:t>Raw Materials</a:t>
              </a:r>
            </a:p>
          </p:txBody>
        </p:sp>
      </p:grpSp>
      <p:grpSp>
        <p:nvGrpSpPr>
          <p:cNvPr id="50183" name="Group 7"/>
          <p:cNvGrpSpPr>
            <a:grpSpLocks/>
          </p:cNvGrpSpPr>
          <p:nvPr/>
        </p:nvGrpSpPr>
        <p:grpSpPr bwMode="auto">
          <a:xfrm>
            <a:off x="2133600" y="4648200"/>
            <a:ext cx="1524000" cy="1981200"/>
            <a:chOff x="336" y="1124"/>
            <a:chExt cx="1344" cy="1708"/>
          </a:xfrm>
        </p:grpSpPr>
        <p:sp>
          <p:nvSpPr>
            <p:cNvPr id="5018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6" name="Text Box 10"/>
            <p:cNvSpPr txBox="1">
              <a:spLocks noChangeArrowheads="1"/>
            </p:cNvSpPr>
            <p:nvPr/>
          </p:nvSpPr>
          <p:spPr bwMode="auto">
            <a:xfrm>
              <a:off x="645" y="1124"/>
              <a:ext cx="639"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Alpha</a:t>
              </a:r>
              <a:endParaRPr lang="en-US" dirty="0"/>
            </a:p>
          </p:txBody>
        </p:sp>
      </p:grpSp>
      <p:grpSp>
        <p:nvGrpSpPr>
          <p:cNvPr id="50187" name="Group 11"/>
          <p:cNvGrpSpPr>
            <a:grpSpLocks/>
          </p:cNvGrpSpPr>
          <p:nvPr/>
        </p:nvGrpSpPr>
        <p:grpSpPr bwMode="auto">
          <a:xfrm>
            <a:off x="6234112" y="1981200"/>
            <a:ext cx="2133600" cy="2711450"/>
            <a:chOff x="336" y="1124"/>
            <a:chExt cx="1344" cy="1708"/>
          </a:xfrm>
        </p:grpSpPr>
        <p:sp>
          <p:nvSpPr>
            <p:cNvPr id="50188"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9"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0" name="Text Box 14"/>
            <p:cNvSpPr txBox="1">
              <a:spLocks noChangeArrowheads="1"/>
            </p:cNvSpPr>
            <p:nvPr/>
          </p:nvSpPr>
          <p:spPr bwMode="auto">
            <a:xfrm>
              <a:off x="425" y="1124"/>
              <a:ext cx="10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Finished Goods</a:t>
              </a:r>
            </a:p>
          </p:txBody>
        </p:sp>
      </p:grpSp>
      <p:grpSp>
        <p:nvGrpSpPr>
          <p:cNvPr id="50191" name="Group 15"/>
          <p:cNvGrpSpPr>
            <a:grpSpLocks/>
          </p:cNvGrpSpPr>
          <p:nvPr/>
        </p:nvGrpSpPr>
        <p:grpSpPr bwMode="auto">
          <a:xfrm>
            <a:off x="5410200" y="4648200"/>
            <a:ext cx="1524000" cy="1981200"/>
            <a:chOff x="336" y="1124"/>
            <a:chExt cx="1344" cy="1708"/>
          </a:xfrm>
        </p:grpSpPr>
        <p:sp>
          <p:nvSpPr>
            <p:cNvPr id="50192" name="Line 16"/>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3" name="Line 17"/>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4" name="Text Box 18"/>
            <p:cNvSpPr txBox="1">
              <a:spLocks noChangeArrowheads="1"/>
            </p:cNvSpPr>
            <p:nvPr/>
          </p:nvSpPr>
          <p:spPr bwMode="auto">
            <a:xfrm>
              <a:off x="594" y="1124"/>
              <a:ext cx="74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Charlie</a:t>
              </a:r>
              <a:endParaRPr lang="en-US" dirty="0"/>
            </a:p>
          </p:txBody>
        </p:sp>
      </p:grpSp>
      <p:sp>
        <p:nvSpPr>
          <p:cNvPr id="50195" name="Text Box 19"/>
          <p:cNvSpPr txBox="1">
            <a:spLocks noChangeArrowheads="1"/>
          </p:cNvSpPr>
          <p:nvPr/>
        </p:nvSpPr>
        <p:spPr bwMode="auto">
          <a:xfrm>
            <a:off x="-63747" y="2635250"/>
            <a:ext cx="181793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dirty="0" smtClean="0"/>
              <a:t>Beg.           1500</a:t>
            </a:r>
            <a:endParaRPr lang="en-US" dirty="0"/>
          </a:p>
          <a:p>
            <a:pPr algn="r"/>
            <a:r>
              <a:rPr lang="en-US" dirty="0" smtClean="0"/>
              <a:t>Purchases  13800</a:t>
            </a:r>
          </a:p>
          <a:p>
            <a:pPr algn="r"/>
            <a:r>
              <a:rPr lang="en-US" dirty="0" smtClean="0"/>
              <a:t>----------------</a:t>
            </a:r>
          </a:p>
          <a:p>
            <a:pPr algn="r"/>
            <a:r>
              <a:rPr lang="en-US" dirty="0" smtClean="0"/>
              <a:t>End.          2500</a:t>
            </a:r>
            <a:endParaRPr lang="en-US" dirty="0"/>
          </a:p>
        </p:txBody>
      </p:sp>
      <p:sp>
        <p:nvSpPr>
          <p:cNvPr id="50198" name="Text Box 22"/>
          <p:cNvSpPr txBox="1">
            <a:spLocks noChangeArrowheads="1"/>
          </p:cNvSpPr>
          <p:nvPr/>
        </p:nvSpPr>
        <p:spPr bwMode="auto">
          <a:xfrm>
            <a:off x="1905000" y="2983468"/>
            <a:ext cx="14269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smtClean="0">
                <a:solidFill>
                  <a:schemeClr val="accent3">
                    <a:lumMod val="75000"/>
                  </a:schemeClr>
                </a:solidFill>
                <a:effectLst>
                  <a:outerShdw blurRad="50800" dist="38100" dir="2700000" algn="tl" rotWithShape="0">
                    <a:schemeClr val="tx1"/>
                  </a:outerShdw>
                </a:effectLst>
              </a:rPr>
              <a:t>12800  DMU</a:t>
            </a:r>
            <a:endParaRPr lang="en-US" b="1" dirty="0">
              <a:solidFill>
                <a:schemeClr val="accent3">
                  <a:lumMod val="75000"/>
                </a:schemeClr>
              </a:solidFill>
              <a:effectLst>
                <a:outerShdw blurRad="50800" dist="38100" dir="2700000" algn="tl" rotWithShape="0">
                  <a:schemeClr val="tx1"/>
                </a:outerShdw>
              </a:effectLst>
            </a:endParaRPr>
          </a:p>
        </p:txBody>
      </p:sp>
      <p:sp>
        <p:nvSpPr>
          <p:cNvPr id="50199" name="Text Box 23"/>
          <p:cNvSpPr txBox="1">
            <a:spLocks noChangeArrowheads="1"/>
          </p:cNvSpPr>
          <p:nvPr/>
        </p:nvSpPr>
        <p:spPr bwMode="auto">
          <a:xfrm>
            <a:off x="2432050" y="5943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0200" name="Text Box 24"/>
          <p:cNvSpPr txBox="1">
            <a:spLocks noChangeArrowheads="1"/>
          </p:cNvSpPr>
          <p:nvPr/>
        </p:nvSpPr>
        <p:spPr bwMode="auto">
          <a:xfrm>
            <a:off x="1447800" y="4953000"/>
            <a:ext cx="1434610"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t>DL          </a:t>
            </a:r>
            <a:r>
              <a:rPr lang="en-US" dirty="0"/>
              <a:t>4500</a:t>
            </a:r>
          </a:p>
          <a:p>
            <a:r>
              <a:rPr lang="en-US" dirty="0" smtClean="0"/>
              <a:t>OH         </a:t>
            </a:r>
            <a:r>
              <a:rPr lang="en-US" dirty="0">
                <a:solidFill>
                  <a:srgbClr val="FF0000"/>
                </a:solidFill>
              </a:rPr>
              <a:t>2250</a:t>
            </a:r>
          </a:p>
          <a:p>
            <a:pPr>
              <a:lnSpc>
                <a:spcPct val="120000"/>
              </a:lnSpc>
            </a:pPr>
            <a:r>
              <a:rPr lang="en-US" b="1" dirty="0" smtClean="0">
                <a:solidFill>
                  <a:schemeClr val="accent3">
                    <a:lumMod val="75000"/>
                  </a:schemeClr>
                </a:solidFill>
                <a:effectLst>
                  <a:outerShdw blurRad="50800" dist="38100" dir="2700000" algn="tl" rotWithShape="0">
                    <a:schemeClr val="tx1"/>
                  </a:outerShdw>
                </a:effectLst>
              </a:rPr>
              <a:t>DM        5000</a:t>
            </a:r>
            <a:endParaRPr lang="en-US" b="1" dirty="0">
              <a:solidFill>
                <a:schemeClr val="accent3">
                  <a:lumMod val="75000"/>
                </a:schemeClr>
              </a:solidFill>
              <a:effectLst>
                <a:outerShdw blurRad="50800" dist="38100" dir="2700000" algn="tl" rotWithShape="0">
                  <a:schemeClr val="tx1"/>
                </a:outerShdw>
              </a:effectLst>
            </a:endParaRPr>
          </a:p>
        </p:txBody>
      </p:sp>
      <p:sp>
        <p:nvSpPr>
          <p:cNvPr id="50201" name="Text Box 25"/>
          <p:cNvSpPr txBox="1">
            <a:spLocks noChangeArrowheads="1"/>
          </p:cNvSpPr>
          <p:nvPr/>
        </p:nvSpPr>
        <p:spPr bwMode="auto">
          <a:xfrm>
            <a:off x="5334000" y="5002213"/>
            <a:ext cx="3363421"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   </a:t>
            </a:r>
            <a:r>
              <a:rPr lang="en-US" dirty="0"/>
              <a:t>3200</a:t>
            </a:r>
            <a:r>
              <a:rPr lang="en-US" dirty="0" smtClean="0"/>
              <a:t>                                   =14100</a:t>
            </a:r>
            <a:endParaRPr lang="en-US" dirty="0"/>
          </a:p>
          <a:p>
            <a:r>
              <a:rPr lang="en-US" dirty="0"/>
              <a:t> </a:t>
            </a:r>
            <a:r>
              <a:rPr lang="en-US" dirty="0" smtClean="0"/>
              <a:t>  </a:t>
            </a:r>
            <a:r>
              <a:rPr lang="en-US" dirty="0">
                <a:solidFill>
                  <a:srgbClr val="FF0000"/>
                </a:solidFill>
              </a:rPr>
              <a:t>1600</a:t>
            </a:r>
            <a:r>
              <a:rPr lang="en-US" dirty="0" smtClean="0"/>
              <a:t>                                   =  7050</a:t>
            </a:r>
            <a:endParaRPr lang="en-US" dirty="0"/>
          </a:p>
          <a:p>
            <a:pPr>
              <a:lnSpc>
                <a:spcPct val="120000"/>
              </a:lnSpc>
            </a:pPr>
            <a:r>
              <a:rPr lang="en-US" b="1" dirty="0" smtClean="0">
                <a:solidFill>
                  <a:schemeClr val="accent3">
                    <a:lumMod val="75000"/>
                  </a:schemeClr>
                </a:solidFill>
                <a:effectLst>
                  <a:outerShdw blurRad="50800" dist="38100" dir="2700000" algn="tl" rotWithShape="0">
                    <a:schemeClr val="tx1"/>
                  </a:outerShdw>
                </a:effectLst>
              </a:rPr>
              <a:t>   3600                                   =12800</a:t>
            </a:r>
            <a:endParaRPr lang="en-US" b="1" dirty="0">
              <a:solidFill>
                <a:schemeClr val="accent3">
                  <a:lumMod val="75000"/>
                </a:schemeClr>
              </a:solidFill>
              <a:effectLst>
                <a:outerShdw blurRad="50800" dist="38100" dir="2700000" algn="tl" rotWithShape="0">
                  <a:schemeClr val="tx1"/>
                </a:outerShdw>
              </a:effectLst>
            </a:endParaRPr>
          </a:p>
        </p:txBody>
      </p:sp>
      <p:sp>
        <p:nvSpPr>
          <p:cNvPr id="50204" name="Text Box 28"/>
          <p:cNvSpPr txBox="1">
            <a:spLocks noChangeArrowheads="1"/>
          </p:cNvSpPr>
          <p:nvPr/>
        </p:nvSpPr>
        <p:spPr bwMode="auto">
          <a:xfrm>
            <a:off x="5707268" y="2590800"/>
            <a:ext cx="147807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a:t>Beg.</a:t>
            </a:r>
            <a:r>
              <a:rPr lang="en-US" b="1" dirty="0" smtClean="0">
                <a:solidFill>
                  <a:schemeClr val="accent5">
                    <a:lumMod val="75000"/>
                  </a:schemeClr>
                </a:solidFill>
                <a:effectLst>
                  <a:outerShdw blurRad="50800" dist="50800" dir="5400000" algn="ctr" rotWithShape="0">
                    <a:schemeClr val="tx1"/>
                  </a:outerShdw>
                </a:effectLst>
              </a:rPr>
              <a:t> </a:t>
            </a:r>
          </a:p>
          <a:p>
            <a:r>
              <a:rPr lang="en-US" b="1" dirty="0" smtClean="0">
                <a:solidFill>
                  <a:schemeClr val="accent5">
                    <a:lumMod val="75000"/>
                  </a:schemeClr>
                </a:solidFill>
                <a:effectLst>
                  <a:outerShdw blurRad="50800" dist="50800" dir="5400000" algn="ctr" rotWithShape="0">
                    <a:schemeClr val="tx1"/>
                  </a:outerShdw>
                </a:effectLst>
              </a:rPr>
              <a:t>COGM</a:t>
            </a:r>
          </a:p>
          <a:p>
            <a:r>
              <a:rPr lang="en-US" dirty="0" smtClean="0"/>
              <a:t>------------------</a:t>
            </a:r>
            <a:endParaRPr lang="en-US" dirty="0"/>
          </a:p>
          <a:p>
            <a:r>
              <a:rPr lang="en-US" dirty="0"/>
              <a:t>End.</a:t>
            </a:r>
          </a:p>
        </p:txBody>
      </p:sp>
      <p:sp>
        <p:nvSpPr>
          <p:cNvPr id="50205" name="Text Box 29"/>
          <p:cNvSpPr txBox="1">
            <a:spLocks noChangeArrowheads="1"/>
          </p:cNvSpPr>
          <p:nvPr/>
        </p:nvSpPr>
        <p:spPr bwMode="auto">
          <a:xfrm>
            <a:off x="7300912" y="2895600"/>
            <a:ext cx="183531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                COGS </a:t>
            </a:r>
            <a:r>
              <a:rPr lang="en-US" dirty="0" smtClean="0">
                <a:sym typeface="Wingdings" pitchFamily="2" charset="2"/>
              </a:rPr>
              <a:t></a:t>
            </a:r>
            <a:endParaRPr lang="en-US" dirty="0"/>
          </a:p>
        </p:txBody>
      </p:sp>
      <p:sp>
        <p:nvSpPr>
          <p:cNvPr id="2" name="Right Brace 1"/>
          <p:cNvSpPr/>
          <p:nvPr/>
        </p:nvSpPr>
        <p:spPr>
          <a:xfrm rot="16200000">
            <a:off x="4235451" y="1949449"/>
            <a:ext cx="520699" cy="4724401"/>
          </a:xfrm>
          <a:prstGeom prst="rightBrace">
            <a:avLst>
              <a:gd name="adj1" fmla="val 39516"/>
              <a:gd name="adj2" fmla="val 5115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782702" y="3669268"/>
            <a:ext cx="1924566" cy="369332"/>
          </a:xfrm>
          <a:prstGeom prst="rect">
            <a:avLst/>
          </a:prstGeom>
          <a:noFill/>
        </p:spPr>
        <p:txBody>
          <a:bodyPr wrap="none" rtlCol="0">
            <a:spAutoFit/>
          </a:bodyPr>
          <a:lstStyle/>
          <a:p>
            <a:pPr algn="ctr"/>
            <a:r>
              <a:rPr lang="en-US" dirty="0" smtClean="0"/>
              <a:t>Work in Process </a:t>
            </a:r>
          </a:p>
        </p:txBody>
      </p:sp>
      <p:grpSp>
        <p:nvGrpSpPr>
          <p:cNvPr id="33" name="Group 7"/>
          <p:cNvGrpSpPr>
            <a:grpSpLocks/>
          </p:cNvGrpSpPr>
          <p:nvPr/>
        </p:nvGrpSpPr>
        <p:grpSpPr bwMode="auto">
          <a:xfrm>
            <a:off x="3733800" y="4648200"/>
            <a:ext cx="1524000" cy="1981200"/>
            <a:chOff x="336" y="1124"/>
            <a:chExt cx="1344" cy="1708"/>
          </a:xfrm>
        </p:grpSpPr>
        <p:sp>
          <p:nvSpPr>
            <p:cNvPr id="3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Text Box 10"/>
            <p:cNvSpPr txBox="1">
              <a:spLocks noChangeArrowheads="1"/>
            </p:cNvSpPr>
            <p:nvPr/>
          </p:nvSpPr>
          <p:spPr bwMode="auto">
            <a:xfrm>
              <a:off x="650" y="1124"/>
              <a:ext cx="631"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Bravo</a:t>
              </a:r>
              <a:endParaRPr lang="en-US" dirty="0"/>
            </a:p>
          </p:txBody>
        </p:sp>
      </p:grpSp>
      <p:sp>
        <p:nvSpPr>
          <p:cNvPr id="37" name="Text Box 23"/>
          <p:cNvSpPr txBox="1">
            <a:spLocks noChangeArrowheads="1"/>
          </p:cNvSpPr>
          <p:nvPr/>
        </p:nvSpPr>
        <p:spPr bwMode="auto">
          <a:xfrm>
            <a:off x="4032250" y="5943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38" name="Text Box 24"/>
          <p:cNvSpPr txBox="1">
            <a:spLocks noChangeArrowheads="1"/>
          </p:cNvSpPr>
          <p:nvPr/>
        </p:nvSpPr>
        <p:spPr bwMode="auto">
          <a:xfrm>
            <a:off x="3657600" y="4953000"/>
            <a:ext cx="811441"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 </a:t>
            </a:r>
            <a:r>
              <a:rPr lang="en-US" dirty="0" smtClean="0"/>
              <a:t>  </a:t>
            </a:r>
            <a:r>
              <a:rPr lang="en-US" dirty="0"/>
              <a:t>6400</a:t>
            </a:r>
          </a:p>
          <a:p>
            <a:r>
              <a:rPr lang="en-US" dirty="0" smtClean="0"/>
              <a:t>   </a:t>
            </a:r>
            <a:r>
              <a:rPr lang="en-US" dirty="0">
                <a:solidFill>
                  <a:srgbClr val="FF0000"/>
                </a:solidFill>
              </a:rPr>
              <a:t>3200</a:t>
            </a:r>
          </a:p>
          <a:p>
            <a:pPr>
              <a:lnSpc>
                <a:spcPct val="120000"/>
              </a:lnSpc>
            </a:pPr>
            <a:r>
              <a:rPr lang="en-US" b="1" dirty="0">
                <a:solidFill>
                  <a:schemeClr val="accent3">
                    <a:lumMod val="75000"/>
                  </a:schemeClr>
                </a:solidFill>
                <a:effectLst>
                  <a:outerShdw blurRad="50800" dist="38100" dir="2700000" algn="tl" rotWithShape="0">
                    <a:schemeClr val="tx1"/>
                  </a:outerShdw>
                </a:effectLst>
              </a:rPr>
              <a:t> </a:t>
            </a:r>
            <a:r>
              <a:rPr lang="en-US" b="1" dirty="0" smtClean="0">
                <a:solidFill>
                  <a:schemeClr val="accent3">
                    <a:lumMod val="75000"/>
                  </a:schemeClr>
                </a:solidFill>
                <a:effectLst>
                  <a:outerShdw blurRad="50800" dist="38100" dir="2700000" algn="tl" rotWithShape="0">
                    <a:schemeClr val="tx1"/>
                  </a:outerShdw>
                </a:effectLst>
              </a:rPr>
              <a:t>  4200</a:t>
            </a:r>
            <a:endParaRPr lang="en-US" b="1" dirty="0">
              <a:solidFill>
                <a:schemeClr val="accent3">
                  <a:lumMod val="75000"/>
                </a:schemeClr>
              </a:solidFill>
              <a:effectLst>
                <a:outerShdw blurRad="50800" dist="38100" dir="2700000" algn="tl" rotWithShape="0">
                  <a:schemeClr val="tx1"/>
                </a:outerShdw>
              </a:effectLst>
            </a:endParaRPr>
          </a:p>
        </p:txBody>
      </p:sp>
      <p:grpSp>
        <p:nvGrpSpPr>
          <p:cNvPr id="39" name="Group 11"/>
          <p:cNvGrpSpPr>
            <a:grpSpLocks/>
          </p:cNvGrpSpPr>
          <p:nvPr/>
        </p:nvGrpSpPr>
        <p:grpSpPr bwMode="auto">
          <a:xfrm>
            <a:off x="3562350" y="990600"/>
            <a:ext cx="2133600" cy="2145268"/>
            <a:chOff x="336" y="1124"/>
            <a:chExt cx="1344" cy="1708"/>
          </a:xfrm>
        </p:grpSpPr>
        <p:sp>
          <p:nvSpPr>
            <p:cNvPr id="40"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Text Box 14"/>
            <p:cNvSpPr txBox="1">
              <a:spLocks noChangeArrowheads="1"/>
            </p:cNvSpPr>
            <p:nvPr/>
          </p:nvSpPr>
          <p:spPr bwMode="auto">
            <a:xfrm>
              <a:off x="450" y="1124"/>
              <a:ext cx="1030" cy="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WIP - Summary</a:t>
              </a:r>
              <a:endParaRPr lang="en-US" dirty="0"/>
            </a:p>
          </p:txBody>
        </p:sp>
      </p:grpSp>
      <p:sp>
        <p:nvSpPr>
          <p:cNvPr id="43" name="Text Box 28"/>
          <p:cNvSpPr txBox="1">
            <a:spLocks noChangeArrowheads="1"/>
          </p:cNvSpPr>
          <p:nvPr/>
        </p:nvSpPr>
        <p:spPr bwMode="auto">
          <a:xfrm>
            <a:off x="3254113" y="1383268"/>
            <a:ext cx="131318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Beg.        -</a:t>
            </a:r>
            <a:r>
              <a:rPr lang="en-US" dirty="0" smtClean="0"/>
              <a:t>0-</a:t>
            </a:r>
          </a:p>
          <a:p>
            <a:r>
              <a:rPr lang="en-US" dirty="0" smtClean="0"/>
              <a:t>DL     </a:t>
            </a:r>
            <a:r>
              <a:rPr lang="en-US" dirty="0"/>
              <a:t>14100</a:t>
            </a:r>
          </a:p>
          <a:p>
            <a:r>
              <a:rPr lang="en-US" dirty="0" smtClean="0"/>
              <a:t>OH     </a:t>
            </a:r>
            <a:r>
              <a:rPr lang="en-US" dirty="0">
                <a:solidFill>
                  <a:srgbClr val="FF0000"/>
                </a:solidFill>
              </a:rPr>
              <a:t> 7050</a:t>
            </a:r>
          </a:p>
          <a:p>
            <a:r>
              <a:rPr lang="en-US" b="1" dirty="0" smtClean="0">
                <a:solidFill>
                  <a:schemeClr val="accent3">
                    <a:lumMod val="75000"/>
                  </a:schemeClr>
                </a:solidFill>
                <a:effectLst>
                  <a:outerShdw blurRad="50800" dist="38100" dir="2700000" algn="tl" rotWithShape="0">
                    <a:schemeClr val="tx1"/>
                  </a:outerShdw>
                </a:effectLst>
              </a:rPr>
              <a:t>DMU 12800</a:t>
            </a:r>
          </a:p>
          <a:p>
            <a:r>
              <a:rPr lang="en-US" dirty="0" smtClean="0"/>
              <a:t>----------------</a:t>
            </a:r>
          </a:p>
          <a:p>
            <a:r>
              <a:rPr lang="en-US" dirty="0" smtClean="0"/>
              <a:t>End.    </a:t>
            </a:r>
            <a:endParaRPr lang="en-US" dirty="0"/>
          </a:p>
        </p:txBody>
      </p:sp>
      <p:sp>
        <p:nvSpPr>
          <p:cNvPr id="44" name="Text Box 29"/>
          <p:cNvSpPr txBox="1">
            <a:spLocks noChangeArrowheads="1"/>
          </p:cNvSpPr>
          <p:nvPr/>
        </p:nvSpPr>
        <p:spPr bwMode="auto">
          <a:xfrm>
            <a:off x="4629150" y="1600200"/>
            <a:ext cx="17090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smtClean="0">
                <a:solidFill>
                  <a:schemeClr val="accent5">
                    <a:lumMod val="75000"/>
                  </a:schemeClr>
                </a:solidFill>
                <a:effectLst>
                  <a:outerShdw blurRad="50800" dist="50800" dir="5400000" algn="ctr" rotWithShape="0">
                    <a:schemeClr val="tx1"/>
                  </a:outerShdw>
                </a:effectLst>
              </a:rPr>
              <a:t>                 COGM</a:t>
            </a:r>
            <a:endParaRPr lang="en-US" b="1" dirty="0">
              <a:solidFill>
                <a:schemeClr val="accent5">
                  <a:lumMod val="75000"/>
                </a:schemeClr>
              </a:solidFill>
              <a:effectLst>
                <a:outerShdw blurRad="50800" dist="50800" dir="5400000" algn="ctr" rotWithShape="0">
                  <a:schemeClr val="tx1"/>
                </a:outerShdw>
              </a:effectLst>
            </a:endParaRPr>
          </a:p>
        </p:txBody>
      </p:sp>
      <p:sp>
        <p:nvSpPr>
          <p:cNvPr id="45" name="TextBox 44"/>
          <p:cNvSpPr txBox="1"/>
          <p:nvPr/>
        </p:nvSpPr>
        <p:spPr>
          <a:xfrm>
            <a:off x="288420" y="1230868"/>
            <a:ext cx="2552752"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1600" b="1" dirty="0" smtClean="0"/>
              <a:t>Total of Overhead applied to for the three jobs equals  Overhead Applied</a:t>
            </a:r>
            <a:endParaRPr lang="en-US" sz="1600" b="1"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47</a:t>
            </a:fld>
            <a:endParaRPr lang="en-US"/>
          </a:p>
        </p:txBody>
      </p:sp>
    </p:spTree>
    <p:extLst>
      <p:ext uri="{BB962C8B-B14F-4D97-AF65-F5344CB8AC3E}">
        <p14:creationId xmlns:p14="http://schemas.microsoft.com/office/powerpoint/2010/main" val="20963611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smtClean="0"/>
              <a:t>Demonstration Problem – Part 2</a:t>
            </a:r>
            <a:endParaRPr lang="en-US" dirty="0"/>
          </a:p>
        </p:txBody>
      </p:sp>
      <p:grpSp>
        <p:nvGrpSpPr>
          <p:cNvPr id="50179" name="Group 3"/>
          <p:cNvGrpSpPr>
            <a:grpSpLocks/>
          </p:cNvGrpSpPr>
          <p:nvPr/>
        </p:nvGrpSpPr>
        <p:grpSpPr bwMode="auto">
          <a:xfrm>
            <a:off x="900112" y="2057400"/>
            <a:ext cx="2133600" cy="2711450"/>
            <a:chOff x="336" y="1124"/>
            <a:chExt cx="1344" cy="1708"/>
          </a:xfrm>
        </p:grpSpPr>
        <p:sp>
          <p:nvSpPr>
            <p:cNvPr id="50180" name="Line 4"/>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1" name="Line 5"/>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2" name="Text Box 6"/>
            <p:cNvSpPr txBox="1">
              <a:spLocks noChangeArrowheads="1"/>
            </p:cNvSpPr>
            <p:nvPr/>
          </p:nvSpPr>
          <p:spPr bwMode="auto">
            <a:xfrm>
              <a:off x="462" y="1124"/>
              <a:ext cx="10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a:t>Raw Materials</a:t>
              </a:r>
            </a:p>
          </p:txBody>
        </p:sp>
      </p:grpSp>
      <p:grpSp>
        <p:nvGrpSpPr>
          <p:cNvPr id="50183" name="Group 7"/>
          <p:cNvGrpSpPr>
            <a:grpSpLocks/>
          </p:cNvGrpSpPr>
          <p:nvPr/>
        </p:nvGrpSpPr>
        <p:grpSpPr bwMode="auto">
          <a:xfrm>
            <a:off x="2133600" y="4648200"/>
            <a:ext cx="1524000" cy="1981200"/>
            <a:chOff x="336" y="1124"/>
            <a:chExt cx="1344" cy="1708"/>
          </a:xfrm>
        </p:grpSpPr>
        <p:sp>
          <p:nvSpPr>
            <p:cNvPr id="5018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6" name="Text Box 10"/>
            <p:cNvSpPr txBox="1">
              <a:spLocks noChangeArrowheads="1"/>
            </p:cNvSpPr>
            <p:nvPr/>
          </p:nvSpPr>
          <p:spPr bwMode="auto">
            <a:xfrm>
              <a:off x="645" y="1124"/>
              <a:ext cx="639"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Alpha</a:t>
              </a:r>
              <a:endParaRPr lang="en-US" dirty="0"/>
            </a:p>
          </p:txBody>
        </p:sp>
      </p:grpSp>
      <p:grpSp>
        <p:nvGrpSpPr>
          <p:cNvPr id="50187" name="Group 11"/>
          <p:cNvGrpSpPr>
            <a:grpSpLocks/>
          </p:cNvGrpSpPr>
          <p:nvPr/>
        </p:nvGrpSpPr>
        <p:grpSpPr bwMode="auto">
          <a:xfrm>
            <a:off x="6234112" y="1981200"/>
            <a:ext cx="2133600" cy="2711450"/>
            <a:chOff x="336" y="1124"/>
            <a:chExt cx="1344" cy="1708"/>
          </a:xfrm>
        </p:grpSpPr>
        <p:sp>
          <p:nvSpPr>
            <p:cNvPr id="50188"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9"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0" name="Text Box 14"/>
            <p:cNvSpPr txBox="1">
              <a:spLocks noChangeArrowheads="1"/>
            </p:cNvSpPr>
            <p:nvPr/>
          </p:nvSpPr>
          <p:spPr bwMode="auto">
            <a:xfrm>
              <a:off x="425" y="1124"/>
              <a:ext cx="10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Finished Goods</a:t>
              </a:r>
            </a:p>
          </p:txBody>
        </p:sp>
      </p:grpSp>
      <p:grpSp>
        <p:nvGrpSpPr>
          <p:cNvPr id="50191" name="Group 15"/>
          <p:cNvGrpSpPr>
            <a:grpSpLocks/>
          </p:cNvGrpSpPr>
          <p:nvPr/>
        </p:nvGrpSpPr>
        <p:grpSpPr bwMode="auto">
          <a:xfrm>
            <a:off x="5410200" y="4648200"/>
            <a:ext cx="1524000" cy="1981200"/>
            <a:chOff x="336" y="1124"/>
            <a:chExt cx="1344" cy="1708"/>
          </a:xfrm>
        </p:grpSpPr>
        <p:sp>
          <p:nvSpPr>
            <p:cNvPr id="50192" name="Line 16"/>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3" name="Line 17"/>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4" name="Text Box 18"/>
            <p:cNvSpPr txBox="1">
              <a:spLocks noChangeArrowheads="1"/>
            </p:cNvSpPr>
            <p:nvPr/>
          </p:nvSpPr>
          <p:spPr bwMode="auto">
            <a:xfrm>
              <a:off x="594" y="1124"/>
              <a:ext cx="74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Charlie</a:t>
              </a:r>
              <a:endParaRPr lang="en-US" dirty="0"/>
            </a:p>
          </p:txBody>
        </p:sp>
      </p:grpSp>
      <p:sp>
        <p:nvSpPr>
          <p:cNvPr id="50195" name="Text Box 19"/>
          <p:cNvSpPr txBox="1">
            <a:spLocks noChangeArrowheads="1"/>
          </p:cNvSpPr>
          <p:nvPr/>
        </p:nvSpPr>
        <p:spPr bwMode="auto">
          <a:xfrm>
            <a:off x="-63747" y="2635250"/>
            <a:ext cx="181793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dirty="0" smtClean="0"/>
              <a:t>Beg.           1500</a:t>
            </a:r>
            <a:endParaRPr lang="en-US" dirty="0"/>
          </a:p>
          <a:p>
            <a:pPr algn="r"/>
            <a:r>
              <a:rPr lang="en-US" dirty="0" smtClean="0"/>
              <a:t>Purchases  13800</a:t>
            </a:r>
          </a:p>
          <a:p>
            <a:pPr algn="r"/>
            <a:r>
              <a:rPr lang="en-US" dirty="0" smtClean="0"/>
              <a:t>----------------</a:t>
            </a:r>
          </a:p>
          <a:p>
            <a:pPr algn="r"/>
            <a:r>
              <a:rPr lang="en-US" dirty="0" smtClean="0"/>
              <a:t>End.          2500</a:t>
            </a:r>
            <a:endParaRPr lang="en-US" dirty="0"/>
          </a:p>
        </p:txBody>
      </p:sp>
      <p:sp>
        <p:nvSpPr>
          <p:cNvPr id="50198" name="Text Box 22"/>
          <p:cNvSpPr txBox="1">
            <a:spLocks noChangeArrowheads="1"/>
          </p:cNvSpPr>
          <p:nvPr/>
        </p:nvSpPr>
        <p:spPr bwMode="auto">
          <a:xfrm>
            <a:off x="1905000" y="2983468"/>
            <a:ext cx="13628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12800  DMU</a:t>
            </a:r>
          </a:p>
        </p:txBody>
      </p:sp>
      <p:sp>
        <p:nvSpPr>
          <p:cNvPr id="50199" name="Text Box 23"/>
          <p:cNvSpPr txBox="1">
            <a:spLocks noChangeArrowheads="1"/>
          </p:cNvSpPr>
          <p:nvPr/>
        </p:nvSpPr>
        <p:spPr bwMode="auto">
          <a:xfrm>
            <a:off x="2432050" y="5943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0200" name="Text Box 24"/>
          <p:cNvSpPr txBox="1">
            <a:spLocks noChangeArrowheads="1"/>
          </p:cNvSpPr>
          <p:nvPr/>
        </p:nvSpPr>
        <p:spPr bwMode="auto">
          <a:xfrm>
            <a:off x="1447800" y="4953000"/>
            <a:ext cx="2209800" cy="1311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t>DL          </a:t>
            </a:r>
            <a:r>
              <a:rPr lang="en-US" dirty="0"/>
              <a:t>4500</a:t>
            </a:r>
          </a:p>
          <a:p>
            <a:r>
              <a:rPr lang="en-US" dirty="0" smtClean="0"/>
              <a:t>OH         </a:t>
            </a:r>
            <a:r>
              <a:rPr lang="en-US" dirty="0"/>
              <a:t>2250</a:t>
            </a:r>
          </a:p>
          <a:p>
            <a:pPr>
              <a:lnSpc>
                <a:spcPct val="120000"/>
              </a:lnSpc>
            </a:pPr>
            <a:r>
              <a:rPr lang="en-US" dirty="0"/>
              <a:t>DM        5000</a:t>
            </a:r>
          </a:p>
          <a:p>
            <a:pPr>
              <a:lnSpc>
                <a:spcPct val="120000"/>
              </a:lnSpc>
            </a:pPr>
            <a:r>
              <a:rPr lang="en-US" b="1" dirty="0">
                <a:solidFill>
                  <a:schemeClr val="accent3">
                    <a:lumMod val="75000"/>
                  </a:schemeClr>
                </a:solidFill>
                <a:effectLst>
                  <a:outerShdw blurRad="50800" dist="38100" dir="2700000" algn="tl" rotWithShape="0">
                    <a:schemeClr val="tx1"/>
                  </a:outerShdw>
                </a:effectLst>
              </a:rPr>
              <a:t> </a:t>
            </a:r>
            <a:r>
              <a:rPr lang="en-US" b="1" dirty="0" smtClean="0">
                <a:solidFill>
                  <a:schemeClr val="accent3">
                    <a:lumMod val="75000"/>
                  </a:schemeClr>
                </a:solidFill>
                <a:effectLst>
                  <a:outerShdw blurRad="50800" dist="38100" dir="2700000" algn="tl" rotWithShape="0">
                    <a:schemeClr val="tx1"/>
                  </a:outerShdw>
                </a:effectLst>
              </a:rPr>
              <a:t>                         </a:t>
            </a:r>
            <a:r>
              <a:rPr lang="en-US" b="1" dirty="0">
                <a:solidFill>
                  <a:schemeClr val="accent5">
                    <a:lumMod val="75000"/>
                  </a:schemeClr>
                </a:solidFill>
                <a:effectLst>
                  <a:outerShdw blurRad="50800" dist="50800" dir="5400000" algn="ctr" rotWithShape="0">
                    <a:schemeClr val="tx1"/>
                  </a:outerShdw>
                </a:effectLst>
              </a:rPr>
              <a:t>11750</a:t>
            </a:r>
            <a:r>
              <a:rPr lang="en-US" b="1" dirty="0" smtClean="0">
                <a:solidFill>
                  <a:schemeClr val="accent3">
                    <a:lumMod val="75000"/>
                  </a:schemeClr>
                </a:solidFill>
                <a:effectLst>
                  <a:outerShdw blurRad="50800" dist="38100" dir="2700000" algn="tl" rotWithShape="0">
                    <a:schemeClr val="tx1"/>
                  </a:outerShdw>
                </a:effectLst>
              </a:rPr>
              <a:t>      </a:t>
            </a:r>
            <a:endParaRPr lang="en-US" b="1" dirty="0">
              <a:solidFill>
                <a:schemeClr val="accent3">
                  <a:lumMod val="75000"/>
                </a:schemeClr>
              </a:solidFill>
              <a:effectLst>
                <a:outerShdw blurRad="50800" dist="38100" dir="2700000" algn="tl" rotWithShape="0">
                  <a:schemeClr val="tx1"/>
                </a:outerShdw>
              </a:effectLst>
            </a:endParaRPr>
          </a:p>
        </p:txBody>
      </p:sp>
      <p:sp>
        <p:nvSpPr>
          <p:cNvPr id="50201" name="Text Box 25"/>
          <p:cNvSpPr txBox="1">
            <a:spLocks noChangeArrowheads="1"/>
          </p:cNvSpPr>
          <p:nvPr/>
        </p:nvSpPr>
        <p:spPr bwMode="auto">
          <a:xfrm>
            <a:off x="5334000" y="5002213"/>
            <a:ext cx="3363421"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   </a:t>
            </a:r>
            <a:r>
              <a:rPr lang="en-US" dirty="0"/>
              <a:t>3200</a:t>
            </a:r>
            <a:r>
              <a:rPr lang="en-US" dirty="0" smtClean="0"/>
              <a:t>                                   =14100</a:t>
            </a:r>
            <a:endParaRPr lang="en-US" dirty="0"/>
          </a:p>
          <a:p>
            <a:r>
              <a:rPr lang="en-US" dirty="0"/>
              <a:t> </a:t>
            </a:r>
            <a:r>
              <a:rPr lang="en-US" dirty="0" smtClean="0"/>
              <a:t>  </a:t>
            </a:r>
            <a:r>
              <a:rPr lang="en-US" dirty="0"/>
              <a:t>1600</a:t>
            </a:r>
            <a:r>
              <a:rPr lang="en-US" dirty="0" smtClean="0"/>
              <a:t>                                   =  7050</a:t>
            </a:r>
            <a:endParaRPr lang="en-US" dirty="0"/>
          </a:p>
          <a:p>
            <a:pPr>
              <a:lnSpc>
                <a:spcPct val="120000"/>
              </a:lnSpc>
            </a:pPr>
            <a:r>
              <a:rPr lang="en-US" b="1" dirty="0" smtClean="0">
                <a:solidFill>
                  <a:schemeClr val="accent3">
                    <a:lumMod val="75000"/>
                  </a:schemeClr>
                </a:solidFill>
                <a:effectLst>
                  <a:outerShdw blurRad="50800" dist="38100" dir="2700000" algn="tl" rotWithShape="0">
                    <a:schemeClr val="tx1"/>
                  </a:outerShdw>
                </a:effectLst>
              </a:rPr>
              <a:t>   </a:t>
            </a:r>
            <a:r>
              <a:rPr lang="en-US" dirty="0" smtClean="0"/>
              <a:t>3600</a:t>
            </a:r>
            <a:r>
              <a:rPr lang="en-US" b="1" dirty="0" smtClean="0">
                <a:solidFill>
                  <a:schemeClr val="accent3">
                    <a:lumMod val="75000"/>
                  </a:schemeClr>
                </a:solidFill>
                <a:effectLst>
                  <a:outerShdw blurRad="50800" dist="38100" dir="2700000" algn="tl" rotWithShape="0">
                    <a:schemeClr val="tx1"/>
                  </a:outerShdw>
                </a:effectLst>
              </a:rPr>
              <a:t>                                   </a:t>
            </a:r>
            <a:r>
              <a:rPr lang="en-US" dirty="0"/>
              <a:t>=</a:t>
            </a:r>
            <a:r>
              <a:rPr lang="en-US" dirty="0" smtClean="0"/>
              <a:t>12800</a:t>
            </a:r>
          </a:p>
        </p:txBody>
      </p:sp>
      <p:sp>
        <p:nvSpPr>
          <p:cNvPr id="50204" name="Text Box 28"/>
          <p:cNvSpPr txBox="1">
            <a:spLocks noChangeArrowheads="1"/>
          </p:cNvSpPr>
          <p:nvPr/>
        </p:nvSpPr>
        <p:spPr bwMode="auto">
          <a:xfrm>
            <a:off x="5707268" y="2590800"/>
            <a:ext cx="147807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a:t>Beg.</a:t>
            </a:r>
            <a:r>
              <a:rPr lang="en-US" b="1" dirty="0" smtClean="0">
                <a:solidFill>
                  <a:schemeClr val="accent5">
                    <a:lumMod val="75000"/>
                  </a:schemeClr>
                </a:solidFill>
                <a:effectLst>
                  <a:outerShdw blurRad="50800" dist="50800" dir="5400000" algn="ctr" rotWithShape="0">
                    <a:schemeClr val="tx1"/>
                  </a:outerShdw>
                </a:effectLst>
              </a:rPr>
              <a:t> </a:t>
            </a:r>
          </a:p>
          <a:p>
            <a:r>
              <a:rPr lang="en-US" b="1" dirty="0">
                <a:solidFill>
                  <a:schemeClr val="accent5">
                    <a:lumMod val="75000"/>
                  </a:schemeClr>
                </a:solidFill>
                <a:effectLst>
                  <a:outerShdw blurRad="50800" dist="50800" dir="5400000" algn="ctr" rotWithShape="0">
                    <a:schemeClr val="tx1"/>
                  </a:outerShdw>
                </a:effectLst>
              </a:rPr>
              <a:t>COGM 25550</a:t>
            </a:r>
            <a:endParaRPr lang="en-US" b="1" dirty="0" smtClean="0">
              <a:solidFill>
                <a:schemeClr val="accent5">
                  <a:lumMod val="75000"/>
                </a:schemeClr>
              </a:solidFill>
              <a:effectLst>
                <a:outerShdw blurRad="50800" dist="50800" dir="5400000" algn="ctr" rotWithShape="0">
                  <a:schemeClr val="tx1"/>
                </a:outerShdw>
              </a:effectLst>
            </a:endParaRPr>
          </a:p>
          <a:p>
            <a:r>
              <a:rPr lang="en-US" dirty="0" smtClean="0"/>
              <a:t>------------------</a:t>
            </a:r>
            <a:endParaRPr lang="en-US" dirty="0"/>
          </a:p>
          <a:p>
            <a:r>
              <a:rPr lang="en-US" dirty="0"/>
              <a:t>End.</a:t>
            </a:r>
          </a:p>
        </p:txBody>
      </p:sp>
      <p:sp>
        <p:nvSpPr>
          <p:cNvPr id="50205" name="Text Box 29"/>
          <p:cNvSpPr txBox="1">
            <a:spLocks noChangeArrowheads="1"/>
          </p:cNvSpPr>
          <p:nvPr/>
        </p:nvSpPr>
        <p:spPr bwMode="auto">
          <a:xfrm>
            <a:off x="7300912" y="2895600"/>
            <a:ext cx="18914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25550     COGS </a:t>
            </a:r>
            <a:r>
              <a:rPr lang="en-US" dirty="0" smtClean="0">
                <a:sym typeface="Wingdings" pitchFamily="2" charset="2"/>
              </a:rPr>
              <a:t></a:t>
            </a:r>
            <a:endParaRPr lang="en-US" dirty="0"/>
          </a:p>
        </p:txBody>
      </p:sp>
      <p:sp>
        <p:nvSpPr>
          <p:cNvPr id="2" name="Right Brace 1"/>
          <p:cNvSpPr/>
          <p:nvPr/>
        </p:nvSpPr>
        <p:spPr>
          <a:xfrm rot="16200000">
            <a:off x="4235451" y="1949449"/>
            <a:ext cx="520699" cy="4724401"/>
          </a:xfrm>
          <a:prstGeom prst="rightBrace">
            <a:avLst>
              <a:gd name="adj1" fmla="val 39516"/>
              <a:gd name="adj2" fmla="val 5115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782702" y="3669268"/>
            <a:ext cx="1924566" cy="369332"/>
          </a:xfrm>
          <a:prstGeom prst="rect">
            <a:avLst/>
          </a:prstGeom>
          <a:noFill/>
        </p:spPr>
        <p:txBody>
          <a:bodyPr wrap="none" rtlCol="0">
            <a:spAutoFit/>
          </a:bodyPr>
          <a:lstStyle/>
          <a:p>
            <a:pPr algn="ctr"/>
            <a:r>
              <a:rPr lang="en-US" dirty="0" smtClean="0"/>
              <a:t>Work in Process </a:t>
            </a:r>
          </a:p>
        </p:txBody>
      </p:sp>
      <p:grpSp>
        <p:nvGrpSpPr>
          <p:cNvPr id="33" name="Group 7"/>
          <p:cNvGrpSpPr>
            <a:grpSpLocks/>
          </p:cNvGrpSpPr>
          <p:nvPr/>
        </p:nvGrpSpPr>
        <p:grpSpPr bwMode="auto">
          <a:xfrm>
            <a:off x="3733800" y="4648200"/>
            <a:ext cx="1524000" cy="1981200"/>
            <a:chOff x="336" y="1124"/>
            <a:chExt cx="1344" cy="1708"/>
          </a:xfrm>
        </p:grpSpPr>
        <p:sp>
          <p:nvSpPr>
            <p:cNvPr id="3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Text Box 10"/>
            <p:cNvSpPr txBox="1">
              <a:spLocks noChangeArrowheads="1"/>
            </p:cNvSpPr>
            <p:nvPr/>
          </p:nvSpPr>
          <p:spPr bwMode="auto">
            <a:xfrm>
              <a:off x="650" y="1124"/>
              <a:ext cx="631"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Bravo</a:t>
              </a:r>
              <a:endParaRPr lang="en-US" dirty="0"/>
            </a:p>
          </p:txBody>
        </p:sp>
      </p:grpSp>
      <p:sp>
        <p:nvSpPr>
          <p:cNvPr id="37" name="Text Box 23"/>
          <p:cNvSpPr txBox="1">
            <a:spLocks noChangeArrowheads="1"/>
          </p:cNvSpPr>
          <p:nvPr/>
        </p:nvSpPr>
        <p:spPr bwMode="auto">
          <a:xfrm>
            <a:off x="4032250" y="5943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38" name="Text Box 24"/>
          <p:cNvSpPr txBox="1">
            <a:spLocks noChangeArrowheads="1"/>
          </p:cNvSpPr>
          <p:nvPr/>
        </p:nvSpPr>
        <p:spPr bwMode="auto">
          <a:xfrm>
            <a:off x="3657600" y="4953000"/>
            <a:ext cx="1600200" cy="1311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a:t> </a:t>
            </a:r>
            <a:r>
              <a:rPr lang="en-US" dirty="0" smtClean="0"/>
              <a:t>  </a:t>
            </a:r>
            <a:r>
              <a:rPr lang="en-US" dirty="0"/>
              <a:t>6400</a:t>
            </a:r>
          </a:p>
          <a:p>
            <a:r>
              <a:rPr lang="en-US" dirty="0" smtClean="0"/>
              <a:t>   </a:t>
            </a:r>
            <a:r>
              <a:rPr lang="en-US" dirty="0"/>
              <a:t>3200</a:t>
            </a:r>
          </a:p>
          <a:p>
            <a:pPr>
              <a:lnSpc>
                <a:spcPct val="120000"/>
              </a:lnSpc>
            </a:pPr>
            <a:r>
              <a:rPr lang="en-US" b="1" dirty="0">
                <a:solidFill>
                  <a:schemeClr val="accent3">
                    <a:lumMod val="75000"/>
                  </a:schemeClr>
                </a:solidFill>
                <a:effectLst>
                  <a:outerShdw blurRad="50800" dist="38100" dir="2700000" algn="tl" rotWithShape="0">
                    <a:schemeClr val="tx1"/>
                  </a:outerShdw>
                </a:effectLst>
              </a:rPr>
              <a:t> </a:t>
            </a:r>
            <a:r>
              <a:rPr lang="en-US" b="1" dirty="0" smtClean="0">
                <a:solidFill>
                  <a:schemeClr val="accent3">
                    <a:lumMod val="75000"/>
                  </a:schemeClr>
                </a:solidFill>
                <a:effectLst>
                  <a:outerShdw blurRad="50800" dist="38100" dir="2700000" algn="tl" rotWithShape="0">
                    <a:schemeClr val="tx1"/>
                  </a:outerShdw>
                </a:effectLst>
              </a:rPr>
              <a:t>  </a:t>
            </a:r>
            <a:r>
              <a:rPr lang="en-US" dirty="0" smtClean="0"/>
              <a:t>4200</a:t>
            </a:r>
          </a:p>
          <a:p>
            <a:pPr>
              <a:lnSpc>
                <a:spcPct val="120000"/>
              </a:lnSpc>
            </a:pPr>
            <a:r>
              <a:rPr lang="en-US" dirty="0"/>
              <a:t>              </a:t>
            </a:r>
            <a:r>
              <a:rPr lang="en-US" b="1" dirty="0" smtClean="0">
                <a:solidFill>
                  <a:schemeClr val="accent5">
                    <a:lumMod val="75000"/>
                  </a:schemeClr>
                </a:solidFill>
                <a:effectLst>
                  <a:outerShdw blurRad="50800" dist="50800" dir="5400000" algn="ctr" rotWithShape="0">
                    <a:schemeClr val="tx1"/>
                  </a:outerShdw>
                </a:effectLst>
              </a:rPr>
              <a:t>13800</a:t>
            </a:r>
            <a:endParaRPr lang="en-US" b="1" dirty="0">
              <a:solidFill>
                <a:schemeClr val="accent5">
                  <a:lumMod val="75000"/>
                </a:schemeClr>
              </a:solidFill>
              <a:effectLst>
                <a:outerShdw blurRad="50800" dist="50800" dir="5400000" algn="ctr" rotWithShape="0">
                  <a:schemeClr val="tx1"/>
                </a:outerShdw>
              </a:effectLst>
            </a:endParaRPr>
          </a:p>
        </p:txBody>
      </p:sp>
      <p:grpSp>
        <p:nvGrpSpPr>
          <p:cNvPr id="39" name="Group 11"/>
          <p:cNvGrpSpPr>
            <a:grpSpLocks/>
          </p:cNvGrpSpPr>
          <p:nvPr/>
        </p:nvGrpSpPr>
        <p:grpSpPr bwMode="auto">
          <a:xfrm>
            <a:off x="3562350" y="990600"/>
            <a:ext cx="2133600" cy="2145268"/>
            <a:chOff x="336" y="1124"/>
            <a:chExt cx="1344" cy="1708"/>
          </a:xfrm>
        </p:grpSpPr>
        <p:sp>
          <p:nvSpPr>
            <p:cNvPr id="40"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Text Box 14"/>
            <p:cNvSpPr txBox="1">
              <a:spLocks noChangeArrowheads="1"/>
            </p:cNvSpPr>
            <p:nvPr/>
          </p:nvSpPr>
          <p:spPr bwMode="auto">
            <a:xfrm>
              <a:off x="450" y="1124"/>
              <a:ext cx="1030" cy="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WIP - Summary</a:t>
              </a:r>
              <a:endParaRPr lang="en-US" dirty="0"/>
            </a:p>
          </p:txBody>
        </p:sp>
      </p:grpSp>
      <p:sp>
        <p:nvSpPr>
          <p:cNvPr id="43" name="Text Box 28"/>
          <p:cNvSpPr txBox="1">
            <a:spLocks noChangeArrowheads="1"/>
          </p:cNvSpPr>
          <p:nvPr/>
        </p:nvSpPr>
        <p:spPr bwMode="auto">
          <a:xfrm>
            <a:off x="3254113" y="1383268"/>
            <a:ext cx="131318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Beg.        -</a:t>
            </a:r>
            <a:r>
              <a:rPr lang="en-US" dirty="0" smtClean="0"/>
              <a:t>0-</a:t>
            </a:r>
          </a:p>
          <a:p>
            <a:r>
              <a:rPr lang="en-US" dirty="0" smtClean="0"/>
              <a:t>DL     </a:t>
            </a:r>
            <a:r>
              <a:rPr lang="en-US" dirty="0"/>
              <a:t>14100</a:t>
            </a:r>
          </a:p>
          <a:p>
            <a:r>
              <a:rPr lang="en-US" dirty="0" smtClean="0"/>
              <a:t>OH     </a:t>
            </a:r>
            <a:r>
              <a:rPr lang="en-US" dirty="0">
                <a:solidFill>
                  <a:srgbClr val="FF0000"/>
                </a:solidFill>
              </a:rPr>
              <a:t> </a:t>
            </a:r>
            <a:r>
              <a:rPr lang="en-US" dirty="0"/>
              <a:t>7050</a:t>
            </a:r>
          </a:p>
          <a:p>
            <a:r>
              <a:rPr lang="en-US" dirty="0"/>
              <a:t>DMU 12800</a:t>
            </a:r>
          </a:p>
          <a:p>
            <a:r>
              <a:rPr lang="en-US" dirty="0" smtClean="0"/>
              <a:t>----------------</a:t>
            </a:r>
          </a:p>
          <a:p>
            <a:r>
              <a:rPr lang="en-US" dirty="0" smtClean="0"/>
              <a:t>End.    </a:t>
            </a:r>
            <a:endParaRPr lang="en-US" dirty="0"/>
          </a:p>
        </p:txBody>
      </p:sp>
      <p:sp>
        <p:nvSpPr>
          <p:cNvPr id="44" name="Text Box 29"/>
          <p:cNvSpPr txBox="1">
            <a:spLocks noChangeArrowheads="1"/>
          </p:cNvSpPr>
          <p:nvPr/>
        </p:nvSpPr>
        <p:spPr bwMode="auto">
          <a:xfrm>
            <a:off x="4629150" y="1600200"/>
            <a:ext cx="165936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smtClean="0">
                <a:solidFill>
                  <a:schemeClr val="accent5">
                    <a:lumMod val="75000"/>
                  </a:schemeClr>
                </a:solidFill>
                <a:effectLst>
                  <a:outerShdw blurRad="50800" dist="50800" dir="5400000" algn="ctr" rotWithShape="0">
                    <a:schemeClr val="tx1"/>
                  </a:outerShdw>
                </a:effectLst>
              </a:rPr>
              <a:t>25550    COGM</a:t>
            </a:r>
            <a:endParaRPr lang="en-US" b="1" dirty="0">
              <a:solidFill>
                <a:schemeClr val="accent5">
                  <a:lumMod val="75000"/>
                </a:schemeClr>
              </a:solidFill>
              <a:effectLst>
                <a:outerShdw blurRad="50800" dist="50800" dir="5400000" algn="ctr" rotWithShape="0">
                  <a:schemeClr val="tx1"/>
                </a:outerShdw>
              </a:effectLst>
            </a:endParaRPr>
          </a:p>
        </p:txBody>
      </p:sp>
      <p:cxnSp>
        <p:nvCxnSpPr>
          <p:cNvPr id="5" name="Straight Arrow Connector 4"/>
          <p:cNvCxnSpPr/>
          <p:nvPr/>
        </p:nvCxnSpPr>
        <p:spPr>
          <a:xfrm flipV="1">
            <a:off x="3208564" y="3264932"/>
            <a:ext cx="3420836" cy="267866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9" name="Straight Arrow Connector 8"/>
          <p:cNvCxnSpPr/>
          <p:nvPr/>
        </p:nvCxnSpPr>
        <p:spPr>
          <a:xfrm flipV="1">
            <a:off x="4805363" y="3264932"/>
            <a:ext cx="1976437" cy="267866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1" name="Straight Arrow Connector 10"/>
          <p:cNvCxnSpPr/>
          <p:nvPr/>
        </p:nvCxnSpPr>
        <p:spPr>
          <a:xfrm>
            <a:off x="5029200" y="1969532"/>
            <a:ext cx="1600200" cy="92606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49" name="TextBox 48"/>
          <p:cNvSpPr txBox="1"/>
          <p:nvPr/>
        </p:nvSpPr>
        <p:spPr>
          <a:xfrm>
            <a:off x="6362648" y="1143000"/>
            <a:ext cx="2552752"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1600" b="1" dirty="0" smtClean="0"/>
              <a:t>Alpha and Bravo are completed.  COGM equals total of Alpha and Bravo</a:t>
            </a:r>
            <a:endParaRPr lang="en-US" sz="1600" b="1"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8A808679-E629-44EE-8713-C57B44423E0E}" type="slidenum">
              <a:rPr lang="en-US" smtClean="0"/>
              <a:t>48</a:t>
            </a:fld>
            <a:endParaRPr lang="en-US"/>
          </a:p>
        </p:txBody>
      </p:sp>
    </p:spTree>
    <p:extLst>
      <p:ext uri="{BB962C8B-B14F-4D97-AF65-F5344CB8AC3E}">
        <p14:creationId xmlns:p14="http://schemas.microsoft.com/office/powerpoint/2010/main" val="646234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smtClean="0"/>
              <a:t>Demonstration Problem – Part 2</a:t>
            </a:r>
            <a:endParaRPr lang="en-US" dirty="0"/>
          </a:p>
        </p:txBody>
      </p:sp>
      <p:grpSp>
        <p:nvGrpSpPr>
          <p:cNvPr id="50179" name="Group 3"/>
          <p:cNvGrpSpPr>
            <a:grpSpLocks/>
          </p:cNvGrpSpPr>
          <p:nvPr/>
        </p:nvGrpSpPr>
        <p:grpSpPr bwMode="auto">
          <a:xfrm>
            <a:off x="900112" y="2057400"/>
            <a:ext cx="2133600" cy="2711450"/>
            <a:chOff x="336" y="1124"/>
            <a:chExt cx="1344" cy="1708"/>
          </a:xfrm>
        </p:grpSpPr>
        <p:sp>
          <p:nvSpPr>
            <p:cNvPr id="50180" name="Line 4"/>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1" name="Line 5"/>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2" name="Text Box 6"/>
            <p:cNvSpPr txBox="1">
              <a:spLocks noChangeArrowheads="1"/>
            </p:cNvSpPr>
            <p:nvPr/>
          </p:nvSpPr>
          <p:spPr bwMode="auto">
            <a:xfrm>
              <a:off x="462" y="1124"/>
              <a:ext cx="10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a:t>Raw Materials</a:t>
              </a:r>
            </a:p>
          </p:txBody>
        </p:sp>
      </p:grpSp>
      <p:grpSp>
        <p:nvGrpSpPr>
          <p:cNvPr id="50183" name="Group 7"/>
          <p:cNvGrpSpPr>
            <a:grpSpLocks/>
          </p:cNvGrpSpPr>
          <p:nvPr/>
        </p:nvGrpSpPr>
        <p:grpSpPr bwMode="auto">
          <a:xfrm>
            <a:off x="2133600" y="4648200"/>
            <a:ext cx="1524000" cy="1981200"/>
            <a:chOff x="336" y="1124"/>
            <a:chExt cx="1344" cy="1708"/>
          </a:xfrm>
        </p:grpSpPr>
        <p:sp>
          <p:nvSpPr>
            <p:cNvPr id="5018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6" name="Text Box 10"/>
            <p:cNvSpPr txBox="1">
              <a:spLocks noChangeArrowheads="1"/>
            </p:cNvSpPr>
            <p:nvPr/>
          </p:nvSpPr>
          <p:spPr bwMode="auto">
            <a:xfrm>
              <a:off x="645" y="1124"/>
              <a:ext cx="639"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Alpha</a:t>
              </a:r>
              <a:endParaRPr lang="en-US" dirty="0"/>
            </a:p>
          </p:txBody>
        </p:sp>
      </p:grpSp>
      <p:grpSp>
        <p:nvGrpSpPr>
          <p:cNvPr id="50187" name="Group 11"/>
          <p:cNvGrpSpPr>
            <a:grpSpLocks/>
          </p:cNvGrpSpPr>
          <p:nvPr/>
        </p:nvGrpSpPr>
        <p:grpSpPr bwMode="auto">
          <a:xfrm>
            <a:off x="6234112" y="1981200"/>
            <a:ext cx="2133600" cy="2711450"/>
            <a:chOff x="336" y="1124"/>
            <a:chExt cx="1344" cy="1708"/>
          </a:xfrm>
        </p:grpSpPr>
        <p:sp>
          <p:nvSpPr>
            <p:cNvPr id="50188"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9"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0" name="Text Box 14"/>
            <p:cNvSpPr txBox="1">
              <a:spLocks noChangeArrowheads="1"/>
            </p:cNvSpPr>
            <p:nvPr/>
          </p:nvSpPr>
          <p:spPr bwMode="auto">
            <a:xfrm>
              <a:off x="425" y="1124"/>
              <a:ext cx="10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Finished Goods</a:t>
              </a:r>
            </a:p>
          </p:txBody>
        </p:sp>
      </p:grpSp>
      <p:grpSp>
        <p:nvGrpSpPr>
          <p:cNvPr id="50191" name="Group 15"/>
          <p:cNvGrpSpPr>
            <a:grpSpLocks/>
          </p:cNvGrpSpPr>
          <p:nvPr/>
        </p:nvGrpSpPr>
        <p:grpSpPr bwMode="auto">
          <a:xfrm>
            <a:off x="5410200" y="4648200"/>
            <a:ext cx="1524000" cy="1981200"/>
            <a:chOff x="336" y="1124"/>
            <a:chExt cx="1344" cy="1708"/>
          </a:xfrm>
        </p:grpSpPr>
        <p:sp>
          <p:nvSpPr>
            <p:cNvPr id="50192" name="Line 16"/>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3" name="Line 17"/>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4" name="Text Box 18"/>
            <p:cNvSpPr txBox="1">
              <a:spLocks noChangeArrowheads="1"/>
            </p:cNvSpPr>
            <p:nvPr/>
          </p:nvSpPr>
          <p:spPr bwMode="auto">
            <a:xfrm>
              <a:off x="594" y="1124"/>
              <a:ext cx="74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Charlie</a:t>
              </a:r>
              <a:endParaRPr lang="en-US" dirty="0"/>
            </a:p>
          </p:txBody>
        </p:sp>
      </p:grpSp>
      <p:sp>
        <p:nvSpPr>
          <p:cNvPr id="50195" name="Text Box 19"/>
          <p:cNvSpPr txBox="1">
            <a:spLocks noChangeArrowheads="1"/>
          </p:cNvSpPr>
          <p:nvPr/>
        </p:nvSpPr>
        <p:spPr bwMode="auto">
          <a:xfrm>
            <a:off x="-63747" y="2635250"/>
            <a:ext cx="181793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dirty="0" smtClean="0"/>
              <a:t>Beg.           1500</a:t>
            </a:r>
            <a:endParaRPr lang="en-US" dirty="0"/>
          </a:p>
          <a:p>
            <a:pPr algn="r"/>
            <a:r>
              <a:rPr lang="en-US" dirty="0" smtClean="0"/>
              <a:t>Purchases  13800</a:t>
            </a:r>
          </a:p>
          <a:p>
            <a:pPr algn="r"/>
            <a:r>
              <a:rPr lang="en-US" dirty="0" smtClean="0"/>
              <a:t>----------------</a:t>
            </a:r>
          </a:p>
          <a:p>
            <a:pPr algn="r"/>
            <a:r>
              <a:rPr lang="en-US" dirty="0" smtClean="0"/>
              <a:t>End.          2500</a:t>
            </a:r>
            <a:endParaRPr lang="en-US" dirty="0"/>
          </a:p>
        </p:txBody>
      </p:sp>
      <p:sp>
        <p:nvSpPr>
          <p:cNvPr id="50198" name="Text Box 22"/>
          <p:cNvSpPr txBox="1">
            <a:spLocks noChangeArrowheads="1"/>
          </p:cNvSpPr>
          <p:nvPr/>
        </p:nvSpPr>
        <p:spPr bwMode="auto">
          <a:xfrm>
            <a:off x="1905000" y="2983468"/>
            <a:ext cx="13628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12800  DMU</a:t>
            </a:r>
          </a:p>
        </p:txBody>
      </p:sp>
      <p:sp>
        <p:nvSpPr>
          <p:cNvPr id="50199" name="Text Box 23"/>
          <p:cNvSpPr txBox="1">
            <a:spLocks noChangeArrowheads="1"/>
          </p:cNvSpPr>
          <p:nvPr/>
        </p:nvSpPr>
        <p:spPr bwMode="auto">
          <a:xfrm>
            <a:off x="2432050" y="5943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0200" name="Text Box 24"/>
          <p:cNvSpPr txBox="1">
            <a:spLocks noChangeArrowheads="1"/>
          </p:cNvSpPr>
          <p:nvPr/>
        </p:nvSpPr>
        <p:spPr bwMode="auto">
          <a:xfrm>
            <a:off x="1447800" y="4953000"/>
            <a:ext cx="2209800" cy="1311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t>DL          </a:t>
            </a:r>
            <a:r>
              <a:rPr lang="en-US" dirty="0"/>
              <a:t>4500</a:t>
            </a:r>
          </a:p>
          <a:p>
            <a:r>
              <a:rPr lang="en-US" dirty="0" smtClean="0"/>
              <a:t>OH         </a:t>
            </a:r>
            <a:r>
              <a:rPr lang="en-US" dirty="0"/>
              <a:t>2250</a:t>
            </a:r>
          </a:p>
          <a:p>
            <a:pPr>
              <a:lnSpc>
                <a:spcPct val="120000"/>
              </a:lnSpc>
            </a:pPr>
            <a:r>
              <a:rPr lang="en-US" dirty="0"/>
              <a:t>DM        5000</a:t>
            </a:r>
          </a:p>
          <a:p>
            <a:pPr>
              <a:lnSpc>
                <a:spcPct val="120000"/>
              </a:lnSpc>
            </a:pPr>
            <a:r>
              <a:rPr lang="en-US" b="1" dirty="0">
                <a:solidFill>
                  <a:schemeClr val="accent3">
                    <a:lumMod val="75000"/>
                  </a:schemeClr>
                </a:solidFill>
                <a:effectLst>
                  <a:outerShdw blurRad="50800" dist="38100" dir="2700000" algn="tl" rotWithShape="0">
                    <a:schemeClr val="tx1"/>
                  </a:outerShdw>
                </a:effectLst>
              </a:rPr>
              <a:t> </a:t>
            </a:r>
            <a:r>
              <a:rPr lang="en-US" b="1" dirty="0" smtClean="0">
                <a:solidFill>
                  <a:schemeClr val="accent3">
                    <a:lumMod val="75000"/>
                  </a:schemeClr>
                </a:solidFill>
                <a:effectLst>
                  <a:outerShdw blurRad="50800" dist="38100" dir="2700000" algn="tl" rotWithShape="0">
                    <a:schemeClr val="tx1"/>
                  </a:outerShdw>
                </a:effectLst>
              </a:rPr>
              <a:t>                         </a:t>
            </a:r>
            <a:r>
              <a:rPr lang="en-US" b="1" dirty="0">
                <a:solidFill>
                  <a:schemeClr val="accent5">
                    <a:lumMod val="75000"/>
                  </a:schemeClr>
                </a:solidFill>
                <a:effectLst>
                  <a:outerShdw blurRad="50800" dist="50800" dir="5400000" algn="ctr" rotWithShape="0">
                    <a:schemeClr val="tx1"/>
                  </a:outerShdw>
                </a:effectLst>
              </a:rPr>
              <a:t>11750</a:t>
            </a:r>
            <a:r>
              <a:rPr lang="en-US" b="1" dirty="0" smtClean="0">
                <a:solidFill>
                  <a:schemeClr val="accent3">
                    <a:lumMod val="75000"/>
                  </a:schemeClr>
                </a:solidFill>
                <a:effectLst>
                  <a:outerShdw blurRad="50800" dist="38100" dir="2700000" algn="tl" rotWithShape="0">
                    <a:schemeClr val="tx1"/>
                  </a:outerShdw>
                </a:effectLst>
              </a:rPr>
              <a:t>      </a:t>
            </a:r>
            <a:endParaRPr lang="en-US" b="1" dirty="0">
              <a:solidFill>
                <a:schemeClr val="accent3">
                  <a:lumMod val="75000"/>
                </a:schemeClr>
              </a:solidFill>
              <a:effectLst>
                <a:outerShdw blurRad="50800" dist="38100" dir="2700000" algn="tl" rotWithShape="0">
                  <a:schemeClr val="tx1"/>
                </a:outerShdw>
              </a:effectLst>
            </a:endParaRPr>
          </a:p>
        </p:txBody>
      </p:sp>
      <p:sp>
        <p:nvSpPr>
          <p:cNvPr id="50201" name="Text Box 25"/>
          <p:cNvSpPr txBox="1">
            <a:spLocks noChangeArrowheads="1"/>
          </p:cNvSpPr>
          <p:nvPr/>
        </p:nvSpPr>
        <p:spPr bwMode="auto">
          <a:xfrm>
            <a:off x="5334000" y="5002213"/>
            <a:ext cx="3363421"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   </a:t>
            </a:r>
            <a:r>
              <a:rPr lang="en-US" dirty="0"/>
              <a:t>3200</a:t>
            </a:r>
            <a:r>
              <a:rPr lang="en-US" dirty="0" smtClean="0"/>
              <a:t>                                   =14100</a:t>
            </a:r>
            <a:endParaRPr lang="en-US" dirty="0"/>
          </a:p>
          <a:p>
            <a:r>
              <a:rPr lang="en-US" dirty="0"/>
              <a:t> </a:t>
            </a:r>
            <a:r>
              <a:rPr lang="en-US" dirty="0" smtClean="0"/>
              <a:t>  </a:t>
            </a:r>
            <a:r>
              <a:rPr lang="en-US" dirty="0"/>
              <a:t>1600</a:t>
            </a:r>
            <a:r>
              <a:rPr lang="en-US" dirty="0" smtClean="0"/>
              <a:t>                                   =  7050</a:t>
            </a:r>
            <a:endParaRPr lang="en-US" dirty="0"/>
          </a:p>
          <a:p>
            <a:pPr>
              <a:lnSpc>
                <a:spcPct val="120000"/>
              </a:lnSpc>
            </a:pPr>
            <a:r>
              <a:rPr lang="en-US" b="1" dirty="0" smtClean="0">
                <a:solidFill>
                  <a:schemeClr val="accent3">
                    <a:lumMod val="75000"/>
                  </a:schemeClr>
                </a:solidFill>
                <a:effectLst>
                  <a:outerShdw blurRad="50800" dist="38100" dir="2700000" algn="tl" rotWithShape="0">
                    <a:schemeClr val="tx1"/>
                  </a:outerShdw>
                </a:effectLst>
              </a:rPr>
              <a:t>   </a:t>
            </a:r>
            <a:r>
              <a:rPr lang="en-US" dirty="0" smtClean="0"/>
              <a:t>3600</a:t>
            </a:r>
            <a:r>
              <a:rPr lang="en-US" b="1" dirty="0" smtClean="0">
                <a:solidFill>
                  <a:schemeClr val="accent3">
                    <a:lumMod val="75000"/>
                  </a:schemeClr>
                </a:solidFill>
                <a:effectLst>
                  <a:outerShdw blurRad="50800" dist="38100" dir="2700000" algn="tl" rotWithShape="0">
                    <a:schemeClr val="tx1"/>
                  </a:outerShdw>
                </a:effectLst>
              </a:rPr>
              <a:t>                                   </a:t>
            </a:r>
            <a:r>
              <a:rPr lang="en-US" dirty="0"/>
              <a:t>=</a:t>
            </a:r>
            <a:r>
              <a:rPr lang="en-US" dirty="0" smtClean="0"/>
              <a:t>12800</a:t>
            </a:r>
          </a:p>
        </p:txBody>
      </p:sp>
      <p:sp>
        <p:nvSpPr>
          <p:cNvPr id="50204" name="Text Box 28"/>
          <p:cNvSpPr txBox="1">
            <a:spLocks noChangeArrowheads="1"/>
          </p:cNvSpPr>
          <p:nvPr/>
        </p:nvSpPr>
        <p:spPr bwMode="auto">
          <a:xfrm>
            <a:off x="5707268" y="2590800"/>
            <a:ext cx="147807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a:t>Beg.</a:t>
            </a:r>
            <a:r>
              <a:rPr lang="en-US" b="1" dirty="0" smtClean="0">
                <a:solidFill>
                  <a:schemeClr val="accent5">
                    <a:lumMod val="75000"/>
                  </a:schemeClr>
                </a:solidFill>
                <a:effectLst>
                  <a:outerShdw blurRad="50800" dist="50800" dir="5400000" algn="ctr" rotWithShape="0">
                    <a:schemeClr val="tx1"/>
                  </a:outerShdw>
                </a:effectLst>
              </a:rPr>
              <a:t>           </a:t>
            </a:r>
            <a:r>
              <a:rPr lang="en-US" dirty="0"/>
              <a:t>-0-</a:t>
            </a:r>
          </a:p>
          <a:p>
            <a:r>
              <a:rPr lang="en-US" b="1" dirty="0">
                <a:solidFill>
                  <a:schemeClr val="accent5">
                    <a:lumMod val="75000"/>
                  </a:schemeClr>
                </a:solidFill>
                <a:effectLst>
                  <a:outerShdw blurRad="50800" dist="50800" dir="5400000" algn="ctr" rotWithShape="0">
                    <a:schemeClr val="tx1"/>
                  </a:outerShdw>
                </a:effectLst>
              </a:rPr>
              <a:t>COGM 25550</a:t>
            </a:r>
            <a:endParaRPr lang="en-US" b="1" dirty="0" smtClean="0">
              <a:solidFill>
                <a:schemeClr val="accent5">
                  <a:lumMod val="75000"/>
                </a:schemeClr>
              </a:solidFill>
              <a:effectLst>
                <a:outerShdw blurRad="50800" dist="50800" dir="5400000" algn="ctr" rotWithShape="0">
                  <a:schemeClr val="tx1"/>
                </a:outerShdw>
              </a:effectLst>
            </a:endParaRPr>
          </a:p>
          <a:p>
            <a:r>
              <a:rPr lang="en-US" dirty="0" smtClean="0"/>
              <a:t>------------------</a:t>
            </a:r>
            <a:endParaRPr lang="en-US" dirty="0"/>
          </a:p>
          <a:p>
            <a:r>
              <a:rPr lang="en-US" dirty="0"/>
              <a:t>End</a:t>
            </a:r>
            <a:r>
              <a:rPr lang="en-US" dirty="0" smtClean="0"/>
              <a:t>.           -0-</a:t>
            </a:r>
            <a:endParaRPr lang="en-US" dirty="0"/>
          </a:p>
        </p:txBody>
      </p:sp>
      <p:sp>
        <p:nvSpPr>
          <p:cNvPr id="50205" name="Text Box 29"/>
          <p:cNvSpPr txBox="1">
            <a:spLocks noChangeArrowheads="1"/>
          </p:cNvSpPr>
          <p:nvPr/>
        </p:nvSpPr>
        <p:spPr bwMode="auto">
          <a:xfrm>
            <a:off x="7300912" y="2895600"/>
            <a:ext cx="18914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rgbClr val="FF0000"/>
                </a:solidFill>
              </a:rPr>
              <a:t>25550     COGS </a:t>
            </a:r>
            <a:r>
              <a:rPr lang="en-US" dirty="0" smtClean="0">
                <a:solidFill>
                  <a:srgbClr val="FF0000"/>
                </a:solidFill>
                <a:sym typeface="Wingdings" pitchFamily="2" charset="2"/>
              </a:rPr>
              <a:t></a:t>
            </a:r>
            <a:endParaRPr lang="en-US" dirty="0">
              <a:solidFill>
                <a:srgbClr val="FF0000"/>
              </a:solidFill>
            </a:endParaRPr>
          </a:p>
        </p:txBody>
      </p:sp>
      <p:sp>
        <p:nvSpPr>
          <p:cNvPr id="2" name="Right Brace 1"/>
          <p:cNvSpPr/>
          <p:nvPr/>
        </p:nvSpPr>
        <p:spPr>
          <a:xfrm rot="16200000">
            <a:off x="4235451" y="1949449"/>
            <a:ext cx="520699" cy="4724401"/>
          </a:xfrm>
          <a:prstGeom prst="rightBrace">
            <a:avLst>
              <a:gd name="adj1" fmla="val 39516"/>
              <a:gd name="adj2" fmla="val 5115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782702" y="3669268"/>
            <a:ext cx="1924566" cy="369332"/>
          </a:xfrm>
          <a:prstGeom prst="rect">
            <a:avLst/>
          </a:prstGeom>
          <a:noFill/>
        </p:spPr>
        <p:txBody>
          <a:bodyPr wrap="none" rtlCol="0">
            <a:spAutoFit/>
          </a:bodyPr>
          <a:lstStyle/>
          <a:p>
            <a:pPr algn="ctr"/>
            <a:r>
              <a:rPr lang="en-US" dirty="0" smtClean="0"/>
              <a:t>Work in Process </a:t>
            </a:r>
          </a:p>
        </p:txBody>
      </p:sp>
      <p:grpSp>
        <p:nvGrpSpPr>
          <p:cNvPr id="33" name="Group 7"/>
          <p:cNvGrpSpPr>
            <a:grpSpLocks/>
          </p:cNvGrpSpPr>
          <p:nvPr/>
        </p:nvGrpSpPr>
        <p:grpSpPr bwMode="auto">
          <a:xfrm>
            <a:off x="3733800" y="4648200"/>
            <a:ext cx="1524000" cy="1981200"/>
            <a:chOff x="336" y="1124"/>
            <a:chExt cx="1344" cy="1708"/>
          </a:xfrm>
        </p:grpSpPr>
        <p:sp>
          <p:nvSpPr>
            <p:cNvPr id="3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Text Box 10"/>
            <p:cNvSpPr txBox="1">
              <a:spLocks noChangeArrowheads="1"/>
            </p:cNvSpPr>
            <p:nvPr/>
          </p:nvSpPr>
          <p:spPr bwMode="auto">
            <a:xfrm>
              <a:off x="650" y="1124"/>
              <a:ext cx="631"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Bravo</a:t>
              </a:r>
              <a:endParaRPr lang="en-US" dirty="0"/>
            </a:p>
          </p:txBody>
        </p:sp>
      </p:grpSp>
      <p:sp>
        <p:nvSpPr>
          <p:cNvPr id="37" name="Text Box 23"/>
          <p:cNvSpPr txBox="1">
            <a:spLocks noChangeArrowheads="1"/>
          </p:cNvSpPr>
          <p:nvPr/>
        </p:nvSpPr>
        <p:spPr bwMode="auto">
          <a:xfrm>
            <a:off x="4032250" y="5943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38" name="Text Box 24"/>
          <p:cNvSpPr txBox="1">
            <a:spLocks noChangeArrowheads="1"/>
          </p:cNvSpPr>
          <p:nvPr/>
        </p:nvSpPr>
        <p:spPr bwMode="auto">
          <a:xfrm>
            <a:off x="3657600" y="4953000"/>
            <a:ext cx="1600200" cy="1311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a:t> </a:t>
            </a:r>
            <a:r>
              <a:rPr lang="en-US" dirty="0" smtClean="0"/>
              <a:t>  </a:t>
            </a:r>
            <a:r>
              <a:rPr lang="en-US" dirty="0"/>
              <a:t>6400</a:t>
            </a:r>
          </a:p>
          <a:p>
            <a:r>
              <a:rPr lang="en-US" dirty="0" smtClean="0"/>
              <a:t>   </a:t>
            </a:r>
            <a:r>
              <a:rPr lang="en-US" dirty="0"/>
              <a:t>3200</a:t>
            </a:r>
          </a:p>
          <a:p>
            <a:pPr>
              <a:lnSpc>
                <a:spcPct val="120000"/>
              </a:lnSpc>
            </a:pPr>
            <a:r>
              <a:rPr lang="en-US" b="1" dirty="0">
                <a:solidFill>
                  <a:schemeClr val="accent3">
                    <a:lumMod val="75000"/>
                  </a:schemeClr>
                </a:solidFill>
                <a:effectLst>
                  <a:outerShdw blurRad="50800" dist="38100" dir="2700000" algn="tl" rotWithShape="0">
                    <a:schemeClr val="tx1"/>
                  </a:outerShdw>
                </a:effectLst>
              </a:rPr>
              <a:t> </a:t>
            </a:r>
            <a:r>
              <a:rPr lang="en-US" b="1" dirty="0" smtClean="0">
                <a:solidFill>
                  <a:schemeClr val="accent3">
                    <a:lumMod val="75000"/>
                  </a:schemeClr>
                </a:solidFill>
                <a:effectLst>
                  <a:outerShdw blurRad="50800" dist="38100" dir="2700000" algn="tl" rotWithShape="0">
                    <a:schemeClr val="tx1"/>
                  </a:outerShdw>
                </a:effectLst>
              </a:rPr>
              <a:t>  </a:t>
            </a:r>
            <a:r>
              <a:rPr lang="en-US" dirty="0" smtClean="0"/>
              <a:t>4200</a:t>
            </a:r>
          </a:p>
          <a:p>
            <a:pPr>
              <a:lnSpc>
                <a:spcPct val="120000"/>
              </a:lnSpc>
            </a:pPr>
            <a:r>
              <a:rPr lang="en-US" dirty="0"/>
              <a:t>              </a:t>
            </a:r>
            <a:r>
              <a:rPr lang="en-US" b="1" dirty="0" smtClean="0">
                <a:solidFill>
                  <a:schemeClr val="accent5">
                    <a:lumMod val="75000"/>
                  </a:schemeClr>
                </a:solidFill>
                <a:effectLst>
                  <a:outerShdw blurRad="50800" dist="50800" dir="5400000" algn="ctr" rotWithShape="0">
                    <a:schemeClr val="tx1"/>
                  </a:outerShdw>
                </a:effectLst>
              </a:rPr>
              <a:t>13800</a:t>
            </a:r>
            <a:endParaRPr lang="en-US" b="1" dirty="0">
              <a:solidFill>
                <a:schemeClr val="accent5">
                  <a:lumMod val="75000"/>
                </a:schemeClr>
              </a:solidFill>
              <a:effectLst>
                <a:outerShdw blurRad="50800" dist="50800" dir="5400000" algn="ctr" rotWithShape="0">
                  <a:schemeClr val="tx1"/>
                </a:outerShdw>
              </a:effectLst>
            </a:endParaRPr>
          </a:p>
        </p:txBody>
      </p:sp>
      <p:grpSp>
        <p:nvGrpSpPr>
          <p:cNvPr id="39" name="Group 11"/>
          <p:cNvGrpSpPr>
            <a:grpSpLocks/>
          </p:cNvGrpSpPr>
          <p:nvPr/>
        </p:nvGrpSpPr>
        <p:grpSpPr bwMode="auto">
          <a:xfrm>
            <a:off x="3562350" y="990600"/>
            <a:ext cx="2133600" cy="2145268"/>
            <a:chOff x="336" y="1124"/>
            <a:chExt cx="1344" cy="1708"/>
          </a:xfrm>
        </p:grpSpPr>
        <p:sp>
          <p:nvSpPr>
            <p:cNvPr id="40"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Text Box 14"/>
            <p:cNvSpPr txBox="1">
              <a:spLocks noChangeArrowheads="1"/>
            </p:cNvSpPr>
            <p:nvPr/>
          </p:nvSpPr>
          <p:spPr bwMode="auto">
            <a:xfrm>
              <a:off x="450" y="1124"/>
              <a:ext cx="1030" cy="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WIP - Summary</a:t>
              </a:r>
              <a:endParaRPr lang="en-US" dirty="0"/>
            </a:p>
          </p:txBody>
        </p:sp>
      </p:grpSp>
      <p:sp>
        <p:nvSpPr>
          <p:cNvPr id="43" name="Text Box 28"/>
          <p:cNvSpPr txBox="1">
            <a:spLocks noChangeArrowheads="1"/>
          </p:cNvSpPr>
          <p:nvPr/>
        </p:nvSpPr>
        <p:spPr bwMode="auto">
          <a:xfrm>
            <a:off x="3254113" y="1383268"/>
            <a:ext cx="131318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Beg.        -</a:t>
            </a:r>
            <a:r>
              <a:rPr lang="en-US" dirty="0" smtClean="0"/>
              <a:t>0-</a:t>
            </a:r>
          </a:p>
          <a:p>
            <a:r>
              <a:rPr lang="en-US" dirty="0" smtClean="0"/>
              <a:t>DL     </a:t>
            </a:r>
            <a:r>
              <a:rPr lang="en-US" dirty="0"/>
              <a:t>14100</a:t>
            </a:r>
          </a:p>
          <a:p>
            <a:r>
              <a:rPr lang="en-US" dirty="0" smtClean="0"/>
              <a:t>OH     </a:t>
            </a:r>
            <a:r>
              <a:rPr lang="en-US" dirty="0">
                <a:solidFill>
                  <a:srgbClr val="FF0000"/>
                </a:solidFill>
              </a:rPr>
              <a:t> </a:t>
            </a:r>
            <a:r>
              <a:rPr lang="en-US" dirty="0"/>
              <a:t>7050</a:t>
            </a:r>
          </a:p>
          <a:p>
            <a:r>
              <a:rPr lang="en-US" dirty="0"/>
              <a:t>DMU 12800</a:t>
            </a:r>
          </a:p>
          <a:p>
            <a:r>
              <a:rPr lang="en-US" dirty="0" smtClean="0"/>
              <a:t>----------------</a:t>
            </a:r>
          </a:p>
          <a:p>
            <a:r>
              <a:rPr lang="en-US" dirty="0" smtClean="0"/>
              <a:t>End.    </a:t>
            </a:r>
            <a:endParaRPr lang="en-US" dirty="0"/>
          </a:p>
        </p:txBody>
      </p:sp>
      <p:sp>
        <p:nvSpPr>
          <p:cNvPr id="44" name="Text Box 29"/>
          <p:cNvSpPr txBox="1">
            <a:spLocks noChangeArrowheads="1"/>
          </p:cNvSpPr>
          <p:nvPr/>
        </p:nvSpPr>
        <p:spPr bwMode="auto">
          <a:xfrm>
            <a:off x="4629150" y="1600200"/>
            <a:ext cx="165936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smtClean="0">
                <a:solidFill>
                  <a:schemeClr val="accent5">
                    <a:lumMod val="75000"/>
                  </a:schemeClr>
                </a:solidFill>
                <a:effectLst>
                  <a:outerShdw blurRad="50800" dist="50800" dir="5400000" algn="ctr" rotWithShape="0">
                    <a:schemeClr val="tx1"/>
                  </a:outerShdw>
                </a:effectLst>
              </a:rPr>
              <a:t>25550    COGM</a:t>
            </a:r>
            <a:endParaRPr lang="en-US" b="1" dirty="0">
              <a:solidFill>
                <a:schemeClr val="accent5">
                  <a:lumMod val="75000"/>
                </a:schemeClr>
              </a:solidFill>
              <a:effectLst>
                <a:outerShdw blurRad="50800" dist="50800" dir="5400000" algn="ctr" rotWithShape="0">
                  <a:schemeClr val="tx1"/>
                </a:outerShdw>
              </a:effectLst>
            </a:endParaRPr>
          </a:p>
        </p:txBody>
      </p:sp>
      <p:sp>
        <p:nvSpPr>
          <p:cNvPr id="49" name="TextBox 48"/>
          <p:cNvSpPr txBox="1"/>
          <p:nvPr/>
        </p:nvSpPr>
        <p:spPr>
          <a:xfrm>
            <a:off x="6362648" y="1143000"/>
            <a:ext cx="2552752"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1600" b="1" dirty="0" smtClean="0"/>
              <a:t>All jobs are sold when completed.  COGS equals total of Alpha and Bravo</a:t>
            </a:r>
            <a:endParaRPr lang="en-US" sz="1600" b="1"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49</a:t>
            </a:fld>
            <a:endParaRPr lang="en-US"/>
          </a:p>
        </p:txBody>
      </p:sp>
    </p:spTree>
    <p:extLst>
      <p:ext uri="{BB962C8B-B14F-4D97-AF65-F5344CB8AC3E}">
        <p14:creationId xmlns:p14="http://schemas.microsoft.com/office/powerpoint/2010/main" val="4155435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r>
              <a:rPr lang="en-US" dirty="0"/>
              <a:t>Job Order Costing</a:t>
            </a:r>
          </a:p>
        </p:txBody>
      </p:sp>
      <p:sp>
        <p:nvSpPr>
          <p:cNvPr id="49155" name="Rectangle 3"/>
          <p:cNvSpPr>
            <a:spLocks noGrp="1" noChangeArrowheads="1"/>
          </p:cNvSpPr>
          <p:nvPr>
            <p:ph idx="1"/>
          </p:nvPr>
        </p:nvSpPr>
        <p:spPr>
          <a:xfrm>
            <a:off x="457200" y="1676400"/>
            <a:ext cx="8229600" cy="4648200"/>
          </a:xfrm>
        </p:spPr>
        <p:txBody>
          <a:bodyPr/>
          <a:lstStyle/>
          <a:p>
            <a:r>
              <a:rPr lang="en-US" dirty="0"/>
              <a:t>Records Direct Materials and Labor for </a:t>
            </a:r>
            <a:r>
              <a:rPr lang="en-US" dirty="0" smtClean="0"/>
              <a:t>each </a:t>
            </a:r>
            <a:r>
              <a:rPr lang="en-US" dirty="0"/>
              <a:t>i</a:t>
            </a:r>
            <a:r>
              <a:rPr lang="en-US" dirty="0" smtClean="0"/>
              <a:t>ndividual </a:t>
            </a:r>
            <a:r>
              <a:rPr lang="en-US" dirty="0"/>
              <a:t>j</a:t>
            </a:r>
            <a:r>
              <a:rPr lang="en-US" dirty="0" smtClean="0"/>
              <a:t>ob</a:t>
            </a:r>
            <a:endParaRPr lang="en-US" dirty="0"/>
          </a:p>
          <a:p>
            <a:r>
              <a:rPr lang="en-US" dirty="0"/>
              <a:t>Work in Process </a:t>
            </a:r>
            <a:r>
              <a:rPr lang="en-US" dirty="0" smtClean="0"/>
              <a:t>consists </a:t>
            </a:r>
            <a:r>
              <a:rPr lang="en-US" dirty="0"/>
              <a:t>of </a:t>
            </a:r>
            <a:r>
              <a:rPr lang="en-US" dirty="0" smtClean="0"/>
              <a:t>all jobs still in process</a:t>
            </a:r>
            <a:endParaRPr lang="en-US" dirty="0"/>
          </a:p>
          <a:p>
            <a:r>
              <a:rPr lang="en-US" dirty="0" smtClean="0"/>
              <a:t>Cost </a:t>
            </a:r>
            <a:r>
              <a:rPr lang="en-US" dirty="0"/>
              <a:t>of </a:t>
            </a:r>
            <a:r>
              <a:rPr lang="en-US" dirty="0" smtClean="0"/>
              <a:t>job </a:t>
            </a:r>
            <a:r>
              <a:rPr lang="en-US" dirty="0"/>
              <a:t>= </a:t>
            </a:r>
            <a:endParaRPr lang="en-US" dirty="0" smtClean="0"/>
          </a:p>
          <a:p>
            <a:pPr marL="0" indent="0" algn="ctr">
              <a:buNone/>
            </a:pPr>
            <a:r>
              <a:rPr lang="en-US" sz="2800" b="1" dirty="0" smtClean="0"/>
              <a:t>Direct Materials </a:t>
            </a:r>
            <a:r>
              <a:rPr lang="en-US" sz="2800" b="1" dirty="0"/>
              <a:t>+ </a:t>
            </a:r>
            <a:r>
              <a:rPr lang="en-US" sz="2800" b="1" dirty="0" smtClean="0"/>
              <a:t>Direct Labor </a:t>
            </a:r>
            <a:r>
              <a:rPr lang="en-US" sz="2800" b="1" dirty="0"/>
              <a:t>+ Applied </a:t>
            </a:r>
            <a:r>
              <a:rPr lang="en-US" sz="2800" b="1" dirty="0" smtClean="0"/>
              <a:t>Overhead</a:t>
            </a:r>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8A808679-E629-44EE-8713-C57B44423E0E}" type="slidenum">
              <a:rPr lang="en-US" smtClean="0"/>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smtClean="0"/>
              <a:t>Demonstration Problem – Part 2</a:t>
            </a:r>
            <a:endParaRPr lang="en-US" dirty="0"/>
          </a:p>
        </p:txBody>
      </p:sp>
      <p:grpSp>
        <p:nvGrpSpPr>
          <p:cNvPr id="50179" name="Group 3"/>
          <p:cNvGrpSpPr>
            <a:grpSpLocks/>
          </p:cNvGrpSpPr>
          <p:nvPr/>
        </p:nvGrpSpPr>
        <p:grpSpPr bwMode="auto">
          <a:xfrm>
            <a:off x="900112" y="2057400"/>
            <a:ext cx="2133600" cy="2711450"/>
            <a:chOff x="336" y="1124"/>
            <a:chExt cx="1344" cy="1708"/>
          </a:xfrm>
        </p:grpSpPr>
        <p:sp>
          <p:nvSpPr>
            <p:cNvPr id="50180" name="Line 4"/>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1" name="Line 5"/>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2" name="Text Box 6"/>
            <p:cNvSpPr txBox="1">
              <a:spLocks noChangeArrowheads="1"/>
            </p:cNvSpPr>
            <p:nvPr/>
          </p:nvSpPr>
          <p:spPr bwMode="auto">
            <a:xfrm>
              <a:off x="462" y="1124"/>
              <a:ext cx="10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a:t>Raw Materials</a:t>
              </a:r>
            </a:p>
          </p:txBody>
        </p:sp>
      </p:grpSp>
      <p:grpSp>
        <p:nvGrpSpPr>
          <p:cNvPr id="50183" name="Group 7"/>
          <p:cNvGrpSpPr>
            <a:grpSpLocks/>
          </p:cNvGrpSpPr>
          <p:nvPr/>
        </p:nvGrpSpPr>
        <p:grpSpPr bwMode="auto">
          <a:xfrm>
            <a:off x="2133600" y="4648200"/>
            <a:ext cx="1524000" cy="1981200"/>
            <a:chOff x="336" y="1124"/>
            <a:chExt cx="1344" cy="1708"/>
          </a:xfrm>
        </p:grpSpPr>
        <p:sp>
          <p:nvSpPr>
            <p:cNvPr id="50184" name="Line 8"/>
            <p:cNvSpPr>
              <a:spLocks noChangeShapeType="1"/>
            </p:cNvSpPr>
            <p:nvPr/>
          </p:nvSpPr>
          <p:spPr bwMode="auto">
            <a:xfrm>
              <a:off x="336" y="1392"/>
              <a:ext cx="1344" cy="0"/>
            </a:xfrm>
            <a:prstGeom prst="line">
              <a:avLst/>
            </a:prstGeom>
            <a:noFill/>
            <a:ln w="12700" cap="sq">
              <a:no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0185" name="Line 9"/>
            <p:cNvSpPr>
              <a:spLocks noChangeShapeType="1"/>
            </p:cNvSpPr>
            <p:nvPr/>
          </p:nvSpPr>
          <p:spPr bwMode="auto">
            <a:xfrm>
              <a:off x="960" y="1392"/>
              <a:ext cx="0" cy="1440"/>
            </a:xfrm>
            <a:prstGeom prst="line">
              <a:avLst/>
            </a:prstGeom>
            <a:noFill/>
            <a:ln w="12700" cap="sq">
              <a:no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0186" name="Text Box 10"/>
            <p:cNvSpPr txBox="1">
              <a:spLocks noChangeArrowheads="1"/>
            </p:cNvSpPr>
            <p:nvPr/>
          </p:nvSpPr>
          <p:spPr bwMode="auto">
            <a:xfrm>
              <a:off x="645" y="1124"/>
              <a:ext cx="639" cy="318"/>
            </a:xfrm>
            <a:prstGeom prst="rect">
              <a:avLst/>
            </a:prstGeom>
            <a:noFill/>
            <a:ln w="12700" cap="sq">
              <a:no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solidFill>
                    <a:schemeClr val="bg1"/>
                  </a:solidFill>
                </a:rPr>
                <a:t>Alpha</a:t>
              </a:r>
              <a:endParaRPr lang="en-US" dirty="0">
                <a:solidFill>
                  <a:schemeClr val="bg1"/>
                </a:solidFill>
              </a:endParaRPr>
            </a:p>
          </p:txBody>
        </p:sp>
      </p:grpSp>
      <p:grpSp>
        <p:nvGrpSpPr>
          <p:cNvPr id="50187" name="Group 11"/>
          <p:cNvGrpSpPr>
            <a:grpSpLocks/>
          </p:cNvGrpSpPr>
          <p:nvPr/>
        </p:nvGrpSpPr>
        <p:grpSpPr bwMode="auto">
          <a:xfrm>
            <a:off x="6234112" y="1981200"/>
            <a:ext cx="2133600" cy="2711450"/>
            <a:chOff x="336" y="1124"/>
            <a:chExt cx="1344" cy="1708"/>
          </a:xfrm>
        </p:grpSpPr>
        <p:sp>
          <p:nvSpPr>
            <p:cNvPr id="50188"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9"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0" name="Text Box 14"/>
            <p:cNvSpPr txBox="1">
              <a:spLocks noChangeArrowheads="1"/>
            </p:cNvSpPr>
            <p:nvPr/>
          </p:nvSpPr>
          <p:spPr bwMode="auto">
            <a:xfrm>
              <a:off x="425" y="1124"/>
              <a:ext cx="10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Finished Goods</a:t>
              </a:r>
            </a:p>
          </p:txBody>
        </p:sp>
      </p:grpSp>
      <p:grpSp>
        <p:nvGrpSpPr>
          <p:cNvPr id="50191" name="Group 15"/>
          <p:cNvGrpSpPr>
            <a:grpSpLocks/>
          </p:cNvGrpSpPr>
          <p:nvPr/>
        </p:nvGrpSpPr>
        <p:grpSpPr bwMode="auto">
          <a:xfrm>
            <a:off x="5410200" y="4648200"/>
            <a:ext cx="1524000" cy="1981200"/>
            <a:chOff x="336" y="1124"/>
            <a:chExt cx="1344" cy="1708"/>
          </a:xfrm>
        </p:grpSpPr>
        <p:sp>
          <p:nvSpPr>
            <p:cNvPr id="50192" name="Line 16"/>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3" name="Line 17"/>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4" name="Text Box 18"/>
            <p:cNvSpPr txBox="1">
              <a:spLocks noChangeArrowheads="1"/>
            </p:cNvSpPr>
            <p:nvPr/>
          </p:nvSpPr>
          <p:spPr bwMode="auto">
            <a:xfrm>
              <a:off x="594" y="1124"/>
              <a:ext cx="742"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Charlie</a:t>
              </a:r>
              <a:endParaRPr lang="en-US" dirty="0"/>
            </a:p>
          </p:txBody>
        </p:sp>
      </p:grpSp>
      <p:sp>
        <p:nvSpPr>
          <p:cNvPr id="50195" name="Text Box 19"/>
          <p:cNvSpPr txBox="1">
            <a:spLocks noChangeArrowheads="1"/>
          </p:cNvSpPr>
          <p:nvPr/>
        </p:nvSpPr>
        <p:spPr bwMode="auto">
          <a:xfrm>
            <a:off x="-63747" y="2635250"/>
            <a:ext cx="181793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dirty="0" smtClean="0"/>
              <a:t>Beg.           1500</a:t>
            </a:r>
            <a:endParaRPr lang="en-US" dirty="0"/>
          </a:p>
          <a:p>
            <a:pPr algn="r"/>
            <a:r>
              <a:rPr lang="en-US" dirty="0" smtClean="0"/>
              <a:t>Purchases  13800</a:t>
            </a:r>
          </a:p>
          <a:p>
            <a:pPr algn="r"/>
            <a:r>
              <a:rPr lang="en-US" dirty="0" smtClean="0"/>
              <a:t>----------------</a:t>
            </a:r>
          </a:p>
          <a:p>
            <a:pPr algn="r"/>
            <a:r>
              <a:rPr lang="en-US" dirty="0" smtClean="0"/>
              <a:t>End.          2500</a:t>
            </a:r>
            <a:endParaRPr lang="en-US" dirty="0"/>
          </a:p>
        </p:txBody>
      </p:sp>
      <p:sp>
        <p:nvSpPr>
          <p:cNvPr id="50198" name="Text Box 22"/>
          <p:cNvSpPr txBox="1">
            <a:spLocks noChangeArrowheads="1"/>
          </p:cNvSpPr>
          <p:nvPr/>
        </p:nvSpPr>
        <p:spPr bwMode="auto">
          <a:xfrm>
            <a:off x="1905000" y="2983468"/>
            <a:ext cx="13628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12800  DMU</a:t>
            </a:r>
          </a:p>
        </p:txBody>
      </p:sp>
      <p:sp>
        <p:nvSpPr>
          <p:cNvPr id="50199" name="Text Box 23"/>
          <p:cNvSpPr txBox="1">
            <a:spLocks noChangeArrowheads="1"/>
          </p:cNvSpPr>
          <p:nvPr/>
        </p:nvSpPr>
        <p:spPr bwMode="auto">
          <a:xfrm>
            <a:off x="2432050" y="5943600"/>
            <a:ext cx="184150" cy="366713"/>
          </a:xfrm>
          <a:prstGeom prst="rect">
            <a:avLst/>
          </a:prstGeom>
          <a:noFill/>
          <a:ln w="12700" cap="sq">
            <a:no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solidFill>
                <a:schemeClr val="bg1"/>
              </a:solidFill>
            </a:endParaRPr>
          </a:p>
        </p:txBody>
      </p:sp>
      <p:sp>
        <p:nvSpPr>
          <p:cNvPr id="50200" name="Text Box 24"/>
          <p:cNvSpPr txBox="1">
            <a:spLocks noChangeArrowheads="1"/>
          </p:cNvSpPr>
          <p:nvPr/>
        </p:nvSpPr>
        <p:spPr bwMode="auto">
          <a:xfrm>
            <a:off x="1447800" y="4953000"/>
            <a:ext cx="2209800" cy="1311128"/>
          </a:xfrm>
          <a:prstGeom prst="rect">
            <a:avLst/>
          </a:prstGeom>
          <a:noFill/>
          <a:ln w="12700" cap="sq">
            <a:no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solidFill>
                  <a:schemeClr val="bg1"/>
                </a:solidFill>
              </a:rPr>
              <a:t>DL          </a:t>
            </a:r>
            <a:r>
              <a:rPr lang="en-US" dirty="0">
                <a:solidFill>
                  <a:schemeClr val="bg1"/>
                </a:solidFill>
              </a:rPr>
              <a:t>4500</a:t>
            </a:r>
          </a:p>
          <a:p>
            <a:r>
              <a:rPr lang="en-US" dirty="0" smtClean="0">
                <a:solidFill>
                  <a:schemeClr val="bg1"/>
                </a:solidFill>
              </a:rPr>
              <a:t>OH         </a:t>
            </a:r>
            <a:r>
              <a:rPr lang="en-US" dirty="0">
                <a:solidFill>
                  <a:schemeClr val="bg1"/>
                </a:solidFill>
              </a:rPr>
              <a:t>2250</a:t>
            </a:r>
          </a:p>
          <a:p>
            <a:pPr>
              <a:lnSpc>
                <a:spcPct val="120000"/>
              </a:lnSpc>
            </a:pPr>
            <a:r>
              <a:rPr lang="en-US" dirty="0">
                <a:solidFill>
                  <a:schemeClr val="bg1"/>
                </a:solidFill>
              </a:rPr>
              <a:t>DM        5000</a:t>
            </a:r>
          </a:p>
          <a:p>
            <a:pPr>
              <a:lnSpc>
                <a:spcPct val="120000"/>
              </a:lnSpc>
            </a:pPr>
            <a:r>
              <a:rPr lang="en-US" b="1" dirty="0">
                <a:solidFill>
                  <a:schemeClr val="bg1"/>
                </a:solidFill>
              </a:rPr>
              <a:t> </a:t>
            </a:r>
            <a:r>
              <a:rPr lang="en-US" b="1" dirty="0" smtClean="0">
                <a:solidFill>
                  <a:schemeClr val="bg1"/>
                </a:solidFill>
              </a:rPr>
              <a:t>                         </a:t>
            </a:r>
            <a:r>
              <a:rPr lang="en-US" b="1" dirty="0">
                <a:solidFill>
                  <a:schemeClr val="bg1"/>
                </a:solidFill>
              </a:rPr>
              <a:t>11750</a:t>
            </a:r>
            <a:r>
              <a:rPr lang="en-US" b="1" dirty="0" smtClean="0">
                <a:solidFill>
                  <a:schemeClr val="bg1"/>
                </a:solidFill>
              </a:rPr>
              <a:t>      </a:t>
            </a:r>
            <a:endParaRPr lang="en-US" b="1" dirty="0">
              <a:solidFill>
                <a:schemeClr val="bg1"/>
              </a:solidFill>
            </a:endParaRPr>
          </a:p>
        </p:txBody>
      </p:sp>
      <p:sp>
        <p:nvSpPr>
          <p:cNvPr id="50201" name="Text Box 25"/>
          <p:cNvSpPr txBox="1">
            <a:spLocks noChangeArrowheads="1"/>
          </p:cNvSpPr>
          <p:nvPr/>
        </p:nvSpPr>
        <p:spPr bwMode="auto">
          <a:xfrm>
            <a:off x="5334000" y="5002213"/>
            <a:ext cx="3363421" cy="1643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   </a:t>
            </a:r>
            <a:r>
              <a:rPr lang="en-US" dirty="0"/>
              <a:t>3200</a:t>
            </a:r>
            <a:r>
              <a:rPr lang="en-US" dirty="0" smtClean="0"/>
              <a:t>                                   =14100</a:t>
            </a:r>
            <a:endParaRPr lang="en-US" dirty="0"/>
          </a:p>
          <a:p>
            <a:r>
              <a:rPr lang="en-US" dirty="0"/>
              <a:t> </a:t>
            </a:r>
            <a:r>
              <a:rPr lang="en-US" dirty="0" smtClean="0"/>
              <a:t>  </a:t>
            </a:r>
            <a:r>
              <a:rPr lang="en-US" dirty="0"/>
              <a:t>1600</a:t>
            </a:r>
            <a:r>
              <a:rPr lang="en-US" dirty="0" smtClean="0"/>
              <a:t>                                   =  7050</a:t>
            </a:r>
            <a:endParaRPr lang="en-US" dirty="0"/>
          </a:p>
          <a:p>
            <a:pPr>
              <a:lnSpc>
                <a:spcPct val="120000"/>
              </a:lnSpc>
            </a:pPr>
            <a:r>
              <a:rPr lang="en-US" b="1" dirty="0" smtClean="0">
                <a:solidFill>
                  <a:schemeClr val="accent3">
                    <a:lumMod val="75000"/>
                  </a:schemeClr>
                </a:solidFill>
                <a:effectLst>
                  <a:outerShdw blurRad="50800" dist="38100" dir="2700000" algn="tl" rotWithShape="0">
                    <a:schemeClr val="tx1"/>
                  </a:outerShdw>
                </a:effectLst>
              </a:rPr>
              <a:t>   </a:t>
            </a:r>
            <a:r>
              <a:rPr lang="en-US" dirty="0" smtClean="0"/>
              <a:t>3600</a:t>
            </a:r>
            <a:r>
              <a:rPr lang="en-US" b="1" dirty="0" smtClean="0">
                <a:solidFill>
                  <a:schemeClr val="accent3">
                    <a:lumMod val="75000"/>
                  </a:schemeClr>
                </a:solidFill>
                <a:effectLst>
                  <a:outerShdw blurRad="50800" dist="38100" dir="2700000" algn="tl" rotWithShape="0">
                    <a:schemeClr val="tx1"/>
                  </a:outerShdw>
                </a:effectLst>
              </a:rPr>
              <a:t>                                   </a:t>
            </a:r>
            <a:r>
              <a:rPr lang="en-US" dirty="0"/>
              <a:t>=</a:t>
            </a:r>
            <a:r>
              <a:rPr lang="en-US" dirty="0" smtClean="0"/>
              <a:t>12800</a:t>
            </a:r>
          </a:p>
          <a:p>
            <a:pPr>
              <a:lnSpc>
                <a:spcPct val="120000"/>
              </a:lnSpc>
            </a:pPr>
            <a:r>
              <a:rPr lang="en-US" dirty="0" smtClean="0"/>
              <a:t>---------</a:t>
            </a:r>
          </a:p>
          <a:p>
            <a:pPr>
              <a:lnSpc>
                <a:spcPct val="120000"/>
              </a:lnSpc>
            </a:pPr>
            <a:r>
              <a:rPr lang="en-US" dirty="0" smtClean="0"/>
              <a:t>   </a:t>
            </a:r>
            <a:r>
              <a:rPr lang="en-US" dirty="0" smtClean="0">
                <a:solidFill>
                  <a:srgbClr val="FF0000"/>
                </a:solidFill>
              </a:rPr>
              <a:t>8400</a:t>
            </a:r>
          </a:p>
        </p:txBody>
      </p:sp>
      <p:sp>
        <p:nvSpPr>
          <p:cNvPr id="50204" name="Text Box 28"/>
          <p:cNvSpPr txBox="1">
            <a:spLocks noChangeArrowheads="1"/>
          </p:cNvSpPr>
          <p:nvPr/>
        </p:nvSpPr>
        <p:spPr bwMode="auto">
          <a:xfrm>
            <a:off x="5707268" y="2590800"/>
            <a:ext cx="147807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a:t>Beg</a:t>
            </a:r>
            <a:r>
              <a:rPr lang="en-US" dirty="0" smtClean="0"/>
              <a:t>.          </a:t>
            </a:r>
            <a:r>
              <a:rPr lang="en-US" b="1" dirty="0" smtClean="0">
                <a:solidFill>
                  <a:schemeClr val="accent5">
                    <a:lumMod val="75000"/>
                  </a:schemeClr>
                </a:solidFill>
                <a:effectLst>
                  <a:outerShdw blurRad="50800" dist="50800" dir="5400000" algn="ctr" rotWithShape="0">
                    <a:schemeClr val="tx1"/>
                  </a:outerShdw>
                </a:effectLst>
              </a:rPr>
              <a:t> </a:t>
            </a:r>
            <a:r>
              <a:rPr lang="en-US" dirty="0"/>
              <a:t>-0-</a:t>
            </a:r>
          </a:p>
          <a:p>
            <a:r>
              <a:rPr lang="en-US" dirty="0"/>
              <a:t>COGM 25550</a:t>
            </a:r>
          </a:p>
          <a:p>
            <a:r>
              <a:rPr lang="en-US" dirty="0" smtClean="0"/>
              <a:t>------------------</a:t>
            </a:r>
            <a:endParaRPr lang="en-US" dirty="0"/>
          </a:p>
          <a:p>
            <a:r>
              <a:rPr lang="en-US" dirty="0"/>
              <a:t>End</a:t>
            </a:r>
            <a:r>
              <a:rPr lang="en-US" dirty="0" smtClean="0"/>
              <a:t>.           -0-</a:t>
            </a:r>
            <a:endParaRPr lang="en-US" dirty="0"/>
          </a:p>
        </p:txBody>
      </p:sp>
      <p:sp>
        <p:nvSpPr>
          <p:cNvPr id="50205" name="Text Box 29"/>
          <p:cNvSpPr txBox="1">
            <a:spLocks noChangeArrowheads="1"/>
          </p:cNvSpPr>
          <p:nvPr/>
        </p:nvSpPr>
        <p:spPr bwMode="auto">
          <a:xfrm>
            <a:off x="7300912" y="2895600"/>
            <a:ext cx="18914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25550     COGS </a:t>
            </a:r>
            <a:r>
              <a:rPr lang="en-US" dirty="0">
                <a:sym typeface="Wingdings" pitchFamily="2" charset="2"/>
              </a:rPr>
              <a:t></a:t>
            </a:r>
            <a:endParaRPr lang="en-US" dirty="0"/>
          </a:p>
        </p:txBody>
      </p:sp>
      <p:sp>
        <p:nvSpPr>
          <p:cNvPr id="2" name="Right Brace 1"/>
          <p:cNvSpPr/>
          <p:nvPr/>
        </p:nvSpPr>
        <p:spPr>
          <a:xfrm rot="16200000">
            <a:off x="5683251" y="3397247"/>
            <a:ext cx="520699" cy="1828801"/>
          </a:xfrm>
          <a:prstGeom prst="rightBrace">
            <a:avLst>
              <a:gd name="adj1" fmla="val 39516"/>
              <a:gd name="adj2" fmla="val 162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782702" y="3669268"/>
            <a:ext cx="1924566" cy="369332"/>
          </a:xfrm>
          <a:prstGeom prst="rect">
            <a:avLst/>
          </a:prstGeom>
          <a:noFill/>
        </p:spPr>
        <p:txBody>
          <a:bodyPr wrap="none" rtlCol="0">
            <a:spAutoFit/>
          </a:bodyPr>
          <a:lstStyle/>
          <a:p>
            <a:pPr algn="ctr"/>
            <a:r>
              <a:rPr lang="en-US" dirty="0" smtClean="0"/>
              <a:t>Work in Process </a:t>
            </a:r>
          </a:p>
        </p:txBody>
      </p:sp>
      <p:grpSp>
        <p:nvGrpSpPr>
          <p:cNvPr id="33" name="Group 7"/>
          <p:cNvGrpSpPr>
            <a:grpSpLocks/>
          </p:cNvGrpSpPr>
          <p:nvPr/>
        </p:nvGrpSpPr>
        <p:grpSpPr bwMode="auto">
          <a:xfrm>
            <a:off x="3733800" y="4648200"/>
            <a:ext cx="1524000" cy="1981200"/>
            <a:chOff x="336" y="1124"/>
            <a:chExt cx="1344" cy="1708"/>
          </a:xfrm>
        </p:grpSpPr>
        <p:sp>
          <p:nvSpPr>
            <p:cNvPr id="34" name="Line 8"/>
            <p:cNvSpPr>
              <a:spLocks noChangeShapeType="1"/>
            </p:cNvSpPr>
            <p:nvPr/>
          </p:nvSpPr>
          <p:spPr bwMode="auto">
            <a:xfrm>
              <a:off x="336" y="1392"/>
              <a:ext cx="1344" cy="0"/>
            </a:xfrm>
            <a:prstGeom prst="line">
              <a:avLst/>
            </a:prstGeom>
            <a:noFill/>
            <a:ln w="12700" cap="sq">
              <a:no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 name="Line 9"/>
            <p:cNvSpPr>
              <a:spLocks noChangeShapeType="1"/>
            </p:cNvSpPr>
            <p:nvPr/>
          </p:nvSpPr>
          <p:spPr bwMode="auto">
            <a:xfrm>
              <a:off x="960" y="1392"/>
              <a:ext cx="0" cy="1440"/>
            </a:xfrm>
            <a:prstGeom prst="line">
              <a:avLst/>
            </a:prstGeom>
            <a:noFill/>
            <a:ln w="12700" cap="sq">
              <a:no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6" name="Text Box 10"/>
            <p:cNvSpPr txBox="1">
              <a:spLocks noChangeArrowheads="1"/>
            </p:cNvSpPr>
            <p:nvPr/>
          </p:nvSpPr>
          <p:spPr bwMode="auto">
            <a:xfrm>
              <a:off x="650" y="1124"/>
              <a:ext cx="631" cy="318"/>
            </a:xfrm>
            <a:prstGeom prst="rect">
              <a:avLst/>
            </a:prstGeom>
            <a:noFill/>
            <a:ln w="12700" cap="sq">
              <a:no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solidFill>
                    <a:schemeClr val="bg1"/>
                  </a:solidFill>
                </a:rPr>
                <a:t>Bravo</a:t>
              </a:r>
              <a:endParaRPr lang="en-US" dirty="0">
                <a:solidFill>
                  <a:schemeClr val="bg1"/>
                </a:solidFill>
              </a:endParaRPr>
            </a:p>
          </p:txBody>
        </p:sp>
      </p:grpSp>
      <p:sp>
        <p:nvSpPr>
          <p:cNvPr id="37" name="Text Box 23"/>
          <p:cNvSpPr txBox="1">
            <a:spLocks noChangeArrowheads="1"/>
          </p:cNvSpPr>
          <p:nvPr/>
        </p:nvSpPr>
        <p:spPr bwMode="auto">
          <a:xfrm>
            <a:off x="4032250" y="5943600"/>
            <a:ext cx="184150" cy="366713"/>
          </a:xfrm>
          <a:prstGeom prst="rect">
            <a:avLst/>
          </a:prstGeom>
          <a:noFill/>
          <a:ln w="12700" cap="sq">
            <a:no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solidFill>
                <a:schemeClr val="bg1"/>
              </a:solidFill>
            </a:endParaRPr>
          </a:p>
        </p:txBody>
      </p:sp>
      <p:sp>
        <p:nvSpPr>
          <p:cNvPr id="38" name="Text Box 24"/>
          <p:cNvSpPr txBox="1">
            <a:spLocks noChangeArrowheads="1"/>
          </p:cNvSpPr>
          <p:nvPr/>
        </p:nvSpPr>
        <p:spPr bwMode="auto">
          <a:xfrm>
            <a:off x="3657600" y="4953000"/>
            <a:ext cx="1600200" cy="1311128"/>
          </a:xfrm>
          <a:prstGeom prst="rect">
            <a:avLst/>
          </a:prstGeom>
          <a:noFill/>
          <a:ln w="12700" cap="sq">
            <a:no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a:solidFill>
                  <a:schemeClr val="bg1"/>
                </a:solidFill>
              </a:rPr>
              <a:t> </a:t>
            </a:r>
            <a:r>
              <a:rPr lang="en-US" dirty="0" smtClean="0">
                <a:solidFill>
                  <a:schemeClr val="bg1"/>
                </a:solidFill>
              </a:rPr>
              <a:t>  </a:t>
            </a:r>
            <a:r>
              <a:rPr lang="en-US" dirty="0">
                <a:solidFill>
                  <a:schemeClr val="bg1"/>
                </a:solidFill>
              </a:rPr>
              <a:t>6400</a:t>
            </a:r>
          </a:p>
          <a:p>
            <a:r>
              <a:rPr lang="en-US" dirty="0" smtClean="0">
                <a:solidFill>
                  <a:schemeClr val="bg1"/>
                </a:solidFill>
              </a:rPr>
              <a:t>   </a:t>
            </a:r>
            <a:r>
              <a:rPr lang="en-US" dirty="0">
                <a:solidFill>
                  <a:schemeClr val="bg1"/>
                </a:solidFill>
              </a:rPr>
              <a:t>3200</a:t>
            </a:r>
          </a:p>
          <a:p>
            <a:pPr>
              <a:lnSpc>
                <a:spcPct val="120000"/>
              </a:lnSpc>
            </a:pPr>
            <a:r>
              <a:rPr lang="en-US" b="1" dirty="0">
                <a:solidFill>
                  <a:schemeClr val="bg1"/>
                </a:solidFill>
              </a:rPr>
              <a:t> </a:t>
            </a:r>
            <a:r>
              <a:rPr lang="en-US" b="1" dirty="0" smtClean="0">
                <a:solidFill>
                  <a:schemeClr val="bg1"/>
                </a:solidFill>
              </a:rPr>
              <a:t>  </a:t>
            </a:r>
            <a:r>
              <a:rPr lang="en-US" dirty="0" smtClean="0">
                <a:solidFill>
                  <a:schemeClr val="bg1"/>
                </a:solidFill>
              </a:rPr>
              <a:t>4200</a:t>
            </a:r>
          </a:p>
          <a:p>
            <a:pPr>
              <a:lnSpc>
                <a:spcPct val="120000"/>
              </a:lnSpc>
            </a:pPr>
            <a:r>
              <a:rPr lang="en-US" dirty="0">
                <a:solidFill>
                  <a:schemeClr val="bg1"/>
                </a:solidFill>
              </a:rPr>
              <a:t>              </a:t>
            </a:r>
            <a:r>
              <a:rPr lang="en-US" b="1" dirty="0" smtClean="0">
                <a:solidFill>
                  <a:schemeClr val="bg1"/>
                </a:solidFill>
              </a:rPr>
              <a:t>13800</a:t>
            </a:r>
            <a:endParaRPr lang="en-US" b="1" dirty="0">
              <a:solidFill>
                <a:schemeClr val="bg1"/>
              </a:solidFill>
            </a:endParaRPr>
          </a:p>
        </p:txBody>
      </p:sp>
      <p:grpSp>
        <p:nvGrpSpPr>
          <p:cNvPr id="39" name="Group 11"/>
          <p:cNvGrpSpPr>
            <a:grpSpLocks/>
          </p:cNvGrpSpPr>
          <p:nvPr/>
        </p:nvGrpSpPr>
        <p:grpSpPr bwMode="auto">
          <a:xfrm>
            <a:off x="3562350" y="990600"/>
            <a:ext cx="2133600" cy="2145268"/>
            <a:chOff x="336" y="1124"/>
            <a:chExt cx="1344" cy="1708"/>
          </a:xfrm>
        </p:grpSpPr>
        <p:sp>
          <p:nvSpPr>
            <p:cNvPr id="40"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Text Box 14"/>
            <p:cNvSpPr txBox="1">
              <a:spLocks noChangeArrowheads="1"/>
            </p:cNvSpPr>
            <p:nvPr/>
          </p:nvSpPr>
          <p:spPr bwMode="auto">
            <a:xfrm>
              <a:off x="450" y="1124"/>
              <a:ext cx="1030" cy="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WIP - Summary</a:t>
              </a:r>
              <a:endParaRPr lang="en-US" dirty="0"/>
            </a:p>
          </p:txBody>
        </p:sp>
      </p:grpSp>
      <p:sp>
        <p:nvSpPr>
          <p:cNvPr id="43" name="Text Box 28"/>
          <p:cNvSpPr txBox="1">
            <a:spLocks noChangeArrowheads="1"/>
          </p:cNvSpPr>
          <p:nvPr/>
        </p:nvSpPr>
        <p:spPr bwMode="auto">
          <a:xfrm>
            <a:off x="3254113" y="1383268"/>
            <a:ext cx="131318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Beg.        -</a:t>
            </a:r>
            <a:r>
              <a:rPr lang="en-US" dirty="0" smtClean="0"/>
              <a:t>0-</a:t>
            </a:r>
          </a:p>
          <a:p>
            <a:r>
              <a:rPr lang="en-US" dirty="0" smtClean="0"/>
              <a:t>DL     </a:t>
            </a:r>
            <a:r>
              <a:rPr lang="en-US" dirty="0"/>
              <a:t>14100</a:t>
            </a:r>
          </a:p>
          <a:p>
            <a:r>
              <a:rPr lang="en-US" dirty="0" smtClean="0"/>
              <a:t>OH     </a:t>
            </a:r>
            <a:r>
              <a:rPr lang="en-US" dirty="0">
                <a:solidFill>
                  <a:srgbClr val="FF0000"/>
                </a:solidFill>
              </a:rPr>
              <a:t> </a:t>
            </a:r>
            <a:r>
              <a:rPr lang="en-US" dirty="0"/>
              <a:t>7050</a:t>
            </a:r>
          </a:p>
          <a:p>
            <a:r>
              <a:rPr lang="en-US" dirty="0"/>
              <a:t>DMU 12800</a:t>
            </a:r>
          </a:p>
          <a:p>
            <a:r>
              <a:rPr lang="en-US" dirty="0" smtClean="0"/>
              <a:t>----------------</a:t>
            </a:r>
          </a:p>
          <a:p>
            <a:r>
              <a:rPr lang="en-US" dirty="0" smtClean="0"/>
              <a:t>End.    </a:t>
            </a:r>
            <a:r>
              <a:rPr lang="en-US" dirty="0" smtClean="0">
                <a:solidFill>
                  <a:srgbClr val="FF0000"/>
                </a:solidFill>
              </a:rPr>
              <a:t>8400</a:t>
            </a:r>
            <a:endParaRPr lang="en-US" dirty="0">
              <a:solidFill>
                <a:srgbClr val="FF0000"/>
              </a:solidFill>
            </a:endParaRPr>
          </a:p>
        </p:txBody>
      </p:sp>
      <p:sp>
        <p:nvSpPr>
          <p:cNvPr id="44" name="Text Box 29"/>
          <p:cNvSpPr txBox="1">
            <a:spLocks noChangeArrowheads="1"/>
          </p:cNvSpPr>
          <p:nvPr/>
        </p:nvSpPr>
        <p:spPr bwMode="auto">
          <a:xfrm>
            <a:off x="4629150" y="1600200"/>
            <a:ext cx="165936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25550    COGM</a:t>
            </a:r>
          </a:p>
        </p:txBody>
      </p:sp>
      <p:sp>
        <p:nvSpPr>
          <p:cNvPr id="49" name="TextBox 48"/>
          <p:cNvSpPr txBox="1"/>
          <p:nvPr/>
        </p:nvSpPr>
        <p:spPr>
          <a:xfrm>
            <a:off x="1205029" y="5193065"/>
            <a:ext cx="2552752"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1600" b="1" dirty="0" smtClean="0"/>
              <a:t>Ending Balance in WIP is equal to the cost of Charlie </a:t>
            </a:r>
            <a:endParaRPr lang="en-US" sz="1600" b="1" dirty="0"/>
          </a:p>
        </p:txBody>
      </p:sp>
      <p:cxnSp>
        <p:nvCxnSpPr>
          <p:cNvPr id="6" name="Straight Arrow Connector 5"/>
          <p:cNvCxnSpPr/>
          <p:nvPr/>
        </p:nvCxnSpPr>
        <p:spPr>
          <a:xfrm flipV="1">
            <a:off x="2552700" y="3080266"/>
            <a:ext cx="1663700" cy="2112799"/>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8" name="Straight Arrow Connector 7"/>
          <p:cNvCxnSpPr/>
          <p:nvPr/>
        </p:nvCxnSpPr>
        <p:spPr>
          <a:xfrm>
            <a:off x="2552700" y="5794233"/>
            <a:ext cx="2906132" cy="606567"/>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50</a:t>
            </a:fld>
            <a:endParaRPr lang="en-US"/>
          </a:p>
        </p:txBody>
      </p:sp>
    </p:spTree>
    <p:extLst>
      <p:ext uri="{BB962C8B-B14F-4D97-AF65-F5344CB8AC3E}">
        <p14:creationId xmlns:p14="http://schemas.microsoft.com/office/powerpoint/2010/main" val="3254197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Demonstration Problem – Part 2</a:t>
            </a:r>
          </a:p>
        </p:txBody>
      </p:sp>
      <p:sp>
        <p:nvSpPr>
          <p:cNvPr id="6" name="Content Placeholder 5"/>
          <p:cNvSpPr>
            <a:spLocks noGrp="1"/>
          </p:cNvSpPr>
          <p:nvPr>
            <p:ph sz="half" idx="1"/>
          </p:nvPr>
        </p:nvSpPr>
        <p:spPr/>
        <p:txBody>
          <a:bodyPr>
            <a:normAutofit/>
          </a:bodyPr>
          <a:lstStyle/>
          <a:p>
            <a:r>
              <a:rPr lang="en-US" dirty="0" smtClean="0"/>
              <a:t>Is overhead over- or under-applied?</a:t>
            </a:r>
          </a:p>
          <a:p>
            <a:endParaRPr lang="en-US" dirty="0"/>
          </a:p>
          <a:p>
            <a:endParaRPr lang="en-US" dirty="0" smtClean="0"/>
          </a:p>
          <a:p>
            <a:endParaRPr lang="en-US" dirty="0"/>
          </a:p>
          <a:p>
            <a:endParaRPr lang="en-US" dirty="0" smtClean="0"/>
          </a:p>
          <a:p>
            <a:endParaRPr lang="en-US" dirty="0" smtClean="0"/>
          </a:p>
          <a:p>
            <a:r>
              <a:rPr lang="en-US" dirty="0" smtClean="0"/>
              <a:t>Actual &gt; Applied, so under-applied</a:t>
            </a:r>
            <a:endParaRPr lang="en-US" dirty="0"/>
          </a:p>
        </p:txBody>
      </p:sp>
      <p:sp>
        <p:nvSpPr>
          <p:cNvPr id="7" name="Content Placeholder 6"/>
          <p:cNvSpPr>
            <a:spLocks noGrp="1"/>
          </p:cNvSpPr>
          <p:nvPr>
            <p:ph sz="half" idx="2"/>
          </p:nvPr>
        </p:nvSpPr>
        <p:spPr/>
        <p:txBody>
          <a:bodyPr>
            <a:normAutofit/>
          </a:bodyPr>
          <a:lstStyle/>
          <a:p>
            <a:pPr marL="0" indent="0" algn="ctr">
              <a:buNone/>
            </a:pPr>
            <a:r>
              <a:rPr lang="en-US" dirty="0" smtClean="0"/>
              <a:t>Statement of Activities</a:t>
            </a:r>
          </a:p>
          <a:p>
            <a:pPr marL="0" indent="0">
              <a:buNone/>
            </a:pPr>
            <a:r>
              <a:rPr lang="en-US" dirty="0" smtClean="0"/>
              <a:t>Revenue:</a:t>
            </a:r>
          </a:p>
          <a:p>
            <a:pPr marL="0" indent="0">
              <a:buNone/>
            </a:pPr>
            <a:r>
              <a:rPr lang="en-US" dirty="0"/>
              <a:t>User Fees </a:t>
            </a:r>
            <a:r>
              <a:rPr lang="en-US" dirty="0" smtClean="0"/>
              <a:t>    </a:t>
            </a:r>
            <a:r>
              <a:rPr lang="en-US" dirty="0"/>
              <a:t>	</a:t>
            </a:r>
            <a:r>
              <a:rPr lang="en-US" dirty="0" smtClean="0"/>
              <a:t>         $28,105</a:t>
            </a:r>
          </a:p>
          <a:p>
            <a:pPr marL="0" indent="0">
              <a:buNone/>
            </a:pPr>
            <a:r>
              <a:rPr lang="en-US" dirty="0" smtClean="0"/>
              <a:t>Less:  COGS		</a:t>
            </a:r>
            <a:r>
              <a:rPr lang="en-US" u="sng" dirty="0" smtClean="0"/>
              <a:t>25,550</a:t>
            </a:r>
          </a:p>
          <a:p>
            <a:pPr marL="0" indent="0">
              <a:buNone/>
            </a:pPr>
            <a:r>
              <a:rPr lang="en-US" dirty="0"/>
              <a:t>Gross Profit		  </a:t>
            </a:r>
            <a:r>
              <a:rPr lang="en-US" dirty="0" smtClean="0"/>
              <a:t>2,555</a:t>
            </a:r>
          </a:p>
          <a:p>
            <a:pPr marL="0" indent="0">
              <a:buNone/>
            </a:pPr>
            <a:r>
              <a:rPr lang="en-US" dirty="0" smtClean="0"/>
              <a:t>Less: Admin cost	</a:t>
            </a:r>
            <a:r>
              <a:rPr lang="en-US" u="sng" dirty="0" smtClean="0"/>
              <a:t>  2,800</a:t>
            </a:r>
          </a:p>
          <a:p>
            <a:pPr marL="0" indent="0">
              <a:buNone/>
            </a:pPr>
            <a:r>
              <a:rPr lang="en-US" dirty="0" smtClean="0"/>
              <a:t>Net loss	 	</a:t>
            </a:r>
            <a:r>
              <a:rPr lang="en-US" u="dbl" dirty="0" smtClean="0"/>
              <a:t>$    355</a:t>
            </a:r>
          </a:p>
        </p:txBody>
      </p:sp>
      <p:grpSp>
        <p:nvGrpSpPr>
          <p:cNvPr id="8" name="Group 11"/>
          <p:cNvGrpSpPr>
            <a:grpSpLocks/>
          </p:cNvGrpSpPr>
          <p:nvPr/>
        </p:nvGrpSpPr>
        <p:grpSpPr bwMode="auto">
          <a:xfrm>
            <a:off x="1527437" y="2729806"/>
            <a:ext cx="2133600" cy="2145268"/>
            <a:chOff x="336" y="1124"/>
            <a:chExt cx="1344" cy="1708"/>
          </a:xfrm>
        </p:grpSpPr>
        <p:sp>
          <p:nvSpPr>
            <p:cNvPr id="9"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Text Box 14"/>
            <p:cNvSpPr txBox="1">
              <a:spLocks noChangeArrowheads="1"/>
            </p:cNvSpPr>
            <p:nvPr/>
          </p:nvSpPr>
          <p:spPr bwMode="auto">
            <a:xfrm>
              <a:off x="617" y="1124"/>
              <a:ext cx="696" cy="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t>Overhead</a:t>
              </a:r>
              <a:endParaRPr lang="en-US" dirty="0"/>
            </a:p>
          </p:txBody>
        </p:sp>
      </p:grpSp>
      <p:sp>
        <p:nvSpPr>
          <p:cNvPr id="12" name="Text Box 28"/>
          <p:cNvSpPr txBox="1">
            <a:spLocks noChangeArrowheads="1"/>
          </p:cNvSpPr>
          <p:nvPr/>
        </p:nvSpPr>
        <p:spPr bwMode="auto">
          <a:xfrm>
            <a:off x="609600" y="3122474"/>
            <a:ext cx="33528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t>Utilities           1700</a:t>
            </a:r>
            <a:endParaRPr lang="en-US" dirty="0"/>
          </a:p>
          <a:p>
            <a:r>
              <a:rPr lang="en-US" dirty="0"/>
              <a:t>S</a:t>
            </a:r>
            <a:r>
              <a:rPr lang="en-US" dirty="0" smtClean="0"/>
              <a:t>upplies</a:t>
            </a:r>
            <a:r>
              <a:rPr lang="en-US" dirty="0"/>
              <a:t>	</a:t>
            </a:r>
            <a:r>
              <a:rPr lang="en-US" dirty="0" smtClean="0"/>
              <a:t>       </a:t>
            </a:r>
            <a:r>
              <a:rPr lang="en-US" dirty="0"/>
              <a:t>3300</a:t>
            </a:r>
          </a:p>
          <a:p>
            <a:r>
              <a:rPr lang="en-US" dirty="0" smtClean="0"/>
              <a:t>Ind. </a:t>
            </a:r>
            <a:r>
              <a:rPr lang="en-US" dirty="0"/>
              <a:t>labor	</a:t>
            </a:r>
            <a:r>
              <a:rPr lang="en-US" dirty="0" smtClean="0"/>
              <a:t>       2100</a:t>
            </a:r>
          </a:p>
          <a:p>
            <a:r>
              <a:rPr lang="en-US" dirty="0"/>
              <a:t> </a:t>
            </a:r>
            <a:r>
              <a:rPr lang="en-US" dirty="0" smtClean="0"/>
              <a:t>                                    7050 Applied</a:t>
            </a:r>
            <a:endParaRPr lang="en-US" dirty="0"/>
          </a:p>
          <a:p>
            <a:r>
              <a:rPr lang="en-US" dirty="0" smtClean="0"/>
              <a:t>            ----------------</a:t>
            </a:r>
          </a:p>
          <a:p>
            <a:r>
              <a:rPr lang="en-US" dirty="0" smtClean="0"/>
              <a:t>End.                     50     </a:t>
            </a:r>
            <a:endParaRPr lang="en-US" dirty="0">
              <a:solidFill>
                <a:srgbClr val="FF0000"/>
              </a:solidFill>
            </a:endParaRPr>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8A808679-E629-44EE-8713-C57B44423E0E}" type="slidenum">
              <a:rPr lang="en-US" smtClean="0"/>
              <a:t>51</a:t>
            </a:fld>
            <a:endParaRPr lang="en-US"/>
          </a:p>
        </p:txBody>
      </p:sp>
    </p:spTree>
    <p:extLst>
      <p:ext uri="{BB962C8B-B14F-4D97-AF65-F5344CB8AC3E}">
        <p14:creationId xmlns:p14="http://schemas.microsoft.com/office/powerpoint/2010/main" val="218825190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Exercise</a:t>
            </a:r>
            <a:endParaRPr lang="en-US" dirty="0"/>
          </a:p>
        </p:txBody>
      </p:sp>
      <p:pic>
        <p:nvPicPr>
          <p:cNvPr id="2050" name="Picture 2" descr="C:\Users\Melanie Nelson\AppData\Local\Microsoft\Windows\Temporary Internet Files\Content.IE5\E7EBXXQ6\MC900441732[1].p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200400" y="2491581"/>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8A808679-E629-44EE-8713-C57B44423E0E}" type="slidenum">
              <a:rPr lang="en-US" smtClean="0"/>
              <a:t>52</a:t>
            </a:fld>
            <a:endParaRPr lang="en-US"/>
          </a:p>
        </p:txBody>
      </p:sp>
    </p:spTree>
    <p:extLst>
      <p:ext uri="{BB962C8B-B14F-4D97-AF65-F5344CB8AC3E}">
        <p14:creationId xmlns:p14="http://schemas.microsoft.com/office/powerpoint/2010/main" val="13125279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Order Costing Spreadsheet</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53</a:t>
            </a:fld>
            <a:endParaRPr lang="en-US"/>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50000"/>
          <a:stretch/>
        </p:blipFill>
        <p:spPr bwMode="auto">
          <a:xfrm>
            <a:off x="457200" y="2050201"/>
            <a:ext cx="7553325" cy="374808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838201" y="5791200"/>
            <a:ext cx="4343400"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Enter total direct labor for the period to automatically calculate overhead applied </a:t>
            </a:r>
            <a:endParaRPr lang="en-US" b="1" dirty="0"/>
          </a:p>
        </p:txBody>
      </p:sp>
      <p:sp>
        <p:nvSpPr>
          <p:cNvPr id="7" name="TextBox 6"/>
          <p:cNvSpPr txBox="1"/>
          <p:nvPr/>
        </p:nvSpPr>
        <p:spPr>
          <a:xfrm>
            <a:off x="3581400" y="1447800"/>
            <a:ext cx="3657600"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Enter estimated overhead and estimated direct labor to calculate pre-determined overhead rate</a:t>
            </a:r>
            <a:endParaRPr lang="en-US" b="1" dirty="0"/>
          </a:p>
        </p:txBody>
      </p:sp>
      <p:cxnSp>
        <p:nvCxnSpPr>
          <p:cNvPr id="9" name="Straight Arrow Connector 8"/>
          <p:cNvCxnSpPr/>
          <p:nvPr/>
        </p:nvCxnSpPr>
        <p:spPr>
          <a:xfrm>
            <a:off x="5410200" y="2447330"/>
            <a:ext cx="381000" cy="105787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2" name="Straight Arrow Connector 11"/>
          <p:cNvCxnSpPr>
            <a:stCxn id="6" idx="0"/>
          </p:cNvCxnSpPr>
          <p:nvPr/>
        </p:nvCxnSpPr>
        <p:spPr>
          <a:xfrm flipV="1">
            <a:off x="3009901" y="4800600"/>
            <a:ext cx="647699" cy="9906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8901373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Order Costing Spreadsheet</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54</a:t>
            </a:fld>
            <a:endParaRPr lang="en-US"/>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8746"/>
          <a:stretch/>
        </p:blipFill>
        <p:spPr bwMode="auto">
          <a:xfrm>
            <a:off x="914400" y="1905000"/>
            <a:ext cx="7553325" cy="3842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057400" y="1371599"/>
            <a:ext cx="2121195"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Itemize  actual overhead incurred</a:t>
            </a:r>
            <a:endParaRPr lang="en-US" b="1" dirty="0"/>
          </a:p>
        </p:txBody>
      </p:sp>
      <p:cxnSp>
        <p:nvCxnSpPr>
          <p:cNvPr id="8" name="Straight Arrow Connector 7"/>
          <p:cNvCxnSpPr>
            <a:stCxn id="6" idx="2"/>
          </p:cNvCxnSpPr>
          <p:nvPr/>
        </p:nvCxnSpPr>
        <p:spPr>
          <a:xfrm>
            <a:off x="3117998" y="2017930"/>
            <a:ext cx="768202" cy="49667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0" name="Straight Arrow Connector 9"/>
          <p:cNvCxnSpPr>
            <a:stCxn id="6" idx="2"/>
          </p:cNvCxnSpPr>
          <p:nvPr/>
        </p:nvCxnSpPr>
        <p:spPr>
          <a:xfrm>
            <a:off x="3117998" y="2017930"/>
            <a:ext cx="768202" cy="87767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1" name="TextBox 10"/>
          <p:cNvSpPr txBox="1"/>
          <p:nvPr/>
        </p:nvSpPr>
        <p:spPr>
          <a:xfrm>
            <a:off x="5486400" y="5854995"/>
            <a:ext cx="2438400"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Over or under-applied overhead is calculated automatically</a:t>
            </a:r>
            <a:endParaRPr lang="en-US" b="1" dirty="0"/>
          </a:p>
        </p:txBody>
      </p:sp>
      <p:cxnSp>
        <p:nvCxnSpPr>
          <p:cNvPr id="13" name="Straight Arrow Connector 12"/>
          <p:cNvCxnSpPr>
            <a:stCxn id="11" idx="1"/>
          </p:cNvCxnSpPr>
          <p:nvPr/>
        </p:nvCxnSpPr>
        <p:spPr>
          <a:xfrm flipH="1" flipV="1">
            <a:off x="4419600" y="5747119"/>
            <a:ext cx="1066800" cy="569541"/>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8174297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Screenshots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55</a:t>
            </a:fld>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525" y="1215656"/>
            <a:ext cx="10963275" cy="4225876"/>
          </a:xfrm>
          <a:prstGeom prst="rect">
            <a:avLst/>
          </a:prstGeom>
          <a:ln>
            <a:noFill/>
          </a:ln>
          <a:effectLst>
            <a:outerShdw blurRad="292100" dist="139700" dir="2700000" algn="tl" rotWithShape="0">
              <a:srgbClr val="333333">
                <a:alpha val="65000"/>
              </a:srgbClr>
            </a:outerShdw>
          </a:effectLst>
          <a:scene3d>
            <a:camera prst="perspectiveContrastingRightFacing"/>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872162" y="5029200"/>
            <a:ext cx="2967038"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Enter data for each job and the Inventory accounts will update automatically</a:t>
            </a:r>
            <a:endParaRPr lang="en-US" b="1" dirty="0"/>
          </a:p>
        </p:txBody>
      </p:sp>
    </p:spTree>
    <p:extLst>
      <p:ext uri="{BB962C8B-B14F-4D97-AF65-F5344CB8AC3E}">
        <p14:creationId xmlns:p14="http://schemas.microsoft.com/office/powerpoint/2010/main" val="27436303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Exercise</a:t>
            </a:r>
            <a:endParaRPr lang="en-US" dirty="0"/>
          </a:p>
        </p:txBody>
      </p:sp>
      <p:pic>
        <p:nvPicPr>
          <p:cNvPr id="3074" name="Picture 2" descr="C:\Users\Melanie Nelson\AppData\Local\Microsoft\Windows\Temporary Internet Files\Content.IE5\SCKGKNQB\MC900433851[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18619" y="2133600"/>
            <a:ext cx="2948781" cy="2948781"/>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8A808679-E629-44EE-8713-C57B44423E0E}" type="slidenum">
              <a:rPr lang="en-US" smtClean="0"/>
              <a:t>56</a:t>
            </a:fld>
            <a:endParaRPr lang="en-US"/>
          </a:p>
        </p:txBody>
      </p:sp>
    </p:spTree>
    <p:extLst>
      <p:ext uri="{BB962C8B-B14F-4D97-AF65-F5344CB8AC3E}">
        <p14:creationId xmlns:p14="http://schemas.microsoft.com/office/powerpoint/2010/main" val="2564084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Order Costing</a:t>
            </a:r>
            <a:endParaRPr lang="en-US" dirty="0"/>
          </a:p>
        </p:txBody>
      </p:sp>
      <p:sp>
        <p:nvSpPr>
          <p:cNvPr id="3" name="Content Placeholder 2"/>
          <p:cNvSpPr>
            <a:spLocks noGrp="1"/>
          </p:cNvSpPr>
          <p:nvPr>
            <p:ph idx="1"/>
          </p:nvPr>
        </p:nvSpPr>
        <p:spPr/>
        <p:txBody>
          <a:bodyPr>
            <a:normAutofit/>
          </a:bodyPr>
          <a:lstStyle/>
          <a:p>
            <a:pPr marL="274320" lvl="1"/>
            <a:r>
              <a:rPr lang="en-US" sz="3200" dirty="0"/>
              <a:t>Applies Overhead on a </a:t>
            </a:r>
            <a:r>
              <a:rPr lang="en-US" sz="3200" dirty="0" smtClean="0"/>
              <a:t>predetermined rate</a:t>
            </a:r>
            <a:endParaRPr lang="en-US" sz="3200" dirty="0"/>
          </a:p>
          <a:p>
            <a:pPr marL="153670" lvl="1"/>
            <a:r>
              <a:rPr lang="en-US" sz="3200" dirty="0"/>
              <a:t>Traditional </a:t>
            </a:r>
            <a:r>
              <a:rPr lang="en-US" sz="3200" dirty="0" smtClean="0"/>
              <a:t>labor-based </a:t>
            </a:r>
            <a:r>
              <a:rPr lang="en-US" sz="3200" dirty="0"/>
              <a:t>OH Rate = </a:t>
            </a:r>
          </a:p>
          <a:p>
            <a:pPr lvl="1">
              <a:buFont typeface="Wingdings" pitchFamily="2" charset="2"/>
              <a:buNone/>
            </a:pPr>
            <a:r>
              <a:rPr lang="en-US" sz="3200" dirty="0"/>
              <a:t>    </a:t>
            </a:r>
            <a:r>
              <a:rPr lang="en-US" b="1" dirty="0"/>
              <a:t>Estimated </a:t>
            </a:r>
            <a:r>
              <a:rPr lang="en-US" b="1" dirty="0" smtClean="0"/>
              <a:t>Overhead $ </a:t>
            </a:r>
            <a:r>
              <a:rPr lang="en-US" b="1" dirty="0"/>
              <a:t>/ Estimated </a:t>
            </a:r>
            <a:r>
              <a:rPr lang="en-US" b="1" dirty="0" smtClean="0"/>
              <a:t>Direct Labor $</a:t>
            </a:r>
            <a:endParaRPr lang="en-US" b="1" dirty="0"/>
          </a:p>
          <a:p>
            <a:pPr marL="153670" lvl="1"/>
            <a:r>
              <a:rPr lang="en-US" sz="3200" dirty="0" smtClean="0"/>
              <a:t>Assumes that indirect costs are closely correlated to Direct Labor</a:t>
            </a:r>
          </a:p>
          <a:p>
            <a:pPr marL="153670" lvl="1"/>
            <a:r>
              <a:rPr lang="en-US" sz="3200" dirty="0" smtClean="0"/>
              <a:t>OH </a:t>
            </a:r>
            <a:r>
              <a:rPr lang="en-US" sz="3200" dirty="0"/>
              <a:t>Application = </a:t>
            </a:r>
            <a:endParaRPr lang="en-US" sz="3200" dirty="0" smtClean="0"/>
          </a:p>
          <a:p>
            <a:pPr marL="0" lvl="1" indent="0" algn="ctr">
              <a:buNone/>
            </a:pPr>
            <a:r>
              <a:rPr lang="en-US" b="1" dirty="0"/>
              <a:t>Overhead Rate * Direct Labor $</a:t>
            </a:r>
          </a:p>
          <a:p>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6</a:t>
            </a:fld>
            <a:endParaRPr lang="en-US"/>
          </a:p>
        </p:txBody>
      </p:sp>
    </p:spTree>
    <p:extLst>
      <p:ext uri="{BB962C8B-B14F-4D97-AF65-F5344CB8AC3E}">
        <p14:creationId xmlns:p14="http://schemas.microsoft.com/office/powerpoint/2010/main" val="3944177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Order Costing</a:t>
            </a:r>
            <a:endParaRPr lang="en-US" dirty="0"/>
          </a:p>
        </p:txBody>
      </p:sp>
      <p:sp>
        <p:nvSpPr>
          <p:cNvPr id="3" name="Content Placeholder 2"/>
          <p:cNvSpPr>
            <a:spLocks noGrp="1"/>
          </p:cNvSpPr>
          <p:nvPr>
            <p:ph idx="1"/>
          </p:nvPr>
        </p:nvSpPr>
        <p:spPr/>
        <p:txBody>
          <a:bodyPr/>
          <a:lstStyle/>
          <a:p>
            <a:pPr marL="0" indent="0">
              <a:buNone/>
            </a:pPr>
            <a:r>
              <a:rPr lang="en-US" dirty="0" smtClean="0"/>
              <a:t>Lends itself readily to service applications:</a:t>
            </a:r>
          </a:p>
          <a:p>
            <a:pPr lvl="1"/>
            <a:r>
              <a:rPr lang="en-US" dirty="0" smtClean="0"/>
              <a:t>Legal services</a:t>
            </a:r>
          </a:p>
          <a:p>
            <a:pPr lvl="1"/>
            <a:r>
              <a:rPr lang="en-US" dirty="0" smtClean="0"/>
              <a:t>Repair and maintenance services</a:t>
            </a:r>
          </a:p>
          <a:p>
            <a:pPr lvl="1"/>
            <a:r>
              <a:rPr lang="en-US" dirty="0" smtClean="0"/>
              <a:t>Contract services</a:t>
            </a:r>
          </a:p>
          <a:p>
            <a:pPr lvl="1"/>
            <a:r>
              <a:rPr lang="en-US" dirty="0" smtClean="0"/>
              <a:t>Others?</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8A808679-E629-44EE-8713-C57B44423E0E}" type="slidenum">
              <a:rPr lang="en-US" smtClean="0"/>
              <a:t>7</a:t>
            </a:fld>
            <a:endParaRPr lang="en-US"/>
          </a:p>
        </p:txBody>
      </p:sp>
    </p:spTree>
    <p:extLst>
      <p:ext uri="{BB962C8B-B14F-4D97-AF65-F5344CB8AC3E}">
        <p14:creationId xmlns:p14="http://schemas.microsoft.com/office/powerpoint/2010/main" val="3238809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3" name="Picture 3" descr="MCA T accounts"/>
          <p:cNvPicPr>
            <a:picLocks noChangeAspect="1" noChangeArrowheads="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rcRect t="21089" b="34415"/>
          <a:stretch>
            <a:fillRect/>
          </a:stretch>
        </p:blipFill>
        <p:spPr bwMode="auto">
          <a:xfrm>
            <a:off x="457200" y="2438400"/>
            <a:ext cx="8224838" cy="3124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51210" name="Text Box 10"/>
          <p:cNvSpPr txBox="1">
            <a:spLocks noChangeArrowheads="1"/>
          </p:cNvSpPr>
          <p:nvPr/>
        </p:nvSpPr>
        <p:spPr bwMode="auto">
          <a:xfrm>
            <a:off x="3200400" y="4572000"/>
            <a:ext cx="1470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000000"/>
                </a:solidFill>
                <a:latin typeface="Times New Roman" pitchFamily="18" charset="0"/>
              </a:rPr>
              <a:t>Overhead</a:t>
            </a:r>
          </a:p>
        </p:txBody>
      </p:sp>
      <p:sp>
        <p:nvSpPr>
          <p:cNvPr id="2" name="Title 1"/>
          <p:cNvSpPr>
            <a:spLocks noGrp="1"/>
          </p:cNvSpPr>
          <p:nvPr>
            <p:ph type="title"/>
          </p:nvPr>
        </p:nvSpPr>
        <p:spPr/>
        <p:txBody>
          <a:bodyPr/>
          <a:lstStyle/>
          <a:p>
            <a:r>
              <a:rPr lang="en-US" dirty="0" smtClean="0"/>
              <a:t>The Inventory Chain</a:t>
            </a:r>
            <a:endParaRPr lang="en-US" dirty="0"/>
          </a:p>
        </p:txBody>
      </p:sp>
      <p:pic>
        <p:nvPicPr>
          <p:cNvPr id="6147" name="Picture 3" descr="C:\Users\Melanie Nelson\AppData\Local\Microsoft\Windows\Temporary Internet Files\Content.IE5\SCKGKNQB\MC900351810[1].wmf"/>
          <p:cNvPicPr>
            <a:picLocks noChangeAspect="1" noChangeArrowheads="1"/>
          </p:cNvPicPr>
          <p:nvPr/>
        </p:nvPicPr>
        <p:blipFill>
          <a:blip r:embed="rId4" cstate="print">
            <a:grayscl/>
            <a:extLst>
              <a:ext uri="{28A0092B-C50C-407E-A947-70E740481C1C}">
                <a14:useLocalDpi xmlns:a14="http://schemas.microsoft.com/office/drawing/2010/main" val="0"/>
              </a:ext>
            </a:extLst>
          </a:blip>
          <a:srcRect/>
          <a:stretch>
            <a:fillRect/>
          </a:stretch>
        </p:blipFill>
        <p:spPr bwMode="auto">
          <a:xfrm>
            <a:off x="304800" y="990600"/>
            <a:ext cx="1804657" cy="715224"/>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8A808679-E629-44EE-8713-C57B44423E0E}" type="slidenum">
              <a:rPr lang="en-US" smtClean="0"/>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Job Order Cost Flow</a:t>
            </a:r>
          </a:p>
        </p:txBody>
      </p:sp>
      <p:grpSp>
        <p:nvGrpSpPr>
          <p:cNvPr id="4" name="Group 3"/>
          <p:cNvGrpSpPr/>
          <p:nvPr/>
        </p:nvGrpSpPr>
        <p:grpSpPr>
          <a:xfrm>
            <a:off x="533400" y="2514600"/>
            <a:ext cx="8081962" cy="4114800"/>
            <a:chOff x="300038" y="2590800"/>
            <a:chExt cx="8081962" cy="4114800"/>
          </a:xfrm>
          <a:effectLst>
            <a:glow rad="1473200">
              <a:schemeClr val="accent5">
                <a:lumMod val="40000"/>
                <a:lumOff val="60000"/>
                <a:alpha val="52000"/>
              </a:schemeClr>
            </a:glow>
          </a:effectLst>
        </p:grpSpPr>
        <p:grpSp>
          <p:nvGrpSpPr>
            <p:cNvPr id="50179" name="Group 3"/>
            <p:cNvGrpSpPr>
              <a:grpSpLocks/>
            </p:cNvGrpSpPr>
            <p:nvPr/>
          </p:nvGrpSpPr>
          <p:grpSpPr bwMode="auto">
            <a:xfrm>
              <a:off x="666750" y="2622550"/>
              <a:ext cx="2133600" cy="2711450"/>
              <a:chOff x="336" y="1124"/>
              <a:chExt cx="1344" cy="1708"/>
            </a:xfrm>
          </p:grpSpPr>
          <p:sp>
            <p:nvSpPr>
              <p:cNvPr id="50180" name="Line 4"/>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1" name="Line 5"/>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2" name="Text Box 6"/>
              <p:cNvSpPr txBox="1">
                <a:spLocks noChangeArrowheads="1"/>
              </p:cNvSpPr>
              <p:nvPr/>
            </p:nvSpPr>
            <p:spPr bwMode="auto">
              <a:xfrm>
                <a:off x="462" y="1124"/>
                <a:ext cx="10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a:t>Raw Materials</a:t>
                </a:r>
              </a:p>
            </p:txBody>
          </p:sp>
        </p:grpSp>
        <p:grpSp>
          <p:nvGrpSpPr>
            <p:cNvPr id="50183" name="Group 7"/>
            <p:cNvGrpSpPr>
              <a:grpSpLocks/>
            </p:cNvGrpSpPr>
            <p:nvPr/>
          </p:nvGrpSpPr>
          <p:grpSpPr bwMode="auto">
            <a:xfrm>
              <a:off x="2730500" y="4724400"/>
              <a:ext cx="1524000" cy="1981200"/>
              <a:chOff x="336" y="1124"/>
              <a:chExt cx="1344" cy="1708"/>
            </a:xfrm>
          </p:grpSpPr>
          <p:sp>
            <p:nvSpPr>
              <p:cNvPr id="50184" name="Line 8"/>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5" name="Line 9"/>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6" name="Text Box 10"/>
              <p:cNvSpPr txBox="1">
                <a:spLocks noChangeArrowheads="1"/>
              </p:cNvSpPr>
              <p:nvPr/>
            </p:nvSpPr>
            <p:spPr bwMode="auto">
              <a:xfrm>
                <a:off x="640" y="1124"/>
                <a:ext cx="651"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Job A</a:t>
                </a:r>
              </a:p>
            </p:txBody>
          </p:sp>
        </p:grpSp>
        <p:grpSp>
          <p:nvGrpSpPr>
            <p:cNvPr id="50187" name="Group 11"/>
            <p:cNvGrpSpPr>
              <a:grpSpLocks/>
            </p:cNvGrpSpPr>
            <p:nvPr/>
          </p:nvGrpSpPr>
          <p:grpSpPr bwMode="auto">
            <a:xfrm>
              <a:off x="6000750" y="2590800"/>
              <a:ext cx="2133600" cy="2711450"/>
              <a:chOff x="336" y="1124"/>
              <a:chExt cx="1344" cy="1708"/>
            </a:xfrm>
          </p:grpSpPr>
          <p:sp>
            <p:nvSpPr>
              <p:cNvPr id="50188" name="Line 12"/>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9" name="Line 13"/>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0" name="Text Box 14"/>
              <p:cNvSpPr txBox="1">
                <a:spLocks noChangeArrowheads="1"/>
              </p:cNvSpPr>
              <p:nvPr/>
            </p:nvSpPr>
            <p:spPr bwMode="auto">
              <a:xfrm>
                <a:off x="425" y="1124"/>
                <a:ext cx="10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Finished Goods</a:t>
                </a:r>
              </a:p>
            </p:txBody>
          </p:sp>
        </p:grpSp>
        <p:grpSp>
          <p:nvGrpSpPr>
            <p:cNvPr id="50191" name="Group 15"/>
            <p:cNvGrpSpPr>
              <a:grpSpLocks/>
            </p:cNvGrpSpPr>
            <p:nvPr/>
          </p:nvGrpSpPr>
          <p:grpSpPr bwMode="auto">
            <a:xfrm>
              <a:off x="4787900" y="4724400"/>
              <a:ext cx="1524000" cy="1981200"/>
              <a:chOff x="336" y="1124"/>
              <a:chExt cx="1344" cy="1708"/>
            </a:xfrm>
          </p:grpSpPr>
          <p:sp>
            <p:nvSpPr>
              <p:cNvPr id="50192" name="Line 16"/>
              <p:cNvSpPr>
                <a:spLocks noChangeShapeType="1"/>
              </p:cNvSpPr>
              <p:nvPr/>
            </p:nvSpPr>
            <p:spPr bwMode="auto">
              <a:xfrm>
                <a:off x="336" y="1392"/>
                <a:ext cx="134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3" name="Line 17"/>
              <p:cNvSpPr>
                <a:spLocks noChangeShapeType="1"/>
              </p:cNvSpPr>
              <p:nvPr/>
            </p:nvSpPr>
            <p:spPr bwMode="auto">
              <a:xfrm>
                <a:off x="960" y="1392"/>
                <a:ext cx="0" cy="144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4" name="Text Box 18"/>
              <p:cNvSpPr txBox="1">
                <a:spLocks noChangeArrowheads="1"/>
              </p:cNvSpPr>
              <p:nvPr/>
            </p:nvSpPr>
            <p:spPr bwMode="auto">
              <a:xfrm>
                <a:off x="641" y="1124"/>
                <a:ext cx="650"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Job B</a:t>
                </a:r>
              </a:p>
            </p:txBody>
          </p:sp>
        </p:grpSp>
        <p:sp>
          <p:nvSpPr>
            <p:cNvPr id="50195" name="Text Box 19"/>
            <p:cNvSpPr txBox="1">
              <a:spLocks noChangeArrowheads="1"/>
            </p:cNvSpPr>
            <p:nvPr/>
          </p:nvSpPr>
          <p:spPr bwMode="auto">
            <a:xfrm>
              <a:off x="300038" y="3200400"/>
              <a:ext cx="12207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dirty="0"/>
                <a:t>Materials</a:t>
              </a:r>
            </a:p>
            <a:p>
              <a:pPr algn="r"/>
              <a:r>
                <a:rPr lang="en-US" dirty="0"/>
                <a:t>Purchased</a:t>
              </a:r>
            </a:p>
          </p:txBody>
        </p:sp>
        <p:sp>
          <p:nvSpPr>
            <p:cNvPr id="50196" name="Line 20"/>
            <p:cNvSpPr>
              <a:spLocks noChangeShapeType="1"/>
            </p:cNvSpPr>
            <p:nvPr/>
          </p:nvSpPr>
          <p:spPr bwMode="auto">
            <a:xfrm>
              <a:off x="2128838" y="3645932"/>
              <a:ext cx="1052512" cy="2297668"/>
            </a:xfrm>
            <a:prstGeom prst="line">
              <a:avLst/>
            </a:prstGeom>
            <a:ln w="19050">
              <a:headEnd type="none" w="sm" len="sm"/>
              <a:tailEnd type="stealth" w="lg" len="lg"/>
            </a:ln>
            <a:extLst/>
          </p:spPr>
          <p:style>
            <a:lnRef idx="1">
              <a:schemeClr val="accent3"/>
            </a:lnRef>
            <a:fillRef idx="0">
              <a:schemeClr val="accent3"/>
            </a:fillRef>
            <a:effectRef idx="0">
              <a:schemeClr val="accent3"/>
            </a:effectRef>
            <a:fontRef idx="minor">
              <a:schemeClr val="tx1"/>
            </a:fontRef>
          </p:style>
          <p:txBody>
            <a:bodyPr/>
            <a:lstStyle/>
            <a:p>
              <a:endParaRPr lang="en-US"/>
            </a:p>
          </p:txBody>
        </p:sp>
        <p:sp>
          <p:nvSpPr>
            <p:cNvPr id="50197" name="Line 21"/>
            <p:cNvSpPr>
              <a:spLocks noChangeShapeType="1"/>
            </p:cNvSpPr>
            <p:nvPr/>
          </p:nvSpPr>
          <p:spPr bwMode="auto">
            <a:xfrm>
              <a:off x="2266950" y="3645932"/>
              <a:ext cx="3048000" cy="2297668"/>
            </a:xfrm>
            <a:prstGeom prst="line">
              <a:avLst/>
            </a:prstGeom>
            <a:ln w="19050">
              <a:headEnd type="none" w="sm" len="sm"/>
              <a:tailEnd type="stealth" w="lg" len="lg"/>
            </a:ln>
            <a:extLst/>
          </p:spPr>
          <p:style>
            <a:lnRef idx="1">
              <a:schemeClr val="accent3"/>
            </a:lnRef>
            <a:fillRef idx="0">
              <a:schemeClr val="accent3"/>
            </a:fillRef>
            <a:effectRef idx="0">
              <a:schemeClr val="accent3"/>
            </a:effectRef>
            <a:fontRef idx="minor">
              <a:schemeClr val="tx1"/>
            </a:fontRef>
          </p:style>
          <p:txBody>
            <a:bodyPr/>
            <a:lstStyle/>
            <a:p>
              <a:endParaRPr lang="en-US"/>
            </a:p>
          </p:txBody>
        </p:sp>
        <p:sp>
          <p:nvSpPr>
            <p:cNvPr id="50198" name="Text Box 22"/>
            <p:cNvSpPr txBox="1">
              <a:spLocks noChangeArrowheads="1"/>
            </p:cNvSpPr>
            <p:nvPr/>
          </p:nvSpPr>
          <p:spPr bwMode="auto">
            <a:xfrm>
              <a:off x="1793875" y="3276600"/>
              <a:ext cx="162403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chemeClr val="accent3">
                      <a:lumMod val="75000"/>
                    </a:schemeClr>
                  </a:solidFill>
                  <a:effectLst>
                    <a:outerShdw blurRad="50800" dist="38100" dir="2700000" algn="tl" rotWithShape="0">
                      <a:schemeClr val="tx1"/>
                    </a:outerShdw>
                  </a:effectLst>
                </a:rPr>
                <a:t>Materials Used</a:t>
              </a:r>
            </a:p>
          </p:txBody>
        </p:sp>
        <p:sp>
          <p:nvSpPr>
            <p:cNvPr id="50199" name="Text Box 23"/>
            <p:cNvSpPr txBox="1">
              <a:spLocks noChangeArrowheads="1"/>
            </p:cNvSpPr>
            <p:nvPr/>
          </p:nvSpPr>
          <p:spPr bwMode="auto">
            <a:xfrm>
              <a:off x="3028950" y="6019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0200" name="Text Box 24"/>
            <p:cNvSpPr txBox="1">
              <a:spLocks noChangeArrowheads="1"/>
            </p:cNvSpPr>
            <p:nvPr/>
          </p:nvSpPr>
          <p:spPr bwMode="auto">
            <a:xfrm>
              <a:off x="2909888" y="5029200"/>
              <a:ext cx="543739" cy="1255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DL</a:t>
              </a:r>
            </a:p>
            <a:p>
              <a:r>
                <a:rPr lang="en-US" dirty="0"/>
                <a:t>OH</a:t>
              </a:r>
            </a:p>
            <a:p>
              <a:endParaRPr lang="en-US" dirty="0"/>
            </a:p>
            <a:p>
              <a:pPr>
                <a:lnSpc>
                  <a:spcPct val="120000"/>
                </a:lnSpc>
              </a:pPr>
              <a:r>
                <a:rPr lang="en-US" b="1" dirty="0">
                  <a:solidFill>
                    <a:schemeClr val="accent3">
                      <a:lumMod val="75000"/>
                    </a:schemeClr>
                  </a:solidFill>
                  <a:effectLst>
                    <a:outerShdw blurRad="50800" dist="38100" dir="2700000" algn="tl" rotWithShape="0">
                      <a:schemeClr val="tx1"/>
                    </a:outerShdw>
                  </a:effectLst>
                </a:rPr>
                <a:t>DM</a:t>
              </a:r>
            </a:p>
          </p:txBody>
        </p:sp>
        <p:sp>
          <p:nvSpPr>
            <p:cNvPr id="50201" name="Text Box 25"/>
            <p:cNvSpPr txBox="1">
              <a:spLocks noChangeArrowheads="1"/>
            </p:cNvSpPr>
            <p:nvPr/>
          </p:nvSpPr>
          <p:spPr bwMode="auto">
            <a:xfrm>
              <a:off x="5010150" y="5078413"/>
              <a:ext cx="543739" cy="1255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DL</a:t>
              </a:r>
            </a:p>
            <a:p>
              <a:r>
                <a:rPr lang="en-US" dirty="0"/>
                <a:t>OH</a:t>
              </a:r>
            </a:p>
            <a:p>
              <a:endParaRPr lang="en-US" dirty="0"/>
            </a:p>
            <a:p>
              <a:pPr>
                <a:lnSpc>
                  <a:spcPct val="120000"/>
                </a:lnSpc>
              </a:pPr>
              <a:r>
                <a:rPr lang="en-US" b="1" dirty="0">
                  <a:solidFill>
                    <a:schemeClr val="accent3">
                      <a:lumMod val="75000"/>
                    </a:schemeClr>
                  </a:solidFill>
                  <a:effectLst>
                    <a:outerShdw blurRad="50800" dist="38100" dir="2700000" algn="tl" rotWithShape="0">
                      <a:schemeClr val="tx1"/>
                    </a:outerShdw>
                  </a:effectLst>
                </a:rPr>
                <a:t>DM</a:t>
              </a:r>
            </a:p>
          </p:txBody>
        </p:sp>
        <p:sp>
          <p:nvSpPr>
            <p:cNvPr id="50202" name="Line 26"/>
            <p:cNvSpPr>
              <a:spLocks noChangeShapeType="1"/>
            </p:cNvSpPr>
            <p:nvPr/>
          </p:nvSpPr>
          <p:spPr bwMode="auto">
            <a:xfrm flipV="1">
              <a:off x="3714750" y="3733800"/>
              <a:ext cx="2895600" cy="2286000"/>
            </a:xfrm>
            <a:prstGeom prst="line">
              <a:avLst/>
            </a:prstGeom>
            <a:ln w="28575">
              <a:headEnd type="none" w="sm" len="sm"/>
              <a:tailEnd type="stealth" w="lg" len="lg"/>
            </a:ln>
            <a:extLst/>
          </p:spPr>
          <p:style>
            <a:lnRef idx="1">
              <a:schemeClr val="accent5"/>
            </a:lnRef>
            <a:fillRef idx="0">
              <a:schemeClr val="accent5"/>
            </a:fillRef>
            <a:effectRef idx="0">
              <a:schemeClr val="accent5"/>
            </a:effectRef>
            <a:fontRef idx="minor">
              <a:schemeClr val="tx1"/>
            </a:fontRef>
          </p:style>
          <p:txBody>
            <a:bodyPr/>
            <a:lstStyle/>
            <a:p>
              <a:endParaRPr lang="en-US"/>
            </a:p>
          </p:txBody>
        </p:sp>
        <p:sp>
          <p:nvSpPr>
            <p:cNvPr id="50203" name="Line 27"/>
            <p:cNvSpPr>
              <a:spLocks noChangeShapeType="1"/>
            </p:cNvSpPr>
            <p:nvPr/>
          </p:nvSpPr>
          <p:spPr bwMode="auto">
            <a:xfrm flipV="1">
              <a:off x="5772150" y="3810000"/>
              <a:ext cx="914400" cy="2133600"/>
            </a:xfrm>
            <a:prstGeom prst="line">
              <a:avLst/>
            </a:prstGeom>
            <a:ln w="28575">
              <a:headEnd type="none" w="sm" len="sm"/>
              <a:tailEnd type="stealth" w="lg" len="lg"/>
            </a:ln>
            <a:extLst/>
          </p:spPr>
          <p:style>
            <a:lnRef idx="1">
              <a:schemeClr val="accent5"/>
            </a:lnRef>
            <a:fillRef idx="0">
              <a:schemeClr val="accent5"/>
            </a:fillRef>
            <a:effectRef idx="0">
              <a:schemeClr val="accent5"/>
            </a:effectRef>
            <a:fontRef idx="minor">
              <a:schemeClr val="tx1"/>
            </a:fontRef>
          </p:style>
          <p:txBody>
            <a:bodyPr/>
            <a:lstStyle/>
            <a:p>
              <a:endParaRPr lang="en-US"/>
            </a:p>
          </p:txBody>
        </p:sp>
        <p:sp>
          <p:nvSpPr>
            <p:cNvPr id="50204" name="Text Box 28"/>
            <p:cNvSpPr txBox="1">
              <a:spLocks noChangeArrowheads="1"/>
            </p:cNvSpPr>
            <p:nvPr/>
          </p:nvSpPr>
          <p:spPr bwMode="auto">
            <a:xfrm>
              <a:off x="5638800" y="3232150"/>
              <a:ext cx="12416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chemeClr val="accent5">
                      <a:lumMod val="75000"/>
                    </a:schemeClr>
                  </a:solidFill>
                  <a:effectLst>
                    <a:outerShdw blurRad="50800" dist="50800" dir="5400000" algn="ctr" rotWithShape="0">
                      <a:schemeClr val="tx1"/>
                    </a:outerShdw>
                  </a:effectLst>
                </a:rPr>
                <a:t>Goods </a:t>
              </a:r>
              <a:r>
                <a:rPr lang="en-US" b="1" dirty="0" err="1" smtClean="0">
                  <a:solidFill>
                    <a:schemeClr val="accent5">
                      <a:lumMod val="75000"/>
                    </a:schemeClr>
                  </a:solidFill>
                  <a:effectLst>
                    <a:outerShdw blurRad="50800" dist="50800" dir="5400000" algn="ctr" rotWithShape="0">
                      <a:schemeClr val="tx1"/>
                    </a:outerShdw>
                  </a:effectLst>
                </a:rPr>
                <a:t>Mfd</a:t>
              </a:r>
              <a:endParaRPr lang="en-US" b="1" dirty="0">
                <a:solidFill>
                  <a:schemeClr val="accent5">
                    <a:lumMod val="75000"/>
                  </a:schemeClr>
                </a:solidFill>
                <a:effectLst>
                  <a:outerShdw blurRad="50800" dist="50800" dir="5400000" algn="ctr" rotWithShape="0">
                    <a:schemeClr val="tx1"/>
                  </a:outerShdw>
                </a:effectLst>
              </a:endParaRPr>
            </a:p>
          </p:txBody>
        </p:sp>
        <p:sp>
          <p:nvSpPr>
            <p:cNvPr id="50205" name="Text Box 29"/>
            <p:cNvSpPr txBox="1">
              <a:spLocks noChangeArrowheads="1"/>
            </p:cNvSpPr>
            <p:nvPr/>
          </p:nvSpPr>
          <p:spPr bwMode="auto">
            <a:xfrm>
              <a:off x="7067550" y="3613150"/>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Goods Sold</a:t>
              </a:r>
            </a:p>
          </p:txBody>
        </p:sp>
        <p:sp>
          <p:nvSpPr>
            <p:cNvPr id="2" name="Right Brace 1"/>
            <p:cNvSpPr/>
            <p:nvPr/>
          </p:nvSpPr>
          <p:spPr>
            <a:xfrm rot="16200000">
              <a:off x="4188619" y="3274219"/>
              <a:ext cx="520699" cy="2227263"/>
            </a:xfrm>
            <a:prstGeom prst="rightBrace">
              <a:avLst>
                <a:gd name="adj1" fmla="val 39516"/>
                <a:gd name="adj2" fmla="val 5115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549340" y="3745468"/>
              <a:ext cx="1924566" cy="369332"/>
            </a:xfrm>
            <a:prstGeom prst="rect">
              <a:avLst/>
            </a:prstGeom>
            <a:noFill/>
          </p:spPr>
          <p:txBody>
            <a:bodyPr wrap="none" rtlCol="0">
              <a:spAutoFit/>
            </a:bodyPr>
            <a:lstStyle/>
            <a:p>
              <a:pPr algn="ctr"/>
              <a:r>
                <a:rPr lang="en-US" dirty="0" smtClean="0"/>
                <a:t>Work in Process </a:t>
              </a:r>
            </a:p>
          </p:txBody>
        </p:sp>
      </p:gr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8A808679-E629-44EE-8713-C57B44423E0E}" type="slidenum">
              <a:rPr lang="en-US" smtClean="0"/>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C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PCAM</Template>
  <TotalTime>1941</TotalTime>
  <Words>6726</Words>
  <Application>Microsoft Office PowerPoint</Application>
  <PresentationFormat>On-screen Show (4:3)</PresentationFormat>
  <Paragraphs>1203</Paragraphs>
  <Slides>56</Slides>
  <Notes>53</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PCAM</vt:lpstr>
      <vt:lpstr>Calculate Cost of Goods Sold and Ending Overhead Balance</vt:lpstr>
      <vt:lpstr>Terminal Learning Objective</vt:lpstr>
      <vt:lpstr>If Unit Cost is misstated, how might that affect these decisions?</vt:lpstr>
      <vt:lpstr>Job Order Costing</vt:lpstr>
      <vt:lpstr>Job Order Costing</vt:lpstr>
      <vt:lpstr>Job Order Costing</vt:lpstr>
      <vt:lpstr>Job Order Costing</vt:lpstr>
      <vt:lpstr>The Inventory Chain</vt:lpstr>
      <vt:lpstr>Job Order Cost Flow</vt:lpstr>
      <vt:lpstr>Check on Learning</vt:lpstr>
      <vt:lpstr>Job Tickets</vt:lpstr>
      <vt:lpstr>Job Tickets</vt:lpstr>
      <vt:lpstr>Job Tickets</vt:lpstr>
      <vt:lpstr>Job Order Cost Flow</vt:lpstr>
      <vt:lpstr>Job Order Cost Flow</vt:lpstr>
      <vt:lpstr>Job Order Cost Flow</vt:lpstr>
      <vt:lpstr>Check on Learning</vt:lpstr>
      <vt:lpstr>Demonstration Problem</vt:lpstr>
      <vt:lpstr>Demonstration Problem</vt:lpstr>
      <vt:lpstr>Demonstration Problem</vt:lpstr>
      <vt:lpstr>Demonstration Problem</vt:lpstr>
      <vt:lpstr>Check on Learning</vt:lpstr>
      <vt:lpstr>Perpetual Overhead Application</vt:lpstr>
      <vt:lpstr>Perpetual Overhead Example</vt:lpstr>
      <vt:lpstr>Perpetual Overhead Example</vt:lpstr>
      <vt:lpstr>Check on Learning</vt:lpstr>
      <vt:lpstr>Perpetual Overhead Example (cont’d)</vt:lpstr>
      <vt:lpstr>Perpetual Overhead Example (cont’d)</vt:lpstr>
      <vt:lpstr>Perpetual Overhead Example (cont’d)</vt:lpstr>
      <vt:lpstr>Perpetual Overhead Example (cont’d)</vt:lpstr>
      <vt:lpstr>Check on Learning</vt:lpstr>
      <vt:lpstr>Over-applied vs. Under-applied</vt:lpstr>
      <vt:lpstr>Over-applied vs. Under-applied</vt:lpstr>
      <vt:lpstr>Over-applied vs. Under-applied</vt:lpstr>
      <vt:lpstr>Is this a Serious Problem?</vt:lpstr>
      <vt:lpstr>Under- or Over-costing</vt:lpstr>
      <vt:lpstr>Under- or Over-costing</vt:lpstr>
      <vt:lpstr>Under- or Over-costing</vt:lpstr>
      <vt:lpstr>Check on Learning</vt:lpstr>
      <vt:lpstr>Demonstration Problem – Part 2</vt:lpstr>
      <vt:lpstr>Demonstration Problem – Part 2</vt:lpstr>
      <vt:lpstr>Demonstration Problem – Part 2</vt:lpstr>
      <vt:lpstr>Demonstration Problem – Part 2</vt:lpstr>
      <vt:lpstr>Demonstration Problem – Part 2</vt:lpstr>
      <vt:lpstr>Demonstration Problem – Part 2</vt:lpstr>
      <vt:lpstr>Demonstration Problem – Part 2</vt:lpstr>
      <vt:lpstr>Demonstration Problem – Part 2</vt:lpstr>
      <vt:lpstr>Demonstration Problem – Part 2</vt:lpstr>
      <vt:lpstr>Demonstration Problem – Part 2</vt:lpstr>
      <vt:lpstr>Demonstration Problem – Part 2</vt:lpstr>
      <vt:lpstr>Demonstration Problem – Part 2</vt:lpstr>
      <vt:lpstr>Practical Exercise</vt:lpstr>
      <vt:lpstr>Job Order Costing Spreadsheet</vt:lpstr>
      <vt:lpstr>Job Order Costing Spreadsheet</vt:lpstr>
      <vt:lpstr>Screenshots</vt:lpstr>
      <vt:lpstr>Practical Exercise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Order Costing</dc:title>
  <dc:creator>Melanie Nelson</dc:creator>
  <cp:lastModifiedBy>Charis</cp:lastModifiedBy>
  <cp:revision>84</cp:revision>
  <dcterms:created xsi:type="dcterms:W3CDTF">2011-01-13T23:41:37Z</dcterms:created>
  <dcterms:modified xsi:type="dcterms:W3CDTF">2011-10-17T12:48:42Z</dcterms:modified>
</cp:coreProperties>
</file>