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3"/>
  </p:notesMasterIdLst>
  <p:sldIdLst>
    <p:sldId id="256" r:id="rId2"/>
    <p:sldId id="265" r:id="rId3"/>
    <p:sldId id="276" r:id="rId4"/>
    <p:sldId id="266" r:id="rId5"/>
    <p:sldId id="257" r:id="rId6"/>
    <p:sldId id="267" r:id="rId7"/>
    <p:sldId id="279" r:id="rId8"/>
    <p:sldId id="258" r:id="rId9"/>
    <p:sldId id="280" r:id="rId10"/>
    <p:sldId id="278" r:id="rId11"/>
    <p:sldId id="277" r:id="rId12"/>
    <p:sldId id="281" r:id="rId13"/>
    <p:sldId id="282" r:id="rId14"/>
    <p:sldId id="269" r:id="rId15"/>
    <p:sldId id="285" r:id="rId16"/>
    <p:sldId id="270" r:id="rId17"/>
    <p:sldId id="283" r:id="rId18"/>
    <p:sldId id="286" r:id="rId19"/>
    <p:sldId id="284" r:id="rId20"/>
    <p:sldId id="271" r:id="rId21"/>
    <p:sldId id="272" r:id="rId22"/>
    <p:sldId id="273" r:id="rId23"/>
    <p:sldId id="274" r:id="rId24"/>
    <p:sldId id="288" r:id="rId25"/>
    <p:sldId id="289" r:id="rId26"/>
    <p:sldId id="290" r:id="rId27"/>
    <p:sldId id="275" r:id="rId28"/>
    <p:sldId id="287" r:id="rId29"/>
    <p:sldId id="260" r:id="rId30"/>
    <p:sldId id="291" r:id="rId31"/>
    <p:sldId id="26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68800" autoAdjust="0"/>
  </p:normalViewPr>
  <p:slideViewPr>
    <p:cSldViewPr>
      <p:cViewPr varScale="1">
        <p:scale>
          <a:sx n="78" d="100"/>
          <a:sy n="78" d="100"/>
        </p:scale>
        <p:origin x="-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E0402-EEAC-4EAD-A315-819EA17DFC53}" type="datetimeFigureOut">
              <a:rPr lang="en-US" smtClean="0"/>
              <a:pPr/>
              <a:t>9/30/2011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06D67-DBD5-43A7-ADCC-C953A8ED55CD}" type="slidenum">
              <a:rPr lang="en-US" smtClean="0"/>
              <a:pPr/>
              <a:t>‹#›</a:t>
            </a:fld>
            <a:endParaRPr lang="en-US"/>
          </a:p>
        </p:txBody>
      </p:sp>
    </p:spTree>
    <p:extLst>
      <p:ext uri="{BB962C8B-B14F-4D97-AF65-F5344CB8AC3E}">
        <p14:creationId xmlns:p14="http://schemas.microsoft.com/office/powerpoint/2010/main" val="132505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We</a:t>
            </a:r>
            <a:r>
              <a:rPr lang="en-US" baseline="0" dirty="0" smtClean="0"/>
              <a:t> are seldom perfect on the first try, and even after two or three tries we are still finding ways to get better.  We learn about using the proper tools (I think our friend in the picture could use some help in this regard!) and other ways to improve performance. </a:t>
            </a:r>
            <a:r>
              <a:rPr lang="en-US" sz="1200" b="0" kern="1200" dirty="0" smtClean="0">
                <a:solidFill>
                  <a:schemeClr val="tx1"/>
                </a:solidFill>
                <a:effectLst/>
                <a:latin typeface="+mn-lt"/>
                <a:ea typeface="+mn-ea"/>
                <a:cs typeface="+mn-cs"/>
              </a:rPr>
              <a:t>As we learn or continuously improve in all areas of the mission, we can expect costs to decrease.  But, by how much?  And how do we plan for improvement and its effects on cost?  This lesson will give us a tool to use for just this purpose.</a:t>
            </a:r>
            <a:endParaRPr lang="en-US" b="0"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a:t>
            </a:fld>
            <a:endParaRPr lang="en-US"/>
          </a:p>
        </p:txBody>
      </p:sp>
    </p:spTree>
    <p:extLst>
      <p:ext uri="{BB962C8B-B14F-4D97-AF65-F5344CB8AC3E}">
        <p14:creationId xmlns:p14="http://schemas.microsoft.com/office/powerpoint/2010/main" val="81772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Absolute improvement is marginal and will decrease over many repetitions.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Assume a consistent percentage of improvement at </a:t>
            </a:r>
            <a:r>
              <a:rPr kumimoji="0" lang="en-US" sz="1200" b="0" i="1" u="none" strike="noStrike" kern="1200" cap="none" spc="0" normalizeH="0" baseline="0" noProof="0" dirty="0" smtClean="0">
                <a:ln>
                  <a:noFill/>
                </a:ln>
                <a:solidFill>
                  <a:schemeClr val="tx1"/>
                </a:solidFill>
                <a:effectLst/>
                <a:uLnTx/>
                <a:uFillTx/>
                <a:latin typeface="+mn-lt"/>
                <a:ea typeface="+mn-ea"/>
                <a:cs typeface="+mn-cs"/>
              </a:rPr>
              <a:t>Doubling Points</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(2</a:t>
            </a:r>
            <a:r>
              <a:rPr kumimoji="0" lang="en-US" sz="12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4</a:t>
            </a:r>
            <a:r>
              <a:rPr kumimoji="0" lang="en-US" sz="12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8</a:t>
            </a:r>
            <a:r>
              <a:rPr kumimoji="0" lang="en-US" sz="12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16</a:t>
            </a:r>
            <a:r>
              <a:rPr kumimoji="0" lang="en-US" sz="12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Improvement is based on c</a:t>
            </a:r>
            <a:r>
              <a:rPr kumimoji="0" lang="en-US" sz="1200" b="0" i="1" u="none" strike="noStrike" kern="1200" cap="none" spc="0" normalizeH="0" baseline="0" noProof="0" dirty="0" smtClean="0">
                <a:ln>
                  <a:noFill/>
                </a:ln>
                <a:solidFill>
                  <a:schemeClr val="tx1"/>
                </a:solidFill>
                <a:effectLst/>
                <a:uLnTx/>
                <a:uFillTx/>
                <a:latin typeface="+mn-lt"/>
                <a:ea typeface="+mn-ea"/>
                <a:cs typeface="+mn-cs"/>
              </a:rPr>
              <a:t>umulative average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cost</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11</a:t>
            </a:fld>
            <a:endParaRPr lang="en-US"/>
          </a:p>
        </p:txBody>
      </p:sp>
    </p:spTree>
    <p:extLst>
      <p:ext uri="{BB962C8B-B14F-4D97-AF65-F5344CB8AC3E}">
        <p14:creationId xmlns:p14="http://schemas.microsoft.com/office/powerpoint/2010/main" val="302421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2800" dirty="0" smtClean="0"/>
              <a:t>CALC theory posits that the use of resources will drop predictably as experience doubles</a:t>
            </a:r>
          </a:p>
          <a:p>
            <a:r>
              <a:rPr lang="en-US" sz="2800" dirty="0" smtClean="0"/>
              <a:t>Let’s assume an 80% learning rate</a:t>
            </a:r>
          </a:p>
          <a:p>
            <a:r>
              <a:rPr lang="en-US" sz="2800" dirty="0" smtClean="0"/>
              <a:t>Cumulative average = </a:t>
            </a:r>
          </a:p>
          <a:p>
            <a:pPr marL="0" indent="0" algn="ctr">
              <a:buNone/>
            </a:pPr>
            <a:r>
              <a:rPr lang="en-US" sz="2800" u="sng" dirty="0" smtClean="0"/>
              <a:t>Sum of all events</a:t>
            </a:r>
          </a:p>
          <a:p>
            <a:pPr marL="0" indent="0" algn="ctr">
              <a:buNone/>
            </a:pPr>
            <a:r>
              <a:rPr lang="en-US" sz="2800" dirty="0" smtClean="0"/>
              <a:t># of events </a:t>
            </a:r>
          </a:p>
          <a:p>
            <a:r>
              <a:rPr lang="en-US" sz="2800" dirty="0" smtClean="0"/>
              <a:t>80% learning rate means:</a:t>
            </a:r>
          </a:p>
          <a:p>
            <a:pPr marL="0" indent="0" algn="ctr">
              <a:buNone/>
            </a:pPr>
            <a:r>
              <a:rPr lang="en-US" sz="3000" u="sng" dirty="0" smtClean="0"/>
              <a:t>Event 1 + Event 2</a:t>
            </a:r>
          </a:p>
          <a:p>
            <a:pPr marL="0" indent="0" algn="ctr">
              <a:buNone/>
            </a:pPr>
            <a:r>
              <a:rPr lang="en-US" sz="3000" dirty="0" smtClean="0"/>
              <a:t>2</a:t>
            </a:r>
          </a:p>
          <a:p>
            <a:pPr marL="0" indent="0" algn="ctr">
              <a:buNone/>
            </a:pPr>
            <a:r>
              <a:rPr lang="en-US" sz="3000" dirty="0" smtClean="0"/>
              <a:t>= 80% * Event 1</a:t>
            </a:r>
          </a:p>
          <a:p>
            <a:pPr marL="0" indent="0" algn="l">
              <a:buNone/>
            </a:pP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12</a:t>
            </a:fld>
            <a:endParaRPr lang="en-US"/>
          </a:p>
        </p:txBody>
      </p:sp>
    </p:spTree>
    <p:extLst>
      <p:ext uri="{BB962C8B-B14F-4D97-AF65-F5344CB8AC3E}">
        <p14:creationId xmlns:p14="http://schemas.microsoft.com/office/powerpoint/2010/main" val="179958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3200" dirty="0" smtClean="0"/>
              <a:t>Use the 80% learning curve to predict Event 2</a:t>
            </a:r>
          </a:p>
          <a:p>
            <a:pPr marL="0" indent="0" algn="ctr">
              <a:buNone/>
            </a:pPr>
            <a:r>
              <a:rPr lang="en-US" sz="3200" dirty="0" smtClean="0"/>
              <a:t>(</a:t>
            </a:r>
            <a:r>
              <a:rPr lang="en-US" sz="2800" dirty="0" smtClean="0"/>
              <a:t>Event 1 + Event 2)/2 = 80% * Event 1</a:t>
            </a:r>
          </a:p>
          <a:p>
            <a:pPr marL="0" indent="0" algn="l">
              <a:buNone/>
            </a:pPr>
            <a:r>
              <a:rPr lang="en-US" sz="2800" dirty="0" smtClean="0"/>
              <a:t>Multiply</a:t>
            </a:r>
            <a:r>
              <a:rPr lang="en-US" sz="2800" baseline="0" dirty="0" smtClean="0"/>
              <a:t> both sides of the equation by 2</a:t>
            </a:r>
            <a:endParaRPr lang="en-US" sz="2800" dirty="0" smtClean="0"/>
          </a:p>
          <a:p>
            <a:pPr marL="0" indent="0" algn="ctr">
              <a:buNone/>
            </a:pPr>
            <a:r>
              <a:rPr lang="en-US" sz="2800" dirty="0" smtClean="0">
                <a:solidFill>
                  <a:schemeClr val="bg1">
                    <a:lumMod val="50000"/>
                  </a:schemeClr>
                </a:solidFill>
              </a:rPr>
              <a:t>2 * </a:t>
            </a:r>
            <a:r>
              <a:rPr lang="en-US" sz="2800" dirty="0" smtClean="0"/>
              <a:t>(Event 1 + Event 2) </a:t>
            </a:r>
            <a:r>
              <a:rPr lang="en-US" sz="2800" dirty="0" smtClean="0">
                <a:solidFill>
                  <a:schemeClr val="bg1">
                    <a:lumMod val="50000"/>
                  </a:schemeClr>
                </a:solidFill>
              </a:rPr>
              <a:t>/2</a:t>
            </a:r>
            <a:r>
              <a:rPr lang="en-US" sz="2800" dirty="0" smtClean="0"/>
              <a:t> = 2 * 80% * Event 1</a:t>
            </a:r>
          </a:p>
          <a:p>
            <a:pPr marL="0" indent="0" algn="ctr">
              <a:buNone/>
            </a:pPr>
            <a:r>
              <a:rPr lang="en-US" sz="2800" dirty="0" smtClean="0"/>
              <a:t>Event 1 + Event 2 = 160% * Event 1</a:t>
            </a:r>
          </a:p>
          <a:p>
            <a:pPr marL="0" indent="0" algn="l">
              <a:buNone/>
            </a:pPr>
            <a:r>
              <a:rPr lang="en-US" sz="2800" dirty="0" smtClean="0"/>
              <a:t>This means that,</a:t>
            </a:r>
            <a:r>
              <a:rPr lang="en-US" sz="2800" baseline="0" dirty="0" smtClean="0"/>
              <a:t> in order to yield and 80% learning curve, the total of Events 1 and 2 must equal 160% of the time of Event 1</a:t>
            </a:r>
            <a:endParaRPr lang="en-US" sz="2800" dirty="0" smtClean="0"/>
          </a:p>
          <a:p>
            <a:pPr marL="0" indent="0" algn="l">
              <a:buNone/>
            </a:pPr>
            <a:endParaRPr lang="en-US" sz="2800" dirty="0" smtClean="0"/>
          </a:p>
          <a:p>
            <a:pPr marL="0" indent="0" algn="l">
              <a:buNone/>
            </a:pPr>
            <a:r>
              <a:rPr lang="en-US" sz="2800" dirty="0" smtClean="0"/>
              <a:t>Subtract</a:t>
            </a:r>
            <a:r>
              <a:rPr lang="en-US" sz="2800" baseline="0" dirty="0" smtClean="0"/>
              <a:t> “Event 1” from both sides of the equation, giving us:</a:t>
            </a:r>
            <a:endParaRPr lang="en-US" sz="2800" dirty="0" smtClean="0"/>
          </a:p>
          <a:p>
            <a:pPr marL="0" indent="0" algn="ctr">
              <a:buNone/>
            </a:pPr>
            <a:r>
              <a:rPr lang="en-US" sz="2800" dirty="0" smtClean="0"/>
              <a:t>Event 2 = (160% * Event 1) – Event 1</a:t>
            </a:r>
          </a:p>
          <a:p>
            <a:endParaRPr lang="en-US" sz="3200" dirty="0" smtClean="0"/>
          </a:p>
          <a:p>
            <a:r>
              <a:rPr lang="en-US" sz="3200" dirty="0" smtClean="0"/>
              <a:t>Although</a:t>
            </a:r>
            <a:r>
              <a:rPr lang="en-US" sz="3200" baseline="0" dirty="0" smtClean="0"/>
              <a:t> this calculation isn’t shown on the slide, Event 2 = 60% of Event 1</a:t>
            </a:r>
            <a:endParaRPr lang="en-US" sz="3200" dirty="0" smtClean="0"/>
          </a:p>
          <a:p>
            <a:endParaRPr lang="en-US" sz="3200" dirty="0" smtClean="0"/>
          </a:p>
          <a:p>
            <a:r>
              <a:rPr lang="en-US" sz="3200" dirty="0" smtClean="0"/>
              <a:t>Calculate a predicted second trial for each team in person-seconds</a:t>
            </a:r>
          </a:p>
          <a:p>
            <a:endParaRPr lang="en-US" sz="3200"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13</a:t>
            </a:fld>
            <a:endParaRPr lang="en-US"/>
          </a:p>
        </p:txBody>
      </p:sp>
    </p:spTree>
    <p:extLst>
      <p:ext uri="{BB962C8B-B14F-4D97-AF65-F5344CB8AC3E}">
        <p14:creationId xmlns:p14="http://schemas.microsoft.com/office/powerpoint/2010/main" val="179958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1200" dirty="0" smtClean="0"/>
              <a:t>The best performing four teams continue</a:t>
            </a:r>
          </a:p>
          <a:p>
            <a:r>
              <a:rPr lang="en-US" sz="1200" dirty="0" smtClean="0"/>
              <a:t>Repeat the task and record the time in person-seconds</a:t>
            </a:r>
            <a:r>
              <a:rPr lang="en-US" sz="1200" baseline="0" dirty="0" smtClean="0"/>
              <a:t> as on slide 5</a:t>
            </a:r>
            <a:endParaRPr lang="en-US" sz="1200" dirty="0" smtClean="0"/>
          </a:p>
          <a:p>
            <a:endParaRPr lang="en-US" sz="1200" dirty="0" smtClean="0"/>
          </a:p>
          <a:p>
            <a:r>
              <a:rPr lang="en-US" sz="1200" dirty="0" smtClean="0"/>
              <a:t>Did learning occur?  What did you do</a:t>
            </a:r>
            <a:r>
              <a:rPr lang="en-US" sz="1200" baseline="0" dirty="0" smtClean="0"/>
              <a:t> differently?  Did it help?  Any decrease in person-seconds represents learning.</a:t>
            </a:r>
            <a:endParaRPr lang="en-US" sz="1200" dirty="0" smtClean="0"/>
          </a:p>
          <a:p>
            <a:endParaRPr lang="en-US" sz="1200" dirty="0" smtClean="0"/>
          </a:p>
          <a:p>
            <a:r>
              <a:rPr lang="en-US" sz="1200" dirty="0" smtClean="0"/>
              <a:t>What CALC % did each team achieve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14</a:t>
            </a:fld>
            <a:endParaRPr lang="en-US"/>
          </a:p>
        </p:txBody>
      </p:sp>
    </p:spTree>
    <p:extLst>
      <p:ext uri="{BB962C8B-B14F-4D97-AF65-F5344CB8AC3E}">
        <p14:creationId xmlns:p14="http://schemas.microsoft.com/office/powerpoint/2010/main" val="2392752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endParaRPr lang="en-US" sz="1200" dirty="0" smtClean="0"/>
          </a:p>
          <a:p>
            <a:r>
              <a:rPr lang="en-US" dirty="0" smtClean="0"/>
              <a:t>Column 1 is the event number</a:t>
            </a:r>
          </a:p>
          <a:p>
            <a:r>
              <a:rPr lang="en-US" dirty="0" smtClean="0"/>
              <a:t>Column 2 is the result for that event</a:t>
            </a:r>
          </a:p>
          <a:p>
            <a:r>
              <a:rPr lang="en-US" dirty="0" smtClean="0"/>
              <a:t>Column 3 is the cumulative total for all events</a:t>
            </a:r>
          </a:p>
          <a:p>
            <a:r>
              <a:rPr lang="en-US" dirty="0" smtClean="0"/>
              <a:t>Column 4 is the cumulative average for all events</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15</a:t>
            </a:fld>
            <a:endParaRPr lang="en-US"/>
          </a:p>
        </p:txBody>
      </p:sp>
    </p:spTree>
    <p:extLst>
      <p:ext uri="{BB962C8B-B14F-4D97-AF65-F5344CB8AC3E}">
        <p14:creationId xmlns:p14="http://schemas.microsoft.com/office/powerpoint/2010/main" val="4147948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pPr lvl="2"/>
            <a:r>
              <a:rPr lang="en-US" sz="1200" kern="1200" dirty="0" smtClean="0">
                <a:solidFill>
                  <a:schemeClr val="tx1"/>
                </a:solidFill>
                <a:effectLst/>
                <a:latin typeface="+mn-lt"/>
                <a:ea typeface="+mn-ea"/>
                <a:cs typeface="+mn-cs"/>
              </a:rPr>
              <a:t>Cumulative average for Event 1 = cumulative total/1</a:t>
            </a:r>
            <a:endParaRPr lang="en-US" sz="16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300/1 = 300</a:t>
            </a:r>
            <a:endParaRPr lang="en-US" sz="16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16</a:t>
            </a:fld>
            <a:endParaRPr lang="en-US"/>
          </a:p>
        </p:txBody>
      </p:sp>
    </p:spTree>
    <p:extLst>
      <p:ext uri="{BB962C8B-B14F-4D97-AF65-F5344CB8AC3E}">
        <p14:creationId xmlns:p14="http://schemas.microsoft.com/office/powerpoint/2010/main" val="4147948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1200" dirty="0" smtClean="0"/>
              <a:t>Total per-</a:t>
            </a:r>
            <a:r>
              <a:rPr lang="en-US" sz="1200" dirty="0" err="1" smtClean="0"/>
              <a:t>secs</a:t>
            </a:r>
            <a:r>
              <a:rPr lang="en-US" sz="1200" dirty="0" smtClean="0"/>
              <a:t> after 2</a:t>
            </a:r>
            <a:r>
              <a:rPr lang="en-US" sz="1200" baseline="30000" dirty="0" smtClean="0"/>
              <a:t>nd</a:t>
            </a:r>
            <a:r>
              <a:rPr lang="en-US" sz="1200" dirty="0" smtClean="0"/>
              <a:t> event is sum of 1</a:t>
            </a:r>
            <a:r>
              <a:rPr lang="en-US" sz="1200" baseline="30000" dirty="0" smtClean="0"/>
              <a:t>st</a:t>
            </a:r>
            <a:r>
              <a:rPr lang="en-US" sz="1200" dirty="0" smtClean="0"/>
              <a:t> and 2</a:t>
            </a:r>
            <a:r>
              <a:rPr lang="en-US" sz="1200" baseline="30000" dirty="0" smtClean="0"/>
              <a:t>nd</a:t>
            </a:r>
            <a:r>
              <a:rPr lang="en-US" sz="1200" dirty="0" smtClean="0"/>
              <a:t> events (300 + 240 = 540)</a:t>
            </a:r>
          </a:p>
          <a:p>
            <a:endParaRPr lang="en-US" sz="1200" dirty="0" smtClean="0"/>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17</a:t>
            </a:fld>
            <a:endParaRPr lang="en-US"/>
          </a:p>
        </p:txBody>
      </p:sp>
    </p:spTree>
    <p:extLst>
      <p:ext uri="{BB962C8B-B14F-4D97-AF65-F5344CB8AC3E}">
        <p14:creationId xmlns:p14="http://schemas.microsoft.com/office/powerpoint/2010/main" val="4147948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endParaRPr lang="en-US" sz="1200" dirty="0" smtClean="0"/>
          </a:p>
          <a:p>
            <a:endParaRPr lang="en-US" sz="1200" dirty="0" smtClean="0"/>
          </a:p>
          <a:p>
            <a:endParaRPr lang="en-US" sz="1200" dirty="0" smtClean="0"/>
          </a:p>
          <a:p>
            <a:r>
              <a:rPr lang="en-US" sz="1200" dirty="0" smtClean="0"/>
              <a:t>Cumulative Average after 2</a:t>
            </a:r>
            <a:r>
              <a:rPr lang="en-US" sz="1200" baseline="30000" dirty="0" smtClean="0"/>
              <a:t>nd</a:t>
            </a:r>
            <a:r>
              <a:rPr lang="en-US" sz="1200" dirty="0" smtClean="0"/>
              <a:t> event is Total divided by number of events in the Total (540/2 = 270)</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18</a:t>
            </a:fld>
            <a:endParaRPr lang="en-US"/>
          </a:p>
        </p:txBody>
      </p:sp>
    </p:spTree>
    <p:extLst>
      <p:ext uri="{BB962C8B-B14F-4D97-AF65-F5344CB8AC3E}">
        <p14:creationId xmlns:p14="http://schemas.microsoft.com/office/powerpoint/2010/main" val="4147948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1200" dirty="0" smtClean="0"/>
              <a:t>CALC% is the ratio between cumulative averages of 2</a:t>
            </a:r>
            <a:r>
              <a:rPr lang="en-US" sz="1200" baseline="30000" dirty="0" smtClean="0"/>
              <a:t>nd</a:t>
            </a:r>
            <a:r>
              <a:rPr lang="en-US" sz="1200" dirty="0" smtClean="0"/>
              <a:t> and 1</a:t>
            </a:r>
            <a:r>
              <a:rPr lang="en-US" sz="1200" baseline="30000" dirty="0" smtClean="0"/>
              <a:t>st</a:t>
            </a:r>
            <a:r>
              <a:rPr lang="en-US" sz="1200" dirty="0" smtClean="0"/>
              <a:t> events (270/300 = 90%)</a:t>
            </a:r>
          </a:p>
          <a:p>
            <a:r>
              <a:rPr lang="en-US" sz="1200" dirty="0" smtClean="0"/>
              <a:t>Notice that,</a:t>
            </a:r>
            <a:r>
              <a:rPr lang="en-US" sz="1200" baseline="0" dirty="0" smtClean="0"/>
              <a:t> although the second event’s time equaled 80% of the first event’s time, this represents a 90% Cumulative Average Learning Curve, not 80%</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19</a:t>
            </a:fld>
            <a:endParaRPr lang="en-US"/>
          </a:p>
        </p:txBody>
      </p:sp>
    </p:spTree>
    <p:extLst>
      <p:ext uri="{BB962C8B-B14F-4D97-AF65-F5344CB8AC3E}">
        <p14:creationId xmlns:p14="http://schemas.microsoft.com/office/powerpoint/2010/main" val="4147948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dirty="0" smtClean="0"/>
              <a:t>Students should fill in the table</a:t>
            </a:r>
            <a:r>
              <a:rPr lang="en-US" baseline="0" dirty="0" smtClean="0"/>
              <a:t> with the actual data from the class exercise.</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20</a:t>
            </a:fld>
            <a:endParaRPr lang="en-US"/>
          </a:p>
        </p:txBody>
      </p:sp>
    </p:spTree>
    <p:extLst>
      <p:ext uri="{BB962C8B-B14F-4D97-AF65-F5344CB8AC3E}">
        <p14:creationId xmlns:p14="http://schemas.microsoft.com/office/powerpoint/2010/main" val="2689917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b="1" dirty="0" smtClean="0"/>
              <a:t>Calculate projected costs with the cumulative average learning curve</a:t>
            </a:r>
            <a:endParaRPr lang="en-US" dirty="0" smtClean="0"/>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lvl="1"/>
            <a:r>
              <a:rPr lang="en-US" dirty="0" smtClean="0"/>
              <a:t>Describe the concept of learning curve</a:t>
            </a:r>
          </a:p>
          <a:p>
            <a:pPr lvl="1"/>
            <a:r>
              <a:rPr lang="en-US" dirty="0" smtClean="0"/>
              <a:t>Identify the key variables in the learning curve calculation</a:t>
            </a:r>
          </a:p>
          <a:p>
            <a:pPr lvl="1"/>
            <a:r>
              <a:rPr lang="en-US" dirty="0" smtClean="0"/>
              <a:t>Solve for missing variables in the learning curve calculation </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3</a:t>
            </a:fld>
            <a:endParaRPr lang="en-US"/>
          </a:p>
        </p:txBody>
      </p:sp>
    </p:spTree>
    <p:extLst>
      <p:ext uri="{BB962C8B-B14F-4D97-AF65-F5344CB8AC3E}">
        <p14:creationId xmlns:p14="http://schemas.microsoft.com/office/powerpoint/2010/main" val="954375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sz="2800" dirty="0" smtClean="0"/>
              <a:t>Of course! - there is always a better way</a:t>
            </a:r>
          </a:p>
          <a:p>
            <a:r>
              <a:rPr lang="en-US" sz="2800" dirty="0" smtClean="0"/>
              <a:t>However, learning curve theory recognizes that improvement occurs with doubling of experience.</a:t>
            </a:r>
          </a:p>
          <a:p>
            <a:pPr lvl="1"/>
            <a:r>
              <a:rPr lang="en-US" sz="2400" dirty="0" smtClean="0"/>
              <a:t>Consider the 80% CALC </a:t>
            </a:r>
          </a:p>
          <a:p>
            <a:r>
              <a:rPr lang="en-US" dirty="0" smtClean="0"/>
              <a:t>Large</a:t>
            </a:r>
            <a:r>
              <a:rPr lang="en-US" baseline="0" dirty="0" smtClean="0"/>
              <a:t> improvements are realized quickly at the beginning of the learning process.  Later improvements are smaller and come more gradually.</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21</a:t>
            </a:fld>
            <a:endParaRPr lang="en-US"/>
          </a:p>
        </p:txBody>
      </p:sp>
    </p:spTree>
    <p:extLst>
      <p:ext uri="{BB962C8B-B14F-4D97-AF65-F5344CB8AC3E}">
        <p14:creationId xmlns:p14="http://schemas.microsoft.com/office/powerpoint/2010/main" val="2757772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dirty="0" smtClean="0"/>
              <a:t>Yes – but this gets more complicated</a:t>
            </a:r>
          </a:p>
          <a:p>
            <a:r>
              <a:rPr lang="en-US" dirty="0" smtClean="0"/>
              <a:t>Because the 3</a:t>
            </a:r>
            <a:r>
              <a:rPr lang="en-US" baseline="30000" dirty="0" smtClean="0"/>
              <a:t>rd</a:t>
            </a:r>
            <a:r>
              <a:rPr lang="en-US" dirty="0" smtClean="0"/>
              <a:t> event is not a doubling of experience from the 2</a:t>
            </a:r>
            <a:r>
              <a:rPr lang="en-US" baseline="30000" dirty="0" smtClean="0"/>
              <a:t>nd</a:t>
            </a:r>
            <a:r>
              <a:rPr lang="en-US" dirty="0" smtClean="0"/>
              <a:t> event</a:t>
            </a:r>
          </a:p>
          <a:p>
            <a:r>
              <a:rPr lang="en-US" dirty="0" smtClean="0"/>
              <a:t>There is an equation:  y = </a:t>
            </a:r>
            <a:r>
              <a:rPr lang="en-US" dirty="0" err="1" smtClean="0"/>
              <a:t>aX</a:t>
            </a:r>
            <a:r>
              <a:rPr lang="en-US" dirty="0" smtClean="0"/>
              <a:t>    </a:t>
            </a:r>
          </a:p>
          <a:p>
            <a:pPr lvl="1"/>
            <a:r>
              <a:rPr lang="en-US" sz="2400" dirty="0" smtClean="0"/>
              <a:t>b= </a:t>
            </a:r>
            <a:r>
              <a:rPr lang="en-US" sz="2400" dirty="0" err="1" smtClean="0"/>
              <a:t>ln</a:t>
            </a:r>
            <a:r>
              <a:rPr lang="en-US" sz="2400" dirty="0" smtClean="0"/>
              <a:t> </a:t>
            </a:r>
            <a:r>
              <a:rPr lang="en-US" sz="2400" dirty="0" err="1" smtClean="0"/>
              <a:t>calc</a:t>
            </a:r>
            <a:r>
              <a:rPr lang="en-US" sz="2400" dirty="0" smtClean="0"/>
              <a:t>%/</a:t>
            </a:r>
            <a:r>
              <a:rPr lang="en-US" sz="2400" dirty="0" err="1" smtClean="0"/>
              <a:t>ln</a:t>
            </a:r>
            <a:r>
              <a:rPr lang="en-US" sz="2400" dirty="0" smtClean="0"/>
              <a:t> 2</a:t>
            </a:r>
          </a:p>
          <a:p>
            <a:pPr lvl="1"/>
            <a:r>
              <a:rPr lang="en-US" sz="2400" dirty="0" smtClean="0"/>
              <a:t>a = 1</a:t>
            </a:r>
            <a:r>
              <a:rPr lang="en-US" sz="2400" baseline="30000" dirty="0" smtClean="0"/>
              <a:t>st</a:t>
            </a:r>
            <a:r>
              <a:rPr lang="en-US" sz="2400" dirty="0" smtClean="0"/>
              <a:t> event per-</a:t>
            </a:r>
            <a:r>
              <a:rPr lang="en-US" sz="2400" dirty="0" err="1" smtClean="0"/>
              <a:t>secs</a:t>
            </a:r>
            <a:endParaRPr lang="en-US" sz="2400" dirty="0" smtClean="0"/>
          </a:p>
          <a:p>
            <a:pPr lvl="1"/>
            <a:r>
              <a:rPr lang="en-US" sz="2400" dirty="0" smtClean="0"/>
              <a:t>X = event number</a:t>
            </a:r>
          </a:p>
          <a:p>
            <a:pPr lvl="1"/>
            <a:r>
              <a:rPr lang="en-US" sz="2400" dirty="0" smtClean="0"/>
              <a:t>y works out to 70.21 for the cum </a:t>
            </a:r>
            <a:r>
              <a:rPr lang="en-US" sz="2400" dirty="0" err="1" smtClean="0"/>
              <a:t>avg</a:t>
            </a:r>
            <a:r>
              <a:rPr lang="en-US" sz="2400" dirty="0" smtClean="0"/>
              <a:t> after 3d event</a:t>
            </a:r>
          </a:p>
          <a:p>
            <a:r>
              <a:rPr lang="en-US" smtClean="0"/>
              <a:t>The</a:t>
            </a:r>
            <a:r>
              <a:rPr lang="en-US" baseline="0" smtClean="0"/>
              <a:t> math required for this calculation is beyond the scope of this course. </a:t>
            </a:r>
            <a:r>
              <a:rPr lang="en-US" smtClean="0"/>
              <a:t>We </a:t>
            </a:r>
            <a:r>
              <a:rPr lang="en-US" dirty="0" smtClean="0"/>
              <a:t>are only interested in natural doubling in this course and will not</a:t>
            </a:r>
            <a:r>
              <a:rPr lang="en-US" baseline="0" dirty="0" smtClean="0"/>
              <a:t> require calculation of the interim events.</a:t>
            </a:r>
            <a:endParaRPr lang="en-US"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22</a:t>
            </a:fld>
            <a:endParaRPr lang="en-US"/>
          </a:p>
        </p:txBody>
      </p:sp>
    </p:spTree>
    <p:extLst>
      <p:ext uri="{BB962C8B-B14F-4D97-AF65-F5344CB8AC3E}">
        <p14:creationId xmlns:p14="http://schemas.microsoft.com/office/powerpoint/2010/main" val="1682967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dirty="0" smtClean="0"/>
              <a:t>When we were </a:t>
            </a:r>
            <a:r>
              <a:rPr lang="en-US" baseline="0" dirty="0" smtClean="0"/>
              <a:t>calculating the CALC% we worked left to right.  Now, to calculate predictions for future events, we will work right to left on the table.</a:t>
            </a:r>
            <a:endParaRPr lang="en-US" dirty="0" smtClean="0"/>
          </a:p>
          <a:p>
            <a:r>
              <a:rPr lang="en-US" dirty="0" smtClean="0"/>
              <a:t>We start by assuming the same learning</a:t>
            </a:r>
            <a:r>
              <a:rPr lang="en-US" baseline="0" dirty="0" smtClean="0"/>
              <a:t> curve that was achieved after event 2</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23</a:t>
            </a:fld>
            <a:endParaRPr lang="en-US"/>
          </a:p>
        </p:txBody>
      </p:sp>
    </p:spTree>
    <p:extLst>
      <p:ext uri="{BB962C8B-B14F-4D97-AF65-F5344CB8AC3E}">
        <p14:creationId xmlns:p14="http://schemas.microsoft.com/office/powerpoint/2010/main" val="4023046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dirty="0" smtClean="0"/>
              <a:t>Moving right to left, we next calculate the new cumulative average, which is 90% * old cumulative</a:t>
            </a:r>
            <a:r>
              <a:rPr lang="en-US" baseline="0" dirty="0" smtClean="0"/>
              <a:t> average.</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24</a:t>
            </a:fld>
            <a:endParaRPr lang="en-US"/>
          </a:p>
        </p:txBody>
      </p:sp>
    </p:spTree>
    <p:extLst>
      <p:ext uri="{BB962C8B-B14F-4D97-AF65-F5344CB8AC3E}">
        <p14:creationId xmlns:p14="http://schemas.microsoft.com/office/powerpoint/2010/main" val="4023046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r>
              <a:rPr lang="en-US" dirty="0" smtClean="0"/>
              <a:t>Once again moving right</a:t>
            </a:r>
            <a:r>
              <a:rPr lang="en-US" baseline="0" dirty="0" smtClean="0"/>
              <a:t> to left, </a:t>
            </a:r>
            <a:r>
              <a:rPr lang="en-US" dirty="0" smtClean="0"/>
              <a:t>multiply the new cumulative average * 4 to</a:t>
            </a:r>
            <a:r>
              <a:rPr lang="en-US" baseline="0" dirty="0" smtClean="0"/>
              <a:t> get cumulative total for events 1 through 4</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25</a:t>
            </a:fld>
            <a:endParaRPr lang="en-US"/>
          </a:p>
        </p:txBody>
      </p:sp>
    </p:spTree>
    <p:extLst>
      <p:ext uri="{BB962C8B-B14F-4D97-AF65-F5344CB8AC3E}">
        <p14:creationId xmlns:p14="http://schemas.microsoft.com/office/powerpoint/2010/main" val="4023046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endParaRPr lang="en-US" sz="1200" dirty="0" smtClean="0"/>
          </a:p>
          <a:p>
            <a:pPr algn="ctr"/>
            <a:r>
              <a:rPr lang="en-US" b="1" dirty="0" smtClean="0">
                <a:solidFill>
                  <a:schemeClr val="tx1"/>
                </a:solidFill>
              </a:rPr>
              <a:t>Prediction for total of events 3 &amp; 4 is difference between cumulative total for 3 and cumulative total for 4:</a:t>
            </a:r>
          </a:p>
          <a:p>
            <a:pPr algn="ctr"/>
            <a:r>
              <a:rPr lang="en-US" b="1" dirty="0" smtClean="0">
                <a:solidFill>
                  <a:schemeClr val="tx1"/>
                </a:solidFill>
              </a:rPr>
              <a:t>972  -540 = 432 </a:t>
            </a:r>
          </a:p>
          <a:p>
            <a:endParaRPr lang="en-US" dirty="0" smtClean="0"/>
          </a:p>
          <a:p>
            <a:r>
              <a:rPr lang="en-US" dirty="0" smtClean="0"/>
              <a:t>The underlying</a:t>
            </a:r>
            <a:r>
              <a:rPr lang="en-US" baseline="0" dirty="0" smtClean="0"/>
              <a:t> algebra for this calculation is included below:</a:t>
            </a:r>
          </a:p>
          <a:p>
            <a:r>
              <a:rPr lang="en-US" dirty="0" smtClean="0"/>
              <a:t>(E1 + E2 + E3 + E4)/4</a:t>
            </a:r>
            <a:r>
              <a:rPr lang="en-US" baseline="0" dirty="0" smtClean="0"/>
              <a:t> = 90%*(E1 + E2)/2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(E1 + E2 + E3 + E4)/2</a:t>
            </a:r>
            <a:r>
              <a:rPr lang="en-US" baseline="0" dirty="0" smtClean="0"/>
              <a:t> = 90%*(E1 + E2)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(E1 + E2 + E3 + E4)</a:t>
            </a:r>
            <a:r>
              <a:rPr lang="en-US" baseline="0" dirty="0" smtClean="0"/>
              <a:t> = 180%*(E1 + E2)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(E3 + E4)</a:t>
            </a:r>
            <a:r>
              <a:rPr lang="en-US" baseline="0" dirty="0" smtClean="0"/>
              <a:t> = 180%*(E1 + E2) – (E1 + E2)</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26</a:t>
            </a:fld>
            <a:endParaRPr lang="en-US"/>
          </a:p>
        </p:txBody>
      </p:sp>
    </p:spTree>
    <p:extLst>
      <p:ext uri="{BB962C8B-B14F-4D97-AF65-F5344CB8AC3E}">
        <p14:creationId xmlns:p14="http://schemas.microsoft.com/office/powerpoint/2010/main" val="4023046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team with the best 2</a:t>
            </a:r>
            <a:r>
              <a:rPr lang="en-US" baseline="30000" dirty="0" smtClean="0"/>
              <a:t>nd</a:t>
            </a:r>
            <a:r>
              <a:rPr lang="en-US" dirty="0" smtClean="0"/>
              <a:t> event time and the team with the best CALC% will complete the task two additional times</a:t>
            </a:r>
          </a:p>
          <a:p>
            <a:r>
              <a:rPr lang="en-US" dirty="0" smtClean="0"/>
              <a:t>Each student should calculate a prediction for the best total time for 3</a:t>
            </a:r>
            <a:r>
              <a:rPr lang="en-US" baseline="30000" dirty="0" smtClean="0"/>
              <a:t>rd</a:t>
            </a:r>
            <a:r>
              <a:rPr lang="en-US" dirty="0" smtClean="0"/>
              <a:t> and 4</a:t>
            </a:r>
            <a:r>
              <a:rPr lang="en-US" baseline="30000" dirty="0" smtClean="0"/>
              <a:t>th</a:t>
            </a:r>
            <a:r>
              <a:rPr lang="en-US" dirty="0" smtClean="0"/>
              <a:t> event</a:t>
            </a:r>
          </a:p>
          <a:p>
            <a:r>
              <a:rPr lang="en-US" dirty="0" smtClean="0"/>
              <a:t>The team with the best 3</a:t>
            </a:r>
            <a:r>
              <a:rPr lang="en-US" baseline="30000" dirty="0" smtClean="0"/>
              <a:t>rd</a:t>
            </a:r>
            <a:r>
              <a:rPr lang="en-US" dirty="0" smtClean="0"/>
              <a:t> and 4</a:t>
            </a:r>
            <a:r>
              <a:rPr lang="en-US" baseline="30000" dirty="0" smtClean="0"/>
              <a:t>th</a:t>
            </a:r>
            <a:r>
              <a:rPr lang="en-US" dirty="0" smtClean="0"/>
              <a:t> event time and the three students with the closest prediction WIN</a:t>
            </a:r>
          </a:p>
          <a:p>
            <a:r>
              <a:rPr lang="en-US" dirty="0" smtClean="0"/>
              <a:t>Prizes may be: </a:t>
            </a:r>
            <a:r>
              <a:rPr lang="en-US" baseline="0" dirty="0" smtClean="0"/>
              <a:t> cup of coffee, bag of pretzels, etc. </a:t>
            </a:r>
            <a:endParaRPr lang="en-US"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27</a:t>
            </a:fld>
            <a:endParaRPr lang="en-US"/>
          </a:p>
        </p:txBody>
      </p:sp>
    </p:spTree>
    <p:extLst>
      <p:ext uri="{BB962C8B-B14F-4D97-AF65-F5344CB8AC3E}">
        <p14:creationId xmlns:p14="http://schemas.microsoft.com/office/powerpoint/2010/main" val="1986669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28</a:t>
            </a:fld>
            <a:endParaRPr lang="en-US"/>
          </a:p>
        </p:txBody>
      </p:sp>
    </p:spTree>
    <p:extLst>
      <p:ext uri="{BB962C8B-B14F-4D97-AF65-F5344CB8AC3E}">
        <p14:creationId xmlns:p14="http://schemas.microsoft.com/office/powerpoint/2010/main" val="31824451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Learning effects all costs and can be a major factor in evaluating contract bids</a:t>
            </a:r>
          </a:p>
          <a:p>
            <a:pPr lvl="1"/>
            <a:r>
              <a:rPr lang="en-US" sz="2400" dirty="0" smtClean="0"/>
              <a:t>How many per-</a:t>
            </a:r>
            <a:r>
              <a:rPr lang="en-US" sz="2400" dirty="0" err="1" smtClean="0"/>
              <a:t>secs</a:t>
            </a:r>
            <a:r>
              <a:rPr lang="en-US" sz="2400" dirty="0" smtClean="0"/>
              <a:t> did the winning team save after four events compared to their 1</a:t>
            </a:r>
            <a:r>
              <a:rPr lang="en-US" sz="2400" baseline="30000" dirty="0" smtClean="0"/>
              <a:t>st</a:t>
            </a:r>
            <a:r>
              <a:rPr lang="en-US" sz="2400" dirty="0" smtClean="0"/>
              <a:t> event time without learning?	</a:t>
            </a:r>
          </a:p>
          <a:p>
            <a:endParaRPr lang="en-US" sz="2800" dirty="0" smtClean="0"/>
          </a:p>
          <a:p>
            <a:r>
              <a:rPr lang="en-US" sz="2800" dirty="0" smtClean="0"/>
              <a:t>Learning curve effects are very dramatic over the first few events</a:t>
            </a:r>
          </a:p>
          <a:p>
            <a:pPr lvl="1"/>
            <a:r>
              <a:rPr lang="en-US" sz="2400" dirty="0" smtClean="0"/>
              <a:t>Consider the effect on new weapons systems developments</a:t>
            </a:r>
          </a:p>
          <a:p>
            <a:pPr lvl="1"/>
            <a:r>
              <a:rPr lang="en-US" sz="2400" dirty="0" smtClean="0"/>
              <a:t>What are the advantages of a contractor who has already “come down the learning curve”?</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29</a:t>
            </a:fld>
            <a:endParaRPr lang="en-US"/>
          </a:p>
        </p:txBody>
      </p:sp>
    </p:spTree>
    <p:extLst>
      <p:ext uri="{BB962C8B-B14F-4D97-AF65-F5344CB8AC3E}">
        <p14:creationId xmlns:p14="http://schemas.microsoft.com/office/powerpoint/2010/main" val="28437406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 A 90% CALC means that the time for the second event will be what percentage of the time for the first event?  A. It will be 80%. </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30</a:t>
            </a:fld>
            <a:endParaRPr lang="en-US"/>
          </a:p>
        </p:txBody>
      </p:sp>
    </p:spTree>
    <p:extLst>
      <p:ext uri="{BB962C8B-B14F-4D97-AF65-F5344CB8AC3E}">
        <p14:creationId xmlns:p14="http://schemas.microsoft.com/office/powerpoint/2010/main" val="408758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Learning is an important part of continuous improvement.  As we learn better ways to do things we can</a:t>
            </a:r>
            <a:r>
              <a:rPr lang="en-US" baseline="0" dirty="0" smtClean="0"/>
              <a:t> expect our costs to decrease.</a:t>
            </a:r>
            <a:endParaRPr lang="en-US" dirty="0" smtClean="0"/>
          </a:p>
          <a:p>
            <a:r>
              <a:rPr lang="en-US" dirty="0" smtClean="0"/>
              <a:t>Learning curve theory can predict future improvement as experience grows.  This helps us to make</a:t>
            </a:r>
            <a:r>
              <a:rPr lang="en-US" baseline="0" dirty="0" smtClean="0"/>
              <a:t> better cost projections.  </a:t>
            </a:r>
            <a:endParaRPr lang="en-US" dirty="0" smtClean="0"/>
          </a:p>
          <a:p>
            <a:r>
              <a:rPr lang="en-US" dirty="0" smtClean="0"/>
              <a:t>Learning occurs most rapidly with the first few trials and then slows</a:t>
            </a:r>
          </a:p>
          <a:p>
            <a:r>
              <a:rPr lang="en-US" dirty="0" smtClean="0"/>
              <a:t>Cumulative learning curve percentage conveys the factors by which the cumulative average adjusts with every doubling of experience</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4</a:t>
            </a:fld>
            <a:endParaRPr lang="en-US"/>
          </a:p>
        </p:txBody>
      </p:sp>
    </p:spTree>
    <p:extLst>
      <p:ext uri="{BB962C8B-B14F-4D97-AF65-F5344CB8AC3E}">
        <p14:creationId xmlns:p14="http://schemas.microsoft.com/office/powerpoint/2010/main" val="2470505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Activity</a:t>
            </a:r>
            <a:r>
              <a:rPr lang="en-US" sz="1200" baseline="0" dirty="0" smtClean="0"/>
              <a:t> Step 1  Demonstrate the learning curve</a:t>
            </a:r>
          </a:p>
          <a:p>
            <a:pPr>
              <a:lnSpc>
                <a:spcPct val="90000"/>
              </a:lnSpc>
            </a:pPr>
            <a:r>
              <a:rPr lang="en-US" sz="1200" dirty="0" smtClean="0"/>
              <a:t>Appoint one student as class timekeeper</a:t>
            </a:r>
          </a:p>
          <a:p>
            <a:pPr>
              <a:lnSpc>
                <a:spcPct val="90000"/>
              </a:lnSpc>
            </a:pPr>
            <a:r>
              <a:rPr lang="en-US" sz="1200" dirty="0" smtClean="0"/>
              <a:t>Divide class into teams </a:t>
            </a:r>
          </a:p>
          <a:p>
            <a:pPr>
              <a:lnSpc>
                <a:spcPct val="90000"/>
              </a:lnSpc>
            </a:pPr>
            <a:r>
              <a:rPr lang="en-US" sz="1200" dirty="0" smtClean="0"/>
              <a:t>Instructor issues materials:</a:t>
            </a:r>
          </a:p>
          <a:p>
            <a:pPr>
              <a:lnSpc>
                <a:spcPct val="90000"/>
              </a:lnSpc>
            </a:pPr>
            <a:r>
              <a:rPr lang="en-US" sz="1200" dirty="0" smtClean="0"/>
              <a:t>	Each</a:t>
            </a:r>
            <a:r>
              <a:rPr lang="en-US" sz="1200" baseline="0" dirty="0" smtClean="0"/>
              <a:t> group requires: 30 sheets of paper (15 each of “page 1” and “page 2”), 15 envelopes, a stapler.  Pages 1 and 2 may be different color pages, or just marked in some way to indicate they are different.</a:t>
            </a:r>
            <a:endParaRPr lang="en-US" sz="1200" dirty="0" smtClean="0"/>
          </a:p>
          <a:p>
            <a:pPr>
              <a:lnSpc>
                <a:spcPct val="90000"/>
              </a:lnSpc>
            </a:pPr>
            <a:r>
              <a:rPr lang="en-US" sz="1200" dirty="0" smtClean="0"/>
              <a:t>Instructor specifies task</a:t>
            </a:r>
          </a:p>
          <a:p>
            <a:pPr>
              <a:lnSpc>
                <a:spcPct val="90000"/>
              </a:lnSpc>
            </a:pPr>
            <a:r>
              <a:rPr lang="en-US" sz="1200" dirty="0" smtClean="0"/>
              <a:t>	Each group must collate</a:t>
            </a:r>
            <a:r>
              <a:rPr lang="en-US" sz="1200" baseline="0" dirty="0" smtClean="0"/>
              <a:t> and staple page 1 and 2 together, fold and stuff into envelopes (do not seal the envelopes.)</a:t>
            </a:r>
          </a:p>
          <a:p>
            <a:pPr>
              <a:lnSpc>
                <a:spcPct val="90000"/>
              </a:lnSpc>
            </a:pPr>
            <a:r>
              <a:rPr lang="en-US" sz="1200" baseline="0" dirty="0" smtClean="0"/>
              <a:t>	[Don’t give the groups a lot of time to get organized.  Hand out the materials, define the task, and have them start. Learning will come later.]</a:t>
            </a:r>
            <a:endParaRPr lang="en-US" sz="1200" dirty="0" smtClean="0"/>
          </a:p>
          <a:p>
            <a:pPr>
              <a:lnSpc>
                <a:spcPct val="90000"/>
              </a:lnSpc>
            </a:pPr>
            <a:endParaRPr lang="en-US" sz="1200" dirty="0" smtClean="0"/>
          </a:p>
          <a:p>
            <a:pPr>
              <a:lnSpc>
                <a:spcPct val="90000"/>
              </a:lnSpc>
            </a:pPr>
            <a:r>
              <a:rPr lang="en-US" sz="1200" dirty="0" smtClean="0"/>
              <a:t>All teams start immediately and at same time</a:t>
            </a:r>
          </a:p>
          <a:p>
            <a:pPr>
              <a:lnSpc>
                <a:spcPct val="90000"/>
              </a:lnSpc>
            </a:pPr>
            <a:endParaRPr lang="en-US" sz="1200" dirty="0" smtClean="0"/>
          </a:p>
          <a:p>
            <a:pPr>
              <a:lnSpc>
                <a:spcPct val="90000"/>
              </a:lnSpc>
            </a:pPr>
            <a:r>
              <a:rPr lang="en-US" sz="1200" dirty="0" smtClean="0"/>
              <a:t>Timekeeper records time each team finishes task (to nearest whole second)</a:t>
            </a:r>
          </a:p>
          <a:p>
            <a:pPr>
              <a:lnSpc>
                <a:spcPct val="90000"/>
              </a:lnSpc>
            </a:pPr>
            <a:r>
              <a:rPr lang="en-US" sz="1200" dirty="0" smtClean="0"/>
              <a:t>Instructor converts time into resource consumption (person seconds)  Number of people in the group</a:t>
            </a:r>
            <a:r>
              <a:rPr lang="en-US" sz="1200" baseline="0" dirty="0" smtClean="0"/>
              <a:t> * number of seconds to complete the task.</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5</a:t>
            </a:fld>
            <a:endParaRPr lang="en-US"/>
          </a:p>
        </p:txBody>
      </p:sp>
    </p:spTree>
    <p:extLst>
      <p:ext uri="{BB962C8B-B14F-4D97-AF65-F5344CB8AC3E}">
        <p14:creationId xmlns:p14="http://schemas.microsoft.com/office/powerpoint/2010/main" val="339179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p>
          <a:p>
            <a:pPr>
              <a:lnSpc>
                <a:spcPct val="90000"/>
              </a:lnSpc>
            </a:pPr>
            <a:r>
              <a:rPr lang="en-US" dirty="0" smtClean="0"/>
              <a:t>How did we do?</a:t>
            </a:r>
          </a:p>
          <a:p>
            <a:pPr>
              <a:lnSpc>
                <a:spcPct val="90000"/>
              </a:lnSpc>
            </a:pPr>
            <a:endParaRPr lang="en-US" dirty="0" smtClean="0"/>
          </a:p>
          <a:p>
            <a:pPr>
              <a:lnSpc>
                <a:spcPct val="90000"/>
              </a:lnSpc>
            </a:pPr>
            <a:r>
              <a:rPr lang="en-US" dirty="0" smtClean="0"/>
              <a:t>How can we do it better?</a:t>
            </a:r>
          </a:p>
          <a:p>
            <a:pPr lvl="1">
              <a:lnSpc>
                <a:spcPct val="90000"/>
              </a:lnSpc>
            </a:pPr>
            <a:r>
              <a:rPr lang="en-US" dirty="0" smtClean="0"/>
              <a:t>Was there role confusion? </a:t>
            </a:r>
            <a:r>
              <a:rPr lang="en-US" baseline="0" dirty="0" smtClean="0"/>
              <a:t> Perhaps we can better define the roles.  </a:t>
            </a:r>
            <a:endParaRPr lang="en-US" dirty="0" smtClean="0"/>
          </a:p>
          <a:p>
            <a:pPr lvl="1">
              <a:lnSpc>
                <a:spcPct val="90000"/>
              </a:lnSpc>
            </a:pPr>
            <a:r>
              <a:rPr lang="en-US" dirty="0" smtClean="0"/>
              <a:t>Were we over staffed? Maybe</a:t>
            </a:r>
            <a:r>
              <a:rPr lang="en-US" baseline="0" dirty="0" smtClean="0"/>
              <a:t> we need to fire someone.</a:t>
            </a:r>
            <a:endParaRPr lang="en-US" dirty="0" smtClean="0"/>
          </a:p>
          <a:p>
            <a:pPr>
              <a:lnSpc>
                <a:spcPct val="90000"/>
              </a:lnSpc>
            </a:pPr>
            <a:endParaRPr lang="en-US" dirty="0" smtClean="0"/>
          </a:p>
          <a:p>
            <a:pPr>
              <a:lnSpc>
                <a:spcPct val="90000"/>
              </a:lnSpc>
            </a:pPr>
            <a:r>
              <a:rPr lang="en-US" dirty="0" smtClean="0"/>
              <a:t>How much better can we do it?</a:t>
            </a:r>
            <a:r>
              <a:rPr lang="en-US" baseline="0" dirty="0" smtClean="0"/>
              <a:t>  Make a guess as to what your time in person-seconds will be next time.</a:t>
            </a:r>
            <a:endParaRPr lang="en-US" dirty="0" smtClean="0"/>
          </a:p>
        </p:txBody>
      </p:sp>
      <p:sp>
        <p:nvSpPr>
          <p:cNvPr id="4" name="Slide Number Placeholder 3"/>
          <p:cNvSpPr>
            <a:spLocks noGrp="1"/>
          </p:cNvSpPr>
          <p:nvPr>
            <p:ph type="sldNum" sz="quarter" idx="10"/>
          </p:nvPr>
        </p:nvSpPr>
        <p:spPr/>
        <p:txBody>
          <a:bodyPr/>
          <a:lstStyle/>
          <a:p>
            <a:fld id="{AB006D67-DBD5-43A7-ADCC-C953A8ED55CD}" type="slidenum">
              <a:rPr lang="en-US" smtClean="0"/>
              <a:pPr/>
              <a:t>6</a:t>
            </a:fld>
            <a:endParaRPr lang="en-US"/>
          </a:p>
        </p:txBody>
      </p:sp>
    </p:spTree>
    <p:extLst>
      <p:ext uri="{BB962C8B-B14F-4D97-AF65-F5344CB8AC3E}">
        <p14:creationId xmlns:p14="http://schemas.microsoft.com/office/powerpoint/2010/main" val="10391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p>
          <a:p>
            <a:pPr algn="ctr">
              <a:buFont typeface="Symbol" pitchFamily="18" charset="2"/>
              <a:buNone/>
            </a:pPr>
            <a:r>
              <a:rPr lang="en-US" sz="1200" dirty="0" smtClean="0"/>
              <a:t>“The Cumulative Average per Unit </a:t>
            </a:r>
          </a:p>
          <a:p>
            <a:pPr algn="ctr">
              <a:buFont typeface="Symbol" pitchFamily="18" charset="2"/>
              <a:buNone/>
            </a:pPr>
            <a:r>
              <a:rPr lang="en-US" sz="1200" dirty="0" smtClean="0"/>
              <a:t>Decreases by a Constant Percentage </a:t>
            </a:r>
          </a:p>
          <a:p>
            <a:pPr algn="ctr">
              <a:buFont typeface="Symbol" pitchFamily="18" charset="2"/>
              <a:buNone/>
            </a:pPr>
            <a:r>
              <a:rPr lang="en-US" sz="1200" dirty="0" smtClean="0"/>
              <a:t>Each Time the Number of Iterations Doubles”</a:t>
            </a:r>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7</a:t>
            </a:fld>
            <a:endParaRPr lang="en-US"/>
          </a:p>
        </p:txBody>
      </p:sp>
    </p:spTree>
    <p:extLst>
      <p:ext uri="{BB962C8B-B14F-4D97-AF65-F5344CB8AC3E}">
        <p14:creationId xmlns:p14="http://schemas.microsoft.com/office/powerpoint/2010/main" val="302421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p>
          <a:p>
            <a:pPr algn="l">
              <a:buFont typeface="Symbol" pitchFamily="18" charset="2"/>
              <a:buNone/>
            </a:pPr>
            <a:r>
              <a:rPr lang="en-US" sz="1200" dirty="0" smtClean="0"/>
              <a:t>Th</a:t>
            </a:r>
            <a:r>
              <a:rPr lang="en-US" dirty="0" smtClean="0"/>
              <a:t>ere are really three key pieces to the theory:</a:t>
            </a:r>
          </a:p>
          <a:p>
            <a:r>
              <a:rPr lang="en-US" dirty="0" smtClean="0"/>
              <a:t>First it</a:t>
            </a:r>
            <a:r>
              <a:rPr lang="en-US" baseline="0" dirty="0" smtClean="0"/>
              <a:t> is the cumulative average per unit, NOT the value of each new unit, that decreases.</a:t>
            </a:r>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8</a:t>
            </a:fld>
            <a:endParaRPr lang="en-US"/>
          </a:p>
        </p:txBody>
      </p:sp>
    </p:spTree>
    <p:extLst>
      <p:ext uri="{BB962C8B-B14F-4D97-AF65-F5344CB8AC3E}">
        <p14:creationId xmlns:p14="http://schemas.microsoft.com/office/powerpoint/2010/main" val="302421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p>
          <a:p>
            <a:pPr algn="l">
              <a:buFont typeface="Symbol" pitchFamily="18" charset="2"/>
              <a:buNone/>
            </a:pPr>
            <a:r>
              <a:rPr lang="en-US" sz="1200" dirty="0" smtClean="0"/>
              <a:t>Decreases by a Constant Percentage </a:t>
            </a:r>
            <a:r>
              <a:rPr lang="en-US" sz="1200" baseline="0" dirty="0" smtClean="0"/>
              <a:t> - this percentage is new cumulative average/old cumulative average.  Examples 80%, 95%, etc. (as opposed to the percentage of the </a:t>
            </a:r>
            <a:r>
              <a:rPr lang="en-US" sz="1200" i="1" baseline="0" dirty="0" smtClean="0"/>
              <a:t>change</a:t>
            </a:r>
            <a:r>
              <a:rPr lang="en-US" sz="1200" i="0" baseline="0" dirty="0" smtClean="0"/>
              <a:t>:  </a:t>
            </a:r>
            <a:r>
              <a:rPr lang="en-US" sz="1200" baseline="0" dirty="0" smtClean="0"/>
              <a:t>20%, 5%, etc.)</a:t>
            </a:r>
            <a:endParaRPr lang="en-US" sz="1200" dirty="0" smtClean="0"/>
          </a:p>
        </p:txBody>
      </p:sp>
      <p:sp>
        <p:nvSpPr>
          <p:cNvPr id="4" name="Slide Number Placeholder 3"/>
          <p:cNvSpPr>
            <a:spLocks noGrp="1"/>
          </p:cNvSpPr>
          <p:nvPr>
            <p:ph type="sldNum" sz="quarter" idx="10"/>
          </p:nvPr>
        </p:nvSpPr>
        <p:spPr/>
        <p:txBody>
          <a:bodyPr/>
          <a:lstStyle/>
          <a:p>
            <a:fld id="{AB006D67-DBD5-43A7-ADCC-C953A8ED55CD}" type="slidenum">
              <a:rPr lang="en-US" smtClean="0"/>
              <a:pPr/>
              <a:t>9</a:t>
            </a:fld>
            <a:endParaRPr lang="en-US"/>
          </a:p>
        </p:txBody>
      </p:sp>
    </p:spTree>
    <p:extLst>
      <p:ext uri="{BB962C8B-B14F-4D97-AF65-F5344CB8AC3E}">
        <p14:creationId xmlns:p14="http://schemas.microsoft.com/office/powerpoint/2010/main" val="302421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Activity</a:t>
            </a:r>
            <a:r>
              <a:rPr lang="en-US" sz="1200" baseline="0" dirty="0" smtClean="0"/>
              <a:t> Step 1  Demonstrate the learning curve</a:t>
            </a:r>
          </a:p>
          <a:p>
            <a:pPr algn="l">
              <a:buFont typeface="Symbol" pitchFamily="18" charset="2"/>
              <a:buNone/>
            </a:pPr>
            <a:r>
              <a:rPr lang="en-US" sz="1200" dirty="0" smtClean="0"/>
              <a:t>Each Time the Number of Iterations Doubles</a:t>
            </a:r>
            <a:r>
              <a:rPr lang="en-US" sz="1200" baseline="0" dirty="0" smtClean="0"/>
              <a:t> – the constant percentage is not applied with each iteration, but only at the doubling points.</a:t>
            </a:r>
          </a:p>
          <a:p>
            <a:pPr algn="l">
              <a:buFont typeface="Symbol" pitchFamily="18" charset="2"/>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AB006D67-DBD5-43A7-ADCC-C953A8ED55CD}" type="slidenum">
              <a:rPr lang="en-US" smtClean="0"/>
              <a:pPr/>
              <a:t>10</a:t>
            </a:fld>
            <a:endParaRPr lang="en-US"/>
          </a:p>
        </p:txBody>
      </p:sp>
    </p:spTree>
    <p:extLst>
      <p:ext uri="{BB962C8B-B14F-4D97-AF65-F5344CB8AC3E}">
        <p14:creationId xmlns:p14="http://schemas.microsoft.com/office/powerpoint/2010/main" val="30242177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93F4F0-B386-4BAB-BAA5-7505B5CC30E0}" type="datetime1">
              <a:rPr lang="en-US" smtClean="0"/>
              <a:pPr/>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E1A5F5C7-3241-4274-AD8E-44E49CAE38EA}" type="slidenum">
              <a:rPr lang="en-US" smtClean="0"/>
              <a:pPr/>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059DFB-C054-4C2D-B9CC-62C1C539F07E}"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E1A5F5C7-3241-4274-AD8E-44E49CAE38EA}" type="slidenum">
              <a:rPr lang="en-US" smtClean="0"/>
              <a:pPr/>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7EEB33-2DEC-4D66-96AE-186997756A29}"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E1A5F5C7-3241-4274-AD8E-44E49CAE38EA}" type="slidenum">
              <a:rPr lang="en-US" smtClean="0"/>
              <a:pPr/>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C431F2-5103-4020-B171-B3736C8F40A0}" type="datetime1">
              <a:rPr lang="en-US" smtClean="0"/>
              <a:pPr/>
              <a:t>9/30/2011</a:t>
            </a:fld>
            <a:endParaRPr lang="en-US"/>
          </a:p>
        </p:txBody>
      </p:sp>
      <p:sp>
        <p:nvSpPr>
          <p:cNvPr id="5" name="Footer Placeholder 4"/>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6" name="Slide Number Placeholder 5"/>
          <p:cNvSpPr>
            <a:spLocks noGrp="1"/>
          </p:cNvSpPr>
          <p:nvPr>
            <p:ph type="sldNum" sz="quarter" idx="12"/>
          </p:nvPr>
        </p:nvSpPr>
        <p:spPr/>
        <p:txBody>
          <a:bodyPr/>
          <a:lstStyle>
            <a:lvl1pPr>
              <a:defRPr>
                <a:solidFill>
                  <a:schemeClr val="bg1">
                    <a:lumMod val="6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549B0F-CB75-4BF9-8A1F-110DAE2DC64D}" type="datetime1">
              <a:rPr lang="en-US" smtClean="0"/>
              <a:pPr/>
              <a:t>9/30/2011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E1A5F5C7-3241-4274-AD8E-44E49CAE38EA}" type="slidenum">
              <a:rPr lang="en-US" smtClean="0"/>
              <a:pPr/>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EC462B-EBAD-4136-ACD1-BC89028E0C48}" type="datetime1">
              <a:rPr lang="en-US" smtClean="0"/>
              <a:pPr/>
              <a:t>9/30/2011</a:t>
            </a:fld>
            <a:endParaRPr lang="en-US"/>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F91C28-B708-475C-ABC2-C4B718EFA45E}" type="datetime1">
              <a:rPr lang="en-US" smtClean="0"/>
              <a:pPr/>
              <a:t>9/30/2011</a:t>
            </a:fld>
            <a:endParaRPr lang="en-US"/>
          </a:p>
        </p:txBody>
      </p:sp>
      <p:sp>
        <p:nvSpPr>
          <p:cNvPr id="8" name="Footer Placeholder 7"/>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9" name="Slide Number Placeholder 8"/>
          <p:cNvSpPr>
            <a:spLocks noGrp="1"/>
          </p:cNvSpPr>
          <p:nvPr>
            <p:ph type="sldNum" sz="quarter" idx="12"/>
          </p:nvPr>
        </p:nvSpPr>
        <p:spPr/>
        <p:txBody>
          <a:bodyPr/>
          <a:lstStyle>
            <a:lvl1pPr>
              <a:defRPr>
                <a:solidFill>
                  <a:schemeClr val="bg1">
                    <a:lumMod val="6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3B7E45-C506-49D1-8E3F-2EB88ED78A33}" type="datetime1">
              <a:rPr lang="en-US" smtClean="0"/>
              <a:pPr/>
              <a:t>9/30/2011</a:t>
            </a:fld>
            <a:endParaRPr lang="en-US"/>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5" name="Slide Number Placeholder 4"/>
          <p:cNvSpPr>
            <a:spLocks noGrp="1"/>
          </p:cNvSpPr>
          <p:nvPr>
            <p:ph type="sldNum" sz="quarter" idx="12"/>
          </p:nvPr>
        </p:nvSpPr>
        <p:spPr/>
        <p:txBody>
          <a:bodyPr/>
          <a:lstStyle>
            <a:lvl1pPr>
              <a:defRPr>
                <a:solidFill>
                  <a:schemeClr val="bg1">
                    <a:lumMod val="6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C5AA0-369D-4F30-9B67-90CB43885063}" type="datetime1">
              <a:rPr lang="en-US" smtClean="0"/>
              <a:pPr/>
              <a:t>9/30/2011</a:t>
            </a:fld>
            <a:endParaRPr lang="en-US"/>
          </a:p>
        </p:txBody>
      </p:sp>
      <p:sp>
        <p:nvSpPr>
          <p:cNvPr id="3" name="Footer Placeholder 2"/>
          <p:cNvSpPr>
            <a:spLocks noGrp="1"/>
          </p:cNvSpPr>
          <p:nvPr>
            <p:ph type="ftr" sz="quarter" idx="11"/>
          </p:nvPr>
        </p:nvSpPr>
        <p:spPr/>
        <p:txBody>
          <a:bodyPr/>
          <a:lstStyle>
            <a:lvl1pPr>
              <a:defRPr>
                <a:solidFill>
                  <a:schemeClr val="bg1">
                    <a:lumMod val="65000"/>
                  </a:schemeClr>
                </a:solidFill>
              </a:defRPr>
            </a:lvl1pPr>
          </a:lstStyle>
          <a:p>
            <a:r>
              <a:rPr lang="en-US" smtClean="0"/>
              <a:t>© Dale R. Geiger 2011</a:t>
            </a:r>
            <a:endParaRPr lang="en-US"/>
          </a:p>
        </p:txBody>
      </p:sp>
      <p:sp>
        <p:nvSpPr>
          <p:cNvPr id="4" name="Slide Number Placeholder 3"/>
          <p:cNvSpPr>
            <a:spLocks noGrp="1"/>
          </p:cNvSpPr>
          <p:nvPr>
            <p:ph type="sldNum" sz="quarter" idx="12"/>
          </p:nvPr>
        </p:nvSpPr>
        <p:spPr/>
        <p:txBody>
          <a:bodyPr/>
          <a:lstStyle>
            <a:lvl1pPr>
              <a:defRPr>
                <a:solidFill>
                  <a:schemeClr val="bg1">
                    <a:lumMod val="6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AFE64-8EB9-477A-94F3-06E30DE72FCC}" type="datetime1">
              <a:rPr lang="en-US" smtClean="0"/>
              <a:pPr/>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E1A5F5C7-3241-4274-AD8E-44E49CAE38EA}" type="slidenum">
              <a:rPr lang="en-US" smtClean="0"/>
              <a:pPr/>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1468D-98D0-4C9F-9FB0-2136EF9C586A}" type="datetime1">
              <a:rPr lang="en-US" smtClean="0"/>
              <a:pPr/>
              <a:t>9/30/2011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E1A5F5C7-3241-4274-AD8E-44E49CAE38EA}" type="slidenum">
              <a:rPr lang="en-US" smtClean="0"/>
              <a:pPr/>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731E0-73E6-4F98-B9B1-E6D5CAC68903}" type="datetime1">
              <a:rPr lang="en-US" smtClean="0"/>
              <a:pPr/>
              <a:t>9/30/2011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5F5C7-3241-4274-AD8E-44E49CAE38EA}" type="slidenum">
              <a:rPr lang="en-US" smtClean="0"/>
              <a:pPr/>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Calculate Projected Costs With The Cumulative Average Learning Curve</a:t>
            </a:r>
          </a:p>
        </p:txBody>
      </p:sp>
      <p:sp>
        <p:nvSpPr>
          <p:cNvPr id="3" name="Subtitle 2"/>
          <p:cNvSpPr>
            <a:spLocks noGrp="1"/>
          </p:cNvSpPr>
          <p:nvPr>
            <p:ph type="subTitle" idx="1"/>
          </p:nvPr>
        </p:nvSpPr>
        <p:spPr/>
        <p:txBody>
          <a:bodyPr/>
          <a:lstStyle/>
          <a:p>
            <a:r>
              <a:rPr lang="en-US" dirty="0" smtClean="0"/>
              <a:t>Principles of </a:t>
            </a:r>
            <a:r>
              <a:rPr lang="en-US" smtClean="0"/>
              <a:t>Cost Analysis and </a:t>
            </a:r>
            <a:r>
              <a:rPr lang="en-US" dirty="0" smtClean="0"/>
              <a:t>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a:t>
            </a:fld>
            <a:endParaRPr lang="en-US"/>
          </a:p>
        </p:txBody>
      </p:sp>
    </p:spTree>
    <p:extLst>
      <p:ext uri="{BB962C8B-B14F-4D97-AF65-F5344CB8AC3E}">
        <p14:creationId xmlns:p14="http://schemas.microsoft.com/office/powerpoint/2010/main" val="64911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dirty="0" smtClean="0"/>
              <a:t>Cumulative Average Learning </a:t>
            </a:r>
            <a:r>
              <a:rPr lang="en-US" dirty="0"/>
              <a:t>Curve </a:t>
            </a:r>
            <a:r>
              <a:rPr lang="en-US" dirty="0" smtClean="0"/>
              <a:t>(CALC) Theory</a:t>
            </a:r>
            <a:endParaRPr lang="en-US" dirty="0"/>
          </a:p>
        </p:txBody>
      </p:sp>
      <p:sp>
        <p:nvSpPr>
          <p:cNvPr id="75779" name="Rectangle 3"/>
          <p:cNvSpPr>
            <a:spLocks noGrp="1" noChangeArrowheads="1"/>
          </p:cNvSpPr>
          <p:nvPr>
            <p:ph idx="1"/>
          </p:nvPr>
        </p:nvSpPr>
        <p:spPr>
          <a:xfrm>
            <a:off x="457200" y="1600201"/>
            <a:ext cx="8229600" cy="2057400"/>
          </a:xfrm>
        </p:spPr>
        <p:txBody>
          <a:bodyPr>
            <a:normAutofit/>
          </a:bodyPr>
          <a:lstStyle/>
          <a:p>
            <a:pPr algn="ctr">
              <a:buFont typeface="Symbol" pitchFamily="18" charset="2"/>
              <a:buNone/>
            </a:pPr>
            <a:r>
              <a:rPr lang="en-US" sz="2800" dirty="0"/>
              <a:t>“The Cumulative Average </a:t>
            </a:r>
            <a:r>
              <a:rPr lang="en-US" sz="2800" dirty="0" smtClean="0"/>
              <a:t>per </a:t>
            </a:r>
            <a:r>
              <a:rPr lang="en-US" sz="2800" dirty="0"/>
              <a:t>Unit </a:t>
            </a:r>
          </a:p>
          <a:p>
            <a:pPr algn="ctr">
              <a:buFont typeface="Symbol" pitchFamily="18" charset="2"/>
              <a:buNone/>
            </a:pPr>
            <a:r>
              <a:rPr lang="en-US" sz="2800" dirty="0"/>
              <a:t>Decreases by a Constant Percentage </a:t>
            </a:r>
          </a:p>
          <a:p>
            <a:pPr algn="ctr">
              <a:buFont typeface="Symbol" pitchFamily="18" charset="2"/>
              <a:buNone/>
            </a:pPr>
            <a:r>
              <a:rPr lang="en-US" sz="2800" dirty="0">
                <a:effectLst>
                  <a:glow rad="101600">
                    <a:schemeClr val="accent2">
                      <a:satMod val="175000"/>
                      <a:alpha val="40000"/>
                    </a:schemeClr>
                  </a:glow>
                </a:effectLst>
              </a:rPr>
              <a:t>Each Time the Number of Iterations Doubles</a:t>
            </a:r>
            <a:r>
              <a:rPr lang="en-US" sz="2800" dirty="0" smtClean="0"/>
              <a:t>”</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10</a:t>
            </a:fld>
            <a:endParaRPr lang="en-US"/>
          </a:p>
        </p:txBody>
      </p:sp>
      <p:sp>
        <p:nvSpPr>
          <p:cNvPr id="7" name="Rectangle 3"/>
          <p:cNvSpPr txBox="1">
            <a:spLocks noChangeArrowheads="1"/>
          </p:cNvSpPr>
          <p:nvPr/>
        </p:nvSpPr>
        <p:spPr>
          <a:xfrm>
            <a:off x="685800" y="3505200"/>
            <a:ext cx="7924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Absolute improvement is marginal and will decrease over many repetitions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Assume a consistent percentage of improvement at </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Doubling Points</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(2</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nd</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4</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8</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16</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Improvement is based on c</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umulative average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cost</a:t>
            </a:r>
          </a:p>
          <a:p>
            <a:pPr marL="742950" marR="0" lvl="1" indent="-285750" algn="l" defTabSz="914400" rtl="0" eaLnBrk="1" fontAlgn="auto" latinLnBrk="0" hangingPunct="1">
              <a:lnSpc>
                <a:spcPct val="90000"/>
              </a:lnSpc>
              <a:spcBef>
                <a:spcPct val="20000"/>
              </a:spcBef>
              <a:spcAft>
                <a:spcPts val="0"/>
              </a:spcAft>
              <a:buClrTx/>
              <a:buSzTx/>
              <a:buFontTx/>
              <a:buNone/>
              <a:tabLst/>
              <a:defRPr/>
            </a:pPr>
            <a:endParaRPr kumimoji="0" lang="en-US" sz="2800" b="0" i="1"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42295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dirty="0" smtClean="0"/>
              <a:t>Cumulative Average Learning </a:t>
            </a:r>
            <a:r>
              <a:rPr lang="en-US" dirty="0"/>
              <a:t>Curve </a:t>
            </a:r>
            <a:r>
              <a:rPr lang="en-US" dirty="0" smtClean="0"/>
              <a:t>(CALC) Theory</a:t>
            </a:r>
            <a:endParaRPr lang="en-US" dirty="0"/>
          </a:p>
        </p:txBody>
      </p:sp>
      <p:sp>
        <p:nvSpPr>
          <p:cNvPr id="75779" name="Rectangle 3"/>
          <p:cNvSpPr>
            <a:spLocks noGrp="1" noChangeArrowheads="1"/>
          </p:cNvSpPr>
          <p:nvPr>
            <p:ph idx="1"/>
          </p:nvPr>
        </p:nvSpPr>
        <p:spPr>
          <a:xfrm>
            <a:off x="457200" y="1600201"/>
            <a:ext cx="8229600" cy="2057400"/>
          </a:xfrm>
        </p:spPr>
        <p:txBody>
          <a:bodyPr>
            <a:normAutofit/>
          </a:bodyPr>
          <a:lstStyle/>
          <a:p>
            <a:pPr algn="ctr">
              <a:buFont typeface="Symbol" pitchFamily="18" charset="2"/>
              <a:buNone/>
            </a:pPr>
            <a:r>
              <a:rPr lang="en-US" sz="2800" dirty="0">
                <a:solidFill>
                  <a:schemeClr val="bg1">
                    <a:lumMod val="50000"/>
                  </a:schemeClr>
                </a:solidFill>
              </a:rPr>
              <a:t>“The Cumulative Average </a:t>
            </a:r>
            <a:r>
              <a:rPr lang="en-US" sz="2800" dirty="0" smtClean="0">
                <a:solidFill>
                  <a:schemeClr val="bg1">
                    <a:lumMod val="50000"/>
                  </a:schemeClr>
                </a:solidFill>
              </a:rPr>
              <a:t>per </a:t>
            </a:r>
            <a:r>
              <a:rPr lang="en-US" sz="2800" dirty="0">
                <a:solidFill>
                  <a:schemeClr val="bg1">
                    <a:lumMod val="50000"/>
                  </a:schemeClr>
                </a:solidFill>
              </a:rPr>
              <a:t>Unit </a:t>
            </a:r>
          </a:p>
          <a:p>
            <a:pPr algn="ctr">
              <a:buFont typeface="Symbol" pitchFamily="18" charset="2"/>
              <a:buNone/>
            </a:pPr>
            <a:r>
              <a:rPr lang="en-US" sz="2800" dirty="0">
                <a:solidFill>
                  <a:schemeClr val="bg1">
                    <a:lumMod val="50000"/>
                  </a:schemeClr>
                </a:solidFill>
              </a:rPr>
              <a:t>Decreases by a Constant Percentage </a:t>
            </a:r>
          </a:p>
          <a:p>
            <a:pPr algn="ctr">
              <a:buFont typeface="Symbol" pitchFamily="18" charset="2"/>
              <a:buNone/>
            </a:pPr>
            <a:r>
              <a:rPr lang="en-US" sz="2800" dirty="0">
                <a:solidFill>
                  <a:schemeClr val="bg1">
                    <a:lumMod val="50000"/>
                  </a:schemeClr>
                </a:solidFill>
              </a:rPr>
              <a:t>Each Time the </a:t>
            </a:r>
            <a:r>
              <a:rPr lang="en-US" sz="2800" dirty="0" smtClean="0">
                <a:solidFill>
                  <a:schemeClr val="bg1">
                    <a:lumMod val="50000"/>
                  </a:schemeClr>
                </a:solidFill>
              </a:rPr>
              <a:t>Number of Iterations </a:t>
            </a:r>
            <a:r>
              <a:rPr lang="en-US" sz="2800" dirty="0">
                <a:solidFill>
                  <a:schemeClr val="bg1">
                    <a:lumMod val="50000"/>
                  </a:schemeClr>
                </a:solidFill>
              </a:rPr>
              <a:t>Doubles</a:t>
            </a:r>
            <a:r>
              <a:rPr lang="en-US" sz="2800" dirty="0" smtClean="0">
                <a:solidFill>
                  <a:schemeClr val="bg1">
                    <a:lumMod val="50000"/>
                  </a:schemeClr>
                </a:solidFill>
              </a:rPr>
              <a:t>”</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11</a:t>
            </a:fld>
            <a:endParaRPr lang="en-US"/>
          </a:p>
        </p:txBody>
      </p:sp>
      <p:sp>
        <p:nvSpPr>
          <p:cNvPr id="7" name="Rectangle 3"/>
          <p:cNvSpPr txBox="1">
            <a:spLocks noChangeArrowheads="1"/>
          </p:cNvSpPr>
          <p:nvPr/>
        </p:nvSpPr>
        <p:spPr>
          <a:xfrm>
            <a:off x="685800" y="3352800"/>
            <a:ext cx="7924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Absolute improvement is marginal and will decrease over many repetitions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Assume a consistent percentage of improvement at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Doubling Points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(2</a:t>
            </a:r>
            <a:r>
              <a:rPr kumimoji="0" lang="en-US" sz="2800" b="0" i="0" u="none" strike="noStrike" kern="1200" cap="none" spc="0" normalizeH="0" baseline="30000" noProof="0" dirty="0" smtClean="0">
                <a:ln>
                  <a:noFill/>
                </a:ln>
                <a:solidFill>
                  <a:schemeClr val="tx1"/>
                </a:solidFill>
                <a:effectLst/>
                <a:uLnTx/>
                <a:uFillTx/>
                <a:latin typeface="+mn-lt"/>
                <a:ea typeface="+mn-ea"/>
                <a:cs typeface="+mn-cs"/>
              </a:rPr>
              <a:t>nd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4</a:t>
            </a:r>
            <a:r>
              <a:rPr kumimoji="0" lang="en-US" sz="28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8</a:t>
            </a:r>
            <a:r>
              <a:rPr kumimoji="0" lang="en-US" sz="28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16</a:t>
            </a:r>
            <a:r>
              <a:rPr kumimoji="0" lang="en-US" sz="2800" b="0" i="0" u="none" strike="noStrike" kern="1200" cap="none" spc="0" normalizeH="0" baseline="30000" noProof="0" dirty="0" smtClean="0">
                <a:ln>
                  <a:noFill/>
                </a:ln>
                <a:solidFill>
                  <a:schemeClr val="tx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Improvement is based on c</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umulative average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cost</a:t>
            </a:r>
          </a:p>
          <a:p>
            <a:pPr marL="742950" marR="0" lvl="1" indent="-285750" algn="l" defTabSz="914400" rtl="0" eaLnBrk="1" fontAlgn="auto" latinLnBrk="0" hangingPunct="1">
              <a:lnSpc>
                <a:spcPct val="90000"/>
              </a:lnSpc>
              <a:spcBef>
                <a:spcPct val="20000"/>
              </a:spcBef>
              <a:spcAft>
                <a:spcPts val="0"/>
              </a:spcAft>
              <a:buClrTx/>
              <a:buSzTx/>
              <a:buFontTx/>
              <a:buNone/>
              <a:tabLst/>
              <a:defRPr/>
            </a:pPr>
            <a:endParaRPr kumimoji="0" lang="en-US" sz="28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4188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CALC Theory</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20000"/>
          </a:bodyPr>
          <a:lstStyle/>
          <a:p>
            <a:r>
              <a:rPr lang="en-US" sz="2800" dirty="0" smtClean="0"/>
              <a:t>CALC theory posits that the use of resources will drop predictably as experience doubles</a:t>
            </a:r>
          </a:p>
          <a:p>
            <a:r>
              <a:rPr lang="en-US" sz="2800" dirty="0" smtClean="0"/>
              <a:t>Let’s assume an 80% learning rate</a:t>
            </a:r>
          </a:p>
          <a:p>
            <a:r>
              <a:rPr lang="en-US" sz="2800" dirty="0" smtClean="0"/>
              <a:t>Cumulative average = </a:t>
            </a:r>
          </a:p>
          <a:p>
            <a:pPr marL="0" indent="0" algn="ctr">
              <a:buNone/>
            </a:pPr>
            <a:r>
              <a:rPr lang="en-US" sz="2800" u="sng" dirty="0" smtClean="0"/>
              <a:t>Sum of all events</a:t>
            </a:r>
          </a:p>
          <a:p>
            <a:pPr marL="0" indent="0" algn="ctr">
              <a:buNone/>
            </a:pPr>
            <a:r>
              <a:rPr lang="en-US" sz="2800" dirty="0" smtClean="0"/>
              <a:t># of events </a:t>
            </a:r>
          </a:p>
          <a:p>
            <a:r>
              <a:rPr lang="en-US" sz="2800" dirty="0" smtClean="0"/>
              <a:t>80% learning rate means:</a:t>
            </a:r>
          </a:p>
          <a:p>
            <a:pPr marL="0" indent="0" algn="ctr">
              <a:buNone/>
            </a:pPr>
            <a:r>
              <a:rPr lang="en-US" sz="3000" u="sng" dirty="0" smtClean="0"/>
              <a:t>Event 1 + Event 2</a:t>
            </a:r>
          </a:p>
          <a:p>
            <a:pPr marL="0" indent="0" algn="ctr">
              <a:buNone/>
            </a:pPr>
            <a:r>
              <a:rPr lang="en-US" sz="3000" dirty="0" smtClean="0"/>
              <a:t>2</a:t>
            </a:r>
          </a:p>
          <a:p>
            <a:pPr marL="0" indent="0" algn="ctr">
              <a:buNone/>
            </a:pPr>
            <a:r>
              <a:rPr lang="en-US" sz="3000" dirty="0" smtClean="0"/>
              <a:t>= 80% * Event 1</a:t>
            </a:r>
            <a:r>
              <a:rPr lang="en-US" dirty="0" smtClean="0"/>
              <a:t/>
            </a:r>
            <a:br>
              <a:rPr lang="en-US" dirty="0" smtClean="0"/>
            </a:br>
            <a:endParaRPr lang="en-US" sz="2400"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12</a:t>
            </a:fld>
            <a:endParaRPr lang="en-US"/>
          </a:p>
        </p:txBody>
      </p:sp>
      <p:sp>
        <p:nvSpPr>
          <p:cNvPr id="8" name="TextBox 7"/>
          <p:cNvSpPr txBox="1"/>
          <p:nvPr/>
        </p:nvSpPr>
        <p:spPr>
          <a:xfrm>
            <a:off x="6781800" y="4572000"/>
            <a:ext cx="1600200" cy="1200329"/>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i="1" dirty="0" smtClean="0"/>
              <a:t>Cumulative average of 1</a:t>
            </a:r>
            <a:r>
              <a:rPr lang="en-US" b="1" i="1" baseline="30000" dirty="0" smtClean="0"/>
              <a:t>st</a:t>
            </a:r>
            <a:r>
              <a:rPr lang="en-US" b="1" i="1" dirty="0" smtClean="0"/>
              <a:t> event is equal to 1</a:t>
            </a:r>
            <a:r>
              <a:rPr lang="en-US" b="1" i="1" baseline="30000" dirty="0" smtClean="0"/>
              <a:t>st</a:t>
            </a:r>
            <a:r>
              <a:rPr lang="en-US" b="1" i="1" dirty="0" smtClean="0"/>
              <a:t> event</a:t>
            </a:r>
            <a:endParaRPr lang="en-US" b="1" i="1" dirty="0"/>
          </a:p>
        </p:txBody>
      </p:sp>
    </p:spTree>
    <p:extLst>
      <p:ext uri="{BB962C8B-B14F-4D97-AF65-F5344CB8AC3E}">
        <p14:creationId xmlns:p14="http://schemas.microsoft.com/office/powerpoint/2010/main" val="1514019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CALC Theory</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800" dirty="0" smtClean="0"/>
              <a:t>Use the 80% learning curve to predict Event 2</a:t>
            </a:r>
          </a:p>
          <a:p>
            <a:pPr marL="0" indent="0" algn="ctr">
              <a:buNone/>
            </a:pPr>
            <a:r>
              <a:rPr lang="en-US" sz="2800" dirty="0" smtClean="0"/>
              <a:t>(</a:t>
            </a:r>
            <a:r>
              <a:rPr lang="en-US" sz="2400" dirty="0" smtClean="0"/>
              <a:t>Event </a:t>
            </a:r>
            <a:r>
              <a:rPr lang="en-US" sz="2400" dirty="0"/>
              <a:t>1 + Event </a:t>
            </a:r>
            <a:r>
              <a:rPr lang="en-US" sz="2400" dirty="0" smtClean="0"/>
              <a:t>2)/2 = </a:t>
            </a:r>
            <a:r>
              <a:rPr lang="en-US" sz="2400" dirty="0"/>
              <a:t>80% *</a:t>
            </a:r>
            <a:r>
              <a:rPr lang="en-US" sz="2400" dirty="0" smtClean="0"/>
              <a:t> </a:t>
            </a:r>
            <a:r>
              <a:rPr lang="en-US" sz="2400" dirty="0"/>
              <a:t>Event </a:t>
            </a:r>
            <a:r>
              <a:rPr lang="en-US" sz="2400" dirty="0" smtClean="0"/>
              <a:t>1</a:t>
            </a:r>
          </a:p>
          <a:p>
            <a:pPr marL="0" indent="0" algn="ctr">
              <a:buNone/>
            </a:pPr>
            <a:r>
              <a:rPr lang="en-US" sz="2400" dirty="0" smtClean="0">
                <a:solidFill>
                  <a:schemeClr val="bg1">
                    <a:lumMod val="50000"/>
                  </a:schemeClr>
                </a:solidFill>
              </a:rPr>
              <a:t>2 * </a:t>
            </a:r>
            <a:r>
              <a:rPr lang="en-US" sz="2400" dirty="0" smtClean="0"/>
              <a:t>(Event </a:t>
            </a:r>
            <a:r>
              <a:rPr lang="en-US" sz="2400" dirty="0"/>
              <a:t>1 + Event 2</a:t>
            </a:r>
            <a:r>
              <a:rPr lang="en-US" sz="2400" dirty="0" smtClean="0"/>
              <a:t>) </a:t>
            </a:r>
            <a:r>
              <a:rPr lang="en-US" sz="2400" dirty="0" smtClean="0">
                <a:solidFill>
                  <a:schemeClr val="bg1">
                    <a:lumMod val="50000"/>
                  </a:schemeClr>
                </a:solidFill>
              </a:rPr>
              <a:t>/</a:t>
            </a:r>
            <a:r>
              <a:rPr lang="en-US" sz="2400" dirty="0">
                <a:solidFill>
                  <a:schemeClr val="bg1">
                    <a:lumMod val="50000"/>
                  </a:schemeClr>
                </a:solidFill>
              </a:rPr>
              <a:t>2</a:t>
            </a:r>
            <a:r>
              <a:rPr lang="en-US" sz="2400" dirty="0"/>
              <a:t> = </a:t>
            </a:r>
            <a:r>
              <a:rPr lang="en-US" sz="2400" dirty="0" smtClean="0"/>
              <a:t>2 * 80</a:t>
            </a:r>
            <a:r>
              <a:rPr lang="en-US" sz="2400" dirty="0"/>
              <a:t>% * Event 1</a:t>
            </a:r>
          </a:p>
          <a:p>
            <a:pPr marL="0" indent="0" algn="ctr">
              <a:buNone/>
            </a:pPr>
            <a:r>
              <a:rPr lang="en-US" sz="2400" dirty="0" smtClean="0"/>
              <a:t>Event </a:t>
            </a:r>
            <a:r>
              <a:rPr lang="en-US" sz="2400" dirty="0"/>
              <a:t>1 + Event </a:t>
            </a:r>
            <a:r>
              <a:rPr lang="en-US" sz="2400" dirty="0" smtClean="0"/>
              <a:t>2 </a:t>
            </a:r>
            <a:r>
              <a:rPr lang="en-US" sz="2400" dirty="0"/>
              <a:t>= </a:t>
            </a:r>
            <a:r>
              <a:rPr lang="en-US" sz="2400" dirty="0" smtClean="0"/>
              <a:t>160</a:t>
            </a:r>
            <a:r>
              <a:rPr lang="en-US" sz="2400" dirty="0"/>
              <a:t>% * Event 1</a:t>
            </a:r>
          </a:p>
          <a:p>
            <a:pPr marL="0" indent="0" algn="ctr">
              <a:buNone/>
            </a:pPr>
            <a:r>
              <a:rPr lang="en-US" sz="2400" dirty="0" smtClean="0"/>
              <a:t>Event </a:t>
            </a:r>
            <a:r>
              <a:rPr lang="en-US" sz="2400" dirty="0"/>
              <a:t>2 = </a:t>
            </a:r>
            <a:r>
              <a:rPr lang="en-US" sz="2400" dirty="0" smtClean="0"/>
              <a:t>(160</a:t>
            </a:r>
            <a:r>
              <a:rPr lang="en-US" sz="2400" dirty="0"/>
              <a:t>% * Event </a:t>
            </a:r>
            <a:r>
              <a:rPr lang="en-US" sz="2400" dirty="0" smtClean="0"/>
              <a:t>1) – Event 1</a:t>
            </a:r>
            <a:endParaRPr lang="en-US" sz="2400" dirty="0"/>
          </a:p>
          <a:p>
            <a:r>
              <a:rPr lang="en-US" sz="2800" dirty="0"/>
              <a:t>Calculate a predicted second trial </a:t>
            </a:r>
            <a:r>
              <a:rPr lang="en-US" sz="2800" dirty="0" smtClean="0"/>
              <a:t>for each team</a:t>
            </a:r>
            <a:endParaRPr lang="en-US" sz="2800" dirty="0"/>
          </a:p>
        </p:txBody>
      </p:sp>
      <p:sp>
        <p:nvSpPr>
          <p:cNvPr id="4" name="Footer Placeholder 3"/>
          <p:cNvSpPr>
            <a:spLocks noGrp="1"/>
          </p:cNvSpPr>
          <p:nvPr>
            <p:ph type="ftr" sz="quarter" idx="11"/>
          </p:nvPr>
        </p:nvSpPr>
        <p:spPr>
          <a:xfrm>
            <a:off x="3124200" y="6492875"/>
            <a:ext cx="2895600" cy="365125"/>
          </a:xfrm>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E1A5F5C7-3241-4274-AD8E-44E49CAE38EA}"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89765201"/>
              </p:ext>
            </p:extLst>
          </p:nvPr>
        </p:nvGraphicFramePr>
        <p:xfrm>
          <a:off x="1861458" y="4648200"/>
          <a:ext cx="6596742" cy="1752600"/>
        </p:xfrm>
        <a:graphic>
          <a:graphicData uri="http://schemas.openxmlformats.org/drawingml/2006/table">
            <a:tbl>
              <a:tblPr firstRow="1" bandRow="1">
                <a:tableStyleId>{5C22544A-7EE6-4342-B048-85BDC9FD1C3A}</a:tableStyleId>
              </a:tblPr>
              <a:tblGrid>
                <a:gridCol w="1371600"/>
                <a:gridCol w="870857"/>
                <a:gridCol w="870857"/>
                <a:gridCol w="870857"/>
                <a:gridCol w="870857"/>
                <a:gridCol w="870857"/>
                <a:gridCol w="870857"/>
              </a:tblGrid>
              <a:tr h="370840">
                <a:tc>
                  <a:txBody>
                    <a:bodyPr/>
                    <a:lstStyle/>
                    <a:p>
                      <a:r>
                        <a:rPr lang="en-US" b="1" dirty="0" smtClean="0"/>
                        <a:t>Team</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B</a:t>
                      </a:r>
                      <a:endParaRPr lang="en-US" b="1" dirty="0"/>
                    </a:p>
                  </a:txBody>
                  <a:tcPr/>
                </a:tc>
                <a:tc>
                  <a:txBody>
                    <a:bodyPr/>
                    <a:lstStyle/>
                    <a:p>
                      <a:pPr algn="ctr"/>
                      <a:r>
                        <a:rPr lang="en-US" b="1" dirty="0" smtClean="0"/>
                        <a:t>C</a:t>
                      </a:r>
                      <a:endParaRPr lang="en-US" b="1" dirty="0"/>
                    </a:p>
                  </a:txBody>
                  <a:tcPr/>
                </a:tc>
                <a:tc>
                  <a:txBody>
                    <a:bodyPr/>
                    <a:lstStyle/>
                    <a:p>
                      <a:pPr algn="ctr"/>
                      <a:r>
                        <a:rPr lang="en-US" b="1" dirty="0" smtClean="0"/>
                        <a:t>D</a:t>
                      </a:r>
                      <a:endParaRPr lang="en-US" b="1" dirty="0"/>
                    </a:p>
                  </a:txBody>
                  <a:tcPr/>
                </a:tc>
                <a:tc>
                  <a:txBody>
                    <a:bodyPr/>
                    <a:lstStyle/>
                    <a:p>
                      <a:pPr algn="ctr"/>
                      <a:r>
                        <a:rPr lang="en-US" b="1" dirty="0" smtClean="0"/>
                        <a:t>E</a:t>
                      </a:r>
                      <a:endParaRPr lang="en-US" b="1" dirty="0"/>
                    </a:p>
                  </a:txBody>
                  <a:tcPr/>
                </a:tc>
                <a:tc>
                  <a:txBody>
                    <a:bodyPr/>
                    <a:lstStyle/>
                    <a:p>
                      <a:pPr algn="ctr"/>
                      <a:r>
                        <a:rPr lang="en-US" b="1" dirty="0" smtClean="0"/>
                        <a:t>F</a:t>
                      </a:r>
                      <a:endParaRPr lang="en-US" b="1" dirty="0"/>
                    </a:p>
                  </a:txBody>
                  <a:tcPr/>
                </a:tc>
              </a:tr>
              <a:tr h="370840">
                <a:tc>
                  <a:txBody>
                    <a:bodyPr/>
                    <a:lstStyle/>
                    <a:p>
                      <a:r>
                        <a:rPr lang="en-US" b="1" dirty="0" smtClean="0"/>
                        <a:t>1</a:t>
                      </a:r>
                      <a:r>
                        <a:rPr lang="en-US" b="1" baseline="30000" dirty="0" smtClean="0"/>
                        <a:t>st</a:t>
                      </a:r>
                      <a:r>
                        <a:rPr lang="en-US" b="1" baseline="0" dirty="0" smtClean="0"/>
                        <a:t> cum </a:t>
                      </a:r>
                      <a:r>
                        <a:rPr lang="en-US" b="1" baseline="0" dirty="0" err="1" smtClean="0"/>
                        <a:t>avg</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2</a:t>
                      </a:r>
                      <a:r>
                        <a:rPr lang="en-US" b="1" baseline="30000" dirty="0" smtClean="0"/>
                        <a:t>nd</a:t>
                      </a:r>
                      <a:r>
                        <a:rPr lang="en-US" b="1" dirty="0" smtClean="0"/>
                        <a:t> cum</a:t>
                      </a:r>
                      <a:r>
                        <a:rPr lang="en-US" b="1" baseline="0" dirty="0" smtClean="0"/>
                        <a:t> </a:t>
                      </a:r>
                      <a:r>
                        <a:rPr lang="en-US" b="1" baseline="0" dirty="0" err="1" smtClean="0"/>
                        <a:t>avg</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Predicted 2</a:t>
                      </a:r>
                      <a:r>
                        <a:rPr lang="en-US" b="1" baseline="30000" dirty="0" smtClean="0"/>
                        <a:t>nd</a:t>
                      </a:r>
                      <a:r>
                        <a:rPr lang="en-US" b="1" dirty="0" smtClean="0"/>
                        <a:t>  event</a:t>
                      </a:r>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bl>
          </a:graphicData>
        </a:graphic>
      </p:graphicFrame>
    </p:spTree>
    <p:extLst>
      <p:ext uri="{BB962C8B-B14F-4D97-AF65-F5344CB8AC3E}">
        <p14:creationId xmlns:p14="http://schemas.microsoft.com/office/powerpoint/2010/main" val="32031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if It Works</a:t>
            </a:r>
            <a:endParaRPr lang="en-US" dirty="0"/>
          </a:p>
        </p:txBody>
      </p:sp>
      <p:sp>
        <p:nvSpPr>
          <p:cNvPr id="3" name="Content Placeholder 2"/>
          <p:cNvSpPr>
            <a:spLocks noGrp="1"/>
          </p:cNvSpPr>
          <p:nvPr>
            <p:ph idx="1"/>
          </p:nvPr>
        </p:nvSpPr>
        <p:spPr/>
        <p:txBody>
          <a:bodyPr>
            <a:normAutofit/>
          </a:bodyPr>
          <a:lstStyle/>
          <a:p>
            <a:r>
              <a:rPr lang="en-US" sz="2800" dirty="0" smtClean="0"/>
              <a:t>The best performing four teams continue</a:t>
            </a:r>
          </a:p>
          <a:p>
            <a:r>
              <a:rPr lang="en-US" sz="2800" dirty="0" smtClean="0"/>
              <a:t>Repeat the task</a:t>
            </a:r>
          </a:p>
          <a:p>
            <a:endParaRPr lang="en-US" sz="2800" dirty="0" smtClean="0"/>
          </a:p>
          <a:p>
            <a:endParaRPr lang="en-US" sz="2800" dirty="0" smtClean="0"/>
          </a:p>
          <a:p>
            <a:endParaRPr lang="en-US" sz="2800" dirty="0" smtClean="0"/>
          </a:p>
          <a:p>
            <a:endParaRPr lang="en-US" sz="2800" dirty="0" smtClean="0"/>
          </a:p>
          <a:p>
            <a:r>
              <a:rPr lang="en-US" sz="2800" dirty="0" smtClean="0"/>
              <a:t>Did learning occur?</a:t>
            </a:r>
          </a:p>
          <a:p>
            <a:r>
              <a:rPr lang="en-US" sz="2800" dirty="0" smtClean="0"/>
              <a:t>What CALC % did each team achieve</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14</a:t>
            </a:fld>
            <a:endParaRPr lang="en-US"/>
          </a:p>
        </p:txBody>
      </p:sp>
      <p:graphicFrame>
        <p:nvGraphicFramePr>
          <p:cNvPr id="6" name="Table 5"/>
          <p:cNvGraphicFramePr>
            <a:graphicFrameLocks noGrp="1"/>
          </p:cNvGraphicFramePr>
          <p:nvPr/>
        </p:nvGraphicFramePr>
        <p:xfrm>
          <a:off x="1667692" y="2895600"/>
          <a:ext cx="5495108" cy="1483360"/>
        </p:xfrm>
        <a:graphic>
          <a:graphicData uri="http://schemas.openxmlformats.org/drawingml/2006/table">
            <a:tbl>
              <a:tblPr firstRow="1" bandRow="1">
                <a:tableStyleId>{5C22544A-7EE6-4342-B048-85BDC9FD1C3A}</a:tableStyleId>
              </a:tblPr>
              <a:tblGrid>
                <a:gridCol w="2011680"/>
                <a:gridCol w="870857"/>
                <a:gridCol w="870857"/>
                <a:gridCol w="870857"/>
                <a:gridCol w="870857"/>
              </a:tblGrid>
              <a:tr h="370840">
                <a:tc>
                  <a:txBody>
                    <a:bodyPr/>
                    <a:lstStyle/>
                    <a:p>
                      <a:r>
                        <a:rPr lang="en-US" b="1" dirty="0" smtClean="0"/>
                        <a:t>Team</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370840">
                <a:tc>
                  <a:txBody>
                    <a:bodyPr/>
                    <a:lstStyle/>
                    <a:p>
                      <a:r>
                        <a:rPr lang="en-US" b="1" dirty="0" smtClean="0"/>
                        <a:t>1</a:t>
                      </a:r>
                      <a:r>
                        <a:rPr lang="en-US" b="1" baseline="30000" dirty="0" smtClean="0"/>
                        <a:t>st</a:t>
                      </a:r>
                      <a:r>
                        <a:rPr lang="en-US" b="1" dirty="0" smtClean="0"/>
                        <a:t> event</a:t>
                      </a:r>
                      <a:r>
                        <a:rPr lang="en-US" b="1" baseline="0" dirty="0" smtClean="0"/>
                        <a:t> per-</a:t>
                      </a:r>
                      <a:r>
                        <a:rPr lang="en-US" b="1" baseline="0" dirty="0" err="1" smtClean="0"/>
                        <a:t>secs</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Predicted 2</a:t>
                      </a:r>
                      <a:r>
                        <a:rPr lang="en-US" b="1" baseline="30000" dirty="0" smtClean="0"/>
                        <a:t>nd</a:t>
                      </a:r>
                      <a:r>
                        <a:rPr lang="en-US" b="1" dirty="0" smtClean="0"/>
                        <a:t> event</a:t>
                      </a:r>
                      <a:endParaRPr lang="en-US" b="1" dirty="0"/>
                    </a:p>
                  </a:txBody>
                  <a:tcPr/>
                </a:tc>
                <a:tc>
                  <a:txBody>
                    <a:bodyPr/>
                    <a:lstStyle/>
                    <a:p>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Actual 2</a:t>
                      </a:r>
                      <a:r>
                        <a:rPr lang="en-US" b="1" baseline="30000" dirty="0" smtClean="0"/>
                        <a:t>nd</a:t>
                      </a:r>
                      <a:r>
                        <a:rPr lang="en-US" b="1" dirty="0" smtClean="0"/>
                        <a:t> event</a:t>
                      </a:r>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 Template</a:t>
            </a:r>
            <a:endParaRPr lang="en-US" dirty="0"/>
          </a:p>
        </p:txBody>
      </p:sp>
      <p:sp>
        <p:nvSpPr>
          <p:cNvPr id="8" name="Content Placeholder 7"/>
          <p:cNvSpPr>
            <a:spLocks noGrp="1"/>
          </p:cNvSpPr>
          <p:nvPr>
            <p:ph idx="1"/>
          </p:nvPr>
        </p:nvSpPr>
        <p:spPr/>
        <p:txBody>
          <a:bodyPr>
            <a:normAutofit/>
          </a:bodyPr>
          <a:lstStyle/>
          <a:p>
            <a:r>
              <a:rPr lang="en-US" sz="2800" dirty="0" smtClean="0">
                <a:solidFill>
                  <a:schemeClr val="bg1"/>
                </a:solidFill>
              </a:rPr>
              <a:t>Total per-</a:t>
            </a:r>
            <a:r>
              <a:rPr lang="en-US" sz="2800" dirty="0" err="1" smtClean="0">
                <a:solidFill>
                  <a:schemeClr val="bg1"/>
                </a:solidFill>
              </a:rPr>
              <a:t>secs</a:t>
            </a:r>
            <a:r>
              <a:rPr lang="en-US" sz="2800" dirty="0" smtClean="0">
                <a:solidFill>
                  <a:schemeClr val="bg1"/>
                </a:solidFill>
              </a:rPr>
              <a:t> after 2</a:t>
            </a:r>
            <a:r>
              <a:rPr lang="en-US" sz="2800" baseline="30000" dirty="0" smtClean="0">
                <a:solidFill>
                  <a:schemeClr val="bg1"/>
                </a:solidFill>
              </a:rPr>
              <a:t>nd</a:t>
            </a:r>
            <a:r>
              <a:rPr lang="en-US" sz="2800" dirty="0" smtClean="0">
                <a:solidFill>
                  <a:schemeClr val="bg1"/>
                </a:solidFill>
              </a:rPr>
              <a:t> event is sum of 1</a:t>
            </a:r>
            <a:r>
              <a:rPr lang="en-US" sz="2800" baseline="30000" dirty="0" smtClean="0">
                <a:solidFill>
                  <a:schemeClr val="bg1"/>
                </a:solidFill>
              </a:rPr>
              <a:t>st</a:t>
            </a:r>
            <a:r>
              <a:rPr lang="en-US" sz="2800" dirty="0" smtClean="0">
                <a:solidFill>
                  <a:schemeClr val="bg1"/>
                </a:solidFill>
              </a:rPr>
              <a:t> and 2</a:t>
            </a:r>
            <a:r>
              <a:rPr lang="en-US" sz="2800" baseline="30000" dirty="0" smtClean="0">
                <a:solidFill>
                  <a:schemeClr val="bg1"/>
                </a:solidFill>
              </a:rPr>
              <a:t>nd</a:t>
            </a:r>
            <a:r>
              <a:rPr lang="en-US" sz="2800" dirty="0" smtClean="0">
                <a:solidFill>
                  <a:schemeClr val="bg1"/>
                </a:solidFill>
              </a:rPr>
              <a:t> events (300 + 240 = 540)</a:t>
            </a:r>
          </a:p>
          <a:p>
            <a:endParaRPr lang="en-US" sz="2800" dirty="0" smtClean="0"/>
          </a:p>
          <a:p>
            <a:endParaRPr lang="en-US" sz="2800" dirty="0" smtClean="0"/>
          </a:p>
          <a:p>
            <a:endParaRPr lang="en-US" sz="2800" dirty="0" smtClean="0"/>
          </a:p>
          <a:p>
            <a:r>
              <a:rPr lang="en-US" sz="2800" dirty="0" smtClean="0">
                <a:solidFill>
                  <a:schemeClr val="bg1"/>
                </a:solidFill>
              </a:rPr>
              <a:t>Cumulative Average after 2</a:t>
            </a:r>
            <a:r>
              <a:rPr lang="en-US" sz="2800" baseline="30000" dirty="0" smtClean="0">
                <a:solidFill>
                  <a:schemeClr val="bg1"/>
                </a:solidFill>
              </a:rPr>
              <a:t>nd</a:t>
            </a:r>
            <a:r>
              <a:rPr lang="en-US" sz="2800" dirty="0" smtClean="0">
                <a:solidFill>
                  <a:schemeClr val="bg1"/>
                </a:solidFill>
              </a:rPr>
              <a:t> event is Total divided by number of events in the Total (540/2 = 270)</a:t>
            </a:r>
          </a:p>
          <a:p>
            <a:r>
              <a:rPr lang="en-US" sz="2800" dirty="0" smtClean="0">
                <a:solidFill>
                  <a:schemeClr val="bg1"/>
                </a:solidFill>
              </a:rPr>
              <a:t>CALC% is the ratio between cumulative averages of 2</a:t>
            </a:r>
            <a:r>
              <a:rPr lang="en-US" sz="2800" baseline="30000" dirty="0" smtClean="0">
                <a:solidFill>
                  <a:schemeClr val="bg1"/>
                </a:solidFill>
              </a:rPr>
              <a:t>nd</a:t>
            </a:r>
            <a:r>
              <a:rPr lang="en-US" sz="2800" dirty="0" smtClean="0">
                <a:solidFill>
                  <a:schemeClr val="bg1"/>
                </a:solidFill>
              </a:rPr>
              <a:t> and 1</a:t>
            </a:r>
            <a:r>
              <a:rPr lang="en-US" sz="2800" baseline="30000" dirty="0" smtClean="0">
                <a:solidFill>
                  <a:schemeClr val="bg1"/>
                </a:solidFill>
              </a:rPr>
              <a:t>st</a:t>
            </a:r>
            <a:r>
              <a:rPr lang="en-US" sz="2800" dirty="0" smtClean="0">
                <a:solidFill>
                  <a:schemeClr val="bg1"/>
                </a:solidFill>
              </a:rPr>
              <a:t> events (270/300 = 90%)</a:t>
            </a: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15</a:t>
            </a:fld>
            <a:endParaRPr lang="en-US"/>
          </a:p>
        </p:txBody>
      </p:sp>
      <p:graphicFrame>
        <p:nvGraphicFramePr>
          <p:cNvPr id="9" name="Content Placeholder 5"/>
          <p:cNvGraphicFramePr>
            <a:graphicFrameLocks/>
          </p:cNvGraphicFramePr>
          <p:nvPr/>
        </p:nvGraphicFramePr>
        <p:xfrm>
          <a:off x="1981200" y="2590800"/>
          <a:ext cx="5486400" cy="138176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bl>
          </a:graphicData>
        </a:graphic>
      </p:graphicFrame>
      <p:sp>
        <p:nvSpPr>
          <p:cNvPr id="17" name="TextBox 16"/>
          <p:cNvSpPr txBox="1"/>
          <p:nvPr/>
        </p:nvSpPr>
        <p:spPr>
          <a:xfrm>
            <a:off x="484690" y="4267200"/>
            <a:ext cx="4777013" cy="1200329"/>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US" dirty="0" smtClean="0"/>
              <a:t>Column 1 is the event</a:t>
            </a:r>
            <a:r>
              <a:rPr lang="en-US" dirty="0"/>
              <a:t> </a:t>
            </a:r>
            <a:r>
              <a:rPr lang="en-US" dirty="0" smtClean="0"/>
              <a:t>number</a:t>
            </a:r>
          </a:p>
          <a:p>
            <a:r>
              <a:rPr lang="en-US" dirty="0" smtClean="0"/>
              <a:t>Column 2 is the result for that event</a:t>
            </a:r>
          </a:p>
          <a:p>
            <a:r>
              <a:rPr lang="en-US" dirty="0" smtClean="0"/>
              <a:t>Column 3 is the cumulative total for all events</a:t>
            </a:r>
          </a:p>
          <a:p>
            <a:r>
              <a:rPr lang="en-US" dirty="0" smtClean="0"/>
              <a:t>Column 4 is the cumulative average for all events</a:t>
            </a:r>
            <a:endParaRPr lang="en-US" dirty="0"/>
          </a:p>
        </p:txBody>
      </p:sp>
    </p:spTree>
    <p:extLst>
      <p:ext uri="{BB962C8B-B14F-4D97-AF65-F5344CB8AC3E}">
        <p14:creationId xmlns:p14="http://schemas.microsoft.com/office/powerpoint/2010/main" val="3830501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 Template</a:t>
            </a:r>
            <a:endParaRPr lang="en-US" dirty="0"/>
          </a:p>
        </p:txBody>
      </p:sp>
      <p:sp>
        <p:nvSpPr>
          <p:cNvPr id="8" name="Content Placeholder 7"/>
          <p:cNvSpPr>
            <a:spLocks noGrp="1"/>
          </p:cNvSpPr>
          <p:nvPr>
            <p:ph idx="1"/>
          </p:nvPr>
        </p:nvSpPr>
        <p:spPr/>
        <p:txBody>
          <a:bodyPr>
            <a:normAutofit/>
          </a:bodyPr>
          <a:lstStyle/>
          <a:p>
            <a:r>
              <a:rPr lang="en-US" sz="2800" dirty="0" smtClean="0">
                <a:solidFill>
                  <a:schemeClr val="bg1"/>
                </a:solidFill>
              </a:rPr>
              <a:t>Total per-</a:t>
            </a:r>
            <a:r>
              <a:rPr lang="en-US" sz="2800" dirty="0" err="1" smtClean="0">
                <a:solidFill>
                  <a:schemeClr val="bg1"/>
                </a:solidFill>
              </a:rPr>
              <a:t>secs</a:t>
            </a:r>
            <a:r>
              <a:rPr lang="en-US" sz="2800" dirty="0" smtClean="0">
                <a:solidFill>
                  <a:schemeClr val="bg1"/>
                </a:solidFill>
              </a:rPr>
              <a:t> after 2</a:t>
            </a:r>
            <a:r>
              <a:rPr lang="en-US" sz="2800" baseline="30000" dirty="0" smtClean="0">
                <a:solidFill>
                  <a:schemeClr val="bg1"/>
                </a:solidFill>
              </a:rPr>
              <a:t>nd</a:t>
            </a:r>
            <a:r>
              <a:rPr lang="en-US" sz="2800" dirty="0" smtClean="0">
                <a:solidFill>
                  <a:schemeClr val="bg1"/>
                </a:solidFill>
              </a:rPr>
              <a:t> event is sum of 1</a:t>
            </a:r>
            <a:r>
              <a:rPr lang="en-US" sz="2800" baseline="30000" dirty="0" smtClean="0">
                <a:solidFill>
                  <a:schemeClr val="bg1"/>
                </a:solidFill>
              </a:rPr>
              <a:t>st</a:t>
            </a:r>
            <a:r>
              <a:rPr lang="en-US" sz="2800" dirty="0" smtClean="0">
                <a:solidFill>
                  <a:schemeClr val="bg1"/>
                </a:solidFill>
              </a:rPr>
              <a:t> and 2</a:t>
            </a:r>
            <a:r>
              <a:rPr lang="en-US" sz="2800" baseline="30000" dirty="0" smtClean="0">
                <a:solidFill>
                  <a:schemeClr val="bg1"/>
                </a:solidFill>
              </a:rPr>
              <a:t>nd</a:t>
            </a:r>
            <a:r>
              <a:rPr lang="en-US" sz="2800" dirty="0" smtClean="0">
                <a:solidFill>
                  <a:schemeClr val="bg1"/>
                </a:solidFill>
              </a:rPr>
              <a:t> events (300 + 240 = 540)</a:t>
            </a:r>
          </a:p>
          <a:p>
            <a:endParaRPr lang="en-US" sz="2800" dirty="0" smtClean="0"/>
          </a:p>
          <a:p>
            <a:endParaRPr lang="en-US" sz="2800" dirty="0" smtClean="0"/>
          </a:p>
          <a:p>
            <a:endParaRPr lang="en-US" sz="2800" dirty="0" smtClean="0"/>
          </a:p>
          <a:p>
            <a:r>
              <a:rPr lang="en-US" sz="2800" dirty="0" smtClean="0">
                <a:solidFill>
                  <a:schemeClr val="bg1"/>
                </a:solidFill>
              </a:rPr>
              <a:t>Cumulative Average after 2</a:t>
            </a:r>
            <a:r>
              <a:rPr lang="en-US" sz="2800" baseline="30000" dirty="0" smtClean="0">
                <a:solidFill>
                  <a:schemeClr val="bg1"/>
                </a:solidFill>
              </a:rPr>
              <a:t>nd</a:t>
            </a:r>
            <a:r>
              <a:rPr lang="en-US" sz="2800" dirty="0" smtClean="0">
                <a:solidFill>
                  <a:schemeClr val="bg1"/>
                </a:solidFill>
              </a:rPr>
              <a:t> event is Total divided by number of events in the Total (540/2 = 270)</a:t>
            </a:r>
          </a:p>
          <a:p>
            <a:r>
              <a:rPr lang="en-US" sz="2800" dirty="0" smtClean="0">
                <a:solidFill>
                  <a:schemeClr val="bg1"/>
                </a:solidFill>
              </a:rPr>
              <a:t>CALC% is the ratio between cumulative averages of 2</a:t>
            </a:r>
            <a:r>
              <a:rPr lang="en-US" sz="2800" baseline="30000" dirty="0" smtClean="0">
                <a:solidFill>
                  <a:schemeClr val="bg1"/>
                </a:solidFill>
              </a:rPr>
              <a:t>nd</a:t>
            </a:r>
            <a:r>
              <a:rPr lang="en-US" sz="2800" dirty="0" smtClean="0">
                <a:solidFill>
                  <a:schemeClr val="bg1"/>
                </a:solidFill>
              </a:rPr>
              <a:t> and 1</a:t>
            </a:r>
            <a:r>
              <a:rPr lang="en-US" sz="2800" baseline="30000" dirty="0" smtClean="0">
                <a:solidFill>
                  <a:schemeClr val="bg1"/>
                </a:solidFill>
              </a:rPr>
              <a:t>st</a:t>
            </a:r>
            <a:r>
              <a:rPr lang="en-US" sz="2800" dirty="0" smtClean="0">
                <a:solidFill>
                  <a:schemeClr val="bg1"/>
                </a:solidFill>
              </a:rPr>
              <a:t> events (270/300 = 90%)</a:t>
            </a: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16</a:t>
            </a:fld>
            <a:endParaRPr lang="en-US"/>
          </a:p>
        </p:txBody>
      </p:sp>
      <p:graphicFrame>
        <p:nvGraphicFramePr>
          <p:cNvPr id="9" name="Content Placeholder 5"/>
          <p:cNvGraphicFramePr>
            <a:graphicFrameLocks/>
          </p:cNvGraphicFramePr>
          <p:nvPr/>
        </p:nvGraphicFramePr>
        <p:xfrm>
          <a:off x="1981200" y="2590800"/>
          <a:ext cx="5486400" cy="138176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bl>
          </a:graphicData>
        </a:graphic>
      </p:graphicFrame>
      <p:cxnSp>
        <p:nvCxnSpPr>
          <p:cNvPr id="15" name="Straight Arrow Connector 14"/>
          <p:cNvCxnSpPr/>
          <p:nvPr/>
        </p:nvCxnSpPr>
        <p:spPr>
          <a:xfrm>
            <a:off x="3810000" y="3429000"/>
            <a:ext cx="533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6" name="TextBox 15"/>
          <p:cNvSpPr txBox="1"/>
          <p:nvPr/>
        </p:nvSpPr>
        <p:spPr>
          <a:xfrm>
            <a:off x="4724400" y="3244334"/>
            <a:ext cx="569387" cy="369332"/>
          </a:xfrm>
          <a:prstGeom prst="rect">
            <a:avLst/>
          </a:prstGeom>
          <a:noFill/>
        </p:spPr>
        <p:txBody>
          <a:bodyPr wrap="none" rtlCol="0">
            <a:spAutoFit/>
          </a:bodyPr>
          <a:lstStyle/>
          <a:p>
            <a:r>
              <a:rPr lang="en-US" b="1" dirty="0" smtClean="0">
                <a:solidFill>
                  <a:srgbClr val="FF0000"/>
                </a:solidFill>
              </a:rPr>
              <a:t>/1 =</a:t>
            </a:r>
            <a:endParaRPr lang="en-US" b="1" dirty="0">
              <a:solidFill>
                <a:srgbClr val="FF0000"/>
              </a:solidFill>
            </a:endParaRPr>
          </a:p>
        </p:txBody>
      </p:sp>
      <p:sp>
        <p:nvSpPr>
          <p:cNvPr id="18" name="TextBox 17"/>
          <p:cNvSpPr txBox="1"/>
          <p:nvPr/>
        </p:nvSpPr>
        <p:spPr>
          <a:xfrm>
            <a:off x="457200" y="1526231"/>
            <a:ext cx="30480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Cumulative average for Event 1 = cumulative total/1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 Template</a:t>
            </a:r>
            <a:endParaRPr lang="en-US" dirty="0"/>
          </a:p>
        </p:txBody>
      </p:sp>
      <p:sp>
        <p:nvSpPr>
          <p:cNvPr id="8" name="Content Placeholder 7"/>
          <p:cNvSpPr>
            <a:spLocks noGrp="1"/>
          </p:cNvSpPr>
          <p:nvPr>
            <p:ph idx="1"/>
          </p:nvPr>
        </p:nvSpPr>
        <p:spPr/>
        <p:txBody>
          <a:bodyPr>
            <a:normAutofit/>
          </a:bodyPr>
          <a:lstStyle/>
          <a:p>
            <a:r>
              <a:rPr lang="en-US" sz="2800" dirty="0" smtClean="0"/>
              <a:t>Total per-</a:t>
            </a:r>
            <a:r>
              <a:rPr lang="en-US" sz="2800" dirty="0" err="1" smtClean="0"/>
              <a:t>secs</a:t>
            </a:r>
            <a:r>
              <a:rPr lang="en-US" sz="2800" dirty="0" smtClean="0"/>
              <a:t> after 2</a:t>
            </a:r>
            <a:r>
              <a:rPr lang="en-US" sz="2800" baseline="30000" dirty="0" smtClean="0"/>
              <a:t>nd</a:t>
            </a:r>
            <a:r>
              <a:rPr lang="en-US" sz="2800" dirty="0" smtClean="0"/>
              <a:t> event is sum of 1</a:t>
            </a:r>
            <a:r>
              <a:rPr lang="en-US" sz="2800" baseline="30000" dirty="0" smtClean="0"/>
              <a:t>st</a:t>
            </a:r>
            <a:r>
              <a:rPr lang="en-US" sz="2800" dirty="0" smtClean="0"/>
              <a:t> and 2</a:t>
            </a:r>
            <a:r>
              <a:rPr lang="en-US" sz="2800" baseline="30000" dirty="0" smtClean="0"/>
              <a:t>nd</a:t>
            </a:r>
            <a:r>
              <a:rPr lang="en-US" sz="2800" dirty="0" smtClean="0"/>
              <a:t> events (300 + 240 = 540)</a:t>
            </a:r>
          </a:p>
          <a:p>
            <a:endParaRPr lang="en-US" sz="2800" dirty="0" smtClean="0"/>
          </a:p>
          <a:p>
            <a:endParaRPr lang="en-US" sz="2800" dirty="0" smtClean="0"/>
          </a:p>
          <a:p>
            <a:endParaRPr lang="en-US" sz="2800" dirty="0" smtClean="0"/>
          </a:p>
          <a:p>
            <a:r>
              <a:rPr lang="en-US" sz="2800" dirty="0" smtClean="0">
                <a:solidFill>
                  <a:schemeClr val="bg1"/>
                </a:solidFill>
              </a:rPr>
              <a:t>Cumulative Average after 2</a:t>
            </a:r>
            <a:r>
              <a:rPr lang="en-US" sz="2800" baseline="30000" dirty="0" smtClean="0">
                <a:solidFill>
                  <a:schemeClr val="bg1"/>
                </a:solidFill>
              </a:rPr>
              <a:t>nd</a:t>
            </a:r>
            <a:r>
              <a:rPr lang="en-US" sz="2800" dirty="0" smtClean="0">
                <a:solidFill>
                  <a:schemeClr val="bg1"/>
                </a:solidFill>
              </a:rPr>
              <a:t> event is Total divided by number of events in the Total (540/2 = 270)</a:t>
            </a:r>
          </a:p>
          <a:p>
            <a:r>
              <a:rPr lang="en-US" sz="2800" dirty="0" smtClean="0">
                <a:solidFill>
                  <a:schemeClr val="bg1"/>
                </a:solidFill>
              </a:rPr>
              <a:t>CALC% is the ratio between cumulative averages of 2</a:t>
            </a:r>
            <a:r>
              <a:rPr lang="en-US" sz="2800" baseline="30000" dirty="0" smtClean="0">
                <a:solidFill>
                  <a:schemeClr val="bg1"/>
                </a:solidFill>
              </a:rPr>
              <a:t>nd</a:t>
            </a:r>
            <a:r>
              <a:rPr lang="en-US" sz="2800" dirty="0" smtClean="0">
                <a:solidFill>
                  <a:schemeClr val="bg1"/>
                </a:solidFill>
              </a:rPr>
              <a:t> and 1</a:t>
            </a:r>
            <a:r>
              <a:rPr lang="en-US" sz="2800" baseline="30000" dirty="0" smtClean="0">
                <a:solidFill>
                  <a:schemeClr val="bg1"/>
                </a:solidFill>
              </a:rPr>
              <a:t>st</a:t>
            </a:r>
            <a:r>
              <a:rPr lang="en-US" sz="2800" dirty="0" smtClean="0">
                <a:solidFill>
                  <a:schemeClr val="bg1"/>
                </a:solidFill>
              </a:rPr>
              <a:t> events (270/300 = 90%)</a:t>
            </a: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17</a:t>
            </a:fld>
            <a:endParaRPr lang="en-US"/>
          </a:p>
        </p:txBody>
      </p:sp>
      <p:graphicFrame>
        <p:nvGraphicFramePr>
          <p:cNvPr id="9" name="Content Placeholder 5"/>
          <p:cNvGraphicFramePr>
            <a:graphicFrameLocks/>
          </p:cNvGraphicFramePr>
          <p:nvPr/>
        </p:nvGraphicFramePr>
        <p:xfrm>
          <a:off x="1981200" y="2590800"/>
          <a:ext cx="5486400" cy="138176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bl>
          </a:graphicData>
        </a:graphic>
      </p:graphicFrame>
      <p:cxnSp>
        <p:nvCxnSpPr>
          <p:cNvPr id="7" name="Straight Arrow Connector 6"/>
          <p:cNvCxnSpPr/>
          <p:nvPr/>
        </p:nvCxnSpPr>
        <p:spPr>
          <a:xfrm>
            <a:off x="3810000" y="3777734"/>
            <a:ext cx="533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Straight Arrow Connector 5"/>
          <p:cNvCxnSpPr/>
          <p:nvPr/>
        </p:nvCxnSpPr>
        <p:spPr>
          <a:xfrm>
            <a:off x="3810000" y="3429000"/>
            <a:ext cx="533400" cy="34873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575235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 Template</a:t>
            </a:r>
            <a:endParaRPr lang="en-US" dirty="0"/>
          </a:p>
        </p:txBody>
      </p:sp>
      <p:sp>
        <p:nvSpPr>
          <p:cNvPr id="8" name="Content Placeholder 7"/>
          <p:cNvSpPr>
            <a:spLocks noGrp="1"/>
          </p:cNvSpPr>
          <p:nvPr>
            <p:ph idx="1"/>
          </p:nvPr>
        </p:nvSpPr>
        <p:spPr/>
        <p:txBody>
          <a:bodyPr>
            <a:normAutofit/>
          </a:bodyPr>
          <a:lstStyle/>
          <a:p>
            <a:r>
              <a:rPr lang="en-US" sz="2800" dirty="0" smtClean="0">
                <a:solidFill>
                  <a:schemeClr val="bg1">
                    <a:lumMod val="65000"/>
                  </a:schemeClr>
                </a:solidFill>
              </a:rPr>
              <a:t>Total per-</a:t>
            </a:r>
            <a:r>
              <a:rPr lang="en-US" sz="2800" dirty="0" err="1" smtClean="0">
                <a:solidFill>
                  <a:schemeClr val="bg1">
                    <a:lumMod val="65000"/>
                  </a:schemeClr>
                </a:solidFill>
              </a:rPr>
              <a:t>secs</a:t>
            </a:r>
            <a:r>
              <a:rPr lang="en-US" sz="2800" dirty="0" smtClean="0">
                <a:solidFill>
                  <a:schemeClr val="bg1">
                    <a:lumMod val="65000"/>
                  </a:schemeClr>
                </a:solidFill>
              </a:rPr>
              <a:t> after 2</a:t>
            </a:r>
            <a:r>
              <a:rPr lang="en-US" sz="2800" baseline="30000" dirty="0" smtClean="0">
                <a:solidFill>
                  <a:schemeClr val="bg1">
                    <a:lumMod val="65000"/>
                  </a:schemeClr>
                </a:solidFill>
              </a:rPr>
              <a:t>nd</a:t>
            </a:r>
            <a:r>
              <a:rPr lang="en-US" sz="2800" dirty="0" smtClean="0">
                <a:solidFill>
                  <a:schemeClr val="bg1">
                    <a:lumMod val="65000"/>
                  </a:schemeClr>
                </a:solidFill>
              </a:rPr>
              <a:t> event is sum of 1</a:t>
            </a:r>
            <a:r>
              <a:rPr lang="en-US" sz="2800" baseline="30000" dirty="0" smtClean="0">
                <a:solidFill>
                  <a:schemeClr val="bg1">
                    <a:lumMod val="65000"/>
                  </a:schemeClr>
                </a:solidFill>
              </a:rPr>
              <a:t>st</a:t>
            </a:r>
            <a:r>
              <a:rPr lang="en-US" sz="2800" dirty="0" smtClean="0">
                <a:solidFill>
                  <a:schemeClr val="bg1">
                    <a:lumMod val="65000"/>
                  </a:schemeClr>
                </a:solidFill>
              </a:rPr>
              <a:t> and 2</a:t>
            </a:r>
            <a:r>
              <a:rPr lang="en-US" sz="2800" baseline="30000" dirty="0" smtClean="0">
                <a:solidFill>
                  <a:schemeClr val="bg1">
                    <a:lumMod val="65000"/>
                  </a:schemeClr>
                </a:solidFill>
              </a:rPr>
              <a:t>nd</a:t>
            </a:r>
            <a:r>
              <a:rPr lang="en-US" sz="2800" dirty="0" smtClean="0">
                <a:solidFill>
                  <a:schemeClr val="bg1">
                    <a:lumMod val="65000"/>
                  </a:schemeClr>
                </a:solidFill>
              </a:rPr>
              <a:t> events (300 + 240 = 540)</a:t>
            </a:r>
          </a:p>
          <a:p>
            <a:endParaRPr lang="en-US" sz="2800" dirty="0" smtClean="0"/>
          </a:p>
          <a:p>
            <a:endParaRPr lang="en-US" sz="2800" dirty="0" smtClean="0"/>
          </a:p>
          <a:p>
            <a:endParaRPr lang="en-US" sz="2800" dirty="0" smtClean="0"/>
          </a:p>
          <a:p>
            <a:r>
              <a:rPr lang="en-US" sz="2800" dirty="0" smtClean="0"/>
              <a:t>Cumulative Average after 2</a:t>
            </a:r>
            <a:r>
              <a:rPr lang="en-US" sz="2800" baseline="30000" dirty="0" smtClean="0"/>
              <a:t>nd</a:t>
            </a:r>
            <a:r>
              <a:rPr lang="en-US" sz="2800" dirty="0" smtClean="0"/>
              <a:t> event is Total divided by number of events in the Total (540/2 = 270</a:t>
            </a:r>
            <a:r>
              <a:rPr lang="en-US" sz="2800" dirty="0" smtClean="0">
                <a:solidFill>
                  <a:schemeClr val="bg1"/>
                </a:solidFill>
              </a:rPr>
              <a:t>)</a:t>
            </a:r>
          </a:p>
          <a:p>
            <a:r>
              <a:rPr lang="en-US" sz="2800" dirty="0" smtClean="0">
                <a:solidFill>
                  <a:schemeClr val="bg1"/>
                </a:solidFill>
              </a:rPr>
              <a:t>CALC% is the ratio between cumulative averages of 2</a:t>
            </a:r>
            <a:r>
              <a:rPr lang="en-US" sz="2800" baseline="30000" dirty="0" smtClean="0">
                <a:solidFill>
                  <a:schemeClr val="bg1"/>
                </a:solidFill>
              </a:rPr>
              <a:t>nd</a:t>
            </a:r>
            <a:r>
              <a:rPr lang="en-US" sz="2800" dirty="0" smtClean="0">
                <a:solidFill>
                  <a:schemeClr val="bg1"/>
                </a:solidFill>
              </a:rPr>
              <a:t> and 1</a:t>
            </a:r>
            <a:r>
              <a:rPr lang="en-US" sz="2800" baseline="30000" dirty="0" smtClean="0">
                <a:solidFill>
                  <a:schemeClr val="bg1"/>
                </a:solidFill>
              </a:rPr>
              <a:t>st</a:t>
            </a:r>
            <a:r>
              <a:rPr lang="en-US" sz="2800" dirty="0" smtClean="0">
                <a:solidFill>
                  <a:schemeClr val="bg1"/>
                </a:solidFill>
              </a:rPr>
              <a:t> events (270/300 = 90%)</a:t>
            </a:r>
            <a:endParaRPr lang="en-US" sz="2800" dirty="0">
              <a:solidFill>
                <a:schemeClr val="bg1"/>
              </a:solidFill>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18</a:t>
            </a:fld>
            <a:endParaRPr lang="en-US"/>
          </a:p>
        </p:txBody>
      </p:sp>
      <p:graphicFrame>
        <p:nvGraphicFramePr>
          <p:cNvPr id="9" name="Content Placeholder 5"/>
          <p:cNvGraphicFramePr>
            <a:graphicFrameLocks/>
          </p:cNvGraphicFramePr>
          <p:nvPr/>
        </p:nvGraphicFramePr>
        <p:xfrm>
          <a:off x="1981200" y="2590800"/>
          <a:ext cx="5486400" cy="138176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bl>
          </a:graphicData>
        </a:graphic>
      </p:graphicFrame>
      <p:cxnSp>
        <p:nvCxnSpPr>
          <p:cNvPr id="7" name="Straight Arrow Connector 6"/>
          <p:cNvCxnSpPr/>
          <p:nvPr/>
        </p:nvCxnSpPr>
        <p:spPr>
          <a:xfrm>
            <a:off x="3810000" y="3777734"/>
            <a:ext cx="533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0" name="TextBox 9"/>
          <p:cNvSpPr txBox="1"/>
          <p:nvPr/>
        </p:nvSpPr>
        <p:spPr>
          <a:xfrm>
            <a:off x="4724400" y="3593068"/>
            <a:ext cx="569387" cy="369332"/>
          </a:xfrm>
          <a:prstGeom prst="rect">
            <a:avLst/>
          </a:prstGeom>
          <a:noFill/>
        </p:spPr>
        <p:txBody>
          <a:bodyPr wrap="none" rtlCol="0">
            <a:spAutoFit/>
          </a:bodyPr>
          <a:lstStyle/>
          <a:p>
            <a:r>
              <a:rPr lang="en-US" b="1" dirty="0" smtClean="0">
                <a:solidFill>
                  <a:srgbClr val="FF0000"/>
                </a:solidFill>
              </a:rPr>
              <a:t>/2 =</a:t>
            </a:r>
            <a:endParaRPr lang="en-US" b="1" dirty="0">
              <a:solidFill>
                <a:srgbClr val="FF0000"/>
              </a:solidFill>
            </a:endParaRPr>
          </a:p>
        </p:txBody>
      </p:sp>
      <p:cxnSp>
        <p:nvCxnSpPr>
          <p:cNvPr id="6" name="Straight Arrow Connector 5"/>
          <p:cNvCxnSpPr/>
          <p:nvPr/>
        </p:nvCxnSpPr>
        <p:spPr>
          <a:xfrm>
            <a:off x="3810000" y="3429000"/>
            <a:ext cx="533400" cy="34873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899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 Template</a:t>
            </a:r>
            <a:endParaRPr lang="en-US" dirty="0"/>
          </a:p>
        </p:txBody>
      </p:sp>
      <p:sp>
        <p:nvSpPr>
          <p:cNvPr id="8" name="Content Placeholder 7"/>
          <p:cNvSpPr>
            <a:spLocks noGrp="1"/>
          </p:cNvSpPr>
          <p:nvPr>
            <p:ph idx="1"/>
          </p:nvPr>
        </p:nvSpPr>
        <p:spPr/>
        <p:txBody>
          <a:bodyPr>
            <a:normAutofit/>
          </a:bodyPr>
          <a:lstStyle/>
          <a:p>
            <a:r>
              <a:rPr lang="en-US" sz="2800" dirty="0" smtClean="0">
                <a:solidFill>
                  <a:schemeClr val="bg1">
                    <a:lumMod val="65000"/>
                  </a:schemeClr>
                </a:solidFill>
              </a:rPr>
              <a:t>Total per-</a:t>
            </a:r>
            <a:r>
              <a:rPr lang="en-US" sz="2800" dirty="0" err="1" smtClean="0">
                <a:solidFill>
                  <a:schemeClr val="bg1">
                    <a:lumMod val="65000"/>
                  </a:schemeClr>
                </a:solidFill>
              </a:rPr>
              <a:t>secs</a:t>
            </a:r>
            <a:r>
              <a:rPr lang="en-US" sz="2800" dirty="0" smtClean="0">
                <a:solidFill>
                  <a:schemeClr val="bg1">
                    <a:lumMod val="65000"/>
                  </a:schemeClr>
                </a:solidFill>
              </a:rPr>
              <a:t> after 2</a:t>
            </a:r>
            <a:r>
              <a:rPr lang="en-US" sz="2800" baseline="30000" dirty="0" smtClean="0">
                <a:solidFill>
                  <a:schemeClr val="bg1">
                    <a:lumMod val="65000"/>
                  </a:schemeClr>
                </a:solidFill>
              </a:rPr>
              <a:t>nd</a:t>
            </a:r>
            <a:r>
              <a:rPr lang="en-US" sz="2800" dirty="0" smtClean="0">
                <a:solidFill>
                  <a:schemeClr val="bg1">
                    <a:lumMod val="65000"/>
                  </a:schemeClr>
                </a:solidFill>
              </a:rPr>
              <a:t> event is sum of 1</a:t>
            </a:r>
            <a:r>
              <a:rPr lang="en-US" sz="2800" baseline="30000" dirty="0" smtClean="0">
                <a:solidFill>
                  <a:schemeClr val="bg1">
                    <a:lumMod val="65000"/>
                  </a:schemeClr>
                </a:solidFill>
              </a:rPr>
              <a:t>st</a:t>
            </a:r>
            <a:r>
              <a:rPr lang="en-US" sz="2800" dirty="0" smtClean="0">
                <a:solidFill>
                  <a:schemeClr val="bg1">
                    <a:lumMod val="65000"/>
                  </a:schemeClr>
                </a:solidFill>
              </a:rPr>
              <a:t> and 2</a:t>
            </a:r>
            <a:r>
              <a:rPr lang="en-US" sz="2800" baseline="30000" dirty="0" smtClean="0">
                <a:solidFill>
                  <a:schemeClr val="bg1">
                    <a:lumMod val="65000"/>
                  </a:schemeClr>
                </a:solidFill>
              </a:rPr>
              <a:t>nd</a:t>
            </a:r>
            <a:r>
              <a:rPr lang="en-US" sz="2800" dirty="0" smtClean="0">
                <a:solidFill>
                  <a:schemeClr val="bg1">
                    <a:lumMod val="65000"/>
                  </a:schemeClr>
                </a:solidFill>
              </a:rPr>
              <a:t> events (300 + 240 = 540)</a:t>
            </a:r>
          </a:p>
          <a:p>
            <a:endParaRPr lang="en-US" sz="2800" dirty="0" smtClean="0"/>
          </a:p>
          <a:p>
            <a:endParaRPr lang="en-US" sz="2800" dirty="0" smtClean="0"/>
          </a:p>
          <a:p>
            <a:endParaRPr lang="en-US" sz="2800" dirty="0" smtClean="0"/>
          </a:p>
          <a:p>
            <a:r>
              <a:rPr lang="en-US" sz="2800" dirty="0" smtClean="0">
                <a:solidFill>
                  <a:schemeClr val="bg1">
                    <a:lumMod val="65000"/>
                  </a:schemeClr>
                </a:solidFill>
              </a:rPr>
              <a:t>Cumulative Average after 2</a:t>
            </a:r>
            <a:r>
              <a:rPr lang="en-US" sz="2800" baseline="30000" dirty="0" smtClean="0">
                <a:solidFill>
                  <a:schemeClr val="bg1">
                    <a:lumMod val="65000"/>
                  </a:schemeClr>
                </a:solidFill>
              </a:rPr>
              <a:t>nd</a:t>
            </a:r>
            <a:r>
              <a:rPr lang="en-US" sz="2800" dirty="0" smtClean="0">
                <a:solidFill>
                  <a:schemeClr val="bg1">
                    <a:lumMod val="65000"/>
                  </a:schemeClr>
                </a:solidFill>
              </a:rPr>
              <a:t> event is Total divided by number of events in the Total (540/2 = 270)</a:t>
            </a:r>
          </a:p>
          <a:p>
            <a:r>
              <a:rPr lang="en-US" sz="2800" dirty="0" smtClean="0"/>
              <a:t>CALC% is the ratio between cumulative averages of 2</a:t>
            </a:r>
            <a:r>
              <a:rPr lang="en-US" sz="2800" baseline="30000" dirty="0" smtClean="0"/>
              <a:t>nd</a:t>
            </a:r>
            <a:r>
              <a:rPr lang="en-US" sz="2800" dirty="0" smtClean="0"/>
              <a:t> and 1</a:t>
            </a:r>
            <a:r>
              <a:rPr lang="en-US" sz="2800" baseline="30000" dirty="0" smtClean="0"/>
              <a:t>st</a:t>
            </a:r>
            <a:r>
              <a:rPr lang="en-US" sz="2800" dirty="0" smtClean="0"/>
              <a:t> events </a:t>
            </a:r>
            <a:r>
              <a:rPr lang="en-US" sz="2800" dirty="0" smtClean="0">
                <a:effectLst>
                  <a:glow rad="139700">
                    <a:schemeClr val="accent6">
                      <a:satMod val="175000"/>
                      <a:alpha val="40000"/>
                    </a:schemeClr>
                  </a:glow>
                </a:effectLst>
              </a:rPr>
              <a:t>(270/300 = 90%)</a:t>
            </a:r>
            <a:endParaRPr lang="en-US" sz="2800" dirty="0">
              <a:effectLst>
                <a:glow rad="139700">
                  <a:schemeClr val="accent6">
                    <a:satMod val="175000"/>
                    <a:alpha val="40000"/>
                  </a:schemeClr>
                </a:glow>
              </a:effectLst>
            </a:endParaRP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19</a:t>
            </a:fld>
            <a:endParaRPr lang="en-US"/>
          </a:p>
        </p:txBody>
      </p:sp>
      <p:graphicFrame>
        <p:nvGraphicFramePr>
          <p:cNvPr id="9" name="Content Placeholder 5"/>
          <p:cNvGraphicFramePr>
            <a:graphicFrameLocks/>
          </p:cNvGraphicFramePr>
          <p:nvPr>
            <p:extLst>
              <p:ext uri="{D42A27DB-BD31-4B8C-83A1-F6EECF244321}">
                <p14:modId xmlns:p14="http://schemas.microsoft.com/office/powerpoint/2010/main" val="166223412"/>
              </p:ext>
            </p:extLst>
          </p:nvPr>
        </p:nvGraphicFramePr>
        <p:xfrm>
          <a:off x="1981200" y="2590800"/>
          <a:ext cx="5486400" cy="138176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sz="1800" kern="1200" dirty="0" smtClean="0">
                          <a:solidFill>
                            <a:schemeClr val="tx1"/>
                          </a:solidFill>
                          <a:effectLst>
                            <a:glow rad="139700">
                              <a:schemeClr val="accent6">
                                <a:satMod val="175000"/>
                                <a:alpha val="40000"/>
                              </a:schemeClr>
                            </a:glow>
                          </a:effectLst>
                          <a:latin typeface="+mn-lt"/>
                          <a:ea typeface="+mn-ea"/>
                          <a:cs typeface="+mn-cs"/>
                        </a:rPr>
                        <a:t>300</a:t>
                      </a:r>
                      <a:endParaRPr lang="en-US" sz="2800" kern="1200" dirty="0">
                        <a:solidFill>
                          <a:schemeClr val="tx1"/>
                        </a:solidFill>
                        <a:effectLst>
                          <a:glow rad="139700">
                            <a:schemeClr val="accent6">
                              <a:satMod val="175000"/>
                              <a:alpha val="40000"/>
                            </a:schemeClr>
                          </a:glow>
                        </a:effectLst>
                        <a:latin typeface="+mn-lt"/>
                        <a:ea typeface="+mn-ea"/>
                        <a:cs typeface="+mn-cs"/>
                      </a:endParaRPr>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sz="1800" kern="1200" dirty="0" smtClean="0">
                          <a:solidFill>
                            <a:schemeClr val="tx1"/>
                          </a:solidFill>
                          <a:effectLst>
                            <a:glow rad="139700">
                              <a:schemeClr val="accent6">
                                <a:satMod val="175000"/>
                                <a:alpha val="40000"/>
                              </a:schemeClr>
                            </a:glow>
                          </a:effectLst>
                          <a:latin typeface="+mn-lt"/>
                          <a:ea typeface="+mn-ea"/>
                          <a:cs typeface="+mn-cs"/>
                        </a:rPr>
                        <a:t>270</a:t>
                      </a:r>
                      <a:endParaRPr lang="en-US" sz="1800" kern="1200" dirty="0">
                        <a:solidFill>
                          <a:schemeClr val="tx1"/>
                        </a:solidFill>
                        <a:effectLst>
                          <a:glow rad="139700">
                            <a:schemeClr val="accent6">
                              <a:satMod val="175000"/>
                              <a:alpha val="40000"/>
                            </a:schemeClr>
                          </a:glow>
                        </a:effectLst>
                        <a:latin typeface="+mn-lt"/>
                        <a:ea typeface="+mn-ea"/>
                        <a:cs typeface="+mn-cs"/>
                      </a:endParaRPr>
                    </a:p>
                  </a:txBody>
                  <a:tcPr/>
                </a:tc>
                <a:tc>
                  <a:txBody>
                    <a:bodyPr/>
                    <a:lstStyle/>
                    <a:p>
                      <a:pPr algn="ctr"/>
                      <a:r>
                        <a:rPr lang="en-US" sz="1800" kern="1200" dirty="0" smtClean="0">
                          <a:solidFill>
                            <a:schemeClr val="tx1"/>
                          </a:solidFill>
                          <a:effectLst>
                            <a:glow rad="139700">
                              <a:schemeClr val="accent6">
                                <a:satMod val="175000"/>
                                <a:alpha val="40000"/>
                              </a:schemeClr>
                            </a:glow>
                          </a:effectLst>
                          <a:latin typeface="+mn-lt"/>
                          <a:ea typeface="+mn-ea"/>
                          <a:cs typeface="+mn-cs"/>
                        </a:rPr>
                        <a:t>90%</a:t>
                      </a:r>
                      <a:endParaRPr lang="en-US" sz="1800" kern="1200" dirty="0">
                        <a:solidFill>
                          <a:schemeClr val="tx1"/>
                        </a:solidFill>
                        <a:effectLst>
                          <a:glow rad="139700">
                            <a:schemeClr val="accent6">
                              <a:satMod val="175000"/>
                              <a:alpha val="40000"/>
                            </a:schemeClr>
                          </a:glow>
                        </a:effectLst>
                        <a:latin typeface="+mn-lt"/>
                        <a:ea typeface="+mn-ea"/>
                        <a:cs typeface="+mn-cs"/>
                      </a:endParaRPr>
                    </a:p>
                  </a:txBody>
                  <a:tcPr/>
                </a:tc>
              </a:tr>
            </a:tbl>
          </a:graphicData>
        </a:graphic>
      </p:graphicFrame>
      <p:cxnSp>
        <p:nvCxnSpPr>
          <p:cNvPr id="11" name="Straight Arrow Connector 10"/>
          <p:cNvCxnSpPr/>
          <p:nvPr/>
        </p:nvCxnSpPr>
        <p:spPr>
          <a:xfrm>
            <a:off x="3810000" y="3777734"/>
            <a:ext cx="5334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2" name="TextBox 11"/>
          <p:cNvSpPr txBox="1"/>
          <p:nvPr/>
        </p:nvSpPr>
        <p:spPr>
          <a:xfrm>
            <a:off x="4724400" y="3593068"/>
            <a:ext cx="569387" cy="369332"/>
          </a:xfrm>
          <a:prstGeom prst="rect">
            <a:avLst/>
          </a:prstGeom>
          <a:noFill/>
        </p:spPr>
        <p:txBody>
          <a:bodyPr wrap="none" rtlCol="0">
            <a:spAutoFit/>
          </a:bodyPr>
          <a:lstStyle/>
          <a:p>
            <a:r>
              <a:rPr lang="en-US" b="1" dirty="0" smtClean="0">
                <a:solidFill>
                  <a:srgbClr val="FF0000"/>
                </a:solidFill>
              </a:rPr>
              <a:t>/2 =</a:t>
            </a:r>
            <a:endParaRPr lang="en-US" b="1" dirty="0">
              <a:solidFill>
                <a:srgbClr val="FF0000"/>
              </a:solidFill>
            </a:endParaRPr>
          </a:p>
        </p:txBody>
      </p:sp>
      <p:cxnSp>
        <p:nvCxnSpPr>
          <p:cNvPr id="13" name="Straight Arrow Connector 12"/>
          <p:cNvCxnSpPr/>
          <p:nvPr/>
        </p:nvCxnSpPr>
        <p:spPr>
          <a:xfrm>
            <a:off x="3810000" y="3429000"/>
            <a:ext cx="533400" cy="34873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021090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Forrrrrrrre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3048000" y="2438400"/>
            <a:ext cx="3505200" cy="3962400"/>
          </a:xfrm>
          <a:prstGeom prst="rect">
            <a:avLst/>
          </a:prstGeom>
          <a:noFill/>
          <a:ln w="9525">
            <a:noFill/>
            <a:miter lim="800000"/>
            <a:headEnd/>
            <a:tailEnd/>
          </a:ln>
          <a:effectLst/>
        </p:spPr>
      </p:pic>
      <p:sp>
        <p:nvSpPr>
          <p:cNvPr id="8" name="Rounded Rectangular Callout 7"/>
          <p:cNvSpPr/>
          <p:nvPr/>
        </p:nvSpPr>
        <p:spPr>
          <a:xfrm>
            <a:off x="4800600" y="1524000"/>
            <a:ext cx="2362200" cy="612648"/>
          </a:xfrm>
          <a:prstGeom prst="wedgeRoundRectCallout">
            <a:avLst>
              <a:gd name="adj1" fmla="val -72498"/>
              <a:gd name="adj2" fmla="val 2022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Should I take lessons?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CALC% Did the Teams Achieve?</a:t>
            </a:r>
            <a:endParaRPr lang="en-US" dirty="0"/>
          </a:p>
        </p:txBody>
      </p:sp>
      <p:sp>
        <p:nvSpPr>
          <p:cNvPr id="3" name="Content Placeholder 2"/>
          <p:cNvSpPr>
            <a:spLocks noGrp="1"/>
          </p:cNvSpPr>
          <p:nvPr>
            <p:ph idx="1"/>
          </p:nvPr>
        </p:nvSpPr>
        <p:spPr/>
        <p:txBody>
          <a:bodyPr/>
          <a:lstStyle/>
          <a:p>
            <a:r>
              <a:rPr lang="en-US" dirty="0" smtClean="0"/>
              <a:t>Complete the table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20</a:t>
            </a:fld>
            <a:endParaRPr lang="en-US"/>
          </a:p>
        </p:txBody>
      </p:sp>
      <p:graphicFrame>
        <p:nvGraphicFramePr>
          <p:cNvPr id="6" name="Table 5"/>
          <p:cNvGraphicFramePr>
            <a:graphicFrameLocks noGrp="1"/>
          </p:cNvGraphicFramePr>
          <p:nvPr/>
        </p:nvGraphicFramePr>
        <p:xfrm>
          <a:off x="1667692" y="2895600"/>
          <a:ext cx="5495108" cy="1483360"/>
        </p:xfrm>
        <a:graphic>
          <a:graphicData uri="http://schemas.openxmlformats.org/drawingml/2006/table">
            <a:tbl>
              <a:tblPr firstRow="1" bandRow="1">
                <a:tableStyleId>{5C22544A-7EE6-4342-B048-85BDC9FD1C3A}</a:tableStyleId>
              </a:tblPr>
              <a:tblGrid>
                <a:gridCol w="2011680"/>
                <a:gridCol w="870857"/>
                <a:gridCol w="870857"/>
                <a:gridCol w="870857"/>
                <a:gridCol w="870857"/>
              </a:tblGrid>
              <a:tr h="370840">
                <a:tc>
                  <a:txBody>
                    <a:bodyPr/>
                    <a:lstStyle/>
                    <a:p>
                      <a:r>
                        <a:rPr lang="en-US" b="1" dirty="0" smtClean="0"/>
                        <a:t>Team</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370840">
                <a:tc>
                  <a:txBody>
                    <a:bodyPr/>
                    <a:lstStyle/>
                    <a:p>
                      <a:r>
                        <a:rPr lang="en-US" b="1" dirty="0" smtClean="0"/>
                        <a:t>1</a:t>
                      </a:r>
                      <a:r>
                        <a:rPr lang="en-US" b="1" baseline="30000" dirty="0" smtClean="0"/>
                        <a:t>st</a:t>
                      </a:r>
                      <a:r>
                        <a:rPr lang="en-US" b="1" dirty="0" smtClean="0"/>
                        <a:t> event</a:t>
                      </a:r>
                      <a:r>
                        <a:rPr lang="en-US" b="1" baseline="0" dirty="0" smtClean="0"/>
                        <a:t> cum </a:t>
                      </a:r>
                      <a:r>
                        <a:rPr lang="en-US" b="1" baseline="0" dirty="0" err="1" smtClean="0"/>
                        <a:t>avg</a:t>
                      </a:r>
                      <a:endParaRPr lang="en-US" b="1" dirty="0"/>
                    </a:p>
                  </a:txBody>
                  <a:tcPr/>
                </a:tc>
                <a:tc>
                  <a:txBody>
                    <a:bodyPr/>
                    <a:lstStyle/>
                    <a:p>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2</a:t>
                      </a:r>
                      <a:r>
                        <a:rPr lang="en-US" b="1" baseline="30000" dirty="0" smtClean="0"/>
                        <a:t>nd</a:t>
                      </a:r>
                      <a:r>
                        <a:rPr lang="en-US" b="1" dirty="0" smtClean="0"/>
                        <a:t> event cum </a:t>
                      </a:r>
                      <a:r>
                        <a:rPr lang="en-US" b="1" dirty="0" err="1" smtClean="0"/>
                        <a:t>avg</a:t>
                      </a:r>
                      <a:endParaRPr lang="en-US" b="1" dirty="0"/>
                    </a:p>
                  </a:txBody>
                  <a:tcPr/>
                </a:tc>
                <a:tc>
                  <a:txBody>
                    <a:bodyPr/>
                    <a:lstStyle/>
                    <a:p>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2</a:t>
                      </a:r>
                      <a:r>
                        <a:rPr lang="en-US" b="1" baseline="30000" dirty="0" smtClean="0"/>
                        <a:t>nd</a:t>
                      </a:r>
                      <a:r>
                        <a:rPr lang="en-US" b="1" dirty="0" smtClean="0"/>
                        <a:t> event CALC%</a:t>
                      </a:r>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Get Better?</a:t>
            </a:r>
            <a:endParaRPr lang="en-US" dirty="0"/>
          </a:p>
        </p:txBody>
      </p:sp>
      <p:sp>
        <p:nvSpPr>
          <p:cNvPr id="3" name="Content Placeholder 2"/>
          <p:cNvSpPr>
            <a:spLocks noGrp="1"/>
          </p:cNvSpPr>
          <p:nvPr>
            <p:ph idx="1"/>
          </p:nvPr>
        </p:nvSpPr>
        <p:spPr/>
        <p:txBody>
          <a:bodyPr>
            <a:normAutofit/>
          </a:bodyPr>
          <a:lstStyle/>
          <a:p>
            <a:r>
              <a:rPr lang="en-US" sz="2800" dirty="0" smtClean="0"/>
              <a:t>Of course! </a:t>
            </a:r>
            <a:r>
              <a:rPr lang="en-US" sz="2800" dirty="0"/>
              <a:t> </a:t>
            </a:r>
            <a:r>
              <a:rPr lang="en-US" sz="2800" dirty="0" smtClean="0"/>
              <a:t>There is always a better way</a:t>
            </a:r>
          </a:p>
          <a:p>
            <a:r>
              <a:rPr lang="en-US" sz="2800" dirty="0" smtClean="0"/>
              <a:t>However, learning curve theory recognizes that improvement occurs with doubling of experience</a:t>
            </a:r>
          </a:p>
          <a:p>
            <a:pPr lvl="1"/>
            <a:r>
              <a:rPr lang="en-US" sz="2400" dirty="0" smtClean="0"/>
              <a:t>Consider the 80% CALC </a:t>
            </a:r>
            <a:endParaRPr lang="en-US" sz="2400" dirty="0"/>
          </a:p>
        </p:txBody>
      </p:sp>
      <p:sp>
        <p:nvSpPr>
          <p:cNvPr id="4" name="Footer Placeholder 3"/>
          <p:cNvSpPr>
            <a:spLocks noGrp="1"/>
          </p:cNvSpPr>
          <p:nvPr>
            <p:ph type="ftr" sz="quarter" idx="11"/>
          </p:nvPr>
        </p:nvSpPr>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E1A5F5C7-3241-4274-AD8E-44E49CAE38EA}" type="slidenum">
              <a:rPr lang="en-US" smtClean="0"/>
              <a:pPr/>
              <a:t>21</a:t>
            </a:fld>
            <a:endParaRPr lang="en-US"/>
          </a:p>
        </p:txBody>
      </p:sp>
      <p:graphicFrame>
        <p:nvGraphicFramePr>
          <p:cNvPr id="6" name="Table 5"/>
          <p:cNvGraphicFramePr>
            <a:graphicFrameLocks noGrp="1"/>
          </p:cNvGraphicFramePr>
          <p:nvPr/>
        </p:nvGraphicFramePr>
        <p:xfrm>
          <a:off x="1219200" y="3657600"/>
          <a:ext cx="2049780" cy="2595880"/>
        </p:xfrm>
        <a:graphic>
          <a:graphicData uri="http://schemas.openxmlformats.org/drawingml/2006/table">
            <a:tbl>
              <a:tblPr firstRow="1" bandRow="1">
                <a:tableStyleId>{5C22544A-7EE6-4342-B048-85BDC9FD1C3A}</a:tableStyleId>
              </a:tblPr>
              <a:tblGrid>
                <a:gridCol w="952500"/>
                <a:gridCol w="1097280"/>
              </a:tblGrid>
              <a:tr h="370840">
                <a:tc>
                  <a:txBody>
                    <a:bodyPr/>
                    <a:lstStyle/>
                    <a:p>
                      <a:pPr algn="ctr"/>
                      <a:r>
                        <a:rPr lang="en-US" dirty="0" smtClean="0"/>
                        <a:t>Trial</a:t>
                      </a:r>
                      <a:endParaRPr lang="en-US" dirty="0"/>
                    </a:p>
                  </a:txBody>
                  <a:tcPr/>
                </a:tc>
                <a:tc>
                  <a:txBody>
                    <a:bodyPr/>
                    <a:lstStyle/>
                    <a:p>
                      <a:pPr algn="ctr"/>
                      <a:r>
                        <a:rPr lang="en-US" dirty="0" smtClean="0"/>
                        <a:t>Cum </a:t>
                      </a:r>
                      <a:r>
                        <a:rPr lang="en-US" dirty="0" err="1" smtClean="0"/>
                        <a:t>Avg</a:t>
                      </a:r>
                      <a:endParaRPr lang="en-US" dirty="0"/>
                    </a:p>
                  </a:txBody>
                  <a:tcPr/>
                </a:tc>
              </a:tr>
              <a:tr h="370840">
                <a:tc>
                  <a:txBody>
                    <a:bodyPr/>
                    <a:lstStyle/>
                    <a:p>
                      <a:pPr algn="ctr"/>
                      <a:r>
                        <a:rPr lang="en-US" b="1" dirty="0" smtClean="0"/>
                        <a:t>1</a:t>
                      </a:r>
                      <a:endParaRPr lang="en-US" b="1" dirty="0"/>
                    </a:p>
                  </a:txBody>
                  <a:tcPr/>
                </a:tc>
                <a:tc>
                  <a:txBody>
                    <a:bodyPr/>
                    <a:lstStyle/>
                    <a:p>
                      <a:pPr algn="ctr"/>
                      <a:r>
                        <a:rPr lang="en-US" b="1" dirty="0" smtClean="0"/>
                        <a:t>100</a:t>
                      </a:r>
                      <a:endParaRPr lang="en-US" b="1" dirty="0"/>
                    </a:p>
                  </a:txBody>
                  <a:tcPr/>
                </a:tc>
              </a:tr>
              <a:tr h="370840">
                <a:tc>
                  <a:txBody>
                    <a:bodyPr/>
                    <a:lstStyle/>
                    <a:p>
                      <a:pPr algn="ctr"/>
                      <a:r>
                        <a:rPr lang="en-US" b="1" dirty="0" smtClean="0"/>
                        <a:t>2</a:t>
                      </a:r>
                      <a:endParaRPr lang="en-US" b="1" dirty="0"/>
                    </a:p>
                  </a:txBody>
                  <a:tcPr/>
                </a:tc>
                <a:tc>
                  <a:txBody>
                    <a:bodyPr/>
                    <a:lstStyle/>
                    <a:p>
                      <a:pPr algn="ctr"/>
                      <a:r>
                        <a:rPr lang="en-US" b="1" dirty="0" smtClean="0"/>
                        <a:t>80</a:t>
                      </a:r>
                      <a:endParaRPr lang="en-US" b="1" dirty="0"/>
                    </a:p>
                  </a:txBody>
                  <a:tcPr/>
                </a:tc>
              </a:tr>
              <a:tr h="370840">
                <a:tc>
                  <a:txBody>
                    <a:bodyPr/>
                    <a:lstStyle/>
                    <a:p>
                      <a:pPr algn="ctr"/>
                      <a:r>
                        <a:rPr lang="en-US" b="1" dirty="0" smtClean="0"/>
                        <a:t>4</a:t>
                      </a:r>
                      <a:endParaRPr lang="en-US" b="1" dirty="0"/>
                    </a:p>
                  </a:txBody>
                  <a:tcPr/>
                </a:tc>
                <a:tc>
                  <a:txBody>
                    <a:bodyPr/>
                    <a:lstStyle/>
                    <a:p>
                      <a:pPr algn="ctr"/>
                      <a:r>
                        <a:rPr lang="en-US" b="1" dirty="0" smtClean="0"/>
                        <a:t>64</a:t>
                      </a:r>
                      <a:endParaRPr lang="en-US" b="1" dirty="0"/>
                    </a:p>
                  </a:txBody>
                  <a:tcPr/>
                </a:tc>
              </a:tr>
              <a:tr h="370840">
                <a:tc>
                  <a:txBody>
                    <a:bodyPr/>
                    <a:lstStyle/>
                    <a:p>
                      <a:pPr algn="ctr"/>
                      <a:r>
                        <a:rPr lang="en-US" b="1" dirty="0" smtClean="0"/>
                        <a:t>8</a:t>
                      </a:r>
                      <a:endParaRPr lang="en-US" b="1" dirty="0"/>
                    </a:p>
                  </a:txBody>
                  <a:tcPr/>
                </a:tc>
                <a:tc>
                  <a:txBody>
                    <a:bodyPr/>
                    <a:lstStyle/>
                    <a:p>
                      <a:pPr algn="ctr"/>
                      <a:r>
                        <a:rPr lang="en-US" b="1" dirty="0" smtClean="0"/>
                        <a:t>51.2</a:t>
                      </a:r>
                      <a:endParaRPr lang="en-US" b="1" dirty="0"/>
                    </a:p>
                  </a:txBody>
                  <a:tcPr/>
                </a:tc>
              </a:tr>
              <a:tr h="370840">
                <a:tc>
                  <a:txBody>
                    <a:bodyPr/>
                    <a:lstStyle/>
                    <a:p>
                      <a:pPr algn="ctr"/>
                      <a:r>
                        <a:rPr lang="en-US" b="1" dirty="0" smtClean="0"/>
                        <a:t>16</a:t>
                      </a:r>
                      <a:endParaRPr lang="en-US" b="1" dirty="0"/>
                    </a:p>
                  </a:txBody>
                  <a:tcPr/>
                </a:tc>
                <a:tc>
                  <a:txBody>
                    <a:bodyPr/>
                    <a:lstStyle/>
                    <a:p>
                      <a:pPr algn="ctr"/>
                      <a:r>
                        <a:rPr lang="en-US" b="1" dirty="0" smtClean="0"/>
                        <a:t>40.96</a:t>
                      </a:r>
                      <a:endParaRPr lang="en-US" b="1" dirty="0"/>
                    </a:p>
                  </a:txBody>
                  <a:tcPr/>
                </a:tc>
              </a:tr>
              <a:tr h="370840">
                <a:tc>
                  <a:txBody>
                    <a:bodyPr/>
                    <a:lstStyle/>
                    <a:p>
                      <a:pPr algn="ctr"/>
                      <a:r>
                        <a:rPr lang="en-US" b="1" dirty="0" smtClean="0"/>
                        <a:t>32</a:t>
                      </a:r>
                      <a:endParaRPr lang="en-US" b="1" dirty="0"/>
                    </a:p>
                  </a:txBody>
                  <a:tcPr/>
                </a:tc>
                <a:tc>
                  <a:txBody>
                    <a:bodyPr/>
                    <a:lstStyle/>
                    <a:p>
                      <a:pPr algn="ctr"/>
                      <a:r>
                        <a:rPr lang="en-US" b="1" dirty="0" smtClean="0"/>
                        <a:t>32.768</a:t>
                      </a:r>
                      <a:endParaRPr lang="en-US" b="1" dirty="0"/>
                    </a:p>
                  </a:txBody>
                  <a:tcPr/>
                </a:tc>
              </a:tr>
            </a:tbl>
          </a:graphicData>
        </a:graphic>
      </p:graphicFrame>
      <p:grpSp>
        <p:nvGrpSpPr>
          <p:cNvPr id="35" name="Group 34"/>
          <p:cNvGrpSpPr/>
          <p:nvPr/>
        </p:nvGrpSpPr>
        <p:grpSpPr>
          <a:xfrm rot="60000">
            <a:off x="4191000" y="5867400"/>
            <a:ext cx="3886200" cy="342900"/>
            <a:chOff x="4191000" y="5867400"/>
            <a:chExt cx="3886200" cy="342900"/>
          </a:xfrm>
        </p:grpSpPr>
        <p:cxnSp>
          <p:nvCxnSpPr>
            <p:cNvPr id="10" name="Straight Connector 9"/>
            <p:cNvCxnSpPr/>
            <p:nvPr/>
          </p:nvCxnSpPr>
          <p:spPr>
            <a:xfrm flipV="1">
              <a:off x="4191000" y="5867400"/>
              <a:ext cx="38862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724400" y="60579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524500" y="60579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324600" y="60579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7124700" y="60579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924799" y="60198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886200" y="3657600"/>
            <a:ext cx="304800" cy="2286000"/>
            <a:chOff x="3886200" y="3733800"/>
            <a:chExt cx="304800" cy="2209800"/>
          </a:xfrm>
        </p:grpSpPr>
        <p:cxnSp>
          <p:nvCxnSpPr>
            <p:cNvPr id="8" name="Straight Connector 7"/>
            <p:cNvCxnSpPr/>
            <p:nvPr/>
          </p:nvCxnSpPr>
          <p:spPr>
            <a:xfrm rot="5400000">
              <a:off x="3086100" y="4838700"/>
              <a:ext cx="2209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86200" y="550164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886200" y="505968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86200" y="461772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86200" y="417576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86200" y="37338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Smiley Face 27"/>
          <p:cNvSpPr/>
          <p:nvPr/>
        </p:nvSpPr>
        <p:spPr>
          <a:xfrm>
            <a:off x="4191000" y="36576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miley Face 28"/>
          <p:cNvSpPr/>
          <p:nvPr/>
        </p:nvSpPr>
        <p:spPr>
          <a:xfrm>
            <a:off x="4267200" y="41148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miley Face 29"/>
          <p:cNvSpPr/>
          <p:nvPr/>
        </p:nvSpPr>
        <p:spPr>
          <a:xfrm>
            <a:off x="4343400" y="44196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miley Face 30"/>
          <p:cNvSpPr/>
          <p:nvPr/>
        </p:nvSpPr>
        <p:spPr>
          <a:xfrm>
            <a:off x="4648200" y="47244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miley Face 31"/>
          <p:cNvSpPr/>
          <p:nvPr/>
        </p:nvSpPr>
        <p:spPr>
          <a:xfrm>
            <a:off x="5257800" y="50292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miley Face 32"/>
          <p:cNvSpPr/>
          <p:nvPr/>
        </p:nvSpPr>
        <p:spPr>
          <a:xfrm>
            <a:off x="6553200" y="52578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miley Face 33"/>
          <p:cNvSpPr/>
          <p:nvPr/>
        </p:nvSpPr>
        <p:spPr>
          <a:xfrm>
            <a:off x="8534400" y="5334000"/>
            <a:ext cx="76200" cy="76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Predict the 3</a:t>
            </a:r>
            <a:r>
              <a:rPr lang="en-US" baseline="30000" dirty="0" smtClean="0"/>
              <a:t>rd</a:t>
            </a:r>
            <a:r>
              <a:rPr lang="en-US" dirty="0" smtClean="0"/>
              <a:t> Event</a:t>
            </a:r>
            <a:endParaRPr lang="en-US" dirty="0"/>
          </a:p>
        </p:txBody>
      </p:sp>
      <p:sp>
        <p:nvSpPr>
          <p:cNvPr id="3" name="Content Placeholder 2"/>
          <p:cNvSpPr>
            <a:spLocks noGrp="1"/>
          </p:cNvSpPr>
          <p:nvPr>
            <p:ph idx="1"/>
          </p:nvPr>
        </p:nvSpPr>
        <p:spPr>
          <a:xfrm>
            <a:off x="457200" y="1600198"/>
            <a:ext cx="8458200" cy="4724402"/>
          </a:xfrm>
        </p:spPr>
        <p:txBody>
          <a:bodyPr>
            <a:normAutofit lnSpcReduction="10000"/>
          </a:bodyPr>
          <a:lstStyle/>
          <a:p>
            <a:r>
              <a:rPr lang="en-US" dirty="0" smtClean="0"/>
              <a:t>Yes – but this gets more complicated</a:t>
            </a:r>
          </a:p>
          <a:p>
            <a:r>
              <a:rPr lang="en-US" dirty="0" smtClean="0"/>
              <a:t>Because the 3</a:t>
            </a:r>
            <a:r>
              <a:rPr lang="en-US" baseline="30000" dirty="0" smtClean="0"/>
              <a:t>rd</a:t>
            </a:r>
            <a:r>
              <a:rPr lang="en-US" dirty="0" smtClean="0"/>
              <a:t> event is not a doubling of experience from the 2</a:t>
            </a:r>
            <a:r>
              <a:rPr lang="en-US" baseline="30000" dirty="0" smtClean="0"/>
              <a:t>nd</a:t>
            </a:r>
            <a:r>
              <a:rPr lang="en-US" dirty="0" smtClean="0"/>
              <a:t> event</a:t>
            </a:r>
          </a:p>
          <a:p>
            <a:r>
              <a:rPr lang="en-US" dirty="0" smtClean="0"/>
              <a:t>There is an equation:  y = </a:t>
            </a:r>
            <a:r>
              <a:rPr lang="en-US" dirty="0" err="1" smtClean="0"/>
              <a:t>aX</a:t>
            </a:r>
            <a:r>
              <a:rPr lang="en-US" dirty="0" smtClean="0"/>
              <a:t>    </a:t>
            </a:r>
          </a:p>
          <a:p>
            <a:pPr lvl="1"/>
            <a:r>
              <a:rPr lang="en-US" sz="2400" dirty="0" smtClean="0"/>
              <a:t>b= </a:t>
            </a:r>
            <a:r>
              <a:rPr lang="en-US" sz="2400" dirty="0" err="1" smtClean="0"/>
              <a:t>ln</a:t>
            </a:r>
            <a:r>
              <a:rPr lang="en-US" sz="2400" dirty="0" smtClean="0"/>
              <a:t> calc%/</a:t>
            </a:r>
            <a:r>
              <a:rPr lang="en-US" sz="2400" dirty="0" err="1" smtClean="0"/>
              <a:t>ln</a:t>
            </a:r>
            <a:r>
              <a:rPr lang="en-US" sz="2400" dirty="0" smtClean="0"/>
              <a:t> 2</a:t>
            </a:r>
          </a:p>
          <a:p>
            <a:pPr lvl="1"/>
            <a:r>
              <a:rPr lang="en-US" sz="2400" dirty="0" smtClean="0"/>
              <a:t>a = 1</a:t>
            </a:r>
            <a:r>
              <a:rPr lang="en-US" sz="2400" baseline="30000" dirty="0" smtClean="0"/>
              <a:t>st</a:t>
            </a:r>
            <a:r>
              <a:rPr lang="en-US" sz="2400" dirty="0" smtClean="0"/>
              <a:t> event per-</a:t>
            </a:r>
            <a:r>
              <a:rPr lang="en-US" sz="2400" dirty="0" err="1" smtClean="0"/>
              <a:t>secs</a:t>
            </a:r>
            <a:endParaRPr lang="en-US" sz="2400" dirty="0" smtClean="0"/>
          </a:p>
          <a:p>
            <a:pPr lvl="1"/>
            <a:r>
              <a:rPr lang="en-US" sz="2400" dirty="0" smtClean="0"/>
              <a:t>X = event number</a:t>
            </a:r>
          </a:p>
          <a:p>
            <a:pPr lvl="1"/>
            <a:r>
              <a:rPr lang="en-US" sz="2400" dirty="0" smtClean="0"/>
              <a:t>y works out to 70.21 for the cum </a:t>
            </a:r>
            <a:r>
              <a:rPr lang="en-US" sz="2400" dirty="0" err="1" smtClean="0"/>
              <a:t>avg</a:t>
            </a:r>
            <a:r>
              <a:rPr lang="en-US" sz="2400" dirty="0" smtClean="0"/>
              <a:t> after 3</a:t>
            </a:r>
            <a:r>
              <a:rPr lang="en-US" sz="2400" baseline="30000" dirty="0" smtClean="0"/>
              <a:t>rd</a:t>
            </a:r>
            <a:r>
              <a:rPr lang="en-US" sz="2400" dirty="0" smtClean="0"/>
              <a:t>  event</a:t>
            </a:r>
          </a:p>
          <a:p>
            <a:r>
              <a:rPr lang="en-US" dirty="0" smtClean="0"/>
              <a:t>(We are only interested in natural doubling in this course)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22</a:t>
            </a:fld>
            <a:endParaRPr lang="en-US"/>
          </a:p>
        </p:txBody>
      </p:sp>
      <p:sp>
        <p:nvSpPr>
          <p:cNvPr id="6" name="TextBox 5"/>
          <p:cNvSpPr txBox="1"/>
          <p:nvPr/>
        </p:nvSpPr>
        <p:spPr>
          <a:xfrm>
            <a:off x="5410200" y="2971800"/>
            <a:ext cx="304800" cy="523220"/>
          </a:xfrm>
          <a:prstGeom prst="rect">
            <a:avLst/>
          </a:prstGeom>
          <a:noFill/>
        </p:spPr>
        <p:txBody>
          <a:bodyPr wrap="square" rtlCol="0">
            <a:spAutoFit/>
          </a:bodyPr>
          <a:lstStyle/>
          <a:p>
            <a:r>
              <a:rPr lang="en-US" sz="2800" dirty="0" smtClean="0"/>
              <a:t>b</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We can easily calculate the per-</a:t>
            </a:r>
            <a:r>
              <a:rPr lang="en-US" dirty="0" err="1" smtClean="0"/>
              <a:t>secs</a:t>
            </a:r>
            <a:r>
              <a:rPr lang="en-US" dirty="0" smtClean="0"/>
              <a:t> for the 3</a:t>
            </a:r>
            <a:r>
              <a:rPr lang="en-US" baseline="30000" dirty="0" smtClean="0"/>
              <a:t>rd</a:t>
            </a:r>
            <a:r>
              <a:rPr lang="en-US" dirty="0" smtClean="0"/>
              <a:t> and 4</a:t>
            </a:r>
            <a:r>
              <a:rPr lang="en-US" baseline="30000" dirty="0" smtClean="0"/>
              <a:t>th</a:t>
            </a:r>
            <a:r>
              <a:rPr lang="en-US" dirty="0" smtClean="0"/>
              <a:t> events combined</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23</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879625031"/>
              </p:ext>
            </p:extLst>
          </p:nvPr>
        </p:nvGraphicFramePr>
        <p:xfrm>
          <a:off x="1295400" y="2885440"/>
          <a:ext cx="5486400" cy="175260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4</a:t>
                      </a:r>
                      <a:endParaRPr lang="en-US" dirty="0"/>
                    </a:p>
                  </a:txBody>
                  <a:tcPr/>
                </a:tc>
                <a:tc>
                  <a:txBody>
                    <a:bodyPr/>
                    <a:lstStyle/>
                    <a:p>
                      <a:pPr algn="ctr"/>
                      <a:endParaRPr lang="en-US" dirty="0"/>
                    </a:p>
                  </a:txBody>
                  <a:tcPr/>
                </a:tc>
                <a:tc>
                  <a:txBody>
                    <a:bodyPr/>
                    <a:lstStyle/>
                    <a:p>
                      <a:pPr algn="ctr"/>
                      <a:r>
                        <a:rPr lang="en-US" dirty="0" smtClean="0"/>
                        <a:t>972</a:t>
                      </a:r>
                      <a:endParaRPr lang="en-US" dirty="0"/>
                    </a:p>
                  </a:txBody>
                  <a:tcPr/>
                </a:tc>
                <a:tc>
                  <a:txBody>
                    <a:bodyPr/>
                    <a:lstStyle/>
                    <a:p>
                      <a:pPr algn="ctr"/>
                      <a:r>
                        <a:rPr lang="en-US" dirty="0" smtClean="0"/>
                        <a:t>243</a:t>
                      </a:r>
                      <a:endParaRPr lang="en-US" dirty="0"/>
                    </a:p>
                  </a:txBody>
                  <a:tcPr/>
                </a:tc>
                <a:tc>
                  <a:txBody>
                    <a:bodyPr/>
                    <a:lstStyle/>
                    <a:p>
                      <a:pPr algn="ctr"/>
                      <a:r>
                        <a:rPr lang="en-US" dirty="0" smtClean="0"/>
                        <a:t>90%</a:t>
                      </a:r>
                      <a:endParaRPr lang="en-US" dirty="0"/>
                    </a:p>
                  </a:txBody>
                  <a:tcPr>
                    <a:solidFill>
                      <a:schemeClr val="accent2">
                        <a:lumMod val="60000"/>
                        <a:lumOff val="40000"/>
                      </a:schemeClr>
                    </a:solidFill>
                  </a:tcPr>
                </a:tc>
              </a:tr>
            </a:tbl>
          </a:graphicData>
        </a:graphic>
      </p:graphicFrame>
      <p:sp>
        <p:nvSpPr>
          <p:cNvPr id="9" name="TextBox 8"/>
          <p:cNvSpPr txBox="1"/>
          <p:nvPr/>
        </p:nvSpPr>
        <p:spPr>
          <a:xfrm>
            <a:off x="6781800" y="4267200"/>
            <a:ext cx="2209800" cy="381000"/>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dirty="0" smtClean="0"/>
              <a:t>assumed same as 2</a:t>
            </a:r>
            <a:r>
              <a:rPr lang="en-US" b="1" baseline="30000" dirty="0" smtClean="0"/>
              <a:t>nd</a:t>
            </a:r>
            <a:r>
              <a:rPr lang="en-US" b="1" dirty="0" smtClean="0"/>
              <a:t> </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We can easily calculate the per-</a:t>
            </a:r>
            <a:r>
              <a:rPr lang="en-US" dirty="0" err="1" smtClean="0"/>
              <a:t>secs</a:t>
            </a:r>
            <a:r>
              <a:rPr lang="en-US" dirty="0" smtClean="0"/>
              <a:t> for the 3</a:t>
            </a:r>
            <a:r>
              <a:rPr lang="en-US" baseline="30000" dirty="0" smtClean="0"/>
              <a:t>rd</a:t>
            </a:r>
            <a:r>
              <a:rPr lang="en-US" dirty="0" smtClean="0"/>
              <a:t> and 4</a:t>
            </a:r>
            <a:r>
              <a:rPr lang="en-US" baseline="30000" dirty="0" smtClean="0"/>
              <a:t>th</a:t>
            </a:r>
            <a:r>
              <a:rPr lang="en-US" dirty="0" smtClean="0"/>
              <a:t> event combined</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022038599"/>
              </p:ext>
            </p:extLst>
          </p:nvPr>
        </p:nvGraphicFramePr>
        <p:xfrm>
          <a:off x="1295400" y="2885440"/>
          <a:ext cx="5486400" cy="175260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4</a:t>
                      </a:r>
                      <a:endParaRPr lang="en-US" dirty="0"/>
                    </a:p>
                  </a:txBody>
                  <a:tcPr/>
                </a:tc>
                <a:tc>
                  <a:txBody>
                    <a:bodyPr/>
                    <a:lstStyle/>
                    <a:p>
                      <a:pPr algn="ctr"/>
                      <a:endParaRPr lang="en-US" dirty="0"/>
                    </a:p>
                  </a:txBody>
                  <a:tcPr/>
                </a:tc>
                <a:tc>
                  <a:txBody>
                    <a:bodyPr/>
                    <a:lstStyle/>
                    <a:p>
                      <a:pPr algn="ctr"/>
                      <a:r>
                        <a:rPr lang="en-US" dirty="0" smtClean="0"/>
                        <a:t>972</a:t>
                      </a:r>
                      <a:endParaRPr lang="en-US" dirty="0"/>
                    </a:p>
                  </a:txBody>
                  <a:tcPr/>
                </a:tc>
                <a:tc>
                  <a:txBody>
                    <a:bodyPr/>
                    <a:lstStyle/>
                    <a:p>
                      <a:pPr algn="ctr"/>
                      <a:r>
                        <a:rPr lang="en-US" dirty="0" smtClean="0"/>
                        <a:t>= 243</a:t>
                      </a:r>
                      <a:endParaRPr lang="en-US" dirty="0"/>
                    </a:p>
                  </a:txBody>
                  <a:tcPr>
                    <a:solidFill>
                      <a:srgbClr val="FFC000"/>
                    </a:solidFill>
                  </a:tcPr>
                </a:tc>
                <a:tc>
                  <a:txBody>
                    <a:bodyPr/>
                    <a:lstStyle/>
                    <a:p>
                      <a:pPr algn="ctr"/>
                      <a:r>
                        <a:rPr lang="en-US" dirty="0" smtClean="0"/>
                        <a:t>90%</a:t>
                      </a:r>
                      <a:endParaRPr lang="en-US" dirty="0"/>
                    </a:p>
                  </a:txBody>
                  <a:tcPr/>
                </a:tc>
              </a:tr>
            </a:tbl>
          </a:graphicData>
        </a:graphic>
      </p:graphicFrame>
      <p:sp>
        <p:nvSpPr>
          <p:cNvPr id="7" name="TextBox 6"/>
          <p:cNvSpPr txBox="1"/>
          <p:nvPr/>
        </p:nvSpPr>
        <p:spPr>
          <a:xfrm>
            <a:off x="4267200" y="4648200"/>
            <a:ext cx="1676400" cy="646331"/>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dirty="0" smtClean="0"/>
              <a:t>90% </a:t>
            </a:r>
            <a:r>
              <a:rPr lang="en-US" b="1" dirty="0"/>
              <a:t>*</a:t>
            </a:r>
            <a:r>
              <a:rPr lang="en-US" b="1" dirty="0" smtClean="0"/>
              <a:t> 2</a:t>
            </a:r>
            <a:r>
              <a:rPr lang="en-US" b="1" baseline="30000" dirty="0" smtClean="0"/>
              <a:t>nd</a:t>
            </a:r>
            <a:r>
              <a:rPr lang="en-US" b="1" dirty="0" smtClean="0"/>
              <a:t> event cum </a:t>
            </a:r>
            <a:r>
              <a:rPr lang="en-US" b="1" dirty="0" err="1" smtClean="0"/>
              <a:t>avg</a:t>
            </a:r>
            <a:endParaRPr lang="en-US" b="1" dirty="0"/>
          </a:p>
        </p:txBody>
      </p:sp>
      <p:cxnSp>
        <p:nvCxnSpPr>
          <p:cNvPr id="14" name="Straight Arrow Connector 13"/>
          <p:cNvCxnSpPr/>
          <p:nvPr/>
        </p:nvCxnSpPr>
        <p:spPr>
          <a:xfrm flipH="1" flipV="1">
            <a:off x="5410200" y="4038600"/>
            <a:ext cx="533400" cy="3810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7858669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We can easily calculate the per-</a:t>
            </a:r>
            <a:r>
              <a:rPr lang="en-US" dirty="0" err="1" smtClean="0"/>
              <a:t>secs</a:t>
            </a:r>
            <a:r>
              <a:rPr lang="en-US" dirty="0" smtClean="0"/>
              <a:t> for the 3</a:t>
            </a:r>
            <a:r>
              <a:rPr lang="en-US" baseline="30000" dirty="0" smtClean="0"/>
              <a:t>rd</a:t>
            </a:r>
            <a:r>
              <a:rPr lang="en-US" dirty="0" smtClean="0"/>
              <a:t> and 4</a:t>
            </a:r>
            <a:r>
              <a:rPr lang="en-US" baseline="30000" dirty="0" smtClean="0"/>
              <a:t>th</a:t>
            </a:r>
            <a:r>
              <a:rPr lang="en-US" dirty="0" smtClean="0"/>
              <a:t> event combined</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25</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287246718"/>
              </p:ext>
            </p:extLst>
          </p:nvPr>
        </p:nvGraphicFramePr>
        <p:xfrm>
          <a:off x="1295400" y="2885440"/>
          <a:ext cx="5486400" cy="175260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4</a:t>
                      </a:r>
                      <a:endParaRPr lang="en-US" dirty="0"/>
                    </a:p>
                  </a:txBody>
                  <a:tcPr/>
                </a:tc>
                <a:tc>
                  <a:txBody>
                    <a:bodyPr/>
                    <a:lstStyle/>
                    <a:p>
                      <a:pPr algn="ctr"/>
                      <a:endParaRPr lang="en-US" dirty="0"/>
                    </a:p>
                  </a:txBody>
                  <a:tcPr/>
                </a:tc>
                <a:tc>
                  <a:txBody>
                    <a:bodyPr/>
                    <a:lstStyle/>
                    <a:p>
                      <a:pPr algn="ctr"/>
                      <a:r>
                        <a:rPr lang="en-US" dirty="0" smtClean="0"/>
                        <a:t>972</a:t>
                      </a:r>
                      <a:endParaRPr lang="en-US" dirty="0"/>
                    </a:p>
                  </a:txBody>
                  <a:tcPr>
                    <a:solidFill>
                      <a:schemeClr val="accent3">
                        <a:lumMod val="60000"/>
                        <a:lumOff val="40000"/>
                      </a:schemeClr>
                    </a:solidFill>
                  </a:tcPr>
                </a:tc>
                <a:tc>
                  <a:txBody>
                    <a:bodyPr/>
                    <a:lstStyle/>
                    <a:p>
                      <a:pPr algn="ctr"/>
                      <a:r>
                        <a:rPr lang="en-US" dirty="0" smtClean="0"/>
                        <a:t> 243</a:t>
                      </a:r>
                      <a:endParaRPr lang="en-US" dirty="0"/>
                    </a:p>
                  </a:txBody>
                  <a:tcPr/>
                </a:tc>
                <a:tc>
                  <a:txBody>
                    <a:bodyPr/>
                    <a:lstStyle/>
                    <a:p>
                      <a:pPr algn="ctr"/>
                      <a:r>
                        <a:rPr lang="en-US" dirty="0" smtClean="0"/>
                        <a:t>90%</a:t>
                      </a:r>
                      <a:endParaRPr lang="en-US" dirty="0"/>
                    </a:p>
                  </a:txBody>
                  <a:tcPr/>
                </a:tc>
              </a:tr>
            </a:tbl>
          </a:graphicData>
        </a:graphic>
      </p:graphicFrame>
      <p:sp>
        <p:nvSpPr>
          <p:cNvPr id="8" name="TextBox 7"/>
          <p:cNvSpPr txBox="1"/>
          <p:nvPr/>
        </p:nvSpPr>
        <p:spPr>
          <a:xfrm>
            <a:off x="3200400" y="4648200"/>
            <a:ext cx="1524000" cy="646331"/>
          </a:xfrm>
          <a:prstGeom prst="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b="1" dirty="0" smtClean="0"/>
              <a:t>4 * cum </a:t>
            </a:r>
            <a:r>
              <a:rPr lang="en-US" b="1" dirty="0" err="1" smtClean="0"/>
              <a:t>avg</a:t>
            </a:r>
            <a:r>
              <a:rPr lang="en-US" b="1" dirty="0" smtClean="0"/>
              <a:t> for 4</a:t>
            </a:r>
            <a:endParaRPr lang="en-US" b="1" dirty="0"/>
          </a:p>
        </p:txBody>
      </p:sp>
      <p:cxnSp>
        <p:nvCxnSpPr>
          <p:cNvPr id="10" name="Straight Arrow Connector 9"/>
          <p:cNvCxnSpPr/>
          <p:nvPr/>
        </p:nvCxnSpPr>
        <p:spPr>
          <a:xfrm flipH="1">
            <a:off x="4114800" y="4419600"/>
            <a:ext cx="762000"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4" name="TextBox 13"/>
          <p:cNvSpPr txBox="1"/>
          <p:nvPr/>
        </p:nvSpPr>
        <p:spPr>
          <a:xfrm>
            <a:off x="4267200" y="4126468"/>
            <a:ext cx="401072" cy="369332"/>
          </a:xfrm>
          <a:prstGeom prst="rect">
            <a:avLst/>
          </a:prstGeom>
          <a:noFill/>
        </p:spPr>
        <p:txBody>
          <a:bodyPr wrap="none" rtlCol="0">
            <a:spAutoFit/>
          </a:bodyPr>
          <a:lstStyle/>
          <a:p>
            <a:r>
              <a:rPr lang="en-US" dirty="0" smtClean="0"/>
              <a:t>4x</a:t>
            </a:r>
            <a:endParaRPr lang="en-US" dirty="0"/>
          </a:p>
        </p:txBody>
      </p:sp>
    </p:spTree>
    <p:extLst>
      <p:ext uri="{BB962C8B-B14F-4D97-AF65-F5344CB8AC3E}">
        <p14:creationId xmlns:p14="http://schemas.microsoft.com/office/powerpoint/2010/main" val="4090765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We can easily calculate the per-</a:t>
            </a:r>
            <a:r>
              <a:rPr lang="en-US" dirty="0" err="1" smtClean="0"/>
              <a:t>secs</a:t>
            </a:r>
            <a:r>
              <a:rPr lang="en-US" dirty="0" smtClean="0"/>
              <a:t> for the 3</a:t>
            </a:r>
            <a:r>
              <a:rPr lang="en-US" baseline="30000" dirty="0" smtClean="0"/>
              <a:t>rd</a:t>
            </a:r>
            <a:r>
              <a:rPr lang="en-US" dirty="0" smtClean="0"/>
              <a:t> and 4</a:t>
            </a:r>
            <a:r>
              <a:rPr lang="en-US" baseline="30000" dirty="0" smtClean="0"/>
              <a:t>th</a:t>
            </a:r>
            <a:r>
              <a:rPr lang="en-US" dirty="0" smtClean="0"/>
              <a:t> event combined</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26</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990642966"/>
              </p:ext>
            </p:extLst>
          </p:nvPr>
        </p:nvGraphicFramePr>
        <p:xfrm>
          <a:off x="1295400" y="2885440"/>
          <a:ext cx="5486400" cy="175260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240</a:t>
                      </a:r>
                      <a:endParaRPr lang="en-US" dirty="0"/>
                    </a:p>
                  </a:txBody>
                  <a:tcPr/>
                </a:tc>
                <a:tc>
                  <a:txBody>
                    <a:bodyPr/>
                    <a:lstStyle/>
                    <a:p>
                      <a:pPr algn="ctr"/>
                      <a:r>
                        <a:rPr lang="en-US" dirty="0" smtClean="0"/>
                        <a:t>540</a:t>
                      </a:r>
                      <a:endParaRPr lang="en-US" dirty="0"/>
                    </a:p>
                  </a:txBody>
                  <a:tcPr>
                    <a:solidFill>
                      <a:schemeClr val="accent5">
                        <a:lumMod val="60000"/>
                        <a:lumOff val="40000"/>
                      </a:schemeClr>
                    </a:solidFill>
                  </a:tcPr>
                </a:tc>
                <a:tc>
                  <a:txBody>
                    <a:bodyPr/>
                    <a:lstStyle/>
                    <a:p>
                      <a:pPr algn="ctr"/>
                      <a:r>
                        <a:rPr lang="en-US" dirty="0" smtClean="0"/>
                        <a:t>270</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4</a:t>
                      </a:r>
                      <a:endParaRPr lang="en-US" dirty="0"/>
                    </a:p>
                  </a:txBody>
                  <a:tcPr/>
                </a:tc>
                <a:tc>
                  <a:txBody>
                    <a:bodyPr/>
                    <a:lstStyle/>
                    <a:p>
                      <a:pPr algn="ctr"/>
                      <a:endParaRPr lang="en-US" dirty="0"/>
                    </a:p>
                  </a:txBody>
                  <a:tcPr/>
                </a:tc>
                <a:tc>
                  <a:txBody>
                    <a:bodyPr/>
                    <a:lstStyle/>
                    <a:p>
                      <a:pPr algn="ctr"/>
                      <a:r>
                        <a:rPr lang="en-US" dirty="0" smtClean="0"/>
                        <a:t>972</a:t>
                      </a:r>
                      <a:endParaRPr lang="en-US" dirty="0"/>
                    </a:p>
                  </a:txBody>
                  <a:tcPr>
                    <a:solidFill>
                      <a:schemeClr val="accent5">
                        <a:lumMod val="60000"/>
                        <a:lumOff val="40000"/>
                      </a:schemeClr>
                    </a:solidFill>
                  </a:tcPr>
                </a:tc>
                <a:tc>
                  <a:txBody>
                    <a:bodyPr/>
                    <a:lstStyle/>
                    <a:p>
                      <a:pPr algn="ctr"/>
                      <a:r>
                        <a:rPr lang="en-US" dirty="0" smtClean="0"/>
                        <a:t>243</a:t>
                      </a:r>
                      <a:endParaRPr lang="en-US" dirty="0"/>
                    </a:p>
                  </a:txBody>
                  <a:tcPr/>
                </a:tc>
                <a:tc>
                  <a:txBody>
                    <a:bodyPr/>
                    <a:lstStyle/>
                    <a:p>
                      <a:pPr algn="ctr"/>
                      <a:r>
                        <a:rPr lang="en-US" dirty="0" smtClean="0"/>
                        <a:t>90%</a:t>
                      </a:r>
                      <a:endParaRPr lang="en-US" dirty="0"/>
                    </a:p>
                  </a:txBody>
                  <a:tcPr/>
                </a:tc>
              </a:tr>
            </a:tbl>
          </a:graphicData>
        </a:graphic>
      </p:graphicFrame>
      <p:sp>
        <p:nvSpPr>
          <p:cNvPr id="13" name="TextBox 12"/>
          <p:cNvSpPr txBox="1"/>
          <p:nvPr/>
        </p:nvSpPr>
        <p:spPr>
          <a:xfrm>
            <a:off x="152400" y="4732421"/>
            <a:ext cx="3276600" cy="1477328"/>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solidFill>
                  <a:schemeClr val="tx1"/>
                </a:solidFill>
              </a:rPr>
              <a:t>Prediction for total of events 3 &amp; 4 is difference between cumulative total for 3 and cumulative total for 4:</a:t>
            </a:r>
          </a:p>
          <a:p>
            <a:pPr algn="ctr"/>
            <a:r>
              <a:rPr lang="en-US" b="1" dirty="0" smtClean="0">
                <a:solidFill>
                  <a:schemeClr val="tx1"/>
                </a:solidFill>
              </a:rPr>
              <a:t>972  -540 = 432 </a:t>
            </a:r>
            <a:endParaRPr lang="en-US" b="1" dirty="0">
              <a:solidFill>
                <a:schemeClr val="tx1"/>
              </a:solidFill>
            </a:endParaRPr>
          </a:p>
        </p:txBody>
      </p:sp>
    </p:spTree>
    <p:extLst>
      <p:ext uri="{BB962C8B-B14F-4D97-AF65-F5344CB8AC3E}">
        <p14:creationId xmlns:p14="http://schemas.microsoft.com/office/powerpoint/2010/main" val="3648648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Up</a:t>
            </a:r>
            <a:endParaRPr lang="en-US" dirty="0"/>
          </a:p>
        </p:txBody>
      </p:sp>
      <p:sp>
        <p:nvSpPr>
          <p:cNvPr id="3" name="Content Placeholder 2"/>
          <p:cNvSpPr>
            <a:spLocks noGrp="1"/>
          </p:cNvSpPr>
          <p:nvPr>
            <p:ph idx="1"/>
          </p:nvPr>
        </p:nvSpPr>
        <p:spPr/>
        <p:txBody>
          <a:bodyPr/>
          <a:lstStyle/>
          <a:p>
            <a:r>
              <a:rPr lang="en-US" dirty="0" smtClean="0"/>
              <a:t>The team with the best 2</a:t>
            </a:r>
            <a:r>
              <a:rPr lang="en-US" baseline="30000" dirty="0" smtClean="0"/>
              <a:t>nd</a:t>
            </a:r>
            <a:r>
              <a:rPr lang="en-US" dirty="0" smtClean="0"/>
              <a:t> event time and the team with the best CALC% will complete the task two additional times</a:t>
            </a:r>
          </a:p>
          <a:p>
            <a:r>
              <a:rPr lang="en-US" dirty="0" smtClean="0"/>
              <a:t>Each student should calculate a prediction for the best total time for 3</a:t>
            </a:r>
            <a:r>
              <a:rPr lang="en-US" baseline="30000" dirty="0" smtClean="0"/>
              <a:t>rd</a:t>
            </a:r>
            <a:r>
              <a:rPr lang="en-US" dirty="0" smtClean="0"/>
              <a:t> and 4</a:t>
            </a:r>
            <a:r>
              <a:rPr lang="en-US" baseline="30000" dirty="0" smtClean="0"/>
              <a:t>th</a:t>
            </a:r>
            <a:r>
              <a:rPr lang="en-US" dirty="0" smtClean="0"/>
              <a:t> event</a:t>
            </a:r>
          </a:p>
          <a:p>
            <a:r>
              <a:rPr lang="en-US" dirty="0" smtClean="0"/>
              <a:t>The team with the best 3</a:t>
            </a:r>
            <a:r>
              <a:rPr lang="en-US" baseline="30000" dirty="0" smtClean="0"/>
              <a:t>rd</a:t>
            </a:r>
            <a:r>
              <a:rPr lang="en-US" dirty="0" smtClean="0"/>
              <a:t> and 4</a:t>
            </a:r>
            <a:r>
              <a:rPr lang="en-US" baseline="30000" dirty="0" smtClean="0"/>
              <a:t>th</a:t>
            </a:r>
            <a:r>
              <a:rPr lang="en-US" dirty="0" smtClean="0"/>
              <a:t> event time and the three students with the closest prediction WIN</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 Sheet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28</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556634467"/>
              </p:ext>
            </p:extLst>
          </p:nvPr>
        </p:nvGraphicFramePr>
        <p:xfrm>
          <a:off x="1828800" y="1600200"/>
          <a:ext cx="5486400" cy="212344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l"/>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2</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3+4 </a:t>
                      </a:r>
                      <a:r>
                        <a:rPr lang="en-US" dirty="0" err="1" smtClean="0"/>
                        <a:t>pred</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3+4 act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2073242005"/>
              </p:ext>
            </p:extLst>
          </p:nvPr>
        </p:nvGraphicFramePr>
        <p:xfrm>
          <a:off x="1828800" y="4191000"/>
          <a:ext cx="5486400" cy="2123440"/>
        </p:xfrm>
        <a:graphic>
          <a:graphicData uri="http://schemas.openxmlformats.org/drawingml/2006/table">
            <a:tbl>
              <a:tblPr firstRow="1" bandRow="1">
                <a:tableStyleId>{5C22544A-7EE6-4342-B048-85BDC9FD1C3A}</a:tableStyleId>
              </a:tblPr>
              <a:tblGrid>
                <a:gridCol w="1051560"/>
                <a:gridCol w="1051560"/>
                <a:gridCol w="1051560"/>
                <a:gridCol w="1280160"/>
                <a:gridCol w="1051560"/>
              </a:tblGrid>
              <a:tr h="370840">
                <a:tc>
                  <a:txBody>
                    <a:bodyPr/>
                    <a:lstStyle/>
                    <a:p>
                      <a:pPr algn="ctr"/>
                      <a:r>
                        <a:rPr lang="en-US" dirty="0" smtClean="0"/>
                        <a:t>Trial Number</a:t>
                      </a:r>
                      <a:endParaRPr lang="en-US" dirty="0"/>
                    </a:p>
                  </a:txBody>
                  <a:tcPr/>
                </a:tc>
                <a:tc>
                  <a:txBody>
                    <a:bodyPr/>
                    <a:lstStyle/>
                    <a:p>
                      <a:pPr algn="ctr"/>
                      <a:r>
                        <a:rPr lang="en-US" dirty="0" smtClean="0"/>
                        <a:t>Event Per-</a:t>
                      </a:r>
                      <a:r>
                        <a:rPr lang="en-US" dirty="0" err="1" smtClean="0"/>
                        <a:t>Secs</a:t>
                      </a:r>
                      <a:endParaRPr lang="en-US" dirty="0"/>
                    </a:p>
                  </a:txBody>
                  <a:tcPr/>
                </a:tc>
                <a:tc>
                  <a:txBody>
                    <a:bodyPr/>
                    <a:lstStyle/>
                    <a:p>
                      <a:pPr algn="ctr"/>
                      <a:r>
                        <a:rPr lang="en-US" dirty="0" smtClean="0"/>
                        <a:t>Total Per-</a:t>
                      </a:r>
                      <a:r>
                        <a:rPr lang="en-US" dirty="0" err="1" smtClean="0"/>
                        <a:t>Secs</a:t>
                      </a:r>
                      <a:endParaRPr lang="en-US" dirty="0"/>
                    </a:p>
                  </a:txBody>
                  <a:tcPr/>
                </a:tc>
                <a:tc>
                  <a:txBody>
                    <a:bodyPr/>
                    <a:lstStyle/>
                    <a:p>
                      <a:pPr algn="ctr"/>
                      <a:r>
                        <a:rPr lang="en-US" dirty="0" smtClean="0"/>
                        <a:t>Cumulative Average</a:t>
                      </a:r>
                      <a:endParaRPr lang="en-US" dirty="0"/>
                    </a:p>
                  </a:txBody>
                  <a:tcPr/>
                </a:tc>
                <a:tc>
                  <a:txBody>
                    <a:bodyPr/>
                    <a:lstStyle/>
                    <a:p>
                      <a:pPr algn="ctr"/>
                      <a:r>
                        <a:rPr lang="en-US" dirty="0" smtClean="0"/>
                        <a:t>CALC %</a:t>
                      </a:r>
                      <a:endParaRPr lang="en-US" dirty="0"/>
                    </a:p>
                  </a:txBody>
                  <a:tcPr/>
                </a:tc>
              </a:tr>
              <a:tr h="370840">
                <a:tc>
                  <a:txBody>
                    <a:bodyPr/>
                    <a:lstStyle/>
                    <a:p>
                      <a:pPr algn="l"/>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2</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3+4 </a:t>
                      </a:r>
                      <a:r>
                        <a:rPr lang="en-US" dirty="0" err="1" smtClean="0"/>
                        <a:t>pred</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l"/>
                      <a:r>
                        <a:rPr lang="en-US" dirty="0" smtClean="0"/>
                        <a:t>3+4 act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8" name="TextBox 7"/>
          <p:cNvSpPr txBox="1"/>
          <p:nvPr/>
        </p:nvSpPr>
        <p:spPr>
          <a:xfrm>
            <a:off x="685800" y="1752600"/>
            <a:ext cx="749244" cy="369332"/>
          </a:xfrm>
          <a:prstGeom prst="rect">
            <a:avLst/>
          </a:prstGeom>
          <a:noFill/>
        </p:spPr>
        <p:txBody>
          <a:bodyPr wrap="none" rtlCol="0">
            <a:spAutoFit/>
          </a:bodyPr>
          <a:lstStyle/>
          <a:p>
            <a:r>
              <a:rPr lang="en-US" dirty="0" smtClean="0"/>
              <a:t>Team:</a:t>
            </a:r>
            <a:endParaRPr lang="en-US" dirty="0"/>
          </a:p>
        </p:txBody>
      </p:sp>
      <p:sp>
        <p:nvSpPr>
          <p:cNvPr id="9" name="TextBox 8"/>
          <p:cNvSpPr txBox="1"/>
          <p:nvPr/>
        </p:nvSpPr>
        <p:spPr>
          <a:xfrm>
            <a:off x="685800" y="4343400"/>
            <a:ext cx="749244" cy="369332"/>
          </a:xfrm>
          <a:prstGeom prst="rect">
            <a:avLst/>
          </a:prstGeom>
          <a:noFill/>
        </p:spPr>
        <p:txBody>
          <a:bodyPr wrap="none" rtlCol="0">
            <a:spAutoFit/>
          </a:bodyPr>
          <a:lstStyle/>
          <a:p>
            <a:r>
              <a:rPr lang="en-US" dirty="0" smtClean="0"/>
              <a:t>Team:</a:t>
            </a:r>
            <a:endParaRPr lang="en-US" dirty="0"/>
          </a:p>
        </p:txBody>
      </p:sp>
    </p:spTree>
    <p:extLst>
      <p:ext uri="{BB962C8B-B14F-4D97-AF65-F5344CB8AC3E}">
        <p14:creationId xmlns:p14="http://schemas.microsoft.com/office/powerpoint/2010/main" val="10569920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a:t>Applications for Learning Curve</a:t>
            </a:r>
          </a:p>
        </p:txBody>
      </p:sp>
      <p:sp>
        <p:nvSpPr>
          <p:cNvPr id="76803" name="Rectangle 3"/>
          <p:cNvSpPr>
            <a:spLocks noGrp="1" noChangeArrowheads="1"/>
          </p:cNvSpPr>
          <p:nvPr>
            <p:ph idx="1"/>
          </p:nvPr>
        </p:nvSpPr>
        <p:spPr>
          <a:xfrm>
            <a:off x="457200" y="1600200"/>
            <a:ext cx="8382000" cy="4800600"/>
          </a:xfrm>
        </p:spPr>
        <p:txBody>
          <a:bodyPr>
            <a:normAutofit/>
          </a:bodyPr>
          <a:lstStyle/>
          <a:p>
            <a:r>
              <a:rPr lang="en-US" sz="2800" dirty="0" smtClean="0"/>
              <a:t>Learning effects all costs and can be a major factor in evaluating contract bids</a:t>
            </a:r>
          </a:p>
          <a:p>
            <a:pPr lvl="1"/>
            <a:r>
              <a:rPr lang="en-US" sz="2400" dirty="0" smtClean="0"/>
              <a:t>How many per-</a:t>
            </a:r>
            <a:r>
              <a:rPr lang="en-US" sz="2400" dirty="0" err="1" smtClean="0"/>
              <a:t>secs</a:t>
            </a:r>
            <a:r>
              <a:rPr lang="en-US" sz="2400" dirty="0" smtClean="0"/>
              <a:t> did the winning team save after four events compared to their 1</a:t>
            </a:r>
            <a:r>
              <a:rPr lang="en-US" sz="2400" baseline="30000" dirty="0" smtClean="0"/>
              <a:t>st</a:t>
            </a:r>
            <a:r>
              <a:rPr lang="en-US" sz="2400" dirty="0" smtClean="0"/>
              <a:t> event time without learning?	</a:t>
            </a:r>
          </a:p>
          <a:p>
            <a:r>
              <a:rPr lang="en-US" sz="2800" dirty="0" smtClean="0"/>
              <a:t>Learning curve effects are very dramatic over the first few events</a:t>
            </a:r>
          </a:p>
          <a:p>
            <a:pPr lvl="1"/>
            <a:r>
              <a:rPr lang="en-US" sz="2400" dirty="0" smtClean="0"/>
              <a:t>Consider the effect on new weapons systems developments</a:t>
            </a:r>
          </a:p>
          <a:p>
            <a:pPr lvl="1"/>
            <a:r>
              <a:rPr lang="en-US" sz="2400" dirty="0" smtClean="0"/>
              <a:t>What are the advantages of a contractor who has already “come down the learning curve”?</a:t>
            </a:r>
            <a:endParaRPr lang="en-US" sz="2400"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Task: </a:t>
            </a:r>
            <a:r>
              <a:rPr lang="en-US" dirty="0" smtClean="0"/>
              <a:t>Calculate Projected Costs With The Cumulative Average Learning Curve</a:t>
            </a:r>
            <a:endParaRPr lang="en-US" dirty="0"/>
          </a:p>
          <a:p>
            <a:r>
              <a:rPr lang="en-US" b="1" dirty="0" smtClean="0"/>
              <a:t>Condition: </a:t>
            </a:r>
            <a:r>
              <a:rPr lang="en-US" dirty="0" smtClean="0"/>
              <a:t>You </a:t>
            </a:r>
            <a:r>
              <a:rPr lang="en-US" dirty="0"/>
              <a:t>are a cost advisor technician with access to all regulations/course handouts, and awareness of Operational Environment (OE)/Contemporary Operational Environment (COE) variables and </a:t>
            </a:r>
            <a:r>
              <a:rPr lang="en-US" dirty="0" smtClean="0"/>
              <a:t>actors</a:t>
            </a:r>
          </a:p>
          <a:p>
            <a:r>
              <a:rPr lang="en-US" b="1" dirty="0" smtClean="0"/>
              <a:t>Standard:  </a:t>
            </a:r>
            <a:r>
              <a:rPr lang="en-US" dirty="0" smtClean="0"/>
              <a:t>with at least 80% accuracy</a:t>
            </a:r>
          </a:p>
          <a:p>
            <a:pPr lvl="1"/>
            <a:r>
              <a:rPr lang="en-US" dirty="0" smtClean="0"/>
              <a:t>Describe </a:t>
            </a:r>
            <a:r>
              <a:rPr lang="en-US" dirty="0"/>
              <a:t>the concept of learning </a:t>
            </a:r>
            <a:r>
              <a:rPr lang="en-US" dirty="0" smtClean="0"/>
              <a:t>curve</a:t>
            </a:r>
          </a:p>
          <a:p>
            <a:pPr lvl="1"/>
            <a:r>
              <a:rPr lang="en-US" dirty="0" smtClean="0"/>
              <a:t>Identify </a:t>
            </a:r>
            <a:r>
              <a:rPr lang="en-US" dirty="0"/>
              <a:t>the key variables in the learning curve </a:t>
            </a:r>
            <a:r>
              <a:rPr lang="en-US" dirty="0" smtClean="0"/>
              <a:t>calculation</a:t>
            </a:r>
          </a:p>
          <a:p>
            <a:pPr lvl="1"/>
            <a:r>
              <a:rPr lang="en-US" dirty="0" smtClean="0"/>
              <a:t>Solve </a:t>
            </a:r>
            <a:r>
              <a:rPr lang="en-US" dirty="0"/>
              <a:t>for missing variables in the learning curve calculation </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3</a:t>
            </a:fld>
            <a:endParaRPr lang="en-US"/>
          </a:p>
        </p:txBody>
      </p:sp>
    </p:spTree>
    <p:extLst>
      <p:ext uri="{BB962C8B-B14F-4D97-AF65-F5344CB8AC3E}">
        <p14:creationId xmlns:p14="http://schemas.microsoft.com/office/powerpoint/2010/main" val="359091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a:t>A 90% CALC means that the time for the second event will be what percentage of the time for the first event? </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30</a:t>
            </a:fld>
            <a:endParaRPr lang="en-US"/>
          </a:p>
        </p:txBody>
      </p:sp>
      <p:pic>
        <p:nvPicPr>
          <p:cNvPr id="1026" name="Picture 2" descr="C:\Users\Melanie Nelson\AppData\Local\Microsoft\Windows\Temporary Internet Files\Content.IE5\EO7ODTIF\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0"/>
            <a:ext cx="1066800" cy="174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28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Practical Exercises</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31</a:t>
            </a:fld>
            <a:endParaRPr lang="en-US"/>
          </a:p>
        </p:txBody>
      </p:sp>
      <p:pic>
        <p:nvPicPr>
          <p:cNvPr id="1026" name="Picture 2" descr="C:\Users\Melanie Nelson\AppData\Local\Microsoft\Windows\Temporary Internet Files\Content.IE5\ERNT7F1Z\MC900433851[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8619" y="2209800"/>
            <a:ext cx="3101181" cy="3101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8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Learning Curve?</a:t>
            </a:r>
            <a:endParaRPr lang="en-US" dirty="0"/>
          </a:p>
        </p:txBody>
      </p:sp>
      <p:sp>
        <p:nvSpPr>
          <p:cNvPr id="3" name="Content Placeholder 2"/>
          <p:cNvSpPr>
            <a:spLocks noGrp="1"/>
          </p:cNvSpPr>
          <p:nvPr>
            <p:ph idx="1"/>
          </p:nvPr>
        </p:nvSpPr>
        <p:spPr/>
        <p:txBody>
          <a:bodyPr>
            <a:normAutofit lnSpcReduction="10000"/>
          </a:bodyPr>
          <a:lstStyle/>
          <a:p>
            <a:r>
              <a:rPr lang="en-US" dirty="0" smtClean="0"/>
              <a:t>Learning is an important part of continuous improvement</a:t>
            </a:r>
          </a:p>
          <a:p>
            <a:r>
              <a:rPr lang="en-US" dirty="0" smtClean="0"/>
              <a:t>Learning curve theory can predict future improvement as experience grows</a:t>
            </a:r>
          </a:p>
          <a:p>
            <a:r>
              <a:rPr lang="en-US" dirty="0" smtClean="0"/>
              <a:t>Learning occurs most rapidly with the first few trials and then slows</a:t>
            </a:r>
          </a:p>
          <a:p>
            <a:r>
              <a:rPr lang="en-US" dirty="0" smtClean="0"/>
              <a:t>Cumulative learning curve percentage conveys the factors by which the cumulative average adjusts with every doubling of experience</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In-Class Activity</a:t>
            </a:r>
          </a:p>
        </p:txBody>
      </p:sp>
      <p:sp>
        <p:nvSpPr>
          <p:cNvPr id="74755" name="Rectangle 3"/>
          <p:cNvSpPr>
            <a:spLocks noGrp="1" noChangeArrowheads="1"/>
          </p:cNvSpPr>
          <p:nvPr>
            <p:ph idx="1"/>
          </p:nvPr>
        </p:nvSpPr>
        <p:spPr>
          <a:xfrm>
            <a:off x="685800" y="1600200"/>
            <a:ext cx="7772400" cy="3657600"/>
          </a:xfrm>
        </p:spPr>
        <p:txBody>
          <a:bodyPr>
            <a:normAutofit lnSpcReduction="10000"/>
          </a:bodyPr>
          <a:lstStyle/>
          <a:p>
            <a:pPr>
              <a:lnSpc>
                <a:spcPct val="90000"/>
              </a:lnSpc>
            </a:pPr>
            <a:r>
              <a:rPr lang="en-US" sz="2800" dirty="0" smtClean="0"/>
              <a:t>Appoint one student as class timekeeper</a:t>
            </a:r>
          </a:p>
          <a:p>
            <a:pPr>
              <a:lnSpc>
                <a:spcPct val="90000"/>
              </a:lnSpc>
            </a:pPr>
            <a:r>
              <a:rPr lang="en-US" sz="2800" dirty="0" smtClean="0"/>
              <a:t>Divide class into teams </a:t>
            </a:r>
          </a:p>
          <a:p>
            <a:pPr>
              <a:lnSpc>
                <a:spcPct val="90000"/>
              </a:lnSpc>
            </a:pPr>
            <a:r>
              <a:rPr lang="en-US" sz="2800" dirty="0" smtClean="0"/>
              <a:t>Instructor issues materials</a:t>
            </a:r>
            <a:endParaRPr lang="en-US" sz="2800" dirty="0"/>
          </a:p>
          <a:p>
            <a:pPr>
              <a:lnSpc>
                <a:spcPct val="90000"/>
              </a:lnSpc>
            </a:pPr>
            <a:r>
              <a:rPr lang="en-US" sz="2800" dirty="0" smtClean="0"/>
              <a:t>Instructor specifies task</a:t>
            </a:r>
          </a:p>
          <a:p>
            <a:pPr>
              <a:lnSpc>
                <a:spcPct val="90000"/>
              </a:lnSpc>
            </a:pPr>
            <a:r>
              <a:rPr lang="en-US" sz="2800" dirty="0" smtClean="0"/>
              <a:t>All teams start immediately and at same time</a:t>
            </a:r>
            <a:endParaRPr lang="en-US" sz="2800" dirty="0"/>
          </a:p>
          <a:p>
            <a:pPr>
              <a:lnSpc>
                <a:spcPct val="90000"/>
              </a:lnSpc>
            </a:pPr>
            <a:r>
              <a:rPr lang="en-US" sz="2800" dirty="0" smtClean="0"/>
              <a:t>Timekeeper records time each team finishes task</a:t>
            </a:r>
          </a:p>
          <a:p>
            <a:pPr>
              <a:lnSpc>
                <a:spcPct val="90000"/>
              </a:lnSpc>
            </a:pPr>
            <a:r>
              <a:rPr lang="en-US" sz="2800" dirty="0" smtClean="0"/>
              <a:t>Instructor converts time into resource consumption (person seconds)</a:t>
            </a:r>
          </a:p>
          <a:p>
            <a:pPr>
              <a:lnSpc>
                <a:spcPct val="90000"/>
              </a:lnSpc>
            </a:pPr>
            <a:endParaRPr lang="en-US" sz="2800" dirty="0"/>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5</a:t>
            </a:fld>
            <a:endParaRPr lang="en-US"/>
          </a:p>
        </p:txBody>
      </p:sp>
      <p:graphicFrame>
        <p:nvGraphicFramePr>
          <p:cNvPr id="6" name="Table 5"/>
          <p:cNvGraphicFramePr>
            <a:graphicFrameLocks noGrp="1"/>
          </p:cNvGraphicFramePr>
          <p:nvPr/>
        </p:nvGraphicFramePr>
        <p:xfrm>
          <a:off x="1295400" y="5181600"/>
          <a:ext cx="6322422" cy="1483360"/>
        </p:xfrm>
        <a:graphic>
          <a:graphicData uri="http://schemas.openxmlformats.org/drawingml/2006/table">
            <a:tbl>
              <a:tblPr firstRow="1" bandRow="1">
                <a:tableStyleId>{5C22544A-7EE6-4342-B048-85BDC9FD1C3A}</a:tableStyleId>
              </a:tblPr>
              <a:tblGrid>
                <a:gridCol w="1097280"/>
                <a:gridCol w="870857"/>
                <a:gridCol w="870857"/>
                <a:gridCol w="870857"/>
                <a:gridCol w="870857"/>
                <a:gridCol w="870857"/>
                <a:gridCol w="870857"/>
              </a:tblGrid>
              <a:tr h="370840">
                <a:tc>
                  <a:txBody>
                    <a:bodyPr/>
                    <a:lstStyle/>
                    <a:p>
                      <a:r>
                        <a:rPr lang="en-US" b="1" dirty="0" smtClean="0"/>
                        <a:t>Team</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B</a:t>
                      </a:r>
                      <a:endParaRPr lang="en-US" b="1" dirty="0"/>
                    </a:p>
                  </a:txBody>
                  <a:tcPr/>
                </a:tc>
                <a:tc>
                  <a:txBody>
                    <a:bodyPr/>
                    <a:lstStyle/>
                    <a:p>
                      <a:pPr algn="ctr"/>
                      <a:r>
                        <a:rPr lang="en-US" b="1" dirty="0" smtClean="0"/>
                        <a:t>C</a:t>
                      </a:r>
                      <a:endParaRPr lang="en-US" b="1" dirty="0"/>
                    </a:p>
                  </a:txBody>
                  <a:tcPr/>
                </a:tc>
                <a:tc>
                  <a:txBody>
                    <a:bodyPr/>
                    <a:lstStyle/>
                    <a:p>
                      <a:pPr algn="ctr"/>
                      <a:r>
                        <a:rPr lang="en-US" b="1" dirty="0" smtClean="0"/>
                        <a:t>D</a:t>
                      </a:r>
                      <a:endParaRPr lang="en-US" b="1" dirty="0"/>
                    </a:p>
                  </a:txBody>
                  <a:tcPr/>
                </a:tc>
                <a:tc>
                  <a:txBody>
                    <a:bodyPr/>
                    <a:lstStyle/>
                    <a:p>
                      <a:pPr algn="ctr"/>
                      <a:r>
                        <a:rPr lang="en-US" b="1" dirty="0" smtClean="0"/>
                        <a:t>E</a:t>
                      </a:r>
                      <a:endParaRPr lang="en-US" b="1" dirty="0"/>
                    </a:p>
                  </a:txBody>
                  <a:tcPr/>
                </a:tc>
                <a:tc>
                  <a:txBody>
                    <a:bodyPr/>
                    <a:lstStyle/>
                    <a:p>
                      <a:pPr algn="ctr"/>
                      <a:r>
                        <a:rPr lang="en-US" b="1" dirty="0" smtClean="0"/>
                        <a:t>F</a:t>
                      </a:r>
                      <a:endParaRPr lang="en-US" b="1" dirty="0"/>
                    </a:p>
                  </a:txBody>
                  <a:tcPr/>
                </a:tc>
              </a:tr>
              <a:tr h="370840">
                <a:tc>
                  <a:txBody>
                    <a:bodyPr/>
                    <a:lstStyle/>
                    <a:p>
                      <a:r>
                        <a:rPr lang="en-US" b="1" dirty="0" smtClean="0"/>
                        <a:t>People</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Seconds</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70840">
                <a:tc>
                  <a:txBody>
                    <a:bodyPr/>
                    <a:lstStyle/>
                    <a:p>
                      <a:r>
                        <a:rPr lang="en-US" b="1" dirty="0" smtClean="0"/>
                        <a:t>Per-</a:t>
                      </a:r>
                      <a:r>
                        <a:rPr lang="en-US" b="1" dirty="0" err="1" smtClean="0"/>
                        <a:t>secs</a:t>
                      </a:r>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c>
                  <a:txBody>
                    <a:bodyPr/>
                    <a:lstStyle/>
                    <a:p>
                      <a:endParaRPr lang="en-US" b="1"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Discussion</a:t>
            </a:r>
            <a:endParaRPr lang="en-US" dirty="0"/>
          </a:p>
        </p:txBody>
      </p:sp>
      <p:sp>
        <p:nvSpPr>
          <p:cNvPr id="3" name="Content Placeholder 2"/>
          <p:cNvSpPr>
            <a:spLocks noGrp="1"/>
          </p:cNvSpPr>
          <p:nvPr>
            <p:ph idx="1"/>
          </p:nvPr>
        </p:nvSpPr>
        <p:spPr/>
        <p:txBody>
          <a:bodyPr/>
          <a:lstStyle/>
          <a:p>
            <a:pPr>
              <a:lnSpc>
                <a:spcPct val="90000"/>
              </a:lnSpc>
            </a:pPr>
            <a:r>
              <a:rPr lang="en-US" dirty="0" smtClean="0"/>
              <a:t>How did we do?</a:t>
            </a:r>
          </a:p>
          <a:p>
            <a:pPr>
              <a:lnSpc>
                <a:spcPct val="90000"/>
              </a:lnSpc>
            </a:pPr>
            <a:r>
              <a:rPr lang="en-US" dirty="0" smtClean="0"/>
              <a:t>How can we do it better?</a:t>
            </a:r>
          </a:p>
          <a:p>
            <a:pPr lvl="1">
              <a:lnSpc>
                <a:spcPct val="90000"/>
              </a:lnSpc>
            </a:pPr>
            <a:r>
              <a:rPr lang="en-US" dirty="0" smtClean="0"/>
              <a:t>Was there role confusion?</a:t>
            </a:r>
          </a:p>
          <a:p>
            <a:pPr lvl="1">
              <a:lnSpc>
                <a:spcPct val="90000"/>
              </a:lnSpc>
            </a:pPr>
            <a:r>
              <a:rPr lang="en-US" dirty="0" smtClean="0"/>
              <a:t>Were we over staffed?</a:t>
            </a:r>
          </a:p>
          <a:p>
            <a:pPr>
              <a:lnSpc>
                <a:spcPct val="90000"/>
              </a:lnSpc>
            </a:pPr>
            <a:r>
              <a:rPr lang="en-US" dirty="0" smtClean="0"/>
              <a:t>How much better can we do it?</a:t>
            </a: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E1A5F5C7-3241-4274-AD8E-44E49CAE38E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dirty="0" smtClean="0"/>
              <a:t>Cumulative Average Learning </a:t>
            </a:r>
            <a:r>
              <a:rPr lang="en-US" dirty="0"/>
              <a:t>Curve </a:t>
            </a:r>
            <a:r>
              <a:rPr lang="en-US" dirty="0" smtClean="0"/>
              <a:t>(CALC) Theory</a:t>
            </a:r>
            <a:endParaRPr lang="en-US" dirty="0"/>
          </a:p>
        </p:txBody>
      </p:sp>
      <p:sp>
        <p:nvSpPr>
          <p:cNvPr id="75779" name="Rectangle 3"/>
          <p:cNvSpPr>
            <a:spLocks noGrp="1" noChangeArrowheads="1"/>
          </p:cNvSpPr>
          <p:nvPr>
            <p:ph idx="1"/>
          </p:nvPr>
        </p:nvSpPr>
        <p:spPr>
          <a:xfrm>
            <a:off x="457200" y="1600201"/>
            <a:ext cx="8229600" cy="2057400"/>
          </a:xfrm>
        </p:spPr>
        <p:txBody>
          <a:bodyPr>
            <a:normAutofit/>
          </a:bodyPr>
          <a:lstStyle/>
          <a:p>
            <a:pPr algn="ctr">
              <a:buFont typeface="Symbol" pitchFamily="18" charset="2"/>
              <a:buNone/>
            </a:pPr>
            <a:r>
              <a:rPr lang="en-US" sz="2800" dirty="0"/>
              <a:t>“The Cumulative Average </a:t>
            </a:r>
            <a:r>
              <a:rPr lang="en-US" sz="2800" dirty="0" smtClean="0"/>
              <a:t>per </a:t>
            </a:r>
            <a:r>
              <a:rPr lang="en-US" sz="2800" dirty="0"/>
              <a:t>Unit </a:t>
            </a:r>
          </a:p>
          <a:p>
            <a:pPr algn="ctr">
              <a:buFont typeface="Symbol" pitchFamily="18" charset="2"/>
              <a:buNone/>
            </a:pPr>
            <a:r>
              <a:rPr lang="en-US" sz="2800" dirty="0"/>
              <a:t>Decreases by a Constant Percentage </a:t>
            </a:r>
          </a:p>
          <a:p>
            <a:pPr algn="ctr">
              <a:buFont typeface="Symbol" pitchFamily="18" charset="2"/>
              <a:buNone/>
            </a:pPr>
            <a:r>
              <a:rPr lang="en-US" sz="2800" dirty="0"/>
              <a:t>Each Time the </a:t>
            </a:r>
            <a:r>
              <a:rPr lang="en-US" sz="2800" dirty="0" smtClean="0"/>
              <a:t>Number of Iterations </a:t>
            </a:r>
            <a:r>
              <a:rPr lang="en-US" sz="2800" dirty="0"/>
              <a:t>Doubles</a:t>
            </a:r>
            <a:r>
              <a:rPr lang="en-US" sz="2800" dirty="0" smtClean="0"/>
              <a:t>”</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7</a:t>
            </a:fld>
            <a:endParaRPr lang="en-US"/>
          </a:p>
        </p:txBody>
      </p:sp>
      <p:sp>
        <p:nvSpPr>
          <p:cNvPr id="7" name="Rectangle 3"/>
          <p:cNvSpPr txBox="1">
            <a:spLocks noChangeArrowheads="1"/>
          </p:cNvSpPr>
          <p:nvPr/>
        </p:nvSpPr>
        <p:spPr>
          <a:xfrm>
            <a:off x="685800" y="3505200"/>
            <a:ext cx="7924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Absolute improvement is marginal and will decrease over many repetitions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Assume a consistent percentage of improvement at </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Doubling Points</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(2</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nd</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4</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8</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16</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Improvement is based on c</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umulative average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cost</a:t>
            </a:r>
          </a:p>
          <a:p>
            <a:pPr marL="742950" marR="0" lvl="1" indent="-285750" algn="l" defTabSz="914400" rtl="0" eaLnBrk="1" fontAlgn="auto" latinLnBrk="0" hangingPunct="1">
              <a:lnSpc>
                <a:spcPct val="90000"/>
              </a:lnSpc>
              <a:spcBef>
                <a:spcPct val="20000"/>
              </a:spcBef>
              <a:spcAft>
                <a:spcPts val="0"/>
              </a:spcAft>
              <a:buClrTx/>
              <a:buSzTx/>
              <a:buFontTx/>
              <a:buNone/>
              <a:tabLst/>
              <a:defRPr/>
            </a:pPr>
            <a:endParaRPr kumimoji="0" lang="en-US" sz="28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902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dirty="0" smtClean="0"/>
              <a:t>Cumulative Average Learning </a:t>
            </a:r>
            <a:r>
              <a:rPr lang="en-US" dirty="0"/>
              <a:t>Curve </a:t>
            </a:r>
            <a:r>
              <a:rPr lang="en-US" dirty="0" smtClean="0"/>
              <a:t>(CALC) Theory</a:t>
            </a:r>
            <a:endParaRPr lang="en-US" dirty="0"/>
          </a:p>
        </p:txBody>
      </p:sp>
      <p:sp>
        <p:nvSpPr>
          <p:cNvPr id="75779" name="Rectangle 3"/>
          <p:cNvSpPr>
            <a:spLocks noGrp="1" noChangeArrowheads="1"/>
          </p:cNvSpPr>
          <p:nvPr>
            <p:ph idx="1"/>
          </p:nvPr>
        </p:nvSpPr>
        <p:spPr>
          <a:xfrm>
            <a:off x="457200" y="1600201"/>
            <a:ext cx="8229600" cy="2057400"/>
          </a:xfrm>
        </p:spPr>
        <p:txBody>
          <a:bodyPr>
            <a:normAutofit/>
          </a:bodyPr>
          <a:lstStyle/>
          <a:p>
            <a:pPr algn="ctr">
              <a:buFont typeface="Symbol" pitchFamily="18" charset="2"/>
              <a:buNone/>
            </a:pPr>
            <a:r>
              <a:rPr lang="en-US" sz="2800" dirty="0"/>
              <a:t>“</a:t>
            </a:r>
            <a:r>
              <a:rPr lang="en-US" sz="2800" dirty="0">
                <a:effectLst>
                  <a:glow rad="101600">
                    <a:schemeClr val="accent2">
                      <a:satMod val="175000"/>
                      <a:alpha val="40000"/>
                    </a:schemeClr>
                  </a:glow>
                </a:effectLst>
              </a:rPr>
              <a:t>The Cumulative Average </a:t>
            </a:r>
            <a:r>
              <a:rPr lang="en-US" sz="2800" dirty="0" smtClean="0">
                <a:effectLst>
                  <a:glow rad="101600">
                    <a:schemeClr val="accent2">
                      <a:satMod val="175000"/>
                      <a:alpha val="40000"/>
                    </a:schemeClr>
                  </a:glow>
                </a:effectLst>
              </a:rPr>
              <a:t>per </a:t>
            </a:r>
            <a:r>
              <a:rPr lang="en-US" sz="2800" dirty="0">
                <a:effectLst>
                  <a:glow rad="101600">
                    <a:schemeClr val="accent2">
                      <a:satMod val="175000"/>
                      <a:alpha val="40000"/>
                    </a:schemeClr>
                  </a:glow>
                </a:effectLst>
              </a:rPr>
              <a:t>Unit </a:t>
            </a:r>
          </a:p>
          <a:p>
            <a:pPr algn="ctr">
              <a:buFont typeface="Symbol" pitchFamily="18" charset="2"/>
              <a:buNone/>
            </a:pPr>
            <a:r>
              <a:rPr lang="en-US" sz="2800" dirty="0"/>
              <a:t>Decreases by a Constant Percentage </a:t>
            </a:r>
          </a:p>
          <a:p>
            <a:pPr algn="ctr">
              <a:buFont typeface="Symbol" pitchFamily="18" charset="2"/>
              <a:buNone/>
            </a:pPr>
            <a:r>
              <a:rPr lang="en-US" sz="2800" dirty="0"/>
              <a:t>Each Time the </a:t>
            </a:r>
            <a:r>
              <a:rPr lang="en-US" sz="2800" dirty="0" smtClean="0"/>
              <a:t>Number of Iterations </a:t>
            </a:r>
            <a:r>
              <a:rPr lang="en-US" sz="2800" dirty="0"/>
              <a:t>Doubles</a:t>
            </a:r>
            <a:r>
              <a:rPr lang="en-US" sz="2800" dirty="0" smtClean="0"/>
              <a:t>”</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8</a:t>
            </a:fld>
            <a:endParaRPr lang="en-US"/>
          </a:p>
        </p:txBody>
      </p:sp>
      <p:sp>
        <p:nvSpPr>
          <p:cNvPr id="7" name="Rectangle 3"/>
          <p:cNvSpPr txBox="1">
            <a:spLocks noChangeArrowheads="1"/>
          </p:cNvSpPr>
          <p:nvPr/>
        </p:nvSpPr>
        <p:spPr>
          <a:xfrm>
            <a:off x="685800" y="3505200"/>
            <a:ext cx="7924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Absolute improvement is marginal and will decrease over many repetitions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Assume a consistent percentage of improvement at </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Doubling Points</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(2</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nd</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4</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8</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16</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Improvement is based on c</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umulative average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cost</a:t>
            </a:r>
          </a:p>
          <a:p>
            <a:pPr marL="742950" marR="0" lvl="1" indent="-285750" algn="l" defTabSz="914400" rtl="0" eaLnBrk="1" fontAlgn="auto" latinLnBrk="0" hangingPunct="1">
              <a:lnSpc>
                <a:spcPct val="90000"/>
              </a:lnSpc>
              <a:spcBef>
                <a:spcPct val="20000"/>
              </a:spcBef>
              <a:spcAft>
                <a:spcPts val="0"/>
              </a:spcAft>
              <a:buClrTx/>
              <a:buSzTx/>
              <a:buFontTx/>
              <a:buNone/>
              <a:tabLst/>
              <a:defRPr/>
            </a:pPr>
            <a:endParaRPr kumimoji="0" lang="en-US" sz="28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dirty="0" smtClean="0"/>
              <a:t>Cumulative Average Learning </a:t>
            </a:r>
            <a:r>
              <a:rPr lang="en-US" dirty="0"/>
              <a:t>Curve </a:t>
            </a:r>
            <a:r>
              <a:rPr lang="en-US" dirty="0" smtClean="0"/>
              <a:t>(CALC) Theory</a:t>
            </a:r>
            <a:endParaRPr lang="en-US" dirty="0"/>
          </a:p>
        </p:txBody>
      </p:sp>
      <p:sp>
        <p:nvSpPr>
          <p:cNvPr id="75779" name="Rectangle 3"/>
          <p:cNvSpPr>
            <a:spLocks noGrp="1" noChangeArrowheads="1"/>
          </p:cNvSpPr>
          <p:nvPr>
            <p:ph idx="1"/>
          </p:nvPr>
        </p:nvSpPr>
        <p:spPr>
          <a:xfrm>
            <a:off x="457200" y="1600201"/>
            <a:ext cx="8229600" cy="2057400"/>
          </a:xfrm>
        </p:spPr>
        <p:txBody>
          <a:bodyPr>
            <a:normAutofit/>
          </a:bodyPr>
          <a:lstStyle/>
          <a:p>
            <a:pPr algn="ctr">
              <a:buFont typeface="Symbol" pitchFamily="18" charset="2"/>
              <a:buNone/>
            </a:pPr>
            <a:r>
              <a:rPr lang="en-US" sz="2800" dirty="0"/>
              <a:t>“The Cumulative Average </a:t>
            </a:r>
            <a:r>
              <a:rPr lang="en-US" sz="2800" dirty="0" smtClean="0"/>
              <a:t>per </a:t>
            </a:r>
            <a:r>
              <a:rPr lang="en-US" sz="2800" dirty="0"/>
              <a:t>Unit </a:t>
            </a:r>
          </a:p>
          <a:p>
            <a:pPr algn="ctr">
              <a:buFont typeface="Symbol" pitchFamily="18" charset="2"/>
              <a:buNone/>
            </a:pPr>
            <a:r>
              <a:rPr lang="en-US" sz="2800" dirty="0">
                <a:effectLst>
                  <a:glow rad="101600">
                    <a:schemeClr val="accent2">
                      <a:satMod val="175000"/>
                      <a:alpha val="40000"/>
                    </a:schemeClr>
                  </a:glow>
                </a:effectLst>
              </a:rPr>
              <a:t>Decreases by a Constant Percentage </a:t>
            </a:r>
          </a:p>
          <a:p>
            <a:pPr algn="ctr">
              <a:buFont typeface="Symbol" pitchFamily="18" charset="2"/>
              <a:buNone/>
            </a:pPr>
            <a:r>
              <a:rPr lang="en-US" sz="2800" dirty="0"/>
              <a:t>Each Time the </a:t>
            </a:r>
            <a:r>
              <a:rPr lang="en-US" sz="2800" dirty="0" smtClean="0"/>
              <a:t>Number of Iterations </a:t>
            </a:r>
            <a:r>
              <a:rPr lang="en-US" sz="2800" dirty="0"/>
              <a:t>Doubles</a:t>
            </a:r>
            <a:r>
              <a:rPr lang="en-US" sz="2800" dirty="0" smtClean="0"/>
              <a:t>”</a:t>
            </a:r>
          </a:p>
        </p:txBody>
      </p:sp>
      <p:sp>
        <p:nvSpPr>
          <p:cNvPr id="2" name="Footer Placeholder 1"/>
          <p:cNvSpPr>
            <a:spLocks noGrp="1"/>
          </p:cNvSpPr>
          <p:nvPr>
            <p:ph type="ftr" sz="quarter" idx="11"/>
          </p:nvPr>
        </p:nvSpPr>
        <p:spPr/>
        <p:txBody>
          <a:bodyPr/>
          <a:lstStyle/>
          <a:p>
            <a:r>
              <a:rPr lang="en-US" smtClean="0"/>
              <a:t>© Dale R. Geiger 2011</a:t>
            </a:r>
            <a:endParaRPr lang="en-US"/>
          </a:p>
        </p:txBody>
      </p:sp>
      <p:sp>
        <p:nvSpPr>
          <p:cNvPr id="3" name="Slide Number Placeholder 2"/>
          <p:cNvSpPr>
            <a:spLocks noGrp="1"/>
          </p:cNvSpPr>
          <p:nvPr>
            <p:ph type="sldNum" sz="quarter" idx="12"/>
          </p:nvPr>
        </p:nvSpPr>
        <p:spPr/>
        <p:txBody>
          <a:bodyPr/>
          <a:lstStyle/>
          <a:p>
            <a:fld id="{E1A5F5C7-3241-4274-AD8E-44E49CAE38EA}" type="slidenum">
              <a:rPr lang="en-US" smtClean="0"/>
              <a:pPr/>
              <a:t>9</a:t>
            </a:fld>
            <a:endParaRPr lang="en-US"/>
          </a:p>
        </p:txBody>
      </p:sp>
      <p:sp>
        <p:nvSpPr>
          <p:cNvPr id="7" name="Rectangle 3"/>
          <p:cNvSpPr txBox="1">
            <a:spLocks noChangeArrowheads="1"/>
          </p:cNvSpPr>
          <p:nvPr/>
        </p:nvSpPr>
        <p:spPr>
          <a:xfrm>
            <a:off x="685800" y="3505200"/>
            <a:ext cx="7924800" cy="3200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Expect a certain level of improvement with each repetition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Absolute improvement is marginal and will decrease over many repetitions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Assume a consistent percentage of improvement at </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Doubling Points</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(2</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nd</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4</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8</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16</a:t>
            </a:r>
            <a:r>
              <a:rPr kumimoji="0" lang="en-US" sz="2800" b="0" i="0" u="none" strike="noStrike" kern="1200" cap="none" spc="0" normalizeH="0" baseline="30000" noProof="0" dirty="0" smtClean="0">
                <a:ln>
                  <a:noFill/>
                </a:ln>
                <a:solidFill>
                  <a:schemeClr val="bg1"/>
                </a:solidFill>
                <a:effectLst/>
                <a:uLnTx/>
                <a:uFillTx/>
                <a:latin typeface="+mn-lt"/>
                <a:ea typeface="+mn-ea"/>
                <a:cs typeface="+mn-cs"/>
              </a:rPr>
              <a:t>th</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etc.)</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Improvement is based on c</a:t>
            </a:r>
            <a:r>
              <a:rPr kumimoji="0" lang="en-US" sz="2800" b="0" i="1" u="none" strike="noStrike" kern="1200" cap="none" spc="0" normalizeH="0" baseline="0" noProof="0" dirty="0" smtClean="0">
                <a:ln>
                  <a:noFill/>
                </a:ln>
                <a:solidFill>
                  <a:schemeClr val="bg1"/>
                </a:solidFill>
                <a:effectLst/>
                <a:uLnTx/>
                <a:uFillTx/>
                <a:latin typeface="+mn-lt"/>
                <a:ea typeface="+mn-ea"/>
                <a:cs typeface="+mn-cs"/>
              </a:rPr>
              <a:t>umulative average </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cost</a:t>
            </a:r>
          </a:p>
          <a:p>
            <a:pPr marL="742950" marR="0" lvl="1" indent="-285750" algn="l" defTabSz="914400" rtl="0" eaLnBrk="1" fontAlgn="auto" latinLnBrk="0" hangingPunct="1">
              <a:lnSpc>
                <a:spcPct val="90000"/>
              </a:lnSpc>
              <a:spcBef>
                <a:spcPct val="20000"/>
              </a:spcBef>
              <a:spcAft>
                <a:spcPts val="0"/>
              </a:spcAft>
              <a:buClrTx/>
              <a:buSzTx/>
              <a:buFontTx/>
              <a:buNone/>
              <a:tabLst/>
              <a:defRPr/>
            </a:pPr>
            <a:endParaRPr kumimoji="0" lang="en-US" sz="2800" b="0" i="1"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30522106"/>
      </p:ext>
    </p:extLst>
  </p:cSld>
  <p:clrMapOvr>
    <a:masterClrMapping/>
  </p:clrMapOvr>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1343</TotalTime>
  <Words>3520</Words>
  <Application>Microsoft Office PowerPoint</Application>
  <PresentationFormat>On-screen Show (4:3)</PresentationFormat>
  <Paragraphs>627</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PCAM</vt:lpstr>
      <vt:lpstr>Calculate Projected Costs With The Cumulative Average Learning Curve</vt:lpstr>
      <vt:lpstr>Forrrrrrrre!!!</vt:lpstr>
      <vt:lpstr>Terminal Learning Objective</vt:lpstr>
      <vt:lpstr>What is the Learning Curve?</vt:lpstr>
      <vt:lpstr>In-Class Activity</vt:lpstr>
      <vt:lpstr>Class Discussion</vt:lpstr>
      <vt:lpstr>Cumulative Average Learning Curve (CALC) Theory</vt:lpstr>
      <vt:lpstr>Cumulative Average Learning Curve (CALC) Theory</vt:lpstr>
      <vt:lpstr>Cumulative Average Learning Curve (CALC) Theory</vt:lpstr>
      <vt:lpstr>Cumulative Average Learning Curve (CALC) Theory</vt:lpstr>
      <vt:lpstr>Cumulative Average Learning Curve (CALC) Theory</vt:lpstr>
      <vt:lpstr>Applying CALC Theory</vt:lpstr>
      <vt:lpstr>Applying CALC Theory</vt:lpstr>
      <vt:lpstr>Let’s See if It Works</vt:lpstr>
      <vt:lpstr>The CALC Template</vt:lpstr>
      <vt:lpstr>The CALC Template</vt:lpstr>
      <vt:lpstr>The CALC Template</vt:lpstr>
      <vt:lpstr>The CALC Template</vt:lpstr>
      <vt:lpstr>The CALC Template</vt:lpstr>
      <vt:lpstr>What CALC% Did the Teams Achieve?</vt:lpstr>
      <vt:lpstr>Can We Get Better?</vt:lpstr>
      <vt:lpstr>Can We Predict the 3rd Event</vt:lpstr>
      <vt:lpstr>However…</vt:lpstr>
      <vt:lpstr>However,</vt:lpstr>
      <vt:lpstr>However,</vt:lpstr>
      <vt:lpstr>However,</vt:lpstr>
      <vt:lpstr>Finishing Up</vt:lpstr>
      <vt:lpstr>Score Sheet</vt:lpstr>
      <vt:lpstr>Applications for Learning Curve</vt:lpstr>
      <vt:lpstr>Check on Learning</vt:lpstr>
      <vt:lpstr>Practical Exercises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Curve</dc:title>
  <dc:creator>Melanie Nelson</dc:creator>
  <cp:lastModifiedBy>Melanie Nelson</cp:lastModifiedBy>
  <cp:revision>53</cp:revision>
  <dcterms:created xsi:type="dcterms:W3CDTF">2011-02-27T01:57:04Z</dcterms:created>
  <dcterms:modified xsi:type="dcterms:W3CDTF">2011-09-30T20:15:04Z</dcterms:modified>
</cp:coreProperties>
</file>