
<file path=[Content_Types].xml><?xml version="1.0" encoding="utf-8"?>
<Types xmlns="http://schemas.openxmlformats.org/package/2006/content-types">
  <Default Extension="png" ContentType="image/png"/>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notesSlides/notesSlide2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26.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1"/>
  </p:notesMasterIdLst>
  <p:sldIdLst>
    <p:sldId id="256" r:id="rId2"/>
    <p:sldId id="268" r:id="rId3"/>
    <p:sldId id="267" r:id="rId4"/>
    <p:sldId id="257" r:id="rId5"/>
    <p:sldId id="291" r:id="rId6"/>
    <p:sldId id="292" r:id="rId7"/>
    <p:sldId id="293" r:id="rId8"/>
    <p:sldId id="259" r:id="rId9"/>
    <p:sldId id="294" r:id="rId10"/>
    <p:sldId id="295" r:id="rId11"/>
    <p:sldId id="302" r:id="rId12"/>
    <p:sldId id="274" r:id="rId13"/>
    <p:sldId id="296" r:id="rId14"/>
    <p:sldId id="260" r:id="rId15"/>
    <p:sldId id="261" r:id="rId16"/>
    <p:sldId id="272" r:id="rId17"/>
    <p:sldId id="262" r:id="rId18"/>
    <p:sldId id="277" r:id="rId19"/>
    <p:sldId id="280" r:id="rId20"/>
    <p:sldId id="282" r:id="rId21"/>
    <p:sldId id="281" r:id="rId22"/>
    <p:sldId id="283" r:id="rId23"/>
    <p:sldId id="285" r:id="rId24"/>
    <p:sldId id="284" r:id="rId25"/>
    <p:sldId id="276" r:id="rId26"/>
    <p:sldId id="286" r:id="rId27"/>
    <p:sldId id="287" r:id="rId28"/>
    <p:sldId id="288" r:id="rId29"/>
    <p:sldId id="289" r:id="rId30"/>
    <p:sldId id="303" r:id="rId31"/>
    <p:sldId id="301" r:id="rId32"/>
    <p:sldId id="297" r:id="rId33"/>
    <p:sldId id="278" r:id="rId34"/>
    <p:sldId id="298" r:id="rId35"/>
    <p:sldId id="299" r:id="rId36"/>
    <p:sldId id="304" r:id="rId37"/>
    <p:sldId id="300" r:id="rId38"/>
    <p:sldId id="306" r:id="rId39"/>
    <p:sldId id="29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633" autoAdjust="0"/>
  </p:normalViewPr>
  <p:slideViewPr>
    <p:cSldViewPr>
      <p:cViewPr varScale="1">
        <p:scale>
          <a:sx n="66" d="100"/>
          <a:sy n="66" d="100"/>
        </p:scale>
        <p:origin x="-432"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83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lineChart>
        <c:grouping val="standard"/>
        <c:varyColors val="0"/>
        <c:ser>
          <c:idx val="0"/>
          <c:order val="0"/>
          <c:tx>
            <c:strRef>
              <c:f>Sheet1!$B$1</c:f>
              <c:strCache>
                <c:ptCount val="1"/>
                <c:pt idx="0">
                  <c:v>Actual</c:v>
                </c:pt>
              </c:strCache>
            </c:strRef>
          </c:tx>
          <c:marker>
            <c:symbol val="none"/>
          </c:marker>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Sheet1!$B$2:$B$13</c:f>
              <c:numCache>
                <c:formatCode>General</c:formatCode>
                <c:ptCount val="12"/>
                <c:pt idx="0">
                  <c:v>6</c:v>
                </c:pt>
                <c:pt idx="1">
                  <c:v>8</c:v>
                </c:pt>
                <c:pt idx="2">
                  <c:v>4</c:v>
                </c:pt>
                <c:pt idx="3">
                  <c:v>3</c:v>
                </c:pt>
                <c:pt idx="4">
                  <c:v>7</c:v>
                </c:pt>
                <c:pt idx="5">
                  <c:v>5</c:v>
                </c:pt>
                <c:pt idx="6">
                  <c:v>6</c:v>
                </c:pt>
                <c:pt idx="7">
                  <c:v>8</c:v>
                </c:pt>
                <c:pt idx="8">
                  <c:v>3</c:v>
                </c:pt>
                <c:pt idx="9">
                  <c:v>6</c:v>
                </c:pt>
                <c:pt idx="10">
                  <c:v>4</c:v>
                </c:pt>
                <c:pt idx="11">
                  <c:v>5</c:v>
                </c:pt>
              </c:numCache>
            </c:numRef>
          </c:val>
          <c:smooth val="0"/>
        </c:ser>
        <c:ser>
          <c:idx val="1"/>
          <c:order val="1"/>
          <c:tx>
            <c:strRef>
              <c:f>Sheet1!$C$1</c:f>
              <c:strCache>
                <c:ptCount val="1"/>
                <c:pt idx="0">
                  <c:v>3-mo. avg.</c:v>
                </c:pt>
              </c:strCache>
            </c:strRef>
          </c:tx>
          <c:spPr>
            <a:ln>
              <a:noFill/>
            </a:ln>
          </c:spPr>
          <c:marker>
            <c:symbol val="none"/>
          </c:marker>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Sheet1!$C$2:$C$13</c:f>
              <c:numCache>
                <c:formatCode>General</c:formatCode>
                <c:ptCount val="12"/>
                <c:pt idx="0">
                  <c:v>1</c:v>
                </c:pt>
                <c:pt idx="1">
                  <c:v>2</c:v>
                </c:pt>
              </c:numCache>
            </c:numRef>
          </c:val>
          <c:smooth val="0"/>
        </c:ser>
        <c:dLbls>
          <c:showLegendKey val="0"/>
          <c:showVal val="0"/>
          <c:showCatName val="0"/>
          <c:showSerName val="0"/>
          <c:showPercent val="0"/>
          <c:showBubbleSize val="0"/>
        </c:dLbls>
        <c:marker val="1"/>
        <c:smooth val="0"/>
        <c:axId val="93836032"/>
        <c:axId val="93837568"/>
      </c:lineChart>
      <c:catAx>
        <c:axId val="93836032"/>
        <c:scaling>
          <c:orientation val="minMax"/>
        </c:scaling>
        <c:delete val="0"/>
        <c:axPos val="b"/>
        <c:numFmt formatCode="General" sourceLinked="1"/>
        <c:majorTickMark val="out"/>
        <c:minorTickMark val="none"/>
        <c:tickLblPos val="nextTo"/>
        <c:crossAx val="93837568"/>
        <c:crosses val="autoZero"/>
        <c:auto val="1"/>
        <c:lblAlgn val="ctr"/>
        <c:lblOffset val="100"/>
        <c:noMultiLvlLbl val="0"/>
      </c:catAx>
      <c:valAx>
        <c:axId val="93837568"/>
        <c:scaling>
          <c:orientation val="minMax"/>
        </c:scaling>
        <c:delete val="0"/>
        <c:axPos val="l"/>
        <c:majorGridlines/>
        <c:numFmt formatCode="General" sourceLinked="1"/>
        <c:majorTickMark val="out"/>
        <c:minorTickMark val="none"/>
        <c:tickLblPos val="nextTo"/>
        <c:crossAx val="93836032"/>
        <c:crosses val="autoZero"/>
        <c:crossBetween val="between"/>
      </c:valAx>
    </c:plotArea>
    <c:legend>
      <c:legendPos val="r"/>
      <c:legendEntry>
        <c:idx val="1"/>
        <c:txPr>
          <a:bodyPr/>
          <a:lstStyle/>
          <a:p>
            <a:pPr>
              <a:defRPr>
                <a:solidFill>
                  <a:schemeClr val="bg1"/>
                </a:solidFill>
              </a:defRPr>
            </a:pPr>
            <a:endParaRPr lang="en-US"/>
          </a:p>
        </c:txPr>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Actual</c:v>
                </c:pt>
              </c:strCache>
            </c:strRef>
          </c:tx>
          <c:marker>
            <c:symbol val="none"/>
          </c:marker>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Sheet1!$B$2:$B$13</c:f>
              <c:numCache>
                <c:formatCode>General</c:formatCode>
                <c:ptCount val="12"/>
                <c:pt idx="0">
                  <c:v>6</c:v>
                </c:pt>
                <c:pt idx="1">
                  <c:v>8</c:v>
                </c:pt>
                <c:pt idx="2">
                  <c:v>4</c:v>
                </c:pt>
                <c:pt idx="3">
                  <c:v>3</c:v>
                </c:pt>
                <c:pt idx="4">
                  <c:v>7</c:v>
                </c:pt>
                <c:pt idx="5">
                  <c:v>5</c:v>
                </c:pt>
                <c:pt idx="6">
                  <c:v>6</c:v>
                </c:pt>
                <c:pt idx="7">
                  <c:v>8</c:v>
                </c:pt>
                <c:pt idx="8">
                  <c:v>3</c:v>
                </c:pt>
                <c:pt idx="9">
                  <c:v>6</c:v>
                </c:pt>
                <c:pt idx="10">
                  <c:v>4</c:v>
                </c:pt>
                <c:pt idx="11">
                  <c:v>5</c:v>
                </c:pt>
              </c:numCache>
            </c:numRef>
          </c:val>
          <c:smooth val="0"/>
        </c:ser>
        <c:ser>
          <c:idx val="1"/>
          <c:order val="1"/>
          <c:tx>
            <c:strRef>
              <c:f>Sheet1!$C$1</c:f>
              <c:strCache>
                <c:ptCount val="1"/>
                <c:pt idx="0">
                  <c:v>3-mo. avg.</c:v>
                </c:pt>
              </c:strCache>
            </c:strRef>
          </c:tx>
          <c:marker>
            <c:symbol val="none"/>
          </c:marker>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Sheet1!$C$2:$C$13</c:f>
              <c:numCache>
                <c:formatCode>General</c:formatCode>
                <c:ptCount val="12"/>
                <c:pt idx="2">
                  <c:v>6</c:v>
                </c:pt>
                <c:pt idx="3">
                  <c:v>5</c:v>
                </c:pt>
                <c:pt idx="4">
                  <c:v>4.666666666666667</c:v>
                </c:pt>
                <c:pt idx="5">
                  <c:v>5</c:v>
                </c:pt>
                <c:pt idx="6">
                  <c:v>6</c:v>
                </c:pt>
                <c:pt idx="7">
                  <c:v>6.3333333333333339</c:v>
                </c:pt>
                <c:pt idx="8">
                  <c:v>5.666666666666667</c:v>
                </c:pt>
                <c:pt idx="9">
                  <c:v>5.666666666666667</c:v>
                </c:pt>
                <c:pt idx="10">
                  <c:v>4.3333333333333339</c:v>
                </c:pt>
                <c:pt idx="11">
                  <c:v>5</c:v>
                </c:pt>
              </c:numCache>
            </c:numRef>
          </c:val>
          <c:smooth val="0"/>
        </c:ser>
        <c:dLbls>
          <c:showLegendKey val="0"/>
          <c:showVal val="0"/>
          <c:showCatName val="0"/>
          <c:showSerName val="0"/>
          <c:showPercent val="0"/>
          <c:showBubbleSize val="0"/>
        </c:dLbls>
        <c:marker val="1"/>
        <c:smooth val="0"/>
        <c:axId val="93944064"/>
        <c:axId val="93974528"/>
      </c:lineChart>
      <c:catAx>
        <c:axId val="93944064"/>
        <c:scaling>
          <c:orientation val="minMax"/>
        </c:scaling>
        <c:delete val="0"/>
        <c:axPos val="b"/>
        <c:numFmt formatCode="General" sourceLinked="1"/>
        <c:majorTickMark val="out"/>
        <c:minorTickMark val="none"/>
        <c:tickLblPos val="nextTo"/>
        <c:crossAx val="93974528"/>
        <c:crosses val="autoZero"/>
        <c:auto val="1"/>
        <c:lblAlgn val="ctr"/>
        <c:lblOffset val="100"/>
        <c:noMultiLvlLbl val="0"/>
      </c:catAx>
      <c:valAx>
        <c:axId val="93974528"/>
        <c:scaling>
          <c:orientation val="minMax"/>
        </c:scaling>
        <c:delete val="0"/>
        <c:axPos val="l"/>
        <c:majorGridlines/>
        <c:numFmt formatCode="General" sourceLinked="1"/>
        <c:majorTickMark val="out"/>
        <c:minorTickMark val="none"/>
        <c:tickLblPos val="nextTo"/>
        <c:crossAx val="9394406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Actual</c:v>
                </c:pt>
              </c:strCache>
            </c:strRef>
          </c:tx>
          <c:marker>
            <c:symbol val="none"/>
          </c:marker>
          <c:trendline>
            <c:trendlineType val="linear"/>
            <c:dispRSqr val="0"/>
            <c:dispEq val="0"/>
          </c:trendline>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Sheet1!$B$2:$B$13</c:f>
              <c:numCache>
                <c:formatCode>General</c:formatCode>
                <c:ptCount val="12"/>
                <c:pt idx="0">
                  <c:v>6</c:v>
                </c:pt>
                <c:pt idx="1">
                  <c:v>8</c:v>
                </c:pt>
                <c:pt idx="2">
                  <c:v>4</c:v>
                </c:pt>
                <c:pt idx="3">
                  <c:v>3</c:v>
                </c:pt>
                <c:pt idx="4">
                  <c:v>7</c:v>
                </c:pt>
                <c:pt idx="5">
                  <c:v>5</c:v>
                </c:pt>
                <c:pt idx="6">
                  <c:v>6</c:v>
                </c:pt>
                <c:pt idx="7">
                  <c:v>8</c:v>
                </c:pt>
                <c:pt idx="8">
                  <c:v>3</c:v>
                </c:pt>
                <c:pt idx="9">
                  <c:v>6</c:v>
                </c:pt>
                <c:pt idx="10">
                  <c:v>4</c:v>
                </c:pt>
                <c:pt idx="11">
                  <c:v>5</c:v>
                </c:pt>
              </c:numCache>
            </c:numRef>
          </c:val>
          <c:smooth val="0"/>
        </c:ser>
        <c:ser>
          <c:idx val="1"/>
          <c:order val="1"/>
          <c:tx>
            <c:strRef>
              <c:f>Sheet1!$C$1</c:f>
              <c:strCache>
                <c:ptCount val="1"/>
                <c:pt idx="0">
                  <c:v>3-mo. avg.</c:v>
                </c:pt>
              </c:strCache>
            </c:strRef>
          </c:tx>
          <c:marker>
            <c:symbol val="none"/>
          </c:marker>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Sheet1!$C$2:$C$13</c:f>
              <c:numCache>
                <c:formatCode>General</c:formatCode>
                <c:ptCount val="12"/>
                <c:pt idx="2">
                  <c:v>6</c:v>
                </c:pt>
                <c:pt idx="3">
                  <c:v>5</c:v>
                </c:pt>
                <c:pt idx="4">
                  <c:v>4.666666666666667</c:v>
                </c:pt>
                <c:pt idx="5">
                  <c:v>5</c:v>
                </c:pt>
                <c:pt idx="6">
                  <c:v>6</c:v>
                </c:pt>
                <c:pt idx="7">
                  <c:v>6.3333333333333339</c:v>
                </c:pt>
                <c:pt idx="8">
                  <c:v>5.666666666666667</c:v>
                </c:pt>
                <c:pt idx="9">
                  <c:v>5.666666666666667</c:v>
                </c:pt>
                <c:pt idx="10">
                  <c:v>4.3333333333333339</c:v>
                </c:pt>
                <c:pt idx="11">
                  <c:v>5</c:v>
                </c:pt>
              </c:numCache>
            </c:numRef>
          </c:val>
          <c:smooth val="0"/>
        </c:ser>
        <c:dLbls>
          <c:showLegendKey val="0"/>
          <c:showVal val="0"/>
          <c:showCatName val="0"/>
          <c:showSerName val="0"/>
          <c:showPercent val="0"/>
          <c:showBubbleSize val="0"/>
        </c:dLbls>
        <c:marker val="1"/>
        <c:smooth val="0"/>
        <c:axId val="102011264"/>
        <c:axId val="102012800"/>
      </c:lineChart>
      <c:catAx>
        <c:axId val="102011264"/>
        <c:scaling>
          <c:orientation val="minMax"/>
        </c:scaling>
        <c:delete val="0"/>
        <c:axPos val="b"/>
        <c:numFmt formatCode="General" sourceLinked="1"/>
        <c:majorTickMark val="out"/>
        <c:minorTickMark val="none"/>
        <c:tickLblPos val="nextTo"/>
        <c:crossAx val="102012800"/>
        <c:crosses val="autoZero"/>
        <c:auto val="1"/>
        <c:lblAlgn val="ctr"/>
        <c:lblOffset val="100"/>
        <c:noMultiLvlLbl val="0"/>
      </c:catAx>
      <c:valAx>
        <c:axId val="102012800"/>
        <c:scaling>
          <c:orientation val="minMax"/>
        </c:scaling>
        <c:delete val="0"/>
        <c:axPos val="l"/>
        <c:majorGridlines/>
        <c:numFmt formatCode="General" sourceLinked="1"/>
        <c:majorTickMark val="out"/>
        <c:minorTickMark val="none"/>
        <c:tickLblPos val="nextTo"/>
        <c:crossAx val="102011264"/>
        <c:crosses val="autoZero"/>
        <c:crossBetween val="between"/>
      </c:valAx>
    </c:plotArea>
    <c:legend>
      <c:legendPos val="r"/>
      <c:legendEntry>
        <c:idx val="2"/>
        <c:delete val="1"/>
      </c:legendEntry>
      <c:layout/>
      <c:overlay val="0"/>
    </c:legend>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Actual</c:v>
                </c:pt>
              </c:strCache>
            </c:strRef>
          </c:tx>
          <c:marker>
            <c:symbol val="none"/>
          </c:marker>
          <c:trendline>
            <c:trendlineType val="linear"/>
            <c:dispRSqr val="0"/>
            <c:dispEq val="0"/>
          </c:trendline>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Sheet1!$B$2:$B$13</c:f>
              <c:numCache>
                <c:formatCode>General</c:formatCode>
                <c:ptCount val="12"/>
                <c:pt idx="0">
                  <c:v>6</c:v>
                </c:pt>
                <c:pt idx="1">
                  <c:v>8</c:v>
                </c:pt>
                <c:pt idx="2">
                  <c:v>4</c:v>
                </c:pt>
                <c:pt idx="3">
                  <c:v>3</c:v>
                </c:pt>
                <c:pt idx="4">
                  <c:v>7</c:v>
                </c:pt>
                <c:pt idx="5">
                  <c:v>5</c:v>
                </c:pt>
                <c:pt idx="6">
                  <c:v>6</c:v>
                </c:pt>
                <c:pt idx="7">
                  <c:v>8</c:v>
                </c:pt>
                <c:pt idx="8">
                  <c:v>3</c:v>
                </c:pt>
                <c:pt idx="9">
                  <c:v>6</c:v>
                </c:pt>
                <c:pt idx="10">
                  <c:v>4</c:v>
                </c:pt>
                <c:pt idx="11">
                  <c:v>5</c:v>
                </c:pt>
              </c:numCache>
            </c:numRef>
          </c:val>
          <c:smooth val="0"/>
        </c:ser>
        <c:ser>
          <c:idx val="1"/>
          <c:order val="1"/>
          <c:tx>
            <c:strRef>
              <c:f>Sheet1!$C$1</c:f>
              <c:strCache>
                <c:ptCount val="1"/>
                <c:pt idx="0">
                  <c:v>3-mo. avg.</c:v>
                </c:pt>
              </c:strCache>
            </c:strRef>
          </c:tx>
          <c:marker>
            <c:symbol val="none"/>
          </c:marker>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Sheet1!$C$2:$C$13</c:f>
              <c:numCache>
                <c:formatCode>General</c:formatCode>
                <c:ptCount val="12"/>
                <c:pt idx="2">
                  <c:v>6</c:v>
                </c:pt>
                <c:pt idx="3">
                  <c:v>5</c:v>
                </c:pt>
                <c:pt idx="4">
                  <c:v>4.666666666666667</c:v>
                </c:pt>
                <c:pt idx="5">
                  <c:v>5</c:v>
                </c:pt>
                <c:pt idx="6">
                  <c:v>6</c:v>
                </c:pt>
                <c:pt idx="7">
                  <c:v>6.3333333333333366</c:v>
                </c:pt>
                <c:pt idx="8">
                  <c:v>5.666666666666667</c:v>
                </c:pt>
                <c:pt idx="9">
                  <c:v>5.666666666666667</c:v>
                </c:pt>
                <c:pt idx="10">
                  <c:v>4.3333333333333366</c:v>
                </c:pt>
                <c:pt idx="11">
                  <c:v>5</c:v>
                </c:pt>
              </c:numCache>
            </c:numRef>
          </c:val>
          <c:smooth val="0"/>
        </c:ser>
        <c:dLbls>
          <c:showLegendKey val="0"/>
          <c:showVal val="0"/>
          <c:showCatName val="0"/>
          <c:showSerName val="0"/>
          <c:showPercent val="0"/>
          <c:showBubbleSize val="0"/>
        </c:dLbls>
        <c:marker val="1"/>
        <c:smooth val="0"/>
        <c:axId val="102344960"/>
        <c:axId val="102359040"/>
      </c:lineChart>
      <c:catAx>
        <c:axId val="102344960"/>
        <c:scaling>
          <c:orientation val="minMax"/>
        </c:scaling>
        <c:delete val="0"/>
        <c:axPos val="b"/>
        <c:numFmt formatCode="General" sourceLinked="1"/>
        <c:majorTickMark val="out"/>
        <c:minorTickMark val="none"/>
        <c:tickLblPos val="nextTo"/>
        <c:crossAx val="102359040"/>
        <c:crosses val="autoZero"/>
        <c:auto val="1"/>
        <c:lblAlgn val="ctr"/>
        <c:lblOffset val="100"/>
        <c:noMultiLvlLbl val="0"/>
      </c:catAx>
      <c:valAx>
        <c:axId val="102359040"/>
        <c:scaling>
          <c:orientation val="minMax"/>
        </c:scaling>
        <c:delete val="0"/>
        <c:axPos val="l"/>
        <c:majorGridlines/>
        <c:numFmt formatCode="General" sourceLinked="1"/>
        <c:majorTickMark val="out"/>
        <c:minorTickMark val="none"/>
        <c:tickLblPos val="nextTo"/>
        <c:crossAx val="10234496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wmf"/><Relationship Id="rId1" Type="http://schemas.openxmlformats.org/officeDocument/2006/relationships/image" Target="../media/image13.emf"/><Relationship Id="rId4"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F8A4E1-0936-46AC-88B2-1E9F5D7066F1}" type="datetimeFigureOut">
              <a:rPr lang="en-US" smtClean="0"/>
              <a:pPr/>
              <a:t>9/30/2011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72BA31-22AF-4622-9B09-6A9812717F8D}" type="slidenum">
              <a:rPr lang="en-US" smtClean="0"/>
              <a:pPr/>
              <a:t>‹#›</a:t>
            </a:fld>
            <a:endParaRPr lang="en-US"/>
          </a:p>
        </p:txBody>
      </p:sp>
    </p:spTree>
    <p:extLst>
      <p:ext uri="{BB962C8B-B14F-4D97-AF65-F5344CB8AC3E}">
        <p14:creationId xmlns:p14="http://schemas.microsoft.com/office/powerpoint/2010/main" val="2911524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r>
              <a:rPr lang="en-US" baseline="0" dirty="0" smtClean="0"/>
              <a:t> </a:t>
            </a:r>
          </a:p>
          <a:p>
            <a:r>
              <a:rPr lang="en-US" baseline="0" dirty="0" smtClean="0"/>
              <a:t>All of the planning methods that we used in the last module – backward chaining and flexible forecasting – are dependent upon having a reasonably reliable estimate of demand.  Our carefully crafted plan for materials purchasing would have little value in the scenario pictured above.  So would our flexible forecasts, which were for quantities of 8, 10, and 12 burgers.  </a:t>
            </a:r>
          </a:p>
          <a:p>
            <a:endParaRPr lang="en-US" baseline="0" dirty="0" smtClean="0"/>
          </a:p>
          <a:p>
            <a:r>
              <a:rPr lang="en-US" baseline="0" dirty="0" smtClean="0"/>
              <a:t>Underestimating demand can be a problem but so can overestimating demand.  One of the ways we attempt to forecast demand is through trend projection.</a:t>
            </a:r>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2</a:t>
            </a:fld>
            <a:endParaRPr lang="en-US"/>
          </a:p>
        </p:txBody>
      </p:sp>
    </p:spTree>
    <p:extLst>
      <p:ext uri="{BB962C8B-B14F-4D97-AF65-F5344CB8AC3E}">
        <p14:creationId xmlns:p14="http://schemas.microsoft.com/office/powerpoint/2010/main" val="626696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spreadsheet returns the equation:</a:t>
            </a:r>
          </a:p>
          <a:p>
            <a:r>
              <a:rPr lang="en-US" dirty="0" smtClean="0"/>
              <a:t>y = 1.3429x + 6.4667</a:t>
            </a:r>
          </a:p>
          <a:p>
            <a:r>
              <a:rPr lang="en-US" dirty="0" smtClean="0"/>
              <a:t>Enter the values in the equation to project future demand</a:t>
            </a:r>
          </a:p>
          <a:p>
            <a:r>
              <a:rPr lang="en-US" dirty="0" smtClean="0"/>
              <a:t>The equation calculates</a:t>
            </a:r>
            <a:r>
              <a:rPr lang="en-US" baseline="0" dirty="0" smtClean="0"/>
              <a:t> the demand for periods 8, 9, and 10 as 17, 19 and 20 respectively.  </a:t>
            </a:r>
          </a:p>
          <a:p>
            <a:r>
              <a:rPr lang="en-US" baseline="0" dirty="0" smtClean="0"/>
              <a:t>The math is below: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Period 8:  Demand = 1.3429*8 + 6.4667 = 17.2099 (rounded down)</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Period 9:  Demand = 1.3429*9 + 6.4667 = 18.5528 (rounded up)</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Period 10:  Demand = 1.3429*810+ 6.4667 = 19.8957 (rounded up)</a:t>
            </a:r>
            <a:endParaRPr lang="en-US"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11</a:t>
            </a:fld>
            <a:endParaRPr lang="en-US"/>
          </a:p>
        </p:txBody>
      </p:sp>
    </p:spTree>
    <p:extLst>
      <p:ext uri="{BB962C8B-B14F-4D97-AF65-F5344CB8AC3E}">
        <p14:creationId xmlns:p14="http://schemas.microsoft.com/office/powerpoint/2010/main" val="2818702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endParaRPr lang="en-US" baseline="0" dirty="0" smtClean="0"/>
          </a:p>
          <a:p>
            <a:r>
              <a:rPr lang="en-US" dirty="0" smtClean="0"/>
              <a:t>Y</a:t>
            </a:r>
            <a:r>
              <a:rPr lang="en-US" baseline="0" dirty="0" smtClean="0"/>
              <a:t> corresponds with total cost.  It is the resulting value from plugging a certain number of units into the equation.</a:t>
            </a:r>
          </a:p>
          <a:p>
            <a:r>
              <a:rPr lang="en-US" baseline="0" dirty="0" smtClean="0"/>
              <a:t>M corresponds with the Variable cost per unit. It is the slope of the line, or the amount by which y, total cost, increases for one additional unit (x)</a:t>
            </a:r>
          </a:p>
          <a:p>
            <a:r>
              <a:rPr lang="en-US" baseline="0" dirty="0" smtClean="0"/>
              <a:t>X corresponds with number of units. M*x (VC $/unit * units) corresponds with total variable cost.   </a:t>
            </a:r>
          </a:p>
          <a:p>
            <a:r>
              <a:rPr lang="en-US" baseline="0" dirty="0" smtClean="0"/>
              <a:t>B corresponds with fixed cost, and is known as the y-intercept, the value of y (total cost) if x (number of units) is zero.</a:t>
            </a:r>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12</a:t>
            </a:fld>
            <a:endParaRPr lang="en-US"/>
          </a:p>
        </p:txBody>
      </p:sp>
    </p:spTree>
    <p:extLst>
      <p:ext uri="{BB962C8B-B14F-4D97-AF65-F5344CB8AC3E}">
        <p14:creationId xmlns:p14="http://schemas.microsoft.com/office/powerpoint/2010/main" val="886834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spreadsheet takes the values for units and total cost and separates the fixed and variable components.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Regression returns y = 2.2x +13.7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That means that </a:t>
            </a:r>
            <a:r>
              <a:rPr lang="en-US" b="1" i="1" dirty="0" smtClean="0"/>
              <a:t>Fixed cost is 13.7 and Variable cost is 2.2 per unit</a:t>
            </a:r>
          </a:p>
          <a:p>
            <a:pPr algn="l"/>
            <a:endParaRPr lang="en-US" b="1" i="1" dirty="0" smtClean="0"/>
          </a:p>
          <a:p>
            <a:pPr algn="l"/>
            <a:r>
              <a:rPr lang="en-US" b="1" i="1" dirty="0" smtClean="0"/>
              <a:t>Total cost is 13.7 + 2.2*units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972BA31-22AF-4622-9B09-6A9812717F8D}" type="slidenum">
              <a:rPr lang="en-US" smtClean="0"/>
              <a:pPr/>
              <a:t>13</a:t>
            </a:fld>
            <a:endParaRPr lang="en-US"/>
          </a:p>
        </p:txBody>
      </p:sp>
    </p:spTree>
    <p:extLst>
      <p:ext uri="{BB962C8B-B14F-4D97-AF65-F5344CB8AC3E}">
        <p14:creationId xmlns:p14="http://schemas.microsoft.com/office/powerpoint/2010/main" val="1794197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Notice that four very different sets of data all have very similar regression lines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The x-axis in these graphs represents time periods in series.  The demand</a:t>
            </a:r>
            <a:r>
              <a:rPr lang="en-US" baseline="0" dirty="0" smtClean="0">
                <a:solidFill>
                  <a:srgbClr val="FF0000"/>
                </a:solidFill>
              </a:rPr>
              <a:t> behaviors are different over time, although the regression line is downward sloping in each case, indicating a reduction in demand over time.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That seems particularly odd when you look at the profile in the graph on the lower right corner.  The last half of the time series shows consistent increases, yet the regression line is downward!</a:t>
            </a:r>
            <a:endParaRPr lang="en-US"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14</a:t>
            </a:fld>
            <a:endParaRPr lang="en-US"/>
          </a:p>
        </p:txBody>
      </p:sp>
    </p:spTree>
    <p:extLst>
      <p:ext uri="{BB962C8B-B14F-4D97-AF65-F5344CB8AC3E}">
        <p14:creationId xmlns:p14="http://schemas.microsoft.com/office/powerpoint/2010/main" val="2802090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endParaRPr lang="en-US" baseline="0" dirty="0" smtClean="0"/>
          </a:p>
          <a:p>
            <a:pPr>
              <a:lnSpc>
                <a:spcPct val="90000"/>
              </a:lnSpc>
            </a:pPr>
            <a:r>
              <a:rPr lang="en-US" dirty="0" smtClean="0"/>
              <a:t>Can be calculated very precisely</a:t>
            </a:r>
          </a:p>
          <a:p>
            <a:pPr lvl="1">
              <a:lnSpc>
                <a:spcPct val="90000"/>
              </a:lnSpc>
            </a:pPr>
            <a:r>
              <a:rPr lang="en-US" dirty="0" smtClean="0"/>
              <a:t>But cumbersome to do by hand (use spreadsheet!)</a:t>
            </a:r>
          </a:p>
          <a:p>
            <a:pPr lvl="1">
              <a:lnSpc>
                <a:spcPct val="90000"/>
              </a:lnSpc>
            </a:pPr>
            <a:r>
              <a:rPr lang="en-US" dirty="0" smtClean="0"/>
              <a:t>May be precisely wrong.  Regression,</a:t>
            </a:r>
            <a:r>
              <a:rPr lang="en-US" baseline="0" dirty="0" smtClean="0"/>
              <a:t> like high-low, is by nature an average.  It is more accurate and represents the least error, but it is still an average which means that it may be wrong in every individual case, yet it represents the data as a whole.</a:t>
            </a:r>
            <a:endParaRPr lang="en-US" dirty="0" smtClean="0"/>
          </a:p>
          <a:p>
            <a:pPr>
              <a:lnSpc>
                <a:spcPct val="90000"/>
              </a:lnSpc>
            </a:pPr>
            <a:r>
              <a:rPr lang="en-US" dirty="0" smtClean="0"/>
              <a:t>Can be used to identify trends – that is, overall increases or decreases in demand over time.</a:t>
            </a:r>
          </a:p>
          <a:p>
            <a:pPr lvl="1">
              <a:lnSpc>
                <a:spcPct val="90000"/>
              </a:lnSpc>
            </a:pPr>
            <a:r>
              <a:rPr lang="en-US" dirty="0" smtClean="0"/>
              <a:t>But by definition cannot predict downturns or upturns</a:t>
            </a:r>
          </a:p>
          <a:p>
            <a:pPr lvl="1">
              <a:lnSpc>
                <a:spcPct val="90000"/>
              </a:lnSpc>
            </a:pPr>
            <a:r>
              <a:rPr lang="en-US" dirty="0" smtClean="0"/>
              <a:t>Assumes relationship is linear and will remain linear, therefore</a:t>
            </a:r>
            <a:r>
              <a:rPr lang="en-US" baseline="0" dirty="0" smtClean="0"/>
              <a:t> cannot predict or display points of inflection (upturns or downturns)</a:t>
            </a:r>
            <a:endParaRPr lang="en-US"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15</a:t>
            </a:fld>
            <a:endParaRPr lang="en-US"/>
          </a:p>
        </p:txBody>
      </p:sp>
    </p:spTree>
    <p:extLst>
      <p:ext uri="{BB962C8B-B14F-4D97-AF65-F5344CB8AC3E}">
        <p14:creationId xmlns:p14="http://schemas.microsoft.com/office/powerpoint/2010/main" val="1607695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context of trend projection, what does the regression line represent?  It represents</a:t>
            </a:r>
            <a:r>
              <a:rPr lang="en-US" baseline="0" dirty="0" smtClean="0"/>
              <a:t> the linear relationship for a set of data points in a time series or sequence</a:t>
            </a:r>
            <a:endParaRPr lang="en-US" dirty="0" smtClean="0"/>
          </a:p>
          <a:p>
            <a:r>
              <a:rPr lang="en-US" dirty="0" smtClean="0"/>
              <a:t>What is the main weakness of regression in trend projection?  It</a:t>
            </a:r>
            <a:r>
              <a:rPr lang="en-US" baseline="0" dirty="0" smtClean="0"/>
              <a:t> is cumbersome to calculate, and since it is linear it cannot project or display upturns and downturns.</a:t>
            </a:r>
            <a:endParaRPr lang="en-US"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16</a:t>
            </a:fld>
            <a:endParaRPr lang="en-US"/>
          </a:p>
        </p:txBody>
      </p:sp>
    </p:spTree>
    <p:extLst>
      <p:ext uri="{BB962C8B-B14F-4D97-AF65-F5344CB8AC3E}">
        <p14:creationId xmlns:p14="http://schemas.microsoft.com/office/powerpoint/2010/main" val="2047294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dirty="0" smtClean="0"/>
              <a:t>Uses average of prior periods to predict future periods</a:t>
            </a:r>
          </a:p>
          <a:p>
            <a:r>
              <a:rPr lang="en-US" dirty="0" smtClean="0"/>
              <a:t>Evens out highs and lows by using a number of periods</a:t>
            </a:r>
          </a:p>
          <a:p>
            <a:r>
              <a:rPr lang="en-US" dirty="0" smtClean="0"/>
              <a:t>Key assumption for predictions:</a:t>
            </a:r>
          </a:p>
          <a:p>
            <a:pPr lvl="1"/>
            <a:r>
              <a:rPr lang="en-US" dirty="0" smtClean="0"/>
              <a:t>Assumes that the average will be maintained</a:t>
            </a:r>
          </a:p>
          <a:p>
            <a:pPr lvl="1"/>
            <a:r>
              <a:rPr lang="en-US" dirty="0" smtClean="0"/>
              <a:t>Example:  Average of Periods 2, 3 &amp; 4 will equal average of periods 1, 2 &amp; 3</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17</a:t>
            </a:fld>
            <a:endParaRPr lang="en-US"/>
          </a:p>
        </p:txBody>
      </p:sp>
    </p:spTree>
    <p:extLst>
      <p:ext uri="{BB962C8B-B14F-4D97-AF65-F5344CB8AC3E}">
        <p14:creationId xmlns:p14="http://schemas.microsoft.com/office/powerpoint/2010/main" val="893032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2 Calculate</a:t>
            </a:r>
            <a:r>
              <a:rPr lang="en-US" baseline="0" dirty="0" smtClean="0"/>
              <a:t> rolling average</a:t>
            </a:r>
          </a:p>
          <a:p>
            <a:r>
              <a:rPr lang="en-US" dirty="0" smtClean="0"/>
              <a:t>The demand for our last twelve periods has been:</a:t>
            </a:r>
          </a:p>
          <a:p>
            <a:r>
              <a:rPr lang="en-US" dirty="0" smtClean="0"/>
              <a:t>1 – 6</a:t>
            </a:r>
          </a:p>
          <a:p>
            <a:r>
              <a:rPr lang="en-US" dirty="0" smtClean="0"/>
              <a:t>2</a:t>
            </a:r>
            <a:r>
              <a:rPr lang="en-US" baseline="0" dirty="0" smtClean="0"/>
              <a:t> – 8</a:t>
            </a:r>
          </a:p>
          <a:p>
            <a:r>
              <a:rPr lang="en-US" baseline="0" dirty="0" smtClean="0"/>
              <a:t>3 – 4</a:t>
            </a:r>
          </a:p>
          <a:p>
            <a:r>
              <a:rPr lang="en-US" baseline="0" dirty="0" smtClean="0"/>
              <a:t>4 – 3</a:t>
            </a:r>
          </a:p>
          <a:p>
            <a:r>
              <a:rPr lang="en-US" baseline="0" dirty="0" smtClean="0"/>
              <a:t>5 – 7</a:t>
            </a:r>
          </a:p>
          <a:p>
            <a:r>
              <a:rPr lang="en-US" baseline="0" dirty="0" smtClean="0"/>
              <a:t>6 – 5</a:t>
            </a:r>
          </a:p>
          <a:p>
            <a:r>
              <a:rPr lang="en-US" baseline="0" dirty="0" smtClean="0"/>
              <a:t>7 – 6</a:t>
            </a:r>
          </a:p>
          <a:p>
            <a:r>
              <a:rPr lang="en-US" baseline="0" dirty="0" smtClean="0"/>
              <a:t>8 – 8</a:t>
            </a:r>
          </a:p>
          <a:p>
            <a:r>
              <a:rPr lang="en-US" baseline="0" dirty="0" smtClean="0"/>
              <a:t>9 – 3</a:t>
            </a:r>
          </a:p>
          <a:p>
            <a:r>
              <a:rPr lang="en-US" baseline="0" dirty="0" smtClean="0"/>
              <a:t>10 – 6</a:t>
            </a:r>
          </a:p>
          <a:p>
            <a:r>
              <a:rPr lang="en-US" baseline="0" dirty="0" smtClean="0"/>
              <a:t>11 – 4</a:t>
            </a:r>
          </a:p>
          <a:p>
            <a:r>
              <a:rPr lang="en-US" baseline="0" dirty="0" smtClean="0"/>
              <a:t>12 - 5</a:t>
            </a:r>
          </a:p>
          <a:p>
            <a:endParaRPr lang="en-US" dirty="0" smtClean="0"/>
          </a:p>
          <a:p>
            <a:endParaRPr lang="en-US" dirty="0" smtClean="0"/>
          </a:p>
          <a:p>
            <a:r>
              <a:rPr lang="en-US" dirty="0" smtClean="0"/>
              <a:t>Task:  Calculate the 3-month rolling average for periods 3-12</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972BA31-22AF-4622-9B09-6A9812717F8D}" type="slidenum">
              <a:rPr lang="en-US" smtClean="0"/>
              <a:pPr/>
              <a:t>18</a:t>
            </a:fld>
            <a:endParaRPr lang="en-US"/>
          </a:p>
        </p:txBody>
      </p:sp>
    </p:spTree>
    <p:extLst>
      <p:ext uri="{BB962C8B-B14F-4D97-AF65-F5344CB8AC3E}">
        <p14:creationId xmlns:p14="http://schemas.microsoft.com/office/powerpoint/2010/main" val="34443830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dirty="0" smtClean="0"/>
              <a:t>The 3-month rolling average is the average value for the most recent 3 months</a:t>
            </a:r>
          </a:p>
          <a:p>
            <a:pPr marL="0" indent="0" algn="ctr">
              <a:buNone/>
            </a:pPr>
            <a:r>
              <a:rPr lang="en-US" u="sng" dirty="0" smtClean="0"/>
              <a:t>Per1 + Per2 + Per3</a:t>
            </a:r>
          </a:p>
          <a:p>
            <a:pPr marL="0" indent="0" algn="ctr">
              <a:buNone/>
            </a:pPr>
            <a:r>
              <a:rPr lang="en-US" dirty="0" smtClean="0"/>
              <a:t>3</a:t>
            </a:r>
          </a:p>
          <a:p>
            <a:r>
              <a:rPr lang="en-US" dirty="0" smtClean="0"/>
              <a:t>Add the most recent period to the calculation and drop the oldest</a:t>
            </a:r>
          </a:p>
          <a:p>
            <a:pPr marL="0" indent="0" algn="ctr">
              <a:buNone/>
            </a:pPr>
            <a:r>
              <a:rPr lang="en-US" u="sng" dirty="0" smtClean="0"/>
              <a:t>Per2 + Per3 + Per4</a:t>
            </a:r>
          </a:p>
          <a:p>
            <a:pPr marL="0" indent="0" algn="ctr">
              <a:buNone/>
            </a:pPr>
            <a:r>
              <a:rPr lang="en-US" dirty="0" smtClean="0"/>
              <a:t>3</a:t>
            </a:r>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19</a:t>
            </a:fld>
            <a:endParaRPr lang="en-US"/>
          </a:p>
        </p:txBody>
      </p:sp>
    </p:spTree>
    <p:extLst>
      <p:ext uri="{BB962C8B-B14F-4D97-AF65-F5344CB8AC3E}">
        <p14:creationId xmlns:p14="http://schemas.microsoft.com/office/powerpoint/2010/main" val="3699036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dirty="0" smtClean="0"/>
              <a:t>Students will have the blank</a:t>
            </a:r>
            <a:r>
              <a:rPr lang="en-US" baseline="0" dirty="0" smtClean="0"/>
              <a:t> slide.  We will show the calculations below and enter the results in the table above.</a:t>
            </a:r>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20</a:t>
            </a:fld>
            <a:endParaRPr lang="en-US"/>
          </a:p>
        </p:txBody>
      </p:sp>
    </p:spTree>
    <p:extLst>
      <p:ext uri="{BB962C8B-B14F-4D97-AF65-F5344CB8AC3E}">
        <p14:creationId xmlns:p14="http://schemas.microsoft.com/office/powerpoint/2010/main" val="1576935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Introduction</a:t>
            </a:r>
            <a:r>
              <a:rPr lang="en-US" baseline="0" dirty="0" smtClean="0"/>
              <a:t> </a:t>
            </a:r>
          </a:p>
          <a:p>
            <a:r>
              <a:rPr lang="en-US" b="1" dirty="0" smtClean="0"/>
              <a:t>Task: </a:t>
            </a:r>
            <a:r>
              <a:rPr lang="en-US" dirty="0" smtClean="0"/>
              <a:t>Project sales or production levels using the rolling average</a:t>
            </a:r>
          </a:p>
          <a:p>
            <a:r>
              <a:rPr lang="en-US" b="1" dirty="0" smtClean="0"/>
              <a:t>Condition: </a:t>
            </a:r>
            <a:r>
              <a:rPr lang="en-US" dirty="0" smtClean="0"/>
              <a:t>You are a cost advisor technician with access to all regulations/course handouts, and awareness of Operational Environment (OE)/Contemporary Operational Environment (COE) variables and actors</a:t>
            </a:r>
          </a:p>
          <a:p>
            <a:r>
              <a:rPr lang="en-US" b="1" dirty="0" smtClean="0"/>
              <a:t>Standard:  </a:t>
            </a:r>
            <a:r>
              <a:rPr lang="en-US" dirty="0" smtClean="0"/>
              <a:t>with at least 80% accuracy</a:t>
            </a:r>
          </a:p>
          <a:p>
            <a:pPr lvl="1"/>
            <a:r>
              <a:rPr lang="en-US" dirty="0" smtClean="0"/>
              <a:t>Demonstrate understanding of Trend Projection concepts</a:t>
            </a:r>
            <a:endParaRPr lang="en-US" b="1"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3</a:t>
            </a:fld>
            <a:endParaRPr lang="en-US"/>
          </a:p>
        </p:txBody>
      </p:sp>
    </p:spTree>
    <p:extLst>
      <p:ext uri="{BB962C8B-B14F-4D97-AF65-F5344CB8AC3E}">
        <p14:creationId xmlns:p14="http://schemas.microsoft.com/office/powerpoint/2010/main" val="2544275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sz="1200" dirty="0" smtClean="0"/>
              <a:t>Period</a:t>
            </a:r>
          </a:p>
          <a:p>
            <a:r>
              <a:rPr lang="en-US" sz="1200" dirty="0" smtClean="0"/>
              <a:t>1	not enough data</a:t>
            </a:r>
          </a:p>
          <a:p>
            <a:r>
              <a:rPr lang="en-US" sz="1200" dirty="0" smtClean="0"/>
              <a:t>2 	not enough data</a:t>
            </a:r>
          </a:p>
          <a:p>
            <a:r>
              <a:rPr lang="en-US" sz="1200" dirty="0" smtClean="0"/>
              <a:t>3	</a:t>
            </a:r>
            <a:r>
              <a:rPr lang="en-US" sz="1200" dirty="0" smtClean="0">
                <a:effectLst>
                  <a:glow rad="101600">
                    <a:schemeClr val="accent2">
                      <a:satMod val="175000"/>
                      <a:alpha val="40000"/>
                    </a:schemeClr>
                  </a:glow>
                </a:effectLst>
              </a:rPr>
              <a:t>(6 + 8 + 4)/3 = 6.0</a:t>
            </a:r>
          </a:p>
          <a:p>
            <a:endParaRPr lang="en-US" sz="1200" dirty="0" smtClean="0">
              <a:effectLst>
                <a:glow rad="101600">
                  <a:schemeClr val="accent2">
                    <a:satMod val="175000"/>
                    <a:alpha val="40000"/>
                  </a:schemeClr>
                </a:glow>
              </a:effectLst>
            </a:endParaRPr>
          </a:p>
          <a:p>
            <a:r>
              <a:rPr lang="en-US" sz="1200" dirty="0" smtClean="0">
                <a:effectLst>
                  <a:glow rad="101600">
                    <a:schemeClr val="accent2">
                      <a:satMod val="175000"/>
                      <a:alpha val="40000"/>
                    </a:schemeClr>
                  </a:glow>
                </a:effectLst>
              </a:rPr>
              <a:t>The average</a:t>
            </a:r>
            <a:r>
              <a:rPr lang="en-US" sz="1200" baseline="0" dirty="0" smtClean="0">
                <a:effectLst>
                  <a:glow rad="101600">
                    <a:schemeClr val="accent2">
                      <a:satMod val="175000"/>
                      <a:alpha val="40000"/>
                    </a:schemeClr>
                  </a:glow>
                </a:effectLst>
              </a:rPr>
              <a:t> for the first three months is as shown.  Add up the values and divide by 3</a:t>
            </a:r>
            <a:endParaRPr lang="en-US" sz="1200" dirty="0" smtClean="0">
              <a:effectLst>
                <a:glow rad="101600">
                  <a:schemeClr val="accent2">
                    <a:satMod val="175000"/>
                    <a:alpha val="40000"/>
                  </a:schemeClr>
                </a:glow>
              </a:effectLst>
            </a:endParaRPr>
          </a:p>
        </p:txBody>
      </p:sp>
      <p:sp>
        <p:nvSpPr>
          <p:cNvPr id="4" name="Slide Number Placeholder 3"/>
          <p:cNvSpPr>
            <a:spLocks noGrp="1"/>
          </p:cNvSpPr>
          <p:nvPr>
            <p:ph type="sldNum" sz="quarter" idx="10"/>
          </p:nvPr>
        </p:nvSpPr>
        <p:spPr/>
        <p:txBody>
          <a:bodyPr/>
          <a:lstStyle/>
          <a:p>
            <a:fld id="{E972BA31-22AF-4622-9B09-6A9812717F8D}" type="slidenum">
              <a:rPr lang="en-US" smtClean="0"/>
              <a:pPr/>
              <a:t>21</a:t>
            </a:fld>
            <a:endParaRPr lang="en-US"/>
          </a:p>
        </p:txBody>
      </p:sp>
    </p:spTree>
    <p:extLst>
      <p:ext uri="{BB962C8B-B14F-4D97-AF65-F5344CB8AC3E}">
        <p14:creationId xmlns:p14="http://schemas.microsoft.com/office/powerpoint/2010/main" val="15769357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sz="1200" dirty="0" smtClean="0"/>
              <a:t>Period</a:t>
            </a:r>
          </a:p>
          <a:p>
            <a:r>
              <a:rPr lang="en-US" sz="1200" dirty="0" smtClean="0"/>
              <a:t>1	not enough data</a:t>
            </a:r>
          </a:p>
          <a:p>
            <a:r>
              <a:rPr lang="en-US" sz="1200" dirty="0" smtClean="0"/>
              <a:t>2 	not enough data</a:t>
            </a:r>
          </a:p>
          <a:p>
            <a:r>
              <a:rPr lang="en-US" sz="1200" dirty="0" smtClean="0"/>
              <a:t>3	</a:t>
            </a:r>
            <a:r>
              <a:rPr lang="en-US" sz="1200" dirty="0" smtClean="0">
                <a:effectLst>
                  <a:glow rad="101600">
                    <a:schemeClr val="accent2">
                      <a:satMod val="175000"/>
                      <a:alpha val="40000"/>
                    </a:schemeClr>
                  </a:glow>
                </a:effectLst>
              </a:rPr>
              <a:t>(6 + 8 + 4)/3 = 6.0</a:t>
            </a:r>
          </a:p>
          <a:p>
            <a:r>
              <a:rPr lang="en-US" sz="1200" dirty="0" smtClean="0"/>
              <a:t>4	</a:t>
            </a:r>
            <a:r>
              <a:rPr lang="en-US" sz="1200" dirty="0" smtClean="0">
                <a:solidFill>
                  <a:schemeClr val="bg1"/>
                </a:solidFill>
              </a:rPr>
              <a:t>(8 + 4 + 3)/3 = 5.0</a:t>
            </a:r>
          </a:p>
          <a:p>
            <a:endParaRPr lang="en-US" dirty="0" smtClean="0"/>
          </a:p>
          <a:p>
            <a:r>
              <a:rPr lang="en-US" dirty="0" smtClean="0"/>
              <a:t>The</a:t>
            </a:r>
            <a:r>
              <a:rPr lang="en-US" baseline="0" dirty="0" smtClean="0"/>
              <a:t> average “rolls” or drops off the oldest value and picks up the newest.  The two consecutive decreases in demand for periods three and four are reflected in the decreased rolling average.</a:t>
            </a:r>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22</a:t>
            </a:fld>
            <a:endParaRPr lang="en-US"/>
          </a:p>
        </p:txBody>
      </p:sp>
    </p:spTree>
    <p:extLst>
      <p:ext uri="{BB962C8B-B14F-4D97-AF65-F5344CB8AC3E}">
        <p14:creationId xmlns:p14="http://schemas.microsoft.com/office/powerpoint/2010/main" val="15769357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sz="1200" dirty="0" smtClean="0"/>
              <a:t>Period</a:t>
            </a:r>
          </a:p>
          <a:p>
            <a:r>
              <a:rPr lang="en-US" sz="1200" dirty="0" smtClean="0"/>
              <a:t>1	not enough data</a:t>
            </a:r>
          </a:p>
          <a:p>
            <a:r>
              <a:rPr lang="en-US" sz="1200" dirty="0" smtClean="0"/>
              <a:t>2 	not enough data</a:t>
            </a:r>
          </a:p>
          <a:p>
            <a:r>
              <a:rPr lang="en-US" sz="1200" dirty="0" smtClean="0"/>
              <a:t>3	</a:t>
            </a:r>
            <a:r>
              <a:rPr lang="en-US" sz="1200" dirty="0" smtClean="0">
                <a:effectLst>
                  <a:glow rad="101600">
                    <a:schemeClr val="accent2">
                      <a:satMod val="175000"/>
                      <a:alpha val="40000"/>
                    </a:schemeClr>
                  </a:glow>
                </a:effectLst>
              </a:rPr>
              <a:t>(6 + 8 + 4)/3 = 6.0</a:t>
            </a:r>
          </a:p>
          <a:p>
            <a:r>
              <a:rPr lang="en-US" sz="1200" dirty="0" smtClean="0"/>
              <a:t>4	</a:t>
            </a:r>
            <a:r>
              <a:rPr lang="en-US" sz="1200" dirty="0" smtClean="0">
                <a:solidFill>
                  <a:schemeClr val="bg1"/>
                </a:solidFill>
              </a:rPr>
              <a:t>(8 + 4 + 3)/3 = 5.0</a:t>
            </a:r>
          </a:p>
          <a:p>
            <a:r>
              <a:rPr lang="en-US" sz="1200" dirty="0" smtClean="0"/>
              <a:t>5	</a:t>
            </a:r>
            <a:r>
              <a:rPr lang="en-US" sz="1200" dirty="0" smtClean="0">
                <a:solidFill>
                  <a:schemeClr val="bg1"/>
                </a:solidFill>
              </a:rPr>
              <a:t>(4 + 3 + 7)/3 = 4.7</a:t>
            </a:r>
          </a:p>
          <a:p>
            <a:endParaRPr lang="en-US" dirty="0" smtClean="0"/>
          </a:p>
          <a:p>
            <a:r>
              <a:rPr lang="en-US" dirty="0" smtClean="0"/>
              <a:t>Once again, the average “rolls”.  The rolling average does not yet reflect the increase from period five, but</a:t>
            </a:r>
            <a:r>
              <a:rPr lang="en-US" baseline="0" dirty="0" smtClean="0"/>
              <a:t> it does show a slowing in the decline.  Finish calculating the remaining values and check your work on the next slide. </a:t>
            </a:r>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23</a:t>
            </a:fld>
            <a:endParaRPr lang="en-US"/>
          </a:p>
        </p:txBody>
      </p:sp>
    </p:spTree>
    <p:extLst>
      <p:ext uri="{BB962C8B-B14F-4D97-AF65-F5344CB8AC3E}">
        <p14:creationId xmlns:p14="http://schemas.microsoft.com/office/powerpoint/2010/main" val="15769357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sz="1200" dirty="0" smtClean="0"/>
              <a:t>Note how the rolling</a:t>
            </a:r>
            <a:r>
              <a:rPr lang="en-US" sz="1200" baseline="0" dirty="0" smtClean="0"/>
              <a:t> average picks up the general trends, although the highs and lows are not as severe and the points of inflection are delayed a period or two.</a:t>
            </a:r>
            <a:endParaRPr lang="en-US" sz="1200" dirty="0" smtClean="0"/>
          </a:p>
          <a:p>
            <a:endParaRPr lang="en-US" sz="1200" dirty="0" smtClean="0"/>
          </a:p>
          <a:p>
            <a:r>
              <a:rPr lang="en-US" sz="1200" dirty="0" smtClean="0"/>
              <a:t>Period</a:t>
            </a:r>
          </a:p>
          <a:p>
            <a:r>
              <a:rPr lang="en-US" sz="1200" dirty="0" smtClean="0"/>
              <a:t>1	not enough data</a:t>
            </a:r>
          </a:p>
          <a:p>
            <a:r>
              <a:rPr lang="en-US" sz="1200" dirty="0" smtClean="0"/>
              <a:t>2 	not enough data</a:t>
            </a:r>
          </a:p>
          <a:p>
            <a:r>
              <a:rPr lang="en-US" sz="1200" dirty="0" smtClean="0"/>
              <a:t>3	</a:t>
            </a:r>
            <a:r>
              <a:rPr lang="en-US" sz="1200" dirty="0" smtClean="0">
                <a:effectLst>
                  <a:glow rad="101600">
                    <a:schemeClr val="accent2">
                      <a:satMod val="175000"/>
                      <a:alpha val="40000"/>
                    </a:schemeClr>
                  </a:glow>
                </a:effectLst>
              </a:rPr>
              <a:t>(6 + 8 + 4)/3 = 6.0</a:t>
            </a:r>
          </a:p>
          <a:p>
            <a:r>
              <a:rPr lang="en-US" sz="1200" dirty="0" smtClean="0"/>
              <a:t>4	</a:t>
            </a:r>
            <a:r>
              <a:rPr lang="en-US" sz="1200" dirty="0" smtClean="0">
                <a:solidFill>
                  <a:schemeClr val="bg1"/>
                </a:solidFill>
              </a:rPr>
              <a:t>(8 + 4 + 3)/3 = 5.0</a:t>
            </a:r>
          </a:p>
          <a:p>
            <a:r>
              <a:rPr lang="en-US" sz="1200" dirty="0" smtClean="0"/>
              <a:t>5	</a:t>
            </a:r>
            <a:r>
              <a:rPr lang="en-US" sz="1200" dirty="0" smtClean="0">
                <a:solidFill>
                  <a:schemeClr val="bg1"/>
                </a:solidFill>
              </a:rPr>
              <a:t>(4 + 3 + 7)/3 = 4.7</a:t>
            </a:r>
          </a:p>
          <a:p>
            <a:r>
              <a:rPr lang="en-US" sz="1200" dirty="0" smtClean="0"/>
              <a:t>6	</a:t>
            </a:r>
            <a:r>
              <a:rPr lang="en-US" sz="1200" dirty="0" smtClean="0">
                <a:solidFill>
                  <a:schemeClr val="bg1"/>
                </a:solidFill>
              </a:rPr>
              <a:t>(3 + 7 + 5)/3 = 5.0</a:t>
            </a:r>
          </a:p>
          <a:p>
            <a:r>
              <a:rPr lang="en-US" sz="1200" dirty="0" smtClean="0"/>
              <a:t>7	(7 + 5 + 6)/3 = 6.0</a:t>
            </a:r>
          </a:p>
          <a:p>
            <a:r>
              <a:rPr lang="en-US" sz="1200" dirty="0" smtClean="0"/>
              <a:t>8 	(5 + 6 + 8)/3 = 6.3</a:t>
            </a:r>
          </a:p>
          <a:p>
            <a:r>
              <a:rPr lang="en-US" sz="1200" dirty="0" smtClean="0"/>
              <a:t>9	(6 + 8 + 3)/3 = 5.7</a:t>
            </a:r>
          </a:p>
          <a:p>
            <a:r>
              <a:rPr lang="en-US" sz="1200" dirty="0" smtClean="0"/>
              <a:t>10	(8 + 3 + 6)/3 = 5.7</a:t>
            </a:r>
          </a:p>
          <a:p>
            <a:r>
              <a:rPr lang="en-US" sz="1200" dirty="0" smtClean="0"/>
              <a:t>11	(3 + 6 + 4)/3 = 4.3</a:t>
            </a:r>
          </a:p>
          <a:p>
            <a:r>
              <a:rPr lang="en-US" sz="1200" dirty="0" smtClean="0"/>
              <a:t>12	(6 + 4 + 5)/3 = 5.0</a:t>
            </a:r>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24</a:t>
            </a:fld>
            <a:endParaRPr lang="en-US"/>
          </a:p>
        </p:txBody>
      </p:sp>
    </p:spTree>
    <p:extLst>
      <p:ext uri="{BB962C8B-B14F-4D97-AF65-F5344CB8AC3E}">
        <p14:creationId xmlns:p14="http://schemas.microsoft.com/office/powerpoint/2010/main" val="1576935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graph shows the actual data in the time-series.  The x axis represent sequential time periods.</a:t>
            </a:r>
          </a:p>
        </p:txBody>
      </p:sp>
      <p:sp>
        <p:nvSpPr>
          <p:cNvPr id="4" name="Slide Number Placeholder 3"/>
          <p:cNvSpPr>
            <a:spLocks noGrp="1"/>
          </p:cNvSpPr>
          <p:nvPr>
            <p:ph type="sldNum" sz="quarter" idx="10"/>
          </p:nvPr>
        </p:nvSpPr>
        <p:spPr/>
        <p:txBody>
          <a:bodyPr/>
          <a:lstStyle/>
          <a:p>
            <a:fld id="{E972BA31-22AF-4622-9B09-6A9812717F8D}" type="slidenum">
              <a:rPr lang="en-US" smtClean="0"/>
              <a:pPr/>
              <a:t>25</a:t>
            </a:fld>
            <a:endParaRPr lang="en-US"/>
          </a:p>
        </p:txBody>
      </p:sp>
    </p:spTree>
    <p:extLst>
      <p:ext uri="{BB962C8B-B14F-4D97-AF65-F5344CB8AC3E}">
        <p14:creationId xmlns:p14="http://schemas.microsoft.com/office/powerpoint/2010/main" val="34493267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dirty="0" smtClean="0"/>
              <a:t>The red line represents the 3-month</a:t>
            </a:r>
            <a:r>
              <a:rPr lang="en-US" baseline="0" dirty="0" smtClean="0"/>
              <a:t> rolling average.  It begins in period 3 because there is not enough data to calculate periods 1 and 2.  </a:t>
            </a:r>
            <a:r>
              <a:rPr lang="en-US" dirty="0" smtClean="0"/>
              <a:t>Notice that the rolling average evens out the highs and lows</a:t>
            </a:r>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26</a:t>
            </a:fld>
            <a:endParaRPr lang="en-US"/>
          </a:p>
        </p:txBody>
      </p:sp>
    </p:spTree>
    <p:extLst>
      <p:ext uri="{BB962C8B-B14F-4D97-AF65-F5344CB8AC3E}">
        <p14:creationId xmlns:p14="http://schemas.microsoft.com/office/powerpoint/2010/main" val="34493267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dirty="0" smtClean="0"/>
              <a:t>The</a:t>
            </a:r>
            <a:r>
              <a:rPr lang="en-US" baseline="0" dirty="0" smtClean="0"/>
              <a:t> black line represents the regression trend line for the actual data points.  Notice that regression, by its linear nature, cannot reflect the upturns and downturns as the rolling average can.</a:t>
            </a:r>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27</a:t>
            </a:fld>
            <a:endParaRPr lang="en-US"/>
          </a:p>
        </p:txBody>
      </p:sp>
    </p:spTree>
    <p:extLst>
      <p:ext uri="{BB962C8B-B14F-4D97-AF65-F5344CB8AC3E}">
        <p14:creationId xmlns:p14="http://schemas.microsoft.com/office/powerpoint/2010/main" val="34493267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r>
              <a:rPr lang="en-US" dirty="0" smtClean="0"/>
              <a:t>Using Rolling Average to Project Future Demand</a:t>
            </a:r>
          </a:p>
          <a:p>
            <a:r>
              <a:rPr lang="en-US" dirty="0" smtClean="0"/>
              <a:t>Assume that the previous rolling average will be maintained (this is the KEY assumption in</a:t>
            </a:r>
            <a:r>
              <a:rPr lang="en-US" baseline="0" dirty="0" smtClean="0"/>
              <a:t> using rolling average to project future demand.  Always set your equation equal to whatever the most recent average was.)</a:t>
            </a:r>
            <a:endParaRPr lang="en-US" dirty="0" smtClean="0"/>
          </a:p>
          <a:p>
            <a:r>
              <a:rPr lang="en-US" dirty="0" smtClean="0"/>
              <a:t>Our forecast for period 13 will assume a rolling average of 5, same as period 12</a:t>
            </a:r>
          </a:p>
          <a:p>
            <a:pPr marL="0" indent="0" algn="ctr">
              <a:buNone/>
            </a:pPr>
            <a:r>
              <a:rPr lang="en-US" dirty="0" smtClean="0"/>
              <a:t>(Per11 + Per12 + Per13)/3 = 5</a:t>
            </a:r>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28</a:t>
            </a:fld>
            <a:endParaRPr lang="en-US"/>
          </a:p>
        </p:txBody>
      </p:sp>
    </p:spTree>
    <p:extLst>
      <p:ext uri="{BB962C8B-B14F-4D97-AF65-F5344CB8AC3E}">
        <p14:creationId xmlns:p14="http://schemas.microsoft.com/office/powerpoint/2010/main" val="3326337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pPr marL="0" indent="0" algn="ctr">
              <a:buNone/>
            </a:pPr>
            <a:r>
              <a:rPr lang="en-US" dirty="0" smtClean="0"/>
              <a:t>(Per11 + Per12 + Per13)/3 = 5</a:t>
            </a:r>
          </a:p>
          <a:p>
            <a:pPr marL="0" indent="0" algn="ctr">
              <a:buNone/>
            </a:pPr>
            <a:r>
              <a:rPr lang="en-US" dirty="0" smtClean="0"/>
              <a:t>(4 + 5 + Per13)/3 = 5</a:t>
            </a:r>
          </a:p>
          <a:p>
            <a:pPr marL="0" indent="0" algn="ctr">
              <a:buNone/>
            </a:pPr>
            <a:r>
              <a:rPr lang="en-US" dirty="0" smtClean="0">
                <a:solidFill>
                  <a:schemeClr val="bg1">
                    <a:lumMod val="50000"/>
                  </a:schemeClr>
                </a:solidFill>
              </a:rPr>
              <a:t>3 * </a:t>
            </a:r>
            <a:r>
              <a:rPr lang="en-US" dirty="0" smtClean="0"/>
              <a:t>(4 + 5 + Per13)</a:t>
            </a:r>
            <a:r>
              <a:rPr lang="en-US" dirty="0" smtClean="0">
                <a:solidFill>
                  <a:schemeClr val="bg1">
                    <a:lumMod val="50000"/>
                  </a:schemeClr>
                </a:solidFill>
              </a:rPr>
              <a:t>/3 </a:t>
            </a:r>
            <a:r>
              <a:rPr lang="en-US" dirty="0" smtClean="0"/>
              <a:t>= 5 * 3</a:t>
            </a:r>
          </a:p>
          <a:p>
            <a:pPr marL="0" indent="0" algn="ctr">
              <a:buNone/>
            </a:pPr>
            <a:r>
              <a:rPr lang="en-US" dirty="0" smtClean="0"/>
              <a:t>9 + Per13 = 15</a:t>
            </a:r>
          </a:p>
          <a:p>
            <a:pPr marL="0" indent="0" algn="ctr">
              <a:buNone/>
            </a:pPr>
            <a:r>
              <a:rPr lang="en-US" dirty="0" smtClean="0"/>
              <a:t>Per13 = 6</a:t>
            </a:r>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29</a:t>
            </a:fld>
            <a:endParaRPr lang="en-US"/>
          </a:p>
        </p:txBody>
      </p:sp>
    </p:spTree>
    <p:extLst>
      <p:ext uri="{BB962C8B-B14F-4D97-AF65-F5344CB8AC3E}">
        <p14:creationId xmlns:p14="http://schemas.microsoft.com/office/powerpoint/2010/main" val="5855958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Rolling Average projects demand of 6.  What would regression analysis project?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regression line shown on the graph was downward sloping, so regression would again project a decrease in demand.  Rolling average, on the other hand, projects an increase from 5 to 6.  Which is “right”?  The answer, of course, is, it depends.  Very likely neither is exactly correct.  But using and understanding both will help make a more educated forecast of future demand. </a:t>
            </a:r>
          </a:p>
        </p:txBody>
      </p:sp>
      <p:sp>
        <p:nvSpPr>
          <p:cNvPr id="4" name="Slide Number Placeholder 3"/>
          <p:cNvSpPr>
            <a:spLocks noGrp="1"/>
          </p:cNvSpPr>
          <p:nvPr>
            <p:ph type="sldNum" sz="quarter" idx="10"/>
          </p:nvPr>
        </p:nvSpPr>
        <p:spPr/>
        <p:txBody>
          <a:bodyPr/>
          <a:lstStyle/>
          <a:p>
            <a:fld id="{E972BA31-22AF-4622-9B09-6A9812717F8D}" type="slidenum">
              <a:rPr lang="en-US" smtClean="0"/>
              <a:pPr/>
              <a:t>30</a:t>
            </a:fld>
            <a:endParaRPr lang="en-US"/>
          </a:p>
        </p:txBody>
      </p:sp>
    </p:spTree>
    <p:extLst>
      <p:ext uri="{BB962C8B-B14F-4D97-AF65-F5344CB8AC3E}">
        <p14:creationId xmlns:p14="http://schemas.microsoft.com/office/powerpoint/2010/main" val="58559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Introduction</a:t>
            </a:r>
            <a:r>
              <a:rPr lang="en-US" baseline="0" dirty="0" smtClean="0"/>
              <a:t> </a:t>
            </a:r>
          </a:p>
          <a:p>
            <a:r>
              <a:rPr lang="en-US" dirty="0" smtClean="0"/>
              <a:t>We have seen how demand drives cost</a:t>
            </a:r>
          </a:p>
          <a:p>
            <a:pPr lvl="1"/>
            <a:r>
              <a:rPr lang="en-US" dirty="0" smtClean="0"/>
              <a:t>Flexible forecasting</a:t>
            </a:r>
          </a:p>
          <a:p>
            <a:r>
              <a:rPr lang="en-US" dirty="0" smtClean="0"/>
              <a:t>Assumptions about probabilities may not yield useful information</a:t>
            </a:r>
          </a:p>
          <a:p>
            <a:pPr lvl="1"/>
            <a:r>
              <a:rPr lang="en-US" dirty="0" smtClean="0"/>
              <a:t>“Precisely wrong”</a:t>
            </a:r>
          </a:p>
          <a:p>
            <a:r>
              <a:rPr lang="en-US" dirty="0" smtClean="0"/>
              <a:t>Examining trends gives another perspective on demand</a:t>
            </a:r>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4</a:t>
            </a:fld>
            <a:endParaRPr lang="en-US"/>
          </a:p>
        </p:txBody>
      </p:sp>
    </p:spTree>
    <p:extLst>
      <p:ext uri="{BB962C8B-B14F-4D97-AF65-F5344CB8AC3E}">
        <p14:creationId xmlns:p14="http://schemas.microsoft.com/office/powerpoint/2010/main" val="2885179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3 month average suggests an inflection point has changed the trend.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Regression picks up the long term downward trend, predicting another decrease.</a:t>
            </a:r>
          </a:p>
          <a:p>
            <a:pPr algn="l"/>
            <a:endParaRPr lang="en-US" sz="1200" b="1" i="1"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31</a:t>
            </a:fld>
            <a:endParaRPr lang="en-US"/>
          </a:p>
        </p:txBody>
      </p:sp>
    </p:spTree>
    <p:extLst>
      <p:ext uri="{BB962C8B-B14F-4D97-AF65-F5344CB8AC3E}">
        <p14:creationId xmlns:p14="http://schemas.microsoft.com/office/powerpoint/2010/main" val="34493267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Calculate</a:t>
            </a:r>
            <a:r>
              <a:rPr lang="en-US" baseline="0" dirty="0" smtClean="0"/>
              <a:t> rolling average</a:t>
            </a:r>
            <a:endParaRPr lang="en-US" dirty="0" smtClean="0"/>
          </a:p>
          <a:p>
            <a:r>
              <a:rPr lang="en-US" sz="2800" dirty="0" smtClean="0"/>
              <a:t>Can be calculated very precisely</a:t>
            </a:r>
          </a:p>
          <a:p>
            <a:pPr lvl="1"/>
            <a:r>
              <a:rPr lang="en-US" sz="2400" dirty="0" smtClean="0"/>
              <a:t>But may be precisely wrong.  Again, averages</a:t>
            </a:r>
            <a:r>
              <a:rPr lang="en-US" sz="2400" baseline="0" dirty="0" smtClean="0"/>
              <a:t> represent a set of data (in this case three month’s worth) as a whole, but may not be correct for any single data point.</a:t>
            </a:r>
            <a:endParaRPr lang="en-US" sz="2400" dirty="0" smtClean="0"/>
          </a:p>
          <a:p>
            <a:r>
              <a:rPr lang="en-US" sz="2800" dirty="0" smtClean="0"/>
              <a:t>Simple to calculate,</a:t>
            </a:r>
            <a:r>
              <a:rPr lang="en-US" sz="2800" baseline="0" dirty="0" smtClean="0"/>
              <a:t> as we have seen.  </a:t>
            </a:r>
            <a:endParaRPr lang="en-US" sz="2800" dirty="0" smtClean="0"/>
          </a:p>
          <a:p>
            <a:r>
              <a:rPr lang="en-US" sz="2800" dirty="0" smtClean="0"/>
              <a:t>The main strength of rolling averages is that they dampen the effect of short term changes</a:t>
            </a:r>
          </a:p>
          <a:p>
            <a:pPr lvl="1"/>
            <a:r>
              <a:rPr lang="en-US" sz="2400" dirty="0" smtClean="0"/>
              <a:t>This helps decision makers avoid knee jerk responses to</a:t>
            </a:r>
            <a:r>
              <a:rPr lang="en-US" sz="2400" baseline="0" dirty="0" smtClean="0"/>
              <a:t> changes in demand </a:t>
            </a:r>
            <a:r>
              <a:rPr lang="en-US" sz="2400" dirty="0" smtClean="0"/>
              <a:t>that may not be significant</a:t>
            </a:r>
          </a:p>
          <a:p>
            <a:pPr lvl="1"/>
            <a:r>
              <a:rPr lang="en-US" sz="2400" dirty="0" smtClean="0"/>
              <a:t>Decision makers are often looking for inflection points – points where the trend is</a:t>
            </a:r>
            <a:r>
              <a:rPr lang="en-US" sz="2400" baseline="0" dirty="0" smtClean="0"/>
              <a:t> changing direction</a:t>
            </a:r>
            <a:endParaRPr lang="en-US" sz="2400" dirty="0" smtClean="0"/>
          </a:p>
          <a:p>
            <a:pPr lvl="1"/>
            <a:r>
              <a:rPr lang="en-US" sz="2400" dirty="0" smtClean="0"/>
              <a:t>An inflection point in a six month rolling average carries a lot of weight, because with</a:t>
            </a:r>
            <a:r>
              <a:rPr lang="en-US" sz="2400" baseline="0" dirty="0" smtClean="0"/>
              <a:t> so many data points the ups and downs are significantly dampened.  An inflection point predicted by the six-month rolling average reflects a significant increase or decrease over the previous six month period, where a correction may be expected. </a:t>
            </a:r>
            <a:endParaRPr lang="en-US" sz="2400"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32</a:t>
            </a:fld>
            <a:endParaRPr lang="en-US"/>
          </a:p>
        </p:txBody>
      </p:sp>
    </p:spTree>
    <p:extLst>
      <p:ext uri="{BB962C8B-B14F-4D97-AF65-F5344CB8AC3E}">
        <p14:creationId xmlns:p14="http://schemas.microsoft.com/office/powerpoint/2010/main" val="6877574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would be the equation for a six-month rolling average calculation? (Month1</a:t>
            </a:r>
            <a:r>
              <a:rPr lang="en-US" baseline="0" dirty="0" smtClean="0"/>
              <a:t> + Month 2 + Month 3 + Month 4 + Month 5 + Month 6) /6</a:t>
            </a:r>
            <a:endParaRPr lang="en-US" dirty="0" smtClean="0"/>
          </a:p>
          <a:p>
            <a:r>
              <a:rPr lang="en-US" dirty="0" smtClean="0"/>
              <a:t>What is the primary assumption when using rolling average to project future demand?  That the prior period’s rolling average will be maintained.</a:t>
            </a:r>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33</a:t>
            </a:fld>
            <a:endParaRPr lang="en-US"/>
          </a:p>
        </p:txBody>
      </p:sp>
    </p:spTree>
    <p:extLst>
      <p:ext uri="{BB962C8B-B14F-4D97-AF65-F5344CB8AC3E}">
        <p14:creationId xmlns:p14="http://schemas.microsoft.com/office/powerpoint/2010/main" val="16275546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Describe</a:t>
            </a:r>
            <a:r>
              <a:rPr lang="en-US" baseline="0" dirty="0" smtClean="0"/>
              <a:t> planning factors</a:t>
            </a:r>
          </a:p>
          <a:p>
            <a:r>
              <a:rPr lang="en-US" dirty="0" smtClean="0"/>
              <a:t>Assume some cause and effect relationship.  </a:t>
            </a:r>
            <a:br>
              <a:rPr lang="en-US" dirty="0" smtClean="0"/>
            </a:br>
            <a:r>
              <a:rPr lang="en-US" dirty="0" smtClean="0"/>
              <a:t>These</a:t>
            </a:r>
            <a:r>
              <a:rPr lang="en-US" baseline="0" dirty="0" smtClean="0"/>
              <a:t> types of relationships are varied.  The assumption with planning factors is that the relationship, once identified, can be expressed as a ratio.</a:t>
            </a:r>
            <a:endParaRPr lang="en-US" dirty="0" smtClean="0"/>
          </a:p>
          <a:p>
            <a:r>
              <a:rPr lang="en-US" dirty="0" smtClean="0"/>
              <a:t>If we suspect that demand for education counseling decreases when a unit deploys</a:t>
            </a:r>
          </a:p>
          <a:p>
            <a:pPr lvl="1"/>
            <a:r>
              <a:rPr lang="en-US" dirty="0" smtClean="0"/>
              <a:t>We could study the history of that relationship and determine a planning factor (or ratio) of sessions per soldier as “a”</a:t>
            </a:r>
          </a:p>
          <a:p>
            <a:pPr lvl="1"/>
            <a:r>
              <a:rPr lang="en-US" dirty="0" smtClean="0"/>
              <a:t>We could then use that factor to plan for the drop in session demand when X soldiers deploy as</a:t>
            </a:r>
          </a:p>
          <a:p>
            <a:pPr lvl="1"/>
            <a:r>
              <a:rPr lang="en-US" dirty="0" smtClean="0"/>
              <a:t>New demand = a*X</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34</a:t>
            </a:fld>
            <a:endParaRPr lang="en-US"/>
          </a:p>
        </p:txBody>
      </p:sp>
    </p:spTree>
    <p:extLst>
      <p:ext uri="{BB962C8B-B14F-4D97-AF65-F5344CB8AC3E}">
        <p14:creationId xmlns:p14="http://schemas.microsoft.com/office/powerpoint/2010/main" val="12596459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Describe</a:t>
            </a:r>
            <a:r>
              <a:rPr lang="en-US" baseline="0" dirty="0" smtClean="0"/>
              <a:t> planning factors</a:t>
            </a:r>
          </a:p>
          <a:p>
            <a:r>
              <a:rPr lang="en-US" baseline="0" dirty="0" smtClean="0"/>
              <a:t>The total number of soldiers is 62,365.</a:t>
            </a:r>
          </a:p>
          <a:p>
            <a:r>
              <a:rPr lang="en-US" baseline="0" dirty="0" smtClean="0"/>
              <a:t>The total number of counseling sessions is 1994.  We can calculate a “sessions to soldiers” ratio of .032.  That means that for every soldier on post there is .032 counseling sessions.  Or, 3.2% of soldiers take advantage of counseling.  </a:t>
            </a:r>
          </a:p>
          <a:p>
            <a:endParaRPr lang="en-US" baseline="0" dirty="0" smtClean="0"/>
          </a:p>
          <a:p>
            <a:r>
              <a:rPr lang="en-US" baseline="0" dirty="0" smtClean="0"/>
              <a:t>So, if there are 8000 soldiers on post, we can expect 8000 * .032 = 265 counseling sessions</a:t>
            </a:r>
          </a:p>
          <a:p>
            <a:r>
              <a:rPr lang="en-US" baseline="0" dirty="0" smtClean="0"/>
              <a:t>If there are 7000 we can expect 7000 * .032 = 224</a:t>
            </a:r>
          </a:p>
          <a:p>
            <a:r>
              <a:rPr lang="en-US" baseline="0" dirty="0" smtClean="0"/>
              <a:t>If there are 6000 we can expect 6000 * .032 = 192</a:t>
            </a:r>
          </a:p>
        </p:txBody>
      </p:sp>
      <p:sp>
        <p:nvSpPr>
          <p:cNvPr id="4" name="Slide Number Placeholder 3"/>
          <p:cNvSpPr>
            <a:spLocks noGrp="1"/>
          </p:cNvSpPr>
          <p:nvPr>
            <p:ph type="sldNum" sz="quarter" idx="10"/>
          </p:nvPr>
        </p:nvSpPr>
        <p:spPr/>
        <p:txBody>
          <a:bodyPr/>
          <a:lstStyle/>
          <a:p>
            <a:fld id="{E972BA31-22AF-4622-9B09-6A9812717F8D}" type="slidenum">
              <a:rPr lang="en-US" smtClean="0"/>
              <a:pPr/>
              <a:t>35</a:t>
            </a:fld>
            <a:endParaRPr lang="en-US"/>
          </a:p>
        </p:txBody>
      </p:sp>
    </p:spTree>
    <p:extLst>
      <p:ext uri="{BB962C8B-B14F-4D97-AF65-F5344CB8AC3E}">
        <p14:creationId xmlns:p14="http://schemas.microsoft.com/office/powerpoint/2010/main" val="33086724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Describe</a:t>
            </a:r>
            <a:r>
              <a:rPr lang="en-US" baseline="0" dirty="0" smtClean="0"/>
              <a:t> planning factors</a:t>
            </a:r>
          </a:p>
          <a:p>
            <a:r>
              <a:rPr lang="en-US" baseline="0" dirty="0" smtClean="0"/>
              <a:t>The total number of soldiers is 62,365.</a:t>
            </a:r>
          </a:p>
          <a:p>
            <a:r>
              <a:rPr lang="en-US" baseline="0" dirty="0" smtClean="0"/>
              <a:t>The total number of counseling sessions is 1994.  We can calculate a “sessions to soldiers” ratio of .032.  That means that for every soldier on post there is .032 counseling sessions.  Or, 3.2% of soldiers take advantage of counseling.  </a:t>
            </a:r>
          </a:p>
          <a:p>
            <a:endParaRPr lang="en-US" baseline="0" dirty="0" smtClean="0"/>
          </a:p>
          <a:p>
            <a:r>
              <a:rPr lang="en-US" baseline="0" dirty="0" smtClean="0"/>
              <a:t>So, if there are 8000 soldiers on post, we can expect 8000 * .032 = 256 counseling sessions</a:t>
            </a:r>
          </a:p>
          <a:p>
            <a:r>
              <a:rPr lang="en-US" baseline="0" dirty="0" smtClean="0"/>
              <a:t>If there are 7000 we can expect 7000 * .032 = 224</a:t>
            </a:r>
          </a:p>
          <a:p>
            <a:r>
              <a:rPr lang="en-US" baseline="0" dirty="0" smtClean="0"/>
              <a:t>If there are 6000 we can expect 6000 * .032 = 192</a:t>
            </a:r>
          </a:p>
        </p:txBody>
      </p:sp>
      <p:sp>
        <p:nvSpPr>
          <p:cNvPr id="4" name="Slide Number Placeholder 3"/>
          <p:cNvSpPr>
            <a:spLocks noGrp="1"/>
          </p:cNvSpPr>
          <p:nvPr>
            <p:ph type="sldNum" sz="quarter" idx="10"/>
          </p:nvPr>
        </p:nvSpPr>
        <p:spPr/>
        <p:txBody>
          <a:bodyPr/>
          <a:lstStyle/>
          <a:p>
            <a:fld id="{E972BA31-22AF-4622-9B09-6A9812717F8D}" type="slidenum">
              <a:rPr lang="en-US" smtClean="0"/>
              <a:pPr/>
              <a:t>36</a:t>
            </a:fld>
            <a:endParaRPr lang="en-US"/>
          </a:p>
        </p:txBody>
      </p:sp>
    </p:spTree>
    <p:extLst>
      <p:ext uri="{BB962C8B-B14F-4D97-AF65-F5344CB8AC3E}">
        <p14:creationId xmlns:p14="http://schemas.microsoft.com/office/powerpoint/2010/main" val="33086724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Describe</a:t>
            </a:r>
            <a:r>
              <a:rPr lang="en-US" baseline="0" dirty="0" smtClean="0"/>
              <a:t> planning factors</a:t>
            </a:r>
          </a:p>
          <a:p>
            <a:r>
              <a:rPr lang="en-US" dirty="0" smtClean="0"/>
              <a:t>Leading indicators are similar to planning factors with a couple differences</a:t>
            </a:r>
          </a:p>
          <a:p>
            <a:pPr lvl="1"/>
            <a:r>
              <a:rPr lang="en-US" dirty="0" smtClean="0"/>
              <a:t>Leading indicators often have a weaker cause and effect relationship</a:t>
            </a:r>
          </a:p>
          <a:p>
            <a:pPr lvl="2"/>
            <a:r>
              <a:rPr lang="en-US" dirty="0" smtClean="0"/>
              <a:t>Changes in consumer confidence index may foreshadow an increase in sales at the post exchange</a:t>
            </a:r>
          </a:p>
          <a:p>
            <a:pPr lvl="1"/>
            <a:r>
              <a:rPr lang="en-US" dirty="0" smtClean="0"/>
              <a:t>There is a period of time before the effect is seen (</a:t>
            </a:r>
            <a:r>
              <a:rPr lang="en-US" dirty="0" err="1" smtClean="0"/>
              <a:t>ie</a:t>
            </a:r>
            <a:r>
              <a:rPr lang="en-US" dirty="0" smtClean="0"/>
              <a:t> that’s why they are called </a:t>
            </a:r>
            <a:r>
              <a:rPr lang="en-US" b="1" i="1" dirty="0" smtClean="0"/>
              <a:t>leading indicators</a:t>
            </a:r>
            <a:r>
              <a:rPr lang="en-US"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37</a:t>
            </a:fld>
            <a:endParaRPr lang="en-US"/>
          </a:p>
        </p:txBody>
      </p:sp>
    </p:spTree>
    <p:extLst>
      <p:ext uri="{BB962C8B-B14F-4D97-AF65-F5344CB8AC3E}">
        <p14:creationId xmlns:p14="http://schemas.microsoft.com/office/powerpoint/2010/main" val="35190986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planning factors? Planning factors are other variables that have</a:t>
            </a:r>
            <a:r>
              <a:rPr lang="en-US" baseline="0" dirty="0" smtClean="0"/>
              <a:t> an observed effect on demand</a:t>
            </a:r>
            <a:endParaRPr lang="en-US" dirty="0" smtClean="0"/>
          </a:p>
          <a:p>
            <a:r>
              <a:rPr lang="en-US" dirty="0" smtClean="0"/>
              <a:t>How are planning factors generally expressed?  Planning</a:t>
            </a:r>
            <a:r>
              <a:rPr lang="en-US" baseline="0" dirty="0" smtClean="0"/>
              <a:t> factors are generally expressed as a ratio or percentage</a:t>
            </a:r>
            <a:endParaRPr lang="en-US"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38</a:t>
            </a:fld>
            <a:endParaRPr lang="en-US"/>
          </a:p>
        </p:txBody>
      </p:sp>
    </p:spTree>
    <p:extLst>
      <p:ext uri="{BB962C8B-B14F-4D97-AF65-F5344CB8AC3E}">
        <p14:creationId xmlns:p14="http://schemas.microsoft.com/office/powerpoint/2010/main" val="162755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endParaRPr lang="en-US" baseline="0" dirty="0" smtClean="0"/>
          </a:p>
          <a:p>
            <a:r>
              <a:rPr lang="en-US" dirty="0" smtClean="0"/>
              <a:t>Take your M77 Crystal Ball and Predict the number of burgers needed.  What?  None</a:t>
            </a:r>
            <a:r>
              <a:rPr lang="en-US" baseline="0" dirty="0" smtClean="0"/>
              <a:t> of you has one?  Even if you did…</a:t>
            </a:r>
            <a:endParaRPr lang="en-US" dirty="0" smtClean="0"/>
          </a:p>
          <a:p>
            <a:r>
              <a:rPr lang="en-US" dirty="0" smtClean="0"/>
              <a:t>Would your prediction change if you knew the last six cookouts needed</a:t>
            </a:r>
          </a:p>
          <a:p>
            <a:pPr lvl="1"/>
            <a:r>
              <a:rPr lang="en-US" dirty="0" smtClean="0"/>
              <a:t>  5    6    7    8    9    10  ? 	Or</a:t>
            </a:r>
          </a:p>
          <a:p>
            <a:pPr lvl="1"/>
            <a:r>
              <a:rPr lang="en-US" dirty="0" smtClean="0"/>
              <a:t>16   15  14  13  12  11  ?</a:t>
            </a:r>
          </a:p>
          <a:p>
            <a:r>
              <a:rPr lang="en-US" dirty="0" smtClean="0"/>
              <a:t>If yes, then you are recognizing that </a:t>
            </a:r>
            <a:r>
              <a:rPr lang="en-US" b="1" dirty="0" smtClean="0"/>
              <a:t>the past can help us make better decisions about the future.  </a:t>
            </a:r>
            <a:r>
              <a:rPr lang="en-US" b="0" dirty="0" smtClean="0"/>
              <a:t>We</a:t>
            </a:r>
            <a:r>
              <a:rPr lang="en-US" b="0" baseline="0" dirty="0" smtClean="0"/>
              <a:t> are likely to place more faith in a prediction based on past data than on one from a crystal ball.  </a:t>
            </a:r>
            <a:endParaRPr lang="en-US" b="1"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5</a:t>
            </a:fld>
            <a:endParaRPr lang="en-US"/>
          </a:p>
        </p:txBody>
      </p:sp>
    </p:spTree>
    <p:extLst>
      <p:ext uri="{BB962C8B-B14F-4D97-AF65-F5344CB8AC3E}">
        <p14:creationId xmlns:p14="http://schemas.microsoft.com/office/powerpoint/2010/main" val="625731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endParaRPr lang="en-US" baseline="0" dirty="0" smtClean="0"/>
          </a:p>
          <a:p>
            <a:r>
              <a:rPr lang="en-US" dirty="0" smtClean="0"/>
              <a:t>Uses historical data about past demand to make estimates of future demand.</a:t>
            </a:r>
            <a:r>
              <a:rPr lang="en-US" baseline="0" dirty="0" smtClean="0"/>
              <a:t> Assumes, as we did in the example on the prior slide, that what has already happened gives us some insight into what might happen in the future.</a:t>
            </a:r>
            <a:endParaRPr lang="en-US" dirty="0" smtClean="0"/>
          </a:p>
          <a:p>
            <a:r>
              <a:rPr lang="en-US" dirty="0" smtClean="0"/>
              <a:t>Relies on systematic methodologies and assumptions.  We</a:t>
            </a:r>
            <a:r>
              <a:rPr lang="en-US" baseline="0" dirty="0" smtClean="0"/>
              <a:t> will examine a few of these methodologies here.</a:t>
            </a:r>
            <a:endParaRPr lang="en-US" dirty="0" smtClean="0"/>
          </a:p>
          <a:p>
            <a:r>
              <a:rPr lang="en-US" dirty="0" smtClean="0"/>
              <a:t>Cannot predict the future or anticipate catastrophic events.  None of us can truly predict the future.  What</a:t>
            </a:r>
            <a:r>
              <a:rPr lang="en-US" baseline="0" dirty="0" smtClean="0"/>
              <a:t> trend projection does is look at historical data to identify relationships. If we can understand the relationships, we will make better forecasts.</a:t>
            </a:r>
            <a:endParaRPr lang="en-US"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6</a:t>
            </a:fld>
            <a:endParaRPr lang="en-US"/>
          </a:p>
        </p:txBody>
      </p:sp>
    </p:spTree>
    <p:extLst>
      <p:ext uri="{BB962C8B-B14F-4D97-AF65-F5344CB8AC3E}">
        <p14:creationId xmlns:p14="http://schemas.microsoft.com/office/powerpoint/2010/main" val="195038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endParaRPr lang="en-US" baseline="0" dirty="0" smtClean="0"/>
          </a:p>
          <a:p>
            <a:r>
              <a:rPr lang="en-US" dirty="0" smtClean="0"/>
              <a:t>Regression</a:t>
            </a:r>
          </a:p>
          <a:p>
            <a:pPr lvl="1"/>
            <a:r>
              <a:rPr lang="en-US" dirty="0" smtClean="0"/>
              <a:t>Represents a straight line with the least squared error from actual</a:t>
            </a:r>
          </a:p>
          <a:p>
            <a:r>
              <a:rPr lang="en-US" dirty="0" smtClean="0"/>
              <a:t>Rolling average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Uses average of prior period demand to predict future period demand</a:t>
            </a:r>
          </a:p>
          <a:p>
            <a:r>
              <a:rPr lang="en-US" dirty="0" smtClean="0"/>
              <a:t>Planning Factors</a:t>
            </a:r>
          </a:p>
          <a:p>
            <a:pPr lvl="1"/>
            <a:r>
              <a:rPr lang="en-US" dirty="0" smtClean="0"/>
              <a:t>Assumes a relationship between a current value and future demand.</a:t>
            </a:r>
            <a:r>
              <a:rPr lang="en-US" baseline="0" dirty="0" smtClean="0"/>
              <a:t>  These are sometimes called leading indicators. Leading indicators may be described as </a:t>
            </a:r>
            <a:r>
              <a:rPr lang="en-US" dirty="0" smtClean="0"/>
              <a:t>weakly associated factors impacting the future. Consumer confidence for example is a leading indicator for future consumer sales.  It may also be the cause of future consumer sales.  The distinction lies primarily in the time lag for effects to be seen. </a:t>
            </a:r>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7</a:t>
            </a:fld>
            <a:endParaRPr lang="en-US"/>
          </a:p>
        </p:txBody>
      </p:sp>
    </p:spTree>
    <p:extLst>
      <p:ext uri="{BB962C8B-B14F-4D97-AF65-F5344CB8AC3E}">
        <p14:creationId xmlns:p14="http://schemas.microsoft.com/office/powerpoint/2010/main" val="2753762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endParaRPr lang="en-US" baseline="0" dirty="0" smtClean="0"/>
          </a:p>
          <a:p>
            <a:r>
              <a:rPr lang="en-US" dirty="0" smtClean="0"/>
              <a:t>Plots a linear relationship between multiple data points.</a:t>
            </a:r>
            <a:r>
              <a:rPr lang="en-US" baseline="0" dirty="0" smtClean="0"/>
              <a:t>  Generally a linear relationship is between two data points.  Regression takes a series of data points that are not strictly linear in their relationship, and plots a line that represents that relationship as closely as possible.  </a:t>
            </a:r>
            <a:endParaRPr lang="en-US" dirty="0" smtClean="0"/>
          </a:p>
          <a:p>
            <a:r>
              <a:rPr lang="en-US" dirty="0" smtClean="0"/>
              <a:t>Minimizes the “squared errors”  </a:t>
            </a:r>
          </a:p>
          <a:p>
            <a:pPr lvl="1"/>
            <a:r>
              <a:rPr lang="en-US" dirty="0" smtClean="0"/>
              <a:t>Square difference between mean and actual to eliminate negative values.  Otherwise</a:t>
            </a:r>
            <a:r>
              <a:rPr lang="en-US" baseline="0" dirty="0" smtClean="0"/>
              <a:t> the negative and positive values would cancel each other out.  </a:t>
            </a:r>
            <a:endParaRPr lang="en-US" dirty="0" smtClean="0"/>
          </a:p>
          <a:p>
            <a:r>
              <a:rPr lang="en-US" dirty="0" smtClean="0"/>
              <a:t>Uses the format y = mx + b where:  y=mx</a:t>
            </a:r>
            <a:r>
              <a:rPr lang="en-US" baseline="0" dirty="0" smtClean="0"/>
              <a:t> + b is the standard algebraic linear equation, known as the slope-intercept form.  “m” represents the slope of the line and b is the y intercept</a:t>
            </a:r>
            <a:r>
              <a:rPr lang="en-US" baseline="0" dirty="0" smtClean="0"/>
              <a:t>.</a:t>
            </a:r>
          </a:p>
          <a:p>
            <a:r>
              <a:rPr lang="en-US" dirty="0" smtClean="0"/>
              <a:t>The regression formula is included to illustrate its complexity.  Students are not expected to calculate regression.  The</a:t>
            </a:r>
            <a:r>
              <a:rPr lang="en-US" baseline="0" dirty="0" smtClean="0"/>
              <a:t> math is beyond the scope of this class.  Regression can be easily calculated using the spreadsheet tool included with this lesson.  However, students should understand the limitations of regression analysis, which will be covered in the next few slides.  </a:t>
            </a:r>
            <a:r>
              <a:rPr lang="en-US" dirty="0" smtClean="0"/>
              <a:t>Regression is included in this lesson in contrast to Rolling Average, which is the method the students are expected to calculate.</a:t>
            </a:r>
            <a:endParaRPr lang="en-US" dirty="0" smtClean="0"/>
          </a:p>
          <a:p>
            <a:pPr>
              <a:buFont typeface="Symbol" pitchFamily="18" charset="2"/>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8</a:t>
            </a:fld>
            <a:endParaRPr lang="en-US"/>
          </a:p>
        </p:txBody>
      </p:sp>
    </p:spTree>
    <p:extLst>
      <p:ext uri="{BB962C8B-B14F-4D97-AF65-F5344CB8AC3E}">
        <p14:creationId xmlns:p14="http://schemas.microsoft.com/office/powerpoint/2010/main" val="2918083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endParaRPr lang="en-US" baseline="0" dirty="0" smtClean="0"/>
          </a:p>
          <a:p>
            <a:r>
              <a:rPr lang="en-US" sz="2800" dirty="0" smtClean="0"/>
              <a:t>Very predictable.</a:t>
            </a:r>
            <a:r>
              <a:rPr lang="en-US" sz="2800" baseline="0" dirty="0" smtClean="0"/>
              <a:t>  Since regression is linear, the demand for the next period is predictable, assuming the trend continues.  These two regression graphs show the trends we described a moment ago.  </a:t>
            </a:r>
            <a:endParaRPr lang="en-US" sz="2800" dirty="0" smtClean="0"/>
          </a:p>
          <a:p>
            <a:pPr lvl="1"/>
            <a:r>
              <a:rPr lang="en-US" sz="2400" dirty="0" smtClean="0"/>
              <a:t>The ascending series (5, 6, 7, 8, 9, 10) is reflected in the linear</a:t>
            </a:r>
            <a:r>
              <a:rPr lang="en-US" sz="2400" baseline="0" dirty="0" smtClean="0"/>
              <a:t> equation </a:t>
            </a:r>
            <a:r>
              <a:rPr lang="en-US" sz="2400" dirty="0" smtClean="0"/>
              <a:t>y = x + 4 and we can predict that the 7</a:t>
            </a:r>
            <a:r>
              <a:rPr lang="en-US" sz="2400" baseline="30000" dirty="0" smtClean="0"/>
              <a:t>th</a:t>
            </a:r>
            <a:r>
              <a:rPr lang="en-US" sz="2400" dirty="0" smtClean="0"/>
              <a:t> period would need 11 burgers.</a:t>
            </a:r>
            <a:r>
              <a:rPr lang="en-US" sz="2400" baseline="0" dirty="0" smtClean="0"/>
              <a:t>  “X” is the period, so for period 7, calculate: 7 + 4 = 11</a:t>
            </a:r>
            <a:endParaRPr lang="en-US" sz="2400" dirty="0" smtClean="0"/>
          </a:p>
          <a:p>
            <a:pPr lvl="1"/>
            <a:r>
              <a:rPr lang="en-US" sz="2400" dirty="0" smtClean="0"/>
              <a:t>The descending series (16, 15, 14, 13, 12, 11) can</a:t>
            </a:r>
            <a:r>
              <a:rPr lang="en-US" sz="2400" baseline="0" dirty="0" smtClean="0"/>
              <a:t> be stated as</a:t>
            </a:r>
            <a:r>
              <a:rPr lang="en-US" sz="2400" dirty="0" smtClean="0"/>
              <a:t> y = -x + 17 and we can predict that the 7</a:t>
            </a:r>
            <a:r>
              <a:rPr lang="en-US" sz="2400" baseline="30000" dirty="0" smtClean="0"/>
              <a:t>th</a:t>
            </a:r>
            <a:r>
              <a:rPr lang="en-US" sz="2400" dirty="0" smtClean="0"/>
              <a:t> period would need 10.  Regression</a:t>
            </a:r>
            <a:r>
              <a:rPr lang="en-US" sz="2400" baseline="0" dirty="0" smtClean="0"/>
              <a:t> can also be negative, or show a downward trend.  </a:t>
            </a:r>
          </a:p>
          <a:p>
            <a:pPr lvl="1"/>
            <a:r>
              <a:rPr lang="en-US" sz="2400" baseline="0" dirty="0" smtClean="0"/>
              <a:t>X is the period, so for period seven calculate:  -7 + 17 = 10.</a:t>
            </a:r>
            <a:endParaRPr lang="en-US" sz="2400"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9</a:t>
            </a:fld>
            <a:endParaRPr lang="en-US"/>
          </a:p>
        </p:txBody>
      </p:sp>
    </p:spTree>
    <p:extLst>
      <p:ext uri="{BB962C8B-B14F-4D97-AF65-F5344CB8AC3E}">
        <p14:creationId xmlns:p14="http://schemas.microsoft.com/office/powerpoint/2010/main" val="710291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Regression Analysis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72BA31-22AF-4622-9B09-6A9812717F8D}" type="slidenum">
              <a:rPr lang="en-US" smtClean="0"/>
              <a:pPr/>
              <a:t>10</a:t>
            </a:fld>
            <a:endParaRPr lang="en-US"/>
          </a:p>
        </p:txBody>
      </p:sp>
    </p:spTree>
    <p:extLst>
      <p:ext uri="{BB962C8B-B14F-4D97-AF65-F5344CB8AC3E}">
        <p14:creationId xmlns:p14="http://schemas.microsoft.com/office/powerpoint/2010/main" val="23446645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1D72B3-2423-4676-8383-AC632ECAF538}" type="datetime1">
              <a:rPr lang="en-US" smtClean="0"/>
              <a:pPr/>
              <a:t>9/30/2011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02441906-323D-4D21-BBE4-79D64B67CD50}" type="slidenum">
              <a:rPr lang="en-US" smtClean="0"/>
              <a:pPr/>
              <a:t>‹#›</a:t>
            </a:fld>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val="33873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25DD68-25C3-477E-93D9-0343E8FA7274}" type="datetime1">
              <a:rPr lang="en-US" smtClean="0"/>
              <a:pPr/>
              <a:t>9/30/2011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02441906-323D-4D21-BBE4-79D64B67CD50}" type="slidenum">
              <a:rPr lang="en-US" smtClean="0"/>
              <a:pPr/>
              <a:t>‹#›</a:t>
            </a:fld>
            <a:endParaRPr lang="en-US"/>
          </a:p>
        </p:txBody>
      </p:sp>
    </p:spTree>
    <p:extLst>
      <p:ext uri="{BB962C8B-B14F-4D97-AF65-F5344CB8AC3E}">
        <p14:creationId xmlns:p14="http://schemas.microsoft.com/office/powerpoint/2010/main" val="28952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1467B9-1209-4154-ADFC-C90F21072B7E}" type="datetime1">
              <a:rPr lang="en-US" smtClean="0"/>
              <a:pPr/>
              <a:t>9/30/2011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02441906-323D-4D21-BBE4-79D64B67CD50}" type="slidenum">
              <a:rPr lang="en-US" smtClean="0"/>
              <a:pPr/>
              <a:t>‹#›</a:t>
            </a:fld>
            <a:endParaRPr lang="en-US"/>
          </a:p>
        </p:txBody>
      </p:sp>
    </p:spTree>
    <p:extLst>
      <p:ext uri="{BB962C8B-B14F-4D97-AF65-F5344CB8AC3E}">
        <p14:creationId xmlns:p14="http://schemas.microsoft.com/office/powerpoint/2010/main" val="204727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D7BF68-3C60-47D1-8C53-9438D3C24CFA}" type="datetime1">
              <a:rPr lang="en-US" smtClean="0"/>
              <a:pPr/>
              <a:t>9/30/2011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6" name="Slide Number Placeholder 5"/>
          <p:cNvSpPr>
            <a:spLocks noGrp="1"/>
          </p:cNvSpPr>
          <p:nvPr>
            <p:ph type="sldNum" sz="quarter" idx="12"/>
          </p:nvPr>
        </p:nvSpPr>
        <p:spPr/>
        <p:txBody>
          <a:bodyPr/>
          <a:lstStyle>
            <a:lvl1pPr>
              <a:defRPr>
                <a:solidFill>
                  <a:schemeClr val="bg1">
                    <a:lumMod val="65000"/>
                  </a:schemeClr>
                </a:solidFill>
              </a:defRPr>
            </a:lvl1pPr>
          </a:lstStyle>
          <a:p>
            <a:fld id="{02441906-323D-4D21-BBE4-79D64B67CD50}" type="slidenum">
              <a:rPr lang="en-US" smtClean="0"/>
              <a:pPr/>
              <a:t>‹#›</a:t>
            </a:fld>
            <a:endParaRPr lang="en-US"/>
          </a:p>
        </p:txBody>
      </p:sp>
    </p:spTree>
    <p:extLst>
      <p:ext uri="{BB962C8B-B14F-4D97-AF65-F5344CB8AC3E}">
        <p14:creationId xmlns:p14="http://schemas.microsoft.com/office/powerpoint/2010/main" val="72916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5D39EF-4532-4323-BA46-24DDC757A933}" type="datetime1">
              <a:rPr lang="en-US" smtClean="0"/>
              <a:pPr/>
              <a:t>9/30/2011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02441906-323D-4D21-BBE4-79D64B67CD50}" type="slidenum">
              <a:rPr lang="en-US" smtClean="0"/>
              <a:pPr/>
              <a:t>‹#›</a:t>
            </a:fld>
            <a:endParaRPr lang="en-US"/>
          </a:p>
        </p:txBody>
      </p:sp>
    </p:spTree>
    <p:extLst>
      <p:ext uri="{BB962C8B-B14F-4D97-AF65-F5344CB8AC3E}">
        <p14:creationId xmlns:p14="http://schemas.microsoft.com/office/powerpoint/2010/main" val="35449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276D2C-F85C-4568-B80D-33F6CE99C433}" type="datetime1">
              <a:rPr lang="en-US" smtClean="0"/>
              <a:pPr/>
              <a:t>9/30/2011</a:t>
            </a:fld>
            <a:endParaRPr lang="en-US"/>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02441906-323D-4D21-BBE4-79D64B67CD50}" type="slidenum">
              <a:rPr lang="en-US" smtClean="0"/>
              <a:pPr/>
              <a:t>‹#›</a:t>
            </a:fld>
            <a:endParaRPr lang="en-US"/>
          </a:p>
        </p:txBody>
      </p:sp>
    </p:spTree>
    <p:extLst>
      <p:ext uri="{BB962C8B-B14F-4D97-AF65-F5344CB8AC3E}">
        <p14:creationId xmlns:p14="http://schemas.microsoft.com/office/powerpoint/2010/main" val="15744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5CEC83-B2F3-40D9-8C47-C3A6D501FA17}" type="datetime1">
              <a:rPr lang="en-US" smtClean="0"/>
              <a:pPr/>
              <a:t>9/30/2011</a:t>
            </a:fld>
            <a:endParaRPr lang="en-US"/>
          </a:p>
        </p:txBody>
      </p:sp>
      <p:sp>
        <p:nvSpPr>
          <p:cNvPr id="8" name="Footer Placeholder 7"/>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9" name="Slide Number Placeholder 8"/>
          <p:cNvSpPr>
            <a:spLocks noGrp="1"/>
          </p:cNvSpPr>
          <p:nvPr>
            <p:ph type="sldNum" sz="quarter" idx="12"/>
          </p:nvPr>
        </p:nvSpPr>
        <p:spPr/>
        <p:txBody>
          <a:bodyPr/>
          <a:lstStyle>
            <a:lvl1pPr>
              <a:defRPr>
                <a:solidFill>
                  <a:schemeClr val="bg1">
                    <a:lumMod val="65000"/>
                  </a:schemeClr>
                </a:solidFill>
              </a:defRPr>
            </a:lvl1pPr>
          </a:lstStyle>
          <a:p>
            <a:fld id="{02441906-323D-4D21-BBE4-79D64B67CD50}" type="slidenum">
              <a:rPr lang="en-US" smtClean="0"/>
              <a:pPr/>
              <a:t>‹#›</a:t>
            </a:fld>
            <a:endParaRPr lang="en-US"/>
          </a:p>
        </p:txBody>
      </p:sp>
    </p:spTree>
    <p:extLst>
      <p:ext uri="{BB962C8B-B14F-4D97-AF65-F5344CB8AC3E}">
        <p14:creationId xmlns:p14="http://schemas.microsoft.com/office/powerpoint/2010/main" val="428546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31959D-A32D-41C5-BCF0-3718DCEA41C3}" type="datetime1">
              <a:rPr lang="en-US" smtClean="0"/>
              <a:pPr/>
              <a:t>9/30/2011</a:t>
            </a:fld>
            <a:endParaRPr lang="en-US"/>
          </a:p>
        </p:txBody>
      </p:sp>
      <p:sp>
        <p:nvSpPr>
          <p:cNvPr id="4" name="Footer Placeholder 3"/>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5" name="Slide Number Placeholder 4"/>
          <p:cNvSpPr>
            <a:spLocks noGrp="1"/>
          </p:cNvSpPr>
          <p:nvPr>
            <p:ph type="sldNum" sz="quarter" idx="12"/>
          </p:nvPr>
        </p:nvSpPr>
        <p:spPr/>
        <p:txBody>
          <a:bodyPr/>
          <a:lstStyle>
            <a:lvl1pPr>
              <a:defRPr>
                <a:solidFill>
                  <a:schemeClr val="bg1">
                    <a:lumMod val="65000"/>
                  </a:schemeClr>
                </a:solidFill>
              </a:defRPr>
            </a:lvl1pPr>
          </a:lstStyle>
          <a:p>
            <a:fld id="{02441906-323D-4D21-BBE4-79D64B67CD50}" type="slidenum">
              <a:rPr lang="en-US" smtClean="0"/>
              <a:pPr/>
              <a:t>‹#›</a:t>
            </a:fld>
            <a:endParaRPr lang="en-US"/>
          </a:p>
        </p:txBody>
      </p:sp>
    </p:spTree>
    <p:extLst>
      <p:ext uri="{BB962C8B-B14F-4D97-AF65-F5344CB8AC3E}">
        <p14:creationId xmlns:p14="http://schemas.microsoft.com/office/powerpoint/2010/main" val="13206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65BC3-6BF4-4DED-BF3E-77779CF44D31}" type="datetime1">
              <a:rPr lang="en-US" smtClean="0"/>
              <a:pPr/>
              <a:t>9/30/2011</a:t>
            </a:fld>
            <a:endParaRPr lang="en-US"/>
          </a:p>
        </p:txBody>
      </p:sp>
      <p:sp>
        <p:nvSpPr>
          <p:cNvPr id="3" name="Footer Placeholder 2"/>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4" name="Slide Number Placeholder 3"/>
          <p:cNvSpPr>
            <a:spLocks noGrp="1"/>
          </p:cNvSpPr>
          <p:nvPr>
            <p:ph type="sldNum" sz="quarter" idx="12"/>
          </p:nvPr>
        </p:nvSpPr>
        <p:spPr/>
        <p:txBody>
          <a:bodyPr/>
          <a:lstStyle>
            <a:lvl1pPr>
              <a:defRPr>
                <a:solidFill>
                  <a:schemeClr val="bg1">
                    <a:lumMod val="65000"/>
                  </a:schemeClr>
                </a:solidFill>
              </a:defRPr>
            </a:lvl1pPr>
          </a:lstStyle>
          <a:p>
            <a:fld id="{02441906-323D-4D21-BBE4-79D64B67CD50}" type="slidenum">
              <a:rPr lang="en-US" smtClean="0"/>
              <a:pPr/>
              <a:t>‹#›</a:t>
            </a:fld>
            <a:endParaRPr lang="en-US"/>
          </a:p>
        </p:txBody>
      </p:sp>
    </p:spTree>
    <p:extLst>
      <p:ext uri="{BB962C8B-B14F-4D97-AF65-F5344CB8AC3E}">
        <p14:creationId xmlns:p14="http://schemas.microsoft.com/office/powerpoint/2010/main" val="121845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1DB99-7346-4382-A33F-627DADECEE75}" type="datetime1">
              <a:rPr lang="en-US" smtClean="0"/>
              <a:pPr/>
              <a:t>9/30/2011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02441906-323D-4D21-BBE4-79D64B67CD50}" type="slidenum">
              <a:rPr lang="en-US" smtClean="0"/>
              <a:pPr/>
              <a:t>‹#›</a:t>
            </a:fld>
            <a:endParaRPr lang="en-US"/>
          </a:p>
        </p:txBody>
      </p:sp>
    </p:spTree>
    <p:extLst>
      <p:ext uri="{BB962C8B-B14F-4D97-AF65-F5344CB8AC3E}">
        <p14:creationId xmlns:p14="http://schemas.microsoft.com/office/powerpoint/2010/main" val="28104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CAE4A-712C-47F8-9C8F-EB71C3A59CC3}" type="datetime1">
              <a:rPr lang="en-US" smtClean="0"/>
              <a:pPr/>
              <a:t>9/30/2011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02441906-323D-4D21-BBE4-79D64B67CD50}" type="slidenum">
              <a:rPr lang="en-US" smtClean="0"/>
              <a:pPr/>
              <a:t>‹#›</a:t>
            </a:fld>
            <a:endParaRPr lang="en-US"/>
          </a:p>
        </p:txBody>
      </p:sp>
    </p:spTree>
    <p:extLst>
      <p:ext uri="{BB962C8B-B14F-4D97-AF65-F5344CB8AC3E}">
        <p14:creationId xmlns:p14="http://schemas.microsoft.com/office/powerpoint/2010/main" val="144735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6DB4B-2E10-41CA-974B-BAF7EE65C0BD}" type="datetime1">
              <a:rPr lang="en-US" smtClean="0"/>
              <a:pPr/>
              <a:t>9/30/2011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Dale R. Geiger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41906-323D-4D21-BBE4-79D64B67CD50}" type="slidenum">
              <a:rPr lang="en-US" smtClean="0"/>
              <a:pPr/>
              <a:t>‹#›</a:t>
            </a:fld>
            <a:endParaRPr lang="en-US"/>
          </a:p>
        </p:txBody>
      </p:sp>
    </p:spTree>
    <p:extLst>
      <p:ext uri="{BB962C8B-B14F-4D97-AF65-F5344CB8AC3E}">
        <p14:creationId xmlns:p14="http://schemas.microsoft.com/office/powerpoint/2010/main" val="13626342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Microsoft_Excel_97-2003_Worksheet3.xls"/><Relationship Id="rId3" Type="http://schemas.openxmlformats.org/officeDocument/2006/relationships/notesSlide" Target="../notesSlides/notesSlide13.xml"/><Relationship Id="rId7" Type="http://schemas.openxmlformats.org/officeDocument/2006/relationships/image" Target="../media/image14.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Microsoft_Excel_97-2003_Worksheet2.xls"/><Relationship Id="rId11" Type="http://schemas.openxmlformats.org/officeDocument/2006/relationships/image" Target="../media/image16.wmf"/><Relationship Id="rId5" Type="http://schemas.openxmlformats.org/officeDocument/2006/relationships/image" Target="../media/image13.emf"/><Relationship Id="rId10" Type="http://schemas.openxmlformats.org/officeDocument/2006/relationships/oleObject" Target="../embeddings/Microsoft_Excel_97-2003_Worksheet4.xls"/><Relationship Id="rId4" Type="http://schemas.openxmlformats.org/officeDocument/2006/relationships/oleObject" Target="../embeddings/Microsoft_Excel_97-2003_Worksheet1.xls"/><Relationship Id="rId9" Type="http://schemas.openxmlformats.org/officeDocument/2006/relationships/image" Target="../media/image1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Project Sales Or Production Levels Using The Rolling Average</a:t>
            </a:r>
          </a:p>
        </p:txBody>
      </p:sp>
      <p:sp>
        <p:nvSpPr>
          <p:cNvPr id="3" name="Subtitle 2"/>
          <p:cNvSpPr>
            <a:spLocks noGrp="1"/>
          </p:cNvSpPr>
          <p:nvPr>
            <p:ph type="subTitle" idx="1"/>
          </p:nvPr>
        </p:nvSpPr>
        <p:spPr/>
        <p:txBody>
          <a:bodyPr/>
          <a:lstStyle/>
          <a:p>
            <a:r>
              <a:rPr lang="en-US" dirty="0" smtClean="0"/>
              <a:t>Principles of Cost Analysis and Management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1</a:t>
            </a:fld>
            <a:endParaRPr lang="en-US"/>
          </a:p>
        </p:txBody>
      </p:sp>
    </p:spTree>
    <p:extLst>
      <p:ext uri="{BB962C8B-B14F-4D97-AF65-F5344CB8AC3E}">
        <p14:creationId xmlns:p14="http://schemas.microsoft.com/office/powerpoint/2010/main" val="4169413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Exercise</a:t>
            </a:r>
            <a:endParaRPr lang="en-US" dirty="0"/>
          </a:p>
        </p:txBody>
      </p:sp>
      <p:sp>
        <p:nvSpPr>
          <p:cNvPr id="3" name="Content Placeholder 2"/>
          <p:cNvSpPr>
            <a:spLocks noGrp="1"/>
          </p:cNvSpPr>
          <p:nvPr>
            <p:ph idx="1"/>
          </p:nvPr>
        </p:nvSpPr>
        <p:spPr/>
        <p:txBody>
          <a:bodyPr/>
          <a:lstStyle/>
          <a:p>
            <a:r>
              <a:rPr lang="en-US" dirty="0" smtClean="0"/>
              <a:t>Use spreadsheet to predict the 8</a:t>
            </a:r>
            <a:r>
              <a:rPr lang="en-US" baseline="30000" dirty="0" smtClean="0"/>
              <a:t>th</a:t>
            </a:r>
            <a:r>
              <a:rPr lang="en-US" dirty="0" smtClean="0"/>
              <a:t>, 9</a:t>
            </a:r>
            <a:r>
              <a:rPr lang="en-US" baseline="30000" dirty="0" smtClean="0"/>
              <a:t>th</a:t>
            </a:r>
            <a:r>
              <a:rPr lang="en-US" dirty="0" smtClean="0"/>
              <a:t>, and 10</a:t>
            </a:r>
            <a:r>
              <a:rPr lang="en-US" baseline="30000" dirty="0" smtClean="0"/>
              <a:t>th</a:t>
            </a:r>
            <a:r>
              <a:rPr lang="en-US" dirty="0" smtClean="0"/>
              <a:t> event burger demand if the first six demands were:</a:t>
            </a:r>
          </a:p>
          <a:p>
            <a:pPr lvl="1"/>
            <a:r>
              <a:rPr lang="en-US" dirty="0" smtClean="0"/>
              <a:t>8   10   9   12  13  15</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Spreadsheet Exercise</a:t>
            </a:r>
            <a:endParaRPr lang="en-US" dirty="0"/>
          </a:p>
        </p:txBody>
      </p:sp>
      <p:sp>
        <p:nvSpPr>
          <p:cNvPr id="4" name="Footer Placeholder 3"/>
          <p:cNvSpPr>
            <a:spLocks noGrp="1"/>
          </p:cNvSpPr>
          <p:nvPr>
            <p:ph type="ftr" sz="quarter" idx="11"/>
          </p:nvPr>
        </p:nvSpPr>
        <p:spPr/>
        <p:txBody>
          <a:bodyPr/>
          <a:lstStyle/>
          <a:p>
            <a:r>
              <a:rPr lang="en-US" dirty="0" smtClean="0"/>
              <a:t>© Dale R. Geiger 2011</a:t>
            </a:r>
            <a:endParaRPr lang="en-US" dirty="0"/>
          </a:p>
        </p:txBody>
      </p:sp>
      <p:sp>
        <p:nvSpPr>
          <p:cNvPr id="5" name="Slide Number Placeholder 4"/>
          <p:cNvSpPr>
            <a:spLocks noGrp="1"/>
          </p:cNvSpPr>
          <p:nvPr>
            <p:ph type="sldNum" sz="quarter" idx="12"/>
          </p:nvPr>
        </p:nvSpPr>
        <p:spPr/>
        <p:txBody>
          <a:bodyPr/>
          <a:lstStyle/>
          <a:p>
            <a:fld id="{02441906-323D-4D21-BBE4-79D64B67CD50}" type="slidenum">
              <a:rPr lang="en-US" smtClean="0"/>
              <a:pPr/>
              <a:t>11</a:t>
            </a:fld>
            <a:endParaRPr lang="en-US"/>
          </a:p>
        </p:txBody>
      </p:sp>
      <p:sp>
        <p:nvSpPr>
          <p:cNvPr id="6" name="TextBox 5"/>
          <p:cNvSpPr txBox="1"/>
          <p:nvPr/>
        </p:nvSpPr>
        <p:spPr>
          <a:xfrm>
            <a:off x="2819400" y="1868269"/>
            <a:ext cx="388620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dirty="0" smtClean="0"/>
              <a:t>The spreadsheet returns the equation:</a:t>
            </a:r>
          </a:p>
          <a:p>
            <a:pPr algn="ctr"/>
            <a:r>
              <a:rPr lang="en-US" dirty="0" smtClean="0"/>
              <a:t>y = 1.3429x + 6.4667</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0394" y="2709862"/>
            <a:ext cx="4764206" cy="29289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162050"/>
            <a:ext cx="2095500" cy="27241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9725" y="3905250"/>
            <a:ext cx="3495675" cy="24955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4343400" y="3200400"/>
            <a:ext cx="1447800" cy="457200"/>
          </a:xfrm>
          <a:prstGeom prst="ellipse">
            <a:avLst/>
          </a:prstGeom>
          <a:noFill/>
          <a:ln>
            <a:solidFill>
              <a:srgbClr val="FF0000"/>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04800" y="3496270"/>
            <a:ext cx="106680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defPPr>
              <a:defRPr lang="en-US"/>
            </a:defPPr>
            <a:lvl1pP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Enter the data as shown</a:t>
            </a:r>
          </a:p>
        </p:txBody>
      </p:sp>
      <p:sp>
        <p:nvSpPr>
          <p:cNvPr id="18" name="TextBox 17"/>
          <p:cNvSpPr txBox="1"/>
          <p:nvPr/>
        </p:nvSpPr>
        <p:spPr>
          <a:xfrm>
            <a:off x="6692872" y="2709862"/>
            <a:ext cx="2222527"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Enter the values in the spreadsheet to predict </a:t>
            </a:r>
            <a:r>
              <a:rPr lang="en-US" dirty="0" smtClean="0"/>
              <a:t>demand</a:t>
            </a:r>
          </a:p>
          <a:p>
            <a:r>
              <a:rPr lang="en-US" dirty="0" smtClean="0"/>
              <a:t>Per. 8 demand = 17</a:t>
            </a:r>
            <a:endParaRPr lang="en-US" dirty="0"/>
          </a:p>
        </p:txBody>
      </p:sp>
      <p:sp>
        <p:nvSpPr>
          <p:cNvPr id="23" name="Oval 22"/>
          <p:cNvSpPr/>
          <p:nvPr/>
        </p:nvSpPr>
        <p:spPr>
          <a:xfrm>
            <a:off x="6443662" y="4495800"/>
            <a:ext cx="2471738" cy="457200"/>
          </a:xfrm>
          <a:prstGeom prst="ellipse">
            <a:avLst/>
          </a:prstGeom>
          <a:noFill/>
          <a:ln>
            <a:solidFill>
              <a:srgbClr val="FF0000"/>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5444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Analysis</a:t>
            </a:r>
            <a:endParaRPr lang="en-US" dirty="0"/>
          </a:p>
        </p:txBody>
      </p:sp>
      <p:sp>
        <p:nvSpPr>
          <p:cNvPr id="3" name="Content Placeholder 2"/>
          <p:cNvSpPr>
            <a:spLocks noGrp="1"/>
          </p:cNvSpPr>
          <p:nvPr>
            <p:ph idx="1"/>
          </p:nvPr>
        </p:nvSpPr>
        <p:spPr>
          <a:xfrm>
            <a:off x="533400" y="1676400"/>
            <a:ext cx="8229600" cy="4876800"/>
          </a:xfrm>
        </p:spPr>
        <p:txBody>
          <a:bodyPr>
            <a:normAutofit fontScale="92500" lnSpcReduction="10000"/>
          </a:bodyPr>
          <a:lstStyle/>
          <a:p>
            <a:r>
              <a:rPr lang="en-US" dirty="0" smtClean="0"/>
              <a:t>Regression can be used to separate mixed costs into fixed and variable components</a:t>
            </a:r>
          </a:p>
          <a:p>
            <a:endParaRPr lang="en-US" dirty="0" smtClean="0"/>
          </a:p>
          <a:p>
            <a:pPr marL="0" indent="0" algn="ctr">
              <a:buNone/>
            </a:pPr>
            <a:r>
              <a:rPr lang="en-US" dirty="0" smtClean="0">
                <a:effectLst>
                  <a:glow rad="101600">
                    <a:schemeClr val="accent1">
                      <a:satMod val="175000"/>
                      <a:alpha val="40000"/>
                    </a:schemeClr>
                  </a:glow>
                </a:effectLst>
              </a:rPr>
              <a:t>Total </a:t>
            </a:r>
            <a:r>
              <a:rPr lang="en-US" dirty="0">
                <a:effectLst>
                  <a:glow rad="101600">
                    <a:schemeClr val="accent1">
                      <a:satMod val="175000"/>
                      <a:alpha val="40000"/>
                    </a:schemeClr>
                  </a:glow>
                </a:effectLst>
              </a:rPr>
              <a:t>cost </a:t>
            </a:r>
            <a:r>
              <a:rPr lang="en-US" dirty="0"/>
              <a:t>= </a:t>
            </a:r>
            <a:r>
              <a:rPr lang="en-US" dirty="0">
                <a:effectLst>
                  <a:glow rad="101600">
                    <a:schemeClr val="accent2">
                      <a:satMod val="175000"/>
                      <a:alpha val="40000"/>
                    </a:schemeClr>
                  </a:glow>
                </a:effectLst>
              </a:rPr>
              <a:t>VC $/unit * # units </a:t>
            </a:r>
            <a:r>
              <a:rPr lang="en-US" dirty="0"/>
              <a:t>+ </a:t>
            </a:r>
            <a:r>
              <a:rPr lang="en-US" dirty="0">
                <a:effectLst>
                  <a:glow rad="101600">
                    <a:schemeClr val="accent6">
                      <a:satMod val="175000"/>
                      <a:alpha val="40000"/>
                    </a:schemeClr>
                  </a:glow>
                </a:effectLst>
              </a:rPr>
              <a:t>Fixed Cost</a:t>
            </a:r>
          </a:p>
          <a:p>
            <a:pPr marL="0" indent="0" algn="ctr">
              <a:buNone/>
            </a:pPr>
            <a:r>
              <a:rPr lang="en-US" dirty="0"/>
              <a:t>i</a:t>
            </a:r>
            <a:r>
              <a:rPr lang="en-US" dirty="0" smtClean="0"/>
              <a:t>s a linear equation just like</a:t>
            </a:r>
          </a:p>
          <a:p>
            <a:pPr marL="0" indent="0" algn="ctr">
              <a:buNone/>
            </a:pPr>
            <a:r>
              <a:rPr lang="en-US" dirty="0">
                <a:effectLst>
                  <a:glow rad="101600">
                    <a:schemeClr val="accent1">
                      <a:satMod val="175000"/>
                      <a:alpha val="40000"/>
                    </a:schemeClr>
                  </a:glow>
                </a:effectLst>
              </a:rPr>
              <a:t>y</a:t>
            </a:r>
            <a:r>
              <a:rPr lang="en-US" dirty="0" smtClean="0"/>
              <a:t> = </a:t>
            </a:r>
            <a:r>
              <a:rPr lang="en-US" dirty="0">
                <a:effectLst>
                  <a:glow rad="101600">
                    <a:schemeClr val="accent2">
                      <a:satMod val="175000"/>
                      <a:alpha val="40000"/>
                    </a:schemeClr>
                  </a:glow>
                </a:effectLst>
              </a:rPr>
              <a:t>mx</a:t>
            </a:r>
            <a:r>
              <a:rPr lang="en-US" dirty="0" smtClean="0"/>
              <a:t> + </a:t>
            </a:r>
            <a:r>
              <a:rPr lang="en-US" dirty="0" smtClean="0">
                <a:effectLst>
                  <a:glow rad="101600">
                    <a:schemeClr val="accent6">
                      <a:satMod val="175000"/>
                      <a:alpha val="40000"/>
                    </a:schemeClr>
                  </a:glow>
                </a:effectLst>
              </a:rPr>
              <a:t>b</a:t>
            </a:r>
          </a:p>
          <a:p>
            <a:r>
              <a:rPr lang="en-US" dirty="0" smtClean="0">
                <a:solidFill>
                  <a:schemeClr val="bg1"/>
                </a:solidFill>
                <a:effectLst/>
              </a:rPr>
              <a:t>in a time-s</a:t>
            </a:r>
          </a:p>
          <a:p>
            <a:r>
              <a:rPr lang="en-US" dirty="0" smtClean="0"/>
              <a:t>This is a much more sophisticated approach than the high-low analysis from Day 6</a:t>
            </a:r>
            <a:r>
              <a:rPr lang="en-US" dirty="0" smtClean="0">
                <a:solidFill>
                  <a:schemeClr val="bg1"/>
                </a:solidFill>
                <a:effectLst/>
              </a:rPr>
              <a:t>can plot linear trends over time</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12</a:t>
            </a:fld>
            <a:endParaRPr lang="en-US"/>
          </a:p>
        </p:txBody>
      </p:sp>
    </p:spTree>
    <p:extLst>
      <p:ext uri="{BB962C8B-B14F-4D97-AF65-F5344CB8AC3E}">
        <p14:creationId xmlns:p14="http://schemas.microsoft.com/office/powerpoint/2010/main" val="1066132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Using Regression to Estimate Fixed and Variable Costs</a:t>
            </a:r>
            <a:endParaRPr lang="en-US" dirty="0"/>
          </a:p>
        </p:txBody>
      </p:sp>
      <p:sp>
        <p:nvSpPr>
          <p:cNvPr id="3" name="Content Placeholder 2"/>
          <p:cNvSpPr>
            <a:spLocks noGrp="1"/>
          </p:cNvSpPr>
          <p:nvPr>
            <p:ph idx="1"/>
          </p:nvPr>
        </p:nvSpPr>
        <p:spPr/>
        <p:txBody>
          <a:bodyPr/>
          <a:lstStyle/>
          <a:p>
            <a:r>
              <a:rPr lang="en-US" dirty="0" smtClean="0"/>
              <a:t>Consider four quarters of data</a:t>
            </a:r>
          </a:p>
          <a:p>
            <a:endParaRPr lang="en-US" dirty="0" smtClean="0"/>
          </a:p>
          <a:p>
            <a:endParaRPr lang="en-US" dirty="0" smtClean="0"/>
          </a:p>
          <a:p>
            <a:r>
              <a:rPr lang="en-US" dirty="0" smtClean="0"/>
              <a:t>Regression returns y = 2.2x +13.7 </a:t>
            </a:r>
            <a:endParaRPr lang="en-US" dirty="0"/>
          </a:p>
        </p:txBody>
      </p:sp>
      <p:sp>
        <p:nvSpPr>
          <p:cNvPr id="5" name="Slide Number Placeholder 4"/>
          <p:cNvSpPr>
            <a:spLocks noGrp="1"/>
          </p:cNvSpPr>
          <p:nvPr>
            <p:ph type="sldNum" sz="quarter" idx="12"/>
          </p:nvPr>
        </p:nvSpPr>
        <p:spPr/>
        <p:txBody>
          <a:bodyPr/>
          <a:lstStyle/>
          <a:p>
            <a:fld id="{02441906-323D-4D21-BBE4-79D64B67CD50}" type="slidenum">
              <a:rPr lang="en-US" smtClean="0"/>
              <a:pPr/>
              <a:t>13</a:t>
            </a:fld>
            <a:endParaRPr lang="en-US"/>
          </a:p>
        </p:txBody>
      </p:sp>
      <p:graphicFrame>
        <p:nvGraphicFramePr>
          <p:cNvPr id="6" name="Table 5"/>
          <p:cNvGraphicFramePr>
            <a:graphicFrameLocks noGrp="1"/>
          </p:cNvGraphicFramePr>
          <p:nvPr/>
        </p:nvGraphicFramePr>
        <p:xfrm>
          <a:off x="1524000" y="22098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pPr algn="ctr"/>
                      <a:r>
                        <a:rPr lang="en-US" b="1" dirty="0" smtClean="0"/>
                        <a:t>Q1</a:t>
                      </a:r>
                      <a:endParaRPr lang="en-US" b="1" dirty="0"/>
                    </a:p>
                  </a:txBody>
                  <a:tcPr/>
                </a:tc>
                <a:tc>
                  <a:txBody>
                    <a:bodyPr/>
                    <a:lstStyle/>
                    <a:p>
                      <a:pPr algn="ctr"/>
                      <a:r>
                        <a:rPr lang="en-US" b="1" dirty="0" smtClean="0"/>
                        <a:t>Q2</a:t>
                      </a:r>
                      <a:endParaRPr lang="en-US" b="1" dirty="0"/>
                    </a:p>
                  </a:txBody>
                  <a:tcPr/>
                </a:tc>
                <a:tc>
                  <a:txBody>
                    <a:bodyPr/>
                    <a:lstStyle/>
                    <a:p>
                      <a:pPr algn="ctr"/>
                      <a:r>
                        <a:rPr lang="en-US" b="1" dirty="0" smtClean="0"/>
                        <a:t>Q3</a:t>
                      </a:r>
                      <a:endParaRPr lang="en-US" b="1" dirty="0"/>
                    </a:p>
                  </a:txBody>
                  <a:tcPr/>
                </a:tc>
                <a:tc>
                  <a:txBody>
                    <a:bodyPr/>
                    <a:lstStyle/>
                    <a:p>
                      <a:pPr algn="ctr"/>
                      <a:r>
                        <a:rPr lang="en-US" b="1" dirty="0" smtClean="0"/>
                        <a:t>Q4</a:t>
                      </a:r>
                      <a:endParaRPr lang="en-US" b="1" dirty="0"/>
                    </a:p>
                  </a:txBody>
                  <a:tcPr/>
                </a:tc>
              </a:tr>
              <a:tr h="370840">
                <a:tc>
                  <a:txBody>
                    <a:bodyPr/>
                    <a:lstStyle/>
                    <a:p>
                      <a:r>
                        <a:rPr lang="en-US" b="1" dirty="0" smtClean="0"/>
                        <a:t>Units</a:t>
                      </a:r>
                      <a:endParaRPr lang="en-US" b="1" dirty="0"/>
                    </a:p>
                  </a:txBody>
                  <a:tcPr/>
                </a:tc>
                <a:tc>
                  <a:txBody>
                    <a:bodyPr/>
                    <a:lstStyle/>
                    <a:p>
                      <a:pPr algn="ctr"/>
                      <a:r>
                        <a:rPr lang="en-US" b="1" dirty="0" smtClean="0"/>
                        <a:t>5</a:t>
                      </a:r>
                      <a:endParaRPr lang="en-US" b="1" dirty="0"/>
                    </a:p>
                  </a:txBody>
                  <a:tcPr/>
                </a:tc>
                <a:tc>
                  <a:txBody>
                    <a:bodyPr/>
                    <a:lstStyle/>
                    <a:p>
                      <a:pPr algn="ctr"/>
                      <a:r>
                        <a:rPr lang="en-US" b="1" dirty="0" smtClean="0"/>
                        <a:t>6</a:t>
                      </a:r>
                      <a:endParaRPr lang="en-US" b="1" dirty="0"/>
                    </a:p>
                  </a:txBody>
                  <a:tcPr/>
                </a:tc>
                <a:tc>
                  <a:txBody>
                    <a:bodyPr/>
                    <a:lstStyle/>
                    <a:p>
                      <a:pPr algn="ctr"/>
                      <a:r>
                        <a:rPr lang="en-US" b="1" dirty="0" smtClean="0"/>
                        <a:t>7</a:t>
                      </a:r>
                      <a:endParaRPr lang="en-US" b="1" dirty="0"/>
                    </a:p>
                  </a:txBody>
                  <a:tcPr/>
                </a:tc>
                <a:tc>
                  <a:txBody>
                    <a:bodyPr/>
                    <a:lstStyle/>
                    <a:p>
                      <a:pPr algn="ctr"/>
                      <a:r>
                        <a:rPr lang="en-US" b="1" dirty="0" smtClean="0"/>
                        <a:t>8</a:t>
                      </a:r>
                      <a:endParaRPr lang="en-US" b="1" dirty="0"/>
                    </a:p>
                  </a:txBody>
                  <a:tcPr/>
                </a:tc>
              </a:tr>
              <a:tr h="370840">
                <a:tc>
                  <a:txBody>
                    <a:bodyPr/>
                    <a:lstStyle/>
                    <a:p>
                      <a:r>
                        <a:rPr lang="en-US" b="1" dirty="0" smtClean="0"/>
                        <a:t>Total Cost</a:t>
                      </a:r>
                      <a:endParaRPr lang="en-US" b="1" dirty="0"/>
                    </a:p>
                  </a:txBody>
                  <a:tcPr/>
                </a:tc>
                <a:tc>
                  <a:txBody>
                    <a:bodyPr/>
                    <a:lstStyle/>
                    <a:p>
                      <a:pPr algn="ctr"/>
                      <a:r>
                        <a:rPr lang="en-US" b="1" dirty="0" smtClean="0"/>
                        <a:t>25</a:t>
                      </a:r>
                      <a:endParaRPr lang="en-US" b="1" dirty="0"/>
                    </a:p>
                  </a:txBody>
                  <a:tcPr/>
                </a:tc>
                <a:tc>
                  <a:txBody>
                    <a:bodyPr/>
                    <a:lstStyle/>
                    <a:p>
                      <a:pPr algn="ctr"/>
                      <a:r>
                        <a:rPr lang="en-US" b="1" dirty="0" smtClean="0"/>
                        <a:t>27</a:t>
                      </a:r>
                      <a:endParaRPr lang="en-US" b="1" dirty="0"/>
                    </a:p>
                  </a:txBody>
                  <a:tcPr/>
                </a:tc>
                <a:tc>
                  <a:txBody>
                    <a:bodyPr/>
                    <a:lstStyle/>
                    <a:p>
                      <a:pPr algn="ctr"/>
                      <a:r>
                        <a:rPr lang="en-US" b="1" dirty="0" smtClean="0"/>
                        <a:t>28</a:t>
                      </a:r>
                      <a:endParaRPr lang="en-US" b="1" dirty="0"/>
                    </a:p>
                  </a:txBody>
                  <a:tcPr/>
                </a:tc>
                <a:tc>
                  <a:txBody>
                    <a:bodyPr/>
                    <a:lstStyle/>
                    <a:p>
                      <a:pPr algn="ctr"/>
                      <a:r>
                        <a:rPr lang="en-US" b="1" dirty="0" smtClean="0"/>
                        <a:t>32</a:t>
                      </a:r>
                      <a:endParaRPr lang="en-US" b="1" dirty="0"/>
                    </a:p>
                  </a:txBody>
                  <a:tcPr/>
                </a:tc>
              </a:tr>
            </a:tbl>
          </a:graphicData>
        </a:graphic>
      </p:graphicFrame>
      <p:pic>
        <p:nvPicPr>
          <p:cNvPr id="10" name="Picture 9" descr="03.png"/>
          <p:cNvPicPr>
            <a:picLocks noChangeAspect="1"/>
          </p:cNvPicPr>
          <p:nvPr/>
        </p:nvPicPr>
        <p:blipFill>
          <a:blip r:embed="rId3" cstate="print"/>
          <a:stretch>
            <a:fillRect/>
          </a:stretch>
        </p:blipFill>
        <p:spPr>
          <a:xfrm>
            <a:off x="609600" y="3929457"/>
            <a:ext cx="4486405" cy="2699943"/>
          </a:xfrm>
          <a:prstGeom prst="rect">
            <a:avLst/>
          </a:prstGeom>
        </p:spPr>
      </p:pic>
      <p:sp>
        <p:nvSpPr>
          <p:cNvPr id="15" name="TextBox 14"/>
          <p:cNvSpPr txBox="1"/>
          <p:nvPr/>
        </p:nvSpPr>
        <p:spPr>
          <a:xfrm>
            <a:off x="4953000" y="4648200"/>
            <a:ext cx="2971800" cy="1477328"/>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i="1" dirty="0" smtClean="0"/>
              <a:t>Fixed cost is 13.7</a:t>
            </a:r>
          </a:p>
          <a:p>
            <a:pPr algn="ctr"/>
            <a:endParaRPr lang="en-US" b="1" i="1" dirty="0" smtClean="0"/>
          </a:p>
          <a:p>
            <a:pPr algn="ctr"/>
            <a:r>
              <a:rPr lang="en-US" b="1" i="1" dirty="0" smtClean="0"/>
              <a:t>Variable cost is 2.2 per unit</a:t>
            </a:r>
          </a:p>
          <a:p>
            <a:pPr algn="ctr"/>
            <a:endParaRPr lang="en-US" b="1" i="1" dirty="0" smtClean="0"/>
          </a:p>
          <a:p>
            <a:pPr algn="ctr"/>
            <a:r>
              <a:rPr lang="en-US" b="1" i="1" dirty="0" smtClean="0"/>
              <a:t>Total cost is 13.7 + 2.2*units </a:t>
            </a:r>
            <a:endParaRPr lang="en-US"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Regression Analysis</a:t>
            </a:r>
          </a:p>
        </p:txBody>
      </p:sp>
      <p:sp>
        <p:nvSpPr>
          <p:cNvPr id="56325"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56324" name="Object 4"/>
          <p:cNvGraphicFramePr>
            <a:graphicFrameLocks noChangeAspect="1"/>
          </p:cNvGraphicFramePr>
          <p:nvPr>
            <p:extLst>
              <p:ext uri="{D42A27DB-BD31-4B8C-83A1-F6EECF244321}">
                <p14:modId xmlns:p14="http://schemas.microsoft.com/office/powerpoint/2010/main" val="2535570448"/>
              </p:ext>
            </p:extLst>
          </p:nvPr>
        </p:nvGraphicFramePr>
        <p:xfrm>
          <a:off x="152400" y="1371600"/>
          <a:ext cx="3652838" cy="2241550"/>
        </p:xfrm>
        <a:graphic>
          <a:graphicData uri="http://schemas.openxmlformats.org/presentationml/2006/ole">
            <mc:AlternateContent xmlns:mc="http://schemas.openxmlformats.org/markup-compatibility/2006">
              <mc:Choice xmlns:v="urn:schemas-microsoft-com:vml" Requires="v">
                <p:oleObj spid="_x0000_s1146" name="Worksheet" r:id="rId4" imgW="9134545" imgH="6934140" progId="Excel.Sheet.8">
                  <p:embed/>
                </p:oleObj>
              </mc:Choice>
              <mc:Fallback>
                <p:oleObj name="Worksheet" r:id="rId4" imgW="9134545" imgH="6934140" progId="Excel.Sheet.8">
                  <p:embed/>
                  <p:pic>
                    <p:nvPicPr>
                      <p:cNvPr id="0" name="Picture 66"/>
                      <p:cNvPicPr>
                        <a:picLocks noChangeAspect="1" noChangeArrowheads="1"/>
                      </p:cNvPicPr>
                      <p:nvPr/>
                    </p:nvPicPr>
                    <p:blipFill>
                      <a:blip r:embed="rId5">
                        <a:extLst>
                          <a:ext uri="{28A0092B-C50C-407E-A947-70E740481C1C}">
                            <a14:useLocalDpi xmlns:a14="http://schemas.microsoft.com/office/drawing/2010/main" val="0"/>
                          </a:ext>
                        </a:extLst>
                      </a:blip>
                      <a:srcRect t="12582" b="6372"/>
                      <a:stretch>
                        <a:fillRect/>
                      </a:stretch>
                    </p:blipFill>
                    <p:spPr bwMode="auto">
                      <a:xfrm>
                        <a:off x="152400" y="1371600"/>
                        <a:ext cx="3652838" cy="2241550"/>
                      </a:xfrm>
                      <a:prstGeom prst="rect">
                        <a:avLst/>
                      </a:prstGeom>
                      <a:gradFill rotWithShape="1">
                        <a:gsLst>
                          <a:gs pos="0">
                            <a:srgbClr val="F2F2F2"/>
                          </a:gs>
                          <a:gs pos="100000">
                            <a:srgbClr val="D7E4BD"/>
                          </a:gs>
                        </a:gsLst>
                        <a:path path="shape">
                          <a:fillToRect l="50000" t="50000" r="50000" b="50000"/>
                        </a:path>
                      </a:gradFill>
                    </p:spPr>
                  </p:pic>
                </p:oleObj>
              </mc:Fallback>
            </mc:AlternateContent>
          </a:graphicData>
        </a:graphic>
      </p:graphicFrame>
      <p:sp>
        <p:nvSpPr>
          <p:cNvPr id="56327" name="Rectangle 7"/>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56326" name="Object 6"/>
          <p:cNvGraphicFramePr>
            <a:graphicFrameLocks noChangeAspect="1"/>
          </p:cNvGraphicFramePr>
          <p:nvPr>
            <p:extLst>
              <p:ext uri="{D42A27DB-BD31-4B8C-83A1-F6EECF244321}">
                <p14:modId xmlns:p14="http://schemas.microsoft.com/office/powerpoint/2010/main" val="1880635455"/>
              </p:ext>
            </p:extLst>
          </p:nvPr>
        </p:nvGraphicFramePr>
        <p:xfrm>
          <a:off x="152400" y="3810000"/>
          <a:ext cx="3729038" cy="2328862"/>
        </p:xfrm>
        <a:graphic>
          <a:graphicData uri="http://schemas.openxmlformats.org/presentationml/2006/ole">
            <mc:AlternateContent xmlns:mc="http://schemas.openxmlformats.org/markup-compatibility/2006">
              <mc:Choice xmlns:v="urn:schemas-microsoft-com:vml" Requires="v">
                <p:oleObj spid="_x0000_s1147" name="Worksheet" r:id="rId6" imgW="9324975" imgH="7305675" progId="Excel.Sheet.8">
                  <p:embed/>
                </p:oleObj>
              </mc:Choice>
              <mc:Fallback>
                <p:oleObj name="Worksheet" r:id="rId6" imgW="9324975" imgH="7305675" progId="Excel.Sheet.8">
                  <p:embed/>
                  <p:pic>
                    <p:nvPicPr>
                      <p:cNvPr id="0" name="Picture 67"/>
                      <p:cNvPicPr>
                        <a:picLocks noChangeAspect="1" noChangeArrowheads="1"/>
                      </p:cNvPicPr>
                      <p:nvPr/>
                    </p:nvPicPr>
                    <p:blipFill>
                      <a:blip r:embed="rId7">
                        <a:extLst>
                          <a:ext uri="{28A0092B-C50C-407E-A947-70E740481C1C}">
                            <a14:useLocalDpi xmlns:a14="http://schemas.microsoft.com/office/drawing/2010/main" val="0"/>
                          </a:ext>
                        </a:extLst>
                      </a:blip>
                      <a:srcRect t="12683" b="7805"/>
                      <a:stretch>
                        <a:fillRect/>
                      </a:stretch>
                    </p:blipFill>
                    <p:spPr bwMode="auto">
                      <a:xfrm>
                        <a:off x="152400" y="3810000"/>
                        <a:ext cx="3729038" cy="2328862"/>
                      </a:xfrm>
                      <a:prstGeom prst="rect">
                        <a:avLst/>
                      </a:prstGeom>
                      <a:gradFill rotWithShape="0">
                        <a:gsLst>
                          <a:gs pos="0">
                            <a:srgbClr val="F2F2F2"/>
                          </a:gs>
                          <a:gs pos="100000">
                            <a:srgbClr val="D7E4BD"/>
                          </a:gs>
                        </a:gsLst>
                        <a:path path="shape">
                          <a:fillToRect l="50000" t="50000" r="50000" b="50000"/>
                        </a:path>
                      </a:gradFill>
                    </p:spPr>
                  </p:pic>
                </p:oleObj>
              </mc:Fallback>
            </mc:AlternateContent>
          </a:graphicData>
        </a:graphic>
      </p:graphicFrame>
      <p:sp>
        <p:nvSpPr>
          <p:cNvPr id="56329" name="Rectangle 9"/>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56328" name="Object 8"/>
          <p:cNvGraphicFramePr>
            <a:graphicFrameLocks noChangeAspect="1"/>
          </p:cNvGraphicFramePr>
          <p:nvPr>
            <p:extLst>
              <p:ext uri="{D42A27DB-BD31-4B8C-83A1-F6EECF244321}">
                <p14:modId xmlns:p14="http://schemas.microsoft.com/office/powerpoint/2010/main" val="697610289"/>
              </p:ext>
            </p:extLst>
          </p:nvPr>
        </p:nvGraphicFramePr>
        <p:xfrm>
          <a:off x="5105400" y="1371600"/>
          <a:ext cx="3652838" cy="2243138"/>
        </p:xfrm>
        <a:graphic>
          <a:graphicData uri="http://schemas.openxmlformats.org/presentationml/2006/ole">
            <mc:AlternateContent xmlns:mc="http://schemas.openxmlformats.org/markup-compatibility/2006">
              <mc:Choice xmlns:v="urn:schemas-microsoft-com:vml" Requires="v">
                <p:oleObj spid="_x0000_s1148" name="Worksheet" r:id="rId8" imgW="9134545" imgH="6934140" progId="Excel.Sheet.8">
                  <p:embed/>
                </p:oleObj>
              </mc:Choice>
              <mc:Fallback>
                <p:oleObj name="Worksheet" r:id="rId8" imgW="9134545" imgH="6934140" progId="Excel.Sheet.8">
                  <p:embed/>
                  <p:pic>
                    <p:nvPicPr>
                      <p:cNvPr id="0" name="Picture 68"/>
                      <p:cNvPicPr>
                        <a:picLocks noChangeAspect="1" noChangeArrowheads="1"/>
                      </p:cNvPicPr>
                      <p:nvPr/>
                    </p:nvPicPr>
                    <p:blipFill>
                      <a:blip r:embed="rId9">
                        <a:extLst>
                          <a:ext uri="{28A0092B-C50C-407E-A947-70E740481C1C}">
                            <a14:useLocalDpi xmlns:a14="http://schemas.microsoft.com/office/drawing/2010/main" val="0"/>
                          </a:ext>
                        </a:extLst>
                      </a:blip>
                      <a:srcRect t="12582" b="6372"/>
                      <a:stretch>
                        <a:fillRect/>
                      </a:stretch>
                    </p:blipFill>
                    <p:spPr bwMode="auto">
                      <a:xfrm>
                        <a:off x="5105400" y="1371600"/>
                        <a:ext cx="3652838" cy="2243138"/>
                      </a:xfrm>
                      <a:prstGeom prst="rect">
                        <a:avLst/>
                      </a:prstGeom>
                      <a:gradFill rotWithShape="0">
                        <a:gsLst>
                          <a:gs pos="0">
                            <a:srgbClr val="F2F2F2"/>
                          </a:gs>
                          <a:gs pos="100000">
                            <a:srgbClr val="D7E4BD"/>
                          </a:gs>
                        </a:gsLst>
                        <a:path path="shape">
                          <a:fillToRect l="50000" t="50000" r="50000" b="50000"/>
                        </a:path>
                      </a:gradFill>
                    </p:spPr>
                  </p:pic>
                </p:oleObj>
              </mc:Fallback>
            </mc:AlternateContent>
          </a:graphicData>
        </a:graphic>
      </p:graphicFrame>
      <p:sp>
        <p:nvSpPr>
          <p:cNvPr id="56331" name="Rectangle 11"/>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6334" name="Rectangle 14"/>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56333" name="Object 13"/>
          <p:cNvGraphicFramePr>
            <a:graphicFrameLocks noChangeAspect="1"/>
          </p:cNvGraphicFramePr>
          <p:nvPr>
            <p:extLst>
              <p:ext uri="{D42A27DB-BD31-4B8C-83A1-F6EECF244321}">
                <p14:modId xmlns:p14="http://schemas.microsoft.com/office/powerpoint/2010/main" val="1110708265"/>
              </p:ext>
            </p:extLst>
          </p:nvPr>
        </p:nvGraphicFramePr>
        <p:xfrm>
          <a:off x="5105400" y="3810000"/>
          <a:ext cx="3729038" cy="2328862"/>
        </p:xfrm>
        <a:graphic>
          <a:graphicData uri="http://schemas.openxmlformats.org/presentationml/2006/ole">
            <mc:AlternateContent xmlns:mc="http://schemas.openxmlformats.org/markup-compatibility/2006">
              <mc:Choice xmlns:v="urn:schemas-microsoft-com:vml" Requires="v">
                <p:oleObj spid="_x0000_s1149" name="Worksheet" r:id="rId10" imgW="9324975" imgH="7305675" progId="Excel.Sheet.8">
                  <p:embed/>
                </p:oleObj>
              </mc:Choice>
              <mc:Fallback>
                <p:oleObj name="Worksheet" r:id="rId10" imgW="9324975" imgH="7305675" progId="Excel.Sheet.8">
                  <p:embed/>
                  <p:pic>
                    <p:nvPicPr>
                      <p:cNvPr id="0" name="Picture 69"/>
                      <p:cNvPicPr>
                        <a:picLocks noChangeAspect="1" noChangeArrowheads="1"/>
                      </p:cNvPicPr>
                      <p:nvPr/>
                    </p:nvPicPr>
                    <p:blipFill>
                      <a:blip r:embed="rId11">
                        <a:extLst>
                          <a:ext uri="{28A0092B-C50C-407E-A947-70E740481C1C}">
                            <a14:useLocalDpi xmlns:a14="http://schemas.microsoft.com/office/drawing/2010/main" val="0"/>
                          </a:ext>
                        </a:extLst>
                      </a:blip>
                      <a:srcRect t="12746" b="7353"/>
                      <a:stretch>
                        <a:fillRect/>
                      </a:stretch>
                    </p:blipFill>
                    <p:spPr bwMode="auto">
                      <a:xfrm>
                        <a:off x="5105400" y="3810000"/>
                        <a:ext cx="3729038" cy="2328862"/>
                      </a:xfrm>
                      <a:prstGeom prst="rect">
                        <a:avLst/>
                      </a:prstGeom>
                      <a:gradFill rotWithShape="0">
                        <a:gsLst>
                          <a:gs pos="0">
                            <a:srgbClr val="F2F2F2"/>
                          </a:gs>
                          <a:gs pos="100000">
                            <a:srgbClr val="D7E4BD"/>
                          </a:gs>
                        </a:gsLst>
                        <a:path path="shape">
                          <a:fillToRect l="50000" t="50000" r="50000" b="50000"/>
                        </a:path>
                      </a:gradFill>
                    </p:spPr>
                  </p:pic>
                </p:oleObj>
              </mc:Fallback>
            </mc:AlternateContent>
          </a:graphicData>
        </a:graphic>
      </p:graphicFrame>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02441906-323D-4D21-BBE4-79D64B67CD50}" type="slidenum">
              <a:rPr lang="en-US" smtClean="0"/>
              <a:pPr/>
              <a:t>14</a:t>
            </a:fld>
            <a:endParaRPr lang="en-US"/>
          </a:p>
        </p:txBody>
      </p:sp>
      <p:sp>
        <p:nvSpPr>
          <p:cNvPr id="4" name="TextBox 3"/>
          <p:cNvSpPr txBox="1"/>
          <p:nvPr/>
        </p:nvSpPr>
        <p:spPr>
          <a:xfrm>
            <a:off x="2971800" y="3420070"/>
            <a:ext cx="297180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Notice that four very different sets of data all have very similar regression lines</a:t>
            </a:r>
            <a:endParaRPr lang="en-US" b="1" dirty="0"/>
          </a:p>
        </p:txBody>
      </p:sp>
      <p:sp>
        <p:nvSpPr>
          <p:cNvPr id="5" name="TextBox 4"/>
          <p:cNvSpPr txBox="1"/>
          <p:nvPr/>
        </p:nvSpPr>
        <p:spPr>
          <a:xfrm>
            <a:off x="228600" y="6107668"/>
            <a:ext cx="5703228" cy="369332"/>
          </a:xfrm>
          <a:prstGeom prst="rect">
            <a:avLst/>
          </a:prstGeom>
          <a:noFill/>
        </p:spPr>
        <p:txBody>
          <a:bodyPr wrap="none" rtlCol="0">
            <a:spAutoFit/>
          </a:bodyPr>
          <a:lstStyle/>
          <a:p>
            <a:r>
              <a:rPr lang="en-US" dirty="0" smtClean="0">
                <a:solidFill>
                  <a:srgbClr val="FF0000"/>
                </a:solidFill>
              </a:rPr>
              <a:t>The x-axis in these graphs represents time periods in series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4000"/>
              <a:t>Regression Strengths and Weaknesses</a:t>
            </a:r>
          </a:p>
        </p:txBody>
      </p:sp>
      <p:sp>
        <p:nvSpPr>
          <p:cNvPr id="63491" name="Rectangle 3"/>
          <p:cNvSpPr>
            <a:spLocks noGrp="1" noChangeArrowheads="1"/>
          </p:cNvSpPr>
          <p:nvPr>
            <p:ph idx="1"/>
          </p:nvPr>
        </p:nvSpPr>
        <p:spPr/>
        <p:txBody>
          <a:bodyPr/>
          <a:lstStyle/>
          <a:p>
            <a:pPr>
              <a:lnSpc>
                <a:spcPct val="90000"/>
              </a:lnSpc>
            </a:pPr>
            <a:r>
              <a:rPr lang="en-US" dirty="0" smtClean="0"/>
              <a:t>Can be calculated very precisely</a:t>
            </a:r>
          </a:p>
          <a:p>
            <a:pPr lvl="1">
              <a:lnSpc>
                <a:spcPct val="90000"/>
              </a:lnSpc>
            </a:pPr>
            <a:r>
              <a:rPr lang="en-US" dirty="0" smtClean="0"/>
              <a:t>But cumbersome to do by hand(use spreadsheet!)</a:t>
            </a:r>
          </a:p>
          <a:p>
            <a:pPr lvl="1">
              <a:lnSpc>
                <a:spcPct val="90000"/>
              </a:lnSpc>
            </a:pPr>
            <a:r>
              <a:rPr lang="en-US" dirty="0" smtClean="0"/>
              <a:t>May be precisely wrong</a:t>
            </a:r>
          </a:p>
          <a:p>
            <a:pPr>
              <a:lnSpc>
                <a:spcPct val="90000"/>
              </a:lnSpc>
            </a:pPr>
            <a:r>
              <a:rPr lang="en-US" dirty="0" smtClean="0"/>
              <a:t>Can be used to identify trends</a:t>
            </a:r>
          </a:p>
          <a:p>
            <a:pPr lvl="1">
              <a:lnSpc>
                <a:spcPct val="90000"/>
              </a:lnSpc>
            </a:pPr>
            <a:r>
              <a:rPr lang="en-US" dirty="0" smtClean="0"/>
              <a:t>But by definition cannot predict downturns or upturns</a:t>
            </a:r>
          </a:p>
          <a:p>
            <a:pPr lvl="1">
              <a:lnSpc>
                <a:spcPct val="90000"/>
              </a:lnSpc>
            </a:pPr>
            <a:r>
              <a:rPr lang="en-US" dirty="0" smtClean="0"/>
              <a:t>Assumes relationship is linear and will remain linear</a:t>
            </a:r>
            <a:endParaRPr lang="en-US"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02441906-323D-4D21-BBE4-79D64B67CD5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In the context of trend projection, what does the regression line represent?</a:t>
            </a:r>
          </a:p>
          <a:p>
            <a:r>
              <a:rPr lang="en-US" dirty="0" smtClean="0"/>
              <a:t>What is the main weakness of regression in trend projection?</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16</a:t>
            </a:fld>
            <a:endParaRPr lang="en-US"/>
          </a:p>
        </p:txBody>
      </p:sp>
      <p:pic>
        <p:nvPicPr>
          <p:cNvPr id="3074" name="Picture 2" descr="C:\Users\Melanie Nelson\AppData\Local\Microsoft\Windows\Temporary Internet Files\Content.IE5\VSG94DM2\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228600"/>
            <a:ext cx="914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923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a:t>Rolling Average</a:t>
            </a:r>
          </a:p>
        </p:txBody>
      </p:sp>
      <p:sp>
        <p:nvSpPr>
          <p:cNvPr id="64515" name="Rectangle 3"/>
          <p:cNvSpPr>
            <a:spLocks noGrp="1" noChangeArrowheads="1"/>
          </p:cNvSpPr>
          <p:nvPr>
            <p:ph idx="1"/>
          </p:nvPr>
        </p:nvSpPr>
        <p:spPr>
          <a:xfrm>
            <a:off x="685800" y="1600200"/>
            <a:ext cx="7772400" cy="4648200"/>
          </a:xfrm>
        </p:spPr>
        <p:txBody>
          <a:bodyPr/>
          <a:lstStyle/>
          <a:p>
            <a:r>
              <a:rPr lang="en-US" dirty="0" smtClean="0"/>
              <a:t>Uses average of prior periods to predict future periods</a:t>
            </a:r>
          </a:p>
          <a:p>
            <a:r>
              <a:rPr lang="en-US" dirty="0" smtClean="0"/>
              <a:t>Evens out highs and lows by using a number of periods</a:t>
            </a:r>
          </a:p>
          <a:p>
            <a:r>
              <a:rPr lang="en-US" dirty="0" smtClean="0"/>
              <a:t>Key assumption for predictions:</a:t>
            </a:r>
          </a:p>
          <a:p>
            <a:pPr lvl="1"/>
            <a:r>
              <a:rPr lang="en-US" dirty="0" smtClean="0"/>
              <a:t>Assumes that the average will be maintained</a:t>
            </a:r>
          </a:p>
          <a:p>
            <a:pPr lvl="1"/>
            <a:r>
              <a:rPr lang="en-US" dirty="0" smtClean="0"/>
              <a:t>Example:  Average of Periods 2, 3 &amp; 4 will equal average of periods 1, 2 &amp; 3</a:t>
            </a:r>
            <a:endParaRPr lang="en-US"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02441906-323D-4D21-BBE4-79D64B67CD50}"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Average Calculation</a:t>
            </a:r>
            <a:endParaRPr lang="en-US" dirty="0"/>
          </a:p>
        </p:txBody>
      </p:sp>
      <p:sp>
        <p:nvSpPr>
          <p:cNvPr id="3" name="Content Placeholder 2"/>
          <p:cNvSpPr>
            <a:spLocks noGrp="1"/>
          </p:cNvSpPr>
          <p:nvPr>
            <p:ph idx="1"/>
          </p:nvPr>
        </p:nvSpPr>
        <p:spPr/>
        <p:txBody>
          <a:bodyPr/>
          <a:lstStyle/>
          <a:p>
            <a:r>
              <a:rPr lang="en-US" dirty="0" smtClean="0"/>
              <a:t>The demand for our last twelve periods has been:</a:t>
            </a:r>
          </a:p>
          <a:p>
            <a:endParaRPr lang="en-US" dirty="0"/>
          </a:p>
          <a:p>
            <a:endParaRPr lang="en-US" dirty="0" smtClean="0"/>
          </a:p>
          <a:p>
            <a:r>
              <a:rPr lang="en-US" dirty="0" smtClean="0"/>
              <a:t>Task:  Calculate the 3-month rolling average for periods 3-12</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18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83216667"/>
              </p:ext>
            </p:extLst>
          </p:nvPr>
        </p:nvGraphicFramePr>
        <p:xfrm>
          <a:off x="762004" y="2819400"/>
          <a:ext cx="7162796" cy="7416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879488"/>
                <a:gridCol w="523609"/>
                <a:gridCol w="523609"/>
                <a:gridCol w="523609"/>
                <a:gridCol w="523609"/>
                <a:gridCol w="523609"/>
                <a:gridCol w="523609"/>
                <a:gridCol w="523609"/>
                <a:gridCol w="523609"/>
                <a:gridCol w="523609"/>
                <a:gridCol w="523609"/>
                <a:gridCol w="523609"/>
                <a:gridCol w="523609"/>
              </a:tblGrid>
              <a:tr h="370840">
                <a:tc>
                  <a:txBody>
                    <a:bodyPr/>
                    <a:lstStyle/>
                    <a:p>
                      <a:r>
                        <a:rPr lang="en-US" dirty="0" smtClean="0"/>
                        <a:t>Period</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370840">
                <a:tc>
                  <a:txBody>
                    <a:bodyPr/>
                    <a:lstStyle/>
                    <a:p>
                      <a:r>
                        <a:rPr lang="en-US" dirty="0" smtClean="0"/>
                        <a:t>Value</a:t>
                      </a:r>
                      <a:endParaRPr lang="en-US" dirty="0"/>
                    </a:p>
                  </a:txBody>
                  <a:tcPr/>
                </a:tc>
                <a:tc>
                  <a:txBody>
                    <a:bodyPr/>
                    <a:lstStyle/>
                    <a:p>
                      <a:r>
                        <a:rPr lang="en-US" dirty="0" smtClean="0"/>
                        <a:t>6</a:t>
                      </a:r>
                      <a:endParaRPr lang="en-US" dirty="0"/>
                    </a:p>
                  </a:txBody>
                  <a:tcPr/>
                </a:tc>
                <a:tc>
                  <a:txBody>
                    <a:bodyPr/>
                    <a:lstStyle/>
                    <a:p>
                      <a:r>
                        <a:rPr lang="en-US" dirty="0" smtClean="0"/>
                        <a:t>8</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7</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8</a:t>
                      </a:r>
                      <a:endParaRPr lang="en-US" dirty="0"/>
                    </a:p>
                  </a:txBody>
                  <a:tcPr/>
                </a:tc>
                <a:tc>
                  <a:txBody>
                    <a:bodyPr/>
                    <a:lstStyle/>
                    <a:p>
                      <a:r>
                        <a:rPr lang="en-US" dirty="0" smtClean="0"/>
                        <a:t>3</a:t>
                      </a:r>
                      <a:endParaRPr lang="en-US" dirty="0"/>
                    </a:p>
                  </a:txBody>
                  <a:tcPr/>
                </a:tc>
                <a:tc>
                  <a:txBody>
                    <a:bodyPr/>
                    <a:lstStyle/>
                    <a:p>
                      <a:r>
                        <a:rPr lang="en-US" dirty="0" smtClean="0"/>
                        <a:t>6</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r>
            </a:tbl>
          </a:graphicData>
        </a:graphic>
      </p:graphicFrame>
    </p:spTree>
    <p:extLst>
      <p:ext uri="{BB962C8B-B14F-4D97-AF65-F5344CB8AC3E}">
        <p14:creationId xmlns:p14="http://schemas.microsoft.com/office/powerpoint/2010/main" val="2332622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Average Calculation</a:t>
            </a:r>
            <a:endParaRPr lang="en-US" dirty="0"/>
          </a:p>
        </p:txBody>
      </p:sp>
      <p:sp>
        <p:nvSpPr>
          <p:cNvPr id="3" name="Content Placeholder 2"/>
          <p:cNvSpPr>
            <a:spLocks noGrp="1"/>
          </p:cNvSpPr>
          <p:nvPr>
            <p:ph idx="1"/>
          </p:nvPr>
        </p:nvSpPr>
        <p:spPr/>
        <p:txBody>
          <a:bodyPr/>
          <a:lstStyle/>
          <a:p>
            <a:r>
              <a:rPr lang="en-US" dirty="0" smtClean="0"/>
              <a:t>The 3-month rolling average is the average value for the most recent 3 months</a:t>
            </a:r>
          </a:p>
          <a:p>
            <a:pPr marL="0" indent="0" algn="ctr">
              <a:buNone/>
            </a:pPr>
            <a:r>
              <a:rPr lang="en-US" u="sng" dirty="0" smtClean="0"/>
              <a:t>Per1 + Per2 + Per3</a:t>
            </a:r>
          </a:p>
          <a:p>
            <a:pPr marL="0" indent="0" algn="ctr">
              <a:buNone/>
            </a:pPr>
            <a:r>
              <a:rPr lang="en-US" dirty="0"/>
              <a:t>3</a:t>
            </a:r>
            <a:endParaRPr lang="en-US" dirty="0" smtClean="0"/>
          </a:p>
          <a:p>
            <a:r>
              <a:rPr lang="en-US" dirty="0" smtClean="0"/>
              <a:t>Add the most recent period to the calculation and drop the oldest</a:t>
            </a:r>
          </a:p>
          <a:p>
            <a:pPr marL="0" indent="0" algn="ctr">
              <a:buNone/>
            </a:pPr>
            <a:r>
              <a:rPr lang="en-US" u="sng" dirty="0" smtClean="0"/>
              <a:t>Per2 </a:t>
            </a:r>
            <a:r>
              <a:rPr lang="en-US" u="sng" dirty="0"/>
              <a:t>+ </a:t>
            </a:r>
            <a:r>
              <a:rPr lang="en-US" u="sng" dirty="0" smtClean="0"/>
              <a:t>Per3 </a:t>
            </a:r>
            <a:r>
              <a:rPr lang="en-US" u="sng" dirty="0"/>
              <a:t>+ </a:t>
            </a:r>
            <a:r>
              <a:rPr lang="en-US" u="sng" dirty="0" smtClean="0"/>
              <a:t>Per4</a:t>
            </a:r>
            <a:endParaRPr lang="en-US" u="sng" dirty="0"/>
          </a:p>
          <a:p>
            <a:pPr marL="0" indent="0" algn="ctr">
              <a:buNone/>
            </a:pPr>
            <a:r>
              <a:rPr lang="en-US" dirty="0"/>
              <a:t>3</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19</a:t>
            </a:fld>
            <a:endParaRPr lang="en-US"/>
          </a:p>
        </p:txBody>
      </p:sp>
    </p:spTree>
    <p:extLst>
      <p:ext uri="{BB962C8B-B14F-4D97-AF65-F5344CB8AC3E}">
        <p14:creationId xmlns:p14="http://schemas.microsoft.com/office/powerpoint/2010/main" val="55321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3" name="Content Placeholder 2"/>
          <p:cNvSpPr>
            <a:spLocks noGrp="1"/>
          </p:cNvSpPr>
          <p:nvPr>
            <p:ph idx="1"/>
          </p:nvPr>
        </p:nvSpPr>
        <p:spPr/>
        <p:txBody>
          <a:bodyPr/>
          <a:lstStyle/>
          <a:p>
            <a:pPr marL="0" indent="0">
              <a:buNone/>
            </a:pPr>
            <a:r>
              <a:rPr lang="en-US" dirty="0" smtClean="0"/>
              <a:t>You planned </a:t>
            </a:r>
            <a:br>
              <a:rPr lang="en-US" dirty="0" smtClean="0"/>
            </a:br>
            <a:r>
              <a:rPr lang="en-US" dirty="0" smtClean="0"/>
              <a:t>for 10 but…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pic>
        <p:nvPicPr>
          <p:cNvPr id="21" name="Picture 4"/>
          <p:cNvPicPr>
            <a:picLocks noChangeAspect="1" noChangeArrowheads="1"/>
          </p:cNvPicPr>
          <p:nvPr/>
        </p:nvPicPr>
        <p:blipFill>
          <a:blip r:embed="rId3" cstate="print"/>
          <a:srcRect/>
          <a:stretch>
            <a:fillRect/>
          </a:stretch>
        </p:blipFill>
        <p:spPr bwMode="auto">
          <a:xfrm>
            <a:off x="533400" y="3413760"/>
            <a:ext cx="1976743" cy="1615440"/>
          </a:xfrm>
          <a:prstGeom prst="rect">
            <a:avLst/>
          </a:prstGeom>
          <a:noFill/>
          <a:ln w="9525">
            <a:noFill/>
            <a:miter lim="800000"/>
            <a:headEnd/>
            <a:tailEnd/>
          </a:ln>
          <a:effectLst/>
          <a:scene3d>
            <a:camera prst="orthographicFront">
              <a:rot lat="0" lon="0" rev="0"/>
            </a:camera>
            <a:lightRig rig="threePt" dir="t"/>
          </a:scene3d>
        </p:spPr>
      </p:pic>
      <p:pic>
        <p:nvPicPr>
          <p:cNvPr id="26" name="Picture 2"/>
          <p:cNvPicPr>
            <a:picLocks noChangeAspect="1" noChangeArrowheads="1"/>
          </p:cNvPicPr>
          <p:nvPr/>
        </p:nvPicPr>
        <p:blipFill>
          <a:blip r:embed="rId4" cstate="print"/>
          <a:srcRect/>
          <a:stretch>
            <a:fillRect/>
          </a:stretch>
        </p:blipFill>
        <p:spPr bwMode="auto">
          <a:xfrm flipH="1">
            <a:off x="2362200" y="3454612"/>
            <a:ext cx="449550" cy="279188"/>
          </a:xfrm>
          <a:prstGeom prst="rect">
            <a:avLst/>
          </a:prstGeom>
          <a:noFill/>
          <a:ln w="9525">
            <a:noFill/>
            <a:miter lim="800000"/>
            <a:headEnd/>
            <a:tailEnd/>
          </a:ln>
          <a:effectLst/>
        </p:spPr>
      </p:pic>
      <p:pic>
        <p:nvPicPr>
          <p:cNvPr id="28" name="Picture 2"/>
          <p:cNvPicPr>
            <a:picLocks noChangeAspect="1" noChangeArrowheads="1"/>
          </p:cNvPicPr>
          <p:nvPr/>
        </p:nvPicPr>
        <p:blipFill>
          <a:blip r:embed="rId4" cstate="print"/>
          <a:srcRect/>
          <a:stretch>
            <a:fillRect/>
          </a:stretch>
        </p:blipFill>
        <p:spPr bwMode="auto">
          <a:xfrm flipH="1">
            <a:off x="2514600" y="3607012"/>
            <a:ext cx="449550" cy="279188"/>
          </a:xfrm>
          <a:prstGeom prst="rect">
            <a:avLst/>
          </a:prstGeom>
          <a:noFill/>
          <a:ln w="9525">
            <a:noFill/>
            <a:miter lim="800000"/>
            <a:headEnd/>
            <a:tailEnd/>
          </a:ln>
          <a:effectLst/>
        </p:spPr>
      </p:pic>
      <p:pic>
        <p:nvPicPr>
          <p:cNvPr id="29" name="Picture 2"/>
          <p:cNvPicPr>
            <a:picLocks noChangeAspect="1" noChangeArrowheads="1"/>
          </p:cNvPicPr>
          <p:nvPr/>
        </p:nvPicPr>
        <p:blipFill>
          <a:blip r:embed="rId4" cstate="print"/>
          <a:srcRect/>
          <a:stretch>
            <a:fillRect/>
          </a:stretch>
        </p:blipFill>
        <p:spPr bwMode="auto">
          <a:xfrm flipH="1">
            <a:off x="2667000" y="3759412"/>
            <a:ext cx="449550" cy="279188"/>
          </a:xfrm>
          <a:prstGeom prst="rect">
            <a:avLst/>
          </a:prstGeom>
          <a:noFill/>
          <a:ln w="9525">
            <a:noFill/>
            <a:miter lim="800000"/>
            <a:headEnd/>
            <a:tailEnd/>
          </a:ln>
          <a:effectLst/>
        </p:spPr>
      </p:pic>
      <p:pic>
        <p:nvPicPr>
          <p:cNvPr id="30" name="Picture 2"/>
          <p:cNvPicPr>
            <a:picLocks noChangeAspect="1" noChangeArrowheads="1"/>
          </p:cNvPicPr>
          <p:nvPr/>
        </p:nvPicPr>
        <p:blipFill>
          <a:blip r:embed="rId4" cstate="print"/>
          <a:srcRect/>
          <a:stretch>
            <a:fillRect/>
          </a:stretch>
        </p:blipFill>
        <p:spPr bwMode="auto">
          <a:xfrm flipH="1">
            <a:off x="2819400" y="3911812"/>
            <a:ext cx="449550" cy="279188"/>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flipH="1">
            <a:off x="2971800" y="4064212"/>
            <a:ext cx="449550" cy="279188"/>
          </a:xfrm>
          <a:prstGeom prst="rect">
            <a:avLst/>
          </a:prstGeom>
          <a:noFill/>
          <a:ln w="9525">
            <a:noFill/>
            <a:miter lim="800000"/>
            <a:headEnd/>
            <a:tailEnd/>
          </a:ln>
          <a:effectLst/>
        </p:spPr>
      </p:pic>
      <p:pic>
        <p:nvPicPr>
          <p:cNvPr id="32" name="Picture 2"/>
          <p:cNvPicPr>
            <a:picLocks noChangeAspect="1" noChangeArrowheads="1"/>
          </p:cNvPicPr>
          <p:nvPr/>
        </p:nvPicPr>
        <p:blipFill>
          <a:blip r:embed="rId4" cstate="print"/>
          <a:srcRect/>
          <a:stretch>
            <a:fillRect/>
          </a:stretch>
        </p:blipFill>
        <p:spPr bwMode="auto">
          <a:xfrm flipH="1">
            <a:off x="3124200" y="4216612"/>
            <a:ext cx="449550" cy="279188"/>
          </a:xfrm>
          <a:prstGeom prst="rect">
            <a:avLst/>
          </a:prstGeom>
          <a:noFill/>
          <a:ln w="9525">
            <a:noFill/>
            <a:miter lim="800000"/>
            <a:headEnd/>
            <a:tailEnd/>
          </a:ln>
          <a:effectLst/>
        </p:spPr>
      </p:pic>
      <p:pic>
        <p:nvPicPr>
          <p:cNvPr id="33" name="Picture 2"/>
          <p:cNvPicPr>
            <a:picLocks noChangeAspect="1" noChangeArrowheads="1"/>
          </p:cNvPicPr>
          <p:nvPr/>
        </p:nvPicPr>
        <p:blipFill>
          <a:blip r:embed="rId4" cstate="print"/>
          <a:srcRect/>
          <a:stretch>
            <a:fillRect/>
          </a:stretch>
        </p:blipFill>
        <p:spPr bwMode="auto">
          <a:xfrm flipH="1">
            <a:off x="3276600" y="4369012"/>
            <a:ext cx="449550" cy="279188"/>
          </a:xfrm>
          <a:prstGeom prst="rect">
            <a:avLst/>
          </a:prstGeom>
          <a:noFill/>
          <a:ln w="9525">
            <a:noFill/>
            <a:miter lim="800000"/>
            <a:headEnd/>
            <a:tailEnd/>
          </a:ln>
          <a:effectLst/>
        </p:spPr>
      </p:pic>
      <p:pic>
        <p:nvPicPr>
          <p:cNvPr id="34" name="Picture 2"/>
          <p:cNvPicPr>
            <a:picLocks noChangeAspect="1" noChangeArrowheads="1"/>
          </p:cNvPicPr>
          <p:nvPr/>
        </p:nvPicPr>
        <p:blipFill>
          <a:blip r:embed="rId4" cstate="print"/>
          <a:srcRect/>
          <a:stretch>
            <a:fillRect/>
          </a:stretch>
        </p:blipFill>
        <p:spPr bwMode="auto">
          <a:xfrm flipH="1">
            <a:off x="3429000" y="4521412"/>
            <a:ext cx="449550" cy="279188"/>
          </a:xfrm>
          <a:prstGeom prst="rect">
            <a:avLst/>
          </a:prstGeom>
          <a:noFill/>
          <a:ln w="9525">
            <a:noFill/>
            <a:miter lim="800000"/>
            <a:headEnd/>
            <a:tailEnd/>
          </a:ln>
          <a:effectLst/>
        </p:spPr>
      </p:pic>
      <p:pic>
        <p:nvPicPr>
          <p:cNvPr id="35" name="Picture 2"/>
          <p:cNvPicPr>
            <a:picLocks noChangeAspect="1" noChangeArrowheads="1"/>
          </p:cNvPicPr>
          <p:nvPr/>
        </p:nvPicPr>
        <p:blipFill>
          <a:blip r:embed="rId4" cstate="print"/>
          <a:srcRect/>
          <a:stretch>
            <a:fillRect/>
          </a:stretch>
        </p:blipFill>
        <p:spPr bwMode="auto">
          <a:xfrm flipH="1">
            <a:off x="3581400" y="4673812"/>
            <a:ext cx="449550" cy="279188"/>
          </a:xfrm>
          <a:prstGeom prst="rect">
            <a:avLst/>
          </a:prstGeom>
          <a:noFill/>
          <a:ln w="9525">
            <a:noFill/>
            <a:miter lim="800000"/>
            <a:headEnd/>
            <a:tailEnd/>
          </a:ln>
          <a:effectLst/>
        </p:spPr>
      </p:pic>
      <p:pic>
        <p:nvPicPr>
          <p:cNvPr id="36" name="Picture 2"/>
          <p:cNvPicPr>
            <a:picLocks noChangeAspect="1" noChangeArrowheads="1"/>
          </p:cNvPicPr>
          <p:nvPr/>
        </p:nvPicPr>
        <p:blipFill>
          <a:blip r:embed="rId4" cstate="print"/>
          <a:srcRect/>
          <a:stretch>
            <a:fillRect/>
          </a:stretch>
        </p:blipFill>
        <p:spPr bwMode="auto">
          <a:xfrm flipH="1">
            <a:off x="3733800" y="4826212"/>
            <a:ext cx="449550" cy="279188"/>
          </a:xfrm>
          <a:prstGeom prst="rect">
            <a:avLst/>
          </a:prstGeom>
          <a:noFill/>
          <a:ln w="9525">
            <a:noFill/>
            <a:miter lim="800000"/>
            <a:headEnd/>
            <a:tailEnd/>
          </a:ln>
          <a:effectLst/>
        </p:spPr>
      </p:pic>
      <p:pic>
        <p:nvPicPr>
          <p:cNvPr id="2058"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5947512" y="1160965"/>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83246" y="1198010"/>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51979" y="2093062"/>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0399" y="1188712"/>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8199" y="2151431"/>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342762" y="2080256"/>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261914" y="2895600"/>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6248" y="2932645"/>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6381" y="3827697"/>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24801" y="2923347"/>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02601" y="3886066"/>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657164" y="3814891"/>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254801" y="4683862"/>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5800" y="4685245"/>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4533" y="5580297"/>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97801" y="4685245"/>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74001" y="5638666"/>
            <a:ext cx="1822399" cy="1335938"/>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0" descr="C:\Users\Melanie Nelson\AppData\Local\Microsoft\Windows\Temporary Internet Files\Content.IE5\IL2DRLPW\MC9002403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355316" y="5567491"/>
            <a:ext cx="1822399" cy="1335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Average Calculation</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20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379579184"/>
              </p:ext>
            </p:extLst>
          </p:nvPr>
        </p:nvGraphicFramePr>
        <p:xfrm>
          <a:off x="762004" y="1752600"/>
          <a:ext cx="7162796" cy="13766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879488"/>
                <a:gridCol w="523609"/>
                <a:gridCol w="523609"/>
                <a:gridCol w="523609"/>
                <a:gridCol w="523609"/>
                <a:gridCol w="523609"/>
                <a:gridCol w="523609"/>
                <a:gridCol w="523609"/>
                <a:gridCol w="523609"/>
                <a:gridCol w="523609"/>
                <a:gridCol w="523609"/>
                <a:gridCol w="523609"/>
                <a:gridCol w="523609"/>
              </a:tblGrid>
              <a:tr h="142240">
                <a:tc>
                  <a:txBody>
                    <a:bodyPr/>
                    <a:lstStyle/>
                    <a:p>
                      <a:r>
                        <a:rPr lang="en-US" dirty="0" smtClean="0"/>
                        <a:t>Period</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370840">
                <a:tc>
                  <a:txBody>
                    <a:bodyPr/>
                    <a:lstStyle/>
                    <a:p>
                      <a:r>
                        <a:rPr lang="en-US" dirty="0" smtClean="0"/>
                        <a:t>Value</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4</a:t>
                      </a:r>
                      <a:endParaRPr lang="en-US" dirty="0"/>
                    </a:p>
                  </a:txBody>
                  <a:tcPr anchor="ctr"/>
                </a:tc>
                <a:tc>
                  <a:txBody>
                    <a:bodyPr/>
                    <a:lstStyle/>
                    <a:p>
                      <a:r>
                        <a:rPr lang="en-US" dirty="0" smtClean="0"/>
                        <a:t>3</a:t>
                      </a:r>
                      <a:endParaRPr lang="en-US" dirty="0"/>
                    </a:p>
                  </a:txBody>
                  <a:tcPr anchor="ctr"/>
                </a:tc>
                <a:tc>
                  <a:txBody>
                    <a:bodyPr/>
                    <a:lstStyle/>
                    <a:p>
                      <a:r>
                        <a:rPr lang="en-US" dirty="0" smtClean="0"/>
                        <a:t>7</a:t>
                      </a:r>
                      <a:endParaRPr lang="en-US" dirty="0"/>
                    </a:p>
                  </a:txBody>
                  <a:tcPr anchor="ctr"/>
                </a:tc>
                <a:tc>
                  <a:txBody>
                    <a:bodyPr/>
                    <a:lstStyle/>
                    <a:p>
                      <a:r>
                        <a:rPr lang="en-US" dirty="0" smtClean="0"/>
                        <a:t>5</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3</a:t>
                      </a:r>
                      <a:endParaRPr lang="en-US" dirty="0"/>
                    </a:p>
                  </a:txBody>
                  <a:tcPr anchor="ctr"/>
                </a:tc>
                <a:tc>
                  <a:txBody>
                    <a:bodyPr/>
                    <a:lstStyle/>
                    <a:p>
                      <a:r>
                        <a:rPr lang="en-US" dirty="0" smtClean="0"/>
                        <a:t>6</a:t>
                      </a:r>
                      <a:endParaRPr lang="en-US" dirty="0"/>
                    </a:p>
                  </a:txBody>
                  <a:tcPr anchor="ctr"/>
                </a:tc>
                <a:tc>
                  <a:txBody>
                    <a:bodyPr/>
                    <a:lstStyle/>
                    <a:p>
                      <a:r>
                        <a:rPr lang="en-US" dirty="0" smtClean="0"/>
                        <a:t>4</a:t>
                      </a:r>
                      <a:endParaRPr lang="en-US" dirty="0"/>
                    </a:p>
                  </a:txBody>
                  <a:tcPr anchor="ctr"/>
                </a:tc>
                <a:tc>
                  <a:txBody>
                    <a:bodyPr/>
                    <a:lstStyle/>
                    <a:p>
                      <a:r>
                        <a:rPr lang="en-US" dirty="0" smtClean="0"/>
                        <a:t>5</a:t>
                      </a:r>
                      <a:endParaRPr lang="en-US" dirty="0"/>
                    </a:p>
                  </a:txBody>
                  <a:tcPr anchor="ctr"/>
                </a:tc>
              </a:tr>
              <a:tr h="370840">
                <a:tc>
                  <a:txBody>
                    <a:bodyPr/>
                    <a:lstStyle/>
                    <a:p>
                      <a:r>
                        <a:rPr lang="en-US" dirty="0" smtClean="0"/>
                        <a:t>3mo.</a:t>
                      </a:r>
                      <a:r>
                        <a:rPr lang="en-US" baseline="0" dirty="0" smtClean="0"/>
                        <a:t> Avg.</a:t>
                      </a:r>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r>
            </a:tbl>
          </a:graphicData>
        </a:graphic>
      </p:graphicFrame>
      <p:sp>
        <p:nvSpPr>
          <p:cNvPr id="7" name="TextBox 6"/>
          <p:cNvSpPr txBox="1"/>
          <p:nvPr/>
        </p:nvSpPr>
        <p:spPr>
          <a:xfrm>
            <a:off x="838200" y="3505200"/>
            <a:ext cx="3619500" cy="2677656"/>
          </a:xfrm>
          <a:prstGeom prst="rect">
            <a:avLst/>
          </a:prstGeom>
          <a:noFill/>
        </p:spPr>
        <p:txBody>
          <a:bodyPr wrap="square" numCol="1" rtlCol="0">
            <a:spAutoFit/>
          </a:bodyPr>
          <a:lstStyle/>
          <a:p>
            <a:r>
              <a:rPr lang="en-US" sz="2400" dirty="0" smtClean="0"/>
              <a:t>Period</a:t>
            </a:r>
          </a:p>
          <a:p>
            <a:r>
              <a:rPr lang="en-US" sz="2400" dirty="0" smtClean="0"/>
              <a:t>1	</a:t>
            </a:r>
            <a:r>
              <a:rPr lang="en-US" sz="2400" dirty="0" smtClean="0">
                <a:solidFill>
                  <a:schemeClr val="bg1"/>
                </a:solidFill>
              </a:rPr>
              <a:t>not enough data</a:t>
            </a:r>
          </a:p>
          <a:p>
            <a:r>
              <a:rPr lang="en-US" sz="2400" dirty="0" smtClean="0"/>
              <a:t>2 	</a:t>
            </a:r>
            <a:r>
              <a:rPr lang="en-US" sz="2400" dirty="0" smtClean="0">
                <a:solidFill>
                  <a:schemeClr val="bg1"/>
                </a:solidFill>
              </a:rPr>
              <a:t>not enough data</a:t>
            </a:r>
          </a:p>
          <a:p>
            <a:r>
              <a:rPr lang="en-US" sz="2400" dirty="0" smtClean="0"/>
              <a:t>3	</a:t>
            </a:r>
            <a:r>
              <a:rPr lang="en-US" sz="2400" dirty="0" smtClean="0">
                <a:solidFill>
                  <a:schemeClr val="bg1"/>
                </a:solidFill>
              </a:rPr>
              <a:t>(6 + 8 + 4)/3 = 6.0</a:t>
            </a:r>
          </a:p>
          <a:p>
            <a:r>
              <a:rPr lang="en-US" sz="2400" dirty="0" smtClean="0"/>
              <a:t>4	</a:t>
            </a:r>
            <a:r>
              <a:rPr lang="en-US" sz="2400" dirty="0" smtClean="0">
                <a:solidFill>
                  <a:schemeClr val="bg1"/>
                </a:solidFill>
              </a:rPr>
              <a:t>(8 + 4 + 3)/3 = 5.0</a:t>
            </a:r>
          </a:p>
          <a:p>
            <a:r>
              <a:rPr lang="en-US" sz="2400" dirty="0" smtClean="0"/>
              <a:t>5	</a:t>
            </a:r>
            <a:r>
              <a:rPr lang="en-US" sz="2400" dirty="0" smtClean="0">
                <a:solidFill>
                  <a:schemeClr val="bg1"/>
                </a:solidFill>
              </a:rPr>
              <a:t>(4 </a:t>
            </a:r>
            <a:r>
              <a:rPr lang="en-US" sz="2400" dirty="0">
                <a:solidFill>
                  <a:schemeClr val="bg1"/>
                </a:solidFill>
              </a:rPr>
              <a:t>+ </a:t>
            </a:r>
            <a:r>
              <a:rPr lang="en-US" sz="2400" dirty="0" smtClean="0">
                <a:solidFill>
                  <a:schemeClr val="bg1"/>
                </a:solidFill>
              </a:rPr>
              <a:t>3 + 7)/3 = 4.7</a:t>
            </a:r>
            <a:endParaRPr lang="en-US" sz="2400" dirty="0">
              <a:solidFill>
                <a:schemeClr val="bg1"/>
              </a:solidFill>
            </a:endParaRPr>
          </a:p>
          <a:p>
            <a:r>
              <a:rPr lang="en-US" sz="2400" dirty="0" smtClean="0"/>
              <a:t>6	</a:t>
            </a:r>
            <a:r>
              <a:rPr lang="en-US" sz="2400" dirty="0" smtClean="0">
                <a:solidFill>
                  <a:schemeClr val="bg1"/>
                </a:solidFill>
              </a:rPr>
              <a:t>(3 + 7 + 5)/3 = 5.0</a:t>
            </a:r>
            <a:endParaRPr lang="en-US" sz="2400" dirty="0">
              <a:solidFill>
                <a:schemeClr val="bg1"/>
              </a:solidFill>
            </a:endParaRPr>
          </a:p>
        </p:txBody>
      </p:sp>
      <p:sp>
        <p:nvSpPr>
          <p:cNvPr id="8" name="TextBox 7"/>
          <p:cNvSpPr txBox="1"/>
          <p:nvPr/>
        </p:nvSpPr>
        <p:spPr>
          <a:xfrm>
            <a:off x="4686300" y="3505200"/>
            <a:ext cx="3619500" cy="2677656"/>
          </a:xfrm>
          <a:prstGeom prst="rect">
            <a:avLst/>
          </a:prstGeom>
          <a:noFill/>
        </p:spPr>
        <p:txBody>
          <a:bodyPr wrap="square" numCol="1" rtlCol="0">
            <a:spAutoFit/>
          </a:bodyPr>
          <a:lstStyle/>
          <a:p>
            <a:r>
              <a:rPr lang="en-US" sz="2400" dirty="0" smtClean="0"/>
              <a:t>Period</a:t>
            </a:r>
          </a:p>
          <a:p>
            <a:r>
              <a:rPr lang="en-US" sz="2400" dirty="0"/>
              <a:t>7</a:t>
            </a:r>
            <a:r>
              <a:rPr lang="en-US" sz="2400" dirty="0" smtClean="0"/>
              <a:t>	</a:t>
            </a:r>
            <a:r>
              <a:rPr lang="en-US" sz="2400" dirty="0" smtClean="0">
                <a:solidFill>
                  <a:schemeClr val="bg1"/>
                </a:solidFill>
              </a:rPr>
              <a:t>(7 + 5 + 6)/3 = 6.0</a:t>
            </a:r>
            <a:endParaRPr lang="en-US" sz="2400" dirty="0">
              <a:solidFill>
                <a:schemeClr val="bg1"/>
              </a:solidFill>
            </a:endParaRPr>
          </a:p>
          <a:p>
            <a:r>
              <a:rPr lang="en-US" sz="2400" dirty="0" smtClean="0"/>
              <a:t>8 	</a:t>
            </a:r>
            <a:r>
              <a:rPr lang="en-US" sz="2400" dirty="0" smtClean="0">
                <a:solidFill>
                  <a:schemeClr val="bg1"/>
                </a:solidFill>
              </a:rPr>
              <a:t>(5 + 6 + 8)/3 = 6.3</a:t>
            </a:r>
            <a:endParaRPr lang="en-US" sz="2400" dirty="0">
              <a:solidFill>
                <a:schemeClr val="bg1"/>
              </a:solidFill>
            </a:endParaRPr>
          </a:p>
          <a:p>
            <a:r>
              <a:rPr lang="en-US" sz="2400" dirty="0" smtClean="0"/>
              <a:t>9	</a:t>
            </a:r>
            <a:r>
              <a:rPr lang="en-US" sz="2400" dirty="0" smtClean="0">
                <a:solidFill>
                  <a:schemeClr val="bg1"/>
                </a:solidFill>
              </a:rPr>
              <a:t>(6 + 8 + 3)/3 = 5.7</a:t>
            </a:r>
          </a:p>
          <a:p>
            <a:r>
              <a:rPr lang="en-US" sz="2400" dirty="0" smtClean="0"/>
              <a:t>10	</a:t>
            </a:r>
            <a:r>
              <a:rPr lang="en-US" sz="2400" dirty="0" smtClean="0">
                <a:solidFill>
                  <a:schemeClr val="bg1"/>
                </a:solidFill>
              </a:rPr>
              <a:t>(8 + 3 + 6)/3 = 5.7</a:t>
            </a:r>
          </a:p>
          <a:p>
            <a:r>
              <a:rPr lang="en-US" sz="2400" dirty="0" smtClean="0"/>
              <a:t>11	</a:t>
            </a:r>
            <a:r>
              <a:rPr lang="en-US" sz="2400" dirty="0" smtClean="0">
                <a:solidFill>
                  <a:schemeClr val="bg1"/>
                </a:solidFill>
              </a:rPr>
              <a:t>(3 + 6 + 4)/3 = 4.3</a:t>
            </a:r>
            <a:endParaRPr lang="en-US" sz="2400" dirty="0">
              <a:solidFill>
                <a:schemeClr val="bg1"/>
              </a:solidFill>
            </a:endParaRPr>
          </a:p>
          <a:p>
            <a:r>
              <a:rPr lang="en-US" sz="2400" dirty="0" smtClean="0"/>
              <a:t>12	</a:t>
            </a:r>
            <a:r>
              <a:rPr lang="en-US" sz="2400" dirty="0" smtClean="0">
                <a:solidFill>
                  <a:schemeClr val="bg1"/>
                </a:solidFill>
              </a:rPr>
              <a:t>(6 + 4 + 5)/3 = 5.0</a:t>
            </a:r>
            <a:endParaRPr lang="en-US" sz="2400" dirty="0">
              <a:solidFill>
                <a:schemeClr val="bg1"/>
              </a:solidFill>
            </a:endParaRPr>
          </a:p>
        </p:txBody>
      </p:sp>
    </p:spTree>
    <p:extLst>
      <p:ext uri="{BB962C8B-B14F-4D97-AF65-F5344CB8AC3E}">
        <p14:creationId xmlns:p14="http://schemas.microsoft.com/office/powerpoint/2010/main" val="16601991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Average Calculation</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 Dale R. Geiger 2011</a:t>
            </a:r>
            <a:endParaRPr lang="en-US" dirty="0"/>
          </a:p>
        </p:txBody>
      </p:sp>
      <p:sp>
        <p:nvSpPr>
          <p:cNvPr id="5" name="Slide Number Placeholder 4"/>
          <p:cNvSpPr>
            <a:spLocks noGrp="1"/>
          </p:cNvSpPr>
          <p:nvPr>
            <p:ph type="sldNum" sz="quarter" idx="12"/>
          </p:nvPr>
        </p:nvSpPr>
        <p:spPr/>
        <p:txBody>
          <a:bodyPr/>
          <a:lstStyle/>
          <a:p>
            <a:fld id="{02441906-323D-4D21-BBE4-79D64B67CD50}" type="slidenum">
              <a:rPr lang="en-US" smtClean="0"/>
              <a:pPr/>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098144077"/>
              </p:ext>
            </p:extLst>
          </p:nvPr>
        </p:nvGraphicFramePr>
        <p:xfrm>
          <a:off x="762004" y="1752600"/>
          <a:ext cx="7162796" cy="13766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879488"/>
                <a:gridCol w="523609"/>
                <a:gridCol w="523609"/>
                <a:gridCol w="523609"/>
                <a:gridCol w="523609"/>
                <a:gridCol w="523609"/>
                <a:gridCol w="523609"/>
                <a:gridCol w="523609"/>
                <a:gridCol w="523609"/>
                <a:gridCol w="523609"/>
                <a:gridCol w="523609"/>
                <a:gridCol w="523609"/>
                <a:gridCol w="523609"/>
              </a:tblGrid>
              <a:tr h="142240">
                <a:tc>
                  <a:txBody>
                    <a:bodyPr/>
                    <a:lstStyle/>
                    <a:p>
                      <a:r>
                        <a:rPr lang="en-US" dirty="0" smtClean="0"/>
                        <a:t>Period</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370840">
                <a:tc>
                  <a:txBody>
                    <a:bodyPr/>
                    <a:lstStyle/>
                    <a:p>
                      <a:r>
                        <a:rPr lang="en-US" dirty="0" smtClean="0"/>
                        <a:t>Value</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4</a:t>
                      </a:r>
                      <a:endParaRPr lang="en-US" dirty="0"/>
                    </a:p>
                  </a:txBody>
                  <a:tcPr anchor="ctr"/>
                </a:tc>
                <a:tc>
                  <a:txBody>
                    <a:bodyPr/>
                    <a:lstStyle/>
                    <a:p>
                      <a:r>
                        <a:rPr lang="en-US" dirty="0" smtClean="0"/>
                        <a:t>3</a:t>
                      </a:r>
                      <a:endParaRPr lang="en-US" dirty="0"/>
                    </a:p>
                  </a:txBody>
                  <a:tcPr anchor="ctr"/>
                </a:tc>
                <a:tc>
                  <a:txBody>
                    <a:bodyPr/>
                    <a:lstStyle/>
                    <a:p>
                      <a:r>
                        <a:rPr lang="en-US" dirty="0" smtClean="0"/>
                        <a:t>7</a:t>
                      </a:r>
                      <a:endParaRPr lang="en-US" dirty="0"/>
                    </a:p>
                  </a:txBody>
                  <a:tcPr anchor="ctr"/>
                </a:tc>
                <a:tc>
                  <a:txBody>
                    <a:bodyPr/>
                    <a:lstStyle/>
                    <a:p>
                      <a:r>
                        <a:rPr lang="en-US" dirty="0" smtClean="0"/>
                        <a:t>5</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3</a:t>
                      </a:r>
                      <a:endParaRPr lang="en-US" dirty="0"/>
                    </a:p>
                  </a:txBody>
                  <a:tcPr anchor="ctr"/>
                </a:tc>
                <a:tc>
                  <a:txBody>
                    <a:bodyPr/>
                    <a:lstStyle/>
                    <a:p>
                      <a:r>
                        <a:rPr lang="en-US" dirty="0" smtClean="0"/>
                        <a:t>6</a:t>
                      </a:r>
                      <a:endParaRPr lang="en-US" dirty="0"/>
                    </a:p>
                  </a:txBody>
                  <a:tcPr anchor="ctr"/>
                </a:tc>
                <a:tc>
                  <a:txBody>
                    <a:bodyPr/>
                    <a:lstStyle/>
                    <a:p>
                      <a:r>
                        <a:rPr lang="en-US" dirty="0" smtClean="0"/>
                        <a:t>4</a:t>
                      </a:r>
                      <a:endParaRPr lang="en-US" dirty="0"/>
                    </a:p>
                  </a:txBody>
                  <a:tcPr anchor="ctr"/>
                </a:tc>
                <a:tc>
                  <a:txBody>
                    <a:bodyPr/>
                    <a:lstStyle/>
                    <a:p>
                      <a:r>
                        <a:rPr lang="en-US" dirty="0" smtClean="0"/>
                        <a:t>5</a:t>
                      </a:r>
                      <a:endParaRPr lang="en-US" dirty="0"/>
                    </a:p>
                  </a:txBody>
                  <a:tcPr anchor="ctr"/>
                </a:tc>
              </a:tr>
              <a:tr h="370840">
                <a:tc>
                  <a:txBody>
                    <a:bodyPr/>
                    <a:lstStyle/>
                    <a:p>
                      <a:r>
                        <a:rPr lang="en-US" dirty="0" smtClean="0"/>
                        <a:t>3mo.</a:t>
                      </a:r>
                      <a:r>
                        <a:rPr lang="en-US" baseline="0" dirty="0" smtClean="0"/>
                        <a:t> Avg.</a:t>
                      </a:r>
                      <a:endParaRPr lang="en-US" dirty="0"/>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r>
                        <a:rPr lang="en-US" dirty="0" smtClean="0">
                          <a:effectLst>
                            <a:glow rad="101600">
                              <a:schemeClr val="accent2">
                                <a:satMod val="175000"/>
                                <a:alpha val="40000"/>
                              </a:schemeClr>
                            </a:glow>
                          </a:effectLst>
                        </a:rPr>
                        <a:t>6.0</a:t>
                      </a:r>
                      <a:endParaRPr lang="en-US" dirty="0">
                        <a:effectLst>
                          <a:glow rad="101600">
                            <a:schemeClr val="accent2">
                              <a:satMod val="175000"/>
                              <a:alpha val="40000"/>
                            </a:schemeClr>
                          </a:glow>
                        </a:effectLst>
                      </a:endParaRPr>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r>
            </a:tbl>
          </a:graphicData>
        </a:graphic>
      </p:graphicFrame>
      <p:sp>
        <p:nvSpPr>
          <p:cNvPr id="7" name="TextBox 6"/>
          <p:cNvSpPr txBox="1"/>
          <p:nvPr/>
        </p:nvSpPr>
        <p:spPr>
          <a:xfrm>
            <a:off x="838200" y="3505200"/>
            <a:ext cx="3619500" cy="2677656"/>
          </a:xfrm>
          <a:prstGeom prst="rect">
            <a:avLst/>
          </a:prstGeom>
          <a:noFill/>
        </p:spPr>
        <p:txBody>
          <a:bodyPr wrap="square" numCol="1" rtlCol="0">
            <a:spAutoFit/>
          </a:bodyPr>
          <a:lstStyle/>
          <a:p>
            <a:r>
              <a:rPr lang="en-US" sz="2400" dirty="0" smtClean="0"/>
              <a:t>Period</a:t>
            </a:r>
          </a:p>
          <a:p>
            <a:r>
              <a:rPr lang="en-US" sz="2400" dirty="0" smtClean="0"/>
              <a:t>1	not enough data</a:t>
            </a:r>
          </a:p>
          <a:p>
            <a:r>
              <a:rPr lang="en-US" sz="2400" dirty="0" smtClean="0"/>
              <a:t>2 	not enough data</a:t>
            </a:r>
          </a:p>
          <a:p>
            <a:r>
              <a:rPr lang="en-US" sz="2400" dirty="0" smtClean="0"/>
              <a:t>3	</a:t>
            </a:r>
            <a:r>
              <a:rPr lang="en-US" sz="2400" dirty="0" smtClean="0">
                <a:effectLst>
                  <a:glow rad="101600">
                    <a:schemeClr val="accent2">
                      <a:satMod val="175000"/>
                      <a:alpha val="40000"/>
                    </a:schemeClr>
                  </a:glow>
                </a:effectLst>
              </a:rPr>
              <a:t>(6 + 8 + 4)/3 = 6.0</a:t>
            </a:r>
          </a:p>
          <a:p>
            <a:r>
              <a:rPr lang="en-US" sz="2400" dirty="0" smtClean="0"/>
              <a:t>4	</a:t>
            </a:r>
            <a:r>
              <a:rPr lang="en-US" sz="2400" dirty="0" smtClean="0">
                <a:solidFill>
                  <a:schemeClr val="bg1"/>
                </a:solidFill>
              </a:rPr>
              <a:t>(8 + 4 + 3)/3 = 5.0</a:t>
            </a:r>
          </a:p>
          <a:p>
            <a:r>
              <a:rPr lang="en-US" sz="2400" dirty="0" smtClean="0"/>
              <a:t>5	</a:t>
            </a:r>
            <a:r>
              <a:rPr lang="en-US" sz="2400" dirty="0" smtClean="0">
                <a:solidFill>
                  <a:schemeClr val="bg1"/>
                </a:solidFill>
              </a:rPr>
              <a:t>(4 </a:t>
            </a:r>
            <a:r>
              <a:rPr lang="en-US" sz="2400" dirty="0">
                <a:solidFill>
                  <a:schemeClr val="bg1"/>
                </a:solidFill>
              </a:rPr>
              <a:t>+ </a:t>
            </a:r>
            <a:r>
              <a:rPr lang="en-US" sz="2400" dirty="0" smtClean="0">
                <a:solidFill>
                  <a:schemeClr val="bg1"/>
                </a:solidFill>
              </a:rPr>
              <a:t>3 + 7)/3 = 4.7</a:t>
            </a:r>
            <a:endParaRPr lang="en-US" sz="2400" dirty="0">
              <a:solidFill>
                <a:schemeClr val="bg1"/>
              </a:solidFill>
            </a:endParaRPr>
          </a:p>
          <a:p>
            <a:r>
              <a:rPr lang="en-US" sz="2400" dirty="0" smtClean="0"/>
              <a:t>6	</a:t>
            </a:r>
            <a:r>
              <a:rPr lang="en-US" sz="2400" dirty="0" smtClean="0">
                <a:solidFill>
                  <a:schemeClr val="bg1"/>
                </a:solidFill>
              </a:rPr>
              <a:t>(3 + 7 + 5)/3 = 5.0</a:t>
            </a:r>
            <a:endParaRPr lang="en-US" sz="2400" dirty="0">
              <a:solidFill>
                <a:schemeClr val="bg1"/>
              </a:solidFill>
            </a:endParaRPr>
          </a:p>
        </p:txBody>
      </p:sp>
      <p:sp>
        <p:nvSpPr>
          <p:cNvPr id="8" name="TextBox 7"/>
          <p:cNvSpPr txBox="1"/>
          <p:nvPr/>
        </p:nvSpPr>
        <p:spPr>
          <a:xfrm>
            <a:off x="4686300" y="3505200"/>
            <a:ext cx="3619500" cy="2677656"/>
          </a:xfrm>
          <a:prstGeom prst="rect">
            <a:avLst/>
          </a:prstGeom>
          <a:noFill/>
        </p:spPr>
        <p:txBody>
          <a:bodyPr wrap="square" numCol="1" rtlCol="0">
            <a:spAutoFit/>
          </a:bodyPr>
          <a:lstStyle/>
          <a:p>
            <a:r>
              <a:rPr lang="en-US" sz="2400" dirty="0" smtClean="0"/>
              <a:t>Period</a:t>
            </a:r>
          </a:p>
          <a:p>
            <a:r>
              <a:rPr lang="en-US" sz="2400" dirty="0"/>
              <a:t>7</a:t>
            </a:r>
            <a:r>
              <a:rPr lang="en-US" sz="2400" dirty="0" smtClean="0"/>
              <a:t>	</a:t>
            </a:r>
            <a:r>
              <a:rPr lang="en-US" sz="2400" dirty="0" smtClean="0">
                <a:solidFill>
                  <a:schemeClr val="bg1"/>
                </a:solidFill>
              </a:rPr>
              <a:t>(7 + 5 + 6)/3 = 6.0</a:t>
            </a:r>
            <a:endParaRPr lang="en-US" sz="2400" dirty="0">
              <a:solidFill>
                <a:schemeClr val="bg1"/>
              </a:solidFill>
            </a:endParaRPr>
          </a:p>
          <a:p>
            <a:r>
              <a:rPr lang="en-US" sz="2400" dirty="0" smtClean="0"/>
              <a:t>8 	</a:t>
            </a:r>
            <a:r>
              <a:rPr lang="en-US" sz="2400" dirty="0" smtClean="0">
                <a:solidFill>
                  <a:schemeClr val="bg1"/>
                </a:solidFill>
              </a:rPr>
              <a:t>(5 + 6 + 8)/3 = 6.3</a:t>
            </a:r>
            <a:endParaRPr lang="en-US" sz="2400" dirty="0">
              <a:solidFill>
                <a:schemeClr val="bg1"/>
              </a:solidFill>
            </a:endParaRPr>
          </a:p>
          <a:p>
            <a:r>
              <a:rPr lang="en-US" sz="2400" dirty="0" smtClean="0"/>
              <a:t>9	</a:t>
            </a:r>
            <a:r>
              <a:rPr lang="en-US" sz="2400" dirty="0" smtClean="0">
                <a:solidFill>
                  <a:schemeClr val="bg1"/>
                </a:solidFill>
              </a:rPr>
              <a:t>(6 + 8 + 3)/3 = 5.7</a:t>
            </a:r>
          </a:p>
          <a:p>
            <a:r>
              <a:rPr lang="en-US" sz="2400" dirty="0" smtClean="0"/>
              <a:t>10	</a:t>
            </a:r>
            <a:r>
              <a:rPr lang="en-US" sz="2400" dirty="0" smtClean="0">
                <a:solidFill>
                  <a:schemeClr val="bg1"/>
                </a:solidFill>
              </a:rPr>
              <a:t>(8 + 3 + 6)/3 = 5.7</a:t>
            </a:r>
          </a:p>
          <a:p>
            <a:r>
              <a:rPr lang="en-US" sz="2400" dirty="0" smtClean="0"/>
              <a:t>11	</a:t>
            </a:r>
            <a:r>
              <a:rPr lang="en-US" sz="2400" dirty="0" smtClean="0">
                <a:solidFill>
                  <a:schemeClr val="bg1"/>
                </a:solidFill>
              </a:rPr>
              <a:t>(3 + 6 + 4)/3 = 4.3</a:t>
            </a:r>
            <a:endParaRPr lang="en-US" sz="2400" dirty="0">
              <a:solidFill>
                <a:schemeClr val="bg1"/>
              </a:solidFill>
            </a:endParaRPr>
          </a:p>
          <a:p>
            <a:r>
              <a:rPr lang="en-US" sz="2400" dirty="0" smtClean="0"/>
              <a:t>12	</a:t>
            </a:r>
            <a:r>
              <a:rPr lang="en-US" sz="2400" dirty="0" smtClean="0">
                <a:solidFill>
                  <a:schemeClr val="bg1"/>
                </a:solidFill>
              </a:rPr>
              <a:t>(6 + 4 + 5)/3 = 5.0</a:t>
            </a:r>
            <a:endParaRPr lang="en-US" sz="2400" dirty="0">
              <a:solidFill>
                <a:schemeClr val="bg1"/>
              </a:solidFill>
            </a:endParaRPr>
          </a:p>
        </p:txBody>
      </p:sp>
    </p:spTree>
    <p:extLst>
      <p:ext uri="{BB962C8B-B14F-4D97-AF65-F5344CB8AC3E}">
        <p14:creationId xmlns:p14="http://schemas.microsoft.com/office/powerpoint/2010/main" val="2622999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Average Calculation</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22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76086593"/>
              </p:ext>
            </p:extLst>
          </p:nvPr>
        </p:nvGraphicFramePr>
        <p:xfrm>
          <a:off x="762004" y="1752600"/>
          <a:ext cx="7162796" cy="13766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879488"/>
                <a:gridCol w="523609"/>
                <a:gridCol w="523609"/>
                <a:gridCol w="523609"/>
                <a:gridCol w="523609"/>
                <a:gridCol w="523609"/>
                <a:gridCol w="523609"/>
                <a:gridCol w="523609"/>
                <a:gridCol w="523609"/>
                <a:gridCol w="523609"/>
                <a:gridCol w="523609"/>
                <a:gridCol w="523609"/>
                <a:gridCol w="523609"/>
              </a:tblGrid>
              <a:tr h="142240">
                <a:tc>
                  <a:txBody>
                    <a:bodyPr/>
                    <a:lstStyle/>
                    <a:p>
                      <a:r>
                        <a:rPr lang="en-US" dirty="0" smtClean="0"/>
                        <a:t>Period</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370840">
                <a:tc>
                  <a:txBody>
                    <a:bodyPr/>
                    <a:lstStyle/>
                    <a:p>
                      <a:r>
                        <a:rPr lang="en-US" dirty="0" smtClean="0"/>
                        <a:t>Value</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4</a:t>
                      </a:r>
                      <a:endParaRPr lang="en-US" dirty="0"/>
                    </a:p>
                  </a:txBody>
                  <a:tcPr anchor="ctr"/>
                </a:tc>
                <a:tc>
                  <a:txBody>
                    <a:bodyPr/>
                    <a:lstStyle/>
                    <a:p>
                      <a:r>
                        <a:rPr lang="en-US" dirty="0" smtClean="0"/>
                        <a:t>3</a:t>
                      </a:r>
                      <a:endParaRPr lang="en-US" dirty="0"/>
                    </a:p>
                  </a:txBody>
                  <a:tcPr anchor="ctr"/>
                </a:tc>
                <a:tc>
                  <a:txBody>
                    <a:bodyPr/>
                    <a:lstStyle/>
                    <a:p>
                      <a:r>
                        <a:rPr lang="en-US" dirty="0" smtClean="0"/>
                        <a:t>7</a:t>
                      </a:r>
                      <a:endParaRPr lang="en-US" dirty="0"/>
                    </a:p>
                  </a:txBody>
                  <a:tcPr anchor="ctr"/>
                </a:tc>
                <a:tc>
                  <a:txBody>
                    <a:bodyPr/>
                    <a:lstStyle/>
                    <a:p>
                      <a:r>
                        <a:rPr lang="en-US" dirty="0" smtClean="0"/>
                        <a:t>5</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3</a:t>
                      </a:r>
                      <a:endParaRPr lang="en-US" dirty="0"/>
                    </a:p>
                  </a:txBody>
                  <a:tcPr anchor="ctr"/>
                </a:tc>
                <a:tc>
                  <a:txBody>
                    <a:bodyPr/>
                    <a:lstStyle/>
                    <a:p>
                      <a:r>
                        <a:rPr lang="en-US" dirty="0" smtClean="0"/>
                        <a:t>6</a:t>
                      </a:r>
                      <a:endParaRPr lang="en-US" dirty="0"/>
                    </a:p>
                  </a:txBody>
                  <a:tcPr anchor="ctr"/>
                </a:tc>
                <a:tc>
                  <a:txBody>
                    <a:bodyPr/>
                    <a:lstStyle/>
                    <a:p>
                      <a:r>
                        <a:rPr lang="en-US" dirty="0" smtClean="0"/>
                        <a:t>4</a:t>
                      </a:r>
                      <a:endParaRPr lang="en-US" dirty="0"/>
                    </a:p>
                  </a:txBody>
                  <a:tcPr anchor="ctr"/>
                </a:tc>
                <a:tc>
                  <a:txBody>
                    <a:bodyPr/>
                    <a:lstStyle/>
                    <a:p>
                      <a:r>
                        <a:rPr lang="en-US" dirty="0" smtClean="0"/>
                        <a:t>5</a:t>
                      </a:r>
                      <a:endParaRPr lang="en-US" dirty="0"/>
                    </a:p>
                  </a:txBody>
                  <a:tcPr anchor="ctr"/>
                </a:tc>
              </a:tr>
              <a:tr h="370840">
                <a:tc>
                  <a:txBody>
                    <a:bodyPr/>
                    <a:lstStyle/>
                    <a:p>
                      <a:r>
                        <a:rPr lang="en-US" dirty="0" smtClean="0"/>
                        <a:t>3mo.</a:t>
                      </a:r>
                      <a:r>
                        <a:rPr lang="en-US" baseline="0" dirty="0" smtClean="0"/>
                        <a:t> Avg.</a:t>
                      </a:r>
                      <a:endParaRPr lang="en-US" dirty="0"/>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r>
                        <a:rPr lang="en-US" dirty="0" smtClean="0"/>
                        <a:t>6.0</a:t>
                      </a:r>
                      <a:endParaRPr lang="en-US" dirty="0"/>
                    </a:p>
                  </a:txBody>
                  <a:tcPr anchor="ctr"/>
                </a:tc>
                <a:tc>
                  <a:txBody>
                    <a:bodyPr/>
                    <a:lstStyle/>
                    <a:p>
                      <a:r>
                        <a:rPr lang="en-US" dirty="0" smtClean="0">
                          <a:effectLst>
                            <a:glow rad="101600">
                              <a:schemeClr val="accent2">
                                <a:satMod val="175000"/>
                                <a:alpha val="40000"/>
                              </a:schemeClr>
                            </a:glow>
                          </a:effectLst>
                        </a:rPr>
                        <a:t>5.0</a:t>
                      </a:r>
                      <a:endParaRPr lang="en-US" dirty="0">
                        <a:effectLst>
                          <a:glow rad="101600">
                            <a:schemeClr val="accent2">
                              <a:satMod val="175000"/>
                              <a:alpha val="40000"/>
                            </a:schemeClr>
                          </a:glow>
                        </a:effectLst>
                      </a:endParaRPr>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r>
            </a:tbl>
          </a:graphicData>
        </a:graphic>
      </p:graphicFrame>
      <p:sp>
        <p:nvSpPr>
          <p:cNvPr id="7" name="TextBox 6"/>
          <p:cNvSpPr txBox="1"/>
          <p:nvPr/>
        </p:nvSpPr>
        <p:spPr>
          <a:xfrm>
            <a:off x="838200" y="3505200"/>
            <a:ext cx="3619500" cy="2677656"/>
          </a:xfrm>
          <a:prstGeom prst="rect">
            <a:avLst/>
          </a:prstGeom>
          <a:noFill/>
        </p:spPr>
        <p:txBody>
          <a:bodyPr wrap="square" numCol="1" rtlCol="0">
            <a:spAutoFit/>
          </a:bodyPr>
          <a:lstStyle/>
          <a:p>
            <a:r>
              <a:rPr lang="en-US" sz="2400" dirty="0" smtClean="0"/>
              <a:t>Period</a:t>
            </a:r>
          </a:p>
          <a:p>
            <a:r>
              <a:rPr lang="en-US" sz="2400" dirty="0" smtClean="0"/>
              <a:t>1	not enough data</a:t>
            </a:r>
          </a:p>
          <a:p>
            <a:r>
              <a:rPr lang="en-US" sz="2400" dirty="0" smtClean="0"/>
              <a:t>2 	not enough data</a:t>
            </a:r>
          </a:p>
          <a:p>
            <a:r>
              <a:rPr lang="en-US" sz="2400" dirty="0" smtClean="0"/>
              <a:t>3	(6 + 8 + 4)/3 = 6.0</a:t>
            </a:r>
          </a:p>
          <a:p>
            <a:r>
              <a:rPr lang="en-US" sz="2400" dirty="0" smtClean="0"/>
              <a:t>4	</a:t>
            </a:r>
            <a:r>
              <a:rPr lang="en-US" sz="2400" dirty="0" smtClean="0">
                <a:effectLst>
                  <a:glow rad="101600">
                    <a:schemeClr val="accent2">
                      <a:satMod val="175000"/>
                      <a:alpha val="40000"/>
                    </a:schemeClr>
                  </a:glow>
                </a:effectLst>
              </a:rPr>
              <a:t>(8 + 4 + 3)/3 = 5.0</a:t>
            </a:r>
          </a:p>
          <a:p>
            <a:r>
              <a:rPr lang="en-US" sz="2400" dirty="0" smtClean="0"/>
              <a:t>5	</a:t>
            </a:r>
            <a:r>
              <a:rPr lang="en-US" sz="2400" dirty="0" smtClean="0">
                <a:solidFill>
                  <a:schemeClr val="bg1"/>
                </a:solidFill>
              </a:rPr>
              <a:t>(4 </a:t>
            </a:r>
            <a:r>
              <a:rPr lang="en-US" sz="2400" dirty="0">
                <a:solidFill>
                  <a:schemeClr val="bg1"/>
                </a:solidFill>
              </a:rPr>
              <a:t>+ </a:t>
            </a:r>
            <a:r>
              <a:rPr lang="en-US" sz="2400" dirty="0" smtClean="0">
                <a:solidFill>
                  <a:schemeClr val="bg1"/>
                </a:solidFill>
              </a:rPr>
              <a:t>3 + 7)/3 = 4.7</a:t>
            </a:r>
            <a:endParaRPr lang="en-US" sz="2400" dirty="0">
              <a:solidFill>
                <a:schemeClr val="bg1"/>
              </a:solidFill>
            </a:endParaRPr>
          </a:p>
          <a:p>
            <a:r>
              <a:rPr lang="en-US" sz="2400" dirty="0" smtClean="0"/>
              <a:t>6	</a:t>
            </a:r>
            <a:r>
              <a:rPr lang="en-US" sz="2400" dirty="0" smtClean="0">
                <a:solidFill>
                  <a:schemeClr val="bg1"/>
                </a:solidFill>
              </a:rPr>
              <a:t>(3 + 7 + 5)/3 = 5.0</a:t>
            </a:r>
            <a:endParaRPr lang="en-US" sz="2400" dirty="0">
              <a:solidFill>
                <a:schemeClr val="bg1"/>
              </a:solidFill>
            </a:endParaRPr>
          </a:p>
        </p:txBody>
      </p:sp>
      <p:sp>
        <p:nvSpPr>
          <p:cNvPr id="8" name="TextBox 7"/>
          <p:cNvSpPr txBox="1"/>
          <p:nvPr/>
        </p:nvSpPr>
        <p:spPr>
          <a:xfrm>
            <a:off x="4686300" y="3505200"/>
            <a:ext cx="3619500" cy="2677656"/>
          </a:xfrm>
          <a:prstGeom prst="rect">
            <a:avLst/>
          </a:prstGeom>
          <a:noFill/>
        </p:spPr>
        <p:txBody>
          <a:bodyPr wrap="square" numCol="1" rtlCol="0">
            <a:spAutoFit/>
          </a:bodyPr>
          <a:lstStyle/>
          <a:p>
            <a:r>
              <a:rPr lang="en-US" sz="2400" dirty="0" smtClean="0"/>
              <a:t>Period</a:t>
            </a:r>
          </a:p>
          <a:p>
            <a:r>
              <a:rPr lang="en-US" sz="2400" dirty="0"/>
              <a:t>7</a:t>
            </a:r>
            <a:r>
              <a:rPr lang="en-US" sz="2400" dirty="0" smtClean="0"/>
              <a:t>	</a:t>
            </a:r>
            <a:r>
              <a:rPr lang="en-US" sz="2400" dirty="0" smtClean="0">
                <a:solidFill>
                  <a:schemeClr val="bg1"/>
                </a:solidFill>
              </a:rPr>
              <a:t>(7 + 5 + 6)/3 = 6.0</a:t>
            </a:r>
            <a:endParaRPr lang="en-US" sz="2400" dirty="0">
              <a:solidFill>
                <a:schemeClr val="bg1"/>
              </a:solidFill>
            </a:endParaRPr>
          </a:p>
          <a:p>
            <a:r>
              <a:rPr lang="en-US" sz="2400" dirty="0" smtClean="0"/>
              <a:t>8 	</a:t>
            </a:r>
            <a:r>
              <a:rPr lang="en-US" sz="2400" dirty="0" smtClean="0">
                <a:solidFill>
                  <a:schemeClr val="bg1"/>
                </a:solidFill>
              </a:rPr>
              <a:t>(5 + 6 + 8)/3 = 6.3</a:t>
            </a:r>
            <a:endParaRPr lang="en-US" sz="2400" dirty="0">
              <a:solidFill>
                <a:schemeClr val="bg1"/>
              </a:solidFill>
            </a:endParaRPr>
          </a:p>
          <a:p>
            <a:r>
              <a:rPr lang="en-US" sz="2400" dirty="0" smtClean="0"/>
              <a:t>9	</a:t>
            </a:r>
            <a:r>
              <a:rPr lang="en-US" sz="2400" dirty="0" smtClean="0">
                <a:solidFill>
                  <a:schemeClr val="bg1"/>
                </a:solidFill>
              </a:rPr>
              <a:t>(6 + 8 + 3)/3 = 5.7</a:t>
            </a:r>
          </a:p>
          <a:p>
            <a:r>
              <a:rPr lang="en-US" sz="2400" dirty="0" smtClean="0"/>
              <a:t>10	</a:t>
            </a:r>
            <a:r>
              <a:rPr lang="en-US" sz="2400" dirty="0" smtClean="0">
                <a:solidFill>
                  <a:schemeClr val="bg1"/>
                </a:solidFill>
              </a:rPr>
              <a:t>(8 + 3 + 6)/3 = 5.7</a:t>
            </a:r>
          </a:p>
          <a:p>
            <a:r>
              <a:rPr lang="en-US" sz="2400" dirty="0" smtClean="0"/>
              <a:t>11	</a:t>
            </a:r>
            <a:r>
              <a:rPr lang="en-US" sz="2400" dirty="0" smtClean="0">
                <a:solidFill>
                  <a:schemeClr val="bg1"/>
                </a:solidFill>
              </a:rPr>
              <a:t>(3 + 6 + 4)/3 = 4.3</a:t>
            </a:r>
            <a:endParaRPr lang="en-US" sz="2400" dirty="0">
              <a:solidFill>
                <a:schemeClr val="bg1"/>
              </a:solidFill>
            </a:endParaRPr>
          </a:p>
          <a:p>
            <a:r>
              <a:rPr lang="en-US" sz="2400" dirty="0" smtClean="0"/>
              <a:t>12	</a:t>
            </a:r>
            <a:r>
              <a:rPr lang="en-US" sz="2400" dirty="0" smtClean="0">
                <a:solidFill>
                  <a:schemeClr val="bg1"/>
                </a:solidFill>
              </a:rPr>
              <a:t>(6 + 4 + 5)/3 = 5.0</a:t>
            </a:r>
            <a:endParaRPr lang="en-US" sz="2400" dirty="0">
              <a:solidFill>
                <a:schemeClr val="bg1"/>
              </a:solidFill>
            </a:endParaRPr>
          </a:p>
        </p:txBody>
      </p:sp>
    </p:spTree>
    <p:extLst>
      <p:ext uri="{BB962C8B-B14F-4D97-AF65-F5344CB8AC3E}">
        <p14:creationId xmlns:p14="http://schemas.microsoft.com/office/powerpoint/2010/main" val="2636091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Average Calculation</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23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13765283"/>
              </p:ext>
            </p:extLst>
          </p:nvPr>
        </p:nvGraphicFramePr>
        <p:xfrm>
          <a:off x="762004" y="1752600"/>
          <a:ext cx="7162796" cy="13766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879488"/>
                <a:gridCol w="523609"/>
                <a:gridCol w="523609"/>
                <a:gridCol w="523609"/>
                <a:gridCol w="523609"/>
                <a:gridCol w="523609"/>
                <a:gridCol w="523609"/>
                <a:gridCol w="523609"/>
                <a:gridCol w="523609"/>
                <a:gridCol w="523609"/>
                <a:gridCol w="523609"/>
                <a:gridCol w="523609"/>
                <a:gridCol w="523609"/>
              </a:tblGrid>
              <a:tr h="142240">
                <a:tc>
                  <a:txBody>
                    <a:bodyPr/>
                    <a:lstStyle/>
                    <a:p>
                      <a:r>
                        <a:rPr lang="en-US" dirty="0" smtClean="0"/>
                        <a:t>Period</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370840">
                <a:tc>
                  <a:txBody>
                    <a:bodyPr/>
                    <a:lstStyle/>
                    <a:p>
                      <a:r>
                        <a:rPr lang="en-US" dirty="0" smtClean="0"/>
                        <a:t>Value</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4</a:t>
                      </a:r>
                      <a:endParaRPr lang="en-US" dirty="0"/>
                    </a:p>
                  </a:txBody>
                  <a:tcPr anchor="ctr"/>
                </a:tc>
                <a:tc>
                  <a:txBody>
                    <a:bodyPr/>
                    <a:lstStyle/>
                    <a:p>
                      <a:r>
                        <a:rPr lang="en-US" dirty="0" smtClean="0"/>
                        <a:t>3</a:t>
                      </a:r>
                      <a:endParaRPr lang="en-US" dirty="0"/>
                    </a:p>
                  </a:txBody>
                  <a:tcPr anchor="ctr"/>
                </a:tc>
                <a:tc>
                  <a:txBody>
                    <a:bodyPr/>
                    <a:lstStyle/>
                    <a:p>
                      <a:r>
                        <a:rPr lang="en-US" dirty="0" smtClean="0"/>
                        <a:t>7</a:t>
                      </a:r>
                      <a:endParaRPr lang="en-US" dirty="0"/>
                    </a:p>
                  </a:txBody>
                  <a:tcPr anchor="ctr"/>
                </a:tc>
                <a:tc>
                  <a:txBody>
                    <a:bodyPr/>
                    <a:lstStyle/>
                    <a:p>
                      <a:r>
                        <a:rPr lang="en-US" dirty="0" smtClean="0"/>
                        <a:t>5</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3</a:t>
                      </a:r>
                      <a:endParaRPr lang="en-US" dirty="0"/>
                    </a:p>
                  </a:txBody>
                  <a:tcPr anchor="ctr"/>
                </a:tc>
                <a:tc>
                  <a:txBody>
                    <a:bodyPr/>
                    <a:lstStyle/>
                    <a:p>
                      <a:r>
                        <a:rPr lang="en-US" dirty="0" smtClean="0"/>
                        <a:t>6</a:t>
                      </a:r>
                      <a:endParaRPr lang="en-US" dirty="0"/>
                    </a:p>
                  </a:txBody>
                  <a:tcPr anchor="ctr"/>
                </a:tc>
                <a:tc>
                  <a:txBody>
                    <a:bodyPr/>
                    <a:lstStyle/>
                    <a:p>
                      <a:r>
                        <a:rPr lang="en-US" dirty="0" smtClean="0"/>
                        <a:t>4</a:t>
                      </a:r>
                      <a:endParaRPr lang="en-US" dirty="0"/>
                    </a:p>
                  </a:txBody>
                  <a:tcPr anchor="ctr"/>
                </a:tc>
                <a:tc>
                  <a:txBody>
                    <a:bodyPr/>
                    <a:lstStyle/>
                    <a:p>
                      <a:r>
                        <a:rPr lang="en-US" dirty="0" smtClean="0"/>
                        <a:t>5</a:t>
                      </a:r>
                      <a:endParaRPr lang="en-US" dirty="0"/>
                    </a:p>
                  </a:txBody>
                  <a:tcPr anchor="ctr"/>
                </a:tc>
              </a:tr>
              <a:tr h="370840">
                <a:tc>
                  <a:txBody>
                    <a:bodyPr/>
                    <a:lstStyle/>
                    <a:p>
                      <a:r>
                        <a:rPr lang="en-US" dirty="0" smtClean="0"/>
                        <a:t>3mo.</a:t>
                      </a:r>
                      <a:r>
                        <a:rPr lang="en-US" baseline="0" dirty="0" smtClean="0"/>
                        <a:t> Avg.</a:t>
                      </a:r>
                      <a:endParaRPr lang="en-US" dirty="0"/>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r>
                        <a:rPr lang="en-US" dirty="0" smtClean="0"/>
                        <a:t>6.0</a:t>
                      </a:r>
                      <a:endParaRPr lang="en-US" dirty="0"/>
                    </a:p>
                  </a:txBody>
                  <a:tcPr anchor="ctr"/>
                </a:tc>
                <a:tc>
                  <a:txBody>
                    <a:bodyPr/>
                    <a:lstStyle/>
                    <a:p>
                      <a:r>
                        <a:rPr lang="en-US" dirty="0" smtClean="0"/>
                        <a:t>5.0</a:t>
                      </a:r>
                      <a:endParaRPr lang="en-US" dirty="0"/>
                    </a:p>
                  </a:txBody>
                  <a:tcPr anchor="ctr"/>
                </a:tc>
                <a:tc>
                  <a:txBody>
                    <a:bodyPr/>
                    <a:lstStyle/>
                    <a:p>
                      <a:r>
                        <a:rPr lang="en-US" dirty="0" smtClean="0">
                          <a:effectLst>
                            <a:glow rad="101600">
                              <a:schemeClr val="accent2">
                                <a:satMod val="175000"/>
                                <a:alpha val="40000"/>
                              </a:schemeClr>
                            </a:glow>
                          </a:effectLst>
                        </a:rPr>
                        <a:t>4.7</a:t>
                      </a:r>
                      <a:endParaRPr lang="en-US" dirty="0">
                        <a:effectLst>
                          <a:glow rad="101600">
                            <a:schemeClr val="accent2">
                              <a:satMod val="175000"/>
                              <a:alpha val="40000"/>
                            </a:schemeClr>
                          </a:glow>
                        </a:effectLst>
                      </a:endParaRPr>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r>
            </a:tbl>
          </a:graphicData>
        </a:graphic>
      </p:graphicFrame>
      <p:sp>
        <p:nvSpPr>
          <p:cNvPr id="7" name="TextBox 6"/>
          <p:cNvSpPr txBox="1"/>
          <p:nvPr/>
        </p:nvSpPr>
        <p:spPr>
          <a:xfrm>
            <a:off x="838200" y="3505200"/>
            <a:ext cx="3619500" cy="2677656"/>
          </a:xfrm>
          <a:prstGeom prst="rect">
            <a:avLst/>
          </a:prstGeom>
          <a:noFill/>
        </p:spPr>
        <p:txBody>
          <a:bodyPr wrap="square" numCol="1" rtlCol="0">
            <a:spAutoFit/>
          </a:bodyPr>
          <a:lstStyle/>
          <a:p>
            <a:r>
              <a:rPr lang="en-US" sz="2400" dirty="0" smtClean="0"/>
              <a:t>Period</a:t>
            </a:r>
          </a:p>
          <a:p>
            <a:r>
              <a:rPr lang="en-US" sz="2400" dirty="0" smtClean="0"/>
              <a:t>1	not enough data</a:t>
            </a:r>
          </a:p>
          <a:p>
            <a:r>
              <a:rPr lang="en-US" sz="2400" dirty="0" smtClean="0"/>
              <a:t>2 	not enough data</a:t>
            </a:r>
          </a:p>
          <a:p>
            <a:r>
              <a:rPr lang="en-US" sz="2400" dirty="0" smtClean="0"/>
              <a:t>3	(6 + 8 + 4)/3 = 6.0</a:t>
            </a:r>
          </a:p>
          <a:p>
            <a:r>
              <a:rPr lang="en-US" sz="2400" dirty="0" smtClean="0"/>
              <a:t>4	(8 + 4 + 3)/3 = 5.0</a:t>
            </a:r>
          </a:p>
          <a:p>
            <a:r>
              <a:rPr lang="en-US" sz="2400" dirty="0" smtClean="0"/>
              <a:t>5	</a:t>
            </a:r>
            <a:r>
              <a:rPr lang="en-US" sz="2400" dirty="0" smtClean="0">
                <a:effectLst>
                  <a:glow rad="101600">
                    <a:schemeClr val="accent2">
                      <a:satMod val="175000"/>
                      <a:alpha val="40000"/>
                    </a:schemeClr>
                  </a:glow>
                </a:effectLst>
              </a:rPr>
              <a:t>(4 </a:t>
            </a:r>
            <a:r>
              <a:rPr lang="en-US" sz="2400" dirty="0">
                <a:effectLst>
                  <a:glow rad="101600">
                    <a:schemeClr val="accent2">
                      <a:satMod val="175000"/>
                      <a:alpha val="40000"/>
                    </a:schemeClr>
                  </a:glow>
                </a:effectLst>
              </a:rPr>
              <a:t>+ </a:t>
            </a:r>
            <a:r>
              <a:rPr lang="en-US" sz="2400" dirty="0" smtClean="0">
                <a:effectLst>
                  <a:glow rad="101600">
                    <a:schemeClr val="accent2">
                      <a:satMod val="175000"/>
                      <a:alpha val="40000"/>
                    </a:schemeClr>
                  </a:glow>
                </a:effectLst>
              </a:rPr>
              <a:t>3 + 7)/3 = 4.7</a:t>
            </a:r>
            <a:endParaRPr lang="en-US" sz="2400" dirty="0">
              <a:effectLst>
                <a:glow rad="101600">
                  <a:schemeClr val="accent2">
                    <a:satMod val="175000"/>
                    <a:alpha val="40000"/>
                  </a:schemeClr>
                </a:glow>
              </a:effectLst>
            </a:endParaRPr>
          </a:p>
          <a:p>
            <a:r>
              <a:rPr lang="en-US" sz="2400" dirty="0" smtClean="0"/>
              <a:t>6	</a:t>
            </a:r>
            <a:r>
              <a:rPr lang="en-US" sz="2400" dirty="0" smtClean="0">
                <a:solidFill>
                  <a:schemeClr val="bg1"/>
                </a:solidFill>
              </a:rPr>
              <a:t>(3 + 7 + 5)/3 = 5.0</a:t>
            </a:r>
            <a:endParaRPr lang="en-US" sz="2400" dirty="0">
              <a:solidFill>
                <a:schemeClr val="bg1"/>
              </a:solidFill>
            </a:endParaRPr>
          </a:p>
        </p:txBody>
      </p:sp>
      <p:sp>
        <p:nvSpPr>
          <p:cNvPr id="8" name="TextBox 7"/>
          <p:cNvSpPr txBox="1"/>
          <p:nvPr/>
        </p:nvSpPr>
        <p:spPr>
          <a:xfrm>
            <a:off x="4686300" y="3505200"/>
            <a:ext cx="3619500" cy="2677656"/>
          </a:xfrm>
          <a:prstGeom prst="rect">
            <a:avLst/>
          </a:prstGeom>
          <a:noFill/>
        </p:spPr>
        <p:txBody>
          <a:bodyPr wrap="square" numCol="1" rtlCol="0">
            <a:spAutoFit/>
          </a:bodyPr>
          <a:lstStyle/>
          <a:p>
            <a:r>
              <a:rPr lang="en-US" sz="2400" dirty="0" smtClean="0"/>
              <a:t>Period</a:t>
            </a:r>
          </a:p>
          <a:p>
            <a:r>
              <a:rPr lang="en-US" sz="2400" dirty="0"/>
              <a:t>7</a:t>
            </a:r>
            <a:r>
              <a:rPr lang="en-US" sz="2400" dirty="0" smtClean="0"/>
              <a:t>	</a:t>
            </a:r>
            <a:r>
              <a:rPr lang="en-US" sz="2400" dirty="0" smtClean="0">
                <a:solidFill>
                  <a:schemeClr val="bg1"/>
                </a:solidFill>
              </a:rPr>
              <a:t>(7 + 5 + 6)/3 = 6.0</a:t>
            </a:r>
            <a:endParaRPr lang="en-US" sz="2400" dirty="0">
              <a:solidFill>
                <a:schemeClr val="bg1"/>
              </a:solidFill>
            </a:endParaRPr>
          </a:p>
          <a:p>
            <a:r>
              <a:rPr lang="en-US" sz="2400" dirty="0" smtClean="0"/>
              <a:t>8 	</a:t>
            </a:r>
            <a:r>
              <a:rPr lang="en-US" sz="2400" dirty="0" smtClean="0">
                <a:solidFill>
                  <a:schemeClr val="bg1"/>
                </a:solidFill>
              </a:rPr>
              <a:t>(5 + 6 + 8)/3 = 6.3</a:t>
            </a:r>
            <a:endParaRPr lang="en-US" sz="2400" dirty="0">
              <a:solidFill>
                <a:schemeClr val="bg1"/>
              </a:solidFill>
            </a:endParaRPr>
          </a:p>
          <a:p>
            <a:r>
              <a:rPr lang="en-US" sz="2400" dirty="0" smtClean="0"/>
              <a:t>9	</a:t>
            </a:r>
            <a:r>
              <a:rPr lang="en-US" sz="2400" dirty="0" smtClean="0">
                <a:solidFill>
                  <a:schemeClr val="bg1"/>
                </a:solidFill>
              </a:rPr>
              <a:t>(6 + 8 + 3)/3 = 5.7</a:t>
            </a:r>
          </a:p>
          <a:p>
            <a:r>
              <a:rPr lang="en-US" sz="2400" dirty="0" smtClean="0"/>
              <a:t>10	</a:t>
            </a:r>
            <a:r>
              <a:rPr lang="en-US" sz="2400" dirty="0" smtClean="0">
                <a:solidFill>
                  <a:schemeClr val="bg1"/>
                </a:solidFill>
              </a:rPr>
              <a:t>(8 + 3 + 6)/3 = 5.7</a:t>
            </a:r>
          </a:p>
          <a:p>
            <a:r>
              <a:rPr lang="en-US" sz="2400" dirty="0" smtClean="0"/>
              <a:t>11	</a:t>
            </a:r>
            <a:r>
              <a:rPr lang="en-US" sz="2400" dirty="0" smtClean="0">
                <a:solidFill>
                  <a:schemeClr val="bg1"/>
                </a:solidFill>
              </a:rPr>
              <a:t>(3 + 6 + 4)/3 = 4.3</a:t>
            </a:r>
            <a:endParaRPr lang="en-US" sz="2400" dirty="0">
              <a:solidFill>
                <a:schemeClr val="bg1"/>
              </a:solidFill>
            </a:endParaRPr>
          </a:p>
          <a:p>
            <a:r>
              <a:rPr lang="en-US" sz="2400" dirty="0" smtClean="0"/>
              <a:t>12	</a:t>
            </a:r>
            <a:r>
              <a:rPr lang="en-US" sz="2400" dirty="0" smtClean="0">
                <a:solidFill>
                  <a:schemeClr val="bg1"/>
                </a:solidFill>
              </a:rPr>
              <a:t>(6 + 4 + 5)/3 = 5.0</a:t>
            </a:r>
            <a:endParaRPr lang="en-US" sz="2400" dirty="0">
              <a:solidFill>
                <a:schemeClr val="bg1"/>
              </a:solidFill>
            </a:endParaRPr>
          </a:p>
        </p:txBody>
      </p:sp>
    </p:spTree>
    <p:extLst>
      <p:ext uri="{BB962C8B-B14F-4D97-AF65-F5344CB8AC3E}">
        <p14:creationId xmlns:p14="http://schemas.microsoft.com/office/powerpoint/2010/main" val="27013884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Average Calculation</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24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228497310"/>
              </p:ext>
            </p:extLst>
          </p:nvPr>
        </p:nvGraphicFramePr>
        <p:xfrm>
          <a:off x="762004" y="1752600"/>
          <a:ext cx="7162796" cy="13766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879488"/>
                <a:gridCol w="523609"/>
                <a:gridCol w="523609"/>
                <a:gridCol w="523609"/>
                <a:gridCol w="523609"/>
                <a:gridCol w="523609"/>
                <a:gridCol w="523609"/>
                <a:gridCol w="523609"/>
                <a:gridCol w="523609"/>
                <a:gridCol w="523609"/>
                <a:gridCol w="523609"/>
                <a:gridCol w="523609"/>
                <a:gridCol w="523609"/>
              </a:tblGrid>
              <a:tr h="142240">
                <a:tc>
                  <a:txBody>
                    <a:bodyPr/>
                    <a:lstStyle/>
                    <a:p>
                      <a:r>
                        <a:rPr lang="en-US" dirty="0" smtClean="0"/>
                        <a:t>Period</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370840">
                <a:tc>
                  <a:txBody>
                    <a:bodyPr/>
                    <a:lstStyle/>
                    <a:p>
                      <a:r>
                        <a:rPr lang="en-US" dirty="0" smtClean="0"/>
                        <a:t>Value</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4</a:t>
                      </a:r>
                      <a:endParaRPr lang="en-US" dirty="0"/>
                    </a:p>
                  </a:txBody>
                  <a:tcPr anchor="ctr"/>
                </a:tc>
                <a:tc>
                  <a:txBody>
                    <a:bodyPr/>
                    <a:lstStyle/>
                    <a:p>
                      <a:r>
                        <a:rPr lang="en-US" dirty="0" smtClean="0"/>
                        <a:t>3</a:t>
                      </a:r>
                      <a:endParaRPr lang="en-US" dirty="0"/>
                    </a:p>
                  </a:txBody>
                  <a:tcPr anchor="ctr"/>
                </a:tc>
                <a:tc>
                  <a:txBody>
                    <a:bodyPr/>
                    <a:lstStyle/>
                    <a:p>
                      <a:r>
                        <a:rPr lang="en-US" dirty="0" smtClean="0"/>
                        <a:t>7</a:t>
                      </a:r>
                      <a:endParaRPr lang="en-US" dirty="0"/>
                    </a:p>
                  </a:txBody>
                  <a:tcPr anchor="ctr"/>
                </a:tc>
                <a:tc>
                  <a:txBody>
                    <a:bodyPr/>
                    <a:lstStyle/>
                    <a:p>
                      <a:r>
                        <a:rPr lang="en-US" dirty="0" smtClean="0"/>
                        <a:t>5</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3</a:t>
                      </a:r>
                      <a:endParaRPr lang="en-US" dirty="0"/>
                    </a:p>
                  </a:txBody>
                  <a:tcPr anchor="ctr"/>
                </a:tc>
                <a:tc>
                  <a:txBody>
                    <a:bodyPr/>
                    <a:lstStyle/>
                    <a:p>
                      <a:r>
                        <a:rPr lang="en-US" dirty="0" smtClean="0"/>
                        <a:t>6</a:t>
                      </a:r>
                      <a:endParaRPr lang="en-US" dirty="0"/>
                    </a:p>
                  </a:txBody>
                  <a:tcPr anchor="ctr"/>
                </a:tc>
                <a:tc>
                  <a:txBody>
                    <a:bodyPr/>
                    <a:lstStyle/>
                    <a:p>
                      <a:r>
                        <a:rPr lang="en-US" dirty="0" smtClean="0"/>
                        <a:t>4</a:t>
                      </a:r>
                      <a:endParaRPr lang="en-US" dirty="0"/>
                    </a:p>
                  </a:txBody>
                  <a:tcPr anchor="ctr"/>
                </a:tc>
                <a:tc>
                  <a:txBody>
                    <a:bodyPr/>
                    <a:lstStyle/>
                    <a:p>
                      <a:r>
                        <a:rPr lang="en-US" dirty="0" smtClean="0"/>
                        <a:t>5</a:t>
                      </a:r>
                      <a:endParaRPr lang="en-US" dirty="0"/>
                    </a:p>
                  </a:txBody>
                  <a:tcPr anchor="ctr"/>
                </a:tc>
              </a:tr>
              <a:tr h="370840">
                <a:tc>
                  <a:txBody>
                    <a:bodyPr/>
                    <a:lstStyle/>
                    <a:p>
                      <a:r>
                        <a:rPr lang="en-US" dirty="0" smtClean="0"/>
                        <a:t>3mo.</a:t>
                      </a:r>
                      <a:r>
                        <a:rPr lang="en-US" baseline="0" dirty="0" smtClean="0"/>
                        <a:t> Avg.</a:t>
                      </a:r>
                      <a:endParaRPr lang="en-US" dirty="0"/>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r>
                        <a:rPr lang="en-US" dirty="0" smtClean="0"/>
                        <a:t>6.0</a:t>
                      </a:r>
                      <a:endParaRPr lang="en-US" dirty="0"/>
                    </a:p>
                  </a:txBody>
                  <a:tcPr anchor="ctr"/>
                </a:tc>
                <a:tc>
                  <a:txBody>
                    <a:bodyPr/>
                    <a:lstStyle/>
                    <a:p>
                      <a:r>
                        <a:rPr lang="en-US" dirty="0" smtClean="0"/>
                        <a:t>5.0</a:t>
                      </a:r>
                      <a:endParaRPr lang="en-US" dirty="0"/>
                    </a:p>
                  </a:txBody>
                  <a:tcPr anchor="ctr"/>
                </a:tc>
                <a:tc>
                  <a:txBody>
                    <a:bodyPr/>
                    <a:lstStyle/>
                    <a:p>
                      <a:r>
                        <a:rPr lang="en-US" dirty="0" smtClean="0"/>
                        <a:t>4.7</a:t>
                      </a:r>
                      <a:endParaRPr lang="en-US" dirty="0"/>
                    </a:p>
                  </a:txBody>
                  <a:tcPr anchor="ctr"/>
                </a:tc>
                <a:tc>
                  <a:txBody>
                    <a:bodyPr/>
                    <a:lstStyle/>
                    <a:p>
                      <a:r>
                        <a:rPr lang="en-US" dirty="0" smtClean="0"/>
                        <a:t>5.0</a:t>
                      </a:r>
                      <a:endParaRPr lang="en-US" dirty="0"/>
                    </a:p>
                  </a:txBody>
                  <a:tcPr anchor="ctr"/>
                </a:tc>
                <a:tc>
                  <a:txBody>
                    <a:bodyPr/>
                    <a:lstStyle/>
                    <a:p>
                      <a:r>
                        <a:rPr lang="en-US" dirty="0" smtClean="0"/>
                        <a:t>6.0</a:t>
                      </a:r>
                      <a:endParaRPr lang="en-US" dirty="0"/>
                    </a:p>
                  </a:txBody>
                  <a:tcPr anchor="ctr"/>
                </a:tc>
                <a:tc>
                  <a:txBody>
                    <a:bodyPr/>
                    <a:lstStyle/>
                    <a:p>
                      <a:r>
                        <a:rPr lang="en-US" dirty="0" smtClean="0"/>
                        <a:t>6.3</a:t>
                      </a:r>
                      <a:endParaRPr lang="en-US" dirty="0"/>
                    </a:p>
                  </a:txBody>
                  <a:tcPr anchor="ctr"/>
                </a:tc>
                <a:tc>
                  <a:txBody>
                    <a:bodyPr/>
                    <a:lstStyle/>
                    <a:p>
                      <a:r>
                        <a:rPr lang="en-US" dirty="0" smtClean="0"/>
                        <a:t>5.7</a:t>
                      </a:r>
                      <a:endParaRPr lang="en-US" dirty="0"/>
                    </a:p>
                  </a:txBody>
                  <a:tcPr anchor="ctr"/>
                </a:tc>
                <a:tc>
                  <a:txBody>
                    <a:bodyPr/>
                    <a:lstStyle/>
                    <a:p>
                      <a:r>
                        <a:rPr lang="en-US" dirty="0" smtClean="0"/>
                        <a:t>5.7</a:t>
                      </a:r>
                      <a:endParaRPr lang="en-US" dirty="0"/>
                    </a:p>
                  </a:txBody>
                  <a:tcPr anchor="ctr"/>
                </a:tc>
                <a:tc>
                  <a:txBody>
                    <a:bodyPr/>
                    <a:lstStyle/>
                    <a:p>
                      <a:r>
                        <a:rPr lang="en-US" dirty="0" smtClean="0"/>
                        <a:t>4.3</a:t>
                      </a:r>
                      <a:endParaRPr lang="en-US" dirty="0"/>
                    </a:p>
                  </a:txBody>
                  <a:tcPr anchor="ctr"/>
                </a:tc>
                <a:tc>
                  <a:txBody>
                    <a:bodyPr/>
                    <a:lstStyle/>
                    <a:p>
                      <a:r>
                        <a:rPr lang="en-US" dirty="0" smtClean="0"/>
                        <a:t>5.0</a:t>
                      </a:r>
                      <a:endParaRPr lang="en-US" dirty="0"/>
                    </a:p>
                  </a:txBody>
                  <a:tcPr anchor="ctr"/>
                </a:tc>
              </a:tr>
            </a:tbl>
          </a:graphicData>
        </a:graphic>
      </p:graphicFrame>
      <p:sp>
        <p:nvSpPr>
          <p:cNvPr id="7" name="TextBox 6"/>
          <p:cNvSpPr txBox="1"/>
          <p:nvPr/>
        </p:nvSpPr>
        <p:spPr>
          <a:xfrm>
            <a:off x="838200" y="3505200"/>
            <a:ext cx="3619500" cy="2677656"/>
          </a:xfrm>
          <a:prstGeom prst="rect">
            <a:avLst/>
          </a:prstGeom>
          <a:noFill/>
        </p:spPr>
        <p:txBody>
          <a:bodyPr wrap="square" numCol="1" rtlCol="0">
            <a:spAutoFit/>
          </a:bodyPr>
          <a:lstStyle/>
          <a:p>
            <a:r>
              <a:rPr lang="en-US" sz="2400" dirty="0" smtClean="0"/>
              <a:t>Period</a:t>
            </a:r>
          </a:p>
          <a:p>
            <a:r>
              <a:rPr lang="en-US" sz="2400" dirty="0" smtClean="0"/>
              <a:t>1	not enough data</a:t>
            </a:r>
          </a:p>
          <a:p>
            <a:r>
              <a:rPr lang="en-US" sz="2400" dirty="0" smtClean="0"/>
              <a:t>2 	not enough data</a:t>
            </a:r>
          </a:p>
          <a:p>
            <a:r>
              <a:rPr lang="en-US" sz="2400" dirty="0" smtClean="0"/>
              <a:t>3	(6 + 8 + 4)/3 = 6.0</a:t>
            </a:r>
          </a:p>
          <a:p>
            <a:r>
              <a:rPr lang="en-US" sz="2400" dirty="0" smtClean="0"/>
              <a:t>4	(8 + 4 + 3)/3 = 5.0</a:t>
            </a:r>
          </a:p>
          <a:p>
            <a:r>
              <a:rPr lang="en-US" sz="2400" dirty="0" smtClean="0"/>
              <a:t>5	(4 </a:t>
            </a:r>
            <a:r>
              <a:rPr lang="en-US" sz="2400" dirty="0"/>
              <a:t>+ </a:t>
            </a:r>
            <a:r>
              <a:rPr lang="en-US" sz="2400" dirty="0" smtClean="0"/>
              <a:t>3 + 7)/3 = 4.7</a:t>
            </a:r>
            <a:endParaRPr lang="en-US" sz="2400" dirty="0"/>
          </a:p>
          <a:p>
            <a:r>
              <a:rPr lang="en-US" sz="2400" dirty="0" smtClean="0"/>
              <a:t>6	(3 + 7 + 5)/3 = 5.0</a:t>
            </a:r>
            <a:endParaRPr lang="en-US" sz="2400" dirty="0"/>
          </a:p>
        </p:txBody>
      </p:sp>
      <p:sp>
        <p:nvSpPr>
          <p:cNvPr id="8" name="TextBox 7"/>
          <p:cNvSpPr txBox="1"/>
          <p:nvPr/>
        </p:nvSpPr>
        <p:spPr>
          <a:xfrm>
            <a:off x="4686300" y="3505200"/>
            <a:ext cx="3619500" cy="2677656"/>
          </a:xfrm>
          <a:prstGeom prst="rect">
            <a:avLst/>
          </a:prstGeom>
          <a:noFill/>
        </p:spPr>
        <p:txBody>
          <a:bodyPr wrap="square" numCol="1" rtlCol="0">
            <a:spAutoFit/>
          </a:bodyPr>
          <a:lstStyle/>
          <a:p>
            <a:r>
              <a:rPr lang="en-US" sz="2400" dirty="0" smtClean="0"/>
              <a:t>Period</a:t>
            </a:r>
          </a:p>
          <a:p>
            <a:r>
              <a:rPr lang="en-US" sz="2400" dirty="0"/>
              <a:t>7</a:t>
            </a:r>
            <a:r>
              <a:rPr lang="en-US" sz="2400" dirty="0" smtClean="0"/>
              <a:t>	(7 + 5 + 6)/3 = 6.0</a:t>
            </a:r>
            <a:endParaRPr lang="en-US" sz="2400" dirty="0"/>
          </a:p>
          <a:p>
            <a:r>
              <a:rPr lang="en-US" sz="2400" dirty="0" smtClean="0"/>
              <a:t>8 	(5 + 6 + 8)/3 = 6.3</a:t>
            </a:r>
            <a:endParaRPr lang="en-US" sz="2400" dirty="0"/>
          </a:p>
          <a:p>
            <a:r>
              <a:rPr lang="en-US" sz="2400" dirty="0" smtClean="0"/>
              <a:t>9	(6 + 8 + 3)/3 = 5.7</a:t>
            </a:r>
          </a:p>
          <a:p>
            <a:r>
              <a:rPr lang="en-US" sz="2400" dirty="0" smtClean="0"/>
              <a:t>10	(8 + 3 + 6)/3 = 5.7</a:t>
            </a:r>
          </a:p>
          <a:p>
            <a:r>
              <a:rPr lang="en-US" sz="2400" dirty="0" smtClean="0"/>
              <a:t>11	(3 + 6 + 4)/3 = 4.3</a:t>
            </a:r>
            <a:endParaRPr lang="en-US" sz="2400" dirty="0"/>
          </a:p>
          <a:p>
            <a:r>
              <a:rPr lang="en-US" sz="2400" dirty="0" smtClean="0"/>
              <a:t>12	(6 + 4 + 5)/3 = 5.0</a:t>
            </a:r>
            <a:endParaRPr lang="en-US" sz="2400" dirty="0"/>
          </a:p>
        </p:txBody>
      </p:sp>
    </p:spTree>
    <p:extLst>
      <p:ext uri="{BB962C8B-B14F-4D97-AF65-F5344CB8AC3E}">
        <p14:creationId xmlns:p14="http://schemas.microsoft.com/office/powerpoint/2010/main" val="32029813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Graph of Rolling Average</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1819615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FC848842-81D2-4375-AA4C-DE1F8F96B941}" type="slidenum">
              <a:rPr lang="en-US" smtClean="0"/>
              <a:pPr/>
              <a:t>25</a:t>
            </a:fld>
            <a:endParaRPr lang="en-US"/>
          </a:p>
        </p:txBody>
      </p:sp>
      <p:sp>
        <p:nvSpPr>
          <p:cNvPr id="3" name="TextBox 2"/>
          <p:cNvSpPr txBox="1"/>
          <p:nvPr/>
        </p:nvSpPr>
        <p:spPr>
          <a:xfrm>
            <a:off x="762000" y="6019800"/>
            <a:ext cx="6189258" cy="369332"/>
          </a:xfrm>
          <a:prstGeom prst="rect">
            <a:avLst/>
          </a:prstGeom>
          <a:noFill/>
        </p:spPr>
        <p:txBody>
          <a:bodyPr wrap="none" rtlCol="0">
            <a:spAutoFit/>
          </a:bodyPr>
          <a:lstStyle/>
          <a:p>
            <a:r>
              <a:rPr lang="en-US" b="1" dirty="0" smtClean="0">
                <a:solidFill>
                  <a:srgbClr val="FF0000"/>
                </a:solidFill>
              </a:rPr>
              <a:t>This is a time series.  X-axis represents  sequential time periods</a:t>
            </a:r>
            <a:endParaRPr lang="en-US" b="1" dirty="0">
              <a:solidFill>
                <a:srgbClr val="FF0000"/>
              </a:solidFill>
            </a:endParaRPr>
          </a:p>
        </p:txBody>
      </p:sp>
    </p:spTree>
    <p:extLst>
      <p:ext uri="{BB962C8B-B14F-4D97-AF65-F5344CB8AC3E}">
        <p14:creationId xmlns:p14="http://schemas.microsoft.com/office/powerpoint/2010/main" val="22344546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Graph of Rolling Average</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1683940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FC848842-81D2-4375-AA4C-DE1F8F96B941}" type="slidenum">
              <a:rPr lang="en-US" smtClean="0"/>
              <a:pPr/>
              <a:t>26</a:t>
            </a:fld>
            <a:endParaRPr lang="en-US"/>
          </a:p>
        </p:txBody>
      </p:sp>
      <p:sp>
        <p:nvSpPr>
          <p:cNvPr id="8" name="TextBox 7"/>
          <p:cNvSpPr txBox="1"/>
          <p:nvPr/>
        </p:nvSpPr>
        <p:spPr>
          <a:xfrm>
            <a:off x="762000" y="6019800"/>
            <a:ext cx="6189258" cy="369332"/>
          </a:xfrm>
          <a:prstGeom prst="rect">
            <a:avLst/>
          </a:prstGeom>
          <a:noFill/>
        </p:spPr>
        <p:txBody>
          <a:bodyPr wrap="none" rtlCol="0">
            <a:spAutoFit/>
          </a:bodyPr>
          <a:lstStyle/>
          <a:p>
            <a:r>
              <a:rPr lang="en-US" b="1" dirty="0" smtClean="0">
                <a:solidFill>
                  <a:srgbClr val="FF0000"/>
                </a:solidFill>
              </a:rPr>
              <a:t>This is a time series.  X-axis represents  sequential time periods</a:t>
            </a:r>
            <a:endParaRPr lang="en-US" b="1" dirty="0">
              <a:solidFill>
                <a:srgbClr val="FF0000"/>
              </a:solidFill>
            </a:endParaRPr>
          </a:p>
        </p:txBody>
      </p:sp>
    </p:spTree>
    <p:extLst>
      <p:ext uri="{BB962C8B-B14F-4D97-AF65-F5344CB8AC3E}">
        <p14:creationId xmlns:p14="http://schemas.microsoft.com/office/powerpoint/2010/main" val="21516799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Rolling Average vs. Regression</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0497664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FC848842-81D2-4375-AA4C-DE1F8F96B941}" type="slidenum">
              <a:rPr lang="en-US" smtClean="0"/>
              <a:pPr/>
              <a:t>27</a:t>
            </a:fld>
            <a:endParaRPr lang="en-US"/>
          </a:p>
        </p:txBody>
      </p:sp>
      <p:sp>
        <p:nvSpPr>
          <p:cNvPr id="8" name="TextBox 7"/>
          <p:cNvSpPr txBox="1"/>
          <p:nvPr/>
        </p:nvSpPr>
        <p:spPr>
          <a:xfrm>
            <a:off x="762000" y="6019800"/>
            <a:ext cx="6189258" cy="369332"/>
          </a:xfrm>
          <a:prstGeom prst="rect">
            <a:avLst/>
          </a:prstGeom>
          <a:noFill/>
        </p:spPr>
        <p:txBody>
          <a:bodyPr wrap="none" rtlCol="0">
            <a:spAutoFit/>
          </a:bodyPr>
          <a:lstStyle/>
          <a:p>
            <a:r>
              <a:rPr lang="en-US" b="1" dirty="0" smtClean="0">
                <a:solidFill>
                  <a:srgbClr val="FF0000"/>
                </a:solidFill>
              </a:rPr>
              <a:t>This is a time series.  X-axis represents  sequential time periods</a:t>
            </a:r>
            <a:endParaRPr lang="en-US" b="1" dirty="0">
              <a:solidFill>
                <a:srgbClr val="FF0000"/>
              </a:solidFill>
            </a:endParaRPr>
          </a:p>
        </p:txBody>
      </p:sp>
    </p:spTree>
    <p:extLst>
      <p:ext uri="{BB962C8B-B14F-4D97-AF65-F5344CB8AC3E}">
        <p14:creationId xmlns:p14="http://schemas.microsoft.com/office/powerpoint/2010/main" val="1762144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Rolling Average to Project Future Demand</a:t>
            </a:r>
            <a:endParaRPr lang="en-US" dirty="0"/>
          </a:p>
        </p:txBody>
      </p:sp>
      <p:sp>
        <p:nvSpPr>
          <p:cNvPr id="3" name="Content Placeholder 2"/>
          <p:cNvSpPr>
            <a:spLocks noGrp="1"/>
          </p:cNvSpPr>
          <p:nvPr>
            <p:ph idx="1"/>
          </p:nvPr>
        </p:nvSpPr>
        <p:spPr/>
        <p:txBody>
          <a:bodyPr>
            <a:normAutofit/>
          </a:bodyPr>
          <a:lstStyle/>
          <a:p>
            <a:r>
              <a:rPr lang="en-US" dirty="0" smtClean="0"/>
              <a:t>Assume that the previous rolling average will be maintained</a:t>
            </a:r>
          </a:p>
          <a:p>
            <a:endParaRPr lang="en-US" dirty="0"/>
          </a:p>
          <a:p>
            <a:endParaRPr lang="en-US" dirty="0" smtClean="0"/>
          </a:p>
          <a:p>
            <a:endParaRPr lang="en-US" dirty="0"/>
          </a:p>
          <a:p>
            <a:r>
              <a:rPr lang="en-US" dirty="0" smtClean="0"/>
              <a:t>Our forecast for period 13 will assume a rolling average of 5, same as period 12</a:t>
            </a:r>
          </a:p>
          <a:p>
            <a:pPr marL="0" indent="0" algn="ctr">
              <a:buNone/>
            </a:pPr>
            <a:r>
              <a:rPr lang="en-US" dirty="0" smtClean="0"/>
              <a:t>(Per11 + Per12 + Per13)/3 = 5</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28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851755219"/>
              </p:ext>
            </p:extLst>
          </p:nvPr>
        </p:nvGraphicFramePr>
        <p:xfrm>
          <a:off x="762004" y="2814320"/>
          <a:ext cx="7162796" cy="137668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879488"/>
                <a:gridCol w="523609"/>
                <a:gridCol w="523609"/>
                <a:gridCol w="523609"/>
                <a:gridCol w="523609"/>
                <a:gridCol w="523609"/>
                <a:gridCol w="523609"/>
                <a:gridCol w="523609"/>
                <a:gridCol w="523609"/>
                <a:gridCol w="523609"/>
                <a:gridCol w="523609"/>
                <a:gridCol w="523609"/>
                <a:gridCol w="523609"/>
              </a:tblGrid>
              <a:tr h="142240">
                <a:tc>
                  <a:txBody>
                    <a:bodyPr/>
                    <a:lstStyle/>
                    <a:p>
                      <a:r>
                        <a:rPr lang="en-US" dirty="0" smtClean="0"/>
                        <a:t>Period</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370840">
                <a:tc>
                  <a:txBody>
                    <a:bodyPr/>
                    <a:lstStyle/>
                    <a:p>
                      <a:r>
                        <a:rPr lang="en-US" dirty="0" smtClean="0"/>
                        <a:t>Value</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4</a:t>
                      </a:r>
                      <a:endParaRPr lang="en-US" dirty="0"/>
                    </a:p>
                  </a:txBody>
                  <a:tcPr anchor="ctr"/>
                </a:tc>
                <a:tc>
                  <a:txBody>
                    <a:bodyPr/>
                    <a:lstStyle/>
                    <a:p>
                      <a:r>
                        <a:rPr lang="en-US" dirty="0" smtClean="0"/>
                        <a:t>3</a:t>
                      </a:r>
                      <a:endParaRPr lang="en-US" dirty="0"/>
                    </a:p>
                  </a:txBody>
                  <a:tcPr anchor="ctr"/>
                </a:tc>
                <a:tc>
                  <a:txBody>
                    <a:bodyPr/>
                    <a:lstStyle/>
                    <a:p>
                      <a:r>
                        <a:rPr lang="en-US" dirty="0" smtClean="0"/>
                        <a:t>7</a:t>
                      </a:r>
                      <a:endParaRPr lang="en-US" dirty="0"/>
                    </a:p>
                  </a:txBody>
                  <a:tcPr anchor="ctr"/>
                </a:tc>
                <a:tc>
                  <a:txBody>
                    <a:bodyPr/>
                    <a:lstStyle/>
                    <a:p>
                      <a:r>
                        <a:rPr lang="en-US" dirty="0" smtClean="0"/>
                        <a:t>5</a:t>
                      </a:r>
                      <a:endParaRPr lang="en-US" dirty="0"/>
                    </a:p>
                  </a:txBody>
                  <a:tcPr anchor="ctr"/>
                </a:tc>
                <a:tc>
                  <a:txBody>
                    <a:bodyPr/>
                    <a:lstStyle/>
                    <a:p>
                      <a:r>
                        <a:rPr lang="en-US" dirty="0" smtClean="0"/>
                        <a:t>6</a:t>
                      </a:r>
                      <a:endParaRPr lang="en-US" dirty="0"/>
                    </a:p>
                  </a:txBody>
                  <a:tcPr anchor="ctr"/>
                </a:tc>
                <a:tc>
                  <a:txBody>
                    <a:bodyPr/>
                    <a:lstStyle/>
                    <a:p>
                      <a:r>
                        <a:rPr lang="en-US" dirty="0" smtClean="0"/>
                        <a:t>8</a:t>
                      </a:r>
                      <a:endParaRPr lang="en-US" dirty="0"/>
                    </a:p>
                  </a:txBody>
                  <a:tcPr anchor="ctr"/>
                </a:tc>
                <a:tc>
                  <a:txBody>
                    <a:bodyPr/>
                    <a:lstStyle/>
                    <a:p>
                      <a:r>
                        <a:rPr lang="en-US" dirty="0" smtClean="0"/>
                        <a:t>3</a:t>
                      </a:r>
                      <a:endParaRPr lang="en-US" dirty="0"/>
                    </a:p>
                  </a:txBody>
                  <a:tcPr anchor="ctr"/>
                </a:tc>
                <a:tc>
                  <a:txBody>
                    <a:bodyPr/>
                    <a:lstStyle/>
                    <a:p>
                      <a:r>
                        <a:rPr lang="en-US" dirty="0" smtClean="0"/>
                        <a:t>6</a:t>
                      </a:r>
                      <a:endParaRPr lang="en-US" dirty="0"/>
                    </a:p>
                  </a:txBody>
                  <a:tcPr anchor="ctr"/>
                </a:tc>
                <a:tc>
                  <a:txBody>
                    <a:bodyPr/>
                    <a:lstStyle/>
                    <a:p>
                      <a:r>
                        <a:rPr lang="en-US" dirty="0" smtClean="0"/>
                        <a:t>4</a:t>
                      </a:r>
                      <a:endParaRPr lang="en-US" dirty="0"/>
                    </a:p>
                  </a:txBody>
                  <a:tcPr anchor="ctr"/>
                </a:tc>
                <a:tc>
                  <a:txBody>
                    <a:bodyPr/>
                    <a:lstStyle/>
                    <a:p>
                      <a:r>
                        <a:rPr lang="en-US" dirty="0" smtClean="0"/>
                        <a:t>5</a:t>
                      </a:r>
                      <a:endParaRPr lang="en-US" dirty="0"/>
                    </a:p>
                  </a:txBody>
                  <a:tcPr anchor="ctr"/>
                </a:tc>
              </a:tr>
              <a:tr h="370840">
                <a:tc>
                  <a:txBody>
                    <a:bodyPr/>
                    <a:lstStyle/>
                    <a:p>
                      <a:r>
                        <a:rPr lang="en-US" dirty="0" smtClean="0"/>
                        <a:t>3mo.</a:t>
                      </a:r>
                      <a:r>
                        <a:rPr lang="en-US" baseline="0" dirty="0" smtClean="0"/>
                        <a:t> Avg.</a:t>
                      </a:r>
                      <a:endParaRPr lang="en-US" dirty="0"/>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r>
                        <a:rPr lang="en-US" dirty="0" smtClean="0"/>
                        <a:t>6.0</a:t>
                      </a:r>
                      <a:endParaRPr lang="en-US" dirty="0"/>
                    </a:p>
                  </a:txBody>
                  <a:tcPr anchor="ctr"/>
                </a:tc>
                <a:tc>
                  <a:txBody>
                    <a:bodyPr/>
                    <a:lstStyle/>
                    <a:p>
                      <a:r>
                        <a:rPr lang="en-US" dirty="0" smtClean="0"/>
                        <a:t>5.0</a:t>
                      </a:r>
                      <a:endParaRPr lang="en-US" dirty="0"/>
                    </a:p>
                  </a:txBody>
                  <a:tcPr anchor="ctr"/>
                </a:tc>
                <a:tc>
                  <a:txBody>
                    <a:bodyPr/>
                    <a:lstStyle/>
                    <a:p>
                      <a:r>
                        <a:rPr lang="en-US" dirty="0" smtClean="0"/>
                        <a:t>4.7</a:t>
                      </a:r>
                      <a:endParaRPr lang="en-US" dirty="0"/>
                    </a:p>
                  </a:txBody>
                  <a:tcPr anchor="ctr"/>
                </a:tc>
                <a:tc>
                  <a:txBody>
                    <a:bodyPr/>
                    <a:lstStyle/>
                    <a:p>
                      <a:r>
                        <a:rPr lang="en-US" dirty="0" smtClean="0"/>
                        <a:t>5.0</a:t>
                      </a:r>
                      <a:endParaRPr lang="en-US" dirty="0"/>
                    </a:p>
                  </a:txBody>
                  <a:tcPr anchor="ctr"/>
                </a:tc>
                <a:tc>
                  <a:txBody>
                    <a:bodyPr/>
                    <a:lstStyle/>
                    <a:p>
                      <a:r>
                        <a:rPr lang="en-US" dirty="0" smtClean="0"/>
                        <a:t>6.0</a:t>
                      </a:r>
                      <a:endParaRPr lang="en-US" dirty="0"/>
                    </a:p>
                  </a:txBody>
                  <a:tcPr anchor="ctr"/>
                </a:tc>
                <a:tc>
                  <a:txBody>
                    <a:bodyPr/>
                    <a:lstStyle/>
                    <a:p>
                      <a:r>
                        <a:rPr lang="en-US" dirty="0" smtClean="0"/>
                        <a:t>6.3</a:t>
                      </a:r>
                      <a:endParaRPr lang="en-US" dirty="0"/>
                    </a:p>
                  </a:txBody>
                  <a:tcPr anchor="ctr"/>
                </a:tc>
                <a:tc>
                  <a:txBody>
                    <a:bodyPr/>
                    <a:lstStyle/>
                    <a:p>
                      <a:r>
                        <a:rPr lang="en-US" dirty="0" smtClean="0"/>
                        <a:t>5.7</a:t>
                      </a:r>
                      <a:endParaRPr lang="en-US" dirty="0"/>
                    </a:p>
                  </a:txBody>
                  <a:tcPr anchor="ctr"/>
                </a:tc>
                <a:tc>
                  <a:txBody>
                    <a:bodyPr/>
                    <a:lstStyle/>
                    <a:p>
                      <a:r>
                        <a:rPr lang="en-US" dirty="0" smtClean="0"/>
                        <a:t>5.7</a:t>
                      </a:r>
                      <a:endParaRPr lang="en-US" dirty="0"/>
                    </a:p>
                  </a:txBody>
                  <a:tcPr anchor="ctr"/>
                </a:tc>
                <a:tc>
                  <a:txBody>
                    <a:bodyPr/>
                    <a:lstStyle/>
                    <a:p>
                      <a:r>
                        <a:rPr lang="en-US" dirty="0" smtClean="0"/>
                        <a:t>4.3</a:t>
                      </a:r>
                      <a:endParaRPr lang="en-US" dirty="0"/>
                    </a:p>
                  </a:txBody>
                  <a:tcPr anchor="ctr"/>
                </a:tc>
                <a:tc>
                  <a:txBody>
                    <a:bodyPr/>
                    <a:lstStyle/>
                    <a:p>
                      <a:r>
                        <a:rPr lang="en-US" dirty="0" smtClean="0"/>
                        <a:t>5.0</a:t>
                      </a:r>
                      <a:endParaRPr lang="en-US" dirty="0"/>
                    </a:p>
                  </a:txBody>
                  <a:tcPr anchor="ctr"/>
                </a:tc>
              </a:tr>
            </a:tbl>
          </a:graphicData>
        </a:graphic>
      </p:graphicFrame>
    </p:spTree>
    <p:extLst>
      <p:ext uri="{BB962C8B-B14F-4D97-AF65-F5344CB8AC3E}">
        <p14:creationId xmlns:p14="http://schemas.microsoft.com/office/powerpoint/2010/main" val="1635813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Rolling Average to Project Future Demand</a:t>
            </a:r>
          </a:p>
        </p:txBody>
      </p:sp>
      <p:sp>
        <p:nvSpPr>
          <p:cNvPr id="3" name="Content Placeholder 2"/>
          <p:cNvSpPr>
            <a:spLocks noGrp="1"/>
          </p:cNvSpPr>
          <p:nvPr>
            <p:ph idx="1"/>
          </p:nvPr>
        </p:nvSpPr>
        <p:spPr/>
        <p:txBody>
          <a:bodyPr/>
          <a:lstStyle/>
          <a:p>
            <a:r>
              <a:rPr lang="en-US" dirty="0" smtClean="0"/>
              <a:t>Plug in the known values and solve the equation:</a:t>
            </a:r>
          </a:p>
          <a:p>
            <a:pPr marL="0" indent="0" algn="ctr">
              <a:buNone/>
            </a:pPr>
            <a:r>
              <a:rPr lang="en-US" dirty="0" smtClean="0"/>
              <a:t>(</a:t>
            </a:r>
            <a:r>
              <a:rPr lang="en-US" dirty="0"/>
              <a:t>Per11 + Per12 + Per13)/3 = 5</a:t>
            </a:r>
          </a:p>
          <a:p>
            <a:pPr marL="0" indent="0" algn="ctr">
              <a:buNone/>
            </a:pPr>
            <a:r>
              <a:rPr lang="en-US" dirty="0"/>
              <a:t>(4 + 5 + Per13)/3 = </a:t>
            </a:r>
            <a:r>
              <a:rPr lang="en-US" dirty="0" smtClean="0"/>
              <a:t>5</a:t>
            </a:r>
          </a:p>
          <a:p>
            <a:pPr marL="0" indent="0" algn="ctr">
              <a:buNone/>
            </a:pPr>
            <a:r>
              <a:rPr lang="en-US" dirty="0" smtClean="0">
                <a:solidFill>
                  <a:schemeClr val="bg1">
                    <a:lumMod val="50000"/>
                  </a:schemeClr>
                </a:solidFill>
              </a:rPr>
              <a:t>3 * </a:t>
            </a:r>
            <a:r>
              <a:rPr lang="en-US" dirty="0" smtClean="0"/>
              <a:t>(4 </a:t>
            </a:r>
            <a:r>
              <a:rPr lang="en-US" dirty="0"/>
              <a:t>+ 5 + </a:t>
            </a:r>
            <a:r>
              <a:rPr lang="en-US" dirty="0" smtClean="0"/>
              <a:t>Per13)</a:t>
            </a:r>
            <a:r>
              <a:rPr lang="en-US" dirty="0" smtClean="0">
                <a:solidFill>
                  <a:schemeClr val="bg1">
                    <a:lumMod val="50000"/>
                  </a:schemeClr>
                </a:solidFill>
              </a:rPr>
              <a:t>/3 </a:t>
            </a:r>
            <a:r>
              <a:rPr lang="en-US" dirty="0" smtClean="0"/>
              <a:t>= 5 * 3</a:t>
            </a:r>
            <a:endParaRPr lang="en-US" dirty="0"/>
          </a:p>
          <a:p>
            <a:pPr marL="0" indent="0" algn="ctr">
              <a:buNone/>
            </a:pPr>
            <a:r>
              <a:rPr lang="en-US" dirty="0" smtClean="0"/>
              <a:t>9 + Per13 </a:t>
            </a:r>
            <a:r>
              <a:rPr lang="en-US" dirty="0"/>
              <a:t>= </a:t>
            </a:r>
            <a:r>
              <a:rPr lang="en-US" dirty="0" smtClean="0"/>
              <a:t>15</a:t>
            </a:r>
          </a:p>
          <a:p>
            <a:pPr marL="0" indent="0" algn="ctr">
              <a:buNone/>
            </a:pPr>
            <a:r>
              <a:rPr lang="en-US" dirty="0" smtClean="0"/>
              <a:t>Per13 </a:t>
            </a:r>
            <a:r>
              <a:rPr lang="en-US" dirty="0"/>
              <a:t>= 6</a:t>
            </a:r>
          </a:p>
          <a:p>
            <a:pPr marL="0" indent="0" algn="ctr">
              <a:buNone/>
            </a:pPr>
            <a:endParaRPr lang="en-US" dirty="0"/>
          </a:p>
          <a:p>
            <a:pPr marL="0" indent="0" algn="ctr">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29</a:t>
            </a:fld>
            <a:endParaRPr lang="en-US"/>
          </a:p>
        </p:txBody>
      </p:sp>
    </p:spTree>
    <p:extLst>
      <p:ext uri="{BB962C8B-B14F-4D97-AF65-F5344CB8AC3E}">
        <p14:creationId xmlns:p14="http://schemas.microsoft.com/office/powerpoint/2010/main" val="1282364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Task: </a:t>
            </a:r>
            <a:r>
              <a:rPr lang="en-US" dirty="0" smtClean="0"/>
              <a:t>Project Sales Or Production Levels Using The Rolling Average</a:t>
            </a:r>
          </a:p>
          <a:p>
            <a:r>
              <a:rPr lang="en-US" b="1" dirty="0" smtClean="0"/>
              <a:t>Condition</a:t>
            </a:r>
            <a:r>
              <a:rPr lang="en-US" b="1" dirty="0" smtClean="0"/>
              <a:t>: </a:t>
            </a:r>
            <a:r>
              <a:rPr lang="en-US" dirty="0" smtClean="0"/>
              <a:t>You </a:t>
            </a:r>
            <a:r>
              <a:rPr lang="en-US" dirty="0"/>
              <a:t>are a cost advisor technician with access to all regulations/course handouts, and awareness of Operational Environment (OE)/Contemporary Operational Environment (COE) variables and </a:t>
            </a:r>
            <a:r>
              <a:rPr lang="en-US" dirty="0" smtClean="0"/>
              <a:t>actors</a:t>
            </a:r>
          </a:p>
          <a:p>
            <a:r>
              <a:rPr lang="en-US" b="1" dirty="0" smtClean="0"/>
              <a:t>Standard:  </a:t>
            </a:r>
            <a:r>
              <a:rPr lang="en-US" dirty="0"/>
              <a:t>with at least 80% </a:t>
            </a:r>
            <a:r>
              <a:rPr lang="en-US" dirty="0" smtClean="0"/>
              <a:t>accuracy</a:t>
            </a:r>
          </a:p>
          <a:p>
            <a:pPr lvl="1"/>
            <a:r>
              <a:rPr lang="en-US" dirty="0"/>
              <a:t>D</a:t>
            </a:r>
            <a:r>
              <a:rPr lang="en-US" dirty="0" smtClean="0"/>
              <a:t>emonstrate </a:t>
            </a:r>
            <a:r>
              <a:rPr lang="en-US" dirty="0"/>
              <a:t>understanding of Trend Projection </a:t>
            </a:r>
            <a:r>
              <a:rPr lang="en-US" dirty="0" smtClean="0"/>
              <a:t>concepts</a:t>
            </a:r>
            <a:endParaRPr lang="en-US" b="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3</a:t>
            </a:fld>
            <a:endParaRPr lang="en-US"/>
          </a:p>
        </p:txBody>
      </p:sp>
    </p:spTree>
    <p:extLst>
      <p:ext uri="{BB962C8B-B14F-4D97-AF65-F5344CB8AC3E}">
        <p14:creationId xmlns:p14="http://schemas.microsoft.com/office/powerpoint/2010/main" val="7981319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Rolling Average to Project Future Demand</a:t>
            </a:r>
          </a:p>
        </p:txBody>
      </p:sp>
      <p:sp>
        <p:nvSpPr>
          <p:cNvPr id="3" name="Content Placeholder 2"/>
          <p:cNvSpPr>
            <a:spLocks noGrp="1"/>
          </p:cNvSpPr>
          <p:nvPr>
            <p:ph idx="1"/>
          </p:nvPr>
        </p:nvSpPr>
        <p:spPr/>
        <p:txBody>
          <a:bodyPr/>
          <a:lstStyle/>
          <a:p>
            <a:r>
              <a:rPr lang="en-US" dirty="0" smtClean="0"/>
              <a:t>Plug in the known values and solve the equation:</a:t>
            </a:r>
          </a:p>
          <a:p>
            <a:pPr marL="0" indent="0" algn="ctr">
              <a:buNone/>
            </a:pPr>
            <a:r>
              <a:rPr lang="en-US" dirty="0" smtClean="0"/>
              <a:t>(</a:t>
            </a:r>
            <a:r>
              <a:rPr lang="en-US" dirty="0"/>
              <a:t>Per11 + Per12 + Per13)/3 = 5</a:t>
            </a:r>
          </a:p>
          <a:p>
            <a:pPr marL="0" indent="0" algn="ctr">
              <a:buNone/>
            </a:pPr>
            <a:r>
              <a:rPr lang="en-US" dirty="0"/>
              <a:t>(4 + 5 + Per13)/3 = </a:t>
            </a:r>
            <a:r>
              <a:rPr lang="en-US" dirty="0" smtClean="0"/>
              <a:t>5</a:t>
            </a:r>
          </a:p>
          <a:p>
            <a:pPr marL="0" indent="0" algn="ctr">
              <a:buNone/>
            </a:pPr>
            <a:r>
              <a:rPr lang="en-US" dirty="0" smtClean="0">
                <a:solidFill>
                  <a:schemeClr val="bg1">
                    <a:lumMod val="50000"/>
                  </a:schemeClr>
                </a:solidFill>
              </a:rPr>
              <a:t>3 * </a:t>
            </a:r>
            <a:r>
              <a:rPr lang="en-US" dirty="0" smtClean="0"/>
              <a:t>(4 </a:t>
            </a:r>
            <a:r>
              <a:rPr lang="en-US" dirty="0"/>
              <a:t>+ 5 + </a:t>
            </a:r>
            <a:r>
              <a:rPr lang="en-US" dirty="0" smtClean="0"/>
              <a:t>Per13)</a:t>
            </a:r>
            <a:r>
              <a:rPr lang="en-US" dirty="0" smtClean="0">
                <a:solidFill>
                  <a:schemeClr val="bg1">
                    <a:lumMod val="50000"/>
                  </a:schemeClr>
                </a:solidFill>
              </a:rPr>
              <a:t>/3 </a:t>
            </a:r>
            <a:r>
              <a:rPr lang="en-US" dirty="0" smtClean="0"/>
              <a:t>= 5 * 3</a:t>
            </a:r>
            <a:endParaRPr lang="en-US" dirty="0"/>
          </a:p>
          <a:p>
            <a:pPr marL="0" indent="0" algn="ctr">
              <a:buNone/>
            </a:pPr>
            <a:r>
              <a:rPr lang="en-US" dirty="0" smtClean="0"/>
              <a:t>9 + Per13 </a:t>
            </a:r>
            <a:r>
              <a:rPr lang="en-US" dirty="0"/>
              <a:t>= </a:t>
            </a:r>
            <a:r>
              <a:rPr lang="en-US" dirty="0" smtClean="0"/>
              <a:t>15</a:t>
            </a:r>
          </a:p>
          <a:p>
            <a:pPr marL="0" indent="0" algn="ctr">
              <a:buNone/>
            </a:pPr>
            <a:r>
              <a:rPr lang="en-US" dirty="0" smtClean="0"/>
              <a:t>Per13 </a:t>
            </a:r>
            <a:r>
              <a:rPr lang="en-US" dirty="0"/>
              <a:t>= 6</a:t>
            </a:r>
          </a:p>
          <a:p>
            <a:pPr marL="0" indent="0" algn="ctr">
              <a:buNone/>
            </a:pPr>
            <a:endParaRPr lang="en-US" dirty="0"/>
          </a:p>
          <a:p>
            <a:pPr marL="0" indent="0" algn="ctr">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30</a:t>
            </a:fld>
            <a:endParaRPr lang="en-US"/>
          </a:p>
        </p:txBody>
      </p:sp>
      <p:sp>
        <p:nvSpPr>
          <p:cNvPr id="6" name="TextBox 5"/>
          <p:cNvSpPr txBox="1"/>
          <p:nvPr/>
        </p:nvSpPr>
        <p:spPr>
          <a:xfrm>
            <a:off x="152400" y="4419600"/>
            <a:ext cx="2895600" cy="1323439"/>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000" b="1" i="1" dirty="0" smtClean="0"/>
              <a:t>What would regression analysis project?</a:t>
            </a:r>
          </a:p>
          <a:p>
            <a:pPr algn="ctr"/>
            <a:endParaRPr lang="en-US" sz="2000" b="1" i="1" dirty="0" smtClean="0"/>
          </a:p>
          <a:p>
            <a:pPr algn="ctr"/>
            <a:r>
              <a:rPr lang="en-US" sz="2000" b="1" i="1" dirty="0" smtClean="0"/>
              <a:t>Which is “right”?</a:t>
            </a:r>
            <a:endParaRPr lang="en-US" sz="2000" b="1" i="1" dirty="0"/>
          </a:p>
        </p:txBody>
      </p:sp>
    </p:spTree>
    <p:extLst>
      <p:ext uri="{BB962C8B-B14F-4D97-AF65-F5344CB8AC3E}">
        <p14:creationId xmlns:p14="http://schemas.microsoft.com/office/powerpoint/2010/main" val="1496242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Rolling Average vs. Regression</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049766487"/>
              </p:ext>
            </p:extLst>
          </p:nvPr>
        </p:nvGraphicFramePr>
        <p:xfrm>
          <a:off x="457200" y="1600200"/>
          <a:ext cx="6705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FC848842-81D2-4375-AA4C-DE1F8F96B941}" type="slidenum">
              <a:rPr lang="en-US" smtClean="0"/>
              <a:pPr/>
              <a:t>31</a:t>
            </a:fld>
            <a:endParaRPr lang="en-US"/>
          </a:p>
        </p:txBody>
      </p:sp>
      <p:sp>
        <p:nvSpPr>
          <p:cNvPr id="8" name="TextBox 7"/>
          <p:cNvSpPr txBox="1"/>
          <p:nvPr/>
        </p:nvSpPr>
        <p:spPr>
          <a:xfrm>
            <a:off x="762000" y="6019800"/>
            <a:ext cx="6189258" cy="369332"/>
          </a:xfrm>
          <a:prstGeom prst="rect">
            <a:avLst/>
          </a:prstGeom>
          <a:noFill/>
        </p:spPr>
        <p:txBody>
          <a:bodyPr wrap="none" rtlCol="0">
            <a:spAutoFit/>
          </a:bodyPr>
          <a:lstStyle/>
          <a:p>
            <a:r>
              <a:rPr lang="en-US" b="1" dirty="0" smtClean="0">
                <a:solidFill>
                  <a:srgbClr val="FF0000"/>
                </a:solidFill>
              </a:rPr>
              <a:t>This is a time series.  X-axis represents  sequential time periods</a:t>
            </a:r>
            <a:endParaRPr lang="en-US" b="1" dirty="0">
              <a:solidFill>
                <a:srgbClr val="FF0000"/>
              </a:solidFill>
            </a:endParaRPr>
          </a:p>
        </p:txBody>
      </p:sp>
      <p:sp>
        <p:nvSpPr>
          <p:cNvPr id="9" name="Smiley Face 8"/>
          <p:cNvSpPr/>
          <p:nvPr/>
        </p:nvSpPr>
        <p:spPr>
          <a:xfrm flipH="1" flipV="1">
            <a:off x="7467600" y="3505198"/>
            <a:ext cx="152400" cy="76201"/>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9" idx="1"/>
          </p:cNvCxnSpPr>
          <p:nvPr/>
        </p:nvCxnSpPr>
        <p:spPr>
          <a:xfrm rot="5400000" flipH="1">
            <a:off x="4109227" y="81786"/>
            <a:ext cx="522233" cy="6454676"/>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flipV="1">
            <a:off x="6781800" y="3048000"/>
            <a:ext cx="685800" cy="381000"/>
          </a:xfrm>
          <a:prstGeom prst="line">
            <a:avLst/>
          </a:prstGeom>
          <a:ln w="381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Smiley Face 21"/>
          <p:cNvSpPr/>
          <p:nvPr/>
        </p:nvSpPr>
        <p:spPr>
          <a:xfrm flipH="1" flipV="1">
            <a:off x="7467600" y="2971800"/>
            <a:ext cx="152400" cy="76201"/>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162800" y="5726668"/>
            <a:ext cx="762000" cy="369332"/>
          </a:xfrm>
          <a:prstGeom prst="rect">
            <a:avLst/>
          </a:prstGeom>
          <a:noFill/>
        </p:spPr>
        <p:txBody>
          <a:bodyPr wrap="square" rtlCol="0">
            <a:spAutoFit/>
          </a:bodyPr>
          <a:lstStyle/>
          <a:p>
            <a:r>
              <a:rPr lang="en-US" dirty="0" smtClean="0"/>
              <a:t>13</a:t>
            </a:r>
            <a:endParaRPr lang="en-US" dirty="0"/>
          </a:p>
        </p:txBody>
      </p:sp>
      <p:sp>
        <p:nvSpPr>
          <p:cNvPr id="25" name="TextBox 24"/>
          <p:cNvSpPr txBox="1"/>
          <p:nvPr/>
        </p:nvSpPr>
        <p:spPr>
          <a:xfrm>
            <a:off x="5361568" y="1371600"/>
            <a:ext cx="3179379" cy="923330"/>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i="1" dirty="0" smtClean="0"/>
              <a:t>3 month rolling average </a:t>
            </a:r>
            <a:r>
              <a:rPr lang="en-US" b="1" i="1" dirty="0"/>
              <a:t>suggests </a:t>
            </a:r>
            <a:r>
              <a:rPr lang="en-US" b="1" i="1" dirty="0" smtClean="0"/>
              <a:t>an inflection point has changed the trend</a:t>
            </a:r>
            <a:endParaRPr lang="en-US" b="1" i="1" dirty="0"/>
          </a:p>
        </p:txBody>
      </p:sp>
      <p:sp>
        <p:nvSpPr>
          <p:cNvPr id="13" name="TextBox 12"/>
          <p:cNvSpPr txBox="1"/>
          <p:nvPr/>
        </p:nvSpPr>
        <p:spPr>
          <a:xfrm>
            <a:off x="5651938" y="4495800"/>
            <a:ext cx="3179379" cy="923330"/>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i="1" dirty="0" smtClean="0"/>
              <a:t>Regression picks up the long term downward trend, predicting another decrease</a:t>
            </a:r>
          </a:p>
        </p:txBody>
      </p:sp>
      <p:cxnSp>
        <p:nvCxnSpPr>
          <p:cNvPr id="4" name="Straight Arrow Connector 3"/>
          <p:cNvCxnSpPr>
            <a:stCxn id="25" idx="2"/>
            <a:endCxn id="22" idx="4"/>
          </p:cNvCxnSpPr>
          <p:nvPr/>
        </p:nvCxnSpPr>
        <p:spPr>
          <a:xfrm>
            <a:off x="6951258" y="2294930"/>
            <a:ext cx="592542" cy="67687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7" name="Straight Arrow Connector 16"/>
          <p:cNvCxnSpPr/>
          <p:nvPr/>
        </p:nvCxnSpPr>
        <p:spPr>
          <a:xfrm flipV="1">
            <a:off x="7241627" y="3581399"/>
            <a:ext cx="302173" cy="914401"/>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762144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sz="4000"/>
              <a:t>Rolling Average Strengths and Weaknesses</a:t>
            </a:r>
          </a:p>
        </p:txBody>
      </p:sp>
      <p:sp>
        <p:nvSpPr>
          <p:cNvPr id="71683" name="Rectangle 3"/>
          <p:cNvSpPr>
            <a:spLocks noGrp="1" noChangeArrowheads="1"/>
          </p:cNvSpPr>
          <p:nvPr>
            <p:ph idx="1"/>
          </p:nvPr>
        </p:nvSpPr>
        <p:spPr>
          <a:xfrm>
            <a:off x="457200" y="1600200"/>
            <a:ext cx="8229600" cy="5029200"/>
          </a:xfrm>
        </p:spPr>
        <p:txBody>
          <a:bodyPr>
            <a:normAutofit/>
          </a:bodyPr>
          <a:lstStyle/>
          <a:p>
            <a:r>
              <a:rPr lang="en-US" sz="2800" dirty="0" smtClean="0"/>
              <a:t>Can be calculated very precisely</a:t>
            </a:r>
          </a:p>
          <a:p>
            <a:pPr lvl="1"/>
            <a:r>
              <a:rPr lang="en-US" sz="2400" dirty="0" smtClean="0"/>
              <a:t>But may be precisely wrong</a:t>
            </a:r>
          </a:p>
          <a:p>
            <a:r>
              <a:rPr lang="en-US" sz="2800" dirty="0" smtClean="0"/>
              <a:t>Simple to calculate</a:t>
            </a:r>
          </a:p>
          <a:p>
            <a:r>
              <a:rPr lang="en-US" sz="2800" dirty="0" smtClean="0"/>
              <a:t>The main strength of rolling averages is that they dampen the effect of short term changes</a:t>
            </a:r>
          </a:p>
          <a:p>
            <a:pPr lvl="1"/>
            <a:r>
              <a:rPr lang="en-US" sz="2400" dirty="0" smtClean="0"/>
              <a:t>This helps decision makers avoid knee jerk responses to changes in demand that may not be significant</a:t>
            </a:r>
          </a:p>
          <a:p>
            <a:pPr lvl="1"/>
            <a:r>
              <a:rPr lang="en-US" sz="2400" dirty="0" smtClean="0"/>
              <a:t>Decision makers are often looking for inflection points</a:t>
            </a:r>
          </a:p>
          <a:p>
            <a:pPr lvl="1"/>
            <a:r>
              <a:rPr lang="en-US" sz="2400" dirty="0" smtClean="0"/>
              <a:t>An inflection point in a </a:t>
            </a:r>
            <a:r>
              <a:rPr lang="en-US" sz="2400" i="1" dirty="0" smtClean="0"/>
              <a:t>six month </a:t>
            </a:r>
            <a:r>
              <a:rPr lang="en-US" sz="2400" dirty="0" smtClean="0"/>
              <a:t>rolling average carries a lot of weight</a:t>
            </a:r>
          </a:p>
          <a:p>
            <a:pPr lvl="1">
              <a:buFontTx/>
              <a:buNone/>
            </a:pPr>
            <a:endParaRPr lang="en-US"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02441906-323D-4D21-BBE4-79D64B67CD50}"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Check on Learning</a:t>
            </a:r>
            <a:endParaRPr lang="en-US" dirty="0"/>
          </a:p>
        </p:txBody>
      </p:sp>
      <p:sp>
        <p:nvSpPr>
          <p:cNvPr id="8" name="Content Placeholder 7"/>
          <p:cNvSpPr>
            <a:spLocks noGrp="1"/>
          </p:cNvSpPr>
          <p:nvPr>
            <p:ph idx="1"/>
          </p:nvPr>
        </p:nvSpPr>
        <p:spPr/>
        <p:txBody>
          <a:bodyPr/>
          <a:lstStyle/>
          <a:p>
            <a:r>
              <a:rPr lang="en-US" dirty="0" smtClean="0"/>
              <a:t>What would be the equation for a six-month rolling average calculation?</a:t>
            </a:r>
          </a:p>
          <a:p>
            <a:r>
              <a:rPr lang="en-US" dirty="0" smtClean="0"/>
              <a:t>What is the primary assumption when using rolling average to project future demand?</a:t>
            </a:r>
          </a:p>
          <a:p>
            <a:pPr marL="0" indent="0">
              <a:buNone/>
            </a:pPr>
            <a:endParaRPr lang="en-US" dirty="0"/>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FC848842-81D2-4375-AA4C-DE1F8F96B941}" type="slidenum">
              <a:rPr lang="en-US" smtClean="0"/>
              <a:pPr/>
              <a:t>33</a:t>
            </a:fld>
            <a:endParaRPr lang="en-US"/>
          </a:p>
        </p:txBody>
      </p:sp>
      <p:pic>
        <p:nvPicPr>
          <p:cNvPr id="9" name="Picture 2" descr="C:\Users\Melanie Nelson\AppData\Local\Microsoft\Windows\Temporary Internet Files\Content.IE5\VSG94DM2\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228600"/>
            <a:ext cx="914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7266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Planning Factors</a:t>
            </a:r>
            <a:endParaRPr lang="en-US" dirty="0"/>
          </a:p>
        </p:txBody>
      </p:sp>
      <p:sp>
        <p:nvSpPr>
          <p:cNvPr id="72707" name="Rectangle 3"/>
          <p:cNvSpPr>
            <a:spLocks noGrp="1" noChangeArrowheads="1"/>
          </p:cNvSpPr>
          <p:nvPr>
            <p:ph idx="1"/>
          </p:nvPr>
        </p:nvSpPr>
        <p:spPr/>
        <p:txBody>
          <a:bodyPr>
            <a:normAutofit/>
          </a:bodyPr>
          <a:lstStyle/>
          <a:p>
            <a:r>
              <a:rPr lang="en-US" dirty="0" smtClean="0"/>
              <a:t>Assume some cause and effect relationship</a:t>
            </a:r>
          </a:p>
          <a:p>
            <a:r>
              <a:rPr lang="en-US" dirty="0" smtClean="0"/>
              <a:t>If we suspect that demand for education counseling decreases when a unit deploys</a:t>
            </a:r>
          </a:p>
          <a:p>
            <a:pPr lvl="1"/>
            <a:r>
              <a:rPr lang="en-US" dirty="0" smtClean="0"/>
              <a:t>We could study the history of that relationship and determine a planning factor (or ratio) of sessions per soldier as “a”</a:t>
            </a:r>
          </a:p>
          <a:p>
            <a:pPr lvl="1"/>
            <a:r>
              <a:rPr lang="en-US" dirty="0" smtClean="0"/>
              <a:t>We could then use that factor to plan for the drop in session demand when X soldiers deploy as</a:t>
            </a:r>
          </a:p>
          <a:p>
            <a:pPr lvl="1"/>
            <a:r>
              <a:rPr lang="en-US" dirty="0" smtClean="0"/>
              <a:t>New demand = a*X</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02441906-323D-4D21-BBE4-79D64B67CD50}"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Factor Example</a:t>
            </a:r>
            <a:endParaRPr lang="en-US" dirty="0"/>
          </a:p>
        </p:txBody>
      </p:sp>
      <p:sp>
        <p:nvSpPr>
          <p:cNvPr id="13" name="Content Placeholder 12"/>
          <p:cNvSpPr>
            <a:spLocks noGrp="1"/>
          </p:cNvSpPr>
          <p:nvPr>
            <p:ph sz="half" idx="1"/>
          </p:nvPr>
        </p:nvSpPr>
        <p:spPr/>
        <p:txBody>
          <a:bodyPr/>
          <a:lstStyle/>
          <a:p>
            <a:r>
              <a:rPr lang="en-US" dirty="0" smtClean="0"/>
              <a:t>Given the recent history determine the planning factor relating sessions and soldiers</a:t>
            </a:r>
          </a:p>
          <a:p>
            <a:r>
              <a:rPr lang="en-US" dirty="0" smtClean="0"/>
              <a:t>Use that factor to predict sessions as population goes to</a:t>
            </a:r>
          </a:p>
          <a:p>
            <a:pPr lvl="1"/>
            <a:r>
              <a:rPr lang="en-US" dirty="0" smtClean="0"/>
              <a:t>8000</a:t>
            </a:r>
          </a:p>
          <a:p>
            <a:pPr lvl="1"/>
            <a:r>
              <a:rPr lang="en-US" dirty="0" smtClean="0"/>
              <a:t>7000</a:t>
            </a:r>
          </a:p>
          <a:p>
            <a:pPr lvl="1"/>
            <a:r>
              <a:rPr lang="en-US" dirty="0" smtClean="0"/>
              <a:t>6000	</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35</a:t>
            </a:fld>
            <a:endParaRPr lang="en-US"/>
          </a:p>
        </p:txBody>
      </p:sp>
      <p:graphicFrame>
        <p:nvGraphicFramePr>
          <p:cNvPr id="15" name="Content Placeholder 5"/>
          <p:cNvGraphicFramePr>
            <a:graphicFrameLocks/>
          </p:cNvGraphicFramePr>
          <p:nvPr>
            <p:extLst>
              <p:ext uri="{D42A27DB-BD31-4B8C-83A1-F6EECF244321}">
                <p14:modId xmlns:p14="http://schemas.microsoft.com/office/powerpoint/2010/main" val="1084730181"/>
              </p:ext>
            </p:extLst>
          </p:nvPr>
        </p:nvGraphicFramePr>
        <p:xfrm>
          <a:off x="4951412" y="2174875"/>
          <a:ext cx="4040188" cy="286512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2020094"/>
                <a:gridCol w="2020094"/>
              </a:tblGrid>
              <a:tr h="370840">
                <a:tc>
                  <a:txBody>
                    <a:bodyPr/>
                    <a:lstStyle/>
                    <a:p>
                      <a:pPr algn="ctr"/>
                      <a:r>
                        <a:rPr lang="en-US" b="1" dirty="0" smtClean="0"/>
                        <a:t>Counseling Sessions</a:t>
                      </a:r>
                      <a:endParaRPr lang="en-US" b="1" dirty="0"/>
                    </a:p>
                  </a:txBody>
                  <a:tcPr marL="110187" marR="110187"/>
                </a:tc>
                <a:tc>
                  <a:txBody>
                    <a:bodyPr/>
                    <a:lstStyle/>
                    <a:p>
                      <a:pPr algn="ctr"/>
                      <a:r>
                        <a:rPr lang="en-US" b="1" dirty="0" smtClean="0"/>
                        <a:t>Soldiers on Post</a:t>
                      </a:r>
                      <a:endParaRPr lang="en-US" b="1" dirty="0"/>
                    </a:p>
                  </a:txBody>
                  <a:tcPr marL="110187" marR="110187"/>
                </a:tc>
              </a:tr>
              <a:tr h="370840">
                <a:tc>
                  <a:txBody>
                    <a:bodyPr/>
                    <a:lstStyle/>
                    <a:p>
                      <a:pPr algn="ctr"/>
                      <a:r>
                        <a:rPr lang="en-US" b="1" dirty="0" smtClean="0"/>
                        <a:t>327</a:t>
                      </a:r>
                    </a:p>
                  </a:txBody>
                  <a:tcPr marL="110187" marR="110187"/>
                </a:tc>
                <a:tc>
                  <a:txBody>
                    <a:bodyPr/>
                    <a:lstStyle/>
                    <a:p>
                      <a:pPr algn="ctr"/>
                      <a:r>
                        <a:rPr lang="en-US" b="1" dirty="0" smtClean="0"/>
                        <a:t>10856</a:t>
                      </a:r>
                      <a:endParaRPr lang="en-US" b="1" dirty="0"/>
                    </a:p>
                  </a:txBody>
                  <a:tcPr marL="110187" marR="110187"/>
                </a:tc>
              </a:tr>
              <a:tr h="370840">
                <a:tc>
                  <a:txBody>
                    <a:bodyPr/>
                    <a:lstStyle/>
                    <a:p>
                      <a:pPr algn="ctr"/>
                      <a:r>
                        <a:rPr lang="en-US" b="1" dirty="0" smtClean="0"/>
                        <a:t>369</a:t>
                      </a:r>
                      <a:endParaRPr lang="en-US" b="1" dirty="0"/>
                    </a:p>
                  </a:txBody>
                  <a:tcPr marL="110187" marR="110187"/>
                </a:tc>
                <a:tc>
                  <a:txBody>
                    <a:bodyPr/>
                    <a:lstStyle/>
                    <a:p>
                      <a:pPr algn="ctr"/>
                      <a:r>
                        <a:rPr lang="en-US" b="1" dirty="0" smtClean="0"/>
                        <a:t>10012</a:t>
                      </a:r>
                      <a:endParaRPr lang="en-US" b="1" dirty="0"/>
                    </a:p>
                  </a:txBody>
                  <a:tcPr marL="110187" marR="110187"/>
                </a:tc>
              </a:tr>
              <a:tr h="370840">
                <a:tc>
                  <a:txBody>
                    <a:bodyPr/>
                    <a:lstStyle/>
                    <a:p>
                      <a:pPr algn="ctr"/>
                      <a:r>
                        <a:rPr lang="en-US" b="1" dirty="0" smtClean="0"/>
                        <a:t>285</a:t>
                      </a:r>
                      <a:endParaRPr lang="en-US" b="1" dirty="0"/>
                    </a:p>
                  </a:txBody>
                  <a:tcPr marL="110187" marR="110187"/>
                </a:tc>
                <a:tc>
                  <a:txBody>
                    <a:bodyPr/>
                    <a:lstStyle/>
                    <a:p>
                      <a:pPr algn="ctr"/>
                      <a:r>
                        <a:rPr lang="en-US" b="1" dirty="0" smtClean="0"/>
                        <a:t>10255</a:t>
                      </a:r>
                      <a:endParaRPr lang="en-US" b="1" dirty="0"/>
                    </a:p>
                  </a:txBody>
                  <a:tcPr marL="110187" marR="110187"/>
                </a:tc>
              </a:tr>
              <a:tr h="370840">
                <a:tc>
                  <a:txBody>
                    <a:bodyPr/>
                    <a:lstStyle/>
                    <a:p>
                      <a:pPr algn="ctr"/>
                      <a:r>
                        <a:rPr lang="en-US" b="1" dirty="0" smtClean="0"/>
                        <a:t>301</a:t>
                      </a:r>
                      <a:endParaRPr lang="en-US" b="1" dirty="0"/>
                    </a:p>
                  </a:txBody>
                  <a:tcPr marL="110187" marR="110187"/>
                </a:tc>
                <a:tc>
                  <a:txBody>
                    <a:bodyPr/>
                    <a:lstStyle/>
                    <a:p>
                      <a:pPr algn="ctr"/>
                      <a:r>
                        <a:rPr lang="en-US" b="1" dirty="0" smtClean="0"/>
                        <a:t>10566</a:t>
                      </a:r>
                      <a:endParaRPr lang="en-US" b="1" dirty="0"/>
                    </a:p>
                  </a:txBody>
                  <a:tcPr marL="110187" marR="110187"/>
                </a:tc>
              </a:tr>
              <a:tr h="370840">
                <a:tc>
                  <a:txBody>
                    <a:bodyPr/>
                    <a:lstStyle/>
                    <a:p>
                      <a:pPr algn="ctr"/>
                      <a:r>
                        <a:rPr lang="en-US" b="1" dirty="0" smtClean="0"/>
                        <a:t>349</a:t>
                      </a:r>
                      <a:endParaRPr lang="en-US" b="1" dirty="0"/>
                    </a:p>
                  </a:txBody>
                  <a:tcPr marL="110187" marR="110187"/>
                </a:tc>
                <a:tc>
                  <a:txBody>
                    <a:bodyPr/>
                    <a:lstStyle/>
                    <a:p>
                      <a:pPr algn="ctr"/>
                      <a:r>
                        <a:rPr lang="en-US" b="1" dirty="0" smtClean="0"/>
                        <a:t>10467</a:t>
                      </a:r>
                      <a:endParaRPr lang="en-US" b="1" dirty="0"/>
                    </a:p>
                  </a:txBody>
                  <a:tcPr marL="110187" marR="110187"/>
                </a:tc>
              </a:tr>
              <a:tr h="370840">
                <a:tc>
                  <a:txBody>
                    <a:bodyPr/>
                    <a:lstStyle/>
                    <a:p>
                      <a:pPr algn="ctr"/>
                      <a:r>
                        <a:rPr lang="en-US" b="1" dirty="0" smtClean="0"/>
                        <a:t>363</a:t>
                      </a:r>
                      <a:endParaRPr lang="en-US" b="1" dirty="0"/>
                    </a:p>
                  </a:txBody>
                  <a:tcPr marL="110187" marR="110187"/>
                </a:tc>
                <a:tc>
                  <a:txBody>
                    <a:bodyPr/>
                    <a:lstStyle/>
                    <a:p>
                      <a:pPr algn="ctr"/>
                      <a:r>
                        <a:rPr lang="en-US" b="1" dirty="0" smtClean="0"/>
                        <a:t>10200</a:t>
                      </a:r>
                      <a:endParaRPr lang="en-US" b="1" dirty="0"/>
                    </a:p>
                  </a:txBody>
                  <a:tcPr marL="110187" marR="110187"/>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Factor Example</a:t>
            </a:r>
            <a:endParaRPr lang="en-US" dirty="0"/>
          </a:p>
        </p:txBody>
      </p:sp>
      <p:sp>
        <p:nvSpPr>
          <p:cNvPr id="13" name="Content Placeholder 12"/>
          <p:cNvSpPr>
            <a:spLocks noGrp="1"/>
          </p:cNvSpPr>
          <p:nvPr>
            <p:ph sz="half" idx="1"/>
          </p:nvPr>
        </p:nvSpPr>
        <p:spPr/>
        <p:txBody>
          <a:bodyPr/>
          <a:lstStyle/>
          <a:p>
            <a:r>
              <a:rPr lang="en-US" dirty="0" smtClean="0"/>
              <a:t>Given the recent history determine the planning factor relating sessions and soldiers</a:t>
            </a:r>
          </a:p>
          <a:p>
            <a:r>
              <a:rPr lang="en-US" dirty="0" smtClean="0"/>
              <a:t>Use that factor to predict sessions as population goes to</a:t>
            </a:r>
          </a:p>
          <a:p>
            <a:pPr lvl="1"/>
            <a:r>
              <a:rPr lang="en-US" dirty="0" smtClean="0"/>
              <a:t>8000 </a:t>
            </a:r>
            <a:r>
              <a:rPr lang="en-US" dirty="0" smtClean="0">
                <a:solidFill>
                  <a:srgbClr val="C00000"/>
                </a:solidFill>
              </a:rPr>
              <a:t>* .032 = 256</a:t>
            </a:r>
          </a:p>
          <a:p>
            <a:pPr lvl="1"/>
            <a:r>
              <a:rPr lang="en-US" dirty="0"/>
              <a:t>7000 </a:t>
            </a:r>
            <a:r>
              <a:rPr lang="en-US" dirty="0">
                <a:solidFill>
                  <a:srgbClr val="C00000"/>
                </a:solidFill>
              </a:rPr>
              <a:t>* .032 = </a:t>
            </a:r>
            <a:r>
              <a:rPr lang="en-US" dirty="0" smtClean="0">
                <a:solidFill>
                  <a:srgbClr val="C00000"/>
                </a:solidFill>
              </a:rPr>
              <a:t>224</a:t>
            </a:r>
          </a:p>
          <a:p>
            <a:pPr lvl="1"/>
            <a:r>
              <a:rPr lang="en-US" dirty="0"/>
              <a:t>6000 </a:t>
            </a:r>
            <a:r>
              <a:rPr lang="en-US" dirty="0">
                <a:solidFill>
                  <a:srgbClr val="C00000"/>
                </a:solidFill>
              </a:rPr>
              <a:t>* .032 = </a:t>
            </a:r>
            <a:r>
              <a:rPr lang="en-US" dirty="0" smtClean="0">
                <a:solidFill>
                  <a:srgbClr val="C00000"/>
                </a:solidFill>
              </a:rPr>
              <a:t>192 </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36</a:t>
            </a:fld>
            <a:endParaRPr lang="en-US"/>
          </a:p>
        </p:txBody>
      </p:sp>
      <p:graphicFrame>
        <p:nvGraphicFramePr>
          <p:cNvPr id="15" name="Content Placeholder 5"/>
          <p:cNvGraphicFramePr>
            <a:graphicFrameLocks/>
          </p:cNvGraphicFramePr>
          <p:nvPr>
            <p:extLst>
              <p:ext uri="{D42A27DB-BD31-4B8C-83A1-F6EECF244321}">
                <p14:modId xmlns:p14="http://schemas.microsoft.com/office/powerpoint/2010/main" val="1672837418"/>
              </p:ext>
            </p:extLst>
          </p:nvPr>
        </p:nvGraphicFramePr>
        <p:xfrm>
          <a:off x="4951412" y="2174875"/>
          <a:ext cx="4040188" cy="286512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2020094"/>
                <a:gridCol w="2020094"/>
              </a:tblGrid>
              <a:tr h="370840">
                <a:tc>
                  <a:txBody>
                    <a:bodyPr/>
                    <a:lstStyle/>
                    <a:p>
                      <a:pPr algn="ctr"/>
                      <a:r>
                        <a:rPr lang="en-US" b="1" dirty="0" smtClean="0"/>
                        <a:t>Counseling Sessions</a:t>
                      </a:r>
                      <a:endParaRPr lang="en-US" b="1" dirty="0"/>
                    </a:p>
                  </a:txBody>
                  <a:tcPr marL="110187" marR="110187"/>
                </a:tc>
                <a:tc>
                  <a:txBody>
                    <a:bodyPr/>
                    <a:lstStyle/>
                    <a:p>
                      <a:pPr algn="ctr"/>
                      <a:r>
                        <a:rPr lang="en-US" b="1" dirty="0" smtClean="0"/>
                        <a:t>Soldiers on Post</a:t>
                      </a:r>
                      <a:endParaRPr lang="en-US" b="1" dirty="0"/>
                    </a:p>
                  </a:txBody>
                  <a:tcPr marL="110187" marR="110187"/>
                </a:tc>
              </a:tr>
              <a:tr h="370840">
                <a:tc>
                  <a:txBody>
                    <a:bodyPr/>
                    <a:lstStyle/>
                    <a:p>
                      <a:pPr algn="ctr"/>
                      <a:r>
                        <a:rPr lang="en-US" b="1" dirty="0" smtClean="0"/>
                        <a:t>327</a:t>
                      </a:r>
                    </a:p>
                  </a:txBody>
                  <a:tcPr marL="110187" marR="110187"/>
                </a:tc>
                <a:tc>
                  <a:txBody>
                    <a:bodyPr/>
                    <a:lstStyle/>
                    <a:p>
                      <a:pPr algn="ctr"/>
                      <a:r>
                        <a:rPr lang="en-US" b="1" dirty="0" smtClean="0"/>
                        <a:t>10856</a:t>
                      </a:r>
                      <a:endParaRPr lang="en-US" b="1" dirty="0"/>
                    </a:p>
                  </a:txBody>
                  <a:tcPr marL="110187" marR="110187"/>
                </a:tc>
              </a:tr>
              <a:tr h="370840">
                <a:tc>
                  <a:txBody>
                    <a:bodyPr/>
                    <a:lstStyle/>
                    <a:p>
                      <a:pPr algn="ctr"/>
                      <a:r>
                        <a:rPr lang="en-US" b="1" dirty="0" smtClean="0"/>
                        <a:t>369</a:t>
                      </a:r>
                      <a:endParaRPr lang="en-US" b="1" dirty="0"/>
                    </a:p>
                  </a:txBody>
                  <a:tcPr marL="110187" marR="110187"/>
                </a:tc>
                <a:tc>
                  <a:txBody>
                    <a:bodyPr/>
                    <a:lstStyle/>
                    <a:p>
                      <a:pPr algn="ctr"/>
                      <a:r>
                        <a:rPr lang="en-US" b="1" dirty="0" smtClean="0"/>
                        <a:t>10012</a:t>
                      </a:r>
                      <a:endParaRPr lang="en-US" b="1" dirty="0"/>
                    </a:p>
                  </a:txBody>
                  <a:tcPr marL="110187" marR="110187"/>
                </a:tc>
              </a:tr>
              <a:tr h="370840">
                <a:tc>
                  <a:txBody>
                    <a:bodyPr/>
                    <a:lstStyle/>
                    <a:p>
                      <a:pPr algn="ctr"/>
                      <a:r>
                        <a:rPr lang="en-US" b="1" dirty="0" smtClean="0"/>
                        <a:t>285</a:t>
                      </a:r>
                      <a:endParaRPr lang="en-US" b="1" dirty="0"/>
                    </a:p>
                  </a:txBody>
                  <a:tcPr marL="110187" marR="110187"/>
                </a:tc>
                <a:tc>
                  <a:txBody>
                    <a:bodyPr/>
                    <a:lstStyle/>
                    <a:p>
                      <a:pPr algn="ctr"/>
                      <a:r>
                        <a:rPr lang="en-US" b="1" dirty="0" smtClean="0"/>
                        <a:t>10255</a:t>
                      </a:r>
                      <a:endParaRPr lang="en-US" b="1" dirty="0"/>
                    </a:p>
                  </a:txBody>
                  <a:tcPr marL="110187" marR="110187"/>
                </a:tc>
              </a:tr>
              <a:tr h="370840">
                <a:tc>
                  <a:txBody>
                    <a:bodyPr/>
                    <a:lstStyle/>
                    <a:p>
                      <a:pPr algn="ctr"/>
                      <a:r>
                        <a:rPr lang="en-US" b="1" dirty="0" smtClean="0"/>
                        <a:t>301</a:t>
                      </a:r>
                      <a:endParaRPr lang="en-US" b="1" dirty="0"/>
                    </a:p>
                  </a:txBody>
                  <a:tcPr marL="110187" marR="110187"/>
                </a:tc>
                <a:tc>
                  <a:txBody>
                    <a:bodyPr/>
                    <a:lstStyle/>
                    <a:p>
                      <a:pPr algn="ctr"/>
                      <a:r>
                        <a:rPr lang="en-US" b="1" dirty="0" smtClean="0"/>
                        <a:t>10566</a:t>
                      </a:r>
                      <a:endParaRPr lang="en-US" b="1" dirty="0"/>
                    </a:p>
                  </a:txBody>
                  <a:tcPr marL="110187" marR="110187"/>
                </a:tc>
              </a:tr>
              <a:tr h="370840">
                <a:tc>
                  <a:txBody>
                    <a:bodyPr/>
                    <a:lstStyle/>
                    <a:p>
                      <a:pPr algn="ctr"/>
                      <a:r>
                        <a:rPr lang="en-US" b="1" dirty="0" smtClean="0"/>
                        <a:t>349</a:t>
                      </a:r>
                      <a:endParaRPr lang="en-US" b="1" dirty="0"/>
                    </a:p>
                  </a:txBody>
                  <a:tcPr marL="110187" marR="110187"/>
                </a:tc>
                <a:tc>
                  <a:txBody>
                    <a:bodyPr/>
                    <a:lstStyle/>
                    <a:p>
                      <a:pPr algn="ctr"/>
                      <a:r>
                        <a:rPr lang="en-US" b="1" dirty="0" smtClean="0"/>
                        <a:t>10467</a:t>
                      </a:r>
                      <a:endParaRPr lang="en-US" b="1" dirty="0"/>
                    </a:p>
                  </a:txBody>
                  <a:tcPr marL="110187" marR="110187"/>
                </a:tc>
              </a:tr>
              <a:tr h="370840">
                <a:tc>
                  <a:txBody>
                    <a:bodyPr/>
                    <a:lstStyle/>
                    <a:p>
                      <a:pPr algn="ctr"/>
                      <a:r>
                        <a:rPr lang="en-US" b="1" dirty="0" smtClean="0"/>
                        <a:t>363</a:t>
                      </a:r>
                      <a:endParaRPr lang="en-US" b="1" dirty="0"/>
                    </a:p>
                  </a:txBody>
                  <a:tcPr marL="110187" marR="110187"/>
                </a:tc>
                <a:tc>
                  <a:txBody>
                    <a:bodyPr/>
                    <a:lstStyle/>
                    <a:p>
                      <a:pPr algn="ctr"/>
                      <a:r>
                        <a:rPr lang="en-US" b="1" dirty="0" smtClean="0"/>
                        <a:t>10200</a:t>
                      </a:r>
                      <a:endParaRPr lang="en-US" b="1" dirty="0"/>
                    </a:p>
                  </a:txBody>
                  <a:tcPr marL="110187" marR="110187"/>
                </a:tc>
              </a:tr>
            </a:tbl>
          </a:graphicData>
        </a:graphic>
      </p:graphicFrame>
      <p:sp>
        <p:nvSpPr>
          <p:cNvPr id="3" name="TextBox 2"/>
          <p:cNvSpPr txBox="1"/>
          <p:nvPr/>
        </p:nvSpPr>
        <p:spPr>
          <a:xfrm>
            <a:off x="4882474" y="5181600"/>
            <a:ext cx="3511154" cy="646331"/>
          </a:xfrm>
          <a:prstGeom prst="rect">
            <a:avLst/>
          </a:prstGeom>
          <a:noFill/>
        </p:spPr>
        <p:txBody>
          <a:bodyPr wrap="none" rtlCol="0">
            <a:spAutoFit/>
          </a:bodyPr>
          <a:lstStyle/>
          <a:p>
            <a:r>
              <a:rPr lang="en-US" b="1" dirty="0" smtClean="0">
                <a:solidFill>
                  <a:srgbClr val="C00000"/>
                </a:solidFill>
              </a:rPr>
              <a:t>Total =  1994                             62365</a:t>
            </a:r>
          </a:p>
          <a:p>
            <a:r>
              <a:rPr lang="en-US" b="1" dirty="0" smtClean="0">
                <a:solidFill>
                  <a:srgbClr val="C00000"/>
                </a:solidFill>
              </a:rPr>
              <a:t>1994/62365 = .032 or 3.2%</a:t>
            </a:r>
            <a:endParaRPr lang="en-US" b="1" dirty="0">
              <a:solidFill>
                <a:srgbClr val="C00000"/>
              </a:solidFill>
            </a:endParaRPr>
          </a:p>
        </p:txBody>
      </p:sp>
    </p:spTree>
    <p:extLst>
      <p:ext uri="{BB962C8B-B14F-4D97-AF65-F5344CB8AC3E}">
        <p14:creationId xmlns:p14="http://schemas.microsoft.com/office/powerpoint/2010/main" val="2325227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 Indicators</a:t>
            </a:r>
            <a:endParaRPr lang="en-US" dirty="0"/>
          </a:p>
        </p:txBody>
      </p:sp>
      <p:sp>
        <p:nvSpPr>
          <p:cNvPr id="3" name="Content Placeholder 2"/>
          <p:cNvSpPr>
            <a:spLocks noGrp="1"/>
          </p:cNvSpPr>
          <p:nvPr>
            <p:ph idx="1"/>
          </p:nvPr>
        </p:nvSpPr>
        <p:spPr/>
        <p:txBody>
          <a:bodyPr/>
          <a:lstStyle/>
          <a:p>
            <a:r>
              <a:rPr lang="en-US" dirty="0" smtClean="0"/>
              <a:t>Leading indicators are similar to planning factors with a couple differences</a:t>
            </a:r>
          </a:p>
          <a:p>
            <a:pPr lvl="1"/>
            <a:r>
              <a:rPr lang="en-US" dirty="0" smtClean="0"/>
              <a:t>Leading indicators often have a weaker cause and effect relationship</a:t>
            </a:r>
          </a:p>
          <a:p>
            <a:pPr lvl="2"/>
            <a:r>
              <a:rPr lang="en-US" dirty="0" smtClean="0"/>
              <a:t>Changes in consumer confidence index may foreshadow an increase in sales at the post exchange</a:t>
            </a:r>
          </a:p>
          <a:p>
            <a:pPr lvl="1"/>
            <a:r>
              <a:rPr lang="en-US" dirty="0" smtClean="0"/>
              <a:t>There is a period of time before the effect is seen (i.e. that’s why they are called </a:t>
            </a:r>
            <a:r>
              <a:rPr lang="en-US" b="1" i="1" dirty="0" smtClean="0"/>
              <a:t>leading indicators</a:t>
            </a:r>
            <a:r>
              <a:rPr lang="en-US" dirty="0" smtClean="0"/>
              <a:t>)</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37</a:t>
            </a:fld>
            <a:endParaRPr lang="en-US"/>
          </a:p>
        </p:txBody>
      </p:sp>
    </p:spTree>
    <p:extLst>
      <p:ext uri="{BB962C8B-B14F-4D97-AF65-F5344CB8AC3E}">
        <p14:creationId xmlns:p14="http://schemas.microsoft.com/office/powerpoint/2010/main" val="10381506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Check on Learning</a:t>
            </a:r>
            <a:endParaRPr lang="en-US" dirty="0"/>
          </a:p>
        </p:txBody>
      </p:sp>
      <p:sp>
        <p:nvSpPr>
          <p:cNvPr id="8" name="Content Placeholder 7"/>
          <p:cNvSpPr>
            <a:spLocks noGrp="1"/>
          </p:cNvSpPr>
          <p:nvPr>
            <p:ph idx="1"/>
          </p:nvPr>
        </p:nvSpPr>
        <p:spPr/>
        <p:txBody>
          <a:bodyPr/>
          <a:lstStyle/>
          <a:p>
            <a:r>
              <a:rPr lang="en-US" dirty="0" smtClean="0"/>
              <a:t>What are planning factors? </a:t>
            </a:r>
          </a:p>
          <a:p>
            <a:r>
              <a:rPr lang="en-US" dirty="0" smtClean="0"/>
              <a:t>How are planning factors generally expressed?</a:t>
            </a:r>
            <a:endParaRPr lang="en-US" dirty="0"/>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FC848842-81D2-4375-AA4C-DE1F8F96B941}" type="slidenum">
              <a:rPr lang="en-US" smtClean="0"/>
              <a:pPr/>
              <a:t>38</a:t>
            </a:fld>
            <a:endParaRPr lang="en-US"/>
          </a:p>
        </p:txBody>
      </p:sp>
      <p:pic>
        <p:nvPicPr>
          <p:cNvPr id="9" name="Picture 2" descr="C:\Users\Melanie Nelson\AppData\Local\Microsoft\Windows\Temporary Internet Files\Content.IE5\VSG94DM2\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228600"/>
            <a:ext cx="914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4106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39</a:t>
            </a:fld>
            <a:endParaRPr lang="en-US"/>
          </a:p>
        </p:txBody>
      </p:sp>
      <p:pic>
        <p:nvPicPr>
          <p:cNvPr id="4098" name="Picture 2" descr="C:\Users\Melanie Nelson\AppData\Local\Microsoft\Windows\Temporary Internet Files\Content.IE5\ERNT7F1Z\MC900433851[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375819" y="26670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371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Importance of Demand</a:t>
            </a:r>
          </a:p>
        </p:txBody>
      </p:sp>
      <p:sp>
        <p:nvSpPr>
          <p:cNvPr id="54275" name="Rectangle 3"/>
          <p:cNvSpPr>
            <a:spLocks noGrp="1" noChangeArrowheads="1"/>
          </p:cNvSpPr>
          <p:nvPr>
            <p:ph idx="1"/>
          </p:nvPr>
        </p:nvSpPr>
        <p:spPr/>
        <p:txBody>
          <a:bodyPr/>
          <a:lstStyle/>
          <a:p>
            <a:r>
              <a:rPr lang="en-US" dirty="0" smtClean="0"/>
              <a:t>We have seen how demand drives cost</a:t>
            </a:r>
          </a:p>
          <a:p>
            <a:pPr lvl="1"/>
            <a:r>
              <a:rPr lang="en-US" dirty="0" smtClean="0"/>
              <a:t>Flexible forecasting</a:t>
            </a:r>
          </a:p>
          <a:p>
            <a:r>
              <a:rPr lang="en-US" dirty="0" smtClean="0"/>
              <a:t>Assumptions about probabilities may not yield useful information</a:t>
            </a:r>
          </a:p>
          <a:p>
            <a:pPr lvl="1"/>
            <a:r>
              <a:rPr lang="en-US" dirty="0" smtClean="0"/>
              <a:t>“Precisely wrong”</a:t>
            </a:r>
          </a:p>
          <a:p>
            <a:r>
              <a:rPr lang="en-US" dirty="0" smtClean="0"/>
              <a:t>Examining trends gives another perspective on demand</a:t>
            </a:r>
            <a:endParaRPr lang="en-US"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02441906-323D-4D21-BBE4-79D64B67CD5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Predicting the Future</a:t>
            </a:r>
            <a:endParaRPr lang="en-US" dirty="0"/>
          </a:p>
        </p:txBody>
      </p:sp>
      <p:sp>
        <p:nvSpPr>
          <p:cNvPr id="3" name="Content Placeholder 2"/>
          <p:cNvSpPr>
            <a:spLocks noGrp="1"/>
          </p:cNvSpPr>
          <p:nvPr>
            <p:ph idx="1"/>
          </p:nvPr>
        </p:nvSpPr>
        <p:spPr>
          <a:xfrm>
            <a:off x="457200" y="1752600"/>
            <a:ext cx="8229600" cy="4525963"/>
          </a:xfrm>
        </p:spPr>
        <p:txBody>
          <a:bodyPr>
            <a:normAutofit lnSpcReduction="10000"/>
          </a:bodyPr>
          <a:lstStyle/>
          <a:p>
            <a:r>
              <a:rPr lang="en-US" dirty="0" smtClean="0"/>
              <a:t>Take your M77 </a:t>
            </a:r>
            <a:r>
              <a:rPr lang="en-US" dirty="0"/>
              <a:t>C</a:t>
            </a:r>
            <a:r>
              <a:rPr lang="en-US" dirty="0" smtClean="0"/>
              <a:t>rystal Ball and predict the number of burgers needed</a:t>
            </a:r>
          </a:p>
          <a:p>
            <a:r>
              <a:rPr lang="en-US" dirty="0" smtClean="0"/>
              <a:t>Would your prediction change if you knew the last six cookouts needed</a:t>
            </a:r>
          </a:p>
          <a:p>
            <a:pPr lvl="1"/>
            <a:r>
              <a:rPr lang="en-US" dirty="0" smtClean="0"/>
              <a:t>  5    6    7    8    9    10  ? 	Or</a:t>
            </a:r>
          </a:p>
          <a:p>
            <a:pPr lvl="1"/>
            <a:r>
              <a:rPr lang="en-US" dirty="0" smtClean="0"/>
              <a:t>16   15  14  13  12  11  ?</a:t>
            </a:r>
          </a:p>
          <a:p>
            <a:r>
              <a:rPr lang="en-US" dirty="0" smtClean="0"/>
              <a:t>If yes, then you are recognizing that </a:t>
            </a:r>
            <a:r>
              <a:rPr lang="en-US" dirty="0" smtClean="0">
                <a:effectLst>
                  <a:glow rad="139700">
                    <a:schemeClr val="accent2">
                      <a:satMod val="175000"/>
                      <a:alpha val="40000"/>
                    </a:schemeClr>
                  </a:glow>
                </a:effectLst>
              </a:rPr>
              <a:t>the past can help us make better decisions about the future</a:t>
            </a:r>
            <a:endParaRPr lang="en-US" dirty="0">
              <a:effectLst>
                <a:glow rad="139700">
                  <a:schemeClr val="accent2">
                    <a:satMod val="175000"/>
                    <a:alpha val="40000"/>
                  </a:schemeClr>
                </a:glow>
              </a:effectLst>
            </a:endParaRP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5</a:t>
            </a:fld>
            <a:endParaRPr lang="en-US" dirty="0"/>
          </a:p>
        </p:txBody>
      </p:sp>
      <p:pic>
        <p:nvPicPr>
          <p:cNvPr id="32771" name="Picture 3"/>
          <p:cNvPicPr>
            <a:picLocks noChangeAspect="1" noChangeArrowheads="1"/>
          </p:cNvPicPr>
          <p:nvPr/>
        </p:nvPicPr>
        <p:blipFill>
          <a:blip r:embed="rId3" cstate="print"/>
          <a:srcRect/>
          <a:stretch>
            <a:fillRect/>
          </a:stretch>
        </p:blipFill>
        <p:spPr bwMode="auto">
          <a:xfrm flipH="1">
            <a:off x="0" y="1"/>
            <a:ext cx="1601838" cy="1752600"/>
          </a:xfrm>
          <a:prstGeom prst="rect">
            <a:avLst/>
          </a:prstGeom>
          <a:noFill/>
          <a:ln w="9525">
            <a:noFill/>
            <a:miter lim="800000"/>
            <a:headEnd/>
            <a:tailEnd/>
          </a:ln>
          <a:effectLst/>
        </p:spPr>
      </p:pic>
      <p:pic>
        <p:nvPicPr>
          <p:cNvPr id="8" name="Picture 3"/>
          <p:cNvPicPr>
            <a:picLocks noChangeAspect="1" noChangeArrowheads="1"/>
          </p:cNvPicPr>
          <p:nvPr/>
        </p:nvPicPr>
        <p:blipFill>
          <a:blip r:embed="rId3" cstate="print"/>
          <a:srcRect/>
          <a:stretch>
            <a:fillRect/>
          </a:stretch>
        </p:blipFill>
        <p:spPr bwMode="auto">
          <a:xfrm>
            <a:off x="7542160" y="0"/>
            <a:ext cx="1601839" cy="17526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Trend Projection?</a:t>
            </a:r>
            <a:endParaRPr lang="en-US" dirty="0"/>
          </a:p>
        </p:txBody>
      </p:sp>
      <p:sp>
        <p:nvSpPr>
          <p:cNvPr id="3" name="Content Placeholder 2"/>
          <p:cNvSpPr>
            <a:spLocks noGrp="1"/>
          </p:cNvSpPr>
          <p:nvPr>
            <p:ph idx="1"/>
          </p:nvPr>
        </p:nvSpPr>
        <p:spPr/>
        <p:txBody>
          <a:bodyPr/>
          <a:lstStyle/>
          <a:p>
            <a:r>
              <a:rPr lang="en-US" dirty="0" smtClean="0"/>
              <a:t>Uses historical data about past demand to make estimates of future demand </a:t>
            </a:r>
          </a:p>
          <a:p>
            <a:r>
              <a:rPr lang="en-US" dirty="0" smtClean="0"/>
              <a:t>Relies on systematic methodologies and assumptions</a:t>
            </a:r>
          </a:p>
          <a:p>
            <a:r>
              <a:rPr lang="en-US" dirty="0" smtClean="0"/>
              <a:t>Cannot predict the future or anticipate catastrophic events</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6</a:t>
            </a:fld>
            <a:endParaRPr lang="en-US"/>
          </a:p>
        </p:txBody>
      </p:sp>
    </p:spTree>
    <p:extLst>
      <p:ext uri="{BB962C8B-B14F-4D97-AF65-F5344CB8AC3E}">
        <p14:creationId xmlns:p14="http://schemas.microsoft.com/office/powerpoint/2010/main" val="288364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Three Methods</a:t>
            </a:r>
          </a:p>
        </p:txBody>
      </p:sp>
      <p:sp>
        <p:nvSpPr>
          <p:cNvPr id="55299" name="Rectangle 3"/>
          <p:cNvSpPr>
            <a:spLocks noGrp="1" noChangeArrowheads="1"/>
          </p:cNvSpPr>
          <p:nvPr>
            <p:ph idx="1"/>
          </p:nvPr>
        </p:nvSpPr>
        <p:spPr>
          <a:xfrm>
            <a:off x="685800" y="1600200"/>
            <a:ext cx="7772400" cy="4572000"/>
          </a:xfrm>
        </p:spPr>
        <p:txBody>
          <a:bodyPr>
            <a:normAutofit/>
          </a:bodyPr>
          <a:lstStyle/>
          <a:p>
            <a:r>
              <a:rPr lang="en-US" dirty="0" smtClean="0"/>
              <a:t>Regression</a:t>
            </a:r>
          </a:p>
          <a:p>
            <a:pPr lvl="1"/>
            <a:r>
              <a:rPr lang="en-US" dirty="0" smtClean="0"/>
              <a:t>Represents a straight line with the least squared error from actual</a:t>
            </a:r>
          </a:p>
          <a:p>
            <a:r>
              <a:rPr lang="en-US" dirty="0" smtClean="0"/>
              <a:t>Rolling average</a:t>
            </a:r>
          </a:p>
          <a:p>
            <a:pPr lvl="1"/>
            <a:r>
              <a:rPr lang="en-US" dirty="0" smtClean="0"/>
              <a:t>Uses average of prior period demand to predict future period demand</a:t>
            </a:r>
          </a:p>
          <a:p>
            <a:r>
              <a:rPr lang="en-US" dirty="0" smtClean="0"/>
              <a:t>Planning factors</a:t>
            </a:r>
          </a:p>
          <a:p>
            <a:pPr lvl="1"/>
            <a:r>
              <a:rPr lang="en-US" dirty="0" smtClean="0"/>
              <a:t>Assumes a relationship between a current value and future demand</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02441906-323D-4D21-BBE4-79D64B67CD5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Regression Analysis</a:t>
            </a:r>
          </a:p>
        </p:txBody>
      </p:sp>
      <p:sp>
        <p:nvSpPr>
          <p:cNvPr id="60419" name="Rectangle 3"/>
          <p:cNvSpPr>
            <a:spLocks noGrp="1" noChangeArrowheads="1"/>
          </p:cNvSpPr>
          <p:nvPr>
            <p:ph idx="1"/>
          </p:nvPr>
        </p:nvSpPr>
        <p:spPr>
          <a:xfrm>
            <a:off x="685800" y="1676400"/>
            <a:ext cx="7772400" cy="4114800"/>
          </a:xfrm>
        </p:spPr>
        <p:txBody>
          <a:bodyPr/>
          <a:lstStyle/>
          <a:p>
            <a:r>
              <a:rPr lang="en-US" dirty="0" smtClean="0"/>
              <a:t>Plots a linear relationship between multiple data points </a:t>
            </a:r>
          </a:p>
          <a:p>
            <a:r>
              <a:rPr lang="en-US" dirty="0" smtClean="0"/>
              <a:t>Minimizes the “squared errors”</a:t>
            </a:r>
          </a:p>
          <a:p>
            <a:pPr lvl="1"/>
            <a:r>
              <a:rPr lang="en-US" dirty="0" smtClean="0"/>
              <a:t>Square difference between mean and actual to eliminate negative values</a:t>
            </a:r>
          </a:p>
          <a:p>
            <a:r>
              <a:rPr lang="en-US" dirty="0" smtClean="0"/>
              <a:t>Uses the format y = mx + b where:	</a:t>
            </a:r>
          </a:p>
          <a:p>
            <a:pPr>
              <a:buFont typeface="Symbol" pitchFamily="18" charset="2"/>
              <a:buNone/>
            </a:pPr>
            <a:endParaRPr lang="en-US" dirty="0"/>
          </a:p>
        </p:txBody>
      </p:sp>
      <p:sp>
        <p:nvSpPr>
          <p:cNvPr id="60422" name="Rectangle 6"/>
          <p:cNvSpPr>
            <a:spLocks noChangeArrowheads="1"/>
          </p:cNvSpPr>
          <p:nvPr/>
        </p:nvSpPr>
        <p:spPr bwMode="auto">
          <a:xfrm>
            <a:off x="1044575" y="2654300"/>
            <a:ext cx="2968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0429" name="Rectangle 13"/>
          <p:cNvSpPr>
            <a:spLocks noChangeArrowheads="1"/>
          </p:cNvSpPr>
          <p:nvPr/>
        </p:nvSpPr>
        <p:spPr bwMode="auto">
          <a:xfrm>
            <a:off x="1044575" y="2654300"/>
            <a:ext cx="2968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60457" name="Group 41"/>
          <p:cNvGraphicFramePr>
            <a:graphicFrameLocks noGrp="1"/>
          </p:cNvGraphicFramePr>
          <p:nvPr>
            <p:extLst>
              <p:ext uri="{D42A27DB-BD31-4B8C-83A1-F6EECF244321}">
                <p14:modId xmlns:p14="http://schemas.microsoft.com/office/powerpoint/2010/main" val="1191489554"/>
              </p:ext>
            </p:extLst>
          </p:nvPr>
        </p:nvGraphicFramePr>
        <p:xfrm>
          <a:off x="1912938" y="4876800"/>
          <a:ext cx="5326062" cy="1645920"/>
        </p:xfrm>
        <a:graphic>
          <a:graphicData uri="http://schemas.openxmlformats.org/drawingml/2006/table">
            <a:tbl>
              <a:tblPr>
                <a:effectLst>
                  <a:outerShdw blurRad="50800" dist="38100" dir="2700000" algn="tl" rotWithShape="0">
                    <a:prstClr val="black">
                      <a:alpha val="40000"/>
                    </a:prstClr>
                  </a:outerShdw>
                </a:effectLst>
              </a:tblPr>
              <a:tblGrid>
                <a:gridCol w="641350"/>
                <a:gridCol w="492125"/>
                <a:gridCol w="4192587"/>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rPr>
                        <a:t>m</a:t>
                      </a:r>
                      <a:endParaRPr kumimoji="0" lang="en-US" sz="4000" b="0" i="0" u="none" strike="noStrike" cap="none" normalizeH="0" baseline="0" dirty="0" smtClean="0">
                        <a:ln>
                          <a:noFill/>
                        </a:ln>
                        <a:solidFill>
                          <a:schemeClr val="accent1">
                            <a:lumMod val="75000"/>
                          </a:schemeClr>
                        </a:solidFill>
                        <a:effectLst/>
                        <a:latin typeface="Times New Roman" pitchFamily="18"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rPr>
                        <a:t>=</a:t>
                      </a:r>
                      <a:endParaRPr kumimoji="0" lang="en-US" sz="4000" b="0" i="0" u="none" strike="noStrike" cap="none" normalizeH="0" baseline="0" dirty="0" smtClean="0">
                        <a:ln>
                          <a:noFill/>
                        </a:ln>
                        <a:solidFill>
                          <a:schemeClr val="accent1">
                            <a:lumMod val="75000"/>
                          </a:schemeClr>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rPr>
                        <a:t>n(</a:t>
                      </a:r>
                      <a:r>
                        <a:rPr kumimoji="0" lang="en-US" sz="2400" b="0" i="0" u="sng" strike="noStrike" cap="none" normalizeH="0" baseline="0" dirty="0" err="1" smtClean="0">
                          <a:ln>
                            <a:noFill/>
                          </a:ln>
                          <a:solidFill>
                            <a:schemeClr val="accent1">
                              <a:lumMod val="75000"/>
                            </a:schemeClr>
                          </a:solidFill>
                          <a:effectLst/>
                          <a:latin typeface="Times New Roman" pitchFamily="18" charset="0"/>
                          <a:cs typeface="Times New Roman" pitchFamily="18" charset="0"/>
                        </a:rPr>
                        <a:t>Σxy</a:t>
                      </a:r>
                      <a:r>
                        <a:rPr kumimoji="0" lang="en-US" sz="24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rPr>
                        <a:t>) - (</a:t>
                      </a:r>
                      <a:r>
                        <a:rPr kumimoji="0" lang="en-US" sz="2400" b="0" i="0" u="sng" strike="noStrike" cap="none" normalizeH="0" baseline="0" dirty="0" err="1" smtClean="0">
                          <a:ln>
                            <a:noFill/>
                          </a:ln>
                          <a:solidFill>
                            <a:schemeClr val="accent1">
                              <a:lumMod val="75000"/>
                            </a:schemeClr>
                          </a:solidFill>
                          <a:effectLst/>
                          <a:latin typeface="Times New Roman" pitchFamily="18" charset="0"/>
                          <a:cs typeface="Times New Roman" pitchFamily="18" charset="0"/>
                        </a:rPr>
                        <a:t>Σx</a:t>
                      </a:r>
                      <a:r>
                        <a:rPr kumimoji="0" lang="en-US" sz="24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rPr>
                        <a:t>)( </a:t>
                      </a:r>
                      <a:r>
                        <a:rPr kumimoji="0" lang="en-US" sz="2400" b="0" i="0" u="sng" strike="noStrike" cap="none" normalizeH="0" baseline="0" dirty="0" err="1" smtClean="0">
                          <a:ln>
                            <a:noFill/>
                          </a:ln>
                          <a:solidFill>
                            <a:schemeClr val="accent1">
                              <a:lumMod val="75000"/>
                            </a:schemeClr>
                          </a:solidFill>
                          <a:effectLst/>
                          <a:latin typeface="Times New Roman" pitchFamily="18" charset="0"/>
                          <a:cs typeface="Times New Roman" pitchFamily="18" charset="0"/>
                        </a:rPr>
                        <a:t>Σy</a:t>
                      </a:r>
                      <a:r>
                        <a:rPr kumimoji="0" lang="en-US" sz="24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rPr>
                        <a:t>)</a:t>
                      </a:r>
                      <a:endParaRPr kumimoji="0" lang="en-US" sz="18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rPr>
                        <a:t>n(Σx</a:t>
                      </a:r>
                      <a:r>
                        <a:rPr kumimoji="0" lang="en-US" sz="2400" b="0" i="0" u="none" strike="noStrike" cap="none" normalizeH="0" baseline="30000" dirty="0" smtClean="0">
                          <a:ln>
                            <a:noFill/>
                          </a:ln>
                          <a:solidFill>
                            <a:schemeClr val="accent1">
                              <a:lumMod val="75000"/>
                            </a:schemeClr>
                          </a:solidFill>
                          <a:effectLst/>
                          <a:latin typeface="Times New Roman" pitchFamily="18" charset="0"/>
                          <a:cs typeface="Times New Roman" pitchFamily="18" charset="0"/>
                        </a:rPr>
                        <a:t>2</a:t>
                      </a:r>
                      <a:r>
                        <a:rPr kumimoji="0" lang="en-US" sz="24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rPr>
                        <a:t>) - (</a:t>
                      </a:r>
                      <a:r>
                        <a:rPr kumimoji="0" lang="en-US" sz="2400" b="0" i="0" u="none" strike="noStrike" cap="none" normalizeH="0" baseline="0" dirty="0" err="1" smtClean="0">
                          <a:ln>
                            <a:noFill/>
                          </a:ln>
                          <a:solidFill>
                            <a:schemeClr val="accent1">
                              <a:lumMod val="75000"/>
                            </a:schemeClr>
                          </a:solidFill>
                          <a:effectLst/>
                          <a:latin typeface="Times New Roman" pitchFamily="18" charset="0"/>
                          <a:cs typeface="Times New Roman" pitchFamily="18" charset="0"/>
                        </a:rPr>
                        <a:t>Σx</a:t>
                      </a:r>
                      <a:r>
                        <a:rPr kumimoji="0" lang="en-US" sz="24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rPr>
                        <a:t>)</a:t>
                      </a:r>
                      <a:r>
                        <a:rPr kumimoji="0" lang="en-US" sz="2400" b="0" i="0" u="none" strike="noStrike" cap="none" normalizeH="0" baseline="30000" dirty="0" smtClean="0">
                          <a:ln>
                            <a:noFill/>
                          </a:ln>
                          <a:solidFill>
                            <a:schemeClr val="accent1">
                              <a:lumMod val="75000"/>
                            </a:schemeClr>
                          </a:solidFill>
                          <a:effectLst/>
                          <a:latin typeface="Times New Roman" pitchFamily="18" charset="0"/>
                          <a:cs typeface="Times New Roman" pitchFamily="18" charset="0"/>
                        </a:rPr>
                        <a:t>2</a:t>
                      </a:r>
                      <a:endParaRPr kumimoji="0" lang="en-US" sz="4000" b="0" i="0" u="none" strike="noStrike" cap="none" normalizeH="0" baseline="0" dirty="0" smtClean="0">
                        <a:ln>
                          <a:noFill/>
                        </a:ln>
                        <a:solidFill>
                          <a:schemeClr val="accent1">
                            <a:lumMod val="75000"/>
                          </a:schemeClr>
                        </a:solidFill>
                        <a:effectLst/>
                        <a:latin typeface="Times New Roman" pitchFamily="18" charset="0"/>
                      </a:endParaRPr>
                    </a:p>
                  </a:txBody>
                  <a:tcPr horzOverflow="overflow">
                    <a:lnL>
                      <a:noFill/>
                    </a:lnL>
                    <a:lnR cap="flat">
                      <a:noFill/>
                    </a:lnR>
                    <a:lnT cap="flat">
                      <a:noFill/>
                    </a:lnT>
                    <a:lnB>
                      <a:noFill/>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1">
                              <a:lumMod val="75000"/>
                            </a:schemeClr>
                          </a:solidFill>
                          <a:effectLst/>
                          <a:latin typeface="Times New Roman" pitchFamily="18" charset="0"/>
                          <a:cs typeface="Times New Roman" pitchFamily="18" charset="0"/>
                        </a:rPr>
                        <a:t>b</a:t>
                      </a:r>
                      <a:endParaRPr kumimoji="0" lang="en-US" sz="4000" b="0" i="0" u="none" strike="noStrike" cap="none" normalizeH="0" baseline="0" smtClean="0">
                        <a:ln>
                          <a:noFill/>
                        </a:ln>
                        <a:solidFill>
                          <a:schemeClr val="accent1">
                            <a:lumMod val="75000"/>
                          </a:schemeClr>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1">
                              <a:lumMod val="75000"/>
                            </a:schemeClr>
                          </a:solidFill>
                          <a:effectLst/>
                          <a:latin typeface="Times New Roman" pitchFamily="18" charset="0"/>
                          <a:cs typeface="Times New Roman" pitchFamily="18" charset="0"/>
                        </a:rPr>
                        <a:t>=</a:t>
                      </a:r>
                      <a:endParaRPr kumimoji="0" lang="en-US" sz="4000" b="0" i="0" u="none" strike="noStrike" cap="none" normalizeH="0" baseline="0" smtClean="0">
                        <a:ln>
                          <a:noFill/>
                        </a:ln>
                        <a:solidFill>
                          <a:schemeClr val="accent1">
                            <a:lumMod val="75000"/>
                          </a:schemeClr>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rPr>
                        <a:t>(</a:t>
                      </a:r>
                      <a:r>
                        <a:rPr kumimoji="0" lang="en-US" sz="2400" b="0" i="0" u="sng" strike="noStrike" cap="none" normalizeH="0" baseline="0" dirty="0" err="1" smtClean="0">
                          <a:ln>
                            <a:noFill/>
                          </a:ln>
                          <a:solidFill>
                            <a:schemeClr val="accent1">
                              <a:lumMod val="75000"/>
                            </a:schemeClr>
                          </a:solidFill>
                          <a:effectLst/>
                          <a:latin typeface="Times New Roman" pitchFamily="18" charset="0"/>
                          <a:cs typeface="Times New Roman" pitchFamily="18" charset="0"/>
                        </a:rPr>
                        <a:t>Σy</a:t>
                      </a:r>
                      <a:r>
                        <a:rPr kumimoji="0" lang="en-US" sz="24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rPr>
                        <a:t>)( Σx</a:t>
                      </a:r>
                      <a:r>
                        <a:rPr kumimoji="0" lang="en-US" sz="2400" b="0" i="0" u="sng" strike="noStrike" cap="none" normalizeH="0" baseline="30000" dirty="0" smtClean="0">
                          <a:ln>
                            <a:noFill/>
                          </a:ln>
                          <a:solidFill>
                            <a:schemeClr val="accent1">
                              <a:lumMod val="75000"/>
                            </a:schemeClr>
                          </a:solidFill>
                          <a:effectLst/>
                          <a:latin typeface="Times New Roman" pitchFamily="18" charset="0"/>
                          <a:cs typeface="Times New Roman" pitchFamily="18" charset="0"/>
                        </a:rPr>
                        <a:t>2</a:t>
                      </a:r>
                      <a:r>
                        <a:rPr kumimoji="0" lang="en-US" sz="24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rPr>
                        <a:t>)</a:t>
                      </a:r>
                      <a:r>
                        <a:rPr kumimoji="0" lang="en-US" sz="2400" b="0" i="0" u="sng" strike="noStrike" cap="none" normalizeH="0" baseline="30000" dirty="0" smtClean="0">
                          <a:ln>
                            <a:noFill/>
                          </a:ln>
                          <a:solidFill>
                            <a:schemeClr val="accent1">
                              <a:lumMod val="75000"/>
                            </a:schemeClr>
                          </a:solidFill>
                          <a:effectLst/>
                          <a:latin typeface="Times New Roman" pitchFamily="18" charset="0"/>
                          <a:cs typeface="Times New Roman" pitchFamily="18" charset="0"/>
                        </a:rPr>
                        <a:t> - </a:t>
                      </a:r>
                      <a:r>
                        <a:rPr kumimoji="0" lang="en-US" sz="24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rPr>
                        <a:t>(</a:t>
                      </a:r>
                      <a:r>
                        <a:rPr kumimoji="0" lang="en-US" sz="2400" b="0" i="0" u="sng" strike="noStrike" cap="none" normalizeH="0" baseline="0" dirty="0" err="1" smtClean="0">
                          <a:ln>
                            <a:noFill/>
                          </a:ln>
                          <a:solidFill>
                            <a:schemeClr val="accent1">
                              <a:lumMod val="75000"/>
                            </a:schemeClr>
                          </a:solidFill>
                          <a:effectLst/>
                          <a:latin typeface="Times New Roman" pitchFamily="18" charset="0"/>
                          <a:cs typeface="Times New Roman" pitchFamily="18" charset="0"/>
                        </a:rPr>
                        <a:t>Σx</a:t>
                      </a:r>
                      <a:r>
                        <a:rPr kumimoji="0" lang="en-US" sz="24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rPr>
                        <a:t>)( </a:t>
                      </a:r>
                      <a:r>
                        <a:rPr kumimoji="0" lang="en-US" sz="2400" b="0" i="0" u="sng" strike="noStrike" cap="none" normalizeH="0" baseline="0" dirty="0" err="1" smtClean="0">
                          <a:ln>
                            <a:noFill/>
                          </a:ln>
                          <a:solidFill>
                            <a:schemeClr val="accent1">
                              <a:lumMod val="75000"/>
                            </a:schemeClr>
                          </a:solidFill>
                          <a:effectLst/>
                          <a:latin typeface="Times New Roman" pitchFamily="18" charset="0"/>
                          <a:cs typeface="Times New Roman" pitchFamily="18" charset="0"/>
                        </a:rPr>
                        <a:t>Σxy</a:t>
                      </a:r>
                      <a:r>
                        <a:rPr kumimoji="0" lang="en-US" sz="24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rPr>
                        <a:t>)</a:t>
                      </a:r>
                      <a:endParaRPr kumimoji="0" lang="en-US" sz="1800" b="0" i="0" u="sng" strike="noStrike" cap="none" normalizeH="0" baseline="0" dirty="0" smtClean="0">
                        <a:ln>
                          <a:noFill/>
                        </a:ln>
                        <a:solidFill>
                          <a:schemeClr val="accent1">
                            <a:lumMod val="75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rPr>
                        <a:t>n(Σx</a:t>
                      </a:r>
                      <a:r>
                        <a:rPr kumimoji="0" lang="en-US" sz="2400" b="0" i="0" u="none" strike="noStrike" cap="none" normalizeH="0" baseline="30000" dirty="0" smtClean="0">
                          <a:ln>
                            <a:noFill/>
                          </a:ln>
                          <a:solidFill>
                            <a:schemeClr val="accent1">
                              <a:lumMod val="75000"/>
                            </a:schemeClr>
                          </a:solidFill>
                          <a:effectLst/>
                          <a:latin typeface="Times New Roman" pitchFamily="18" charset="0"/>
                          <a:cs typeface="Times New Roman" pitchFamily="18" charset="0"/>
                        </a:rPr>
                        <a:t>2</a:t>
                      </a:r>
                      <a:r>
                        <a:rPr kumimoji="0" lang="en-US" sz="24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rPr>
                        <a:t>) - (</a:t>
                      </a:r>
                      <a:r>
                        <a:rPr kumimoji="0" lang="en-US" sz="2400" b="0" i="0" u="none" strike="noStrike" cap="none" normalizeH="0" baseline="0" dirty="0" err="1" smtClean="0">
                          <a:ln>
                            <a:noFill/>
                          </a:ln>
                          <a:solidFill>
                            <a:schemeClr val="accent1">
                              <a:lumMod val="75000"/>
                            </a:schemeClr>
                          </a:solidFill>
                          <a:effectLst/>
                          <a:latin typeface="Times New Roman" pitchFamily="18" charset="0"/>
                          <a:cs typeface="Times New Roman" pitchFamily="18" charset="0"/>
                        </a:rPr>
                        <a:t>Σx</a:t>
                      </a:r>
                      <a:r>
                        <a:rPr kumimoji="0" lang="en-US" sz="2400" b="0" i="0" u="none" strike="noStrike" cap="none" normalizeH="0" baseline="0" dirty="0" smtClean="0">
                          <a:ln>
                            <a:noFill/>
                          </a:ln>
                          <a:solidFill>
                            <a:schemeClr val="accent1">
                              <a:lumMod val="75000"/>
                            </a:schemeClr>
                          </a:solidFill>
                          <a:effectLst/>
                          <a:latin typeface="Times New Roman" pitchFamily="18" charset="0"/>
                          <a:cs typeface="Times New Roman" pitchFamily="18" charset="0"/>
                        </a:rPr>
                        <a:t>)</a:t>
                      </a:r>
                      <a:r>
                        <a:rPr kumimoji="0" lang="en-US" sz="2400" b="0" i="0" u="none" strike="noStrike" cap="none" normalizeH="0" baseline="30000" dirty="0" smtClean="0">
                          <a:ln>
                            <a:noFill/>
                          </a:ln>
                          <a:solidFill>
                            <a:schemeClr val="accent1">
                              <a:lumMod val="75000"/>
                            </a:schemeClr>
                          </a:solidFill>
                          <a:effectLst/>
                          <a:latin typeface="Times New Roman" pitchFamily="18" charset="0"/>
                          <a:cs typeface="Times New Roman" pitchFamily="18" charset="0"/>
                        </a:rPr>
                        <a:t>2</a:t>
                      </a:r>
                      <a:endParaRPr kumimoji="0" lang="en-US" sz="4000" b="0" i="0" u="none" strike="noStrike" cap="none" normalizeH="0" baseline="0" dirty="0" smtClean="0">
                        <a:ln>
                          <a:noFill/>
                        </a:ln>
                        <a:solidFill>
                          <a:schemeClr val="accent1">
                            <a:lumMod val="75000"/>
                          </a:schemeClr>
                        </a:solidFill>
                        <a:effectLst/>
                        <a:latin typeface="Times New Roman" pitchFamily="18"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2" name="Footer Placeholder 1"/>
          <p:cNvSpPr>
            <a:spLocks noGrp="1"/>
          </p:cNvSpPr>
          <p:nvPr>
            <p:ph type="ftr" sz="quarter" idx="11"/>
          </p:nvPr>
        </p:nvSpPr>
        <p:spPr>
          <a:xfrm>
            <a:off x="3124200" y="6492875"/>
            <a:ext cx="2895600" cy="365125"/>
          </a:xfrm>
        </p:spPr>
        <p:txBody>
          <a:bodyPr/>
          <a:lstStyle/>
          <a:p>
            <a:r>
              <a:rPr lang="en-US" dirty="0" smtClean="0"/>
              <a:t>© Dale R. Geiger 2011</a:t>
            </a:r>
            <a:endParaRPr lang="en-US" dirty="0"/>
          </a:p>
        </p:txBody>
      </p:sp>
      <p:sp>
        <p:nvSpPr>
          <p:cNvPr id="3" name="Slide Number Placeholder 2"/>
          <p:cNvSpPr>
            <a:spLocks noGrp="1"/>
          </p:cNvSpPr>
          <p:nvPr>
            <p:ph type="sldNum" sz="quarter" idx="12"/>
          </p:nvPr>
        </p:nvSpPr>
        <p:spPr/>
        <p:txBody>
          <a:bodyPr/>
          <a:lstStyle/>
          <a:p>
            <a:fld id="{02441906-323D-4D21-BBE4-79D64B67CD5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Results</a:t>
            </a:r>
            <a:endParaRPr lang="en-US" dirty="0"/>
          </a:p>
        </p:txBody>
      </p:sp>
      <p:sp>
        <p:nvSpPr>
          <p:cNvPr id="3" name="Content Placeholder 2"/>
          <p:cNvSpPr>
            <a:spLocks noGrp="1"/>
          </p:cNvSpPr>
          <p:nvPr>
            <p:ph idx="1"/>
          </p:nvPr>
        </p:nvSpPr>
        <p:spPr/>
        <p:txBody>
          <a:bodyPr>
            <a:normAutofit/>
          </a:bodyPr>
          <a:lstStyle/>
          <a:p>
            <a:r>
              <a:rPr lang="en-US" sz="2800" dirty="0" smtClean="0"/>
              <a:t>Very predictable </a:t>
            </a:r>
          </a:p>
          <a:p>
            <a:pPr lvl="1"/>
            <a:r>
              <a:rPr lang="en-US" sz="2400" dirty="0" smtClean="0"/>
              <a:t>The ascending series is y = x + 4 and we can predict that the 7</a:t>
            </a:r>
            <a:r>
              <a:rPr lang="en-US" sz="2400" baseline="30000" dirty="0" smtClean="0"/>
              <a:t>th</a:t>
            </a:r>
            <a:r>
              <a:rPr lang="en-US" sz="2400" dirty="0" smtClean="0"/>
              <a:t> period would need 11 burgers</a:t>
            </a:r>
          </a:p>
          <a:p>
            <a:pPr lvl="1"/>
            <a:r>
              <a:rPr lang="en-US" sz="2400" dirty="0" smtClean="0"/>
              <a:t>The descending series is y = -x + 17 and we can predict that the 7</a:t>
            </a:r>
            <a:r>
              <a:rPr lang="en-US" sz="2400" baseline="30000" dirty="0" smtClean="0"/>
              <a:t>th</a:t>
            </a:r>
            <a:r>
              <a:rPr lang="en-US" sz="2400" dirty="0" smtClean="0"/>
              <a:t> period would need 10</a:t>
            </a:r>
            <a:endParaRPr lang="en-US" sz="2400"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02441906-323D-4D21-BBE4-79D64B67CD50}" type="slidenum">
              <a:rPr lang="en-US" smtClean="0"/>
              <a:pPr/>
              <a:t>9</a:t>
            </a:fld>
            <a:endParaRPr lang="en-US"/>
          </a:p>
        </p:txBody>
      </p:sp>
      <p:pic>
        <p:nvPicPr>
          <p:cNvPr id="8" name="Content Placeholder 6" descr="00.png"/>
          <p:cNvPicPr>
            <a:picLocks noChangeAspect="1"/>
          </p:cNvPicPr>
          <p:nvPr/>
        </p:nvPicPr>
        <p:blipFill rotWithShape="1">
          <a:blip r:embed="rId3" cstate="print"/>
          <a:srcRect/>
          <a:stretch/>
        </p:blipFill>
        <p:spPr>
          <a:xfrm>
            <a:off x="4578435" y="3962400"/>
            <a:ext cx="4108365" cy="2371148"/>
          </a:xfrm>
          <a:prstGeom prst="rect">
            <a:avLst/>
          </a:prstGeom>
        </p:spPr>
      </p:pic>
      <p:pic>
        <p:nvPicPr>
          <p:cNvPr id="9" name="Picture 8" descr="01.png"/>
          <p:cNvPicPr>
            <a:picLocks noChangeAspect="1"/>
          </p:cNvPicPr>
          <p:nvPr/>
        </p:nvPicPr>
        <p:blipFill>
          <a:blip r:embed="rId4" cstate="print"/>
          <a:stretch>
            <a:fillRect/>
          </a:stretch>
        </p:blipFill>
        <p:spPr>
          <a:xfrm>
            <a:off x="533400" y="3968414"/>
            <a:ext cx="3943638" cy="2365134"/>
          </a:xfrm>
          <a:prstGeom prst="rect">
            <a:avLst/>
          </a:prstGeom>
        </p:spPr>
      </p:pic>
    </p:spTree>
  </p:cSld>
  <p:clrMapOvr>
    <a:masterClrMapping/>
  </p:clrMapOvr>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PCAM</Template>
  <TotalTime>1199</TotalTime>
  <Words>4414</Words>
  <Application>Microsoft Office PowerPoint</Application>
  <PresentationFormat>On-screen Show (4:3)</PresentationFormat>
  <Paragraphs>847</Paragraphs>
  <Slides>39</Slides>
  <Notes>37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PCAM</vt:lpstr>
      <vt:lpstr>Worksheet</vt:lpstr>
      <vt:lpstr>Project Sales Or Production Levels Using The Rolling Average</vt:lpstr>
      <vt:lpstr>What if?</vt:lpstr>
      <vt:lpstr>Terminal Learning Objective</vt:lpstr>
      <vt:lpstr>Importance of Demand</vt:lpstr>
      <vt:lpstr>Predicting the Future</vt:lpstr>
      <vt:lpstr>What is Trend Projection?</vt:lpstr>
      <vt:lpstr>Three Methods</vt:lpstr>
      <vt:lpstr>Regression Analysis</vt:lpstr>
      <vt:lpstr>Regression Results</vt:lpstr>
      <vt:lpstr>Regression Exercise</vt:lpstr>
      <vt:lpstr>Spreadsheet Exercise</vt:lpstr>
      <vt:lpstr>Regression Analysis</vt:lpstr>
      <vt:lpstr>Example: Using Regression to Estimate Fixed and Variable Costs</vt:lpstr>
      <vt:lpstr>Regression Analysis</vt:lpstr>
      <vt:lpstr>Regression Strengths and Weaknesses</vt:lpstr>
      <vt:lpstr>Check on Learning</vt:lpstr>
      <vt:lpstr>Rolling Average</vt:lpstr>
      <vt:lpstr>Rolling Average Calculation</vt:lpstr>
      <vt:lpstr>Rolling Average Calculation</vt:lpstr>
      <vt:lpstr>Rolling Average Calculation</vt:lpstr>
      <vt:lpstr>Rolling Average Calculation</vt:lpstr>
      <vt:lpstr>Rolling Average Calculation</vt:lpstr>
      <vt:lpstr>Rolling Average Calculation</vt:lpstr>
      <vt:lpstr>Rolling Average Calculation</vt:lpstr>
      <vt:lpstr>Graph of Rolling Average</vt:lpstr>
      <vt:lpstr>Graph of Rolling Average</vt:lpstr>
      <vt:lpstr>Rolling Average vs. Regression</vt:lpstr>
      <vt:lpstr>Using Rolling Average to Project Future Demand</vt:lpstr>
      <vt:lpstr>Using Rolling Average to Project Future Demand</vt:lpstr>
      <vt:lpstr>Using Rolling Average to Project Future Demand</vt:lpstr>
      <vt:lpstr>Rolling Average vs. Regression</vt:lpstr>
      <vt:lpstr>Rolling Average Strengths and Weaknesses</vt:lpstr>
      <vt:lpstr>Check on Learning</vt:lpstr>
      <vt:lpstr>Planning Factors</vt:lpstr>
      <vt:lpstr>Planning Factor Example</vt:lpstr>
      <vt:lpstr>Planning Factor Example</vt:lpstr>
      <vt:lpstr>Leading Indicators</vt:lpstr>
      <vt:lpstr>Check on Learning</vt:lpstr>
      <vt:lpstr>Practical Exercise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 Projection</dc:title>
  <dc:creator>Melanie Nelson</dc:creator>
  <cp:lastModifiedBy>Melanie Nelson</cp:lastModifiedBy>
  <cp:revision>62</cp:revision>
  <dcterms:created xsi:type="dcterms:W3CDTF">2011-02-27T01:32:37Z</dcterms:created>
  <dcterms:modified xsi:type="dcterms:W3CDTF">2011-09-30T16:29:12Z</dcterms:modified>
</cp:coreProperties>
</file>