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62"/>
  </p:notesMasterIdLst>
  <p:handoutMasterIdLst>
    <p:handoutMasterId r:id="rId63"/>
  </p:handoutMasterIdLst>
  <p:sldIdLst>
    <p:sldId id="345" r:id="rId2"/>
    <p:sldId id="349" r:id="rId3"/>
    <p:sldId id="357"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48" r:id="rId20"/>
    <p:sldId id="301" r:id="rId21"/>
    <p:sldId id="302" r:id="rId22"/>
    <p:sldId id="303" r:id="rId23"/>
    <p:sldId id="304" r:id="rId24"/>
    <p:sldId id="333" r:id="rId25"/>
    <p:sldId id="340" r:id="rId26"/>
    <p:sldId id="343" r:id="rId27"/>
    <p:sldId id="354" r:id="rId28"/>
    <p:sldId id="305" r:id="rId29"/>
    <p:sldId id="306" r:id="rId30"/>
    <p:sldId id="307" r:id="rId31"/>
    <p:sldId id="308" r:id="rId32"/>
    <p:sldId id="309" r:id="rId33"/>
    <p:sldId id="341" r:id="rId34"/>
    <p:sldId id="310" r:id="rId35"/>
    <p:sldId id="311" r:id="rId36"/>
    <p:sldId id="312" r:id="rId37"/>
    <p:sldId id="313" r:id="rId38"/>
    <p:sldId id="314" r:id="rId39"/>
    <p:sldId id="315" r:id="rId40"/>
    <p:sldId id="316" r:id="rId41"/>
    <p:sldId id="317" r:id="rId42"/>
    <p:sldId id="355" r:id="rId43"/>
    <p:sldId id="319" r:id="rId44"/>
    <p:sldId id="320" r:id="rId45"/>
    <p:sldId id="321" r:id="rId46"/>
    <p:sldId id="322" r:id="rId47"/>
    <p:sldId id="344" r:id="rId48"/>
    <p:sldId id="342" r:id="rId49"/>
    <p:sldId id="323" r:id="rId50"/>
    <p:sldId id="324" r:id="rId51"/>
    <p:sldId id="325" r:id="rId52"/>
    <p:sldId id="326" r:id="rId53"/>
    <p:sldId id="356" r:id="rId54"/>
    <p:sldId id="332" r:id="rId55"/>
    <p:sldId id="327" r:id="rId56"/>
    <p:sldId id="328" r:id="rId57"/>
    <p:sldId id="329" r:id="rId58"/>
    <p:sldId id="330" r:id="rId59"/>
    <p:sldId id="331" r:id="rId60"/>
    <p:sldId id="334" r:id="rId61"/>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accent2"/>
        </a:solidFill>
        <a:latin typeface="Times New Roman" pitchFamily="18" charset="0"/>
        <a:ea typeface="+mn-ea"/>
        <a:cs typeface="+mn-cs"/>
      </a:defRPr>
    </a:lvl1pPr>
    <a:lvl2pPr marL="457200" algn="l" rtl="0" eaLnBrk="0" fontAlgn="base" hangingPunct="0">
      <a:spcBef>
        <a:spcPct val="0"/>
      </a:spcBef>
      <a:spcAft>
        <a:spcPct val="0"/>
      </a:spcAft>
      <a:defRPr sz="3200" b="1" kern="1200">
        <a:solidFill>
          <a:schemeClr val="accent2"/>
        </a:solidFill>
        <a:latin typeface="Times New Roman" pitchFamily="18" charset="0"/>
        <a:ea typeface="+mn-ea"/>
        <a:cs typeface="+mn-cs"/>
      </a:defRPr>
    </a:lvl2pPr>
    <a:lvl3pPr marL="914400" algn="l" rtl="0" eaLnBrk="0" fontAlgn="base" hangingPunct="0">
      <a:spcBef>
        <a:spcPct val="0"/>
      </a:spcBef>
      <a:spcAft>
        <a:spcPct val="0"/>
      </a:spcAft>
      <a:defRPr sz="3200" b="1" kern="1200">
        <a:solidFill>
          <a:schemeClr val="accent2"/>
        </a:solidFill>
        <a:latin typeface="Times New Roman" pitchFamily="18" charset="0"/>
        <a:ea typeface="+mn-ea"/>
        <a:cs typeface="+mn-cs"/>
      </a:defRPr>
    </a:lvl3pPr>
    <a:lvl4pPr marL="1371600" algn="l" rtl="0" eaLnBrk="0" fontAlgn="base" hangingPunct="0">
      <a:spcBef>
        <a:spcPct val="0"/>
      </a:spcBef>
      <a:spcAft>
        <a:spcPct val="0"/>
      </a:spcAft>
      <a:defRPr sz="3200" b="1" kern="1200">
        <a:solidFill>
          <a:schemeClr val="accent2"/>
        </a:solidFill>
        <a:latin typeface="Times New Roman" pitchFamily="18" charset="0"/>
        <a:ea typeface="+mn-ea"/>
        <a:cs typeface="+mn-cs"/>
      </a:defRPr>
    </a:lvl4pPr>
    <a:lvl5pPr marL="1828800" algn="l" rtl="0" eaLnBrk="0" fontAlgn="base" hangingPunct="0">
      <a:spcBef>
        <a:spcPct val="0"/>
      </a:spcBef>
      <a:spcAft>
        <a:spcPct val="0"/>
      </a:spcAft>
      <a:defRPr sz="3200" b="1" kern="1200">
        <a:solidFill>
          <a:schemeClr val="accent2"/>
        </a:solidFill>
        <a:latin typeface="Times New Roman" pitchFamily="18" charset="0"/>
        <a:ea typeface="+mn-ea"/>
        <a:cs typeface="+mn-cs"/>
      </a:defRPr>
    </a:lvl5pPr>
    <a:lvl6pPr marL="2286000" algn="l" defTabSz="914400" rtl="0" eaLnBrk="1" latinLnBrk="0" hangingPunct="1">
      <a:defRPr sz="3200" b="1" kern="1200">
        <a:solidFill>
          <a:schemeClr val="accent2"/>
        </a:solidFill>
        <a:latin typeface="Times New Roman" pitchFamily="18" charset="0"/>
        <a:ea typeface="+mn-ea"/>
        <a:cs typeface="+mn-cs"/>
      </a:defRPr>
    </a:lvl6pPr>
    <a:lvl7pPr marL="2743200" algn="l" defTabSz="914400" rtl="0" eaLnBrk="1" latinLnBrk="0" hangingPunct="1">
      <a:defRPr sz="3200" b="1" kern="1200">
        <a:solidFill>
          <a:schemeClr val="accent2"/>
        </a:solidFill>
        <a:latin typeface="Times New Roman" pitchFamily="18" charset="0"/>
        <a:ea typeface="+mn-ea"/>
        <a:cs typeface="+mn-cs"/>
      </a:defRPr>
    </a:lvl7pPr>
    <a:lvl8pPr marL="3200400" algn="l" defTabSz="914400" rtl="0" eaLnBrk="1" latinLnBrk="0" hangingPunct="1">
      <a:defRPr sz="3200" b="1" kern="1200">
        <a:solidFill>
          <a:schemeClr val="accent2"/>
        </a:solidFill>
        <a:latin typeface="Times New Roman" pitchFamily="18" charset="0"/>
        <a:ea typeface="+mn-ea"/>
        <a:cs typeface="+mn-cs"/>
      </a:defRPr>
    </a:lvl8pPr>
    <a:lvl9pPr marL="3657600" algn="l" defTabSz="914400" rtl="0" eaLnBrk="1" latinLnBrk="0" hangingPunct="1">
      <a:defRPr sz="3200" b="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7371" autoAdjust="0"/>
  </p:normalViewPr>
  <p:slideViewPr>
    <p:cSldViewPr>
      <p:cViewPr varScale="1">
        <p:scale>
          <a:sx n="90" d="100"/>
          <a:sy n="90"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388"/>
    </p:cViewPr>
  </p:sorterViewPr>
  <p:notesViewPr>
    <p:cSldViewPr>
      <p:cViewPr varScale="1">
        <p:scale>
          <a:sx n="88" d="100"/>
          <a:sy n="88" d="100"/>
        </p:scale>
        <p:origin x="-387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0" dirty="0" smtClean="0">
                <a:solidFill>
                  <a:schemeClr val="tx1"/>
                </a:solidFill>
                <a:latin typeface="+mj-lt"/>
              </a:rPr>
              <a:t>Principles of Cost Analysis and Management</a:t>
            </a:r>
            <a:endParaRPr lang="en-US" b="0" dirty="0">
              <a:solidFill>
                <a:schemeClr val="tx1"/>
              </a:solidFill>
              <a:latin typeface="+mj-l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b="0" dirty="0" smtClean="0">
                <a:solidFill>
                  <a:schemeClr val="tx1"/>
                </a:solidFill>
                <a:latin typeface="+mj-lt"/>
              </a:rPr>
              <a:t>© </a:t>
            </a:r>
            <a:endParaRPr lang="en-US" b="0" dirty="0">
              <a:solidFill>
                <a:schemeClr val="tx1"/>
              </a:solidFill>
              <a:latin typeface="+mj-l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algn="r"/>
            <a:fld id="{C7E914DD-8ED4-44D7-B11B-6CCE1D8611D7}" type="slidenum">
              <a:rPr lang="en-US" sz="1200" b="0">
                <a:solidFill>
                  <a:schemeClr val="tx1"/>
                </a:solidFill>
                <a:latin typeface="+mj-lt"/>
              </a:rPr>
              <a:pPr algn="r"/>
              <a:t>‹#›</a:t>
            </a:fld>
            <a:endParaRPr lang="en-US" sz="1200" b="0">
              <a:solidFill>
                <a:schemeClr val="tx1"/>
              </a:solidFill>
              <a:latin typeface="+mj-lt"/>
            </a:endParaRPr>
          </a:p>
        </p:txBody>
      </p:sp>
    </p:spTree>
    <p:extLst>
      <p:ext uri="{BB962C8B-B14F-4D97-AF65-F5344CB8AC3E}">
        <p14:creationId xmlns:p14="http://schemas.microsoft.com/office/powerpoint/2010/main" xmlns="" val="2338831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6905B5-2FD4-4883-A9D3-C3DDE289D0AC}" type="slidenum">
              <a:rPr lang="en-US"/>
              <a:pPr/>
              <a:t>‹#›</a:t>
            </a:fld>
            <a:endParaRPr lang="en-US"/>
          </a:p>
        </p:txBody>
      </p:sp>
    </p:spTree>
    <p:extLst>
      <p:ext uri="{BB962C8B-B14F-4D97-AF65-F5344CB8AC3E}">
        <p14:creationId xmlns:p14="http://schemas.microsoft.com/office/powerpoint/2010/main" xmlns="" val="41460945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ontinental_Army"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Johann_Rall" TargetMode="External"/><Relationship Id="rId5" Type="http://schemas.openxmlformats.org/officeDocument/2006/relationships/hyperlink" Target="http://en.wikipedia.org/wiki/Battle_of_Trenton" TargetMode="External"/><Relationship Id="rId4" Type="http://schemas.openxmlformats.org/officeDocument/2006/relationships/hyperlink" Target="http://en.wikipedia.org/wiki/Delaware_River"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a:t>
            </a:fld>
            <a:endParaRPr lang="en-US"/>
          </a:p>
        </p:txBody>
      </p:sp>
    </p:spTree>
    <p:extLst>
      <p:ext uri="{BB962C8B-B14F-4D97-AF65-F5344CB8AC3E}">
        <p14:creationId xmlns:p14="http://schemas.microsoft.com/office/powerpoint/2010/main" xmlns="" val="266837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Activity step 1:  Describe the planning process</a:t>
            </a:r>
          </a:p>
          <a:p>
            <a:pPr>
              <a:lnSpc>
                <a:spcPct val="90000"/>
              </a:lnSpc>
            </a:pPr>
            <a:r>
              <a:rPr lang="en-US" dirty="0" smtClean="0"/>
              <a:t>So, how</a:t>
            </a:r>
            <a:r>
              <a:rPr lang="en-US" baseline="0" dirty="0" smtClean="0"/>
              <a:t> should the planning process play out? Who does what? What are the steps for successful planning?</a:t>
            </a:r>
          </a:p>
          <a:p>
            <a:pPr>
              <a:lnSpc>
                <a:spcPct val="90000"/>
              </a:lnSpc>
            </a:pPr>
            <a:endParaRPr lang="en-US" dirty="0" smtClean="0"/>
          </a:p>
          <a:p>
            <a:pPr>
              <a:lnSpc>
                <a:spcPct val="90000"/>
              </a:lnSpc>
            </a:pPr>
            <a:r>
              <a:rPr lang="en-US" dirty="0" smtClean="0"/>
              <a:t>Step one: management issues planning factors.</a:t>
            </a:r>
            <a:r>
              <a:rPr lang="en-US" baseline="0" dirty="0" smtClean="0"/>
              <a:t>  Management notifies subordinates that their planning must include certain factors: inflation, a certain level of continuous improvement, or perhaps some seasonal demand factors.</a:t>
            </a:r>
          </a:p>
          <a:p>
            <a:pPr>
              <a:lnSpc>
                <a:spcPct val="90000"/>
              </a:lnSpc>
            </a:pPr>
            <a:endParaRPr lang="en-US" dirty="0" smtClean="0"/>
          </a:p>
          <a:p>
            <a:pPr>
              <a:lnSpc>
                <a:spcPct val="90000"/>
              </a:lnSpc>
            </a:pPr>
            <a:r>
              <a:rPr lang="en-US" dirty="0" smtClean="0"/>
              <a:t>Step two: subordinate unit makes bottom up plan as a request.  </a:t>
            </a:r>
          </a:p>
          <a:p>
            <a:pPr>
              <a:lnSpc>
                <a:spcPct val="90000"/>
              </a:lnSpc>
            </a:pPr>
            <a:r>
              <a:rPr lang="en-US" dirty="0" smtClean="0"/>
              <a:t>Step three: management makes top down plan as a challenge.</a:t>
            </a:r>
          </a:p>
          <a:p>
            <a:pPr>
              <a:lnSpc>
                <a:spcPct val="90000"/>
              </a:lnSpc>
            </a:pPr>
            <a:r>
              <a:rPr lang="en-US" dirty="0" smtClean="0"/>
              <a:t>Step four: meeting negotiates final plan that becomes the commitment.</a:t>
            </a:r>
            <a:r>
              <a:rPr lang="en-US" baseline="0" dirty="0" smtClean="0"/>
              <a:t>  </a:t>
            </a:r>
          </a:p>
          <a:p>
            <a:pPr>
              <a:lnSpc>
                <a:spcPct val="90000"/>
              </a:lnSpc>
            </a:pPr>
            <a:endParaRPr lang="en-US" baseline="0" dirty="0" smtClean="0"/>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10</a:t>
            </a:fld>
            <a:endParaRPr lang="en-US"/>
          </a:p>
        </p:txBody>
      </p:sp>
    </p:spTree>
    <p:extLst>
      <p:ext uri="{BB962C8B-B14F-4D97-AF65-F5344CB8AC3E}">
        <p14:creationId xmlns:p14="http://schemas.microsoft.com/office/powerpoint/2010/main" xmlns="" val="163796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Planning factors represent common assumptions wanted in all plans such as:</a:t>
            </a:r>
          </a:p>
          <a:p>
            <a:pPr lvl="1"/>
            <a:r>
              <a:rPr lang="en-US" dirty="0" smtClean="0"/>
              <a:t>Pay raises and benefit changes</a:t>
            </a:r>
          </a:p>
          <a:p>
            <a:pPr lvl="1"/>
            <a:r>
              <a:rPr lang="en-US" dirty="0" smtClean="0"/>
              <a:t>Inflation if significant</a:t>
            </a:r>
          </a:p>
          <a:p>
            <a:pPr lvl="1"/>
            <a:r>
              <a:rPr lang="en-US" dirty="0" smtClean="0"/>
              <a:t>Customer demand levels</a:t>
            </a:r>
          </a:p>
          <a:p>
            <a:pPr lvl="1"/>
            <a:r>
              <a:rPr lang="en-US" dirty="0" smtClean="0"/>
              <a:t>Anything else management wants all</a:t>
            </a:r>
            <a:r>
              <a:rPr lang="en-US" baseline="0" dirty="0" smtClean="0"/>
              <a:t> plans to include </a:t>
            </a:r>
            <a:r>
              <a:rPr lang="en-US" dirty="0" smtClean="0"/>
              <a:t>consistently</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11</a:t>
            </a:fld>
            <a:endParaRPr lang="en-US"/>
          </a:p>
        </p:txBody>
      </p:sp>
    </p:spTree>
    <p:extLst>
      <p:ext uri="{BB962C8B-B14F-4D97-AF65-F5344CB8AC3E}">
        <p14:creationId xmlns:p14="http://schemas.microsoft.com/office/powerpoint/2010/main" xmlns="" val="261127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Represents the subordinate manager’s plan for spending and output</a:t>
            </a:r>
          </a:p>
          <a:p>
            <a:r>
              <a:rPr lang="en-US" dirty="0" smtClean="0"/>
              <a:t>Is presented as a request for approval.</a:t>
            </a:r>
            <a:r>
              <a:rPr lang="en-US" baseline="0" dirty="0" smtClean="0"/>
              <a:t>  It is the start of the negotiation, not expected to be the final word</a:t>
            </a:r>
            <a:endParaRPr lang="en-US" dirty="0" smtClean="0"/>
          </a:p>
          <a:p>
            <a:r>
              <a:rPr lang="en-US" dirty="0" smtClean="0"/>
              <a:t>Includes one or more periods per management’s needs</a:t>
            </a:r>
          </a:p>
          <a:p>
            <a:r>
              <a:rPr lang="en-US" dirty="0" smtClean="0"/>
              <a:t>Reflects planning factors – the plan must, at the very least, meet all of the planning factors issued by top</a:t>
            </a:r>
            <a:r>
              <a:rPr lang="en-US" baseline="0" dirty="0" smtClean="0"/>
              <a:t>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12</a:t>
            </a:fld>
            <a:endParaRPr lang="en-US"/>
          </a:p>
        </p:txBody>
      </p:sp>
    </p:spTree>
    <p:extLst>
      <p:ext uri="{BB962C8B-B14F-4D97-AF65-F5344CB8AC3E}">
        <p14:creationId xmlns:p14="http://schemas.microsoft.com/office/powerpoint/2010/main" xmlns="" val="60364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Here’s an example of a</a:t>
            </a:r>
            <a:r>
              <a:rPr lang="en-US" baseline="0" dirty="0" smtClean="0"/>
              <a:t> bottom-up plan for the Motor Pool.</a:t>
            </a:r>
          </a:p>
          <a:p>
            <a:r>
              <a:rPr lang="en-US" baseline="0" dirty="0" smtClean="0"/>
              <a:t>The first column represents 4</a:t>
            </a:r>
            <a:r>
              <a:rPr lang="en-US" baseline="30000" dirty="0" smtClean="0"/>
              <a:t>th</a:t>
            </a:r>
            <a:r>
              <a:rPr lang="en-US" baseline="0" dirty="0" smtClean="0"/>
              <a:t> quarter actual performance.  The manager plans to do exactly the same in the 1</a:t>
            </a:r>
            <a:r>
              <a:rPr lang="en-US" baseline="30000" dirty="0" smtClean="0"/>
              <a:t>st</a:t>
            </a:r>
            <a:r>
              <a:rPr lang="en-US" baseline="0" dirty="0" smtClean="0"/>
              <a:t> quarter, except for the mandatory planning factors which include pay increases and improvements in gas mileage.</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13</a:t>
            </a:fld>
            <a:endParaRPr lang="en-US"/>
          </a:p>
        </p:txBody>
      </p:sp>
    </p:spTree>
    <p:extLst>
      <p:ext uri="{BB962C8B-B14F-4D97-AF65-F5344CB8AC3E}">
        <p14:creationId xmlns:p14="http://schemas.microsoft.com/office/powerpoint/2010/main" xmlns="" val="160713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Output is often difficult to measure, especially in support</a:t>
            </a:r>
            <a:r>
              <a:rPr lang="en-US" baseline="0" dirty="0" smtClean="0"/>
              <a:t> functions.</a:t>
            </a:r>
            <a:r>
              <a:rPr lang="en-US" dirty="0" smtClean="0"/>
              <a:t>	</a:t>
            </a:r>
          </a:p>
          <a:p>
            <a:r>
              <a:rPr lang="en-US" dirty="0" smtClean="0"/>
              <a:t>Try to find one or two outputs for each area that has cost information.  Be sure to choose an</a:t>
            </a:r>
            <a:r>
              <a:rPr lang="en-US" baseline="0" dirty="0" smtClean="0"/>
              <a:t> output that is relevant and can be measured with reasonable accuracy.  </a:t>
            </a:r>
            <a:endParaRPr lang="en-US" dirty="0" smtClean="0"/>
          </a:p>
          <a:p>
            <a:r>
              <a:rPr lang="en-US" dirty="0" smtClean="0"/>
              <a:t>Dividing total cost by output equals unit cost: a good performance measure.  </a:t>
            </a:r>
            <a:r>
              <a:rPr lang="en-US" baseline="0" dirty="0" smtClean="0"/>
              <a:t>Remember that this represents an average.  Averages aren’t bad, but their usefulness is limited if not all units of output are homogeneous.</a:t>
            </a:r>
            <a:endParaRPr lang="en-US" dirty="0" smtClean="0"/>
          </a:p>
          <a:p>
            <a:r>
              <a:rPr lang="en-US" dirty="0" smtClean="0"/>
              <a:t>Improving unit cost equals improved productivity.  There are</a:t>
            </a:r>
            <a:r>
              <a:rPr lang="en-US" baseline="0" dirty="0" smtClean="0"/>
              <a:t> two ways that unit cost may be decreased:  decrease total cost, or, if many of the costs are fixed, increasing output will cause unit cost to drop.  </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14</a:t>
            </a:fld>
            <a:endParaRPr lang="en-US"/>
          </a:p>
        </p:txBody>
      </p:sp>
    </p:spTree>
    <p:extLst>
      <p:ext uri="{BB962C8B-B14F-4D97-AF65-F5344CB8AC3E}">
        <p14:creationId xmlns:p14="http://schemas.microsoft.com/office/powerpoint/2010/main" xmlns="" val="299248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Represents higher manager’s goal for spending and output.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Is presented as a challenge for acceptance.</a:t>
            </a:r>
            <a:r>
              <a:rPr lang="en-US" baseline="0" dirty="0" smtClean="0"/>
              <a:t> </a:t>
            </a:r>
            <a:r>
              <a:rPr lang="en-US" dirty="0" smtClean="0"/>
              <a:t>This is something like a counter-offer.  It</a:t>
            </a:r>
            <a:r>
              <a:rPr lang="en-US" baseline="0" dirty="0" smtClean="0"/>
              <a:t> should be a goal that is within reach, but not too easy.</a:t>
            </a:r>
            <a:endParaRPr lang="en-US" dirty="0" smtClean="0"/>
          </a:p>
          <a:p>
            <a:endParaRPr lang="en-US" dirty="0" smtClean="0"/>
          </a:p>
          <a:p>
            <a:r>
              <a:rPr lang="en-US" dirty="0" smtClean="0"/>
              <a:t>Includes one or more periods per management’s needs</a:t>
            </a:r>
          </a:p>
          <a:p>
            <a:endParaRPr lang="en-US" dirty="0" smtClean="0"/>
          </a:p>
          <a:p>
            <a:r>
              <a:rPr lang="en-US" dirty="0" smtClean="0"/>
              <a:t>Reflects planning factors The higher level manager</a:t>
            </a:r>
            <a:r>
              <a:rPr lang="en-US" baseline="0" dirty="0" smtClean="0"/>
              <a:t> should have a bigger picture in mind, and those goals should be included in the top-down plan.</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15</a:t>
            </a:fld>
            <a:endParaRPr lang="en-US"/>
          </a:p>
        </p:txBody>
      </p:sp>
    </p:spTree>
    <p:extLst>
      <p:ext uri="{BB962C8B-B14F-4D97-AF65-F5344CB8AC3E}">
        <p14:creationId xmlns:p14="http://schemas.microsoft.com/office/powerpoint/2010/main" xmlns="" val="116245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Here’s an example of the</a:t>
            </a:r>
            <a:r>
              <a:rPr lang="en-US" baseline="0" dirty="0" smtClean="0"/>
              <a:t> higher level manager’s top-down plan.  Notice that it is not a detailed line-by-line plan.  But it does reflect an overall 1% cost decrease from last period, which is slightly lower than the lower level manager’s bottom-up plan.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16</a:t>
            </a:fld>
            <a:endParaRPr lang="en-US"/>
          </a:p>
        </p:txBody>
      </p:sp>
    </p:spTree>
    <p:extLst>
      <p:ext uri="{BB962C8B-B14F-4D97-AF65-F5344CB8AC3E}">
        <p14:creationId xmlns:p14="http://schemas.microsoft.com/office/powerpoint/2010/main" xmlns="" val="173565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Step 4</a:t>
            </a:r>
            <a:r>
              <a:rPr lang="en-US" baseline="0" dirty="0" smtClean="0"/>
              <a:t>:  The final plan:</a:t>
            </a:r>
          </a:p>
          <a:p>
            <a:r>
              <a:rPr lang="en-US" dirty="0" smtClean="0"/>
              <a:t>Documents subordinate and higher manager’s agreement for spending and output.  The plan should be recorded for</a:t>
            </a:r>
            <a:r>
              <a:rPr lang="en-US" baseline="0" dirty="0" smtClean="0"/>
              <a:t> future reference.</a:t>
            </a:r>
            <a:endParaRPr lang="en-US" dirty="0" smtClean="0"/>
          </a:p>
          <a:p>
            <a:r>
              <a:rPr lang="en-US" dirty="0" smtClean="0"/>
              <a:t>Represents the subordinate’s “marching orders” from higher manager.  This now becomes a formalized job task.</a:t>
            </a:r>
          </a:p>
          <a:p>
            <a:r>
              <a:rPr lang="en-US" dirty="0" smtClean="0"/>
              <a:t>Constitutes the parameters for which the subordinate is now accountable.  The</a:t>
            </a:r>
            <a:r>
              <a:rPr lang="en-US" baseline="0" dirty="0" smtClean="0"/>
              <a:t> subordinate agrees to provide a specific level of output at a specific cost.</a:t>
            </a:r>
            <a:endParaRPr lang="en-US" dirty="0" smtClean="0"/>
          </a:p>
        </p:txBody>
      </p:sp>
      <p:sp>
        <p:nvSpPr>
          <p:cNvPr id="4" name="Slide Number Placeholder 3"/>
          <p:cNvSpPr>
            <a:spLocks noGrp="1"/>
          </p:cNvSpPr>
          <p:nvPr>
            <p:ph type="sldNum" sz="quarter" idx="10"/>
          </p:nvPr>
        </p:nvSpPr>
        <p:spPr/>
        <p:txBody>
          <a:bodyPr/>
          <a:lstStyle/>
          <a:p>
            <a:fld id="{A96905B5-2FD4-4883-A9D3-C3DDE289D0AC}" type="slidenum">
              <a:rPr lang="en-US" smtClean="0"/>
              <a:pPr/>
              <a:t>17</a:t>
            </a:fld>
            <a:endParaRPr lang="en-US"/>
          </a:p>
        </p:txBody>
      </p:sp>
    </p:spTree>
    <p:extLst>
      <p:ext uri="{BB962C8B-B14F-4D97-AF65-F5344CB8AC3E}">
        <p14:creationId xmlns:p14="http://schemas.microsoft.com/office/powerpoint/2010/main" xmlns="" val="394613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Describe the planning process</a:t>
            </a:r>
          </a:p>
          <a:p>
            <a:r>
              <a:rPr lang="en-US" dirty="0" smtClean="0"/>
              <a:t>Notice that the Q1</a:t>
            </a:r>
            <a:r>
              <a:rPr lang="en-US" baseline="0" dirty="0" smtClean="0"/>
              <a:t> plan is the same as the bottom up plan.  However, the Q2 plan includes some personnel changes in order to achieve the necessary cost reductions.  This is an example of negotiation.  The higher level manager gave some on the 1</a:t>
            </a:r>
            <a:r>
              <a:rPr lang="en-US" baseline="30000" dirty="0" smtClean="0"/>
              <a:t>st</a:t>
            </a:r>
            <a:r>
              <a:rPr lang="en-US" baseline="0" dirty="0" smtClean="0"/>
              <a:t> quarter plan in order to get a greater cost decrease in the 2</a:t>
            </a:r>
            <a:r>
              <a:rPr lang="en-US" baseline="30000" dirty="0" smtClean="0"/>
              <a:t>nd</a:t>
            </a:r>
            <a:r>
              <a:rPr lang="en-US" baseline="0" dirty="0" smtClean="0"/>
              <a:t> quarter plan.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18</a:t>
            </a:fld>
            <a:endParaRPr lang="en-US"/>
          </a:p>
        </p:txBody>
      </p:sp>
    </p:spTree>
    <p:extLst>
      <p:ext uri="{BB962C8B-B14F-4D97-AF65-F5344CB8AC3E}">
        <p14:creationId xmlns:p14="http://schemas.microsoft.com/office/powerpoint/2010/main" xmlns="" val="124873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is the first step in the planning process? A. Top</a:t>
            </a:r>
            <a:r>
              <a:rPr lang="en-US" baseline="0" dirty="0" smtClean="0"/>
              <a:t> management issues planning factors to be included in all plans</a:t>
            </a:r>
            <a:endParaRPr lang="en-US" dirty="0" smtClean="0"/>
          </a:p>
          <a:p>
            <a:r>
              <a:rPr lang="en-US" dirty="0" smtClean="0"/>
              <a:t>Q. What two elements should be included in the bottom-up, top-down and final plans? A. All plans should include</a:t>
            </a:r>
            <a:r>
              <a:rPr lang="en-US" baseline="0" dirty="0" smtClean="0"/>
              <a:t> a commitment to a level of OUTPUT and a level of resources consumed, or cost.</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19</a:t>
            </a:fld>
            <a:endParaRPr lang="en-US"/>
          </a:p>
        </p:txBody>
      </p:sp>
    </p:spTree>
    <p:extLst>
      <p:ext uri="{BB962C8B-B14F-4D97-AF65-F5344CB8AC3E}">
        <p14:creationId xmlns:p14="http://schemas.microsoft.com/office/powerpoint/2010/main" xmlns="" val="188294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Would they have succeeded without planning?</a:t>
            </a:r>
          </a:p>
          <a:p>
            <a:r>
              <a:rPr lang="en-US" dirty="0" smtClean="0">
                <a:solidFill>
                  <a:schemeClr val="tx1"/>
                </a:solidFill>
              </a:rPr>
              <a:t>“Planned in partial secrecy, Washington led a column of </a:t>
            </a:r>
            <a:r>
              <a:rPr lang="en-US" dirty="0" smtClean="0">
                <a:solidFill>
                  <a:schemeClr val="tx1"/>
                </a:solidFill>
                <a:hlinkClick r:id="rId3" action="ppaction://hlinkfile"/>
              </a:rPr>
              <a:t>Continental Army</a:t>
            </a:r>
            <a:r>
              <a:rPr lang="en-US" dirty="0" smtClean="0">
                <a:solidFill>
                  <a:schemeClr val="tx1"/>
                </a:solidFill>
              </a:rPr>
              <a:t> troops across the icy </a:t>
            </a:r>
            <a:r>
              <a:rPr lang="en-US" dirty="0" smtClean="0">
                <a:solidFill>
                  <a:schemeClr val="tx1"/>
                </a:solidFill>
                <a:hlinkClick r:id="rId4" action="ppaction://hlinkfile"/>
              </a:rPr>
              <a:t>Delaware River</a:t>
            </a:r>
            <a:r>
              <a:rPr lang="en-US" dirty="0" smtClean="0">
                <a:solidFill>
                  <a:schemeClr val="tx1"/>
                </a:solidFill>
              </a:rPr>
              <a:t> in a logistically challenging and potentially dangerous operation. Other planned crossings in support of the operation were either called off or ineffective, but this did not prevent Washington from successfully </a:t>
            </a:r>
            <a:r>
              <a:rPr lang="en-US" dirty="0" smtClean="0">
                <a:solidFill>
                  <a:schemeClr val="tx1"/>
                </a:solidFill>
                <a:hlinkClick r:id="rId5" action="ppaction://hlinkfile" tooltip="Battle of Trenton"/>
              </a:rPr>
              <a:t>surprising and defeating</a:t>
            </a:r>
            <a:r>
              <a:rPr lang="en-US" dirty="0" smtClean="0">
                <a:solidFill>
                  <a:schemeClr val="tx1"/>
                </a:solidFill>
              </a:rPr>
              <a:t> the troops of </a:t>
            </a:r>
            <a:r>
              <a:rPr lang="en-US" dirty="0" smtClean="0">
                <a:solidFill>
                  <a:schemeClr val="tx1"/>
                </a:solidFill>
                <a:hlinkClick r:id="rId6" action="ppaction://hlinkfile"/>
              </a:rPr>
              <a:t>Johann </a:t>
            </a:r>
            <a:r>
              <a:rPr lang="en-US" dirty="0" err="1" smtClean="0">
                <a:solidFill>
                  <a:schemeClr val="tx1"/>
                </a:solidFill>
                <a:hlinkClick r:id="rId6" action="ppaction://hlinkfile"/>
              </a:rPr>
              <a:t>Rall</a:t>
            </a:r>
            <a:r>
              <a:rPr lang="en-US" dirty="0" smtClean="0">
                <a:solidFill>
                  <a:schemeClr val="tx1"/>
                </a:solidFill>
              </a:rPr>
              <a:t> quartered in Trenton.” (Wikipedia)</a:t>
            </a:r>
          </a:p>
          <a:p>
            <a:endParaRPr lang="en-US" dirty="0" smtClean="0">
              <a:solidFill>
                <a:schemeClr val="tx1"/>
              </a:solidFill>
            </a:endParaRPr>
          </a:p>
          <a:p>
            <a:r>
              <a:rPr lang="en-US" dirty="0" smtClean="0">
                <a:solidFill>
                  <a:schemeClr val="tx1"/>
                </a:solidFill>
              </a:rPr>
              <a:t>“If you aim at nothing you are sure</a:t>
            </a:r>
            <a:r>
              <a:rPr lang="en-US" baseline="0" dirty="0" smtClean="0">
                <a:solidFill>
                  <a:schemeClr val="tx1"/>
                </a:solidFill>
              </a:rPr>
              <a:t> to hit the target.”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96905B5-2FD4-4883-A9D3-C3DDE289D0AC}" type="slidenum">
              <a:rPr lang="en-US" smtClean="0"/>
              <a:pPr/>
              <a:t>2</a:t>
            </a:fld>
            <a:endParaRPr lang="en-US"/>
          </a:p>
        </p:txBody>
      </p:sp>
    </p:spTree>
    <p:extLst>
      <p:ext uri="{BB962C8B-B14F-4D97-AF65-F5344CB8AC3E}">
        <p14:creationId xmlns:p14="http://schemas.microsoft.com/office/powerpoint/2010/main" xmlns="" val="408474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step 2  Examine planning example</a:t>
            </a:r>
            <a:endParaRPr lang="en-US" dirty="0" smtClean="0"/>
          </a:p>
          <a:p>
            <a:r>
              <a:rPr lang="en-US" dirty="0" smtClean="0"/>
              <a:t>Leadership specifies planning elements: the essential elements of information.  This is an example of Warrior Pull at work.</a:t>
            </a:r>
            <a:r>
              <a:rPr lang="en-US" baseline="0" dirty="0" smtClean="0"/>
              <a:t>  The leader specifies what information should be planned and in what format.  The same elements that are planned will then be reported at the end of the period, in the same format.</a:t>
            </a:r>
            <a:endParaRPr lang="en-US" dirty="0" smtClean="0"/>
          </a:p>
          <a:p>
            <a:r>
              <a:rPr lang="en-US" dirty="0" smtClean="0"/>
              <a:t>Many views are possible:</a:t>
            </a:r>
          </a:p>
          <a:p>
            <a:pPr lvl="1"/>
            <a:r>
              <a:rPr lang="en-US" dirty="0" smtClean="0"/>
              <a:t>Entity activity based (ABC)</a:t>
            </a:r>
          </a:p>
          <a:p>
            <a:pPr lvl="1"/>
            <a:r>
              <a:rPr lang="en-US" dirty="0" smtClean="0"/>
              <a:t>Entity account based </a:t>
            </a:r>
            <a:r>
              <a:rPr lang="en-US" baseline="0" dirty="0" smtClean="0"/>
              <a:t> - general ledger accounts or input costs.  These may also be “cost centers” or “areas of responsibility” tracked by GFEBS.</a:t>
            </a:r>
            <a:endParaRPr lang="en-US" dirty="0" smtClean="0"/>
          </a:p>
          <a:p>
            <a:pPr lvl="1"/>
            <a:r>
              <a:rPr lang="en-US" dirty="0" smtClean="0"/>
              <a:t>Entity cross cutting account or activity. These could be departmental</a:t>
            </a:r>
            <a:r>
              <a:rPr lang="en-US" baseline="0" dirty="0" smtClean="0"/>
              <a:t> or customer views of cost, to name a few.</a:t>
            </a:r>
            <a:endParaRPr lang="en-US" dirty="0" smtClean="0"/>
          </a:p>
          <a:p>
            <a:r>
              <a:rPr lang="en-US" dirty="0" smtClean="0"/>
              <a:t>Plans do not have to be complex.  Ft. Huachuca’s</a:t>
            </a:r>
            <a:r>
              <a:rPr lang="en-US" baseline="0" dirty="0" smtClean="0"/>
              <a:t> example </a:t>
            </a:r>
            <a:r>
              <a:rPr lang="en-US" dirty="0" smtClean="0"/>
              <a:t> show that complexity is not necessary for success.</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20</a:t>
            </a:fld>
            <a:endParaRPr lang="en-US"/>
          </a:p>
        </p:txBody>
      </p:sp>
    </p:spTree>
    <p:extLst>
      <p:ext uri="{BB962C8B-B14F-4D97-AF65-F5344CB8AC3E}">
        <p14:creationId xmlns:p14="http://schemas.microsoft.com/office/powerpoint/2010/main" xmlns="" val="2860382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step 2  Examine planning example</a:t>
            </a:r>
          </a:p>
          <a:p>
            <a:r>
              <a:rPr lang="en-US" baseline="0" dirty="0" smtClean="0"/>
              <a:t>Here is an example of planning for one activity at Fort Huachuca.  There is a plan for costs incurred or resources consumed (direct costs of $33,270 and OH of 8334)</a:t>
            </a:r>
          </a:p>
          <a:p>
            <a:r>
              <a:rPr lang="en-US" baseline="0" dirty="0" smtClean="0"/>
              <a:t>And, there is a plan for output in number of receipts and issues.  This works out to a unit cost plan of $19.57/ unit.  In addition, there is a plan regarding an average processing time.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21</a:t>
            </a:fld>
            <a:endParaRPr lang="en-US"/>
          </a:p>
        </p:txBody>
      </p:sp>
    </p:spTree>
    <p:extLst>
      <p:ext uri="{BB962C8B-B14F-4D97-AF65-F5344CB8AC3E}">
        <p14:creationId xmlns:p14="http://schemas.microsoft.com/office/powerpoint/2010/main" xmlns="" val="370926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a:t>
            </a:r>
            <a:r>
              <a:rPr lang="en-US" baseline="0" dirty="0" smtClean="0"/>
              <a:t> step 2  Examine planning example</a:t>
            </a:r>
            <a:endParaRPr lang="en-US" dirty="0" smtClean="0"/>
          </a:p>
          <a:p>
            <a:r>
              <a:rPr lang="en-US" dirty="0" smtClean="0"/>
              <a:t>This is the summary plan for all activities</a:t>
            </a:r>
            <a:r>
              <a:rPr lang="en-US" baseline="0" dirty="0" smtClean="0"/>
              <a:t> in the Directorate of Logistics.   It includes a total dollar plan for each activity.</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22</a:t>
            </a:fld>
            <a:endParaRPr lang="en-US"/>
          </a:p>
        </p:txBody>
      </p:sp>
    </p:spTree>
    <p:extLst>
      <p:ext uri="{BB962C8B-B14F-4D97-AF65-F5344CB8AC3E}">
        <p14:creationId xmlns:p14="http://schemas.microsoft.com/office/powerpoint/2010/main" xmlns="" val="65942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a:ln/>
        </p:spPr>
        <p:txBody>
          <a:bodyPr/>
          <a:lstStyle/>
          <a:p>
            <a:fld id="{EAF86992-943D-4EF4-B8A6-12FA969319C2}" type="slidenum">
              <a:rPr lang="en-US"/>
              <a:pPr/>
              <a:t>23</a:t>
            </a:fld>
            <a:endParaRPr lang="en-US"/>
          </a:p>
        </p:txBody>
      </p:sp>
      <p:sp>
        <p:nvSpPr>
          <p:cNvPr id="22530" name="Rectangle 2"/>
          <p:cNvSpPr>
            <a:spLocks noChangeArrowheads="1"/>
          </p:cNvSpPr>
          <p:nvPr/>
        </p:nvSpPr>
        <p:spPr bwMode="auto">
          <a:xfrm>
            <a:off x="3886200" y="-1588"/>
            <a:ext cx="2971800" cy="458788"/>
          </a:xfrm>
          <a:prstGeom prst="rect">
            <a:avLst/>
          </a:prstGeom>
          <a:noFill/>
          <a:ln w="9525">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21</a:t>
            </a:r>
          </a:p>
        </p:txBody>
      </p:sp>
      <p:sp>
        <p:nvSpPr>
          <p:cNvPr id="22532" name="Rectangle 4"/>
          <p:cNvSpPr>
            <a:spLocks noChangeArrowheads="1"/>
          </p:cNvSpPr>
          <p:nvPr/>
        </p:nvSpPr>
        <p:spPr bwMode="auto">
          <a:xfrm>
            <a:off x="0" y="8685213"/>
            <a:ext cx="2971800" cy="458787"/>
          </a:xfrm>
          <a:prstGeom prst="rect">
            <a:avLst/>
          </a:prstGeom>
          <a:noFill/>
          <a:ln w="9525">
            <a:noFill/>
            <a:miter lim="800000"/>
            <a:headEnd/>
            <a:tailEnd/>
          </a:ln>
          <a:effectLst/>
        </p:spPr>
        <p:txBody>
          <a:bodyPr wrap="none" anchor="ctr"/>
          <a:lstStyle/>
          <a:p>
            <a:endParaRPr lang="en-US"/>
          </a:p>
        </p:txBody>
      </p:sp>
      <p:sp>
        <p:nvSpPr>
          <p:cNvPr id="22533" name="Rectangle 5"/>
          <p:cNvSpPr>
            <a:spLocks noChangeArrowheads="1"/>
          </p:cNvSpPr>
          <p:nvPr/>
        </p:nvSpPr>
        <p:spPr bwMode="auto">
          <a:xfrm>
            <a:off x="0" y="-1588"/>
            <a:ext cx="2971800" cy="458788"/>
          </a:xfrm>
          <a:prstGeom prst="rect">
            <a:avLst/>
          </a:prstGeom>
          <a:noFill/>
          <a:ln w="9525">
            <a:noFill/>
            <a:miter lim="800000"/>
            <a:headEnd/>
            <a:tailEnd/>
          </a:ln>
          <a:effectLst/>
        </p:spPr>
        <p:txBody>
          <a:bodyPr wrap="none" anchor="ctr"/>
          <a:lstStyle/>
          <a:p>
            <a:endParaRPr lang="en-US"/>
          </a:p>
        </p:txBody>
      </p:sp>
      <p:sp>
        <p:nvSpPr>
          <p:cNvPr id="22534" name="Rectangle 6"/>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2535" name="Rectangle 7"/>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21</a:t>
            </a:r>
          </a:p>
        </p:txBody>
      </p:sp>
      <p:sp>
        <p:nvSpPr>
          <p:cNvPr id="22536" name="Rectangle 8"/>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2537" name="Rectangle 9"/>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2538" name="Rectangle 10"/>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2539" name="Rectangle 11"/>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22</a:t>
            </a:r>
          </a:p>
        </p:txBody>
      </p:sp>
      <p:sp>
        <p:nvSpPr>
          <p:cNvPr id="22540" name="Rectangle 12"/>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2541" name="Rectangle 13"/>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2542" name="Rectangle 14"/>
          <p:cNvSpPr>
            <a:spLocks noGrp="1" noRot="1" noChangeAspect="1" noChangeArrowheads="1"/>
          </p:cNvSpPr>
          <p:nvPr>
            <p:ph type="sldImg"/>
          </p:nvPr>
        </p:nvSpPr>
        <p:spPr bwMode="auto">
          <a:xfrm>
            <a:off x="1149350" y="690563"/>
            <a:ext cx="4557713" cy="3417887"/>
          </a:xfrm>
          <a:prstGeom prst="rect">
            <a:avLst/>
          </a:prstGeom>
          <a:noFill/>
          <a:ln w="12700" cap="flat">
            <a:solidFill>
              <a:schemeClr val="tx1"/>
            </a:solidFill>
            <a:miter lim="800000"/>
            <a:headEnd/>
            <a:tailEnd/>
          </a:ln>
        </p:spPr>
      </p:sp>
      <p:sp>
        <p:nvSpPr>
          <p:cNvPr id="22543" name="Rectangle 15"/>
          <p:cNvSpPr>
            <a:spLocks noGrp="1" noChangeArrowheads="1"/>
          </p:cNvSpPr>
          <p:nvPr>
            <p:ph type="body" idx="1"/>
          </p:nvPr>
        </p:nvSpPr>
        <p:spPr bwMode="auto">
          <a:xfrm>
            <a:off x="914400" y="4340225"/>
            <a:ext cx="5029200" cy="4116388"/>
          </a:xfrm>
          <a:prstGeom prst="rect">
            <a:avLst/>
          </a:prstGeom>
          <a:noFill/>
          <a:ln>
            <a:miter lim="800000"/>
            <a:headEnd/>
            <a:tailEnd/>
          </a:ln>
        </p:spPr>
        <p:txBody>
          <a:bodyPr lIns="92075" tIns="46038" rIns="92075" bIns="46038"/>
          <a:lstStyle/>
          <a:p>
            <a:pPr marL="0" marR="0" indent="0" algn="l" defTabSz="914400" rtl="0" eaLnBrk="1" fontAlgn="base" latinLnBrk="0" hangingPunct="1">
              <a:lnSpc>
                <a:spcPct val="100000"/>
              </a:lnSpc>
              <a:spcBef>
                <a:spcPct val="30000"/>
              </a:spcBef>
              <a:spcAft>
                <a:spcPct val="0"/>
              </a:spcAft>
              <a:buClr>
                <a:srgbClr val="CC0000"/>
              </a:buClr>
              <a:buSzTx/>
              <a:buFont typeface="Monotype Sorts" pitchFamily="2" charset="2"/>
              <a:buNone/>
              <a:tabLst/>
              <a:defRPr/>
            </a:pPr>
            <a:r>
              <a:rPr lang="en-US" sz="2800" dirty="0" smtClean="0"/>
              <a:t>Activity</a:t>
            </a:r>
            <a:r>
              <a:rPr lang="en-US" sz="2800" baseline="0" dirty="0" smtClean="0"/>
              <a:t> step 2  Examine planning example</a:t>
            </a:r>
            <a:endParaRPr lang="en-US" sz="2800" dirty="0" smtClean="0"/>
          </a:p>
          <a:p>
            <a:pPr>
              <a:buClr>
                <a:srgbClr val="CC0000"/>
              </a:buClr>
              <a:buFont typeface="Monotype Sorts" pitchFamily="2" charset="2"/>
              <a:buChar char="F"/>
            </a:pPr>
            <a:r>
              <a:rPr lang="en-US" sz="2800" dirty="0" smtClean="0"/>
              <a:t>This slide expresses the intent of the Garrison Commander:</a:t>
            </a:r>
          </a:p>
          <a:p>
            <a:pPr>
              <a:buClr>
                <a:srgbClr val="CC0000"/>
              </a:buClr>
              <a:buFont typeface="Monotype Sorts" pitchFamily="2" charset="2"/>
              <a:buChar char="F"/>
            </a:pPr>
            <a:r>
              <a:rPr lang="en-US" sz="2800" dirty="0" smtClean="0"/>
              <a:t>Planning is critical</a:t>
            </a:r>
            <a:endParaRPr lang="en-US" dirty="0" smtClean="0"/>
          </a:p>
          <a:p>
            <a:pPr lvl="1">
              <a:buClr>
                <a:srgbClr val="000099"/>
              </a:buClr>
              <a:buFont typeface="Monotype Sorts" pitchFamily="2" charset="2"/>
              <a:buChar char="ä"/>
            </a:pPr>
            <a:r>
              <a:rPr lang="en-US" sz="2400" dirty="0" smtClean="0"/>
              <a:t>Forces managers to think ahead</a:t>
            </a:r>
          </a:p>
          <a:p>
            <a:pPr lvl="1">
              <a:buClr>
                <a:srgbClr val="000099"/>
              </a:buClr>
              <a:buFont typeface="Monotype Sorts" pitchFamily="2" charset="2"/>
              <a:buChar char="ä"/>
            </a:pPr>
            <a:r>
              <a:rPr lang="en-US" sz="2400" dirty="0" smtClean="0"/>
              <a:t>Plans are commitments to spend at a specific level</a:t>
            </a:r>
          </a:p>
          <a:p>
            <a:pPr lvl="2">
              <a:buClr>
                <a:schemeClr val="accent2"/>
              </a:buClr>
              <a:buFont typeface="Monotype Sorts" pitchFamily="2" charset="2"/>
              <a:buChar char="v"/>
            </a:pPr>
            <a:r>
              <a:rPr lang="en-US" sz="2400" dirty="0" smtClean="0"/>
              <a:t>This is different than budgetary thought.  This is a key point. The plan is not equal to the budget.</a:t>
            </a:r>
            <a:r>
              <a:rPr lang="en-US" sz="2400" baseline="0" dirty="0" smtClean="0"/>
              <a:t>  The manager is required to think about what it really costs to produce the level of output that is planned.</a:t>
            </a:r>
            <a:endParaRPr lang="en-US" sz="2400" dirty="0" smtClean="0"/>
          </a:p>
          <a:p>
            <a:pPr lvl="2">
              <a:buClr>
                <a:schemeClr val="accent2"/>
              </a:buClr>
              <a:buFont typeface="Monotype Sorts" pitchFamily="2" charset="2"/>
              <a:buChar char="v"/>
            </a:pPr>
            <a:r>
              <a:rPr lang="en-US" sz="2400" dirty="0" smtClean="0"/>
              <a:t>This goal is continuous cost reduction</a:t>
            </a:r>
          </a:p>
          <a:p>
            <a:endParaRPr lang="en-US" dirty="0"/>
          </a:p>
        </p:txBody>
      </p:sp>
      <p:sp>
        <p:nvSpPr>
          <p:cNvPr id="22544" name="Rectangle 16"/>
          <p:cNvSpPr>
            <a:spLocks noChangeArrowheads="1"/>
          </p:cNvSpPr>
          <p:nvPr/>
        </p:nvSpPr>
        <p:spPr bwMode="auto">
          <a:xfrm>
            <a:off x="1066800" y="4491038"/>
            <a:ext cx="5029200" cy="4116387"/>
          </a:xfrm>
          <a:prstGeom prst="rect">
            <a:avLst/>
          </a:prstGeom>
          <a:noFill/>
          <a:ln w="9525">
            <a:noFill/>
            <a:miter lim="800000"/>
            <a:headEnd/>
            <a:tailEnd/>
          </a:ln>
          <a:effectLst/>
        </p:spPr>
        <p:txBody>
          <a:bodyPr lIns="92075" tIns="46038" rIns="92075" bIns="46038"/>
          <a:lstStyle/>
          <a:p>
            <a:pPr>
              <a:spcBef>
                <a:spcPct val="30000"/>
              </a:spcBef>
            </a:pPr>
            <a:r>
              <a:rPr lang="en-US" sz="1200" b="0">
                <a:solidFill>
                  <a:schemeClr val="tx1"/>
                </a:solidFill>
              </a:rPr>
              <a:t>This idea  - that a forecast is required and is a commitment to the next higher level manager / commander is a powerful idea.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a:t>
            </a:r>
            <a:r>
              <a:rPr lang="en-US" baseline="0" dirty="0" smtClean="0"/>
              <a:t> step 2  Examine planning example</a:t>
            </a:r>
            <a:endParaRPr lang="en-US" dirty="0" smtClean="0"/>
          </a:p>
          <a:p>
            <a:r>
              <a:rPr lang="en-US" dirty="0" smtClean="0"/>
              <a:t>Continuous improvement requires constant attention to the future.  It</a:t>
            </a:r>
            <a:r>
              <a:rPr lang="en-US" baseline="0" dirty="0" smtClean="0"/>
              <a:t> is not enough to look at past periods (typical accounting focus) or even just the current period (where continuous course corrections can and should be made as necessary).  It is necessary to plan ahead, to be prepared for future action.</a:t>
            </a:r>
          </a:p>
          <a:p>
            <a:endParaRPr lang="en-US" dirty="0" smtClean="0"/>
          </a:p>
          <a:p>
            <a:r>
              <a:rPr lang="en-US" dirty="0" smtClean="0"/>
              <a:t>Planning supports the goal of managed improvement by </a:t>
            </a:r>
          </a:p>
          <a:p>
            <a:pPr lvl="1"/>
            <a:r>
              <a:rPr lang="en-US" dirty="0" smtClean="0"/>
              <a:t>Setting challenging, but achievable, goals</a:t>
            </a:r>
          </a:p>
          <a:p>
            <a:pPr lvl="1"/>
            <a:r>
              <a:rPr lang="en-US" dirty="0" smtClean="0"/>
              <a:t>Establishing accountability</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24</a:t>
            </a:fld>
            <a:endParaRPr lang="en-US"/>
          </a:p>
        </p:txBody>
      </p:sp>
    </p:spTree>
    <p:extLst>
      <p:ext uri="{BB962C8B-B14F-4D97-AF65-F5344CB8AC3E}">
        <p14:creationId xmlns:p14="http://schemas.microsoft.com/office/powerpoint/2010/main" xmlns="" val="345206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800" dirty="0" smtClean="0"/>
              <a:t>Activity</a:t>
            </a:r>
            <a:r>
              <a:rPr lang="en-US" sz="2800" baseline="0" dirty="0" smtClean="0"/>
              <a:t> step 2  Examine planning example</a:t>
            </a:r>
            <a:endParaRPr lang="en-US" sz="2800" dirty="0" smtClean="0"/>
          </a:p>
          <a:p>
            <a:r>
              <a:rPr lang="en-US" sz="2800" dirty="0" smtClean="0"/>
              <a:t>It is important that the plan be an organization’s performance commitment</a:t>
            </a:r>
          </a:p>
          <a:p>
            <a:pPr lvl="1"/>
            <a:r>
              <a:rPr lang="en-US" sz="2400" dirty="0" smtClean="0"/>
              <a:t>One way to never fail to meet plan is to set easy to achieve plans</a:t>
            </a:r>
          </a:p>
          <a:p>
            <a:endParaRPr lang="en-US" sz="2800" dirty="0" smtClean="0"/>
          </a:p>
          <a:p>
            <a:r>
              <a:rPr lang="en-US" sz="2800" dirty="0" smtClean="0"/>
              <a:t>Leaders get more performance by setting aggressive plans</a:t>
            </a:r>
          </a:p>
          <a:p>
            <a:pPr lvl="1"/>
            <a:r>
              <a:rPr lang="en-US" sz="2400" dirty="0" smtClean="0"/>
              <a:t>If nobody ever fails to meet plan, the planning process is accepting mediocrity</a:t>
            </a:r>
            <a:r>
              <a:rPr lang="en-US" sz="2400" baseline="0" dirty="0" smtClean="0"/>
              <a:t>.  </a:t>
            </a:r>
            <a:endParaRPr lang="en-US" sz="2400" dirty="0" smtClean="0"/>
          </a:p>
          <a:p>
            <a:pPr lvl="1"/>
            <a:r>
              <a:rPr lang="en-US" sz="2400" dirty="0" smtClean="0"/>
              <a:t>If nobody ever succeeds, the planning process is too aggressive.  Neither of these scenarios is</a:t>
            </a:r>
            <a:r>
              <a:rPr lang="en-US" sz="2400" baseline="0" dirty="0" smtClean="0"/>
              <a:t> good.  The first will not achieve the type of continuous improvement that is desired.  The second can destroy morale cause people to lose faith in the planning and review process.</a:t>
            </a:r>
            <a:endParaRPr lang="en-US" sz="2400" dirty="0" smtClean="0"/>
          </a:p>
          <a:p>
            <a:endParaRPr lang="en-US" sz="2800" dirty="0" smtClean="0"/>
          </a:p>
          <a:p>
            <a:r>
              <a:rPr lang="en-US" sz="2800" dirty="0" smtClean="0"/>
              <a:t>Balancing challenge with impossible requires skill and understanding.  It’s important for</a:t>
            </a:r>
            <a:r>
              <a:rPr lang="en-US" sz="2800" baseline="0" dirty="0" smtClean="0"/>
              <a:t> both levels of management to recognize that they will need to learn to make the process work.  Remember that you both have the same goal in mind:  the good of the organization.  Perfection isn’t necessary but a good effort toward continuous improvement is.  Learn from mistakes and move forward.</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25</a:t>
            </a:fld>
            <a:endParaRPr lang="en-US"/>
          </a:p>
        </p:txBody>
      </p:sp>
    </p:spTree>
    <p:extLst>
      <p:ext uri="{BB962C8B-B14F-4D97-AF65-F5344CB8AC3E}">
        <p14:creationId xmlns:p14="http://schemas.microsoft.com/office/powerpoint/2010/main" xmlns="" val="132517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a:t>
            </a:r>
            <a:r>
              <a:rPr lang="en-US" baseline="0" dirty="0" smtClean="0"/>
              <a:t> step 2  Examine planning example</a:t>
            </a:r>
            <a:endParaRPr lang="en-US" dirty="0" smtClean="0"/>
          </a:p>
          <a:p>
            <a:r>
              <a:rPr lang="en-US" sz="1200" kern="1200" dirty="0" smtClean="0">
                <a:solidFill>
                  <a:schemeClr val="tx1"/>
                </a:solidFill>
                <a:effectLst/>
                <a:latin typeface="Times New Roman" pitchFamily="18" charset="0"/>
                <a:ea typeface="+mn-ea"/>
                <a:cs typeface="+mn-cs"/>
              </a:rPr>
              <a:t>Challenging plans are an important technique in bringing out the best in an organization.  However, challenging plans are more likely to not be achieved.  This creates an interesting problem: motivating component organizations to stretch performance while avoiding “surprises” inherent in missing planned commitments.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commonly used technique is to incorporate a “judgment” entity into the organizational consolidation stream.  As shown below this judgment entity adds to the consolidation of subordinate organizations.  “Right Way” judgment makes the consolidation more conservative: more likely to be achieved.  “Wrong Way” judgment has the opposite effect and is usually used only temporarily to reflect a top down goal quickly before it is passed to lower levels.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 our scenario, the original plan  is for each component</a:t>
            </a:r>
            <a:r>
              <a:rPr lang="en-US" sz="1200" kern="1200" baseline="0" dirty="0" smtClean="0">
                <a:solidFill>
                  <a:schemeClr val="tx1"/>
                </a:solidFill>
                <a:effectLst/>
                <a:latin typeface="Times New Roman" pitchFamily="18" charset="0"/>
                <a:ea typeface="+mn-ea"/>
                <a:cs typeface="+mn-cs"/>
              </a:rPr>
              <a:t> organization to achieve a cost of 100 for a total cost of 200.  I</a:t>
            </a:r>
            <a:r>
              <a:rPr lang="en-US" sz="1200" kern="1200" dirty="0" smtClean="0">
                <a:solidFill>
                  <a:schemeClr val="tx1"/>
                </a:solidFill>
                <a:effectLst/>
                <a:latin typeface="Times New Roman" pitchFamily="18" charset="0"/>
                <a:ea typeface="+mn-ea"/>
                <a:cs typeface="+mn-cs"/>
              </a:rPr>
              <a:t>magine a $20 performance goal imposed on the consolidated organization by higher authority.  Initially, wrong way judgment might be taken so that the consolidated organization reflects the wishes of higher authority and its plans can be further consolidated to higher levels.  The second matrix reflects this wrong way judgment.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Achieving the $20 spending reduction is unlikely to occur unless components A, B, and C are actively working on plans to make it happen.  The consolidated organization manager would be wise to push the goal to his component managers.  However, the component manager might wish to over plan the reduction in order to minimize the risk of missing the consolidated organization plan.  The following matrix shows assignment of $10 spending reduction to each component that now permits $10 of right way judgment.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Component Orgs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Consolidated Org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a:t>
            </a:r>
          </a:p>
          <a:p>
            <a:r>
              <a:rPr lang="en-US" sz="1200" kern="1200" dirty="0" smtClean="0">
                <a:solidFill>
                  <a:schemeClr val="tx1"/>
                </a:solidFill>
                <a:effectLst/>
                <a:latin typeface="Times New Roman" pitchFamily="18" charset="0"/>
                <a:ea typeface="+mn-ea"/>
                <a:cs typeface="+mn-cs"/>
              </a:rPr>
              <a:t>B</a:t>
            </a:r>
          </a:p>
          <a:p>
            <a:r>
              <a:rPr lang="en-US" sz="1200" kern="1200" dirty="0" smtClean="0">
                <a:solidFill>
                  <a:schemeClr val="tx1"/>
                </a:solidFill>
                <a:effectLst/>
                <a:latin typeface="Times New Roman" pitchFamily="18" charset="0"/>
                <a:ea typeface="+mn-ea"/>
                <a:cs typeface="+mn-cs"/>
              </a:rPr>
              <a:t>C</a:t>
            </a:r>
          </a:p>
          <a:p>
            <a:r>
              <a:rPr lang="en-US" sz="1200" kern="1200" dirty="0" smtClean="0">
                <a:solidFill>
                  <a:schemeClr val="tx1"/>
                </a:solidFill>
                <a:effectLst/>
                <a:latin typeface="Times New Roman" pitchFamily="18" charset="0"/>
                <a:ea typeface="+mn-ea"/>
                <a:cs typeface="+mn-cs"/>
              </a:rPr>
              <a:t>Judgment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Spending Plan</a:t>
            </a:r>
          </a:p>
          <a:p>
            <a:r>
              <a:rPr lang="en-US" sz="1200" kern="1200" dirty="0" smtClean="0">
                <a:solidFill>
                  <a:schemeClr val="tx1"/>
                </a:solidFill>
                <a:effectLst/>
                <a:latin typeface="Times New Roman" pitchFamily="18" charset="0"/>
                <a:ea typeface="+mn-ea"/>
                <a:cs typeface="+mn-cs"/>
              </a:rPr>
              <a:t>90</a:t>
            </a:r>
          </a:p>
          <a:p>
            <a:r>
              <a:rPr lang="en-US" sz="1200" kern="1200" dirty="0" smtClean="0">
                <a:solidFill>
                  <a:schemeClr val="tx1"/>
                </a:solidFill>
                <a:effectLst/>
                <a:latin typeface="Times New Roman" pitchFamily="18" charset="0"/>
                <a:ea typeface="+mn-ea"/>
                <a:cs typeface="+mn-cs"/>
              </a:rPr>
              <a:t>90</a:t>
            </a:r>
          </a:p>
          <a:p>
            <a:r>
              <a:rPr lang="en-US" sz="1200" kern="1200" dirty="0" smtClean="0">
                <a:solidFill>
                  <a:schemeClr val="tx1"/>
                </a:solidFill>
                <a:effectLst/>
                <a:latin typeface="Times New Roman" pitchFamily="18" charset="0"/>
                <a:ea typeface="+mn-ea"/>
                <a:cs typeface="+mn-cs"/>
              </a:rPr>
              <a:t>90</a:t>
            </a:r>
          </a:p>
          <a:p>
            <a:r>
              <a:rPr lang="en-US" sz="1200" kern="1200" dirty="0" smtClean="0">
                <a:solidFill>
                  <a:schemeClr val="tx1"/>
                </a:solidFill>
                <a:effectLst/>
                <a:latin typeface="Times New Roman" pitchFamily="18" charset="0"/>
                <a:ea typeface="+mn-ea"/>
                <a:cs typeface="+mn-cs"/>
              </a:rPr>
              <a:t>10</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280</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These techniques can work similarly for other things that management wishes to control.  For example, they might be used to plan headcount or even the number of continuous improvement initiatives.  Continuous improvement plans might be based on the number of initiatives or on the value of initiatives or both.  The key is that planning requires managers to think ahead and to assume responsibility for the future.  This encourages a more aggressive, forward leaning culture that is more likely to achieve progress than one that merely waits passively for things to happen.</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A96905B5-2FD4-4883-A9D3-C3DDE289D0AC}" type="slidenum">
              <a:rPr lang="en-US" smtClean="0"/>
              <a:pPr/>
              <a:t>26</a:t>
            </a:fld>
            <a:endParaRPr lang="en-US"/>
          </a:p>
        </p:txBody>
      </p:sp>
    </p:spTree>
    <p:extLst>
      <p:ext uri="{BB962C8B-B14F-4D97-AF65-F5344CB8AC3E}">
        <p14:creationId xmlns:p14="http://schemas.microsoft.com/office/powerpoint/2010/main" xmlns="" val="405011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plans and forecasts are always achieved, what does that say about the plans? The</a:t>
            </a:r>
            <a:r>
              <a:rPr lang="en-US" baseline="0" dirty="0" smtClean="0"/>
              <a:t> plans are not challenging enough.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27</a:t>
            </a:fld>
            <a:endParaRPr lang="en-US"/>
          </a:p>
        </p:txBody>
      </p:sp>
    </p:spTree>
    <p:extLst>
      <p:ext uri="{BB962C8B-B14F-4D97-AF65-F5344CB8AC3E}">
        <p14:creationId xmlns:p14="http://schemas.microsoft.com/office/powerpoint/2010/main" xmlns="" val="188294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3 Describe the importance</a:t>
            </a:r>
            <a:r>
              <a:rPr lang="en-US" baseline="0" dirty="0" smtClean="0"/>
              <a:t> of After Action Review</a:t>
            </a:r>
          </a:p>
          <a:p>
            <a:r>
              <a:rPr lang="en-US" dirty="0" smtClean="0"/>
              <a:t>“Those who do not learn from history are doomed to repeat it”</a:t>
            </a:r>
          </a:p>
          <a:p>
            <a:r>
              <a:rPr lang="en-US" dirty="0" smtClean="0"/>
              <a:t>AAR is a learning process</a:t>
            </a:r>
          </a:p>
          <a:p>
            <a:pPr lvl="1"/>
            <a:r>
              <a:rPr lang="en-US" dirty="0" smtClean="0"/>
              <a:t>Recognized as a key aspect of the army’s transition of last thirty years</a:t>
            </a:r>
          </a:p>
          <a:p>
            <a:pPr lvl="1"/>
            <a:r>
              <a:rPr lang="en-US" dirty="0" smtClean="0"/>
              <a:t>Embedded in training and </a:t>
            </a:r>
            <a:r>
              <a:rPr lang="en-US" dirty="0" err="1" smtClean="0"/>
              <a:t>warfighting</a:t>
            </a:r>
            <a:r>
              <a:rPr lang="en-US" dirty="0" smtClean="0"/>
              <a:t> processes</a:t>
            </a:r>
          </a:p>
          <a:p>
            <a:pPr lvl="0"/>
            <a:r>
              <a:rPr lang="en-US" dirty="0" smtClean="0"/>
              <a:t>The</a:t>
            </a:r>
            <a:r>
              <a:rPr lang="en-US" baseline="0" dirty="0" smtClean="0"/>
              <a:t> AAR means that we plan, we execute, and then we review:  What did we plan?  What actually happened?  Why the difference?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28</a:t>
            </a:fld>
            <a:endParaRPr lang="en-US"/>
          </a:p>
        </p:txBody>
      </p:sp>
    </p:spTree>
    <p:extLst>
      <p:ext uri="{BB962C8B-B14F-4D97-AF65-F5344CB8AC3E}">
        <p14:creationId xmlns:p14="http://schemas.microsoft.com/office/powerpoint/2010/main" xmlns="" val="61606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i="1" dirty="0" smtClean="0"/>
              <a:t>Into</a:t>
            </a:r>
            <a:r>
              <a:rPr lang="en-US" i="1" baseline="0" dirty="0" smtClean="0"/>
              <a:t> the Storm</a:t>
            </a:r>
            <a:r>
              <a:rPr lang="en-US" i="0" baseline="0" dirty="0" smtClean="0"/>
              <a:t> by Clancy and Franks details how the AAR process was key to transforming the military from its post-Vietnam state to the first Gulf War.  The process can do the same to transform the cost culture.</a:t>
            </a:r>
          </a:p>
          <a:p>
            <a:endParaRPr lang="en-US"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“After a training event the OC (observer controller) led a small seminar for the participants during which they could discover for themselves what they needed to do – improve commander and unit performance.”</a:t>
            </a:r>
          </a:p>
          <a:p>
            <a:endParaRPr lang="en-US" i="1" dirty="0" smtClean="0"/>
          </a:p>
          <a:p>
            <a:r>
              <a:rPr lang="en-US" i="0" dirty="0" smtClean="0"/>
              <a:t>As</a:t>
            </a:r>
            <a:r>
              <a:rPr lang="en-US" i="0" baseline="0" dirty="0" smtClean="0"/>
              <a:t> Clancy and Franks state here, the seminar (AAR) was an opportunity for reflection and learning.</a:t>
            </a:r>
            <a:endParaRPr lang="en-US" i="0"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29</a:t>
            </a:fld>
            <a:endParaRPr lang="en-US"/>
          </a:p>
        </p:txBody>
      </p:sp>
    </p:spTree>
    <p:extLst>
      <p:ext uri="{BB962C8B-B14F-4D97-AF65-F5344CB8AC3E}">
        <p14:creationId xmlns:p14="http://schemas.microsoft.com/office/powerpoint/2010/main" xmlns="" val="425981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r>
              <a:rPr lang="en-US" b="1" dirty="0" smtClean="0"/>
              <a:t>Task:  </a:t>
            </a:r>
            <a:r>
              <a:rPr lang="en-US" dirty="0" smtClean="0"/>
              <a:t>Identify the steps in the AAR</a:t>
            </a:r>
          </a:p>
          <a:p>
            <a:r>
              <a:rPr lang="en-US" b="1" dirty="0" smtClean="0"/>
              <a:t>Condition:  </a:t>
            </a:r>
            <a:r>
              <a:rPr lang="en-US" dirty="0" smtClean="0"/>
              <a:t>You are a cost advisor technician with access to all regulations/course handouts, and awareness of Operational Environment (OE)/Contemporary Operational Environment (COE) variables and actors.</a:t>
            </a:r>
          </a:p>
          <a:p>
            <a:r>
              <a:rPr lang="en-US" b="1" dirty="0" smtClean="0"/>
              <a:t>Standard:  </a:t>
            </a:r>
            <a:r>
              <a:rPr lang="en-US" dirty="0" smtClean="0"/>
              <a:t>with at least 80% accuracy:</a:t>
            </a:r>
          </a:p>
          <a:p>
            <a:pPr lvl="1"/>
            <a:r>
              <a:rPr lang="en-US" dirty="0" smtClean="0"/>
              <a:t>Explain the purpose of the AAR</a:t>
            </a:r>
          </a:p>
          <a:p>
            <a:pPr lvl="1"/>
            <a:r>
              <a:rPr lang="en-US" dirty="0" smtClean="0"/>
              <a:t>Identify Action Items using variance analyses presented in the reconciliation format</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a:t>
            </a:fld>
            <a:endParaRPr lang="en-US"/>
          </a:p>
        </p:txBody>
      </p:sp>
    </p:spTree>
    <p:extLst>
      <p:ext uri="{BB962C8B-B14F-4D97-AF65-F5344CB8AC3E}">
        <p14:creationId xmlns:p14="http://schemas.microsoft.com/office/powerpoint/2010/main" xmlns="" val="2446439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“AAR Seminars used the following framework:</a:t>
            </a:r>
          </a:p>
          <a:p>
            <a:pPr lvl="1"/>
            <a:r>
              <a:rPr lang="en-US" dirty="0" smtClean="0"/>
              <a:t>What was the unit trying to do?</a:t>
            </a:r>
          </a:p>
          <a:p>
            <a:pPr lvl="1"/>
            <a:r>
              <a:rPr lang="en-US" dirty="0" smtClean="0"/>
              <a:t>What actually happened?</a:t>
            </a:r>
          </a:p>
          <a:p>
            <a:pPr lvl="1"/>
            <a:r>
              <a:rPr lang="en-US" dirty="0" smtClean="0"/>
              <a:t>And why the difference?”</a:t>
            </a:r>
          </a:p>
          <a:p>
            <a:r>
              <a:rPr lang="en-US" dirty="0" smtClean="0"/>
              <a:t>This is the essence of</a:t>
            </a:r>
            <a:r>
              <a:rPr lang="en-US" baseline="0" dirty="0" smtClean="0"/>
              <a:t> the Cost AAR as well.</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30</a:t>
            </a:fld>
            <a:endParaRPr lang="en-US"/>
          </a:p>
        </p:txBody>
      </p:sp>
    </p:spTree>
    <p:extLst>
      <p:ext uri="{BB962C8B-B14F-4D97-AF65-F5344CB8AC3E}">
        <p14:creationId xmlns:p14="http://schemas.microsoft.com/office/powerpoint/2010/main" xmlns="" val="2629880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Key points</a:t>
            </a:r>
          </a:p>
          <a:p>
            <a:pPr lvl="1"/>
            <a:r>
              <a:rPr lang="en-US" dirty="0" smtClean="0"/>
              <a:t>“Aim not to blame or judge”  Another</a:t>
            </a:r>
            <a:r>
              <a:rPr lang="en-US" baseline="0" dirty="0" smtClean="0"/>
              <a:t> way of saying this is “Fix problems, not blame”.  </a:t>
            </a:r>
            <a:endParaRPr lang="en-US" dirty="0" smtClean="0"/>
          </a:p>
          <a:p>
            <a:pPr lvl="1"/>
            <a:r>
              <a:rPr lang="en-US" dirty="0" smtClean="0"/>
              <a:t>“Required active participation”  </a:t>
            </a:r>
          </a:p>
          <a:p>
            <a:pPr lvl="1"/>
            <a:r>
              <a:rPr lang="en-US" dirty="0" smtClean="0"/>
              <a:t>“Freedom to bring up issues”  The AAR should be a safe place to talk about issues, since there is no punishment involved.</a:t>
            </a:r>
          </a:p>
          <a:p>
            <a:pPr lvl="1"/>
            <a:r>
              <a:rPr lang="en-US" dirty="0" smtClean="0"/>
              <a:t>“Opened up and analyzes own performance”  It should encourage</a:t>
            </a:r>
            <a:r>
              <a:rPr lang="en-US" baseline="0" dirty="0" smtClean="0"/>
              <a:t> self-evaluation</a:t>
            </a:r>
            <a:endParaRPr lang="en-US" dirty="0" smtClean="0"/>
          </a:p>
          <a:p>
            <a:pPr lvl="1"/>
            <a:r>
              <a:rPr lang="en-US" dirty="0" smtClean="0"/>
              <a:t>“Based on objective data”  The performance</a:t>
            </a:r>
            <a:r>
              <a:rPr lang="en-US" baseline="0" dirty="0" smtClean="0"/>
              <a:t> measurement must be credible, understandable, relevant, and reasonably accurate.</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31</a:t>
            </a:fld>
            <a:endParaRPr lang="en-US"/>
          </a:p>
        </p:txBody>
      </p:sp>
    </p:spTree>
    <p:extLst>
      <p:ext uri="{BB962C8B-B14F-4D97-AF65-F5344CB8AC3E}">
        <p14:creationId xmlns:p14="http://schemas.microsoft.com/office/powerpoint/2010/main" xmlns="" val="3478303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Needed for same reasons as needed in training and </a:t>
            </a:r>
            <a:r>
              <a:rPr lang="en-US" dirty="0" err="1" smtClean="0"/>
              <a:t>warfighting</a:t>
            </a:r>
            <a:endParaRPr lang="en-US" dirty="0" smtClean="0"/>
          </a:p>
          <a:p>
            <a:r>
              <a:rPr lang="en-US" dirty="0" smtClean="0"/>
              <a:t>Institutionalizes management control for continuous improvement in the utilization of resources.</a:t>
            </a:r>
          </a:p>
          <a:p>
            <a:endParaRPr lang="en-US" dirty="0" smtClean="0"/>
          </a:p>
          <a:p>
            <a:r>
              <a:rPr lang="en-US" dirty="0" smtClean="0"/>
              <a:t>Leaders</a:t>
            </a:r>
            <a:r>
              <a:rPr lang="en-US" baseline="0" dirty="0" smtClean="0"/>
              <a:t> should aim to create the same safe zone for learning, reflection, and self-evaluation.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32</a:t>
            </a:fld>
            <a:endParaRPr lang="en-US"/>
          </a:p>
        </p:txBody>
      </p:sp>
    </p:spTree>
    <p:extLst>
      <p:ext uri="{BB962C8B-B14F-4D97-AF65-F5344CB8AC3E}">
        <p14:creationId xmlns:p14="http://schemas.microsoft.com/office/powerpoint/2010/main" xmlns="" val="2176316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Cost information can be used in various ways.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Cost Benefit Analysis is an example of Single Use of cost information.  It measures estimated future cost and is good for a single, cost-informed decision.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After Action Review and Cost management processes are examples of persistent use of cost information.  In this case we measure both expected or planned cost and actual cost.  The goal is continuous improvement.  This results in a Cost Managed Organization.</a:t>
            </a:r>
          </a:p>
        </p:txBody>
      </p:sp>
      <p:sp>
        <p:nvSpPr>
          <p:cNvPr id="4" name="Slide Number Placeholder 3"/>
          <p:cNvSpPr>
            <a:spLocks noGrp="1"/>
          </p:cNvSpPr>
          <p:nvPr>
            <p:ph type="sldNum" sz="quarter" idx="10"/>
          </p:nvPr>
        </p:nvSpPr>
        <p:spPr/>
        <p:txBody>
          <a:bodyPr/>
          <a:lstStyle/>
          <a:p>
            <a:fld id="{A96905B5-2FD4-4883-A9D3-C3DDE289D0AC}" type="slidenum">
              <a:rPr lang="en-US" smtClean="0"/>
              <a:pPr/>
              <a:t>33</a:t>
            </a:fld>
            <a:endParaRPr lang="en-US"/>
          </a:p>
        </p:txBody>
      </p:sp>
    </p:spTree>
    <p:extLst>
      <p:ext uri="{BB962C8B-B14F-4D97-AF65-F5344CB8AC3E}">
        <p14:creationId xmlns:p14="http://schemas.microsoft.com/office/powerpoint/2010/main" xmlns="" val="3192859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pPr marL="609600" indent="-609600"/>
            <a:r>
              <a:rPr lang="en-US" dirty="0" smtClean="0"/>
              <a:t>AAR provides a forum for self improvement by:</a:t>
            </a:r>
          </a:p>
          <a:p>
            <a:pPr marL="990600" lvl="1" indent="-533400">
              <a:buFontTx/>
              <a:buAutoNum type="arabicPeriod"/>
            </a:pPr>
            <a:r>
              <a:rPr lang="en-US" dirty="0" smtClean="0"/>
              <a:t>Institutionalizing accountability for improvement – planning</a:t>
            </a:r>
            <a:r>
              <a:rPr lang="en-US" baseline="0" dirty="0" smtClean="0"/>
              <a:t> and review are part of normal execution.  Improvement is expected.</a:t>
            </a:r>
            <a:endParaRPr lang="en-US" dirty="0" smtClean="0"/>
          </a:p>
          <a:p>
            <a:pPr marL="990600" lvl="1" indent="-533400">
              <a:buFontTx/>
              <a:buAutoNum type="arabicPeriod"/>
            </a:pPr>
            <a:r>
              <a:rPr lang="en-US" dirty="0" smtClean="0"/>
              <a:t>Learning from experience - solutions are self-generated through self-evaluation.</a:t>
            </a:r>
            <a:r>
              <a:rPr lang="en-US" baseline="0" dirty="0" smtClean="0"/>
              <a:t>  Often these lessons “stick” better than being told by someone else.</a:t>
            </a:r>
            <a:endParaRPr lang="en-US" dirty="0" smtClean="0"/>
          </a:p>
          <a:p>
            <a:pPr marL="990600" lvl="1" indent="-533400">
              <a:buFontTx/>
              <a:buAutoNum type="arabicPeriod"/>
            </a:pPr>
            <a:r>
              <a:rPr lang="en-US" dirty="0" smtClean="0"/>
              <a:t>Teaching by example – The commander participates in</a:t>
            </a:r>
            <a:r>
              <a:rPr lang="en-US" baseline="0" dirty="0" smtClean="0"/>
              <a:t> the self-evaluation</a:t>
            </a:r>
            <a:endParaRPr lang="en-US" dirty="0" smtClean="0"/>
          </a:p>
          <a:p>
            <a:pPr marL="990600" lvl="1" indent="-533400">
              <a:buFontTx/>
              <a:buAutoNum type="arabicPeriod"/>
            </a:pPr>
            <a:r>
              <a:rPr lang="en-US" dirty="0" smtClean="0"/>
              <a:t>Signaling expectations – the</a:t>
            </a:r>
            <a:r>
              <a:rPr lang="en-US" baseline="0" dirty="0" smtClean="0"/>
              <a:t> institutionalized process means that everyone knows what is expected.</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34</a:t>
            </a:fld>
            <a:endParaRPr lang="en-US"/>
          </a:p>
        </p:txBody>
      </p:sp>
    </p:spTree>
    <p:extLst>
      <p:ext uri="{BB962C8B-B14F-4D97-AF65-F5344CB8AC3E}">
        <p14:creationId xmlns:p14="http://schemas.microsoft.com/office/powerpoint/2010/main" xmlns="" val="4250725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The After Action Review agenda</a:t>
            </a:r>
          </a:p>
          <a:p>
            <a:pPr lvl="1"/>
            <a:r>
              <a:rPr lang="en-US" dirty="0" smtClean="0"/>
              <a:t>Reflects the chain of command – subordinates</a:t>
            </a:r>
            <a:r>
              <a:rPr lang="en-US" baseline="0" dirty="0" smtClean="0"/>
              <a:t> report to immediate superiors, and on up the chain of command</a:t>
            </a:r>
            <a:endParaRPr lang="en-US" dirty="0" smtClean="0"/>
          </a:p>
          <a:p>
            <a:pPr lvl="1"/>
            <a:r>
              <a:rPr lang="en-US" dirty="0" smtClean="0"/>
              <a:t>Requires subordinate to present,</a:t>
            </a:r>
            <a:r>
              <a:rPr lang="en-US" baseline="0" dirty="0" smtClean="0"/>
              <a:t> thus accepting responsibility for both performance and reporting.</a:t>
            </a:r>
            <a:endParaRPr lang="en-US" dirty="0" smtClean="0"/>
          </a:p>
          <a:p>
            <a:pPr lvl="1"/>
            <a:r>
              <a:rPr lang="en-US" dirty="0" smtClean="0"/>
              <a:t>Specifies management’s areas of interest – the superior defines what information should be reported and in what format</a:t>
            </a:r>
          </a:p>
          <a:p>
            <a:pPr lvl="1"/>
            <a:r>
              <a:rPr lang="en-US" dirty="0" smtClean="0"/>
              <a:t>Results in management control and direction – the superior then uses the reported information to evaluate performance</a:t>
            </a:r>
            <a:r>
              <a:rPr lang="en-US" baseline="0" dirty="0" smtClean="0"/>
              <a:t> and provide guidance</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35</a:t>
            </a:fld>
            <a:endParaRPr lang="en-US"/>
          </a:p>
        </p:txBody>
      </p:sp>
    </p:spTree>
    <p:extLst>
      <p:ext uri="{BB962C8B-B14F-4D97-AF65-F5344CB8AC3E}">
        <p14:creationId xmlns:p14="http://schemas.microsoft.com/office/powerpoint/2010/main" xmlns="" val="608849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pPr>
              <a:lnSpc>
                <a:spcPct val="90000"/>
              </a:lnSpc>
            </a:pPr>
            <a:r>
              <a:rPr lang="en-US" dirty="0" smtClean="0"/>
              <a:t>Making mistakes is inevitable – accept</a:t>
            </a:r>
            <a:r>
              <a:rPr lang="en-US" baseline="0" dirty="0" smtClean="0"/>
              <a:t> responsibility, learn from it, and move on.</a:t>
            </a:r>
            <a:endParaRPr lang="en-US" dirty="0" smtClean="0"/>
          </a:p>
          <a:p>
            <a:pPr lvl="1">
              <a:lnSpc>
                <a:spcPct val="90000"/>
              </a:lnSpc>
            </a:pPr>
            <a:r>
              <a:rPr lang="en-US" dirty="0" smtClean="0"/>
              <a:t>Repeating mistakes is intolerable – it means the desired learning may</a:t>
            </a:r>
            <a:r>
              <a:rPr lang="en-US" baseline="0" dirty="0" smtClean="0"/>
              <a:t> not be taking place</a:t>
            </a:r>
            <a:endParaRPr lang="en-US" dirty="0" smtClean="0"/>
          </a:p>
          <a:p>
            <a:pPr>
              <a:lnSpc>
                <a:spcPct val="90000"/>
              </a:lnSpc>
            </a:pPr>
            <a:r>
              <a:rPr lang="en-US" dirty="0" smtClean="0"/>
              <a:t>After action reviews require identification, recognition, and response </a:t>
            </a:r>
          </a:p>
          <a:p>
            <a:pPr lvl="1">
              <a:lnSpc>
                <a:spcPct val="90000"/>
              </a:lnSpc>
            </a:pPr>
            <a:r>
              <a:rPr lang="en-US" dirty="0" smtClean="0"/>
              <a:t>To what went wrong </a:t>
            </a:r>
          </a:p>
          <a:p>
            <a:pPr lvl="1">
              <a:lnSpc>
                <a:spcPct val="90000"/>
              </a:lnSpc>
            </a:pPr>
            <a:r>
              <a:rPr lang="en-US" dirty="0" smtClean="0"/>
              <a:t>	And how to prevent or minimize it (Identify it, recognize</a:t>
            </a:r>
            <a:r>
              <a:rPr lang="en-US" baseline="0" dirty="0" smtClean="0"/>
              <a:t> how it happened, and design an appropriate action to prevent it)</a:t>
            </a:r>
            <a:endParaRPr lang="en-US" dirty="0" smtClean="0"/>
          </a:p>
          <a:p>
            <a:pPr lvl="2">
              <a:lnSpc>
                <a:spcPct val="90000"/>
              </a:lnSpc>
            </a:pPr>
            <a:endParaRPr lang="en-US" dirty="0" smtClean="0"/>
          </a:p>
          <a:p>
            <a:pPr lvl="1">
              <a:lnSpc>
                <a:spcPct val="90000"/>
              </a:lnSpc>
            </a:pPr>
            <a:r>
              <a:rPr lang="en-US" dirty="0" smtClean="0"/>
              <a:t>To what went right</a:t>
            </a:r>
          </a:p>
          <a:p>
            <a:pPr lvl="2">
              <a:lnSpc>
                <a:spcPct val="90000"/>
              </a:lnSpc>
            </a:pPr>
            <a:r>
              <a:rPr lang="en-US" dirty="0" smtClean="0"/>
              <a:t>And how to duplicate or maximize it (Again:</a:t>
            </a:r>
            <a:r>
              <a:rPr lang="en-US" baseline="0" dirty="0" smtClean="0"/>
              <a:t>  Identify it, recognize how it happened, and design an appropriate action to repeat it)</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36</a:t>
            </a:fld>
            <a:endParaRPr lang="en-US"/>
          </a:p>
        </p:txBody>
      </p:sp>
    </p:spTree>
    <p:extLst>
      <p:ext uri="{BB962C8B-B14F-4D97-AF65-F5344CB8AC3E}">
        <p14:creationId xmlns:p14="http://schemas.microsoft.com/office/powerpoint/2010/main" xmlns="" val="215116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The diagram shows how the review</a:t>
            </a:r>
            <a:r>
              <a:rPr lang="en-US" baseline="0" dirty="0" smtClean="0"/>
              <a:t> process is key to improving all other parts of the planning/execution/measurement and review cycle.  The AAR is where the light bulbs come on, if you will.  The learning not only promotes better execution, which is the primary goal, but also promotes the secondary goals of better planning and better measurement.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37</a:t>
            </a:fld>
            <a:endParaRPr lang="en-US"/>
          </a:p>
        </p:txBody>
      </p:sp>
    </p:spTree>
    <p:extLst>
      <p:ext uri="{BB962C8B-B14F-4D97-AF65-F5344CB8AC3E}">
        <p14:creationId xmlns:p14="http://schemas.microsoft.com/office/powerpoint/2010/main" xmlns="" val="2200950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The</a:t>
            </a:r>
            <a:r>
              <a:rPr lang="en-US" baseline="0" dirty="0" smtClean="0"/>
              <a:t> review looks at the original plan (What was expected?) then the measurement (What Happened?) and the “Why?”.  </a:t>
            </a:r>
          </a:p>
          <a:p>
            <a:endParaRPr lang="en-US" baseline="0" dirty="0" smtClean="0"/>
          </a:p>
          <a:p>
            <a:r>
              <a:rPr lang="en-US" baseline="0" dirty="0" smtClean="0"/>
              <a:t>The participation of the Senior leader in the review process signals its importance, but it is the subordinate who drives the learning process.  </a:t>
            </a:r>
          </a:p>
          <a:p>
            <a:r>
              <a:rPr lang="en-US" baseline="0" dirty="0" smtClean="0"/>
              <a:t>The subordinate helps to develop the plan through the negotiation process, and commits to the plan.</a:t>
            </a:r>
          </a:p>
          <a:p>
            <a:r>
              <a:rPr lang="en-US" baseline="0" dirty="0" smtClean="0"/>
              <a:t>The subordinate takes responsibility in running the operation.</a:t>
            </a:r>
          </a:p>
          <a:p>
            <a:r>
              <a:rPr lang="en-US" baseline="0" dirty="0" smtClean="0"/>
              <a:t>The subordinate is responsible for understanding the results from the managerial costing measurement process.</a:t>
            </a:r>
          </a:p>
          <a:p>
            <a:r>
              <a:rPr lang="en-US" baseline="0" dirty="0" smtClean="0"/>
              <a:t>And the subordinate is responsible for reporting to the superior.  The Senior leader reviews and gives guidance, but the real learning comes from the subordinates themselves.</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38</a:t>
            </a:fld>
            <a:endParaRPr lang="en-US"/>
          </a:p>
        </p:txBody>
      </p:sp>
    </p:spTree>
    <p:extLst>
      <p:ext uri="{BB962C8B-B14F-4D97-AF65-F5344CB8AC3E}">
        <p14:creationId xmlns:p14="http://schemas.microsoft.com/office/powerpoint/2010/main" xmlns="" val="2899554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The power of decentralization</a:t>
            </a:r>
            <a:r>
              <a:rPr lang="en-US" baseline="0" dirty="0" smtClean="0"/>
              <a:t> is that the review process goes on at multiple levels in the chain of command.  Learning takes place at each level resulting in multiple levels of cost management and control.  The front line managers are empowered and expected to generate solutions that help to manage cost, which benefits the organization as a whole.</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39</a:t>
            </a:fld>
            <a:endParaRPr lang="en-US"/>
          </a:p>
        </p:txBody>
      </p:sp>
    </p:spTree>
    <p:extLst>
      <p:ext uri="{BB962C8B-B14F-4D97-AF65-F5344CB8AC3E}">
        <p14:creationId xmlns:p14="http://schemas.microsoft.com/office/powerpoint/2010/main" xmlns="" val="406451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dirty="0" smtClean="0"/>
          </a:p>
          <a:p>
            <a:r>
              <a:rPr lang="en-US" dirty="0" smtClean="0"/>
              <a:t>Planning reduces casualties (costs) by providing:</a:t>
            </a:r>
          </a:p>
          <a:p>
            <a:pPr lvl="1"/>
            <a:r>
              <a:rPr lang="en-US" dirty="0" smtClean="0"/>
              <a:t>Control and guidance for implementation and coordination – It</a:t>
            </a:r>
            <a:r>
              <a:rPr lang="en-US" baseline="0" dirty="0" smtClean="0"/>
              <a:t> gets everyone on the same page.  </a:t>
            </a:r>
            <a:endParaRPr lang="en-US" dirty="0" smtClean="0"/>
          </a:p>
          <a:p>
            <a:pPr lvl="1"/>
            <a:endParaRPr lang="en-US" dirty="0" smtClean="0"/>
          </a:p>
          <a:p>
            <a:pPr lvl="1"/>
            <a:r>
              <a:rPr lang="en-US" dirty="0" smtClean="0"/>
              <a:t>Basis for evaluating mission success – It creates</a:t>
            </a:r>
            <a:r>
              <a:rPr lang="en-US" baseline="0" dirty="0" smtClean="0"/>
              <a:t> expectations and a standard for comparison.</a:t>
            </a:r>
            <a:endParaRPr lang="en-US" dirty="0" smtClean="0"/>
          </a:p>
          <a:p>
            <a:pPr lvl="1"/>
            <a:endParaRPr lang="en-US" dirty="0" smtClean="0"/>
          </a:p>
          <a:p>
            <a:pPr lvl="1"/>
            <a:r>
              <a:rPr lang="en-US" dirty="0" smtClean="0"/>
              <a:t>Low cost opportunities to learn – Planning forces us to</a:t>
            </a:r>
            <a:r>
              <a:rPr lang="en-US" baseline="0" dirty="0" smtClean="0"/>
              <a:t> consider “What if” scenarios.  In many cases we can think these through to their logical conclusions and avoid what might have been very costly mistakes.</a:t>
            </a:r>
            <a:endParaRPr lang="en-US" dirty="0" smtClean="0"/>
          </a:p>
          <a:p>
            <a:endParaRPr lang="en-US" dirty="0" smtClean="0"/>
          </a:p>
          <a:p>
            <a:r>
              <a:rPr lang="en-US" dirty="0" smtClean="0"/>
              <a:t>Planning provides alternatives to defensive reaction to the enemy’s action – What will we do if the enemy does this?  We can be</a:t>
            </a:r>
            <a:r>
              <a:rPr lang="en-US" baseline="0" dirty="0" smtClean="0"/>
              <a:t> proactive and have a plan in place rather than just reacting.</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a:t>
            </a:fld>
            <a:endParaRPr lang="en-US"/>
          </a:p>
        </p:txBody>
      </p:sp>
    </p:spTree>
    <p:extLst>
      <p:ext uri="{BB962C8B-B14F-4D97-AF65-F5344CB8AC3E}">
        <p14:creationId xmlns:p14="http://schemas.microsoft.com/office/powerpoint/2010/main" xmlns="" val="2184440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Smart leaders share lessons learned</a:t>
            </a:r>
          </a:p>
          <a:p>
            <a:r>
              <a:rPr lang="en-US" dirty="0" smtClean="0"/>
              <a:t>The attendee list of the after action review offers opportunities</a:t>
            </a:r>
          </a:p>
          <a:p>
            <a:pPr lvl="1"/>
            <a:r>
              <a:rPr lang="en-US" dirty="0" smtClean="0"/>
              <a:t>To learn from the mistakes of others</a:t>
            </a:r>
          </a:p>
          <a:p>
            <a:pPr lvl="1"/>
            <a:r>
              <a:rPr lang="en-US" dirty="0" smtClean="0"/>
              <a:t>To learn from the successes of others</a:t>
            </a:r>
          </a:p>
          <a:p>
            <a:pPr lvl="1"/>
            <a:r>
              <a:rPr lang="en-US" dirty="0" smtClean="0"/>
              <a:t>To stimulate friendly competition</a:t>
            </a:r>
          </a:p>
          <a:p>
            <a:pPr lvl="0"/>
            <a:r>
              <a:rPr lang="en-US" dirty="0" smtClean="0"/>
              <a:t>This</a:t>
            </a:r>
            <a:r>
              <a:rPr lang="en-US" baseline="0" dirty="0" smtClean="0"/>
              <a:t> is why this is not a one-on-one brief to the senior leader.  The various subordinate managers can learn from one another.</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40</a:t>
            </a:fld>
            <a:endParaRPr lang="en-US"/>
          </a:p>
        </p:txBody>
      </p:sp>
    </p:spTree>
    <p:extLst>
      <p:ext uri="{BB962C8B-B14F-4D97-AF65-F5344CB8AC3E}">
        <p14:creationId xmlns:p14="http://schemas.microsoft.com/office/powerpoint/2010/main" xmlns="" val="850140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3 Describe the importance</a:t>
            </a:r>
            <a:r>
              <a:rPr lang="en-US" baseline="0" dirty="0" smtClean="0"/>
              <a:t> of After Action Review</a:t>
            </a:r>
          </a:p>
          <a:p>
            <a:r>
              <a:rPr lang="en-US" dirty="0" smtClean="0"/>
              <a:t>Communicating leadership’s intent provides guidance useful in dynamic situations.  The</a:t>
            </a:r>
            <a:r>
              <a:rPr lang="en-US" baseline="0" dirty="0" smtClean="0"/>
              <a:t> AAR gives the senior leader the opportunity to address the entire group of immediate subordinate managers.  Guidance given to one can benefit all.</a:t>
            </a:r>
            <a:endParaRPr lang="en-US" dirty="0" smtClean="0"/>
          </a:p>
          <a:p>
            <a:endParaRPr lang="en-US" dirty="0" smtClean="0"/>
          </a:p>
          <a:p>
            <a:r>
              <a:rPr lang="en-US" dirty="0" smtClean="0"/>
              <a:t>After action review offers management the ability to clearly set direction:</a:t>
            </a:r>
          </a:p>
          <a:p>
            <a:pPr lvl="1"/>
            <a:r>
              <a:rPr lang="en-US" dirty="0" smtClean="0"/>
              <a:t>Requirements for continuous improvement</a:t>
            </a:r>
          </a:p>
          <a:p>
            <a:pPr lvl="1"/>
            <a:r>
              <a:rPr lang="en-US" dirty="0" smtClean="0"/>
              <a:t>Importance of meeting planned commitment</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41</a:t>
            </a:fld>
            <a:endParaRPr lang="en-US"/>
          </a:p>
        </p:txBody>
      </p:sp>
    </p:spTree>
    <p:extLst>
      <p:ext uri="{BB962C8B-B14F-4D97-AF65-F5344CB8AC3E}">
        <p14:creationId xmlns:p14="http://schemas.microsoft.com/office/powerpoint/2010/main" xmlns="" val="2882538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baseline="0" dirty="0" smtClean="0"/>
              <a:t> </a:t>
            </a:r>
            <a:r>
              <a:rPr lang="en-US" dirty="0" smtClean="0"/>
              <a:t>What are the four key benefits of the AAR?</a:t>
            </a:r>
          </a:p>
          <a:p>
            <a:r>
              <a:rPr lang="en-US" dirty="0" smtClean="0"/>
              <a:t>A: </a:t>
            </a:r>
          </a:p>
          <a:p>
            <a:pPr marL="990600" lvl="1" indent="-533400">
              <a:buFontTx/>
              <a:buAutoNum type="arabicPeriod"/>
            </a:pPr>
            <a:r>
              <a:rPr lang="en-US" dirty="0" smtClean="0"/>
              <a:t>Institutionalizing accountability for improvement</a:t>
            </a:r>
          </a:p>
          <a:p>
            <a:pPr marL="990600" lvl="1" indent="-533400">
              <a:buFontTx/>
              <a:buAutoNum type="arabicPeriod"/>
            </a:pPr>
            <a:r>
              <a:rPr lang="en-US" dirty="0" smtClean="0"/>
              <a:t>Learning from experience</a:t>
            </a:r>
          </a:p>
          <a:p>
            <a:pPr marL="990600" lvl="1" indent="-533400">
              <a:buFontTx/>
              <a:buAutoNum type="arabicPeriod"/>
            </a:pPr>
            <a:r>
              <a:rPr lang="en-US" dirty="0" smtClean="0"/>
              <a:t>Teaching by example</a:t>
            </a:r>
          </a:p>
          <a:p>
            <a:pPr marL="990600" lvl="1" indent="-533400">
              <a:buFontTx/>
              <a:buAutoNum type="arabicPeriod"/>
            </a:pPr>
            <a:r>
              <a:rPr lang="en-US" dirty="0" smtClean="0"/>
              <a:t>Signaling expectations</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42</a:t>
            </a:fld>
            <a:endParaRPr lang="en-US"/>
          </a:p>
        </p:txBody>
      </p:sp>
    </p:spTree>
    <p:extLst>
      <p:ext uri="{BB962C8B-B14F-4D97-AF65-F5344CB8AC3E}">
        <p14:creationId xmlns:p14="http://schemas.microsoft.com/office/powerpoint/2010/main" xmlns="" val="1882945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4  Identify</a:t>
            </a:r>
            <a:r>
              <a:rPr lang="en-US" baseline="0" dirty="0" smtClean="0"/>
              <a:t> steps in the AAR process</a:t>
            </a:r>
          </a:p>
          <a:p>
            <a:r>
              <a:rPr lang="en-US" dirty="0" smtClean="0"/>
              <a:t>Now we will address the process</a:t>
            </a:r>
            <a:r>
              <a:rPr lang="en-US" baseline="0" dirty="0" smtClean="0"/>
              <a:t> for the after action review itself.</a:t>
            </a:r>
            <a:endParaRPr lang="en-US" dirty="0" smtClean="0"/>
          </a:p>
          <a:p>
            <a:endParaRPr lang="en-US" dirty="0" smtClean="0"/>
          </a:p>
          <a:p>
            <a:r>
              <a:rPr lang="en-US" dirty="0" smtClean="0"/>
              <a:t>Step One: Units report results versus planned commitment – The subordinate units</a:t>
            </a:r>
            <a:r>
              <a:rPr lang="en-US" baseline="0" dirty="0" smtClean="0"/>
              <a:t> are responsible for reporting their results.  </a:t>
            </a:r>
            <a:endParaRPr lang="en-US" dirty="0" smtClean="0"/>
          </a:p>
          <a:p>
            <a:endParaRPr lang="en-US" dirty="0" smtClean="0"/>
          </a:p>
          <a:p>
            <a:r>
              <a:rPr lang="en-US" dirty="0" smtClean="0"/>
              <a:t>Step Two: Units explain differences – the variances should be explained, as a sum of the good</a:t>
            </a:r>
            <a:r>
              <a:rPr lang="en-US" baseline="0" dirty="0" smtClean="0"/>
              <a:t> news (favorable variances) and bad news (unfavorable variances.)</a:t>
            </a:r>
            <a:endParaRPr lang="en-US" dirty="0" smtClean="0"/>
          </a:p>
          <a:p>
            <a:endParaRPr lang="en-US" dirty="0" smtClean="0"/>
          </a:p>
          <a:p>
            <a:r>
              <a:rPr lang="en-US" dirty="0" smtClean="0"/>
              <a:t>Step Three: Units report lessons learned and actions planned – the</a:t>
            </a:r>
            <a:r>
              <a:rPr lang="en-US" baseline="0" dirty="0" smtClean="0"/>
              <a:t> subordinate units should report the lessons learned and the action items they have generated to address the issues.  This brings up something that we have not yet addressed:  The subordinate units should meet prior to the briefing to the senior leader to make sure they understand all of the numbers in their reports, can explain the variances, and have discussed action items.</a:t>
            </a:r>
          </a:p>
          <a:p>
            <a:endParaRPr lang="en-US" dirty="0" smtClean="0"/>
          </a:p>
          <a:p>
            <a:r>
              <a:rPr lang="en-US" dirty="0" smtClean="0"/>
              <a:t>Step Four: Command evaluates performance and completes scorecard  - it is the senior</a:t>
            </a:r>
            <a:r>
              <a:rPr lang="en-US" baseline="0" dirty="0" smtClean="0"/>
              <a:t> leader’s job to evaluate the performance and give guidance.</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43</a:t>
            </a:fld>
            <a:endParaRPr lang="en-US"/>
          </a:p>
        </p:txBody>
      </p:sp>
    </p:spTree>
    <p:extLst>
      <p:ext uri="{BB962C8B-B14F-4D97-AF65-F5344CB8AC3E}">
        <p14:creationId xmlns:p14="http://schemas.microsoft.com/office/powerpoint/2010/main" xmlns="" val="62470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Uses the same format and assumptions as the previous negotiated plan.  The</a:t>
            </a:r>
            <a:r>
              <a:rPr lang="en-US" baseline="0" dirty="0" smtClean="0"/>
              <a:t> same elements of information will be reported as on the plan, and they will be calculated using the same methods that were used in preparing the plan.</a:t>
            </a:r>
          </a:p>
          <a:p>
            <a:endParaRPr lang="en-US" dirty="0" smtClean="0"/>
          </a:p>
          <a:p>
            <a:r>
              <a:rPr lang="en-US" dirty="0" smtClean="0"/>
              <a:t>Reports costs and output  - the output gives some context</a:t>
            </a:r>
            <a:r>
              <a:rPr lang="en-US" baseline="0" dirty="0" smtClean="0"/>
              <a:t> to the reported cost.  Higher output would explain higher total cost.  Reporting a unit cost gives an additional basis for comparison.</a:t>
            </a:r>
          </a:p>
          <a:p>
            <a:endParaRPr lang="en-US" dirty="0" smtClean="0"/>
          </a:p>
          <a:p>
            <a:r>
              <a:rPr lang="en-US" dirty="0" smtClean="0"/>
              <a:t>Compares results to the planned commitment</a:t>
            </a:r>
          </a:p>
          <a:p>
            <a:r>
              <a:rPr lang="en-US" dirty="0" smtClean="0"/>
              <a:t>Shows unfavorable comparisons as (   )</a:t>
            </a:r>
          </a:p>
          <a:p>
            <a:pPr lvl="1"/>
            <a:r>
              <a:rPr lang="en-US" dirty="0" smtClean="0"/>
              <a:t>To eliminate confusion as to meaning of “-”</a:t>
            </a:r>
          </a:p>
          <a:p>
            <a:r>
              <a:rPr lang="en-US" dirty="0" smtClean="0"/>
              <a:t>Brackets</a:t>
            </a:r>
            <a:r>
              <a:rPr lang="en-US" baseline="0" dirty="0" smtClean="0"/>
              <a:t> identify unfavorable variances.</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44</a:t>
            </a:fld>
            <a:endParaRPr lang="en-US"/>
          </a:p>
        </p:txBody>
      </p:sp>
    </p:spTree>
    <p:extLst>
      <p:ext uri="{BB962C8B-B14F-4D97-AF65-F5344CB8AC3E}">
        <p14:creationId xmlns:p14="http://schemas.microsoft.com/office/powerpoint/2010/main" xmlns="" val="2564250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Here</a:t>
            </a:r>
            <a:r>
              <a:rPr lang="en-US" baseline="0" dirty="0" smtClean="0"/>
              <a:t> we have the reconciliation format, starting with the cost report.</a:t>
            </a:r>
          </a:p>
          <a:p>
            <a:r>
              <a:rPr lang="en-US" baseline="0" dirty="0" smtClean="0"/>
              <a:t>Actual is in the first column, plan in the second, and variance or delta in the third column.</a:t>
            </a:r>
          </a:p>
          <a:p>
            <a:r>
              <a:rPr lang="en-US" baseline="0" dirty="0" smtClean="0"/>
              <a:t>Maintaining vehicles has an unfavorable variance of (1)</a:t>
            </a:r>
          </a:p>
          <a:p>
            <a:r>
              <a:rPr lang="en-US" baseline="0" dirty="0" smtClean="0"/>
              <a:t>Administering the motor pool has a favorable variance of 20</a:t>
            </a:r>
          </a:p>
          <a:p>
            <a:r>
              <a:rPr lang="en-US" baseline="0" dirty="0" smtClean="0"/>
              <a:t>Purchasing fuel (where the biggest cost reduction was expected) came in unfavorable (10).  This is even higher than last period’s cost of 100</a:t>
            </a:r>
          </a:p>
          <a:p>
            <a:r>
              <a:rPr lang="en-US" baseline="0" dirty="0" smtClean="0"/>
              <a:t>Buy spare parts was unfavorable (2).</a:t>
            </a:r>
          </a:p>
          <a:p>
            <a:r>
              <a:rPr lang="en-US" baseline="0" dirty="0" smtClean="0"/>
              <a:t>Output was slightly higher than expected, which is favorable. </a:t>
            </a:r>
          </a:p>
          <a:p>
            <a:r>
              <a:rPr lang="en-US" baseline="0" dirty="0" smtClean="0"/>
              <a:t>The total cost variance is 7 favorable. </a:t>
            </a:r>
          </a:p>
        </p:txBody>
      </p:sp>
      <p:sp>
        <p:nvSpPr>
          <p:cNvPr id="4" name="Slide Number Placeholder 3"/>
          <p:cNvSpPr>
            <a:spLocks noGrp="1"/>
          </p:cNvSpPr>
          <p:nvPr>
            <p:ph type="sldNum" sz="quarter" idx="10"/>
          </p:nvPr>
        </p:nvSpPr>
        <p:spPr/>
        <p:txBody>
          <a:bodyPr/>
          <a:lstStyle/>
          <a:p>
            <a:fld id="{A96905B5-2FD4-4883-A9D3-C3DDE289D0AC}" type="slidenum">
              <a:rPr lang="en-US" smtClean="0"/>
              <a:pPr/>
              <a:t>45</a:t>
            </a:fld>
            <a:endParaRPr lang="en-US"/>
          </a:p>
        </p:txBody>
      </p:sp>
    </p:spTree>
    <p:extLst>
      <p:ext uri="{BB962C8B-B14F-4D97-AF65-F5344CB8AC3E}">
        <p14:creationId xmlns:p14="http://schemas.microsoft.com/office/powerpoint/2010/main" xmlns="" val="2184203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Tells the story – some good news, some bad news.</a:t>
            </a:r>
          </a:p>
          <a:p>
            <a:r>
              <a:rPr lang="en-US" dirty="0" smtClean="0"/>
              <a:t>Answers questions raised by the numbers.  What caused the differences?</a:t>
            </a:r>
          </a:p>
          <a:p>
            <a:r>
              <a:rPr lang="en-US" dirty="0" smtClean="0"/>
              <a:t>Evaluates and reports favorable and unfavorable things that drove results.  The good news</a:t>
            </a:r>
            <a:r>
              <a:rPr lang="en-US" baseline="0" dirty="0" smtClean="0"/>
              <a:t> and the bad news.</a:t>
            </a:r>
            <a:endParaRPr lang="en-US" dirty="0" smtClean="0"/>
          </a:p>
          <a:p>
            <a:r>
              <a:rPr lang="en-US" dirty="0" smtClean="0"/>
              <a:t>Shows unfavorable comparisons as (   )</a:t>
            </a:r>
          </a:p>
          <a:p>
            <a:pPr lvl="1"/>
            <a:r>
              <a:rPr lang="en-US" dirty="0" smtClean="0"/>
              <a:t>To eliminate confusion as to meaning of “-”</a:t>
            </a:r>
          </a:p>
          <a:p>
            <a:pPr lvl="0" algn="l"/>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46</a:t>
            </a:fld>
            <a:endParaRPr lang="en-US"/>
          </a:p>
        </p:txBody>
      </p:sp>
    </p:spTree>
    <p:extLst>
      <p:ext uri="{BB962C8B-B14F-4D97-AF65-F5344CB8AC3E}">
        <p14:creationId xmlns:p14="http://schemas.microsoft.com/office/powerpoint/2010/main" xmlns="" val="872140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Remember</a:t>
            </a:r>
            <a:r>
              <a:rPr lang="en-US" baseline="0" dirty="0" smtClean="0"/>
              <a:t> that the Reconciliation will likely be a combination of good news and bad news.</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47</a:t>
            </a:fld>
            <a:endParaRPr lang="en-US"/>
          </a:p>
        </p:txBody>
      </p:sp>
    </p:spTree>
    <p:extLst>
      <p:ext uri="{BB962C8B-B14F-4D97-AF65-F5344CB8AC3E}">
        <p14:creationId xmlns:p14="http://schemas.microsoft.com/office/powerpoint/2010/main" xmlns="" val="1312843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The explanation process creates great value in the AAR</a:t>
            </a:r>
          </a:p>
          <a:p>
            <a:r>
              <a:rPr lang="en-US" dirty="0" smtClean="0"/>
              <a:t>It forces understanding of the difference between results and expectation.  Were the differences caused by volume?</a:t>
            </a:r>
            <a:r>
              <a:rPr lang="en-US" baseline="0" dirty="0" smtClean="0"/>
              <a:t>  Efficiency?  Spending?</a:t>
            </a:r>
            <a:endParaRPr lang="en-US" dirty="0" smtClean="0"/>
          </a:p>
          <a:p>
            <a:pPr lvl="1"/>
            <a:r>
              <a:rPr lang="en-US" dirty="0" smtClean="0"/>
              <a:t>The expectation is created by the plan, prior period, or standard</a:t>
            </a:r>
          </a:p>
          <a:p>
            <a:pPr lvl="1"/>
            <a:endParaRPr lang="en-US" dirty="0" smtClean="0"/>
          </a:p>
          <a:p>
            <a:pPr lvl="1"/>
            <a:r>
              <a:rPr lang="en-US" dirty="0" smtClean="0"/>
              <a:t>The variance to expectation is an efficient way to use the leader’s time.  It focuses</a:t>
            </a:r>
            <a:r>
              <a:rPr lang="en-US" baseline="0" dirty="0" smtClean="0"/>
              <a:t> on the good and the bad. Things that went according to plan (zero variance) have no impact on the bottom line and receive little attention.</a:t>
            </a:r>
          </a:p>
          <a:p>
            <a:pPr lvl="1"/>
            <a:endParaRPr lang="en-US" dirty="0" smtClean="0"/>
          </a:p>
          <a:p>
            <a:pPr lvl="1"/>
            <a:r>
              <a:rPr lang="en-US" dirty="0" smtClean="0"/>
              <a:t>Variance enables management by exception</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48</a:t>
            </a:fld>
            <a:endParaRPr lang="en-US"/>
          </a:p>
        </p:txBody>
      </p:sp>
    </p:spTree>
    <p:extLst>
      <p:ext uri="{BB962C8B-B14F-4D97-AF65-F5344CB8AC3E}">
        <p14:creationId xmlns:p14="http://schemas.microsoft.com/office/powerpoint/2010/main" xmlns="" val="3582263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Here is the explanation:</a:t>
            </a:r>
          </a:p>
          <a:p>
            <a:r>
              <a:rPr lang="en-US" dirty="0" smtClean="0"/>
              <a:t>The</a:t>
            </a:r>
            <a:r>
              <a:rPr lang="en-US" baseline="0" dirty="0" smtClean="0"/>
              <a:t> total variance is 7.</a:t>
            </a:r>
          </a:p>
          <a:p>
            <a:r>
              <a:rPr lang="en-US" baseline="0" dirty="0" smtClean="0"/>
              <a:t>Extra fuel shipments caused an unfavorable variance of (2) in gasoline costs.</a:t>
            </a:r>
          </a:p>
          <a:p>
            <a:r>
              <a:rPr lang="en-US" baseline="0" dirty="0" smtClean="0"/>
              <a:t>Four admin personnel were retired early.  This caused a favorable variance of 20.  </a:t>
            </a:r>
          </a:p>
          <a:p>
            <a:r>
              <a:rPr lang="en-US" baseline="0" dirty="0" smtClean="0"/>
              <a:t>The biggest “bad news story” of (8) unfavorable seems to be the increased fuel cost per mile.  This could be caused either by efficiency or rate.</a:t>
            </a:r>
          </a:p>
          <a:p>
            <a:r>
              <a:rPr lang="en-US" baseline="0" dirty="0" smtClean="0"/>
              <a:t>Lastly there is an unfavorable of (3) for miscellaneous other. </a:t>
            </a:r>
          </a:p>
          <a:p>
            <a:r>
              <a:rPr lang="en-US" baseline="0" dirty="0" smtClean="0"/>
              <a:t>(2) + 20 + (8) + (3) = 7 which is the total variance. </a:t>
            </a:r>
          </a:p>
          <a:p>
            <a:endParaRPr lang="en-US" dirty="0" smtClean="0"/>
          </a:p>
        </p:txBody>
      </p:sp>
      <p:sp>
        <p:nvSpPr>
          <p:cNvPr id="4" name="Slide Number Placeholder 3"/>
          <p:cNvSpPr>
            <a:spLocks noGrp="1"/>
          </p:cNvSpPr>
          <p:nvPr>
            <p:ph type="sldNum" sz="quarter" idx="10"/>
          </p:nvPr>
        </p:nvSpPr>
        <p:spPr/>
        <p:txBody>
          <a:bodyPr/>
          <a:lstStyle/>
          <a:p>
            <a:fld id="{A96905B5-2FD4-4883-A9D3-C3DDE289D0AC}" type="slidenum">
              <a:rPr lang="en-US" smtClean="0"/>
              <a:pPr/>
              <a:t>49</a:t>
            </a:fld>
            <a:endParaRPr lang="en-US"/>
          </a:p>
        </p:txBody>
      </p:sp>
    </p:spTree>
    <p:extLst>
      <p:ext uri="{BB962C8B-B14F-4D97-AF65-F5344CB8AC3E}">
        <p14:creationId xmlns:p14="http://schemas.microsoft.com/office/powerpoint/2010/main" xmlns="" val="338475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Explain the importance of planning </a:t>
            </a:r>
          </a:p>
          <a:p>
            <a:r>
              <a:rPr lang="en-US" dirty="0" smtClean="0"/>
              <a:t>Bridges the gap between commander’s intent and tactical execution.  Translates the intent</a:t>
            </a:r>
            <a:r>
              <a:rPr lang="en-US" baseline="0" dirty="0" smtClean="0"/>
              <a:t> into specific actions:</a:t>
            </a:r>
            <a:endParaRPr lang="en-US" dirty="0" smtClean="0"/>
          </a:p>
          <a:p>
            <a:pPr lvl="1"/>
            <a:r>
              <a:rPr lang="en-US" dirty="0" smtClean="0"/>
              <a:t>What will be done</a:t>
            </a:r>
          </a:p>
          <a:p>
            <a:pPr lvl="1"/>
            <a:r>
              <a:rPr lang="en-US" dirty="0" smtClean="0"/>
              <a:t>Who will do it</a:t>
            </a:r>
          </a:p>
          <a:p>
            <a:pPr lvl="1"/>
            <a:r>
              <a:rPr lang="en-US" dirty="0" smtClean="0"/>
              <a:t>When will it be accomplished</a:t>
            </a:r>
          </a:p>
          <a:p>
            <a:r>
              <a:rPr lang="en-US" dirty="0" smtClean="0"/>
              <a:t>Differentiates an military unit from a mob.  Promotes</a:t>
            </a:r>
            <a:r>
              <a:rPr lang="en-US" baseline="0" dirty="0" smtClean="0"/>
              <a:t> orderly execution since the leaders all have the same goal in mind.  In a mob it’s every man for himself.</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a:t>
            </a:fld>
            <a:endParaRPr lang="en-US"/>
          </a:p>
        </p:txBody>
      </p:sp>
    </p:spTree>
    <p:extLst>
      <p:ext uri="{BB962C8B-B14F-4D97-AF65-F5344CB8AC3E}">
        <p14:creationId xmlns:p14="http://schemas.microsoft.com/office/powerpoint/2010/main" xmlns="" val="2461649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dirty="0" smtClean="0"/>
              <a:t>Goal is to capture the lessons learned and assign specific action items.</a:t>
            </a:r>
            <a:r>
              <a:rPr lang="en-US" baseline="0" dirty="0" smtClean="0"/>
              <a:t>  What caused the variances?  How can we repeat the good and prevent the bad from happening again?</a:t>
            </a:r>
            <a:endParaRPr lang="en-US" dirty="0" smtClean="0"/>
          </a:p>
          <a:p>
            <a:r>
              <a:rPr lang="en-US" dirty="0" smtClean="0"/>
              <a:t>Uses W-3 format (Who, What and When)</a:t>
            </a:r>
          </a:p>
          <a:p>
            <a:pPr lvl="1"/>
            <a:r>
              <a:rPr lang="en-US" u="sng" dirty="0" smtClean="0"/>
              <a:t>Who</a:t>
            </a:r>
            <a:r>
              <a:rPr lang="en-US" dirty="0" smtClean="0"/>
              <a:t> is responsible for the action</a:t>
            </a:r>
          </a:p>
          <a:p>
            <a:pPr lvl="1"/>
            <a:r>
              <a:rPr lang="en-US" u="sng" dirty="0" smtClean="0"/>
              <a:t>What</a:t>
            </a:r>
            <a:r>
              <a:rPr lang="en-US" dirty="0" smtClean="0"/>
              <a:t> is going to be done</a:t>
            </a:r>
          </a:p>
          <a:p>
            <a:pPr lvl="1"/>
            <a:r>
              <a:rPr lang="en-US" u="sng" dirty="0" smtClean="0"/>
              <a:t>When</a:t>
            </a:r>
            <a:r>
              <a:rPr lang="en-US" dirty="0" smtClean="0"/>
              <a:t> will it be completed</a:t>
            </a:r>
          </a:p>
          <a:p>
            <a:pPr lvl="0"/>
            <a:r>
              <a:rPr lang="en-US" dirty="0" smtClean="0"/>
              <a:t>This emphasizes the concept</a:t>
            </a:r>
            <a:r>
              <a:rPr lang="en-US" baseline="0" dirty="0" smtClean="0"/>
              <a:t> of performance commitment.  There is a </a:t>
            </a:r>
            <a:r>
              <a:rPr lang="en-US" i="1" baseline="0" dirty="0" smtClean="0"/>
              <a:t>particular </a:t>
            </a:r>
            <a:r>
              <a:rPr lang="en-US" baseline="0" dirty="0" smtClean="0"/>
              <a:t>individual who takes responsibility for completing a </a:t>
            </a:r>
            <a:r>
              <a:rPr lang="en-US" i="1" baseline="0" dirty="0" smtClean="0"/>
              <a:t>particular</a:t>
            </a:r>
            <a:r>
              <a:rPr lang="en-US" baseline="0" dirty="0" smtClean="0"/>
              <a:t> action by a </a:t>
            </a:r>
            <a:r>
              <a:rPr lang="en-US" i="1" baseline="0" dirty="0" smtClean="0"/>
              <a:t>certain</a:t>
            </a:r>
            <a:r>
              <a:rPr lang="en-US" baseline="0" dirty="0" smtClean="0"/>
              <a:t> date.  </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50</a:t>
            </a:fld>
            <a:endParaRPr lang="en-US"/>
          </a:p>
        </p:txBody>
      </p:sp>
    </p:spTree>
    <p:extLst>
      <p:ext uri="{BB962C8B-B14F-4D97-AF65-F5344CB8AC3E}">
        <p14:creationId xmlns:p14="http://schemas.microsoft.com/office/powerpoint/2010/main" xmlns="" val="1741764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r>
              <a:rPr lang="en-US" sz="1200" kern="12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mn-ea"/>
                <a:cs typeface="+mn-cs"/>
              </a:rPr>
              <a:t>The biggest problem in the Motor</a:t>
            </a:r>
            <a:r>
              <a:rPr lang="en-US" sz="1200" kern="1200" baseline="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mn-ea"/>
                <a:cs typeface="+mn-cs"/>
              </a:rPr>
              <a:t> Pool was the increase in fuel cost per mile.  This was caused by both efficiency (poor gas mileage) and spending (fuel cost per gallon higher than planned).  The discussion generated the following action items:</a:t>
            </a:r>
            <a:endParaRPr lang="en-US" sz="1200" kern="12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mn-ea"/>
              <a:cs typeface="+mn-cs"/>
            </a:endParaRPr>
          </a:p>
          <a:p>
            <a:endParaRPr lang="en-US" sz="1200" kern="12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mn-ea"/>
              <a:cs typeface="+mn-cs"/>
            </a:endParaRPr>
          </a:p>
          <a:p>
            <a:r>
              <a:rPr lang="en-US" sz="1200" kern="1200"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mn-ea"/>
                <a:cs typeface="+mn-cs"/>
              </a:rPr>
              <a:t>Who		What 				When</a:t>
            </a:r>
          </a:p>
          <a:p>
            <a:endParaRPr lang="en-US" sz="1200" kern="1200" dirty="0" smtClean="0">
              <a:solidFill>
                <a:schemeClr val="tx1"/>
              </a:solidFill>
              <a:latin typeface="Times New Roman" pitchFamily="18" charset="0"/>
              <a:ea typeface="+mn-ea"/>
              <a:cs typeface="+mn-cs"/>
            </a:endParaRPr>
          </a:p>
          <a:p>
            <a:r>
              <a:rPr lang="en-US" sz="1200" b="0" kern="1200" dirty="0" smtClean="0">
                <a:solidFill>
                  <a:schemeClr val="tx1"/>
                </a:solidFill>
                <a:latin typeface="Times New Roman" pitchFamily="18" charset="0"/>
                <a:ea typeface="+mn-ea"/>
                <a:cs typeface="+mn-cs"/>
              </a:rPr>
              <a:t>York		Adjust Carburetors for Winter 		Jan 15</a:t>
            </a:r>
          </a:p>
          <a:p>
            <a:r>
              <a:rPr lang="en-US" sz="1200" b="0" kern="1200" dirty="0" smtClean="0">
                <a:solidFill>
                  <a:schemeClr val="tx1"/>
                </a:solidFill>
                <a:latin typeface="Times New Roman" pitchFamily="18" charset="0"/>
                <a:ea typeface="+mn-ea"/>
                <a:cs typeface="+mn-cs"/>
              </a:rPr>
              <a:t>Murphy		Try Alternate Fuel Source			Mar 1</a:t>
            </a:r>
          </a:p>
          <a:p>
            <a:r>
              <a:rPr lang="en-US" sz="1200" b="0" kern="1200" dirty="0" smtClean="0">
                <a:solidFill>
                  <a:schemeClr val="tx1"/>
                </a:solidFill>
                <a:latin typeface="Times New Roman" pitchFamily="18" charset="0"/>
                <a:ea typeface="+mn-ea"/>
                <a:cs typeface="+mn-cs"/>
              </a:rPr>
              <a:t>Bong		Investigate Maintenance Anomalies		Mar 30</a:t>
            </a:r>
          </a:p>
          <a:p>
            <a:endParaRPr lang="en-US" dirty="0" smtClean="0"/>
          </a:p>
          <a:p>
            <a:r>
              <a:rPr lang="en-US" dirty="0" smtClean="0"/>
              <a:t>Notice that</a:t>
            </a:r>
            <a:r>
              <a:rPr lang="en-US" baseline="0" dirty="0" smtClean="0"/>
              <a:t> the action is defined, responsibility is assigned to an individual, and a commitment for completion is documented.</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51</a:t>
            </a:fld>
            <a:endParaRPr lang="en-US"/>
          </a:p>
        </p:txBody>
      </p:sp>
    </p:spTree>
    <p:extLst>
      <p:ext uri="{BB962C8B-B14F-4D97-AF65-F5344CB8AC3E}">
        <p14:creationId xmlns:p14="http://schemas.microsoft.com/office/powerpoint/2010/main" xmlns="" val="898028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4  Identify</a:t>
            </a:r>
            <a:r>
              <a:rPr lang="en-US" baseline="0" dirty="0" smtClean="0"/>
              <a:t> steps in the AAR process</a:t>
            </a:r>
          </a:p>
          <a:p>
            <a:pPr>
              <a:lnSpc>
                <a:spcPct val="90000"/>
              </a:lnSpc>
            </a:pPr>
            <a:r>
              <a:rPr lang="en-US" dirty="0" smtClean="0"/>
              <a:t>Cost based performance management should be on subordinates’ annual outlines.  They should understand that managing</a:t>
            </a:r>
            <a:r>
              <a:rPr lang="en-US" baseline="0" dirty="0" smtClean="0"/>
              <a:t> cost is part of their job description and will be part of their regular review. </a:t>
            </a:r>
          </a:p>
          <a:p>
            <a:pPr>
              <a:lnSpc>
                <a:spcPct val="90000"/>
              </a:lnSpc>
            </a:pPr>
            <a:endParaRPr lang="en-US" dirty="0" smtClean="0"/>
          </a:p>
          <a:p>
            <a:pPr>
              <a:lnSpc>
                <a:spcPct val="90000"/>
              </a:lnSpc>
            </a:pPr>
            <a:r>
              <a:rPr lang="en-US" dirty="0" smtClean="0"/>
              <a:t>Management should evaluate  subordinates each cycle on: </a:t>
            </a:r>
          </a:p>
          <a:p>
            <a:pPr lvl="1">
              <a:lnSpc>
                <a:spcPct val="90000"/>
              </a:lnSpc>
            </a:pPr>
            <a:r>
              <a:rPr lang="en-US" dirty="0" smtClean="0"/>
              <a:t>Value of continuous improvement initiatives – primarily this will focus on the </a:t>
            </a:r>
            <a:r>
              <a:rPr lang="en-US" baseline="0" dirty="0" smtClean="0"/>
              <a:t>quantifiable benefits of the initiatives. </a:t>
            </a:r>
            <a:endParaRPr lang="en-US" dirty="0" smtClean="0"/>
          </a:p>
          <a:p>
            <a:pPr lvl="1">
              <a:lnSpc>
                <a:spcPct val="90000"/>
              </a:lnSpc>
            </a:pPr>
            <a:r>
              <a:rPr lang="en-US" dirty="0" smtClean="0"/>
              <a:t>Ability to meet challenging targets </a:t>
            </a:r>
          </a:p>
          <a:p>
            <a:pPr lvl="1">
              <a:lnSpc>
                <a:spcPct val="90000"/>
              </a:lnSpc>
            </a:pPr>
            <a:r>
              <a:rPr lang="en-US" dirty="0" smtClean="0"/>
              <a:t>Track record of improved productivity – This takes into consideration</a:t>
            </a:r>
            <a:r>
              <a:rPr lang="en-US" baseline="0" dirty="0" smtClean="0"/>
              <a:t> improved output as well as reduction in incurred costs. </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52</a:t>
            </a:fld>
            <a:endParaRPr lang="en-US"/>
          </a:p>
        </p:txBody>
      </p:sp>
    </p:spTree>
    <p:extLst>
      <p:ext uri="{BB962C8B-B14F-4D97-AF65-F5344CB8AC3E}">
        <p14:creationId xmlns:p14="http://schemas.microsoft.com/office/powerpoint/2010/main" xmlns="" val="1569838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Who is responsible for generating lessons learned and action items?  A. The subordinate managers or units should share lessons learn and generate their own action items.</a:t>
            </a:r>
          </a:p>
          <a:p>
            <a:r>
              <a:rPr lang="en-US" dirty="0" smtClean="0"/>
              <a:t>Q. What are the key components of an action item? A. The</a:t>
            </a:r>
            <a:r>
              <a:rPr lang="en-US" baseline="0" dirty="0" smtClean="0"/>
              <a:t> three </a:t>
            </a:r>
            <a:r>
              <a:rPr lang="en-US" baseline="0" dirty="0" err="1" smtClean="0"/>
              <a:t>Ws</a:t>
            </a:r>
            <a:r>
              <a:rPr lang="en-US" baseline="0" dirty="0" smtClean="0"/>
              <a:t>:  Who, What, and When.  Who is responsible, what will be done, when it will be completed.</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53</a:t>
            </a:fld>
            <a:endParaRPr lang="en-US"/>
          </a:p>
        </p:txBody>
      </p:sp>
    </p:spTree>
    <p:extLst>
      <p:ext uri="{BB962C8B-B14F-4D97-AF65-F5344CB8AC3E}">
        <p14:creationId xmlns:p14="http://schemas.microsoft.com/office/powerpoint/2010/main" xmlns="" val="1882945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r>
              <a:rPr lang="en-US" dirty="0" smtClean="0"/>
              <a:t>One</a:t>
            </a:r>
            <a:r>
              <a:rPr lang="en-US" baseline="0" dirty="0" smtClean="0"/>
              <a:t> of t</a:t>
            </a:r>
            <a:r>
              <a:rPr lang="en-US" dirty="0" smtClean="0"/>
              <a:t>he Army’s earliest institutionalized efforts for the cost</a:t>
            </a:r>
            <a:r>
              <a:rPr lang="en-US" baseline="0" dirty="0" smtClean="0"/>
              <a:t> After Action Review took place at Fort Huachuca under Garrison Commander Col. Ted Chopin.  If the After Action Review was not proceeding as it should, he would “get sad”.  This picture shows his “sad” face.  It was not so much the cost results that would make him “sad” but if the managers presenting did not display accountability by explaining their results.  The following slides help to illustrate how the process evolved at Ft. Huachuca through many iterations. </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54</a:t>
            </a:fld>
            <a:endParaRPr lang="en-US"/>
          </a:p>
        </p:txBody>
      </p:sp>
    </p:spTree>
    <p:extLst>
      <p:ext uri="{BB962C8B-B14F-4D97-AF65-F5344CB8AC3E}">
        <p14:creationId xmlns:p14="http://schemas.microsoft.com/office/powerpoint/2010/main" xmlns="" val="2129099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93B485E5-C6A2-457E-A2B3-7802305F3DEB}" type="slidenum">
              <a:rPr lang="en-US"/>
              <a:pPr/>
              <a:t>55</a:t>
            </a:fld>
            <a:endParaRPr lang="en-US"/>
          </a:p>
        </p:txBody>
      </p:sp>
      <p:sp>
        <p:nvSpPr>
          <p:cNvPr id="23554" name="Rectangle 2"/>
          <p:cNvSpPr>
            <a:spLocks noChangeArrowheads="1"/>
          </p:cNvSpPr>
          <p:nvPr/>
        </p:nvSpPr>
        <p:spPr bwMode="auto">
          <a:xfrm>
            <a:off x="3886200" y="-1588"/>
            <a:ext cx="2971800" cy="458788"/>
          </a:xfrm>
          <a:prstGeom prst="rect">
            <a:avLst/>
          </a:prstGeom>
          <a:noFill/>
          <a:ln w="9525">
            <a:noFill/>
            <a:miter lim="800000"/>
            <a:headEnd/>
            <a:tailEnd/>
          </a:ln>
          <a:effectLst/>
        </p:spPr>
        <p:txBody>
          <a:bodyPr wrap="none" anchor="ctr"/>
          <a:lstStyle/>
          <a:p>
            <a:endParaRPr lang="en-US"/>
          </a:p>
        </p:txBody>
      </p:sp>
      <p:sp>
        <p:nvSpPr>
          <p:cNvPr id="23555"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13</a:t>
            </a:r>
          </a:p>
        </p:txBody>
      </p:sp>
      <p:sp>
        <p:nvSpPr>
          <p:cNvPr id="23556" name="Rectangle 4"/>
          <p:cNvSpPr>
            <a:spLocks noChangeArrowheads="1"/>
          </p:cNvSpPr>
          <p:nvPr/>
        </p:nvSpPr>
        <p:spPr bwMode="auto">
          <a:xfrm>
            <a:off x="0" y="8685213"/>
            <a:ext cx="2971800" cy="458787"/>
          </a:xfrm>
          <a:prstGeom prst="rect">
            <a:avLst/>
          </a:prstGeom>
          <a:noFill/>
          <a:ln w="9525">
            <a:noFill/>
            <a:miter lim="800000"/>
            <a:headEnd/>
            <a:tailEnd/>
          </a:ln>
          <a:effectLst/>
        </p:spPr>
        <p:txBody>
          <a:bodyPr wrap="none" anchor="ctr"/>
          <a:lstStyle/>
          <a:p>
            <a:endParaRPr lang="en-US"/>
          </a:p>
        </p:txBody>
      </p:sp>
      <p:sp>
        <p:nvSpPr>
          <p:cNvPr id="23557" name="Rectangle 5"/>
          <p:cNvSpPr>
            <a:spLocks noChangeArrowheads="1"/>
          </p:cNvSpPr>
          <p:nvPr/>
        </p:nvSpPr>
        <p:spPr bwMode="auto">
          <a:xfrm>
            <a:off x="0" y="-1588"/>
            <a:ext cx="2971800" cy="458788"/>
          </a:xfrm>
          <a:prstGeom prst="rect">
            <a:avLst/>
          </a:prstGeom>
          <a:noFill/>
          <a:ln w="9525">
            <a:noFill/>
            <a:miter lim="800000"/>
            <a:headEnd/>
            <a:tailEnd/>
          </a:ln>
          <a:effectLst/>
        </p:spPr>
        <p:txBody>
          <a:bodyPr wrap="none" anchor="ctr"/>
          <a:lstStyle/>
          <a:p>
            <a:endParaRPr lang="en-US"/>
          </a:p>
        </p:txBody>
      </p:sp>
      <p:sp>
        <p:nvSpPr>
          <p:cNvPr id="23558" name="Rectangle 6"/>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3559" name="Rectangle 7"/>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13</a:t>
            </a:r>
          </a:p>
        </p:txBody>
      </p:sp>
      <p:sp>
        <p:nvSpPr>
          <p:cNvPr id="23560" name="Rectangle 8"/>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3561" name="Rectangle 9"/>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3562" name="Rectangle 10"/>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3563" name="Rectangle 11"/>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9</a:t>
            </a:r>
          </a:p>
        </p:txBody>
      </p:sp>
      <p:sp>
        <p:nvSpPr>
          <p:cNvPr id="23564" name="Rectangle 12"/>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3565" name="Rectangle 13"/>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3566" name="Rectangle 14"/>
          <p:cNvSpPr>
            <a:spLocks noGrp="1" noRot="1" noChangeAspect="1" noChangeArrowheads="1"/>
          </p:cNvSpPr>
          <p:nvPr>
            <p:ph type="sldImg"/>
          </p:nvPr>
        </p:nvSpPr>
        <p:spPr bwMode="auto">
          <a:xfrm>
            <a:off x="1149350" y="690563"/>
            <a:ext cx="4557713" cy="3417887"/>
          </a:xfrm>
          <a:prstGeom prst="rect">
            <a:avLst/>
          </a:prstGeom>
          <a:noFill/>
          <a:ln w="12700" cap="flat">
            <a:solidFill>
              <a:schemeClr val="tx1"/>
            </a:solidFill>
            <a:miter lim="800000"/>
            <a:headEnd/>
            <a:tailEnd/>
          </a:ln>
        </p:spPr>
      </p:sp>
      <p:sp>
        <p:nvSpPr>
          <p:cNvPr id="23567" name="Rectangle 15"/>
          <p:cNvSpPr>
            <a:spLocks noGrp="1" noChangeArrowheads="1"/>
          </p:cNvSpPr>
          <p:nvPr>
            <p:ph type="body" idx="1"/>
          </p:nvPr>
        </p:nvSpPr>
        <p:spPr bwMode="auto">
          <a:xfrm>
            <a:off x="914400" y="4340225"/>
            <a:ext cx="5029200" cy="4116388"/>
          </a:xfrm>
          <a:prstGeom prst="rect">
            <a:avLst/>
          </a:prstGeom>
          <a:noFill/>
          <a:ln>
            <a:miter lim="800000"/>
            <a:headEnd/>
            <a:tailEnd/>
          </a:ln>
        </p:spPr>
        <p:txBody>
          <a:bodyPr lIns="92075" tIns="46038" rIns="92075"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r>
              <a:rPr lang="en-US" dirty="0" smtClean="0"/>
              <a:t>The brief would</a:t>
            </a:r>
            <a:r>
              <a:rPr lang="en-US" baseline="0" dirty="0" smtClean="0"/>
              <a:t> s</a:t>
            </a:r>
            <a:r>
              <a:rPr lang="en-US" dirty="0" smtClean="0"/>
              <a:t>tart </a:t>
            </a:r>
            <a:r>
              <a:rPr lang="en-US" dirty="0"/>
              <a:t>off with the big picture on variances.  Then show the work centers where the significant variances occurred. </a:t>
            </a:r>
            <a:r>
              <a:rPr lang="en-US" dirty="0" smtClean="0"/>
              <a:t>This shows an overall favorable</a:t>
            </a:r>
            <a:r>
              <a:rPr lang="en-US" baseline="0" dirty="0" smtClean="0"/>
              <a:t> variance of $62.  Numbers are reported in 000s to avoid the distraction of insignificant digits. </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0729B6B7-92D6-4714-BCDA-98ED926494AB}" type="slidenum">
              <a:rPr lang="en-US"/>
              <a:pPr/>
              <a:t>56</a:t>
            </a:fld>
            <a:endParaRPr lang="en-US"/>
          </a:p>
        </p:txBody>
      </p:sp>
      <p:sp>
        <p:nvSpPr>
          <p:cNvPr id="25602" name="Rectangle 2"/>
          <p:cNvSpPr>
            <a:spLocks noChangeArrowheads="1"/>
          </p:cNvSpPr>
          <p:nvPr/>
        </p:nvSpPr>
        <p:spPr bwMode="auto">
          <a:xfrm>
            <a:off x="3886200" y="-1588"/>
            <a:ext cx="2971800" cy="458788"/>
          </a:xfrm>
          <a:prstGeom prst="rect">
            <a:avLst/>
          </a:prstGeom>
          <a:noFill/>
          <a:ln w="9525">
            <a:noFill/>
            <a:miter lim="800000"/>
            <a:headEnd/>
            <a:tailEnd/>
          </a:ln>
          <a:effectLst/>
        </p:spPr>
        <p:txBody>
          <a:bodyPr wrap="none" anchor="ctr"/>
          <a:lstStyle/>
          <a:p>
            <a:endParaRPr lang="en-US"/>
          </a:p>
        </p:txBody>
      </p:sp>
      <p:sp>
        <p:nvSpPr>
          <p:cNvPr id="25603"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14</a:t>
            </a:r>
          </a:p>
        </p:txBody>
      </p:sp>
      <p:sp>
        <p:nvSpPr>
          <p:cNvPr id="25604" name="Rectangle 4"/>
          <p:cNvSpPr>
            <a:spLocks noChangeArrowheads="1"/>
          </p:cNvSpPr>
          <p:nvPr/>
        </p:nvSpPr>
        <p:spPr bwMode="auto">
          <a:xfrm>
            <a:off x="0" y="8685213"/>
            <a:ext cx="2971800" cy="458787"/>
          </a:xfrm>
          <a:prstGeom prst="rect">
            <a:avLst/>
          </a:prstGeom>
          <a:noFill/>
          <a:ln w="9525">
            <a:noFill/>
            <a:miter lim="800000"/>
            <a:headEnd/>
            <a:tailEnd/>
          </a:ln>
          <a:effectLst/>
        </p:spPr>
        <p:txBody>
          <a:bodyPr wrap="none" anchor="ctr"/>
          <a:lstStyle/>
          <a:p>
            <a:endParaRPr lang="en-US"/>
          </a:p>
        </p:txBody>
      </p:sp>
      <p:sp>
        <p:nvSpPr>
          <p:cNvPr id="25605" name="Rectangle 5"/>
          <p:cNvSpPr>
            <a:spLocks noChangeArrowheads="1"/>
          </p:cNvSpPr>
          <p:nvPr/>
        </p:nvSpPr>
        <p:spPr bwMode="auto">
          <a:xfrm>
            <a:off x="0" y="-1588"/>
            <a:ext cx="2971800" cy="458788"/>
          </a:xfrm>
          <a:prstGeom prst="rect">
            <a:avLst/>
          </a:prstGeom>
          <a:noFill/>
          <a:ln w="9525">
            <a:noFill/>
            <a:miter lim="800000"/>
            <a:headEnd/>
            <a:tailEnd/>
          </a:ln>
          <a:effectLst/>
        </p:spPr>
        <p:txBody>
          <a:bodyPr wrap="none" anchor="ctr"/>
          <a:lstStyle/>
          <a:p>
            <a:endParaRPr lang="en-US"/>
          </a:p>
        </p:txBody>
      </p:sp>
      <p:sp>
        <p:nvSpPr>
          <p:cNvPr id="25606" name="Rectangle 6"/>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5607" name="Rectangle 7"/>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14</a:t>
            </a:r>
          </a:p>
        </p:txBody>
      </p:sp>
      <p:sp>
        <p:nvSpPr>
          <p:cNvPr id="25608" name="Rectangle 8"/>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5609" name="Rectangle 9"/>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5610" name="Rectangle 10"/>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5611" name="Rectangle 11"/>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11</a:t>
            </a:r>
          </a:p>
        </p:txBody>
      </p:sp>
      <p:sp>
        <p:nvSpPr>
          <p:cNvPr id="25612" name="Rectangle 12"/>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5613" name="Rectangle 13"/>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5614" name="Rectangle 14"/>
          <p:cNvSpPr>
            <a:spLocks noGrp="1" noRot="1" noChangeAspect="1" noChangeArrowheads="1"/>
          </p:cNvSpPr>
          <p:nvPr>
            <p:ph type="sldImg"/>
          </p:nvPr>
        </p:nvSpPr>
        <p:spPr bwMode="auto">
          <a:xfrm>
            <a:off x="1149350" y="690563"/>
            <a:ext cx="4557713" cy="3417887"/>
          </a:xfrm>
          <a:prstGeom prst="rect">
            <a:avLst/>
          </a:prstGeom>
          <a:noFill/>
          <a:ln w="12700" cap="flat">
            <a:solidFill>
              <a:schemeClr val="tx1"/>
            </a:solidFill>
            <a:miter lim="800000"/>
            <a:headEnd/>
            <a:tailEnd/>
          </a:ln>
        </p:spPr>
      </p:sp>
      <p:sp>
        <p:nvSpPr>
          <p:cNvPr id="25615" name="Rectangle 15"/>
          <p:cNvSpPr>
            <a:spLocks noGrp="1" noChangeArrowheads="1"/>
          </p:cNvSpPr>
          <p:nvPr>
            <p:ph type="body" idx="1"/>
          </p:nvPr>
        </p:nvSpPr>
        <p:spPr bwMode="auto">
          <a:xfrm>
            <a:off x="914400" y="4340225"/>
            <a:ext cx="5029200" cy="4116388"/>
          </a:xfrm>
          <a:prstGeom prst="rect">
            <a:avLst/>
          </a:prstGeom>
          <a:noFill/>
          <a:ln>
            <a:miter lim="800000"/>
            <a:headEnd/>
            <a:tailEnd/>
          </a:ln>
        </p:spPr>
        <p:txBody>
          <a:bodyPr lIns="92075" tIns="46038" rIns="92075"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r>
              <a:rPr lang="en-US" dirty="0" smtClean="0"/>
              <a:t>This slide shows the breakdown</a:t>
            </a:r>
            <a:r>
              <a:rPr lang="en-US" baseline="0" dirty="0" smtClean="0"/>
              <a:t> of the variance by department.  </a:t>
            </a:r>
          </a:p>
          <a:p>
            <a:endParaRPr lang="en-US" baseline="0" dirty="0" smtClean="0"/>
          </a:p>
          <a:p>
            <a:r>
              <a:rPr lang="en-US" dirty="0" smtClean="0"/>
              <a:t/>
            </a:r>
            <a:br>
              <a:rPr lang="en-US" dirty="0" smtClean="0"/>
            </a:br>
            <a:r>
              <a:rPr lang="en-US" dirty="0" smtClean="0"/>
              <a:t>According to Col Chopin:</a:t>
            </a:r>
            <a:r>
              <a:rPr lang="en-US" baseline="0" dirty="0" smtClean="0"/>
              <a:t>  </a:t>
            </a:r>
            <a:r>
              <a:rPr lang="en-US" dirty="0" smtClean="0"/>
              <a:t>We </a:t>
            </a:r>
            <a:r>
              <a:rPr lang="en-US" dirty="0"/>
              <a:t>had a positive variance of 62K.  Based on these results, I challenged the managers to analyze the reasons for these variances and how they could  keep cost below the forecasted levels.  They must be able to explain what changed or what they did that caused the changed results.  If I don’t force their forecasts, inflation will result!!!</a:t>
            </a:r>
          </a:p>
          <a:p>
            <a:endParaRPr lang="en-US" dirty="0"/>
          </a:p>
          <a:p>
            <a:r>
              <a:rPr lang="en-US" dirty="0"/>
              <a:t>Some of the answers related to learning how to better forecast costs.  Some had to do with hire lag. </a:t>
            </a:r>
          </a:p>
          <a:p>
            <a:endParaRPr lang="en-US" dirty="0"/>
          </a:p>
          <a:p>
            <a:r>
              <a:rPr lang="en-US" dirty="0"/>
              <a:t>Our goal is to find why our costs were lower and make sure we continue to keep our costs at these lower levels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A9A67868-077C-4A9A-AD73-0059ABF701FD}" type="slidenum">
              <a:rPr lang="en-US"/>
              <a:pPr/>
              <a:t>57</a:t>
            </a:fld>
            <a:endParaRPr lang="en-US"/>
          </a:p>
        </p:txBody>
      </p:sp>
      <p:sp>
        <p:nvSpPr>
          <p:cNvPr id="27650" name="Rectangle 2"/>
          <p:cNvSpPr>
            <a:spLocks noChangeArrowheads="1"/>
          </p:cNvSpPr>
          <p:nvPr/>
        </p:nvSpPr>
        <p:spPr bwMode="auto">
          <a:xfrm>
            <a:off x="3886200" y="-1588"/>
            <a:ext cx="2971800" cy="458788"/>
          </a:xfrm>
          <a:prstGeom prst="rect">
            <a:avLst/>
          </a:prstGeom>
          <a:noFill/>
          <a:ln w="9525">
            <a:noFill/>
            <a:miter lim="800000"/>
            <a:headEnd/>
            <a:tailEnd/>
          </a:ln>
          <a:effectLst/>
        </p:spPr>
        <p:txBody>
          <a:bodyPr wrap="none" anchor="ctr"/>
          <a:lstStyle/>
          <a:p>
            <a:endParaRPr lang="en-US"/>
          </a:p>
        </p:txBody>
      </p:sp>
      <p:sp>
        <p:nvSpPr>
          <p:cNvPr id="27651"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15</a:t>
            </a:r>
          </a:p>
        </p:txBody>
      </p:sp>
      <p:sp>
        <p:nvSpPr>
          <p:cNvPr id="27652" name="Rectangle 4"/>
          <p:cNvSpPr>
            <a:spLocks noChangeArrowheads="1"/>
          </p:cNvSpPr>
          <p:nvPr/>
        </p:nvSpPr>
        <p:spPr bwMode="auto">
          <a:xfrm>
            <a:off x="0" y="8685213"/>
            <a:ext cx="2971800" cy="458787"/>
          </a:xfrm>
          <a:prstGeom prst="rect">
            <a:avLst/>
          </a:prstGeom>
          <a:noFill/>
          <a:ln w="9525">
            <a:noFill/>
            <a:miter lim="800000"/>
            <a:headEnd/>
            <a:tailEnd/>
          </a:ln>
          <a:effectLst/>
        </p:spPr>
        <p:txBody>
          <a:bodyPr wrap="none" anchor="ctr"/>
          <a:lstStyle/>
          <a:p>
            <a:endParaRPr lang="en-US"/>
          </a:p>
        </p:txBody>
      </p:sp>
      <p:sp>
        <p:nvSpPr>
          <p:cNvPr id="27653" name="Rectangle 5"/>
          <p:cNvSpPr>
            <a:spLocks noChangeArrowheads="1"/>
          </p:cNvSpPr>
          <p:nvPr/>
        </p:nvSpPr>
        <p:spPr bwMode="auto">
          <a:xfrm>
            <a:off x="0" y="-1588"/>
            <a:ext cx="2971800" cy="458788"/>
          </a:xfrm>
          <a:prstGeom prst="rect">
            <a:avLst/>
          </a:prstGeom>
          <a:noFill/>
          <a:ln w="9525">
            <a:noFill/>
            <a:miter lim="800000"/>
            <a:headEnd/>
            <a:tailEnd/>
          </a:ln>
          <a:effectLst/>
        </p:spPr>
        <p:txBody>
          <a:bodyPr wrap="none" anchor="ctr"/>
          <a:lstStyle/>
          <a:p>
            <a:endParaRPr lang="en-US"/>
          </a:p>
        </p:txBody>
      </p:sp>
      <p:sp>
        <p:nvSpPr>
          <p:cNvPr id="27654" name="Rectangle 6"/>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7655" name="Rectangle 7"/>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15</a:t>
            </a:r>
          </a:p>
        </p:txBody>
      </p:sp>
      <p:sp>
        <p:nvSpPr>
          <p:cNvPr id="27656" name="Rectangle 8"/>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7657" name="Rectangle 9"/>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7658" name="Rectangle 10"/>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7659" name="Rectangle 11"/>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12</a:t>
            </a:r>
          </a:p>
        </p:txBody>
      </p:sp>
      <p:sp>
        <p:nvSpPr>
          <p:cNvPr id="27660" name="Rectangle 12"/>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7661" name="Rectangle 13"/>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7662" name="Rectangle 14"/>
          <p:cNvSpPr>
            <a:spLocks noGrp="1" noRot="1" noChangeAspect="1" noChangeArrowheads="1"/>
          </p:cNvSpPr>
          <p:nvPr>
            <p:ph type="sldImg"/>
          </p:nvPr>
        </p:nvSpPr>
        <p:spPr bwMode="auto">
          <a:xfrm>
            <a:off x="1149350" y="690563"/>
            <a:ext cx="4557713" cy="3417887"/>
          </a:xfrm>
          <a:prstGeom prst="rect">
            <a:avLst/>
          </a:prstGeom>
          <a:noFill/>
          <a:ln w="12700" cap="flat">
            <a:solidFill>
              <a:schemeClr val="tx1"/>
            </a:solidFill>
            <a:miter lim="800000"/>
            <a:headEnd/>
            <a:tailEnd/>
          </a:ln>
        </p:spPr>
      </p:sp>
      <p:sp>
        <p:nvSpPr>
          <p:cNvPr id="27663" name="Rectangle 15"/>
          <p:cNvSpPr>
            <a:spLocks noGrp="1" noChangeArrowheads="1"/>
          </p:cNvSpPr>
          <p:nvPr>
            <p:ph type="body" idx="1"/>
          </p:nvPr>
        </p:nvSpPr>
        <p:spPr bwMode="auto">
          <a:xfrm>
            <a:off x="914400" y="4340225"/>
            <a:ext cx="5029200" cy="4116388"/>
          </a:xfrm>
          <a:prstGeom prst="rect">
            <a:avLst/>
          </a:prstGeom>
          <a:noFill/>
          <a:ln>
            <a:miter lim="800000"/>
            <a:headEnd/>
            <a:tailEnd/>
          </a:ln>
        </p:spPr>
        <p:txBody>
          <a:bodyPr lIns="92075" tIns="46038" rIns="92075"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r>
              <a:rPr lang="en-US" dirty="0" smtClean="0"/>
              <a:t>By </a:t>
            </a:r>
            <a:r>
              <a:rPr lang="en-US" dirty="0"/>
              <a:t>asking for this analysis on significant variance, you get managers really start thinking about “managing”.  What can they do to control their costs?</a:t>
            </a:r>
          </a:p>
          <a:p>
            <a:endParaRPr lang="en-US" dirty="0"/>
          </a:p>
          <a:p>
            <a:r>
              <a:rPr lang="en-US" dirty="0"/>
              <a:t>Why was the forecast overstated</a:t>
            </a:r>
            <a:r>
              <a:rPr lang="en-US" dirty="0" smtClean="0"/>
              <a:t>?  In</a:t>
            </a:r>
            <a:r>
              <a:rPr lang="en-US" baseline="0" dirty="0" smtClean="0"/>
              <a:t> this case the variance was caused not by cost improvement, but by overly cautious planning.   </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 </a:t>
            </a:r>
            <a:r>
              <a:rPr lang="en-US" dirty="0"/>
              <a:t>many forecasts were within 5% of actual</a:t>
            </a:r>
            <a:r>
              <a:rPr lang="en-US" dirty="0" smtClean="0"/>
              <a:t>?  All of the variances reported on</a:t>
            </a:r>
            <a:r>
              <a:rPr lang="en-US" baseline="0" dirty="0" smtClean="0"/>
              <a:t> the prior page are greater than 5%.  This kind of planning likely does not stimulate any change.  But it was a start.  </a:t>
            </a:r>
            <a:endParaRPr lang="en-US" dirty="0" smtClean="0"/>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2047C866-CF28-42B8-9E19-9487DD8DA3DA}" type="slidenum">
              <a:rPr lang="en-US"/>
              <a:pPr/>
              <a:t>58</a:t>
            </a:fld>
            <a:endParaRPr lang="en-US"/>
          </a:p>
        </p:txBody>
      </p:sp>
      <p:sp>
        <p:nvSpPr>
          <p:cNvPr id="21506" name="Rectangle 2"/>
          <p:cNvSpPr>
            <a:spLocks noChangeArrowheads="1"/>
          </p:cNvSpPr>
          <p:nvPr/>
        </p:nvSpPr>
        <p:spPr bwMode="auto">
          <a:xfrm>
            <a:off x="3886200" y="-1588"/>
            <a:ext cx="2971800" cy="458788"/>
          </a:xfrm>
          <a:prstGeom prst="rect">
            <a:avLst/>
          </a:prstGeom>
          <a:noFill/>
          <a:ln w="9525">
            <a:noFill/>
            <a:miter lim="800000"/>
            <a:headEnd/>
            <a:tailEnd/>
          </a:ln>
          <a:effectLst/>
        </p:spPr>
        <p:txBody>
          <a:bodyPr wrap="none" anchor="ctr"/>
          <a:lstStyle/>
          <a:p>
            <a:endParaRPr lang="en-US"/>
          </a:p>
        </p:txBody>
      </p:sp>
      <p:sp>
        <p:nvSpPr>
          <p:cNvPr id="21507"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12</a:t>
            </a:r>
          </a:p>
        </p:txBody>
      </p:sp>
      <p:sp>
        <p:nvSpPr>
          <p:cNvPr id="21508" name="Rectangle 4"/>
          <p:cNvSpPr>
            <a:spLocks noChangeArrowheads="1"/>
          </p:cNvSpPr>
          <p:nvPr/>
        </p:nvSpPr>
        <p:spPr bwMode="auto">
          <a:xfrm>
            <a:off x="0" y="8685213"/>
            <a:ext cx="2971800" cy="458787"/>
          </a:xfrm>
          <a:prstGeom prst="rect">
            <a:avLst/>
          </a:prstGeom>
          <a:no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0" y="-1588"/>
            <a:ext cx="2971800" cy="458788"/>
          </a:xfrm>
          <a:prstGeom prst="rect">
            <a:avLst/>
          </a:prstGeom>
          <a:noFill/>
          <a:ln w="9525">
            <a:noFill/>
            <a:miter lim="800000"/>
            <a:headEnd/>
            <a:tailEnd/>
          </a:ln>
          <a:effectLst/>
        </p:spPr>
        <p:txBody>
          <a:bodyPr wrap="none" anchor="ctr"/>
          <a:lstStyle/>
          <a:p>
            <a:endParaRPr lang="en-US"/>
          </a:p>
        </p:txBody>
      </p:sp>
      <p:sp>
        <p:nvSpPr>
          <p:cNvPr id="21510" name="Rectangle 6"/>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1511" name="Rectangle 7"/>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12</a:t>
            </a:r>
          </a:p>
        </p:txBody>
      </p:sp>
      <p:sp>
        <p:nvSpPr>
          <p:cNvPr id="21512" name="Rectangle 8"/>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1513" name="Rectangle 9"/>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3886200" y="-1588"/>
            <a:ext cx="2971800" cy="457201"/>
          </a:xfrm>
          <a:prstGeom prst="rect">
            <a:avLst/>
          </a:prstGeom>
          <a:no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a:off x="3886200" y="8683625"/>
            <a:ext cx="2971800" cy="460375"/>
          </a:xfrm>
          <a:prstGeom prst="rect">
            <a:avLst/>
          </a:prstGeom>
          <a:noFill/>
          <a:ln w="9525">
            <a:noFill/>
            <a:miter lim="800000"/>
            <a:headEnd/>
            <a:tailEnd/>
          </a:ln>
          <a:effectLst/>
        </p:spPr>
        <p:txBody>
          <a:bodyPr lIns="19050" tIns="0" rIns="19050" bIns="0" anchor="b"/>
          <a:lstStyle/>
          <a:p>
            <a:pPr algn="r"/>
            <a:r>
              <a:rPr lang="en-US" sz="1000" b="0" i="1">
                <a:solidFill>
                  <a:schemeClr val="tx1"/>
                </a:solidFill>
              </a:rPr>
              <a:t>8</a:t>
            </a:r>
          </a:p>
        </p:txBody>
      </p:sp>
      <p:sp>
        <p:nvSpPr>
          <p:cNvPr id="21516" name="Rectangle 12"/>
          <p:cNvSpPr>
            <a:spLocks noChangeArrowheads="1"/>
          </p:cNvSpPr>
          <p:nvPr/>
        </p:nvSpPr>
        <p:spPr bwMode="auto">
          <a:xfrm>
            <a:off x="0" y="8683625"/>
            <a:ext cx="2971800" cy="460375"/>
          </a:xfrm>
          <a:prstGeom prst="rect">
            <a:avLst/>
          </a:prstGeom>
          <a:noFill/>
          <a:ln w="9525">
            <a:noFill/>
            <a:miter lim="800000"/>
            <a:headEnd/>
            <a:tailEnd/>
          </a:ln>
          <a:effectLst/>
        </p:spPr>
        <p:txBody>
          <a:bodyPr wrap="none" anchor="ctr"/>
          <a:lstStyle/>
          <a:p>
            <a:endParaRPr lang="en-US"/>
          </a:p>
        </p:txBody>
      </p:sp>
      <p:sp>
        <p:nvSpPr>
          <p:cNvPr id="21517" name="Rectangle 13"/>
          <p:cNvSpPr>
            <a:spLocks noChangeArrowheads="1"/>
          </p:cNvSpPr>
          <p:nvPr/>
        </p:nvSpPr>
        <p:spPr bwMode="auto">
          <a:xfrm>
            <a:off x="0" y="-1588"/>
            <a:ext cx="2971800" cy="457201"/>
          </a:xfrm>
          <a:prstGeom prst="rect">
            <a:avLst/>
          </a:prstGeom>
          <a:noFill/>
          <a:ln w="9525">
            <a:noFill/>
            <a:miter lim="800000"/>
            <a:headEnd/>
            <a:tailEnd/>
          </a:ln>
          <a:effectLst/>
        </p:spPr>
        <p:txBody>
          <a:bodyPr wrap="none" anchor="ctr"/>
          <a:lstStyle/>
          <a:p>
            <a:endParaRPr lang="en-US"/>
          </a:p>
        </p:txBody>
      </p:sp>
      <p:sp>
        <p:nvSpPr>
          <p:cNvPr id="21518" name="Rectangle 14"/>
          <p:cNvSpPr>
            <a:spLocks noGrp="1" noRot="1" noChangeAspect="1" noChangeArrowheads="1"/>
          </p:cNvSpPr>
          <p:nvPr>
            <p:ph type="sldImg"/>
          </p:nvPr>
        </p:nvSpPr>
        <p:spPr bwMode="auto">
          <a:xfrm>
            <a:off x="1149350" y="690563"/>
            <a:ext cx="4557713" cy="3417887"/>
          </a:xfrm>
          <a:prstGeom prst="rect">
            <a:avLst/>
          </a:prstGeom>
          <a:noFill/>
          <a:ln w="12700" cap="flat">
            <a:solidFill>
              <a:schemeClr val="tx1"/>
            </a:solidFill>
            <a:miter lim="800000"/>
            <a:headEnd/>
            <a:tailEnd/>
          </a:ln>
        </p:spPr>
      </p:sp>
      <p:sp>
        <p:nvSpPr>
          <p:cNvPr id="21519" name="Rectangle 15"/>
          <p:cNvSpPr>
            <a:spLocks noGrp="1" noChangeArrowheads="1"/>
          </p:cNvSpPr>
          <p:nvPr>
            <p:ph type="body" idx="1"/>
          </p:nvPr>
        </p:nvSpPr>
        <p:spPr bwMode="auto">
          <a:xfrm>
            <a:off x="914400" y="4340225"/>
            <a:ext cx="5029200" cy="4116388"/>
          </a:xfrm>
          <a:prstGeom prst="rect">
            <a:avLst/>
          </a:prstGeom>
          <a:noFill/>
          <a:ln>
            <a:miter lim="800000"/>
            <a:headEnd/>
            <a:tailEnd/>
          </a:ln>
        </p:spPr>
        <p:txBody>
          <a:bodyPr lIns="92075" tIns="46038" rIns="92075"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AAR process</a:t>
            </a:r>
            <a:r>
              <a:rPr lang="en-US" baseline="0" dirty="0" smtClean="0"/>
              <a:t> (called </a:t>
            </a:r>
            <a:r>
              <a:rPr lang="en-US" dirty="0" smtClean="0"/>
              <a:t> QTB:</a:t>
            </a:r>
            <a:r>
              <a:rPr lang="en-US" baseline="0" dirty="0" smtClean="0"/>
              <a:t>  Quarterly Training Brief) stimulated the following response:</a:t>
            </a:r>
          </a:p>
          <a:p>
            <a:pPr marL="0" indent="0">
              <a:buFont typeface="Arial" pitchFamily="34" charset="0"/>
              <a:buNone/>
            </a:pPr>
            <a:endParaRPr lang="en-US" dirty="0" smtClean="0"/>
          </a:p>
          <a:p>
            <a:pPr>
              <a:buClr>
                <a:srgbClr val="CC0000"/>
              </a:buClr>
              <a:buFont typeface="Monotype Sorts" pitchFamily="2" charset="2"/>
              <a:buNone/>
            </a:pPr>
            <a:r>
              <a:rPr lang="en-US" sz="2400" b="0" dirty="0" smtClean="0"/>
              <a:t>Front-line Managers are challenging overhead costs</a:t>
            </a:r>
            <a:endParaRPr lang="en-US" sz="2400" dirty="0" smtClean="0"/>
          </a:p>
          <a:p>
            <a:pPr lvl="1">
              <a:buClr>
                <a:srgbClr val="000099"/>
              </a:buClr>
              <a:buFont typeface="Monotype Sorts" pitchFamily="2" charset="2"/>
              <a:buNone/>
            </a:pPr>
            <a:r>
              <a:rPr lang="en-US" sz="2000" dirty="0" smtClean="0"/>
              <a:t>What a revelation this is!!!</a:t>
            </a:r>
            <a:endParaRPr lang="en-US" sz="2400" dirty="0" smtClean="0"/>
          </a:p>
          <a:p>
            <a:pPr>
              <a:buClr>
                <a:srgbClr val="CC0000"/>
              </a:buClr>
              <a:buFont typeface="Monotype Sorts" pitchFamily="2" charset="2"/>
              <a:buNone/>
            </a:pPr>
            <a:r>
              <a:rPr lang="en-US" sz="2400" b="0" dirty="0" smtClean="0"/>
              <a:t>I am requiring them to identify where the overhead costs are coming from</a:t>
            </a:r>
          </a:p>
          <a:p>
            <a:pPr lvl="1">
              <a:buClr>
                <a:srgbClr val="000099"/>
              </a:buClr>
              <a:buFont typeface="Monotype Sorts" pitchFamily="2" charset="2"/>
              <a:buNone/>
            </a:pPr>
            <a:r>
              <a:rPr lang="en-US" sz="2000" dirty="0" smtClean="0"/>
              <a:t>Including higher headquarters</a:t>
            </a:r>
            <a:endParaRPr lang="en-US" sz="2400" dirty="0" smtClean="0"/>
          </a:p>
          <a:p>
            <a:pPr>
              <a:buClr>
                <a:srgbClr val="CC0000"/>
              </a:buClr>
              <a:buFont typeface="Monotype Sorts" pitchFamily="2" charset="2"/>
              <a:buNone/>
            </a:pPr>
            <a:r>
              <a:rPr lang="en-US" sz="2400" b="0" dirty="0" smtClean="0"/>
              <a:t>Front-line managers must produce continuous cost improvements</a:t>
            </a:r>
          </a:p>
          <a:p>
            <a:pPr>
              <a:buClr>
                <a:srgbClr val="CC0000"/>
              </a:buClr>
              <a:buFont typeface="Monotype Sorts" pitchFamily="2" charset="2"/>
              <a:buNone/>
            </a:pPr>
            <a:r>
              <a:rPr lang="en-US" sz="2400" b="0" dirty="0" smtClean="0"/>
              <a:t>All leaders / Managers must question costs versus function</a:t>
            </a: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5 Examine</a:t>
            </a:r>
            <a:r>
              <a:rPr lang="en-US" baseline="0" dirty="0" smtClean="0"/>
              <a:t> AAR Example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outerShdw blurRad="38100" dist="38100" dir="2700000" algn="tl">
                  <a:srgbClr val="000000">
                    <a:alpha val="43137"/>
                  </a:srgbClr>
                </a:outerShdw>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All</a:t>
            </a:r>
            <a:r>
              <a:rPr lang="en-US" sz="1200" kern="1200" baseline="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 three videos are useful, but in the interest of time they are prioritized as follows:</a:t>
            </a:r>
            <a:endPar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514350" indent="-514350">
              <a:buAutoNum type="arabicParenR"/>
            </a:pPr>
            <a:r>
              <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Dining Hall - 15 minutes  [Required</a:t>
            </a:r>
            <a:r>
              <a:rPr lang="en-US" sz="1200" kern="1200" baseline="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 Viewing]</a:t>
            </a:r>
            <a:endPar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endParaRPr>
          </a:p>
          <a:p>
            <a:pPr marL="514350" indent="-514350">
              <a:buAutoNum type="arabicParenR"/>
            </a:pPr>
            <a:r>
              <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Public Safety - 13 minutes [Recommended Viewing, if time permits] </a:t>
            </a:r>
          </a:p>
          <a:p>
            <a:pPr marL="514350" indent="-514350">
              <a:buAutoNum type="arabicParenR"/>
            </a:pPr>
            <a:r>
              <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Janitorial - 22 minutes [Optional Viewing,</a:t>
            </a:r>
            <a:r>
              <a:rPr lang="en-US" sz="1200" kern="1200" baseline="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 if extra time is available</a:t>
            </a:r>
            <a:r>
              <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rPr>
              <a:t>]</a:t>
            </a:r>
          </a:p>
          <a:p>
            <a:pPr marL="0" indent="0">
              <a:buNone/>
            </a:pPr>
            <a:endParaRPr lang="en-US" sz="1200" kern="1200" dirty="0" smtClean="0">
              <a:solidFill>
                <a:schemeClr val="tx1"/>
              </a:solidFill>
              <a:effectLst>
                <a:outerShdw blurRad="38100" dist="38100" dir="2700000" algn="tl">
                  <a:srgbClr val="000000">
                    <a:alpha val="43137"/>
                  </a:srgbClr>
                </a:outerShdw>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59</a:t>
            </a:fld>
            <a:endParaRPr lang="en-US"/>
          </a:p>
        </p:txBody>
      </p:sp>
    </p:spTree>
    <p:extLst>
      <p:ext uri="{BB962C8B-B14F-4D97-AF65-F5344CB8AC3E}">
        <p14:creationId xmlns:p14="http://schemas.microsoft.com/office/powerpoint/2010/main" xmlns="" val="31508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Explain the importance of planning </a:t>
            </a:r>
          </a:p>
          <a:p>
            <a:pPr>
              <a:lnSpc>
                <a:spcPct val="90000"/>
              </a:lnSpc>
            </a:pPr>
            <a:r>
              <a:rPr lang="en-US" dirty="0" smtClean="0"/>
              <a:t>Developing plans establishes:</a:t>
            </a:r>
          </a:p>
          <a:p>
            <a:pPr lvl="1">
              <a:lnSpc>
                <a:spcPct val="90000"/>
              </a:lnSpc>
            </a:pPr>
            <a:r>
              <a:rPr lang="en-US" dirty="0" smtClean="0"/>
              <a:t>Personal commitment to results – the subordinate participates</a:t>
            </a:r>
            <a:r>
              <a:rPr lang="en-US" baseline="0" dirty="0" smtClean="0"/>
              <a:t> in the creating plan and commits to carrying it out.</a:t>
            </a:r>
            <a:endParaRPr lang="en-US" dirty="0" smtClean="0"/>
          </a:p>
          <a:p>
            <a:pPr lvl="1">
              <a:lnSpc>
                <a:spcPct val="90000"/>
              </a:lnSpc>
            </a:pPr>
            <a:r>
              <a:rPr lang="en-US" dirty="0" smtClean="0"/>
              <a:t>Personal accountability for results – That</a:t>
            </a:r>
            <a:r>
              <a:rPr lang="en-US" baseline="0" dirty="0" smtClean="0"/>
              <a:t> person takes responsibility for the plan.</a:t>
            </a:r>
            <a:endParaRPr lang="en-US" dirty="0" smtClean="0"/>
          </a:p>
          <a:p>
            <a:pPr>
              <a:lnSpc>
                <a:spcPct val="90000"/>
              </a:lnSpc>
            </a:pPr>
            <a:r>
              <a:rPr lang="en-US" dirty="0" smtClean="0"/>
              <a:t>Comparing progress to plan enables</a:t>
            </a:r>
          </a:p>
          <a:p>
            <a:pPr lvl="1">
              <a:lnSpc>
                <a:spcPct val="90000"/>
              </a:lnSpc>
            </a:pPr>
            <a:r>
              <a:rPr lang="en-US" dirty="0" smtClean="0"/>
              <a:t>Rapid response to good and bad progress – We can change</a:t>
            </a:r>
            <a:r>
              <a:rPr lang="en-US" baseline="0" dirty="0" smtClean="0"/>
              <a:t> courses if we find we are going in the wrong direction.</a:t>
            </a:r>
            <a:endParaRPr lang="en-US" dirty="0" smtClean="0"/>
          </a:p>
          <a:p>
            <a:pPr lvl="1">
              <a:lnSpc>
                <a:spcPct val="90000"/>
              </a:lnSpc>
            </a:pPr>
            <a:r>
              <a:rPr lang="en-US" dirty="0" smtClean="0"/>
              <a:t>Management by exception – highlights those things that are either</a:t>
            </a:r>
            <a:r>
              <a:rPr lang="en-US" baseline="0" dirty="0" smtClean="0"/>
              <a:t> working very well or are NOT working.</a:t>
            </a:r>
            <a:endParaRPr lang="en-US" dirty="0" smtClean="0"/>
          </a:p>
          <a:p>
            <a:pPr>
              <a:lnSpc>
                <a:spcPct val="90000"/>
              </a:lnSpc>
            </a:pPr>
            <a:r>
              <a:rPr lang="en-US" dirty="0" smtClean="0"/>
              <a:t>Plans create ability to recognize and reward success - accountability</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6</a:t>
            </a:fld>
            <a:endParaRPr lang="en-US"/>
          </a:p>
        </p:txBody>
      </p:sp>
    </p:spTree>
    <p:extLst>
      <p:ext uri="{BB962C8B-B14F-4D97-AF65-F5344CB8AC3E}">
        <p14:creationId xmlns:p14="http://schemas.microsoft.com/office/powerpoint/2010/main" xmlns="" val="3596331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Activity Step 5 Examine</a:t>
            </a:r>
            <a:r>
              <a:rPr lang="en-US" baseline="0" dirty="0" smtClean="0"/>
              <a:t> AAR Example </a:t>
            </a:r>
            <a:endParaRPr lang="en-US" dirty="0" smtClean="0"/>
          </a:p>
          <a:p>
            <a:pPr>
              <a:lnSpc>
                <a:spcPct val="90000"/>
              </a:lnSpc>
            </a:pPr>
            <a:r>
              <a:rPr lang="en-US" dirty="0" smtClean="0"/>
              <a:t>In conclusion, good after action reviews are essential in winning the cost war</a:t>
            </a:r>
          </a:p>
          <a:p>
            <a:pPr>
              <a:lnSpc>
                <a:spcPct val="90000"/>
              </a:lnSpc>
            </a:pPr>
            <a:endParaRPr lang="en-US" dirty="0" smtClean="0"/>
          </a:p>
          <a:p>
            <a:pPr>
              <a:lnSpc>
                <a:spcPct val="90000"/>
              </a:lnSpc>
            </a:pPr>
            <a:r>
              <a:rPr lang="en-US" dirty="0" smtClean="0"/>
              <a:t>Provides regularly scheduled forum for</a:t>
            </a:r>
          </a:p>
          <a:p>
            <a:pPr lvl="1">
              <a:lnSpc>
                <a:spcPct val="90000"/>
              </a:lnSpc>
            </a:pPr>
            <a:r>
              <a:rPr lang="en-US" dirty="0" smtClean="0"/>
              <a:t>Reviewing productivity  - what</a:t>
            </a:r>
            <a:r>
              <a:rPr lang="en-US" baseline="0" dirty="0" smtClean="0"/>
              <a:t> was the actual level of output?</a:t>
            </a:r>
            <a:endParaRPr lang="en-US" dirty="0" smtClean="0"/>
          </a:p>
          <a:p>
            <a:pPr lvl="1">
              <a:lnSpc>
                <a:spcPct val="90000"/>
              </a:lnSpc>
            </a:pPr>
            <a:endParaRPr lang="en-US" dirty="0" smtClean="0"/>
          </a:p>
          <a:p>
            <a:pPr lvl="1">
              <a:lnSpc>
                <a:spcPct val="90000"/>
              </a:lnSpc>
            </a:pPr>
            <a:r>
              <a:rPr lang="en-US" dirty="0" smtClean="0"/>
              <a:t>Stimulating continuous improvement – how</a:t>
            </a:r>
            <a:r>
              <a:rPr lang="en-US" baseline="0" dirty="0" smtClean="0"/>
              <a:t> can we do better next time?</a:t>
            </a:r>
            <a:endParaRPr lang="en-US" dirty="0" smtClean="0"/>
          </a:p>
          <a:p>
            <a:pPr lvl="1">
              <a:lnSpc>
                <a:spcPct val="90000"/>
              </a:lnSpc>
            </a:pPr>
            <a:endParaRPr lang="en-US" dirty="0" smtClean="0"/>
          </a:p>
          <a:p>
            <a:pPr lvl="1">
              <a:lnSpc>
                <a:spcPct val="90000"/>
              </a:lnSpc>
            </a:pPr>
            <a:r>
              <a:rPr lang="en-US" dirty="0" smtClean="0"/>
              <a:t>Establishing accountability – what</a:t>
            </a:r>
            <a:r>
              <a:rPr lang="en-US" baseline="0" dirty="0" smtClean="0"/>
              <a:t> changes should be made and who is responsible for them?</a:t>
            </a:r>
            <a:endParaRPr lang="en-US" dirty="0" smtClean="0"/>
          </a:p>
          <a:p>
            <a:pPr lvl="1">
              <a:lnSpc>
                <a:spcPct val="90000"/>
              </a:lnSpc>
            </a:pPr>
            <a:endParaRPr lang="en-US" dirty="0" smtClean="0"/>
          </a:p>
          <a:p>
            <a:pPr lvl="1">
              <a:lnSpc>
                <a:spcPct val="90000"/>
              </a:lnSpc>
            </a:pPr>
            <a:r>
              <a:rPr lang="en-US" dirty="0" smtClean="0"/>
              <a:t>Signaling approval or disapproval – the senior leader should put</a:t>
            </a:r>
            <a:r>
              <a:rPr lang="en-US" baseline="0" dirty="0" smtClean="0"/>
              <a:t> on the “sad face” if the results are not what were expected.  The leader can and should express an opinion about not only the cost results, but about the learning process and the subordinate’s accountability for continuous improvement</a:t>
            </a:r>
            <a:endParaRPr lang="en-US" dirty="0" smtClean="0"/>
          </a:p>
          <a:p>
            <a:pPr lvl="1">
              <a:lnSpc>
                <a:spcPct val="90000"/>
              </a:lnSpc>
            </a:pPr>
            <a:endParaRPr lang="en-US" dirty="0" smtClean="0"/>
          </a:p>
          <a:p>
            <a:pPr lvl="1">
              <a:lnSpc>
                <a:spcPct val="90000"/>
              </a:lnSpc>
            </a:pPr>
            <a:r>
              <a:rPr lang="en-US" dirty="0" smtClean="0"/>
              <a:t>Cost war leadership – the</a:t>
            </a:r>
            <a:r>
              <a:rPr lang="en-US" baseline="0" dirty="0" smtClean="0"/>
              <a:t> leader should give guidance on what is expected for the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60</a:t>
            </a:fld>
            <a:endParaRPr lang="en-US"/>
          </a:p>
        </p:txBody>
      </p:sp>
    </p:spTree>
    <p:extLst>
      <p:ext uri="{BB962C8B-B14F-4D97-AF65-F5344CB8AC3E}">
        <p14:creationId xmlns:p14="http://schemas.microsoft.com/office/powerpoint/2010/main" xmlns="" val="371173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Activity step 1:  Explain the importance of planning </a:t>
            </a:r>
          </a:p>
          <a:p>
            <a:r>
              <a:rPr lang="en-US" dirty="0" smtClean="0"/>
              <a:t>Thinking ahead: </a:t>
            </a:r>
          </a:p>
          <a:p>
            <a:pPr lvl="1"/>
            <a:r>
              <a:rPr lang="en-US" dirty="0" smtClean="0"/>
              <a:t>Permits pitfall avoidance – You</a:t>
            </a:r>
            <a:r>
              <a:rPr lang="en-US" baseline="0" dirty="0" smtClean="0"/>
              <a:t> can anticipate the types of problems you might encounter and ways to avoid them.</a:t>
            </a:r>
            <a:endParaRPr lang="en-US" dirty="0" smtClean="0"/>
          </a:p>
          <a:p>
            <a:pPr lvl="1"/>
            <a:r>
              <a:rPr lang="en-US" dirty="0" smtClean="0"/>
              <a:t>Maximizes likelihood of mission success – needs</a:t>
            </a:r>
            <a:r>
              <a:rPr lang="en-US" baseline="0" dirty="0" smtClean="0"/>
              <a:t> no further explanation.</a:t>
            </a:r>
            <a:endParaRPr lang="en-US" dirty="0" smtClean="0"/>
          </a:p>
          <a:p>
            <a:pPr lvl="1"/>
            <a:r>
              <a:rPr lang="en-US" dirty="0" smtClean="0"/>
              <a:t>Increases chances of finding path of least resistance </a:t>
            </a:r>
          </a:p>
          <a:p>
            <a:r>
              <a:rPr lang="en-US" dirty="0" smtClean="0"/>
              <a:t>Again,</a:t>
            </a:r>
            <a:r>
              <a:rPr lang="en-US" baseline="0" dirty="0" smtClean="0"/>
              <a:t> these are all results of “what if” scenarios.</a:t>
            </a:r>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7</a:t>
            </a:fld>
            <a:endParaRPr lang="en-US"/>
          </a:p>
        </p:txBody>
      </p:sp>
    </p:spTree>
    <p:extLst>
      <p:ext uri="{BB962C8B-B14F-4D97-AF65-F5344CB8AC3E}">
        <p14:creationId xmlns:p14="http://schemas.microsoft.com/office/powerpoint/2010/main" xmlns="" val="163989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Activity step 1:  Describe the planning process</a:t>
            </a:r>
          </a:p>
          <a:p>
            <a:pPr>
              <a:lnSpc>
                <a:spcPct val="90000"/>
              </a:lnSpc>
            </a:pPr>
            <a:r>
              <a:rPr lang="en-US" dirty="0" smtClean="0"/>
              <a:t>Managers and subordinates periodically agree upon:</a:t>
            </a:r>
          </a:p>
          <a:p>
            <a:pPr lvl="1">
              <a:lnSpc>
                <a:spcPct val="90000"/>
              </a:lnSpc>
            </a:pPr>
            <a:r>
              <a:rPr lang="en-US" dirty="0" smtClean="0"/>
              <a:t>Short term productivity commitments</a:t>
            </a:r>
          </a:p>
          <a:p>
            <a:pPr lvl="2">
              <a:lnSpc>
                <a:spcPct val="90000"/>
              </a:lnSpc>
            </a:pPr>
            <a:r>
              <a:rPr lang="en-US" dirty="0" smtClean="0"/>
              <a:t>Future resources to be consumed</a:t>
            </a:r>
          </a:p>
          <a:p>
            <a:pPr lvl="2">
              <a:lnSpc>
                <a:spcPct val="90000"/>
              </a:lnSpc>
            </a:pPr>
            <a:r>
              <a:rPr lang="en-US" dirty="0" smtClean="0"/>
              <a:t>Future outputs to be produced.  In other words, we make a commitment to produce a certain</a:t>
            </a:r>
            <a:r>
              <a:rPr lang="en-US" baseline="0" dirty="0" smtClean="0"/>
              <a:t> level of output while consuming a certain level of resources or inputs. </a:t>
            </a:r>
            <a:endParaRPr lang="en-US" dirty="0" smtClean="0"/>
          </a:p>
          <a:p>
            <a:pPr lvl="1">
              <a:lnSpc>
                <a:spcPct val="90000"/>
              </a:lnSpc>
            </a:pPr>
            <a:endParaRPr lang="en-US" dirty="0" smtClean="0"/>
          </a:p>
          <a:p>
            <a:pPr lvl="1">
              <a:lnSpc>
                <a:spcPct val="90000"/>
              </a:lnSpc>
            </a:pPr>
            <a:r>
              <a:rPr lang="en-US" dirty="0" smtClean="0"/>
              <a:t>That meet the challenge of continuous improvement   - our commitments</a:t>
            </a:r>
            <a:r>
              <a:rPr lang="en-US" baseline="0" dirty="0" smtClean="0"/>
              <a:t> should have a certain expectation of improvement built in.  </a:t>
            </a:r>
            <a:endParaRPr lang="en-US" dirty="0" smtClean="0"/>
          </a:p>
          <a:p>
            <a:pPr lvl="1">
              <a:lnSpc>
                <a:spcPct val="90000"/>
              </a:lnSpc>
            </a:pPr>
            <a:r>
              <a:rPr lang="en-US" dirty="0" smtClean="0"/>
              <a:t>Which the subordinate assumes accountability to meet or exceed – again, we</a:t>
            </a:r>
            <a:r>
              <a:rPr lang="en-US" baseline="0" dirty="0" smtClean="0"/>
              <a:t> highlight that the subordinate makes a commitment and becomes accountable for meeting that commitment.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8</a:t>
            </a:fld>
            <a:endParaRPr lang="en-US"/>
          </a:p>
        </p:txBody>
      </p:sp>
    </p:spTree>
    <p:extLst>
      <p:ext uri="{BB962C8B-B14F-4D97-AF65-F5344CB8AC3E}">
        <p14:creationId xmlns:p14="http://schemas.microsoft.com/office/powerpoint/2010/main" xmlns="" val="150166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Activity step 1:  Describe the planning process</a:t>
            </a:r>
          </a:p>
          <a:p>
            <a:r>
              <a:rPr lang="en-US" dirty="0" smtClean="0"/>
              <a:t>Planning</a:t>
            </a:r>
            <a:r>
              <a:rPr lang="en-US" baseline="0" dirty="0" smtClean="0"/>
              <a:t> is the first step in creating a</a:t>
            </a:r>
            <a:r>
              <a:rPr lang="en-US" dirty="0" smtClean="0"/>
              <a:t> Cycle of Accountability.  Here’s an example:</a:t>
            </a:r>
          </a:p>
          <a:p>
            <a:endParaRPr lang="en-US" dirty="0" smtClean="0"/>
          </a:p>
          <a:p>
            <a:pPr lvl="1"/>
            <a:r>
              <a:rPr lang="en-US" dirty="0" smtClean="0"/>
              <a:t>Oct: Negotiate 1Q Plan Commitment.  Manager and subordinates meet and decide on a plan.  Subordinates commit to achieving</a:t>
            </a:r>
            <a:r>
              <a:rPr lang="en-US" baseline="0" dirty="0" smtClean="0"/>
              <a:t> the plan.</a:t>
            </a:r>
            <a:endParaRPr lang="en-US" dirty="0" smtClean="0"/>
          </a:p>
          <a:p>
            <a:pPr lvl="1"/>
            <a:endParaRPr lang="en-US" dirty="0" smtClean="0"/>
          </a:p>
          <a:p>
            <a:pPr lvl="1"/>
            <a:r>
              <a:rPr lang="en-US" dirty="0" smtClean="0"/>
              <a:t>Jan: Conduct 1Q After Action Review.</a:t>
            </a:r>
            <a:r>
              <a:rPr lang="en-US" baseline="0" dirty="0" smtClean="0"/>
              <a:t>  At the end of the first quarter, manager and subordinates meet again to compare 1</a:t>
            </a:r>
            <a:r>
              <a:rPr lang="en-US" baseline="30000" dirty="0" smtClean="0"/>
              <a:t>st</a:t>
            </a:r>
            <a:r>
              <a:rPr lang="en-US" baseline="0" dirty="0" smtClean="0"/>
              <a:t> quarter actual results to the plan.  At the same time they will also </a:t>
            </a:r>
            <a:r>
              <a:rPr lang="en-US" dirty="0" smtClean="0"/>
              <a:t>Negotiate the plan for the 2</a:t>
            </a:r>
            <a:r>
              <a:rPr lang="en-US" baseline="30000" dirty="0" smtClean="0"/>
              <a:t>nd</a:t>
            </a:r>
            <a:r>
              <a:rPr lang="en-US" dirty="0" smtClean="0"/>
              <a:t> quarter.</a:t>
            </a:r>
          </a:p>
          <a:p>
            <a:pPr lvl="1"/>
            <a:endParaRPr lang="en-US" dirty="0" smtClean="0"/>
          </a:p>
          <a:p>
            <a:pPr lvl="1"/>
            <a:r>
              <a:rPr lang="en-US" dirty="0" smtClean="0"/>
              <a:t>Apr: Conduct 2Q After Action Review.  In April the cycle repeats.  They</a:t>
            </a:r>
            <a:r>
              <a:rPr lang="en-US" baseline="0" dirty="0" smtClean="0"/>
              <a:t> meet to compare actual results to the plan, and negotiate the next quarter’s plan.</a:t>
            </a:r>
          </a:p>
          <a:p>
            <a:pPr lvl="1"/>
            <a:endParaRPr lang="en-US" dirty="0" smtClean="0"/>
          </a:p>
          <a:p>
            <a:pPr lvl="1"/>
            <a:r>
              <a:rPr lang="en-US" dirty="0" err="1" smtClean="0"/>
              <a:t>etc</a:t>
            </a:r>
            <a:r>
              <a:rPr lang="en-US" dirty="0" smtClean="0"/>
              <a:t>, </a:t>
            </a:r>
            <a:r>
              <a:rPr lang="en-US" dirty="0" err="1" smtClean="0"/>
              <a:t>etc</a:t>
            </a:r>
            <a:r>
              <a:rPr lang="en-US" dirty="0" smtClean="0"/>
              <a:t>, </a:t>
            </a:r>
            <a:r>
              <a:rPr lang="en-US" dirty="0" err="1" smtClean="0"/>
              <a:t>etc</a:t>
            </a:r>
            <a:r>
              <a:rPr lang="en-US" dirty="0" smtClean="0"/>
              <a:t>, </a:t>
            </a:r>
            <a:r>
              <a:rPr lang="en-US" dirty="0" err="1" smtClean="0"/>
              <a:t>etc</a:t>
            </a:r>
            <a:r>
              <a:rPr lang="en-US" dirty="0" smtClean="0"/>
              <a:t>, etc. The cycle repeats indefinitely.</a:t>
            </a:r>
          </a:p>
          <a:p>
            <a:endParaRPr lang="en-US" dirty="0"/>
          </a:p>
        </p:txBody>
      </p:sp>
      <p:sp>
        <p:nvSpPr>
          <p:cNvPr id="4" name="Slide Number Placeholder 3"/>
          <p:cNvSpPr>
            <a:spLocks noGrp="1"/>
          </p:cNvSpPr>
          <p:nvPr>
            <p:ph type="sldNum" sz="quarter" idx="10"/>
          </p:nvPr>
        </p:nvSpPr>
        <p:spPr/>
        <p:txBody>
          <a:bodyPr/>
          <a:lstStyle/>
          <a:p>
            <a:fld id="{A96905B5-2FD4-4883-A9D3-C3DDE289D0AC}" type="slidenum">
              <a:rPr lang="en-US" smtClean="0"/>
              <a:pPr/>
              <a:t>9</a:t>
            </a:fld>
            <a:endParaRPr lang="en-US"/>
          </a:p>
        </p:txBody>
      </p:sp>
    </p:spTree>
    <p:extLst>
      <p:ext uri="{BB962C8B-B14F-4D97-AF65-F5344CB8AC3E}">
        <p14:creationId xmlns:p14="http://schemas.microsoft.com/office/powerpoint/2010/main" xmlns="" val="3137422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gradFill>
            <a:gsLst>
              <a:gs pos="25000">
                <a:schemeClr val="tx2">
                  <a:lumMod val="75000"/>
                </a:schemeClr>
              </a:gs>
              <a:gs pos="100000">
                <a:schemeClr val="accent1">
                  <a:tint val="44500"/>
                  <a:satMod val="160000"/>
                </a:schemeClr>
              </a:gs>
              <a:gs pos="100000">
                <a:schemeClr val="bg1">
                  <a:lumMod val="85000"/>
                  <a:lumOff val="15000"/>
                </a:schemeClr>
              </a:gs>
            </a:gsLst>
            <a:lin ang="5400000" scaled="0"/>
          </a:gradFill>
          <a:effectLst/>
        </p:spPr>
        <p:txBody>
          <a:bodyPr anchor="ctr"/>
          <a:lstStyle>
            <a:lvl1pPr marL="0" indent="0" algn="ctr">
              <a:buNone/>
              <a:defRPr>
                <a:solidFill>
                  <a:schemeClr val="bg1"/>
                </a:solidFill>
                <a:effectLst>
                  <a:innerShdw blurRad="63500" dist="50800" dir="13500000">
                    <a:prstClr val="black">
                      <a:alpha val="50000"/>
                    </a:prstClr>
                  </a:inn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b="0">
                <a:solidFill>
                  <a:schemeClr val="bg1">
                    <a:lumMod val="65000"/>
                  </a:schemeClr>
                </a:solidFill>
                <a:latin typeface="+mn-lt"/>
              </a:defRPr>
            </a:lvl1pPr>
          </a:lstStyle>
          <a:p>
            <a:pPr algn="ctr"/>
            <a:r>
              <a:rPr lang="en-US" dirty="0" smtClean="0"/>
              <a:t>© </a:t>
            </a:r>
            <a:endParaRPr lang="en-US" dirty="0"/>
          </a:p>
        </p:txBody>
      </p:sp>
      <p:sp>
        <p:nvSpPr>
          <p:cNvPr id="6" name="Slide Number Placeholder 5"/>
          <p:cNvSpPr>
            <a:spLocks noGrp="1"/>
          </p:cNvSpPr>
          <p:nvPr>
            <p:ph type="sldNum" sz="quarter" idx="12"/>
          </p:nvPr>
        </p:nvSpPr>
        <p:spPr/>
        <p:txBody>
          <a:bodyPr/>
          <a:lstStyle>
            <a:lvl1pPr>
              <a:defRPr b="0">
                <a:latin typeface="+mn-lt"/>
              </a:defRPr>
            </a:lvl1pPr>
          </a:lstStyle>
          <a:p>
            <a:fld id="{8185C8EA-2E82-4517-9C06-44B58D41247F}" type="slidenum">
              <a:rPr lang="en-US" smtClean="0"/>
              <a:pPr/>
              <a:t>‹#›</a:t>
            </a:fld>
            <a:endParaRPr lang="en-US"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457201"/>
            <a:ext cx="1213756" cy="1447799"/>
          </a:xfrm>
          <a:prstGeom prst="rect">
            <a:avLst/>
          </a:prstGeom>
          <a:noFill/>
          <a:ln>
            <a:noFill/>
          </a:ln>
          <a:effectLst>
            <a:innerShdw blurRad="114300">
              <a:prstClr val="black"/>
            </a:innerShdw>
            <a:reflection blurRad="63500" stA="50000" endA="275" endPos="40000" dist="127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457200"/>
            <a:ext cx="1713325" cy="1447800"/>
          </a:xfrm>
          <a:prstGeom prst="rect">
            <a:avLst/>
          </a:prstGeom>
          <a:noFill/>
          <a:ln w="9525">
            <a:noFill/>
            <a:miter lim="800000"/>
            <a:headEnd/>
            <a:tailEnd/>
          </a:ln>
          <a:effectLst>
            <a:reflection blurRad="63500" stA="50000" endA="275" endPos="40000" dist="101600" dir="5400000" sy="-100000" algn="bl" rotWithShape="0"/>
          </a:effectLst>
        </p:spPr>
      </p:pic>
    </p:spTree>
    <p:extLst>
      <p:ext uri="{BB962C8B-B14F-4D97-AF65-F5344CB8AC3E}">
        <p14:creationId xmlns:p14="http://schemas.microsoft.com/office/powerpoint/2010/main" xmlns="" val="338734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A4A799FA-B636-4E47-87B6-23CABA0D64E1}" type="slidenum">
              <a:rPr lang="en-US" smtClean="0"/>
              <a:pPr/>
              <a:t>‹#›</a:t>
            </a:fld>
            <a:endParaRPr lang="en-US"/>
          </a:p>
        </p:txBody>
      </p:sp>
    </p:spTree>
    <p:extLst>
      <p:ext uri="{BB962C8B-B14F-4D97-AF65-F5344CB8AC3E}">
        <p14:creationId xmlns:p14="http://schemas.microsoft.com/office/powerpoint/2010/main" xmlns="" val="28952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28BB7079-D481-47C1-9FBE-D679C7B76CD9}" type="slidenum">
              <a:rPr lang="en-US" smtClean="0"/>
              <a:pPr/>
              <a:t>‹#›</a:t>
            </a:fld>
            <a:endParaRPr lang="en-US"/>
          </a:p>
        </p:txBody>
      </p:sp>
    </p:spTree>
    <p:extLst>
      <p:ext uri="{BB962C8B-B14F-4D97-AF65-F5344CB8AC3E}">
        <p14:creationId xmlns:p14="http://schemas.microsoft.com/office/powerpoint/2010/main" xmlns="" val="204727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lgn="ctr">
              <a:defRPr>
                <a:solidFill>
                  <a:schemeClr val="bg1">
                    <a:lumMod val="65000"/>
                  </a:schemeClr>
                </a:solidFill>
              </a:defRPr>
            </a:lvl1pPr>
          </a:lstStyle>
          <a:p>
            <a:r>
              <a:rPr lang="en-US" dirty="0" smtClean="0"/>
              <a:t>© </a:t>
            </a:r>
            <a:endParaRPr lang="en-US" dirty="0"/>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D0C54CF1-54FE-438D-B9A8-EC83C60B2D01}" type="slidenum">
              <a:rPr lang="en-US" smtClean="0"/>
              <a:pPr/>
              <a:t>‹#›</a:t>
            </a:fld>
            <a:endParaRPr lang="en-US"/>
          </a:p>
        </p:txBody>
      </p:sp>
    </p:spTree>
    <p:extLst>
      <p:ext uri="{BB962C8B-B14F-4D97-AF65-F5344CB8AC3E}">
        <p14:creationId xmlns:p14="http://schemas.microsoft.com/office/powerpoint/2010/main" xmlns="" val="72916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lgn="ctr">
              <a:defRPr/>
            </a:lvl1pPr>
          </a:lstStyle>
          <a:p>
            <a:r>
              <a:rPr lang="en-US" dirty="0" smtClean="0"/>
              <a:t>© </a:t>
            </a:r>
            <a:endParaRPr lang="en-US" dirty="0"/>
          </a:p>
        </p:txBody>
      </p:sp>
      <p:sp>
        <p:nvSpPr>
          <p:cNvPr id="6" name="Slide Number Placeholder 5"/>
          <p:cNvSpPr>
            <a:spLocks noGrp="1"/>
          </p:cNvSpPr>
          <p:nvPr>
            <p:ph type="sldNum" sz="quarter" idx="12"/>
          </p:nvPr>
        </p:nvSpPr>
        <p:spPr/>
        <p:txBody>
          <a:bodyPr/>
          <a:lstStyle>
            <a:lvl1pPr algn="r">
              <a:defRPr/>
            </a:lvl1pPr>
          </a:lstStyle>
          <a:p>
            <a:fld id="{57D9E0E5-87BB-48C2-92B4-B7AA103AD70E}" type="slidenum">
              <a:rPr lang="en-US" smtClean="0"/>
              <a:pPr/>
              <a:t>‹#›</a:t>
            </a:fld>
            <a:endParaRPr lang="en-US"/>
          </a:p>
        </p:txBody>
      </p:sp>
    </p:spTree>
    <p:extLst>
      <p:ext uri="{BB962C8B-B14F-4D97-AF65-F5344CB8AC3E}">
        <p14:creationId xmlns:p14="http://schemas.microsoft.com/office/powerpoint/2010/main" xmlns="" val="35449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r>
              <a:rPr lang="en-US" dirty="0" smtClean="0"/>
              <a:t>© </a:t>
            </a:r>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BCDA6E1A-DD70-4A49-BD25-442B0A6E55B0}" type="slidenum">
              <a:rPr lang="en-US" smtClean="0"/>
              <a:pPr/>
              <a:t>‹#›</a:t>
            </a:fld>
            <a:endParaRPr lang="en-US"/>
          </a:p>
        </p:txBody>
      </p:sp>
    </p:spTree>
    <p:extLst>
      <p:ext uri="{BB962C8B-B14F-4D97-AF65-F5344CB8AC3E}">
        <p14:creationId xmlns:p14="http://schemas.microsoft.com/office/powerpoint/2010/main" xmlns="" val="15744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chemeClr val="bg1">
                    <a:lumMod val="65000"/>
                  </a:schemeClr>
                </a:solidFill>
              </a:defRPr>
            </a:lvl1pPr>
          </a:lstStyle>
          <a:p>
            <a:r>
              <a:rPr lang="en-US" dirty="0" smtClean="0"/>
              <a:t>© </a:t>
            </a:r>
            <a:endParaRPr lang="en-US" dirty="0"/>
          </a:p>
        </p:txBody>
      </p:sp>
      <p:sp>
        <p:nvSpPr>
          <p:cNvPr id="9" name="Slide Number Placeholder 8"/>
          <p:cNvSpPr>
            <a:spLocks noGrp="1"/>
          </p:cNvSpPr>
          <p:nvPr>
            <p:ph type="sldNum" sz="quarter" idx="12"/>
          </p:nvPr>
        </p:nvSpPr>
        <p:spPr/>
        <p:txBody>
          <a:bodyPr/>
          <a:lstStyle>
            <a:lvl1pPr>
              <a:defRPr>
                <a:solidFill>
                  <a:schemeClr val="bg1">
                    <a:lumMod val="65000"/>
                  </a:schemeClr>
                </a:solidFill>
              </a:defRPr>
            </a:lvl1pPr>
          </a:lstStyle>
          <a:p>
            <a:fld id="{05CBAC2A-B9C8-4A40-B38A-BC7CA5F84146}" type="slidenum">
              <a:rPr lang="en-US" smtClean="0"/>
              <a:pPr/>
              <a:t>‹#›</a:t>
            </a:fld>
            <a:endParaRPr lang="en-US"/>
          </a:p>
        </p:txBody>
      </p:sp>
    </p:spTree>
    <p:extLst>
      <p:ext uri="{BB962C8B-B14F-4D97-AF65-F5344CB8AC3E}">
        <p14:creationId xmlns:p14="http://schemas.microsoft.com/office/powerpoint/2010/main" xmlns="" val="42854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lgn="ctr">
              <a:defRPr>
                <a:solidFill>
                  <a:schemeClr val="bg1">
                    <a:lumMod val="65000"/>
                  </a:schemeClr>
                </a:solidFill>
              </a:defRPr>
            </a:lvl1pPr>
          </a:lstStyle>
          <a:p>
            <a:r>
              <a:rPr lang="en-US" dirty="0" smtClean="0"/>
              <a:t>© </a:t>
            </a:r>
            <a:endParaRPr lang="en-US" dirty="0"/>
          </a:p>
        </p:txBody>
      </p:sp>
      <p:sp>
        <p:nvSpPr>
          <p:cNvPr id="5" name="Slide Number Placeholder 4"/>
          <p:cNvSpPr>
            <a:spLocks noGrp="1"/>
          </p:cNvSpPr>
          <p:nvPr>
            <p:ph type="sldNum" sz="quarter" idx="12"/>
          </p:nvPr>
        </p:nvSpPr>
        <p:spPr/>
        <p:txBody>
          <a:bodyPr/>
          <a:lstStyle>
            <a:lvl1pPr algn="r">
              <a:defRPr>
                <a:solidFill>
                  <a:schemeClr val="bg1">
                    <a:lumMod val="65000"/>
                  </a:schemeClr>
                </a:solidFill>
              </a:defRPr>
            </a:lvl1pPr>
          </a:lstStyle>
          <a:p>
            <a:fld id="{82932D57-0C22-4811-955E-1D3BE0CC4CDA}" type="slidenum">
              <a:rPr lang="en-US" smtClean="0"/>
              <a:pPr/>
              <a:t>‹#›</a:t>
            </a:fld>
            <a:endParaRPr lang="en-US" dirty="0"/>
          </a:p>
        </p:txBody>
      </p:sp>
    </p:spTree>
    <p:extLst>
      <p:ext uri="{BB962C8B-B14F-4D97-AF65-F5344CB8AC3E}">
        <p14:creationId xmlns:p14="http://schemas.microsoft.com/office/powerpoint/2010/main" xmlns="" val="132063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lgn="ctr">
              <a:defRPr>
                <a:solidFill>
                  <a:schemeClr val="bg1">
                    <a:lumMod val="65000"/>
                  </a:schemeClr>
                </a:solidFill>
              </a:defRPr>
            </a:lvl1pPr>
          </a:lstStyle>
          <a:p>
            <a:r>
              <a:rPr lang="en-US" dirty="0" smtClean="0"/>
              <a:t>© </a:t>
            </a:r>
            <a:endParaRPr lang="en-US" dirty="0"/>
          </a:p>
        </p:txBody>
      </p:sp>
      <p:sp>
        <p:nvSpPr>
          <p:cNvPr id="4" name="Slide Number Placeholder 3"/>
          <p:cNvSpPr>
            <a:spLocks noGrp="1"/>
          </p:cNvSpPr>
          <p:nvPr>
            <p:ph type="sldNum" sz="quarter" idx="12"/>
          </p:nvPr>
        </p:nvSpPr>
        <p:spPr/>
        <p:txBody>
          <a:bodyPr/>
          <a:lstStyle>
            <a:lvl1pPr algn="r">
              <a:defRPr>
                <a:solidFill>
                  <a:schemeClr val="bg1">
                    <a:lumMod val="65000"/>
                  </a:schemeClr>
                </a:solidFill>
              </a:defRPr>
            </a:lvl1pPr>
          </a:lstStyle>
          <a:p>
            <a:fld id="{A70CC512-1A77-44B8-9C00-B468E6EA3112}" type="slidenum">
              <a:rPr lang="en-US" smtClean="0"/>
              <a:pPr/>
              <a:t>‹#›</a:t>
            </a:fld>
            <a:endParaRPr lang="en-US"/>
          </a:p>
        </p:txBody>
      </p:sp>
    </p:spTree>
    <p:extLst>
      <p:ext uri="{BB962C8B-B14F-4D97-AF65-F5344CB8AC3E}">
        <p14:creationId xmlns:p14="http://schemas.microsoft.com/office/powerpoint/2010/main" xmlns="" val="12184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Arial" pitchFamily="34" charset="0"/>
              <a:buChar char="•"/>
              <a:defRPr sz="2800"/>
            </a:lvl2pPr>
            <a:lvl3pPr marL="1143000" indent="-228600">
              <a:buFont typeface="Arial" pitchFamily="34" charset="0"/>
              <a:buChar char="•"/>
              <a:defRPr sz="2400"/>
            </a:lvl3pPr>
            <a:lvl4pPr marL="1600200" indent="-228600">
              <a:buFont typeface="Arial" pitchFamily="34" charset="0"/>
              <a:buChar char="•"/>
              <a:defRPr sz="2000"/>
            </a:lvl4pPr>
            <a:lvl5pPr marL="2057400" indent="-228600">
              <a:buFont typeface="Arial" pitchFamily="34" charset="0"/>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lgn="ctr">
              <a:defRPr/>
            </a:lvl1pPr>
          </a:lstStyle>
          <a:p>
            <a:r>
              <a:rPr lang="en-US" dirty="0" smtClean="0"/>
              <a:t>© </a:t>
            </a:r>
            <a:endParaRPr lang="en-US" dirty="0"/>
          </a:p>
        </p:txBody>
      </p:sp>
      <p:sp>
        <p:nvSpPr>
          <p:cNvPr id="7" name="Slide Number Placeholder 6"/>
          <p:cNvSpPr>
            <a:spLocks noGrp="1"/>
          </p:cNvSpPr>
          <p:nvPr>
            <p:ph type="sldNum" sz="quarter" idx="12"/>
          </p:nvPr>
        </p:nvSpPr>
        <p:spPr/>
        <p:txBody>
          <a:bodyPr/>
          <a:lstStyle>
            <a:lvl1pPr algn="r">
              <a:defRPr/>
            </a:lvl1pPr>
          </a:lstStyle>
          <a:p>
            <a:fld id="{AEFE7025-365A-47F7-8531-C92233CE42FA}" type="slidenum">
              <a:rPr lang="en-US" smtClean="0"/>
              <a:pPr/>
              <a:t>‹#›</a:t>
            </a:fld>
            <a:endParaRPr lang="en-US" dirty="0"/>
          </a:p>
        </p:txBody>
      </p:sp>
    </p:spTree>
    <p:extLst>
      <p:ext uri="{BB962C8B-B14F-4D97-AF65-F5344CB8AC3E}">
        <p14:creationId xmlns:p14="http://schemas.microsoft.com/office/powerpoint/2010/main" xmlns="" val="28104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A665CF13-E89E-4BB0-B3B2-9EAB5544BC53}" type="slidenum">
              <a:rPr lang="en-US" smtClean="0"/>
              <a:pPr/>
              <a:t>‹#›</a:t>
            </a:fld>
            <a:endParaRPr lang="en-US"/>
          </a:p>
        </p:txBody>
      </p:sp>
    </p:spTree>
    <p:extLst>
      <p:ext uri="{BB962C8B-B14F-4D97-AF65-F5344CB8AC3E}">
        <p14:creationId xmlns:p14="http://schemas.microsoft.com/office/powerpoint/2010/main" xmlns="" val="144735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lang="en-US" sz="1200" b="0" smtClean="0">
                <a:solidFill>
                  <a:schemeClr val="bg1">
                    <a:lumMod val="65000"/>
                  </a:schemeClr>
                </a:solidFill>
                <a:latin typeface="+mn-lt"/>
              </a:defRPr>
            </a:lvl1pPr>
          </a:lstStyle>
          <a:p>
            <a:pPr algn="ctr"/>
            <a:r>
              <a:rPr lang="en-US" dirty="0" smtClean="0"/>
              <a:t>©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defRPr lang="en-US" sz="1200" b="0" smtClean="0">
                <a:solidFill>
                  <a:schemeClr val="tx1">
                    <a:tint val="75000"/>
                  </a:schemeClr>
                </a:solidFill>
                <a:latin typeface="+mn-lt"/>
              </a:defRPr>
            </a:lvl1pPr>
          </a:lstStyle>
          <a:p>
            <a:pPr algn="r"/>
            <a:fld id="{76A9C989-9AE9-4AAE-A155-3671C2CB8554}" type="slidenum">
              <a:rPr lang="en-US" smtClean="0"/>
              <a:pPr algn="r"/>
              <a:t>‹#›</a:t>
            </a:fld>
            <a:endParaRPr lang="en-US" dirty="0"/>
          </a:p>
        </p:txBody>
      </p:sp>
    </p:spTree>
    <p:extLst>
      <p:ext uri="{BB962C8B-B14F-4D97-AF65-F5344CB8AC3E}">
        <p14:creationId xmlns:p14="http://schemas.microsoft.com/office/powerpoint/2010/main" xmlns="" val="13626342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upload.wikimedia.org/wikipedia/commons/e/ed/US-BureauOfEngravingAndPrinting-Seal.sv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26" Type="http://schemas.openxmlformats.org/officeDocument/2006/relationships/oleObject" Target="../embeddings/oleObject24.bin"/><Relationship Id="rId3" Type="http://schemas.openxmlformats.org/officeDocument/2006/relationships/notesSlide" Target="../notesSlides/notesSlide39.xml"/><Relationship Id="rId21" Type="http://schemas.openxmlformats.org/officeDocument/2006/relationships/oleObject" Target="../embeddings/oleObject19.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5" Type="http://schemas.openxmlformats.org/officeDocument/2006/relationships/oleObject" Target="../embeddings/oleObject23.bin"/><Relationship Id="rId2" Type="http://schemas.openxmlformats.org/officeDocument/2006/relationships/slideLayout" Target="../slideLayouts/slideLayout6.xml"/><Relationship Id="rId16" Type="http://schemas.openxmlformats.org/officeDocument/2006/relationships/oleObject" Target="../embeddings/oleObject14.bin"/><Relationship Id="rId20" Type="http://schemas.openxmlformats.org/officeDocument/2006/relationships/oleObject" Target="../embeddings/oleObject18.bin"/><Relationship Id="rId29" Type="http://schemas.openxmlformats.org/officeDocument/2006/relationships/oleObject" Target="../embeddings/oleObject27.bin"/><Relationship Id="rId1" Type="http://schemas.openxmlformats.org/officeDocument/2006/relationships/vmlDrawing" Target="../drawings/vmlDrawing6.vml"/><Relationship Id="rId6" Type="http://schemas.openxmlformats.org/officeDocument/2006/relationships/oleObject" Target="../embeddings/oleObject4.bin"/><Relationship Id="rId11" Type="http://schemas.openxmlformats.org/officeDocument/2006/relationships/oleObject" Target="../embeddings/oleObject9.bin"/><Relationship Id="rId24" Type="http://schemas.openxmlformats.org/officeDocument/2006/relationships/oleObject" Target="../embeddings/oleObject22.bin"/><Relationship Id="rId32" Type="http://schemas.openxmlformats.org/officeDocument/2006/relationships/oleObject" Target="../embeddings/oleObject30.bin"/><Relationship Id="rId5" Type="http://schemas.openxmlformats.org/officeDocument/2006/relationships/oleObject" Target="../embeddings/oleObject3.bin"/><Relationship Id="rId15" Type="http://schemas.openxmlformats.org/officeDocument/2006/relationships/oleObject" Target="../embeddings/oleObject13.bin"/><Relationship Id="rId23" Type="http://schemas.openxmlformats.org/officeDocument/2006/relationships/oleObject" Target="../embeddings/oleObject21.bin"/><Relationship Id="rId28" Type="http://schemas.openxmlformats.org/officeDocument/2006/relationships/oleObject" Target="../embeddings/oleObject26.bin"/><Relationship Id="rId10" Type="http://schemas.openxmlformats.org/officeDocument/2006/relationships/oleObject" Target="../embeddings/oleObject8.bin"/><Relationship Id="rId19" Type="http://schemas.openxmlformats.org/officeDocument/2006/relationships/oleObject" Target="../embeddings/oleObject17.bin"/><Relationship Id="rId31" Type="http://schemas.openxmlformats.org/officeDocument/2006/relationships/oleObject" Target="../embeddings/oleObject29.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 Id="rId22" Type="http://schemas.openxmlformats.org/officeDocument/2006/relationships/oleObject" Target="../embeddings/oleObject20.bin"/><Relationship Id="rId27" Type="http://schemas.openxmlformats.org/officeDocument/2006/relationships/oleObject" Target="../embeddings/oleObject25.bin"/><Relationship Id="rId30"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5.xls"/></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Office_Excel_97-2003_Worksheet6.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Identify the </a:t>
            </a:r>
            <a:r>
              <a:rPr lang="en-US" dirty="0" smtClean="0"/>
              <a:t>Steps </a:t>
            </a:r>
            <a:r>
              <a:rPr lang="en-US" dirty="0"/>
              <a:t>in the </a:t>
            </a:r>
            <a:r>
              <a:rPr lang="en-US" dirty="0" smtClean="0"/>
              <a:t>AAR:</a:t>
            </a:r>
            <a:r>
              <a:rPr lang="en-US" dirty="0"/>
              <a:t/>
            </a:r>
            <a:br>
              <a:rPr lang="en-US" dirty="0"/>
            </a:br>
            <a:r>
              <a:rPr lang="en-US" dirty="0" smtClean="0"/>
              <a:t>Planning and After Action Review</a:t>
            </a:r>
            <a:endParaRPr lang="en-US" dirty="0"/>
          </a:p>
        </p:txBody>
      </p:sp>
      <p:sp>
        <p:nvSpPr>
          <p:cNvPr id="3" name="Subtitle 2"/>
          <p:cNvSpPr>
            <a:spLocks noGrp="1"/>
          </p:cNvSpPr>
          <p:nvPr>
            <p:ph type="subTitle" idx="1"/>
          </p:nvPr>
        </p:nvSpPr>
        <p:spPr/>
        <p:txBody>
          <a:bodyPr/>
          <a:lstStyle/>
          <a:p>
            <a:r>
              <a:rPr lang="en-US" dirty="0" smtClean="0"/>
              <a:t>Intermediate Cost Analysis</a:t>
            </a:r>
          </a:p>
          <a:p>
            <a:r>
              <a:rPr lang="en-US" dirty="0" smtClean="0"/>
              <a:t> and Management</a:t>
            </a:r>
            <a:endParaRPr lang="en-US" dirty="0"/>
          </a:p>
        </p:txBody>
      </p:sp>
      <p:sp>
        <p:nvSpPr>
          <p:cNvPr id="5" name="Footer Placeholder 4"/>
          <p:cNvSpPr>
            <a:spLocks noGrp="1"/>
          </p:cNvSpPr>
          <p:nvPr>
            <p:ph type="ftr" sz="quarter" idx="11"/>
          </p:nvPr>
        </p:nvSpPr>
        <p:spPr/>
        <p:txBody>
          <a:bodyPr/>
          <a:lstStyle/>
          <a:p>
            <a:pPr algn="ctr"/>
            <a:r>
              <a:rPr lang="en-US" dirty="0" smtClean="0"/>
              <a:t>© </a:t>
            </a:r>
            <a:endParaRPr lang="en-US" dirty="0"/>
          </a:p>
        </p:txBody>
      </p:sp>
      <p:sp>
        <p:nvSpPr>
          <p:cNvPr id="4" name="Slide Number Placeholder 3"/>
          <p:cNvSpPr>
            <a:spLocks noGrp="1"/>
          </p:cNvSpPr>
          <p:nvPr>
            <p:ph type="sldNum" sz="quarter" idx="12"/>
          </p:nvPr>
        </p:nvSpPr>
        <p:spPr/>
        <p:txBody>
          <a:bodyPr/>
          <a:lstStyle/>
          <a:p>
            <a:pPr algn="r"/>
            <a:fld id="{8185C8EA-2E82-4517-9C06-44B58D41247F}" type="slidenum">
              <a:rPr lang="en-US" smtClean="0"/>
              <a:pPr algn="r"/>
              <a:t>1</a:t>
            </a:fld>
            <a:endParaRPr lang="en-US" dirty="0"/>
          </a:p>
        </p:txBody>
      </p:sp>
    </p:spTree>
    <p:extLst>
      <p:ext uri="{BB962C8B-B14F-4D97-AF65-F5344CB8AC3E}">
        <p14:creationId xmlns:p14="http://schemas.microsoft.com/office/powerpoint/2010/main" xmlns="" val="329860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143000"/>
          </a:xfrm>
          <a:noFill/>
          <a:ln/>
        </p:spPr>
        <p:txBody>
          <a:bodyPr>
            <a:normAutofit fontScale="90000"/>
          </a:bodyPr>
          <a:lstStyle/>
          <a:p>
            <a:pPr algn="l"/>
            <a:r>
              <a:rPr lang="en-US" dirty="0"/>
              <a:t>A Four Step Process</a:t>
            </a:r>
            <a:br>
              <a:rPr lang="en-US" dirty="0"/>
            </a:br>
            <a:r>
              <a:rPr lang="en-US" dirty="0"/>
              <a:t>for Cost Planning</a:t>
            </a:r>
          </a:p>
        </p:txBody>
      </p:sp>
      <p:sp>
        <p:nvSpPr>
          <p:cNvPr id="10243" name="Rectangle 3"/>
          <p:cNvSpPr>
            <a:spLocks noGrp="1" noChangeArrowheads="1"/>
          </p:cNvSpPr>
          <p:nvPr>
            <p:ph idx="1"/>
          </p:nvPr>
        </p:nvSpPr>
        <p:spPr>
          <a:xfrm>
            <a:off x="685800" y="1981200"/>
            <a:ext cx="7772400" cy="4114800"/>
          </a:xfrm>
          <a:noFill/>
          <a:ln/>
        </p:spPr>
        <p:txBody>
          <a:bodyPr/>
          <a:lstStyle/>
          <a:p>
            <a:pPr>
              <a:lnSpc>
                <a:spcPct val="90000"/>
              </a:lnSpc>
            </a:pPr>
            <a:r>
              <a:rPr lang="en-US" dirty="0"/>
              <a:t>Step One: </a:t>
            </a:r>
            <a:r>
              <a:rPr lang="en-US" dirty="0" smtClean="0"/>
              <a:t>Management issues planning factors </a:t>
            </a:r>
          </a:p>
          <a:p>
            <a:pPr>
              <a:lnSpc>
                <a:spcPct val="90000"/>
              </a:lnSpc>
            </a:pPr>
            <a:r>
              <a:rPr lang="en-US" dirty="0" smtClean="0"/>
              <a:t>Step </a:t>
            </a:r>
            <a:r>
              <a:rPr lang="en-US" dirty="0"/>
              <a:t>Two: </a:t>
            </a:r>
            <a:r>
              <a:rPr lang="en-US" dirty="0" smtClean="0"/>
              <a:t>Subordinate unit makes bottom up plan as a </a:t>
            </a:r>
            <a:r>
              <a:rPr lang="en-US" dirty="0" smtClean="0">
                <a:solidFill>
                  <a:srgbClr val="C00000"/>
                </a:solidFill>
                <a:effectLst>
                  <a:outerShdw blurRad="38100" dist="38100" dir="2700000" algn="tl">
                    <a:srgbClr val="000000">
                      <a:alpha val="43137"/>
                    </a:srgbClr>
                  </a:outerShdw>
                </a:effectLst>
              </a:rPr>
              <a:t>request</a:t>
            </a:r>
          </a:p>
          <a:p>
            <a:pPr>
              <a:lnSpc>
                <a:spcPct val="90000"/>
              </a:lnSpc>
            </a:pPr>
            <a:r>
              <a:rPr lang="en-US" dirty="0" smtClean="0"/>
              <a:t>Step </a:t>
            </a:r>
            <a:r>
              <a:rPr lang="en-US" dirty="0"/>
              <a:t>Three: </a:t>
            </a:r>
            <a:r>
              <a:rPr lang="en-US" dirty="0" smtClean="0"/>
              <a:t>Management makes top down plan as a </a:t>
            </a:r>
            <a:r>
              <a:rPr lang="en-US" dirty="0" smtClean="0">
                <a:solidFill>
                  <a:srgbClr val="C00000"/>
                </a:solidFill>
                <a:effectLst>
                  <a:outerShdw blurRad="38100" dist="38100" dir="2700000" algn="tl">
                    <a:srgbClr val="000000">
                      <a:alpha val="43137"/>
                    </a:srgbClr>
                  </a:outerShdw>
                </a:effectLst>
              </a:rPr>
              <a:t>challenge</a:t>
            </a:r>
          </a:p>
          <a:p>
            <a:pPr>
              <a:lnSpc>
                <a:spcPct val="90000"/>
              </a:lnSpc>
            </a:pPr>
            <a:r>
              <a:rPr lang="en-US" dirty="0" smtClean="0"/>
              <a:t>Step </a:t>
            </a:r>
            <a:r>
              <a:rPr lang="en-US" dirty="0"/>
              <a:t>Four: </a:t>
            </a:r>
            <a:r>
              <a:rPr lang="en-US" dirty="0" smtClean="0"/>
              <a:t>Meeting negotiates final plan that becomes the </a:t>
            </a:r>
            <a:r>
              <a:rPr lang="en-US" dirty="0" smtClean="0">
                <a:solidFill>
                  <a:srgbClr val="C00000"/>
                </a:solidFill>
                <a:effectLst>
                  <a:outerShdw blurRad="38100" dist="38100" dir="2700000" algn="tl">
                    <a:srgbClr val="000000">
                      <a:alpha val="43137"/>
                    </a:srgbClr>
                  </a:outerShdw>
                </a:effectLst>
              </a:rPr>
              <a:t>commitment</a:t>
            </a:r>
            <a:endParaRPr lang="en-US" dirty="0">
              <a:solidFill>
                <a:srgbClr val="C000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10</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pPr algn="l"/>
            <a:r>
              <a:rPr lang="en-US" dirty="0"/>
              <a:t>Step 1: Planning Factors</a:t>
            </a:r>
          </a:p>
        </p:txBody>
      </p:sp>
      <p:sp>
        <p:nvSpPr>
          <p:cNvPr id="11267" name="Rectangle 3"/>
          <p:cNvSpPr>
            <a:spLocks noGrp="1" noChangeArrowheads="1"/>
          </p:cNvSpPr>
          <p:nvPr>
            <p:ph idx="1"/>
          </p:nvPr>
        </p:nvSpPr>
        <p:spPr>
          <a:xfrm>
            <a:off x="685800" y="2209800"/>
            <a:ext cx="7772400" cy="4114800"/>
          </a:xfrm>
          <a:noFill/>
          <a:ln/>
        </p:spPr>
        <p:txBody>
          <a:bodyPr/>
          <a:lstStyle/>
          <a:p>
            <a:r>
              <a:rPr lang="en-US" dirty="0" smtClean="0"/>
              <a:t>Represent common assumptions wanted in all plans such as:</a:t>
            </a:r>
          </a:p>
          <a:p>
            <a:pPr lvl="1"/>
            <a:r>
              <a:rPr lang="en-US" dirty="0" smtClean="0"/>
              <a:t>Pay raises and benefit changes</a:t>
            </a:r>
          </a:p>
          <a:p>
            <a:pPr lvl="1"/>
            <a:r>
              <a:rPr lang="en-US" dirty="0" smtClean="0"/>
              <a:t>Inflation if significant</a:t>
            </a:r>
          </a:p>
          <a:p>
            <a:pPr lvl="1"/>
            <a:r>
              <a:rPr lang="en-US" dirty="0" smtClean="0"/>
              <a:t>Customer demand levels</a:t>
            </a:r>
          </a:p>
          <a:p>
            <a:pPr lvl="1"/>
            <a:r>
              <a:rPr lang="en-US" dirty="0" smtClean="0"/>
              <a:t>Anything else leadership wants consistent </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11</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US" dirty="0"/>
              <a:t>Step 2: Bottom Up Plan</a:t>
            </a:r>
          </a:p>
        </p:txBody>
      </p:sp>
      <p:sp>
        <p:nvSpPr>
          <p:cNvPr id="12291" name="Rectangle 3"/>
          <p:cNvSpPr>
            <a:spLocks noGrp="1" noChangeArrowheads="1"/>
          </p:cNvSpPr>
          <p:nvPr>
            <p:ph idx="1"/>
          </p:nvPr>
        </p:nvSpPr>
        <p:spPr>
          <a:xfrm>
            <a:off x="685800" y="2133600"/>
            <a:ext cx="7772400" cy="4114800"/>
          </a:xfrm>
        </p:spPr>
        <p:txBody>
          <a:bodyPr/>
          <a:lstStyle/>
          <a:p>
            <a:r>
              <a:rPr lang="en-US" dirty="0" smtClean="0"/>
              <a:t>Represents the subordinate’s plan for spending and output</a:t>
            </a:r>
          </a:p>
          <a:p>
            <a:r>
              <a:rPr lang="en-US" dirty="0" smtClean="0"/>
              <a:t>Is presented as a request for approval</a:t>
            </a:r>
          </a:p>
          <a:p>
            <a:r>
              <a:rPr lang="en-US" dirty="0" smtClean="0"/>
              <a:t>Includes one or more periods per leadership’s guidance</a:t>
            </a:r>
          </a:p>
          <a:p>
            <a:r>
              <a:rPr lang="en-US" dirty="0" smtClean="0"/>
              <a:t>Reflects leadership’s planning factors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12</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7772400" cy="1295400"/>
          </a:xfrm>
          <a:noFill/>
          <a:ln/>
        </p:spPr>
        <p:txBody>
          <a:bodyPr>
            <a:normAutofit/>
          </a:bodyPr>
          <a:lstStyle/>
          <a:p>
            <a:pPr algn="l"/>
            <a:r>
              <a:rPr lang="en-US" sz="4000" dirty="0"/>
              <a:t>Bottom Up Plan: Example</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13</a:t>
            </a:fld>
            <a:endParaRPr lang="en-US"/>
          </a:p>
        </p:txBody>
      </p:sp>
      <p:sp>
        <p:nvSpPr>
          <p:cNvPr id="13315" name="Rectangle 3"/>
          <p:cNvSpPr>
            <a:spLocks noChangeArrowheads="1"/>
          </p:cNvSpPr>
          <p:nvPr/>
        </p:nvSpPr>
        <p:spPr bwMode="auto">
          <a:xfrm>
            <a:off x="1524000" y="4932363"/>
            <a:ext cx="6888104" cy="462307"/>
          </a:xfrm>
          <a:prstGeom prst="rect">
            <a:avLst/>
          </a:prstGeom>
          <a:noFill/>
          <a:ln w="9525">
            <a:noFill/>
            <a:miter lim="800000"/>
            <a:headEnd/>
            <a:tailEnd/>
          </a:ln>
          <a:effectLst/>
        </p:spPr>
        <p:txBody>
          <a:bodyPr wrap="none" lIns="92075" tIns="46038" rIns="92075" bIns="46038">
            <a:spAutoFit/>
          </a:bodyPr>
          <a:lstStyle/>
          <a:p>
            <a:r>
              <a:rPr lang="en-US" sz="2400" dirty="0">
                <a:latin typeface="Arial" charset="0"/>
              </a:rPr>
              <a:t>                    </a:t>
            </a:r>
            <a:r>
              <a:rPr lang="en-US" sz="2400" dirty="0">
                <a:solidFill>
                  <a:schemeClr val="accent1">
                    <a:lumMod val="75000"/>
                  </a:schemeClr>
                </a:solidFill>
                <a:latin typeface="Arial" charset="0"/>
              </a:rPr>
              <a:t>history            plans---------------------</a:t>
            </a:r>
          </a:p>
        </p:txBody>
      </p:sp>
      <p:sp>
        <p:nvSpPr>
          <p:cNvPr id="13316" name="Rectangle 4"/>
          <p:cNvSpPr>
            <a:spLocks noChangeArrowheads="1"/>
          </p:cNvSpPr>
          <p:nvPr/>
        </p:nvSpPr>
        <p:spPr bwMode="auto">
          <a:xfrm>
            <a:off x="3733800" y="1566863"/>
            <a:ext cx="2223366" cy="462307"/>
          </a:xfrm>
          <a:prstGeom prst="rect">
            <a:avLst/>
          </a:prstGeom>
          <a:noFill/>
          <a:ln w="9525">
            <a:noFill/>
            <a:miter lim="800000"/>
            <a:headEnd/>
            <a:tailEnd/>
          </a:ln>
          <a:effectLst/>
        </p:spPr>
        <p:txBody>
          <a:bodyPr wrap="none" lIns="92075" tIns="46038" rIns="92075" bIns="46038">
            <a:spAutoFit/>
          </a:bodyPr>
          <a:lstStyle/>
          <a:p>
            <a:r>
              <a:rPr lang="en-US" sz="2400" dirty="0">
                <a:solidFill>
                  <a:schemeClr val="accent6">
                    <a:lumMod val="75000"/>
                  </a:schemeClr>
                </a:solidFill>
                <a:latin typeface="Arial" charset="0"/>
              </a:rPr>
              <a:t>pay increases</a:t>
            </a:r>
          </a:p>
        </p:txBody>
      </p:sp>
      <p:sp>
        <p:nvSpPr>
          <p:cNvPr id="13319" name="Rectangle 7"/>
          <p:cNvSpPr>
            <a:spLocks noChangeArrowheads="1"/>
          </p:cNvSpPr>
          <p:nvPr/>
        </p:nvSpPr>
        <p:spPr bwMode="auto">
          <a:xfrm>
            <a:off x="5927725" y="5237163"/>
            <a:ext cx="2853345" cy="831639"/>
          </a:xfrm>
          <a:prstGeom prst="rect">
            <a:avLst/>
          </a:prstGeom>
          <a:noFill/>
          <a:ln w="9525">
            <a:noFill/>
            <a:miter lim="800000"/>
            <a:headEnd/>
            <a:tailEnd/>
          </a:ln>
          <a:effectLst/>
        </p:spPr>
        <p:txBody>
          <a:bodyPr wrap="none" lIns="92075" tIns="46038" rIns="92075" bIns="46038">
            <a:spAutoFit/>
          </a:bodyPr>
          <a:lstStyle/>
          <a:p>
            <a:r>
              <a:rPr lang="en-US" sz="2400" dirty="0">
                <a:latin typeface="Arial" charset="0"/>
              </a:rPr>
              <a:t>mpg improvement</a:t>
            </a:r>
          </a:p>
          <a:p>
            <a:r>
              <a:rPr lang="en-US" sz="2400" dirty="0">
                <a:solidFill>
                  <a:schemeClr val="accent3">
                    <a:lumMod val="50000"/>
                  </a:schemeClr>
                </a:solidFill>
                <a:latin typeface="Arial" charset="0"/>
              </a:rPr>
              <a:t>supplies increase</a:t>
            </a:r>
          </a:p>
        </p:txBody>
      </p:sp>
      <p:sp>
        <p:nvSpPr>
          <p:cNvPr id="13322" name="Rectangle 10"/>
          <p:cNvSpPr>
            <a:spLocks noChangeArrowheads="1"/>
          </p:cNvSpPr>
          <p:nvPr/>
        </p:nvSpPr>
        <p:spPr bwMode="auto">
          <a:xfrm>
            <a:off x="533400" y="6015038"/>
            <a:ext cx="8797925" cy="519112"/>
          </a:xfrm>
          <a:prstGeom prst="rect">
            <a:avLst/>
          </a:prstGeom>
          <a:noFill/>
          <a:ln w="9525">
            <a:noFill/>
            <a:miter lim="800000"/>
            <a:headEnd/>
            <a:tailEnd/>
          </a:ln>
          <a:effectLst/>
        </p:spPr>
        <p:txBody>
          <a:bodyPr lIns="92075" tIns="46038" rIns="92075" bIns="46038">
            <a:spAutoFit/>
          </a:bodyPr>
          <a:lstStyle/>
          <a:p>
            <a:r>
              <a:rPr lang="en-US" sz="2800" dirty="0" smtClean="0">
                <a:effectLst>
                  <a:outerShdw blurRad="38100" dist="38100" dir="2700000" algn="tl">
                    <a:srgbClr val="000000">
                      <a:alpha val="43137"/>
                    </a:srgbClr>
                  </a:outerShdw>
                </a:effectLst>
                <a:latin typeface="+mn-lt"/>
              </a:rPr>
              <a:t>Reflects </a:t>
            </a:r>
            <a:r>
              <a:rPr lang="en-US" sz="2800" dirty="0">
                <a:effectLst>
                  <a:outerShdw blurRad="38100" dist="38100" dir="2700000" algn="tl">
                    <a:srgbClr val="000000">
                      <a:alpha val="43137"/>
                    </a:srgbClr>
                  </a:outerShdw>
                </a:effectLst>
                <a:latin typeface="+mn-lt"/>
              </a:rPr>
              <a:t>Planning Factors and </a:t>
            </a:r>
            <a:r>
              <a:rPr lang="en-US" sz="2800" dirty="0" smtClean="0">
                <a:effectLst>
                  <a:outerShdw blurRad="38100" dist="38100" dir="2700000" algn="tl">
                    <a:srgbClr val="000000">
                      <a:alpha val="43137"/>
                    </a:srgbClr>
                  </a:outerShdw>
                </a:effectLst>
                <a:latin typeface="+mn-lt"/>
              </a:rPr>
              <a:t>Little </a:t>
            </a:r>
            <a:r>
              <a:rPr lang="en-US" sz="2800" dirty="0">
                <a:effectLst>
                  <a:outerShdw blurRad="38100" dist="38100" dir="2700000" algn="tl">
                    <a:srgbClr val="000000">
                      <a:alpha val="43137"/>
                    </a:srgbClr>
                  </a:outerShdw>
                </a:effectLst>
                <a:latin typeface="+mn-lt"/>
              </a:rPr>
              <a:t>Intrinsic Change</a:t>
            </a:r>
          </a:p>
        </p:txBody>
      </p:sp>
      <p:sp>
        <p:nvSpPr>
          <p:cNvPr id="13324" name="Line 12"/>
          <p:cNvSpPr>
            <a:spLocks noChangeShapeType="1"/>
          </p:cNvSpPr>
          <p:nvPr/>
        </p:nvSpPr>
        <p:spPr bwMode="auto">
          <a:xfrm>
            <a:off x="4495800" y="1981200"/>
            <a:ext cx="6350" cy="3805238"/>
          </a:xfrm>
          <a:prstGeom prst="line">
            <a:avLst/>
          </a:prstGeom>
          <a:noFill/>
          <a:ln w="12700">
            <a:solidFill>
              <a:schemeClr val="tx1"/>
            </a:solidFill>
            <a:round/>
            <a:headEnd type="none" w="sm" len="sm"/>
            <a:tailEnd type="none" w="sm" len="sm"/>
          </a:ln>
          <a:effectLst/>
        </p:spPr>
        <p:txBody>
          <a:bodyPr wrap="none" anchor="ctr"/>
          <a:lstStyle/>
          <a:p>
            <a:endParaRPr lang="en-US"/>
          </a:p>
        </p:txBody>
      </p:sp>
      <p:graphicFrame>
        <p:nvGraphicFramePr>
          <p:cNvPr id="47104" name="Object 2048"/>
          <p:cNvGraphicFramePr>
            <a:graphicFrameLocks noChangeAspect="1"/>
          </p:cNvGraphicFramePr>
          <p:nvPr>
            <p:extLst>
              <p:ext uri="{D42A27DB-BD31-4B8C-83A1-F6EECF244321}">
                <p14:modId xmlns:p14="http://schemas.microsoft.com/office/powerpoint/2010/main" xmlns="" val="3303786224"/>
              </p:ext>
            </p:extLst>
          </p:nvPr>
        </p:nvGraphicFramePr>
        <p:xfrm>
          <a:off x="350838" y="2147888"/>
          <a:ext cx="7977187" cy="2781300"/>
        </p:xfrm>
        <a:graphic>
          <a:graphicData uri="http://schemas.openxmlformats.org/presentationml/2006/ole">
            <p:oleObj spid="_x0000_s33817" name="Worksheet" r:id="rId4" imgW="3294720" imgH="1146960" progId="Excel.Sheet.8">
              <p:embed/>
            </p:oleObj>
          </a:graphicData>
        </a:graphic>
      </p:graphicFrame>
      <p:sp>
        <p:nvSpPr>
          <p:cNvPr id="13321" name="Line 9"/>
          <p:cNvSpPr>
            <a:spLocks noChangeShapeType="1"/>
          </p:cNvSpPr>
          <p:nvPr/>
        </p:nvSpPr>
        <p:spPr bwMode="auto">
          <a:xfrm>
            <a:off x="5498306" y="4038600"/>
            <a:ext cx="521494" cy="1747838"/>
          </a:xfrm>
          <a:prstGeom prst="line">
            <a:avLst/>
          </a:prstGeom>
          <a:ln>
            <a:headEnd type="stealth" w="med" len="lg"/>
            <a:tailEnd type="none" w="sm" len="sm"/>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13320" name="Line 8"/>
          <p:cNvSpPr>
            <a:spLocks noChangeShapeType="1"/>
          </p:cNvSpPr>
          <p:nvPr/>
        </p:nvSpPr>
        <p:spPr bwMode="auto">
          <a:xfrm>
            <a:off x="5719763" y="3500438"/>
            <a:ext cx="2185987" cy="1905000"/>
          </a:xfrm>
          <a:prstGeom prst="line">
            <a:avLst/>
          </a:prstGeom>
          <a:ln>
            <a:headEnd type="stealth" w="med" len="lg"/>
            <a:tailEnd type="none" w="sm" len="sm"/>
          </a:ln>
        </p:spPr>
        <p:style>
          <a:lnRef idx="2">
            <a:schemeClr val="accent2"/>
          </a:lnRef>
          <a:fillRef idx="0">
            <a:schemeClr val="accent2"/>
          </a:fillRef>
          <a:effectRef idx="1">
            <a:schemeClr val="accent2"/>
          </a:effectRef>
          <a:fontRef idx="minor">
            <a:schemeClr val="tx1"/>
          </a:fontRef>
        </p:style>
        <p:txBody>
          <a:bodyPr wrap="none" anchor="ctr"/>
          <a:lstStyle/>
          <a:p>
            <a:endParaRPr lang="en-US"/>
          </a:p>
        </p:txBody>
      </p:sp>
      <p:sp>
        <p:nvSpPr>
          <p:cNvPr id="13317" name="Line 5"/>
          <p:cNvSpPr>
            <a:spLocks noChangeShapeType="1"/>
          </p:cNvSpPr>
          <p:nvPr/>
        </p:nvSpPr>
        <p:spPr bwMode="auto">
          <a:xfrm>
            <a:off x="4724400" y="1905001"/>
            <a:ext cx="1676400" cy="762000"/>
          </a:xfrm>
          <a:prstGeom prst="line">
            <a:avLst/>
          </a:prstGeom>
          <a:ln>
            <a:headEnd type="none" w="sm" len="sm"/>
            <a:tailEnd type="stealth" w="med" len="lg"/>
          </a:ln>
        </p:spPr>
        <p:style>
          <a:lnRef idx="2">
            <a:schemeClr val="accent6"/>
          </a:lnRef>
          <a:fillRef idx="0">
            <a:schemeClr val="accent6"/>
          </a:fillRef>
          <a:effectRef idx="1">
            <a:schemeClr val="accent6"/>
          </a:effectRef>
          <a:fontRef idx="minor">
            <a:schemeClr val="tx1"/>
          </a:fontRef>
        </p:style>
        <p:txBody>
          <a:bodyPr wrap="none" anchor="ctr"/>
          <a:lstStyle/>
          <a:p>
            <a:endParaRPr lang="en-US"/>
          </a:p>
        </p:txBody>
      </p:sp>
      <p:sp>
        <p:nvSpPr>
          <p:cNvPr id="13318" name="Line 6"/>
          <p:cNvSpPr>
            <a:spLocks noChangeShapeType="1"/>
          </p:cNvSpPr>
          <p:nvPr/>
        </p:nvSpPr>
        <p:spPr bwMode="auto">
          <a:xfrm>
            <a:off x="4724400" y="1905000"/>
            <a:ext cx="1752600" cy="1219201"/>
          </a:xfrm>
          <a:prstGeom prst="line">
            <a:avLst/>
          </a:prstGeom>
          <a:ln>
            <a:headEnd type="none" w="sm" len="sm"/>
            <a:tailEnd type="stealth" w="med" len="lg"/>
          </a:ln>
        </p:spPr>
        <p:style>
          <a:lnRef idx="2">
            <a:schemeClr val="accent6"/>
          </a:lnRef>
          <a:fillRef idx="0">
            <a:schemeClr val="accent6"/>
          </a:fillRef>
          <a:effectRef idx="1">
            <a:schemeClr val="accent6"/>
          </a:effectRef>
          <a:fontRef idx="minor">
            <a:schemeClr val="tx1"/>
          </a:fontRef>
        </p:style>
        <p:txBody>
          <a:bodyPr wrap="none" anchor="ctr"/>
          <a:lstStyle/>
          <a:p>
            <a:endParaRPr lang="en-US"/>
          </a:p>
        </p:txBody>
      </p:sp>
      <p:grpSp>
        <p:nvGrpSpPr>
          <p:cNvPr id="15" name="Group 46"/>
          <p:cNvGrpSpPr>
            <a:grpSpLocks/>
          </p:cNvGrpSpPr>
          <p:nvPr/>
        </p:nvGrpSpPr>
        <p:grpSpPr bwMode="auto">
          <a:xfrm>
            <a:off x="6192837" y="158750"/>
            <a:ext cx="2874963" cy="1797053"/>
            <a:chOff x="56" y="808"/>
            <a:chExt cx="4919" cy="3424"/>
          </a:xfrm>
        </p:grpSpPr>
        <p:sp>
          <p:nvSpPr>
            <p:cNvPr id="16"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7"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18"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9"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20"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21"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22"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23"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24"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25"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26"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27"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28"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30"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31"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2"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33"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34"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35"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36"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37"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8"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9"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40"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41"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a:r>
              <a:rPr lang="en-US" sz="4000" dirty="0"/>
              <a:t>A Word About Outputs</a:t>
            </a:r>
          </a:p>
        </p:txBody>
      </p:sp>
      <p:sp>
        <p:nvSpPr>
          <p:cNvPr id="14339" name="Rectangle 3"/>
          <p:cNvSpPr>
            <a:spLocks noGrp="1" noChangeArrowheads="1"/>
          </p:cNvSpPr>
          <p:nvPr>
            <p:ph idx="1"/>
          </p:nvPr>
        </p:nvSpPr>
        <p:spPr>
          <a:xfrm>
            <a:off x="685800" y="2133600"/>
            <a:ext cx="8001000" cy="4419600"/>
          </a:xfrm>
        </p:spPr>
        <p:txBody>
          <a:bodyPr>
            <a:normAutofit/>
          </a:bodyPr>
          <a:lstStyle/>
          <a:p>
            <a:r>
              <a:rPr lang="en-US" dirty="0" smtClean="0"/>
              <a:t>Output is often difficult to measure	</a:t>
            </a:r>
          </a:p>
          <a:p>
            <a:r>
              <a:rPr lang="en-US" dirty="0" smtClean="0"/>
              <a:t>Try to find one or two outputs for each area that has cost information</a:t>
            </a:r>
          </a:p>
          <a:p>
            <a:r>
              <a:rPr lang="en-US" dirty="0" smtClean="0"/>
              <a:t>Dividing total cost by output equals unit cost: a potentially good performance measure</a:t>
            </a:r>
          </a:p>
          <a:p>
            <a:r>
              <a:rPr lang="en-US" dirty="0" smtClean="0"/>
              <a:t>Improving unit cost may indicate improved productivity</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14</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dirty="0"/>
              <a:t>Step 3: Top Down Plan</a:t>
            </a:r>
          </a:p>
        </p:txBody>
      </p:sp>
      <p:sp>
        <p:nvSpPr>
          <p:cNvPr id="15363" name="Rectangle 3"/>
          <p:cNvSpPr>
            <a:spLocks noGrp="1" noChangeArrowheads="1"/>
          </p:cNvSpPr>
          <p:nvPr>
            <p:ph idx="1"/>
          </p:nvPr>
        </p:nvSpPr>
        <p:spPr>
          <a:xfrm>
            <a:off x="609600" y="2133600"/>
            <a:ext cx="7772400" cy="4114800"/>
          </a:xfrm>
        </p:spPr>
        <p:txBody>
          <a:bodyPr/>
          <a:lstStyle/>
          <a:p>
            <a:r>
              <a:rPr lang="en-US" dirty="0" smtClean="0"/>
              <a:t>Represents higher leadership’s goal for spending and output</a:t>
            </a:r>
          </a:p>
          <a:p>
            <a:r>
              <a:rPr lang="en-US" dirty="0" smtClean="0"/>
              <a:t>Is presented as a challenge for acceptance</a:t>
            </a:r>
          </a:p>
          <a:p>
            <a:r>
              <a:rPr lang="en-US" dirty="0" smtClean="0"/>
              <a:t>Includes one or more periods per leadership’s needs</a:t>
            </a:r>
          </a:p>
          <a:p>
            <a:r>
              <a:rPr lang="en-US" dirty="0" smtClean="0"/>
              <a:t>Reflects planning factors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15</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normAutofit/>
          </a:bodyPr>
          <a:lstStyle/>
          <a:p>
            <a:pPr algn="l"/>
            <a:r>
              <a:rPr lang="en-US" sz="4000" dirty="0"/>
              <a:t>Top Down Plan: Example</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16</a:t>
            </a:fld>
            <a:endParaRPr lang="en-US"/>
          </a:p>
        </p:txBody>
      </p:sp>
      <p:graphicFrame>
        <p:nvGraphicFramePr>
          <p:cNvPr id="16387" name="Object 3"/>
          <p:cNvGraphicFramePr>
            <a:graphicFrameLocks/>
          </p:cNvGraphicFramePr>
          <p:nvPr>
            <p:extLst>
              <p:ext uri="{D42A27DB-BD31-4B8C-83A1-F6EECF244321}">
                <p14:modId xmlns:p14="http://schemas.microsoft.com/office/powerpoint/2010/main" xmlns="" val="1374659297"/>
              </p:ext>
            </p:extLst>
          </p:nvPr>
        </p:nvGraphicFramePr>
        <p:xfrm>
          <a:off x="877888" y="2174875"/>
          <a:ext cx="7499350" cy="2825750"/>
        </p:xfrm>
        <a:graphic>
          <a:graphicData uri="http://schemas.openxmlformats.org/presentationml/2006/ole">
            <p:oleObj spid="_x0000_s34841" name="Chart" r:id="rId4" imgW="3105178" imgH="1152630" progId="Excel.Sheet.8">
              <p:embed followColorScheme="full"/>
            </p:oleObj>
          </a:graphicData>
        </a:graphic>
      </p:graphicFrame>
      <p:sp>
        <p:nvSpPr>
          <p:cNvPr id="16389" name="Rectangle 5"/>
          <p:cNvSpPr>
            <a:spLocks noChangeArrowheads="1"/>
          </p:cNvSpPr>
          <p:nvPr/>
        </p:nvSpPr>
        <p:spPr bwMode="auto">
          <a:xfrm>
            <a:off x="2041525" y="5165725"/>
            <a:ext cx="6378349" cy="462307"/>
          </a:xfrm>
          <a:prstGeom prst="rect">
            <a:avLst/>
          </a:prstGeom>
          <a:noFill/>
          <a:ln w="9525">
            <a:noFill/>
            <a:miter lim="800000"/>
            <a:headEnd/>
            <a:tailEnd/>
          </a:ln>
          <a:effectLst/>
        </p:spPr>
        <p:txBody>
          <a:bodyPr wrap="none" lIns="92075" tIns="46038" rIns="92075" bIns="46038">
            <a:spAutoFit/>
          </a:bodyPr>
          <a:lstStyle/>
          <a:p>
            <a:r>
              <a:rPr lang="en-US" sz="2400" dirty="0">
                <a:latin typeface="Arial" charset="0"/>
              </a:rPr>
              <a:t>              </a:t>
            </a:r>
            <a:r>
              <a:rPr lang="en-US" sz="2400" dirty="0">
                <a:solidFill>
                  <a:schemeClr val="accent1">
                    <a:lumMod val="75000"/>
                  </a:schemeClr>
                </a:solidFill>
                <a:latin typeface="Arial" charset="0"/>
              </a:rPr>
              <a:t>history            plans---------------------</a:t>
            </a:r>
          </a:p>
        </p:txBody>
      </p:sp>
      <p:sp>
        <p:nvSpPr>
          <p:cNvPr id="16390" name="Rectangle 6"/>
          <p:cNvSpPr>
            <a:spLocks noChangeArrowheads="1"/>
          </p:cNvSpPr>
          <p:nvPr/>
        </p:nvSpPr>
        <p:spPr bwMode="auto">
          <a:xfrm>
            <a:off x="746125" y="5729288"/>
            <a:ext cx="7079759" cy="523862"/>
          </a:xfrm>
          <a:prstGeom prst="rect">
            <a:avLst/>
          </a:prstGeom>
          <a:noFill/>
          <a:ln w="9525">
            <a:noFill/>
            <a:miter lim="800000"/>
            <a:headEnd/>
            <a:tailEnd/>
          </a:ln>
          <a:effectLst/>
        </p:spPr>
        <p:txBody>
          <a:bodyPr wrap="none" lIns="92075" tIns="46038" rIns="92075" bIns="46038">
            <a:spAutoFit/>
          </a:bodyPr>
          <a:lstStyle/>
          <a:p>
            <a:r>
              <a:rPr lang="en-US" sz="2800" dirty="0" smtClean="0">
                <a:effectLst>
                  <a:outerShdw blurRad="38100" dist="38100" dir="2700000" algn="tl">
                    <a:srgbClr val="000000">
                      <a:alpha val="43137"/>
                    </a:srgbClr>
                  </a:outerShdw>
                </a:effectLst>
                <a:latin typeface="+mn-lt"/>
              </a:rPr>
              <a:t>Reflects </a:t>
            </a:r>
            <a:r>
              <a:rPr lang="en-US" sz="2800" dirty="0">
                <a:effectLst>
                  <a:outerShdw blurRad="38100" dist="38100" dir="2700000" algn="tl">
                    <a:srgbClr val="000000">
                      <a:alpha val="43137"/>
                    </a:srgbClr>
                  </a:outerShdw>
                </a:effectLst>
                <a:latin typeface="+mn-lt"/>
              </a:rPr>
              <a:t>a 1% per Quarter Cost Reduction Goal</a:t>
            </a:r>
          </a:p>
        </p:txBody>
      </p:sp>
      <p:sp>
        <p:nvSpPr>
          <p:cNvPr id="16388" name="Line 4"/>
          <p:cNvSpPr>
            <a:spLocks noChangeShapeType="1"/>
          </p:cNvSpPr>
          <p:nvPr/>
        </p:nvSpPr>
        <p:spPr bwMode="auto">
          <a:xfrm>
            <a:off x="4803775" y="1752600"/>
            <a:ext cx="0" cy="396240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9" name="Group 46"/>
          <p:cNvGrpSpPr>
            <a:grpSpLocks/>
          </p:cNvGrpSpPr>
          <p:nvPr/>
        </p:nvGrpSpPr>
        <p:grpSpPr bwMode="auto">
          <a:xfrm>
            <a:off x="6192837" y="158750"/>
            <a:ext cx="2874963" cy="1797053"/>
            <a:chOff x="56" y="808"/>
            <a:chExt cx="4919" cy="3424"/>
          </a:xfrm>
        </p:grpSpPr>
        <p:sp>
          <p:nvSpPr>
            <p:cNvPr id="10"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12"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3"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4"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5"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6"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7"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8"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9"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20"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21"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22"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4"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5"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6"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7"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8"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9"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30"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31"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2"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3"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4"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5"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dirty="0"/>
              <a:t>Step 4: Final Plan</a:t>
            </a:r>
          </a:p>
        </p:txBody>
      </p:sp>
      <p:sp>
        <p:nvSpPr>
          <p:cNvPr id="17411" name="Rectangle 3"/>
          <p:cNvSpPr>
            <a:spLocks noGrp="1" noChangeArrowheads="1"/>
          </p:cNvSpPr>
          <p:nvPr>
            <p:ph idx="1"/>
          </p:nvPr>
        </p:nvSpPr>
        <p:spPr>
          <a:xfrm>
            <a:off x="685800" y="2286000"/>
            <a:ext cx="7772400" cy="4114800"/>
          </a:xfrm>
        </p:spPr>
        <p:txBody>
          <a:bodyPr/>
          <a:lstStyle/>
          <a:p>
            <a:r>
              <a:rPr lang="en-US" dirty="0" smtClean="0"/>
              <a:t>Documents subordinate and higher leader’s agreement for spending and output</a:t>
            </a:r>
          </a:p>
          <a:p>
            <a:r>
              <a:rPr lang="en-US" dirty="0" smtClean="0"/>
              <a:t>Represents the subordinate’s “marching orders” from leadership</a:t>
            </a:r>
          </a:p>
          <a:p>
            <a:r>
              <a:rPr lang="en-US" dirty="0" smtClean="0"/>
              <a:t>Constitutes the parameters for which the subordinate is now accountable</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17</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normAutofit/>
          </a:bodyPr>
          <a:lstStyle/>
          <a:p>
            <a:pPr algn="l"/>
            <a:r>
              <a:rPr lang="en-US" sz="4000" dirty="0"/>
              <a:t>Final Plan: Example</a:t>
            </a:r>
          </a:p>
        </p:txBody>
      </p:sp>
      <p:sp>
        <p:nvSpPr>
          <p:cNvPr id="2" name="Footer Placeholder 1"/>
          <p:cNvSpPr>
            <a:spLocks noGrp="1"/>
          </p:cNvSpPr>
          <p:nvPr>
            <p:ph type="ftr" sz="quarter" idx="11"/>
          </p:nvPr>
        </p:nvSpPr>
        <p:spPr>
          <a:xfrm>
            <a:off x="3124200" y="6569075"/>
            <a:ext cx="2895600" cy="365125"/>
          </a:xfrm>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18</a:t>
            </a:fld>
            <a:endParaRPr lang="en-US"/>
          </a:p>
        </p:txBody>
      </p:sp>
      <p:graphicFrame>
        <p:nvGraphicFramePr>
          <p:cNvPr id="48128" name="Object 1024"/>
          <p:cNvGraphicFramePr>
            <a:graphicFrameLocks/>
          </p:cNvGraphicFramePr>
          <p:nvPr>
            <p:extLst>
              <p:ext uri="{D42A27DB-BD31-4B8C-83A1-F6EECF244321}">
                <p14:modId xmlns:p14="http://schemas.microsoft.com/office/powerpoint/2010/main" xmlns="" val="3991208589"/>
              </p:ext>
            </p:extLst>
          </p:nvPr>
        </p:nvGraphicFramePr>
        <p:xfrm>
          <a:off x="750888" y="2138018"/>
          <a:ext cx="7924800" cy="2797175"/>
        </p:xfrm>
        <a:graphic>
          <a:graphicData uri="http://schemas.openxmlformats.org/presentationml/2006/ole">
            <p:oleObj spid="_x0000_s35864" name="Chart" r:id="rId4" imgW="3133812" imgH="1152630" progId="Excel.Sheet.8">
              <p:embed followColorScheme="full"/>
            </p:oleObj>
          </a:graphicData>
        </a:graphic>
      </p:graphicFrame>
      <p:sp>
        <p:nvSpPr>
          <p:cNvPr id="18436" name="Line 4"/>
          <p:cNvSpPr>
            <a:spLocks noChangeShapeType="1"/>
          </p:cNvSpPr>
          <p:nvPr/>
        </p:nvSpPr>
        <p:spPr bwMode="auto">
          <a:xfrm>
            <a:off x="4948238" y="1828800"/>
            <a:ext cx="0" cy="396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37" name="Rectangle 5"/>
          <p:cNvSpPr>
            <a:spLocks noChangeArrowheads="1"/>
          </p:cNvSpPr>
          <p:nvPr/>
        </p:nvSpPr>
        <p:spPr bwMode="auto">
          <a:xfrm>
            <a:off x="2041525" y="5100293"/>
            <a:ext cx="6820778" cy="462307"/>
          </a:xfrm>
          <a:prstGeom prst="rect">
            <a:avLst/>
          </a:prstGeom>
          <a:noFill/>
          <a:ln w="9525">
            <a:noFill/>
            <a:miter lim="800000"/>
            <a:headEnd/>
            <a:tailEnd/>
          </a:ln>
          <a:effectLst/>
        </p:spPr>
        <p:txBody>
          <a:bodyPr wrap="none" lIns="92075" tIns="46038" rIns="92075" bIns="46038">
            <a:spAutoFit/>
          </a:bodyPr>
          <a:lstStyle/>
          <a:p>
            <a:r>
              <a:rPr lang="en-US" sz="2400" dirty="0">
                <a:latin typeface="Arial" charset="0"/>
              </a:rPr>
              <a:t>                  </a:t>
            </a:r>
            <a:r>
              <a:rPr lang="en-US" sz="2400" dirty="0">
                <a:solidFill>
                  <a:schemeClr val="accent1">
                    <a:lumMod val="75000"/>
                  </a:schemeClr>
                </a:solidFill>
                <a:latin typeface="Arial" charset="0"/>
              </a:rPr>
              <a:t>history            plans----------------------</a:t>
            </a:r>
          </a:p>
        </p:txBody>
      </p:sp>
      <p:sp>
        <p:nvSpPr>
          <p:cNvPr id="18438" name="Rectangle 6"/>
          <p:cNvSpPr>
            <a:spLocks noChangeArrowheads="1"/>
          </p:cNvSpPr>
          <p:nvPr/>
        </p:nvSpPr>
        <p:spPr bwMode="auto">
          <a:xfrm>
            <a:off x="669925" y="5653088"/>
            <a:ext cx="7957435" cy="954750"/>
          </a:xfrm>
          <a:prstGeom prst="rect">
            <a:avLst/>
          </a:prstGeom>
          <a:noFill/>
          <a:ln w="9525">
            <a:noFill/>
            <a:miter lim="800000"/>
            <a:headEnd/>
            <a:tailEnd/>
          </a:ln>
          <a:effectLst/>
        </p:spPr>
        <p:txBody>
          <a:bodyPr wrap="none" lIns="92075" tIns="46038" rIns="92075" bIns="46038">
            <a:spAutoFit/>
          </a:bodyPr>
          <a:lstStyle/>
          <a:p>
            <a:r>
              <a:rPr lang="en-US" sz="2800" dirty="0" smtClean="0">
                <a:effectLst>
                  <a:outerShdw blurRad="38100" dist="38100" dir="2700000" algn="tl">
                    <a:srgbClr val="000000">
                      <a:alpha val="43137"/>
                    </a:srgbClr>
                  </a:outerShdw>
                </a:effectLst>
                <a:latin typeface="+mn-lt"/>
              </a:rPr>
              <a:t>Negotiated </a:t>
            </a:r>
            <a:r>
              <a:rPr lang="en-US" sz="2800" dirty="0">
                <a:effectLst>
                  <a:outerShdw blurRad="38100" dist="38100" dir="2700000" algn="tl">
                    <a:srgbClr val="000000">
                      <a:alpha val="43137"/>
                    </a:srgbClr>
                  </a:outerShdw>
                </a:effectLst>
                <a:latin typeface="+mn-lt"/>
              </a:rPr>
              <a:t>Plan Reflects Second Quarter Actions to</a:t>
            </a:r>
          </a:p>
          <a:p>
            <a:r>
              <a:rPr lang="en-US" sz="2800" dirty="0">
                <a:effectLst>
                  <a:outerShdw blurRad="38100" dist="38100" dir="2700000" algn="tl">
                    <a:srgbClr val="000000">
                      <a:alpha val="43137"/>
                    </a:srgbClr>
                  </a:outerShdw>
                </a:effectLst>
                <a:latin typeface="+mn-lt"/>
              </a:rPr>
              <a:t>    Shift Administrative Personnel to Maintenance</a:t>
            </a:r>
          </a:p>
        </p:txBody>
      </p:sp>
      <p:grpSp>
        <p:nvGrpSpPr>
          <p:cNvPr id="9" name="Group 46"/>
          <p:cNvGrpSpPr>
            <a:grpSpLocks/>
          </p:cNvGrpSpPr>
          <p:nvPr/>
        </p:nvGrpSpPr>
        <p:grpSpPr bwMode="auto">
          <a:xfrm>
            <a:off x="6192837" y="158750"/>
            <a:ext cx="2874963" cy="1797053"/>
            <a:chOff x="56" y="808"/>
            <a:chExt cx="4919" cy="3424"/>
          </a:xfrm>
        </p:grpSpPr>
        <p:sp>
          <p:nvSpPr>
            <p:cNvPr id="10"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12"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3"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4"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5"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6"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7"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8"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9"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20"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21"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22"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4"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5"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6"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7"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8"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9"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30"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31"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2"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3"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4"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5"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
        <p:nvSpPr>
          <p:cNvPr id="36" name="Circular Arrow 35"/>
          <p:cNvSpPr/>
          <p:nvPr/>
        </p:nvSpPr>
        <p:spPr>
          <a:xfrm rot="16200000">
            <a:off x="6603492" y="2476501"/>
            <a:ext cx="597408" cy="978408"/>
          </a:xfrm>
          <a:prstGeom prst="circularArrow">
            <a:avLst>
              <a:gd name="adj1" fmla="val 12500"/>
              <a:gd name="adj2" fmla="val 1142319"/>
              <a:gd name="adj3" fmla="val 20457681"/>
              <a:gd name="adj4" fmla="val 9196334"/>
              <a:gd name="adj5" fmla="val 1250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What is the first step in the planning process?</a:t>
            </a:r>
          </a:p>
          <a:p>
            <a:r>
              <a:rPr lang="en-US" dirty="0" smtClean="0"/>
              <a:t>What two elements should be included in the bottom-up, top-down and final plans?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19</a:t>
            </a:fld>
            <a:endParaRPr lang="en-US"/>
          </a:p>
        </p:txBody>
      </p:sp>
      <p:pic>
        <p:nvPicPr>
          <p:cNvPr id="90114"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5240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138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pPr algn="l"/>
            <a:r>
              <a:rPr lang="en-US" sz="4000" dirty="0" smtClean="0"/>
              <a:t>Would they have succeeded </a:t>
            </a:r>
            <a:br>
              <a:rPr lang="en-US" sz="4000" dirty="0" smtClean="0"/>
            </a:br>
            <a:r>
              <a:rPr lang="en-US" sz="4000" dirty="0" smtClean="0"/>
              <a:t>without planning?</a:t>
            </a:r>
            <a:endParaRPr lang="en-US" sz="40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2</a:t>
            </a:fld>
            <a:endParaRPr lang="en-US"/>
          </a:p>
        </p:txBody>
      </p:sp>
      <p:pic>
        <p:nvPicPr>
          <p:cNvPr id="89092" name="Picture 4" descr="C:\Users\Melanie Nelson\AppData\Local\Microsoft\Windows\Temporary Internet Files\Content.IE5\2HTPEZWL\MC90015001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078350"/>
            <a:ext cx="6553200" cy="4398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xmlns="" val="56178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dirty="0"/>
              <a:t>Elements to be Planned</a:t>
            </a:r>
          </a:p>
        </p:txBody>
      </p:sp>
      <p:sp>
        <p:nvSpPr>
          <p:cNvPr id="19459" name="Rectangle 3"/>
          <p:cNvSpPr>
            <a:spLocks noGrp="1" noChangeArrowheads="1"/>
          </p:cNvSpPr>
          <p:nvPr>
            <p:ph idx="1"/>
          </p:nvPr>
        </p:nvSpPr>
        <p:spPr>
          <a:xfrm>
            <a:off x="685800" y="1954213"/>
            <a:ext cx="7772400" cy="4522787"/>
          </a:xfrm>
        </p:spPr>
        <p:txBody>
          <a:bodyPr/>
          <a:lstStyle/>
          <a:p>
            <a:r>
              <a:rPr lang="en-US" dirty="0" smtClean="0"/>
              <a:t>Leadership specifies planning elements: the essential elements of information</a:t>
            </a:r>
          </a:p>
          <a:p>
            <a:r>
              <a:rPr lang="en-US" dirty="0" smtClean="0"/>
              <a:t>Many views are possible:</a:t>
            </a:r>
          </a:p>
          <a:p>
            <a:pPr lvl="1"/>
            <a:r>
              <a:rPr lang="en-US" dirty="0" smtClean="0"/>
              <a:t>Entity activity based (ABC)</a:t>
            </a:r>
          </a:p>
          <a:p>
            <a:pPr lvl="1"/>
            <a:r>
              <a:rPr lang="en-US" dirty="0" smtClean="0"/>
              <a:t>Entity account based </a:t>
            </a:r>
          </a:p>
          <a:p>
            <a:pPr lvl="1"/>
            <a:r>
              <a:rPr lang="en-US" dirty="0" smtClean="0"/>
              <a:t>Entity cross cutting account or activity</a:t>
            </a:r>
          </a:p>
          <a:p>
            <a:r>
              <a:rPr lang="en-US" dirty="0" smtClean="0"/>
              <a:t>Plans do not have to be complex, as this Fort </a:t>
            </a:r>
            <a:r>
              <a:rPr lang="en-US" dirty="0"/>
              <a:t>Huachuca </a:t>
            </a:r>
            <a:r>
              <a:rPr lang="en-US" dirty="0" smtClean="0"/>
              <a:t>Garrison example shows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20</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0"/>
            <a:ext cx="7772400" cy="1143000"/>
          </a:xfrm>
        </p:spPr>
        <p:txBody>
          <a:bodyPr/>
          <a:lstStyle/>
          <a:p>
            <a:r>
              <a:rPr lang="en-US" sz="2800" b="0">
                <a:solidFill>
                  <a:srgbClr val="000000"/>
                </a:solidFill>
              </a:rPr>
              <a:t>#12 MAINTAIN PROPERTY RECORDS</a:t>
            </a:r>
            <a:endParaRPr lang="en-US" b="0">
              <a:solidFill>
                <a:srgbClr val="000000"/>
              </a:solidFill>
            </a:endParaRPr>
          </a:p>
        </p:txBody>
      </p:sp>
      <p:sp>
        <p:nvSpPr>
          <p:cNvPr id="4" name="Footer Placeholder 3"/>
          <p:cNvSpPr>
            <a:spLocks noGrp="1"/>
          </p:cNvSpPr>
          <p:nvPr>
            <p:ph type="ftr" sz="quarter" idx="11"/>
          </p:nvPr>
        </p:nvSpPr>
        <p:spPr>
          <a:xfrm>
            <a:off x="3124200" y="6569075"/>
            <a:ext cx="2895600" cy="365125"/>
          </a:xfr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2932D57-0C22-4811-955E-1D3BE0CC4CDA}" type="slidenum">
              <a:rPr lang="en-US" smtClean="0"/>
              <a:pPr/>
              <a:t>21</a:t>
            </a:fld>
            <a:endParaRPr lang="en-US"/>
          </a:p>
        </p:txBody>
      </p:sp>
      <p:sp>
        <p:nvSpPr>
          <p:cNvPr id="24710" name="Rectangle 134"/>
          <p:cNvSpPr>
            <a:spLocks noChangeArrowheads="1"/>
          </p:cNvSpPr>
          <p:nvPr/>
        </p:nvSpPr>
        <p:spPr bwMode="auto">
          <a:xfrm>
            <a:off x="1822450" y="1143000"/>
            <a:ext cx="11113" cy="5362575"/>
          </a:xfrm>
          <a:prstGeom prst="rect">
            <a:avLst/>
          </a:prstGeom>
          <a:solidFill>
            <a:srgbClr val="C0C0C0"/>
          </a:solidFill>
          <a:ln w="9525">
            <a:noFill/>
            <a:miter lim="800000"/>
            <a:headEnd/>
            <a:tailEnd/>
          </a:ln>
        </p:spPr>
        <p:txBody>
          <a:bodyPr/>
          <a:lstStyle/>
          <a:p>
            <a:endParaRPr lang="en-US"/>
          </a:p>
        </p:txBody>
      </p:sp>
      <p:sp>
        <p:nvSpPr>
          <p:cNvPr id="24711" name="Rectangle 135"/>
          <p:cNvSpPr>
            <a:spLocks noChangeArrowheads="1"/>
          </p:cNvSpPr>
          <p:nvPr/>
        </p:nvSpPr>
        <p:spPr bwMode="auto">
          <a:xfrm>
            <a:off x="4365625" y="990600"/>
            <a:ext cx="1341438" cy="304800"/>
          </a:xfrm>
          <a:prstGeom prst="rect">
            <a:avLst/>
          </a:prstGeom>
          <a:noFill/>
          <a:ln w="9525">
            <a:noFill/>
            <a:miter lim="800000"/>
            <a:headEnd/>
            <a:tailEnd/>
          </a:ln>
        </p:spPr>
        <p:txBody>
          <a:bodyPr lIns="0" tIns="0" rIns="0" bIns="0">
            <a:spAutoFit/>
          </a:bodyPr>
          <a:lstStyle/>
          <a:p>
            <a:r>
              <a:rPr lang="en-US" sz="2000">
                <a:solidFill>
                  <a:srgbClr val="000000"/>
                </a:solidFill>
                <a:latin typeface="Arial" charset="0"/>
              </a:rPr>
              <a:t>OCTOBER </a:t>
            </a:r>
            <a:endParaRPr lang="en-US" sz="2000"/>
          </a:p>
        </p:txBody>
      </p:sp>
      <p:sp>
        <p:nvSpPr>
          <p:cNvPr id="24712" name="Rectangle 136"/>
          <p:cNvSpPr>
            <a:spLocks noChangeArrowheads="1"/>
          </p:cNvSpPr>
          <p:nvPr/>
        </p:nvSpPr>
        <p:spPr bwMode="auto">
          <a:xfrm>
            <a:off x="4314825" y="1350963"/>
            <a:ext cx="140017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FORECAST</a:t>
            </a:r>
            <a:endParaRPr lang="en-US" sz="2000"/>
          </a:p>
        </p:txBody>
      </p:sp>
      <p:sp>
        <p:nvSpPr>
          <p:cNvPr id="24718" name="Rectangle 142"/>
          <p:cNvSpPr>
            <a:spLocks noChangeArrowheads="1"/>
          </p:cNvSpPr>
          <p:nvPr/>
        </p:nvSpPr>
        <p:spPr bwMode="auto">
          <a:xfrm>
            <a:off x="1863725" y="1889125"/>
            <a:ext cx="18938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DIRECT COSTS</a:t>
            </a:r>
            <a:endParaRPr lang="en-US" sz="2000"/>
          </a:p>
        </p:txBody>
      </p:sp>
      <p:sp>
        <p:nvSpPr>
          <p:cNvPr id="24719" name="Rectangle 143"/>
          <p:cNvSpPr>
            <a:spLocks noChangeArrowheads="1"/>
          </p:cNvSpPr>
          <p:nvPr/>
        </p:nvSpPr>
        <p:spPr bwMode="auto">
          <a:xfrm>
            <a:off x="3803650" y="1909763"/>
            <a:ext cx="17541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33,270 </a:t>
            </a:r>
            <a:endParaRPr lang="en-US" sz="2000"/>
          </a:p>
        </p:txBody>
      </p:sp>
      <p:sp>
        <p:nvSpPr>
          <p:cNvPr id="24720" name="Rectangle 144"/>
          <p:cNvSpPr>
            <a:spLocks noChangeArrowheads="1"/>
          </p:cNvSpPr>
          <p:nvPr/>
        </p:nvSpPr>
        <p:spPr bwMode="auto">
          <a:xfrm>
            <a:off x="1863725" y="2449513"/>
            <a:ext cx="23891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OVERHEAD COSTS</a:t>
            </a:r>
            <a:endParaRPr lang="en-US" sz="2000"/>
          </a:p>
        </p:txBody>
      </p:sp>
      <p:sp>
        <p:nvSpPr>
          <p:cNvPr id="24721" name="Rectangle 145"/>
          <p:cNvSpPr>
            <a:spLocks noChangeArrowheads="1"/>
          </p:cNvSpPr>
          <p:nvPr/>
        </p:nvSpPr>
        <p:spPr bwMode="auto">
          <a:xfrm>
            <a:off x="3803650" y="2470150"/>
            <a:ext cx="17526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8,334 </a:t>
            </a:r>
            <a:endParaRPr lang="en-US" sz="2000"/>
          </a:p>
        </p:txBody>
      </p:sp>
      <p:sp>
        <p:nvSpPr>
          <p:cNvPr id="24722" name="Rectangle 146"/>
          <p:cNvSpPr>
            <a:spLocks noChangeArrowheads="1"/>
          </p:cNvSpPr>
          <p:nvPr/>
        </p:nvSpPr>
        <p:spPr bwMode="auto">
          <a:xfrm>
            <a:off x="1863725" y="3048000"/>
            <a:ext cx="179387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TOTAL COSTS</a:t>
            </a:r>
            <a:endParaRPr lang="en-US" sz="2000"/>
          </a:p>
        </p:txBody>
      </p:sp>
      <p:sp>
        <p:nvSpPr>
          <p:cNvPr id="24723" name="Rectangle 147"/>
          <p:cNvSpPr>
            <a:spLocks noChangeArrowheads="1"/>
          </p:cNvSpPr>
          <p:nvPr/>
        </p:nvSpPr>
        <p:spPr bwMode="auto">
          <a:xfrm>
            <a:off x="3803650" y="3019425"/>
            <a:ext cx="17541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41,607 </a:t>
            </a:r>
            <a:endParaRPr lang="en-US" sz="2000"/>
          </a:p>
        </p:txBody>
      </p:sp>
      <p:sp>
        <p:nvSpPr>
          <p:cNvPr id="24724" name="Rectangle 148"/>
          <p:cNvSpPr>
            <a:spLocks noChangeArrowheads="1"/>
          </p:cNvSpPr>
          <p:nvPr/>
        </p:nvSpPr>
        <p:spPr bwMode="auto">
          <a:xfrm>
            <a:off x="1863725" y="3870325"/>
            <a:ext cx="160972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NUMBER OF </a:t>
            </a:r>
            <a:endParaRPr lang="en-US" sz="2000"/>
          </a:p>
        </p:txBody>
      </p:sp>
      <p:sp>
        <p:nvSpPr>
          <p:cNvPr id="24725" name="Rectangle 149"/>
          <p:cNvSpPr>
            <a:spLocks noChangeArrowheads="1"/>
          </p:cNvSpPr>
          <p:nvPr/>
        </p:nvSpPr>
        <p:spPr bwMode="auto">
          <a:xfrm>
            <a:off x="1863725" y="4151313"/>
            <a:ext cx="196532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RECEIPTS AND </a:t>
            </a:r>
            <a:endParaRPr lang="en-US" sz="2000"/>
          </a:p>
        </p:txBody>
      </p:sp>
      <p:sp>
        <p:nvSpPr>
          <p:cNvPr id="24726" name="Rectangle 150"/>
          <p:cNvSpPr>
            <a:spLocks noChangeArrowheads="1"/>
          </p:cNvSpPr>
          <p:nvPr/>
        </p:nvSpPr>
        <p:spPr bwMode="auto">
          <a:xfrm>
            <a:off x="1863725" y="4430713"/>
            <a:ext cx="10033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ISSUES </a:t>
            </a:r>
            <a:endParaRPr lang="en-US" sz="2000"/>
          </a:p>
        </p:txBody>
      </p:sp>
      <p:sp>
        <p:nvSpPr>
          <p:cNvPr id="24727" name="Rectangle 151"/>
          <p:cNvSpPr>
            <a:spLocks noChangeArrowheads="1"/>
          </p:cNvSpPr>
          <p:nvPr/>
        </p:nvSpPr>
        <p:spPr bwMode="auto">
          <a:xfrm>
            <a:off x="3814763" y="4451350"/>
            <a:ext cx="16827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2,120 </a:t>
            </a:r>
            <a:endParaRPr lang="en-US" sz="2000"/>
          </a:p>
        </p:txBody>
      </p:sp>
      <p:sp>
        <p:nvSpPr>
          <p:cNvPr id="24728" name="Rectangle 152"/>
          <p:cNvSpPr>
            <a:spLocks noChangeArrowheads="1"/>
          </p:cNvSpPr>
          <p:nvPr/>
        </p:nvSpPr>
        <p:spPr bwMode="auto">
          <a:xfrm>
            <a:off x="1863725" y="4918075"/>
            <a:ext cx="137001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UNIT COST</a:t>
            </a:r>
            <a:endParaRPr lang="en-US" sz="2000"/>
          </a:p>
        </p:txBody>
      </p:sp>
      <p:sp>
        <p:nvSpPr>
          <p:cNvPr id="24729" name="Rectangle 153"/>
          <p:cNvSpPr>
            <a:spLocks noChangeArrowheads="1"/>
          </p:cNvSpPr>
          <p:nvPr/>
        </p:nvSpPr>
        <p:spPr bwMode="auto">
          <a:xfrm>
            <a:off x="3814763" y="4938713"/>
            <a:ext cx="16827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19.57 </a:t>
            </a:r>
            <a:endParaRPr lang="en-US" sz="2000"/>
          </a:p>
        </p:txBody>
      </p:sp>
      <p:sp>
        <p:nvSpPr>
          <p:cNvPr id="24730" name="Rectangle 154"/>
          <p:cNvSpPr>
            <a:spLocks noChangeArrowheads="1"/>
          </p:cNvSpPr>
          <p:nvPr/>
        </p:nvSpPr>
        <p:spPr bwMode="auto">
          <a:xfrm>
            <a:off x="1863725" y="5684838"/>
            <a:ext cx="20066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RECEIPT/ISSUE </a:t>
            </a:r>
            <a:endParaRPr lang="en-US" sz="2000"/>
          </a:p>
        </p:txBody>
      </p:sp>
      <p:sp>
        <p:nvSpPr>
          <p:cNvPr id="24731" name="Rectangle 155"/>
          <p:cNvSpPr>
            <a:spLocks noChangeArrowheads="1"/>
          </p:cNvSpPr>
          <p:nvPr/>
        </p:nvSpPr>
        <p:spPr bwMode="auto">
          <a:xfrm>
            <a:off x="1863725" y="5965825"/>
            <a:ext cx="17653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PROCESSING </a:t>
            </a:r>
            <a:endParaRPr lang="en-US" sz="2000"/>
          </a:p>
        </p:txBody>
      </p:sp>
      <p:sp>
        <p:nvSpPr>
          <p:cNvPr id="24732" name="Rectangle 156"/>
          <p:cNvSpPr>
            <a:spLocks noChangeArrowheads="1"/>
          </p:cNvSpPr>
          <p:nvPr/>
        </p:nvSpPr>
        <p:spPr bwMode="auto">
          <a:xfrm>
            <a:off x="1863725" y="6245225"/>
            <a:ext cx="155257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TIME (DAYS)</a:t>
            </a:r>
            <a:endParaRPr lang="en-US" sz="2000"/>
          </a:p>
        </p:txBody>
      </p:sp>
      <p:sp>
        <p:nvSpPr>
          <p:cNvPr id="24733" name="Rectangle 157"/>
          <p:cNvSpPr>
            <a:spLocks noChangeArrowheads="1"/>
          </p:cNvSpPr>
          <p:nvPr/>
        </p:nvSpPr>
        <p:spPr bwMode="auto">
          <a:xfrm>
            <a:off x="5141913" y="6286500"/>
            <a:ext cx="2809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  2</a:t>
            </a:r>
            <a:endParaRPr lang="en-US" sz="2000"/>
          </a:p>
        </p:txBody>
      </p:sp>
      <p:sp>
        <p:nvSpPr>
          <p:cNvPr id="24735" name="Rectangle 159"/>
          <p:cNvSpPr>
            <a:spLocks noChangeArrowheads="1"/>
          </p:cNvSpPr>
          <p:nvPr/>
        </p:nvSpPr>
        <p:spPr bwMode="auto">
          <a:xfrm>
            <a:off x="1822450" y="1131888"/>
            <a:ext cx="11113" cy="11112"/>
          </a:xfrm>
          <a:prstGeom prst="rect">
            <a:avLst/>
          </a:prstGeom>
          <a:solidFill>
            <a:srgbClr val="C0C0C0"/>
          </a:solidFill>
          <a:ln w="9525">
            <a:noFill/>
            <a:miter lim="800000"/>
            <a:headEnd/>
            <a:tailEnd/>
          </a:ln>
        </p:spPr>
        <p:txBody>
          <a:bodyPr/>
          <a:lstStyle/>
          <a:p>
            <a:endParaRPr lang="en-US"/>
          </a:p>
        </p:txBody>
      </p:sp>
      <p:sp>
        <p:nvSpPr>
          <p:cNvPr id="24736" name="Line 160"/>
          <p:cNvSpPr>
            <a:spLocks noChangeShapeType="1"/>
          </p:cNvSpPr>
          <p:nvPr/>
        </p:nvSpPr>
        <p:spPr bwMode="auto">
          <a:xfrm flipV="1">
            <a:off x="3741738" y="1143000"/>
            <a:ext cx="1587" cy="1588"/>
          </a:xfrm>
          <a:prstGeom prst="line">
            <a:avLst/>
          </a:prstGeom>
          <a:noFill/>
          <a:ln w="0">
            <a:solidFill>
              <a:srgbClr val="C0C0C0"/>
            </a:solidFill>
            <a:round/>
            <a:headEnd/>
            <a:tailEnd/>
          </a:ln>
        </p:spPr>
        <p:txBody>
          <a:bodyPr/>
          <a:lstStyle/>
          <a:p>
            <a:endParaRPr lang="en-US"/>
          </a:p>
        </p:txBody>
      </p:sp>
      <p:sp>
        <p:nvSpPr>
          <p:cNvPr id="24737" name="Rectangle 161"/>
          <p:cNvSpPr>
            <a:spLocks noChangeArrowheads="1"/>
          </p:cNvSpPr>
          <p:nvPr/>
        </p:nvSpPr>
        <p:spPr bwMode="auto">
          <a:xfrm>
            <a:off x="3741738" y="1131888"/>
            <a:ext cx="9525" cy="11112"/>
          </a:xfrm>
          <a:prstGeom prst="rect">
            <a:avLst/>
          </a:prstGeom>
          <a:solidFill>
            <a:srgbClr val="C0C0C0"/>
          </a:solidFill>
          <a:ln w="9525">
            <a:noFill/>
            <a:miter lim="800000"/>
            <a:headEnd/>
            <a:tailEnd/>
          </a:ln>
        </p:spPr>
        <p:txBody>
          <a:bodyPr/>
          <a:lstStyle/>
          <a:p>
            <a:endParaRPr lang="en-US"/>
          </a:p>
        </p:txBody>
      </p:sp>
      <p:sp>
        <p:nvSpPr>
          <p:cNvPr id="24738" name="Line 162"/>
          <p:cNvSpPr>
            <a:spLocks noChangeShapeType="1"/>
          </p:cNvSpPr>
          <p:nvPr/>
        </p:nvSpPr>
        <p:spPr bwMode="auto">
          <a:xfrm flipV="1">
            <a:off x="5527675" y="1143000"/>
            <a:ext cx="1588" cy="1588"/>
          </a:xfrm>
          <a:prstGeom prst="line">
            <a:avLst/>
          </a:prstGeom>
          <a:noFill/>
          <a:ln w="0">
            <a:solidFill>
              <a:srgbClr val="C0C0C0"/>
            </a:solidFill>
            <a:round/>
            <a:headEnd/>
            <a:tailEnd/>
          </a:ln>
        </p:spPr>
        <p:txBody>
          <a:bodyPr/>
          <a:lstStyle/>
          <a:p>
            <a:endParaRPr lang="en-US"/>
          </a:p>
        </p:txBody>
      </p:sp>
      <p:sp>
        <p:nvSpPr>
          <p:cNvPr id="24739" name="Rectangle 163"/>
          <p:cNvSpPr>
            <a:spLocks noChangeArrowheads="1"/>
          </p:cNvSpPr>
          <p:nvPr/>
        </p:nvSpPr>
        <p:spPr bwMode="auto">
          <a:xfrm>
            <a:off x="5265738" y="1131888"/>
            <a:ext cx="11112" cy="11112"/>
          </a:xfrm>
          <a:prstGeom prst="rect">
            <a:avLst/>
          </a:prstGeom>
          <a:solidFill>
            <a:srgbClr val="C0C0C0"/>
          </a:solidFill>
          <a:ln w="9525">
            <a:noFill/>
            <a:miter lim="800000"/>
            <a:headEnd/>
            <a:tailEnd/>
          </a:ln>
        </p:spPr>
        <p:txBody>
          <a:bodyPr/>
          <a:lstStyle/>
          <a:p>
            <a:endParaRPr lang="en-US"/>
          </a:p>
        </p:txBody>
      </p:sp>
      <p:sp>
        <p:nvSpPr>
          <p:cNvPr id="24770" name="Rectangle 194"/>
          <p:cNvSpPr>
            <a:spLocks noChangeArrowheads="1"/>
          </p:cNvSpPr>
          <p:nvPr/>
        </p:nvSpPr>
        <p:spPr bwMode="auto">
          <a:xfrm>
            <a:off x="1822450" y="1154113"/>
            <a:ext cx="11113" cy="5360987"/>
          </a:xfrm>
          <a:prstGeom prst="rect">
            <a:avLst/>
          </a:prstGeom>
          <a:solidFill>
            <a:srgbClr val="C0C0C0"/>
          </a:solidFill>
          <a:ln w="9525">
            <a:noFill/>
            <a:miter lim="800000"/>
            <a:headEnd/>
            <a:tailEnd/>
          </a:ln>
        </p:spPr>
        <p:txBody>
          <a:bodyPr/>
          <a:lstStyle/>
          <a:p>
            <a:endParaRPr lang="en-US"/>
          </a:p>
        </p:txBody>
      </p:sp>
      <p:sp>
        <p:nvSpPr>
          <p:cNvPr id="24792" name="Rectangle 216"/>
          <p:cNvSpPr>
            <a:spLocks noChangeArrowheads="1"/>
          </p:cNvSpPr>
          <p:nvPr/>
        </p:nvSpPr>
        <p:spPr bwMode="auto">
          <a:xfrm>
            <a:off x="7486650" y="2978150"/>
            <a:ext cx="9525" cy="11113"/>
          </a:xfrm>
          <a:prstGeom prst="rect">
            <a:avLst/>
          </a:prstGeom>
          <a:solidFill>
            <a:srgbClr val="C0C0C0"/>
          </a:solidFill>
          <a:ln w="9525">
            <a:noFill/>
            <a:miter lim="800000"/>
            <a:headEnd/>
            <a:tailEnd/>
          </a:ln>
        </p:spPr>
        <p:txBody>
          <a:bodyPr/>
          <a:lstStyle/>
          <a:p>
            <a:endParaRPr lang="en-US"/>
          </a:p>
        </p:txBody>
      </p:sp>
      <p:sp>
        <p:nvSpPr>
          <p:cNvPr id="24810" name="Rectangle 234"/>
          <p:cNvSpPr>
            <a:spLocks noChangeArrowheads="1"/>
          </p:cNvSpPr>
          <p:nvPr/>
        </p:nvSpPr>
        <p:spPr bwMode="auto">
          <a:xfrm>
            <a:off x="1822450" y="6494463"/>
            <a:ext cx="5673725" cy="11112"/>
          </a:xfrm>
          <a:prstGeom prst="rect">
            <a:avLst/>
          </a:prstGeom>
          <a:solidFill>
            <a:srgbClr val="C0C0C0"/>
          </a:solidFill>
          <a:ln w="9525">
            <a:noFill/>
            <a:miter lim="800000"/>
            <a:headEnd/>
            <a:tailEnd/>
          </a:ln>
        </p:spPr>
        <p:txBody>
          <a:bodyPr/>
          <a:lstStyle/>
          <a:p>
            <a:endParaRPr lang="en-US"/>
          </a:p>
        </p:txBody>
      </p:sp>
      <p:grpSp>
        <p:nvGrpSpPr>
          <p:cNvPr id="2" name="Group 4"/>
          <p:cNvGrpSpPr>
            <a:grpSpLocks/>
          </p:cNvGrpSpPr>
          <p:nvPr/>
        </p:nvGrpSpPr>
        <p:grpSpPr bwMode="auto">
          <a:xfrm>
            <a:off x="228600" y="152400"/>
            <a:ext cx="8434388" cy="6453188"/>
            <a:chOff x="144" y="96"/>
            <a:chExt cx="5313" cy="4065"/>
          </a:xfrm>
        </p:grpSpPr>
        <p:sp>
          <p:nvSpPr>
            <p:cNvPr id="24581" name="AutoShape 5"/>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6"/>
            <p:cNvGrpSpPr>
              <a:grpSpLocks/>
            </p:cNvGrpSpPr>
            <p:nvPr/>
          </p:nvGrpSpPr>
          <p:grpSpPr bwMode="auto">
            <a:xfrm>
              <a:off x="144" y="96"/>
              <a:ext cx="720" cy="613"/>
              <a:chOff x="144" y="96"/>
              <a:chExt cx="720" cy="613"/>
            </a:xfrm>
          </p:grpSpPr>
          <p:sp>
            <p:nvSpPr>
              <p:cNvPr id="24583" name="Freeform 7"/>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84" name="Freeform 8"/>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85" name="Freeform 9"/>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4586" name="Freeform 10"/>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4587" name="Freeform 11"/>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4588" name="Freeform 12"/>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4589" name="Freeform 13"/>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590" name="Freeform 14"/>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1" name="Freeform 15"/>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2" name="Freeform 16"/>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3" name="Freeform 17"/>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94" name="Freeform 18"/>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595" name="Freeform 19"/>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96" name="Freeform 20"/>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4597" name="Freeform 21"/>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598" name="Freeform 22"/>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599" name="Freeform 23"/>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4600" name="Freeform 24"/>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1" name="Freeform 25"/>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2" name="Freeform 26"/>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3" name="Freeform 27"/>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04" name="Freeform 28"/>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5" name="Freeform 29"/>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06" name="Freeform 30"/>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7" name="Freeform 31"/>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08" name="Freeform 32"/>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4609" name="Freeform 33"/>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10" name="Freeform 34"/>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4611" name="Freeform 35"/>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612" name="Freeform 36"/>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3" name="Freeform 37"/>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4" name="Freeform 38"/>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5" name="Freeform 39"/>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6" name="Freeform 40"/>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7" name="Freeform 41"/>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18" name="Line 42"/>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19" name="Freeform 43"/>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0" name="Freeform 44"/>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1" name="Freeform 45"/>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2" name="Line 46"/>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23" name="Freeform 47"/>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24" name="Freeform 48"/>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5" name="Freeform 49"/>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6" name="Freeform 50"/>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27" name="Freeform 51"/>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28" name="Freeform 52"/>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29" name="Freeform 53"/>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0" name="Freeform 54"/>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1" name="Freeform 55"/>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2" name="Freeform 56"/>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3" name="Freeform 57"/>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4" name="Freeform 58"/>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35" name="Freeform 59"/>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6" name="Freeform 60"/>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37" name="Freeform 61"/>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38" name="Freeform 62"/>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9" name="Freeform 63"/>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0" name="Freeform 64"/>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1" name="Freeform 65"/>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2" name="Freeform 66"/>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43" name="Freeform 67"/>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4" name="Freeform 68"/>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5" name="Freeform 69"/>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46" name="Line 70"/>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47" name="Freeform 71"/>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48" name="Freeform 72"/>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9" name="Freeform 73"/>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50" name="Freeform 74"/>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51" name="Freeform 75"/>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2" name="Freeform 76"/>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3" name="Freeform 77"/>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4" name="Freeform 78"/>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5" name="Freeform 79"/>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6" name="Freeform 80"/>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7" name="Line 81"/>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58" name="Freeform 82"/>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9" name="Freeform 83"/>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0" name="Line 84"/>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1" name="Freeform 85"/>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2" name="Line 86"/>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3" name="Freeform 87"/>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4" name="Line 88"/>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5" name="Freeform 89"/>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66" name="Freeform 90"/>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67" name="Freeform 91"/>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68" name="Freeform 92"/>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69" name="Freeform 93"/>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0" name="Freeform 94"/>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1" name="Freeform 95"/>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4672" name="Freeform 96"/>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4673" name="Freeform 97"/>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4674" name="Freeform 98"/>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75" name="Freeform 99"/>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76" name="Freeform 100"/>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77" name="Line 101"/>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78" name="Line 102"/>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79" name="Freeform 103"/>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0" name="Freeform 104"/>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81" name="Freeform 105"/>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2" name="Freeform 106"/>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3" name="Freeform 107"/>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4" name="Freeform 108"/>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4685" name="Rectangle 109"/>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4686" name="Freeform 110"/>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87" name="Freeform 111"/>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88" name="Line 112"/>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89" name="Line 113"/>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0" name="Line 114"/>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1" name="Freeform 115"/>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2" name="Line 116"/>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3" name="Line 117"/>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4" name="Freeform 118"/>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95" name="Freeform 119"/>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6" name="Freeform 120"/>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7" name="Freeform 121"/>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8" name="Freeform 122"/>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9" name="Freeform 123"/>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4700" name="Freeform 124"/>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1" name="Line 125"/>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702" name="Freeform 126"/>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703" name="Freeform 127"/>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704" name="Rectangle 128"/>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4705" name="Freeform 129"/>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4706" name="Rectangle 130"/>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24811" name="Text Box 235"/>
          <p:cNvSpPr txBox="1">
            <a:spLocks noChangeArrowheads="1"/>
          </p:cNvSpPr>
          <p:nvPr/>
        </p:nvSpPr>
        <p:spPr bwMode="auto">
          <a:xfrm>
            <a:off x="5927725" y="1771650"/>
            <a:ext cx="2459519" cy="1077218"/>
          </a:xfrm>
          <a:prstGeom prst="rect">
            <a:avLst/>
          </a:prstGeom>
          <a:noFill/>
          <a:ln w="12700">
            <a:noFill/>
            <a:miter lim="800000"/>
            <a:headEnd type="none" w="sm" len="sm"/>
            <a:tailEnd type="none" w="sm" len="sm"/>
          </a:ln>
          <a:effectLst/>
        </p:spPr>
        <p:txBody>
          <a:bodyPr wrap="none">
            <a:spAutoFit/>
          </a:bodyPr>
          <a:lstStyle/>
          <a:p>
            <a:r>
              <a:rPr lang="en-US" dirty="0">
                <a:solidFill>
                  <a:schemeClr val="tx2">
                    <a:lumMod val="60000"/>
                    <a:lumOff val="40000"/>
                  </a:schemeClr>
                </a:solidFill>
                <a:effectLst>
                  <a:outerShdw blurRad="38100" dist="38100" dir="2700000" algn="tl">
                    <a:srgbClr val="000000">
                      <a:alpha val="43137"/>
                    </a:srgbClr>
                  </a:outerShdw>
                </a:effectLst>
                <a:latin typeface="+mj-lt"/>
              </a:rPr>
              <a:t>Overhead Is</a:t>
            </a:r>
          </a:p>
          <a:p>
            <a:r>
              <a:rPr lang="en-US" dirty="0">
                <a:solidFill>
                  <a:schemeClr val="tx2">
                    <a:lumMod val="60000"/>
                    <a:lumOff val="40000"/>
                  </a:schemeClr>
                </a:solidFill>
                <a:effectLst>
                  <a:outerShdw blurRad="38100" dist="38100" dir="2700000" algn="tl">
                    <a:srgbClr val="000000">
                      <a:alpha val="43137"/>
                    </a:srgbClr>
                  </a:outerShdw>
                </a:effectLst>
                <a:latin typeface="+mj-lt"/>
              </a:rPr>
              <a:t>25% of Direct</a:t>
            </a:r>
          </a:p>
        </p:txBody>
      </p:sp>
      <p:sp>
        <p:nvSpPr>
          <p:cNvPr id="24812" name="AutoShape 236"/>
          <p:cNvSpPr>
            <a:spLocks/>
          </p:cNvSpPr>
          <p:nvPr/>
        </p:nvSpPr>
        <p:spPr bwMode="auto">
          <a:xfrm>
            <a:off x="5638800" y="1828800"/>
            <a:ext cx="381000" cy="914400"/>
          </a:xfrm>
          <a:prstGeom prst="rightBrace">
            <a:avLst>
              <a:gd name="adj1" fmla="val 20000"/>
              <a:gd name="adj2" fmla="val 50000"/>
            </a:avLst>
          </a:prstGeom>
          <a:noFill/>
          <a:ln w="38100">
            <a:solidFill>
              <a:schemeClr val="accent2"/>
            </a:solidFill>
            <a:round/>
            <a:headEnd type="none" w="sm" len="sm"/>
            <a:tailEnd type="none" w="sm" len="sm"/>
          </a:ln>
          <a:effectLst/>
        </p:spPr>
        <p:txBody>
          <a:bodyPr wrap="none"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i="0">
                <a:solidFill>
                  <a:schemeClr val="tx1"/>
                </a:solidFill>
              </a:rPr>
              <a:t>Plan Summary Data</a:t>
            </a:r>
            <a:endParaRPr lang="en-US"/>
          </a:p>
        </p:txBody>
      </p:sp>
      <p:sp>
        <p:nvSpPr>
          <p:cNvPr id="4" name="Footer Placeholder 3"/>
          <p:cNvSpPr>
            <a:spLocks noGrp="1"/>
          </p:cNvSpPr>
          <p:nvPr>
            <p:ph type="ftr" sz="quarter" idx="11"/>
          </p:nvPr>
        </p:nvSpPr>
        <p:spPr>
          <a:xfrm>
            <a:off x="3124200" y="6569075"/>
            <a:ext cx="2895600" cy="365125"/>
          </a:xfr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2932D57-0C22-4811-955E-1D3BE0CC4CDA}" type="slidenum">
              <a:rPr lang="en-US" smtClean="0"/>
              <a:pPr/>
              <a:t>22</a:t>
            </a:fld>
            <a:endParaRPr lang="en-US"/>
          </a:p>
        </p:txBody>
      </p:sp>
      <p:graphicFrame>
        <p:nvGraphicFramePr>
          <p:cNvPr id="49152" name="Object 1024"/>
          <p:cNvGraphicFramePr>
            <a:graphicFrameLocks noChangeAspect="1"/>
          </p:cNvGraphicFramePr>
          <p:nvPr/>
        </p:nvGraphicFramePr>
        <p:xfrm>
          <a:off x="495300" y="2779713"/>
          <a:ext cx="8115300" cy="3292475"/>
        </p:xfrm>
        <a:graphic>
          <a:graphicData uri="http://schemas.openxmlformats.org/presentationml/2006/ole">
            <p:oleObj spid="_x0000_s36887" name="Worksheet" r:id="rId4" imgW="4937400" imgH="2000160" progId="Excel.Sheet.8">
              <p:embed/>
            </p:oleObj>
          </a:graphicData>
        </a:graphic>
      </p:graphicFrame>
      <p:sp>
        <p:nvSpPr>
          <p:cNvPr id="23556" name="Rectangle 4"/>
          <p:cNvSpPr>
            <a:spLocks noChangeArrowheads="1"/>
          </p:cNvSpPr>
          <p:nvPr/>
        </p:nvSpPr>
        <p:spPr bwMode="auto">
          <a:xfrm>
            <a:off x="3321050" y="1828800"/>
            <a:ext cx="2689225" cy="579438"/>
          </a:xfrm>
          <a:prstGeom prst="rect">
            <a:avLst/>
          </a:prstGeom>
          <a:noFill/>
          <a:ln w="12700">
            <a:noFill/>
            <a:miter lim="800000"/>
            <a:headEnd type="none" w="sm" len="sm"/>
            <a:tailEnd type="none" w="sm" len="sm"/>
          </a:ln>
          <a:effectLst/>
        </p:spPr>
        <p:txBody>
          <a:bodyPr wrap="none">
            <a:spAutoFit/>
          </a:bodyPr>
          <a:lstStyle/>
          <a:p>
            <a:r>
              <a:rPr lang="en-US">
                <a:solidFill>
                  <a:schemeClr val="tx1"/>
                </a:solidFill>
              </a:rPr>
              <a:t>DOL Oct Plan</a:t>
            </a:r>
          </a:p>
        </p:txBody>
      </p:sp>
      <p:grpSp>
        <p:nvGrpSpPr>
          <p:cNvPr id="2" name="Group 5"/>
          <p:cNvGrpSpPr>
            <a:grpSpLocks/>
          </p:cNvGrpSpPr>
          <p:nvPr/>
        </p:nvGrpSpPr>
        <p:grpSpPr bwMode="auto">
          <a:xfrm>
            <a:off x="228600" y="152400"/>
            <a:ext cx="8434388" cy="6453188"/>
            <a:chOff x="144" y="96"/>
            <a:chExt cx="5313" cy="4065"/>
          </a:xfrm>
        </p:grpSpPr>
        <p:sp>
          <p:nvSpPr>
            <p:cNvPr id="23558" name="AutoShape 6"/>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7"/>
            <p:cNvGrpSpPr>
              <a:grpSpLocks/>
            </p:cNvGrpSpPr>
            <p:nvPr/>
          </p:nvGrpSpPr>
          <p:grpSpPr bwMode="auto">
            <a:xfrm>
              <a:off x="144" y="96"/>
              <a:ext cx="720" cy="613"/>
              <a:chOff x="144" y="96"/>
              <a:chExt cx="720" cy="613"/>
            </a:xfrm>
          </p:grpSpPr>
          <p:sp>
            <p:nvSpPr>
              <p:cNvPr id="23560" name="Freeform 8"/>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3561" name="Freeform 9"/>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3562" name="Freeform 10"/>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3563" name="Freeform 11"/>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3564" name="Freeform 12"/>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3565" name="Freeform 13"/>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3566" name="Freeform 14"/>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67" name="Freeform 15"/>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3568" name="Freeform 16"/>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3569" name="Freeform 17"/>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3570" name="Freeform 18"/>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3571" name="Freeform 19"/>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572" name="Freeform 20"/>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3573" name="Freeform 21"/>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3574" name="Freeform 22"/>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75" name="Freeform 23"/>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576" name="Freeform 24"/>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3577" name="Freeform 25"/>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78" name="Freeform 26"/>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79" name="Freeform 27"/>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80" name="Freeform 28"/>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581" name="Freeform 29"/>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82" name="Freeform 30"/>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583" name="Freeform 31"/>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584" name="Freeform 32"/>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585" name="Freeform 33"/>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3586" name="Freeform 34"/>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587" name="Freeform 35"/>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3588" name="Freeform 36"/>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3589" name="Freeform 37"/>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590" name="Freeform 38"/>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591" name="Freeform 39"/>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592" name="Freeform 40"/>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593" name="Freeform 41"/>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594" name="Freeform 42"/>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595" name="Line 43"/>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596" name="Freeform 44"/>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597" name="Freeform 45"/>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598" name="Freeform 46"/>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599" name="Line 47"/>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00" name="Freeform 48"/>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601" name="Freeform 49"/>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02" name="Freeform 50"/>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03" name="Freeform 51"/>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04" name="Freeform 52"/>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05" name="Freeform 53"/>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06" name="Freeform 54"/>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07" name="Freeform 55"/>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08" name="Freeform 56"/>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09" name="Freeform 57"/>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0" name="Freeform 58"/>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1" name="Freeform 59"/>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12" name="Freeform 60"/>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3" name="Freeform 61"/>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14" name="Freeform 62"/>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15" name="Freeform 63"/>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6" name="Freeform 64"/>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7" name="Freeform 65"/>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8" name="Freeform 66"/>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19" name="Freeform 67"/>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20" name="Freeform 68"/>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21" name="Freeform 69"/>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22" name="Freeform 70"/>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23" name="Line 71"/>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24" name="Freeform 72"/>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25" name="Freeform 73"/>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26" name="Freeform 74"/>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27" name="Freeform 75"/>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3628" name="Freeform 76"/>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29" name="Freeform 77"/>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0" name="Freeform 78"/>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1" name="Freeform 79"/>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2" name="Freeform 80"/>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3" name="Freeform 81"/>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4" name="Line 82"/>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35" name="Freeform 83"/>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6" name="Freeform 84"/>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7" name="Line 85"/>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38" name="Freeform 86"/>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39" name="Line 87"/>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40" name="Freeform 88"/>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41" name="Line 89"/>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42" name="Freeform 90"/>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3" name="Freeform 91"/>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4" name="Freeform 92"/>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5" name="Freeform 93"/>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6" name="Freeform 94"/>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7" name="Freeform 95"/>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48" name="Freeform 96"/>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3649" name="Freeform 97"/>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3650" name="Freeform 98"/>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3651" name="Freeform 99"/>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652" name="Freeform 100"/>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53" name="Freeform 101"/>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54" name="Line 102"/>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55" name="Line 103"/>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56" name="Freeform 104"/>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657" name="Freeform 105"/>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58" name="Freeform 106"/>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659" name="Freeform 107"/>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660" name="Freeform 108"/>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3661" name="Freeform 109"/>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3662" name="Rectangle 110"/>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3663" name="Freeform 111"/>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64" name="Freeform 112"/>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65" name="Line 113"/>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66" name="Line 114"/>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67" name="Line 115"/>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68" name="Freeform 116"/>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69" name="Line 117"/>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70" name="Line 118"/>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71" name="Freeform 119"/>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672" name="Freeform 120"/>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73" name="Freeform 121"/>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74" name="Freeform 122"/>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75" name="Freeform 123"/>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76" name="Freeform 124"/>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3677" name="Freeform 125"/>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78" name="Line 126"/>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3679" name="Freeform 127"/>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3680" name="Freeform 128"/>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3681" name="Rectangle 129"/>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3682" name="Freeform 130"/>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3683" name="Rectangle 131"/>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048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048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0486" name="Rectangle 6"/>
          <p:cNvSpPr>
            <a:spLocks noGrp="1" noChangeArrowheads="1"/>
          </p:cNvSpPr>
          <p:nvPr>
            <p:ph idx="1"/>
          </p:nvPr>
        </p:nvSpPr>
        <p:spPr>
          <a:xfrm>
            <a:off x="609600" y="2667000"/>
            <a:ext cx="7772400" cy="2590800"/>
          </a:xfrm>
          <a:noFill/>
          <a:ln/>
        </p:spPr>
        <p:txBody>
          <a:bodyPr/>
          <a:lstStyle/>
          <a:p>
            <a:pPr>
              <a:buClr>
                <a:srgbClr val="CC0000"/>
              </a:buClr>
              <a:buFont typeface="Monotype Sorts" pitchFamily="2" charset="2"/>
              <a:buChar char="F"/>
            </a:pPr>
            <a:r>
              <a:rPr lang="en-US" sz="2800" dirty="0"/>
              <a:t>Planning is critical</a:t>
            </a:r>
            <a:endParaRPr lang="en-US" dirty="0"/>
          </a:p>
          <a:p>
            <a:pPr lvl="1">
              <a:buClr>
                <a:srgbClr val="000099"/>
              </a:buClr>
              <a:buFont typeface="Monotype Sorts" pitchFamily="2" charset="2"/>
              <a:buChar char="ä"/>
            </a:pPr>
            <a:r>
              <a:rPr lang="en-US" sz="2400" dirty="0"/>
              <a:t>Forces managers to think ahead</a:t>
            </a:r>
          </a:p>
          <a:p>
            <a:pPr lvl="1">
              <a:buClr>
                <a:srgbClr val="000099"/>
              </a:buClr>
              <a:buFont typeface="Monotype Sorts" pitchFamily="2" charset="2"/>
              <a:buChar char="ä"/>
            </a:pPr>
            <a:r>
              <a:rPr lang="en-US" sz="2400" dirty="0"/>
              <a:t>Plans are commitments to spend at a specific level</a:t>
            </a:r>
          </a:p>
          <a:p>
            <a:pPr lvl="2">
              <a:buClr>
                <a:schemeClr val="accent2"/>
              </a:buClr>
              <a:buFont typeface="Monotype Sorts" pitchFamily="2" charset="2"/>
              <a:buChar char="v"/>
            </a:pPr>
            <a:r>
              <a:rPr lang="en-US" sz="2400" dirty="0"/>
              <a:t>This is different than budgetary thought</a:t>
            </a:r>
          </a:p>
          <a:p>
            <a:pPr lvl="2">
              <a:buClr>
                <a:schemeClr val="accent2"/>
              </a:buClr>
              <a:buFont typeface="Monotype Sorts" pitchFamily="2" charset="2"/>
              <a:buChar char="v"/>
            </a:pPr>
            <a:r>
              <a:rPr lang="en-US" sz="2400" dirty="0"/>
              <a:t>This goal is continuous cost reduction</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23</a:t>
            </a:fld>
            <a:endParaRPr lang="en-US"/>
          </a:p>
        </p:txBody>
      </p:sp>
      <p:grpSp>
        <p:nvGrpSpPr>
          <p:cNvPr id="2" name="Group 7"/>
          <p:cNvGrpSpPr>
            <a:grpSpLocks/>
          </p:cNvGrpSpPr>
          <p:nvPr/>
        </p:nvGrpSpPr>
        <p:grpSpPr bwMode="auto">
          <a:xfrm>
            <a:off x="228600" y="152400"/>
            <a:ext cx="8434388" cy="6453188"/>
            <a:chOff x="144" y="96"/>
            <a:chExt cx="5313" cy="4065"/>
          </a:xfrm>
        </p:grpSpPr>
        <p:sp>
          <p:nvSpPr>
            <p:cNvPr id="20488" name="AutoShape 8"/>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9"/>
            <p:cNvGrpSpPr>
              <a:grpSpLocks/>
            </p:cNvGrpSpPr>
            <p:nvPr/>
          </p:nvGrpSpPr>
          <p:grpSpPr bwMode="auto">
            <a:xfrm>
              <a:off x="144" y="96"/>
              <a:ext cx="720" cy="613"/>
              <a:chOff x="144" y="96"/>
              <a:chExt cx="720" cy="613"/>
            </a:xfrm>
          </p:grpSpPr>
          <p:sp>
            <p:nvSpPr>
              <p:cNvPr id="20490" name="Freeform 10"/>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0491" name="Freeform 11"/>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0492" name="Freeform 12"/>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0493" name="Freeform 13"/>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0494" name="Freeform 14"/>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0495" name="Freeform 15"/>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0496" name="Freeform 16"/>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497" name="Freeform 17"/>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0498" name="Freeform 18"/>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0499" name="Freeform 19"/>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0500" name="Freeform 20"/>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0501" name="Freeform 21"/>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02" name="Freeform 22"/>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0503" name="Freeform 23"/>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0504" name="Freeform 24"/>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05" name="Freeform 25"/>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06" name="Freeform 26"/>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0507" name="Freeform 27"/>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08" name="Freeform 28"/>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09" name="Freeform 29"/>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10" name="Freeform 30"/>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11" name="Freeform 31"/>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12" name="Freeform 32"/>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13" name="Freeform 33"/>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14" name="Freeform 34"/>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15" name="Freeform 35"/>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0516" name="Freeform 36"/>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17" name="Freeform 37"/>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0518" name="Freeform 38"/>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0519" name="Freeform 39"/>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20" name="Freeform 40"/>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21" name="Freeform 41"/>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22" name="Freeform 42"/>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23" name="Freeform 43"/>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24" name="Freeform 44"/>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25" name="Line 45"/>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26" name="Freeform 46"/>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27" name="Freeform 47"/>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28" name="Freeform 48"/>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29" name="Line 49"/>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30" name="Freeform 50"/>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31" name="Freeform 51"/>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32" name="Freeform 52"/>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33" name="Freeform 53"/>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34" name="Freeform 54"/>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35" name="Freeform 55"/>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36" name="Freeform 56"/>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37" name="Freeform 57"/>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38" name="Freeform 58"/>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39" name="Freeform 59"/>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0" name="Freeform 60"/>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1" name="Freeform 61"/>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42" name="Freeform 62"/>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3" name="Freeform 63"/>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44" name="Freeform 64"/>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45" name="Freeform 65"/>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6" name="Freeform 66"/>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7" name="Freeform 67"/>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8" name="Freeform 68"/>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49" name="Freeform 69"/>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50" name="Freeform 70"/>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51" name="Freeform 71"/>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52" name="Freeform 72"/>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53" name="Line 73"/>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54" name="Freeform 74"/>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55" name="Freeform 75"/>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56" name="Freeform 76"/>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57" name="Freeform 77"/>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0558" name="Freeform 78"/>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59" name="Freeform 79"/>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0" name="Freeform 80"/>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1" name="Freeform 81"/>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2" name="Freeform 82"/>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3" name="Freeform 83"/>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4" name="Line 84"/>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65" name="Freeform 85"/>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6" name="Freeform 86"/>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7" name="Line 87"/>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68" name="Freeform 88"/>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69" name="Line 89"/>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70" name="Freeform 90"/>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71" name="Line 91"/>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72" name="Freeform 92"/>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3" name="Freeform 93"/>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4" name="Freeform 94"/>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5" name="Freeform 95"/>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6" name="Freeform 96"/>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7" name="Freeform 97"/>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78" name="Freeform 98"/>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0579" name="Freeform 99"/>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0580" name="Freeform 100"/>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0581" name="Freeform 101"/>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582" name="Freeform 102"/>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83" name="Freeform 103"/>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84" name="Line 104"/>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85" name="Line 105"/>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86" name="Freeform 106"/>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87" name="Freeform 107"/>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588" name="Freeform 108"/>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89" name="Freeform 109"/>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90" name="Freeform 110"/>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0591" name="Freeform 111"/>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0592" name="Rectangle 112"/>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0593" name="Freeform 113"/>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94" name="Freeform 114"/>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95" name="Line 115"/>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96" name="Line 116"/>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97" name="Line 117"/>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598" name="Freeform 118"/>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599" name="Line 119"/>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600" name="Line 120"/>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601" name="Freeform 121"/>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602" name="Freeform 122"/>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603" name="Freeform 123"/>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604" name="Freeform 124"/>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605" name="Freeform 125"/>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606" name="Freeform 126"/>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0607" name="Freeform 127"/>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608" name="Line 128"/>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0609" name="Freeform 129"/>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0610" name="Freeform 130"/>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0611" name="Rectangle 131"/>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0612" name="Freeform 132"/>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0613" name="Rectangle 133"/>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20614" name="Rectangle 134"/>
          <p:cNvSpPr>
            <a:spLocks noChangeArrowheads="1"/>
          </p:cNvSpPr>
          <p:nvPr/>
        </p:nvSpPr>
        <p:spPr bwMode="auto">
          <a:xfrm>
            <a:off x="2438400" y="609600"/>
            <a:ext cx="4038600" cy="1066800"/>
          </a:xfrm>
          <a:prstGeom prst="rect">
            <a:avLst/>
          </a:prstGeom>
          <a:solidFill>
            <a:srgbClr val="FFFFCC"/>
          </a:solidFill>
          <a:ln w="9525">
            <a:noFill/>
            <a:miter lim="800000"/>
            <a:headEnd/>
            <a:tailEnd/>
          </a:ln>
          <a:effectLst>
            <a:outerShdw dist="35921" dir="2700000" algn="ctr" rotWithShape="0">
              <a:schemeClr val="bg2"/>
            </a:outerShdw>
          </a:effectLst>
        </p:spPr>
        <p:txBody>
          <a:bodyPr lIns="92075" tIns="46038" rIns="92075" bIns="46038" anchor="ctr"/>
          <a:lstStyle/>
          <a:p>
            <a:pPr algn="ctr"/>
            <a:r>
              <a:rPr lang="en-US" sz="4400">
                <a:solidFill>
                  <a:schemeClr val="tx1"/>
                </a:solidFill>
                <a:effectLst>
                  <a:outerShdw blurRad="38100" dist="38100" dir="2700000" algn="tl">
                    <a:srgbClr val="FFFFFF"/>
                  </a:outerShdw>
                </a:effectLst>
              </a:rPr>
              <a:t>Cost Projection</a:t>
            </a:r>
          </a:p>
        </p:txBody>
      </p:sp>
      <p:sp>
        <p:nvSpPr>
          <p:cNvPr id="20615" name="Text Box 135"/>
          <p:cNvSpPr txBox="1">
            <a:spLocks noChangeArrowheads="1"/>
          </p:cNvSpPr>
          <p:nvPr/>
        </p:nvSpPr>
        <p:spPr bwMode="auto">
          <a:xfrm>
            <a:off x="4975225" y="5783263"/>
            <a:ext cx="3178175" cy="673100"/>
          </a:xfrm>
          <a:prstGeom prst="rect">
            <a:avLst/>
          </a:prstGeom>
          <a:noFill/>
          <a:ln w="12700">
            <a:noFill/>
            <a:miter lim="800000"/>
            <a:headEnd type="none" w="sm" len="sm"/>
            <a:tailEnd type="none" w="sm" len="sm"/>
          </a:ln>
          <a:effectLst/>
        </p:spPr>
        <p:txBody>
          <a:bodyPr>
            <a:spAutoFit/>
          </a:bodyPr>
          <a:lstStyle/>
          <a:p>
            <a:pPr>
              <a:lnSpc>
                <a:spcPct val="30000"/>
              </a:lnSpc>
              <a:spcBef>
                <a:spcPct val="50000"/>
              </a:spcBef>
            </a:pPr>
            <a:endParaRPr lang="en-US" sz="2000" i="1">
              <a:solidFill>
                <a:schemeClr val="tx1"/>
              </a:solidFill>
            </a:endParaRPr>
          </a:p>
          <a:p>
            <a:pPr>
              <a:lnSpc>
                <a:spcPct val="30000"/>
              </a:lnSpc>
              <a:spcBef>
                <a:spcPct val="50000"/>
              </a:spcBef>
            </a:pPr>
            <a:r>
              <a:rPr lang="en-US" sz="2000" i="1">
                <a:solidFill>
                  <a:schemeClr val="tx1"/>
                </a:solidFill>
              </a:rPr>
              <a:t>Garrison Commander</a:t>
            </a:r>
          </a:p>
          <a:p>
            <a:pPr>
              <a:lnSpc>
                <a:spcPct val="30000"/>
              </a:lnSpc>
              <a:spcBef>
                <a:spcPct val="50000"/>
              </a:spcBef>
            </a:pPr>
            <a:r>
              <a:rPr lang="en-US" sz="2000" i="1">
                <a:solidFill>
                  <a:schemeClr val="tx1"/>
                </a:solidFill>
              </a:rPr>
              <a:t>Fort Huachuca</a:t>
            </a:r>
            <a:endParaRPr lang="en-US" sz="20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229600" cy="1143000"/>
          </a:xfrm>
        </p:spPr>
        <p:txBody>
          <a:bodyPr>
            <a:normAutofit fontScale="90000"/>
          </a:bodyPr>
          <a:lstStyle/>
          <a:p>
            <a:pPr algn="l"/>
            <a:r>
              <a:rPr lang="en-US" dirty="0"/>
              <a:t>Planning’s Importance </a:t>
            </a:r>
            <a:r>
              <a:rPr lang="en-US" dirty="0" smtClean="0"/>
              <a:t/>
            </a:r>
            <a:br>
              <a:rPr lang="en-US" dirty="0" smtClean="0"/>
            </a:br>
            <a:r>
              <a:rPr lang="en-US" dirty="0" smtClean="0"/>
              <a:t>in </a:t>
            </a:r>
            <a:r>
              <a:rPr lang="en-US" dirty="0"/>
              <a:t>Winning the Cost War</a:t>
            </a:r>
          </a:p>
        </p:txBody>
      </p:sp>
      <p:sp>
        <p:nvSpPr>
          <p:cNvPr id="25603" name="Rectangle 3"/>
          <p:cNvSpPr>
            <a:spLocks noGrp="1" noChangeArrowheads="1"/>
          </p:cNvSpPr>
          <p:nvPr>
            <p:ph idx="1"/>
          </p:nvPr>
        </p:nvSpPr>
        <p:spPr>
          <a:xfrm>
            <a:off x="685800" y="2286000"/>
            <a:ext cx="7772400" cy="4114800"/>
          </a:xfrm>
        </p:spPr>
        <p:txBody>
          <a:bodyPr/>
          <a:lstStyle/>
          <a:p>
            <a:r>
              <a:rPr lang="en-US" dirty="0" smtClean="0"/>
              <a:t>Continuous improvement requires constant attention to the future</a:t>
            </a:r>
          </a:p>
          <a:p>
            <a:r>
              <a:rPr lang="en-US" dirty="0" smtClean="0"/>
              <a:t>Planning supports the goal of managed improvement by </a:t>
            </a:r>
          </a:p>
          <a:p>
            <a:pPr lvl="1"/>
            <a:r>
              <a:rPr lang="en-US" dirty="0" smtClean="0"/>
              <a:t>Setting challenging, but achievable, goals</a:t>
            </a:r>
          </a:p>
          <a:p>
            <a:pPr lvl="1"/>
            <a:r>
              <a:rPr lang="en-US" dirty="0" smtClean="0"/>
              <a:t>Establishing accountability</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24</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l"/>
            <a:r>
              <a:rPr lang="en-US" sz="4000" dirty="0" smtClean="0"/>
              <a:t>Planning Dynamics</a:t>
            </a:r>
            <a:endParaRPr lang="en-US" sz="4000" dirty="0"/>
          </a:p>
        </p:txBody>
      </p:sp>
      <p:sp>
        <p:nvSpPr>
          <p:cNvPr id="3" name="Content Placeholder 2"/>
          <p:cNvSpPr>
            <a:spLocks noGrp="1"/>
          </p:cNvSpPr>
          <p:nvPr>
            <p:ph idx="1"/>
          </p:nvPr>
        </p:nvSpPr>
        <p:spPr>
          <a:xfrm>
            <a:off x="533400" y="2133600"/>
            <a:ext cx="8458200" cy="4114800"/>
          </a:xfrm>
        </p:spPr>
        <p:txBody>
          <a:bodyPr>
            <a:normAutofit fontScale="92500"/>
          </a:bodyPr>
          <a:lstStyle/>
          <a:p>
            <a:r>
              <a:rPr lang="en-US" sz="2800" dirty="0" smtClean="0"/>
              <a:t>It is important that the plan be an organization’s performance commitment</a:t>
            </a:r>
          </a:p>
          <a:p>
            <a:pPr lvl="1"/>
            <a:r>
              <a:rPr lang="en-US" sz="2400" dirty="0" smtClean="0"/>
              <a:t>One way to never fail to meet plan is to set easy-to-achieve plans</a:t>
            </a:r>
          </a:p>
          <a:p>
            <a:r>
              <a:rPr lang="en-US" sz="2800" dirty="0" smtClean="0"/>
              <a:t>Leaders get more performance by setting aggressive plans</a:t>
            </a:r>
          </a:p>
          <a:p>
            <a:pPr lvl="1"/>
            <a:r>
              <a:rPr lang="en-US" sz="2400" dirty="0" smtClean="0"/>
              <a:t>If nobody ever fails to meet plan, the planning process is accepting mediocrity</a:t>
            </a:r>
          </a:p>
          <a:p>
            <a:pPr lvl="1"/>
            <a:r>
              <a:rPr lang="en-US" sz="2400" dirty="0" smtClean="0"/>
              <a:t>If nobody ever succeeds, the planning process is too aggressive</a:t>
            </a:r>
          </a:p>
          <a:p>
            <a:r>
              <a:rPr lang="en-US" sz="2800" dirty="0" smtClean="0"/>
              <a:t>Balancing challenge with impossible requires skill and understanding</a:t>
            </a:r>
            <a:endParaRPr lang="en-US" sz="28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25</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Autofit/>
          </a:bodyPr>
          <a:lstStyle/>
          <a:p>
            <a:pPr algn="l"/>
            <a:r>
              <a:rPr lang="en-US" sz="4000" dirty="0" smtClean="0"/>
              <a:t>Judgment Component </a:t>
            </a:r>
            <a:br>
              <a:rPr lang="en-US" sz="4000" dirty="0" smtClean="0"/>
            </a:br>
            <a:r>
              <a:rPr lang="en-US" sz="4000" dirty="0" smtClean="0"/>
              <a:t>Entity Can Help</a:t>
            </a:r>
            <a:endParaRPr lang="en-US" sz="4000"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82932D57-0C22-4811-955E-1D3BE0CC4CDA}" type="slidenum">
              <a:rPr lang="en-US" smtClean="0"/>
              <a:pPr/>
              <a:t>26</a:t>
            </a:fld>
            <a:endParaRPr lang="en-US"/>
          </a:p>
        </p:txBody>
      </p:sp>
      <p:graphicFrame>
        <p:nvGraphicFramePr>
          <p:cNvPr id="6" name="Table 5"/>
          <p:cNvGraphicFramePr>
            <a:graphicFrameLocks noGrp="1"/>
          </p:cNvGraphicFramePr>
          <p:nvPr/>
        </p:nvGraphicFramePr>
        <p:xfrm>
          <a:off x="457200" y="2066925"/>
          <a:ext cx="6019801" cy="828675"/>
        </p:xfrm>
        <a:graphic>
          <a:graphicData uri="http://schemas.openxmlformats.org/drawingml/2006/table">
            <a:tbl>
              <a:tblPr/>
              <a:tblGrid>
                <a:gridCol w="1364234"/>
                <a:gridCol w="896769"/>
                <a:gridCol w="887229"/>
                <a:gridCol w="887229"/>
                <a:gridCol w="877689"/>
                <a:gridCol w="190802"/>
                <a:gridCol w="915849"/>
              </a:tblGrid>
              <a:tr h="276225">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b"/>
                      <a:r>
                        <a:rPr lang="en-US" sz="1600" b="1" i="0" u="none" strike="noStrike">
                          <a:solidFill>
                            <a:srgbClr val="000000"/>
                          </a:solidFill>
                          <a:latin typeface="Calibri"/>
                        </a:rPr>
                        <a:t>Component Orgs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Calibri"/>
                        </a:rPr>
                        <a:t>Total Org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6225">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Calibri"/>
                        </a:rPr>
                        <a:t>A</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B</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Judgment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225">
                <a:tc>
                  <a:txBody>
                    <a:bodyPr/>
                    <a:lstStyle/>
                    <a:p>
                      <a:pPr algn="ctr" fontAlgn="b"/>
                      <a:r>
                        <a:rPr lang="en-US" sz="1600" b="1" i="0" u="none" strike="noStrike">
                          <a:solidFill>
                            <a:srgbClr val="000000"/>
                          </a:solidFill>
                          <a:latin typeface="Calibri"/>
                        </a:rPr>
                        <a:t>Spending Plan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934200" y="2266890"/>
            <a:ext cx="1828800" cy="400110"/>
          </a:xfrm>
          <a:prstGeom prst="rect">
            <a:avLst/>
          </a:prstGeom>
          <a:noFill/>
        </p:spPr>
        <p:txBody>
          <a:bodyPr wrap="square" rtlCol="0">
            <a:spAutoFit/>
          </a:bodyPr>
          <a:lstStyle/>
          <a:p>
            <a:pPr algn="ctr"/>
            <a:r>
              <a:rPr lang="en-US" sz="2000" dirty="0" smtClean="0">
                <a:solidFill>
                  <a:schemeClr val="tx1"/>
                </a:solidFill>
              </a:rPr>
              <a:t>Original plan</a:t>
            </a:r>
            <a:endParaRPr lang="en-US" sz="2000" dirty="0">
              <a:solidFill>
                <a:schemeClr val="tx1"/>
              </a:solidFill>
            </a:endParaRPr>
          </a:p>
        </p:txBody>
      </p:sp>
      <p:graphicFrame>
        <p:nvGraphicFramePr>
          <p:cNvPr id="8" name="Table 7"/>
          <p:cNvGraphicFramePr>
            <a:graphicFrameLocks noGrp="1"/>
          </p:cNvGraphicFramePr>
          <p:nvPr/>
        </p:nvGraphicFramePr>
        <p:xfrm>
          <a:off x="457200" y="3286125"/>
          <a:ext cx="6019801" cy="828675"/>
        </p:xfrm>
        <a:graphic>
          <a:graphicData uri="http://schemas.openxmlformats.org/drawingml/2006/table">
            <a:tbl>
              <a:tblPr>
                <a:effectLst>
                  <a:outerShdw blurRad="50800" dist="38100" dir="2700000" algn="tl" rotWithShape="0">
                    <a:prstClr val="black">
                      <a:alpha val="40000"/>
                    </a:prstClr>
                  </a:outerShdw>
                </a:effectLst>
              </a:tblPr>
              <a:tblGrid>
                <a:gridCol w="1364234"/>
                <a:gridCol w="896769"/>
                <a:gridCol w="887229"/>
                <a:gridCol w="887229"/>
                <a:gridCol w="877689"/>
                <a:gridCol w="190802"/>
                <a:gridCol w="915849"/>
              </a:tblGrid>
              <a:tr h="276225">
                <a:tc>
                  <a:txBody>
                    <a:bodyPr/>
                    <a:lstStyle/>
                    <a:p>
                      <a:pPr algn="ctr" fontAlgn="b"/>
                      <a:r>
                        <a:rPr lang="en-US" sz="16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b"/>
                      <a:r>
                        <a:rPr lang="en-US" sz="1600" b="1" i="0" u="none" strike="noStrike">
                          <a:solidFill>
                            <a:srgbClr val="000000"/>
                          </a:solidFill>
                          <a:latin typeface="Calibri"/>
                        </a:rPr>
                        <a:t>Component Orgs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Calibri"/>
                        </a:rPr>
                        <a:t>Total Org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6225">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Calibri"/>
                        </a:rPr>
                        <a:t>A</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B</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Judgment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225">
                <a:tc>
                  <a:txBody>
                    <a:bodyPr/>
                    <a:lstStyle/>
                    <a:p>
                      <a:pPr algn="ctr" fontAlgn="b"/>
                      <a:r>
                        <a:rPr lang="en-US" sz="1600" b="1" i="0" u="none" strike="noStrike">
                          <a:solidFill>
                            <a:srgbClr val="000000"/>
                          </a:solidFill>
                          <a:latin typeface="Calibri"/>
                        </a:rPr>
                        <a:t>Spending Plan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-20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280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6629400" y="3330714"/>
            <a:ext cx="2514600" cy="707886"/>
          </a:xfrm>
          <a:prstGeom prst="rect">
            <a:avLst/>
          </a:prstGeom>
          <a:noFill/>
        </p:spPr>
        <p:txBody>
          <a:bodyPr wrap="square" rtlCol="0">
            <a:spAutoFit/>
          </a:bodyPr>
          <a:lstStyle/>
          <a:p>
            <a:pPr algn="ctr"/>
            <a:r>
              <a:rPr lang="en-US" sz="2000" dirty="0" smtClean="0">
                <a:solidFill>
                  <a:schemeClr val="tx1"/>
                </a:solidFill>
              </a:rPr>
              <a:t>Initial response to goal from higher HQ</a:t>
            </a:r>
          </a:p>
        </p:txBody>
      </p:sp>
      <p:graphicFrame>
        <p:nvGraphicFramePr>
          <p:cNvPr id="10" name="Table 9"/>
          <p:cNvGraphicFramePr>
            <a:graphicFrameLocks noGrp="1"/>
          </p:cNvGraphicFramePr>
          <p:nvPr/>
        </p:nvGraphicFramePr>
        <p:xfrm>
          <a:off x="457200" y="5114925"/>
          <a:ext cx="6019801" cy="828675"/>
        </p:xfrm>
        <a:graphic>
          <a:graphicData uri="http://schemas.openxmlformats.org/drawingml/2006/table">
            <a:tbl>
              <a:tblPr>
                <a:effectLst>
                  <a:outerShdw blurRad="50800" dist="38100" dir="2700000" algn="tl" rotWithShape="0">
                    <a:prstClr val="black">
                      <a:alpha val="40000"/>
                    </a:prstClr>
                  </a:outerShdw>
                </a:effectLst>
              </a:tblPr>
              <a:tblGrid>
                <a:gridCol w="1364234"/>
                <a:gridCol w="896769"/>
                <a:gridCol w="887229"/>
                <a:gridCol w="887229"/>
                <a:gridCol w="877689"/>
                <a:gridCol w="190802"/>
                <a:gridCol w="915849"/>
              </a:tblGrid>
              <a:tr h="276225">
                <a:tc>
                  <a:txBody>
                    <a:bodyPr/>
                    <a:lstStyle/>
                    <a:p>
                      <a:pPr algn="ctr" fontAlgn="b"/>
                      <a:r>
                        <a:rPr lang="en-US" sz="16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b"/>
                      <a:r>
                        <a:rPr lang="en-US" sz="1600" b="1" i="0" u="none" strike="noStrike">
                          <a:solidFill>
                            <a:srgbClr val="000000"/>
                          </a:solidFill>
                          <a:latin typeface="Calibri"/>
                        </a:rPr>
                        <a:t>Component Orgs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latin typeface="Calibri"/>
                        </a:rPr>
                        <a:t>Total Org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6225">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latin typeface="Calibri"/>
                        </a:rPr>
                        <a:t>A</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B</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Judgment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225">
                <a:tc>
                  <a:txBody>
                    <a:bodyPr/>
                    <a:lstStyle/>
                    <a:p>
                      <a:pPr algn="ctr" fontAlgn="b"/>
                      <a:r>
                        <a:rPr lang="en-US" sz="1600" b="1" i="0" u="none" strike="noStrike">
                          <a:solidFill>
                            <a:srgbClr val="000000"/>
                          </a:solidFill>
                          <a:latin typeface="Calibri"/>
                        </a:rPr>
                        <a:t>Spending Plan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90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90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90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1"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280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4038600" y="4245114"/>
            <a:ext cx="1828800" cy="707886"/>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chemeClr val="tx1"/>
                </a:solidFill>
              </a:rPr>
              <a:t>Wrong Way Judgment</a:t>
            </a:r>
            <a:endParaRPr lang="en-US" sz="2000" dirty="0">
              <a:solidFill>
                <a:schemeClr val="tx1"/>
              </a:solidFill>
            </a:endParaRPr>
          </a:p>
        </p:txBody>
      </p:sp>
      <p:sp>
        <p:nvSpPr>
          <p:cNvPr id="12" name="TextBox 11"/>
          <p:cNvSpPr txBox="1"/>
          <p:nvPr/>
        </p:nvSpPr>
        <p:spPr>
          <a:xfrm>
            <a:off x="4038600" y="6073914"/>
            <a:ext cx="1828800" cy="70788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chemeClr val="tx1"/>
                </a:solidFill>
              </a:rPr>
              <a:t>Right Way Judgment</a:t>
            </a:r>
            <a:endParaRPr lang="en-US" sz="2000" dirty="0">
              <a:solidFill>
                <a:schemeClr val="tx1"/>
              </a:solidFill>
            </a:endParaRPr>
          </a:p>
        </p:txBody>
      </p:sp>
      <p:sp>
        <p:nvSpPr>
          <p:cNvPr id="13" name="TextBox 12"/>
          <p:cNvSpPr txBox="1"/>
          <p:nvPr/>
        </p:nvSpPr>
        <p:spPr>
          <a:xfrm>
            <a:off x="6629400" y="5029200"/>
            <a:ext cx="2514600" cy="1015663"/>
          </a:xfrm>
          <a:prstGeom prst="rect">
            <a:avLst/>
          </a:prstGeom>
          <a:noFill/>
        </p:spPr>
        <p:txBody>
          <a:bodyPr wrap="square" rtlCol="0">
            <a:spAutoFit/>
          </a:bodyPr>
          <a:lstStyle/>
          <a:p>
            <a:pPr algn="ctr"/>
            <a:r>
              <a:rPr lang="en-US" sz="2000" dirty="0" smtClean="0">
                <a:solidFill>
                  <a:schemeClr val="tx1"/>
                </a:solidFill>
              </a:rPr>
              <a:t>Final response that establishes goal for components</a:t>
            </a:r>
          </a:p>
        </p:txBody>
      </p:sp>
      <p:grpSp>
        <p:nvGrpSpPr>
          <p:cNvPr id="14" name="Group 46"/>
          <p:cNvGrpSpPr>
            <a:grpSpLocks/>
          </p:cNvGrpSpPr>
          <p:nvPr/>
        </p:nvGrpSpPr>
        <p:grpSpPr bwMode="auto">
          <a:xfrm>
            <a:off x="6192837" y="158750"/>
            <a:ext cx="2874963" cy="1797053"/>
            <a:chOff x="56" y="808"/>
            <a:chExt cx="4919" cy="3424"/>
          </a:xfrm>
        </p:grpSpPr>
        <p:sp>
          <p:nvSpPr>
            <p:cNvPr id="15"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6"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17"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8"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9"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20"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21"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22"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23"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24"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25"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26"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27"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8"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9"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30"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1"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32"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33"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34"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35"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36"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7"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8"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9"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40"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If plans and forecasts are always achieved, what does that say about the plans?</a:t>
            </a:r>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27</a:t>
            </a:fld>
            <a:endParaRPr lang="en-US"/>
          </a:p>
        </p:txBody>
      </p:sp>
      <p:pic>
        <p:nvPicPr>
          <p:cNvPr id="90114"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5240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765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normAutofit fontScale="90000"/>
          </a:bodyPr>
          <a:lstStyle/>
          <a:p>
            <a:pPr algn="l"/>
            <a:r>
              <a:rPr lang="en-US" dirty="0"/>
              <a:t>Why is After Action Review </a:t>
            </a:r>
            <a:r>
              <a:rPr lang="en-US" dirty="0" smtClean="0"/>
              <a:t/>
            </a:r>
            <a:br>
              <a:rPr lang="en-US" dirty="0" smtClean="0"/>
            </a:br>
            <a:r>
              <a:rPr lang="en-US" dirty="0" smtClean="0"/>
              <a:t>Important </a:t>
            </a:r>
            <a:r>
              <a:rPr lang="en-US" dirty="0"/>
              <a:t>in Battle?</a:t>
            </a:r>
          </a:p>
        </p:txBody>
      </p:sp>
      <p:sp>
        <p:nvSpPr>
          <p:cNvPr id="52227" name="Rectangle 1027"/>
          <p:cNvSpPr>
            <a:spLocks noGrp="1" noChangeArrowheads="1"/>
          </p:cNvSpPr>
          <p:nvPr>
            <p:ph idx="1"/>
          </p:nvPr>
        </p:nvSpPr>
        <p:spPr>
          <a:xfrm>
            <a:off x="685800" y="2209800"/>
            <a:ext cx="7772400" cy="4114800"/>
          </a:xfrm>
        </p:spPr>
        <p:txBody>
          <a:bodyPr/>
          <a:lstStyle/>
          <a:p>
            <a:r>
              <a:rPr lang="en-US" dirty="0" smtClean="0"/>
              <a:t>“Those who do not learn from history are doomed to repeat it”</a:t>
            </a:r>
          </a:p>
          <a:p>
            <a:r>
              <a:rPr lang="en-US" dirty="0" smtClean="0"/>
              <a:t>AAR is a learning process</a:t>
            </a:r>
          </a:p>
          <a:p>
            <a:pPr lvl="1"/>
            <a:r>
              <a:rPr lang="en-US" dirty="0" smtClean="0"/>
              <a:t>Recognized as a key aspect of the army’s transition of last thirty years</a:t>
            </a:r>
          </a:p>
          <a:p>
            <a:pPr lvl="1"/>
            <a:r>
              <a:rPr lang="en-US" dirty="0" smtClean="0"/>
              <a:t>Embedded in training and </a:t>
            </a:r>
            <a:r>
              <a:rPr lang="en-US" dirty="0" err="1" smtClean="0"/>
              <a:t>warfighting</a:t>
            </a:r>
            <a:r>
              <a:rPr lang="en-US" dirty="0" smtClean="0"/>
              <a:t> processes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28</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en-US" i="1" u="sng" dirty="0"/>
              <a:t>Into the Storm</a:t>
            </a:r>
          </a:p>
        </p:txBody>
      </p:sp>
      <p:sp>
        <p:nvSpPr>
          <p:cNvPr id="53251" name="Rectangle 3"/>
          <p:cNvSpPr>
            <a:spLocks noGrp="1" noChangeArrowheads="1"/>
          </p:cNvSpPr>
          <p:nvPr>
            <p:ph idx="1"/>
          </p:nvPr>
        </p:nvSpPr>
        <p:spPr>
          <a:xfrm>
            <a:off x="457200" y="2332037"/>
            <a:ext cx="8229600" cy="4144963"/>
          </a:xfrm>
        </p:spPr>
        <p:txBody>
          <a:bodyPr/>
          <a:lstStyle/>
          <a:p>
            <a:r>
              <a:rPr lang="en-US" dirty="0" smtClean="0"/>
              <a:t>“After a training event the OC (observer controller) led a small seminar for the participants during which they could discover for themselves what they needed to do – improve commander and unit performance.”</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29</a:t>
            </a:fld>
            <a:endParaRPr lang="en-US"/>
          </a:p>
        </p:txBody>
      </p:sp>
      <p:sp>
        <p:nvSpPr>
          <p:cNvPr id="53252" name="Text Box 4"/>
          <p:cNvSpPr txBox="1">
            <a:spLocks noChangeArrowheads="1"/>
          </p:cNvSpPr>
          <p:nvPr/>
        </p:nvSpPr>
        <p:spPr bwMode="auto">
          <a:xfrm>
            <a:off x="5462588" y="5715000"/>
            <a:ext cx="2708275"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tx1"/>
                </a:solidFill>
              </a:rPr>
              <a:t>-Clancy and Franks</a:t>
            </a:r>
          </a:p>
        </p:txBody>
      </p:sp>
      <p:grpSp>
        <p:nvGrpSpPr>
          <p:cNvPr id="7" name="Group 6"/>
          <p:cNvGrpSpPr/>
          <p:nvPr/>
        </p:nvGrpSpPr>
        <p:grpSpPr>
          <a:xfrm>
            <a:off x="5929312" y="158750"/>
            <a:ext cx="3138488" cy="1808233"/>
            <a:chOff x="3505200" y="158750"/>
            <a:chExt cx="3138488" cy="1808233"/>
          </a:xfrm>
        </p:grpSpPr>
        <p:sp>
          <p:nvSpPr>
            <p:cNvPr id="8"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10"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2"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3"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4"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5"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6"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7"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8"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9"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20"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1"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3"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4"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5"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6"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7"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8"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9"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30"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1"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2"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3"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4"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5"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6"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7"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8"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Task:  </a:t>
            </a:r>
            <a:r>
              <a:rPr lang="en-US" dirty="0" smtClean="0"/>
              <a:t>Identify </a:t>
            </a:r>
            <a:r>
              <a:rPr lang="en-US" dirty="0"/>
              <a:t>the steps in the </a:t>
            </a:r>
            <a:r>
              <a:rPr lang="en-US" dirty="0" smtClean="0"/>
              <a:t>AAR</a:t>
            </a:r>
          </a:p>
          <a:p>
            <a:r>
              <a:rPr lang="en-US" b="1" dirty="0" smtClean="0"/>
              <a:t>Condition:  </a:t>
            </a:r>
            <a:r>
              <a:rPr lang="en-US" dirty="0"/>
              <a:t>You are training to become an ACE with access to ICAM course handouts, readings, and spreadsheet tools and awareness of Operational Environment (OE)/Contemporary Operational Environment (COE) variables and actors</a:t>
            </a:r>
            <a:r>
              <a:rPr lang="en-US" dirty="0" smtClean="0"/>
              <a:t>.</a:t>
            </a:r>
          </a:p>
          <a:p>
            <a:r>
              <a:rPr lang="en-US" b="1" dirty="0" smtClean="0"/>
              <a:t>Standard:  </a:t>
            </a:r>
            <a:r>
              <a:rPr lang="en-US" dirty="0" smtClean="0"/>
              <a:t>with at least 80% accuracy:</a:t>
            </a:r>
          </a:p>
          <a:p>
            <a:pPr lvl="1"/>
            <a:r>
              <a:rPr lang="en-US" dirty="0" smtClean="0"/>
              <a:t>Describe the planning process</a:t>
            </a:r>
          </a:p>
          <a:p>
            <a:pPr lvl="1"/>
            <a:r>
              <a:rPr lang="en-US" dirty="0" smtClean="0"/>
              <a:t>Describe the importance of the AAR</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3</a:t>
            </a:fld>
            <a:endParaRPr lang="en-US"/>
          </a:p>
        </p:txBody>
      </p:sp>
    </p:spTree>
    <p:extLst>
      <p:ext uri="{BB962C8B-B14F-4D97-AF65-F5344CB8AC3E}">
        <p14:creationId xmlns:p14="http://schemas.microsoft.com/office/powerpoint/2010/main" xmlns="" val="384055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pPr algn="l"/>
            <a:r>
              <a:rPr lang="en-US" i="1" u="sng" dirty="0"/>
              <a:t>Into the Storm</a:t>
            </a:r>
          </a:p>
        </p:txBody>
      </p:sp>
      <p:sp>
        <p:nvSpPr>
          <p:cNvPr id="54275" name="Rectangle 1027"/>
          <p:cNvSpPr>
            <a:spLocks noGrp="1" noChangeArrowheads="1"/>
          </p:cNvSpPr>
          <p:nvPr>
            <p:ph idx="1"/>
          </p:nvPr>
        </p:nvSpPr>
        <p:spPr>
          <a:xfrm>
            <a:off x="685800" y="2209800"/>
            <a:ext cx="7772400" cy="4114800"/>
          </a:xfrm>
        </p:spPr>
        <p:txBody>
          <a:bodyPr/>
          <a:lstStyle/>
          <a:p>
            <a:r>
              <a:rPr lang="en-US" dirty="0"/>
              <a:t>“AAR </a:t>
            </a:r>
            <a:r>
              <a:rPr lang="en-US" dirty="0" smtClean="0"/>
              <a:t>Seminars used the following framework:</a:t>
            </a:r>
          </a:p>
          <a:p>
            <a:pPr lvl="1"/>
            <a:r>
              <a:rPr lang="en-US" dirty="0" smtClean="0"/>
              <a:t>What was the unit trying to do?</a:t>
            </a:r>
          </a:p>
          <a:p>
            <a:pPr lvl="1"/>
            <a:r>
              <a:rPr lang="en-US" dirty="0" smtClean="0"/>
              <a:t>What actually happened?</a:t>
            </a:r>
          </a:p>
          <a:p>
            <a:pPr lvl="1"/>
            <a:r>
              <a:rPr lang="en-US" dirty="0" smtClean="0"/>
              <a:t>And why the difference?”</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30</a:t>
            </a:fld>
            <a:endParaRPr lang="en-US"/>
          </a:p>
        </p:txBody>
      </p:sp>
      <p:sp>
        <p:nvSpPr>
          <p:cNvPr id="54276" name="Rectangle 1028"/>
          <p:cNvSpPr>
            <a:spLocks noChangeArrowheads="1"/>
          </p:cNvSpPr>
          <p:nvPr/>
        </p:nvSpPr>
        <p:spPr bwMode="auto">
          <a:xfrm>
            <a:off x="5216525" y="5334000"/>
            <a:ext cx="2708275"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tx1"/>
                </a:solidFill>
              </a:rPr>
              <a:t>-Clancy and Franks</a:t>
            </a:r>
          </a:p>
        </p:txBody>
      </p:sp>
      <p:grpSp>
        <p:nvGrpSpPr>
          <p:cNvPr id="7" name="Group 6"/>
          <p:cNvGrpSpPr/>
          <p:nvPr/>
        </p:nvGrpSpPr>
        <p:grpSpPr>
          <a:xfrm>
            <a:off x="5929312" y="158750"/>
            <a:ext cx="3138488" cy="1808233"/>
            <a:chOff x="3505200" y="158750"/>
            <a:chExt cx="3138488" cy="1808233"/>
          </a:xfrm>
        </p:grpSpPr>
        <p:sp>
          <p:nvSpPr>
            <p:cNvPr id="8"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10"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2"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3"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4"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5"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6"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7"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8"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9"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20"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1"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3"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4"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5"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6"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7"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8"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9"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30"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1"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2"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3"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4"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5"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6"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7"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8"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122"/>
          <p:cNvSpPr>
            <a:spLocks noGrp="1" noChangeArrowheads="1"/>
          </p:cNvSpPr>
          <p:nvPr>
            <p:ph type="title"/>
          </p:nvPr>
        </p:nvSpPr>
        <p:spPr/>
        <p:txBody>
          <a:bodyPr/>
          <a:lstStyle/>
          <a:p>
            <a:pPr algn="l"/>
            <a:r>
              <a:rPr lang="en-US" i="1" u="sng" dirty="0"/>
              <a:t>Into the Storm</a:t>
            </a:r>
          </a:p>
        </p:txBody>
      </p:sp>
      <p:sp>
        <p:nvSpPr>
          <p:cNvPr id="55299" name="Rectangle 5123"/>
          <p:cNvSpPr>
            <a:spLocks noGrp="1" noChangeArrowheads="1"/>
          </p:cNvSpPr>
          <p:nvPr>
            <p:ph idx="1"/>
          </p:nvPr>
        </p:nvSpPr>
        <p:spPr>
          <a:xfrm>
            <a:off x="685800" y="1981200"/>
            <a:ext cx="8153400" cy="4114800"/>
          </a:xfrm>
        </p:spPr>
        <p:txBody>
          <a:bodyPr/>
          <a:lstStyle/>
          <a:p>
            <a:r>
              <a:rPr lang="en-US" dirty="0" smtClean="0"/>
              <a:t>Key points</a:t>
            </a:r>
          </a:p>
          <a:p>
            <a:pPr lvl="1"/>
            <a:r>
              <a:rPr lang="en-US" dirty="0" smtClean="0"/>
              <a:t>“Aim not to blame or judge”</a:t>
            </a:r>
          </a:p>
          <a:p>
            <a:pPr lvl="1"/>
            <a:r>
              <a:rPr lang="en-US" dirty="0" smtClean="0"/>
              <a:t>“Required active participation”</a:t>
            </a:r>
          </a:p>
          <a:p>
            <a:pPr lvl="1"/>
            <a:r>
              <a:rPr lang="en-US" dirty="0" smtClean="0"/>
              <a:t>“Freedom to bring up issues”</a:t>
            </a:r>
          </a:p>
          <a:p>
            <a:pPr lvl="1"/>
            <a:r>
              <a:rPr lang="en-US" dirty="0" smtClean="0"/>
              <a:t>“Opened up and analyzes own performance”</a:t>
            </a:r>
          </a:p>
          <a:p>
            <a:pPr lvl="1"/>
            <a:r>
              <a:rPr lang="en-US" dirty="0" smtClean="0"/>
              <a:t>“Based on objective data”</a:t>
            </a:r>
          </a:p>
          <a:p>
            <a:pPr lvl="1"/>
            <a:endParaRPr lang="en-US" dirty="0"/>
          </a:p>
          <a:p>
            <a:pPr lvl="1"/>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31</a:t>
            </a:fld>
            <a:endParaRPr lang="en-US"/>
          </a:p>
        </p:txBody>
      </p:sp>
      <p:sp>
        <p:nvSpPr>
          <p:cNvPr id="55300" name="Rectangle 5124"/>
          <p:cNvSpPr>
            <a:spLocks noChangeArrowheads="1"/>
          </p:cNvSpPr>
          <p:nvPr/>
        </p:nvSpPr>
        <p:spPr bwMode="auto">
          <a:xfrm>
            <a:off x="5521325" y="5562600"/>
            <a:ext cx="2708275"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tx1"/>
                </a:solidFill>
              </a:rPr>
              <a:t>-Clancy and Franks</a:t>
            </a:r>
          </a:p>
        </p:txBody>
      </p:sp>
      <p:grpSp>
        <p:nvGrpSpPr>
          <p:cNvPr id="7" name="Group 6"/>
          <p:cNvGrpSpPr/>
          <p:nvPr/>
        </p:nvGrpSpPr>
        <p:grpSpPr>
          <a:xfrm>
            <a:off x="5929312" y="158750"/>
            <a:ext cx="3138488" cy="1808233"/>
            <a:chOff x="3505200" y="158750"/>
            <a:chExt cx="3138488" cy="1808233"/>
          </a:xfrm>
        </p:grpSpPr>
        <p:sp>
          <p:nvSpPr>
            <p:cNvPr id="8"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10"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2"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3"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4"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5"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6"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7"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8"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9"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20"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1"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3"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4"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5"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6"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7"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8"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9"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30"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1"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2"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3"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4"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5"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6"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7"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8"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381000"/>
            <a:ext cx="8229600" cy="1143000"/>
          </a:xfrm>
        </p:spPr>
        <p:txBody>
          <a:bodyPr/>
          <a:lstStyle/>
          <a:p>
            <a:pPr algn="l"/>
            <a:r>
              <a:rPr lang="en-US" dirty="0"/>
              <a:t>Why AAR in the Cost War?</a:t>
            </a:r>
          </a:p>
        </p:txBody>
      </p:sp>
      <p:sp>
        <p:nvSpPr>
          <p:cNvPr id="56323" name="Rectangle 3"/>
          <p:cNvSpPr>
            <a:spLocks noGrp="1" noChangeArrowheads="1"/>
          </p:cNvSpPr>
          <p:nvPr>
            <p:ph idx="1"/>
          </p:nvPr>
        </p:nvSpPr>
        <p:spPr>
          <a:xfrm>
            <a:off x="685800" y="2286000"/>
            <a:ext cx="7772400" cy="4114800"/>
          </a:xfrm>
        </p:spPr>
        <p:txBody>
          <a:bodyPr/>
          <a:lstStyle/>
          <a:p>
            <a:r>
              <a:rPr lang="en-US" dirty="0" smtClean="0"/>
              <a:t>Needed for same reasons as needed in training and </a:t>
            </a:r>
            <a:r>
              <a:rPr lang="en-US" dirty="0" err="1" smtClean="0"/>
              <a:t>warfighting</a:t>
            </a:r>
            <a:endParaRPr lang="en-US" dirty="0" smtClean="0"/>
          </a:p>
          <a:p>
            <a:r>
              <a:rPr lang="en-US" dirty="0" smtClean="0"/>
              <a:t>Institutionalizes leadership control for continuous improvement in the utilization of resources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32</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 name="Right Arrow 126"/>
          <p:cNvSpPr/>
          <p:nvPr/>
        </p:nvSpPr>
        <p:spPr>
          <a:xfrm>
            <a:off x="152400" y="2362200"/>
            <a:ext cx="5257800" cy="2667000"/>
          </a:xfrm>
          <a:prstGeom prst="rightArrow">
            <a:avLst>
              <a:gd name="adj1" fmla="val 50000"/>
              <a:gd name="adj2" fmla="val 30583"/>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67586" name="Text Box 2"/>
          <p:cNvSpPr txBox="1">
            <a:spLocks noChangeArrowheads="1"/>
          </p:cNvSpPr>
          <p:nvPr/>
        </p:nvSpPr>
        <p:spPr bwMode="auto">
          <a:xfrm>
            <a:off x="3946525" y="2398713"/>
            <a:ext cx="2835275" cy="366712"/>
          </a:xfrm>
          <a:prstGeom prst="rect">
            <a:avLst/>
          </a:prstGeom>
          <a:noFill/>
          <a:ln w="12700">
            <a:noFill/>
            <a:miter lim="800000"/>
            <a:headEnd type="none" w="sm" len="sm"/>
            <a:tailEnd type="none" w="sm" len="sm"/>
          </a:ln>
        </p:spPr>
        <p:txBody>
          <a:bodyPr>
            <a:spAutoFit/>
          </a:bodyPr>
          <a:lstStyle/>
          <a:p>
            <a:pPr eaLnBrk="1" hangingPunct="1"/>
            <a:endParaRPr lang="en-US" sz="1800" b="0">
              <a:solidFill>
                <a:srgbClr val="000000"/>
              </a:solidFill>
              <a:latin typeface="Arial" charset="0"/>
            </a:endParaRPr>
          </a:p>
        </p:txBody>
      </p:sp>
      <p:sp>
        <p:nvSpPr>
          <p:cNvPr id="67587" name="Text Box 3"/>
          <p:cNvSpPr txBox="1">
            <a:spLocks noChangeArrowheads="1"/>
          </p:cNvSpPr>
          <p:nvPr/>
        </p:nvSpPr>
        <p:spPr bwMode="auto">
          <a:xfrm>
            <a:off x="5257800" y="863025"/>
            <a:ext cx="4191000" cy="584775"/>
          </a:xfrm>
          <a:prstGeom prst="rect">
            <a:avLst/>
          </a:prstGeom>
          <a:noFill/>
          <a:ln w="12700">
            <a:noFill/>
            <a:miter lim="800000"/>
            <a:headEnd type="none" w="sm" len="sm"/>
            <a:tailEnd type="none" w="sm" len="sm"/>
          </a:ln>
        </p:spPr>
        <p:txBody>
          <a:bodyPr>
            <a:spAutoFit/>
          </a:bodyPr>
          <a:lstStyle/>
          <a:p>
            <a:pPr algn="ctr" eaLnBrk="1" hangingPunct="1">
              <a:spcBef>
                <a:spcPct val="50000"/>
              </a:spcBef>
            </a:pPr>
            <a:r>
              <a:rPr lang="en-US" dirty="0">
                <a:solidFill>
                  <a:srgbClr val="000000"/>
                </a:solidFill>
                <a:latin typeface="Calibri" pitchFamily="34" charset="0"/>
              </a:rPr>
              <a:t>   Fort Huachuca</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grpSp>
        <p:nvGrpSpPr>
          <p:cNvPr id="2" name="Group 129"/>
          <p:cNvGrpSpPr>
            <a:grpSpLocks/>
          </p:cNvGrpSpPr>
          <p:nvPr/>
        </p:nvGrpSpPr>
        <p:grpSpPr bwMode="auto">
          <a:xfrm>
            <a:off x="6362700" y="1371600"/>
            <a:ext cx="1981200" cy="1295400"/>
            <a:chOff x="220982" y="142874"/>
            <a:chExt cx="1150618" cy="931864"/>
          </a:xfrm>
          <a:solidFill>
            <a:schemeClr val="tx1">
              <a:lumMod val="50000"/>
              <a:lumOff val="50000"/>
            </a:schemeClr>
          </a:solidFill>
        </p:grpSpPr>
        <p:sp>
          <p:nvSpPr>
            <p:cNvPr id="73735" name="Freeform 5"/>
            <p:cNvSpPr>
              <a:spLocks/>
            </p:cNvSpPr>
            <p:nvPr/>
          </p:nvSpPr>
          <p:spPr bwMode="auto">
            <a:xfrm>
              <a:off x="249993" y="265614"/>
              <a:ext cx="427870" cy="736099"/>
            </a:xfrm>
            <a:custGeom>
              <a:avLst/>
              <a:gdLst>
                <a:gd name="T0" fmla="*/ 67 w 283"/>
                <a:gd name="T1" fmla="*/ 153 h 414"/>
                <a:gd name="T2" fmla="*/ 50 w 283"/>
                <a:gd name="T3" fmla="*/ 153 h 414"/>
                <a:gd name="T4" fmla="*/ 30 w 283"/>
                <a:gd name="T5" fmla="*/ 141 h 414"/>
                <a:gd name="T6" fmla="*/ 18 w 283"/>
                <a:gd name="T7" fmla="*/ 78 h 414"/>
                <a:gd name="T8" fmla="*/ 0 w 283"/>
                <a:gd name="T9" fmla="*/ 76 h 414"/>
                <a:gd name="T10" fmla="*/ 3 w 283"/>
                <a:gd name="T11" fmla="*/ 37 h 414"/>
                <a:gd name="T12" fmla="*/ 20 w 283"/>
                <a:gd name="T13" fmla="*/ 21 h 414"/>
                <a:gd name="T14" fmla="*/ 24 w 283"/>
                <a:gd name="T15" fmla="*/ 0 h 414"/>
                <a:gd name="T16" fmla="*/ 37 w 283"/>
                <a:gd name="T17" fmla="*/ 0 h 414"/>
                <a:gd name="T18" fmla="*/ 39 w 283"/>
                <a:gd name="T19" fmla="*/ 16 h 414"/>
                <a:gd name="T20" fmla="*/ 102 w 283"/>
                <a:gd name="T21" fmla="*/ 4 h 414"/>
                <a:gd name="T22" fmla="*/ 162 w 283"/>
                <a:gd name="T23" fmla="*/ 18 h 414"/>
                <a:gd name="T24" fmla="*/ 216 w 283"/>
                <a:gd name="T25" fmla="*/ 64 h 414"/>
                <a:gd name="T26" fmla="*/ 258 w 283"/>
                <a:gd name="T27" fmla="*/ 113 h 414"/>
                <a:gd name="T28" fmla="*/ 269 w 283"/>
                <a:gd name="T29" fmla="*/ 181 h 414"/>
                <a:gd name="T30" fmla="*/ 282 w 283"/>
                <a:gd name="T31" fmla="*/ 218 h 414"/>
                <a:gd name="T32" fmla="*/ 254 w 283"/>
                <a:gd name="T33" fmla="*/ 246 h 414"/>
                <a:gd name="T34" fmla="*/ 256 w 283"/>
                <a:gd name="T35" fmla="*/ 333 h 414"/>
                <a:gd name="T36" fmla="*/ 249 w 283"/>
                <a:gd name="T37" fmla="*/ 388 h 414"/>
                <a:gd name="T38" fmla="*/ 233 w 283"/>
                <a:gd name="T39" fmla="*/ 404 h 414"/>
                <a:gd name="T40" fmla="*/ 206 w 283"/>
                <a:gd name="T41" fmla="*/ 413 h 414"/>
                <a:gd name="T42" fmla="*/ 224 w 283"/>
                <a:gd name="T43" fmla="*/ 388 h 414"/>
                <a:gd name="T44" fmla="*/ 230 w 283"/>
                <a:gd name="T45" fmla="*/ 316 h 414"/>
                <a:gd name="T46" fmla="*/ 164 w 283"/>
                <a:gd name="T47" fmla="*/ 252 h 414"/>
                <a:gd name="T48" fmla="*/ 104 w 283"/>
                <a:gd name="T49" fmla="*/ 286 h 414"/>
                <a:gd name="T50" fmla="*/ 89 w 283"/>
                <a:gd name="T51" fmla="*/ 344 h 414"/>
                <a:gd name="T52" fmla="*/ 83 w 283"/>
                <a:gd name="T53" fmla="*/ 362 h 414"/>
                <a:gd name="T54" fmla="*/ 70 w 283"/>
                <a:gd name="T55" fmla="*/ 361 h 414"/>
                <a:gd name="T56" fmla="*/ 76 w 283"/>
                <a:gd name="T57" fmla="*/ 318 h 414"/>
                <a:gd name="T58" fmla="*/ 83 w 283"/>
                <a:gd name="T59" fmla="*/ 279 h 414"/>
                <a:gd name="T60" fmla="*/ 92 w 283"/>
                <a:gd name="T61" fmla="*/ 254 h 414"/>
                <a:gd name="T62" fmla="*/ 145 w 283"/>
                <a:gd name="T63" fmla="*/ 222 h 414"/>
                <a:gd name="T64" fmla="*/ 145 w 283"/>
                <a:gd name="T65" fmla="*/ 187 h 414"/>
                <a:gd name="T66" fmla="*/ 142 w 283"/>
                <a:gd name="T67" fmla="*/ 156 h 414"/>
                <a:gd name="T68" fmla="*/ 109 w 283"/>
                <a:gd name="T69" fmla="*/ 95 h 414"/>
                <a:gd name="T70" fmla="*/ 84 w 283"/>
                <a:gd name="T71" fmla="*/ 92 h 414"/>
                <a:gd name="T72" fmla="*/ 78 w 283"/>
                <a:gd name="T73" fmla="*/ 120 h 414"/>
                <a:gd name="T74" fmla="*/ 89 w 283"/>
                <a:gd name="T75" fmla="*/ 138 h 414"/>
                <a:gd name="T76" fmla="*/ 76 w 283"/>
                <a:gd name="T77" fmla="*/ 156 h 414"/>
                <a:gd name="T78" fmla="*/ 67 w 283"/>
                <a:gd name="T79" fmla="*/ 132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3"/>
                <a:gd name="T121" fmla="*/ 0 h 414"/>
                <a:gd name="T122" fmla="*/ 283 w 283"/>
                <a:gd name="T123" fmla="*/ 414 h 4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36" name="Freeform 6"/>
            <p:cNvSpPr>
              <a:spLocks/>
            </p:cNvSpPr>
            <p:nvPr/>
          </p:nvSpPr>
          <p:spPr bwMode="auto">
            <a:xfrm>
              <a:off x="916366" y="730184"/>
              <a:ext cx="134560" cy="296929"/>
            </a:xfrm>
            <a:custGeom>
              <a:avLst/>
              <a:gdLst>
                <a:gd name="T0" fmla="*/ 62 w 89"/>
                <a:gd name="T1" fmla="*/ 0 h 167"/>
                <a:gd name="T2" fmla="*/ 65 w 89"/>
                <a:gd name="T3" fmla="*/ 14 h 167"/>
                <a:gd name="T4" fmla="*/ 74 w 89"/>
                <a:gd name="T5" fmla="*/ 21 h 167"/>
                <a:gd name="T6" fmla="*/ 88 w 89"/>
                <a:gd name="T7" fmla="*/ 25 h 167"/>
                <a:gd name="T8" fmla="*/ 86 w 89"/>
                <a:gd name="T9" fmla="*/ 51 h 167"/>
                <a:gd name="T10" fmla="*/ 79 w 89"/>
                <a:gd name="T11" fmla="*/ 76 h 167"/>
                <a:gd name="T12" fmla="*/ 76 w 89"/>
                <a:gd name="T13" fmla="*/ 120 h 167"/>
                <a:gd name="T14" fmla="*/ 70 w 89"/>
                <a:gd name="T15" fmla="*/ 145 h 167"/>
                <a:gd name="T16" fmla="*/ 58 w 89"/>
                <a:gd name="T17" fmla="*/ 153 h 167"/>
                <a:gd name="T18" fmla="*/ 48 w 89"/>
                <a:gd name="T19" fmla="*/ 166 h 167"/>
                <a:gd name="T20" fmla="*/ 35 w 89"/>
                <a:gd name="T21" fmla="*/ 166 h 167"/>
                <a:gd name="T22" fmla="*/ 56 w 89"/>
                <a:gd name="T23" fmla="*/ 134 h 167"/>
                <a:gd name="T24" fmla="*/ 60 w 89"/>
                <a:gd name="T25" fmla="*/ 93 h 167"/>
                <a:gd name="T26" fmla="*/ 56 w 89"/>
                <a:gd name="T27" fmla="*/ 76 h 167"/>
                <a:gd name="T28" fmla="*/ 36 w 89"/>
                <a:gd name="T29" fmla="*/ 120 h 167"/>
                <a:gd name="T30" fmla="*/ 31 w 89"/>
                <a:gd name="T31" fmla="*/ 123 h 167"/>
                <a:gd name="T32" fmla="*/ 35 w 89"/>
                <a:gd name="T33" fmla="*/ 132 h 167"/>
                <a:gd name="T34" fmla="*/ 25 w 89"/>
                <a:gd name="T35" fmla="*/ 147 h 167"/>
                <a:gd name="T36" fmla="*/ 22 w 89"/>
                <a:gd name="T37" fmla="*/ 141 h 167"/>
                <a:gd name="T38" fmla="*/ 18 w 89"/>
                <a:gd name="T39" fmla="*/ 134 h 167"/>
                <a:gd name="T40" fmla="*/ 10 w 89"/>
                <a:gd name="T41" fmla="*/ 117 h 167"/>
                <a:gd name="T42" fmla="*/ 45 w 89"/>
                <a:gd name="T43" fmla="*/ 60 h 167"/>
                <a:gd name="T44" fmla="*/ 46 w 89"/>
                <a:gd name="T45" fmla="*/ 55 h 167"/>
                <a:gd name="T46" fmla="*/ 29 w 89"/>
                <a:gd name="T47" fmla="*/ 32 h 167"/>
                <a:gd name="T48" fmla="*/ 0 w 89"/>
                <a:gd name="T49" fmla="*/ 13 h 167"/>
                <a:gd name="T50" fmla="*/ 25 w 89"/>
                <a:gd name="T51" fmla="*/ 7 h 167"/>
                <a:gd name="T52" fmla="*/ 62 w 89"/>
                <a:gd name="T53" fmla="*/ 0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67"/>
                <a:gd name="T83" fmla="*/ 89 w 89"/>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37" name="Freeform 7"/>
            <p:cNvSpPr>
              <a:spLocks/>
            </p:cNvSpPr>
            <p:nvPr/>
          </p:nvSpPr>
          <p:spPr bwMode="auto">
            <a:xfrm>
              <a:off x="478670" y="188904"/>
              <a:ext cx="397631" cy="844559"/>
            </a:xfrm>
            <a:custGeom>
              <a:avLst/>
              <a:gdLst>
                <a:gd name="T0" fmla="*/ 40 w 263"/>
                <a:gd name="T1" fmla="*/ 138 h 475"/>
                <a:gd name="T2" fmla="*/ 6 w 263"/>
                <a:gd name="T3" fmla="*/ 132 h 475"/>
                <a:gd name="T4" fmla="*/ 0 w 263"/>
                <a:gd name="T5" fmla="*/ 106 h 475"/>
                <a:gd name="T6" fmla="*/ 56 w 263"/>
                <a:gd name="T7" fmla="*/ 52 h 475"/>
                <a:gd name="T8" fmla="*/ 60 w 263"/>
                <a:gd name="T9" fmla="*/ 39 h 475"/>
                <a:gd name="T10" fmla="*/ 61 w 263"/>
                <a:gd name="T11" fmla="*/ 29 h 475"/>
                <a:gd name="T12" fmla="*/ 88 w 263"/>
                <a:gd name="T13" fmla="*/ 25 h 475"/>
                <a:gd name="T14" fmla="*/ 89 w 263"/>
                <a:gd name="T15" fmla="*/ 18 h 475"/>
                <a:gd name="T16" fmla="*/ 109 w 263"/>
                <a:gd name="T17" fmla="*/ 20 h 475"/>
                <a:gd name="T18" fmla="*/ 157 w 263"/>
                <a:gd name="T19" fmla="*/ 51 h 475"/>
                <a:gd name="T20" fmla="*/ 191 w 263"/>
                <a:gd name="T21" fmla="*/ 97 h 475"/>
                <a:gd name="T22" fmla="*/ 221 w 263"/>
                <a:gd name="T23" fmla="*/ 127 h 475"/>
                <a:gd name="T24" fmla="*/ 249 w 263"/>
                <a:gd name="T25" fmla="*/ 169 h 475"/>
                <a:gd name="T26" fmla="*/ 243 w 263"/>
                <a:gd name="T27" fmla="*/ 272 h 475"/>
                <a:gd name="T28" fmla="*/ 239 w 263"/>
                <a:gd name="T29" fmla="*/ 377 h 475"/>
                <a:gd name="T30" fmla="*/ 233 w 263"/>
                <a:gd name="T31" fmla="*/ 394 h 475"/>
                <a:gd name="T32" fmla="*/ 243 w 263"/>
                <a:gd name="T33" fmla="*/ 455 h 475"/>
                <a:gd name="T34" fmla="*/ 237 w 263"/>
                <a:gd name="T35" fmla="*/ 465 h 475"/>
                <a:gd name="T36" fmla="*/ 213 w 263"/>
                <a:gd name="T37" fmla="*/ 469 h 475"/>
                <a:gd name="T38" fmla="*/ 221 w 263"/>
                <a:gd name="T39" fmla="*/ 423 h 475"/>
                <a:gd name="T40" fmla="*/ 208 w 263"/>
                <a:gd name="T41" fmla="*/ 379 h 475"/>
                <a:gd name="T42" fmla="*/ 191 w 263"/>
                <a:gd name="T43" fmla="*/ 330 h 475"/>
                <a:gd name="T44" fmla="*/ 176 w 263"/>
                <a:gd name="T45" fmla="*/ 305 h 475"/>
                <a:gd name="T46" fmla="*/ 131 w 263"/>
                <a:gd name="T47" fmla="*/ 319 h 475"/>
                <a:gd name="T48" fmla="*/ 95 w 263"/>
                <a:gd name="T49" fmla="*/ 333 h 475"/>
                <a:gd name="T50" fmla="*/ 95 w 263"/>
                <a:gd name="T51" fmla="*/ 367 h 475"/>
                <a:gd name="T52" fmla="*/ 110 w 263"/>
                <a:gd name="T53" fmla="*/ 399 h 475"/>
                <a:gd name="T54" fmla="*/ 114 w 263"/>
                <a:gd name="T55" fmla="*/ 422 h 475"/>
                <a:gd name="T56" fmla="*/ 100 w 263"/>
                <a:gd name="T57" fmla="*/ 407 h 475"/>
                <a:gd name="T58" fmla="*/ 82 w 263"/>
                <a:gd name="T59" fmla="*/ 390 h 475"/>
                <a:gd name="T60" fmla="*/ 67 w 263"/>
                <a:gd name="T61" fmla="*/ 342 h 475"/>
                <a:gd name="T62" fmla="*/ 70 w 263"/>
                <a:gd name="T63" fmla="*/ 317 h 475"/>
                <a:gd name="T64" fmla="*/ 132 w 263"/>
                <a:gd name="T65" fmla="*/ 274 h 475"/>
                <a:gd name="T66" fmla="*/ 121 w 263"/>
                <a:gd name="T67" fmla="*/ 212 h 475"/>
                <a:gd name="T68" fmla="*/ 114 w 263"/>
                <a:gd name="T69" fmla="*/ 122 h 475"/>
                <a:gd name="T70" fmla="*/ 70 w 263"/>
                <a:gd name="T71" fmla="*/ 122 h 475"/>
                <a:gd name="T72" fmla="*/ 44 w 263"/>
                <a:gd name="T73" fmla="*/ 129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475"/>
                <a:gd name="T113" fmla="*/ 263 w 263"/>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38" name="Freeform 8"/>
            <p:cNvSpPr>
              <a:spLocks/>
            </p:cNvSpPr>
            <p:nvPr/>
          </p:nvSpPr>
          <p:spPr bwMode="auto">
            <a:xfrm>
              <a:off x="910469" y="445574"/>
              <a:ext cx="461131" cy="597414"/>
            </a:xfrm>
            <a:custGeom>
              <a:avLst/>
              <a:gdLst>
                <a:gd name="T0" fmla="*/ 129 w 305"/>
                <a:gd name="T1" fmla="*/ 0 h 336"/>
                <a:gd name="T2" fmla="*/ 217 w 305"/>
                <a:gd name="T3" fmla="*/ 11 h 336"/>
                <a:gd name="T4" fmla="*/ 278 w 305"/>
                <a:gd name="T5" fmla="*/ 38 h 336"/>
                <a:gd name="T6" fmla="*/ 302 w 305"/>
                <a:gd name="T7" fmla="*/ 87 h 336"/>
                <a:gd name="T8" fmla="*/ 290 w 305"/>
                <a:gd name="T9" fmla="*/ 155 h 336"/>
                <a:gd name="T10" fmla="*/ 268 w 305"/>
                <a:gd name="T11" fmla="*/ 213 h 336"/>
                <a:gd name="T12" fmla="*/ 260 w 305"/>
                <a:gd name="T13" fmla="*/ 147 h 336"/>
                <a:gd name="T14" fmla="*/ 270 w 305"/>
                <a:gd name="T15" fmla="*/ 74 h 336"/>
                <a:gd name="T16" fmla="*/ 253 w 305"/>
                <a:gd name="T17" fmla="*/ 46 h 336"/>
                <a:gd name="T18" fmla="*/ 260 w 305"/>
                <a:gd name="T19" fmla="*/ 76 h 336"/>
                <a:gd name="T20" fmla="*/ 245 w 305"/>
                <a:gd name="T21" fmla="*/ 128 h 336"/>
                <a:gd name="T22" fmla="*/ 226 w 305"/>
                <a:gd name="T23" fmla="*/ 173 h 336"/>
                <a:gd name="T24" fmla="*/ 254 w 305"/>
                <a:gd name="T25" fmla="*/ 222 h 336"/>
                <a:gd name="T26" fmla="*/ 249 w 305"/>
                <a:gd name="T27" fmla="*/ 291 h 336"/>
                <a:gd name="T28" fmla="*/ 249 w 305"/>
                <a:gd name="T29" fmla="*/ 314 h 336"/>
                <a:gd name="T30" fmla="*/ 238 w 305"/>
                <a:gd name="T31" fmla="*/ 324 h 336"/>
                <a:gd name="T32" fmla="*/ 217 w 305"/>
                <a:gd name="T33" fmla="*/ 335 h 336"/>
                <a:gd name="T34" fmla="*/ 231 w 305"/>
                <a:gd name="T35" fmla="*/ 286 h 336"/>
                <a:gd name="T36" fmla="*/ 223 w 305"/>
                <a:gd name="T37" fmla="*/ 231 h 336"/>
                <a:gd name="T38" fmla="*/ 192 w 305"/>
                <a:gd name="T39" fmla="*/ 215 h 336"/>
                <a:gd name="T40" fmla="*/ 157 w 305"/>
                <a:gd name="T41" fmla="*/ 266 h 336"/>
                <a:gd name="T42" fmla="*/ 134 w 305"/>
                <a:gd name="T43" fmla="*/ 301 h 336"/>
                <a:gd name="T44" fmla="*/ 124 w 305"/>
                <a:gd name="T45" fmla="*/ 314 h 336"/>
                <a:gd name="T46" fmla="*/ 113 w 305"/>
                <a:gd name="T47" fmla="*/ 303 h 336"/>
                <a:gd name="T48" fmla="*/ 116 w 305"/>
                <a:gd name="T49" fmla="*/ 279 h 336"/>
                <a:gd name="T50" fmla="*/ 159 w 305"/>
                <a:gd name="T51" fmla="*/ 243 h 336"/>
                <a:gd name="T52" fmla="*/ 155 w 305"/>
                <a:gd name="T53" fmla="*/ 204 h 336"/>
                <a:gd name="T54" fmla="*/ 144 w 305"/>
                <a:gd name="T55" fmla="*/ 161 h 336"/>
                <a:gd name="T56" fmla="*/ 127 w 305"/>
                <a:gd name="T57" fmla="*/ 150 h 336"/>
                <a:gd name="T58" fmla="*/ 69 w 305"/>
                <a:gd name="T59" fmla="*/ 161 h 336"/>
                <a:gd name="T60" fmla="*/ 0 w 305"/>
                <a:gd name="T61" fmla="*/ 166 h 336"/>
                <a:gd name="T62" fmla="*/ 12 w 305"/>
                <a:gd name="T63" fmla="*/ 61 h 3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36"/>
                <a:gd name="T98" fmla="*/ 305 w 305"/>
                <a:gd name="T99" fmla="*/ 336 h 3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39" name="Freeform 9"/>
            <p:cNvSpPr>
              <a:spLocks/>
            </p:cNvSpPr>
            <p:nvPr/>
          </p:nvSpPr>
          <p:spPr bwMode="auto">
            <a:xfrm>
              <a:off x="725488" y="232473"/>
              <a:ext cx="127000" cy="245366"/>
            </a:xfrm>
            <a:custGeom>
              <a:avLst/>
              <a:gdLst>
                <a:gd name="T0" fmla="*/ 3 w 84"/>
                <a:gd name="T1" fmla="*/ 72 h 138"/>
                <a:gd name="T2" fmla="*/ 14 w 84"/>
                <a:gd name="T3" fmla="*/ 87 h 138"/>
                <a:gd name="T4" fmla="*/ 26 w 84"/>
                <a:gd name="T5" fmla="*/ 106 h 138"/>
                <a:gd name="T6" fmla="*/ 37 w 84"/>
                <a:gd name="T7" fmla="*/ 120 h 138"/>
                <a:gd name="T8" fmla="*/ 50 w 84"/>
                <a:gd name="T9" fmla="*/ 133 h 138"/>
                <a:gd name="T10" fmla="*/ 55 w 84"/>
                <a:gd name="T11" fmla="*/ 137 h 138"/>
                <a:gd name="T12" fmla="*/ 58 w 84"/>
                <a:gd name="T13" fmla="*/ 129 h 138"/>
                <a:gd name="T14" fmla="*/ 68 w 84"/>
                <a:gd name="T15" fmla="*/ 123 h 138"/>
                <a:gd name="T16" fmla="*/ 80 w 84"/>
                <a:gd name="T17" fmla="*/ 120 h 138"/>
                <a:gd name="T18" fmla="*/ 79 w 84"/>
                <a:gd name="T19" fmla="*/ 109 h 138"/>
                <a:gd name="T20" fmla="*/ 60 w 84"/>
                <a:gd name="T21" fmla="*/ 106 h 138"/>
                <a:gd name="T22" fmla="*/ 56 w 84"/>
                <a:gd name="T23" fmla="*/ 99 h 138"/>
                <a:gd name="T24" fmla="*/ 58 w 84"/>
                <a:gd name="T25" fmla="*/ 87 h 138"/>
                <a:gd name="T26" fmla="*/ 67 w 84"/>
                <a:gd name="T27" fmla="*/ 87 h 138"/>
                <a:gd name="T28" fmla="*/ 73 w 84"/>
                <a:gd name="T29" fmla="*/ 85 h 138"/>
                <a:gd name="T30" fmla="*/ 65 w 84"/>
                <a:gd name="T31" fmla="*/ 83 h 138"/>
                <a:gd name="T32" fmla="*/ 58 w 84"/>
                <a:gd name="T33" fmla="*/ 80 h 138"/>
                <a:gd name="T34" fmla="*/ 75 w 84"/>
                <a:gd name="T35" fmla="*/ 78 h 138"/>
                <a:gd name="T36" fmla="*/ 81 w 84"/>
                <a:gd name="T37" fmla="*/ 80 h 138"/>
                <a:gd name="T38" fmla="*/ 79 w 84"/>
                <a:gd name="T39" fmla="*/ 62 h 138"/>
                <a:gd name="T40" fmla="*/ 83 w 84"/>
                <a:gd name="T41" fmla="*/ 42 h 138"/>
                <a:gd name="T42" fmla="*/ 83 w 84"/>
                <a:gd name="T43" fmla="*/ 30 h 138"/>
                <a:gd name="T44" fmla="*/ 70 w 84"/>
                <a:gd name="T45" fmla="*/ 14 h 138"/>
                <a:gd name="T46" fmla="*/ 54 w 84"/>
                <a:gd name="T47" fmla="*/ 7 h 138"/>
                <a:gd name="T48" fmla="*/ 47 w 84"/>
                <a:gd name="T49" fmla="*/ 0 h 138"/>
                <a:gd name="T50" fmla="*/ 35 w 84"/>
                <a:gd name="T51" fmla="*/ 16 h 138"/>
                <a:gd name="T52" fmla="*/ 16 w 84"/>
                <a:gd name="T53" fmla="*/ 30 h 138"/>
                <a:gd name="T54" fmla="*/ 12 w 84"/>
                <a:gd name="T55" fmla="*/ 42 h 138"/>
                <a:gd name="T56" fmla="*/ 9 w 84"/>
                <a:gd name="T57" fmla="*/ 52 h 138"/>
                <a:gd name="T58" fmla="*/ 0 w 84"/>
                <a:gd name="T59" fmla="*/ 69 h 138"/>
                <a:gd name="T60" fmla="*/ 3 w 84"/>
                <a:gd name="T61" fmla="*/ 72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138"/>
                <a:gd name="T95" fmla="*/ 84 w 84"/>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0" name="Freeform 10"/>
            <p:cNvSpPr>
              <a:spLocks/>
            </p:cNvSpPr>
            <p:nvPr/>
          </p:nvSpPr>
          <p:spPr bwMode="auto">
            <a:xfrm>
              <a:off x="725033" y="174624"/>
              <a:ext cx="54429" cy="88901"/>
            </a:xfrm>
            <a:custGeom>
              <a:avLst/>
              <a:gdLst>
                <a:gd name="T0" fmla="*/ 13 w 36"/>
                <a:gd name="T1" fmla="*/ 0 h 50"/>
                <a:gd name="T2" fmla="*/ 9 w 36"/>
                <a:gd name="T3" fmla="*/ 8 h 50"/>
                <a:gd name="T4" fmla="*/ 9 w 36"/>
                <a:gd name="T5" fmla="*/ 10 h 50"/>
                <a:gd name="T6" fmla="*/ 0 w 36"/>
                <a:gd name="T7" fmla="*/ 25 h 50"/>
                <a:gd name="T8" fmla="*/ 5 w 36"/>
                <a:gd name="T9" fmla="*/ 25 h 50"/>
                <a:gd name="T10" fmla="*/ 5 w 36"/>
                <a:gd name="T11" fmla="*/ 30 h 50"/>
                <a:gd name="T12" fmla="*/ 7 w 36"/>
                <a:gd name="T13" fmla="*/ 39 h 50"/>
                <a:gd name="T14" fmla="*/ 9 w 36"/>
                <a:gd name="T15" fmla="*/ 47 h 50"/>
                <a:gd name="T16" fmla="*/ 24 w 36"/>
                <a:gd name="T17" fmla="*/ 49 h 50"/>
                <a:gd name="T18" fmla="*/ 33 w 36"/>
                <a:gd name="T19" fmla="*/ 32 h 50"/>
                <a:gd name="T20" fmla="*/ 35 w 36"/>
                <a:gd name="T21" fmla="*/ 20 h 50"/>
                <a:gd name="T22" fmla="*/ 35 w 36"/>
                <a:gd name="T23" fmla="*/ 11 h 50"/>
                <a:gd name="T24" fmla="*/ 33 w 36"/>
                <a:gd name="T25" fmla="*/ 8 h 50"/>
                <a:gd name="T26" fmla="*/ 13 w 36"/>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50"/>
                <a:gd name="T44" fmla="*/ 36 w 3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1" name="Freeform 11"/>
            <p:cNvSpPr>
              <a:spLocks/>
            </p:cNvSpPr>
            <p:nvPr/>
          </p:nvSpPr>
          <p:spPr bwMode="auto">
            <a:xfrm>
              <a:off x="730552" y="143129"/>
              <a:ext cx="133048" cy="190248"/>
            </a:xfrm>
            <a:custGeom>
              <a:avLst/>
              <a:gdLst>
                <a:gd name="T0" fmla="*/ 11 w 88"/>
                <a:gd name="T1" fmla="*/ 14 h 107"/>
                <a:gd name="T2" fmla="*/ 21 w 88"/>
                <a:gd name="T3" fmla="*/ 2 h 107"/>
                <a:gd name="T4" fmla="*/ 32 w 88"/>
                <a:gd name="T5" fmla="*/ 0 h 107"/>
                <a:gd name="T6" fmla="*/ 47 w 88"/>
                <a:gd name="T7" fmla="*/ 5 h 107"/>
                <a:gd name="T8" fmla="*/ 64 w 88"/>
                <a:gd name="T9" fmla="*/ 14 h 107"/>
                <a:gd name="T10" fmla="*/ 67 w 88"/>
                <a:gd name="T11" fmla="*/ 25 h 107"/>
                <a:gd name="T12" fmla="*/ 69 w 88"/>
                <a:gd name="T13" fmla="*/ 57 h 107"/>
                <a:gd name="T14" fmla="*/ 81 w 88"/>
                <a:gd name="T15" fmla="*/ 72 h 107"/>
                <a:gd name="T16" fmla="*/ 85 w 88"/>
                <a:gd name="T17" fmla="*/ 81 h 107"/>
                <a:gd name="T18" fmla="*/ 87 w 88"/>
                <a:gd name="T19" fmla="*/ 106 h 107"/>
                <a:gd name="T20" fmla="*/ 81 w 88"/>
                <a:gd name="T21" fmla="*/ 90 h 107"/>
                <a:gd name="T22" fmla="*/ 75 w 88"/>
                <a:gd name="T23" fmla="*/ 82 h 107"/>
                <a:gd name="T24" fmla="*/ 69 w 88"/>
                <a:gd name="T25" fmla="*/ 74 h 107"/>
                <a:gd name="T26" fmla="*/ 55 w 88"/>
                <a:gd name="T27" fmla="*/ 72 h 107"/>
                <a:gd name="T28" fmla="*/ 43 w 88"/>
                <a:gd name="T29" fmla="*/ 60 h 107"/>
                <a:gd name="T30" fmla="*/ 34 w 88"/>
                <a:gd name="T31" fmla="*/ 74 h 107"/>
                <a:gd name="T32" fmla="*/ 24 w 88"/>
                <a:gd name="T33" fmla="*/ 81 h 107"/>
                <a:gd name="T34" fmla="*/ 12 w 88"/>
                <a:gd name="T35" fmla="*/ 95 h 107"/>
                <a:gd name="T36" fmla="*/ 20 w 88"/>
                <a:gd name="T37" fmla="*/ 76 h 107"/>
                <a:gd name="T38" fmla="*/ 1 w 88"/>
                <a:gd name="T39" fmla="*/ 88 h 107"/>
                <a:gd name="T40" fmla="*/ 0 w 88"/>
                <a:gd name="T41" fmla="*/ 85 h 107"/>
                <a:gd name="T42" fmla="*/ 21 w 88"/>
                <a:gd name="T43" fmla="*/ 69 h 107"/>
                <a:gd name="T44" fmla="*/ 30 w 88"/>
                <a:gd name="T45" fmla="*/ 62 h 107"/>
                <a:gd name="T46" fmla="*/ 33 w 88"/>
                <a:gd name="T47" fmla="*/ 41 h 107"/>
                <a:gd name="T48" fmla="*/ 33 w 88"/>
                <a:gd name="T49" fmla="*/ 27 h 107"/>
                <a:gd name="T50" fmla="*/ 33 w 88"/>
                <a:gd name="T51" fmla="*/ 23 h 107"/>
                <a:gd name="T52" fmla="*/ 11 w 88"/>
                <a:gd name="T53" fmla="*/ 14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107"/>
                <a:gd name="T83" fmla="*/ 88 w 88"/>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2" name="Freeform 12"/>
            <p:cNvSpPr>
              <a:spLocks/>
            </p:cNvSpPr>
            <p:nvPr/>
          </p:nvSpPr>
          <p:spPr bwMode="auto">
            <a:xfrm>
              <a:off x="871311" y="142874"/>
              <a:ext cx="185965" cy="88901"/>
            </a:xfrm>
            <a:custGeom>
              <a:avLst/>
              <a:gdLst>
                <a:gd name="T0" fmla="*/ 0 w 123"/>
                <a:gd name="T1" fmla="*/ 24 h 50"/>
                <a:gd name="T2" fmla="*/ 31 w 123"/>
                <a:gd name="T3" fmla="*/ 30 h 50"/>
                <a:gd name="T4" fmla="*/ 51 w 123"/>
                <a:gd name="T5" fmla="*/ 30 h 50"/>
                <a:gd name="T6" fmla="*/ 71 w 123"/>
                <a:gd name="T7" fmla="*/ 45 h 50"/>
                <a:gd name="T8" fmla="*/ 99 w 123"/>
                <a:gd name="T9" fmla="*/ 49 h 50"/>
                <a:gd name="T10" fmla="*/ 122 w 123"/>
                <a:gd name="T11" fmla="*/ 45 h 50"/>
                <a:gd name="T12" fmla="*/ 106 w 123"/>
                <a:gd name="T13" fmla="*/ 43 h 50"/>
                <a:gd name="T14" fmla="*/ 96 w 123"/>
                <a:gd name="T15" fmla="*/ 37 h 50"/>
                <a:gd name="T16" fmla="*/ 88 w 123"/>
                <a:gd name="T17" fmla="*/ 32 h 50"/>
                <a:gd name="T18" fmla="*/ 90 w 123"/>
                <a:gd name="T19" fmla="*/ 24 h 50"/>
                <a:gd name="T20" fmla="*/ 85 w 123"/>
                <a:gd name="T21" fmla="*/ 16 h 50"/>
                <a:gd name="T22" fmla="*/ 87 w 123"/>
                <a:gd name="T23" fmla="*/ 9 h 50"/>
                <a:gd name="T24" fmla="*/ 67 w 123"/>
                <a:gd name="T25" fmla="*/ 0 h 50"/>
                <a:gd name="T26" fmla="*/ 44 w 123"/>
                <a:gd name="T27" fmla="*/ 2 h 50"/>
                <a:gd name="T28" fmla="*/ 39 w 123"/>
                <a:gd name="T29" fmla="*/ 2 h 50"/>
                <a:gd name="T30" fmla="*/ 39 w 123"/>
                <a:gd name="T31" fmla="*/ 7 h 50"/>
                <a:gd name="T32" fmla="*/ 31 w 123"/>
                <a:gd name="T33" fmla="*/ 18 h 50"/>
                <a:gd name="T34" fmla="*/ 0 w 123"/>
                <a:gd name="T35" fmla="*/ 2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50"/>
                <a:gd name="T56" fmla="*/ 123 w 123"/>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3" name="Freeform 13"/>
            <p:cNvSpPr>
              <a:spLocks/>
            </p:cNvSpPr>
            <p:nvPr/>
          </p:nvSpPr>
          <p:spPr bwMode="auto">
            <a:xfrm>
              <a:off x="894367" y="242440"/>
              <a:ext cx="139095" cy="256035"/>
            </a:xfrm>
            <a:custGeom>
              <a:avLst/>
              <a:gdLst>
                <a:gd name="T0" fmla="*/ 14 w 92"/>
                <a:gd name="T1" fmla="*/ 27 h 144"/>
                <a:gd name="T2" fmla="*/ 25 w 92"/>
                <a:gd name="T3" fmla="*/ 7 h 144"/>
                <a:gd name="T4" fmla="*/ 54 w 92"/>
                <a:gd name="T5" fmla="*/ 0 h 144"/>
                <a:gd name="T6" fmla="*/ 72 w 92"/>
                <a:gd name="T7" fmla="*/ 2 h 144"/>
                <a:gd name="T8" fmla="*/ 91 w 92"/>
                <a:gd name="T9" fmla="*/ 14 h 144"/>
                <a:gd name="T10" fmla="*/ 85 w 92"/>
                <a:gd name="T11" fmla="*/ 48 h 144"/>
                <a:gd name="T12" fmla="*/ 79 w 92"/>
                <a:gd name="T13" fmla="*/ 74 h 144"/>
                <a:gd name="T14" fmla="*/ 75 w 92"/>
                <a:gd name="T15" fmla="*/ 81 h 144"/>
                <a:gd name="T16" fmla="*/ 80 w 92"/>
                <a:gd name="T17" fmla="*/ 87 h 144"/>
                <a:gd name="T18" fmla="*/ 80 w 92"/>
                <a:gd name="T19" fmla="*/ 101 h 144"/>
                <a:gd name="T20" fmla="*/ 78 w 92"/>
                <a:gd name="T21" fmla="*/ 127 h 144"/>
                <a:gd name="T22" fmla="*/ 67 w 92"/>
                <a:gd name="T23" fmla="*/ 143 h 144"/>
                <a:gd name="T24" fmla="*/ 58 w 92"/>
                <a:gd name="T25" fmla="*/ 134 h 144"/>
                <a:gd name="T26" fmla="*/ 35 w 92"/>
                <a:gd name="T27" fmla="*/ 130 h 144"/>
                <a:gd name="T28" fmla="*/ 21 w 92"/>
                <a:gd name="T29" fmla="*/ 124 h 144"/>
                <a:gd name="T30" fmla="*/ 0 w 92"/>
                <a:gd name="T31" fmla="*/ 124 h 144"/>
                <a:gd name="T32" fmla="*/ 7 w 92"/>
                <a:gd name="T33" fmla="*/ 67 h 144"/>
                <a:gd name="T34" fmla="*/ 3 w 92"/>
                <a:gd name="T35" fmla="*/ 46 h 144"/>
                <a:gd name="T36" fmla="*/ 14 w 92"/>
                <a:gd name="T37" fmla="*/ 27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144"/>
                <a:gd name="T59" fmla="*/ 92 w 92"/>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4" name="Freeform 14"/>
            <p:cNvSpPr>
              <a:spLocks/>
            </p:cNvSpPr>
            <p:nvPr/>
          </p:nvSpPr>
          <p:spPr bwMode="auto">
            <a:xfrm>
              <a:off x="842509" y="446784"/>
              <a:ext cx="149679" cy="200917"/>
            </a:xfrm>
            <a:custGeom>
              <a:avLst/>
              <a:gdLst>
                <a:gd name="T0" fmla="*/ 39 w 99"/>
                <a:gd name="T1" fmla="*/ 2 h 113"/>
                <a:gd name="T2" fmla="*/ 38 w 99"/>
                <a:gd name="T3" fmla="*/ 9 h 113"/>
                <a:gd name="T4" fmla="*/ 37 w 99"/>
                <a:gd name="T5" fmla="*/ 16 h 113"/>
                <a:gd name="T6" fmla="*/ 30 w 99"/>
                <a:gd name="T7" fmla="*/ 23 h 113"/>
                <a:gd name="T8" fmla="*/ 23 w 99"/>
                <a:gd name="T9" fmla="*/ 34 h 113"/>
                <a:gd name="T10" fmla="*/ 10 w 99"/>
                <a:gd name="T11" fmla="*/ 52 h 113"/>
                <a:gd name="T12" fmla="*/ 8 w 99"/>
                <a:gd name="T13" fmla="*/ 62 h 113"/>
                <a:gd name="T14" fmla="*/ 3 w 99"/>
                <a:gd name="T15" fmla="*/ 76 h 113"/>
                <a:gd name="T16" fmla="*/ 3 w 99"/>
                <a:gd name="T17" fmla="*/ 80 h 113"/>
                <a:gd name="T18" fmla="*/ 0 w 99"/>
                <a:gd name="T19" fmla="*/ 94 h 113"/>
                <a:gd name="T20" fmla="*/ 7 w 99"/>
                <a:gd name="T21" fmla="*/ 97 h 113"/>
                <a:gd name="T22" fmla="*/ 16 w 99"/>
                <a:gd name="T23" fmla="*/ 105 h 113"/>
                <a:gd name="T24" fmla="*/ 28 w 99"/>
                <a:gd name="T25" fmla="*/ 112 h 113"/>
                <a:gd name="T26" fmla="*/ 46 w 99"/>
                <a:gd name="T27" fmla="*/ 101 h 113"/>
                <a:gd name="T28" fmla="*/ 44 w 99"/>
                <a:gd name="T29" fmla="*/ 97 h 113"/>
                <a:gd name="T30" fmla="*/ 49 w 99"/>
                <a:gd name="T31" fmla="*/ 83 h 113"/>
                <a:gd name="T32" fmla="*/ 61 w 99"/>
                <a:gd name="T33" fmla="*/ 69 h 113"/>
                <a:gd name="T34" fmla="*/ 73 w 99"/>
                <a:gd name="T35" fmla="*/ 55 h 113"/>
                <a:gd name="T36" fmla="*/ 83 w 99"/>
                <a:gd name="T37" fmla="*/ 44 h 113"/>
                <a:gd name="T38" fmla="*/ 90 w 99"/>
                <a:gd name="T39" fmla="*/ 34 h 113"/>
                <a:gd name="T40" fmla="*/ 98 w 99"/>
                <a:gd name="T41" fmla="*/ 19 h 113"/>
                <a:gd name="T42" fmla="*/ 94 w 99"/>
                <a:gd name="T43" fmla="*/ 13 h 113"/>
                <a:gd name="T44" fmla="*/ 88 w 99"/>
                <a:gd name="T45" fmla="*/ 8 h 113"/>
                <a:gd name="T46" fmla="*/ 83 w 99"/>
                <a:gd name="T47" fmla="*/ 8 h 113"/>
                <a:gd name="T48" fmla="*/ 68 w 99"/>
                <a:gd name="T49" fmla="*/ 5 h 113"/>
                <a:gd name="T50" fmla="*/ 52 w 99"/>
                <a:gd name="T51" fmla="*/ 0 h 113"/>
                <a:gd name="T52" fmla="*/ 45 w 99"/>
                <a:gd name="T53" fmla="*/ 0 h 113"/>
                <a:gd name="T54" fmla="*/ 43 w 99"/>
                <a:gd name="T55" fmla="*/ 1 h 113"/>
                <a:gd name="T56" fmla="*/ 39 w 99"/>
                <a:gd name="T57" fmla="*/ 2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113"/>
                <a:gd name="T89" fmla="*/ 99 w 99"/>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5" name="Freeform 15"/>
            <p:cNvSpPr>
              <a:spLocks/>
            </p:cNvSpPr>
            <p:nvPr/>
          </p:nvSpPr>
          <p:spPr bwMode="auto">
            <a:xfrm>
              <a:off x="995135" y="378205"/>
              <a:ext cx="122465" cy="129796"/>
            </a:xfrm>
            <a:custGeom>
              <a:avLst/>
              <a:gdLst>
                <a:gd name="T0" fmla="*/ 19 w 81"/>
                <a:gd name="T1" fmla="*/ 21 h 73"/>
                <a:gd name="T2" fmla="*/ 24 w 81"/>
                <a:gd name="T3" fmla="*/ 28 h 73"/>
                <a:gd name="T4" fmla="*/ 49 w 81"/>
                <a:gd name="T5" fmla="*/ 0 h 73"/>
                <a:gd name="T6" fmla="*/ 53 w 81"/>
                <a:gd name="T7" fmla="*/ 0 h 73"/>
                <a:gd name="T8" fmla="*/ 59 w 81"/>
                <a:gd name="T9" fmla="*/ 9 h 73"/>
                <a:gd name="T10" fmla="*/ 66 w 81"/>
                <a:gd name="T11" fmla="*/ 14 h 73"/>
                <a:gd name="T12" fmla="*/ 80 w 81"/>
                <a:gd name="T13" fmla="*/ 21 h 73"/>
                <a:gd name="T14" fmla="*/ 14 w 81"/>
                <a:gd name="T15" fmla="*/ 68 h 73"/>
                <a:gd name="T16" fmla="*/ 8 w 81"/>
                <a:gd name="T17" fmla="*/ 68 h 73"/>
                <a:gd name="T18" fmla="*/ 0 w 81"/>
                <a:gd name="T19" fmla="*/ 72 h 73"/>
                <a:gd name="T20" fmla="*/ 11 w 81"/>
                <a:gd name="T21" fmla="*/ 55 h 73"/>
                <a:gd name="T22" fmla="*/ 14 w 81"/>
                <a:gd name="T23" fmla="*/ 46 h 73"/>
                <a:gd name="T24" fmla="*/ 16 w 81"/>
                <a:gd name="T25" fmla="*/ 33 h 73"/>
                <a:gd name="T26" fmla="*/ 19 w 81"/>
                <a:gd name="T27" fmla="*/ 21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73"/>
                <a:gd name="T44" fmla="*/ 81 w 81"/>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6" name="Freeform 16"/>
            <p:cNvSpPr>
              <a:spLocks/>
            </p:cNvSpPr>
            <p:nvPr/>
          </p:nvSpPr>
          <p:spPr bwMode="auto">
            <a:xfrm>
              <a:off x="729267" y="697611"/>
              <a:ext cx="107346" cy="112016"/>
            </a:xfrm>
            <a:custGeom>
              <a:avLst/>
              <a:gdLst>
                <a:gd name="T0" fmla="*/ 49 w 71"/>
                <a:gd name="T1" fmla="*/ 0 h 63"/>
                <a:gd name="T2" fmla="*/ 56 w 71"/>
                <a:gd name="T3" fmla="*/ 2 h 63"/>
                <a:gd name="T4" fmla="*/ 64 w 71"/>
                <a:gd name="T5" fmla="*/ 5 h 63"/>
                <a:gd name="T6" fmla="*/ 70 w 71"/>
                <a:gd name="T7" fmla="*/ 12 h 63"/>
                <a:gd name="T8" fmla="*/ 66 w 71"/>
                <a:gd name="T9" fmla="*/ 29 h 63"/>
                <a:gd name="T10" fmla="*/ 61 w 71"/>
                <a:gd name="T11" fmla="*/ 42 h 63"/>
                <a:gd name="T12" fmla="*/ 54 w 71"/>
                <a:gd name="T13" fmla="*/ 58 h 63"/>
                <a:gd name="T14" fmla="*/ 45 w 71"/>
                <a:gd name="T15" fmla="*/ 62 h 63"/>
                <a:gd name="T16" fmla="*/ 35 w 71"/>
                <a:gd name="T17" fmla="*/ 62 h 63"/>
                <a:gd name="T18" fmla="*/ 17 w 71"/>
                <a:gd name="T19" fmla="*/ 51 h 63"/>
                <a:gd name="T20" fmla="*/ 5 w 71"/>
                <a:gd name="T21" fmla="*/ 51 h 63"/>
                <a:gd name="T22" fmla="*/ 0 w 71"/>
                <a:gd name="T23" fmla="*/ 46 h 63"/>
                <a:gd name="T24" fmla="*/ 26 w 71"/>
                <a:gd name="T25" fmla="*/ 18 h 63"/>
                <a:gd name="T26" fmla="*/ 49 w 7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63"/>
                <a:gd name="T44" fmla="*/ 71 w 71"/>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7" name="Freeform 17"/>
            <p:cNvSpPr>
              <a:spLocks/>
            </p:cNvSpPr>
            <p:nvPr/>
          </p:nvSpPr>
          <p:spPr bwMode="auto">
            <a:xfrm>
              <a:off x="916366" y="496951"/>
              <a:ext cx="198060" cy="147576"/>
            </a:xfrm>
            <a:custGeom>
              <a:avLst/>
              <a:gdLst>
                <a:gd name="T0" fmla="*/ 51 w 131"/>
                <a:gd name="T1" fmla="*/ 2 h 83"/>
                <a:gd name="T2" fmla="*/ 119 w 131"/>
                <a:gd name="T3" fmla="*/ 0 h 83"/>
                <a:gd name="T4" fmla="*/ 126 w 131"/>
                <a:gd name="T5" fmla="*/ 45 h 83"/>
                <a:gd name="T6" fmla="*/ 130 w 131"/>
                <a:gd name="T7" fmla="*/ 57 h 83"/>
                <a:gd name="T8" fmla="*/ 126 w 131"/>
                <a:gd name="T9" fmla="*/ 71 h 83"/>
                <a:gd name="T10" fmla="*/ 0 w 131"/>
                <a:gd name="T11" fmla="*/ 82 h 83"/>
                <a:gd name="T12" fmla="*/ 3 w 131"/>
                <a:gd name="T13" fmla="*/ 57 h 83"/>
                <a:gd name="T14" fmla="*/ 51 w 131"/>
                <a:gd name="T15" fmla="*/ 2 h 83"/>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83"/>
                <a:gd name="T26" fmla="*/ 131 w 131"/>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83">
                  <a:moveTo>
                    <a:pt x="51" y="2"/>
                  </a:moveTo>
                  <a:lnTo>
                    <a:pt x="119" y="0"/>
                  </a:lnTo>
                  <a:lnTo>
                    <a:pt x="126" y="45"/>
                  </a:lnTo>
                  <a:lnTo>
                    <a:pt x="130" y="57"/>
                  </a:lnTo>
                  <a:lnTo>
                    <a:pt x="126" y="71"/>
                  </a:lnTo>
                  <a:lnTo>
                    <a:pt x="0" y="82"/>
                  </a:lnTo>
                  <a:lnTo>
                    <a:pt x="3" y="57"/>
                  </a:lnTo>
                  <a:lnTo>
                    <a:pt x="51"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48" name="Freeform 18"/>
            <p:cNvSpPr>
              <a:spLocks/>
            </p:cNvSpPr>
            <p:nvPr/>
          </p:nvSpPr>
          <p:spPr bwMode="auto">
            <a:xfrm>
              <a:off x="997328" y="475615"/>
              <a:ext cx="71060" cy="80011"/>
            </a:xfrm>
            <a:custGeom>
              <a:avLst/>
              <a:gdLst>
                <a:gd name="T0" fmla="*/ 46 w 47"/>
                <a:gd name="T1" fmla="*/ 22 h 45"/>
                <a:gd name="T2" fmla="*/ 44 w 47"/>
                <a:gd name="T3" fmla="*/ 14 h 45"/>
                <a:gd name="T4" fmla="*/ 39 w 47"/>
                <a:gd name="T5" fmla="*/ 6 h 45"/>
                <a:gd name="T6" fmla="*/ 33 w 47"/>
                <a:gd name="T7" fmla="*/ 1 h 45"/>
                <a:gd name="T8" fmla="*/ 23 w 47"/>
                <a:gd name="T9" fmla="*/ 0 h 45"/>
                <a:gd name="T10" fmla="*/ 14 w 47"/>
                <a:gd name="T11" fmla="*/ 1 h 45"/>
                <a:gd name="T12" fmla="*/ 7 w 47"/>
                <a:gd name="T13" fmla="*/ 6 h 45"/>
                <a:gd name="T14" fmla="*/ 2 w 47"/>
                <a:gd name="T15" fmla="*/ 14 h 45"/>
                <a:gd name="T16" fmla="*/ 0 w 47"/>
                <a:gd name="T17" fmla="*/ 22 h 45"/>
                <a:gd name="T18" fmla="*/ 2 w 47"/>
                <a:gd name="T19" fmla="*/ 31 h 45"/>
                <a:gd name="T20" fmla="*/ 7 w 47"/>
                <a:gd name="T21" fmla="*/ 38 h 45"/>
                <a:gd name="T22" fmla="*/ 14 w 47"/>
                <a:gd name="T23" fmla="*/ 42 h 45"/>
                <a:gd name="T24" fmla="*/ 23 w 47"/>
                <a:gd name="T25" fmla="*/ 44 h 45"/>
                <a:gd name="T26" fmla="*/ 33 w 47"/>
                <a:gd name="T27" fmla="*/ 42 h 45"/>
                <a:gd name="T28" fmla="*/ 39 w 47"/>
                <a:gd name="T29" fmla="*/ 38 h 45"/>
                <a:gd name="T30" fmla="*/ 44 w 47"/>
                <a:gd name="T31" fmla="*/ 31 h 45"/>
                <a:gd name="T32" fmla="*/ 46 w 47"/>
                <a:gd name="T33" fmla="*/ 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grpFill/>
            <a:ln w="9525" cap="rnd">
              <a:noFill/>
              <a:round/>
              <a:headEnd/>
              <a:tailEnd/>
            </a:ln>
          </p:spPr>
          <p:txBody>
            <a:bodyPr/>
            <a:lstStyle/>
            <a:p>
              <a:pPr eaLnBrk="1" hangingPunct="1">
                <a:defRPr/>
              </a:pPr>
              <a:endParaRPr lang="en-US" sz="1800" b="0">
                <a:solidFill>
                  <a:srgbClr val="000000"/>
                </a:solidFill>
                <a:latin typeface="Arial" charset="0"/>
              </a:endParaRPr>
            </a:p>
          </p:txBody>
        </p:sp>
        <p:sp>
          <p:nvSpPr>
            <p:cNvPr id="73749" name="Freeform 19"/>
            <p:cNvSpPr>
              <a:spLocks/>
            </p:cNvSpPr>
            <p:nvPr/>
          </p:nvSpPr>
          <p:spPr bwMode="auto">
            <a:xfrm>
              <a:off x="814312" y="594104"/>
              <a:ext cx="93738" cy="218697"/>
            </a:xfrm>
            <a:custGeom>
              <a:avLst/>
              <a:gdLst>
                <a:gd name="T0" fmla="*/ 16 w 62"/>
                <a:gd name="T1" fmla="*/ 0 h 123"/>
                <a:gd name="T2" fmla="*/ 21 w 62"/>
                <a:gd name="T3" fmla="*/ 62 h 123"/>
                <a:gd name="T4" fmla="*/ 16 w 62"/>
                <a:gd name="T5" fmla="*/ 76 h 123"/>
                <a:gd name="T6" fmla="*/ 12 w 62"/>
                <a:gd name="T7" fmla="*/ 76 h 123"/>
                <a:gd name="T8" fmla="*/ 10 w 62"/>
                <a:gd name="T9" fmla="*/ 90 h 123"/>
                <a:gd name="T10" fmla="*/ 0 w 62"/>
                <a:gd name="T11" fmla="*/ 113 h 123"/>
                <a:gd name="T12" fmla="*/ 14 w 62"/>
                <a:gd name="T13" fmla="*/ 113 h 123"/>
                <a:gd name="T14" fmla="*/ 19 w 62"/>
                <a:gd name="T15" fmla="*/ 113 h 123"/>
                <a:gd name="T16" fmla="*/ 16 w 62"/>
                <a:gd name="T17" fmla="*/ 118 h 123"/>
                <a:gd name="T18" fmla="*/ 33 w 62"/>
                <a:gd name="T19" fmla="*/ 122 h 123"/>
                <a:gd name="T20" fmla="*/ 38 w 62"/>
                <a:gd name="T21" fmla="*/ 120 h 123"/>
                <a:gd name="T22" fmla="*/ 47 w 62"/>
                <a:gd name="T23" fmla="*/ 101 h 123"/>
                <a:gd name="T24" fmla="*/ 57 w 62"/>
                <a:gd name="T25" fmla="*/ 71 h 123"/>
                <a:gd name="T26" fmla="*/ 61 w 62"/>
                <a:gd name="T27" fmla="*/ 37 h 123"/>
                <a:gd name="T28" fmla="*/ 59 w 62"/>
                <a:gd name="T29" fmla="*/ 7 h 123"/>
                <a:gd name="T30" fmla="*/ 43 w 62"/>
                <a:gd name="T31" fmla="*/ 18 h 123"/>
                <a:gd name="T32" fmla="*/ 16 w 62"/>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23"/>
                <a:gd name="T53" fmla="*/ 62 w 62"/>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0" name="Freeform 20"/>
            <p:cNvSpPr>
              <a:spLocks/>
            </p:cNvSpPr>
            <p:nvPr/>
          </p:nvSpPr>
          <p:spPr bwMode="auto">
            <a:xfrm>
              <a:off x="960362" y="531939"/>
              <a:ext cx="125489" cy="161800"/>
            </a:xfrm>
            <a:custGeom>
              <a:avLst/>
              <a:gdLst>
                <a:gd name="T0" fmla="*/ 3 w 83"/>
                <a:gd name="T1" fmla="*/ 0 h 91"/>
                <a:gd name="T2" fmla="*/ 14 w 83"/>
                <a:gd name="T3" fmla="*/ 5 h 91"/>
                <a:gd name="T4" fmla="*/ 27 w 83"/>
                <a:gd name="T5" fmla="*/ 9 h 91"/>
                <a:gd name="T6" fmla="*/ 36 w 83"/>
                <a:gd name="T7" fmla="*/ 8 h 91"/>
                <a:gd name="T8" fmla="*/ 43 w 83"/>
                <a:gd name="T9" fmla="*/ 8 h 91"/>
                <a:gd name="T10" fmla="*/ 51 w 83"/>
                <a:gd name="T11" fmla="*/ 7 h 91"/>
                <a:gd name="T12" fmla="*/ 60 w 83"/>
                <a:gd name="T13" fmla="*/ 6 h 91"/>
                <a:gd name="T14" fmla="*/ 67 w 83"/>
                <a:gd name="T15" fmla="*/ 2 h 91"/>
                <a:gd name="T16" fmla="*/ 77 w 83"/>
                <a:gd name="T17" fmla="*/ 0 h 91"/>
                <a:gd name="T18" fmla="*/ 82 w 83"/>
                <a:gd name="T19" fmla="*/ 58 h 91"/>
                <a:gd name="T20" fmla="*/ 80 w 83"/>
                <a:gd name="T21" fmla="*/ 76 h 91"/>
                <a:gd name="T22" fmla="*/ 66 w 83"/>
                <a:gd name="T23" fmla="*/ 83 h 91"/>
                <a:gd name="T24" fmla="*/ 41 w 83"/>
                <a:gd name="T25" fmla="*/ 83 h 91"/>
                <a:gd name="T26" fmla="*/ 21 w 83"/>
                <a:gd name="T27" fmla="*/ 88 h 91"/>
                <a:gd name="T28" fmla="*/ 6 w 83"/>
                <a:gd name="T29" fmla="*/ 90 h 91"/>
                <a:gd name="T30" fmla="*/ 0 w 83"/>
                <a:gd name="T31" fmla="*/ 83 h 91"/>
                <a:gd name="T32" fmla="*/ 3 w 83"/>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1"/>
                <a:gd name="T53" fmla="*/ 83 w 83"/>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1" name="Freeform 21"/>
            <p:cNvSpPr>
              <a:spLocks/>
            </p:cNvSpPr>
            <p:nvPr/>
          </p:nvSpPr>
          <p:spPr bwMode="auto">
            <a:xfrm>
              <a:off x="902985" y="191897"/>
              <a:ext cx="89203" cy="90679"/>
            </a:xfrm>
            <a:custGeom>
              <a:avLst/>
              <a:gdLst>
                <a:gd name="T0" fmla="*/ 9 w 59"/>
                <a:gd name="T1" fmla="*/ 0 h 51"/>
                <a:gd name="T2" fmla="*/ 9 w 59"/>
                <a:gd name="T3" fmla="*/ 6 h 51"/>
                <a:gd name="T4" fmla="*/ 3 w 59"/>
                <a:gd name="T5" fmla="*/ 11 h 51"/>
                <a:gd name="T6" fmla="*/ 0 w 59"/>
                <a:gd name="T7" fmla="*/ 21 h 51"/>
                <a:gd name="T8" fmla="*/ 3 w 59"/>
                <a:gd name="T9" fmla="*/ 21 h 51"/>
                <a:gd name="T10" fmla="*/ 3 w 59"/>
                <a:gd name="T11" fmla="*/ 27 h 51"/>
                <a:gd name="T12" fmla="*/ 5 w 59"/>
                <a:gd name="T13" fmla="*/ 32 h 51"/>
                <a:gd name="T14" fmla="*/ 3 w 59"/>
                <a:gd name="T15" fmla="*/ 36 h 51"/>
                <a:gd name="T16" fmla="*/ 10 w 59"/>
                <a:gd name="T17" fmla="*/ 39 h 51"/>
                <a:gd name="T18" fmla="*/ 17 w 59"/>
                <a:gd name="T19" fmla="*/ 41 h 51"/>
                <a:gd name="T20" fmla="*/ 28 w 59"/>
                <a:gd name="T21" fmla="*/ 36 h 51"/>
                <a:gd name="T22" fmla="*/ 21 w 59"/>
                <a:gd name="T23" fmla="*/ 50 h 51"/>
                <a:gd name="T24" fmla="*/ 42 w 59"/>
                <a:gd name="T25" fmla="*/ 43 h 51"/>
                <a:gd name="T26" fmla="*/ 58 w 59"/>
                <a:gd name="T27" fmla="*/ 37 h 51"/>
                <a:gd name="T28" fmla="*/ 56 w 59"/>
                <a:gd name="T29" fmla="*/ 34 h 51"/>
                <a:gd name="T30" fmla="*/ 48 w 59"/>
                <a:gd name="T31" fmla="*/ 25 h 51"/>
                <a:gd name="T32" fmla="*/ 47 w 59"/>
                <a:gd name="T33" fmla="*/ 21 h 51"/>
                <a:gd name="T34" fmla="*/ 47 w 59"/>
                <a:gd name="T35" fmla="*/ 13 h 51"/>
                <a:gd name="T36" fmla="*/ 30 w 59"/>
                <a:gd name="T37" fmla="*/ 0 h 51"/>
                <a:gd name="T38" fmla="*/ 16 w 59"/>
                <a:gd name="T39" fmla="*/ 0 h 51"/>
                <a:gd name="T40" fmla="*/ 9 w 59"/>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51"/>
                <a:gd name="T65" fmla="*/ 59 w 5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2" name="Freeform 22"/>
            <p:cNvSpPr>
              <a:spLocks/>
            </p:cNvSpPr>
            <p:nvPr/>
          </p:nvSpPr>
          <p:spPr bwMode="auto">
            <a:xfrm>
              <a:off x="326193" y="915923"/>
              <a:ext cx="46870" cy="74677"/>
            </a:xfrm>
            <a:custGeom>
              <a:avLst/>
              <a:gdLst>
                <a:gd name="T0" fmla="*/ 5 w 31"/>
                <a:gd name="T1" fmla="*/ 16 h 42"/>
                <a:gd name="T2" fmla="*/ 0 w 31"/>
                <a:gd name="T3" fmla="*/ 41 h 42"/>
                <a:gd name="T4" fmla="*/ 20 w 31"/>
                <a:gd name="T5" fmla="*/ 28 h 42"/>
                <a:gd name="T6" fmla="*/ 28 w 31"/>
                <a:gd name="T7" fmla="*/ 21 h 42"/>
                <a:gd name="T8" fmla="*/ 30 w 31"/>
                <a:gd name="T9" fmla="*/ 8 h 42"/>
                <a:gd name="T10" fmla="*/ 26 w 31"/>
                <a:gd name="T11" fmla="*/ 0 h 42"/>
                <a:gd name="T12" fmla="*/ 5 w 31"/>
                <a:gd name="T13" fmla="*/ 16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5" y="16"/>
                  </a:moveTo>
                  <a:lnTo>
                    <a:pt x="0" y="41"/>
                  </a:lnTo>
                  <a:lnTo>
                    <a:pt x="20" y="28"/>
                  </a:lnTo>
                  <a:lnTo>
                    <a:pt x="28" y="21"/>
                  </a:lnTo>
                  <a:lnTo>
                    <a:pt x="30" y="8"/>
                  </a:lnTo>
                  <a:lnTo>
                    <a:pt x="26" y="0"/>
                  </a:lnTo>
                  <a:lnTo>
                    <a:pt x="5" y="1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3" name="Freeform 23"/>
            <p:cNvSpPr>
              <a:spLocks/>
            </p:cNvSpPr>
            <p:nvPr/>
          </p:nvSpPr>
          <p:spPr bwMode="auto">
            <a:xfrm>
              <a:off x="533400" y="989332"/>
              <a:ext cx="63500" cy="45719"/>
            </a:xfrm>
            <a:custGeom>
              <a:avLst/>
              <a:gdLst>
                <a:gd name="T0" fmla="*/ 16 w 42"/>
                <a:gd name="T1" fmla="*/ 0 h 25"/>
                <a:gd name="T2" fmla="*/ 16 w 42"/>
                <a:gd name="T3" fmla="*/ 4 h 25"/>
                <a:gd name="T4" fmla="*/ 0 w 42"/>
                <a:gd name="T5" fmla="*/ 24 h 25"/>
                <a:gd name="T6" fmla="*/ 24 w 42"/>
                <a:gd name="T7" fmla="*/ 24 h 25"/>
                <a:gd name="T8" fmla="*/ 30 w 42"/>
                <a:gd name="T9" fmla="*/ 22 h 25"/>
                <a:gd name="T10" fmla="*/ 41 w 42"/>
                <a:gd name="T11" fmla="*/ 11 h 25"/>
                <a:gd name="T12" fmla="*/ 34 w 42"/>
                <a:gd name="T13" fmla="*/ 4 h 25"/>
                <a:gd name="T14" fmla="*/ 16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6" y="0"/>
                  </a:moveTo>
                  <a:lnTo>
                    <a:pt x="16" y="4"/>
                  </a:lnTo>
                  <a:lnTo>
                    <a:pt x="0" y="24"/>
                  </a:lnTo>
                  <a:lnTo>
                    <a:pt x="24" y="24"/>
                  </a:lnTo>
                  <a:lnTo>
                    <a:pt x="30" y="22"/>
                  </a:lnTo>
                  <a:lnTo>
                    <a:pt x="41" y="11"/>
                  </a:lnTo>
                  <a:lnTo>
                    <a:pt x="34" y="4"/>
                  </a:lnTo>
                  <a:lnTo>
                    <a:pt x="16"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4" name="Freeform 24"/>
            <p:cNvSpPr>
              <a:spLocks/>
            </p:cNvSpPr>
            <p:nvPr/>
          </p:nvSpPr>
          <p:spPr bwMode="auto">
            <a:xfrm>
              <a:off x="622619" y="935164"/>
              <a:ext cx="45719" cy="72899"/>
            </a:xfrm>
            <a:custGeom>
              <a:avLst/>
              <a:gdLst>
                <a:gd name="T0" fmla="*/ 0 w 25"/>
                <a:gd name="T1" fmla="*/ 14 h 41"/>
                <a:gd name="T2" fmla="*/ 4 w 25"/>
                <a:gd name="T3" fmla="*/ 21 h 41"/>
                <a:gd name="T4" fmla="*/ 10 w 25"/>
                <a:gd name="T5" fmla="*/ 40 h 41"/>
                <a:gd name="T6" fmla="*/ 22 w 25"/>
                <a:gd name="T7" fmla="*/ 19 h 41"/>
                <a:gd name="T8" fmla="*/ 24 w 25"/>
                <a:gd name="T9" fmla="*/ 6 h 41"/>
                <a:gd name="T10" fmla="*/ 11 w 25"/>
                <a:gd name="T11" fmla="*/ 0 h 41"/>
                <a:gd name="T12" fmla="*/ 0 w 25"/>
                <a:gd name="T13" fmla="*/ 14 h 41"/>
                <a:gd name="T14" fmla="*/ 0 60000 65536"/>
                <a:gd name="T15" fmla="*/ 0 60000 65536"/>
                <a:gd name="T16" fmla="*/ 0 60000 65536"/>
                <a:gd name="T17" fmla="*/ 0 60000 65536"/>
                <a:gd name="T18" fmla="*/ 0 60000 65536"/>
                <a:gd name="T19" fmla="*/ 0 60000 65536"/>
                <a:gd name="T20" fmla="*/ 0 60000 65536"/>
                <a:gd name="T21" fmla="*/ 0 w 25"/>
                <a:gd name="T22" fmla="*/ 0 h 41"/>
                <a:gd name="T23" fmla="*/ 25 w 2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1">
                  <a:moveTo>
                    <a:pt x="0" y="14"/>
                  </a:moveTo>
                  <a:lnTo>
                    <a:pt x="4" y="21"/>
                  </a:lnTo>
                  <a:lnTo>
                    <a:pt x="10" y="40"/>
                  </a:lnTo>
                  <a:lnTo>
                    <a:pt x="22" y="19"/>
                  </a:lnTo>
                  <a:lnTo>
                    <a:pt x="24" y="6"/>
                  </a:lnTo>
                  <a:lnTo>
                    <a:pt x="11" y="0"/>
                  </a:lnTo>
                  <a:lnTo>
                    <a:pt x="0" y="1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5" name="Freeform 25"/>
            <p:cNvSpPr>
              <a:spLocks/>
            </p:cNvSpPr>
            <p:nvPr/>
          </p:nvSpPr>
          <p:spPr bwMode="auto">
            <a:xfrm>
              <a:off x="771070" y="1023748"/>
              <a:ext cx="54429" cy="46228"/>
            </a:xfrm>
            <a:custGeom>
              <a:avLst/>
              <a:gdLst>
                <a:gd name="T0" fmla="*/ 22 w 36"/>
                <a:gd name="T1" fmla="*/ 0 h 26"/>
                <a:gd name="T2" fmla="*/ 14 w 36"/>
                <a:gd name="T3" fmla="*/ 2 h 26"/>
                <a:gd name="T4" fmla="*/ 0 w 36"/>
                <a:gd name="T5" fmla="*/ 21 h 26"/>
                <a:gd name="T6" fmla="*/ 24 w 36"/>
                <a:gd name="T7" fmla="*/ 25 h 26"/>
                <a:gd name="T8" fmla="*/ 31 w 36"/>
                <a:gd name="T9" fmla="*/ 18 h 26"/>
                <a:gd name="T10" fmla="*/ 35 w 36"/>
                <a:gd name="T11" fmla="*/ 11 h 26"/>
                <a:gd name="T12" fmla="*/ 31 w 36"/>
                <a:gd name="T13" fmla="*/ 6 h 26"/>
                <a:gd name="T14" fmla="*/ 22 w 36"/>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6"/>
                <a:gd name="T26" fmla="*/ 36 w 3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6">
                  <a:moveTo>
                    <a:pt x="22" y="0"/>
                  </a:moveTo>
                  <a:lnTo>
                    <a:pt x="14" y="2"/>
                  </a:lnTo>
                  <a:lnTo>
                    <a:pt x="0" y="21"/>
                  </a:lnTo>
                  <a:lnTo>
                    <a:pt x="24" y="25"/>
                  </a:lnTo>
                  <a:lnTo>
                    <a:pt x="31" y="18"/>
                  </a:lnTo>
                  <a:lnTo>
                    <a:pt x="35" y="11"/>
                  </a:lnTo>
                  <a:lnTo>
                    <a:pt x="31" y="6"/>
                  </a:lnTo>
                  <a:lnTo>
                    <a:pt x="22"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6" name="Freeform 26"/>
            <p:cNvSpPr>
              <a:spLocks/>
            </p:cNvSpPr>
            <p:nvPr/>
          </p:nvSpPr>
          <p:spPr bwMode="auto">
            <a:xfrm>
              <a:off x="940119" y="968057"/>
              <a:ext cx="45719" cy="62231"/>
            </a:xfrm>
            <a:custGeom>
              <a:avLst/>
              <a:gdLst>
                <a:gd name="T0" fmla="*/ 1 w 20"/>
                <a:gd name="T1" fmla="*/ 12 h 35"/>
                <a:gd name="T2" fmla="*/ 0 w 20"/>
                <a:gd name="T3" fmla="*/ 19 h 35"/>
                <a:gd name="T4" fmla="*/ 6 w 20"/>
                <a:gd name="T5" fmla="*/ 34 h 35"/>
                <a:gd name="T6" fmla="*/ 19 w 20"/>
                <a:gd name="T7" fmla="*/ 14 h 35"/>
                <a:gd name="T8" fmla="*/ 16 w 20"/>
                <a:gd name="T9" fmla="*/ 0 h 35"/>
                <a:gd name="T10" fmla="*/ 9 w 20"/>
                <a:gd name="T11" fmla="*/ 0 h 35"/>
                <a:gd name="T12" fmla="*/ 1 w 20"/>
                <a:gd name="T13" fmla="*/ 12 h 35"/>
                <a:gd name="T14" fmla="*/ 0 60000 65536"/>
                <a:gd name="T15" fmla="*/ 0 60000 65536"/>
                <a:gd name="T16" fmla="*/ 0 60000 65536"/>
                <a:gd name="T17" fmla="*/ 0 60000 65536"/>
                <a:gd name="T18" fmla="*/ 0 60000 65536"/>
                <a:gd name="T19" fmla="*/ 0 60000 65536"/>
                <a:gd name="T20" fmla="*/ 0 60000 65536"/>
                <a:gd name="T21" fmla="*/ 0 w 20"/>
                <a:gd name="T22" fmla="*/ 0 h 35"/>
                <a:gd name="T23" fmla="*/ 20 w 2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5">
                  <a:moveTo>
                    <a:pt x="1" y="12"/>
                  </a:moveTo>
                  <a:lnTo>
                    <a:pt x="0" y="19"/>
                  </a:lnTo>
                  <a:lnTo>
                    <a:pt x="6" y="34"/>
                  </a:lnTo>
                  <a:lnTo>
                    <a:pt x="19" y="14"/>
                  </a:lnTo>
                  <a:lnTo>
                    <a:pt x="16" y="0"/>
                  </a:lnTo>
                  <a:lnTo>
                    <a:pt x="9" y="0"/>
                  </a:lnTo>
                  <a:lnTo>
                    <a:pt x="1" y="1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7" name="Freeform 27"/>
            <p:cNvSpPr>
              <a:spLocks/>
            </p:cNvSpPr>
            <p:nvPr/>
          </p:nvSpPr>
          <p:spPr bwMode="auto">
            <a:xfrm>
              <a:off x="937986" y="1019494"/>
              <a:ext cx="58965" cy="45719"/>
            </a:xfrm>
            <a:custGeom>
              <a:avLst/>
              <a:gdLst>
                <a:gd name="T0" fmla="*/ 20 w 39"/>
                <a:gd name="T1" fmla="*/ 0 h 25"/>
                <a:gd name="T2" fmla="*/ 0 w 39"/>
                <a:gd name="T3" fmla="*/ 20 h 25"/>
                <a:gd name="T4" fmla="*/ 11 w 39"/>
                <a:gd name="T5" fmla="*/ 22 h 25"/>
                <a:gd name="T6" fmla="*/ 27 w 39"/>
                <a:gd name="T7" fmla="*/ 24 h 25"/>
                <a:gd name="T8" fmla="*/ 38 w 39"/>
                <a:gd name="T9" fmla="*/ 12 h 25"/>
                <a:gd name="T10" fmla="*/ 38 w 39"/>
                <a:gd name="T11" fmla="*/ 5 h 25"/>
                <a:gd name="T12" fmla="*/ 34 w 39"/>
                <a:gd name="T13" fmla="*/ 0 h 25"/>
                <a:gd name="T14" fmla="*/ 20 w 39"/>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5"/>
                <a:gd name="T26" fmla="*/ 39 w 3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5">
                  <a:moveTo>
                    <a:pt x="20" y="0"/>
                  </a:moveTo>
                  <a:lnTo>
                    <a:pt x="0" y="20"/>
                  </a:lnTo>
                  <a:lnTo>
                    <a:pt x="11" y="22"/>
                  </a:lnTo>
                  <a:lnTo>
                    <a:pt x="27" y="24"/>
                  </a:lnTo>
                  <a:lnTo>
                    <a:pt x="38" y="12"/>
                  </a:lnTo>
                  <a:lnTo>
                    <a:pt x="38" y="5"/>
                  </a:lnTo>
                  <a:lnTo>
                    <a:pt x="34" y="0"/>
                  </a:lnTo>
                  <a:lnTo>
                    <a:pt x="2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8" name="Freeform 28"/>
            <p:cNvSpPr>
              <a:spLocks/>
            </p:cNvSpPr>
            <p:nvPr/>
          </p:nvSpPr>
          <p:spPr bwMode="auto">
            <a:xfrm>
              <a:off x="1052831" y="1002347"/>
              <a:ext cx="45719" cy="53341"/>
            </a:xfrm>
            <a:custGeom>
              <a:avLst/>
              <a:gdLst>
                <a:gd name="T0" fmla="*/ 0 w 26"/>
                <a:gd name="T1" fmla="*/ 4 h 30"/>
                <a:gd name="T2" fmla="*/ 0 w 26"/>
                <a:gd name="T3" fmla="*/ 18 h 30"/>
                <a:gd name="T4" fmla="*/ 0 w 26"/>
                <a:gd name="T5" fmla="*/ 29 h 30"/>
                <a:gd name="T6" fmla="*/ 14 w 26"/>
                <a:gd name="T7" fmla="*/ 25 h 30"/>
                <a:gd name="T8" fmla="*/ 23 w 26"/>
                <a:gd name="T9" fmla="*/ 16 h 30"/>
                <a:gd name="T10" fmla="*/ 25 w 26"/>
                <a:gd name="T11" fmla="*/ 9 h 30"/>
                <a:gd name="T12" fmla="*/ 18 w 26"/>
                <a:gd name="T13" fmla="*/ 0 h 30"/>
                <a:gd name="T14" fmla="*/ 0 w 26"/>
                <a:gd name="T15" fmla="*/ 4 h 3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0"/>
                <a:gd name="T26" fmla="*/ 26 w 2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0">
                  <a:moveTo>
                    <a:pt x="0" y="4"/>
                  </a:moveTo>
                  <a:lnTo>
                    <a:pt x="0" y="18"/>
                  </a:lnTo>
                  <a:lnTo>
                    <a:pt x="0" y="29"/>
                  </a:lnTo>
                  <a:lnTo>
                    <a:pt x="14" y="25"/>
                  </a:lnTo>
                  <a:lnTo>
                    <a:pt x="23" y="16"/>
                  </a:lnTo>
                  <a:lnTo>
                    <a:pt x="25" y="9"/>
                  </a:lnTo>
                  <a:lnTo>
                    <a:pt x="18" y="0"/>
                  </a:lnTo>
                  <a:lnTo>
                    <a:pt x="0"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59" name="Freeform 29"/>
            <p:cNvSpPr>
              <a:spLocks/>
            </p:cNvSpPr>
            <p:nvPr/>
          </p:nvSpPr>
          <p:spPr bwMode="auto">
            <a:xfrm>
              <a:off x="1212699" y="1029019"/>
              <a:ext cx="60476" cy="45719"/>
            </a:xfrm>
            <a:custGeom>
              <a:avLst/>
              <a:gdLst>
                <a:gd name="T0" fmla="*/ 15 w 40"/>
                <a:gd name="T1" fmla="*/ 2 h 25"/>
                <a:gd name="T2" fmla="*/ 6 w 40"/>
                <a:gd name="T3" fmla="*/ 13 h 25"/>
                <a:gd name="T4" fmla="*/ 0 w 40"/>
                <a:gd name="T5" fmla="*/ 22 h 25"/>
                <a:gd name="T6" fmla="*/ 16 w 40"/>
                <a:gd name="T7" fmla="*/ 24 h 25"/>
                <a:gd name="T8" fmla="*/ 32 w 40"/>
                <a:gd name="T9" fmla="*/ 22 h 25"/>
                <a:gd name="T10" fmla="*/ 36 w 40"/>
                <a:gd name="T11" fmla="*/ 13 h 25"/>
                <a:gd name="T12" fmla="*/ 39 w 40"/>
                <a:gd name="T13" fmla="*/ 8 h 25"/>
                <a:gd name="T14" fmla="*/ 31 w 40"/>
                <a:gd name="T15" fmla="*/ 4 h 25"/>
                <a:gd name="T16" fmla="*/ 30 w 40"/>
                <a:gd name="T17" fmla="*/ 0 h 25"/>
                <a:gd name="T18" fmla="*/ 15 w 40"/>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5"/>
                <a:gd name="T32" fmla="*/ 40 w 40"/>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0" name="Freeform 30"/>
            <p:cNvSpPr>
              <a:spLocks/>
            </p:cNvSpPr>
            <p:nvPr/>
          </p:nvSpPr>
          <p:spPr bwMode="auto">
            <a:xfrm>
              <a:off x="597731" y="515428"/>
              <a:ext cx="80131" cy="241810"/>
            </a:xfrm>
            <a:custGeom>
              <a:avLst/>
              <a:gdLst>
                <a:gd name="T0" fmla="*/ 28 w 53"/>
                <a:gd name="T1" fmla="*/ 0 h 136"/>
                <a:gd name="T2" fmla="*/ 19 w 53"/>
                <a:gd name="T3" fmla="*/ 8 h 136"/>
                <a:gd name="T4" fmla="*/ 17 w 53"/>
                <a:gd name="T5" fmla="*/ 20 h 136"/>
                <a:gd name="T6" fmla="*/ 17 w 53"/>
                <a:gd name="T7" fmla="*/ 27 h 136"/>
                <a:gd name="T8" fmla="*/ 12 w 53"/>
                <a:gd name="T9" fmla="*/ 32 h 136"/>
                <a:gd name="T10" fmla="*/ 13 w 53"/>
                <a:gd name="T11" fmla="*/ 39 h 136"/>
                <a:gd name="T12" fmla="*/ 12 w 53"/>
                <a:gd name="T13" fmla="*/ 55 h 136"/>
                <a:gd name="T14" fmla="*/ 8 w 53"/>
                <a:gd name="T15" fmla="*/ 69 h 136"/>
                <a:gd name="T16" fmla="*/ 16 w 53"/>
                <a:gd name="T17" fmla="*/ 78 h 136"/>
                <a:gd name="T18" fmla="*/ 12 w 53"/>
                <a:gd name="T19" fmla="*/ 85 h 136"/>
                <a:gd name="T20" fmla="*/ 19 w 53"/>
                <a:gd name="T21" fmla="*/ 92 h 136"/>
                <a:gd name="T22" fmla="*/ 12 w 53"/>
                <a:gd name="T23" fmla="*/ 99 h 136"/>
                <a:gd name="T24" fmla="*/ 12 w 53"/>
                <a:gd name="T25" fmla="*/ 103 h 136"/>
                <a:gd name="T26" fmla="*/ 17 w 53"/>
                <a:gd name="T27" fmla="*/ 108 h 136"/>
                <a:gd name="T28" fmla="*/ 0 w 53"/>
                <a:gd name="T29" fmla="*/ 120 h 136"/>
                <a:gd name="T30" fmla="*/ 0 w 53"/>
                <a:gd name="T31" fmla="*/ 135 h 136"/>
                <a:gd name="T32" fmla="*/ 16 w 53"/>
                <a:gd name="T33" fmla="*/ 133 h 136"/>
                <a:gd name="T34" fmla="*/ 25 w 53"/>
                <a:gd name="T35" fmla="*/ 127 h 136"/>
                <a:gd name="T36" fmla="*/ 34 w 53"/>
                <a:gd name="T37" fmla="*/ 121 h 136"/>
                <a:gd name="T38" fmla="*/ 40 w 53"/>
                <a:gd name="T39" fmla="*/ 115 h 136"/>
                <a:gd name="T40" fmla="*/ 47 w 53"/>
                <a:gd name="T41" fmla="*/ 110 h 136"/>
                <a:gd name="T42" fmla="*/ 52 w 53"/>
                <a:gd name="T43" fmla="*/ 96 h 136"/>
                <a:gd name="T44" fmla="*/ 44 w 53"/>
                <a:gd name="T45" fmla="*/ 71 h 136"/>
                <a:gd name="T46" fmla="*/ 35 w 53"/>
                <a:gd name="T47" fmla="*/ 43 h 136"/>
                <a:gd name="T48" fmla="*/ 28 w 53"/>
                <a:gd name="T49" fmla="*/ 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136"/>
                <a:gd name="T77" fmla="*/ 53 w 53"/>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1" name="Freeform 31"/>
            <p:cNvSpPr>
              <a:spLocks/>
            </p:cNvSpPr>
            <p:nvPr/>
          </p:nvSpPr>
          <p:spPr bwMode="auto">
            <a:xfrm>
              <a:off x="536802" y="656336"/>
              <a:ext cx="68036" cy="112016"/>
            </a:xfrm>
            <a:custGeom>
              <a:avLst/>
              <a:gdLst>
                <a:gd name="T0" fmla="*/ 33 w 45"/>
                <a:gd name="T1" fmla="*/ 0 h 63"/>
                <a:gd name="T2" fmla="*/ 26 w 45"/>
                <a:gd name="T3" fmla="*/ 2 h 63"/>
                <a:gd name="T4" fmla="*/ 8 w 45"/>
                <a:gd name="T5" fmla="*/ 30 h 63"/>
                <a:gd name="T6" fmla="*/ 0 w 45"/>
                <a:gd name="T7" fmla="*/ 46 h 63"/>
                <a:gd name="T8" fmla="*/ 17 w 45"/>
                <a:gd name="T9" fmla="*/ 53 h 63"/>
                <a:gd name="T10" fmla="*/ 37 w 45"/>
                <a:gd name="T11" fmla="*/ 62 h 63"/>
                <a:gd name="T12" fmla="*/ 37 w 45"/>
                <a:gd name="T13" fmla="*/ 39 h 63"/>
                <a:gd name="T14" fmla="*/ 42 w 45"/>
                <a:gd name="T15" fmla="*/ 25 h 63"/>
                <a:gd name="T16" fmla="*/ 44 w 45"/>
                <a:gd name="T17" fmla="*/ 9 h 63"/>
                <a:gd name="T18" fmla="*/ 39 w 45"/>
                <a:gd name="T19" fmla="*/ 2 h 63"/>
                <a:gd name="T20" fmla="*/ 33 w 45"/>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3"/>
                <a:gd name="T35" fmla="*/ 45 w 4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2" name="Freeform 32"/>
            <p:cNvSpPr>
              <a:spLocks/>
            </p:cNvSpPr>
            <p:nvPr/>
          </p:nvSpPr>
          <p:spPr bwMode="auto">
            <a:xfrm>
              <a:off x="812270" y="375602"/>
              <a:ext cx="84667" cy="80011"/>
            </a:xfrm>
            <a:custGeom>
              <a:avLst/>
              <a:gdLst>
                <a:gd name="T0" fmla="*/ 55 w 56"/>
                <a:gd name="T1" fmla="*/ 8 h 45"/>
                <a:gd name="T2" fmla="*/ 32 w 56"/>
                <a:gd name="T3" fmla="*/ 6 h 45"/>
                <a:gd name="T4" fmla="*/ 19 w 56"/>
                <a:gd name="T5" fmla="*/ 0 h 45"/>
                <a:gd name="T6" fmla="*/ 9 w 56"/>
                <a:gd name="T7" fmla="*/ 0 h 45"/>
                <a:gd name="T8" fmla="*/ 3 w 56"/>
                <a:gd name="T9" fmla="*/ 0 h 45"/>
                <a:gd name="T10" fmla="*/ 3 w 56"/>
                <a:gd name="T11" fmla="*/ 2 h 45"/>
                <a:gd name="T12" fmla="*/ 17 w 56"/>
                <a:gd name="T13" fmla="*/ 6 h 45"/>
                <a:gd name="T14" fmla="*/ 11 w 56"/>
                <a:gd name="T15" fmla="*/ 8 h 45"/>
                <a:gd name="T16" fmla="*/ 3 w 56"/>
                <a:gd name="T17" fmla="*/ 8 h 45"/>
                <a:gd name="T18" fmla="*/ 1 w 56"/>
                <a:gd name="T19" fmla="*/ 9 h 45"/>
                <a:gd name="T20" fmla="*/ 1 w 56"/>
                <a:gd name="T21" fmla="*/ 11 h 45"/>
                <a:gd name="T22" fmla="*/ 0 w 56"/>
                <a:gd name="T23" fmla="*/ 16 h 45"/>
                <a:gd name="T24" fmla="*/ 0 w 56"/>
                <a:gd name="T25" fmla="*/ 20 h 45"/>
                <a:gd name="T26" fmla="*/ 3 w 56"/>
                <a:gd name="T27" fmla="*/ 28 h 45"/>
                <a:gd name="T28" fmla="*/ 26 w 56"/>
                <a:gd name="T29" fmla="*/ 30 h 45"/>
                <a:gd name="T30" fmla="*/ 42 w 56"/>
                <a:gd name="T31" fmla="*/ 37 h 45"/>
                <a:gd name="T32" fmla="*/ 52 w 56"/>
                <a:gd name="T33" fmla="*/ 44 h 45"/>
                <a:gd name="T34" fmla="*/ 55 w 56"/>
                <a:gd name="T35" fmla="*/ 8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5"/>
                <a:gd name="T56" fmla="*/ 56 w 56"/>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3" name="Freeform 33"/>
            <p:cNvSpPr>
              <a:spLocks/>
            </p:cNvSpPr>
            <p:nvPr/>
          </p:nvSpPr>
          <p:spPr bwMode="auto">
            <a:xfrm>
              <a:off x="790878" y="436879"/>
              <a:ext cx="101298" cy="115572"/>
            </a:xfrm>
            <a:custGeom>
              <a:avLst/>
              <a:gdLst>
                <a:gd name="T0" fmla="*/ 17 w 67"/>
                <a:gd name="T1" fmla="*/ 6 h 65"/>
                <a:gd name="T2" fmla="*/ 32 w 67"/>
                <a:gd name="T3" fmla="*/ 2 h 65"/>
                <a:gd name="T4" fmla="*/ 42 w 67"/>
                <a:gd name="T5" fmla="*/ 0 h 65"/>
                <a:gd name="T6" fmla="*/ 53 w 67"/>
                <a:gd name="T7" fmla="*/ 2 h 65"/>
                <a:gd name="T8" fmla="*/ 60 w 67"/>
                <a:gd name="T9" fmla="*/ 9 h 65"/>
                <a:gd name="T10" fmla="*/ 61 w 67"/>
                <a:gd name="T11" fmla="*/ 13 h 65"/>
                <a:gd name="T12" fmla="*/ 59 w 67"/>
                <a:gd name="T13" fmla="*/ 19 h 65"/>
                <a:gd name="T14" fmla="*/ 63 w 67"/>
                <a:gd name="T15" fmla="*/ 21 h 65"/>
                <a:gd name="T16" fmla="*/ 66 w 67"/>
                <a:gd name="T17" fmla="*/ 27 h 65"/>
                <a:gd name="T18" fmla="*/ 62 w 67"/>
                <a:gd name="T19" fmla="*/ 33 h 65"/>
                <a:gd name="T20" fmla="*/ 58 w 67"/>
                <a:gd name="T21" fmla="*/ 39 h 65"/>
                <a:gd name="T22" fmla="*/ 47 w 67"/>
                <a:gd name="T23" fmla="*/ 55 h 65"/>
                <a:gd name="T24" fmla="*/ 35 w 67"/>
                <a:gd name="T25" fmla="*/ 62 h 65"/>
                <a:gd name="T26" fmla="*/ 16 w 67"/>
                <a:gd name="T27" fmla="*/ 64 h 65"/>
                <a:gd name="T28" fmla="*/ 7 w 67"/>
                <a:gd name="T29" fmla="*/ 60 h 65"/>
                <a:gd name="T30" fmla="*/ 0 w 67"/>
                <a:gd name="T31" fmla="*/ 51 h 65"/>
                <a:gd name="T32" fmla="*/ 5 w 67"/>
                <a:gd name="T33" fmla="*/ 36 h 65"/>
                <a:gd name="T34" fmla="*/ 14 w 67"/>
                <a:gd name="T35" fmla="*/ 27 h 65"/>
                <a:gd name="T36" fmla="*/ 12 w 67"/>
                <a:gd name="T37" fmla="*/ 14 h 65"/>
                <a:gd name="T38" fmla="*/ 21 w 67"/>
                <a:gd name="T39" fmla="*/ 5 h 65"/>
                <a:gd name="T40" fmla="*/ 17 w 67"/>
                <a:gd name="T41" fmla="*/ 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65"/>
                <a:gd name="T65" fmla="*/ 67 w 67"/>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4" name="Freeform 34"/>
            <p:cNvSpPr>
              <a:spLocks/>
            </p:cNvSpPr>
            <p:nvPr/>
          </p:nvSpPr>
          <p:spPr bwMode="auto">
            <a:xfrm>
              <a:off x="956431" y="178119"/>
              <a:ext cx="46870" cy="45719"/>
            </a:xfrm>
            <a:custGeom>
              <a:avLst/>
              <a:gdLst>
                <a:gd name="T0" fmla="*/ 0 w 31"/>
                <a:gd name="T1" fmla="*/ 8 h 17"/>
                <a:gd name="T2" fmla="*/ 30 w 31"/>
                <a:gd name="T3" fmla="*/ 16 h 17"/>
                <a:gd name="T4" fmla="*/ 30 w 31"/>
                <a:gd name="T5" fmla="*/ 0 h 17"/>
                <a:gd name="T6" fmla="*/ 0 w 31"/>
                <a:gd name="T7" fmla="*/ 8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8"/>
                  </a:moveTo>
                  <a:lnTo>
                    <a:pt x="30" y="16"/>
                  </a:lnTo>
                  <a:lnTo>
                    <a:pt x="30" y="0"/>
                  </a:lnTo>
                  <a:lnTo>
                    <a:pt x="0" y="8"/>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5" name="Freeform 35"/>
            <p:cNvSpPr>
              <a:spLocks/>
            </p:cNvSpPr>
            <p:nvPr/>
          </p:nvSpPr>
          <p:spPr bwMode="auto">
            <a:xfrm>
              <a:off x="929007" y="187644"/>
              <a:ext cx="45719" cy="45719"/>
            </a:xfrm>
            <a:custGeom>
              <a:avLst/>
              <a:gdLst>
                <a:gd name="T0" fmla="*/ 6 w 17"/>
                <a:gd name="T1" fmla="*/ 0 h 17"/>
                <a:gd name="T2" fmla="*/ 0 w 17"/>
                <a:gd name="T3" fmla="*/ 16 h 17"/>
                <a:gd name="T4" fmla="*/ 6 w 17"/>
                <a:gd name="T5" fmla="*/ 13 h 17"/>
                <a:gd name="T6" fmla="*/ 9 w 17"/>
                <a:gd name="T7" fmla="*/ 10 h 17"/>
                <a:gd name="T8" fmla="*/ 16 w 17"/>
                <a:gd name="T9" fmla="*/ 6 h 17"/>
                <a:gd name="T10" fmla="*/ 12 w 17"/>
                <a:gd name="T11" fmla="*/ 4 h 17"/>
                <a:gd name="T12" fmla="*/ 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6" y="0"/>
                  </a:moveTo>
                  <a:lnTo>
                    <a:pt x="0" y="16"/>
                  </a:lnTo>
                  <a:lnTo>
                    <a:pt x="6" y="13"/>
                  </a:lnTo>
                  <a:lnTo>
                    <a:pt x="9" y="10"/>
                  </a:lnTo>
                  <a:lnTo>
                    <a:pt x="16" y="6"/>
                  </a:lnTo>
                  <a:lnTo>
                    <a:pt x="12" y="4"/>
                  </a:lnTo>
                  <a:lnTo>
                    <a:pt x="6"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6" name="Freeform 36"/>
            <p:cNvSpPr>
              <a:spLocks/>
            </p:cNvSpPr>
            <p:nvPr/>
          </p:nvSpPr>
          <p:spPr bwMode="auto">
            <a:xfrm>
              <a:off x="970793" y="211457"/>
              <a:ext cx="48381" cy="45719"/>
            </a:xfrm>
            <a:custGeom>
              <a:avLst/>
              <a:gdLst>
                <a:gd name="T0" fmla="*/ 4 w 32"/>
                <a:gd name="T1" fmla="*/ 4 h 25"/>
                <a:gd name="T2" fmla="*/ 0 w 32"/>
                <a:gd name="T3" fmla="*/ 0 h 25"/>
                <a:gd name="T4" fmla="*/ 5 w 32"/>
                <a:gd name="T5" fmla="*/ 10 h 25"/>
                <a:gd name="T6" fmla="*/ 5 w 32"/>
                <a:gd name="T7" fmla="*/ 16 h 25"/>
                <a:gd name="T8" fmla="*/ 5 w 32"/>
                <a:gd name="T9" fmla="*/ 21 h 25"/>
                <a:gd name="T10" fmla="*/ 17 w 32"/>
                <a:gd name="T11" fmla="*/ 24 h 25"/>
                <a:gd name="T12" fmla="*/ 8 w 32"/>
                <a:gd name="T13" fmla="*/ 15 h 25"/>
                <a:gd name="T14" fmla="*/ 22 w 32"/>
                <a:gd name="T15" fmla="*/ 22 h 25"/>
                <a:gd name="T16" fmla="*/ 12 w 32"/>
                <a:gd name="T17" fmla="*/ 12 h 25"/>
                <a:gd name="T18" fmla="*/ 31 w 32"/>
                <a:gd name="T19" fmla="*/ 20 h 25"/>
                <a:gd name="T20" fmla="*/ 22 w 32"/>
                <a:gd name="T21" fmla="*/ 11 h 25"/>
                <a:gd name="T22" fmla="*/ 28 w 32"/>
                <a:gd name="T23" fmla="*/ 11 h 25"/>
                <a:gd name="T24" fmla="*/ 20 w 32"/>
                <a:gd name="T25" fmla="*/ 6 h 25"/>
                <a:gd name="T26" fmla="*/ 4 w 32"/>
                <a:gd name="T27" fmla="*/ 4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5"/>
                <a:gd name="T44" fmla="*/ 32 w 3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7" name="Freeform 37"/>
            <p:cNvSpPr>
              <a:spLocks/>
            </p:cNvSpPr>
            <p:nvPr/>
          </p:nvSpPr>
          <p:spPr bwMode="auto">
            <a:xfrm>
              <a:off x="908956" y="254319"/>
              <a:ext cx="145143" cy="45719"/>
            </a:xfrm>
            <a:custGeom>
              <a:avLst/>
              <a:gdLst>
                <a:gd name="T0" fmla="*/ 0 w 96"/>
                <a:gd name="T1" fmla="*/ 15 h 23"/>
                <a:gd name="T2" fmla="*/ 14 w 96"/>
                <a:gd name="T3" fmla="*/ 15 h 23"/>
                <a:gd name="T4" fmla="*/ 28 w 96"/>
                <a:gd name="T5" fmla="*/ 4 h 23"/>
                <a:gd name="T6" fmla="*/ 44 w 96"/>
                <a:gd name="T7" fmla="*/ 2 h 23"/>
                <a:gd name="T8" fmla="*/ 56 w 96"/>
                <a:gd name="T9" fmla="*/ 0 h 23"/>
                <a:gd name="T10" fmla="*/ 63 w 96"/>
                <a:gd name="T11" fmla="*/ 0 h 23"/>
                <a:gd name="T12" fmla="*/ 67 w 96"/>
                <a:gd name="T13" fmla="*/ 6 h 23"/>
                <a:gd name="T14" fmla="*/ 82 w 96"/>
                <a:gd name="T15" fmla="*/ 6 h 23"/>
                <a:gd name="T16" fmla="*/ 79 w 96"/>
                <a:gd name="T17" fmla="*/ 13 h 23"/>
                <a:gd name="T18" fmla="*/ 87 w 96"/>
                <a:gd name="T19" fmla="*/ 18 h 23"/>
                <a:gd name="T20" fmla="*/ 95 w 96"/>
                <a:gd name="T21" fmla="*/ 15 h 23"/>
                <a:gd name="T22" fmla="*/ 79 w 96"/>
                <a:gd name="T23" fmla="*/ 22 h 23"/>
                <a:gd name="T24" fmla="*/ 71 w 96"/>
                <a:gd name="T25" fmla="*/ 13 h 23"/>
                <a:gd name="T26" fmla="*/ 56 w 96"/>
                <a:gd name="T27" fmla="*/ 6 h 23"/>
                <a:gd name="T28" fmla="*/ 39 w 96"/>
                <a:gd name="T29" fmla="*/ 8 h 23"/>
                <a:gd name="T30" fmla="*/ 24 w 96"/>
                <a:gd name="T31" fmla="*/ 11 h 23"/>
                <a:gd name="T32" fmla="*/ 10 w 96"/>
                <a:gd name="T33" fmla="*/ 20 h 23"/>
                <a:gd name="T34" fmla="*/ 0 w 96"/>
                <a:gd name="T35" fmla="*/ 1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23"/>
                <a:gd name="T56" fmla="*/ 96 w 96"/>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8" name="Freeform 38"/>
            <p:cNvSpPr>
              <a:spLocks/>
            </p:cNvSpPr>
            <p:nvPr/>
          </p:nvSpPr>
          <p:spPr bwMode="auto">
            <a:xfrm>
              <a:off x="922657" y="268606"/>
              <a:ext cx="45719" cy="45719"/>
            </a:xfrm>
            <a:custGeom>
              <a:avLst/>
              <a:gdLst>
                <a:gd name="T0" fmla="*/ 3 w 17"/>
                <a:gd name="T1" fmla="*/ 2 h 22"/>
                <a:gd name="T2" fmla="*/ 1 w 17"/>
                <a:gd name="T3" fmla="*/ 4 h 22"/>
                <a:gd name="T4" fmla="*/ 0 w 17"/>
                <a:gd name="T5" fmla="*/ 21 h 22"/>
                <a:gd name="T6" fmla="*/ 16 w 17"/>
                <a:gd name="T7" fmla="*/ 0 h 22"/>
                <a:gd name="T8" fmla="*/ 3 w 17"/>
                <a:gd name="T9" fmla="*/ 2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3" y="2"/>
                  </a:moveTo>
                  <a:lnTo>
                    <a:pt x="1" y="4"/>
                  </a:lnTo>
                  <a:lnTo>
                    <a:pt x="0" y="21"/>
                  </a:lnTo>
                  <a:lnTo>
                    <a:pt x="16" y="0"/>
                  </a:lnTo>
                  <a:lnTo>
                    <a:pt x="3"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69" name="Freeform 39"/>
            <p:cNvSpPr>
              <a:spLocks/>
            </p:cNvSpPr>
            <p:nvPr/>
          </p:nvSpPr>
          <p:spPr bwMode="auto">
            <a:xfrm>
              <a:off x="719457" y="186057"/>
              <a:ext cx="45719" cy="45719"/>
            </a:xfrm>
            <a:custGeom>
              <a:avLst/>
              <a:gdLst>
                <a:gd name="T0" fmla="*/ 0 w 17"/>
                <a:gd name="T1" fmla="*/ 0 h 17"/>
                <a:gd name="T2" fmla="*/ 10 w 17"/>
                <a:gd name="T3" fmla="*/ 0 h 17"/>
                <a:gd name="T4" fmla="*/ 16 w 17"/>
                <a:gd name="T5" fmla="*/ 16 h 17"/>
                <a:gd name="T6" fmla="*/ 3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0" y="0"/>
                  </a:lnTo>
                  <a:lnTo>
                    <a:pt x="16" y="16"/>
                  </a:lnTo>
                  <a:lnTo>
                    <a:pt x="3" y="1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0" name="Line 40"/>
            <p:cNvSpPr>
              <a:spLocks noChangeShapeType="1"/>
            </p:cNvSpPr>
            <p:nvPr/>
          </p:nvSpPr>
          <p:spPr bwMode="auto">
            <a:xfrm flipV="1">
              <a:off x="689294" y="228599"/>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771" name="Freeform 41"/>
            <p:cNvSpPr>
              <a:spLocks/>
            </p:cNvSpPr>
            <p:nvPr/>
          </p:nvSpPr>
          <p:spPr bwMode="auto">
            <a:xfrm>
              <a:off x="714694" y="225744"/>
              <a:ext cx="45719" cy="45719"/>
            </a:xfrm>
            <a:custGeom>
              <a:avLst/>
              <a:gdLst>
                <a:gd name="T0" fmla="*/ 0 w 17"/>
                <a:gd name="T1" fmla="*/ 0 h 17"/>
                <a:gd name="T2" fmla="*/ 16 w 17"/>
                <a:gd name="T3" fmla="*/ 8 h 17"/>
                <a:gd name="T4" fmla="*/ 16 w 17"/>
                <a:gd name="T5" fmla="*/ 16 h 17"/>
                <a:gd name="T6" fmla="*/ 0 w 17"/>
                <a:gd name="T7" fmla="*/ 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8"/>
                  </a:lnTo>
                  <a:lnTo>
                    <a:pt x="16" y="16"/>
                  </a:lnTo>
                  <a:lnTo>
                    <a:pt x="0" y="8"/>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2" name="Freeform 42"/>
            <p:cNvSpPr>
              <a:spLocks/>
            </p:cNvSpPr>
            <p:nvPr/>
          </p:nvSpPr>
          <p:spPr bwMode="auto">
            <a:xfrm>
              <a:off x="890907" y="189232"/>
              <a:ext cx="45719" cy="45719"/>
            </a:xfrm>
            <a:custGeom>
              <a:avLst/>
              <a:gdLst>
                <a:gd name="T0" fmla="*/ 0 w 17"/>
                <a:gd name="T1" fmla="*/ 0 h 17"/>
                <a:gd name="T2" fmla="*/ 16 w 17"/>
                <a:gd name="T3" fmla="*/ 16 h 17"/>
                <a:gd name="T4" fmla="*/ 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1" y="1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3" name="Freeform 43"/>
            <p:cNvSpPr>
              <a:spLocks/>
            </p:cNvSpPr>
            <p:nvPr/>
          </p:nvSpPr>
          <p:spPr bwMode="auto">
            <a:xfrm>
              <a:off x="882969" y="211457"/>
              <a:ext cx="45719" cy="45719"/>
            </a:xfrm>
            <a:custGeom>
              <a:avLst/>
              <a:gdLst>
                <a:gd name="T0" fmla="*/ 3 w 17"/>
                <a:gd name="T1" fmla="*/ 0 h 17"/>
                <a:gd name="T2" fmla="*/ 16 w 17"/>
                <a:gd name="T3" fmla="*/ 16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3" y="0"/>
                  </a:moveTo>
                  <a:lnTo>
                    <a:pt x="16" y="16"/>
                  </a:lnTo>
                  <a:lnTo>
                    <a:pt x="0" y="1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4" name="Line 44"/>
            <p:cNvSpPr>
              <a:spLocks noChangeShapeType="1"/>
            </p:cNvSpPr>
            <p:nvPr/>
          </p:nvSpPr>
          <p:spPr bwMode="auto">
            <a:xfrm>
              <a:off x="875032" y="187644"/>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775" name="Freeform 45"/>
            <p:cNvSpPr>
              <a:spLocks/>
            </p:cNvSpPr>
            <p:nvPr/>
          </p:nvSpPr>
          <p:spPr bwMode="auto">
            <a:xfrm>
              <a:off x="875032" y="217807"/>
              <a:ext cx="45719" cy="45719"/>
            </a:xfrm>
            <a:custGeom>
              <a:avLst/>
              <a:gdLst>
                <a:gd name="T0" fmla="*/ 0 w 21"/>
                <a:gd name="T1" fmla="*/ 9 h 17"/>
                <a:gd name="T2" fmla="*/ 9 w 21"/>
                <a:gd name="T3" fmla="*/ 0 h 17"/>
                <a:gd name="T4" fmla="*/ 16 w 21"/>
                <a:gd name="T5" fmla="*/ 3 h 17"/>
                <a:gd name="T6" fmla="*/ 20 w 21"/>
                <a:gd name="T7" fmla="*/ 16 h 17"/>
                <a:gd name="T8" fmla="*/ 11 w 21"/>
                <a:gd name="T9" fmla="*/ 8 h 17"/>
                <a:gd name="T10" fmla="*/ 7 w 21"/>
                <a:gd name="T11" fmla="*/ 9 h 17"/>
                <a:gd name="T12" fmla="*/ 0 w 21"/>
                <a:gd name="T13" fmla="*/ 9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9"/>
                  </a:moveTo>
                  <a:lnTo>
                    <a:pt x="9" y="0"/>
                  </a:lnTo>
                  <a:lnTo>
                    <a:pt x="16" y="3"/>
                  </a:lnTo>
                  <a:lnTo>
                    <a:pt x="20" y="16"/>
                  </a:lnTo>
                  <a:lnTo>
                    <a:pt x="11" y="8"/>
                  </a:lnTo>
                  <a:lnTo>
                    <a:pt x="7" y="9"/>
                  </a:lnTo>
                  <a:lnTo>
                    <a:pt x="0" y="9"/>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76" name="Freeform 46"/>
            <p:cNvSpPr>
              <a:spLocks/>
            </p:cNvSpPr>
            <p:nvPr/>
          </p:nvSpPr>
          <p:spPr bwMode="auto">
            <a:xfrm>
              <a:off x="308294" y="343279"/>
              <a:ext cx="45719" cy="218697"/>
            </a:xfrm>
            <a:custGeom>
              <a:avLst/>
              <a:gdLst>
                <a:gd name="T0" fmla="*/ 14 w 26"/>
                <a:gd name="T1" fmla="*/ 118 h 123"/>
                <a:gd name="T2" fmla="*/ 9 w 26"/>
                <a:gd name="T3" fmla="*/ 85 h 123"/>
                <a:gd name="T4" fmla="*/ 11 w 26"/>
                <a:gd name="T5" fmla="*/ 71 h 123"/>
                <a:gd name="T6" fmla="*/ 14 w 26"/>
                <a:gd name="T7" fmla="*/ 62 h 123"/>
                <a:gd name="T8" fmla="*/ 0 w 26"/>
                <a:gd name="T9" fmla="*/ 0 h 123"/>
                <a:gd name="T10" fmla="*/ 5 w 26"/>
                <a:gd name="T11" fmla="*/ 0 h 123"/>
                <a:gd name="T12" fmla="*/ 17 w 26"/>
                <a:gd name="T13" fmla="*/ 57 h 123"/>
                <a:gd name="T14" fmla="*/ 25 w 26"/>
                <a:gd name="T15" fmla="*/ 41 h 123"/>
                <a:gd name="T16" fmla="*/ 25 w 26"/>
                <a:gd name="T17" fmla="*/ 48 h 123"/>
                <a:gd name="T18" fmla="*/ 14 w 26"/>
                <a:gd name="T19" fmla="*/ 74 h 123"/>
                <a:gd name="T20" fmla="*/ 13 w 26"/>
                <a:gd name="T21" fmla="*/ 85 h 123"/>
                <a:gd name="T22" fmla="*/ 17 w 26"/>
                <a:gd name="T23" fmla="*/ 122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23"/>
                <a:gd name="T38" fmla="*/ 26 w 26"/>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7" name="Freeform 47"/>
            <p:cNvSpPr>
              <a:spLocks/>
            </p:cNvSpPr>
            <p:nvPr/>
          </p:nvSpPr>
          <p:spPr bwMode="auto">
            <a:xfrm>
              <a:off x="260350" y="374969"/>
              <a:ext cx="63500" cy="45719"/>
            </a:xfrm>
            <a:custGeom>
              <a:avLst/>
              <a:gdLst>
                <a:gd name="T0" fmla="*/ 41 w 42"/>
                <a:gd name="T1" fmla="*/ 0 h 17"/>
                <a:gd name="T2" fmla="*/ 1 w 42"/>
                <a:gd name="T3" fmla="*/ 7 h 17"/>
                <a:gd name="T4" fmla="*/ 0 w 42"/>
                <a:gd name="T5" fmla="*/ 16 h 17"/>
                <a:gd name="T6" fmla="*/ 41 w 42"/>
                <a:gd name="T7" fmla="*/ 8 h 17"/>
                <a:gd name="T8" fmla="*/ 0 60000 65536"/>
                <a:gd name="T9" fmla="*/ 0 60000 65536"/>
                <a:gd name="T10" fmla="*/ 0 60000 65536"/>
                <a:gd name="T11" fmla="*/ 0 60000 65536"/>
                <a:gd name="T12" fmla="*/ 0 w 42"/>
                <a:gd name="T13" fmla="*/ 0 h 17"/>
                <a:gd name="T14" fmla="*/ 42 w 42"/>
                <a:gd name="T15" fmla="*/ 17 h 17"/>
              </a:gdLst>
              <a:ahLst/>
              <a:cxnLst>
                <a:cxn ang="T8">
                  <a:pos x="T0" y="T1"/>
                </a:cxn>
                <a:cxn ang="T9">
                  <a:pos x="T2" y="T3"/>
                </a:cxn>
                <a:cxn ang="T10">
                  <a:pos x="T4" y="T5"/>
                </a:cxn>
                <a:cxn ang="T11">
                  <a:pos x="T6" y="T7"/>
                </a:cxn>
              </a:cxnLst>
              <a:rect l="T12" t="T13" r="T14" b="T15"/>
              <a:pathLst>
                <a:path w="42" h="17">
                  <a:moveTo>
                    <a:pt x="41" y="0"/>
                  </a:moveTo>
                  <a:lnTo>
                    <a:pt x="1" y="7"/>
                  </a:lnTo>
                  <a:lnTo>
                    <a:pt x="0" y="16"/>
                  </a:lnTo>
                  <a:lnTo>
                    <a:pt x="41" y="8"/>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78" name="Freeform 48"/>
            <p:cNvSpPr>
              <a:spLocks/>
            </p:cNvSpPr>
            <p:nvPr/>
          </p:nvSpPr>
          <p:spPr bwMode="auto">
            <a:xfrm>
              <a:off x="1154431" y="708088"/>
              <a:ext cx="45719" cy="58675"/>
            </a:xfrm>
            <a:custGeom>
              <a:avLst/>
              <a:gdLst>
                <a:gd name="T0" fmla="*/ 3 w 29"/>
                <a:gd name="T1" fmla="*/ 0 h 33"/>
                <a:gd name="T2" fmla="*/ 0 w 29"/>
                <a:gd name="T3" fmla="*/ 14 h 33"/>
                <a:gd name="T4" fmla="*/ 7 w 29"/>
                <a:gd name="T5" fmla="*/ 30 h 33"/>
                <a:gd name="T6" fmla="*/ 11 w 29"/>
                <a:gd name="T7" fmla="*/ 32 h 33"/>
                <a:gd name="T8" fmla="*/ 16 w 29"/>
                <a:gd name="T9" fmla="*/ 32 h 33"/>
                <a:gd name="T10" fmla="*/ 19 w 29"/>
                <a:gd name="T11" fmla="*/ 26 h 33"/>
                <a:gd name="T12" fmla="*/ 28 w 29"/>
                <a:gd name="T13" fmla="*/ 9 h 33"/>
                <a:gd name="T14" fmla="*/ 17 w 29"/>
                <a:gd name="T15" fmla="*/ 23 h 33"/>
                <a:gd name="T16" fmla="*/ 8 w 29"/>
                <a:gd name="T17" fmla="*/ 14 h 33"/>
                <a:gd name="T18" fmla="*/ 3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79" name="Freeform 49"/>
            <p:cNvSpPr>
              <a:spLocks/>
            </p:cNvSpPr>
            <p:nvPr/>
          </p:nvSpPr>
          <p:spPr bwMode="auto">
            <a:xfrm>
              <a:off x="645582" y="347914"/>
              <a:ext cx="84667" cy="323599"/>
            </a:xfrm>
            <a:custGeom>
              <a:avLst/>
              <a:gdLst>
                <a:gd name="T0" fmla="*/ 8 w 56"/>
                <a:gd name="T1" fmla="*/ 21 h 182"/>
                <a:gd name="T2" fmla="*/ 16 w 56"/>
                <a:gd name="T3" fmla="*/ 0 h 182"/>
                <a:gd name="T4" fmla="*/ 33 w 56"/>
                <a:gd name="T5" fmla="*/ 24 h 182"/>
                <a:gd name="T6" fmla="*/ 48 w 56"/>
                <a:gd name="T7" fmla="*/ 51 h 182"/>
                <a:gd name="T8" fmla="*/ 55 w 56"/>
                <a:gd name="T9" fmla="*/ 74 h 182"/>
                <a:gd name="T10" fmla="*/ 44 w 56"/>
                <a:gd name="T11" fmla="*/ 60 h 182"/>
                <a:gd name="T12" fmla="*/ 33 w 56"/>
                <a:gd name="T13" fmla="*/ 46 h 182"/>
                <a:gd name="T14" fmla="*/ 19 w 56"/>
                <a:gd name="T15" fmla="*/ 39 h 182"/>
                <a:gd name="T16" fmla="*/ 14 w 56"/>
                <a:gd name="T17" fmla="*/ 44 h 182"/>
                <a:gd name="T18" fmla="*/ 13 w 56"/>
                <a:gd name="T19" fmla="*/ 70 h 182"/>
                <a:gd name="T20" fmla="*/ 16 w 56"/>
                <a:gd name="T21" fmla="*/ 107 h 182"/>
                <a:gd name="T22" fmla="*/ 24 w 56"/>
                <a:gd name="T23" fmla="*/ 151 h 182"/>
                <a:gd name="T24" fmla="*/ 24 w 56"/>
                <a:gd name="T25" fmla="*/ 181 h 182"/>
                <a:gd name="T26" fmla="*/ 18 w 56"/>
                <a:gd name="T27" fmla="*/ 149 h 182"/>
                <a:gd name="T28" fmla="*/ 13 w 56"/>
                <a:gd name="T29" fmla="*/ 123 h 182"/>
                <a:gd name="T30" fmla="*/ 8 w 56"/>
                <a:gd name="T31" fmla="*/ 95 h 182"/>
                <a:gd name="T32" fmla="*/ 7 w 56"/>
                <a:gd name="T33" fmla="*/ 62 h 182"/>
                <a:gd name="T34" fmla="*/ 0 w 56"/>
                <a:gd name="T35" fmla="*/ 39 h 182"/>
                <a:gd name="T36" fmla="*/ 8 w 56"/>
                <a:gd name="T37" fmla="*/ 27 h 182"/>
                <a:gd name="T38" fmla="*/ 8 w 56"/>
                <a:gd name="T39" fmla="*/ 21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82"/>
                <a:gd name="T62" fmla="*/ 56 w 56"/>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0" name="Freeform 50"/>
            <p:cNvSpPr>
              <a:spLocks/>
            </p:cNvSpPr>
            <p:nvPr/>
          </p:nvSpPr>
          <p:spPr bwMode="auto">
            <a:xfrm>
              <a:off x="699633" y="551306"/>
              <a:ext cx="54429" cy="99569"/>
            </a:xfrm>
            <a:custGeom>
              <a:avLst/>
              <a:gdLst>
                <a:gd name="T0" fmla="*/ 0 w 36"/>
                <a:gd name="T1" fmla="*/ 55 h 56"/>
                <a:gd name="T2" fmla="*/ 14 w 36"/>
                <a:gd name="T3" fmla="*/ 23 h 56"/>
                <a:gd name="T4" fmla="*/ 35 w 36"/>
                <a:gd name="T5" fmla="*/ 0 h 56"/>
                <a:gd name="T6" fmla="*/ 22 w 36"/>
                <a:gd name="T7" fmla="*/ 21 h 56"/>
                <a:gd name="T8" fmla="*/ 7 w 36"/>
                <a:gd name="T9" fmla="*/ 44 h 56"/>
                <a:gd name="T10" fmla="*/ 0 w 36"/>
                <a:gd name="T11" fmla="*/ 55 h 56"/>
                <a:gd name="T12" fmla="*/ 0 60000 65536"/>
                <a:gd name="T13" fmla="*/ 0 60000 65536"/>
                <a:gd name="T14" fmla="*/ 0 60000 65536"/>
                <a:gd name="T15" fmla="*/ 0 60000 65536"/>
                <a:gd name="T16" fmla="*/ 0 60000 65536"/>
                <a:gd name="T17" fmla="*/ 0 60000 65536"/>
                <a:gd name="T18" fmla="*/ 0 w 36"/>
                <a:gd name="T19" fmla="*/ 0 h 56"/>
                <a:gd name="T20" fmla="*/ 36 w 3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6" h="56">
                  <a:moveTo>
                    <a:pt x="0" y="55"/>
                  </a:moveTo>
                  <a:lnTo>
                    <a:pt x="14" y="23"/>
                  </a:lnTo>
                  <a:lnTo>
                    <a:pt x="35" y="0"/>
                  </a:lnTo>
                  <a:lnTo>
                    <a:pt x="22" y="21"/>
                  </a:lnTo>
                  <a:lnTo>
                    <a:pt x="7" y="44"/>
                  </a:lnTo>
                  <a:lnTo>
                    <a:pt x="0" y="55"/>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1" name="Freeform 51"/>
            <p:cNvSpPr>
              <a:spLocks/>
            </p:cNvSpPr>
            <p:nvPr/>
          </p:nvSpPr>
          <p:spPr bwMode="auto">
            <a:xfrm>
              <a:off x="1292544" y="572832"/>
              <a:ext cx="45719" cy="165356"/>
            </a:xfrm>
            <a:custGeom>
              <a:avLst/>
              <a:gdLst>
                <a:gd name="T0" fmla="*/ 0 w 17"/>
                <a:gd name="T1" fmla="*/ 0 h 93"/>
                <a:gd name="T2" fmla="*/ 9 w 17"/>
                <a:gd name="T3" fmla="*/ 23 h 93"/>
                <a:gd name="T4" fmla="*/ 13 w 17"/>
                <a:gd name="T5" fmla="*/ 48 h 93"/>
                <a:gd name="T6" fmla="*/ 8 w 17"/>
                <a:gd name="T7" fmla="*/ 73 h 93"/>
                <a:gd name="T8" fmla="*/ 3 w 17"/>
                <a:gd name="T9" fmla="*/ 92 h 93"/>
                <a:gd name="T10" fmla="*/ 16 w 17"/>
                <a:gd name="T11" fmla="*/ 60 h 93"/>
                <a:gd name="T12" fmla="*/ 16 w 17"/>
                <a:gd name="T13" fmla="*/ 29 h 93"/>
                <a:gd name="T14" fmla="*/ 9 w 17"/>
                <a:gd name="T15" fmla="*/ 14 h 93"/>
                <a:gd name="T16" fmla="*/ 0 w 17"/>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3"/>
                <a:gd name="T29" fmla="*/ 17 w 17"/>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3">
                  <a:moveTo>
                    <a:pt x="0" y="0"/>
                  </a:moveTo>
                  <a:lnTo>
                    <a:pt x="9" y="23"/>
                  </a:lnTo>
                  <a:lnTo>
                    <a:pt x="13" y="48"/>
                  </a:lnTo>
                  <a:lnTo>
                    <a:pt x="8" y="73"/>
                  </a:lnTo>
                  <a:lnTo>
                    <a:pt x="3" y="92"/>
                  </a:lnTo>
                  <a:lnTo>
                    <a:pt x="16" y="60"/>
                  </a:lnTo>
                  <a:lnTo>
                    <a:pt x="16" y="29"/>
                  </a:lnTo>
                  <a:lnTo>
                    <a:pt x="9" y="14"/>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2" name="Freeform 52"/>
            <p:cNvSpPr>
              <a:spLocks/>
            </p:cNvSpPr>
            <p:nvPr/>
          </p:nvSpPr>
          <p:spPr bwMode="auto">
            <a:xfrm>
              <a:off x="479577" y="490410"/>
              <a:ext cx="98274" cy="104904"/>
            </a:xfrm>
            <a:custGeom>
              <a:avLst/>
              <a:gdLst>
                <a:gd name="T0" fmla="*/ 0 w 65"/>
                <a:gd name="T1" fmla="*/ 58 h 59"/>
                <a:gd name="T2" fmla="*/ 25 w 65"/>
                <a:gd name="T3" fmla="*/ 39 h 59"/>
                <a:gd name="T4" fmla="*/ 43 w 65"/>
                <a:gd name="T5" fmla="*/ 24 h 59"/>
                <a:gd name="T6" fmla="*/ 64 w 65"/>
                <a:gd name="T7" fmla="*/ 0 h 59"/>
                <a:gd name="T8" fmla="*/ 49 w 65"/>
                <a:gd name="T9" fmla="*/ 24 h 59"/>
                <a:gd name="T10" fmla="*/ 34 w 65"/>
                <a:gd name="T11" fmla="*/ 37 h 59"/>
                <a:gd name="T12" fmla="*/ 23 w 65"/>
                <a:gd name="T13" fmla="*/ 49 h 59"/>
                <a:gd name="T14" fmla="*/ 0 w 65"/>
                <a:gd name="T15" fmla="*/ 58 h 59"/>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59"/>
                <a:gd name="T26" fmla="*/ 65 w 65"/>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59">
                  <a:moveTo>
                    <a:pt x="0" y="58"/>
                  </a:moveTo>
                  <a:lnTo>
                    <a:pt x="25" y="39"/>
                  </a:lnTo>
                  <a:lnTo>
                    <a:pt x="43" y="24"/>
                  </a:lnTo>
                  <a:lnTo>
                    <a:pt x="64" y="0"/>
                  </a:lnTo>
                  <a:lnTo>
                    <a:pt x="49" y="24"/>
                  </a:lnTo>
                  <a:lnTo>
                    <a:pt x="34" y="37"/>
                  </a:lnTo>
                  <a:lnTo>
                    <a:pt x="23" y="49"/>
                  </a:lnTo>
                  <a:lnTo>
                    <a:pt x="0" y="58"/>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3" name="Freeform 53"/>
            <p:cNvSpPr>
              <a:spLocks/>
            </p:cNvSpPr>
            <p:nvPr/>
          </p:nvSpPr>
          <p:spPr bwMode="auto">
            <a:xfrm>
              <a:off x="495223" y="565975"/>
              <a:ext cx="61989" cy="96013"/>
            </a:xfrm>
            <a:custGeom>
              <a:avLst/>
              <a:gdLst>
                <a:gd name="T0" fmla="*/ 8 w 41"/>
                <a:gd name="T1" fmla="*/ 53 h 54"/>
                <a:gd name="T2" fmla="*/ 0 w 41"/>
                <a:gd name="T3" fmla="*/ 44 h 54"/>
                <a:gd name="T4" fmla="*/ 0 w 41"/>
                <a:gd name="T5" fmla="*/ 32 h 54"/>
                <a:gd name="T6" fmla="*/ 24 w 41"/>
                <a:gd name="T7" fmla="*/ 9 h 54"/>
                <a:gd name="T8" fmla="*/ 40 w 41"/>
                <a:gd name="T9" fmla="*/ 0 h 54"/>
                <a:gd name="T10" fmla="*/ 26 w 41"/>
                <a:gd name="T11" fmla="*/ 12 h 54"/>
                <a:gd name="T12" fmla="*/ 16 w 41"/>
                <a:gd name="T13" fmla="*/ 23 h 54"/>
                <a:gd name="T14" fmla="*/ 7 w 41"/>
                <a:gd name="T15" fmla="*/ 35 h 54"/>
                <a:gd name="T16" fmla="*/ 7 w 41"/>
                <a:gd name="T17" fmla="*/ 41 h 54"/>
                <a:gd name="T18" fmla="*/ 8 w 41"/>
                <a:gd name="T19" fmla="*/ 5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4"/>
                <a:gd name="T32" fmla="*/ 41 w 41"/>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4" name="Freeform 54"/>
            <p:cNvSpPr>
              <a:spLocks/>
            </p:cNvSpPr>
            <p:nvPr/>
          </p:nvSpPr>
          <p:spPr bwMode="auto">
            <a:xfrm>
              <a:off x="1103631" y="593343"/>
              <a:ext cx="45719" cy="136908"/>
            </a:xfrm>
            <a:custGeom>
              <a:avLst/>
              <a:gdLst>
                <a:gd name="T0" fmla="*/ 3 w 30"/>
                <a:gd name="T1" fmla="*/ 76 h 77"/>
                <a:gd name="T2" fmla="*/ 0 w 30"/>
                <a:gd name="T3" fmla="*/ 60 h 77"/>
                <a:gd name="T4" fmla="*/ 0 w 30"/>
                <a:gd name="T5" fmla="*/ 51 h 77"/>
                <a:gd name="T6" fmla="*/ 6 w 30"/>
                <a:gd name="T7" fmla="*/ 40 h 77"/>
                <a:gd name="T8" fmla="*/ 22 w 30"/>
                <a:gd name="T9" fmla="*/ 19 h 77"/>
                <a:gd name="T10" fmla="*/ 22 w 30"/>
                <a:gd name="T11" fmla="*/ 9 h 77"/>
                <a:gd name="T12" fmla="*/ 15 w 30"/>
                <a:gd name="T13" fmla="*/ 0 h 77"/>
                <a:gd name="T14" fmla="*/ 26 w 30"/>
                <a:gd name="T15" fmla="*/ 9 h 77"/>
                <a:gd name="T16" fmla="*/ 29 w 30"/>
                <a:gd name="T17" fmla="*/ 16 h 77"/>
                <a:gd name="T18" fmla="*/ 19 w 30"/>
                <a:gd name="T19" fmla="*/ 29 h 77"/>
                <a:gd name="T20" fmla="*/ 8 w 30"/>
                <a:gd name="T21" fmla="*/ 42 h 77"/>
                <a:gd name="T22" fmla="*/ 6 w 30"/>
                <a:gd name="T23" fmla="*/ 48 h 77"/>
                <a:gd name="T24" fmla="*/ 5 w 30"/>
                <a:gd name="T25" fmla="*/ 55 h 77"/>
                <a:gd name="T26" fmla="*/ 3 w 30"/>
                <a:gd name="T27" fmla="*/ 7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77"/>
                <a:gd name="T44" fmla="*/ 30 w 30"/>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5" name="Freeform 55"/>
            <p:cNvSpPr>
              <a:spLocks/>
            </p:cNvSpPr>
            <p:nvPr/>
          </p:nvSpPr>
          <p:spPr bwMode="auto">
            <a:xfrm>
              <a:off x="704926" y="682752"/>
              <a:ext cx="96762" cy="72899"/>
            </a:xfrm>
            <a:custGeom>
              <a:avLst/>
              <a:gdLst>
                <a:gd name="T0" fmla="*/ 14 w 64"/>
                <a:gd name="T1" fmla="*/ 40 h 41"/>
                <a:gd name="T2" fmla="*/ 0 w 64"/>
                <a:gd name="T3" fmla="*/ 26 h 41"/>
                <a:gd name="T4" fmla="*/ 0 w 64"/>
                <a:gd name="T5" fmla="*/ 9 h 41"/>
                <a:gd name="T6" fmla="*/ 10 w 64"/>
                <a:gd name="T7" fmla="*/ 0 h 41"/>
                <a:gd name="T8" fmla="*/ 30 w 64"/>
                <a:gd name="T9" fmla="*/ 0 h 41"/>
                <a:gd name="T10" fmla="*/ 44 w 64"/>
                <a:gd name="T11" fmla="*/ 9 h 41"/>
                <a:gd name="T12" fmla="*/ 63 w 64"/>
                <a:gd name="T13" fmla="*/ 9 h 41"/>
                <a:gd name="T14" fmla="*/ 32 w 64"/>
                <a:gd name="T15" fmla="*/ 17 h 41"/>
                <a:gd name="T16" fmla="*/ 17 w 64"/>
                <a:gd name="T17" fmla="*/ 11 h 41"/>
                <a:gd name="T18" fmla="*/ 12 w 64"/>
                <a:gd name="T19" fmla="*/ 23 h 41"/>
                <a:gd name="T20" fmla="*/ 16 w 64"/>
                <a:gd name="T21" fmla="*/ 36 h 41"/>
                <a:gd name="T22" fmla="*/ 14 w 64"/>
                <a:gd name="T23" fmla="*/ 4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41"/>
                <a:gd name="T38" fmla="*/ 64 w 64"/>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6" name="Freeform 56"/>
            <p:cNvSpPr>
              <a:spLocks/>
            </p:cNvSpPr>
            <p:nvPr/>
          </p:nvSpPr>
          <p:spPr bwMode="auto">
            <a:xfrm>
              <a:off x="621923" y="740094"/>
              <a:ext cx="87690" cy="45719"/>
            </a:xfrm>
            <a:custGeom>
              <a:avLst/>
              <a:gdLst>
                <a:gd name="T0" fmla="*/ 0 w 58"/>
                <a:gd name="T1" fmla="*/ 17 h 18"/>
                <a:gd name="T2" fmla="*/ 29 w 58"/>
                <a:gd name="T3" fmla="*/ 4 h 18"/>
                <a:gd name="T4" fmla="*/ 57 w 58"/>
                <a:gd name="T5" fmla="*/ 0 h 18"/>
                <a:gd name="T6" fmla="*/ 32 w 58"/>
                <a:gd name="T7" fmla="*/ 9 h 18"/>
                <a:gd name="T8" fmla="*/ 0 w 58"/>
                <a:gd name="T9" fmla="*/ 17 h 18"/>
                <a:gd name="T10" fmla="*/ 0 60000 65536"/>
                <a:gd name="T11" fmla="*/ 0 60000 65536"/>
                <a:gd name="T12" fmla="*/ 0 60000 65536"/>
                <a:gd name="T13" fmla="*/ 0 60000 65536"/>
                <a:gd name="T14" fmla="*/ 0 60000 65536"/>
                <a:gd name="T15" fmla="*/ 0 w 58"/>
                <a:gd name="T16" fmla="*/ 0 h 18"/>
                <a:gd name="T17" fmla="*/ 58 w 58"/>
                <a:gd name="T18" fmla="*/ 18 h 18"/>
              </a:gdLst>
              <a:ahLst/>
              <a:cxnLst>
                <a:cxn ang="T10">
                  <a:pos x="T0" y="T1"/>
                </a:cxn>
                <a:cxn ang="T11">
                  <a:pos x="T2" y="T3"/>
                </a:cxn>
                <a:cxn ang="T12">
                  <a:pos x="T4" y="T5"/>
                </a:cxn>
                <a:cxn ang="T13">
                  <a:pos x="T6" y="T7"/>
                </a:cxn>
                <a:cxn ang="T14">
                  <a:pos x="T8" y="T9"/>
                </a:cxn>
              </a:cxnLst>
              <a:rect l="T15" t="T16" r="T17" b="T18"/>
              <a:pathLst>
                <a:path w="58" h="18">
                  <a:moveTo>
                    <a:pt x="0" y="17"/>
                  </a:moveTo>
                  <a:lnTo>
                    <a:pt x="29" y="4"/>
                  </a:lnTo>
                  <a:lnTo>
                    <a:pt x="57" y="0"/>
                  </a:lnTo>
                  <a:lnTo>
                    <a:pt x="32" y="9"/>
                  </a:lnTo>
                  <a:lnTo>
                    <a:pt x="0" y="17"/>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7" name="Freeform 57"/>
            <p:cNvSpPr>
              <a:spLocks/>
            </p:cNvSpPr>
            <p:nvPr/>
          </p:nvSpPr>
          <p:spPr bwMode="auto">
            <a:xfrm>
              <a:off x="559119" y="800544"/>
              <a:ext cx="45719" cy="99569"/>
            </a:xfrm>
            <a:custGeom>
              <a:avLst/>
              <a:gdLst>
                <a:gd name="T0" fmla="*/ 0 w 17"/>
                <a:gd name="T1" fmla="*/ 0 h 56"/>
                <a:gd name="T2" fmla="*/ 12 w 17"/>
                <a:gd name="T3" fmla="*/ 46 h 56"/>
                <a:gd name="T4" fmla="*/ 12 w 17"/>
                <a:gd name="T5" fmla="*/ 55 h 56"/>
                <a:gd name="T6" fmla="*/ 16 w 17"/>
                <a:gd name="T7" fmla="*/ 36 h 56"/>
                <a:gd name="T8" fmla="*/ 0 w 17"/>
                <a:gd name="T9" fmla="*/ 0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0" y="0"/>
                  </a:moveTo>
                  <a:lnTo>
                    <a:pt x="12" y="46"/>
                  </a:lnTo>
                  <a:lnTo>
                    <a:pt x="12" y="55"/>
                  </a:lnTo>
                  <a:lnTo>
                    <a:pt x="16" y="36"/>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8" name="Freeform 58"/>
            <p:cNvSpPr>
              <a:spLocks/>
            </p:cNvSpPr>
            <p:nvPr/>
          </p:nvSpPr>
          <p:spPr bwMode="auto">
            <a:xfrm>
              <a:off x="1235394" y="878585"/>
              <a:ext cx="45719" cy="67565"/>
            </a:xfrm>
            <a:custGeom>
              <a:avLst/>
              <a:gdLst>
                <a:gd name="T0" fmla="*/ 0 w 17"/>
                <a:gd name="T1" fmla="*/ 0 h 38"/>
                <a:gd name="T2" fmla="*/ 9 w 17"/>
                <a:gd name="T3" fmla="*/ 37 h 38"/>
                <a:gd name="T4" fmla="*/ 16 w 17"/>
                <a:gd name="T5" fmla="*/ 11 h 38"/>
                <a:gd name="T6" fmla="*/ 0 w 17"/>
                <a:gd name="T7" fmla="*/ 0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0"/>
                  </a:moveTo>
                  <a:lnTo>
                    <a:pt x="9" y="37"/>
                  </a:lnTo>
                  <a:lnTo>
                    <a:pt x="16" y="11"/>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89" name="Freeform 59"/>
            <p:cNvSpPr>
              <a:spLocks/>
            </p:cNvSpPr>
            <p:nvPr/>
          </p:nvSpPr>
          <p:spPr bwMode="auto">
            <a:xfrm>
              <a:off x="1157817" y="511494"/>
              <a:ext cx="105833" cy="45719"/>
            </a:xfrm>
            <a:custGeom>
              <a:avLst/>
              <a:gdLst>
                <a:gd name="T0" fmla="*/ 0 w 70"/>
                <a:gd name="T1" fmla="*/ 0 h 22"/>
                <a:gd name="T2" fmla="*/ 40 w 70"/>
                <a:gd name="T3" fmla="*/ 8 h 22"/>
                <a:gd name="T4" fmla="*/ 69 w 70"/>
                <a:gd name="T5" fmla="*/ 21 h 22"/>
                <a:gd name="T6" fmla="*/ 37 w 70"/>
                <a:gd name="T7" fmla="*/ 14 h 22"/>
                <a:gd name="T8" fmla="*/ 0 w 70"/>
                <a:gd name="T9" fmla="*/ 0 h 22"/>
                <a:gd name="T10" fmla="*/ 0 60000 65536"/>
                <a:gd name="T11" fmla="*/ 0 60000 65536"/>
                <a:gd name="T12" fmla="*/ 0 60000 65536"/>
                <a:gd name="T13" fmla="*/ 0 60000 65536"/>
                <a:gd name="T14" fmla="*/ 0 60000 65536"/>
                <a:gd name="T15" fmla="*/ 0 w 70"/>
                <a:gd name="T16" fmla="*/ 0 h 22"/>
                <a:gd name="T17" fmla="*/ 70 w 70"/>
                <a:gd name="T18" fmla="*/ 22 h 22"/>
              </a:gdLst>
              <a:ahLst/>
              <a:cxnLst>
                <a:cxn ang="T10">
                  <a:pos x="T0" y="T1"/>
                </a:cxn>
                <a:cxn ang="T11">
                  <a:pos x="T2" y="T3"/>
                </a:cxn>
                <a:cxn ang="T12">
                  <a:pos x="T4" y="T5"/>
                </a:cxn>
                <a:cxn ang="T13">
                  <a:pos x="T6" y="T7"/>
                </a:cxn>
                <a:cxn ang="T14">
                  <a:pos x="T8" y="T9"/>
                </a:cxn>
              </a:cxnLst>
              <a:rect l="T15" t="T16" r="T17" b="T18"/>
              <a:pathLst>
                <a:path w="70" h="22">
                  <a:moveTo>
                    <a:pt x="0" y="0"/>
                  </a:moveTo>
                  <a:lnTo>
                    <a:pt x="40" y="8"/>
                  </a:lnTo>
                  <a:lnTo>
                    <a:pt x="69" y="21"/>
                  </a:lnTo>
                  <a:lnTo>
                    <a:pt x="37" y="14"/>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0" name="Freeform 60"/>
            <p:cNvSpPr>
              <a:spLocks/>
            </p:cNvSpPr>
            <p:nvPr/>
          </p:nvSpPr>
          <p:spPr bwMode="auto">
            <a:xfrm>
              <a:off x="348493" y="384936"/>
              <a:ext cx="48381" cy="81789"/>
            </a:xfrm>
            <a:custGeom>
              <a:avLst/>
              <a:gdLst>
                <a:gd name="T0" fmla="*/ 21 w 32"/>
                <a:gd name="T1" fmla="*/ 45 h 46"/>
                <a:gd name="T2" fmla="*/ 24 w 32"/>
                <a:gd name="T3" fmla="*/ 32 h 46"/>
                <a:gd name="T4" fmla="*/ 21 w 32"/>
                <a:gd name="T5" fmla="*/ 17 h 46"/>
                <a:gd name="T6" fmla="*/ 10 w 32"/>
                <a:gd name="T7" fmla="*/ 4 h 46"/>
                <a:gd name="T8" fmla="*/ 0 w 32"/>
                <a:gd name="T9" fmla="*/ 0 h 46"/>
                <a:gd name="T10" fmla="*/ 26 w 32"/>
                <a:gd name="T11" fmla="*/ 14 h 46"/>
                <a:gd name="T12" fmla="*/ 31 w 32"/>
                <a:gd name="T13" fmla="*/ 23 h 46"/>
                <a:gd name="T14" fmla="*/ 31 w 32"/>
                <a:gd name="T15" fmla="*/ 32 h 46"/>
                <a:gd name="T16" fmla="*/ 21 w 32"/>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6"/>
                <a:gd name="T29" fmla="*/ 32 w 3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6">
                  <a:moveTo>
                    <a:pt x="21" y="45"/>
                  </a:moveTo>
                  <a:lnTo>
                    <a:pt x="24" y="32"/>
                  </a:lnTo>
                  <a:lnTo>
                    <a:pt x="21" y="17"/>
                  </a:lnTo>
                  <a:lnTo>
                    <a:pt x="10" y="4"/>
                  </a:lnTo>
                  <a:lnTo>
                    <a:pt x="0" y="0"/>
                  </a:lnTo>
                  <a:lnTo>
                    <a:pt x="26" y="14"/>
                  </a:lnTo>
                  <a:lnTo>
                    <a:pt x="31" y="23"/>
                  </a:lnTo>
                  <a:lnTo>
                    <a:pt x="31" y="32"/>
                  </a:lnTo>
                  <a:lnTo>
                    <a:pt x="21" y="45"/>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1" name="Freeform 61"/>
            <p:cNvSpPr>
              <a:spLocks/>
            </p:cNvSpPr>
            <p:nvPr/>
          </p:nvSpPr>
          <p:spPr bwMode="auto">
            <a:xfrm>
              <a:off x="357035" y="376557"/>
              <a:ext cx="92227" cy="45719"/>
            </a:xfrm>
            <a:custGeom>
              <a:avLst/>
              <a:gdLst>
                <a:gd name="T0" fmla="*/ 0 w 61"/>
                <a:gd name="T1" fmla="*/ 4 h 23"/>
                <a:gd name="T2" fmla="*/ 26 w 61"/>
                <a:gd name="T3" fmla="*/ 6 h 23"/>
                <a:gd name="T4" fmla="*/ 43 w 61"/>
                <a:gd name="T5" fmla="*/ 13 h 23"/>
                <a:gd name="T6" fmla="*/ 60 w 61"/>
                <a:gd name="T7" fmla="*/ 22 h 23"/>
                <a:gd name="T8" fmla="*/ 44 w 61"/>
                <a:gd name="T9" fmla="*/ 8 h 23"/>
                <a:gd name="T10" fmla="*/ 30 w 61"/>
                <a:gd name="T11" fmla="*/ 2 h 23"/>
                <a:gd name="T12" fmla="*/ 17 w 61"/>
                <a:gd name="T13" fmla="*/ 0 h 23"/>
                <a:gd name="T14" fmla="*/ 0 w 61"/>
                <a:gd name="T15" fmla="*/ 4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4"/>
                  </a:moveTo>
                  <a:lnTo>
                    <a:pt x="26" y="6"/>
                  </a:lnTo>
                  <a:lnTo>
                    <a:pt x="43" y="13"/>
                  </a:lnTo>
                  <a:lnTo>
                    <a:pt x="60" y="22"/>
                  </a:lnTo>
                  <a:lnTo>
                    <a:pt x="44" y="8"/>
                  </a:lnTo>
                  <a:lnTo>
                    <a:pt x="30" y="2"/>
                  </a:lnTo>
                  <a:lnTo>
                    <a:pt x="17" y="0"/>
                  </a:lnTo>
                  <a:lnTo>
                    <a:pt x="0"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2" name="Freeform 62"/>
            <p:cNvSpPr>
              <a:spLocks/>
            </p:cNvSpPr>
            <p:nvPr/>
          </p:nvSpPr>
          <p:spPr bwMode="auto">
            <a:xfrm>
              <a:off x="259082" y="425769"/>
              <a:ext cx="45719" cy="45719"/>
            </a:xfrm>
            <a:custGeom>
              <a:avLst/>
              <a:gdLst>
                <a:gd name="T0" fmla="*/ 0 w 17"/>
                <a:gd name="T1" fmla="*/ 16 h 17"/>
                <a:gd name="T2" fmla="*/ 1 w 17"/>
                <a:gd name="T3" fmla="*/ 3 h 17"/>
                <a:gd name="T4" fmla="*/ 8 w 17"/>
                <a:gd name="T5" fmla="*/ 0 h 17"/>
                <a:gd name="T6" fmla="*/ 16 w 17"/>
                <a:gd name="T7" fmla="*/ 0 h 17"/>
                <a:gd name="T8" fmla="*/ 13 w 17"/>
                <a:gd name="T9" fmla="*/ 8 h 17"/>
                <a:gd name="T10" fmla="*/ 5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 y="3"/>
                  </a:lnTo>
                  <a:lnTo>
                    <a:pt x="8" y="0"/>
                  </a:lnTo>
                  <a:lnTo>
                    <a:pt x="16" y="0"/>
                  </a:lnTo>
                  <a:lnTo>
                    <a:pt x="13" y="8"/>
                  </a:lnTo>
                  <a:lnTo>
                    <a:pt x="5" y="16"/>
                  </a:lnTo>
                  <a:lnTo>
                    <a:pt x="0" y="1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3" name="Freeform 63"/>
            <p:cNvSpPr>
              <a:spLocks/>
            </p:cNvSpPr>
            <p:nvPr/>
          </p:nvSpPr>
          <p:spPr bwMode="auto">
            <a:xfrm>
              <a:off x="559119" y="341632"/>
              <a:ext cx="45719" cy="45719"/>
            </a:xfrm>
            <a:custGeom>
              <a:avLst/>
              <a:gdLst>
                <a:gd name="T0" fmla="*/ 0 w 17"/>
                <a:gd name="T1" fmla="*/ 4 h 17"/>
                <a:gd name="T2" fmla="*/ 8 w 17"/>
                <a:gd name="T3" fmla="*/ 0 h 17"/>
                <a:gd name="T4" fmla="*/ 16 w 17"/>
                <a:gd name="T5" fmla="*/ 4 h 17"/>
                <a:gd name="T6" fmla="*/ 5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4"/>
                  </a:lnTo>
                  <a:lnTo>
                    <a:pt x="5" y="16"/>
                  </a:lnTo>
                  <a:lnTo>
                    <a:pt x="0"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4" name="Freeform 64"/>
            <p:cNvSpPr>
              <a:spLocks/>
            </p:cNvSpPr>
            <p:nvPr/>
          </p:nvSpPr>
          <p:spPr bwMode="auto">
            <a:xfrm>
              <a:off x="600394" y="341632"/>
              <a:ext cx="45719" cy="45719"/>
            </a:xfrm>
            <a:custGeom>
              <a:avLst/>
              <a:gdLst>
                <a:gd name="T0" fmla="*/ 0 w 19"/>
                <a:gd name="T1" fmla="*/ 0 h 17"/>
                <a:gd name="T2" fmla="*/ 11 w 19"/>
                <a:gd name="T3" fmla="*/ 0 h 17"/>
                <a:gd name="T4" fmla="*/ 18 w 19"/>
                <a:gd name="T5" fmla="*/ 16 h 17"/>
                <a:gd name="T6" fmla="*/ 9 w 19"/>
                <a:gd name="T7" fmla="*/ 9 h 17"/>
                <a:gd name="T8" fmla="*/ 0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0"/>
                  </a:moveTo>
                  <a:lnTo>
                    <a:pt x="11" y="0"/>
                  </a:lnTo>
                  <a:lnTo>
                    <a:pt x="18" y="16"/>
                  </a:lnTo>
                  <a:lnTo>
                    <a:pt x="9" y="9"/>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5" name="Freeform 65"/>
            <p:cNvSpPr>
              <a:spLocks/>
            </p:cNvSpPr>
            <p:nvPr/>
          </p:nvSpPr>
          <p:spPr bwMode="auto">
            <a:xfrm>
              <a:off x="232094" y="366966"/>
              <a:ext cx="45719" cy="56897"/>
            </a:xfrm>
            <a:custGeom>
              <a:avLst/>
              <a:gdLst>
                <a:gd name="T0" fmla="*/ 19 w 20"/>
                <a:gd name="T1" fmla="*/ 9 h 32"/>
                <a:gd name="T2" fmla="*/ 8 w 20"/>
                <a:gd name="T3" fmla="*/ 24 h 32"/>
                <a:gd name="T4" fmla="*/ 9 w 20"/>
                <a:gd name="T5" fmla="*/ 31 h 32"/>
                <a:gd name="T6" fmla="*/ 0 w 20"/>
                <a:gd name="T7" fmla="*/ 31 h 32"/>
                <a:gd name="T8" fmla="*/ 1 w 20"/>
                <a:gd name="T9" fmla="*/ 19 h 32"/>
                <a:gd name="T10" fmla="*/ 12 w 20"/>
                <a:gd name="T11" fmla="*/ 7 h 32"/>
                <a:gd name="T12" fmla="*/ 19 w 20"/>
                <a:gd name="T13" fmla="*/ 0 h 32"/>
                <a:gd name="T14" fmla="*/ 19 w 20"/>
                <a:gd name="T15" fmla="*/ 9 h 3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2"/>
                <a:gd name="T26" fmla="*/ 20 w 2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2">
                  <a:moveTo>
                    <a:pt x="19" y="9"/>
                  </a:moveTo>
                  <a:lnTo>
                    <a:pt x="8" y="24"/>
                  </a:lnTo>
                  <a:lnTo>
                    <a:pt x="9" y="31"/>
                  </a:lnTo>
                  <a:lnTo>
                    <a:pt x="0" y="31"/>
                  </a:lnTo>
                  <a:lnTo>
                    <a:pt x="1" y="19"/>
                  </a:lnTo>
                  <a:lnTo>
                    <a:pt x="12" y="7"/>
                  </a:lnTo>
                  <a:lnTo>
                    <a:pt x="19" y="0"/>
                  </a:lnTo>
                  <a:lnTo>
                    <a:pt x="19" y="9"/>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6" name="Freeform 66"/>
            <p:cNvSpPr>
              <a:spLocks/>
            </p:cNvSpPr>
            <p:nvPr/>
          </p:nvSpPr>
          <p:spPr bwMode="auto">
            <a:xfrm>
              <a:off x="290832" y="390844"/>
              <a:ext cx="45719" cy="45719"/>
            </a:xfrm>
            <a:custGeom>
              <a:avLst/>
              <a:gdLst>
                <a:gd name="T0" fmla="*/ 5 w 17"/>
                <a:gd name="T1" fmla="*/ 18 h 19"/>
                <a:gd name="T2" fmla="*/ 0 w 17"/>
                <a:gd name="T3" fmla="*/ 9 h 19"/>
                <a:gd name="T4" fmla="*/ 5 w 17"/>
                <a:gd name="T5" fmla="*/ 0 h 19"/>
                <a:gd name="T6" fmla="*/ 16 w 17"/>
                <a:gd name="T7" fmla="*/ 0 h 19"/>
                <a:gd name="T8" fmla="*/ 8 w 17"/>
                <a:gd name="T9" fmla="*/ 14 h 19"/>
                <a:gd name="T10" fmla="*/ 5 w 17"/>
                <a:gd name="T11" fmla="*/ 18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5" y="18"/>
                  </a:moveTo>
                  <a:lnTo>
                    <a:pt x="0" y="9"/>
                  </a:lnTo>
                  <a:lnTo>
                    <a:pt x="5" y="0"/>
                  </a:lnTo>
                  <a:lnTo>
                    <a:pt x="16" y="0"/>
                  </a:lnTo>
                  <a:lnTo>
                    <a:pt x="8" y="14"/>
                  </a:lnTo>
                  <a:lnTo>
                    <a:pt x="5" y="18"/>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797" name="Freeform 67"/>
            <p:cNvSpPr>
              <a:spLocks/>
            </p:cNvSpPr>
            <p:nvPr/>
          </p:nvSpPr>
          <p:spPr bwMode="auto">
            <a:xfrm>
              <a:off x="270194" y="533719"/>
              <a:ext cx="45719" cy="45719"/>
            </a:xfrm>
            <a:custGeom>
              <a:avLst/>
              <a:gdLst>
                <a:gd name="T0" fmla="*/ 12 w 17"/>
                <a:gd name="T1" fmla="*/ 14 h 19"/>
                <a:gd name="T2" fmla="*/ 4 w 17"/>
                <a:gd name="T3" fmla="*/ 10 h 19"/>
                <a:gd name="T4" fmla="*/ 0 w 17"/>
                <a:gd name="T5" fmla="*/ 5 h 19"/>
                <a:gd name="T6" fmla="*/ 0 w 17"/>
                <a:gd name="T7" fmla="*/ 2 h 19"/>
                <a:gd name="T8" fmla="*/ 3 w 17"/>
                <a:gd name="T9" fmla="*/ 0 h 19"/>
                <a:gd name="T10" fmla="*/ 8 w 17"/>
                <a:gd name="T11" fmla="*/ 0 h 19"/>
                <a:gd name="T12" fmla="*/ 14 w 17"/>
                <a:gd name="T13" fmla="*/ 9 h 19"/>
                <a:gd name="T14" fmla="*/ 16 w 17"/>
                <a:gd name="T15" fmla="*/ 18 h 1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
                <a:gd name="T26" fmla="*/ 17 w 17"/>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
                  <a:moveTo>
                    <a:pt x="12" y="14"/>
                  </a:moveTo>
                  <a:lnTo>
                    <a:pt x="4" y="10"/>
                  </a:lnTo>
                  <a:lnTo>
                    <a:pt x="0" y="5"/>
                  </a:lnTo>
                  <a:lnTo>
                    <a:pt x="0" y="2"/>
                  </a:lnTo>
                  <a:lnTo>
                    <a:pt x="3" y="0"/>
                  </a:lnTo>
                  <a:lnTo>
                    <a:pt x="8" y="0"/>
                  </a:lnTo>
                  <a:lnTo>
                    <a:pt x="14" y="9"/>
                  </a:lnTo>
                  <a:lnTo>
                    <a:pt x="16" y="18"/>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798" name="Line 68"/>
            <p:cNvSpPr>
              <a:spLocks noChangeShapeType="1"/>
            </p:cNvSpPr>
            <p:nvPr/>
          </p:nvSpPr>
          <p:spPr bwMode="auto">
            <a:xfrm flipH="1" flipV="1">
              <a:off x="273368" y="536894"/>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799" name="Freeform 69"/>
            <p:cNvSpPr>
              <a:spLocks/>
            </p:cNvSpPr>
            <p:nvPr/>
          </p:nvSpPr>
          <p:spPr bwMode="auto">
            <a:xfrm>
              <a:off x="459107" y="436881"/>
              <a:ext cx="45719" cy="45719"/>
            </a:xfrm>
            <a:custGeom>
              <a:avLst/>
              <a:gdLst>
                <a:gd name="T0" fmla="*/ 0 w 23"/>
                <a:gd name="T1" fmla="*/ 6 h 24"/>
                <a:gd name="T2" fmla="*/ 5 w 23"/>
                <a:gd name="T3" fmla="*/ 18 h 24"/>
                <a:gd name="T4" fmla="*/ 17 w 23"/>
                <a:gd name="T5" fmla="*/ 23 h 24"/>
                <a:gd name="T6" fmla="*/ 20 w 23"/>
                <a:gd name="T7" fmla="*/ 16 h 24"/>
                <a:gd name="T8" fmla="*/ 22 w 23"/>
                <a:gd name="T9" fmla="*/ 6 h 24"/>
                <a:gd name="T10" fmla="*/ 17 w 23"/>
                <a:gd name="T11" fmla="*/ 2 h 24"/>
                <a:gd name="T12" fmla="*/ 5 w 23"/>
                <a:gd name="T13" fmla="*/ 0 h 24"/>
                <a:gd name="T14" fmla="*/ 0 w 23"/>
                <a:gd name="T15" fmla="*/ 5 h 24"/>
                <a:gd name="T16" fmla="*/ 2 w 23"/>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4"/>
                <a:gd name="T29" fmla="*/ 23 w 2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4">
                  <a:moveTo>
                    <a:pt x="0" y="6"/>
                  </a:moveTo>
                  <a:lnTo>
                    <a:pt x="5" y="18"/>
                  </a:lnTo>
                  <a:lnTo>
                    <a:pt x="17" y="23"/>
                  </a:lnTo>
                  <a:lnTo>
                    <a:pt x="20" y="16"/>
                  </a:lnTo>
                  <a:lnTo>
                    <a:pt x="22" y="6"/>
                  </a:lnTo>
                  <a:lnTo>
                    <a:pt x="17" y="2"/>
                  </a:lnTo>
                  <a:lnTo>
                    <a:pt x="5" y="0"/>
                  </a:lnTo>
                  <a:lnTo>
                    <a:pt x="0" y="5"/>
                  </a:lnTo>
                  <a:lnTo>
                    <a:pt x="2" y="8"/>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0" name="Freeform 70"/>
            <p:cNvSpPr>
              <a:spLocks/>
            </p:cNvSpPr>
            <p:nvPr/>
          </p:nvSpPr>
          <p:spPr bwMode="auto">
            <a:xfrm>
              <a:off x="548006" y="428944"/>
              <a:ext cx="45719" cy="45719"/>
            </a:xfrm>
            <a:custGeom>
              <a:avLst/>
              <a:gdLst>
                <a:gd name="T0" fmla="*/ 0 w 30"/>
                <a:gd name="T1" fmla="*/ 22 h 23"/>
                <a:gd name="T2" fmla="*/ 11 w 30"/>
                <a:gd name="T3" fmla="*/ 13 h 23"/>
                <a:gd name="T4" fmla="*/ 29 w 30"/>
                <a:gd name="T5" fmla="*/ 0 h 23"/>
                <a:gd name="T6" fmla="*/ 26 w 30"/>
                <a:gd name="T7" fmla="*/ 11 h 23"/>
                <a:gd name="T8" fmla="*/ 0 w 30"/>
                <a:gd name="T9" fmla="*/ 22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22"/>
                  </a:moveTo>
                  <a:lnTo>
                    <a:pt x="11" y="13"/>
                  </a:lnTo>
                  <a:lnTo>
                    <a:pt x="29" y="0"/>
                  </a:lnTo>
                  <a:lnTo>
                    <a:pt x="26" y="11"/>
                  </a:lnTo>
                  <a:lnTo>
                    <a:pt x="0" y="2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01" name="Freeform 71"/>
            <p:cNvSpPr>
              <a:spLocks/>
            </p:cNvSpPr>
            <p:nvPr/>
          </p:nvSpPr>
          <p:spPr bwMode="auto">
            <a:xfrm>
              <a:off x="536894" y="383986"/>
              <a:ext cx="45719" cy="46228"/>
            </a:xfrm>
            <a:custGeom>
              <a:avLst/>
              <a:gdLst>
                <a:gd name="T0" fmla="*/ 5 w 27"/>
                <a:gd name="T1" fmla="*/ 25 h 26"/>
                <a:gd name="T2" fmla="*/ 0 w 27"/>
                <a:gd name="T3" fmla="*/ 16 h 26"/>
                <a:gd name="T4" fmla="*/ 26 w 27"/>
                <a:gd name="T5" fmla="*/ 0 h 26"/>
                <a:gd name="T6" fmla="*/ 8 w 27"/>
                <a:gd name="T7" fmla="*/ 16 h 26"/>
                <a:gd name="T8" fmla="*/ 6 w 27"/>
                <a:gd name="T9" fmla="*/ 18 h 26"/>
                <a:gd name="T10" fmla="*/ 5 w 27"/>
                <a:gd name="T11" fmla="*/ 25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5" y="25"/>
                  </a:moveTo>
                  <a:lnTo>
                    <a:pt x="0" y="16"/>
                  </a:lnTo>
                  <a:lnTo>
                    <a:pt x="26" y="0"/>
                  </a:lnTo>
                  <a:lnTo>
                    <a:pt x="8" y="16"/>
                  </a:lnTo>
                  <a:lnTo>
                    <a:pt x="6" y="18"/>
                  </a:lnTo>
                  <a:lnTo>
                    <a:pt x="5" y="25"/>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02" name="Freeform 72"/>
            <p:cNvSpPr>
              <a:spLocks/>
            </p:cNvSpPr>
            <p:nvPr/>
          </p:nvSpPr>
          <p:spPr bwMode="auto">
            <a:xfrm>
              <a:off x="759144" y="802259"/>
              <a:ext cx="45719" cy="83567"/>
            </a:xfrm>
            <a:custGeom>
              <a:avLst/>
              <a:gdLst>
                <a:gd name="T0" fmla="*/ 0 w 17"/>
                <a:gd name="T1" fmla="*/ 0 h 47"/>
                <a:gd name="T2" fmla="*/ 16 w 17"/>
                <a:gd name="T3" fmla="*/ 46 h 47"/>
                <a:gd name="T4" fmla="*/ 16 w 17"/>
                <a:gd name="T5" fmla="*/ 27 h 47"/>
                <a:gd name="T6" fmla="*/ 12 w 17"/>
                <a:gd name="T7" fmla="*/ 6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16" y="46"/>
                  </a:lnTo>
                  <a:lnTo>
                    <a:pt x="16" y="27"/>
                  </a:lnTo>
                  <a:lnTo>
                    <a:pt x="12" y="6"/>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03" name="Freeform 73"/>
            <p:cNvSpPr>
              <a:spLocks/>
            </p:cNvSpPr>
            <p:nvPr/>
          </p:nvSpPr>
          <p:spPr bwMode="auto">
            <a:xfrm>
              <a:off x="813027" y="463869"/>
              <a:ext cx="68036" cy="45719"/>
            </a:xfrm>
            <a:custGeom>
              <a:avLst/>
              <a:gdLst>
                <a:gd name="T0" fmla="*/ 0 w 45"/>
                <a:gd name="T1" fmla="*/ 16 h 17"/>
                <a:gd name="T2" fmla="*/ 14 w 45"/>
                <a:gd name="T3" fmla="*/ 1 h 17"/>
                <a:gd name="T4" fmla="*/ 31 w 45"/>
                <a:gd name="T5" fmla="*/ 0 h 17"/>
                <a:gd name="T6" fmla="*/ 44 w 45"/>
                <a:gd name="T7" fmla="*/ 7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0" y="16"/>
                  </a:moveTo>
                  <a:lnTo>
                    <a:pt x="14" y="1"/>
                  </a:lnTo>
                  <a:lnTo>
                    <a:pt x="31" y="0"/>
                  </a:lnTo>
                  <a:lnTo>
                    <a:pt x="44" y="7"/>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4" name="Freeform 74"/>
            <p:cNvSpPr>
              <a:spLocks/>
            </p:cNvSpPr>
            <p:nvPr/>
          </p:nvSpPr>
          <p:spPr bwMode="auto">
            <a:xfrm>
              <a:off x="810834" y="487616"/>
              <a:ext cx="55941" cy="56897"/>
            </a:xfrm>
            <a:custGeom>
              <a:avLst/>
              <a:gdLst>
                <a:gd name="T0" fmla="*/ 0 w 37"/>
                <a:gd name="T1" fmla="*/ 24 h 32"/>
                <a:gd name="T2" fmla="*/ 0 w 37"/>
                <a:gd name="T3" fmla="*/ 12 h 32"/>
                <a:gd name="T4" fmla="*/ 15 w 37"/>
                <a:gd name="T5" fmla="*/ 2 h 32"/>
                <a:gd name="T6" fmla="*/ 25 w 37"/>
                <a:gd name="T7" fmla="*/ 0 h 32"/>
                <a:gd name="T8" fmla="*/ 34 w 37"/>
                <a:gd name="T9" fmla="*/ 2 h 32"/>
                <a:gd name="T10" fmla="*/ 36 w 37"/>
                <a:gd name="T11" fmla="*/ 7 h 32"/>
                <a:gd name="T12" fmla="*/ 34 w 37"/>
                <a:gd name="T13" fmla="*/ 17 h 32"/>
                <a:gd name="T14" fmla="*/ 22 w 37"/>
                <a:gd name="T15" fmla="*/ 27 h 32"/>
                <a:gd name="T16" fmla="*/ 6 w 37"/>
                <a:gd name="T17" fmla="*/ 31 h 32"/>
                <a:gd name="T18" fmla="*/ 0 w 37"/>
                <a:gd name="T19" fmla="*/ 2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2"/>
                <a:gd name="T32" fmla="*/ 37 w 3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5" name="Freeform 75"/>
            <p:cNvSpPr>
              <a:spLocks/>
            </p:cNvSpPr>
            <p:nvPr/>
          </p:nvSpPr>
          <p:spPr bwMode="auto">
            <a:xfrm>
              <a:off x="809944" y="486094"/>
              <a:ext cx="45719" cy="45719"/>
            </a:xfrm>
            <a:custGeom>
              <a:avLst/>
              <a:gdLst>
                <a:gd name="T0" fmla="*/ 0 w 21"/>
                <a:gd name="T1" fmla="*/ 10 h 17"/>
                <a:gd name="T2" fmla="*/ 8 w 21"/>
                <a:gd name="T3" fmla="*/ 2 h 17"/>
                <a:gd name="T4" fmla="*/ 20 w 21"/>
                <a:gd name="T5" fmla="*/ 0 h 17"/>
                <a:gd name="T6" fmla="*/ 15 w 21"/>
                <a:gd name="T7" fmla="*/ 8 h 17"/>
                <a:gd name="T8" fmla="*/ 5 w 21"/>
                <a:gd name="T9" fmla="*/ 16 h 17"/>
                <a:gd name="T10" fmla="*/ 2 w 21"/>
                <a:gd name="T11" fmla="*/ 13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10"/>
                  </a:moveTo>
                  <a:lnTo>
                    <a:pt x="8" y="2"/>
                  </a:lnTo>
                  <a:lnTo>
                    <a:pt x="20" y="0"/>
                  </a:lnTo>
                  <a:lnTo>
                    <a:pt x="15" y="8"/>
                  </a:lnTo>
                  <a:lnTo>
                    <a:pt x="5" y="16"/>
                  </a:lnTo>
                  <a:lnTo>
                    <a:pt x="2" y="13"/>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6" name="Freeform 76"/>
            <p:cNvSpPr>
              <a:spLocks/>
            </p:cNvSpPr>
            <p:nvPr/>
          </p:nvSpPr>
          <p:spPr bwMode="auto">
            <a:xfrm>
              <a:off x="900189" y="293814"/>
              <a:ext cx="65012" cy="117349"/>
            </a:xfrm>
            <a:custGeom>
              <a:avLst/>
              <a:gdLst>
                <a:gd name="T0" fmla="*/ 0 w 43"/>
                <a:gd name="T1" fmla="*/ 59 h 66"/>
                <a:gd name="T2" fmla="*/ 25 w 43"/>
                <a:gd name="T3" fmla="*/ 65 h 66"/>
                <a:gd name="T4" fmla="*/ 35 w 43"/>
                <a:gd name="T5" fmla="*/ 61 h 66"/>
                <a:gd name="T6" fmla="*/ 34 w 43"/>
                <a:gd name="T7" fmla="*/ 37 h 66"/>
                <a:gd name="T8" fmla="*/ 34 w 43"/>
                <a:gd name="T9" fmla="*/ 21 h 66"/>
                <a:gd name="T10" fmla="*/ 42 w 43"/>
                <a:gd name="T11" fmla="*/ 0 h 66"/>
                <a:gd name="T12" fmla="*/ 0 60000 65536"/>
                <a:gd name="T13" fmla="*/ 0 60000 65536"/>
                <a:gd name="T14" fmla="*/ 0 60000 65536"/>
                <a:gd name="T15" fmla="*/ 0 60000 65536"/>
                <a:gd name="T16" fmla="*/ 0 60000 65536"/>
                <a:gd name="T17" fmla="*/ 0 60000 65536"/>
                <a:gd name="T18" fmla="*/ 0 w 43"/>
                <a:gd name="T19" fmla="*/ 0 h 66"/>
                <a:gd name="T20" fmla="*/ 43 w 4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3" h="66">
                  <a:moveTo>
                    <a:pt x="0" y="59"/>
                  </a:moveTo>
                  <a:lnTo>
                    <a:pt x="25" y="65"/>
                  </a:lnTo>
                  <a:lnTo>
                    <a:pt x="35" y="61"/>
                  </a:lnTo>
                  <a:lnTo>
                    <a:pt x="34" y="37"/>
                  </a:lnTo>
                  <a:lnTo>
                    <a:pt x="34" y="21"/>
                  </a:lnTo>
                  <a:lnTo>
                    <a:pt x="42"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7" name="Freeform 77"/>
            <p:cNvSpPr>
              <a:spLocks/>
            </p:cNvSpPr>
            <p:nvPr/>
          </p:nvSpPr>
          <p:spPr bwMode="auto">
            <a:xfrm>
              <a:off x="982981" y="284482"/>
              <a:ext cx="45719" cy="45719"/>
            </a:xfrm>
            <a:custGeom>
              <a:avLst/>
              <a:gdLst>
                <a:gd name="T0" fmla="*/ 0 w 30"/>
                <a:gd name="T1" fmla="*/ 0 h 23"/>
                <a:gd name="T2" fmla="*/ 12 w 30"/>
                <a:gd name="T3" fmla="*/ 0 h 23"/>
                <a:gd name="T4" fmla="*/ 17 w 30"/>
                <a:gd name="T5" fmla="*/ 4 h 23"/>
                <a:gd name="T6" fmla="*/ 26 w 30"/>
                <a:gd name="T7" fmla="*/ 11 h 23"/>
                <a:gd name="T8" fmla="*/ 29 w 30"/>
                <a:gd name="T9" fmla="*/ 22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12" y="0"/>
                  </a:lnTo>
                  <a:lnTo>
                    <a:pt x="17" y="4"/>
                  </a:lnTo>
                  <a:lnTo>
                    <a:pt x="26" y="11"/>
                  </a:lnTo>
                  <a:lnTo>
                    <a:pt x="29" y="22"/>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8" name="Freeform 78"/>
            <p:cNvSpPr>
              <a:spLocks/>
            </p:cNvSpPr>
            <p:nvPr/>
          </p:nvSpPr>
          <p:spPr bwMode="auto">
            <a:xfrm>
              <a:off x="899205" y="392176"/>
              <a:ext cx="108857" cy="58675"/>
            </a:xfrm>
            <a:custGeom>
              <a:avLst/>
              <a:gdLst>
                <a:gd name="T0" fmla="*/ 0 w 72"/>
                <a:gd name="T1" fmla="*/ 26 h 33"/>
                <a:gd name="T2" fmla="*/ 29 w 72"/>
                <a:gd name="T3" fmla="*/ 32 h 33"/>
                <a:gd name="T4" fmla="*/ 52 w 72"/>
                <a:gd name="T5" fmla="*/ 32 h 33"/>
                <a:gd name="T6" fmla="*/ 63 w 72"/>
                <a:gd name="T7" fmla="*/ 23 h 33"/>
                <a:gd name="T8" fmla="*/ 71 w 72"/>
                <a:gd name="T9" fmla="*/ 0 h 33"/>
                <a:gd name="T10" fmla="*/ 0 60000 65536"/>
                <a:gd name="T11" fmla="*/ 0 60000 65536"/>
                <a:gd name="T12" fmla="*/ 0 60000 65536"/>
                <a:gd name="T13" fmla="*/ 0 60000 65536"/>
                <a:gd name="T14" fmla="*/ 0 60000 65536"/>
                <a:gd name="T15" fmla="*/ 0 w 72"/>
                <a:gd name="T16" fmla="*/ 0 h 33"/>
                <a:gd name="T17" fmla="*/ 72 w 72"/>
                <a:gd name="T18" fmla="*/ 33 h 33"/>
              </a:gdLst>
              <a:ahLst/>
              <a:cxnLst>
                <a:cxn ang="T10">
                  <a:pos x="T0" y="T1"/>
                </a:cxn>
                <a:cxn ang="T11">
                  <a:pos x="T2" y="T3"/>
                </a:cxn>
                <a:cxn ang="T12">
                  <a:pos x="T4" y="T5"/>
                </a:cxn>
                <a:cxn ang="T13">
                  <a:pos x="T6" y="T7"/>
                </a:cxn>
                <a:cxn ang="T14">
                  <a:pos x="T8" y="T9"/>
                </a:cxn>
              </a:cxnLst>
              <a:rect l="T15" t="T16" r="T17" b="T18"/>
              <a:pathLst>
                <a:path w="72" h="33">
                  <a:moveTo>
                    <a:pt x="0" y="26"/>
                  </a:moveTo>
                  <a:lnTo>
                    <a:pt x="29" y="32"/>
                  </a:lnTo>
                  <a:lnTo>
                    <a:pt x="52" y="32"/>
                  </a:lnTo>
                  <a:lnTo>
                    <a:pt x="63" y="23"/>
                  </a:lnTo>
                  <a:lnTo>
                    <a:pt x="71"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09" name="Line 79"/>
            <p:cNvSpPr>
              <a:spLocks noChangeShapeType="1"/>
            </p:cNvSpPr>
            <p:nvPr/>
          </p:nvSpPr>
          <p:spPr bwMode="auto">
            <a:xfrm flipH="1">
              <a:off x="1099683" y="902019"/>
              <a:ext cx="5442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10" name="Freeform 80"/>
            <p:cNvSpPr>
              <a:spLocks/>
            </p:cNvSpPr>
            <p:nvPr/>
          </p:nvSpPr>
          <p:spPr bwMode="auto">
            <a:xfrm>
              <a:off x="1246507" y="925004"/>
              <a:ext cx="45719" cy="64009"/>
            </a:xfrm>
            <a:custGeom>
              <a:avLst/>
              <a:gdLst>
                <a:gd name="T0" fmla="*/ 0 w 17"/>
                <a:gd name="T1" fmla="*/ 5 h 36"/>
                <a:gd name="T2" fmla="*/ 0 w 17"/>
                <a:gd name="T3" fmla="*/ 35 h 36"/>
                <a:gd name="T4" fmla="*/ 16 w 17"/>
                <a:gd name="T5" fmla="*/ 0 h 36"/>
                <a:gd name="T6" fmla="*/ 0 60000 65536"/>
                <a:gd name="T7" fmla="*/ 0 60000 65536"/>
                <a:gd name="T8" fmla="*/ 0 60000 65536"/>
                <a:gd name="T9" fmla="*/ 0 w 17"/>
                <a:gd name="T10" fmla="*/ 0 h 36"/>
                <a:gd name="T11" fmla="*/ 17 w 17"/>
                <a:gd name="T12" fmla="*/ 36 h 36"/>
              </a:gdLst>
              <a:ahLst/>
              <a:cxnLst>
                <a:cxn ang="T6">
                  <a:pos x="T0" y="T1"/>
                </a:cxn>
                <a:cxn ang="T7">
                  <a:pos x="T2" y="T3"/>
                </a:cxn>
                <a:cxn ang="T8">
                  <a:pos x="T4" y="T5"/>
                </a:cxn>
              </a:cxnLst>
              <a:rect l="T9" t="T10" r="T11" b="T12"/>
              <a:pathLst>
                <a:path w="17" h="36">
                  <a:moveTo>
                    <a:pt x="0" y="5"/>
                  </a:moveTo>
                  <a:lnTo>
                    <a:pt x="0" y="35"/>
                  </a:lnTo>
                  <a:lnTo>
                    <a:pt x="16"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11" name="Freeform 81"/>
            <p:cNvSpPr>
              <a:spLocks/>
            </p:cNvSpPr>
            <p:nvPr/>
          </p:nvSpPr>
          <p:spPr bwMode="auto">
            <a:xfrm>
              <a:off x="800419" y="928433"/>
              <a:ext cx="45719" cy="76455"/>
            </a:xfrm>
            <a:custGeom>
              <a:avLst/>
              <a:gdLst>
                <a:gd name="T0" fmla="*/ 0 w 17"/>
                <a:gd name="T1" fmla="*/ 0 h 43"/>
                <a:gd name="T2" fmla="*/ 16 w 17"/>
                <a:gd name="T3" fmla="*/ 28 h 43"/>
                <a:gd name="T4" fmla="*/ 16 w 17"/>
                <a:gd name="T5" fmla="*/ 42 h 43"/>
                <a:gd name="T6" fmla="*/ 0 60000 65536"/>
                <a:gd name="T7" fmla="*/ 0 60000 65536"/>
                <a:gd name="T8" fmla="*/ 0 60000 65536"/>
                <a:gd name="T9" fmla="*/ 0 w 17"/>
                <a:gd name="T10" fmla="*/ 0 h 43"/>
                <a:gd name="T11" fmla="*/ 17 w 17"/>
                <a:gd name="T12" fmla="*/ 43 h 43"/>
              </a:gdLst>
              <a:ahLst/>
              <a:cxnLst>
                <a:cxn ang="T6">
                  <a:pos x="T0" y="T1"/>
                </a:cxn>
                <a:cxn ang="T7">
                  <a:pos x="T2" y="T3"/>
                </a:cxn>
                <a:cxn ang="T8">
                  <a:pos x="T4" y="T5"/>
                </a:cxn>
              </a:cxnLst>
              <a:rect l="T9" t="T10" r="T11" b="T12"/>
              <a:pathLst>
                <a:path w="17" h="43">
                  <a:moveTo>
                    <a:pt x="0" y="0"/>
                  </a:moveTo>
                  <a:lnTo>
                    <a:pt x="16" y="28"/>
                  </a:lnTo>
                  <a:lnTo>
                    <a:pt x="16" y="42"/>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12" name="Line 82"/>
            <p:cNvSpPr>
              <a:spLocks noChangeShapeType="1"/>
            </p:cNvSpPr>
            <p:nvPr/>
          </p:nvSpPr>
          <p:spPr bwMode="auto">
            <a:xfrm flipV="1">
              <a:off x="635319" y="721044"/>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13" name="Freeform 83"/>
            <p:cNvSpPr>
              <a:spLocks/>
            </p:cNvSpPr>
            <p:nvPr/>
          </p:nvSpPr>
          <p:spPr bwMode="auto">
            <a:xfrm>
              <a:off x="417360" y="702309"/>
              <a:ext cx="92227" cy="53341"/>
            </a:xfrm>
            <a:custGeom>
              <a:avLst/>
              <a:gdLst>
                <a:gd name="T0" fmla="*/ 0 w 61"/>
                <a:gd name="T1" fmla="*/ 29 h 30"/>
                <a:gd name="T2" fmla="*/ 39 w 61"/>
                <a:gd name="T3" fmla="*/ 13 h 30"/>
                <a:gd name="T4" fmla="*/ 60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29"/>
                  </a:moveTo>
                  <a:lnTo>
                    <a:pt x="39" y="13"/>
                  </a:lnTo>
                  <a:lnTo>
                    <a:pt x="60"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14" name="Line 84"/>
            <p:cNvSpPr>
              <a:spLocks noChangeShapeType="1"/>
            </p:cNvSpPr>
            <p:nvPr/>
          </p:nvSpPr>
          <p:spPr bwMode="auto">
            <a:xfrm flipV="1">
              <a:off x="320994" y="812927"/>
              <a:ext cx="45719" cy="7289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15" name="Freeform 85"/>
            <p:cNvSpPr>
              <a:spLocks/>
            </p:cNvSpPr>
            <p:nvPr/>
          </p:nvSpPr>
          <p:spPr bwMode="auto">
            <a:xfrm>
              <a:off x="998856" y="780160"/>
              <a:ext cx="45719" cy="67565"/>
            </a:xfrm>
            <a:custGeom>
              <a:avLst/>
              <a:gdLst>
                <a:gd name="T0" fmla="*/ 0 w 20"/>
                <a:gd name="T1" fmla="*/ 0 h 38"/>
                <a:gd name="T2" fmla="*/ 10 w 20"/>
                <a:gd name="T3" fmla="*/ 21 h 38"/>
                <a:gd name="T4" fmla="*/ 15 w 20"/>
                <a:gd name="T5" fmla="*/ 25 h 38"/>
                <a:gd name="T6" fmla="*/ 19 w 20"/>
                <a:gd name="T7" fmla="*/ 37 h 38"/>
                <a:gd name="T8" fmla="*/ 0 60000 65536"/>
                <a:gd name="T9" fmla="*/ 0 60000 65536"/>
                <a:gd name="T10" fmla="*/ 0 60000 65536"/>
                <a:gd name="T11" fmla="*/ 0 60000 65536"/>
                <a:gd name="T12" fmla="*/ 0 w 20"/>
                <a:gd name="T13" fmla="*/ 0 h 38"/>
                <a:gd name="T14" fmla="*/ 20 w 20"/>
                <a:gd name="T15" fmla="*/ 38 h 38"/>
              </a:gdLst>
              <a:ahLst/>
              <a:cxnLst>
                <a:cxn ang="T8">
                  <a:pos x="T0" y="T1"/>
                </a:cxn>
                <a:cxn ang="T9">
                  <a:pos x="T2" y="T3"/>
                </a:cxn>
                <a:cxn ang="T10">
                  <a:pos x="T4" y="T5"/>
                </a:cxn>
                <a:cxn ang="T11">
                  <a:pos x="T6" y="T7"/>
                </a:cxn>
              </a:cxnLst>
              <a:rect l="T12" t="T13" r="T14" b="T15"/>
              <a:pathLst>
                <a:path w="20" h="38">
                  <a:moveTo>
                    <a:pt x="0" y="0"/>
                  </a:moveTo>
                  <a:lnTo>
                    <a:pt x="10" y="21"/>
                  </a:lnTo>
                  <a:lnTo>
                    <a:pt x="15" y="25"/>
                  </a:lnTo>
                  <a:lnTo>
                    <a:pt x="19" y="37"/>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16" name="Line 86"/>
            <p:cNvSpPr>
              <a:spLocks noChangeShapeType="1"/>
            </p:cNvSpPr>
            <p:nvPr/>
          </p:nvSpPr>
          <p:spPr bwMode="auto">
            <a:xfrm>
              <a:off x="981394" y="798831"/>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17" name="Freeform 87"/>
            <p:cNvSpPr>
              <a:spLocks/>
            </p:cNvSpPr>
            <p:nvPr/>
          </p:nvSpPr>
          <p:spPr bwMode="auto">
            <a:xfrm>
              <a:off x="270194" y="533719"/>
              <a:ext cx="45719" cy="45719"/>
            </a:xfrm>
            <a:custGeom>
              <a:avLst/>
              <a:gdLst>
                <a:gd name="T0" fmla="*/ 3 w 17"/>
                <a:gd name="T1" fmla="*/ 16 h 17"/>
                <a:gd name="T2" fmla="*/ 1 w 17"/>
                <a:gd name="T3" fmla="*/ 8 h 17"/>
                <a:gd name="T4" fmla="*/ 0 w 17"/>
                <a:gd name="T5" fmla="*/ 3 h 17"/>
                <a:gd name="T6" fmla="*/ 1 w 17"/>
                <a:gd name="T7" fmla="*/ 0 h 17"/>
                <a:gd name="T8" fmla="*/ 8 w 17"/>
                <a:gd name="T9" fmla="*/ 0 h 17"/>
                <a:gd name="T10" fmla="*/ 11 w 17"/>
                <a:gd name="T11" fmla="*/ 3 h 17"/>
                <a:gd name="T12" fmla="*/ 16 w 17"/>
                <a:gd name="T13" fmla="*/ 12 h 17"/>
                <a:gd name="T14" fmla="*/ 11 w 17"/>
                <a:gd name="T15" fmla="*/ 7 h 17"/>
                <a:gd name="T16" fmla="*/ 8 w 17"/>
                <a:gd name="T17" fmla="*/ 5 h 17"/>
                <a:gd name="T18" fmla="*/ 3 w 17"/>
                <a:gd name="T19" fmla="*/ 7 h 17"/>
                <a:gd name="T20" fmla="*/ 3 w 17"/>
                <a:gd name="T21" fmla="*/ 10 h 17"/>
                <a:gd name="T22" fmla="*/ 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18" name="Freeform 88"/>
            <p:cNvSpPr>
              <a:spLocks/>
            </p:cNvSpPr>
            <p:nvPr/>
          </p:nvSpPr>
          <p:spPr bwMode="auto">
            <a:xfrm>
              <a:off x="457519" y="428944"/>
              <a:ext cx="45719" cy="45719"/>
            </a:xfrm>
            <a:custGeom>
              <a:avLst/>
              <a:gdLst>
                <a:gd name="T0" fmla="*/ 0 w 20"/>
                <a:gd name="T1" fmla="*/ 3 h 17"/>
                <a:gd name="T2" fmla="*/ 1 w 20"/>
                <a:gd name="T3" fmla="*/ 1 h 17"/>
                <a:gd name="T4" fmla="*/ 7 w 20"/>
                <a:gd name="T5" fmla="*/ 0 h 17"/>
                <a:gd name="T6" fmla="*/ 14 w 20"/>
                <a:gd name="T7" fmla="*/ 2 h 17"/>
                <a:gd name="T8" fmla="*/ 19 w 20"/>
                <a:gd name="T9" fmla="*/ 5 h 17"/>
                <a:gd name="T10" fmla="*/ 19 w 20"/>
                <a:gd name="T11" fmla="*/ 8 h 17"/>
                <a:gd name="T12" fmla="*/ 17 w 20"/>
                <a:gd name="T13" fmla="*/ 13 h 17"/>
                <a:gd name="T14" fmla="*/ 14 w 20"/>
                <a:gd name="T15" fmla="*/ 16 h 17"/>
                <a:gd name="T16" fmla="*/ 11 w 20"/>
                <a:gd name="T17" fmla="*/ 16 h 17"/>
                <a:gd name="T18" fmla="*/ 16 w 20"/>
                <a:gd name="T19" fmla="*/ 14 h 17"/>
                <a:gd name="T20" fmla="*/ 16 w 20"/>
                <a:gd name="T21" fmla="*/ 8 h 17"/>
                <a:gd name="T22" fmla="*/ 13 w 20"/>
                <a:gd name="T23" fmla="*/ 7 h 17"/>
                <a:gd name="T24" fmla="*/ 8 w 20"/>
                <a:gd name="T25" fmla="*/ 8 h 17"/>
                <a:gd name="T26" fmla="*/ 5 w 20"/>
                <a:gd name="T27" fmla="*/ 9 h 17"/>
                <a:gd name="T28" fmla="*/ 9 w 20"/>
                <a:gd name="T29" fmla="*/ 5 h 17"/>
                <a:gd name="T30" fmla="*/ 6 w 20"/>
                <a:gd name="T31" fmla="*/ 3 h 17"/>
                <a:gd name="T32" fmla="*/ 3 w 20"/>
                <a:gd name="T33" fmla="*/ 2 h 17"/>
                <a:gd name="T34" fmla="*/ 0 w 20"/>
                <a:gd name="T35" fmla="*/ 3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7"/>
                <a:gd name="T56" fmla="*/ 20 w 2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19" name="Freeform 89"/>
            <p:cNvSpPr>
              <a:spLocks/>
            </p:cNvSpPr>
            <p:nvPr/>
          </p:nvSpPr>
          <p:spPr bwMode="auto">
            <a:xfrm>
              <a:off x="314644" y="476569"/>
              <a:ext cx="45719" cy="45719"/>
            </a:xfrm>
            <a:custGeom>
              <a:avLst/>
              <a:gdLst>
                <a:gd name="T0" fmla="*/ 1 w 17"/>
                <a:gd name="T1" fmla="*/ 0 h 20"/>
                <a:gd name="T2" fmla="*/ 7 w 17"/>
                <a:gd name="T3" fmla="*/ 1 h 20"/>
                <a:gd name="T4" fmla="*/ 16 w 17"/>
                <a:gd name="T5" fmla="*/ 1 h 20"/>
                <a:gd name="T6" fmla="*/ 16 w 17"/>
                <a:gd name="T7" fmla="*/ 9 h 20"/>
                <a:gd name="T8" fmla="*/ 14 w 17"/>
                <a:gd name="T9" fmla="*/ 15 h 20"/>
                <a:gd name="T10" fmla="*/ 13 w 17"/>
                <a:gd name="T11" fmla="*/ 19 h 20"/>
                <a:gd name="T12" fmla="*/ 13 w 17"/>
                <a:gd name="T13" fmla="*/ 8 h 20"/>
                <a:gd name="T14" fmla="*/ 13 w 17"/>
                <a:gd name="T15" fmla="*/ 5 h 20"/>
                <a:gd name="T16" fmla="*/ 9 w 17"/>
                <a:gd name="T17" fmla="*/ 3 h 20"/>
                <a:gd name="T18" fmla="*/ 4 w 17"/>
                <a:gd name="T19" fmla="*/ 5 h 20"/>
                <a:gd name="T20" fmla="*/ 2 w 17"/>
                <a:gd name="T21" fmla="*/ 9 h 20"/>
                <a:gd name="T22" fmla="*/ 0 w 17"/>
                <a:gd name="T23" fmla="*/ 3 h 20"/>
                <a:gd name="T24" fmla="*/ 1 w 1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0" name="Freeform 90"/>
            <p:cNvSpPr>
              <a:spLocks/>
            </p:cNvSpPr>
            <p:nvPr/>
          </p:nvSpPr>
          <p:spPr bwMode="auto">
            <a:xfrm>
              <a:off x="286069" y="449008"/>
              <a:ext cx="45719" cy="76455"/>
            </a:xfrm>
            <a:custGeom>
              <a:avLst/>
              <a:gdLst>
                <a:gd name="T0" fmla="*/ 0 w 17"/>
                <a:gd name="T1" fmla="*/ 0 h 43"/>
                <a:gd name="T2" fmla="*/ 4 w 17"/>
                <a:gd name="T3" fmla="*/ 19 h 43"/>
                <a:gd name="T4" fmla="*/ 10 w 17"/>
                <a:gd name="T5" fmla="*/ 21 h 43"/>
                <a:gd name="T6" fmla="*/ 16 w 17"/>
                <a:gd name="T7" fmla="*/ 22 h 43"/>
                <a:gd name="T8" fmla="*/ 16 w 17"/>
                <a:gd name="T9" fmla="*/ 27 h 43"/>
                <a:gd name="T10" fmla="*/ 16 w 17"/>
                <a:gd name="T11" fmla="*/ 32 h 43"/>
                <a:gd name="T12" fmla="*/ 11 w 17"/>
                <a:gd name="T13" fmla="*/ 27 h 43"/>
                <a:gd name="T14" fmla="*/ 8 w 17"/>
                <a:gd name="T15" fmla="*/ 25 h 43"/>
                <a:gd name="T16" fmla="*/ 5 w 17"/>
                <a:gd name="T17" fmla="*/ 26 h 43"/>
                <a:gd name="T18" fmla="*/ 5 w 17"/>
                <a:gd name="T19" fmla="*/ 31 h 43"/>
                <a:gd name="T20" fmla="*/ 6 w 17"/>
                <a:gd name="T21" fmla="*/ 35 h 43"/>
                <a:gd name="T22" fmla="*/ 8 w 17"/>
                <a:gd name="T23" fmla="*/ 42 h 43"/>
                <a:gd name="T24" fmla="*/ 5 w 17"/>
                <a:gd name="T25" fmla="*/ 36 h 43"/>
                <a:gd name="T26" fmla="*/ 1 w 17"/>
                <a:gd name="T27" fmla="*/ 27 h 43"/>
                <a:gd name="T28" fmla="*/ 0 w 17"/>
                <a:gd name="T29" fmla="*/ 31 h 43"/>
                <a:gd name="T30" fmla="*/ 0 w 17"/>
                <a:gd name="T31" fmla="*/ 14 h 43"/>
                <a:gd name="T32" fmla="*/ 0 w 17"/>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3"/>
                <a:gd name="T53" fmla="*/ 17 w 17"/>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1" name="Freeform 91"/>
            <p:cNvSpPr>
              <a:spLocks/>
            </p:cNvSpPr>
            <p:nvPr/>
          </p:nvSpPr>
          <p:spPr bwMode="auto">
            <a:xfrm>
              <a:off x="220982" y="401957"/>
              <a:ext cx="45719" cy="45719"/>
            </a:xfrm>
            <a:custGeom>
              <a:avLst/>
              <a:gdLst>
                <a:gd name="T0" fmla="*/ 0 w 17"/>
                <a:gd name="T1" fmla="*/ 16 h 17"/>
                <a:gd name="T2" fmla="*/ 4 w 17"/>
                <a:gd name="T3" fmla="*/ 1 h 17"/>
                <a:gd name="T4" fmla="*/ 16 w 17"/>
                <a:gd name="T5" fmla="*/ 0 h 17"/>
                <a:gd name="T6" fmla="*/ 8 w 17"/>
                <a:gd name="T7" fmla="*/ 1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4" y="1"/>
                  </a:lnTo>
                  <a:lnTo>
                    <a:pt x="16" y="0"/>
                  </a:lnTo>
                  <a:lnTo>
                    <a:pt x="8" y="10"/>
                  </a:lnTo>
                  <a:lnTo>
                    <a:pt x="0" y="1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2" name="Freeform 92"/>
            <p:cNvSpPr>
              <a:spLocks/>
            </p:cNvSpPr>
            <p:nvPr/>
          </p:nvSpPr>
          <p:spPr bwMode="auto">
            <a:xfrm>
              <a:off x="262257" y="333694"/>
              <a:ext cx="45719" cy="45719"/>
            </a:xfrm>
            <a:custGeom>
              <a:avLst/>
              <a:gdLst>
                <a:gd name="T0" fmla="*/ 1 w 17"/>
                <a:gd name="T1" fmla="*/ 11 h 17"/>
                <a:gd name="T2" fmla="*/ 10 w 17"/>
                <a:gd name="T3" fmla="*/ 6 h 17"/>
                <a:gd name="T4" fmla="*/ 16 w 17"/>
                <a:gd name="T5" fmla="*/ 0 h 17"/>
                <a:gd name="T6" fmla="*/ 16 w 17"/>
                <a:gd name="T7" fmla="*/ 8 h 17"/>
                <a:gd name="T8" fmla="*/ 14 w 17"/>
                <a:gd name="T9" fmla="*/ 16 h 17"/>
                <a:gd name="T10" fmla="*/ 0 w 17"/>
                <a:gd name="T11" fmla="*/ 16 h 17"/>
                <a:gd name="T12" fmla="*/ 1 w 17"/>
                <a:gd name="T13" fmla="*/ 1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 y="11"/>
                  </a:moveTo>
                  <a:lnTo>
                    <a:pt x="10" y="6"/>
                  </a:lnTo>
                  <a:lnTo>
                    <a:pt x="16" y="0"/>
                  </a:lnTo>
                  <a:lnTo>
                    <a:pt x="16" y="8"/>
                  </a:lnTo>
                  <a:lnTo>
                    <a:pt x="14" y="16"/>
                  </a:lnTo>
                  <a:lnTo>
                    <a:pt x="0" y="16"/>
                  </a:lnTo>
                  <a:lnTo>
                    <a:pt x="1" y="11"/>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3" name="Freeform 93"/>
            <p:cNvSpPr>
              <a:spLocks/>
            </p:cNvSpPr>
            <p:nvPr/>
          </p:nvSpPr>
          <p:spPr bwMode="auto">
            <a:xfrm>
              <a:off x="738507" y="227331"/>
              <a:ext cx="45719" cy="45719"/>
            </a:xfrm>
            <a:custGeom>
              <a:avLst/>
              <a:gdLst>
                <a:gd name="T0" fmla="*/ 0 w 17"/>
                <a:gd name="T1" fmla="*/ 16 h 24"/>
                <a:gd name="T2" fmla="*/ 1 w 17"/>
                <a:gd name="T3" fmla="*/ 23 h 24"/>
                <a:gd name="T4" fmla="*/ 12 w 17"/>
                <a:gd name="T5" fmla="*/ 16 h 24"/>
                <a:gd name="T6" fmla="*/ 16 w 17"/>
                <a:gd name="T7" fmla="*/ 0 h 24"/>
                <a:gd name="T8" fmla="*/ 4 w 17"/>
                <a:gd name="T9" fmla="*/ 17 h 24"/>
                <a:gd name="T10" fmla="*/ 0 w 17"/>
                <a:gd name="T11" fmla="*/ 16 h 24"/>
                <a:gd name="T12" fmla="*/ 0 60000 65536"/>
                <a:gd name="T13" fmla="*/ 0 60000 65536"/>
                <a:gd name="T14" fmla="*/ 0 60000 65536"/>
                <a:gd name="T15" fmla="*/ 0 60000 65536"/>
                <a:gd name="T16" fmla="*/ 0 60000 65536"/>
                <a:gd name="T17" fmla="*/ 0 60000 65536"/>
                <a:gd name="T18" fmla="*/ 0 w 17"/>
                <a:gd name="T19" fmla="*/ 0 h 24"/>
                <a:gd name="T20" fmla="*/ 17 w 1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7" h="24">
                  <a:moveTo>
                    <a:pt x="0" y="16"/>
                  </a:moveTo>
                  <a:lnTo>
                    <a:pt x="1" y="23"/>
                  </a:lnTo>
                  <a:lnTo>
                    <a:pt x="12" y="16"/>
                  </a:lnTo>
                  <a:lnTo>
                    <a:pt x="16" y="0"/>
                  </a:lnTo>
                  <a:lnTo>
                    <a:pt x="4" y="17"/>
                  </a:lnTo>
                  <a:lnTo>
                    <a:pt x="0" y="16"/>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4" name="Freeform 94"/>
            <p:cNvSpPr>
              <a:spLocks/>
            </p:cNvSpPr>
            <p:nvPr/>
          </p:nvSpPr>
          <p:spPr bwMode="auto">
            <a:xfrm>
              <a:off x="751265" y="167957"/>
              <a:ext cx="102810" cy="62231"/>
            </a:xfrm>
            <a:custGeom>
              <a:avLst/>
              <a:gdLst>
                <a:gd name="T0" fmla="*/ 0 w 68"/>
                <a:gd name="T1" fmla="*/ 4 h 35"/>
                <a:gd name="T2" fmla="*/ 55 w 68"/>
                <a:gd name="T3" fmla="*/ 23 h 35"/>
                <a:gd name="T4" fmla="*/ 56 w 68"/>
                <a:gd name="T5" fmla="*/ 21 h 35"/>
                <a:gd name="T6" fmla="*/ 58 w 68"/>
                <a:gd name="T7" fmla="*/ 23 h 35"/>
                <a:gd name="T8" fmla="*/ 58 w 68"/>
                <a:gd name="T9" fmla="*/ 26 h 35"/>
                <a:gd name="T10" fmla="*/ 56 w 68"/>
                <a:gd name="T11" fmla="*/ 29 h 35"/>
                <a:gd name="T12" fmla="*/ 58 w 68"/>
                <a:gd name="T13" fmla="*/ 32 h 35"/>
                <a:gd name="T14" fmla="*/ 61 w 68"/>
                <a:gd name="T15" fmla="*/ 34 h 35"/>
                <a:gd name="T16" fmla="*/ 64 w 68"/>
                <a:gd name="T17" fmla="*/ 34 h 35"/>
                <a:gd name="T18" fmla="*/ 61 w 68"/>
                <a:gd name="T19" fmla="*/ 32 h 35"/>
                <a:gd name="T20" fmla="*/ 59 w 68"/>
                <a:gd name="T21" fmla="*/ 29 h 35"/>
                <a:gd name="T22" fmla="*/ 59 w 68"/>
                <a:gd name="T23" fmla="*/ 26 h 35"/>
                <a:gd name="T24" fmla="*/ 61 w 68"/>
                <a:gd name="T25" fmla="*/ 30 h 35"/>
                <a:gd name="T26" fmla="*/ 64 w 68"/>
                <a:gd name="T27" fmla="*/ 30 h 35"/>
                <a:gd name="T28" fmla="*/ 65 w 68"/>
                <a:gd name="T29" fmla="*/ 30 h 35"/>
                <a:gd name="T30" fmla="*/ 67 w 68"/>
                <a:gd name="T31" fmla="*/ 29 h 35"/>
                <a:gd name="T32" fmla="*/ 64 w 68"/>
                <a:gd name="T33" fmla="*/ 29 h 35"/>
                <a:gd name="T34" fmla="*/ 61 w 68"/>
                <a:gd name="T35" fmla="*/ 26 h 35"/>
                <a:gd name="T36" fmla="*/ 61 w 68"/>
                <a:gd name="T37" fmla="*/ 23 h 35"/>
                <a:gd name="T38" fmla="*/ 58 w 68"/>
                <a:gd name="T39" fmla="*/ 18 h 35"/>
                <a:gd name="T40" fmla="*/ 58 w 68"/>
                <a:gd name="T41" fmla="*/ 17 h 35"/>
                <a:gd name="T42" fmla="*/ 55 w 68"/>
                <a:gd name="T43" fmla="*/ 17 h 35"/>
                <a:gd name="T44" fmla="*/ 3 w 68"/>
                <a:gd name="T45" fmla="*/ 0 h 35"/>
                <a:gd name="T46" fmla="*/ 0 w 68"/>
                <a:gd name="T47" fmla="*/ 4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35"/>
                <a:gd name="T74" fmla="*/ 68 w 68"/>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5" name="Freeform 95"/>
            <p:cNvSpPr>
              <a:spLocks/>
            </p:cNvSpPr>
            <p:nvPr/>
          </p:nvSpPr>
          <p:spPr bwMode="auto">
            <a:xfrm>
              <a:off x="962025" y="308294"/>
              <a:ext cx="63500" cy="45719"/>
            </a:xfrm>
            <a:custGeom>
              <a:avLst/>
              <a:gdLst>
                <a:gd name="T0" fmla="*/ 0 w 42"/>
                <a:gd name="T1" fmla="*/ 2 h 21"/>
                <a:gd name="T2" fmla="*/ 8 w 42"/>
                <a:gd name="T3" fmla="*/ 6 h 21"/>
                <a:gd name="T4" fmla="*/ 10 w 42"/>
                <a:gd name="T5" fmla="*/ 10 h 21"/>
                <a:gd name="T6" fmla="*/ 16 w 42"/>
                <a:gd name="T7" fmla="*/ 18 h 21"/>
                <a:gd name="T8" fmla="*/ 17 w 42"/>
                <a:gd name="T9" fmla="*/ 20 h 21"/>
                <a:gd name="T10" fmla="*/ 24 w 42"/>
                <a:gd name="T11" fmla="*/ 18 h 21"/>
                <a:gd name="T12" fmla="*/ 30 w 42"/>
                <a:gd name="T13" fmla="*/ 18 h 21"/>
                <a:gd name="T14" fmla="*/ 34 w 42"/>
                <a:gd name="T15" fmla="*/ 18 h 21"/>
                <a:gd name="T16" fmla="*/ 41 w 42"/>
                <a:gd name="T17" fmla="*/ 18 h 21"/>
                <a:gd name="T18" fmla="*/ 41 w 42"/>
                <a:gd name="T19" fmla="*/ 16 h 21"/>
                <a:gd name="T20" fmla="*/ 39 w 42"/>
                <a:gd name="T21" fmla="*/ 16 h 21"/>
                <a:gd name="T22" fmla="*/ 32 w 42"/>
                <a:gd name="T23" fmla="*/ 16 h 21"/>
                <a:gd name="T24" fmla="*/ 25 w 42"/>
                <a:gd name="T25" fmla="*/ 16 h 21"/>
                <a:gd name="T26" fmla="*/ 18 w 42"/>
                <a:gd name="T27" fmla="*/ 18 h 21"/>
                <a:gd name="T28" fmla="*/ 16 w 42"/>
                <a:gd name="T29" fmla="*/ 12 h 21"/>
                <a:gd name="T30" fmla="*/ 13 w 42"/>
                <a:gd name="T31" fmla="*/ 9 h 21"/>
                <a:gd name="T32" fmla="*/ 10 w 42"/>
                <a:gd name="T33" fmla="*/ 6 h 21"/>
                <a:gd name="T34" fmla="*/ 7 w 42"/>
                <a:gd name="T35" fmla="*/ 3 h 21"/>
                <a:gd name="T36" fmla="*/ 0 w 42"/>
                <a:gd name="T37" fmla="*/ 0 h 21"/>
                <a:gd name="T38" fmla="*/ 0 w 42"/>
                <a:gd name="T39" fmla="*/ 2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1"/>
                <a:gd name="T62" fmla="*/ 42 w 4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6" name="Freeform 96"/>
            <p:cNvSpPr>
              <a:spLocks/>
            </p:cNvSpPr>
            <p:nvPr/>
          </p:nvSpPr>
          <p:spPr bwMode="auto">
            <a:xfrm>
              <a:off x="965200" y="300356"/>
              <a:ext cx="63500" cy="45719"/>
            </a:xfrm>
            <a:custGeom>
              <a:avLst/>
              <a:gdLst>
                <a:gd name="T0" fmla="*/ 0 w 42"/>
                <a:gd name="T1" fmla="*/ 1 h 22"/>
                <a:gd name="T2" fmla="*/ 7 w 42"/>
                <a:gd name="T3" fmla="*/ 6 h 22"/>
                <a:gd name="T4" fmla="*/ 10 w 42"/>
                <a:gd name="T5" fmla="*/ 9 h 22"/>
                <a:gd name="T6" fmla="*/ 15 w 42"/>
                <a:gd name="T7" fmla="*/ 17 h 22"/>
                <a:gd name="T8" fmla="*/ 17 w 42"/>
                <a:gd name="T9" fmla="*/ 21 h 22"/>
                <a:gd name="T10" fmla="*/ 24 w 42"/>
                <a:gd name="T11" fmla="*/ 19 h 22"/>
                <a:gd name="T12" fmla="*/ 30 w 42"/>
                <a:gd name="T13" fmla="*/ 17 h 22"/>
                <a:gd name="T14" fmla="*/ 34 w 42"/>
                <a:gd name="T15" fmla="*/ 19 h 22"/>
                <a:gd name="T16" fmla="*/ 41 w 42"/>
                <a:gd name="T17" fmla="*/ 19 h 22"/>
                <a:gd name="T18" fmla="*/ 41 w 42"/>
                <a:gd name="T19" fmla="*/ 17 h 22"/>
                <a:gd name="T20" fmla="*/ 38 w 42"/>
                <a:gd name="T21" fmla="*/ 17 h 22"/>
                <a:gd name="T22" fmla="*/ 31 w 42"/>
                <a:gd name="T23" fmla="*/ 16 h 22"/>
                <a:gd name="T24" fmla="*/ 24 w 42"/>
                <a:gd name="T25" fmla="*/ 17 h 22"/>
                <a:gd name="T26" fmla="*/ 18 w 42"/>
                <a:gd name="T27" fmla="*/ 17 h 22"/>
                <a:gd name="T28" fmla="*/ 16 w 42"/>
                <a:gd name="T29" fmla="*/ 13 h 22"/>
                <a:gd name="T30" fmla="*/ 13 w 42"/>
                <a:gd name="T31" fmla="*/ 9 h 22"/>
                <a:gd name="T32" fmla="*/ 10 w 42"/>
                <a:gd name="T33" fmla="*/ 6 h 22"/>
                <a:gd name="T34" fmla="*/ 7 w 42"/>
                <a:gd name="T35" fmla="*/ 3 h 22"/>
                <a:gd name="T36" fmla="*/ 0 w 42"/>
                <a:gd name="T37" fmla="*/ 0 h 22"/>
                <a:gd name="T38" fmla="*/ 0 w 42"/>
                <a:gd name="T39" fmla="*/ 1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2"/>
                <a:gd name="T62" fmla="*/ 42 w 4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27" name="Freeform 97"/>
            <p:cNvSpPr>
              <a:spLocks/>
            </p:cNvSpPr>
            <p:nvPr/>
          </p:nvSpPr>
          <p:spPr bwMode="auto">
            <a:xfrm>
              <a:off x="728981" y="320230"/>
              <a:ext cx="45719" cy="78233"/>
            </a:xfrm>
            <a:custGeom>
              <a:avLst/>
              <a:gdLst>
                <a:gd name="T0" fmla="*/ 13 w 18"/>
                <a:gd name="T1" fmla="*/ 0 h 44"/>
                <a:gd name="T2" fmla="*/ 17 w 18"/>
                <a:gd name="T3" fmla="*/ 13 h 44"/>
                <a:gd name="T4" fmla="*/ 15 w 18"/>
                <a:gd name="T5" fmla="*/ 27 h 44"/>
                <a:gd name="T6" fmla="*/ 0 w 18"/>
                <a:gd name="T7" fmla="*/ 43 h 44"/>
                <a:gd name="T8" fmla="*/ 0 60000 65536"/>
                <a:gd name="T9" fmla="*/ 0 60000 65536"/>
                <a:gd name="T10" fmla="*/ 0 60000 65536"/>
                <a:gd name="T11" fmla="*/ 0 60000 65536"/>
                <a:gd name="T12" fmla="*/ 0 w 18"/>
                <a:gd name="T13" fmla="*/ 0 h 44"/>
                <a:gd name="T14" fmla="*/ 18 w 18"/>
                <a:gd name="T15" fmla="*/ 44 h 44"/>
              </a:gdLst>
              <a:ahLst/>
              <a:cxnLst>
                <a:cxn ang="T8">
                  <a:pos x="T0" y="T1"/>
                </a:cxn>
                <a:cxn ang="T9">
                  <a:pos x="T2" y="T3"/>
                </a:cxn>
                <a:cxn ang="T10">
                  <a:pos x="T4" y="T5"/>
                </a:cxn>
                <a:cxn ang="T11">
                  <a:pos x="T6" y="T7"/>
                </a:cxn>
              </a:cxnLst>
              <a:rect l="T12" t="T13" r="T14" b="T15"/>
              <a:pathLst>
                <a:path w="18" h="44">
                  <a:moveTo>
                    <a:pt x="13" y="0"/>
                  </a:moveTo>
                  <a:lnTo>
                    <a:pt x="17" y="13"/>
                  </a:lnTo>
                  <a:lnTo>
                    <a:pt x="15" y="27"/>
                  </a:lnTo>
                  <a:lnTo>
                    <a:pt x="0" y="43"/>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28" name="Freeform 98"/>
            <p:cNvSpPr>
              <a:spLocks/>
            </p:cNvSpPr>
            <p:nvPr/>
          </p:nvSpPr>
          <p:spPr bwMode="auto">
            <a:xfrm>
              <a:off x="775759" y="281307"/>
              <a:ext cx="52917" cy="45719"/>
            </a:xfrm>
            <a:custGeom>
              <a:avLst/>
              <a:gdLst>
                <a:gd name="T0" fmla="*/ 0 w 35"/>
                <a:gd name="T1" fmla="*/ 16 h 17"/>
                <a:gd name="T2" fmla="*/ 10 w 35"/>
                <a:gd name="T3" fmla="*/ 0 h 17"/>
                <a:gd name="T4" fmla="*/ 26 w 35"/>
                <a:gd name="T5" fmla="*/ 0 h 17"/>
                <a:gd name="T6" fmla="*/ 34 w 35"/>
                <a:gd name="T7" fmla="*/ 10 h 17"/>
                <a:gd name="T8" fmla="*/ 0 60000 65536"/>
                <a:gd name="T9" fmla="*/ 0 60000 65536"/>
                <a:gd name="T10" fmla="*/ 0 60000 65536"/>
                <a:gd name="T11" fmla="*/ 0 60000 65536"/>
                <a:gd name="T12" fmla="*/ 0 w 35"/>
                <a:gd name="T13" fmla="*/ 0 h 17"/>
                <a:gd name="T14" fmla="*/ 35 w 35"/>
                <a:gd name="T15" fmla="*/ 17 h 17"/>
              </a:gdLst>
              <a:ahLst/>
              <a:cxnLst>
                <a:cxn ang="T8">
                  <a:pos x="T0" y="T1"/>
                </a:cxn>
                <a:cxn ang="T9">
                  <a:pos x="T2" y="T3"/>
                </a:cxn>
                <a:cxn ang="T10">
                  <a:pos x="T4" y="T5"/>
                </a:cxn>
                <a:cxn ang="T11">
                  <a:pos x="T6" y="T7"/>
                </a:cxn>
              </a:cxnLst>
              <a:rect l="T12" t="T13" r="T14" b="T15"/>
              <a:pathLst>
                <a:path w="35" h="17">
                  <a:moveTo>
                    <a:pt x="0" y="16"/>
                  </a:moveTo>
                  <a:lnTo>
                    <a:pt x="10" y="0"/>
                  </a:lnTo>
                  <a:lnTo>
                    <a:pt x="26" y="0"/>
                  </a:lnTo>
                  <a:lnTo>
                    <a:pt x="34" y="1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29" name="Line 99"/>
            <p:cNvSpPr>
              <a:spLocks noChangeShapeType="1"/>
            </p:cNvSpPr>
            <p:nvPr/>
          </p:nvSpPr>
          <p:spPr bwMode="auto">
            <a:xfrm flipH="1">
              <a:off x="797243" y="319407"/>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30" name="Line 100"/>
            <p:cNvSpPr>
              <a:spLocks noChangeShapeType="1"/>
            </p:cNvSpPr>
            <p:nvPr/>
          </p:nvSpPr>
          <p:spPr bwMode="auto">
            <a:xfrm flipH="1">
              <a:off x="770255" y="390844"/>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31" name="Freeform 101"/>
            <p:cNvSpPr>
              <a:spLocks/>
            </p:cNvSpPr>
            <p:nvPr/>
          </p:nvSpPr>
          <p:spPr bwMode="auto">
            <a:xfrm>
              <a:off x="797244" y="645858"/>
              <a:ext cx="45719" cy="76455"/>
            </a:xfrm>
            <a:custGeom>
              <a:avLst/>
              <a:gdLst>
                <a:gd name="T0" fmla="*/ 0 w 17"/>
                <a:gd name="T1" fmla="*/ 38 h 43"/>
                <a:gd name="T2" fmla="*/ 16 w 17"/>
                <a:gd name="T3" fmla="*/ 0 h 43"/>
                <a:gd name="T4" fmla="*/ 16 w 17"/>
                <a:gd name="T5" fmla="*/ 26 h 43"/>
                <a:gd name="T6" fmla="*/ 10 w 17"/>
                <a:gd name="T7" fmla="*/ 42 h 43"/>
                <a:gd name="T8" fmla="*/ 5 w 17"/>
                <a:gd name="T9" fmla="*/ 38 h 43"/>
                <a:gd name="T10" fmla="*/ 0 w 17"/>
                <a:gd name="T11" fmla="*/ 38 h 43"/>
                <a:gd name="T12" fmla="*/ 0 60000 65536"/>
                <a:gd name="T13" fmla="*/ 0 60000 65536"/>
                <a:gd name="T14" fmla="*/ 0 60000 65536"/>
                <a:gd name="T15" fmla="*/ 0 60000 65536"/>
                <a:gd name="T16" fmla="*/ 0 60000 65536"/>
                <a:gd name="T17" fmla="*/ 0 60000 65536"/>
                <a:gd name="T18" fmla="*/ 0 w 17"/>
                <a:gd name="T19" fmla="*/ 0 h 43"/>
                <a:gd name="T20" fmla="*/ 17 w 1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7" h="43">
                  <a:moveTo>
                    <a:pt x="0" y="38"/>
                  </a:moveTo>
                  <a:lnTo>
                    <a:pt x="16" y="0"/>
                  </a:lnTo>
                  <a:lnTo>
                    <a:pt x="16" y="26"/>
                  </a:lnTo>
                  <a:lnTo>
                    <a:pt x="10" y="42"/>
                  </a:lnTo>
                  <a:lnTo>
                    <a:pt x="5" y="38"/>
                  </a:lnTo>
                  <a:lnTo>
                    <a:pt x="0" y="38"/>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32" name="Freeform 102"/>
            <p:cNvSpPr>
              <a:spLocks/>
            </p:cNvSpPr>
            <p:nvPr/>
          </p:nvSpPr>
          <p:spPr bwMode="auto">
            <a:xfrm>
              <a:off x="575431" y="284797"/>
              <a:ext cx="46870" cy="53341"/>
            </a:xfrm>
            <a:custGeom>
              <a:avLst/>
              <a:gdLst>
                <a:gd name="T0" fmla="*/ 20 w 31"/>
                <a:gd name="T1" fmla="*/ 0 h 30"/>
                <a:gd name="T2" fmla="*/ 22 w 31"/>
                <a:gd name="T3" fmla="*/ 12 h 30"/>
                <a:gd name="T4" fmla="*/ 22 w 31"/>
                <a:gd name="T5" fmla="*/ 17 h 30"/>
                <a:gd name="T6" fmla="*/ 13 w 31"/>
                <a:gd name="T7" fmla="*/ 23 h 30"/>
                <a:gd name="T8" fmla="*/ 0 w 31"/>
                <a:gd name="T9" fmla="*/ 29 h 30"/>
                <a:gd name="T10" fmla="*/ 24 w 31"/>
                <a:gd name="T11" fmla="*/ 22 h 30"/>
                <a:gd name="T12" fmla="*/ 30 w 31"/>
                <a:gd name="T13" fmla="*/ 22 h 30"/>
                <a:gd name="T14" fmla="*/ 26 w 31"/>
                <a:gd name="T15" fmla="*/ 10 h 30"/>
                <a:gd name="T16" fmla="*/ 20 w 31"/>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20" y="0"/>
                  </a:moveTo>
                  <a:lnTo>
                    <a:pt x="22" y="12"/>
                  </a:lnTo>
                  <a:lnTo>
                    <a:pt x="22" y="17"/>
                  </a:lnTo>
                  <a:lnTo>
                    <a:pt x="13" y="23"/>
                  </a:lnTo>
                  <a:lnTo>
                    <a:pt x="0" y="29"/>
                  </a:lnTo>
                  <a:lnTo>
                    <a:pt x="24" y="22"/>
                  </a:lnTo>
                  <a:lnTo>
                    <a:pt x="30" y="22"/>
                  </a:lnTo>
                  <a:lnTo>
                    <a:pt x="26" y="10"/>
                  </a:lnTo>
                  <a:lnTo>
                    <a:pt x="20"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33" name="Freeform 103"/>
            <p:cNvSpPr>
              <a:spLocks/>
            </p:cNvSpPr>
            <p:nvPr/>
          </p:nvSpPr>
          <p:spPr bwMode="auto">
            <a:xfrm>
              <a:off x="942521" y="496633"/>
              <a:ext cx="86179" cy="76455"/>
            </a:xfrm>
            <a:custGeom>
              <a:avLst/>
              <a:gdLst>
                <a:gd name="T0" fmla="*/ 31 w 57"/>
                <a:gd name="T1" fmla="*/ 0 h 43"/>
                <a:gd name="T2" fmla="*/ 36 w 57"/>
                <a:gd name="T3" fmla="*/ 0 h 43"/>
                <a:gd name="T4" fmla="*/ 35 w 57"/>
                <a:gd name="T5" fmla="*/ 5 h 43"/>
                <a:gd name="T6" fmla="*/ 35 w 57"/>
                <a:gd name="T7" fmla="*/ 13 h 43"/>
                <a:gd name="T8" fmla="*/ 37 w 57"/>
                <a:gd name="T9" fmla="*/ 18 h 43"/>
                <a:gd name="T10" fmla="*/ 41 w 57"/>
                <a:gd name="T11" fmla="*/ 27 h 43"/>
                <a:gd name="T12" fmla="*/ 47 w 57"/>
                <a:gd name="T13" fmla="*/ 31 h 43"/>
                <a:gd name="T14" fmla="*/ 52 w 57"/>
                <a:gd name="T15" fmla="*/ 34 h 43"/>
                <a:gd name="T16" fmla="*/ 56 w 57"/>
                <a:gd name="T17" fmla="*/ 36 h 43"/>
                <a:gd name="T18" fmla="*/ 47 w 57"/>
                <a:gd name="T19" fmla="*/ 36 h 43"/>
                <a:gd name="T20" fmla="*/ 40 w 57"/>
                <a:gd name="T21" fmla="*/ 31 h 43"/>
                <a:gd name="T22" fmla="*/ 31 w 57"/>
                <a:gd name="T23" fmla="*/ 27 h 43"/>
                <a:gd name="T24" fmla="*/ 25 w 57"/>
                <a:gd name="T25" fmla="*/ 27 h 43"/>
                <a:gd name="T26" fmla="*/ 20 w 57"/>
                <a:gd name="T27" fmla="*/ 29 h 43"/>
                <a:gd name="T28" fmla="*/ 12 w 57"/>
                <a:gd name="T29" fmla="*/ 33 h 43"/>
                <a:gd name="T30" fmla="*/ 5 w 57"/>
                <a:gd name="T31" fmla="*/ 42 h 43"/>
                <a:gd name="T32" fmla="*/ 0 w 57"/>
                <a:gd name="T33" fmla="*/ 42 h 43"/>
                <a:gd name="T34" fmla="*/ 10 w 57"/>
                <a:gd name="T35" fmla="*/ 31 h 43"/>
                <a:gd name="T36" fmla="*/ 18 w 57"/>
                <a:gd name="T37" fmla="*/ 23 h 43"/>
                <a:gd name="T38" fmla="*/ 26 w 57"/>
                <a:gd name="T39" fmla="*/ 11 h 43"/>
                <a:gd name="T40" fmla="*/ 29 w 57"/>
                <a:gd name="T41" fmla="*/ 3 h 43"/>
                <a:gd name="T42" fmla="*/ 31 w 57"/>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3"/>
                <a:gd name="T68" fmla="*/ 57 w 5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34" name="Freeform 104"/>
            <p:cNvSpPr>
              <a:spLocks/>
            </p:cNvSpPr>
            <p:nvPr/>
          </p:nvSpPr>
          <p:spPr bwMode="auto">
            <a:xfrm>
              <a:off x="908369" y="559119"/>
              <a:ext cx="45719" cy="45719"/>
            </a:xfrm>
            <a:custGeom>
              <a:avLst/>
              <a:gdLst>
                <a:gd name="T0" fmla="*/ 26 w 27"/>
                <a:gd name="T1" fmla="*/ 0 h 22"/>
                <a:gd name="T2" fmla="*/ 13 w 27"/>
                <a:gd name="T3" fmla="*/ 19 h 22"/>
                <a:gd name="T4" fmla="*/ 0 w 27"/>
                <a:gd name="T5" fmla="*/ 21 h 22"/>
                <a:gd name="T6" fmla="*/ 7 w 27"/>
                <a:gd name="T7" fmla="*/ 11 h 22"/>
                <a:gd name="T8" fmla="*/ 17 w 27"/>
                <a:gd name="T9" fmla="*/ 0 h 22"/>
                <a:gd name="T10" fmla="*/ 26 w 27"/>
                <a:gd name="T11" fmla="*/ 0 h 22"/>
                <a:gd name="T12" fmla="*/ 0 60000 65536"/>
                <a:gd name="T13" fmla="*/ 0 60000 65536"/>
                <a:gd name="T14" fmla="*/ 0 60000 65536"/>
                <a:gd name="T15" fmla="*/ 0 60000 65536"/>
                <a:gd name="T16" fmla="*/ 0 60000 65536"/>
                <a:gd name="T17" fmla="*/ 0 60000 65536"/>
                <a:gd name="T18" fmla="*/ 0 w 27"/>
                <a:gd name="T19" fmla="*/ 0 h 22"/>
                <a:gd name="T20" fmla="*/ 27 w 2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7" h="22">
                  <a:moveTo>
                    <a:pt x="26" y="0"/>
                  </a:moveTo>
                  <a:lnTo>
                    <a:pt x="13" y="19"/>
                  </a:lnTo>
                  <a:lnTo>
                    <a:pt x="0" y="21"/>
                  </a:lnTo>
                  <a:lnTo>
                    <a:pt x="7" y="11"/>
                  </a:lnTo>
                  <a:lnTo>
                    <a:pt x="17" y="0"/>
                  </a:lnTo>
                  <a:lnTo>
                    <a:pt x="26"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35" name="Freeform 105"/>
            <p:cNvSpPr>
              <a:spLocks/>
            </p:cNvSpPr>
            <p:nvPr/>
          </p:nvSpPr>
          <p:spPr bwMode="auto">
            <a:xfrm>
              <a:off x="912056" y="582102"/>
              <a:ext cx="48381" cy="197361"/>
            </a:xfrm>
            <a:custGeom>
              <a:avLst/>
              <a:gdLst>
                <a:gd name="T0" fmla="*/ 0 w 32"/>
                <a:gd name="T1" fmla="*/ 2 h 111"/>
                <a:gd name="T2" fmla="*/ 0 w 32"/>
                <a:gd name="T3" fmla="*/ 38 h 111"/>
                <a:gd name="T4" fmla="*/ 0 w 32"/>
                <a:gd name="T5" fmla="*/ 79 h 111"/>
                <a:gd name="T6" fmla="*/ 3 w 32"/>
                <a:gd name="T7" fmla="*/ 91 h 111"/>
                <a:gd name="T8" fmla="*/ 7 w 32"/>
                <a:gd name="T9" fmla="*/ 99 h 111"/>
                <a:gd name="T10" fmla="*/ 20 w 32"/>
                <a:gd name="T11" fmla="*/ 110 h 111"/>
                <a:gd name="T12" fmla="*/ 31 w 32"/>
                <a:gd name="T13" fmla="*/ 107 h 111"/>
                <a:gd name="T14" fmla="*/ 16 w 32"/>
                <a:gd name="T15" fmla="*/ 95 h 111"/>
                <a:gd name="T16" fmla="*/ 13 w 32"/>
                <a:gd name="T17" fmla="*/ 84 h 111"/>
                <a:gd name="T18" fmla="*/ 12 w 32"/>
                <a:gd name="T19" fmla="*/ 61 h 111"/>
                <a:gd name="T20" fmla="*/ 11 w 32"/>
                <a:gd name="T21" fmla="*/ 34 h 111"/>
                <a:gd name="T22" fmla="*/ 11 w 32"/>
                <a:gd name="T23" fmla="*/ 17 h 111"/>
                <a:gd name="T24" fmla="*/ 13 w 32"/>
                <a:gd name="T25" fmla="*/ 0 h 111"/>
                <a:gd name="T26" fmla="*/ 0 w 32"/>
                <a:gd name="T27" fmla="*/ 2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11"/>
                <a:gd name="T44" fmla="*/ 32 w 32"/>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36" name="Freeform 106"/>
            <p:cNvSpPr>
              <a:spLocks/>
            </p:cNvSpPr>
            <p:nvPr/>
          </p:nvSpPr>
          <p:spPr bwMode="auto">
            <a:xfrm>
              <a:off x="949325" y="536511"/>
              <a:ext cx="63500" cy="74677"/>
            </a:xfrm>
            <a:custGeom>
              <a:avLst/>
              <a:gdLst>
                <a:gd name="T0" fmla="*/ 41 w 42"/>
                <a:gd name="T1" fmla="*/ 20 h 42"/>
                <a:gd name="T2" fmla="*/ 39 w 42"/>
                <a:gd name="T3" fmla="*/ 13 h 42"/>
                <a:gd name="T4" fmla="*/ 36 w 42"/>
                <a:gd name="T5" fmla="*/ 5 h 42"/>
                <a:gd name="T6" fmla="*/ 28 w 42"/>
                <a:gd name="T7" fmla="*/ 1 h 42"/>
                <a:gd name="T8" fmla="*/ 21 w 42"/>
                <a:gd name="T9" fmla="*/ 0 h 42"/>
                <a:gd name="T10" fmla="*/ 12 w 42"/>
                <a:gd name="T11" fmla="*/ 1 h 42"/>
                <a:gd name="T12" fmla="*/ 6 w 42"/>
                <a:gd name="T13" fmla="*/ 5 h 42"/>
                <a:gd name="T14" fmla="*/ 1 w 42"/>
                <a:gd name="T15" fmla="*/ 13 h 42"/>
                <a:gd name="T16" fmla="*/ 0 w 42"/>
                <a:gd name="T17" fmla="*/ 20 h 42"/>
                <a:gd name="T18" fmla="*/ 1 w 42"/>
                <a:gd name="T19" fmla="*/ 28 h 42"/>
                <a:gd name="T20" fmla="*/ 6 w 42"/>
                <a:gd name="T21" fmla="*/ 35 h 42"/>
                <a:gd name="T22" fmla="*/ 12 w 42"/>
                <a:gd name="T23" fmla="*/ 39 h 42"/>
                <a:gd name="T24" fmla="*/ 21 w 42"/>
                <a:gd name="T25" fmla="*/ 41 h 42"/>
                <a:gd name="T26" fmla="*/ 28 w 42"/>
                <a:gd name="T27" fmla="*/ 39 h 42"/>
                <a:gd name="T28" fmla="*/ 36 w 42"/>
                <a:gd name="T29" fmla="*/ 35 h 42"/>
                <a:gd name="T30" fmla="*/ 39 w 42"/>
                <a:gd name="T31" fmla="*/ 28 h 42"/>
                <a:gd name="T32" fmla="*/ 41 w 42"/>
                <a:gd name="T33" fmla="*/ 2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grpFill/>
            <a:ln w="9525" cap="rnd">
              <a:noFill/>
              <a:round/>
              <a:headEnd/>
              <a:tailEnd/>
            </a:ln>
          </p:spPr>
          <p:txBody>
            <a:bodyPr/>
            <a:lstStyle/>
            <a:p>
              <a:pPr eaLnBrk="1" hangingPunct="1">
                <a:defRPr/>
              </a:pPr>
              <a:endParaRPr lang="en-US" sz="1800" b="0">
                <a:solidFill>
                  <a:srgbClr val="000000"/>
                </a:solidFill>
                <a:latin typeface="Arial" charset="0"/>
              </a:endParaRPr>
            </a:p>
          </p:txBody>
        </p:sp>
        <p:sp>
          <p:nvSpPr>
            <p:cNvPr id="73837" name="Rectangle 107"/>
            <p:cNvSpPr>
              <a:spLocks noChangeArrowheads="1"/>
            </p:cNvSpPr>
            <p:nvPr/>
          </p:nvSpPr>
          <p:spPr bwMode="auto">
            <a:xfrm>
              <a:off x="957339" y="531367"/>
              <a:ext cx="192012" cy="156453"/>
            </a:xfrm>
            <a:prstGeom prst="rect">
              <a:avLst/>
            </a:prstGeom>
            <a:grpFill/>
            <a:ln w="9525">
              <a:noFill/>
              <a:miter lim="800000"/>
              <a:headEnd/>
              <a:tailEnd/>
            </a:ln>
          </p:spPr>
          <p:txBody>
            <a:bodyPr lIns="63500" tIns="31750" rIns="63500" bIns="31750">
              <a:spAutoFit/>
            </a:bodyPr>
            <a:lstStyle/>
            <a:p>
              <a:pPr defTabSz="417513">
                <a:defRPr/>
              </a:pPr>
              <a:r>
                <a:rPr lang="en-US" sz="300" b="0">
                  <a:solidFill>
                    <a:srgbClr val="000054"/>
                  </a:solidFill>
                  <a:latin typeface="Arial" charset="0"/>
                </a:rPr>
                <a:t>U.S.</a:t>
              </a:r>
            </a:p>
          </p:txBody>
        </p:sp>
        <p:sp>
          <p:nvSpPr>
            <p:cNvPr id="73838" name="Freeform 108"/>
            <p:cNvSpPr>
              <a:spLocks/>
            </p:cNvSpPr>
            <p:nvPr/>
          </p:nvSpPr>
          <p:spPr bwMode="auto">
            <a:xfrm>
              <a:off x="484507" y="459107"/>
              <a:ext cx="45719" cy="45719"/>
            </a:xfrm>
            <a:custGeom>
              <a:avLst/>
              <a:gdLst>
                <a:gd name="T0" fmla="*/ 0 w 17"/>
                <a:gd name="T1" fmla="*/ 16 h 17"/>
                <a:gd name="T2" fmla="*/ 8 w 17"/>
                <a:gd name="T3" fmla="*/ 2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8" y="2"/>
                  </a:lnTo>
                  <a:lnTo>
                    <a:pt x="16"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39" name="Freeform 109"/>
            <p:cNvSpPr>
              <a:spLocks/>
            </p:cNvSpPr>
            <p:nvPr/>
          </p:nvSpPr>
          <p:spPr bwMode="auto">
            <a:xfrm>
              <a:off x="571819" y="634619"/>
              <a:ext cx="45719" cy="48007"/>
            </a:xfrm>
            <a:custGeom>
              <a:avLst/>
              <a:gdLst>
                <a:gd name="T0" fmla="*/ 0 w 17"/>
                <a:gd name="T1" fmla="*/ 18 h 27"/>
                <a:gd name="T2" fmla="*/ 13 w 17"/>
                <a:gd name="T3" fmla="*/ 0 h 27"/>
                <a:gd name="T4" fmla="*/ 12 w 17"/>
                <a:gd name="T5" fmla="*/ 6 h 27"/>
                <a:gd name="T6" fmla="*/ 16 w 17"/>
                <a:gd name="T7" fmla="*/ 13 h 27"/>
                <a:gd name="T8" fmla="*/ 10 w 17"/>
                <a:gd name="T9" fmla="*/ 26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8"/>
                  </a:moveTo>
                  <a:lnTo>
                    <a:pt x="13" y="0"/>
                  </a:lnTo>
                  <a:lnTo>
                    <a:pt x="12" y="6"/>
                  </a:lnTo>
                  <a:lnTo>
                    <a:pt x="16" y="13"/>
                  </a:lnTo>
                  <a:lnTo>
                    <a:pt x="10" y="2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40" name="Line 110"/>
            <p:cNvSpPr>
              <a:spLocks noChangeShapeType="1"/>
            </p:cNvSpPr>
            <p:nvPr/>
          </p:nvSpPr>
          <p:spPr bwMode="auto">
            <a:xfrm flipV="1">
              <a:off x="932182" y="875156"/>
              <a:ext cx="45719" cy="551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41" name="Line 111"/>
            <p:cNvSpPr>
              <a:spLocks noChangeShapeType="1"/>
            </p:cNvSpPr>
            <p:nvPr/>
          </p:nvSpPr>
          <p:spPr bwMode="auto">
            <a:xfrm>
              <a:off x="951231" y="833756"/>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42" name="Line 112"/>
            <p:cNvSpPr>
              <a:spLocks noChangeShapeType="1"/>
            </p:cNvSpPr>
            <p:nvPr/>
          </p:nvSpPr>
          <p:spPr bwMode="auto">
            <a:xfrm flipH="1" flipV="1">
              <a:off x="609599" y="913131"/>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43" name="Freeform 113"/>
            <p:cNvSpPr>
              <a:spLocks/>
            </p:cNvSpPr>
            <p:nvPr/>
          </p:nvSpPr>
          <p:spPr bwMode="auto">
            <a:xfrm>
              <a:off x="995682" y="427101"/>
              <a:ext cx="45719" cy="58675"/>
            </a:xfrm>
            <a:custGeom>
              <a:avLst/>
              <a:gdLst>
                <a:gd name="T0" fmla="*/ 12 w 17"/>
                <a:gd name="T1" fmla="*/ 0 h 33"/>
                <a:gd name="T2" fmla="*/ 16 w 17"/>
                <a:gd name="T3" fmla="*/ 5 h 33"/>
                <a:gd name="T4" fmla="*/ 16 w 17"/>
                <a:gd name="T5" fmla="*/ 16 h 33"/>
                <a:gd name="T6" fmla="*/ 8 w 17"/>
                <a:gd name="T7" fmla="*/ 26 h 33"/>
                <a:gd name="T8" fmla="*/ 0 w 17"/>
                <a:gd name="T9" fmla="*/ 32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2" y="0"/>
                  </a:moveTo>
                  <a:lnTo>
                    <a:pt x="16" y="5"/>
                  </a:lnTo>
                  <a:lnTo>
                    <a:pt x="16" y="16"/>
                  </a:lnTo>
                  <a:lnTo>
                    <a:pt x="8" y="26"/>
                  </a:lnTo>
                  <a:lnTo>
                    <a:pt x="0" y="32"/>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44" name="Line 114"/>
            <p:cNvSpPr>
              <a:spLocks noChangeShapeType="1"/>
            </p:cNvSpPr>
            <p:nvPr/>
          </p:nvSpPr>
          <p:spPr bwMode="auto">
            <a:xfrm flipV="1">
              <a:off x="1052832" y="620712"/>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45" name="Line 115"/>
            <p:cNvSpPr>
              <a:spLocks noChangeShapeType="1"/>
            </p:cNvSpPr>
            <p:nvPr/>
          </p:nvSpPr>
          <p:spPr bwMode="auto">
            <a:xfrm flipV="1">
              <a:off x="902019" y="633412"/>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46" name="Freeform 116"/>
            <p:cNvSpPr>
              <a:spLocks/>
            </p:cNvSpPr>
            <p:nvPr/>
          </p:nvSpPr>
          <p:spPr bwMode="auto">
            <a:xfrm>
              <a:off x="870555" y="461581"/>
              <a:ext cx="75595" cy="181358"/>
            </a:xfrm>
            <a:custGeom>
              <a:avLst/>
              <a:gdLst>
                <a:gd name="T0" fmla="*/ 44 w 50"/>
                <a:gd name="T1" fmla="*/ 0 h 102"/>
                <a:gd name="T2" fmla="*/ 40 w 50"/>
                <a:gd name="T3" fmla="*/ 11 h 102"/>
                <a:gd name="T4" fmla="*/ 21 w 50"/>
                <a:gd name="T5" fmla="*/ 31 h 102"/>
                <a:gd name="T6" fmla="*/ 11 w 50"/>
                <a:gd name="T7" fmla="*/ 47 h 102"/>
                <a:gd name="T8" fmla="*/ 8 w 50"/>
                <a:gd name="T9" fmla="*/ 56 h 102"/>
                <a:gd name="T10" fmla="*/ 4 w 50"/>
                <a:gd name="T11" fmla="*/ 76 h 102"/>
                <a:gd name="T12" fmla="*/ 0 w 50"/>
                <a:gd name="T13" fmla="*/ 97 h 102"/>
                <a:gd name="T14" fmla="*/ 5 w 50"/>
                <a:gd name="T15" fmla="*/ 101 h 102"/>
                <a:gd name="T16" fmla="*/ 13 w 50"/>
                <a:gd name="T17" fmla="*/ 53 h 102"/>
                <a:gd name="T18" fmla="*/ 16 w 50"/>
                <a:gd name="T19" fmla="*/ 48 h 102"/>
                <a:gd name="T20" fmla="*/ 25 w 50"/>
                <a:gd name="T21" fmla="*/ 37 h 102"/>
                <a:gd name="T22" fmla="*/ 38 w 50"/>
                <a:gd name="T23" fmla="*/ 22 h 102"/>
                <a:gd name="T24" fmla="*/ 44 w 50"/>
                <a:gd name="T25" fmla="*/ 16 h 102"/>
                <a:gd name="T26" fmla="*/ 46 w 50"/>
                <a:gd name="T27" fmla="*/ 11 h 102"/>
                <a:gd name="T28" fmla="*/ 49 w 50"/>
                <a:gd name="T29" fmla="*/ 0 h 102"/>
                <a:gd name="T30" fmla="*/ 44 w 50"/>
                <a:gd name="T31" fmla="*/ 0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02"/>
                <a:gd name="T50" fmla="*/ 50 w 50"/>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47" name="Freeform 117"/>
            <p:cNvSpPr>
              <a:spLocks/>
            </p:cNvSpPr>
            <p:nvPr/>
          </p:nvSpPr>
          <p:spPr bwMode="auto">
            <a:xfrm>
              <a:off x="806769" y="754382"/>
              <a:ext cx="45719" cy="45719"/>
            </a:xfrm>
            <a:custGeom>
              <a:avLst/>
              <a:gdLst>
                <a:gd name="T0" fmla="*/ 0 w 17"/>
                <a:gd name="T1" fmla="*/ 0 h 19"/>
                <a:gd name="T2" fmla="*/ 8 w 17"/>
                <a:gd name="T3" fmla="*/ 7 h 19"/>
                <a:gd name="T4" fmla="*/ 16 w 17"/>
                <a:gd name="T5" fmla="*/ 18 h 19"/>
                <a:gd name="T6" fmla="*/ 0 60000 65536"/>
                <a:gd name="T7" fmla="*/ 0 60000 65536"/>
                <a:gd name="T8" fmla="*/ 0 60000 65536"/>
                <a:gd name="T9" fmla="*/ 0 w 17"/>
                <a:gd name="T10" fmla="*/ 0 h 19"/>
                <a:gd name="T11" fmla="*/ 17 w 17"/>
                <a:gd name="T12" fmla="*/ 19 h 19"/>
              </a:gdLst>
              <a:ahLst/>
              <a:cxnLst>
                <a:cxn ang="T6">
                  <a:pos x="T0" y="T1"/>
                </a:cxn>
                <a:cxn ang="T7">
                  <a:pos x="T2" y="T3"/>
                </a:cxn>
                <a:cxn ang="T8">
                  <a:pos x="T4" y="T5"/>
                </a:cxn>
              </a:cxnLst>
              <a:rect l="T9" t="T10" r="T11" b="T12"/>
              <a:pathLst>
                <a:path w="17" h="19">
                  <a:moveTo>
                    <a:pt x="0" y="0"/>
                  </a:moveTo>
                  <a:lnTo>
                    <a:pt x="8" y="7"/>
                  </a:lnTo>
                  <a:lnTo>
                    <a:pt x="16" y="18"/>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48" name="Freeform 118"/>
            <p:cNvSpPr>
              <a:spLocks/>
            </p:cNvSpPr>
            <p:nvPr/>
          </p:nvSpPr>
          <p:spPr bwMode="auto">
            <a:xfrm>
              <a:off x="838519" y="773432"/>
              <a:ext cx="45719" cy="45719"/>
            </a:xfrm>
            <a:custGeom>
              <a:avLst/>
              <a:gdLst>
                <a:gd name="T0" fmla="*/ 0 w 28"/>
                <a:gd name="T1" fmla="*/ 0 h 17"/>
                <a:gd name="T2" fmla="*/ 20 w 28"/>
                <a:gd name="T3" fmla="*/ 13 h 17"/>
                <a:gd name="T4" fmla="*/ 27 w 28"/>
                <a:gd name="T5" fmla="*/ 16 h 17"/>
                <a:gd name="T6" fmla="*/ 0 60000 65536"/>
                <a:gd name="T7" fmla="*/ 0 60000 65536"/>
                <a:gd name="T8" fmla="*/ 0 60000 65536"/>
                <a:gd name="T9" fmla="*/ 0 w 28"/>
                <a:gd name="T10" fmla="*/ 0 h 17"/>
                <a:gd name="T11" fmla="*/ 28 w 28"/>
                <a:gd name="T12" fmla="*/ 17 h 17"/>
              </a:gdLst>
              <a:ahLst/>
              <a:cxnLst>
                <a:cxn ang="T6">
                  <a:pos x="T0" y="T1"/>
                </a:cxn>
                <a:cxn ang="T7">
                  <a:pos x="T2" y="T3"/>
                </a:cxn>
                <a:cxn ang="T8">
                  <a:pos x="T4" y="T5"/>
                </a:cxn>
              </a:cxnLst>
              <a:rect l="T9" t="T10" r="T11" b="T12"/>
              <a:pathLst>
                <a:path w="28" h="17">
                  <a:moveTo>
                    <a:pt x="0" y="0"/>
                  </a:moveTo>
                  <a:lnTo>
                    <a:pt x="20" y="13"/>
                  </a:lnTo>
                  <a:lnTo>
                    <a:pt x="27" y="1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49" name="Freeform 119"/>
            <p:cNvSpPr>
              <a:spLocks/>
            </p:cNvSpPr>
            <p:nvPr/>
          </p:nvSpPr>
          <p:spPr bwMode="auto">
            <a:xfrm>
              <a:off x="908369" y="163832"/>
              <a:ext cx="45719" cy="45719"/>
            </a:xfrm>
            <a:custGeom>
              <a:avLst/>
              <a:gdLst>
                <a:gd name="T0" fmla="*/ 0 w 21"/>
                <a:gd name="T1" fmla="*/ 0 h 17"/>
                <a:gd name="T2" fmla="*/ 13 w 21"/>
                <a:gd name="T3" fmla="*/ 2 h 17"/>
                <a:gd name="T4" fmla="*/ 20 w 21"/>
                <a:gd name="T5" fmla="*/ 16 h 17"/>
                <a:gd name="T6" fmla="*/ 0 60000 65536"/>
                <a:gd name="T7" fmla="*/ 0 60000 65536"/>
                <a:gd name="T8" fmla="*/ 0 60000 65536"/>
                <a:gd name="T9" fmla="*/ 0 w 21"/>
                <a:gd name="T10" fmla="*/ 0 h 17"/>
                <a:gd name="T11" fmla="*/ 21 w 21"/>
                <a:gd name="T12" fmla="*/ 17 h 17"/>
              </a:gdLst>
              <a:ahLst/>
              <a:cxnLst>
                <a:cxn ang="T6">
                  <a:pos x="T0" y="T1"/>
                </a:cxn>
                <a:cxn ang="T7">
                  <a:pos x="T2" y="T3"/>
                </a:cxn>
                <a:cxn ang="T8">
                  <a:pos x="T4" y="T5"/>
                </a:cxn>
              </a:cxnLst>
              <a:rect l="T9" t="T10" r="T11" b="T12"/>
              <a:pathLst>
                <a:path w="21" h="17">
                  <a:moveTo>
                    <a:pt x="0" y="0"/>
                  </a:moveTo>
                  <a:lnTo>
                    <a:pt x="13" y="2"/>
                  </a:lnTo>
                  <a:lnTo>
                    <a:pt x="20" y="16"/>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50" name="Freeform 120"/>
            <p:cNvSpPr>
              <a:spLocks/>
            </p:cNvSpPr>
            <p:nvPr/>
          </p:nvSpPr>
          <p:spPr bwMode="auto">
            <a:xfrm>
              <a:off x="1190323" y="654367"/>
              <a:ext cx="89203" cy="160022"/>
            </a:xfrm>
            <a:custGeom>
              <a:avLst/>
              <a:gdLst>
                <a:gd name="T0" fmla="*/ 0 w 59"/>
                <a:gd name="T1" fmla="*/ 89 h 90"/>
                <a:gd name="T2" fmla="*/ 3 w 59"/>
                <a:gd name="T3" fmla="*/ 75 h 90"/>
                <a:gd name="T4" fmla="*/ 7 w 59"/>
                <a:gd name="T5" fmla="*/ 66 h 90"/>
                <a:gd name="T6" fmla="*/ 38 w 59"/>
                <a:gd name="T7" fmla="*/ 32 h 90"/>
                <a:gd name="T8" fmla="*/ 49 w 59"/>
                <a:gd name="T9" fmla="*/ 17 h 90"/>
                <a:gd name="T10" fmla="*/ 58 w 59"/>
                <a:gd name="T11" fmla="*/ 0 h 90"/>
                <a:gd name="T12" fmla="*/ 0 60000 65536"/>
                <a:gd name="T13" fmla="*/ 0 60000 65536"/>
                <a:gd name="T14" fmla="*/ 0 60000 65536"/>
                <a:gd name="T15" fmla="*/ 0 60000 65536"/>
                <a:gd name="T16" fmla="*/ 0 60000 65536"/>
                <a:gd name="T17" fmla="*/ 0 60000 65536"/>
                <a:gd name="T18" fmla="*/ 0 w 59"/>
                <a:gd name="T19" fmla="*/ 0 h 90"/>
                <a:gd name="T20" fmla="*/ 59 w 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9" h="90">
                  <a:moveTo>
                    <a:pt x="0" y="89"/>
                  </a:moveTo>
                  <a:lnTo>
                    <a:pt x="3" y="75"/>
                  </a:lnTo>
                  <a:lnTo>
                    <a:pt x="7" y="66"/>
                  </a:lnTo>
                  <a:lnTo>
                    <a:pt x="38" y="32"/>
                  </a:lnTo>
                  <a:lnTo>
                    <a:pt x="49" y="17"/>
                  </a:lnTo>
                  <a:lnTo>
                    <a:pt x="58" y="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51" name="Freeform 121"/>
            <p:cNvSpPr>
              <a:spLocks/>
            </p:cNvSpPr>
            <p:nvPr/>
          </p:nvSpPr>
          <p:spPr bwMode="auto">
            <a:xfrm>
              <a:off x="860744" y="782957"/>
              <a:ext cx="45719" cy="45719"/>
            </a:xfrm>
            <a:custGeom>
              <a:avLst/>
              <a:gdLst>
                <a:gd name="T0" fmla="*/ 16 w 17"/>
                <a:gd name="T1" fmla="*/ 8 h 17"/>
                <a:gd name="T2" fmla="*/ 12 w 17"/>
                <a:gd name="T3" fmla="*/ 1 h 17"/>
                <a:gd name="T4" fmla="*/ 8 w 17"/>
                <a:gd name="T5" fmla="*/ 0 h 17"/>
                <a:gd name="T6" fmla="*/ 1 w 17"/>
                <a:gd name="T7" fmla="*/ 1 h 17"/>
                <a:gd name="T8" fmla="*/ 0 w 17"/>
                <a:gd name="T9" fmla="*/ 8 h 17"/>
                <a:gd name="T10" fmla="*/ 1 w 17"/>
                <a:gd name="T11" fmla="*/ 12 h 17"/>
                <a:gd name="T12" fmla="*/ 8 w 17"/>
                <a:gd name="T13" fmla="*/ 16 h 17"/>
                <a:gd name="T14" fmla="*/ 12 w 17"/>
                <a:gd name="T15" fmla="*/ 12 h 17"/>
                <a:gd name="T16" fmla="*/ 16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8"/>
                  </a:moveTo>
                  <a:lnTo>
                    <a:pt x="12" y="1"/>
                  </a:lnTo>
                  <a:lnTo>
                    <a:pt x="8" y="0"/>
                  </a:lnTo>
                  <a:lnTo>
                    <a:pt x="1" y="1"/>
                  </a:lnTo>
                  <a:lnTo>
                    <a:pt x="0" y="8"/>
                  </a:lnTo>
                  <a:lnTo>
                    <a:pt x="1" y="12"/>
                  </a:lnTo>
                  <a:lnTo>
                    <a:pt x="8" y="16"/>
                  </a:lnTo>
                  <a:lnTo>
                    <a:pt x="12" y="12"/>
                  </a:lnTo>
                  <a:lnTo>
                    <a:pt x="16" y="8"/>
                  </a:lnTo>
                </a:path>
              </a:pathLst>
            </a:custGeom>
            <a:grpFill/>
            <a:ln w="9525" cap="rnd">
              <a:noFill/>
              <a:round/>
              <a:headEnd/>
              <a:tailEnd/>
            </a:ln>
          </p:spPr>
          <p:txBody>
            <a:bodyPr/>
            <a:lstStyle/>
            <a:p>
              <a:pPr eaLnBrk="1" hangingPunct="1">
                <a:defRPr/>
              </a:pPr>
              <a:endParaRPr lang="en-US" sz="1800" b="0">
                <a:solidFill>
                  <a:srgbClr val="000000"/>
                </a:solidFill>
                <a:latin typeface="Arial" charset="0"/>
              </a:endParaRPr>
            </a:p>
          </p:txBody>
        </p:sp>
        <p:sp>
          <p:nvSpPr>
            <p:cNvPr id="73852" name="Freeform 122"/>
            <p:cNvSpPr>
              <a:spLocks/>
            </p:cNvSpPr>
            <p:nvPr/>
          </p:nvSpPr>
          <p:spPr bwMode="auto">
            <a:xfrm>
              <a:off x="773432" y="203519"/>
              <a:ext cx="45719" cy="45719"/>
            </a:xfrm>
            <a:custGeom>
              <a:avLst/>
              <a:gdLst>
                <a:gd name="T0" fmla="*/ 0 w 17"/>
                <a:gd name="T1" fmla="*/ 0 h 21"/>
                <a:gd name="T2" fmla="*/ 0 w 17"/>
                <a:gd name="T3" fmla="*/ 11 h 21"/>
                <a:gd name="T4" fmla="*/ 16 w 17"/>
                <a:gd name="T5" fmla="*/ 20 h 21"/>
                <a:gd name="T6" fmla="*/ 0 60000 65536"/>
                <a:gd name="T7" fmla="*/ 0 60000 65536"/>
                <a:gd name="T8" fmla="*/ 0 60000 65536"/>
                <a:gd name="T9" fmla="*/ 0 w 17"/>
                <a:gd name="T10" fmla="*/ 0 h 21"/>
                <a:gd name="T11" fmla="*/ 17 w 17"/>
                <a:gd name="T12" fmla="*/ 21 h 21"/>
              </a:gdLst>
              <a:ahLst/>
              <a:cxnLst>
                <a:cxn ang="T6">
                  <a:pos x="T0" y="T1"/>
                </a:cxn>
                <a:cxn ang="T7">
                  <a:pos x="T2" y="T3"/>
                </a:cxn>
                <a:cxn ang="T8">
                  <a:pos x="T4" y="T5"/>
                </a:cxn>
              </a:cxnLst>
              <a:rect l="T9" t="T10" r="T11" b="T12"/>
              <a:pathLst>
                <a:path w="17" h="21">
                  <a:moveTo>
                    <a:pt x="0" y="0"/>
                  </a:moveTo>
                  <a:lnTo>
                    <a:pt x="0" y="11"/>
                  </a:lnTo>
                  <a:lnTo>
                    <a:pt x="16" y="20"/>
                  </a:lnTo>
                </a:path>
              </a:pathLst>
            </a:custGeom>
            <a:grpFill/>
            <a:ln w="12700" cap="rnd">
              <a:solidFill>
                <a:srgbClr val="000000"/>
              </a:solidFill>
              <a:round/>
              <a:headEnd type="none" w="sm" len="sm"/>
              <a:tailEnd type="none" w="sm" len="sm"/>
            </a:ln>
          </p:spPr>
          <p:txBody>
            <a:bodyPr/>
            <a:lstStyle/>
            <a:p>
              <a:pPr eaLnBrk="1" hangingPunct="1">
                <a:defRPr/>
              </a:pPr>
              <a:endParaRPr lang="en-US" sz="1800" b="0">
                <a:solidFill>
                  <a:srgbClr val="000000"/>
                </a:solidFill>
                <a:latin typeface="Arial" charset="0"/>
              </a:endParaRPr>
            </a:p>
          </p:txBody>
        </p:sp>
        <p:sp>
          <p:nvSpPr>
            <p:cNvPr id="73853" name="Line 123"/>
            <p:cNvSpPr>
              <a:spLocks noChangeShapeType="1"/>
            </p:cNvSpPr>
            <p:nvPr/>
          </p:nvSpPr>
          <p:spPr bwMode="auto">
            <a:xfrm flipH="1">
              <a:off x="812799" y="189232"/>
              <a:ext cx="45719" cy="45719"/>
            </a:xfrm>
            <a:prstGeom prst="line">
              <a:avLst/>
            </a:prstGeom>
            <a:grpFill/>
            <a:ln w="12700">
              <a:solidFill>
                <a:srgbClr val="000000"/>
              </a:solidFill>
              <a:round/>
              <a:headEnd type="none" w="sm" len="sm"/>
              <a:tailEnd type="none" w="sm" len="sm"/>
            </a:ln>
          </p:spPr>
          <p:txBody>
            <a:bodyPr wrap="none" anchor="ctr"/>
            <a:lstStyle/>
            <a:p>
              <a:pPr eaLnBrk="1" hangingPunct="1">
                <a:defRPr/>
              </a:pPr>
              <a:endParaRPr lang="en-US" sz="1800" b="0">
                <a:solidFill>
                  <a:srgbClr val="000000"/>
                </a:solidFill>
                <a:latin typeface="Arial" charset="0"/>
              </a:endParaRPr>
            </a:p>
          </p:txBody>
        </p:sp>
        <p:sp>
          <p:nvSpPr>
            <p:cNvPr id="73854" name="Freeform 124"/>
            <p:cNvSpPr>
              <a:spLocks/>
            </p:cNvSpPr>
            <p:nvPr/>
          </p:nvSpPr>
          <p:spPr bwMode="auto">
            <a:xfrm>
              <a:off x="479744" y="406719"/>
              <a:ext cx="45719" cy="45719"/>
            </a:xfrm>
            <a:custGeom>
              <a:avLst/>
              <a:gdLst>
                <a:gd name="T0" fmla="*/ 0 w 17"/>
                <a:gd name="T1" fmla="*/ 13 h 17"/>
                <a:gd name="T2" fmla="*/ 8 w 17"/>
                <a:gd name="T3" fmla="*/ 6 h 17"/>
                <a:gd name="T4" fmla="*/ 16 w 17"/>
                <a:gd name="T5" fmla="*/ 0 h 17"/>
                <a:gd name="T6" fmla="*/ 12 w 17"/>
                <a:gd name="T7" fmla="*/ 10 h 17"/>
                <a:gd name="T8" fmla="*/ 0 w 17"/>
                <a:gd name="T9" fmla="*/ 16 h 17"/>
                <a:gd name="T10" fmla="*/ 0 w 17"/>
                <a:gd name="T11" fmla="*/ 1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3"/>
                  </a:moveTo>
                  <a:lnTo>
                    <a:pt x="8" y="6"/>
                  </a:lnTo>
                  <a:lnTo>
                    <a:pt x="16" y="0"/>
                  </a:lnTo>
                  <a:lnTo>
                    <a:pt x="12" y="10"/>
                  </a:lnTo>
                  <a:lnTo>
                    <a:pt x="0" y="16"/>
                  </a:lnTo>
                  <a:lnTo>
                    <a:pt x="0" y="13"/>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sp>
          <p:nvSpPr>
            <p:cNvPr id="73855" name="Freeform 125"/>
            <p:cNvSpPr>
              <a:spLocks/>
            </p:cNvSpPr>
            <p:nvPr/>
          </p:nvSpPr>
          <p:spPr bwMode="auto">
            <a:xfrm>
              <a:off x="940119" y="201932"/>
              <a:ext cx="45719" cy="45719"/>
            </a:xfrm>
            <a:custGeom>
              <a:avLst/>
              <a:gdLst>
                <a:gd name="T0" fmla="*/ 8 w 17"/>
                <a:gd name="T1" fmla="*/ 0 h 17"/>
                <a:gd name="T2" fmla="*/ 12 w 17"/>
                <a:gd name="T3" fmla="*/ 1 h 17"/>
                <a:gd name="T4" fmla="*/ 10 w 17"/>
                <a:gd name="T5" fmla="*/ 10 h 17"/>
                <a:gd name="T6" fmla="*/ 7 w 17"/>
                <a:gd name="T7" fmla="*/ 14 h 17"/>
                <a:gd name="T8" fmla="*/ 0 w 17"/>
                <a:gd name="T9" fmla="*/ 16 h 17"/>
                <a:gd name="T10" fmla="*/ 10 w 17"/>
                <a:gd name="T11" fmla="*/ 16 h 17"/>
                <a:gd name="T12" fmla="*/ 14 w 17"/>
                <a:gd name="T13" fmla="*/ 10 h 17"/>
                <a:gd name="T14" fmla="*/ 16 w 17"/>
                <a:gd name="T15" fmla="*/ 1 h 17"/>
                <a:gd name="T16" fmla="*/ 12 w 17"/>
                <a:gd name="T17" fmla="*/ 0 h 17"/>
                <a:gd name="T18" fmla="*/ 8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grpFill/>
            <a:ln w="12700" cap="rnd">
              <a:solidFill>
                <a:srgbClr val="000000"/>
              </a:solidFill>
              <a:round/>
              <a:headEnd/>
              <a:tailEnd/>
            </a:ln>
          </p:spPr>
          <p:txBody>
            <a:bodyPr/>
            <a:lstStyle/>
            <a:p>
              <a:pPr eaLnBrk="1" hangingPunct="1">
                <a:defRPr/>
              </a:pPr>
              <a:endParaRPr lang="en-US" sz="1800" b="0">
                <a:solidFill>
                  <a:srgbClr val="000000"/>
                </a:solidFill>
                <a:latin typeface="Arial" charset="0"/>
              </a:endParaRPr>
            </a:p>
          </p:txBody>
        </p:sp>
      </p:grpSp>
      <p:sp>
        <p:nvSpPr>
          <p:cNvPr id="128" name="Rectangle 127"/>
          <p:cNvSpPr/>
          <p:nvPr/>
        </p:nvSpPr>
        <p:spPr>
          <a:xfrm>
            <a:off x="381000" y="1981200"/>
            <a:ext cx="1755648" cy="3124200"/>
          </a:xfrm>
          <a:prstGeom prst="rect">
            <a:avLst/>
          </a:prstGeom>
          <a:solidFill>
            <a:srgbClr val="ACC7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srgbClr val="000000"/>
                </a:solidFill>
                <a:latin typeface="Calibri" pitchFamily="34" charset="0"/>
              </a:rPr>
              <a:t>Single Use</a:t>
            </a:r>
          </a:p>
          <a:p>
            <a:pPr algn="ctr" eaLnBrk="1" fontAlgn="auto" hangingPunct="1">
              <a:spcBef>
                <a:spcPts val="0"/>
              </a:spcBef>
              <a:spcAft>
                <a:spcPts val="0"/>
              </a:spcAft>
              <a:defRPr/>
            </a:pPr>
            <a:r>
              <a:rPr lang="en-US" sz="1800" dirty="0">
                <a:solidFill>
                  <a:srgbClr val="000000"/>
                </a:solidFill>
                <a:latin typeface="Calibri" pitchFamily="34" charset="0"/>
              </a:rPr>
              <a:t> </a:t>
            </a:r>
          </a:p>
          <a:p>
            <a:pPr algn="ctr" eaLnBrk="1" fontAlgn="auto" hangingPunct="1">
              <a:spcBef>
                <a:spcPts val="0"/>
              </a:spcBef>
              <a:spcAft>
                <a:spcPts val="0"/>
              </a:spcAft>
              <a:defRPr/>
            </a:pPr>
            <a:r>
              <a:rPr lang="en-US" sz="1800" dirty="0">
                <a:solidFill>
                  <a:srgbClr val="000000"/>
                </a:solidFill>
                <a:latin typeface="Calibri" pitchFamily="34" charset="0"/>
              </a:rPr>
              <a:t> Estimated</a:t>
            </a:r>
          </a:p>
          <a:p>
            <a:pPr algn="ctr" eaLnBrk="1" fontAlgn="auto" hangingPunct="1">
              <a:spcBef>
                <a:spcPts val="0"/>
              </a:spcBef>
              <a:spcAft>
                <a:spcPts val="0"/>
              </a:spcAft>
              <a:defRPr/>
            </a:pPr>
            <a:r>
              <a:rPr lang="en-US" sz="1800" dirty="0">
                <a:solidFill>
                  <a:srgbClr val="000000"/>
                </a:solidFill>
                <a:latin typeface="Calibri" pitchFamily="34" charset="0"/>
              </a:rPr>
              <a:t>Future Cost</a:t>
            </a:r>
          </a:p>
          <a:p>
            <a:pPr algn="ctr" eaLnBrk="1" fontAlgn="auto" hangingPunct="1">
              <a:spcBef>
                <a:spcPts val="0"/>
              </a:spcBef>
              <a:spcAft>
                <a:spcPts val="0"/>
              </a:spcAft>
              <a:defRPr/>
            </a:pPr>
            <a:endParaRPr lang="en-US" sz="1800" dirty="0">
              <a:solidFill>
                <a:srgbClr val="000000"/>
              </a:solidFill>
              <a:latin typeface="Calibri" pitchFamily="34" charset="0"/>
            </a:endParaRPr>
          </a:p>
          <a:p>
            <a:pPr algn="ctr" eaLnBrk="1" fontAlgn="auto" hangingPunct="1">
              <a:spcBef>
                <a:spcPts val="0"/>
              </a:spcBef>
              <a:spcAft>
                <a:spcPts val="0"/>
              </a:spcAft>
              <a:defRPr/>
            </a:pPr>
            <a:r>
              <a:rPr lang="en-US" sz="1800" dirty="0">
                <a:solidFill>
                  <a:srgbClr val="000000"/>
                </a:solidFill>
                <a:latin typeface="Calibri" pitchFamily="34" charset="0"/>
              </a:rPr>
              <a:t>Cost </a:t>
            </a:r>
            <a:r>
              <a:rPr lang="en-US" sz="1800" dirty="0" smtClean="0">
                <a:solidFill>
                  <a:srgbClr val="000000"/>
                </a:solidFill>
                <a:latin typeface="Calibri" pitchFamily="34" charset="0"/>
              </a:rPr>
              <a:t>Benefit Analysis</a:t>
            </a:r>
            <a:endParaRPr lang="en-US" sz="1800" dirty="0">
              <a:solidFill>
                <a:srgbClr val="000000"/>
              </a:solidFill>
              <a:latin typeface="Calibri" pitchFamily="34" charset="0"/>
            </a:endParaRPr>
          </a:p>
          <a:p>
            <a:pPr algn="ctr" eaLnBrk="1" fontAlgn="auto" hangingPunct="1">
              <a:spcBef>
                <a:spcPts val="0"/>
              </a:spcBef>
              <a:spcAft>
                <a:spcPts val="0"/>
              </a:spcAft>
              <a:defRPr/>
            </a:pPr>
            <a:endParaRPr lang="en-US" sz="1800" dirty="0">
              <a:solidFill>
                <a:srgbClr val="000000"/>
              </a:solidFill>
              <a:latin typeface="Calibri" pitchFamily="34" charset="0"/>
            </a:endParaRPr>
          </a:p>
          <a:p>
            <a:pPr algn="ctr" eaLnBrk="1" fontAlgn="auto" hangingPunct="1">
              <a:spcBef>
                <a:spcPts val="0"/>
              </a:spcBef>
              <a:spcAft>
                <a:spcPts val="0"/>
              </a:spcAft>
              <a:defRPr/>
            </a:pPr>
            <a:r>
              <a:rPr lang="en-US" sz="1800" dirty="0" smtClean="0">
                <a:solidFill>
                  <a:srgbClr val="000000"/>
                </a:solidFill>
                <a:latin typeface="Calibri" pitchFamily="34" charset="0"/>
              </a:rPr>
              <a:t>Cost Informed Decision Making</a:t>
            </a:r>
            <a:endParaRPr lang="en-US" sz="1800" dirty="0">
              <a:solidFill>
                <a:srgbClr val="000000"/>
              </a:solidFill>
              <a:latin typeface="Calibri" pitchFamily="34" charset="0"/>
            </a:endParaRPr>
          </a:p>
        </p:txBody>
      </p:sp>
      <p:sp>
        <p:nvSpPr>
          <p:cNvPr id="129" name="Rectangle 128"/>
          <p:cNvSpPr/>
          <p:nvPr/>
        </p:nvSpPr>
        <p:spPr>
          <a:xfrm>
            <a:off x="2743200" y="1981200"/>
            <a:ext cx="1752600" cy="31242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srgbClr val="000000"/>
                </a:solidFill>
                <a:latin typeface="Calibri" pitchFamily="34" charset="0"/>
              </a:rPr>
              <a:t>Persistent Use</a:t>
            </a:r>
          </a:p>
          <a:p>
            <a:pPr algn="ctr" eaLnBrk="1" fontAlgn="auto" hangingPunct="1">
              <a:spcBef>
                <a:spcPts val="0"/>
              </a:spcBef>
              <a:spcAft>
                <a:spcPts val="0"/>
              </a:spcAft>
              <a:defRPr/>
            </a:pPr>
            <a:r>
              <a:rPr lang="en-US" sz="1800" dirty="0">
                <a:solidFill>
                  <a:srgbClr val="000000"/>
                </a:solidFill>
                <a:latin typeface="Calibri" pitchFamily="34" charset="0"/>
              </a:rPr>
              <a:t> </a:t>
            </a:r>
          </a:p>
          <a:p>
            <a:pPr algn="ctr" eaLnBrk="1" fontAlgn="auto" hangingPunct="1">
              <a:spcBef>
                <a:spcPts val="0"/>
              </a:spcBef>
              <a:spcAft>
                <a:spcPts val="0"/>
              </a:spcAft>
              <a:defRPr/>
            </a:pPr>
            <a:r>
              <a:rPr lang="en-US" sz="1800" dirty="0">
                <a:solidFill>
                  <a:srgbClr val="000000"/>
                </a:solidFill>
                <a:latin typeface="Calibri" pitchFamily="34" charset="0"/>
              </a:rPr>
              <a:t> Expected &amp; Actual  Cost</a:t>
            </a:r>
          </a:p>
          <a:p>
            <a:pPr algn="ctr" eaLnBrk="1" fontAlgn="auto" hangingPunct="1">
              <a:spcBef>
                <a:spcPts val="0"/>
              </a:spcBef>
              <a:spcAft>
                <a:spcPts val="0"/>
              </a:spcAft>
              <a:defRPr/>
            </a:pPr>
            <a:endParaRPr lang="en-US" sz="1800" dirty="0">
              <a:solidFill>
                <a:srgbClr val="000000"/>
              </a:solidFill>
              <a:latin typeface="Calibri" pitchFamily="34" charset="0"/>
            </a:endParaRPr>
          </a:p>
          <a:p>
            <a:pPr algn="ctr" eaLnBrk="1" fontAlgn="auto" hangingPunct="1">
              <a:spcBef>
                <a:spcPts val="0"/>
              </a:spcBef>
              <a:spcAft>
                <a:spcPts val="0"/>
              </a:spcAft>
              <a:defRPr/>
            </a:pPr>
            <a:r>
              <a:rPr lang="en-US" sz="1800" dirty="0">
                <a:solidFill>
                  <a:srgbClr val="000000"/>
                </a:solidFill>
                <a:latin typeface="Calibri" pitchFamily="34" charset="0"/>
              </a:rPr>
              <a:t>Continuous Improvement</a:t>
            </a:r>
          </a:p>
          <a:p>
            <a:pPr algn="ctr" eaLnBrk="1" fontAlgn="auto" hangingPunct="1">
              <a:spcBef>
                <a:spcPts val="0"/>
              </a:spcBef>
              <a:spcAft>
                <a:spcPts val="0"/>
              </a:spcAft>
              <a:defRPr/>
            </a:pPr>
            <a:endParaRPr lang="en-US" sz="1800" dirty="0">
              <a:solidFill>
                <a:srgbClr val="000000"/>
              </a:solidFill>
              <a:latin typeface="Calibri" pitchFamily="34" charset="0"/>
            </a:endParaRPr>
          </a:p>
          <a:p>
            <a:pPr algn="ctr" eaLnBrk="1" fontAlgn="auto" hangingPunct="1">
              <a:spcBef>
                <a:spcPts val="0"/>
              </a:spcBef>
              <a:spcAft>
                <a:spcPts val="0"/>
              </a:spcAft>
              <a:defRPr/>
            </a:pPr>
            <a:r>
              <a:rPr lang="en-US" sz="1800" dirty="0">
                <a:solidFill>
                  <a:srgbClr val="000000"/>
                </a:solidFill>
                <a:latin typeface="Calibri" pitchFamily="34" charset="0"/>
              </a:rPr>
              <a:t>Cost Managed </a:t>
            </a:r>
            <a:r>
              <a:rPr lang="en-US" sz="1800" dirty="0" smtClean="0">
                <a:solidFill>
                  <a:srgbClr val="000000"/>
                </a:solidFill>
                <a:latin typeface="Calibri" pitchFamily="34" charset="0"/>
              </a:rPr>
              <a:t>Organization</a:t>
            </a:r>
            <a:endParaRPr lang="en-US" sz="1800" dirty="0">
              <a:solidFill>
                <a:srgbClr val="000000"/>
              </a:solidFill>
              <a:latin typeface="Calibri" pitchFamily="34" charset="0"/>
            </a:endParaRPr>
          </a:p>
        </p:txBody>
      </p:sp>
      <p:sp>
        <p:nvSpPr>
          <p:cNvPr id="67599" name="TextBox 129"/>
          <p:cNvSpPr txBox="1">
            <a:spLocks noChangeArrowheads="1"/>
          </p:cNvSpPr>
          <p:nvPr/>
        </p:nvSpPr>
        <p:spPr bwMode="auto">
          <a:xfrm>
            <a:off x="609600" y="5257800"/>
            <a:ext cx="4038600" cy="646113"/>
          </a:xfrm>
          <a:prstGeom prst="rect">
            <a:avLst/>
          </a:prstGeom>
          <a:noFill/>
          <a:ln w="9525">
            <a:noFill/>
            <a:miter lim="800000"/>
            <a:headEnd/>
            <a:tailEnd/>
          </a:ln>
        </p:spPr>
        <p:txBody>
          <a:bodyPr>
            <a:spAutoFit/>
          </a:bodyPr>
          <a:lstStyle/>
          <a:p>
            <a:pPr eaLnBrk="1" hangingPunct="1"/>
            <a:r>
              <a:rPr lang="en-US" sz="1800" i="1">
                <a:solidFill>
                  <a:srgbClr val="000000"/>
                </a:solidFill>
                <a:latin typeface="Calibri" pitchFamily="34" charset="0"/>
              </a:rPr>
              <a:t>  Cost War	        Cost War High</a:t>
            </a:r>
          </a:p>
          <a:p>
            <a:pPr eaLnBrk="1" hangingPunct="1"/>
            <a:r>
              <a:rPr lang="en-US" sz="1800" i="1">
                <a:solidFill>
                  <a:srgbClr val="000000"/>
                </a:solidFill>
                <a:latin typeface="Calibri" pitchFamily="34" charset="0"/>
              </a:rPr>
              <a:t>Insurgency	      Intensity Conflict</a:t>
            </a:r>
          </a:p>
        </p:txBody>
      </p:sp>
      <p:sp>
        <p:nvSpPr>
          <p:cNvPr id="132" name="Text Box 3"/>
          <p:cNvSpPr txBox="1">
            <a:spLocks noChangeArrowheads="1"/>
          </p:cNvSpPr>
          <p:nvPr/>
        </p:nvSpPr>
        <p:spPr bwMode="auto">
          <a:xfrm>
            <a:off x="5257800" y="4749225"/>
            <a:ext cx="4191000" cy="584775"/>
          </a:xfrm>
          <a:prstGeom prst="rect">
            <a:avLst/>
          </a:prstGeom>
          <a:noFill/>
          <a:ln w="12700">
            <a:noFill/>
            <a:miter lim="800000"/>
            <a:headEnd type="none" w="sm" len="sm"/>
            <a:tailEnd type="none" w="sm" len="sm"/>
          </a:ln>
        </p:spPr>
        <p:txBody>
          <a:bodyPr>
            <a:spAutoFit/>
          </a:bodyPr>
          <a:lstStyle/>
          <a:p>
            <a:pPr algn="ctr" eaLnBrk="1" hangingPunct="1">
              <a:spcBef>
                <a:spcPct val="50000"/>
              </a:spcBef>
            </a:pPr>
            <a:r>
              <a:rPr lang="en-US" dirty="0" smtClean="0">
                <a:solidFill>
                  <a:srgbClr val="000000"/>
                </a:solidFill>
                <a:latin typeface="Calibri" pitchFamily="34" charset="0"/>
              </a:rPr>
              <a:t>Bureau of Engraving</a:t>
            </a:r>
            <a:endParaRPr lang="en-US" dirty="0">
              <a:solidFill>
                <a:srgbClr val="000000"/>
              </a:solidFill>
              <a:latin typeface="Calibri" pitchFamily="34" charset="0"/>
            </a:endParaRPr>
          </a:p>
        </p:txBody>
      </p:sp>
      <p:sp>
        <p:nvSpPr>
          <p:cNvPr id="133" name="Text Box 3"/>
          <p:cNvSpPr txBox="1">
            <a:spLocks noChangeArrowheads="1"/>
          </p:cNvSpPr>
          <p:nvPr/>
        </p:nvSpPr>
        <p:spPr bwMode="auto">
          <a:xfrm>
            <a:off x="5257800" y="2576156"/>
            <a:ext cx="4191000" cy="584775"/>
          </a:xfrm>
          <a:prstGeom prst="rect">
            <a:avLst/>
          </a:prstGeom>
          <a:noFill/>
          <a:ln w="12700">
            <a:noFill/>
            <a:miter lim="800000"/>
            <a:headEnd type="none" w="sm" len="sm"/>
            <a:tailEnd type="none" w="sm" len="sm"/>
          </a:ln>
        </p:spPr>
        <p:txBody>
          <a:bodyPr>
            <a:spAutoFit/>
          </a:bodyPr>
          <a:lstStyle/>
          <a:p>
            <a:pPr algn="ctr" eaLnBrk="1" hangingPunct="1">
              <a:spcBef>
                <a:spcPct val="50000"/>
              </a:spcBef>
            </a:pPr>
            <a:r>
              <a:rPr lang="en-US" dirty="0" smtClean="0">
                <a:solidFill>
                  <a:srgbClr val="000000"/>
                </a:solidFill>
                <a:latin typeface="Calibri" pitchFamily="34" charset="0"/>
              </a:rPr>
              <a:t>Navy Research Lab</a:t>
            </a:r>
            <a:endParaRPr lang="en-US" dirty="0">
              <a:solidFill>
                <a:srgbClr val="000000"/>
              </a:solidFill>
              <a:latin typeface="Calibri" pitchFamily="34" charset="0"/>
            </a:endParaRPr>
          </a:p>
        </p:txBody>
      </p:sp>
      <p:pic>
        <p:nvPicPr>
          <p:cNvPr id="284674" name="Picture 2" descr=" "/>
          <p:cNvPicPr>
            <a:picLocks noChangeAspect="1" noChangeArrowheads="1"/>
          </p:cNvPicPr>
          <p:nvPr/>
        </p:nvPicPr>
        <p:blipFill>
          <a:blip r:embed="rId3" cstate="print"/>
          <a:srcRect/>
          <a:stretch>
            <a:fillRect/>
          </a:stretch>
        </p:blipFill>
        <p:spPr bwMode="auto">
          <a:xfrm>
            <a:off x="6340194" y="3048000"/>
            <a:ext cx="2026212" cy="1752600"/>
          </a:xfrm>
          <a:prstGeom prst="rect">
            <a:avLst/>
          </a:prstGeom>
          <a:noFill/>
        </p:spPr>
      </p:pic>
      <p:pic>
        <p:nvPicPr>
          <p:cNvPr id="284676" name="Picture 4" descr="File:US-BureauOfEngravingAndPrinting-Seal.svg">
            <a:hlinkClick r:id="rId4"/>
          </p:cNvPr>
          <p:cNvPicPr>
            <a:picLocks noChangeAspect="1" noChangeArrowheads="1"/>
          </p:cNvPicPr>
          <p:nvPr/>
        </p:nvPicPr>
        <p:blipFill>
          <a:blip r:embed="rId5" cstate="print"/>
          <a:srcRect/>
          <a:stretch>
            <a:fillRect/>
          </a:stretch>
        </p:blipFill>
        <p:spPr bwMode="auto">
          <a:xfrm>
            <a:off x="6553200" y="5181600"/>
            <a:ext cx="1600200" cy="1600200"/>
          </a:xfrm>
          <a:prstGeom prst="rect">
            <a:avLst/>
          </a:prstGeom>
          <a:noFill/>
        </p:spPr>
      </p:pic>
      <p:sp>
        <p:nvSpPr>
          <p:cNvPr id="131" name="Right Arrow 130"/>
          <p:cNvSpPr/>
          <p:nvPr/>
        </p:nvSpPr>
        <p:spPr>
          <a:xfrm>
            <a:off x="381000" y="5452949"/>
            <a:ext cx="4343400" cy="256032"/>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38" name="TextBox 137"/>
          <p:cNvSpPr txBox="1"/>
          <p:nvPr/>
        </p:nvSpPr>
        <p:spPr>
          <a:xfrm>
            <a:off x="685800" y="39469"/>
            <a:ext cx="6324600" cy="646331"/>
          </a:xfrm>
          <a:prstGeom prst="rect">
            <a:avLst/>
          </a:prstGeom>
          <a:noFill/>
        </p:spPr>
        <p:txBody>
          <a:bodyPr wrap="square" rtlCol="0">
            <a:spAutoFit/>
          </a:bodyPr>
          <a:lstStyle/>
          <a:p>
            <a:pPr eaLnBrk="1" hangingPunct="1"/>
            <a:r>
              <a:rPr lang="en-US" sz="3600" dirty="0" smtClean="0">
                <a:solidFill>
                  <a:srgbClr val="000000"/>
                </a:solidFill>
                <a:latin typeface="Arial Narrow"/>
              </a:rPr>
              <a:t>Cost Managed Organizations</a:t>
            </a:r>
          </a:p>
        </p:txBody>
      </p:sp>
      <p:pic>
        <p:nvPicPr>
          <p:cNvPr id="137" name="Picture 2"/>
          <p:cNvPicPr>
            <a:picLocks noChangeAspect="1" noChangeArrowheads="1"/>
          </p:cNvPicPr>
          <p:nvPr/>
        </p:nvPicPr>
        <p:blipFill>
          <a:blip r:embed="rId6" cstate="print"/>
          <a:srcRect/>
          <a:stretch>
            <a:fillRect/>
          </a:stretch>
        </p:blipFill>
        <p:spPr bwMode="auto">
          <a:xfrm>
            <a:off x="8061900" y="0"/>
            <a:ext cx="1082099" cy="9144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pPr>
              <a:defRPr/>
            </a:pPr>
            <a:r>
              <a:rPr lang="en-US" dirty="0" smtClean="0">
                <a:solidFill>
                  <a:srgbClr val="000000"/>
                </a:solidFill>
              </a:rPr>
              <a:t>© </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7D982C84-A211-4084-B9F2-8B2559AB14A8}"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0"/>
          <p:cNvSpPr>
            <a:spLocks noGrp="1" noChangeArrowheads="1"/>
          </p:cNvSpPr>
          <p:nvPr>
            <p:ph type="title"/>
          </p:nvPr>
        </p:nvSpPr>
        <p:spPr/>
        <p:txBody>
          <a:bodyPr/>
          <a:lstStyle/>
          <a:p>
            <a:pPr algn="l"/>
            <a:r>
              <a:rPr lang="en-US" dirty="0"/>
              <a:t>Key Benefits of AAR</a:t>
            </a:r>
          </a:p>
        </p:txBody>
      </p:sp>
      <p:sp>
        <p:nvSpPr>
          <p:cNvPr id="57347" name="Rectangle 2051"/>
          <p:cNvSpPr>
            <a:spLocks noGrp="1" noChangeArrowheads="1"/>
          </p:cNvSpPr>
          <p:nvPr>
            <p:ph idx="1"/>
          </p:nvPr>
        </p:nvSpPr>
        <p:spPr>
          <a:xfrm>
            <a:off x="685800" y="2057400"/>
            <a:ext cx="7772400" cy="4114800"/>
          </a:xfrm>
        </p:spPr>
        <p:txBody>
          <a:bodyPr/>
          <a:lstStyle/>
          <a:p>
            <a:pPr marL="609600" indent="-609600"/>
            <a:r>
              <a:rPr lang="en-US" dirty="0"/>
              <a:t>AAR p</a:t>
            </a:r>
            <a:r>
              <a:rPr lang="en-US" dirty="0" smtClean="0"/>
              <a:t>rovides a forum for self improvement by:</a:t>
            </a:r>
          </a:p>
          <a:p>
            <a:pPr marL="990600" lvl="1" indent="-533400">
              <a:buFontTx/>
              <a:buAutoNum type="arabicPeriod"/>
            </a:pPr>
            <a:r>
              <a:rPr lang="en-US" dirty="0" smtClean="0"/>
              <a:t>Institutionalizing subordinates’ accountability for understanding and improvement</a:t>
            </a:r>
          </a:p>
          <a:p>
            <a:pPr marL="990600" lvl="1" indent="-533400">
              <a:buFontTx/>
              <a:buAutoNum type="arabicPeriod"/>
            </a:pPr>
            <a:r>
              <a:rPr lang="en-US" dirty="0" smtClean="0"/>
              <a:t>Learning from experience</a:t>
            </a:r>
          </a:p>
          <a:p>
            <a:pPr marL="990600" lvl="1" indent="-533400">
              <a:buFontTx/>
              <a:buAutoNum type="arabicPeriod"/>
            </a:pPr>
            <a:r>
              <a:rPr lang="en-US" dirty="0" smtClean="0"/>
              <a:t>Sharing lessons learned</a:t>
            </a:r>
          </a:p>
          <a:p>
            <a:pPr marL="990600" lvl="1" indent="-533400">
              <a:buFontTx/>
              <a:buAutoNum type="arabicPeriod"/>
            </a:pPr>
            <a:r>
              <a:rPr lang="en-US" dirty="0" smtClean="0"/>
              <a:t>Signaling leadership’s expectations</a:t>
            </a:r>
          </a:p>
          <a:p>
            <a:pPr marL="990600" lvl="1" indent="-533400"/>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34</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457200"/>
            <a:ext cx="8229600" cy="1143000"/>
          </a:xfrm>
        </p:spPr>
        <p:txBody>
          <a:bodyPr>
            <a:normAutofit fontScale="90000"/>
          </a:bodyPr>
          <a:lstStyle/>
          <a:p>
            <a:pPr algn="l"/>
            <a:r>
              <a:rPr lang="en-US" dirty="0"/>
              <a:t>1. Institutionalizing </a:t>
            </a:r>
            <a:r>
              <a:rPr lang="en-US" dirty="0" smtClean="0"/>
              <a:t/>
            </a:r>
            <a:br>
              <a:rPr lang="en-US" dirty="0" smtClean="0"/>
            </a:br>
            <a:r>
              <a:rPr lang="en-US" dirty="0" smtClean="0"/>
              <a:t>Accountability </a:t>
            </a:r>
            <a:r>
              <a:rPr lang="en-US" dirty="0"/>
              <a:t>Improvement</a:t>
            </a:r>
          </a:p>
        </p:txBody>
      </p:sp>
      <p:sp>
        <p:nvSpPr>
          <p:cNvPr id="5123" name="Rectangle 3"/>
          <p:cNvSpPr>
            <a:spLocks noGrp="1" noChangeArrowheads="1"/>
          </p:cNvSpPr>
          <p:nvPr>
            <p:ph idx="1"/>
          </p:nvPr>
        </p:nvSpPr>
        <p:spPr>
          <a:xfrm>
            <a:off x="685800" y="2438400"/>
            <a:ext cx="7772400" cy="3352800"/>
          </a:xfrm>
        </p:spPr>
        <p:txBody>
          <a:bodyPr/>
          <a:lstStyle/>
          <a:p>
            <a:r>
              <a:rPr lang="en-US" dirty="0"/>
              <a:t>The After Action Review </a:t>
            </a:r>
            <a:r>
              <a:rPr lang="en-US" dirty="0" smtClean="0"/>
              <a:t>agenda</a:t>
            </a:r>
            <a:endParaRPr lang="en-US" dirty="0"/>
          </a:p>
          <a:p>
            <a:pPr lvl="1"/>
            <a:r>
              <a:rPr lang="en-US" dirty="0" smtClean="0"/>
              <a:t>Reflects the chain of command</a:t>
            </a:r>
          </a:p>
          <a:p>
            <a:pPr lvl="1"/>
            <a:r>
              <a:rPr lang="en-US" dirty="0" smtClean="0"/>
              <a:t>Requires subordinate to present</a:t>
            </a:r>
          </a:p>
          <a:p>
            <a:pPr lvl="1"/>
            <a:r>
              <a:rPr lang="en-US" dirty="0" smtClean="0"/>
              <a:t>Specifies leadership’s areas of interest</a:t>
            </a:r>
          </a:p>
          <a:p>
            <a:pPr lvl="1"/>
            <a:r>
              <a:rPr lang="en-US" dirty="0" smtClean="0"/>
              <a:t>Results in leadership control and direction</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35</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229600" cy="1143000"/>
          </a:xfrm>
        </p:spPr>
        <p:txBody>
          <a:bodyPr>
            <a:normAutofit/>
          </a:bodyPr>
          <a:lstStyle/>
          <a:p>
            <a:pPr algn="l"/>
            <a:r>
              <a:rPr lang="en-US" sz="4000" dirty="0"/>
              <a:t>2. Learning From Experience</a:t>
            </a:r>
          </a:p>
        </p:txBody>
      </p:sp>
      <p:sp>
        <p:nvSpPr>
          <p:cNvPr id="6147" name="Rectangle 3"/>
          <p:cNvSpPr>
            <a:spLocks noGrp="1" noChangeArrowheads="1"/>
          </p:cNvSpPr>
          <p:nvPr>
            <p:ph idx="1"/>
          </p:nvPr>
        </p:nvSpPr>
        <p:spPr>
          <a:xfrm>
            <a:off x="685800" y="1981200"/>
            <a:ext cx="7772400" cy="4114800"/>
          </a:xfrm>
        </p:spPr>
        <p:txBody>
          <a:bodyPr/>
          <a:lstStyle/>
          <a:p>
            <a:pPr>
              <a:lnSpc>
                <a:spcPct val="90000"/>
              </a:lnSpc>
            </a:pPr>
            <a:r>
              <a:rPr lang="en-US" dirty="0" smtClean="0"/>
              <a:t>Making mistakes is inevitable</a:t>
            </a:r>
          </a:p>
          <a:p>
            <a:pPr lvl="1">
              <a:lnSpc>
                <a:spcPct val="90000"/>
              </a:lnSpc>
            </a:pPr>
            <a:r>
              <a:rPr lang="en-US" dirty="0" smtClean="0"/>
              <a:t>Repeating mistakes is intolerable</a:t>
            </a:r>
          </a:p>
          <a:p>
            <a:pPr>
              <a:lnSpc>
                <a:spcPct val="90000"/>
              </a:lnSpc>
            </a:pPr>
            <a:r>
              <a:rPr lang="en-US" dirty="0" smtClean="0"/>
              <a:t>After action reviews require identification, recognition, and response</a:t>
            </a:r>
          </a:p>
          <a:p>
            <a:pPr lvl="1">
              <a:lnSpc>
                <a:spcPct val="90000"/>
              </a:lnSpc>
            </a:pPr>
            <a:r>
              <a:rPr lang="en-US" dirty="0" smtClean="0"/>
              <a:t>To what went wrong</a:t>
            </a:r>
          </a:p>
          <a:p>
            <a:pPr lvl="2">
              <a:lnSpc>
                <a:spcPct val="90000"/>
              </a:lnSpc>
            </a:pPr>
            <a:r>
              <a:rPr lang="en-US" dirty="0" smtClean="0"/>
              <a:t>And how to prevent or minimize it</a:t>
            </a:r>
          </a:p>
          <a:p>
            <a:pPr lvl="1">
              <a:lnSpc>
                <a:spcPct val="90000"/>
              </a:lnSpc>
            </a:pPr>
            <a:r>
              <a:rPr lang="en-US" dirty="0" smtClean="0"/>
              <a:t>To what went right</a:t>
            </a:r>
          </a:p>
          <a:p>
            <a:pPr lvl="2">
              <a:lnSpc>
                <a:spcPct val="90000"/>
              </a:lnSpc>
            </a:pPr>
            <a:r>
              <a:rPr lang="en-US" dirty="0" smtClean="0"/>
              <a:t>And how to duplicate or maximize it</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36</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a:r>
              <a:rPr lang="en-US" dirty="0"/>
              <a:t>The Learning Process</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37</a:t>
            </a:fld>
            <a:endParaRPr lang="en-US"/>
          </a:p>
        </p:txBody>
      </p:sp>
      <p:graphicFrame>
        <p:nvGraphicFramePr>
          <p:cNvPr id="62467" name="Object 3"/>
          <p:cNvGraphicFramePr>
            <a:graphicFrameLocks noChangeAspect="1"/>
          </p:cNvGraphicFramePr>
          <p:nvPr/>
        </p:nvGraphicFramePr>
        <p:xfrm>
          <a:off x="5903913" y="1981200"/>
          <a:ext cx="2478087" cy="4462463"/>
        </p:xfrm>
        <a:graphic>
          <a:graphicData uri="http://schemas.openxmlformats.org/presentationml/2006/ole">
            <p:oleObj spid="_x0000_s37912" name="Clip" r:id="rId4" imgW="2478088" imgH="4460875" progId="">
              <p:embed/>
            </p:oleObj>
          </a:graphicData>
        </a:graphic>
      </p:graphicFrame>
      <p:sp>
        <p:nvSpPr>
          <p:cNvPr id="62468" name="AutoShape 4"/>
          <p:cNvSpPr>
            <a:spLocks noChangeArrowheads="1"/>
          </p:cNvSpPr>
          <p:nvPr/>
        </p:nvSpPr>
        <p:spPr bwMode="auto">
          <a:xfrm flipH="1">
            <a:off x="2743200" y="2209800"/>
            <a:ext cx="4876800" cy="976313"/>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a:latin typeface="+mn-lt"/>
            </a:endParaRPr>
          </a:p>
        </p:txBody>
      </p:sp>
      <p:sp>
        <p:nvSpPr>
          <p:cNvPr id="62469" name="AutoShape 5"/>
          <p:cNvSpPr>
            <a:spLocks noChangeArrowheads="1"/>
          </p:cNvSpPr>
          <p:nvPr/>
        </p:nvSpPr>
        <p:spPr bwMode="auto">
          <a:xfrm flipH="1" flipV="1">
            <a:off x="5029200" y="4614863"/>
            <a:ext cx="2438400" cy="976312"/>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a:latin typeface="+mn-lt"/>
            </a:endParaRPr>
          </a:p>
        </p:txBody>
      </p:sp>
      <p:sp>
        <p:nvSpPr>
          <p:cNvPr id="62470" name="AutoShape 6"/>
          <p:cNvSpPr>
            <a:spLocks noChangeArrowheads="1"/>
          </p:cNvSpPr>
          <p:nvPr/>
        </p:nvSpPr>
        <p:spPr bwMode="auto">
          <a:xfrm>
            <a:off x="2895600" y="3471863"/>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62471" name="AutoShape 7"/>
          <p:cNvSpPr>
            <a:spLocks noChangeArrowheads="1"/>
          </p:cNvSpPr>
          <p:nvPr/>
        </p:nvSpPr>
        <p:spPr bwMode="auto">
          <a:xfrm>
            <a:off x="4800600" y="3471863"/>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62472" name="AutoShape 8"/>
          <p:cNvSpPr>
            <a:spLocks noChangeArrowheads="1"/>
          </p:cNvSpPr>
          <p:nvPr/>
        </p:nvSpPr>
        <p:spPr bwMode="auto">
          <a:xfrm>
            <a:off x="6705600" y="3471863"/>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62473" name="AutoShape 9"/>
          <p:cNvSpPr>
            <a:spLocks noChangeArrowheads="1"/>
          </p:cNvSpPr>
          <p:nvPr/>
        </p:nvSpPr>
        <p:spPr bwMode="auto">
          <a:xfrm>
            <a:off x="3824288" y="3671888"/>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2474" name="AutoShape 10"/>
          <p:cNvSpPr>
            <a:spLocks noChangeArrowheads="1"/>
          </p:cNvSpPr>
          <p:nvPr/>
        </p:nvSpPr>
        <p:spPr bwMode="auto">
          <a:xfrm>
            <a:off x="5715000" y="3671888"/>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2475" name="AutoShape 11"/>
          <p:cNvSpPr>
            <a:spLocks noChangeArrowheads="1"/>
          </p:cNvSpPr>
          <p:nvPr/>
        </p:nvSpPr>
        <p:spPr bwMode="auto">
          <a:xfrm>
            <a:off x="990600" y="3471863"/>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sz="2400" b="0">
              <a:solidFill>
                <a:schemeClr val="bg1"/>
              </a:solidFill>
              <a:latin typeface="+mn-lt"/>
            </a:endParaRPr>
          </a:p>
        </p:txBody>
      </p:sp>
      <p:sp>
        <p:nvSpPr>
          <p:cNvPr id="62476" name="AutoShape 12"/>
          <p:cNvSpPr>
            <a:spLocks noChangeArrowheads="1"/>
          </p:cNvSpPr>
          <p:nvPr/>
        </p:nvSpPr>
        <p:spPr bwMode="auto">
          <a:xfrm>
            <a:off x="1905000" y="3671888"/>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2477" name="AutoShape 13"/>
          <p:cNvSpPr>
            <a:spLocks noChangeArrowheads="1"/>
          </p:cNvSpPr>
          <p:nvPr/>
        </p:nvSpPr>
        <p:spPr bwMode="auto">
          <a:xfrm flipH="1" flipV="1">
            <a:off x="914400" y="5238750"/>
            <a:ext cx="6858000" cy="976313"/>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62478" name="Text Box 14"/>
          <p:cNvSpPr txBox="1">
            <a:spLocks noChangeArrowheads="1"/>
          </p:cNvSpPr>
          <p:nvPr/>
        </p:nvSpPr>
        <p:spPr bwMode="auto">
          <a:xfrm>
            <a:off x="4038600" y="4343400"/>
            <a:ext cx="2503488" cy="457200"/>
          </a:xfrm>
          <a:prstGeom prst="rect">
            <a:avLst/>
          </a:prstGeom>
          <a:noFill/>
          <a:ln w="9525">
            <a:noFill/>
            <a:miter lim="800000"/>
            <a:headEnd/>
            <a:tailEnd/>
          </a:ln>
          <a:effectLst/>
        </p:spPr>
        <p:txBody>
          <a:bodyPr wrap="none">
            <a:spAutoFit/>
          </a:bodyPr>
          <a:lstStyle/>
          <a:p>
            <a:r>
              <a:rPr lang="en-US" sz="2400" dirty="0">
                <a:solidFill>
                  <a:schemeClr val="tx1"/>
                </a:solidFill>
                <a:latin typeface="+mn-lt"/>
              </a:rPr>
              <a:t>refined info needs</a:t>
            </a:r>
          </a:p>
        </p:txBody>
      </p:sp>
      <p:sp>
        <p:nvSpPr>
          <p:cNvPr id="62479" name="Text Box 15"/>
          <p:cNvSpPr txBox="1">
            <a:spLocks noChangeArrowheads="1"/>
          </p:cNvSpPr>
          <p:nvPr/>
        </p:nvSpPr>
        <p:spPr bwMode="auto">
          <a:xfrm>
            <a:off x="153988" y="4724400"/>
            <a:ext cx="2665412" cy="457200"/>
          </a:xfrm>
          <a:prstGeom prst="rect">
            <a:avLst/>
          </a:prstGeom>
          <a:noFill/>
          <a:ln w="9525">
            <a:noFill/>
            <a:miter lim="800000"/>
            <a:headEnd/>
            <a:tailEnd/>
          </a:ln>
          <a:effectLst/>
        </p:spPr>
        <p:txBody>
          <a:bodyPr wrap="none">
            <a:spAutoFit/>
          </a:bodyPr>
          <a:lstStyle/>
          <a:p>
            <a:r>
              <a:rPr lang="en-US" sz="2400" dirty="0">
                <a:solidFill>
                  <a:schemeClr val="tx1"/>
                </a:solidFill>
                <a:latin typeface="+mn-lt"/>
              </a:rPr>
              <a:t>improved planning</a:t>
            </a:r>
          </a:p>
        </p:txBody>
      </p:sp>
      <p:sp>
        <p:nvSpPr>
          <p:cNvPr id="62480" name="Text Box 16"/>
          <p:cNvSpPr txBox="1">
            <a:spLocks noChangeArrowheads="1"/>
          </p:cNvSpPr>
          <p:nvPr/>
        </p:nvSpPr>
        <p:spPr bwMode="auto">
          <a:xfrm>
            <a:off x="2286000" y="2971800"/>
            <a:ext cx="2273300" cy="457200"/>
          </a:xfrm>
          <a:prstGeom prst="rect">
            <a:avLst/>
          </a:prstGeom>
          <a:noFill/>
          <a:ln w="9525">
            <a:noFill/>
            <a:miter lim="800000"/>
            <a:headEnd/>
            <a:tailEnd/>
          </a:ln>
          <a:effectLst/>
        </p:spPr>
        <p:txBody>
          <a:bodyPr wrap="none">
            <a:spAutoFit/>
          </a:bodyPr>
          <a:lstStyle/>
          <a:p>
            <a:r>
              <a:rPr lang="en-US" sz="2400">
                <a:solidFill>
                  <a:schemeClr val="tx1"/>
                </a:solidFill>
                <a:latin typeface="+mn-lt"/>
              </a:rPr>
              <a:t>better execution</a:t>
            </a:r>
          </a:p>
        </p:txBody>
      </p:sp>
      <p:sp>
        <p:nvSpPr>
          <p:cNvPr id="62481" name="Text Box 17"/>
          <p:cNvSpPr txBox="1">
            <a:spLocks noChangeArrowheads="1"/>
          </p:cNvSpPr>
          <p:nvPr/>
        </p:nvSpPr>
        <p:spPr bwMode="auto">
          <a:xfrm>
            <a:off x="6477000" y="2862263"/>
            <a:ext cx="1266825" cy="457200"/>
          </a:xfrm>
          <a:prstGeom prst="rect">
            <a:avLst/>
          </a:prstGeom>
          <a:noFill/>
          <a:ln w="9525">
            <a:noFill/>
            <a:miter lim="800000"/>
            <a:headEnd/>
            <a:tailEnd/>
          </a:ln>
          <a:effectLst/>
        </p:spPr>
        <p:txBody>
          <a:bodyPr wrap="none">
            <a:spAutoFit/>
          </a:bodyPr>
          <a:lstStyle/>
          <a:p>
            <a:r>
              <a:rPr lang="en-US" sz="2400">
                <a:solidFill>
                  <a:schemeClr val="tx1"/>
                </a:solidFill>
                <a:latin typeface="+mn-lt"/>
              </a:rPr>
              <a:t>learning</a:t>
            </a:r>
          </a:p>
        </p:txBody>
      </p:sp>
      <p:sp>
        <p:nvSpPr>
          <p:cNvPr id="62482" name="Rectangle 18"/>
          <p:cNvSpPr>
            <a:spLocks noChangeArrowheads="1"/>
          </p:cNvSpPr>
          <p:nvPr/>
        </p:nvSpPr>
        <p:spPr bwMode="auto">
          <a:xfrm>
            <a:off x="977900" y="3657600"/>
            <a:ext cx="6745501" cy="461665"/>
          </a:xfrm>
          <a:prstGeom prst="rect">
            <a:avLst/>
          </a:prstGeom>
          <a:noFill/>
          <a:ln w="12700">
            <a:noFill/>
            <a:miter lim="800000"/>
            <a:headEnd type="none" w="sm" len="sm"/>
            <a:tailEnd type="none" w="sm" len="sm"/>
          </a:ln>
          <a:effectLst/>
        </p:spPr>
        <p:txBody>
          <a:bodyPr wrap="none">
            <a:spAutoFit/>
          </a:bodyPr>
          <a:lstStyle/>
          <a:p>
            <a:r>
              <a:rPr lang="en-US" sz="2400" dirty="0">
                <a:solidFill>
                  <a:schemeClr val="bg1"/>
                </a:solidFill>
                <a:latin typeface="+mn-lt"/>
              </a:rPr>
              <a:t> plan	</a:t>
            </a:r>
            <a:r>
              <a:rPr lang="en-US" sz="2400" dirty="0" smtClean="0">
                <a:solidFill>
                  <a:schemeClr val="bg1"/>
                </a:solidFill>
                <a:latin typeface="+mn-lt"/>
              </a:rPr>
              <a:t>             execute</a:t>
            </a:r>
            <a:r>
              <a:rPr lang="en-US" sz="2400" dirty="0">
                <a:solidFill>
                  <a:schemeClr val="bg1"/>
                </a:solidFill>
                <a:latin typeface="+mn-lt"/>
              </a:rPr>
              <a:t>	</a:t>
            </a:r>
            <a:r>
              <a:rPr lang="en-US" sz="2400" dirty="0" smtClean="0">
                <a:solidFill>
                  <a:schemeClr val="bg1"/>
                </a:solidFill>
                <a:latin typeface="+mn-lt"/>
              </a:rPr>
              <a:t>measure             review</a:t>
            </a:r>
            <a:endParaRPr lang="en-US" sz="2400" dirty="0">
              <a:solidFill>
                <a:schemeClr val="bg1"/>
              </a:solidFill>
              <a:latin typeface="+mn-lt"/>
            </a:endParaRPr>
          </a:p>
        </p:txBody>
      </p:sp>
      <p:grpSp>
        <p:nvGrpSpPr>
          <p:cNvPr id="21" name="Group 20"/>
          <p:cNvGrpSpPr/>
          <p:nvPr/>
        </p:nvGrpSpPr>
        <p:grpSpPr>
          <a:xfrm>
            <a:off x="5929312" y="158750"/>
            <a:ext cx="3138488" cy="1808233"/>
            <a:chOff x="3505200" y="158750"/>
            <a:chExt cx="3138488" cy="1808233"/>
          </a:xfrm>
        </p:grpSpPr>
        <p:sp>
          <p:nvSpPr>
            <p:cNvPr id="22"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3"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24"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5"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26"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27"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28"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29"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30"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31"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33"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34"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35"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36"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37"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38"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39"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40"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41"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42"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43"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44"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5"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46"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47"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8"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49"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50"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51"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52"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AutoShape 5"/>
          <p:cNvSpPr>
            <a:spLocks noChangeArrowheads="1"/>
          </p:cNvSpPr>
          <p:nvPr/>
        </p:nvSpPr>
        <p:spPr bwMode="auto">
          <a:xfrm>
            <a:off x="3824288" y="45259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3494" name="AutoShape 6"/>
          <p:cNvSpPr>
            <a:spLocks noChangeArrowheads="1"/>
          </p:cNvSpPr>
          <p:nvPr/>
        </p:nvSpPr>
        <p:spPr bwMode="auto">
          <a:xfrm>
            <a:off x="5715000" y="45259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3496" name="AutoShape 8"/>
          <p:cNvSpPr>
            <a:spLocks noChangeArrowheads="1"/>
          </p:cNvSpPr>
          <p:nvPr/>
        </p:nvSpPr>
        <p:spPr bwMode="auto">
          <a:xfrm>
            <a:off x="990600" y="4325938"/>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sz="2400" b="0">
              <a:solidFill>
                <a:schemeClr val="bg1"/>
              </a:solidFill>
              <a:latin typeface="+mn-lt"/>
            </a:endParaRPr>
          </a:p>
        </p:txBody>
      </p:sp>
      <p:sp>
        <p:nvSpPr>
          <p:cNvPr id="63495" name="Rectangle 7"/>
          <p:cNvSpPr>
            <a:spLocks noGrp="1" noChangeArrowheads="1"/>
          </p:cNvSpPr>
          <p:nvPr>
            <p:ph type="title"/>
          </p:nvPr>
        </p:nvSpPr>
        <p:spPr>
          <a:xfrm>
            <a:off x="381000" y="457200"/>
            <a:ext cx="8229600" cy="1143000"/>
          </a:xfrm>
        </p:spPr>
        <p:txBody>
          <a:bodyPr>
            <a:normAutofit fontScale="90000"/>
          </a:bodyPr>
          <a:lstStyle/>
          <a:p>
            <a:pPr algn="l"/>
            <a:r>
              <a:rPr lang="en-US" dirty="0"/>
              <a:t>Roles in The Learning </a:t>
            </a:r>
            <a:r>
              <a:rPr lang="en-US" dirty="0" smtClean="0"/>
              <a:t/>
            </a:r>
            <a:br>
              <a:rPr lang="en-US" dirty="0" smtClean="0"/>
            </a:br>
            <a:r>
              <a:rPr lang="en-US" dirty="0" smtClean="0"/>
              <a:t>Process</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38</a:t>
            </a:fld>
            <a:endParaRPr lang="en-US"/>
          </a:p>
        </p:txBody>
      </p:sp>
      <p:sp>
        <p:nvSpPr>
          <p:cNvPr id="63497" name="AutoShape 9"/>
          <p:cNvSpPr>
            <a:spLocks noChangeArrowheads="1"/>
          </p:cNvSpPr>
          <p:nvPr/>
        </p:nvSpPr>
        <p:spPr bwMode="auto">
          <a:xfrm>
            <a:off x="1905000" y="45259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solidFill>
                <a:schemeClr val="bg1"/>
              </a:solidFill>
              <a:latin typeface="+mn-lt"/>
            </a:endParaRPr>
          </a:p>
        </p:txBody>
      </p:sp>
      <p:sp>
        <p:nvSpPr>
          <p:cNvPr id="63499" name="Text Box 11"/>
          <p:cNvSpPr txBox="1">
            <a:spLocks noChangeArrowheads="1"/>
          </p:cNvSpPr>
          <p:nvPr/>
        </p:nvSpPr>
        <p:spPr bwMode="auto">
          <a:xfrm>
            <a:off x="-381000" y="5578475"/>
            <a:ext cx="3657600" cy="646331"/>
          </a:xfrm>
          <a:prstGeom prst="rect">
            <a:avLst/>
          </a:prstGeom>
          <a:noFill/>
          <a:ln w="12700">
            <a:noFill/>
            <a:miter lim="800000"/>
            <a:headEnd type="none" w="sm" len="sm"/>
            <a:tailEnd type="none" w="sm" len="sm"/>
          </a:ln>
          <a:effectLst/>
        </p:spPr>
        <p:txBody>
          <a:bodyPr>
            <a:spAutoFit/>
          </a:bodyPr>
          <a:lstStyle/>
          <a:p>
            <a:pPr algn="ctr">
              <a:lnSpc>
                <a:spcPct val="50000"/>
              </a:lnSpc>
              <a:spcBef>
                <a:spcPct val="50000"/>
              </a:spcBef>
            </a:pPr>
            <a:r>
              <a:rPr lang="en-US" sz="2400" dirty="0">
                <a:solidFill>
                  <a:schemeClr val="tx1"/>
                </a:solidFill>
                <a:latin typeface="+mn-lt"/>
              </a:rPr>
              <a:t>Subordinates Using</a:t>
            </a:r>
          </a:p>
          <a:p>
            <a:pPr algn="ctr">
              <a:lnSpc>
                <a:spcPct val="50000"/>
              </a:lnSpc>
              <a:spcBef>
                <a:spcPct val="50000"/>
              </a:spcBef>
            </a:pPr>
            <a:r>
              <a:rPr lang="en-US" sz="2400" dirty="0">
                <a:solidFill>
                  <a:schemeClr val="tx1"/>
                </a:solidFill>
                <a:latin typeface="+mn-lt"/>
              </a:rPr>
              <a:t>Strategic Guidance</a:t>
            </a:r>
          </a:p>
        </p:txBody>
      </p:sp>
      <p:sp>
        <p:nvSpPr>
          <p:cNvPr id="63500" name="Text Box 12"/>
          <p:cNvSpPr txBox="1">
            <a:spLocks noChangeArrowheads="1"/>
          </p:cNvSpPr>
          <p:nvPr/>
        </p:nvSpPr>
        <p:spPr bwMode="auto">
          <a:xfrm>
            <a:off x="1524000" y="3276600"/>
            <a:ext cx="3657600" cy="646331"/>
          </a:xfrm>
          <a:prstGeom prst="rect">
            <a:avLst/>
          </a:prstGeom>
          <a:noFill/>
          <a:ln w="12700">
            <a:noFill/>
            <a:miter lim="800000"/>
            <a:headEnd type="none" w="sm" len="sm"/>
            <a:tailEnd type="none" w="sm" len="sm"/>
          </a:ln>
          <a:effectLst/>
        </p:spPr>
        <p:txBody>
          <a:bodyPr>
            <a:spAutoFit/>
          </a:bodyPr>
          <a:lstStyle/>
          <a:p>
            <a:pPr algn="ctr">
              <a:lnSpc>
                <a:spcPct val="50000"/>
              </a:lnSpc>
              <a:spcBef>
                <a:spcPct val="50000"/>
              </a:spcBef>
            </a:pPr>
            <a:r>
              <a:rPr lang="en-US" sz="2400">
                <a:solidFill>
                  <a:schemeClr val="tx1"/>
                </a:solidFill>
                <a:latin typeface="+mn-lt"/>
              </a:rPr>
              <a:t>Subordinates Running</a:t>
            </a:r>
          </a:p>
          <a:p>
            <a:pPr algn="ctr">
              <a:lnSpc>
                <a:spcPct val="50000"/>
              </a:lnSpc>
              <a:spcBef>
                <a:spcPct val="50000"/>
              </a:spcBef>
            </a:pPr>
            <a:r>
              <a:rPr lang="en-US" sz="2400">
                <a:solidFill>
                  <a:schemeClr val="tx1"/>
                </a:solidFill>
                <a:latin typeface="+mn-lt"/>
              </a:rPr>
              <a:t>Their Operations</a:t>
            </a:r>
          </a:p>
        </p:txBody>
      </p:sp>
      <p:sp>
        <p:nvSpPr>
          <p:cNvPr id="63501" name="Text Box 13"/>
          <p:cNvSpPr txBox="1">
            <a:spLocks noChangeArrowheads="1"/>
          </p:cNvSpPr>
          <p:nvPr/>
        </p:nvSpPr>
        <p:spPr bwMode="auto">
          <a:xfrm>
            <a:off x="3429000" y="5578475"/>
            <a:ext cx="3657600" cy="646331"/>
          </a:xfrm>
          <a:prstGeom prst="rect">
            <a:avLst/>
          </a:prstGeom>
          <a:noFill/>
          <a:ln w="12700">
            <a:noFill/>
            <a:miter lim="800000"/>
            <a:headEnd type="none" w="sm" len="sm"/>
            <a:tailEnd type="none" w="sm" len="sm"/>
          </a:ln>
          <a:effectLst/>
        </p:spPr>
        <p:txBody>
          <a:bodyPr>
            <a:spAutoFit/>
          </a:bodyPr>
          <a:lstStyle/>
          <a:p>
            <a:pPr algn="ctr">
              <a:lnSpc>
                <a:spcPct val="50000"/>
              </a:lnSpc>
              <a:spcBef>
                <a:spcPct val="50000"/>
              </a:spcBef>
            </a:pPr>
            <a:r>
              <a:rPr lang="en-US" sz="2400" dirty="0">
                <a:solidFill>
                  <a:schemeClr val="tx1"/>
                </a:solidFill>
                <a:latin typeface="+mn-lt"/>
              </a:rPr>
              <a:t>Actual Results From</a:t>
            </a:r>
          </a:p>
          <a:p>
            <a:pPr algn="ctr">
              <a:lnSpc>
                <a:spcPct val="50000"/>
              </a:lnSpc>
              <a:spcBef>
                <a:spcPct val="50000"/>
              </a:spcBef>
            </a:pPr>
            <a:r>
              <a:rPr lang="en-US" sz="2400" dirty="0">
                <a:solidFill>
                  <a:schemeClr val="tx1"/>
                </a:solidFill>
                <a:latin typeface="+mn-lt"/>
              </a:rPr>
              <a:t>Managerial Costing</a:t>
            </a:r>
          </a:p>
        </p:txBody>
      </p:sp>
      <p:sp>
        <p:nvSpPr>
          <p:cNvPr id="63502" name="Text Box 14"/>
          <p:cNvSpPr txBox="1">
            <a:spLocks noChangeArrowheads="1"/>
          </p:cNvSpPr>
          <p:nvPr/>
        </p:nvSpPr>
        <p:spPr bwMode="auto">
          <a:xfrm>
            <a:off x="5334000" y="3278188"/>
            <a:ext cx="3657600" cy="646331"/>
          </a:xfrm>
          <a:prstGeom prst="rect">
            <a:avLst/>
          </a:prstGeom>
          <a:noFill/>
          <a:ln w="12700">
            <a:noFill/>
            <a:miter lim="800000"/>
            <a:headEnd type="none" w="sm" len="sm"/>
            <a:tailEnd type="none" w="sm" len="sm"/>
          </a:ln>
          <a:effectLst/>
        </p:spPr>
        <p:txBody>
          <a:bodyPr>
            <a:spAutoFit/>
          </a:bodyPr>
          <a:lstStyle/>
          <a:p>
            <a:pPr algn="ctr">
              <a:lnSpc>
                <a:spcPct val="50000"/>
              </a:lnSpc>
              <a:spcBef>
                <a:spcPct val="50000"/>
              </a:spcBef>
            </a:pPr>
            <a:r>
              <a:rPr lang="en-US" sz="2400">
                <a:solidFill>
                  <a:schemeClr val="tx1"/>
                </a:solidFill>
                <a:latin typeface="+mn-lt"/>
              </a:rPr>
              <a:t>Superiors Reviewing</a:t>
            </a:r>
          </a:p>
          <a:p>
            <a:pPr algn="ctr">
              <a:lnSpc>
                <a:spcPct val="50000"/>
              </a:lnSpc>
              <a:spcBef>
                <a:spcPct val="50000"/>
              </a:spcBef>
            </a:pPr>
            <a:r>
              <a:rPr lang="en-US" sz="2400">
                <a:solidFill>
                  <a:schemeClr val="tx1"/>
                </a:solidFill>
                <a:latin typeface="+mn-lt"/>
              </a:rPr>
              <a:t> Subordinates</a:t>
            </a:r>
          </a:p>
        </p:txBody>
      </p:sp>
      <p:sp>
        <p:nvSpPr>
          <p:cNvPr id="63503" name="Text Box 15"/>
          <p:cNvSpPr txBox="1">
            <a:spLocks noChangeArrowheads="1"/>
          </p:cNvSpPr>
          <p:nvPr/>
        </p:nvSpPr>
        <p:spPr bwMode="auto">
          <a:xfrm>
            <a:off x="0" y="2133600"/>
            <a:ext cx="9144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effectLst>
                  <a:outerShdw blurRad="38100" dist="38100" dir="2700000" algn="tl">
                    <a:srgbClr val="000000">
                      <a:alpha val="43137"/>
                    </a:srgbClr>
                  </a:outerShdw>
                </a:effectLst>
                <a:latin typeface="+mn-lt"/>
              </a:rPr>
              <a:t>What was Expected?   What Happened?   Why?</a:t>
            </a:r>
          </a:p>
        </p:txBody>
      </p:sp>
      <p:sp>
        <p:nvSpPr>
          <p:cNvPr id="21" name="AutoShape 2"/>
          <p:cNvSpPr>
            <a:spLocks noChangeArrowheads="1"/>
          </p:cNvSpPr>
          <p:nvPr/>
        </p:nvSpPr>
        <p:spPr bwMode="auto">
          <a:xfrm>
            <a:off x="2857364" y="4343400"/>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22" name="AutoShape 3"/>
          <p:cNvSpPr>
            <a:spLocks noChangeArrowheads="1"/>
          </p:cNvSpPr>
          <p:nvPr/>
        </p:nvSpPr>
        <p:spPr bwMode="auto">
          <a:xfrm>
            <a:off x="4762364" y="4325938"/>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23" name="AutoShape 4"/>
          <p:cNvSpPr>
            <a:spLocks noChangeArrowheads="1"/>
          </p:cNvSpPr>
          <p:nvPr/>
        </p:nvSpPr>
        <p:spPr bwMode="auto">
          <a:xfrm>
            <a:off x="6667364" y="4325938"/>
            <a:ext cx="914400" cy="914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flatTx/>
          </a:bodyPr>
          <a:lstStyle/>
          <a:p>
            <a:endParaRPr lang="en-US">
              <a:solidFill>
                <a:schemeClr val="bg1"/>
              </a:solidFill>
              <a:latin typeface="+mn-lt"/>
            </a:endParaRPr>
          </a:p>
        </p:txBody>
      </p:sp>
      <p:sp>
        <p:nvSpPr>
          <p:cNvPr id="63504" name="Line 16"/>
          <p:cNvSpPr>
            <a:spLocks noChangeShapeType="1"/>
          </p:cNvSpPr>
          <p:nvPr/>
        </p:nvSpPr>
        <p:spPr bwMode="auto">
          <a:xfrm>
            <a:off x="1524000" y="2743200"/>
            <a:ext cx="0" cy="1600200"/>
          </a:xfrm>
          <a:prstGeom prst="line">
            <a:avLst/>
          </a:prstGeom>
          <a:noFill/>
          <a:ln w="57150">
            <a:solidFill>
              <a:schemeClr val="tx1"/>
            </a:solidFill>
            <a:round/>
            <a:headEnd type="oval" w="med" len="med"/>
            <a:tailEnd type="triangle" w="med" len="med"/>
          </a:ln>
          <a:effectLst/>
        </p:spPr>
        <p:txBody>
          <a:bodyPr/>
          <a:lstStyle/>
          <a:p>
            <a:endParaRPr lang="en-US">
              <a:latin typeface="+mn-lt"/>
            </a:endParaRPr>
          </a:p>
        </p:txBody>
      </p:sp>
      <p:sp>
        <p:nvSpPr>
          <p:cNvPr id="63505" name="Line 17"/>
          <p:cNvSpPr>
            <a:spLocks noChangeShapeType="1"/>
          </p:cNvSpPr>
          <p:nvPr/>
        </p:nvSpPr>
        <p:spPr bwMode="auto">
          <a:xfrm>
            <a:off x="5334000" y="2743200"/>
            <a:ext cx="0" cy="1600200"/>
          </a:xfrm>
          <a:prstGeom prst="line">
            <a:avLst/>
          </a:prstGeom>
          <a:noFill/>
          <a:ln w="57150">
            <a:solidFill>
              <a:schemeClr val="tx1"/>
            </a:solidFill>
            <a:round/>
            <a:headEnd type="oval" w="med" len="med"/>
            <a:tailEnd type="triangle" w="med" len="med"/>
          </a:ln>
          <a:effectLst/>
        </p:spPr>
        <p:txBody>
          <a:bodyPr/>
          <a:lstStyle/>
          <a:p>
            <a:endParaRPr lang="en-US">
              <a:latin typeface="+mn-lt"/>
            </a:endParaRPr>
          </a:p>
        </p:txBody>
      </p:sp>
      <p:sp>
        <p:nvSpPr>
          <p:cNvPr id="63506" name="Line 18"/>
          <p:cNvSpPr>
            <a:spLocks noChangeShapeType="1"/>
          </p:cNvSpPr>
          <p:nvPr/>
        </p:nvSpPr>
        <p:spPr bwMode="auto">
          <a:xfrm flipH="1">
            <a:off x="7315200" y="2743200"/>
            <a:ext cx="457200" cy="1600200"/>
          </a:xfrm>
          <a:prstGeom prst="line">
            <a:avLst/>
          </a:prstGeom>
          <a:noFill/>
          <a:ln w="57150">
            <a:solidFill>
              <a:schemeClr val="tx1"/>
            </a:solidFill>
            <a:round/>
            <a:headEnd type="oval" w="med" len="med"/>
            <a:tailEnd type="triangle" w="med" len="med"/>
          </a:ln>
          <a:effectLst/>
        </p:spPr>
        <p:txBody>
          <a:bodyPr/>
          <a:lstStyle/>
          <a:p>
            <a:endParaRPr lang="en-US">
              <a:latin typeface="+mn-lt"/>
            </a:endParaRPr>
          </a:p>
        </p:txBody>
      </p:sp>
      <p:sp>
        <p:nvSpPr>
          <p:cNvPr id="63498" name="Rectangle 10"/>
          <p:cNvSpPr>
            <a:spLocks noChangeArrowheads="1"/>
          </p:cNvSpPr>
          <p:nvPr/>
        </p:nvSpPr>
        <p:spPr bwMode="auto">
          <a:xfrm>
            <a:off x="977900" y="4511675"/>
            <a:ext cx="6745501" cy="461665"/>
          </a:xfrm>
          <a:prstGeom prst="rect">
            <a:avLst/>
          </a:prstGeom>
          <a:noFill/>
          <a:ln w="12700">
            <a:noFill/>
            <a:miter lim="800000"/>
            <a:headEnd type="none" w="sm" len="sm"/>
            <a:tailEnd type="none" w="sm" len="sm"/>
          </a:ln>
          <a:effectLst/>
        </p:spPr>
        <p:txBody>
          <a:bodyPr wrap="none">
            <a:spAutoFit/>
          </a:bodyPr>
          <a:lstStyle/>
          <a:p>
            <a:r>
              <a:rPr lang="en-US" sz="2400" dirty="0">
                <a:solidFill>
                  <a:schemeClr val="bg1"/>
                </a:solidFill>
                <a:latin typeface="+mn-lt"/>
              </a:rPr>
              <a:t> plan	</a:t>
            </a:r>
            <a:r>
              <a:rPr lang="en-US" sz="2400" dirty="0" smtClean="0">
                <a:solidFill>
                  <a:schemeClr val="bg1"/>
                </a:solidFill>
                <a:latin typeface="+mn-lt"/>
              </a:rPr>
              <a:t>            execute </a:t>
            </a:r>
            <a:r>
              <a:rPr lang="en-US" sz="2400" dirty="0">
                <a:solidFill>
                  <a:schemeClr val="bg1"/>
                </a:solidFill>
                <a:latin typeface="+mn-lt"/>
              </a:rPr>
              <a:t>	</a:t>
            </a:r>
            <a:r>
              <a:rPr lang="en-US" sz="2400" dirty="0" smtClean="0">
                <a:solidFill>
                  <a:schemeClr val="bg1"/>
                </a:solidFill>
                <a:latin typeface="+mn-lt"/>
              </a:rPr>
              <a:t>measure             review</a:t>
            </a:r>
            <a:endParaRPr lang="en-US" sz="2400" dirty="0">
              <a:solidFill>
                <a:schemeClr val="bg1"/>
              </a:solidFill>
              <a:latin typeface="+mn-lt"/>
            </a:endParaRPr>
          </a:p>
        </p:txBody>
      </p:sp>
      <p:grpSp>
        <p:nvGrpSpPr>
          <p:cNvPr id="24" name="Group 23"/>
          <p:cNvGrpSpPr/>
          <p:nvPr/>
        </p:nvGrpSpPr>
        <p:grpSpPr>
          <a:xfrm>
            <a:off x="5929312" y="158750"/>
            <a:ext cx="3138488" cy="1808233"/>
            <a:chOff x="3505200" y="158750"/>
            <a:chExt cx="3138488" cy="1808233"/>
          </a:xfrm>
        </p:grpSpPr>
        <p:sp>
          <p:nvSpPr>
            <p:cNvPr id="25"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6"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27"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8"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29"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30"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31"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32"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33"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34"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35"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36"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37"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38"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39"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40"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41"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42"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43"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44"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45"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46"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47"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8"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49"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50"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51"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52"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53"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54"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55"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1143000"/>
          </a:xfrm>
        </p:spPr>
        <p:txBody>
          <a:bodyPr>
            <a:normAutofit fontScale="90000"/>
          </a:bodyPr>
          <a:lstStyle/>
          <a:p>
            <a:pPr algn="l"/>
            <a:r>
              <a:rPr lang="en-US" dirty="0"/>
              <a:t>The Power of </a:t>
            </a:r>
            <a:r>
              <a:rPr lang="en-US" dirty="0" smtClean="0"/>
              <a:t/>
            </a:r>
            <a:br>
              <a:rPr lang="en-US" dirty="0" smtClean="0"/>
            </a:br>
            <a:r>
              <a:rPr lang="en-US" dirty="0" smtClean="0"/>
              <a:t>Decentralization </a:t>
            </a:r>
            <a:endParaRPr lang="en-US" dirty="0"/>
          </a:p>
        </p:txBody>
      </p:sp>
      <p:sp>
        <p:nvSpPr>
          <p:cNvPr id="31" name="Footer Placeholder 30"/>
          <p:cNvSpPr>
            <a:spLocks noGrp="1"/>
          </p:cNvSpPr>
          <p:nvPr>
            <p:ph type="ftr" sz="quarter" idx="11"/>
          </p:nvPr>
        </p:nvSpPr>
        <p:spPr/>
        <p:txBody>
          <a:bodyPr/>
          <a:lstStyle/>
          <a:p>
            <a:r>
              <a:rPr lang="en-US" dirty="0" smtClean="0"/>
              <a:t>© </a:t>
            </a:r>
            <a:endParaRPr lang="en-US" dirty="0"/>
          </a:p>
        </p:txBody>
      </p:sp>
      <p:sp>
        <p:nvSpPr>
          <p:cNvPr id="64512" name="Slide Number Placeholder 64511"/>
          <p:cNvSpPr>
            <a:spLocks noGrp="1"/>
          </p:cNvSpPr>
          <p:nvPr>
            <p:ph type="sldNum" sz="quarter" idx="12"/>
          </p:nvPr>
        </p:nvSpPr>
        <p:spPr/>
        <p:txBody>
          <a:bodyPr/>
          <a:lstStyle/>
          <a:p>
            <a:fld id="{82932D57-0C22-4811-955E-1D3BE0CC4CDA}" type="slidenum">
              <a:rPr lang="en-US" smtClean="0"/>
              <a:pPr/>
              <a:t>39</a:t>
            </a:fld>
            <a:endParaRPr lang="en-US"/>
          </a:p>
        </p:txBody>
      </p:sp>
      <p:sp>
        <p:nvSpPr>
          <p:cNvPr id="64515" name="Rectangle 3"/>
          <p:cNvSpPr>
            <a:spLocks noChangeArrowheads="1"/>
          </p:cNvSpPr>
          <p:nvPr/>
        </p:nvSpPr>
        <p:spPr bwMode="auto">
          <a:xfrm>
            <a:off x="3276600" y="1752600"/>
            <a:ext cx="2514600" cy="838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20" name="Rectangle 8"/>
          <p:cNvSpPr>
            <a:spLocks noChangeArrowheads="1"/>
          </p:cNvSpPr>
          <p:nvPr/>
        </p:nvSpPr>
        <p:spPr bwMode="auto">
          <a:xfrm>
            <a:off x="3810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21" name="Rectangle 9"/>
          <p:cNvSpPr>
            <a:spLocks noChangeArrowheads="1"/>
          </p:cNvSpPr>
          <p:nvPr/>
        </p:nvSpPr>
        <p:spPr bwMode="auto">
          <a:xfrm>
            <a:off x="15240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22" name="AutoShape 10"/>
          <p:cNvCxnSpPr>
            <a:cxnSpLocks noChangeShapeType="1"/>
            <a:endCxn id="64520" idx="0"/>
          </p:cNvCxnSpPr>
          <p:nvPr/>
        </p:nvCxnSpPr>
        <p:spPr bwMode="auto">
          <a:xfrm rot="5400000">
            <a:off x="800100" y="3848100"/>
            <a:ext cx="609600" cy="533400"/>
          </a:xfrm>
          <a:prstGeom prst="bentConnector3">
            <a:avLst>
              <a:gd name="adj1" fmla="val 50000"/>
            </a:avLst>
          </a:prstGeom>
          <a:noFill/>
          <a:ln w="12700">
            <a:solidFill>
              <a:schemeClr val="tx1"/>
            </a:solidFill>
            <a:miter lim="800000"/>
            <a:headEnd type="none" w="sm" len="sm"/>
            <a:tailEnd type="none" w="sm" len="sm"/>
          </a:ln>
          <a:effectLst/>
        </p:spPr>
      </p:cxnSp>
      <p:cxnSp>
        <p:nvCxnSpPr>
          <p:cNvPr id="64523" name="AutoShape 11"/>
          <p:cNvCxnSpPr>
            <a:cxnSpLocks noChangeShapeType="1"/>
            <a:endCxn id="64521" idx="0"/>
          </p:cNvCxnSpPr>
          <p:nvPr/>
        </p:nvCxnSpPr>
        <p:spPr bwMode="auto">
          <a:xfrm rot="16200000" flipH="1">
            <a:off x="1371600" y="3810000"/>
            <a:ext cx="609600" cy="609600"/>
          </a:xfrm>
          <a:prstGeom prst="bentConnector3">
            <a:avLst>
              <a:gd name="adj1" fmla="val 50000"/>
            </a:avLst>
          </a:prstGeom>
          <a:noFill/>
          <a:ln w="12700">
            <a:solidFill>
              <a:schemeClr val="tx1"/>
            </a:solidFill>
            <a:miter lim="800000"/>
            <a:headEnd type="none" w="sm" len="sm"/>
            <a:tailEnd type="none" w="sm" len="sm"/>
          </a:ln>
          <a:effectLst/>
        </p:spPr>
      </p:cxnSp>
      <p:sp>
        <p:nvSpPr>
          <p:cNvPr id="64524" name="Rectangle 12"/>
          <p:cNvSpPr>
            <a:spLocks noChangeArrowheads="1"/>
          </p:cNvSpPr>
          <p:nvPr/>
        </p:nvSpPr>
        <p:spPr bwMode="auto">
          <a:xfrm>
            <a:off x="25146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25" name="Rectangle 13"/>
          <p:cNvSpPr>
            <a:spLocks noChangeArrowheads="1"/>
          </p:cNvSpPr>
          <p:nvPr/>
        </p:nvSpPr>
        <p:spPr bwMode="auto">
          <a:xfrm>
            <a:off x="36576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26" name="AutoShape 14"/>
          <p:cNvCxnSpPr>
            <a:cxnSpLocks noChangeShapeType="1"/>
            <a:endCxn id="64524" idx="0"/>
          </p:cNvCxnSpPr>
          <p:nvPr/>
        </p:nvCxnSpPr>
        <p:spPr bwMode="auto">
          <a:xfrm rot="5400000">
            <a:off x="2933700" y="3848100"/>
            <a:ext cx="609600" cy="533400"/>
          </a:xfrm>
          <a:prstGeom prst="bentConnector3">
            <a:avLst>
              <a:gd name="adj1" fmla="val 50000"/>
            </a:avLst>
          </a:prstGeom>
          <a:noFill/>
          <a:ln w="12700">
            <a:solidFill>
              <a:schemeClr val="tx1"/>
            </a:solidFill>
            <a:miter lim="800000"/>
            <a:headEnd type="none" w="sm" len="sm"/>
            <a:tailEnd type="none" w="sm" len="sm"/>
          </a:ln>
          <a:effectLst/>
        </p:spPr>
      </p:cxnSp>
      <p:cxnSp>
        <p:nvCxnSpPr>
          <p:cNvPr id="64527" name="AutoShape 15"/>
          <p:cNvCxnSpPr>
            <a:cxnSpLocks noChangeShapeType="1"/>
            <a:endCxn id="64525" idx="0"/>
          </p:cNvCxnSpPr>
          <p:nvPr/>
        </p:nvCxnSpPr>
        <p:spPr bwMode="auto">
          <a:xfrm rot="16200000" flipH="1">
            <a:off x="3505200" y="3810000"/>
            <a:ext cx="609600" cy="609600"/>
          </a:xfrm>
          <a:prstGeom prst="bentConnector3">
            <a:avLst>
              <a:gd name="adj1" fmla="val 50000"/>
            </a:avLst>
          </a:prstGeom>
          <a:noFill/>
          <a:ln w="12700">
            <a:solidFill>
              <a:schemeClr val="tx1"/>
            </a:solidFill>
            <a:miter lim="800000"/>
            <a:headEnd type="none" w="sm" len="sm"/>
            <a:tailEnd type="none" w="sm" len="sm"/>
          </a:ln>
          <a:effectLst/>
        </p:spPr>
      </p:cxnSp>
      <p:sp>
        <p:nvSpPr>
          <p:cNvPr id="64528" name="Rectangle 16"/>
          <p:cNvSpPr>
            <a:spLocks noChangeArrowheads="1"/>
          </p:cNvSpPr>
          <p:nvPr/>
        </p:nvSpPr>
        <p:spPr bwMode="auto">
          <a:xfrm>
            <a:off x="46482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29" name="Rectangle 17"/>
          <p:cNvSpPr>
            <a:spLocks noChangeArrowheads="1"/>
          </p:cNvSpPr>
          <p:nvPr/>
        </p:nvSpPr>
        <p:spPr bwMode="auto">
          <a:xfrm>
            <a:off x="57912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30" name="AutoShape 18"/>
          <p:cNvCxnSpPr>
            <a:cxnSpLocks noChangeShapeType="1"/>
            <a:endCxn id="64528" idx="0"/>
          </p:cNvCxnSpPr>
          <p:nvPr/>
        </p:nvCxnSpPr>
        <p:spPr bwMode="auto">
          <a:xfrm rot="5400000">
            <a:off x="5067300" y="3848100"/>
            <a:ext cx="609600" cy="5334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1" name="AutoShape 19"/>
          <p:cNvCxnSpPr>
            <a:cxnSpLocks noChangeShapeType="1"/>
            <a:endCxn id="64529" idx="0"/>
          </p:cNvCxnSpPr>
          <p:nvPr/>
        </p:nvCxnSpPr>
        <p:spPr bwMode="auto">
          <a:xfrm rot="16200000" flipH="1">
            <a:off x="5638800" y="3810000"/>
            <a:ext cx="609600" cy="609600"/>
          </a:xfrm>
          <a:prstGeom prst="bentConnector3">
            <a:avLst>
              <a:gd name="adj1" fmla="val 50000"/>
            </a:avLst>
          </a:prstGeom>
          <a:noFill/>
          <a:ln w="12700">
            <a:solidFill>
              <a:schemeClr val="tx1"/>
            </a:solidFill>
            <a:miter lim="800000"/>
            <a:headEnd type="none" w="sm" len="sm"/>
            <a:tailEnd type="none" w="sm" len="sm"/>
          </a:ln>
          <a:effectLst/>
        </p:spPr>
      </p:cxnSp>
      <p:sp>
        <p:nvSpPr>
          <p:cNvPr id="64532" name="Rectangle 20"/>
          <p:cNvSpPr>
            <a:spLocks noChangeArrowheads="1"/>
          </p:cNvSpPr>
          <p:nvPr/>
        </p:nvSpPr>
        <p:spPr bwMode="auto">
          <a:xfrm>
            <a:off x="67818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33" name="Rectangle 21"/>
          <p:cNvSpPr>
            <a:spLocks noChangeArrowheads="1"/>
          </p:cNvSpPr>
          <p:nvPr/>
        </p:nvSpPr>
        <p:spPr bwMode="auto">
          <a:xfrm>
            <a:off x="7924800" y="4419600"/>
            <a:ext cx="914400" cy="609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34" name="AutoShape 22"/>
          <p:cNvCxnSpPr>
            <a:cxnSpLocks noChangeShapeType="1"/>
            <a:endCxn id="64532" idx="0"/>
          </p:cNvCxnSpPr>
          <p:nvPr/>
        </p:nvCxnSpPr>
        <p:spPr bwMode="auto">
          <a:xfrm rot="5400000">
            <a:off x="7200900" y="3848100"/>
            <a:ext cx="609600" cy="5334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5" name="AutoShape 23"/>
          <p:cNvCxnSpPr>
            <a:cxnSpLocks noChangeShapeType="1"/>
            <a:endCxn id="64533" idx="0"/>
          </p:cNvCxnSpPr>
          <p:nvPr/>
        </p:nvCxnSpPr>
        <p:spPr bwMode="auto">
          <a:xfrm rot="16200000" flipH="1">
            <a:off x="7772400" y="3810000"/>
            <a:ext cx="609600" cy="609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6" name="AutoShape 24"/>
          <p:cNvCxnSpPr>
            <a:cxnSpLocks noChangeShapeType="1"/>
            <a:endCxn id="64515" idx="2"/>
          </p:cNvCxnSpPr>
          <p:nvPr/>
        </p:nvCxnSpPr>
        <p:spPr bwMode="auto">
          <a:xfrm rot="16200000">
            <a:off x="2724150" y="1238250"/>
            <a:ext cx="457200" cy="31623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7" name="AutoShape 25"/>
          <p:cNvCxnSpPr>
            <a:cxnSpLocks noChangeShapeType="1"/>
            <a:endCxn id="64515" idx="2"/>
          </p:cNvCxnSpPr>
          <p:nvPr/>
        </p:nvCxnSpPr>
        <p:spPr bwMode="auto">
          <a:xfrm rot="16200000">
            <a:off x="3778250" y="2292350"/>
            <a:ext cx="457200" cy="10541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8" name="AutoShape 26"/>
          <p:cNvCxnSpPr>
            <a:cxnSpLocks noChangeShapeType="1"/>
            <a:endCxn id="64515" idx="2"/>
          </p:cNvCxnSpPr>
          <p:nvPr/>
        </p:nvCxnSpPr>
        <p:spPr bwMode="auto">
          <a:xfrm rot="5400000" flipH="1">
            <a:off x="4832350" y="2292350"/>
            <a:ext cx="457200" cy="1054100"/>
          </a:xfrm>
          <a:prstGeom prst="bentConnector3">
            <a:avLst>
              <a:gd name="adj1" fmla="val 50000"/>
            </a:avLst>
          </a:prstGeom>
          <a:noFill/>
          <a:ln w="12700">
            <a:solidFill>
              <a:schemeClr val="tx1"/>
            </a:solidFill>
            <a:miter lim="800000"/>
            <a:headEnd type="none" w="sm" len="sm"/>
            <a:tailEnd type="none" w="sm" len="sm"/>
          </a:ln>
          <a:effectLst/>
        </p:spPr>
      </p:cxnSp>
      <p:cxnSp>
        <p:nvCxnSpPr>
          <p:cNvPr id="64539" name="AutoShape 27"/>
          <p:cNvCxnSpPr>
            <a:cxnSpLocks noChangeShapeType="1"/>
            <a:endCxn id="64515" idx="2"/>
          </p:cNvCxnSpPr>
          <p:nvPr/>
        </p:nvCxnSpPr>
        <p:spPr bwMode="auto">
          <a:xfrm rot="5400000" flipH="1">
            <a:off x="5886450" y="1238250"/>
            <a:ext cx="457200" cy="3162300"/>
          </a:xfrm>
          <a:prstGeom prst="bentConnector3">
            <a:avLst>
              <a:gd name="adj1" fmla="val 50000"/>
            </a:avLst>
          </a:prstGeom>
          <a:noFill/>
          <a:ln w="12700">
            <a:solidFill>
              <a:schemeClr val="tx1"/>
            </a:solidFill>
            <a:miter lim="800000"/>
            <a:headEnd type="none" w="sm" len="sm"/>
            <a:tailEnd type="none" w="sm" len="sm"/>
          </a:ln>
          <a:effectLst/>
        </p:spPr>
      </p:cxnSp>
      <p:sp>
        <p:nvSpPr>
          <p:cNvPr id="64540" name="Rectangle 28"/>
          <p:cNvSpPr>
            <a:spLocks noChangeArrowheads="1"/>
          </p:cNvSpPr>
          <p:nvPr/>
        </p:nvSpPr>
        <p:spPr bwMode="auto">
          <a:xfrm>
            <a:off x="3810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41" name="Rectangle 29"/>
          <p:cNvSpPr>
            <a:spLocks noChangeArrowheads="1"/>
          </p:cNvSpPr>
          <p:nvPr/>
        </p:nvSpPr>
        <p:spPr bwMode="auto">
          <a:xfrm>
            <a:off x="7620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42" name="AutoShape 30"/>
          <p:cNvCxnSpPr>
            <a:cxnSpLocks noChangeShapeType="1"/>
            <a:stCxn id="64540" idx="0"/>
            <a:endCxn id="64520" idx="2"/>
          </p:cNvCxnSpPr>
          <p:nvPr/>
        </p:nvCxnSpPr>
        <p:spPr bwMode="auto">
          <a:xfrm rot="16200000">
            <a:off x="5334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43" name="AutoShape 31"/>
          <p:cNvCxnSpPr>
            <a:cxnSpLocks noChangeShapeType="1"/>
          </p:cNvCxnSpPr>
          <p:nvPr/>
        </p:nvCxnSpPr>
        <p:spPr bwMode="auto">
          <a:xfrm rot="5400000" flipH="1">
            <a:off x="5334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44" name="Rectangle 32"/>
          <p:cNvSpPr>
            <a:spLocks noChangeArrowheads="1"/>
          </p:cNvSpPr>
          <p:nvPr/>
        </p:nvSpPr>
        <p:spPr bwMode="auto">
          <a:xfrm>
            <a:off x="14478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45" name="Rectangle 33"/>
          <p:cNvSpPr>
            <a:spLocks noChangeArrowheads="1"/>
          </p:cNvSpPr>
          <p:nvPr/>
        </p:nvSpPr>
        <p:spPr bwMode="auto">
          <a:xfrm>
            <a:off x="18288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46" name="AutoShape 34"/>
          <p:cNvCxnSpPr>
            <a:cxnSpLocks noChangeShapeType="1"/>
            <a:stCxn id="64544" idx="0"/>
          </p:cNvCxnSpPr>
          <p:nvPr/>
        </p:nvCxnSpPr>
        <p:spPr bwMode="auto">
          <a:xfrm rot="16200000">
            <a:off x="16002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47" name="AutoShape 35"/>
          <p:cNvCxnSpPr>
            <a:cxnSpLocks noChangeShapeType="1"/>
          </p:cNvCxnSpPr>
          <p:nvPr/>
        </p:nvCxnSpPr>
        <p:spPr bwMode="auto">
          <a:xfrm rot="5400000" flipH="1">
            <a:off x="16002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48" name="Rectangle 36"/>
          <p:cNvSpPr>
            <a:spLocks noChangeArrowheads="1"/>
          </p:cNvSpPr>
          <p:nvPr/>
        </p:nvSpPr>
        <p:spPr bwMode="auto">
          <a:xfrm>
            <a:off x="24384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49" name="Rectangle 37"/>
          <p:cNvSpPr>
            <a:spLocks noChangeArrowheads="1"/>
          </p:cNvSpPr>
          <p:nvPr/>
        </p:nvSpPr>
        <p:spPr bwMode="auto">
          <a:xfrm>
            <a:off x="28194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50" name="AutoShape 38"/>
          <p:cNvCxnSpPr>
            <a:cxnSpLocks noChangeShapeType="1"/>
            <a:stCxn id="64548" idx="0"/>
          </p:cNvCxnSpPr>
          <p:nvPr/>
        </p:nvCxnSpPr>
        <p:spPr bwMode="auto">
          <a:xfrm rot="16200000">
            <a:off x="25908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51" name="AutoShape 39"/>
          <p:cNvCxnSpPr>
            <a:cxnSpLocks noChangeShapeType="1"/>
          </p:cNvCxnSpPr>
          <p:nvPr/>
        </p:nvCxnSpPr>
        <p:spPr bwMode="auto">
          <a:xfrm rot="5400000" flipH="1">
            <a:off x="25908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52" name="Rectangle 40"/>
          <p:cNvSpPr>
            <a:spLocks noChangeArrowheads="1"/>
          </p:cNvSpPr>
          <p:nvPr/>
        </p:nvSpPr>
        <p:spPr bwMode="auto">
          <a:xfrm>
            <a:off x="36576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53" name="Rectangle 41"/>
          <p:cNvSpPr>
            <a:spLocks noChangeArrowheads="1"/>
          </p:cNvSpPr>
          <p:nvPr/>
        </p:nvSpPr>
        <p:spPr bwMode="auto">
          <a:xfrm>
            <a:off x="40386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54" name="AutoShape 42"/>
          <p:cNvCxnSpPr>
            <a:cxnSpLocks noChangeShapeType="1"/>
            <a:stCxn id="64552" idx="0"/>
          </p:cNvCxnSpPr>
          <p:nvPr/>
        </p:nvCxnSpPr>
        <p:spPr bwMode="auto">
          <a:xfrm rot="16200000">
            <a:off x="38100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55" name="AutoShape 43"/>
          <p:cNvCxnSpPr>
            <a:cxnSpLocks noChangeShapeType="1"/>
          </p:cNvCxnSpPr>
          <p:nvPr/>
        </p:nvCxnSpPr>
        <p:spPr bwMode="auto">
          <a:xfrm rot="5400000" flipH="1">
            <a:off x="38100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56" name="Rectangle 44"/>
          <p:cNvSpPr>
            <a:spLocks noChangeArrowheads="1"/>
          </p:cNvSpPr>
          <p:nvPr/>
        </p:nvSpPr>
        <p:spPr bwMode="auto">
          <a:xfrm>
            <a:off x="46482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57" name="Rectangle 45"/>
          <p:cNvSpPr>
            <a:spLocks noChangeArrowheads="1"/>
          </p:cNvSpPr>
          <p:nvPr/>
        </p:nvSpPr>
        <p:spPr bwMode="auto">
          <a:xfrm>
            <a:off x="50292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58" name="AutoShape 46"/>
          <p:cNvCxnSpPr>
            <a:cxnSpLocks noChangeShapeType="1"/>
            <a:stCxn id="64556" idx="0"/>
          </p:cNvCxnSpPr>
          <p:nvPr/>
        </p:nvCxnSpPr>
        <p:spPr bwMode="auto">
          <a:xfrm rot="16200000">
            <a:off x="48006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59" name="AutoShape 47"/>
          <p:cNvCxnSpPr>
            <a:cxnSpLocks noChangeShapeType="1"/>
          </p:cNvCxnSpPr>
          <p:nvPr/>
        </p:nvCxnSpPr>
        <p:spPr bwMode="auto">
          <a:xfrm rot="5400000" flipH="1">
            <a:off x="48006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60" name="Rectangle 48"/>
          <p:cNvSpPr>
            <a:spLocks noChangeArrowheads="1"/>
          </p:cNvSpPr>
          <p:nvPr/>
        </p:nvSpPr>
        <p:spPr bwMode="auto">
          <a:xfrm>
            <a:off x="57912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61" name="Rectangle 49"/>
          <p:cNvSpPr>
            <a:spLocks noChangeArrowheads="1"/>
          </p:cNvSpPr>
          <p:nvPr/>
        </p:nvSpPr>
        <p:spPr bwMode="auto">
          <a:xfrm>
            <a:off x="61722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62" name="AutoShape 50"/>
          <p:cNvCxnSpPr>
            <a:cxnSpLocks noChangeShapeType="1"/>
            <a:stCxn id="64560" idx="0"/>
          </p:cNvCxnSpPr>
          <p:nvPr/>
        </p:nvCxnSpPr>
        <p:spPr bwMode="auto">
          <a:xfrm rot="16200000">
            <a:off x="59436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63" name="AutoShape 51"/>
          <p:cNvCxnSpPr>
            <a:cxnSpLocks noChangeShapeType="1"/>
          </p:cNvCxnSpPr>
          <p:nvPr/>
        </p:nvCxnSpPr>
        <p:spPr bwMode="auto">
          <a:xfrm rot="5400000" flipH="1">
            <a:off x="59436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64" name="Rectangle 52"/>
          <p:cNvSpPr>
            <a:spLocks noChangeArrowheads="1"/>
          </p:cNvSpPr>
          <p:nvPr/>
        </p:nvSpPr>
        <p:spPr bwMode="auto">
          <a:xfrm>
            <a:off x="67818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65" name="Rectangle 53"/>
          <p:cNvSpPr>
            <a:spLocks noChangeArrowheads="1"/>
          </p:cNvSpPr>
          <p:nvPr/>
        </p:nvSpPr>
        <p:spPr bwMode="auto">
          <a:xfrm>
            <a:off x="71628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66" name="AutoShape 54"/>
          <p:cNvCxnSpPr>
            <a:cxnSpLocks noChangeShapeType="1"/>
            <a:stCxn id="64564" idx="0"/>
          </p:cNvCxnSpPr>
          <p:nvPr/>
        </p:nvCxnSpPr>
        <p:spPr bwMode="auto">
          <a:xfrm rot="16200000">
            <a:off x="69342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67" name="AutoShape 55"/>
          <p:cNvCxnSpPr>
            <a:cxnSpLocks noChangeShapeType="1"/>
          </p:cNvCxnSpPr>
          <p:nvPr/>
        </p:nvCxnSpPr>
        <p:spPr bwMode="auto">
          <a:xfrm rot="5400000" flipH="1">
            <a:off x="69342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sp>
        <p:nvSpPr>
          <p:cNvPr id="64568" name="Rectangle 56"/>
          <p:cNvSpPr>
            <a:spLocks noChangeArrowheads="1"/>
          </p:cNvSpPr>
          <p:nvPr/>
        </p:nvSpPr>
        <p:spPr bwMode="auto">
          <a:xfrm>
            <a:off x="7924800" y="54102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64569" name="Rectangle 57"/>
          <p:cNvSpPr>
            <a:spLocks noChangeArrowheads="1"/>
          </p:cNvSpPr>
          <p:nvPr/>
        </p:nvSpPr>
        <p:spPr bwMode="auto">
          <a:xfrm>
            <a:off x="8305800" y="5943600"/>
            <a:ext cx="457200" cy="3048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cxnSp>
        <p:nvCxnSpPr>
          <p:cNvPr id="64570" name="AutoShape 58"/>
          <p:cNvCxnSpPr>
            <a:cxnSpLocks noChangeShapeType="1"/>
            <a:stCxn id="64568" idx="0"/>
          </p:cNvCxnSpPr>
          <p:nvPr/>
        </p:nvCxnSpPr>
        <p:spPr bwMode="auto">
          <a:xfrm rot="16200000">
            <a:off x="8077200" y="5105400"/>
            <a:ext cx="381000" cy="228600"/>
          </a:xfrm>
          <a:prstGeom prst="bentConnector3">
            <a:avLst>
              <a:gd name="adj1" fmla="val 50000"/>
            </a:avLst>
          </a:prstGeom>
          <a:noFill/>
          <a:ln w="12700">
            <a:solidFill>
              <a:schemeClr val="tx1"/>
            </a:solidFill>
            <a:miter lim="800000"/>
            <a:headEnd type="none" w="sm" len="sm"/>
            <a:tailEnd type="none" w="sm" len="sm"/>
          </a:ln>
          <a:effectLst/>
        </p:spPr>
      </p:cxnSp>
      <p:cxnSp>
        <p:nvCxnSpPr>
          <p:cNvPr id="64571" name="AutoShape 59"/>
          <p:cNvCxnSpPr>
            <a:cxnSpLocks noChangeShapeType="1"/>
          </p:cNvCxnSpPr>
          <p:nvPr/>
        </p:nvCxnSpPr>
        <p:spPr bwMode="auto">
          <a:xfrm rot="5400000" flipH="1">
            <a:off x="8077200" y="5410200"/>
            <a:ext cx="914400" cy="152400"/>
          </a:xfrm>
          <a:prstGeom prst="bentConnector3">
            <a:avLst>
              <a:gd name="adj1" fmla="val 50000"/>
            </a:avLst>
          </a:prstGeom>
          <a:noFill/>
          <a:ln w="12700">
            <a:solidFill>
              <a:schemeClr val="tx1"/>
            </a:solidFill>
            <a:miter lim="800000"/>
            <a:headEnd type="none" w="sm" len="sm"/>
            <a:tailEnd type="none" w="sm" len="sm"/>
          </a:ln>
          <a:effectLst/>
        </p:spPr>
      </p:cxnSp>
      <p:grpSp>
        <p:nvGrpSpPr>
          <p:cNvPr id="2" name="Group 60"/>
          <p:cNvGrpSpPr>
            <a:grpSpLocks/>
          </p:cNvGrpSpPr>
          <p:nvPr/>
        </p:nvGrpSpPr>
        <p:grpSpPr bwMode="auto">
          <a:xfrm>
            <a:off x="3657600" y="1752600"/>
            <a:ext cx="1828800" cy="804863"/>
            <a:chOff x="576" y="1248"/>
            <a:chExt cx="4704" cy="2811"/>
          </a:xfrm>
        </p:grpSpPr>
        <p:graphicFrame>
          <p:nvGraphicFramePr>
            <p:cNvPr id="64573" name="Object 61"/>
            <p:cNvGraphicFramePr>
              <a:graphicFrameLocks noChangeAspect="1"/>
            </p:cNvGraphicFramePr>
            <p:nvPr/>
          </p:nvGraphicFramePr>
          <p:xfrm>
            <a:off x="3719" y="1248"/>
            <a:ext cx="1561" cy="2811"/>
          </p:xfrm>
          <a:graphic>
            <a:graphicData uri="http://schemas.openxmlformats.org/presentationml/2006/ole">
              <p:oleObj spid="_x0000_s39552" name="Clip" r:id="rId4" imgW="2478088" imgH="4460875" progId="">
                <p:embed/>
              </p:oleObj>
            </a:graphicData>
          </a:graphic>
        </p:graphicFrame>
        <p:sp>
          <p:nvSpPr>
            <p:cNvPr id="64574" name="AutoShape 6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575" name="AutoShape 6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576" name="AutoShape 6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577" name="AutoShape 6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578" name="AutoShape 6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579" name="AutoShape 6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580" name="AutoShape 6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581" name="AutoShape 6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4582" name="AutoShape 7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583" name="AutoShape 7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 name="Group 120"/>
          <p:cNvGrpSpPr>
            <a:grpSpLocks/>
          </p:cNvGrpSpPr>
          <p:nvPr/>
        </p:nvGrpSpPr>
        <p:grpSpPr bwMode="auto">
          <a:xfrm>
            <a:off x="8001000" y="4419600"/>
            <a:ext cx="838200" cy="609600"/>
            <a:chOff x="576" y="1248"/>
            <a:chExt cx="4704" cy="2811"/>
          </a:xfrm>
        </p:grpSpPr>
        <p:graphicFrame>
          <p:nvGraphicFramePr>
            <p:cNvPr id="64633" name="Object 121"/>
            <p:cNvGraphicFramePr>
              <a:graphicFrameLocks noChangeAspect="1"/>
            </p:cNvGraphicFramePr>
            <p:nvPr/>
          </p:nvGraphicFramePr>
          <p:xfrm>
            <a:off x="3719" y="1248"/>
            <a:ext cx="1561" cy="2811"/>
          </p:xfrm>
          <a:graphic>
            <a:graphicData uri="http://schemas.openxmlformats.org/presentationml/2006/ole">
              <p:oleObj spid="_x0000_s39553" name="Clip" r:id="rId5" imgW="2478088" imgH="4460875" progId="">
                <p:embed/>
              </p:oleObj>
            </a:graphicData>
          </a:graphic>
        </p:graphicFrame>
        <p:sp>
          <p:nvSpPr>
            <p:cNvPr id="64634"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635"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636"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637"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638"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639"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640"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641"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4642"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643"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sp>
        <p:nvSpPr>
          <p:cNvPr id="410" name="Rectangle 3"/>
          <p:cNvSpPr>
            <a:spLocks noChangeArrowheads="1"/>
          </p:cNvSpPr>
          <p:nvPr/>
        </p:nvSpPr>
        <p:spPr bwMode="auto">
          <a:xfrm>
            <a:off x="562072" y="3106909"/>
            <a:ext cx="1571528" cy="41558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411" name="Group 60"/>
          <p:cNvGrpSpPr>
            <a:grpSpLocks/>
          </p:cNvGrpSpPr>
          <p:nvPr/>
        </p:nvGrpSpPr>
        <p:grpSpPr bwMode="auto">
          <a:xfrm>
            <a:off x="814471" y="3098506"/>
            <a:ext cx="1142930" cy="399052"/>
            <a:chOff x="576" y="1248"/>
            <a:chExt cx="4704" cy="2811"/>
          </a:xfrm>
        </p:grpSpPr>
        <p:graphicFrame>
          <p:nvGraphicFramePr>
            <p:cNvPr id="412" name="Object 61"/>
            <p:cNvGraphicFramePr>
              <a:graphicFrameLocks noChangeAspect="1"/>
            </p:cNvGraphicFramePr>
            <p:nvPr/>
          </p:nvGraphicFramePr>
          <p:xfrm>
            <a:off x="3719" y="1248"/>
            <a:ext cx="1561" cy="2811"/>
          </p:xfrm>
          <a:graphic>
            <a:graphicData uri="http://schemas.openxmlformats.org/presentationml/2006/ole">
              <p:oleObj spid="_x0000_s39554" name="Clip" r:id="rId6" imgW="2478088" imgH="4460875" progId="">
                <p:embed/>
              </p:oleObj>
            </a:graphicData>
          </a:graphic>
        </p:graphicFrame>
        <p:sp>
          <p:nvSpPr>
            <p:cNvPr id="413" name="AutoShape 6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14" name="AutoShape 6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15" name="AutoShape 6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16" name="AutoShape 6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17" name="AutoShape 6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18" name="AutoShape 6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19" name="AutoShape 6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20" name="AutoShape 6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421" name="AutoShape 7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22" name="AutoShape 7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sp>
        <p:nvSpPr>
          <p:cNvPr id="462" name="Rectangle 3"/>
          <p:cNvSpPr>
            <a:spLocks noChangeArrowheads="1"/>
          </p:cNvSpPr>
          <p:nvPr/>
        </p:nvSpPr>
        <p:spPr bwMode="auto">
          <a:xfrm>
            <a:off x="2667000" y="3132603"/>
            <a:ext cx="1571528" cy="41558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463" name="Group 60"/>
          <p:cNvGrpSpPr>
            <a:grpSpLocks/>
          </p:cNvGrpSpPr>
          <p:nvPr/>
        </p:nvGrpSpPr>
        <p:grpSpPr bwMode="auto">
          <a:xfrm>
            <a:off x="2919399" y="3124200"/>
            <a:ext cx="1142930" cy="399052"/>
            <a:chOff x="576" y="1248"/>
            <a:chExt cx="4704" cy="2811"/>
          </a:xfrm>
        </p:grpSpPr>
        <p:graphicFrame>
          <p:nvGraphicFramePr>
            <p:cNvPr id="464" name="Object 61"/>
            <p:cNvGraphicFramePr>
              <a:graphicFrameLocks noChangeAspect="1"/>
            </p:cNvGraphicFramePr>
            <p:nvPr/>
          </p:nvGraphicFramePr>
          <p:xfrm>
            <a:off x="3719" y="1248"/>
            <a:ext cx="1561" cy="2811"/>
          </p:xfrm>
          <a:graphic>
            <a:graphicData uri="http://schemas.openxmlformats.org/presentationml/2006/ole">
              <p:oleObj spid="_x0000_s39555" name="Clip" r:id="rId7" imgW="2478088" imgH="4460875" progId="">
                <p:embed/>
              </p:oleObj>
            </a:graphicData>
          </a:graphic>
        </p:graphicFrame>
        <p:sp>
          <p:nvSpPr>
            <p:cNvPr id="465" name="AutoShape 6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66" name="AutoShape 6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67" name="AutoShape 6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68" name="AutoShape 6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69" name="AutoShape 6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70" name="AutoShape 6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71" name="AutoShape 6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72" name="AutoShape 6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473" name="AutoShape 7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74" name="AutoShape 7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sp>
        <p:nvSpPr>
          <p:cNvPr id="475" name="Rectangle 3"/>
          <p:cNvSpPr>
            <a:spLocks noChangeArrowheads="1"/>
          </p:cNvSpPr>
          <p:nvPr/>
        </p:nvSpPr>
        <p:spPr bwMode="auto">
          <a:xfrm>
            <a:off x="4829272" y="3132603"/>
            <a:ext cx="1571528" cy="41558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476" name="Group 60"/>
          <p:cNvGrpSpPr>
            <a:grpSpLocks/>
          </p:cNvGrpSpPr>
          <p:nvPr/>
        </p:nvGrpSpPr>
        <p:grpSpPr bwMode="auto">
          <a:xfrm>
            <a:off x="5081671" y="3124200"/>
            <a:ext cx="1142930" cy="399052"/>
            <a:chOff x="576" y="1248"/>
            <a:chExt cx="4704" cy="2811"/>
          </a:xfrm>
        </p:grpSpPr>
        <p:graphicFrame>
          <p:nvGraphicFramePr>
            <p:cNvPr id="477" name="Object 61"/>
            <p:cNvGraphicFramePr>
              <a:graphicFrameLocks noChangeAspect="1"/>
            </p:cNvGraphicFramePr>
            <p:nvPr/>
          </p:nvGraphicFramePr>
          <p:xfrm>
            <a:off x="3719" y="1248"/>
            <a:ext cx="1561" cy="2811"/>
          </p:xfrm>
          <a:graphic>
            <a:graphicData uri="http://schemas.openxmlformats.org/presentationml/2006/ole">
              <p:oleObj spid="_x0000_s39556" name="Clip" r:id="rId8" imgW="2478088" imgH="4460875" progId="">
                <p:embed/>
              </p:oleObj>
            </a:graphicData>
          </a:graphic>
        </p:graphicFrame>
        <p:sp>
          <p:nvSpPr>
            <p:cNvPr id="478" name="AutoShape 6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79" name="AutoShape 6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80" name="AutoShape 6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81" name="AutoShape 6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82" name="AutoShape 6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83" name="AutoShape 6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84" name="AutoShape 6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85" name="AutoShape 6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486" name="AutoShape 7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87" name="AutoShape 7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sp>
        <p:nvSpPr>
          <p:cNvPr id="488" name="Rectangle 3"/>
          <p:cNvSpPr>
            <a:spLocks noChangeArrowheads="1"/>
          </p:cNvSpPr>
          <p:nvPr/>
        </p:nvSpPr>
        <p:spPr bwMode="auto">
          <a:xfrm>
            <a:off x="6886672" y="3132603"/>
            <a:ext cx="1571528" cy="41558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489" name="Group 60"/>
          <p:cNvGrpSpPr>
            <a:grpSpLocks/>
          </p:cNvGrpSpPr>
          <p:nvPr/>
        </p:nvGrpSpPr>
        <p:grpSpPr bwMode="auto">
          <a:xfrm>
            <a:off x="7139071" y="3124200"/>
            <a:ext cx="1142930" cy="399052"/>
            <a:chOff x="576" y="1248"/>
            <a:chExt cx="4704" cy="2811"/>
          </a:xfrm>
        </p:grpSpPr>
        <p:graphicFrame>
          <p:nvGraphicFramePr>
            <p:cNvPr id="490" name="Object 61"/>
            <p:cNvGraphicFramePr>
              <a:graphicFrameLocks noChangeAspect="1"/>
            </p:cNvGraphicFramePr>
            <p:nvPr/>
          </p:nvGraphicFramePr>
          <p:xfrm>
            <a:off x="3719" y="1248"/>
            <a:ext cx="1561" cy="2811"/>
          </p:xfrm>
          <a:graphic>
            <a:graphicData uri="http://schemas.openxmlformats.org/presentationml/2006/ole">
              <p:oleObj spid="_x0000_s39557" name="Clip" r:id="rId9" imgW="2478088" imgH="4460875" progId="">
                <p:embed/>
              </p:oleObj>
            </a:graphicData>
          </a:graphic>
        </p:graphicFrame>
        <p:sp>
          <p:nvSpPr>
            <p:cNvPr id="491" name="AutoShape 6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92" name="AutoShape 6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93" name="AutoShape 6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94" name="AutoShape 6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95" name="AutoShape 6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496" name="AutoShape 6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97" name="AutoShape 6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498" name="AutoShape 6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499" name="AutoShape 7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00" name="AutoShape 7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01" name="Group 120"/>
          <p:cNvGrpSpPr>
            <a:grpSpLocks/>
          </p:cNvGrpSpPr>
          <p:nvPr/>
        </p:nvGrpSpPr>
        <p:grpSpPr bwMode="auto">
          <a:xfrm>
            <a:off x="6858000" y="4419600"/>
            <a:ext cx="838200" cy="609600"/>
            <a:chOff x="576" y="1248"/>
            <a:chExt cx="4704" cy="2811"/>
          </a:xfrm>
        </p:grpSpPr>
        <p:graphicFrame>
          <p:nvGraphicFramePr>
            <p:cNvPr id="502" name="Object 121"/>
            <p:cNvGraphicFramePr>
              <a:graphicFrameLocks noChangeAspect="1"/>
            </p:cNvGraphicFramePr>
            <p:nvPr/>
          </p:nvGraphicFramePr>
          <p:xfrm>
            <a:off x="3719" y="1248"/>
            <a:ext cx="1561" cy="2811"/>
          </p:xfrm>
          <a:graphic>
            <a:graphicData uri="http://schemas.openxmlformats.org/presentationml/2006/ole">
              <p:oleObj spid="_x0000_s39558" name="Clip" r:id="rId10" imgW="2478088" imgH="4460875" progId="">
                <p:embed/>
              </p:oleObj>
            </a:graphicData>
          </a:graphic>
        </p:graphicFrame>
        <p:sp>
          <p:nvSpPr>
            <p:cNvPr id="503"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04"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05"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06"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07"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08"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09"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10"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11"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12"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13" name="Group 120"/>
          <p:cNvGrpSpPr>
            <a:grpSpLocks/>
          </p:cNvGrpSpPr>
          <p:nvPr/>
        </p:nvGrpSpPr>
        <p:grpSpPr bwMode="auto">
          <a:xfrm>
            <a:off x="5867400" y="4419600"/>
            <a:ext cx="838200" cy="609600"/>
            <a:chOff x="576" y="1248"/>
            <a:chExt cx="4704" cy="2811"/>
          </a:xfrm>
        </p:grpSpPr>
        <p:graphicFrame>
          <p:nvGraphicFramePr>
            <p:cNvPr id="514" name="Object 121"/>
            <p:cNvGraphicFramePr>
              <a:graphicFrameLocks noChangeAspect="1"/>
            </p:cNvGraphicFramePr>
            <p:nvPr/>
          </p:nvGraphicFramePr>
          <p:xfrm>
            <a:off x="3719" y="1248"/>
            <a:ext cx="1561" cy="2811"/>
          </p:xfrm>
          <a:graphic>
            <a:graphicData uri="http://schemas.openxmlformats.org/presentationml/2006/ole">
              <p:oleObj spid="_x0000_s39559" name="Clip" r:id="rId11" imgW="2478088" imgH="4460875" progId="">
                <p:embed/>
              </p:oleObj>
            </a:graphicData>
          </a:graphic>
        </p:graphicFrame>
        <p:sp>
          <p:nvSpPr>
            <p:cNvPr id="515"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16"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17"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18"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19"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20"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21"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22"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23"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24"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25" name="Group 120"/>
          <p:cNvGrpSpPr>
            <a:grpSpLocks/>
          </p:cNvGrpSpPr>
          <p:nvPr/>
        </p:nvGrpSpPr>
        <p:grpSpPr bwMode="auto">
          <a:xfrm>
            <a:off x="4724400" y="4419600"/>
            <a:ext cx="838200" cy="609600"/>
            <a:chOff x="576" y="1248"/>
            <a:chExt cx="4704" cy="2811"/>
          </a:xfrm>
        </p:grpSpPr>
        <p:graphicFrame>
          <p:nvGraphicFramePr>
            <p:cNvPr id="526" name="Object 121"/>
            <p:cNvGraphicFramePr>
              <a:graphicFrameLocks noChangeAspect="1"/>
            </p:cNvGraphicFramePr>
            <p:nvPr/>
          </p:nvGraphicFramePr>
          <p:xfrm>
            <a:off x="3719" y="1248"/>
            <a:ext cx="1561" cy="2811"/>
          </p:xfrm>
          <a:graphic>
            <a:graphicData uri="http://schemas.openxmlformats.org/presentationml/2006/ole">
              <p:oleObj spid="_x0000_s39560" name="Clip" r:id="rId12" imgW="2478088" imgH="4460875" progId="">
                <p:embed/>
              </p:oleObj>
            </a:graphicData>
          </a:graphic>
        </p:graphicFrame>
        <p:sp>
          <p:nvSpPr>
            <p:cNvPr id="527"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28"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29"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30"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31"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32"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33"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34"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35"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36"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37" name="Group 120"/>
          <p:cNvGrpSpPr>
            <a:grpSpLocks/>
          </p:cNvGrpSpPr>
          <p:nvPr/>
        </p:nvGrpSpPr>
        <p:grpSpPr bwMode="auto">
          <a:xfrm>
            <a:off x="3733800" y="4419600"/>
            <a:ext cx="838200" cy="609600"/>
            <a:chOff x="576" y="1248"/>
            <a:chExt cx="4704" cy="2811"/>
          </a:xfrm>
        </p:grpSpPr>
        <p:graphicFrame>
          <p:nvGraphicFramePr>
            <p:cNvPr id="538" name="Object 121"/>
            <p:cNvGraphicFramePr>
              <a:graphicFrameLocks noChangeAspect="1"/>
            </p:cNvGraphicFramePr>
            <p:nvPr/>
          </p:nvGraphicFramePr>
          <p:xfrm>
            <a:off x="3719" y="1248"/>
            <a:ext cx="1561" cy="2811"/>
          </p:xfrm>
          <a:graphic>
            <a:graphicData uri="http://schemas.openxmlformats.org/presentationml/2006/ole">
              <p:oleObj spid="_x0000_s39561" name="Clip" r:id="rId13" imgW="2478088" imgH="4460875" progId="">
                <p:embed/>
              </p:oleObj>
            </a:graphicData>
          </a:graphic>
        </p:graphicFrame>
        <p:sp>
          <p:nvSpPr>
            <p:cNvPr id="539"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40"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41"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42"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43"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44"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45"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46"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47"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48"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49" name="Group 120"/>
          <p:cNvGrpSpPr>
            <a:grpSpLocks/>
          </p:cNvGrpSpPr>
          <p:nvPr/>
        </p:nvGrpSpPr>
        <p:grpSpPr bwMode="auto">
          <a:xfrm>
            <a:off x="2590800" y="4419600"/>
            <a:ext cx="838200" cy="609600"/>
            <a:chOff x="576" y="1248"/>
            <a:chExt cx="4704" cy="2811"/>
          </a:xfrm>
        </p:grpSpPr>
        <p:graphicFrame>
          <p:nvGraphicFramePr>
            <p:cNvPr id="550" name="Object 121"/>
            <p:cNvGraphicFramePr>
              <a:graphicFrameLocks noChangeAspect="1"/>
            </p:cNvGraphicFramePr>
            <p:nvPr/>
          </p:nvGraphicFramePr>
          <p:xfrm>
            <a:off x="3719" y="1248"/>
            <a:ext cx="1561" cy="2811"/>
          </p:xfrm>
          <a:graphic>
            <a:graphicData uri="http://schemas.openxmlformats.org/presentationml/2006/ole">
              <p:oleObj spid="_x0000_s39562" name="Clip" r:id="rId14" imgW="2478088" imgH="4460875" progId="">
                <p:embed/>
              </p:oleObj>
            </a:graphicData>
          </a:graphic>
        </p:graphicFrame>
        <p:sp>
          <p:nvSpPr>
            <p:cNvPr id="551"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52"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53"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54"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55"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56"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57"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58"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59"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60"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61" name="Group 120"/>
          <p:cNvGrpSpPr>
            <a:grpSpLocks/>
          </p:cNvGrpSpPr>
          <p:nvPr/>
        </p:nvGrpSpPr>
        <p:grpSpPr bwMode="auto">
          <a:xfrm>
            <a:off x="1600200" y="4419600"/>
            <a:ext cx="838200" cy="609600"/>
            <a:chOff x="576" y="1248"/>
            <a:chExt cx="4704" cy="2811"/>
          </a:xfrm>
        </p:grpSpPr>
        <p:graphicFrame>
          <p:nvGraphicFramePr>
            <p:cNvPr id="562" name="Object 121"/>
            <p:cNvGraphicFramePr>
              <a:graphicFrameLocks noChangeAspect="1"/>
            </p:cNvGraphicFramePr>
            <p:nvPr/>
          </p:nvGraphicFramePr>
          <p:xfrm>
            <a:off x="3719" y="1248"/>
            <a:ext cx="1561" cy="2811"/>
          </p:xfrm>
          <a:graphic>
            <a:graphicData uri="http://schemas.openxmlformats.org/presentationml/2006/ole">
              <p:oleObj spid="_x0000_s39563" name="Clip" r:id="rId15" imgW="2478088" imgH="4460875" progId="">
                <p:embed/>
              </p:oleObj>
            </a:graphicData>
          </a:graphic>
        </p:graphicFrame>
        <p:sp>
          <p:nvSpPr>
            <p:cNvPr id="563"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64"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65"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66"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67"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68"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69"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70"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71"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72"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73" name="Group 120"/>
          <p:cNvGrpSpPr>
            <a:grpSpLocks/>
          </p:cNvGrpSpPr>
          <p:nvPr/>
        </p:nvGrpSpPr>
        <p:grpSpPr bwMode="auto">
          <a:xfrm>
            <a:off x="457200" y="4419600"/>
            <a:ext cx="838200" cy="609600"/>
            <a:chOff x="576" y="1248"/>
            <a:chExt cx="4704" cy="2811"/>
          </a:xfrm>
        </p:grpSpPr>
        <p:graphicFrame>
          <p:nvGraphicFramePr>
            <p:cNvPr id="574" name="Object 121"/>
            <p:cNvGraphicFramePr>
              <a:graphicFrameLocks noChangeAspect="1"/>
            </p:cNvGraphicFramePr>
            <p:nvPr/>
          </p:nvGraphicFramePr>
          <p:xfrm>
            <a:off x="3719" y="1248"/>
            <a:ext cx="1561" cy="2811"/>
          </p:xfrm>
          <a:graphic>
            <a:graphicData uri="http://schemas.openxmlformats.org/presentationml/2006/ole">
              <p:oleObj spid="_x0000_s39564" name="Clip" r:id="rId16" imgW="2478088" imgH="4460875" progId="">
                <p:embed/>
              </p:oleObj>
            </a:graphicData>
          </a:graphic>
        </p:graphicFrame>
        <p:sp>
          <p:nvSpPr>
            <p:cNvPr id="575"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76"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77"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78"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79"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80"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81"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82"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83"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84"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85" name="Group 120"/>
          <p:cNvGrpSpPr>
            <a:grpSpLocks/>
          </p:cNvGrpSpPr>
          <p:nvPr/>
        </p:nvGrpSpPr>
        <p:grpSpPr bwMode="auto">
          <a:xfrm>
            <a:off x="7978043" y="5410200"/>
            <a:ext cx="383740" cy="308316"/>
            <a:chOff x="576" y="1248"/>
            <a:chExt cx="4704" cy="2811"/>
          </a:xfrm>
        </p:grpSpPr>
        <p:graphicFrame>
          <p:nvGraphicFramePr>
            <p:cNvPr id="586" name="Object 121"/>
            <p:cNvGraphicFramePr>
              <a:graphicFrameLocks noChangeAspect="1"/>
            </p:cNvGraphicFramePr>
            <p:nvPr/>
          </p:nvGraphicFramePr>
          <p:xfrm>
            <a:off x="3719" y="1248"/>
            <a:ext cx="1561" cy="2811"/>
          </p:xfrm>
          <a:graphic>
            <a:graphicData uri="http://schemas.openxmlformats.org/presentationml/2006/ole">
              <p:oleObj spid="_x0000_s39565" name="Clip" r:id="rId17" imgW="2478088" imgH="4460875" progId="">
                <p:embed/>
              </p:oleObj>
            </a:graphicData>
          </a:graphic>
        </p:graphicFrame>
        <p:sp>
          <p:nvSpPr>
            <p:cNvPr id="587"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88"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589"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90"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91"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592"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93"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94"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595"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96"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597" name="Group 120"/>
          <p:cNvGrpSpPr>
            <a:grpSpLocks/>
          </p:cNvGrpSpPr>
          <p:nvPr/>
        </p:nvGrpSpPr>
        <p:grpSpPr bwMode="auto">
          <a:xfrm>
            <a:off x="8382000" y="5943600"/>
            <a:ext cx="383740" cy="308316"/>
            <a:chOff x="576" y="1248"/>
            <a:chExt cx="4704" cy="2811"/>
          </a:xfrm>
        </p:grpSpPr>
        <p:graphicFrame>
          <p:nvGraphicFramePr>
            <p:cNvPr id="598" name="Object 121"/>
            <p:cNvGraphicFramePr>
              <a:graphicFrameLocks noChangeAspect="1"/>
            </p:cNvGraphicFramePr>
            <p:nvPr/>
          </p:nvGraphicFramePr>
          <p:xfrm>
            <a:off x="3719" y="1248"/>
            <a:ext cx="1561" cy="2811"/>
          </p:xfrm>
          <a:graphic>
            <a:graphicData uri="http://schemas.openxmlformats.org/presentationml/2006/ole">
              <p:oleObj spid="_x0000_s39566" name="Clip" r:id="rId18" imgW="2478088" imgH="4460875" progId="">
                <p:embed/>
              </p:oleObj>
            </a:graphicData>
          </a:graphic>
        </p:graphicFrame>
        <p:sp>
          <p:nvSpPr>
            <p:cNvPr id="599"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00"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01"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02"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03"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04"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05"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06"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07"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08"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09" name="Group 120"/>
          <p:cNvGrpSpPr>
            <a:grpSpLocks/>
          </p:cNvGrpSpPr>
          <p:nvPr/>
        </p:nvGrpSpPr>
        <p:grpSpPr bwMode="auto">
          <a:xfrm>
            <a:off x="6832303" y="5410200"/>
            <a:ext cx="383740" cy="308316"/>
            <a:chOff x="576" y="1248"/>
            <a:chExt cx="4704" cy="2811"/>
          </a:xfrm>
        </p:grpSpPr>
        <p:graphicFrame>
          <p:nvGraphicFramePr>
            <p:cNvPr id="610" name="Object 121"/>
            <p:cNvGraphicFramePr>
              <a:graphicFrameLocks noChangeAspect="1"/>
            </p:cNvGraphicFramePr>
            <p:nvPr/>
          </p:nvGraphicFramePr>
          <p:xfrm>
            <a:off x="3719" y="1248"/>
            <a:ext cx="1561" cy="2811"/>
          </p:xfrm>
          <a:graphic>
            <a:graphicData uri="http://schemas.openxmlformats.org/presentationml/2006/ole">
              <p:oleObj spid="_x0000_s39567" name="Clip" r:id="rId19" imgW="2478088" imgH="4460875" progId="">
                <p:embed/>
              </p:oleObj>
            </a:graphicData>
          </a:graphic>
        </p:graphicFrame>
        <p:sp>
          <p:nvSpPr>
            <p:cNvPr id="611"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12"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13"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14"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15"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16"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17"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18"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19"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20"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21" name="Group 120"/>
          <p:cNvGrpSpPr>
            <a:grpSpLocks/>
          </p:cNvGrpSpPr>
          <p:nvPr/>
        </p:nvGrpSpPr>
        <p:grpSpPr bwMode="auto">
          <a:xfrm>
            <a:off x="7236260" y="5943600"/>
            <a:ext cx="383740" cy="308316"/>
            <a:chOff x="576" y="1248"/>
            <a:chExt cx="4704" cy="2811"/>
          </a:xfrm>
        </p:grpSpPr>
        <p:graphicFrame>
          <p:nvGraphicFramePr>
            <p:cNvPr id="622" name="Object 121"/>
            <p:cNvGraphicFramePr>
              <a:graphicFrameLocks noChangeAspect="1"/>
            </p:cNvGraphicFramePr>
            <p:nvPr/>
          </p:nvGraphicFramePr>
          <p:xfrm>
            <a:off x="3719" y="1248"/>
            <a:ext cx="1561" cy="2811"/>
          </p:xfrm>
          <a:graphic>
            <a:graphicData uri="http://schemas.openxmlformats.org/presentationml/2006/ole">
              <p:oleObj spid="_x0000_s39568" name="Clip" r:id="rId20" imgW="2478088" imgH="4460875" progId="">
                <p:embed/>
              </p:oleObj>
            </a:graphicData>
          </a:graphic>
        </p:graphicFrame>
        <p:sp>
          <p:nvSpPr>
            <p:cNvPr id="623"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24"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25"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26"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27"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28"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29"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30"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31"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32"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33" name="Group 120"/>
          <p:cNvGrpSpPr>
            <a:grpSpLocks/>
          </p:cNvGrpSpPr>
          <p:nvPr/>
        </p:nvGrpSpPr>
        <p:grpSpPr bwMode="auto">
          <a:xfrm>
            <a:off x="5791200" y="5410200"/>
            <a:ext cx="383740" cy="308316"/>
            <a:chOff x="576" y="1248"/>
            <a:chExt cx="4704" cy="2811"/>
          </a:xfrm>
        </p:grpSpPr>
        <p:graphicFrame>
          <p:nvGraphicFramePr>
            <p:cNvPr id="634" name="Object 121"/>
            <p:cNvGraphicFramePr>
              <a:graphicFrameLocks noChangeAspect="1"/>
            </p:cNvGraphicFramePr>
            <p:nvPr/>
          </p:nvGraphicFramePr>
          <p:xfrm>
            <a:off x="3719" y="1248"/>
            <a:ext cx="1561" cy="2811"/>
          </p:xfrm>
          <a:graphic>
            <a:graphicData uri="http://schemas.openxmlformats.org/presentationml/2006/ole">
              <p:oleObj spid="_x0000_s39569" name="Clip" r:id="rId21" imgW="2478088" imgH="4460875" progId="">
                <p:embed/>
              </p:oleObj>
            </a:graphicData>
          </a:graphic>
        </p:graphicFrame>
        <p:sp>
          <p:nvSpPr>
            <p:cNvPr id="635"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36"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37"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38"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39"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40"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1"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2"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43"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44"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45" name="Group 120"/>
          <p:cNvGrpSpPr>
            <a:grpSpLocks/>
          </p:cNvGrpSpPr>
          <p:nvPr/>
        </p:nvGrpSpPr>
        <p:grpSpPr bwMode="auto">
          <a:xfrm>
            <a:off x="6195157" y="5943600"/>
            <a:ext cx="383740" cy="308316"/>
            <a:chOff x="576" y="1248"/>
            <a:chExt cx="4704" cy="2811"/>
          </a:xfrm>
        </p:grpSpPr>
        <p:graphicFrame>
          <p:nvGraphicFramePr>
            <p:cNvPr id="646" name="Object 121"/>
            <p:cNvGraphicFramePr>
              <a:graphicFrameLocks noChangeAspect="1"/>
            </p:cNvGraphicFramePr>
            <p:nvPr/>
          </p:nvGraphicFramePr>
          <p:xfrm>
            <a:off x="3719" y="1248"/>
            <a:ext cx="1561" cy="2811"/>
          </p:xfrm>
          <a:graphic>
            <a:graphicData uri="http://schemas.openxmlformats.org/presentationml/2006/ole">
              <p:oleObj spid="_x0000_s39570" name="Clip" r:id="rId22" imgW="2478088" imgH="4460875" progId="">
                <p:embed/>
              </p:oleObj>
            </a:graphicData>
          </a:graphic>
        </p:graphicFrame>
        <p:sp>
          <p:nvSpPr>
            <p:cNvPr id="647"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8"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49"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50"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51"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52"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53"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54"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55"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56"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57" name="Group 120"/>
          <p:cNvGrpSpPr>
            <a:grpSpLocks/>
          </p:cNvGrpSpPr>
          <p:nvPr/>
        </p:nvGrpSpPr>
        <p:grpSpPr bwMode="auto">
          <a:xfrm>
            <a:off x="4698703" y="5410200"/>
            <a:ext cx="383740" cy="308316"/>
            <a:chOff x="576" y="1248"/>
            <a:chExt cx="4704" cy="2811"/>
          </a:xfrm>
        </p:grpSpPr>
        <p:graphicFrame>
          <p:nvGraphicFramePr>
            <p:cNvPr id="658" name="Object 121"/>
            <p:cNvGraphicFramePr>
              <a:graphicFrameLocks noChangeAspect="1"/>
            </p:cNvGraphicFramePr>
            <p:nvPr/>
          </p:nvGraphicFramePr>
          <p:xfrm>
            <a:off x="3719" y="1248"/>
            <a:ext cx="1561" cy="2811"/>
          </p:xfrm>
          <a:graphic>
            <a:graphicData uri="http://schemas.openxmlformats.org/presentationml/2006/ole">
              <p:oleObj spid="_x0000_s39571" name="Clip" r:id="rId23" imgW="2478088" imgH="4460875" progId="">
                <p:embed/>
              </p:oleObj>
            </a:graphicData>
          </a:graphic>
        </p:graphicFrame>
        <p:sp>
          <p:nvSpPr>
            <p:cNvPr id="659"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60"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61"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62"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63"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64"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65"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66"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67"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68"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69" name="Group 120"/>
          <p:cNvGrpSpPr>
            <a:grpSpLocks/>
          </p:cNvGrpSpPr>
          <p:nvPr/>
        </p:nvGrpSpPr>
        <p:grpSpPr bwMode="auto">
          <a:xfrm>
            <a:off x="5102660" y="5943600"/>
            <a:ext cx="383740" cy="308316"/>
            <a:chOff x="576" y="1248"/>
            <a:chExt cx="4704" cy="2811"/>
          </a:xfrm>
        </p:grpSpPr>
        <p:graphicFrame>
          <p:nvGraphicFramePr>
            <p:cNvPr id="670" name="Object 121"/>
            <p:cNvGraphicFramePr>
              <a:graphicFrameLocks noChangeAspect="1"/>
            </p:cNvGraphicFramePr>
            <p:nvPr/>
          </p:nvGraphicFramePr>
          <p:xfrm>
            <a:off x="3719" y="1248"/>
            <a:ext cx="1561" cy="2811"/>
          </p:xfrm>
          <a:graphic>
            <a:graphicData uri="http://schemas.openxmlformats.org/presentationml/2006/ole">
              <p:oleObj spid="_x0000_s39572" name="Clip" r:id="rId24" imgW="2478088" imgH="4460875" progId="">
                <p:embed/>
              </p:oleObj>
            </a:graphicData>
          </a:graphic>
        </p:graphicFrame>
        <p:sp>
          <p:nvSpPr>
            <p:cNvPr id="671"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72"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73"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74"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75"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76"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77"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78"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79"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80"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81" name="Group 120"/>
          <p:cNvGrpSpPr>
            <a:grpSpLocks/>
          </p:cNvGrpSpPr>
          <p:nvPr/>
        </p:nvGrpSpPr>
        <p:grpSpPr bwMode="auto">
          <a:xfrm>
            <a:off x="3708103" y="5410200"/>
            <a:ext cx="383740" cy="308316"/>
            <a:chOff x="576" y="1248"/>
            <a:chExt cx="4704" cy="2811"/>
          </a:xfrm>
        </p:grpSpPr>
        <p:graphicFrame>
          <p:nvGraphicFramePr>
            <p:cNvPr id="682" name="Object 121"/>
            <p:cNvGraphicFramePr>
              <a:graphicFrameLocks noChangeAspect="1"/>
            </p:cNvGraphicFramePr>
            <p:nvPr/>
          </p:nvGraphicFramePr>
          <p:xfrm>
            <a:off x="3719" y="1248"/>
            <a:ext cx="1561" cy="2811"/>
          </p:xfrm>
          <a:graphic>
            <a:graphicData uri="http://schemas.openxmlformats.org/presentationml/2006/ole">
              <p:oleObj spid="_x0000_s39573" name="Clip" r:id="rId25" imgW="2478088" imgH="4460875" progId="">
                <p:embed/>
              </p:oleObj>
            </a:graphicData>
          </a:graphic>
        </p:graphicFrame>
        <p:sp>
          <p:nvSpPr>
            <p:cNvPr id="683"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84"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85"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86"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87"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88"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89"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90"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691"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692"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693" name="Group 120"/>
          <p:cNvGrpSpPr>
            <a:grpSpLocks/>
          </p:cNvGrpSpPr>
          <p:nvPr/>
        </p:nvGrpSpPr>
        <p:grpSpPr bwMode="auto">
          <a:xfrm>
            <a:off x="4112060" y="5943600"/>
            <a:ext cx="383740" cy="308316"/>
            <a:chOff x="576" y="1248"/>
            <a:chExt cx="4704" cy="2811"/>
          </a:xfrm>
        </p:grpSpPr>
        <p:graphicFrame>
          <p:nvGraphicFramePr>
            <p:cNvPr id="694" name="Object 121"/>
            <p:cNvGraphicFramePr>
              <a:graphicFrameLocks noChangeAspect="1"/>
            </p:cNvGraphicFramePr>
            <p:nvPr/>
          </p:nvGraphicFramePr>
          <p:xfrm>
            <a:off x="3719" y="1248"/>
            <a:ext cx="1561" cy="2811"/>
          </p:xfrm>
          <a:graphic>
            <a:graphicData uri="http://schemas.openxmlformats.org/presentationml/2006/ole">
              <p:oleObj spid="_x0000_s39574" name="Clip" r:id="rId26" imgW="2478088" imgH="4460875" progId="">
                <p:embed/>
              </p:oleObj>
            </a:graphicData>
          </a:graphic>
        </p:graphicFrame>
        <p:sp>
          <p:nvSpPr>
            <p:cNvPr id="695"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96"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697"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98"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699"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00"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01"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02"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03"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04"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05" name="Group 120"/>
          <p:cNvGrpSpPr>
            <a:grpSpLocks/>
          </p:cNvGrpSpPr>
          <p:nvPr/>
        </p:nvGrpSpPr>
        <p:grpSpPr bwMode="auto">
          <a:xfrm>
            <a:off x="2488903" y="5410200"/>
            <a:ext cx="383740" cy="308316"/>
            <a:chOff x="576" y="1248"/>
            <a:chExt cx="4704" cy="2811"/>
          </a:xfrm>
        </p:grpSpPr>
        <p:graphicFrame>
          <p:nvGraphicFramePr>
            <p:cNvPr id="706" name="Object 121"/>
            <p:cNvGraphicFramePr>
              <a:graphicFrameLocks noChangeAspect="1"/>
            </p:cNvGraphicFramePr>
            <p:nvPr/>
          </p:nvGraphicFramePr>
          <p:xfrm>
            <a:off x="3719" y="1248"/>
            <a:ext cx="1561" cy="2811"/>
          </p:xfrm>
          <a:graphic>
            <a:graphicData uri="http://schemas.openxmlformats.org/presentationml/2006/ole">
              <p:oleObj spid="_x0000_s39575" name="Clip" r:id="rId27" imgW="2478088" imgH="4460875" progId="">
                <p:embed/>
              </p:oleObj>
            </a:graphicData>
          </a:graphic>
        </p:graphicFrame>
        <p:sp>
          <p:nvSpPr>
            <p:cNvPr id="707"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08"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09"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10"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11"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12"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13"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14"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15"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16"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17" name="Group 120"/>
          <p:cNvGrpSpPr>
            <a:grpSpLocks/>
          </p:cNvGrpSpPr>
          <p:nvPr/>
        </p:nvGrpSpPr>
        <p:grpSpPr bwMode="auto">
          <a:xfrm>
            <a:off x="2892860" y="5943600"/>
            <a:ext cx="383740" cy="308316"/>
            <a:chOff x="576" y="1248"/>
            <a:chExt cx="4704" cy="2811"/>
          </a:xfrm>
        </p:grpSpPr>
        <p:graphicFrame>
          <p:nvGraphicFramePr>
            <p:cNvPr id="718" name="Object 121"/>
            <p:cNvGraphicFramePr>
              <a:graphicFrameLocks noChangeAspect="1"/>
            </p:cNvGraphicFramePr>
            <p:nvPr/>
          </p:nvGraphicFramePr>
          <p:xfrm>
            <a:off x="3719" y="1248"/>
            <a:ext cx="1561" cy="2811"/>
          </p:xfrm>
          <a:graphic>
            <a:graphicData uri="http://schemas.openxmlformats.org/presentationml/2006/ole">
              <p:oleObj spid="_x0000_s39576" name="Clip" r:id="rId28" imgW="2478088" imgH="4460875" progId="">
                <p:embed/>
              </p:oleObj>
            </a:graphicData>
          </a:graphic>
        </p:graphicFrame>
        <p:sp>
          <p:nvSpPr>
            <p:cNvPr id="719"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20"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21"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22"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23"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24"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25"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26"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27"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28"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29" name="Group 120"/>
          <p:cNvGrpSpPr>
            <a:grpSpLocks/>
          </p:cNvGrpSpPr>
          <p:nvPr/>
        </p:nvGrpSpPr>
        <p:grpSpPr bwMode="auto">
          <a:xfrm>
            <a:off x="1498303" y="5410200"/>
            <a:ext cx="383740" cy="308316"/>
            <a:chOff x="576" y="1248"/>
            <a:chExt cx="4704" cy="2811"/>
          </a:xfrm>
        </p:grpSpPr>
        <p:graphicFrame>
          <p:nvGraphicFramePr>
            <p:cNvPr id="730" name="Object 121"/>
            <p:cNvGraphicFramePr>
              <a:graphicFrameLocks noChangeAspect="1"/>
            </p:cNvGraphicFramePr>
            <p:nvPr/>
          </p:nvGraphicFramePr>
          <p:xfrm>
            <a:off x="3719" y="1248"/>
            <a:ext cx="1561" cy="2811"/>
          </p:xfrm>
          <a:graphic>
            <a:graphicData uri="http://schemas.openxmlformats.org/presentationml/2006/ole">
              <p:oleObj spid="_x0000_s39577" name="Clip" r:id="rId29" imgW="2478088" imgH="4460875" progId="">
                <p:embed/>
              </p:oleObj>
            </a:graphicData>
          </a:graphic>
        </p:graphicFrame>
        <p:sp>
          <p:nvSpPr>
            <p:cNvPr id="731"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32"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33"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34"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35"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36"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37"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38"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39"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40"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41" name="Group 120"/>
          <p:cNvGrpSpPr>
            <a:grpSpLocks/>
          </p:cNvGrpSpPr>
          <p:nvPr/>
        </p:nvGrpSpPr>
        <p:grpSpPr bwMode="auto">
          <a:xfrm>
            <a:off x="1902260" y="5943600"/>
            <a:ext cx="383740" cy="308316"/>
            <a:chOff x="576" y="1248"/>
            <a:chExt cx="4704" cy="2811"/>
          </a:xfrm>
        </p:grpSpPr>
        <p:graphicFrame>
          <p:nvGraphicFramePr>
            <p:cNvPr id="742" name="Object 121"/>
            <p:cNvGraphicFramePr>
              <a:graphicFrameLocks noChangeAspect="1"/>
            </p:cNvGraphicFramePr>
            <p:nvPr/>
          </p:nvGraphicFramePr>
          <p:xfrm>
            <a:off x="3719" y="1248"/>
            <a:ext cx="1561" cy="2811"/>
          </p:xfrm>
          <a:graphic>
            <a:graphicData uri="http://schemas.openxmlformats.org/presentationml/2006/ole">
              <p:oleObj spid="_x0000_s39578" name="Clip" r:id="rId30" imgW="2478088" imgH="4460875" progId="">
                <p:embed/>
              </p:oleObj>
            </a:graphicData>
          </a:graphic>
        </p:graphicFrame>
        <p:sp>
          <p:nvSpPr>
            <p:cNvPr id="743"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44"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45"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46"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47"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48"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49"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50"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51"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52"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53" name="Group 120"/>
          <p:cNvGrpSpPr>
            <a:grpSpLocks/>
          </p:cNvGrpSpPr>
          <p:nvPr/>
        </p:nvGrpSpPr>
        <p:grpSpPr bwMode="auto">
          <a:xfrm>
            <a:off x="457200" y="5410200"/>
            <a:ext cx="383740" cy="308316"/>
            <a:chOff x="576" y="1248"/>
            <a:chExt cx="4704" cy="2811"/>
          </a:xfrm>
        </p:grpSpPr>
        <p:graphicFrame>
          <p:nvGraphicFramePr>
            <p:cNvPr id="754" name="Object 121"/>
            <p:cNvGraphicFramePr>
              <a:graphicFrameLocks noChangeAspect="1"/>
            </p:cNvGraphicFramePr>
            <p:nvPr/>
          </p:nvGraphicFramePr>
          <p:xfrm>
            <a:off x="3719" y="1248"/>
            <a:ext cx="1561" cy="2811"/>
          </p:xfrm>
          <a:graphic>
            <a:graphicData uri="http://schemas.openxmlformats.org/presentationml/2006/ole">
              <p:oleObj spid="_x0000_s39579" name="Clip" r:id="rId31" imgW="2478088" imgH="4460875" progId="">
                <p:embed/>
              </p:oleObj>
            </a:graphicData>
          </a:graphic>
        </p:graphicFrame>
        <p:sp>
          <p:nvSpPr>
            <p:cNvPr id="755"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56"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57"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58"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59"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60"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61"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62"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63"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64"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765" name="Group 120"/>
          <p:cNvGrpSpPr>
            <a:grpSpLocks/>
          </p:cNvGrpSpPr>
          <p:nvPr/>
        </p:nvGrpSpPr>
        <p:grpSpPr bwMode="auto">
          <a:xfrm>
            <a:off x="861157" y="5943600"/>
            <a:ext cx="383740" cy="308316"/>
            <a:chOff x="576" y="1248"/>
            <a:chExt cx="4704" cy="2811"/>
          </a:xfrm>
        </p:grpSpPr>
        <p:graphicFrame>
          <p:nvGraphicFramePr>
            <p:cNvPr id="766" name="Object 121"/>
            <p:cNvGraphicFramePr>
              <a:graphicFrameLocks noChangeAspect="1"/>
            </p:cNvGraphicFramePr>
            <p:nvPr/>
          </p:nvGraphicFramePr>
          <p:xfrm>
            <a:off x="3719" y="1248"/>
            <a:ext cx="1561" cy="2811"/>
          </p:xfrm>
          <a:graphic>
            <a:graphicData uri="http://schemas.openxmlformats.org/presentationml/2006/ole">
              <p:oleObj spid="_x0000_s39580" name="Clip" r:id="rId32" imgW="2478088" imgH="4460875" progId="">
                <p:embed/>
              </p:oleObj>
            </a:graphicData>
          </a:graphic>
        </p:graphicFrame>
        <p:sp>
          <p:nvSpPr>
            <p:cNvPr id="767" name="AutoShape 122"/>
            <p:cNvSpPr>
              <a:spLocks noChangeArrowheads="1"/>
            </p:cNvSpPr>
            <p:nvPr/>
          </p:nvSpPr>
          <p:spPr bwMode="auto">
            <a:xfrm flipH="1">
              <a:off x="1728" y="1371"/>
              <a:ext cx="3072"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68" name="AutoShape 123"/>
            <p:cNvSpPr>
              <a:spLocks noChangeArrowheads="1"/>
            </p:cNvSpPr>
            <p:nvPr/>
          </p:nvSpPr>
          <p:spPr bwMode="auto">
            <a:xfrm flipH="1" flipV="1">
              <a:off x="3168" y="2907"/>
              <a:ext cx="1536"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69" name="AutoShape 124"/>
            <p:cNvSpPr>
              <a:spLocks noChangeArrowheads="1"/>
            </p:cNvSpPr>
            <p:nvPr/>
          </p:nvSpPr>
          <p:spPr bwMode="auto">
            <a:xfrm>
              <a:off x="18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70" name="AutoShape 125"/>
            <p:cNvSpPr>
              <a:spLocks noChangeArrowheads="1"/>
            </p:cNvSpPr>
            <p:nvPr/>
          </p:nvSpPr>
          <p:spPr bwMode="auto">
            <a:xfrm>
              <a:off x="30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71" name="AutoShape 126"/>
            <p:cNvSpPr>
              <a:spLocks noChangeArrowheads="1"/>
            </p:cNvSpPr>
            <p:nvPr/>
          </p:nvSpPr>
          <p:spPr bwMode="auto">
            <a:xfrm>
              <a:off x="42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a:p>
          </p:txBody>
        </p:sp>
        <p:sp>
          <p:nvSpPr>
            <p:cNvPr id="772" name="AutoShape 127"/>
            <p:cNvSpPr>
              <a:spLocks noChangeArrowheads="1"/>
            </p:cNvSpPr>
            <p:nvPr/>
          </p:nvSpPr>
          <p:spPr bwMode="auto">
            <a:xfrm>
              <a:off x="2409"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73" name="AutoShape 128"/>
            <p:cNvSpPr>
              <a:spLocks noChangeArrowheads="1"/>
            </p:cNvSpPr>
            <p:nvPr/>
          </p:nvSpPr>
          <p:spPr bwMode="auto">
            <a:xfrm>
              <a:off x="36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74" name="AutoShape 129"/>
            <p:cNvSpPr>
              <a:spLocks noChangeArrowheads="1"/>
            </p:cNvSpPr>
            <p:nvPr/>
          </p:nvSpPr>
          <p:spPr bwMode="auto">
            <a:xfrm>
              <a:off x="624" y="2187"/>
              <a:ext cx="576" cy="576"/>
            </a:xfrm>
            <a:prstGeom prst="roundRect">
              <a:avLst>
                <a:gd name="adj" fmla="val 16667"/>
              </a:avLst>
            </a:prstGeom>
            <a:solidFill>
              <a:srgbClr val="92D050"/>
            </a:solidFill>
            <a:ln w="9525">
              <a:solidFill>
                <a:schemeClr val="tx1"/>
              </a:solidFill>
              <a:round/>
              <a:headEnd/>
              <a:tailEnd/>
            </a:ln>
            <a:effectLst/>
          </p:spPr>
          <p:txBody>
            <a:bodyPr wrap="none" anchor="ctr"/>
            <a:lstStyle/>
            <a:p>
              <a:endParaRPr lang="en-US" sz="2400" b="0">
                <a:solidFill>
                  <a:schemeClr val="tx1"/>
                </a:solidFill>
              </a:endParaRPr>
            </a:p>
          </p:txBody>
        </p:sp>
        <p:sp>
          <p:nvSpPr>
            <p:cNvPr id="775" name="AutoShape 130"/>
            <p:cNvSpPr>
              <a:spLocks noChangeArrowheads="1"/>
            </p:cNvSpPr>
            <p:nvPr/>
          </p:nvSpPr>
          <p:spPr bwMode="auto">
            <a:xfrm>
              <a:off x="1200" y="2313"/>
              <a:ext cx="615"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776" name="AutoShape 131"/>
            <p:cNvSpPr>
              <a:spLocks noChangeArrowheads="1"/>
            </p:cNvSpPr>
            <p:nvPr/>
          </p:nvSpPr>
          <p:spPr bwMode="auto">
            <a:xfrm flipH="1" flipV="1">
              <a:off x="576" y="3300"/>
              <a:ext cx="4320" cy="615"/>
            </a:xfrm>
            <a:custGeom>
              <a:avLst/>
              <a:gdLst>
                <a:gd name="G0" fmla="+- 0 0 0"/>
                <a:gd name="G1" fmla="+- -11793260 0 0"/>
                <a:gd name="G2" fmla="+- 0 0 -11793260"/>
                <a:gd name="G3" fmla="+- 10800 0 0"/>
                <a:gd name="G4" fmla="+- 0 0 0"/>
                <a:gd name="T0" fmla="*/ 360 256 1"/>
                <a:gd name="T1" fmla="*/ 0 256 1"/>
                <a:gd name="G5" fmla="+- G2 T0 T1"/>
                <a:gd name="G6" fmla="?: G2 G2 G5"/>
                <a:gd name="G7" fmla="+- 0 0 G6"/>
                <a:gd name="G8" fmla="+- 5400 0 0"/>
                <a:gd name="G9" fmla="+- 0 0 -1179326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3260"/>
                <a:gd name="G36" fmla="sin G34 -11793260"/>
                <a:gd name="G37" fmla="+/ -1179326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4 w 21600"/>
                <a:gd name="T5" fmla="*/ 0 h 21600"/>
                <a:gd name="T6" fmla="*/ 2700 w 21600"/>
                <a:gd name="T7" fmla="*/ 10793 h 21600"/>
                <a:gd name="T8" fmla="*/ 10802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9" y="5399"/>
                    <a:pt x="5402" y="7814"/>
                    <a:pt x="5400" y="10795"/>
                  </a:cubicBezTo>
                  <a:lnTo>
                    <a:pt x="0" y="10790"/>
                  </a:lnTo>
                  <a:cubicBezTo>
                    <a:pt x="5" y="4829"/>
                    <a:pt x="4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en-US"/>
            </a:p>
          </p:txBody>
        </p:sp>
      </p:grpSp>
      <p:grpSp>
        <p:nvGrpSpPr>
          <p:cNvPr id="423" name="Group 422"/>
          <p:cNvGrpSpPr/>
          <p:nvPr/>
        </p:nvGrpSpPr>
        <p:grpSpPr>
          <a:xfrm>
            <a:off x="5929312" y="158750"/>
            <a:ext cx="3138488" cy="1808233"/>
            <a:chOff x="3505200" y="158750"/>
            <a:chExt cx="3138488" cy="1808233"/>
          </a:xfrm>
        </p:grpSpPr>
        <p:sp>
          <p:nvSpPr>
            <p:cNvPr id="424"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25"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426"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27"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428"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429"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430"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431"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432"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433"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434"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435"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436"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437"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438"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439"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440"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441"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442"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443"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444"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445"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446"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47"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448"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449"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50"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451"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452"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453"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454"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457200"/>
            <a:ext cx="8229600" cy="1143000"/>
          </a:xfrm>
        </p:spPr>
        <p:txBody>
          <a:bodyPr>
            <a:normAutofit fontScale="90000"/>
          </a:bodyPr>
          <a:lstStyle/>
          <a:p>
            <a:pPr algn="l"/>
            <a:r>
              <a:rPr lang="en-US" dirty="0"/>
              <a:t>Why is Planning Important </a:t>
            </a:r>
            <a:r>
              <a:rPr lang="en-US" dirty="0" smtClean="0"/>
              <a:t/>
            </a:r>
            <a:br>
              <a:rPr lang="en-US" dirty="0" smtClean="0"/>
            </a:br>
            <a:r>
              <a:rPr lang="en-US" dirty="0" smtClean="0"/>
              <a:t>in </a:t>
            </a:r>
            <a:r>
              <a:rPr lang="en-US" dirty="0"/>
              <a:t>Military Operations?</a:t>
            </a:r>
          </a:p>
        </p:txBody>
      </p:sp>
      <p:sp>
        <p:nvSpPr>
          <p:cNvPr id="4099" name="Rectangle 3"/>
          <p:cNvSpPr>
            <a:spLocks noGrp="1" noChangeArrowheads="1"/>
          </p:cNvSpPr>
          <p:nvPr>
            <p:ph idx="1"/>
          </p:nvPr>
        </p:nvSpPr>
        <p:spPr>
          <a:xfrm>
            <a:off x="685800" y="1905000"/>
            <a:ext cx="8229600" cy="4114800"/>
          </a:xfrm>
        </p:spPr>
        <p:txBody>
          <a:bodyPr/>
          <a:lstStyle/>
          <a:p>
            <a:r>
              <a:rPr lang="en-US" dirty="0" smtClean="0"/>
              <a:t>Planning reduces casualties (costs) by providing:</a:t>
            </a:r>
          </a:p>
          <a:p>
            <a:pPr lvl="1"/>
            <a:r>
              <a:rPr lang="en-US" dirty="0" smtClean="0"/>
              <a:t>Control and guidance for implementation and coordination</a:t>
            </a:r>
          </a:p>
          <a:p>
            <a:pPr lvl="1"/>
            <a:r>
              <a:rPr lang="en-US" dirty="0" smtClean="0"/>
              <a:t>A basis for evaluating mission success</a:t>
            </a:r>
          </a:p>
          <a:p>
            <a:pPr lvl="1"/>
            <a:r>
              <a:rPr lang="en-US" dirty="0" smtClean="0"/>
              <a:t>Low cost opportunities to learn</a:t>
            </a:r>
          </a:p>
          <a:p>
            <a:r>
              <a:rPr lang="en-US" dirty="0" smtClean="0"/>
              <a:t>Planning provides alternatives to defensive reaction to the enemy’s action</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D0C54CF1-54FE-438D-B9A8-EC83C60B2D01}" type="slidenum">
              <a:rPr lang="en-US" smtClean="0"/>
              <a:pPr/>
              <a:t>4</a:t>
            </a:fld>
            <a:endParaRPr lang="en-US"/>
          </a:p>
        </p:txBody>
      </p:sp>
      <p:grpSp>
        <p:nvGrpSpPr>
          <p:cNvPr id="2" name="Group 11"/>
          <p:cNvGrpSpPr>
            <a:grpSpLocks/>
          </p:cNvGrpSpPr>
          <p:nvPr/>
        </p:nvGrpSpPr>
        <p:grpSpPr bwMode="auto">
          <a:xfrm>
            <a:off x="7038975" y="5381625"/>
            <a:ext cx="1447800" cy="1341438"/>
            <a:chOff x="4608" y="432"/>
            <a:chExt cx="912" cy="845"/>
          </a:xfrm>
        </p:grpSpPr>
        <p:sp>
          <p:nvSpPr>
            <p:cNvPr id="4101" name="Rectangle 5"/>
            <p:cNvSpPr>
              <a:spLocks noChangeArrowheads="1"/>
            </p:cNvSpPr>
            <p:nvPr/>
          </p:nvSpPr>
          <p:spPr bwMode="auto">
            <a:xfrm>
              <a:off x="4656" y="672"/>
              <a:ext cx="480" cy="336"/>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4102" name="Line 6"/>
            <p:cNvSpPr>
              <a:spLocks noChangeShapeType="1"/>
            </p:cNvSpPr>
            <p:nvPr/>
          </p:nvSpPr>
          <p:spPr bwMode="auto">
            <a:xfrm>
              <a:off x="4656" y="672"/>
              <a:ext cx="480"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03" name="Line 7"/>
            <p:cNvSpPr>
              <a:spLocks noChangeShapeType="1"/>
            </p:cNvSpPr>
            <p:nvPr/>
          </p:nvSpPr>
          <p:spPr bwMode="auto">
            <a:xfrm flipV="1">
              <a:off x="4656" y="672"/>
              <a:ext cx="480" cy="3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04" name="Text Box 8"/>
            <p:cNvSpPr txBox="1">
              <a:spLocks noChangeArrowheads="1"/>
            </p:cNvSpPr>
            <p:nvPr/>
          </p:nvSpPr>
          <p:spPr bwMode="auto">
            <a:xfrm flipV="1">
              <a:off x="4608" y="432"/>
              <a:ext cx="466" cy="365"/>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tx1"/>
                  </a:solidFill>
                </a:rPr>
                <a:t>xx</a:t>
              </a:r>
              <a:endParaRPr lang="en-US"/>
            </a:p>
          </p:txBody>
        </p:sp>
        <p:sp>
          <p:nvSpPr>
            <p:cNvPr id="4105" name="AutoShape 9"/>
            <p:cNvSpPr>
              <a:spLocks noChangeArrowheads="1"/>
            </p:cNvSpPr>
            <p:nvPr/>
          </p:nvSpPr>
          <p:spPr bwMode="auto">
            <a:xfrm>
              <a:off x="5184" y="720"/>
              <a:ext cx="336" cy="240"/>
            </a:xfrm>
            <a:prstGeom prst="rightArrow">
              <a:avLst>
                <a:gd name="adj1" fmla="val 50000"/>
                <a:gd name="adj2" fmla="val 35000"/>
              </a:avLst>
            </a:prstGeom>
            <a:solidFill>
              <a:srgbClr val="A50021"/>
            </a:solidFill>
            <a:ln w="12700">
              <a:solidFill>
                <a:schemeClr val="tx1"/>
              </a:solidFill>
              <a:miter lim="800000"/>
              <a:headEnd type="none" w="sm" len="sm"/>
              <a:tailEnd type="none" w="sm" len="sm"/>
            </a:ln>
            <a:effectLst/>
          </p:spPr>
          <p:txBody>
            <a:bodyPr wrap="none" anchor="ctr"/>
            <a:lstStyle/>
            <a:p>
              <a:endParaRPr lang="en-US"/>
            </a:p>
          </p:txBody>
        </p:sp>
        <p:sp>
          <p:nvSpPr>
            <p:cNvPr id="4106" name="Text Box 10"/>
            <p:cNvSpPr txBox="1">
              <a:spLocks noChangeArrowheads="1"/>
            </p:cNvSpPr>
            <p:nvPr/>
          </p:nvSpPr>
          <p:spPr bwMode="auto">
            <a:xfrm>
              <a:off x="4718" y="912"/>
              <a:ext cx="322" cy="365"/>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tx1"/>
                  </a:solidFill>
                </a:rPr>
                <a:t> </a:t>
              </a:r>
              <a:r>
                <a:rPr lang="en-US" sz="2400">
                  <a:solidFill>
                    <a:schemeClr val="tx1"/>
                  </a:solidFill>
                </a:rPr>
                <a:t>1</a:t>
              </a:r>
              <a:endParaRPr lang="en-US"/>
            </a:p>
          </p:txBody>
        </p:sp>
      </p:grpSp>
      <p:grpSp>
        <p:nvGrpSpPr>
          <p:cNvPr id="13" name="Group 46"/>
          <p:cNvGrpSpPr>
            <a:grpSpLocks/>
          </p:cNvGrpSpPr>
          <p:nvPr/>
        </p:nvGrpSpPr>
        <p:grpSpPr bwMode="auto">
          <a:xfrm>
            <a:off x="6192837" y="158750"/>
            <a:ext cx="2874963" cy="1797053"/>
            <a:chOff x="56" y="808"/>
            <a:chExt cx="4919" cy="3424"/>
          </a:xfrm>
        </p:grpSpPr>
        <p:sp>
          <p:nvSpPr>
            <p:cNvPr id="14"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5"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16"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7"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8"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9"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20"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21"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22"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23"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24"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25"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26"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7"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8"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9"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0"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31"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32"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33"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34"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35"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36"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7"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8"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9"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457200"/>
            <a:ext cx="8229600" cy="1143000"/>
          </a:xfrm>
        </p:spPr>
        <p:txBody>
          <a:bodyPr>
            <a:normAutofit fontScale="90000"/>
          </a:bodyPr>
          <a:lstStyle/>
          <a:p>
            <a:pPr algn="l"/>
            <a:r>
              <a:rPr lang="en-US" dirty="0"/>
              <a:t>3. </a:t>
            </a:r>
            <a:r>
              <a:rPr lang="en-US" dirty="0" smtClean="0"/>
              <a:t>Sharing Lessons </a:t>
            </a:r>
            <a:br>
              <a:rPr lang="en-US" dirty="0" smtClean="0"/>
            </a:br>
            <a:r>
              <a:rPr lang="en-US" dirty="0" smtClean="0"/>
              <a:t>Learned</a:t>
            </a:r>
            <a:endParaRPr lang="en-US" dirty="0"/>
          </a:p>
        </p:txBody>
      </p:sp>
      <p:sp>
        <p:nvSpPr>
          <p:cNvPr id="7171" name="Rectangle 3"/>
          <p:cNvSpPr>
            <a:spLocks noGrp="1" noChangeArrowheads="1"/>
          </p:cNvSpPr>
          <p:nvPr>
            <p:ph idx="1"/>
          </p:nvPr>
        </p:nvSpPr>
        <p:spPr>
          <a:xfrm>
            <a:off x="685800" y="2209800"/>
            <a:ext cx="7772400" cy="4114800"/>
          </a:xfrm>
        </p:spPr>
        <p:txBody>
          <a:bodyPr/>
          <a:lstStyle/>
          <a:p>
            <a:r>
              <a:rPr lang="en-US" dirty="0" smtClean="0"/>
              <a:t>Smart leaders share lessons learned</a:t>
            </a:r>
          </a:p>
          <a:p>
            <a:r>
              <a:rPr lang="en-US" dirty="0" smtClean="0"/>
              <a:t>The attendee list of the after action review offers opportunities</a:t>
            </a:r>
          </a:p>
          <a:p>
            <a:pPr lvl="1"/>
            <a:r>
              <a:rPr lang="en-US" dirty="0" smtClean="0"/>
              <a:t>To learn from the mistakes of others</a:t>
            </a:r>
          </a:p>
          <a:p>
            <a:pPr lvl="1"/>
            <a:r>
              <a:rPr lang="en-US" dirty="0" smtClean="0"/>
              <a:t>To learn from the successes of others</a:t>
            </a:r>
          </a:p>
          <a:p>
            <a:pPr lvl="1"/>
            <a:r>
              <a:rPr lang="en-US" dirty="0" smtClean="0"/>
              <a:t>To stimulate friendly competition</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40</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dirty="0"/>
              <a:t>4. Signaling Expectations</a:t>
            </a:r>
          </a:p>
        </p:txBody>
      </p:sp>
      <p:sp>
        <p:nvSpPr>
          <p:cNvPr id="8195" name="Rectangle 3"/>
          <p:cNvSpPr>
            <a:spLocks noGrp="1" noChangeArrowheads="1"/>
          </p:cNvSpPr>
          <p:nvPr>
            <p:ph idx="1"/>
          </p:nvPr>
        </p:nvSpPr>
        <p:spPr>
          <a:xfrm>
            <a:off x="685800" y="2209800"/>
            <a:ext cx="7772400" cy="4114800"/>
          </a:xfrm>
        </p:spPr>
        <p:txBody>
          <a:bodyPr/>
          <a:lstStyle/>
          <a:p>
            <a:r>
              <a:rPr lang="en-US" dirty="0" smtClean="0"/>
              <a:t>Communicating leadership’s intent provides guidance useful in dynamic situations</a:t>
            </a:r>
          </a:p>
          <a:p>
            <a:r>
              <a:rPr lang="en-US" dirty="0" smtClean="0"/>
              <a:t>After action review offers leaders the ability to monitor operations and set direction:</a:t>
            </a:r>
          </a:p>
          <a:p>
            <a:pPr lvl="1"/>
            <a:r>
              <a:rPr lang="en-US" dirty="0" smtClean="0"/>
              <a:t>Requirements for continuous improvement</a:t>
            </a:r>
          </a:p>
          <a:p>
            <a:pPr lvl="1"/>
            <a:r>
              <a:rPr lang="en-US" dirty="0" smtClean="0"/>
              <a:t>Importance of meeting planned commitment</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41</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What are the four key benefits of the AAR?</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42</a:t>
            </a:fld>
            <a:endParaRPr lang="en-US"/>
          </a:p>
        </p:txBody>
      </p:sp>
      <p:pic>
        <p:nvPicPr>
          <p:cNvPr id="90114"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5240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6886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normAutofit fontScale="90000"/>
          </a:bodyPr>
          <a:lstStyle/>
          <a:p>
            <a:pPr algn="l"/>
            <a:r>
              <a:rPr lang="en-US" dirty="0"/>
              <a:t>A Four Step Process for </a:t>
            </a:r>
            <a:r>
              <a:rPr lang="en-US" dirty="0" smtClean="0"/>
              <a:t/>
            </a:r>
            <a:br>
              <a:rPr lang="en-US" dirty="0" smtClean="0"/>
            </a:br>
            <a:r>
              <a:rPr lang="en-US" dirty="0" smtClean="0"/>
              <a:t>After </a:t>
            </a:r>
            <a:r>
              <a:rPr lang="en-US" dirty="0"/>
              <a:t>Action Review </a:t>
            </a:r>
          </a:p>
        </p:txBody>
      </p:sp>
      <p:sp>
        <p:nvSpPr>
          <p:cNvPr id="11267" name="Rectangle 3"/>
          <p:cNvSpPr>
            <a:spLocks noGrp="1" noChangeArrowheads="1"/>
          </p:cNvSpPr>
          <p:nvPr>
            <p:ph idx="1"/>
          </p:nvPr>
        </p:nvSpPr>
        <p:spPr>
          <a:xfrm>
            <a:off x="685800" y="2133600"/>
            <a:ext cx="7772400" cy="4114800"/>
          </a:xfrm>
          <a:noFill/>
          <a:ln/>
        </p:spPr>
        <p:txBody>
          <a:bodyPr/>
          <a:lstStyle/>
          <a:p>
            <a:r>
              <a:rPr lang="en-US" b="1" dirty="0">
                <a:solidFill>
                  <a:schemeClr val="accent1">
                    <a:lumMod val="75000"/>
                  </a:schemeClr>
                </a:solidFill>
                <a:effectLst>
                  <a:outerShdw blurRad="38100" dist="38100" dir="2700000" algn="tl">
                    <a:srgbClr val="000000">
                      <a:alpha val="43137"/>
                    </a:srgbClr>
                  </a:outerShdw>
                </a:effectLst>
              </a:rPr>
              <a:t>Step One: </a:t>
            </a:r>
            <a:r>
              <a:rPr lang="en-US" dirty="0" smtClean="0"/>
              <a:t>Units report results </a:t>
            </a:r>
            <a:r>
              <a:rPr lang="en-US" dirty="0" err="1" smtClean="0"/>
              <a:t>vs</a:t>
            </a:r>
            <a:r>
              <a:rPr lang="en-US" dirty="0" smtClean="0"/>
              <a:t> planned commitment</a:t>
            </a:r>
          </a:p>
          <a:p>
            <a:r>
              <a:rPr lang="en-US" b="1" dirty="0">
                <a:solidFill>
                  <a:schemeClr val="accent1">
                    <a:lumMod val="75000"/>
                  </a:schemeClr>
                </a:solidFill>
                <a:effectLst>
                  <a:outerShdw blurRad="38100" dist="38100" dir="2700000" algn="tl">
                    <a:srgbClr val="000000">
                      <a:alpha val="43137"/>
                    </a:srgbClr>
                  </a:outerShdw>
                </a:effectLst>
              </a:rPr>
              <a:t>Step Two: </a:t>
            </a:r>
            <a:r>
              <a:rPr lang="en-US" dirty="0" smtClean="0"/>
              <a:t>Units explain differences</a:t>
            </a:r>
            <a:endParaRPr lang="en-US" dirty="0"/>
          </a:p>
          <a:p>
            <a:r>
              <a:rPr lang="en-US" b="1" dirty="0">
                <a:solidFill>
                  <a:schemeClr val="accent1">
                    <a:lumMod val="75000"/>
                  </a:schemeClr>
                </a:solidFill>
                <a:effectLst>
                  <a:outerShdw blurRad="38100" dist="38100" dir="2700000" algn="tl">
                    <a:srgbClr val="000000">
                      <a:alpha val="43137"/>
                    </a:srgbClr>
                  </a:outerShdw>
                </a:effectLst>
              </a:rPr>
              <a:t>Step Three: </a:t>
            </a:r>
            <a:r>
              <a:rPr lang="en-US" dirty="0" smtClean="0"/>
              <a:t>Units report lessons learned and actions planned</a:t>
            </a:r>
          </a:p>
          <a:p>
            <a:r>
              <a:rPr lang="en-US" b="1" dirty="0" smtClean="0">
                <a:solidFill>
                  <a:schemeClr val="accent1">
                    <a:lumMod val="75000"/>
                  </a:schemeClr>
                </a:solidFill>
                <a:effectLst>
                  <a:outerShdw blurRad="38100" dist="38100" dir="2700000" algn="tl">
                    <a:srgbClr val="000000">
                      <a:alpha val="43137"/>
                    </a:srgbClr>
                  </a:outerShdw>
                </a:effectLst>
              </a:rPr>
              <a:t>Step </a:t>
            </a:r>
            <a:r>
              <a:rPr lang="en-US" b="1" dirty="0">
                <a:solidFill>
                  <a:schemeClr val="accent1">
                    <a:lumMod val="75000"/>
                  </a:schemeClr>
                </a:solidFill>
                <a:effectLst>
                  <a:outerShdw blurRad="38100" dist="38100" dir="2700000" algn="tl">
                    <a:srgbClr val="000000">
                      <a:alpha val="43137"/>
                    </a:srgbClr>
                  </a:outerShdw>
                </a:effectLst>
              </a:rPr>
              <a:t>Four: </a:t>
            </a:r>
            <a:r>
              <a:rPr lang="en-US" dirty="0" smtClean="0"/>
              <a:t>Command evaluates performance and completes scorecard </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43</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US" dirty="0"/>
              <a:t>Step 1: Reporting Results</a:t>
            </a:r>
          </a:p>
        </p:txBody>
      </p:sp>
      <p:sp>
        <p:nvSpPr>
          <p:cNvPr id="12291" name="Rectangle 3"/>
          <p:cNvSpPr>
            <a:spLocks noGrp="1" noChangeArrowheads="1"/>
          </p:cNvSpPr>
          <p:nvPr>
            <p:ph idx="1"/>
          </p:nvPr>
        </p:nvSpPr>
        <p:spPr>
          <a:xfrm>
            <a:off x="685800" y="1981200"/>
            <a:ext cx="7772400" cy="4114800"/>
          </a:xfrm>
        </p:spPr>
        <p:txBody>
          <a:bodyPr/>
          <a:lstStyle/>
          <a:p>
            <a:r>
              <a:rPr lang="en-US" dirty="0" smtClean="0"/>
              <a:t>Uses the same format and assumptions as the previous negotiated plan</a:t>
            </a:r>
          </a:p>
          <a:p>
            <a:r>
              <a:rPr lang="en-US" dirty="0" smtClean="0"/>
              <a:t>Reports costs and output </a:t>
            </a:r>
          </a:p>
          <a:p>
            <a:r>
              <a:rPr lang="en-US" dirty="0" smtClean="0"/>
              <a:t>Compares results to the planned commitment</a:t>
            </a:r>
          </a:p>
          <a:p>
            <a:r>
              <a:rPr lang="en-US" dirty="0" smtClean="0"/>
              <a:t>Shows unfavorable comparisons as (   )</a:t>
            </a:r>
          </a:p>
          <a:p>
            <a:pPr lvl="1"/>
            <a:r>
              <a:rPr lang="en-US" dirty="0" smtClean="0"/>
              <a:t>To eliminate confusion as to meaning of “-”</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44</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81000" y="457200"/>
            <a:ext cx="8229600" cy="1143000"/>
          </a:xfrm>
          <a:noFill/>
          <a:ln/>
        </p:spPr>
        <p:txBody>
          <a:bodyPr>
            <a:normAutofit fontScale="90000"/>
          </a:bodyPr>
          <a:lstStyle/>
          <a:p>
            <a:pPr algn="l"/>
            <a:r>
              <a:rPr lang="en-US" dirty="0"/>
              <a:t>Actual Versus Forecast: </a:t>
            </a:r>
            <a:r>
              <a:rPr lang="en-US" dirty="0" smtClean="0"/>
              <a:t/>
            </a:r>
            <a:br>
              <a:rPr lang="en-US" dirty="0" smtClean="0"/>
            </a:br>
            <a:r>
              <a:rPr lang="en-US" dirty="0" smtClean="0"/>
              <a:t>Example</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45</a:t>
            </a:fld>
            <a:endParaRPr lang="en-US"/>
          </a:p>
        </p:txBody>
      </p:sp>
      <p:sp>
        <p:nvSpPr>
          <p:cNvPr id="1028" name="Rectangle 4"/>
          <p:cNvSpPr>
            <a:spLocks noChangeArrowheads="1"/>
          </p:cNvSpPr>
          <p:nvPr/>
        </p:nvSpPr>
        <p:spPr bwMode="auto">
          <a:xfrm>
            <a:off x="669925" y="5500688"/>
            <a:ext cx="184150" cy="519112"/>
          </a:xfrm>
          <a:prstGeom prst="rect">
            <a:avLst/>
          </a:prstGeom>
          <a:noFill/>
          <a:ln w="9525">
            <a:noFill/>
            <a:miter lim="800000"/>
            <a:headEnd/>
            <a:tailEnd/>
          </a:ln>
          <a:effectLst/>
        </p:spPr>
        <p:txBody>
          <a:bodyPr wrap="none" lIns="92075" tIns="46038" rIns="92075" bIns="46038">
            <a:spAutoFit/>
          </a:bodyPr>
          <a:lstStyle/>
          <a:p>
            <a:endParaRPr lang="en-US" sz="2800"/>
          </a:p>
        </p:txBody>
      </p:sp>
      <p:graphicFrame>
        <p:nvGraphicFramePr>
          <p:cNvPr id="65536" name="Object 1024"/>
          <p:cNvGraphicFramePr>
            <a:graphicFrameLocks noChangeAspect="1"/>
          </p:cNvGraphicFramePr>
          <p:nvPr>
            <p:extLst>
              <p:ext uri="{D42A27DB-BD31-4B8C-83A1-F6EECF244321}">
                <p14:modId xmlns:p14="http://schemas.microsoft.com/office/powerpoint/2010/main" xmlns="" val="2908027147"/>
              </p:ext>
            </p:extLst>
          </p:nvPr>
        </p:nvGraphicFramePr>
        <p:xfrm>
          <a:off x="685800" y="2286000"/>
          <a:ext cx="7391400" cy="3505200"/>
        </p:xfrm>
        <a:graphic>
          <a:graphicData uri="http://schemas.openxmlformats.org/presentationml/2006/ole">
            <p:oleObj spid="_x0000_s39962" name="Worksheet" r:id="rId4" imgW="2620800" imgH="1146960" progId="Excel.Sheet.8">
              <p:embed/>
            </p:oleObj>
          </a:graphicData>
        </a:graphic>
      </p:graphicFrame>
      <p:grpSp>
        <p:nvGrpSpPr>
          <p:cNvPr id="7" name="Group 6"/>
          <p:cNvGrpSpPr/>
          <p:nvPr/>
        </p:nvGrpSpPr>
        <p:grpSpPr>
          <a:xfrm>
            <a:off x="5929312" y="158750"/>
            <a:ext cx="3138488" cy="1808233"/>
            <a:chOff x="3505200" y="158750"/>
            <a:chExt cx="3138488" cy="1808233"/>
          </a:xfrm>
        </p:grpSpPr>
        <p:sp>
          <p:nvSpPr>
            <p:cNvPr id="8"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10"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1"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2"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3"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4"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5"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6"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7"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8"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9"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20"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1"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3"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4"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5"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6"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7"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8"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9"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30"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1"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2"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3"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4"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5"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6"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7"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8"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dirty="0"/>
              <a:t>Step 2: Explaining Results</a:t>
            </a:r>
          </a:p>
        </p:txBody>
      </p:sp>
      <p:sp>
        <p:nvSpPr>
          <p:cNvPr id="14339" name="Rectangle 3"/>
          <p:cNvSpPr>
            <a:spLocks noGrp="1" noChangeArrowheads="1"/>
          </p:cNvSpPr>
          <p:nvPr>
            <p:ph idx="1"/>
          </p:nvPr>
        </p:nvSpPr>
        <p:spPr>
          <a:xfrm>
            <a:off x="685800" y="2057400"/>
            <a:ext cx="7772400" cy="4114800"/>
          </a:xfrm>
        </p:spPr>
        <p:txBody>
          <a:bodyPr/>
          <a:lstStyle/>
          <a:p>
            <a:r>
              <a:rPr lang="en-US" dirty="0" smtClean="0"/>
              <a:t>Tells the story</a:t>
            </a:r>
          </a:p>
          <a:p>
            <a:r>
              <a:rPr lang="en-US" dirty="0" smtClean="0"/>
              <a:t>Answers questions raised by the numbers</a:t>
            </a:r>
          </a:p>
          <a:p>
            <a:r>
              <a:rPr lang="en-US" dirty="0" smtClean="0"/>
              <a:t>Evaluates and reports favorable and unfavorable things that drove results</a:t>
            </a:r>
          </a:p>
          <a:p>
            <a:r>
              <a:rPr lang="en-US" dirty="0" smtClean="0"/>
              <a:t>Shows unfavorable comparisons as (   )</a:t>
            </a:r>
          </a:p>
          <a:p>
            <a:pPr lvl="1"/>
            <a:r>
              <a:rPr lang="en-US" dirty="0" smtClean="0"/>
              <a:t>To eliminate confusion as to meaning of “-”</a:t>
            </a:r>
          </a:p>
          <a:p>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46</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457200"/>
            <a:ext cx="8229600" cy="1143000"/>
          </a:xfrm>
        </p:spPr>
        <p:txBody>
          <a:bodyPr>
            <a:normAutofit fontScale="90000"/>
          </a:bodyPr>
          <a:lstStyle/>
          <a:p>
            <a:pPr algn="l" eaLnBrk="1" hangingPunct="1"/>
            <a:r>
              <a:rPr lang="en-US" dirty="0" smtClean="0"/>
              <a:t>After Action Review</a:t>
            </a:r>
            <a:br>
              <a:rPr lang="en-US" dirty="0" smtClean="0"/>
            </a:br>
            <a:r>
              <a:rPr lang="en-US" dirty="0" smtClean="0"/>
              <a:t>Reconciliation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47</a:t>
            </a:fld>
            <a:endParaRPr lang="en-US"/>
          </a:p>
        </p:txBody>
      </p:sp>
      <p:sp>
        <p:nvSpPr>
          <p:cNvPr id="49155" name="Text Box 3"/>
          <p:cNvSpPr txBox="1">
            <a:spLocks noChangeArrowheads="1"/>
          </p:cNvSpPr>
          <p:nvPr/>
        </p:nvSpPr>
        <p:spPr bwMode="auto">
          <a:xfrm>
            <a:off x="990600" y="2213550"/>
            <a:ext cx="7620000" cy="4339650"/>
          </a:xfrm>
          <a:prstGeom prst="rect">
            <a:avLst/>
          </a:prstGeom>
          <a:noFill/>
          <a:ln w="9525">
            <a:noFill/>
            <a:miter lim="800000"/>
            <a:headEnd/>
            <a:tailEnd/>
          </a:ln>
        </p:spPr>
        <p:txBody>
          <a:bodyPr>
            <a:spAutoFit/>
          </a:bodyPr>
          <a:lstStyle/>
          <a:p>
            <a:pPr eaLnBrk="0" hangingPunct="0">
              <a:lnSpc>
                <a:spcPct val="50000"/>
              </a:lnSpc>
              <a:spcBef>
                <a:spcPct val="50000"/>
              </a:spcBef>
            </a:pPr>
            <a:r>
              <a:rPr lang="en-US" sz="2400" b="1" dirty="0">
                <a:solidFill>
                  <a:srgbClr val="000000"/>
                </a:solidFill>
                <a:latin typeface="Times New Roman" pitchFamily="18" charset="0"/>
              </a:rPr>
              <a:t>				Case A	</a:t>
            </a:r>
            <a:r>
              <a:rPr lang="en-US" sz="2400" b="1" dirty="0" smtClean="0">
                <a:solidFill>
                  <a:srgbClr val="000000"/>
                </a:solidFill>
                <a:latin typeface="Times New Roman" pitchFamily="18" charset="0"/>
              </a:rPr>
              <a:t>	Case </a:t>
            </a:r>
            <a:r>
              <a:rPr lang="en-US" sz="2400" b="1" dirty="0">
                <a:solidFill>
                  <a:srgbClr val="000000"/>
                </a:solidFill>
                <a:latin typeface="Times New Roman" pitchFamily="18" charset="0"/>
              </a:rPr>
              <a:t>B</a:t>
            </a:r>
          </a:p>
          <a:p>
            <a:pPr eaLnBrk="0" hangingPunct="0">
              <a:lnSpc>
                <a:spcPct val="50000"/>
              </a:lnSpc>
              <a:spcBef>
                <a:spcPct val="50000"/>
              </a:spcBef>
            </a:pPr>
            <a:r>
              <a:rPr lang="en-US" sz="2400" b="1" dirty="0">
                <a:solidFill>
                  <a:srgbClr val="000000"/>
                </a:solidFill>
                <a:latin typeface="Times New Roman" pitchFamily="18" charset="0"/>
              </a:rPr>
              <a:t>Spending</a:t>
            </a:r>
          </a:p>
          <a:p>
            <a:pPr eaLnBrk="0" hangingPunct="0">
              <a:lnSpc>
                <a:spcPct val="50000"/>
              </a:lnSpc>
              <a:spcBef>
                <a:spcPct val="50000"/>
              </a:spcBef>
            </a:pPr>
            <a:r>
              <a:rPr lang="en-US" sz="2400" b="1" dirty="0">
                <a:solidFill>
                  <a:srgbClr val="000000"/>
                </a:solidFill>
                <a:latin typeface="Times New Roman" pitchFamily="18" charset="0"/>
              </a:rPr>
              <a:t>What was Expected		   $X		    $X</a:t>
            </a:r>
          </a:p>
          <a:p>
            <a:pPr eaLnBrk="0" hangingPunct="0">
              <a:lnSpc>
                <a:spcPct val="50000"/>
              </a:lnSpc>
              <a:spcBef>
                <a:spcPct val="50000"/>
              </a:spcBef>
            </a:pPr>
            <a:r>
              <a:rPr lang="en-US" sz="2400" b="1" dirty="0">
                <a:solidFill>
                  <a:srgbClr val="000000"/>
                </a:solidFill>
                <a:latin typeface="Times New Roman" pitchFamily="18" charset="0"/>
              </a:rPr>
              <a:t>What was Achieved		$X - $20	 $X+$20</a:t>
            </a:r>
          </a:p>
          <a:p>
            <a:pPr eaLnBrk="0" hangingPunct="0">
              <a:lnSpc>
                <a:spcPct val="50000"/>
              </a:lnSpc>
              <a:spcBef>
                <a:spcPct val="50000"/>
              </a:spcBef>
            </a:pPr>
            <a:r>
              <a:rPr lang="en-US" sz="2400" b="1" dirty="0">
                <a:solidFill>
                  <a:srgbClr val="000000"/>
                </a:solidFill>
                <a:latin typeface="Times New Roman" pitchFamily="18" charset="0"/>
              </a:rPr>
              <a:t>Delta				   $20	       	   ($20)</a:t>
            </a:r>
          </a:p>
          <a:p>
            <a:pPr eaLnBrk="0" hangingPunct="0">
              <a:lnSpc>
                <a:spcPct val="50000"/>
              </a:lnSpc>
              <a:spcBef>
                <a:spcPct val="50000"/>
              </a:spcBef>
            </a:pPr>
            <a:endParaRPr lang="en-US" sz="2400" b="1" dirty="0">
              <a:solidFill>
                <a:srgbClr val="000000"/>
              </a:solidFill>
              <a:latin typeface="Times New Roman" pitchFamily="18" charset="0"/>
            </a:endParaRPr>
          </a:p>
          <a:p>
            <a:pPr eaLnBrk="0" hangingPunct="0">
              <a:lnSpc>
                <a:spcPct val="50000"/>
              </a:lnSpc>
              <a:spcBef>
                <a:spcPct val="50000"/>
              </a:spcBef>
            </a:pPr>
            <a:r>
              <a:rPr lang="en-US" sz="2400" b="1" dirty="0">
                <a:solidFill>
                  <a:srgbClr val="000000"/>
                </a:solidFill>
                <a:latin typeface="Times New Roman" pitchFamily="18" charset="0"/>
              </a:rPr>
              <a:t>Reconciliation Format</a:t>
            </a:r>
          </a:p>
          <a:p>
            <a:pPr eaLnBrk="0" hangingPunct="0">
              <a:lnSpc>
                <a:spcPct val="50000"/>
              </a:lnSpc>
              <a:spcBef>
                <a:spcPct val="50000"/>
              </a:spcBef>
            </a:pPr>
            <a:r>
              <a:rPr lang="en-US" sz="2400" b="1" dirty="0">
                <a:solidFill>
                  <a:srgbClr val="000000"/>
                </a:solidFill>
                <a:latin typeface="Times New Roman" pitchFamily="18" charset="0"/>
              </a:rPr>
              <a:t>	Good News Story	     $		      $</a:t>
            </a:r>
          </a:p>
          <a:p>
            <a:pPr eaLnBrk="0" hangingPunct="0">
              <a:lnSpc>
                <a:spcPct val="50000"/>
              </a:lnSpc>
              <a:spcBef>
                <a:spcPct val="50000"/>
              </a:spcBef>
            </a:pPr>
            <a:r>
              <a:rPr lang="en-US" sz="2400" b="1" dirty="0">
                <a:solidFill>
                  <a:srgbClr val="000000"/>
                </a:solidFill>
                <a:latin typeface="Times New Roman" pitchFamily="18" charset="0"/>
              </a:rPr>
              <a:t>	Good News Story	     $		      $</a:t>
            </a:r>
          </a:p>
          <a:p>
            <a:pPr eaLnBrk="0" hangingPunct="0">
              <a:lnSpc>
                <a:spcPct val="50000"/>
              </a:lnSpc>
              <a:spcBef>
                <a:spcPct val="50000"/>
              </a:spcBef>
            </a:pPr>
            <a:r>
              <a:rPr lang="en-US" sz="2400" b="1" dirty="0">
                <a:solidFill>
                  <a:srgbClr val="000000"/>
                </a:solidFill>
                <a:latin typeface="Times New Roman" pitchFamily="18" charset="0"/>
              </a:rPr>
              <a:t>	Bad News Story	    ($)		     ($)</a:t>
            </a:r>
          </a:p>
          <a:p>
            <a:pPr eaLnBrk="0" hangingPunct="0">
              <a:lnSpc>
                <a:spcPct val="50000"/>
              </a:lnSpc>
              <a:spcBef>
                <a:spcPct val="50000"/>
              </a:spcBef>
            </a:pPr>
            <a:r>
              <a:rPr lang="en-US" sz="2400" b="1" dirty="0">
                <a:solidFill>
                  <a:srgbClr val="000000"/>
                </a:solidFill>
                <a:latin typeface="Times New Roman" pitchFamily="18" charset="0"/>
              </a:rPr>
              <a:t>	Bad News Story	    ($)		     ($)</a:t>
            </a:r>
          </a:p>
          <a:p>
            <a:pPr eaLnBrk="0" hangingPunct="0">
              <a:lnSpc>
                <a:spcPct val="50000"/>
              </a:lnSpc>
              <a:spcBef>
                <a:spcPct val="50000"/>
              </a:spcBef>
            </a:pPr>
            <a:r>
              <a:rPr lang="en-US" sz="2400" b="1" dirty="0">
                <a:solidFill>
                  <a:srgbClr val="000000"/>
                </a:solidFill>
                <a:latin typeface="Times New Roman" pitchFamily="18" charset="0"/>
              </a:rPr>
              <a:t>	Total Explained	   $20		   ($20)</a:t>
            </a:r>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l"/>
            <a:r>
              <a:rPr lang="en-US" dirty="0" smtClean="0"/>
              <a:t>Explaining Results’ </a:t>
            </a:r>
            <a:br>
              <a:rPr lang="en-US" dirty="0" smtClean="0"/>
            </a:br>
            <a:r>
              <a:rPr lang="en-US" dirty="0" smtClean="0"/>
              <a:t>Importance</a:t>
            </a:r>
            <a:endParaRPr lang="en-US" dirty="0"/>
          </a:p>
        </p:txBody>
      </p:sp>
      <p:sp>
        <p:nvSpPr>
          <p:cNvPr id="3" name="Content Placeholder 2"/>
          <p:cNvSpPr>
            <a:spLocks noGrp="1"/>
          </p:cNvSpPr>
          <p:nvPr>
            <p:ph idx="1"/>
          </p:nvPr>
        </p:nvSpPr>
        <p:spPr>
          <a:xfrm>
            <a:off x="457200" y="2179637"/>
            <a:ext cx="8229600" cy="4525963"/>
          </a:xfrm>
        </p:spPr>
        <p:txBody>
          <a:bodyPr>
            <a:normAutofit lnSpcReduction="10000"/>
          </a:bodyPr>
          <a:lstStyle/>
          <a:p>
            <a:r>
              <a:rPr lang="en-US" dirty="0" smtClean="0"/>
              <a:t>The explanation process creates great value in the AAR</a:t>
            </a:r>
          </a:p>
          <a:p>
            <a:r>
              <a:rPr lang="en-US" dirty="0" smtClean="0"/>
              <a:t>It forces understanding of the difference between results and expectation</a:t>
            </a:r>
          </a:p>
          <a:p>
            <a:pPr lvl="1"/>
            <a:r>
              <a:rPr lang="en-US" dirty="0" smtClean="0"/>
              <a:t>The expectation is created by the plan, prior period, or standard</a:t>
            </a:r>
          </a:p>
          <a:p>
            <a:pPr lvl="1"/>
            <a:r>
              <a:rPr lang="en-US" dirty="0" smtClean="0"/>
              <a:t>The variance to expectation is an efficient way to use the leader’s time</a:t>
            </a:r>
          </a:p>
          <a:p>
            <a:pPr lvl="1"/>
            <a:r>
              <a:rPr lang="en-US" dirty="0" smtClean="0"/>
              <a:t>Variance enables management by exception</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48</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457200"/>
            <a:ext cx="8229600" cy="1143000"/>
          </a:xfrm>
          <a:noFill/>
          <a:ln/>
        </p:spPr>
        <p:txBody>
          <a:bodyPr>
            <a:normAutofit fontScale="90000"/>
          </a:bodyPr>
          <a:lstStyle/>
          <a:p>
            <a:pPr algn="l"/>
            <a:r>
              <a:rPr lang="en-US" dirty="0"/>
              <a:t>Explaining Results: </a:t>
            </a:r>
            <a:r>
              <a:rPr lang="en-US" dirty="0" smtClean="0"/>
              <a:t/>
            </a:r>
            <a:br>
              <a:rPr lang="en-US" dirty="0" smtClean="0"/>
            </a:br>
            <a:r>
              <a:rPr lang="en-US" dirty="0" smtClean="0"/>
              <a:t>Example</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49</a:t>
            </a:fld>
            <a:endParaRPr lang="en-US"/>
          </a:p>
        </p:txBody>
      </p:sp>
      <p:graphicFrame>
        <p:nvGraphicFramePr>
          <p:cNvPr id="43011" name="Object 3"/>
          <p:cNvGraphicFramePr>
            <a:graphicFrameLocks/>
          </p:cNvGraphicFramePr>
          <p:nvPr>
            <p:extLst>
              <p:ext uri="{D42A27DB-BD31-4B8C-83A1-F6EECF244321}">
                <p14:modId xmlns:p14="http://schemas.microsoft.com/office/powerpoint/2010/main" xmlns="" val="1566077451"/>
              </p:ext>
            </p:extLst>
          </p:nvPr>
        </p:nvGraphicFramePr>
        <p:xfrm>
          <a:off x="914400" y="2235200"/>
          <a:ext cx="7426325" cy="4165600"/>
        </p:xfrm>
        <a:graphic>
          <a:graphicData uri="http://schemas.openxmlformats.org/presentationml/2006/ole">
            <p:oleObj spid="_x0000_s40984" name="Chart" r:id="rId4" imgW="2838557" imgH="1638360" progId="Excel.Sheet.8">
              <p:embed followColorScheme="full"/>
            </p:oleObj>
          </a:graphicData>
        </a:graphic>
      </p:graphicFrame>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57200"/>
            <a:ext cx="8229600" cy="1143000"/>
          </a:xfrm>
        </p:spPr>
        <p:txBody>
          <a:bodyPr>
            <a:noAutofit/>
          </a:bodyPr>
          <a:lstStyle/>
          <a:p>
            <a:pPr algn="l"/>
            <a:r>
              <a:rPr lang="en-US" sz="4000" dirty="0"/>
              <a:t>Planning </a:t>
            </a:r>
            <a:r>
              <a:rPr lang="en-US" sz="4000" dirty="0" smtClean="0"/>
              <a:t>Provides</a:t>
            </a:r>
            <a:br>
              <a:rPr lang="en-US" sz="4000" dirty="0" smtClean="0"/>
            </a:br>
            <a:r>
              <a:rPr lang="en-US" sz="4000" dirty="0" smtClean="0"/>
              <a:t>Guidance</a:t>
            </a:r>
            <a:endParaRPr lang="en-US" sz="4000" dirty="0"/>
          </a:p>
        </p:txBody>
      </p:sp>
      <p:sp>
        <p:nvSpPr>
          <p:cNvPr id="39939" name="Rectangle 3"/>
          <p:cNvSpPr>
            <a:spLocks noGrp="1" noChangeArrowheads="1"/>
          </p:cNvSpPr>
          <p:nvPr>
            <p:ph idx="1"/>
          </p:nvPr>
        </p:nvSpPr>
        <p:spPr>
          <a:xfrm>
            <a:off x="685800" y="2286000"/>
            <a:ext cx="7772400" cy="4114800"/>
          </a:xfrm>
        </p:spPr>
        <p:txBody>
          <a:bodyPr/>
          <a:lstStyle/>
          <a:p>
            <a:r>
              <a:rPr lang="en-US" dirty="0" smtClean="0"/>
              <a:t>Bridges the gap between the more strategic Commander’s </a:t>
            </a:r>
            <a:r>
              <a:rPr lang="en-US" dirty="0"/>
              <a:t>I</a:t>
            </a:r>
            <a:r>
              <a:rPr lang="en-US" dirty="0" smtClean="0"/>
              <a:t>ntent and tactical execution</a:t>
            </a:r>
          </a:p>
          <a:p>
            <a:pPr lvl="1"/>
            <a:r>
              <a:rPr lang="en-US" dirty="0" smtClean="0">
                <a:solidFill>
                  <a:schemeClr val="accent3">
                    <a:lumMod val="50000"/>
                  </a:schemeClr>
                </a:solidFill>
                <a:effectLst>
                  <a:outerShdw blurRad="38100" dist="38100" dir="2700000" algn="tl">
                    <a:srgbClr val="000000">
                      <a:alpha val="43137"/>
                    </a:srgbClr>
                  </a:outerShdw>
                </a:effectLst>
              </a:rPr>
              <a:t>What</a:t>
            </a:r>
            <a:r>
              <a:rPr lang="en-US" dirty="0" smtClean="0">
                <a:effectLst>
                  <a:outerShdw blurRad="38100" dist="38100" dir="2700000" algn="tl">
                    <a:srgbClr val="000000">
                      <a:alpha val="43137"/>
                    </a:srgbClr>
                  </a:outerShdw>
                </a:effectLst>
              </a:rPr>
              <a:t> </a:t>
            </a:r>
            <a:r>
              <a:rPr lang="en-US" dirty="0" smtClean="0"/>
              <a:t>will be done</a:t>
            </a:r>
          </a:p>
          <a:p>
            <a:pPr lvl="1"/>
            <a:r>
              <a:rPr lang="en-US" dirty="0">
                <a:solidFill>
                  <a:schemeClr val="accent3">
                    <a:lumMod val="50000"/>
                  </a:schemeClr>
                </a:solidFill>
                <a:effectLst>
                  <a:outerShdw blurRad="38100" dist="38100" dir="2700000" algn="tl">
                    <a:srgbClr val="000000">
                      <a:alpha val="43137"/>
                    </a:srgbClr>
                  </a:outerShdw>
                </a:effectLst>
              </a:rPr>
              <a:t>Who</a:t>
            </a:r>
            <a:r>
              <a:rPr lang="en-US" dirty="0" smtClean="0"/>
              <a:t> will do it</a:t>
            </a:r>
          </a:p>
          <a:p>
            <a:pPr lvl="1"/>
            <a:r>
              <a:rPr lang="en-US" dirty="0">
                <a:solidFill>
                  <a:schemeClr val="accent3">
                    <a:lumMod val="50000"/>
                  </a:schemeClr>
                </a:solidFill>
                <a:effectLst>
                  <a:outerShdw blurRad="38100" dist="38100" dir="2700000" algn="tl">
                    <a:srgbClr val="000000">
                      <a:alpha val="43137"/>
                    </a:srgbClr>
                  </a:outerShdw>
                </a:effectLst>
              </a:rPr>
              <a:t>When</a:t>
            </a:r>
            <a:r>
              <a:rPr lang="en-US" dirty="0" smtClean="0"/>
              <a:t> will it be accomplished</a:t>
            </a:r>
          </a:p>
          <a:p>
            <a:r>
              <a:rPr lang="en-US" dirty="0" smtClean="0"/>
              <a:t>Differentiates an military unit from a mob</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5</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457200"/>
            <a:ext cx="8229600" cy="1143000"/>
          </a:xfrm>
        </p:spPr>
        <p:txBody>
          <a:bodyPr>
            <a:normAutofit fontScale="90000"/>
          </a:bodyPr>
          <a:lstStyle/>
          <a:p>
            <a:pPr algn="l"/>
            <a:r>
              <a:rPr lang="en-US" dirty="0"/>
              <a:t>Step 3: Reporting Action </a:t>
            </a:r>
            <a:r>
              <a:rPr lang="en-US" dirty="0" smtClean="0"/>
              <a:t/>
            </a:r>
            <a:br>
              <a:rPr lang="en-US" dirty="0" smtClean="0"/>
            </a:br>
            <a:r>
              <a:rPr lang="en-US" dirty="0" smtClean="0"/>
              <a:t>Items</a:t>
            </a:r>
            <a:endParaRPr lang="en-US" dirty="0"/>
          </a:p>
        </p:txBody>
      </p:sp>
      <p:sp>
        <p:nvSpPr>
          <p:cNvPr id="16387" name="Rectangle 3"/>
          <p:cNvSpPr>
            <a:spLocks noGrp="1" noChangeArrowheads="1"/>
          </p:cNvSpPr>
          <p:nvPr>
            <p:ph idx="1"/>
          </p:nvPr>
        </p:nvSpPr>
        <p:spPr>
          <a:xfrm>
            <a:off x="685800" y="2209800"/>
            <a:ext cx="7772400" cy="4114800"/>
          </a:xfrm>
        </p:spPr>
        <p:txBody>
          <a:bodyPr/>
          <a:lstStyle/>
          <a:p>
            <a:r>
              <a:rPr lang="en-US" dirty="0" smtClean="0"/>
              <a:t>Goal is to capture the lessons learned and assign specific action items </a:t>
            </a:r>
          </a:p>
          <a:p>
            <a:r>
              <a:rPr lang="en-US" dirty="0" smtClean="0"/>
              <a:t>Uses W-3 format</a:t>
            </a:r>
          </a:p>
          <a:p>
            <a:pPr lvl="1"/>
            <a:r>
              <a:rPr lang="en-US" b="1" dirty="0" smtClean="0">
                <a:solidFill>
                  <a:schemeClr val="accent1">
                    <a:lumMod val="75000"/>
                  </a:schemeClr>
                </a:solidFill>
                <a:effectLst>
                  <a:outerShdw blurRad="38100" dist="38100" dir="2700000" algn="tl">
                    <a:srgbClr val="000000">
                      <a:alpha val="43137"/>
                    </a:srgbClr>
                  </a:outerShdw>
                </a:effectLst>
              </a:rPr>
              <a:t>Who</a:t>
            </a:r>
            <a:r>
              <a:rPr lang="en-US" dirty="0" smtClean="0">
                <a:solidFill>
                  <a:schemeClr val="accent1">
                    <a:lumMod val="75000"/>
                  </a:schemeClr>
                </a:solidFill>
                <a:effectLst>
                  <a:outerShdw blurRad="38100" dist="38100" dir="2700000" algn="tl">
                    <a:srgbClr val="000000">
                      <a:alpha val="43137"/>
                    </a:srgbClr>
                  </a:outerShdw>
                </a:effectLst>
              </a:rPr>
              <a:t> </a:t>
            </a:r>
            <a:r>
              <a:rPr lang="en-US" dirty="0" smtClean="0"/>
              <a:t>is responsible for the action</a:t>
            </a:r>
          </a:p>
          <a:p>
            <a:pPr lvl="1"/>
            <a:r>
              <a:rPr lang="en-US" b="1" dirty="0">
                <a:solidFill>
                  <a:schemeClr val="accent1">
                    <a:lumMod val="75000"/>
                  </a:schemeClr>
                </a:solidFill>
                <a:effectLst>
                  <a:outerShdw blurRad="38100" dist="38100" dir="2700000" algn="tl">
                    <a:srgbClr val="000000">
                      <a:alpha val="43137"/>
                    </a:srgbClr>
                  </a:outerShdw>
                </a:effectLst>
              </a:rPr>
              <a:t>What</a:t>
            </a:r>
            <a:r>
              <a:rPr lang="en-US" dirty="0" smtClean="0"/>
              <a:t> is going to be done</a:t>
            </a:r>
          </a:p>
          <a:p>
            <a:pPr lvl="1"/>
            <a:r>
              <a:rPr lang="en-US" b="1" dirty="0">
                <a:solidFill>
                  <a:schemeClr val="accent1">
                    <a:lumMod val="75000"/>
                  </a:schemeClr>
                </a:solidFill>
                <a:effectLst>
                  <a:outerShdw blurRad="38100" dist="38100" dir="2700000" algn="tl">
                    <a:srgbClr val="000000">
                      <a:alpha val="43137"/>
                    </a:srgbClr>
                  </a:outerShdw>
                </a:effectLst>
              </a:rPr>
              <a:t>When</a:t>
            </a:r>
            <a:r>
              <a:rPr lang="en-US" dirty="0" smtClean="0"/>
              <a:t> will it be completed</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50</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pPr algn="l"/>
            <a:r>
              <a:rPr lang="en-US" dirty="0"/>
              <a:t>Action Items: Example</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82932D57-0C22-4811-955E-1D3BE0CC4CDA}" type="slidenum">
              <a:rPr lang="en-US" smtClean="0"/>
              <a:pPr/>
              <a:t>51</a:t>
            </a:fld>
            <a:endParaRPr lang="en-US"/>
          </a:p>
        </p:txBody>
      </p:sp>
      <p:sp>
        <p:nvSpPr>
          <p:cNvPr id="17411" name="Rectangle 3"/>
          <p:cNvSpPr>
            <a:spLocks noChangeArrowheads="1"/>
          </p:cNvSpPr>
          <p:nvPr/>
        </p:nvSpPr>
        <p:spPr bwMode="auto">
          <a:xfrm>
            <a:off x="228600" y="2573338"/>
            <a:ext cx="8763000" cy="2227262"/>
          </a:xfrm>
          <a:prstGeom prst="rect">
            <a:avLst/>
          </a:prstGeom>
          <a:noFill/>
          <a:ln w="9525">
            <a:noFill/>
            <a:miter lim="800000"/>
            <a:headEnd/>
            <a:tailEnd/>
          </a:ln>
          <a:effectLst/>
        </p:spPr>
        <p:txBody>
          <a:bodyPr lIns="92075" tIns="46038" rIns="92075" bIns="46038">
            <a:spAutoFit/>
          </a:bodyPr>
          <a:lstStyle/>
          <a:p>
            <a:r>
              <a:rPr lang="en-US" sz="2800" dirty="0">
                <a:solidFill>
                  <a:schemeClr val="accent1">
                    <a:lumMod val="75000"/>
                  </a:schemeClr>
                </a:solidFill>
                <a:effectLst>
                  <a:outerShdw blurRad="38100" dist="38100" dir="2700000" algn="tl">
                    <a:srgbClr val="000000">
                      <a:alpha val="43137"/>
                    </a:srgbClr>
                  </a:outerShdw>
                </a:effectLst>
                <a:latin typeface="+mn-lt"/>
              </a:rPr>
              <a:t>Who		What 					</a:t>
            </a:r>
            <a:r>
              <a:rPr lang="en-US" sz="2800" dirty="0" smtClean="0">
                <a:solidFill>
                  <a:schemeClr val="accent1">
                    <a:lumMod val="75000"/>
                  </a:schemeClr>
                </a:solidFill>
                <a:effectLst>
                  <a:outerShdw blurRad="38100" dist="38100" dir="2700000" algn="tl">
                    <a:srgbClr val="000000">
                      <a:alpha val="43137"/>
                    </a:srgbClr>
                  </a:outerShdw>
                </a:effectLst>
                <a:latin typeface="+mn-lt"/>
              </a:rPr>
              <a:t>	When</a:t>
            </a:r>
            <a:endParaRPr lang="en-US" sz="2800" dirty="0">
              <a:solidFill>
                <a:schemeClr val="accent1">
                  <a:lumMod val="75000"/>
                </a:schemeClr>
              </a:solidFill>
              <a:effectLst>
                <a:outerShdw blurRad="38100" dist="38100" dir="2700000" algn="tl">
                  <a:srgbClr val="000000">
                    <a:alpha val="43137"/>
                  </a:srgbClr>
                </a:outerShdw>
              </a:effectLst>
              <a:latin typeface="+mn-lt"/>
            </a:endParaRPr>
          </a:p>
          <a:p>
            <a:endParaRPr lang="en-US" sz="2800" dirty="0">
              <a:latin typeface="+mn-lt"/>
            </a:endParaRPr>
          </a:p>
          <a:p>
            <a:r>
              <a:rPr lang="en-US" sz="2800" b="0" dirty="0">
                <a:latin typeface="+mn-lt"/>
              </a:rPr>
              <a:t>York		Adjust Carburetors for Winter 	</a:t>
            </a:r>
            <a:r>
              <a:rPr lang="en-US" sz="2800" b="0" dirty="0" smtClean="0">
                <a:latin typeface="+mn-lt"/>
              </a:rPr>
              <a:t>	Jan </a:t>
            </a:r>
            <a:r>
              <a:rPr lang="en-US" sz="2800" b="0" dirty="0">
                <a:latin typeface="+mn-lt"/>
              </a:rPr>
              <a:t>15</a:t>
            </a:r>
          </a:p>
          <a:p>
            <a:r>
              <a:rPr lang="en-US" sz="2800" b="0" dirty="0">
                <a:latin typeface="+mn-lt"/>
              </a:rPr>
              <a:t>Murphy	Try Alternate Fuel Source		</a:t>
            </a:r>
            <a:r>
              <a:rPr lang="en-US" sz="2800" b="0" dirty="0" smtClean="0">
                <a:latin typeface="+mn-lt"/>
              </a:rPr>
              <a:t>	Mar </a:t>
            </a:r>
            <a:r>
              <a:rPr lang="en-US" sz="2800" b="0" dirty="0">
                <a:latin typeface="+mn-lt"/>
              </a:rPr>
              <a:t>1</a:t>
            </a:r>
          </a:p>
          <a:p>
            <a:r>
              <a:rPr lang="en-US" sz="2800" b="0" dirty="0">
                <a:latin typeface="+mn-lt"/>
              </a:rPr>
              <a:t>Bong		Investigate Maintenance Anomalies	Mar 30</a:t>
            </a:r>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dirty="0"/>
              <a:t>Step 4: Evaluation</a:t>
            </a:r>
          </a:p>
        </p:txBody>
      </p:sp>
      <p:sp>
        <p:nvSpPr>
          <p:cNvPr id="18435" name="Rectangle 3"/>
          <p:cNvSpPr>
            <a:spLocks noGrp="1" noChangeArrowheads="1"/>
          </p:cNvSpPr>
          <p:nvPr>
            <p:ph idx="1"/>
          </p:nvPr>
        </p:nvSpPr>
        <p:spPr>
          <a:xfrm>
            <a:off x="685800" y="2286000"/>
            <a:ext cx="7772400" cy="4343400"/>
          </a:xfrm>
        </p:spPr>
        <p:txBody>
          <a:bodyPr>
            <a:normAutofit/>
          </a:bodyPr>
          <a:lstStyle/>
          <a:p>
            <a:pPr>
              <a:lnSpc>
                <a:spcPct val="90000"/>
              </a:lnSpc>
            </a:pPr>
            <a:r>
              <a:rPr lang="en-US" dirty="0" smtClean="0"/>
              <a:t>Cost based performance management should be on subordinates’ annual outlines</a:t>
            </a:r>
          </a:p>
          <a:p>
            <a:pPr>
              <a:lnSpc>
                <a:spcPct val="90000"/>
              </a:lnSpc>
            </a:pPr>
            <a:r>
              <a:rPr lang="en-US" dirty="0" smtClean="0"/>
              <a:t>Leaders should evaluate  subordinates each cycle on:</a:t>
            </a:r>
          </a:p>
          <a:p>
            <a:pPr lvl="1">
              <a:lnSpc>
                <a:spcPct val="90000"/>
              </a:lnSpc>
            </a:pPr>
            <a:r>
              <a:rPr lang="en-US" dirty="0" smtClean="0"/>
              <a:t>Ability to understand and explain costs and variances</a:t>
            </a:r>
          </a:p>
          <a:p>
            <a:pPr lvl="1">
              <a:lnSpc>
                <a:spcPct val="90000"/>
              </a:lnSpc>
            </a:pPr>
            <a:r>
              <a:rPr lang="en-US" dirty="0" smtClean="0"/>
              <a:t>Ability to demonstrate knowledge by continuously improving performance</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52</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sp>
        <p:nvSpPr>
          <p:cNvPr id="3" name="Content Placeholder 2"/>
          <p:cNvSpPr>
            <a:spLocks noGrp="1"/>
          </p:cNvSpPr>
          <p:nvPr>
            <p:ph idx="1"/>
          </p:nvPr>
        </p:nvSpPr>
        <p:spPr/>
        <p:txBody>
          <a:bodyPr/>
          <a:lstStyle/>
          <a:p>
            <a:r>
              <a:rPr lang="en-US" dirty="0" smtClean="0"/>
              <a:t>Who is responsible for generating lessons learned and action items?</a:t>
            </a:r>
          </a:p>
          <a:p>
            <a:r>
              <a:rPr lang="en-US" dirty="0" smtClean="0"/>
              <a:t>What are the key components of an action item? </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53</a:t>
            </a:fld>
            <a:endParaRPr lang="en-US"/>
          </a:p>
        </p:txBody>
      </p:sp>
      <p:pic>
        <p:nvPicPr>
          <p:cNvPr id="90114"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5240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3928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My Documents\Phyllis\DIS-Pictures\DIS-Chopin addressing issue.bmp"/>
          <p:cNvPicPr>
            <a:picLocks noChangeAspect="1" noChangeArrowheads="1"/>
          </p:cNvPicPr>
          <p:nvPr/>
        </p:nvPicPr>
        <p:blipFill>
          <a:blip r:embed="rId3" cstate="print"/>
          <a:srcRect/>
          <a:stretch>
            <a:fillRect/>
          </a:stretch>
        </p:blipFill>
        <p:spPr bwMode="auto">
          <a:xfrm flipH="1">
            <a:off x="228600" y="1752600"/>
            <a:ext cx="3733800" cy="2808288"/>
          </a:xfrm>
          <a:prstGeom prst="rect">
            <a:avLst/>
          </a:prstGeom>
          <a:noFill/>
        </p:spPr>
      </p:pic>
      <p:pic>
        <p:nvPicPr>
          <p:cNvPr id="9219" name="Picture 3" descr="C:\My Documents\Phyllis\DIS-Pictures\DIS-Addressing Issue.bmp"/>
          <p:cNvPicPr>
            <a:picLocks noChangeAspect="1" noChangeArrowheads="1"/>
          </p:cNvPicPr>
          <p:nvPr/>
        </p:nvPicPr>
        <p:blipFill>
          <a:blip r:embed="rId4" cstate="print"/>
          <a:srcRect/>
          <a:stretch>
            <a:fillRect/>
          </a:stretch>
        </p:blipFill>
        <p:spPr bwMode="auto">
          <a:xfrm>
            <a:off x="4267200" y="3544888"/>
            <a:ext cx="4572000" cy="2855912"/>
          </a:xfrm>
          <a:prstGeom prst="rect">
            <a:avLst/>
          </a:prstGeom>
          <a:noFill/>
        </p:spPr>
      </p:pic>
      <p:sp>
        <p:nvSpPr>
          <p:cNvPr id="9220" name="Text Box 4"/>
          <p:cNvSpPr txBox="1">
            <a:spLocks noChangeArrowheads="1"/>
          </p:cNvSpPr>
          <p:nvPr/>
        </p:nvSpPr>
        <p:spPr bwMode="auto">
          <a:xfrm>
            <a:off x="533400" y="304800"/>
            <a:ext cx="8001000" cy="1446550"/>
          </a:xfrm>
          <a:prstGeom prst="rect">
            <a:avLst/>
          </a:prstGeom>
          <a:noFill/>
          <a:ln w="9525">
            <a:noFill/>
            <a:miter lim="800000"/>
            <a:headEnd/>
            <a:tailEnd/>
          </a:ln>
          <a:effectLst/>
        </p:spPr>
        <p:txBody>
          <a:bodyPr>
            <a:spAutoFit/>
          </a:bodyPr>
          <a:lstStyle/>
          <a:p>
            <a:pPr algn="ctr"/>
            <a:r>
              <a:rPr lang="en-US" sz="4400" b="0" dirty="0">
                <a:solidFill>
                  <a:srgbClr val="A50021"/>
                </a:solidFill>
                <a:effectLst>
                  <a:outerShdw blurRad="38100" dist="38100" dir="2700000" algn="tl">
                    <a:srgbClr val="000000">
                      <a:alpha val="43137"/>
                    </a:srgbClr>
                  </a:outerShdw>
                </a:effectLst>
                <a:latin typeface="Arial" charset="0"/>
              </a:rPr>
              <a:t>Garrison Commander Conducting AAR</a:t>
            </a:r>
            <a:endParaRPr lang="en-US" sz="3600" b="0" dirty="0">
              <a:solidFill>
                <a:srgbClr val="FF0000"/>
              </a:solidFill>
              <a:effectLst>
                <a:outerShdw blurRad="38100" dist="38100" dir="2700000" algn="tl">
                  <a:srgbClr val="000000">
                    <a:alpha val="43137"/>
                  </a:srgbClr>
                </a:outerShdw>
              </a:effectLst>
              <a:latin typeface="Book Antiqua" pitchFamily="18" charset="0"/>
            </a:endParaRPr>
          </a:p>
        </p:txBody>
      </p:sp>
      <p:sp>
        <p:nvSpPr>
          <p:cNvPr id="9221" name="Text Box 5"/>
          <p:cNvSpPr txBox="1">
            <a:spLocks noChangeArrowheads="1"/>
          </p:cNvSpPr>
          <p:nvPr/>
        </p:nvSpPr>
        <p:spPr bwMode="auto">
          <a:xfrm>
            <a:off x="4343400" y="1736725"/>
            <a:ext cx="4244975" cy="1311275"/>
          </a:xfrm>
          <a:prstGeom prst="rect">
            <a:avLst/>
          </a:prstGeom>
          <a:noFill/>
          <a:ln w="12700">
            <a:noFill/>
            <a:miter lim="800000"/>
            <a:headEnd type="none" w="sm" len="sm"/>
            <a:tailEnd type="none" w="sm" len="sm"/>
          </a:ln>
          <a:effectLst/>
        </p:spPr>
        <p:txBody>
          <a:bodyPr>
            <a:spAutoFit/>
          </a:bodyPr>
          <a:lstStyle/>
          <a:p>
            <a:pPr>
              <a:spcBef>
                <a:spcPct val="50000"/>
              </a:spcBef>
            </a:pPr>
            <a:r>
              <a:rPr lang="en-US" i="1" dirty="0">
                <a:solidFill>
                  <a:schemeClr val="tx2">
                    <a:lumMod val="60000"/>
                    <a:lumOff val="40000"/>
                  </a:schemeClr>
                </a:solidFill>
                <a:effectLst>
                  <a:outerShdw blurRad="38100" dist="38100" dir="2700000" algn="tl">
                    <a:srgbClr val="000000">
                      <a:alpha val="43137"/>
                    </a:srgbClr>
                  </a:outerShdw>
                </a:effectLst>
                <a:latin typeface="+mn-lt"/>
              </a:rPr>
              <a:t>“</a:t>
            </a:r>
            <a:r>
              <a:rPr lang="en-US" b="0" i="1" dirty="0">
                <a:solidFill>
                  <a:schemeClr val="tx2">
                    <a:lumMod val="60000"/>
                    <a:lumOff val="40000"/>
                  </a:schemeClr>
                </a:solidFill>
                <a:effectLst>
                  <a:outerShdw blurRad="38100" dist="38100" dir="2700000" algn="tl">
                    <a:srgbClr val="000000">
                      <a:alpha val="43137"/>
                    </a:srgbClr>
                  </a:outerShdw>
                </a:effectLst>
                <a:latin typeface="+mn-lt"/>
              </a:rPr>
              <a:t>When I’m sad ……</a:t>
            </a:r>
          </a:p>
          <a:p>
            <a:pPr>
              <a:spcBef>
                <a:spcPct val="50000"/>
              </a:spcBef>
            </a:pPr>
            <a:r>
              <a:rPr lang="en-US" sz="2400" b="0" i="1" dirty="0">
                <a:solidFill>
                  <a:schemeClr val="tx2">
                    <a:lumMod val="60000"/>
                    <a:lumOff val="40000"/>
                  </a:schemeClr>
                </a:solidFill>
                <a:effectLst>
                  <a:outerShdw blurRad="38100" dist="38100" dir="2700000" algn="tl">
                    <a:srgbClr val="000000">
                      <a:alpha val="43137"/>
                    </a:srgbClr>
                  </a:outerShdw>
                </a:effectLst>
                <a:latin typeface="+mn-lt"/>
              </a:rPr>
              <a:t>        </a:t>
            </a:r>
            <a:r>
              <a:rPr lang="en-US" b="0" i="1" dirty="0">
                <a:solidFill>
                  <a:schemeClr val="tx2">
                    <a:lumMod val="60000"/>
                    <a:lumOff val="40000"/>
                  </a:schemeClr>
                </a:solidFill>
                <a:effectLst>
                  <a:outerShdw blurRad="38100" dist="38100" dir="2700000" algn="tl">
                    <a:srgbClr val="000000">
                      <a:alpha val="43137"/>
                    </a:srgbClr>
                  </a:outerShdw>
                </a:effectLst>
                <a:latin typeface="+mn-lt"/>
              </a:rPr>
              <a:t>my people get sad”</a:t>
            </a:r>
            <a:endParaRPr lang="en-US" sz="2400" b="0" i="1" dirty="0">
              <a:solidFill>
                <a:schemeClr val="tx2">
                  <a:lumMod val="60000"/>
                  <a:lumOff val="40000"/>
                </a:schemeClr>
              </a:solidFill>
              <a:effectLst>
                <a:outerShdw blurRad="38100" dist="38100" dir="2700000" algn="tl">
                  <a:srgbClr val="000000">
                    <a:alpha val="43137"/>
                  </a:srgbClr>
                </a:outerShdw>
              </a:effectLst>
              <a:latin typeface="+mn-lt"/>
            </a:endParaRPr>
          </a:p>
        </p:txBody>
      </p:sp>
      <p:sp>
        <p:nvSpPr>
          <p:cNvPr id="9222" name="Text Box 6"/>
          <p:cNvSpPr txBox="1">
            <a:spLocks noChangeArrowheads="1"/>
          </p:cNvSpPr>
          <p:nvPr/>
        </p:nvSpPr>
        <p:spPr bwMode="auto">
          <a:xfrm>
            <a:off x="517525" y="5124450"/>
            <a:ext cx="3744358" cy="1077218"/>
          </a:xfrm>
          <a:prstGeom prst="rect">
            <a:avLst/>
          </a:prstGeom>
          <a:noFill/>
          <a:ln w="12700">
            <a:noFill/>
            <a:miter lim="800000"/>
            <a:headEnd type="none" w="sm" len="sm"/>
            <a:tailEnd type="none" w="sm" len="sm"/>
          </a:ln>
          <a:effectLst/>
        </p:spPr>
        <p:txBody>
          <a:bodyPr wrap="none">
            <a:spAutoFit/>
          </a:bodyPr>
          <a:lstStyle/>
          <a:p>
            <a:r>
              <a:rPr lang="en-US" b="0" i="1" dirty="0">
                <a:solidFill>
                  <a:schemeClr val="tx2">
                    <a:lumMod val="60000"/>
                    <a:lumOff val="40000"/>
                  </a:schemeClr>
                </a:solidFill>
                <a:effectLst>
                  <a:outerShdw blurRad="38100" dist="38100" dir="2700000" algn="tl">
                    <a:srgbClr val="000000">
                      <a:alpha val="43137"/>
                    </a:srgbClr>
                  </a:outerShdw>
                </a:effectLst>
                <a:latin typeface="+mn-lt"/>
              </a:rPr>
              <a:t>“and then they try</a:t>
            </a:r>
          </a:p>
          <a:p>
            <a:r>
              <a:rPr lang="en-US" b="0" i="1" dirty="0">
                <a:solidFill>
                  <a:schemeClr val="tx2">
                    <a:lumMod val="60000"/>
                    <a:lumOff val="40000"/>
                  </a:schemeClr>
                </a:solidFill>
                <a:effectLst>
                  <a:outerShdw blurRad="38100" dist="38100" dir="2700000" algn="tl">
                    <a:srgbClr val="000000">
                      <a:alpha val="43137"/>
                    </a:srgbClr>
                  </a:outerShdw>
                </a:effectLst>
                <a:latin typeface="+mn-lt"/>
              </a:rPr>
              <a:t> to make me happy!”</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A70CC512-1A77-44B8-9C00-B468E6EA3112}"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253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253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2534" name="Rectangle 6"/>
          <p:cNvSpPr>
            <a:spLocks noGrp="1" noChangeArrowheads="1"/>
          </p:cNvSpPr>
          <p:nvPr>
            <p:ph type="subTitle" idx="1"/>
          </p:nvPr>
        </p:nvSpPr>
        <p:spPr>
          <a:xfrm>
            <a:off x="1371600" y="2971800"/>
            <a:ext cx="6781800" cy="3125788"/>
          </a:xfrm>
          <a:noFill/>
          <a:ln/>
        </p:spPr>
        <p:txBody>
          <a:bodyPr>
            <a:normAutofit lnSpcReduction="10000"/>
          </a:bodyPr>
          <a:lstStyle/>
          <a:p>
            <a:pPr marL="342900" indent="-342900" algn="l"/>
            <a:r>
              <a:rPr lang="en-US" sz="3600" b="0">
                <a:solidFill>
                  <a:schemeClr val="tx2">
                    <a:lumMod val="60000"/>
                    <a:lumOff val="40000"/>
                  </a:schemeClr>
                </a:solidFill>
              </a:rPr>
              <a:t>Plan</a:t>
            </a:r>
            <a:r>
              <a:rPr lang="en-US" sz="3600">
                <a:solidFill>
                  <a:schemeClr val="tx2">
                    <a:lumMod val="60000"/>
                    <a:lumOff val="40000"/>
                  </a:schemeClr>
                </a:solidFill>
              </a:rPr>
              <a:t>						</a:t>
            </a:r>
            <a:r>
              <a:rPr lang="en-US" sz="3600" b="0">
                <a:solidFill>
                  <a:schemeClr val="tx2">
                    <a:lumMod val="60000"/>
                    <a:lumOff val="40000"/>
                  </a:schemeClr>
                </a:solidFill>
                <a:effectLst>
                  <a:outerShdw blurRad="38100" dist="38100" dir="2700000" algn="tl">
                    <a:srgbClr val="C0C0C0"/>
                  </a:outerShdw>
                </a:effectLst>
              </a:rPr>
              <a:t>$717</a:t>
            </a:r>
            <a:endParaRPr lang="en-US" sz="3600">
              <a:solidFill>
                <a:schemeClr val="tx2">
                  <a:lumMod val="60000"/>
                  <a:lumOff val="40000"/>
                </a:schemeClr>
              </a:solidFill>
            </a:endParaRPr>
          </a:p>
          <a:p>
            <a:pPr marL="342900" indent="-342900"/>
            <a:endParaRPr lang="en-US" sz="3600">
              <a:solidFill>
                <a:schemeClr val="tx2">
                  <a:lumMod val="60000"/>
                  <a:lumOff val="40000"/>
                </a:schemeClr>
              </a:solidFill>
            </a:endParaRPr>
          </a:p>
          <a:p>
            <a:pPr marL="342900" indent="-342900" algn="l"/>
            <a:r>
              <a:rPr lang="en-US" sz="3600" b="0">
                <a:solidFill>
                  <a:schemeClr val="tx2">
                    <a:lumMod val="60000"/>
                    <a:lumOff val="40000"/>
                  </a:schemeClr>
                </a:solidFill>
              </a:rPr>
              <a:t>Actual / Best Available		</a:t>
            </a:r>
            <a:r>
              <a:rPr lang="en-US" sz="3600" b="0">
                <a:solidFill>
                  <a:schemeClr val="tx2">
                    <a:lumMod val="60000"/>
                    <a:lumOff val="40000"/>
                  </a:schemeClr>
                </a:solidFill>
                <a:effectLst>
                  <a:outerShdw blurRad="38100" dist="38100" dir="2700000" algn="tl">
                    <a:srgbClr val="C0C0C0"/>
                  </a:outerShdw>
                </a:effectLst>
              </a:rPr>
              <a:t>$655</a:t>
            </a:r>
            <a:endParaRPr lang="en-US" sz="3600">
              <a:solidFill>
                <a:schemeClr val="tx2">
                  <a:lumMod val="60000"/>
                  <a:lumOff val="40000"/>
                </a:schemeClr>
              </a:solidFill>
            </a:endParaRPr>
          </a:p>
          <a:p>
            <a:pPr marL="342900" indent="-342900"/>
            <a:endParaRPr lang="en-US" sz="3600">
              <a:solidFill>
                <a:schemeClr val="tx2">
                  <a:lumMod val="60000"/>
                  <a:lumOff val="40000"/>
                </a:schemeClr>
              </a:solidFill>
            </a:endParaRPr>
          </a:p>
          <a:p>
            <a:pPr marL="342900" indent="-342900" algn="l"/>
            <a:r>
              <a:rPr lang="en-US" sz="3600" b="0">
                <a:solidFill>
                  <a:schemeClr val="tx2">
                    <a:lumMod val="60000"/>
                    <a:lumOff val="40000"/>
                  </a:schemeClr>
                </a:solidFill>
              </a:rPr>
              <a:t>Variance</a:t>
            </a:r>
            <a:r>
              <a:rPr lang="en-US" sz="1800">
                <a:solidFill>
                  <a:schemeClr val="tx2">
                    <a:lumMod val="60000"/>
                    <a:lumOff val="40000"/>
                  </a:schemeClr>
                </a:solidFill>
              </a:rPr>
              <a:t>  					</a:t>
            </a:r>
            <a:r>
              <a:rPr lang="en-US" sz="3600" b="0">
                <a:solidFill>
                  <a:schemeClr val="tx2">
                    <a:lumMod val="60000"/>
                    <a:lumOff val="40000"/>
                  </a:schemeClr>
                </a:solidFill>
                <a:effectLst>
                  <a:outerShdw blurRad="38100" dist="38100" dir="2700000" algn="tl">
                    <a:srgbClr val="C0C0C0"/>
                  </a:outerShdw>
                </a:effectLst>
              </a:rPr>
              <a:t>$  62</a:t>
            </a:r>
          </a:p>
        </p:txBody>
      </p:sp>
      <p:sp>
        <p:nvSpPr>
          <p:cNvPr id="4" name="Footer Placeholder 3"/>
          <p:cNvSpPr>
            <a:spLocks noGrp="1"/>
          </p:cNvSpPr>
          <p:nvPr>
            <p:ph type="ftr" sz="quarter" idx="11"/>
          </p:nvPr>
        </p:nvSpPr>
        <p:spPr>
          <a:xfrm>
            <a:off x="3124200" y="6569075"/>
            <a:ext cx="2895600" cy="365125"/>
          </a:xfrm>
        </p:spPr>
        <p:txBody>
          <a:bodyPr/>
          <a:lstStyle/>
          <a:p>
            <a:pPr algn="ctr"/>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185C8EA-2E82-4517-9C06-44B58D41247F}" type="slidenum">
              <a:rPr lang="en-US" smtClean="0"/>
              <a:pPr algn="r"/>
              <a:t>55</a:t>
            </a:fld>
            <a:endParaRPr lang="en-US" dirty="0"/>
          </a:p>
        </p:txBody>
      </p:sp>
      <p:grpSp>
        <p:nvGrpSpPr>
          <p:cNvPr id="2" name="Group 7"/>
          <p:cNvGrpSpPr>
            <a:grpSpLocks/>
          </p:cNvGrpSpPr>
          <p:nvPr/>
        </p:nvGrpSpPr>
        <p:grpSpPr bwMode="auto">
          <a:xfrm>
            <a:off x="228600" y="152400"/>
            <a:ext cx="8434388" cy="6453188"/>
            <a:chOff x="144" y="96"/>
            <a:chExt cx="5313" cy="4065"/>
          </a:xfrm>
        </p:grpSpPr>
        <p:sp>
          <p:nvSpPr>
            <p:cNvPr id="22536" name="AutoShape 8"/>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9"/>
            <p:cNvGrpSpPr>
              <a:grpSpLocks/>
            </p:cNvGrpSpPr>
            <p:nvPr/>
          </p:nvGrpSpPr>
          <p:grpSpPr bwMode="auto">
            <a:xfrm>
              <a:off x="144" y="96"/>
              <a:ext cx="720" cy="613"/>
              <a:chOff x="144" y="96"/>
              <a:chExt cx="720" cy="613"/>
            </a:xfrm>
          </p:grpSpPr>
          <p:sp>
            <p:nvSpPr>
              <p:cNvPr id="22538" name="Freeform 10"/>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2539" name="Freeform 11"/>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2540" name="Freeform 12"/>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2541" name="Freeform 13"/>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2542" name="Freeform 14"/>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2543" name="Freeform 15"/>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2544" name="Freeform 16"/>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45" name="Freeform 17"/>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2546" name="Freeform 18"/>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2547" name="Freeform 19"/>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2548" name="Freeform 20"/>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2549" name="Freeform 21"/>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550" name="Freeform 22"/>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2551" name="Freeform 23"/>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2552" name="Freeform 24"/>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53" name="Freeform 25"/>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554" name="Freeform 26"/>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2555" name="Freeform 27"/>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56" name="Freeform 28"/>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57" name="Freeform 29"/>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58" name="Freeform 30"/>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59" name="Freeform 31"/>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60" name="Freeform 32"/>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61" name="Freeform 33"/>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62" name="Freeform 34"/>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63" name="Freeform 35"/>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2564" name="Freeform 36"/>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565" name="Freeform 37"/>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2566" name="Freeform 38"/>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2567" name="Freeform 39"/>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68" name="Freeform 40"/>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69" name="Freeform 41"/>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70" name="Freeform 42"/>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71" name="Freeform 43"/>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72" name="Freeform 44"/>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73" name="Line 45"/>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574" name="Freeform 46"/>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75" name="Freeform 47"/>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76" name="Freeform 48"/>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77" name="Line 49"/>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578" name="Freeform 50"/>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579" name="Freeform 51"/>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80" name="Freeform 52"/>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81" name="Freeform 53"/>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2" name="Freeform 54"/>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3" name="Freeform 55"/>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84" name="Freeform 56"/>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5" name="Freeform 57"/>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6" name="Freeform 58"/>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7" name="Freeform 59"/>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8" name="Freeform 60"/>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89" name="Freeform 61"/>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90" name="Freeform 62"/>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1" name="Freeform 63"/>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92" name="Freeform 64"/>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93" name="Freeform 65"/>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4" name="Freeform 66"/>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5" name="Freeform 67"/>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6" name="Freeform 68"/>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7" name="Freeform 69"/>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598" name="Freeform 70"/>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599" name="Freeform 71"/>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00" name="Freeform 72"/>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01" name="Line 73"/>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02" name="Freeform 74"/>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03" name="Freeform 75"/>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04" name="Freeform 76"/>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05" name="Freeform 77"/>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2606" name="Freeform 78"/>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07" name="Freeform 79"/>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08" name="Freeform 80"/>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09" name="Freeform 81"/>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0" name="Freeform 82"/>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1" name="Freeform 83"/>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2" name="Line 84"/>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13" name="Freeform 85"/>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4" name="Freeform 86"/>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5" name="Line 87"/>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16" name="Freeform 88"/>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7" name="Line 89"/>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18" name="Freeform 90"/>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19" name="Line 91"/>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20" name="Freeform 92"/>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1" name="Freeform 93"/>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2" name="Freeform 94"/>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3" name="Freeform 95"/>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4" name="Freeform 96"/>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5" name="Freeform 97"/>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26" name="Freeform 98"/>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2627" name="Freeform 99"/>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2628" name="Freeform 100"/>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2629" name="Freeform 101"/>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630" name="Freeform 102"/>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31" name="Freeform 103"/>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32" name="Line 104"/>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33" name="Line 105"/>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34" name="Freeform 106"/>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635" name="Freeform 107"/>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36" name="Freeform 108"/>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637" name="Freeform 109"/>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638" name="Freeform 110"/>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2639" name="Freeform 111"/>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2640" name="Rectangle 112"/>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2641" name="Freeform 113"/>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42" name="Freeform 114"/>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43" name="Line 115"/>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44" name="Line 116"/>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45" name="Line 117"/>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46" name="Freeform 118"/>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47" name="Line 119"/>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48" name="Line 120"/>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49" name="Freeform 121"/>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650" name="Freeform 122"/>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51" name="Freeform 123"/>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52" name="Freeform 124"/>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53" name="Freeform 125"/>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54" name="Freeform 126"/>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2655" name="Freeform 127"/>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656" name="Line 128"/>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657" name="Freeform 129"/>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2658" name="Freeform 130"/>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2659" name="Rectangle 131"/>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2660" name="Freeform 132"/>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2661" name="Rectangle 133"/>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22662" name="Rectangle 134"/>
          <p:cNvSpPr>
            <a:spLocks noChangeArrowheads="1"/>
          </p:cNvSpPr>
          <p:nvPr/>
        </p:nvSpPr>
        <p:spPr bwMode="auto">
          <a:xfrm>
            <a:off x="1524000" y="533400"/>
            <a:ext cx="6477000" cy="1828800"/>
          </a:xfrm>
          <a:prstGeom prst="rect">
            <a:avLst/>
          </a:prstGeom>
          <a:solidFill>
            <a:srgbClr val="FFFFCC"/>
          </a:solidFill>
          <a:ln w="9525">
            <a:noFill/>
            <a:miter lim="800000"/>
            <a:headEnd/>
            <a:tailEnd/>
          </a:ln>
          <a:effectLst>
            <a:outerShdw dist="35921" dir="2700000" algn="ctr" rotWithShape="0">
              <a:schemeClr val="bg2"/>
            </a:outerShdw>
          </a:effectLst>
        </p:spPr>
        <p:txBody>
          <a:bodyPr lIns="92075" tIns="46038" rIns="92075" bIns="46038" anchor="ctr"/>
          <a:lstStyle/>
          <a:p>
            <a:pPr algn="ctr"/>
            <a:r>
              <a:rPr lang="en-US" sz="2800">
                <a:solidFill>
                  <a:schemeClr val="tx1"/>
                </a:solidFill>
                <a:effectLst>
                  <a:outerShdw blurRad="38100" dist="38100" dir="2700000" algn="tl">
                    <a:srgbClr val="FFFFFF"/>
                  </a:outerShdw>
                </a:effectLst>
              </a:rPr>
              <a:t>ABM Monthly Status</a:t>
            </a:r>
            <a:br>
              <a:rPr lang="en-US" sz="2800">
                <a:solidFill>
                  <a:schemeClr val="tx1"/>
                </a:solidFill>
                <a:effectLst>
                  <a:outerShdw blurRad="38100" dist="38100" dir="2700000" algn="tl">
                    <a:srgbClr val="FFFFFF"/>
                  </a:outerShdw>
                </a:effectLst>
              </a:rPr>
            </a:br>
            <a:r>
              <a:rPr lang="en-US" sz="2800">
                <a:solidFill>
                  <a:schemeClr val="tx1"/>
                </a:solidFill>
                <a:effectLst>
                  <a:outerShdw blurRad="38100" dist="38100" dir="2700000" algn="tl">
                    <a:srgbClr val="FFFFFF"/>
                  </a:outerShdw>
                </a:effectLst>
              </a:rPr>
              <a:t>Directorate of Logistics</a:t>
            </a:r>
            <a:br>
              <a:rPr lang="en-US" sz="2800">
                <a:solidFill>
                  <a:schemeClr val="tx1"/>
                </a:solidFill>
                <a:effectLst>
                  <a:outerShdw blurRad="38100" dist="38100" dir="2700000" algn="tl">
                    <a:srgbClr val="FFFFFF"/>
                  </a:outerShdw>
                </a:effectLst>
              </a:rPr>
            </a:br>
            <a:r>
              <a:rPr lang="en-US" sz="2800">
                <a:solidFill>
                  <a:schemeClr val="tx1"/>
                </a:solidFill>
                <a:effectLst>
                  <a:outerShdw blurRad="38100" dist="38100" dir="2700000" algn="tl">
                    <a:srgbClr val="FFFFFF"/>
                  </a:outerShdw>
                </a:effectLst>
              </a:rPr>
              <a:t>November</a:t>
            </a:r>
            <a:br>
              <a:rPr lang="en-US" sz="2800">
                <a:solidFill>
                  <a:schemeClr val="tx1"/>
                </a:solidFill>
                <a:effectLst>
                  <a:outerShdw blurRad="38100" dist="38100" dir="2700000" algn="tl">
                    <a:srgbClr val="FFFFFF"/>
                  </a:outerShdw>
                </a:effectLst>
              </a:rPr>
            </a:br>
            <a:r>
              <a:rPr lang="en-US" sz="1800" b="0">
                <a:solidFill>
                  <a:schemeClr val="tx1"/>
                </a:solidFill>
                <a:effectLst>
                  <a:outerShdw blurRad="38100" dist="38100" dir="2700000" algn="tl">
                    <a:srgbClr val="FFFFFF"/>
                  </a:outerShdw>
                </a:effectLst>
              </a:rPr>
              <a:t>$000</a:t>
            </a:r>
            <a:br>
              <a:rPr lang="en-US" sz="1800" b="0">
                <a:solidFill>
                  <a:schemeClr val="tx1"/>
                </a:solidFill>
                <a:effectLst>
                  <a:outerShdw blurRad="38100" dist="38100" dir="2700000" algn="tl">
                    <a:srgbClr val="FFFFFF"/>
                  </a:outerShdw>
                </a:effectLst>
              </a:rPr>
            </a:br>
            <a:r>
              <a:rPr lang="en-US" sz="1800" b="0">
                <a:solidFill>
                  <a:schemeClr val="tx1"/>
                </a:solidFill>
                <a:effectLst>
                  <a:outerShdw blurRad="38100" dist="38100" dir="2700000" algn="tl">
                    <a:srgbClr val="FFFFFF"/>
                  </a:outerShdw>
                </a:effectLst>
              </a:rPr>
              <a:t>favorable variance are positive, unfavorable variances are bracketed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458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458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4582" name="Rectangle 6"/>
          <p:cNvSpPr>
            <a:spLocks noChangeArrowheads="1"/>
          </p:cNvSpPr>
          <p:nvPr/>
        </p:nvSpPr>
        <p:spPr bwMode="auto">
          <a:xfrm>
            <a:off x="800100" y="2133600"/>
            <a:ext cx="7467600" cy="41148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24583" name="Rectangle 7"/>
          <p:cNvSpPr>
            <a:spLocks noGrp="1" noChangeArrowheads="1"/>
          </p:cNvSpPr>
          <p:nvPr>
            <p:ph idx="1"/>
          </p:nvPr>
        </p:nvSpPr>
        <p:spPr>
          <a:xfrm>
            <a:off x="990600" y="2286000"/>
            <a:ext cx="7239000" cy="3886200"/>
          </a:xfrm>
          <a:noFill/>
          <a:ln/>
        </p:spPr>
        <p:txBody>
          <a:bodyPr/>
          <a:lstStyle/>
          <a:p>
            <a:pPr>
              <a:lnSpc>
                <a:spcPct val="90000"/>
              </a:lnSpc>
              <a:buFont typeface="Symbol" pitchFamily="18" charset="2"/>
              <a:buNone/>
            </a:pPr>
            <a:r>
              <a:rPr lang="en-US" sz="1600" dirty="0"/>
              <a:t>	</a:t>
            </a:r>
            <a:r>
              <a:rPr lang="en-US" sz="1600" b="0" u="sng" dirty="0"/>
              <a:t>Activity (Work Center)</a:t>
            </a:r>
            <a:r>
              <a:rPr lang="en-US" sz="1600" b="0" dirty="0"/>
              <a:t>	</a:t>
            </a:r>
            <a:r>
              <a:rPr lang="en-US" sz="1600" b="0" u="sng" dirty="0"/>
              <a:t>Plan</a:t>
            </a:r>
            <a:r>
              <a:rPr lang="en-US" sz="1600" b="0" dirty="0"/>
              <a:t>	</a:t>
            </a:r>
            <a:r>
              <a:rPr lang="en-US" sz="1600" b="0" u="sng" dirty="0"/>
              <a:t>Actual</a:t>
            </a:r>
            <a:r>
              <a:rPr lang="en-US" sz="1600" b="0" dirty="0"/>
              <a:t>	</a:t>
            </a:r>
            <a:r>
              <a:rPr lang="en-US" sz="1600" b="0" u="sng" dirty="0"/>
              <a:t>Variance</a:t>
            </a:r>
            <a:r>
              <a:rPr lang="en-US" sz="1600" b="0" dirty="0"/>
              <a:t>  </a:t>
            </a:r>
            <a:r>
              <a:rPr lang="en-US" sz="1600" b="0" u="sng" dirty="0"/>
              <a:t>Percentage</a:t>
            </a:r>
          </a:p>
          <a:p>
            <a:pPr>
              <a:lnSpc>
                <a:spcPct val="90000"/>
              </a:lnSpc>
              <a:buFont typeface="Symbol" pitchFamily="18" charset="2"/>
              <a:buNone/>
            </a:pPr>
            <a:r>
              <a:rPr lang="en-US" sz="1600" dirty="0"/>
              <a:t>T-Bird  Dining Facilities              </a:t>
            </a:r>
            <a:r>
              <a:rPr lang="en-US" sz="1600" dirty="0" smtClean="0"/>
              <a:t>	  33.9            </a:t>
            </a:r>
            <a:r>
              <a:rPr lang="en-US" sz="1600" dirty="0"/>
              <a:t>21.1           12.8	38%</a:t>
            </a:r>
          </a:p>
          <a:p>
            <a:pPr>
              <a:lnSpc>
                <a:spcPct val="90000"/>
              </a:lnSpc>
              <a:buFont typeface="Symbol" pitchFamily="18" charset="2"/>
              <a:buNone/>
            </a:pPr>
            <a:r>
              <a:rPr lang="en-US" sz="1600" dirty="0"/>
              <a:t>Warehouse		  32.9	  22.8	  10.1	31%</a:t>
            </a:r>
          </a:p>
          <a:p>
            <a:pPr>
              <a:lnSpc>
                <a:spcPct val="90000"/>
              </a:lnSpc>
              <a:buFont typeface="Symbol" pitchFamily="18" charset="2"/>
              <a:buNone/>
            </a:pPr>
            <a:r>
              <a:rPr lang="en-US" sz="1600" dirty="0"/>
              <a:t>Contract Dining Facilities	  57.2	  44.0	  13.2	23%</a:t>
            </a:r>
          </a:p>
          <a:p>
            <a:pPr>
              <a:lnSpc>
                <a:spcPct val="90000"/>
              </a:lnSpc>
              <a:buFont typeface="Symbol" pitchFamily="18" charset="2"/>
              <a:buNone/>
            </a:pPr>
            <a:r>
              <a:rPr lang="en-US" sz="1600" dirty="0"/>
              <a:t>General Purpose </a:t>
            </a:r>
            <a:r>
              <a:rPr lang="en-US" sz="1600" dirty="0" err="1"/>
              <a:t>Maint</a:t>
            </a:r>
            <a:r>
              <a:rPr lang="en-US" sz="1600" dirty="0"/>
              <a:t>	  13.5	  10.5	   3.0	22%</a:t>
            </a:r>
          </a:p>
          <a:p>
            <a:pPr>
              <a:lnSpc>
                <a:spcPct val="90000"/>
              </a:lnSpc>
              <a:buFont typeface="Symbol" pitchFamily="18" charset="2"/>
              <a:buNone/>
            </a:pPr>
            <a:r>
              <a:rPr lang="en-US" sz="1600" dirty="0"/>
              <a:t>ADP Government		  11.1	    9.1	   2.0	18%</a:t>
            </a:r>
          </a:p>
          <a:p>
            <a:pPr>
              <a:lnSpc>
                <a:spcPct val="90000"/>
              </a:lnSpc>
              <a:buFont typeface="Symbol" pitchFamily="18" charset="2"/>
              <a:buNone/>
            </a:pPr>
            <a:r>
              <a:rPr lang="en-US" sz="1600" dirty="0"/>
              <a:t>Special Purpose </a:t>
            </a:r>
            <a:r>
              <a:rPr lang="en-US" sz="1600" dirty="0" err="1"/>
              <a:t>Maint</a:t>
            </a:r>
            <a:r>
              <a:rPr lang="en-US" sz="1600" dirty="0"/>
              <a:t>	  39.1	  33.2	   5.9	15%</a:t>
            </a:r>
          </a:p>
          <a:p>
            <a:pPr>
              <a:lnSpc>
                <a:spcPct val="90000"/>
              </a:lnSpc>
              <a:buFont typeface="Symbol" pitchFamily="18" charset="2"/>
              <a:buNone/>
            </a:pPr>
            <a:r>
              <a:rPr lang="en-US" sz="1600" dirty="0"/>
              <a:t>Personal Property		  64.9	  58.1	   6.8	10%</a:t>
            </a:r>
          </a:p>
          <a:p>
            <a:pPr>
              <a:lnSpc>
                <a:spcPct val="90000"/>
              </a:lnSpc>
              <a:buFont typeface="Symbol" pitchFamily="18" charset="2"/>
              <a:buNone/>
            </a:pPr>
            <a:r>
              <a:rPr lang="en-US" sz="1600" dirty="0"/>
              <a:t>Laundry			  38.2	  34.6	   3.6	  9%</a:t>
            </a:r>
          </a:p>
          <a:p>
            <a:pPr>
              <a:lnSpc>
                <a:spcPct val="90000"/>
              </a:lnSpc>
              <a:buFont typeface="Symbol" pitchFamily="18" charset="2"/>
              <a:buNone/>
            </a:pPr>
            <a:r>
              <a:rPr lang="en-US" sz="1600" dirty="0"/>
              <a:t>Tactical </a:t>
            </a:r>
            <a:r>
              <a:rPr lang="en-US" sz="1600" dirty="0" err="1"/>
              <a:t>Maint</a:t>
            </a:r>
            <a:r>
              <a:rPr lang="en-US" sz="1600" dirty="0"/>
              <a:t>		  70.3	  65.8	   4.5	  6%</a:t>
            </a:r>
          </a:p>
          <a:p>
            <a:pPr>
              <a:lnSpc>
                <a:spcPct val="90000"/>
              </a:lnSpc>
              <a:buFont typeface="Symbol" pitchFamily="18" charset="2"/>
              <a:buNone/>
            </a:pPr>
            <a:r>
              <a:rPr lang="en-US" sz="1600" dirty="0"/>
              <a:t>All others			 </a:t>
            </a:r>
            <a:r>
              <a:rPr lang="en-US" sz="1600" u="sng" dirty="0"/>
              <a:t>355.9	355.8	   0.1</a:t>
            </a:r>
            <a:r>
              <a:rPr lang="en-US" sz="1600" dirty="0"/>
              <a:t>	  0%	</a:t>
            </a:r>
          </a:p>
          <a:p>
            <a:pPr lvl="1">
              <a:lnSpc>
                <a:spcPct val="90000"/>
              </a:lnSpc>
              <a:buFontTx/>
              <a:buNone/>
            </a:pPr>
            <a:endParaRPr lang="en-US" sz="1600" u="sng" dirty="0"/>
          </a:p>
          <a:p>
            <a:pPr lvl="1">
              <a:lnSpc>
                <a:spcPct val="90000"/>
              </a:lnSpc>
              <a:buFontTx/>
              <a:buNone/>
            </a:pPr>
            <a:r>
              <a:rPr lang="en-US" sz="1800" b="0" i="1" dirty="0">
                <a:solidFill>
                  <a:srgbClr val="CC0000"/>
                </a:solidFill>
                <a:effectLst>
                  <a:outerShdw blurRad="38100" dist="38100" dir="2700000" algn="tl">
                    <a:srgbClr val="C0C0C0"/>
                  </a:outerShdw>
                </a:effectLst>
              </a:rPr>
              <a:t>Total  Variance			</a:t>
            </a:r>
            <a:r>
              <a:rPr lang="en-US" sz="1800" b="0" i="1" dirty="0" smtClean="0">
                <a:solidFill>
                  <a:srgbClr val="CC0000"/>
                </a:solidFill>
                <a:effectLst>
                  <a:outerShdw blurRad="38100" dist="38100" dir="2700000" algn="tl">
                    <a:srgbClr val="C0C0C0"/>
                  </a:outerShdw>
                </a:effectLst>
              </a:rPr>
              <a:t> 	62.0</a:t>
            </a:r>
            <a:r>
              <a:rPr lang="en-US" sz="1800" b="0" dirty="0">
                <a:effectLst>
                  <a:outerShdw blurRad="38100" dist="38100" dir="2700000" algn="tl">
                    <a:srgbClr val="C0C0C0"/>
                  </a:outerShdw>
                </a:effectLst>
              </a:rPr>
              <a:t>	</a:t>
            </a:r>
          </a:p>
        </p:txBody>
      </p:sp>
      <p:sp>
        <p:nvSpPr>
          <p:cNvPr id="4" name="Footer Placeholder 3"/>
          <p:cNvSpPr>
            <a:spLocks noGrp="1"/>
          </p:cNvSpPr>
          <p:nvPr>
            <p:ph type="ftr" sz="quarter" idx="11"/>
          </p:nvPr>
        </p:nvSpPr>
        <p:spPr>
          <a:xfrm>
            <a:off x="3124200" y="6569075"/>
            <a:ext cx="2895600" cy="365125"/>
          </a:xfr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56</a:t>
            </a:fld>
            <a:endParaRPr lang="en-US"/>
          </a:p>
        </p:txBody>
      </p:sp>
      <p:grpSp>
        <p:nvGrpSpPr>
          <p:cNvPr id="2" name="Group 8"/>
          <p:cNvGrpSpPr>
            <a:grpSpLocks/>
          </p:cNvGrpSpPr>
          <p:nvPr/>
        </p:nvGrpSpPr>
        <p:grpSpPr bwMode="auto">
          <a:xfrm>
            <a:off x="228600" y="152400"/>
            <a:ext cx="8434388" cy="6453188"/>
            <a:chOff x="144" y="96"/>
            <a:chExt cx="5313" cy="4065"/>
          </a:xfrm>
        </p:grpSpPr>
        <p:sp>
          <p:nvSpPr>
            <p:cNvPr id="24585" name="AutoShape 9"/>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10"/>
            <p:cNvGrpSpPr>
              <a:grpSpLocks/>
            </p:cNvGrpSpPr>
            <p:nvPr/>
          </p:nvGrpSpPr>
          <p:grpSpPr bwMode="auto">
            <a:xfrm>
              <a:off x="144" y="96"/>
              <a:ext cx="720" cy="613"/>
              <a:chOff x="144" y="96"/>
              <a:chExt cx="720" cy="613"/>
            </a:xfrm>
          </p:grpSpPr>
          <p:sp>
            <p:nvSpPr>
              <p:cNvPr id="24587" name="Freeform 11"/>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88" name="Freeform 12"/>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89" name="Freeform 13"/>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4590" name="Freeform 14"/>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4591" name="Freeform 15"/>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4592" name="Freeform 16"/>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4593" name="Freeform 17"/>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594" name="Freeform 18"/>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5" name="Freeform 19"/>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6" name="Freeform 20"/>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4597" name="Freeform 21"/>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598" name="Freeform 22"/>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599" name="Freeform 23"/>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600" name="Freeform 24"/>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4601" name="Freeform 25"/>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2" name="Freeform 26"/>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03" name="Freeform 27"/>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4604" name="Freeform 28"/>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5" name="Freeform 29"/>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6" name="Freeform 30"/>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7" name="Freeform 31"/>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08" name="Freeform 32"/>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09" name="Freeform 33"/>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10" name="Freeform 34"/>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11" name="Freeform 35"/>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12" name="Freeform 36"/>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4613" name="Freeform 37"/>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14" name="Freeform 38"/>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4615" name="Freeform 39"/>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4616" name="Freeform 40"/>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7" name="Freeform 41"/>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8" name="Freeform 42"/>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19" name="Freeform 43"/>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20" name="Freeform 44"/>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21" name="Freeform 45"/>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2" name="Line 46"/>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23" name="Freeform 47"/>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4" name="Freeform 48"/>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5" name="Freeform 49"/>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6" name="Line 50"/>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27" name="Freeform 51"/>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28" name="Freeform 52"/>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29" name="Freeform 53"/>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30" name="Freeform 54"/>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1" name="Freeform 55"/>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2" name="Freeform 56"/>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33" name="Freeform 57"/>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4" name="Freeform 58"/>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5" name="Freeform 59"/>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6" name="Freeform 60"/>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7" name="Freeform 61"/>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38" name="Freeform 62"/>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39" name="Freeform 63"/>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0" name="Freeform 64"/>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41" name="Freeform 65"/>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42" name="Freeform 66"/>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3" name="Freeform 67"/>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4" name="Freeform 68"/>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5" name="Freeform 69"/>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6" name="Freeform 70"/>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47" name="Freeform 71"/>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8" name="Freeform 72"/>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49" name="Freeform 73"/>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0" name="Line 74"/>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51" name="Freeform 75"/>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2" name="Freeform 76"/>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53" name="Freeform 77"/>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54" name="Freeform 78"/>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4655" name="Freeform 79"/>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6" name="Freeform 80"/>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7" name="Freeform 81"/>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8" name="Freeform 82"/>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59" name="Freeform 83"/>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0" name="Freeform 84"/>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1" name="Line 85"/>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2" name="Freeform 86"/>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3" name="Freeform 87"/>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4" name="Line 88"/>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5" name="Freeform 89"/>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6" name="Line 90"/>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7" name="Freeform 91"/>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68" name="Line 92"/>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69" name="Freeform 93"/>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0" name="Freeform 94"/>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1" name="Freeform 95"/>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2" name="Freeform 96"/>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3" name="Freeform 97"/>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4" name="Freeform 98"/>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75" name="Freeform 99"/>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4676" name="Freeform 100"/>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4677" name="Freeform 101"/>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4678" name="Freeform 102"/>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79" name="Freeform 103"/>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80" name="Freeform 104"/>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81" name="Line 105"/>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82" name="Line 106"/>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83" name="Freeform 107"/>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4" name="Freeform 108"/>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685" name="Freeform 109"/>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6" name="Freeform 110"/>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7" name="Freeform 111"/>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4688" name="Freeform 112"/>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4689" name="Rectangle 113"/>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4690" name="Freeform 114"/>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1" name="Freeform 115"/>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2" name="Line 116"/>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3" name="Line 117"/>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4" name="Line 118"/>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5" name="Freeform 119"/>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696" name="Line 120"/>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7" name="Line 121"/>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698" name="Freeform 122"/>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699" name="Freeform 123"/>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0" name="Freeform 124"/>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1" name="Freeform 125"/>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2" name="Freeform 126"/>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3" name="Freeform 127"/>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4704" name="Freeform 128"/>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705" name="Line 129"/>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4706" name="Freeform 130"/>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4707" name="Freeform 131"/>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4708" name="Rectangle 132"/>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4709" name="Freeform 133"/>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4710" name="Rectangle 134"/>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24711" name="Rectangle 135"/>
          <p:cNvSpPr>
            <a:spLocks noChangeArrowheads="1"/>
          </p:cNvSpPr>
          <p:nvPr/>
        </p:nvSpPr>
        <p:spPr bwMode="auto">
          <a:xfrm>
            <a:off x="2019300" y="533400"/>
            <a:ext cx="5029200" cy="914400"/>
          </a:xfrm>
          <a:prstGeom prst="rect">
            <a:avLst/>
          </a:prstGeom>
          <a:solidFill>
            <a:srgbClr val="FFFFCC"/>
          </a:solidFill>
          <a:ln w="9525">
            <a:noFill/>
            <a:miter lim="800000"/>
            <a:headEnd/>
            <a:tailEnd/>
          </a:ln>
          <a:effectLst>
            <a:outerShdw dist="35921" dir="2700000" algn="ctr" rotWithShape="0">
              <a:schemeClr val="bg2"/>
            </a:outerShdw>
          </a:effectLst>
        </p:spPr>
        <p:txBody>
          <a:bodyPr lIns="92075" tIns="46038" rIns="92075" bIns="46038" anchor="ctr"/>
          <a:lstStyle/>
          <a:p>
            <a:pPr algn="ctr"/>
            <a:r>
              <a:rPr lang="en-US" sz="3600">
                <a:solidFill>
                  <a:schemeClr val="tx1"/>
                </a:solidFill>
                <a:effectLst>
                  <a:outerShdw blurRad="38100" dist="38100" dir="2700000" algn="tl">
                    <a:srgbClr val="FFFFFF"/>
                  </a:outerShdw>
                </a:effectLst>
              </a:rPr>
              <a:t>Significant Variances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62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62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630" name="Rectangle 6"/>
          <p:cNvSpPr>
            <a:spLocks noGrp="1" noChangeArrowheads="1"/>
          </p:cNvSpPr>
          <p:nvPr>
            <p:ph type="subTitle" idx="1"/>
          </p:nvPr>
        </p:nvSpPr>
        <p:spPr>
          <a:xfrm>
            <a:off x="457200" y="2667000"/>
            <a:ext cx="8153400" cy="3352800"/>
          </a:xfrm>
          <a:noFill/>
          <a:ln w="12700" cap="flat">
            <a:noFill/>
          </a:ln>
        </p:spPr>
        <p:txBody>
          <a:bodyPr>
            <a:normAutofit/>
          </a:bodyPr>
          <a:lstStyle/>
          <a:p>
            <a:pPr marL="342900" indent="-342900" algn="l" defTabSz="446088"/>
            <a:r>
              <a:rPr lang="en-US" sz="2000" b="0" u="sng" dirty="0">
                <a:solidFill>
                  <a:schemeClr val="tx2">
                    <a:lumMod val="60000"/>
                    <a:lumOff val="40000"/>
                  </a:schemeClr>
                </a:solidFill>
              </a:rPr>
              <a:t>Activity (Work Center)</a:t>
            </a:r>
            <a:r>
              <a:rPr lang="en-US" sz="2000" b="0" dirty="0">
                <a:solidFill>
                  <a:schemeClr val="tx2">
                    <a:lumMod val="60000"/>
                    <a:lumOff val="40000"/>
                  </a:schemeClr>
                </a:solidFill>
              </a:rPr>
              <a:t>		</a:t>
            </a:r>
            <a:r>
              <a:rPr lang="en-US" sz="2000" b="0" u="sng" dirty="0">
                <a:solidFill>
                  <a:schemeClr val="tx2">
                    <a:lumMod val="60000"/>
                    <a:lumOff val="40000"/>
                  </a:schemeClr>
                </a:solidFill>
              </a:rPr>
              <a:t>Plan</a:t>
            </a:r>
            <a:r>
              <a:rPr lang="en-US" sz="2000" b="0" dirty="0">
                <a:solidFill>
                  <a:schemeClr val="tx2">
                    <a:lumMod val="60000"/>
                    <a:lumOff val="40000"/>
                  </a:schemeClr>
                </a:solidFill>
              </a:rPr>
              <a:t>	      </a:t>
            </a:r>
            <a:r>
              <a:rPr lang="en-US" sz="2000" b="0" u="sng" dirty="0">
                <a:solidFill>
                  <a:schemeClr val="tx2">
                    <a:lumMod val="60000"/>
                    <a:lumOff val="40000"/>
                  </a:schemeClr>
                </a:solidFill>
              </a:rPr>
              <a:t>Actual</a:t>
            </a:r>
            <a:r>
              <a:rPr lang="en-US" sz="2000" b="0" dirty="0">
                <a:solidFill>
                  <a:schemeClr val="tx2">
                    <a:lumMod val="60000"/>
                    <a:lumOff val="40000"/>
                  </a:schemeClr>
                </a:solidFill>
              </a:rPr>
              <a:t>	</a:t>
            </a:r>
            <a:r>
              <a:rPr lang="en-US" sz="2000" b="0" u="sng" dirty="0">
                <a:solidFill>
                  <a:schemeClr val="tx2">
                    <a:lumMod val="60000"/>
                    <a:lumOff val="40000"/>
                  </a:schemeClr>
                </a:solidFill>
              </a:rPr>
              <a:t>Variance	</a:t>
            </a:r>
            <a:r>
              <a:rPr lang="en-US" sz="2000" b="0" dirty="0" smtClean="0">
                <a:solidFill>
                  <a:schemeClr val="tx2">
                    <a:lumMod val="60000"/>
                    <a:lumOff val="40000"/>
                  </a:schemeClr>
                </a:solidFill>
              </a:rPr>
              <a:t>	</a:t>
            </a:r>
            <a:r>
              <a:rPr lang="en-US" sz="2000" b="0" u="sng" dirty="0" smtClean="0">
                <a:solidFill>
                  <a:schemeClr val="tx2">
                    <a:lumMod val="60000"/>
                    <a:lumOff val="40000"/>
                  </a:schemeClr>
                </a:solidFill>
              </a:rPr>
              <a:t>Percentage</a:t>
            </a:r>
            <a:endParaRPr lang="en-US" sz="2000" dirty="0">
              <a:solidFill>
                <a:schemeClr val="tx2">
                  <a:lumMod val="60000"/>
                  <a:lumOff val="40000"/>
                </a:schemeClr>
              </a:solidFill>
            </a:endParaRPr>
          </a:p>
          <a:p>
            <a:pPr marL="342900" indent="-342900" algn="l" defTabSz="446088"/>
            <a:r>
              <a:rPr lang="en-US" sz="1600" dirty="0">
                <a:solidFill>
                  <a:schemeClr val="tx2">
                    <a:lumMod val="60000"/>
                    <a:lumOff val="40000"/>
                  </a:schemeClr>
                </a:solidFill>
              </a:rPr>
              <a:t>T-Bird  Dining Facilities	  		  $ 33.9	  </a:t>
            </a:r>
            <a:r>
              <a:rPr lang="en-US" sz="1600" dirty="0" smtClean="0">
                <a:solidFill>
                  <a:schemeClr val="tx2">
                    <a:lumMod val="60000"/>
                    <a:lumOff val="40000"/>
                  </a:schemeClr>
                </a:solidFill>
              </a:rPr>
              <a:t>$ </a:t>
            </a:r>
            <a:r>
              <a:rPr lang="en-US" sz="1600" dirty="0">
                <a:solidFill>
                  <a:schemeClr val="tx2">
                    <a:lumMod val="60000"/>
                    <a:lumOff val="40000"/>
                  </a:schemeClr>
                </a:solidFill>
              </a:rPr>
              <a:t>21.1	   $ 12.8			38%</a:t>
            </a:r>
          </a:p>
          <a:p>
            <a:pPr marL="342900" indent="-342900" algn="l" defTabSz="446088"/>
            <a:r>
              <a:rPr lang="en-US" sz="2000" dirty="0">
                <a:solidFill>
                  <a:schemeClr val="tx2">
                    <a:lumMod val="60000"/>
                    <a:lumOff val="40000"/>
                  </a:schemeClr>
                </a:solidFill>
              </a:rPr>
              <a:t> </a:t>
            </a:r>
          </a:p>
          <a:p>
            <a:pPr marL="342900" indent="-342900" algn="l" defTabSz="446088"/>
            <a:r>
              <a:rPr lang="en-US" sz="2400" b="0" u="sng" dirty="0">
                <a:solidFill>
                  <a:schemeClr val="tx2">
                    <a:lumMod val="60000"/>
                    <a:lumOff val="40000"/>
                  </a:schemeClr>
                </a:solidFill>
              </a:rPr>
              <a:t>Explanation</a:t>
            </a:r>
            <a:r>
              <a:rPr lang="en-US" sz="2400" b="0" u="sng" dirty="0" smtClean="0">
                <a:solidFill>
                  <a:schemeClr val="tx2">
                    <a:lumMod val="60000"/>
                    <a:lumOff val="40000"/>
                  </a:schemeClr>
                </a:solidFill>
              </a:rPr>
              <a:t>:</a:t>
            </a:r>
            <a:r>
              <a:rPr lang="en-US" sz="2400" dirty="0" smtClean="0">
                <a:solidFill>
                  <a:schemeClr val="tx2">
                    <a:lumMod val="60000"/>
                    <a:lumOff val="40000"/>
                  </a:schemeClr>
                </a:solidFill>
              </a:rPr>
              <a:t>  </a:t>
            </a:r>
            <a:r>
              <a:rPr lang="en-US" sz="2400" dirty="0">
                <a:solidFill>
                  <a:schemeClr val="tx2">
                    <a:lumMod val="60000"/>
                    <a:lumOff val="40000"/>
                  </a:schemeClr>
                </a:solidFill>
              </a:rPr>
              <a:t>Planned cost overestimated</a:t>
            </a:r>
            <a:endParaRPr lang="en-US" sz="2400" b="0" u="sng" dirty="0">
              <a:solidFill>
                <a:schemeClr val="tx2">
                  <a:lumMod val="60000"/>
                  <a:lumOff val="40000"/>
                </a:schemeClr>
              </a:solidFill>
            </a:endParaRPr>
          </a:p>
          <a:p>
            <a:pPr marL="342900" indent="-342900" algn="l" defTabSz="446088"/>
            <a:endParaRPr lang="en-US" sz="2400" b="0" u="sng" dirty="0" smtClean="0">
              <a:solidFill>
                <a:schemeClr val="tx2">
                  <a:lumMod val="60000"/>
                  <a:lumOff val="40000"/>
                </a:schemeClr>
              </a:solidFill>
            </a:endParaRPr>
          </a:p>
          <a:p>
            <a:pPr marL="342900" indent="-342900" algn="l" defTabSz="446088"/>
            <a:r>
              <a:rPr lang="en-US" sz="2400" b="0" u="sng" dirty="0" smtClean="0">
                <a:solidFill>
                  <a:schemeClr val="tx2">
                    <a:lumMod val="60000"/>
                    <a:lumOff val="40000"/>
                  </a:schemeClr>
                </a:solidFill>
              </a:rPr>
              <a:t>Actions planned</a:t>
            </a:r>
            <a:r>
              <a:rPr lang="en-US" sz="2400" b="0" u="sng" dirty="0">
                <a:solidFill>
                  <a:schemeClr val="tx2">
                    <a:lumMod val="60000"/>
                    <a:lumOff val="40000"/>
                  </a:schemeClr>
                </a:solidFill>
              </a:rPr>
              <a:t>:</a:t>
            </a:r>
            <a:r>
              <a:rPr lang="en-US" sz="2400" dirty="0">
                <a:solidFill>
                  <a:schemeClr val="tx2">
                    <a:lumMod val="60000"/>
                    <a:lumOff val="40000"/>
                  </a:schemeClr>
                </a:solidFill>
              </a:rPr>
              <a:t>  More emphasis put on accurate plans and need to control costs</a:t>
            </a:r>
          </a:p>
        </p:txBody>
      </p:sp>
      <p:sp>
        <p:nvSpPr>
          <p:cNvPr id="4" name="Footer Placeholder 3"/>
          <p:cNvSpPr>
            <a:spLocks noGrp="1"/>
          </p:cNvSpPr>
          <p:nvPr>
            <p:ph type="ftr" sz="quarter" idx="11"/>
          </p:nvPr>
        </p:nvSpPr>
        <p:spPr>
          <a:xfrm>
            <a:off x="3124200" y="6569075"/>
            <a:ext cx="2895600" cy="365125"/>
          </a:xfrm>
        </p:spPr>
        <p:txBody>
          <a:bodyPr/>
          <a:lstStyle/>
          <a:p>
            <a:pPr algn="ctr"/>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185C8EA-2E82-4517-9C06-44B58D41247F}" type="slidenum">
              <a:rPr lang="en-US" smtClean="0"/>
              <a:pPr algn="r"/>
              <a:t>57</a:t>
            </a:fld>
            <a:endParaRPr lang="en-US" dirty="0"/>
          </a:p>
        </p:txBody>
      </p:sp>
      <p:grpSp>
        <p:nvGrpSpPr>
          <p:cNvPr id="2" name="Group 7"/>
          <p:cNvGrpSpPr>
            <a:grpSpLocks/>
          </p:cNvGrpSpPr>
          <p:nvPr/>
        </p:nvGrpSpPr>
        <p:grpSpPr bwMode="auto">
          <a:xfrm>
            <a:off x="228600" y="152400"/>
            <a:ext cx="8434388" cy="6453188"/>
            <a:chOff x="144" y="96"/>
            <a:chExt cx="5313" cy="4065"/>
          </a:xfrm>
        </p:grpSpPr>
        <p:sp>
          <p:nvSpPr>
            <p:cNvPr id="26632" name="AutoShape 8"/>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9"/>
            <p:cNvGrpSpPr>
              <a:grpSpLocks/>
            </p:cNvGrpSpPr>
            <p:nvPr/>
          </p:nvGrpSpPr>
          <p:grpSpPr bwMode="auto">
            <a:xfrm>
              <a:off x="144" y="96"/>
              <a:ext cx="720" cy="613"/>
              <a:chOff x="144" y="96"/>
              <a:chExt cx="720" cy="613"/>
            </a:xfrm>
          </p:grpSpPr>
          <p:sp>
            <p:nvSpPr>
              <p:cNvPr id="26634" name="Freeform 10"/>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6635" name="Freeform 11"/>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6636" name="Freeform 12"/>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6637" name="Freeform 13"/>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26638" name="Freeform 14"/>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6639" name="Freeform 15"/>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6640" name="Freeform 16"/>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41" name="Freeform 17"/>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6642" name="Freeform 18"/>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6643" name="Freeform 19"/>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26644" name="Freeform 20"/>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6645" name="Freeform 21"/>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646" name="Freeform 22"/>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6647" name="Freeform 23"/>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26648" name="Freeform 24"/>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49" name="Freeform 25"/>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650" name="Freeform 26"/>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26651" name="Freeform 27"/>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52" name="Freeform 28"/>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53" name="Freeform 29"/>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54" name="Freeform 30"/>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55" name="Freeform 31"/>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56" name="Freeform 32"/>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57" name="Freeform 33"/>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58" name="Freeform 34"/>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59" name="Freeform 35"/>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26660" name="Freeform 36"/>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661" name="Freeform 37"/>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26662" name="Freeform 38"/>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26663" name="Freeform 39"/>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64" name="Freeform 40"/>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65" name="Freeform 41"/>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66" name="Freeform 42"/>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67" name="Freeform 43"/>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68" name="Freeform 44"/>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69" name="Line 45"/>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670" name="Freeform 46"/>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71" name="Freeform 47"/>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72" name="Freeform 48"/>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73" name="Line 49"/>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674" name="Freeform 50"/>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675" name="Freeform 51"/>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76" name="Freeform 52"/>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77" name="Freeform 53"/>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78" name="Freeform 54"/>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79" name="Freeform 55"/>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80" name="Freeform 56"/>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1" name="Freeform 57"/>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2" name="Freeform 58"/>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3" name="Freeform 59"/>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4" name="Freeform 60"/>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5" name="Freeform 61"/>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86" name="Freeform 62"/>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87" name="Freeform 63"/>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88" name="Freeform 64"/>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89" name="Freeform 65"/>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0" name="Freeform 66"/>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1" name="Freeform 67"/>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2" name="Freeform 68"/>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3" name="Freeform 69"/>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694" name="Freeform 70"/>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5" name="Freeform 71"/>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696" name="Freeform 72"/>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97" name="Line 73"/>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698" name="Freeform 74"/>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699" name="Freeform 75"/>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00" name="Freeform 76"/>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01" name="Freeform 77"/>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26702" name="Freeform 78"/>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3" name="Freeform 79"/>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4" name="Freeform 80"/>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5" name="Freeform 81"/>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6" name="Freeform 82"/>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7" name="Freeform 83"/>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08" name="Line 84"/>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09" name="Freeform 85"/>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10" name="Freeform 86"/>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11" name="Line 87"/>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12" name="Freeform 88"/>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13" name="Line 89"/>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14" name="Freeform 90"/>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15" name="Line 91"/>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16" name="Freeform 92"/>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17" name="Freeform 93"/>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18" name="Freeform 94"/>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19" name="Freeform 95"/>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20" name="Freeform 96"/>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21" name="Freeform 97"/>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22" name="Freeform 98"/>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26723" name="Freeform 99"/>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26724" name="Freeform 100"/>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26725" name="Freeform 101"/>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726" name="Freeform 102"/>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27" name="Freeform 103"/>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28" name="Line 104"/>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29" name="Line 105"/>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30" name="Freeform 106"/>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731" name="Freeform 107"/>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32" name="Freeform 108"/>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733" name="Freeform 109"/>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734" name="Freeform 110"/>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26735" name="Freeform 111"/>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26736" name="Rectangle 112"/>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26737" name="Freeform 113"/>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38" name="Freeform 114"/>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39" name="Line 115"/>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40" name="Line 116"/>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41" name="Line 117"/>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42" name="Freeform 118"/>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43" name="Line 119"/>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44" name="Line 120"/>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45" name="Freeform 121"/>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746" name="Freeform 122"/>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47" name="Freeform 123"/>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48" name="Freeform 124"/>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49" name="Freeform 125"/>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50" name="Freeform 126"/>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26751" name="Freeform 127"/>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752" name="Line 128"/>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6753" name="Freeform 129"/>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26754" name="Freeform 130"/>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26755" name="Rectangle 131"/>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26756" name="Freeform 132"/>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26757" name="Rectangle 133"/>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26758" name="Rectangle 134"/>
          <p:cNvSpPr>
            <a:spLocks noChangeArrowheads="1"/>
          </p:cNvSpPr>
          <p:nvPr/>
        </p:nvSpPr>
        <p:spPr bwMode="auto">
          <a:xfrm>
            <a:off x="2362200" y="609600"/>
            <a:ext cx="4495800" cy="1295400"/>
          </a:xfrm>
          <a:prstGeom prst="rect">
            <a:avLst/>
          </a:prstGeom>
          <a:solidFill>
            <a:srgbClr val="FFFFCC"/>
          </a:solidFill>
          <a:ln w="9525">
            <a:noFill/>
            <a:miter lim="800000"/>
            <a:headEnd/>
            <a:tailEnd/>
          </a:ln>
          <a:effectLst>
            <a:outerShdw dist="35921" dir="2700000" algn="ctr" rotWithShape="0">
              <a:schemeClr val="bg2"/>
            </a:outerShdw>
          </a:effectLst>
        </p:spPr>
        <p:txBody>
          <a:bodyPr lIns="92075" tIns="46038" rIns="92075" bIns="46038" anchor="ctr"/>
          <a:lstStyle/>
          <a:p>
            <a:pPr algn="ctr"/>
            <a:r>
              <a:rPr lang="en-US" sz="3600">
                <a:solidFill>
                  <a:schemeClr val="tx1"/>
                </a:solidFill>
                <a:effectLst>
                  <a:outerShdw blurRad="38100" dist="38100" dir="2700000" algn="tl">
                    <a:srgbClr val="FFFFFF"/>
                  </a:outerShdw>
                </a:effectLst>
              </a:rPr>
              <a:t>Variance Analysis</a:t>
            </a:r>
            <a:br>
              <a:rPr lang="en-US" sz="3600">
                <a:solidFill>
                  <a:schemeClr val="tx1"/>
                </a:solidFill>
                <a:effectLst>
                  <a:outerShdw blurRad="38100" dist="38100" dir="2700000" algn="tl">
                    <a:srgbClr val="FFFFFF"/>
                  </a:outerShdw>
                </a:effectLst>
              </a:rPr>
            </a:br>
            <a:r>
              <a:rPr lang="en-US" sz="2800" b="0">
                <a:solidFill>
                  <a:schemeClr val="tx1"/>
                </a:solidFill>
                <a:effectLst>
                  <a:outerShdw blurRad="38100" dist="38100" dir="2700000" algn="tl">
                    <a:srgbClr val="FFFFFF"/>
                  </a:outerShdw>
                </a:effectLst>
              </a:rPr>
              <a:t>$000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945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946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946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9462" name="Rectangle 6"/>
          <p:cNvSpPr>
            <a:spLocks noGrp="1" noChangeArrowheads="1"/>
          </p:cNvSpPr>
          <p:nvPr>
            <p:ph idx="1"/>
          </p:nvPr>
        </p:nvSpPr>
        <p:spPr>
          <a:xfrm>
            <a:off x="914400" y="2057400"/>
            <a:ext cx="7391400" cy="3657600"/>
          </a:xfrm>
          <a:noFill/>
          <a:ln/>
        </p:spPr>
        <p:txBody>
          <a:bodyPr/>
          <a:lstStyle/>
          <a:p>
            <a:pPr>
              <a:buClr>
                <a:srgbClr val="CC0000"/>
              </a:buClr>
            </a:pPr>
            <a:r>
              <a:rPr lang="en-US" sz="2400" b="0" dirty="0"/>
              <a:t>Front-line Managers are challenging overhead costs</a:t>
            </a:r>
            <a:endParaRPr lang="en-US" sz="2400" dirty="0"/>
          </a:p>
          <a:p>
            <a:pPr lvl="1">
              <a:buClr>
                <a:srgbClr val="000099"/>
              </a:buClr>
            </a:pPr>
            <a:r>
              <a:rPr lang="en-US" sz="2000" dirty="0"/>
              <a:t>What a revelation this is!!!</a:t>
            </a:r>
            <a:endParaRPr lang="en-US" sz="2400" dirty="0"/>
          </a:p>
          <a:p>
            <a:pPr>
              <a:buClr>
                <a:srgbClr val="CC0000"/>
              </a:buClr>
            </a:pPr>
            <a:r>
              <a:rPr lang="en-US" sz="2400" b="0" dirty="0"/>
              <a:t>I am requiring them to identify where the overhead costs are coming from</a:t>
            </a:r>
          </a:p>
          <a:p>
            <a:pPr lvl="1">
              <a:buClr>
                <a:srgbClr val="000099"/>
              </a:buClr>
            </a:pPr>
            <a:r>
              <a:rPr lang="en-US" sz="2000" dirty="0"/>
              <a:t>Including higher headquarters</a:t>
            </a:r>
            <a:endParaRPr lang="en-US" sz="2400" dirty="0"/>
          </a:p>
          <a:p>
            <a:pPr>
              <a:buClr>
                <a:srgbClr val="CC0000"/>
              </a:buClr>
            </a:pPr>
            <a:r>
              <a:rPr lang="en-US" sz="2400" b="0" dirty="0"/>
              <a:t>Front-line managers must produce continuous cost improvements</a:t>
            </a:r>
          </a:p>
          <a:p>
            <a:pPr>
              <a:buClr>
                <a:srgbClr val="CC0000"/>
              </a:buClr>
            </a:pPr>
            <a:r>
              <a:rPr lang="en-US" sz="2400" b="0" dirty="0"/>
              <a:t>All leaders / Managers must question costs versus function</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0C54CF1-54FE-438D-B9A8-EC83C60B2D01}" type="slidenum">
              <a:rPr lang="en-US" smtClean="0"/>
              <a:pPr/>
              <a:t>58</a:t>
            </a:fld>
            <a:endParaRPr lang="en-US"/>
          </a:p>
        </p:txBody>
      </p:sp>
      <p:grpSp>
        <p:nvGrpSpPr>
          <p:cNvPr id="2" name="Group 7"/>
          <p:cNvGrpSpPr>
            <a:grpSpLocks/>
          </p:cNvGrpSpPr>
          <p:nvPr/>
        </p:nvGrpSpPr>
        <p:grpSpPr bwMode="auto">
          <a:xfrm>
            <a:off x="228600" y="152400"/>
            <a:ext cx="8434388" cy="6453188"/>
            <a:chOff x="144" y="96"/>
            <a:chExt cx="5313" cy="4065"/>
          </a:xfrm>
        </p:grpSpPr>
        <p:sp>
          <p:nvSpPr>
            <p:cNvPr id="19464" name="AutoShape 8"/>
            <p:cNvSpPr>
              <a:spLocks noChangeArrowheads="1"/>
            </p:cNvSpPr>
            <p:nvPr/>
          </p:nvSpPr>
          <p:spPr bwMode="auto">
            <a:xfrm>
              <a:off x="255" y="207"/>
              <a:ext cx="5202" cy="3954"/>
            </a:xfrm>
            <a:prstGeom prst="roundRect">
              <a:avLst>
                <a:gd name="adj" fmla="val 12458"/>
              </a:avLst>
            </a:prstGeom>
            <a:noFill/>
            <a:ln w="25400">
              <a:solidFill>
                <a:schemeClr val="tx1"/>
              </a:solidFill>
              <a:round/>
              <a:headEnd/>
              <a:tailEnd/>
            </a:ln>
            <a:effectLst/>
          </p:spPr>
          <p:txBody>
            <a:bodyPr wrap="none" anchor="ctr"/>
            <a:lstStyle/>
            <a:p>
              <a:endParaRPr lang="en-US"/>
            </a:p>
          </p:txBody>
        </p:sp>
        <p:grpSp>
          <p:nvGrpSpPr>
            <p:cNvPr id="3" name="Group 9"/>
            <p:cNvGrpSpPr>
              <a:grpSpLocks/>
            </p:cNvGrpSpPr>
            <p:nvPr/>
          </p:nvGrpSpPr>
          <p:grpSpPr bwMode="auto">
            <a:xfrm>
              <a:off x="144" y="96"/>
              <a:ext cx="720" cy="613"/>
              <a:chOff x="144" y="96"/>
              <a:chExt cx="720" cy="613"/>
            </a:xfrm>
          </p:grpSpPr>
          <p:sp>
            <p:nvSpPr>
              <p:cNvPr id="19466" name="Freeform 10"/>
              <p:cNvSpPr>
                <a:spLocks/>
              </p:cNvSpPr>
              <p:nvPr/>
            </p:nvSpPr>
            <p:spPr bwMode="auto">
              <a:xfrm>
                <a:off x="144" y="217"/>
                <a:ext cx="283" cy="414"/>
              </a:xfrm>
              <a:custGeom>
                <a:avLst/>
                <a:gdLst/>
                <a:ahLst/>
                <a:cxnLst>
                  <a:cxn ang="0">
                    <a:pos x="67" y="153"/>
                  </a:cxn>
                  <a:cxn ang="0">
                    <a:pos x="50" y="153"/>
                  </a:cxn>
                  <a:cxn ang="0">
                    <a:pos x="30" y="141"/>
                  </a:cxn>
                  <a:cxn ang="0">
                    <a:pos x="18" y="78"/>
                  </a:cxn>
                  <a:cxn ang="0">
                    <a:pos x="0" y="76"/>
                  </a:cxn>
                  <a:cxn ang="0">
                    <a:pos x="3" y="37"/>
                  </a:cxn>
                  <a:cxn ang="0">
                    <a:pos x="20" y="21"/>
                  </a:cxn>
                  <a:cxn ang="0">
                    <a:pos x="24" y="0"/>
                  </a:cxn>
                  <a:cxn ang="0">
                    <a:pos x="37" y="0"/>
                  </a:cxn>
                  <a:cxn ang="0">
                    <a:pos x="39" y="16"/>
                  </a:cxn>
                  <a:cxn ang="0">
                    <a:pos x="102" y="4"/>
                  </a:cxn>
                  <a:cxn ang="0">
                    <a:pos x="162" y="18"/>
                  </a:cxn>
                  <a:cxn ang="0">
                    <a:pos x="216" y="64"/>
                  </a:cxn>
                  <a:cxn ang="0">
                    <a:pos x="258" y="113"/>
                  </a:cxn>
                  <a:cxn ang="0">
                    <a:pos x="269" y="181"/>
                  </a:cxn>
                  <a:cxn ang="0">
                    <a:pos x="282" y="218"/>
                  </a:cxn>
                  <a:cxn ang="0">
                    <a:pos x="254" y="246"/>
                  </a:cxn>
                  <a:cxn ang="0">
                    <a:pos x="256" y="333"/>
                  </a:cxn>
                  <a:cxn ang="0">
                    <a:pos x="249" y="388"/>
                  </a:cxn>
                  <a:cxn ang="0">
                    <a:pos x="233" y="404"/>
                  </a:cxn>
                  <a:cxn ang="0">
                    <a:pos x="206" y="413"/>
                  </a:cxn>
                  <a:cxn ang="0">
                    <a:pos x="224" y="388"/>
                  </a:cxn>
                  <a:cxn ang="0">
                    <a:pos x="230" y="316"/>
                  </a:cxn>
                  <a:cxn ang="0">
                    <a:pos x="164" y="252"/>
                  </a:cxn>
                  <a:cxn ang="0">
                    <a:pos x="104" y="286"/>
                  </a:cxn>
                  <a:cxn ang="0">
                    <a:pos x="89" y="344"/>
                  </a:cxn>
                  <a:cxn ang="0">
                    <a:pos x="83" y="362"/>
                  </a:cxn>
                  <a:cxn ang="0">
                    <a:pos x="70" y="361"/>
                  </a:cxn>
                  <a:cxn ang="0">
                    <a:pos x="76" y="318"/>
                  </a:cxn>
                  <a:cxn ang="0">
                    <a:pos x="83" y="279"/>
                  </a:cxn>
                  <a:cxn ang="0">
                    <a:pos x="92" y="254"/>
                  </a:cxn>
                  <a:cxn ang="0">
                    <a:pos x="145" y="222"/>
                  </a:cxn>
                  <a:cxn ang="0">
                    <a:pos x="145" y="187"/>
                  </a:cxn>
                  <a:cxn ang="0">
                    <a:pos x="142" y="156"/>
                  </a:cxn>
                  <a:cxn ang="0">
                    <a:pos x="109" y="95"/>
                  </a:cxn>
                  <a:cxn ang="0">
                    <a:pos x="84" y="92"/>
                  </a:cxn>
                  <a:cxn ang="0">
                    <a:pos x="78" y="120"/>
                  </a:cxn>
                  <a:cxn ang="0">
                    <a:pos x="89" y="138"/>
                  </a:cxn>
                  <a:cxn ang="0">
                    <a:pos x="76" y="156"/>
                  </a:cxn>
                  <a:cxn ang="0">
                    <a:pos x="67" y="132"/>
                  </a:cxn>
                </a:cxnLst>
                <a:rect l="0" t="0" r="r" b="b"/>
                <a:pathLst>
                  <a:path w="283" h="414">
                    <a:moveTo>
                      <a:pt x="67" y="132"/>
                    </a:moveTo>
                    <a:lnTo>
                      <a:pt x="67" y="153"/>
                    </a:lnTo>
                    <a:lnTo>
                      <a:pt x="61" y="159"/>
                    </a:lnTo>
                    <a:lnTo>
                      <a:pt x="50" y="153"/>
                    </a:lnTo>
                    <a:lnTo>
                      <a:pt x="35" y="148"/>
                    </a:lnTo>
                    <a:lnTo>
                      <a:pt x="30" y="141"/>
                    </a:lnTo>
                    <a:lnTo>
                      <a:pt x="23" y="117"/>
                    </a:lnTo>
                    <a:lnTo>
                      <a:pt x="18" y="78"/>
                    </a:lnTo>
                    <a:lnTo>
                      <a:pt x="14" y="55"/>
                    </a:lnTo>
                    <a:lnTo>
                      <a:pt x="0" y="76"/>
                    </a:lnTo>
                    <a:lnTo>
                      <a:pt x="5" y="48"/>
                    </a:lnTo>
                    <a:lnTo>
                      <a:pt x="3" y="37"/>
                    </a:lnTo>
                    <a:lnTo>
                      <a:pt x="14" y="25"/>
                    </a:lnTo>
                    <a:lnTo>
                      <a:pt x="20" y="21"/>
                    </a:lnTo>
                    <a:lnTo>
                      <a:pt x="24" y="9"/>
                    </a:lnTo>
                    <a:lnTo>
                      <a:pt x="24" y="0"/>
                    </a:lnTo>
                    <a:lnTo>
                      <a:pt x="31" y="7"/>
                    </a:lnTo>
                    <a:lnTo>
                      <a:pt x="37" y="0"/>
                    </a:lnTo>
                    <a:lnTo>
                      <a:pt x="40" y="11"/>
                    </a:lnTo>
                    <a:lnTo>
                      <a:pt x="39" y="16"/>
                    </a:lnTo>
                    <a:lnTo>
                      <a:pt x="72" y="9"/>
                    </a:lnTo>
                    <a:lnTo>
                      <a:pt x="102" y="4"/>
                    </a:lnTo>
                    <a:lnTo>
                      <a:pt x="128" y="7"/>
                    </a:lnTo>
                    <a:lnTo>
                      <a:pt x="162" y="18"/>
                    </a:lnTo>
                    <a:lnTo>
                      <a:pt x="179" y="27"/>
                    </a:lnTo>
                    <a:lnTo>
                      <a:pt x="216" y="64"/>
                    </a:lnTo>
                    <a:lnTo>
                      <a:pt x="260" y="70"/>
                    </a:lnTo>
                    <a:lnTo>
                      <a:pt x="258" y="113"/>
                    </a:lnTo>
                    <a:lnTo>
                      <a:pt x="260" y="141"/>
                    </a:lnTo>
                    <a:lnTo>
                      <a:pt x="269" y="181"/>
                    </a:lnTo>
                    <a:lnTo>
                      <a:pt x="278" y="205"/>
                    </a:lnTo>
                    <a:lnTo>
                      <a:pt x="282" y="218"/>
                    </a:lnTo>
                    <a:lnTo>
                      <a:pt x="278" y="230"/>
                    </a:lnTo>
                    <a:lnTo>
                      <a:pt x="254" y="246"/>
                    </a:lnTo>
                    <a:lnTo>
                      <a:pt x="252" y="284"/>
                    </a:lnTo>
                    <a:lnTo>
                      <a:pt x="256" y="333"/>
                    </a:lnTo>
                    <a:lnTo>
                      <a:pt x="249" y="342"/>
                    </a:lnTo>
                    <a:lnTo>
                      <a:pt x="249" y="388"/>
                    </a:lnTo>
                    <a:lnTo>
                      <a:pt x="242" y="402"/>
                    </a:lnTo>
                    <a:lnTo>
                      <a:pt x="233" y="404"/>
                    </a:lnTo>
                    <a:lnTo>
                      <a:pt x="226" y="413"/>
                    </a:lnTo>
                    <a:lnTo>
                      <a:pt x="206" y="413"/>
                    </a:lnTo>
                    <a:lnTo>
                      <a:pt x="212" y="404"/>
                    </a:lnTo>
                    <a:lnTo>
                      <a:pt x="224" y="388"/>
                    </a:lnTo>
                    <a:lnTo>
                      <a:pt x="231" y="364"/>
                    </a:lnTo>
                    <a:lnTo>
                      <a:pt x="230" y="316"/>
                    </a:lnTo>
                    <a:lnTo>
                      <a:pt x="206" y="231"/>
                    </a:lnTo>
                    <a:lnTo>
                      <a:pt x="164" y="252"/>
                    </a:lnTo>
                    <a:lnTo>
                      <a:pt x="116" y="268"/>
                    </a:lnTo>
                    <a:lnTo>
                      <a:pt x="104" y="286"/>
                    </a:lnTo>
                    <a:lnTo>
                      <a:pt x="100" y="301"/>
                    </a:lnTo>
                    <a:lnTo>
                      <a:pt x="89" y="344"/>
                    </a:lnTo>
                    <a:lnTo>
                      <a:pt x="83" y="351"/>
                    </a:lnTo>
                    <a:lnTo>
                      <a:pt x="83" y="362"/>
                    </a:lnTo>
                    <a:lnTo>
                      <a:pt x="67" y="376"/>
                    </a:lnTo>
                    <a:lnTo>
                      <a:pt x="70" y="361"/>
                    </a:lnTo>
                    <a:lnTo>
                      <a:pt x="67" y="339"/>
                    </a:lnTo>
                    <a:lnTo>
                      <a:pt x="76" y="318"/>
                    </a:lnTo>
                    <a:lnTo>
                      <a:pt x="87" y="293"/>
                    </a:lnTo>
                    <a:lnTo>
                      <a:pt x="83" y="279"/>
                    </a:lnTo>
                    <a:lnTo>
                      <a:pt x="89" y="263"/>
                    </a:lnTo>
                    <a:lnTo>
                      <a:pt x="92" y="254"/>
                    </a:lnTo>
                    <a:lnTo>
                      <a:pt x="128" y="235"/>
                    </a:lnTo>
                    <a:lnTo>
                      <a:pt x="145" y="222"/>
                    </a:lnTo>
                    <a:lnTo>
                      <a:pt x="156" y="207"/>
                    </a:lnTo>
                    <a:lnTo>
                      <a:pt x="145" y="187"/>
                    </a:lnTo>
                    <a:lnTo>
                      <a:pt x="146" y="171"/>
                    </a:lnTo>
                    <a:lnTo>
                      <a:pt x="142" y="156"/>
                    </a:lnTo>
                    <a:lnTo>
                      <a:pt x="120" y="125"/>
                    </a:lnTo>
                    <a:lnTo>
                      <a:pt x="109" y="95"/>
                    </a:lnTo>
                    <a:lnTo>
                      <a:pt x="97" y="85"/>
                    </a:lnTo>
                    <a:lnTo>
                      <a:pt x="84" y="92"/>
                    </a:lnTo>
                    <a:lnTo>
                      <a:pt x="83" y="108"/>
                    </a:lnTo>
                    <a:lnTo>
                      <a:pt x="78" y="120"/>
                    </a:lnTo>
                    <a:lnTo>
                      <a:pt x="84" y="129"/>
                    </a:lnTo>
                    <a:lnTo>
                      <a:pt x="89" y="138"/>
                    </a:lnTo>
                    <a:lnTo>
                      <a:pt x="83" y="145"/>
                    </a:lnTo>
                    <a:lnTo>
                      <a:pt x="76" y="156"/>
                    </a:lnTo>
                    <a:lnTo>
                      <a:pt x="70" y="136"/>
                    </a:lnTo>
                    <a:lnTo>
                      <a:pt x="67" y="13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19467" name="Freeform 11"/>
              <p:cNvSpPr>
                <a:spLocks/>
              </p:cNvSpPr>
              <p:nvPr/>
            </p:nvSpPr>
            <p:spPr bwMode="auto">
              <a:xfrm>
                <a:off x="573" y="480"/>
                <a:ext cx="89" cy="167"/>
              </a:xfrm>
              <a:custGeom>
                <a:avLst/>
                <a:gdLst/>
                <a:ahLst/>
                <a:cxnLst>
                  <a:cxn ang="0">
                    <a:pos x="62" y="0"/>
                  </a:cxn>
                  <a:cxn ang="0">
                    <a:pos x="65" y="14"/>
                  </a:cxn>
                  <a:cxn ang="0">
                    <a:pos x="74" y="21"/>
                  </a:cxn>
                  <a:cxn ang="0">
                    <a:pos x="88" y="25"/>
                  </a:cxn>
                  <a:cxn ang="0">
                    <a:pos x="86" y="51"/>
                  </a:cxn>
                  <a:cxn ang="0">
                    <a:pos x="79" y="76"/>
                  </a:cxn>
                  <a:cxn ang="0">
                    <a:pos x="76" y="120"/>
                  </a:cxn>
                  <a:cxn ang="0">
                    <a:pos x="70" y="145"/>
                  </a:cxn>
                  <a:cxn ang="0">
                    <a:pos x="58" y="153"/>
                  </a:cxn>
                  <a:cxn ang="0">
                    <a:pos x="48" y="166"/>
                  </a:cxn>
                  <a:cxn ang="0">
                    <a:pos x="35" y="166"/>
                  </a:cxn>
                  <a:cxn ang="0">
                    <a:pos x="56" y="134"/>
                  </a:cxn>
                  <a:cxn ang="0">
                    <a:pos x="60" y="93"/>
                  </a:cxn>
                  <a:cxn ang="0">
                    <a:pos x="56" y="76"/>
                  </a:cxn>
                  <a:cxn ang="0">
                    <a:pos x="36" y="120"/>
                  </a:cxn>
                  <a:cxn ang="0">
                    <a:pos x="31" y="123"/>
                  </a:cxn>
                  <a:cxn ang="0">
                    <a:pos x="35" y="132"/>
                  </a:cxn>
                  <a:cxn ang="0">
                    <a:pos x="25" y="147"/>
                  </a:cxn>
                  <a:cxn ang="0">
                    <a:pos x="22" y="141"/>
                  </a:cxn>
                  <a:cxn ang="0">
                    <a:pos x="18" y="134"/>
                  </a:cxn>
                  <a:cxn ang="0">
                    <a:pos x="10" y="117"/>
                  </a:cxn>
                  <a:cxn ang="0">
                    <a:pos x="45" y="60"/>
                  </a:cxn>
                  <a:cxn ang="0">
                    <a:pos x="46" y="55"/>
                  </a:cxn>
                  <a:cxn ang="0">
                    <a:pos x="29" y="32"/>
                  </a:cxn>
                  <a:cxn ang="0">
                    <a:pos x="0" y="13"/>
                  </a:cxn>
                  <a:cxn ang="0">
                    <a:pos x="25" y="7"/>
                  </a:cxn>
                  <a:cxn ang="0">
                    <a:pos x="62" y="0"/>
                  </a:cxn>
                </a:cxnLst>
                <a:rect l="0" t="0" r="r" b="b"/>
                <a:pathLst>
                  <a:path w="89" h="167">
                    <a:moveTo>
                      <a:pt x="62" y="0"/>
                    </a:moveTo>
                    <a:lnTo>
                      <a:pt x="65" y="14"/>
                    </a:lnTo>
                    <a:lnTo>
                      <a:pt x="74" y="21"/>
                    </a:lnTo>
                    <a:lnTo>
                      <a:pt x="88" y="25"/>
                    </a:lnTo>
                    <a:lnTo>
                      <a:pt x="86" y="51"/>
                    </a:lnTo>
                    <a:lnTo>
                      <a:pt x="79" y="76"/>
                    </a:lnTo>
                    <a:lnTo>
                      <a:pt x="76" y="120"/>
                    </a:lnTo>
                    <a:lnTo>
                      <a:pt x="70" y="145"/>
                    </a:lnTo>
                    <a:lnTo>
                      <a:pt x="58" y="153"/>
                    </a:lnTo>
                    <a:lnTo>
                      <a:pt x="48" y="166"/>
                    </a:lnTo>
                    <a:lnTo>
                      <a:pt x="35" y="166"/>
                    </a:lnTo>
                    <a:lnTo>
                      <a:pt x="56" y="134"/>
                    </a:lnTo>
                    <a:lnTo>
                      <a:pt x="60" y="93"/>
                    </a:lnTo>
                    <a:lnTo>
                      <a:pt x="56" y="76"/>
                    </a:lnTo>
                    <a:lnTo>
                      <a:pt x="36" y="120"/>
                    </a:lnTo>
                    <a:lnTo>
                      <a:pt x="31" y="123"/>
                    </a:lnTo>
                    <a:lnTo>
                      <a:pt x="35" y="132"/>
                    </a:lnTo>
                    <a:lnTo>
                      <a:pt x="25" y="147"/>
                    </a:lnTo>
                    <a:lnTo>
                      <a:pt x="22" y="141"/>
                    </a:lnTo>
                    <a:lnTo>
                      <a:pt x="18" y="134"/>
                    </a:lnTo>
                    <a:lnTo>
                      <a:pt x="10" y="117"/>
                    </a:lnTo>
                    <a:lnTo>
                      <a:pt x="45" y="60"/>
                    </a:lnTo>
                    <a:lnTo>
                      <a:pt x="46" y="55"/>
                    </a:lnTo>
                    <a:lnTo>
                      <a:pt x="29" y="32"/>
                    </a:lnTo>
                    <a:lnTo>
                      <a:pt x="0" y="13"/>
                    </a:lnTo>
                    <a:lnTo>
                      <a:pt x="25" y="7"/>
                    </a:lnTo>
                    <a:lnTo>
                      <a:pt x="62" y="0"/>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19468" name="Freeform 12"/>
              <p:cNvSpPr>
                <a:spLocks/>
              </p:cNvSpPr>
              <p:nvPr/>
            </p:nvSpPr>
            <p:spPr bwMode="auto">
              <a:xfrm>
                <a:off x="289" y="176"/>
                <a:ext cx="263" cy="475"/>
              </a:xfrm>
              <a:custGeom>
                <a:avLst/>
                <a:gdLst/>
                <a:ahLst/>
                <a:cxnLst>
                  <a:cxn ang="0">
                    <a:pos x="40" y="138"/>
                  </a:cxn>
                  <a:cxn ang="0">
                    <a:pos x="6" y="132"/>
                  </a:cxn>
                  <a:cxn ang="0">
                    <a:pos x="0" y="106"/>
                  </a:cxn>
                  <a:cxn ang="0">
                    <a:pos x="56" y="52"/>
                  </a:cxn>
                  <a:cxn ang="0">
                    <a:pos x="60" y="39"/>
                  </a:cxn>
                  <a:cxn ang="0">
                    <a:pos x="61" y="29"/>
                  </a:cxn>
                  <a:cxn ang="0">
                    <a:pos x="88" y="25"/>
                  </a:cxn>
                  <a:cxn ang="0">
                    <a:pos x="89" y="18"/>
                  </a:cxn>
                  <a:cxn ang="0">
                    <a:pos x="109" y="20"/>
                  </a:cxn>
                  <a:cxn ang="0">
                    <a:pos x="157" y="51"/>
                  </a:cxn>
                  <a:cxn ang="0">
                    <a:pos x="191" y="97"/>
                  </a:cxn>
                  <a:cxn ang="0">
                    <a:pos x="221" y="127"/>
                  </a:cxn>
                  <a:cxn ang="0">
                    <a:pos x="249" y="169"/>
                  </a:cxn>
                  <a:cxn ang="0">
                    <a:pos x="243" y="272"/>
                  </a:cxn>
                  <a:cxn ang="0">
                    <a:pos x="239" y="377"/>
                  </a:cxn>
                  <a:cxn ang="0">
                    <a:pos x="233" y="394"/>
                  </a:cxn>
                  <a:cxn ang="0">
                    <a:pos x="243" y="455"/>
                  </a:cxn>
                  <a:cxn ang="0">
                    <a:pos x="237" y="465"/>
                  </a:cxn>
                  <a:cxn ang="0">
                    <a:pos x="213" y="469"/>
                  </a:cxn>
                  <a:cxn ang="0">
                    <a:pos x="221" y="423"/>
                  </a:cxn>
                  <a:cxn ang="0">
                    <a:pos x="208" y="379"/>
                  </a:cxn>
                  <a:cxn ang="0">
                    <a:pos x="191" y="330"/>
                  </a:cxn>
                  <a:cxn ang="0">
                    <a:pos x="176" y="305"/>
                  </a:cxn>
                  <a:cxn ang="0">
                    <a:pos x="131" y="319"/>
                  </a:cxn>
                  <a:cxn ang="0">
                    <a:pos x="95" y="333"/>
                  </a:cxn>
                  <a:cxn ang="0">
                    <a:pos x="95" y="367"/>
                  </a:cxn>
                  <a:cxn ang="0">
                    <a:pos x="110" y="399"/>
                  </a:cxn>
                  <a:cxn ang="0">
                    <a:pos x="114" y="422"/>
                  </a:cxn>
                  <a:cxn ang="0">
                    <a:pos x="100" y="407"/>
                  </a:cxn>
                  <a:cxn ang="0">
                    <a:pos x="82" y="390"/>
                  </a:cxn>
                  <a:cxn ang="0">
                    <a:pos x="67" y="342"/>
                  </a:cxn>
                  <a:cxn ang="0">
                    <a:pos x="70" y="317"/>
                  </a:cxn>
                  <a:cxn ang="0">
                    <a:pos x="132" y="274"/>
                  </a:cxn>
                  <a:cxn ang="0">
                    <a:pos x="121" y="212"/>
                  </a:cxn>
                  <a:cxn ang="0">
                    <a:pos x="114" y="122"/>
                  </a:cxn>
                  <a:cxn ang="0">
                    <a:pos x="70" y="122"/>
                  </a:cxn>
                  <a:cxn ang="0">
                    <a:pos x="44" y="129"/>
                  </a:cxn>
                </a:cxnLst>
                <a:rect l="0" t="0" r="r" b="b"/>
                <a:pathLst>
                  <a:path w="263" h="475">
                    <a:moveTo>
                      <a:pt x="44" y="129"/>
                    </a:moveTo>
                    <a:lnTo>
                      <a:pt x="40" y="138"/>
                    </a:lnTo>
                    <a:lnTo>
                      <a:pt x="33" y="138"/>
                    </a:lnTo>
                    <a:lnTo>
                      <a:pt x="6" y="132"/>
                    </a:lnTo>
                    <a:lnTo>
                      <a:pt x="3" y="127"/>
                    </a:lnTo>
                    <a:lnTo>
                      <a:pt x="0" y="106"/>
                    </a:lnTo>
                    <a:lnTo>
                      <a:pt x="26" y="76"/>
                    </a:lnTo>
                    <a:lnTo>
                      <a:pt x="56" y="52"/>
                    </a:lnTo>
                    <a:lnTo>
                      <a:pt x="74" y="39"/>
                    </a:lnTo>
                    <a:lnTo>
                      <a:pt x="60" y="39"/>
                    </a:lnTo>
                    <a:lnTo>
                      <a:pt x="74" y="32"/>
                    </a:lnTo>
                    <a:lnTo>
                      <a:pt x="61" y="29"/>
                    </a:lnTo>
                    <a:lnTo>
                      <a:pt x="81" y="27"/>
                    </a:lnTo>
                    <a:lnTo>
                      <a:pt x="88" y="25"/>
                    </a:lnTo>
                    <a:lnTo>
                      <a:pt x="78" y="11"/>
                    </a:lnTo>
                    <a:lnTo>
                      <a:pt x="89" y="18"/>
                    </a:lnTo>
                    <a:lnTo>
                      <a:pt x="88" y="0"/>
                    </a:lnTo>
                    <a:lnTo>
                      <a:pt x="109" y="20"/>
                    </a:lnTo>
                    <a:lnTo>
                      <a:pt x="137" y="34"/>
                    </a:lnTo>
                    <a:lnTo>
                      <a:pt x="157" y="51"/>
                    </a:lnTo>
                    <a:lnTo>
                      <a:pt x="173" y="69"/>
                    </a:lnTo>
                    <a:lnTo>
                      <a:pt x="191" y="97"/>
                    </a:lnTo>
                    <a:lnTo>
                      <a:pt x="208" y="118"/>
                    </a:lnTo>
                    <a:lnTo>
                      <a:pt x="221" y="127"/>
                    </a:lnTo>
                    <a:lnTo>
                      <a:pt x="262" y="147"/>
                    </a:lnTo>
                    <a:lnTo>
                      <a:pt x="249" y="169"/>
                    </a:lnTo>
                    <a:lnTo>
                      <a:pt x="238" y="210"/>
                    </a:lnTo>
                    <a:lnTo>
                      <a:pt x="243" y="272"/>
                    </a:lnTo>
                    <a:lnTo>
                      <a:pt x="230" y="324"/>
                    </a:lnTo>
                    <a:lnTo>
                      <a:pt x="239" y="377"/>
                    </a:lnTo>
                    <a:lnTo>
                      <a:pt x="239" y="386"/>
                    </a:lnTo>
                    <a:lnTo>
                      <a:pt x="233" y="394"/>
                    </a:lnTo>
                    <a:lnTo>
                      <a:pt x="243" y="437"/>
                    </a:lnTo>
                    <a:lnTo>
                      <a:pt x="243" y="455"/>
                    </a:lnTo>
                    <a:lnTo>
                      <a:pt x="240" y="465"/>
                    </a:lnTo>
                    <a:lnTo>
                      <a:pt x="237" y="465"/>
                    </a:lnTo>
                    <a:lnTo>
                      <a:pt x="228" y="474"/>
                    </a:lnTo>
                    <a:lnTo>
                      <a:pt x="213" y="469"/>
                    </a:lnTo>
                    <a:lnTo>
                      <a:pt x="221" y="460"/>
                    </a:lnTo>
                    <a:lnTo>
                      <a:pt x="221" y="423"/>
                    </a:lnTo>
                    <a:lnTo>
                      <a:pt x="215" y="391"/>
                    </a:lnTo>
                    <a:lnTo>
                      <a:pt x="208" y="379"/>
                    </a:lnTo>
                    <a:lnTo>
                      <a:pt x="206" y="367"/>
                    </a:lnTo>
                    <a:lnTo>
                      <a:pt x="191" y="330"/>
                    </a:lnTo>
                    <a:lnTo>
                      <a:pt x="181" y="305"/>
                    </a:lnTo>
                    <a:lnTo>
                      <a:pt x="176" y="305"/>
                    </a:lnTo>
                    <a:lnTo>
                      <a:pt x="171" y="302"/>
                    </a:lnTo>
                    <a:lnTo>
                      <a:pt x="131" y="319"/>
                    </a:lnTo>
                    <a:lnTo>
                      <a:pt x="100" y="328"/>
                    </a:lnTo>
                    <a:lnTo>
                      <a:pt x="95" y="333"/>
                    </a:lnTo>
                    <a:lnTo>
                      <a:pt x="86" y="345"/>
                    </a:lnTo>
                    <a:lnTo>
                      <a:pt x="95" y="367"/>
                    </a:lnTo>
                    <a:lnTo>
                      <a:pt x="111" y="391"/>
                    </a:lnTo>
                    <a:lnTo>
                      <a:pt x="110" y="399"/>
                    </a:lnTo>
                    <a:lnTo>
                      <a:pt x="117" y="416"/>
                    </a:lnTo>
                    <a:lnTo>
                      <a:pt x="114" y="422"/>
                    </a:lnTo>
                    <a:lnTo>
                      <a:pt x="108" y="429"/>
                    </a:lnTo>
                    <a:lnTo>
                      <a:pt x="100" y="407"/>
                    </a:lnTo>
                    <a:lnTo>
                      <a:pt x="91" y="399"/>
                    </a:lnTo>
                    <a:lnTo>
                      <a:pt x="82" y="390"/>
                    </a:lnTo>
                    <a:lnTo>
                      <a:pt x="76" y="366"/>
                    </a:lnTo>
                    <a:lnTo>
                      <a:pt x="67" y="342"/>
                    </a:lnTo>
                    <a:lnTo>
                      <a:pt x="65" y="326"/>
                    </a:lnTo>
                    <a:lnTo>
                      <a:pt x="70" y="317"/>
                    </a:lnTo>
                    <a:lnTo>
                      <a:pt x="111" y="293"/>
                    </a:lnTo>
                    <a:lnTo>
                      <a:pt x="132" y="274"/>
                    </a:lnTo>
                    <a:lnTo>
                      <a:pt x="137" y="263"/>
                    </a:lnTo>
                    <a:lnTo>
                      <a:pt x="121" y="212"/>
                    </a:lnTo>
                    <a:lnTo>
                      <a:pt x="113" y="164"/>
                    </a:lnTo>
                    <a:lnTo>
                      <a:pt x="114" y="122"/>
                    </a:lnTo>
                    <a:lnTo>
                      <a:pt x="88" y="113"/>
                    </a:lnTo>
                    <a:lnTo>
                      <a:pt x="70" y="122"/>
                    </a:lnTo>
                    <a:lnTo>
                      <a:pt x="47" y="132"/>
                    </a:lnTo>
                    <a:lnTo>
                      <a:pt x="44" y="129"/>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19469" name="Freeform 13"/>
              <p:cNvSpPr>
                <a:spLocks/>
              </p:cNvSpPr>
              <p:nvPr/>
            </p:nvSpPr>
            <p:spPr bwMode="auto">
              <a:xfrm>
                <a:off x="559" y="321"/>
                <a:ext cx="305" cy="336"/>
              </a:xfrm>
              <a:custGeom>
                <a:avLst/>
                <a:gdLst/>
                <a:ahLst/>
                <a:cxnLst>
                  <a:cxn ang="0">
                    <a:pos x="129" y="0"/>
                  </a:cxn>
                  <a:cxn ang="0">
                    <a:pos x="217" y="11"/>
                  </a:cxn>
                  <a:cxn ang="0">
                    <a:pos x="278" y="38"/>
                  </a:cxn>
                  <a:cxn ang="0">
                    <a:pos x="302" y="87"/>
                  </a:cxn>
                  <a:cxn ang="0">
                    <a:pos x="290" y="155"/>
                  </a:cxn>
                  <a:cxn ang="0">
                    <a:pos x="268" y="213"/>
                  </a:cxn>
                  <a:cxn ang="0">
                    <a:pos x="260" y="147"/>
                  </a:cxn>
                  <a:cxn ang="0">
                    <a:pos x="270" y="74"/>
                  </a:cxn>
                  <a:cxn ang="0">
                    <a:pos x="253" y="46"/>
                  </a:cxn>
                  <a:cxn ang="0">
                    <a:pos x="260" y="76"/>
                  </a:cxn>
                  <a:cxn ang="0">
                    <a:pos x="245" y="128"/>
                  </a:cxn>
                  <a:cxn ang="0">
                    <a:pos x="226" y="173"/>
                  </a:cxn>
                  <a:cxn ang="0">
                    <a:pos x="254" y="222"/>
                  </a:cxn>
                  <a:cxn ang="0">
                    <a:pos x="249" y="291"/>
                  </a:cxn>
                  <a:cxn ang="0">
                    <a:pos x="249" y="314"/>
                  </a:cxn>
                  <a:cxn ang="0">
                    <a:pos x="238" y="324"/>
                  </a:cxn>
                  <a:cxn ang="0">
                    <a:pos x="217" y="335"/>
                  </a:cxn>
                  <a:cxn ang="0">
                    <a:pos x="231" y="286"/>
                  </a:cxn>
                  <a:cxn ang="0">
                    <a:pos x="223" y="231"/>
                  </a:cxn>
                  <a:cxn ang="0">
                    <a:pos x="192" y="215"/>
                  </a:cxn>
                  <a:cxn ang="0">
                    <a:pos x="157" y="266"/>
                  </a:cxn>
                  <a:cxn ang="0">
                    <a:pos x="134" y="301"/>
                  </a:cxn>
                  <a:cxn ang="0">
                    <a:pos x="124" y="314"/>
                  </a:cxn>
                  <a:cxn ang="0">
                    <a:pos x="113" y="303"/>
                  </a:cxn>
                  <a:cxn ang="0">
                    <a:pos x="116" y="279"/>
                  </a:cxn>
                  <a:cxn ang="0">
                    <a:pos x="159" y="243"/>
                  </a:cxn>
                  <a:cxn ang="0">
                    <a:pos x="155" y="204"/>
                  </a:cxn>
                  <a:cxn ang="0">
                    <a:pos x="144" y="161"/>
                  </a:cxn>
                  <a:cxn ang="0">
                    <a:pos x="127" y="150"/>
                  </a:cxn>
                  <a:cxn ang="0">
                    <a:pos x="69" y="161"/>
                  </a:cxn>
                  <a:cxn ang="0">
                    <a:pos x="0" y="166"/>
                  </a:cxn>
                  <a:cxn ang="0">
                    <a:pos x="12" y="61"/>
                  </a:cxn>
                </a:cxnLst>
                <a:rect l="0" t="0" r="r" b="b"/>
                <a:pathLst>
                  <a:path w="305" h="336">
                    <a:moveTo>
                      <a:pt x="67" y="4"/>
                    </a:moveTo>
                    <a:lnTo>
                      <a:pt x="129" y="0"/>
                    </a:lnTo>
                    <a:lnTo>
                      <a:pt x="171" y="0"/>
                    </a:lnTo>
                    <a:lnTo>
                      <a:pt x="217" y="11"/>
                    </a:lnTo>
                    <a:lnTo>
                      <a:pt x="245" y="23"/>
                    </a:lnTo>
                    <a:lnTo>
                      <a:pt x="278" y="38"/>
                    </a:lnTo>
                    <a:lnTo>
                      <a:pt x="295" y="57"/>
                    </a:lnTo>
                    <a:lnTo>
                      <a:pt x="302" y="87"/>
                    </a:lnTo>
                    <a:lnTo>
                      <a:pt x="304" y="117"/>
                    </a:lnTo>
                    <a:lnTo>
                      <a:pt x="290" y="155"/>
                    </a:lnTo>
                    <a:lnTo>
                      <a:pt x="278" y="180"/>
                    </a:lnTo>
                    <a:lnTo>
                      <a:pt x="268" y="213"/>
                    </a:lnTo>
                    <a:lnTo>
                      <a:pt x="263" y="184"/>
                    </a:lnTo>
                    <a:lnTo>
                      <a:pt x="260" y="147"/>
                    </a:lnTo>
                    <a:lnTo>
                      <a:pt x="272" y="104"/>
                    </a:lnTo>
                    <a:lnTo>
                      <a:pt x="270" y="74"/>
                    </a:lnTo>
                    <a:lnTo>
                      <a:pt x="263" y="55"/>
                    </a:lnTo>
                    <a:lnTo>
                      <a:pt x="253" y="46"/>
                    </a:lnTo>
                    <a:lnTo>
                      <a:pt x="258" y="61"/>
                    </a:lnTo>
                    <a:lnTo>
                      <a:pt x="260" y="76"/>
                    </a:lnTo>
                    <a:lnTo>
                      <a:pt x="257" y="98"/>
                    </a:lnTo>
                    <a:lnTo>
                      <a:pt x="245" y="128"/>
                    </a:lnTo>
                    <a:lnTo>
                      <a:pt x="231" y="147"/>
                    </a:lnTo>
                    <a:lnTo>
                      <a:pt x="226" y="173"/>
                    </a:lnTo>
                    <a:lnTo>
                      <a:pt x="231" y="189"/>
                    </a:lnTo>
                    <a:lnTo>
                      <a:pt x="254" y="222"/>
                    </a:lnTo>
                    <a:lnTo>
                      <a:pt x="251" y="261"/>
                    </a:lnTo>
                    <a:lnTo>
                      <a:pt x="249" y="291"/>
                    </a:lnTo>
                    <a:lnTo>
                      <a:pt x="251" y="307"/>
                    </a:lnTo>
                    <a:lnTo>
                      <a:pt x="249" y="314"/>
                    </a:lnTo>
                    <a:lnTo>
                      <a:pt x="242" y="324"/>
                    </a:lnTo>
                    <a:lnTo>
                      <a:pt x="238" y="324"/>
                    </a:lnTo>
                    <a:lnTo>
                      <a:pt x="234" y="331"/>
                    </a:lnTo>
                    <a:lnTo>
                      <a:pt x="217" y="335"/>
                    </a:lnTo>
                    <a:lnTo>
                      <a:pt x="225" y="316"/>
                    </a:lnTo>
                    <a:lnTo>
                      <a:pt x="231" y="286"/>
                    </a:lnTo>
                    <a:lnTo>
                      <a:pt x="230" y="261"/>
                    </a:lnTo>
                    <a:lnTo>
                      <a:pt x="223" y="231"/>
                    </a:lnTo>
                    <a:lnTo>
                      <a:pt x="187" y="191"/>
                    </a:lnTo>
                    <a:lnTo>
                      <a:pt x="192" y="215"/>
                    </a:lnTo>
                    <a:lnTo>
                      <a:pt x="198" y="231"/>
                    </a:lnTo>
                    <a:lnTo>
                      <a:pt x="157" y="266"/>
                    </a:lnTo>
                    <a:lnTo>
                      <a:pt x="141" y="284"/>
                    </a:lnTo>
                    <a:lnTo>
                      <a:pt x="134" y="301"/>
                    </a:lnTo>
                    <a:lnTo>
                      <a:pt x="125" y="305"/>
                    </a:lnTo>
                    <a:lnTo>
                      <a:pt x="124" y="314"/>
                    </a:lnTo>
                    <a:lnTo>
                      <a:pt x="107" y="319"/>
                    </a:lnTo>
                    <a:lnTo>
                      <a:pt x="113" y="303"/>
                    </a:lnTo>
                    <a:lnTo>
                      <a:pt x="115" y="288"/>
                    </a:lnTo>
                    <a:lnTo>
                      <a:pt x="116" y="279"/>
                    </a:lnTo>
                    <a:lnTo>
                      <a:pt x="129" y="270"/>
                    </a:lnTo>
                    <a:lnTo>
                      <a:pt x="159" y="243"/>
                    </a:lnTo>
                    <a:lnTo>
                      <a:pt x="161" y="226"/>
                    </a:lnTo>
                    <a:lnTo>
                      <a:pt x="155" y="204"/>
                    </a:lnTo>
                    <a:lnTo>
                      <a:pt x="150" y="191"/>
                    </a:lnTo>
                    <a:lnTo>
                      <a:pt x="144" y="161"/>
                    </a:lnTo>
                    <a:lnTo>
                      <a:pt x="140" y="147"/>
                    </a:lnTo>
                    <a:lnTo>
                      <a:pt x="127" y="150"/>
                    </a:lnTo>
                    <a:lnTo>
                      <a:pt x="111" y="143"/>
                    </a:lnTo>
                    <a:lnTo>
                      <a:pt x="69" y="161"/>
                    </a:lnTo>
                    <a:lnTo>
                      <a:pt x="17" y="173"/>
                    </a:lnTo>
                    <a:lnTo>
                      <a:pt x="0" y="166"/>
                    </a:lnTo>
                    <a:lnTo>
                      <a:pt x="10" y="117"/>
                    </a:lnTo>
                    <a:lnTo>
                      <a:pt x="12" y="61"/>
                    </a:lnTo>
                    <a:lnTo>
                      <a:pt x="67" y="4"/>
                    </a:lnTo>
                  </a:path>
                </a:pathLst>
              </a:custGeom>
              <a:solidFill>
                <a:srgbClr val="E99F40"/>
              </a:solidFill>
              <a:ln w="12700" cap="rnd" cmpd="sng">
                <a:solidFill>
                  <a:srgbClr val="000000"/>
                </a:solidFill>
                <a:prstDash val="solid"/>
                <a:round/>
                <a:headEnd/>
                <a:tailEnd/>
              </a:ln>
              <a:effectLst/>
            </p:spPr>
            <p:txBody>
              <a:bodyPr/>
              <a:lstStyle/>
              <a:p>
                <a:endParaRPr lang="en-US"/>
              </a:p>
            </p:txBody>
          </p:sp>
          <p:sp>
            <p:nvSpPr>
              <p:cNvPr id="19470" name="Freeform 14"/>
              <p:cNvSpPr>
                <a:spLocks/>
              </p:cNvSpPr>
              <p:nvPr/>
            </p:nvSpPr>
            <p:spPr bwMode="auto">
              <a:xfrm>
                <a:off x="453" y="163"/>
                <a:ext cx="84" cy="138"/>
              </a:xfrm>
              <a:custGeom>
                <a:avLst/>
                <a:gdLst/>
                <a:ahLst/>
                <a:cxnLst>
                  <a:cxn ang="0">
                    <a:pos x="3" y="72"/>
                  </a:cxn>
                  <a:cxn ang="0">
                    <a:pos x="14" y="87"/>
                  </a:cxn>
                  <a:cxn ang="0">
                    <a:pos x="26" y="106"/>
                  </a:cxn>
                  <a:cxn ang="0">
                    <a:pos x="37" y="120"/>
                  </a:cxn>
                  <a:cxn ang="0">
                    <a:pos x="50" y="133"/>
                  </a:cxn>
                  <a:cxn ang="0">
                    <a:pos x="55" y="137"/>
                  </a:cxn>
                  <a:cxn ang="0">
                    <a:pos x="58" y="129"/>
                  </a:cxn>
                  <a:cxn ang="0">
                    <a:pos x="68" y="123"/>
                  </a:cxn>
                  <a:cxn ang="0">
                    <a:pos x="80" y="120"/>
                  </a:cxn>
                  <a:cxn ang="0">
                    <a:pos x="79" y="109"/>
                  </a:cxn>
                  <a:cxn ang="0">
                    <a:pos x="60" y="106"/>
                  </a:cxn>
                  <a:cxn ang="0">
                    <a:pos x="56" y="99"/>
                  </a:cxn>
                  <a:cxn ang="0">
                    <a:pos x="58" y="87"/>
                  </a:cxn>
                  <a:cxn ang="0">
                    <a:pos x="67" y="87"/>
                  </a:cxn>
                  <a:cxn ang="0">
                    <a:pos x="73" y="85"/>
                  </a:cxn>
                  <a:cxn ang="0">
                    <a:pos x="65" y="83"/>
                  </a:cxn>
                  <a:cxn ang="0">
                    <a:pos x="58" y="80"/>
                  </a:cxn>
                  <a:cxn ang="0">
                    <a:pos x="75" y="78"/>
                  </a:cxn>
                  <a:cxn ang="0">
                    <a:pos x="81" y="80"/>
                  </a:cxn>
                  <a:cxn ang="0">
                    <a:pos x="79" y="62"/>
                  </a:cxn>
                  <a:cxn ang="0">
                    <a:pos x="83" y="42"/>
                  </a:cxn>
                  <a:cxn ang="0">
                    <a:pos x="83" y="30"/>
                  </a:cxn>
                  <a:cxn ang="0">
                    <a:pos x="70" y="14"/>
                  </a:cxn>
                  <a:cxn ang="0">
                    <a:pos x="54" y="7"/>
                  </a:cxn>
                  <a:cxn ang="0">
                    <a:pos x="47" y="0"/>
                  </a:cxn>
                  <a:cxn ang="0">
                    <a:pos x="35" y="16"/>
                  </a:cxn>
                  <a:cxn ang="0">
                    <a:pos x="16" y="30"/>
                  </a:cxn>
                  <a:cxn ang="0">
                    <a:pos x="12" y="42"/>
                  </a:cxn>
                  <a:cxn ang="0">
                    <a:pos x="9" y="52"/>
                  </a:cxn>
                  <a:cxn ang="0">
                    <a:pos x="0" y="69"/>
                  </a:cxn>
                  <a:cxn ang="0">
                    <a:pos x="3" y="72"/>
                  </a:cxn>
                </a:cxnLst>
                <a:rect l="0" t="0" r="r" b="b"/>
                <a:pathLst>
                  <a:path w="84" h="138">
                    <a:moveTo>
                      <a:pt x="3" y="72"/>
                    </a:moveTo>
                    <a:lnTo>
                      <a:pt x="14" y="87"/>
                    </a:lnTo>
                    <a:lnTo>
                      <a:pt x="26" y="106"/>
                    </a:lnTo>
                    <a:lnTo>
                      <a:pt x="37" y="120"/>
                    </a:lnTo>
                    <a:lnTo>
                      <a:pt x="50" y="133"/>
                    </a:lnTo>
                    <a:lnTo>
                      <a:pt x="55" y="137"/>
                    </a:lnTo>
                    <a:lnTo>
                      <a:pt x="58" y="129"/>
                    </a:lnTo>
                    <a:lnTo>
                      <a:pt x="68" y="123"/>
                    </a:lnTo>
                    <a:lnTo>
                      <a:pt x="80" y="120"/>
                    </a:lnTo>
                    <a:lnTo>
                      <a:pt x="79" y="109"/>
                    </a:lnTo>
                    <a:lnTo>
                      <a:pt x="60" y="106"/>
                    </a:lnTo>
                    <a:lnTo>
                      <a:pt x="56" y="99"/>
                    </a:lnTo>
                    <a:lnTo>
                      <a:pt x="58" y="87"/>
                    </a:lnTo>
                    <a:lnTo>
                      <a:pt x="67" y="87"/>
                    </a:lnTo>
                    <a:lnTo>
                      <a:pt x="73" y="85"/>
                    </a:lnTo>
                    <a:lnTo>
                      <a:pt x="65" y="83"/>
                    </a:lnTo>
                    <a:lnTo>
                      <a:pt x="58" y="80"/>
                    </a:lnTo>
                    <a:lnTo>
                      <a:pt x="75" y="78"/>
                    </a:lnTo>
                    <a:lnTo>
                      <a:pt x="81" y="80"/>
                    </a:lnTo>
                    <a:lnTo>
                      <a:pt x="79" y="62"/>
                    </a:lnTo>
                    <a:lnTo>
                      <a:pt x="83" y="42"/>
                    </a:lnTo>
                    <a:lnTo>
                      <a:pt x="83" y="30"/>
                    </a:lnTo>
                    <a:lnTo>
                      <a:pt x="70" y="14"/>
                    </a:lnTo>
                    <a:lnTo>
                      <a:pt x="54" y="7"/>
                    </a:lnTo>
                    <a:lnTo>
                      <a:pt x="47" y="0"/>
                    </a:lnTo>
                    <a:lnTo>
                      <a:pt x="35" y="16"/>
                    </a:lnTo>
                    <a:lnTo>
                      <a:pt x="16" y="30"/>
                    </a:lnTo>
                    <a:lnTo>
                      <a:pt x="12" y="42"/>
                    </a:lnTo>
                    <a:lnTo>
                      <a:pt x="9" y="52"/>
                    </a:lnTo>
                    <a:lnTo>
                      <a:pt x="0" y="69"/>
                    </a:lnTo>
                    <a:lnTo>
                      <a:pt x="3" y="72"/>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9471" name="Freeform 15"/>
              <p:cNvSpPr>
                <a:spLocks/>
              </p:cNvSpPr>
              <p:nvPr/>
            </p:nvSpPr>
            <p:spPr bwMode="auto">
              <a:xfrm>
                <a:off x="455" y="116"/>
                <a:ext cx="36" cy="50"/>
              </a:xfrm>
              <a:custGeom>
                <a:avLst/>
                <a:gdLst/>
                <a:ahLst/>
                <a:cxnLst>
                  <a:cxn ang="0">
                    <a:pos x="13" y="0"/>
                  </a:cxn>
                  <a:cxn ang="0">
                    <a:pos x="9" y="8"/>
                  </a:cxn>
                  <a:cxn ang="0">
                    <a:pos x="9" y="10"/>
                  </a:cxn>
                  <a:cxn ang="0">
                    <a:pos x="0" y="25"/>
                  </a:cxn>
                  <a:cxn ang="0">
                    <a:pos x="5" y="25"/>
                  </a:cxn>
                  <a:cxn ang="0">
                    <a:pos x="5" y="30"/>
                  </a:cxn>
                  <a:cxn ang="0">
                    <a:pos x="7" y="39"/>
                  </a:cxn>
                  <a:cxn ang="0">
                    <a:pos x="9" y="47"/>
                  </a:cxn>
                  <a:cxn ang="0">
                    <a:pos x="24" y="49"/>
                  </a:cxn>
                  <a:cxn ang="0">
                    <a:pos x="33" y="32"/>
                  </a:cxn>
                  <a:cxn ang="0">
                    <a:pos x="35" y="20"/>
                  </a:cxn>
                  <a:cxn ang="0">
                    <a:pos x="35" y="11"/>
                  </a:cxn>
                  <a:cxn ang="0">
                    <a:pos x="33" y="8"/>
                  </a:cxn>
                  <a:cxn ang="0">
                    <a:pos x="13" y="0"/>
                  </a:cxn>
                </a:cxnLst>
                <a:rect l="0" t="0" r="r" b="b"/>
                <a:pathLst>
                  <a:path w="36" h="50">
                    <a:moveTo>
                      <a:pt x="13" y="0"/>
                    </a:moveTo>
                    <a:lnTo>
                      <a:pt x="9" y="8"/>
                    </a:lnTo>
                    <a:lnTo>
                      <a:pt x="9" y="10"/>
                    </a:lnTo>
                    <a:lnTo>
                      <a:pt x="0" y="25"/>
                    </a:lnTo>
                    <a:lnTo>
                      <a:pt x="5" y="25"/>
                    </a:lnTo>
                    <a:lnTo>
                      <a:pt x="5" y="30"/>
                    </a:lnTo>
                    <a:lnTo>
                      <a:pt x="7" y="39"/>
                    </a:lnTo>
                    <a:lnTo>
                      <a:pt x="9" y="47"/>
                    </a:lnTo>
                    <a:lnTo>
                      <a:pt x="24" y="49"/>
                    </a:lnTo>
                    <a:lnTo>
                      <a:pt x="33" y="32"/>
                    </a:lnTo>
                    <a:lnTo>
                      <a:pt x="35" y="20"/>
                    </a:lnTo>
                    <a:lnTo>
                      <a:pt x="35" y="11"/>
                    </a:lnTo>
                    <a:lnTo>
                      <a:pt x="33" y="8"/>
                    </a:lnTo>
                    <a:lnTo>
                      <a:pt x="13" y="0"/>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19472" name="Freeform 16"/>
              <p:cNvSpPr>
                <a:spLocks/>
              </p:cNvSpPr>
              <p:nvPr/>
            </p:nvSpPr>
            <p:spPr bwMode="auto">
              <a:xfrm>
                <a:off x="456" y="103"/>
                <a:ext cx="88" cy="107"/>
              </a:xfrm>
              <a:custGeom>
                <a:avLst/>
                <a:gdLst/>
                <a:ahLst/>
                <a:cxnLst>
                  <a:cxn ang="0">
                    <a:pos x="11" y="14"/>
                  </a:cxn>
                  <a:cxn ang="0">
                    <a:pos x="21" y="2"/>
                  </a:cxn>
                  <a:cxn ang="0">
                    <a:pos x="32" y="0"/>
                  </a:cxn>
                  <a:cxn ang="0">
                    <a:pos x="47" y="5"/>
                  </a:cxn>
                  <a:cxn ang="0">
                    <a:pos x="64" y="14"/>
                  </a:cxn>
                  <a:cxn ang="0">
                    <a:pos x="67" y="25"/>
                  </a:cxn>
                  <a:cxn ang="0">
                    <a:pos x="69" y="57"/>
                  </a:cxn>
                  <a:cxn ang="0">
                    <a:pos x="81" y="72"/>
                  </a:cxn>
                  <a:cxn ang="0">
                    <a:pos x="85" y="81"/>
                  </a:cxn>
                  <a:cxn ang="0">
                    <a:pos x="87" y="106"/>
                  </a:cxn>
                  <a:cxn ang="0">
                    <a:pos x="81" y="90"/>
                  </a:cxn>
                  <a:cxn ang="0">
                    <a:pos x="75" y="82"/>
                  </a:cxn>
                  <a:cxn ang="0">
                    <a:pos x="69" y="74"/>
                  </a:cxn>
                  <a:cxn ang="0">
                    <a:pos x="55" y="72"/>
                  </a:cxn>
                  <a:cxn ang="0">
                    <a:pos x="43" y="60"/>
                  </a:cxn>
                  <a:cxn ang="0">
                    <a:pos x="34" y="74"/>
                  </a:cxn>
                  <a:cxn ang="0">
                    <a:pos x="24" y="81"/>
                  </a:cxn>
                  <a:cxn ang="0">
                    <a:pos x="12" y="95"/>
                  </a:cxn>
                  <a:cxn ang="0">
                    <a:pos x="20" y="76"/>
                  </a:cxn>
                  <a:cxn ang="0">
                    <a:pos x="1" y="88"/>
                  </a:cxn>
                  <a:cxn ang="0">
                    <a:pos x="0" y="85"/>
                  </a:cxn>
                  <a:cxn ang="0">
                    <a:pos x="21" y="69"/>
                  </a:cxn>
                  <a:cxn ang="0">
                    <a:pos x="30" y="62"/>
                  </a:cxn>
                  <a:cxn ang="0">
                    <a:pos x="33" y="41"/>
                  </a:cxn>
                  <a:cxn ang="0">
                    <a:pos x="33" y="27"/>
                  </a:cxn>
                  <a:cxn ang="0">
                    <a:pos x="33" y="23"/>
                  </a:cxn>
                  <a:cxn ang="0">
                    <a:pos x="11" y="14"/>
                  </a:cxn>
                </a:cxnLst>
                <a:rect l="0" t="0" r="r" b="b"/>
                <a:pathLst>
                  <a:path w="88" h="107">
                    <a:moveTo>
                      <a:pt x="11" y="14"/>
                    </a:moveTo>
                    <a:lnTo>
                      <a:pt x="21" y="2"/>
                    </a:lnTo>
                    <a:lnTo>
                      <a:pt x="32" y="0"/>
                    </a:lnTo>
                    <a:lnTo>
                      <a:pt x="47" y="5"/>
                    </a:lnTo>
                    <a:lnTo>
                      <a:pt x="64" y="14"/>
                    </a:lnTo>
                    <a:lnTo>
                      <a:pt x="67" y="25"/>
                    </a:lnTo>
                    <a:lnTo>
                      <a:pt x="69" y="57"/>
                    </a:lnTo>
                    <a:lnTo>
                      <a:pt x="81" y="72"/>
                    </a:lnTo>
                    <a:lnTo>
                      <a:pt x="85" y="81"/>
                    </a:lnTo>
                    <a:lnTo>
                      <a:pt x="87" y="106"/>
                    </a:lnTo>
                    <a:lnTo>
                      <a:pt x="81" y="90"/>
                    </a:lnTo>
                    <a:lnTo>
                      <a:pt x="75" y="82"/>
                    </a:lnTo>
                    <a:lnTo>
                      <a:pt x="69" y="74"/>
                    </a:lnTo>
                    <a:lnTo>
                      <a:pt x="55" y="72"/>
                    </a:lnTo>
                    <a:lnTo>
                      <a:pt x="43" y="60"/>
                    </a:lnTo>
                    <a:lnTo>
                      <a:pt x="34" y="74"/>
                    </a:lnTo>
                    <a:lnTo>
                      <a:pt x="24" y="81"/>
                    </a:lnTo>
                    <a:lnTo>
                      <a:pt x="12" y="95"/>
                    </a:lnTo>
                    <a:lnTo>
                      <a:pt x="20" y="76"/>
                    </a:lnTo>
                    <a:lnTo>
                      <a:pt x="1" y="88"/>
                    </a:lnTo>
                    <a:lnTo>
                      <a:pt x="0" y="85"/>
                    </a:lnTo>
                    <a:lnTo>
                      <a:pt x="21" y="69"/>
                    </a:lnTo>
                    <a:lnTo>
                      <a:pt x="30" y="62"/>
                    </a:lnTo>
                    <a:lnTo>
                      <a:pt x="33" y="41"/>
                    </a:lnTo>
                    <a:lnTo>
                      <a:pt x="33" y="27"/>
                    </a:lnTo>
                    <a:lnTo>
                      <a:pt x="33" y="23"/>
                    </a:lnTo>
                    <a:lnTo>
                      <a:pt x="11"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73" name="Freeform 17"/>
              <p:cNvSpPr>
                <a:spLocks/>
              </p:cNvSpPr>
              <p:nvPr/>
            </p:nvSpPr>
            <p:spPr bwMode="auto">
              <a:xfrm>
                <a:off x="543" y="96"/>
                <a:ext cx="123" cy="50"/>
              </a:xfrm>
              <a:custGeom>
                <a:avLst/>
                <a:gdLst/>
                <a:ahLst/>
                <a:cxnLst>
                  <a:cxn ang="0">
                    <a:pos x="0" y="24"/>
                  </a:cxn>
                  <a:cxn ang="0">
                    <a:pos x="31" y="30"/>
                  </a:cxn>
                  <a:cxn ang="0">
                    <a:pos x="51" y="30"/>
                  </a:cxn>
                  <a:cxn ang="0">
                    <a:pos x="71" y="45"/>
                  </a:cxn>
                  <a:cxn ang="0">
                    <a:pos x="99" y="49"/>
                  </a:cxn>
                  <a:cxn ang="0">
                    <a:pos x="122" y="45"/>
                  </a:cxn>
                  <a:cxn ang="0">
                    <a:pos x="106" y="43"/>
                  </a:cxn>
                  <a:cxn ang="0">
                    <a:pos x="96" y="37"/>
                  </a:cxn>
                  <a:cxn ang="0">
                    <a:pos x="88" y="32"/>
                  </a:cxn>
                  <a:cxn ang="0">
                    <a:pos x="90" y="24"/>
                  </a:cxn>
                  <a:cxn ang="0">
                    <a:pos x="85" y="16"/>
                  </a:cxn>
                  <a:cxn ang="0">
                    <a:pos x="87" y="9"/>
                  </a:cxn>
                  <a:cxn ang="0">
                    <a:pos x="67" y="0"/>
                  </a:cxn>
                  <a:cxn ang="0">
                    <a:pos x="44" y="2"/>
                  </a:cxn>
                  <a:cxn ang="0">
                    <a:pos x="39" y="2"/>
                  </a:cxn>
                  <a:cxn ang="0">
                    <a:pos x="39" y="7"/>
                  </a:cxn>
                  <a:cxn ang="0">
                    <a:pos x="31" y="18"/>
                  </a:cxn>
                  <a:cxn ang="0">
                    <a:pos x="0" y="24"/>
                  </a:cxn>
                </a:cxnLst>
                <a:rect l="0" t="0" r="r" b="b"/>
                <a:pathLst>
                  <a:path w="123" h="50">
                    <a:moveTo>
                      <a:pt x="0" y="24"/>
                    </a:moveTo>
                    <a:lnTo>
                      <a:pt x="31" y="30"/>
                    </a:lnTo>
                    <a:lnTo>
                      <a:pt x="51" y="30"/>
                    </a:lnTo>
                    <a:lnTo>
                      <a:pt x="71" y="45"/>
                    </a:lnTo>
                    <a:lnTo>
                      <a:pt x="99" y="49"/>
                    </a:lnTo>
                    <a:lnTo>
                      <a:pt x="122" y="45"/>
                    </a:lnTo>
                    <a:lnTo>
                      <a:pt x="106" y="43"/>
                    </a:lnTo>
                    <a:lnTo>
                      <a:pt x="96" y="37"/>
                    </a:lnTo>
                    <a:lnTo>
                      <a:pt x="88" y="32"/>
                    </a:lnTo>
                    <a:lnTo>
                      <a:pt x="90" y="24"/>
                    </a:lnTo>
                    <a:lnTo>
                      <a:pt x="85" y="16"/>
                    </a:lnTo>
                    <a:lnTo>
                      <a:pt x="87" y="9"/>
                    </a:lnTo>
                    <a:lnTo>
                      <a:pt x="67" y="0"/>
                    </a:lnTo>
                    <a:lnTo>
                      <a:pt x="44" y="2"/>
                    </a:lnTo>
                    <a:lnTo>
                      <a:pt x="39" y="2"/>
                    </a:lnTo>
                    <a:lnTo>
                      <a:pt x="39" y="7"/>
                    </a:lnTo>
                    <a:lnTo>
                      <a:pt x="31" y="18"/>
                    </a:lnTo>
                    <a:lnTo>
                      <a:pt x="0" y="24"/>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19474" name="Freeform 18"/>
              <p:cNvSpPr>
                <a:spLocks/>
              </p:cNvSpPr>
              <p:nvPr/>
            </p:nvSpPr>
            <p:spPr bwMode="auto">
              <a:xfrm>
                <a:off x="559" y="170"/>
                <a:ext cx="92" cy="144"/>
              </a:xfrm>
              <a:custGeom>
                <a:avLst/>
                <a:gdLst/>
                <a:ahLst/>
                <a:cxnLst>
                  <a:cxn ang="0">
                    <a:pos x="14" y="27"/>
                  </a:cxn>
                  <a:cxn ang="0">
                    <a:pos x="25" y="7"/>
                  </a:cxn>
                  <a:cxn ang="0">
                    <a:pos x="54" y="0"/>
                  </a:cxn>
                  <a:cxn ang="0">
                    <a:pos x="72" y="2"/>
                  </a:cxn>
                  <a:cxn ang="0">
                    <a:pos x="91" y="14"/>
                  </a:cxn>
                  <a:cxn ang="0">
                    <a:pos x="85" y="48"/>
                  </a:cxn>
                  <a:cxn ang="0">
                    <a:pos x="79" y="74"/>
                  </a:cxn>
                  <a:cxn ang="0">
                    <a:pos x="75" y="81"/>
                  </a:cxn>
                  <a:cxn ang="0">
                    <a:pos x="80" y="87"/>
                  </a:cxn>
                  <a:cxn ang="0">
                    <a:pos x="80" y="101"/>
                  </a:cxn>
                  <a:cxn ang="0">
                    <a:pos x="78" y="127"/>
                  </a:cxn>
                  <a:cxn ang="0">
                    <a:pos x="67" y="143"/>
                  </a:cxn>
                  <a:cxn ang="0">
                    <a:pos x="58" y="134"/>
                  </a:cxn>
                  <a:cxn ang="0">
                    <a:pos x="35" y="130"/>
                  </a:cxn>
                  <a:cxn ang="0">
                    <a:pos x="21" y="124"/>
                  </a:cxn>
                  <a:cxn ang="0">
                    <a:pos x="0" y="124"/>
                  </a:cxn>
                  <a:cxn ang="0">
                    <a:pos x="7" y="67"/>
                  </a:cxn>
                  <a:cxn ang="0">
                    <a:pos x="3" y="46"/>
                  </a:cxn>
                  <a:cxn ang="0">
                    <a:pos x="14" y="27"/>
                  </a:cxn>
                </a:cxnLst>
                <a:rect l="0" t="0" r="r" b="b"/>
                <a:pathLst>
                  <a:path w="92" h="144">
                    <a:moveTo>
                      <a:pt x="14" y="27"/>
                    </a:moveTo>
                    <a:lnTo>
                      <a:pt x="25" y="7"/>
                    </a:lnTo>
                    <a:lnTo>
                      <a:pt x="54" y="0"/>
                    </a:lnTo>
                    <a:lnTo>
                      <a:pt x="72" y="2"/>
                    </a:lnTo>
                    <a:lnTo>
                      <a:pt x="91" y="14"/>
                    </a:lnTo>
                    <a:lnTo>
                      <a:pt x="85" y="48"/>
                    </a:lnTo>
                    <a:lnTo>
                      <a:pt x="79" y="74"/>
                    </a:lnTo>
                    <a:lnTo>
                      <a:pt x="75" y="81"/>
                    </a:lnTo>
                    <a:lnTo>
                      <a:pt x="80" y="87"/>
                    </a:lnTo>
                    <a:lnTo>
                      <a:pt x="80" y="101"/>
                    </a:lnTo>
                    <a:lnTo>
                      <a:pt x="78" y="127"/>
                    </a:lnTo>
                    <a:lnTo>
                      <a:pt x="67" y="143"/>
                    </a:lnTo>
                    <a:lnTo>
                      <a:pt x="58" y="134"/>
                    </a:lnTo>
                    <a:lnTo>
                      <a:pt x="35" y="130"/>
                    </a:lnTo>
                    <a:lnTo>
                      <a:pt x="21" y="124"/>
                    </a:lnTo>
                    <a:lnTo>
                      <a:pt x="0" y="124"/>
                    </a:lnTo>
                    <a:lnTo>
                      <a:pt x="7" y="67"/>
                    </a:lnTo>
                    <a:lnTo>
                      <a:pt x="3" y="46"/>
                    </a:lnTo>
                    <a:lnTo>
                      <a:pt x="14" y="2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19475" name="Freeform 19"/>
              <p:cNvSpPr>
                <a:spLocks/>
              </p:cNvSpPr>
              <p:nvPr/>
            </p:nvSpPr>
            <p:spPr bwMode="auto">
              <a:xfrm>
                <a:off x="526" y="295"/>
                <a:ext cx="99" cy="113"/>
              </a:xfrm>
              <a:custGeom>
                <a:avLst/>
                <a:gdLst/>
                <a:ahLst/>
                <a:cxnLst>
                  <a:cxn ang="0">
                    <a:pos x="39" y="2"/>
                  </a:cxn>
                  <a:cxn ang="0">
                    <a:pos x="38" y="9"/>
                  </a:cxn>
                  <a:cxn ang="0">
                    <a:pos x="37" y="16"/>
                  </a:cxn>
                  <a:cxn ang="0">
                    <a:pos x="30" y="23"/>
                  </a:cxn>
                  <a:cxn ang="0">
                    <a:pos x="23" y="34"/>
                  </a:cxn>
                  <a:cxn ang="0">
                    <a:pos x="10" y="52"/>
                  </a:cxn>
                  <a:cxn ang="0">
                    <a:pos x="8" y="62"/>
                  </a:cxn>
                  <a:cxn ang="0">
                    <a:pos x="3" y="76"/>
                  </a:cxn>
                  <a:cxn ang="0">
                    <a:pos x="3" y="80"/>
                  </a:cxn>
                  <a:cxn ang="0">
                    <a:pos x="0" y="94"/>
                  </a:cxn>
                  <a:cxn ang="0">
                    <a:pos x="7" y="97"/>
                  </a:cxn>
                  <a:cxn ang="0">
                    <a:pos x="16" y="105"/>
                  </a:cxn>
                  <a:cxn ang="0">
                    <a:pos x="28" y="112"/>
                  </a:cxn>
                  <a:cxn ang="0">
                    <a:pos x="46" y="101"/>
                  </a:cxn>
                  <a:cxn ang="0">
                    <a:pos x="44" y="97"/>
                  </a:cxn>
                  <a:cxn ang="0">
                    <a:pos x="49" y="83"/>
                  </a:cxn>
                  <a:cxn ang="0">
                    <a:pos x="61" y="69"/>
                  </a:cxn>
                  <a:cxn ang="0">
                    <a:pos x="73" y="55"/>
                  </a:cxn>
                  <a:cxn ang="0">
                    <a:pos x="83" y="44"/>
                  </a:cxn>
                  <a:cxn ang="0">
                    <a:pos x="90" y="34"/>
                  </a:cxn>
                  <a:cxn ang="0">
                    <a:pos x="98" y="19"/>
                  </a:cxn>
                  <a:cxn ang="0">
                    <a:pos x="94" y="13"/>
                  </a:cxn>
                  <a:cxn ang="0">
                    <a:pos x="88" y="8"/>
                  </a:cxn>
                  <a:cxn ang="0">
                    <a:pos x="83" y="8"/>
                  </a:cxn>
                  <a:cxn ang="0">
                    <a:pos x="68" y="5"/>
                  </a:cxn>
                  <a:cxn ang="0">
                    <a:pos x="52" y="0"/>
                  </a:cxn>
                  <a:cxn ang="0">
                    <a:pos x="45" y="0"/>
                  </a:cxn>
                  <a:cxn ang="0">
                    <a:pos x="43" y="1"/>
                  </a:cxn>
                  <a:cxn ang="0">
                    <a:pos x="39" y="2"/>
                  </a:cxn>
                </a:cxnLst>
                <a:rect l="0" t="0" r="r" b="b"/>
                <a:pathLst>
                  <a:path w="99" h="113">
                    <a:moveTo>
                      <a:pt x="39" y="2"/>
                    </a:moveTo>
                    <a:lnTo>
                      <a:pt x="38" y="9"/>
                    </a:lnTo>
                    <a:lnTo>
                      <a:pt x="37" y="16"/>
                    </a:lnTo>
                    <a:lnTo>
                      <a:pt x="30" y="23"/>
                    </a:lnTo>
                    <a:lnTo>
                      <a:pt x="23" y="34"/>
                    </a:lnTo>
                    <a:lnTo>
                      <a:pt x="10" y="52"/>
                    </a:lnTo>
                    <a:lnTo>
                      <a:pt x="8" y="62"/>
                    </a:lnTo>
                    <a:lnTo>
                      <a:pt x="3" y="76"/>
                    </a:lnTo>
                    <a:lnTo>
                      <a:pt x="3" y="80"/>
                    </a:lnTo>
                    <a:lnTo>
                      <a:pt x="0" y="94"/>
                    </a:lnTo>
                    <a:lnTo>
                      <a:pt x="7" y="97"/>
                    </a:lnTo>
                    <a:lnTo>
                      <a:pt x="16" y="105"/>
                    </a:lnTo>
                    <a:lnTo>
                      <a:pt x="28" y="112"/>
                    </a:lnTo>
                    <a:lnTo>
                      <a:pt x="46" y="101"/>
                    </a:lnTo>
                    <a:lnTo>
                      <a:pt x="44" y="97"/>
                    </a:lnTo>
                    <a:lnTo>
                      <a:pt x="49" y="83"/>
                    </a:lnTo>
                    <a:lnTo>
                      <a:pt x="61" y="69"/>
                    </a:lnTo>
                    <a:lnTo>
                      <a:pt x="73" y="55"/>
                    </a:lnTo>
                    <a:lnTo>
                      <a:pt x="83" y="44"/>
                    </a:lnTo>
                    <a:lnTo>
                      <a:pt x="90" y="34"/>
                    </a:lnTo>
                    <a:lnTo>
                      <a:pt x="98" y="19"/>
                    </a:lnTo>
                    <a:lnTo>
                      <a:pt x="94" y="13"/>
                    </a:lnTo>
                    <a:lnTo>
                      <a:pt x="88" y="8"/>
                    </a:lnTo>
                    <a:lnTo>
                      <a:pt x="83" y="8"/>
                    </a:lnTo>
                    <a:lnTo>
                      <a:pt x="68" y="5"/>
                    </a:lnTo>
                    <a:lnTo>
                      <a:pt x="52" y="0"/>
                    </a:lnTo>
                    <a:lnTo>
                      <a:pt x="45" y="0"/>
                    </a:lnTo>
                    <a:lnTo>
                      <a:pt x="43" y="1"/>
                    </a:lnTo>
                    <a:lnTo>
                      <a:pt x="39" y="2"/>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19476" name="Freeform 20"/>
              <p:cNvSpPr>
                <a:spLocks/>
              </p:cNvSpPr>
              <p:nvPr/>
            </p:nvSpPr>
            <p:spPr bwMode="auto">
              <a:xfrm>
                <a:off x="623" y="247"/>
                <a:ext cx="81" cy="73"/>
              </a:xfrm>
              <a:custGeom>
                <a:avLst/>
                <a:gdLst/>
                <a:ahLst/>
                <a:cxnLst>
                  <a:cxn ang="0">
                    <a:pos x="19" y="21"/>
                  </a:cxn>
                  <a:cxn ang="0">
                    <a:pos x="24" y="28"/>
                  </a:cxn>
                  <a:cxn ang="0">
                    <a:pos x="49" y="0"/>
                  </a:cxn>
                  <a:cxn ang="0">
                    <a:pos x="53" y="0"/>
                  </a:cxn>
                  <a:cxn ang="0">
                    <a:pos x="59" y="9"/>
                  </a:cxn>
                  <a:cxn ang="0">
                    <a:pos x="66" y="14"/>
                  </a:cxn>
                  <a:cxn ang="0">
                    <a:pos x="80" y="21"/>
                  </a:cxn>
                  <a:cxn ang="0">
                    <a:pos x="14" y="68"/>
                  </a:cxn>
                  <a:cxn ang="0">
                    <a:pos x="8" y="68"/>
                  </a:cxn>
                  <a:cxn ang="0">
                    <a:pos x="0" y="72"/>
                  </a:cxn>
                  <a:cxn ang="0">
                    <a:pos x="11" y="55"/>
                  </a:cxn>
                  <a:cxn ang="0">
                    <a:pos x="14" y="46"/>
                  </a:cxn>
                  <a:cxn ang="0">
                    <a:pos x="16" y="33"/>
                  </a:cxn>
                  <a:cxn ang="0">
                    <a:pos x="19" y="21"/>
                  </a:cxn>
                </a:cxnLst>
                <a:rect l="0" t="0" r="r" b="b"/>
                <a:pathLst>
                  <a:path w="81" h="73">
                    <a:moveTo>
                      <a:pt x="19" y="21"/>
                    </a:moveTo>
                    <a:lnTo>
                      <a:pt x="24" y="28"/>
                    </a:lnTo>
                    <a:lnTo>
                      <a:pt x="49" y="0"/>
                    </a:lnTo>
                    <a:lnTo>
                      <a:pt x="53" y="0"/>
                    </a:lnTo>
                    <a:lnTo>
                      <a:pt x="59" y="9"/>
                    </a:lnTo>
                    <a:lnTo>
                      <a:pt x="66" y="14"/>
                    </a:lnTo>
                    <a:lnTo>
                      <a:pt x="80" y="21"/>
                    </a:lnTo>
                    <a:lnTo>
                      <a:pt x="14" y="68"/>
                    </a:lnTo>
                    <a:lnTo>
                      <a:pt x="8" y="68"/>
                    </a:lnTo>
                    <a:lnTo>
                      <a:pt x="0" y="72"/>
                    </a:lnTo>
                    <a:lnTo>
                      <a:pt x="11" y="55"/>
                    </a:lnTo>
                    <a:lnTo>
                      <a:pt x="14" y="46"/>
                    </a:lnTo>
                    <a:lnTo>
                      <a:pt x="16" y="33"/>
                    </a:lnTo>
                    <a:lnTo>
                      <a:pt x="19" y="21"/>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19477" name="Freeform 21"/>
              <p:cNvSpPr>
                <a:spLocks/>
              </p:cNvSpPr>
              <p:nvPr/>
            </p:nvSpPr>
            <p:spPr bwMode="auto">
              <a:xfrm>
                <a:off x="456" y="447"/>
                <a:ext cx="71" cy="63"/>
              </a:xfrm>
              <a:custGeom>
                <a:avLst/>
                <a:gdLst/>
                <a:ahLst/>
                <a:cxnLst>
                  <a:cxn ang="0">
                    <a:pos x="49" y="0"/>
                  </a:cxn>
                  <a:cxn ang="0">
                    <a:pos x="56" y="2"/>
                  </a:cxn>
                  <a:cxn ang="0">
                    <a:pos x="64" y="5"/>
                  </a:cxn>
                  <a:cxn ang="0">
                    <a:pos x="70" y="12"/>
                  </a:cxn>
                  <a:cxn ang="0">
                    <a:pos x="66" y="29"/>
                  </a:cxn>
                  <a:cxn ang="0">
                    <a:pos x="61" y="42"/>
                  </a:cxn>
                  <a:cxn ang="0">
                    <a:pos x="54" y="58"/>
                  </a:cxn>
                  <a:cxn ang="0">
                    <a:pos x="45" y="62"/>
                  </a:cxn>
                  <a:cxn ang="0">
                    <a:pos x="35" y="62"/>
                  </a:cxn>
                  <a:cxn ang="0">
                    <a:pos x="17" y="51"/>
                  </a:cxn>
                  <a:cxn ang="0">
                    <a:pos x="5" y="51"/>
                  </a:cxn>
                  <a:cxn ang="0">
                    <a:pos x="0" y="46"/>
                  </a:cxn>
                  <a:cxn ang="0">
                    <a:pos x="26" y="18"/>
                  </a:cxn>
                  <a:cxn ang="0">
                    <a:pos x="49" y="0"/>
                  </a:cxn>
                </a:cxnLst>
                <a:rect l="0" t="0" r="r" b="b"/>
                <a:pathLst>
                  <a:path w="71" h="63">
                    <a:moveTo>
                      <a:pt x="49" y="0"/>
                    </a:moveTo>
                    <a:lnTo>
                      <a:pt x="56" y="2"/>
                    </a:lnTo>
                    <a:lnTo>
                      <a:pt x="64" y="5"/>
                    </a:lnTo>
                    <a:lnTo>
                      <a:pt x="70" y="12"/>
                    </a:lnTo>
                    <a:lnTo>
                      <a:pt x="66" y="29"/>
                    </a:lnTo>
                    <a:lnTo>
                      <a:pt x="61" y="42"/>
                    </a:lnTo>
                    <a:lnTo>
                      <a:pt x="54" y="58"/>
                    </a:lnTo>
                    <a:lnTo>
                      <a:pt x="45" y="62"/>
                    </a:lnTo>
                    <a:lnTo>
                      <a:pt x="35" y="62"/>
                    </a:lnTo>
                    <a:lnTo>
                      <a:pt x="17" y="51"/>
                    </a:lnTo>
                    <a:lnTo>
                      <a:pt x="5" y="51"/>
                    </a:lnTo>
                    <a:lnTo>
                      <a:pt x="0" y="46"/>
                    </a:lnTo>
                    <a:lnTo>
                      <a:pt x="26" y="18"/>
                    </a:lnTo>
                    <a:lnTo>
                      <a:pt x="49"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478" name="Freeform 22"/>
              <p:cNvSpPr>
                <a:spLocks/>
              </p:cNvSpPr>
              <p:nvPr/>
            </p:nvSpPr>
            <p:spPr bwMode="auto">
              <a:xfrm>
                <a:off x="571" y="323"/>
                <a:ext cx="131" cy="83"/>
              </a:xfrm>
              <a:custGeom>
                <a:avLst/>
                <a:gdLst/>
                <a:ahLst/>
                <a:cxnLst>
                  <a:cxn ang="0">
                    <a:pos x="51" y="2"/>
                  </a:cxn>
                  <a:cxn ang="0">
                    <a:pos x="119" y="0"/>
                  </a:cxn>
                  <a:cxn ang="0">
                    <a:pos x="126" y="45"/>
                  </a:cxn>
                  <a:cxn ang="0">
                    <a:pos x="130" y="57"/>
                  </a:cxn>
                  <a:cxn ang="0">
                    <a:pos x="126" y="71"/>
                  </a:cxn>
                  <a:cxn ang="0">
                    <a:pos x="0" y="82"/>
                  </a:cxn>
                  <a:cxn ang="0">
                    <a:pos x="3" y="57"/>
                  </a:cxn>
                  <a:cxn ang="0">
                    <a:pos x="51" y="2"/>
                  </a:cxn>
                </a:cxnLst>
                <a:rect l="0" t="0" r="r" b="b"/>
                <a:pathLst>
                  <a:path w="131" h="83">
                    <a:moveTo>
                      <a:pt x="51" y="2"/>
                    </a:moveTo>
                    <a:lnTo>
                      <a:pt x="119" y="0"/>
                    </a:lnTo>
                    <a:lnTo>
                      <a:pt x="126" y="45"/>
                    </a:lnTo>
                    <a:lnTo>
                      <a:pt x="130" y="57"/>
                    </a:lnTo>
                    <a:lnTo>
                      <a:pt x="126" y="71"/>
                    </a:lnTo>
                    <a:lnTo>
                      <a:pt x="0" y="82"/>
                    </a:lnTo>
                    <a:lnTo>
                      <a:pt x="3" y="57"/>
                    </a:lnTo>
                    <a:lnTo>
                      <a:pt x="51" y="2"/>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19479" name="Freeform 23"/>
              <p:cNvSpPr>
                <a:spLocks/>
              </p:cNvSpPr>
              <p:nvPr/>
            </p:nvSpPr>
            <p:spPr bwMode="auto">
              <a:xfrm>
                <a:off x="626" y="305"/>
                <a:ext cx="47" cy="45"/>
              </a:xfrm>
              <a:custGeom>
                <a:avLst/>
                <a:gdLst/>
                <a:ahLst/>
                <a:cxnLst>
                  <a:cxn ang="0">
                    <a:pos x="46" y="22"/>
                  </a:cxn>
                  <a:cxn ang="0">
                    <a:pos x="44" y="14"/>
                  </a:cxn>
                  <a:cxn ang="0">
                    <a:pos x="39" y="6"/>
                  </a:cxn>
                  <a:cxn ang="0">
                    <a:pos x="33" y="1"/>
                  </a:cxn>
                  <a:cxn ang="0">
                    <a:pos x="23" y="0"/>
                  </a:cxn>
                  <a:cxn ang="0">
                    <a:pos x="14" y="1"/>
                  </a:cxn>
                  <a:cxn ang="0">
                    <a:pos x="7" y="6"/>
                  </a:cxn>
                  <a:cxn ang="0">
                    <a:pos x="2" y="14"/>
                  </a:cxn>
                  <a:cxn ang="0">
                    <a:pos x="0" y="22"/>
                  </a:cxn>
                  <a:cxn ang="0">
                    <a:pos x="2" y="31"/>
                  </a:cxn>
                  <a:cxn ang="0">
                    <a:pos x="7" y="38"/>
                  </a:cxn>
                  <a:cxn ang="0">
                    <a:pos x="14" y="42"/>
                  </a:cxn>
                  <a:cxn ang="0">
                    <a:pos x="23" y="44"/>
                  </a:cxn>
                  <a:cxn ang="0">
                    <a:pos x="33" y="42"/>
                  </a:cxn>
                  <a:cxn ang="0">
                    <a:pos x="39" y="38"/>
                  </a:cxn>
                  <a:cxn ang="0">
                    <a:pos x="44" y="31"/>
                  </a:cxn>
                  <a:cxn ang="0">
                    <a:pos x="46" y="22"/>
                  </a:cxn>
                </a:cxnLst>
                <a:rect l="0" t="0" r="r" b="b"/>
                <a:pathLst>
                  <a:path w="47" h="45">
                    <a:moveTo>
                      <a:pt x="46" y="22"/>
                    </a:moveTo>
                    <a:lnTo>
                      <a:pt x="44" y="14"/>
                    </a:lnTo>
                    <a:lnTo>
                      <a:pt x="39" y="6"/>
                    </a:lnTo>
                    <a:lnTo>
                      <a:pt x="33" y="1"/>
                    </a:lnTo>
                    <a:lnTo>
                      <a:pt x="23" y="0"/>
                    </a:lnTo>
                    <a:lnTo>
                      <a:pt x="14" y="1"/>
                    </a:lnTo>
                    <a:lnTo>
                      <a:pt x="7" y="6"/>
                    </a:lnTo>
                    <a:lnTo>
                      <a:pt x="2" y="14"/>
                    </a:lnTo>
                    <a:lnTo>
                      <a:pt x="0" y="22"/>
                    </a:lnTo>
                    <a:lnTo>
                      <a:pt x="2" y="31"/>
                    </a:lnTo>
                    <a:lnTo>
                      <a:pt x="7" y="38"/>
                    </a:lnTo>
                    <a:lnTo>
                      <a:pt x="14" y="42"/>
                    </a:lnTo>
                    <a:lnTo>
                      <a:pt x="23" y="44"/>
                    </a:lnTo>
                    <a:lnTo>
                      <a:pt x="33" y="42"/>
                    </a:lnTo>
                    <a:lnTo>
                      <a:pt x="39" y="38"/>
                    </a:lnTo>
                    <a:lnTo>
                      <a:pt x="44" y="31"/>
                    </a:lnTo>
                    <a:lnTo>
                      <a:pt x="46" y="22"/>
                    </a:lnTo>
                  </a:path>
                </a:pathLst>
              </a:custGeom>
              <a:solidFill>
                <a:srgbClr val="008000"/>
              </a:solidFill>
              <a:ln w="9525" cap="rnd">
                <a:noFill/>
                <a:round/>
                <a:headEnd/>
                <a:tailEnd/>
              </a:ln>
              <a:effectLst/>
            </p:spPr>
            <p:txBody>
              <a:bodyPr/>
              <a:lstStyle/>
              <a:p>
                <a:endParaRPr lang="en-US"/>
              </a:p>
            </p:txBody>
          </p:sp>
          <p:sp>
            <p:nvSpPr>
              <p:cNvPr id="19480" name="Freeform 24"/>
              <p:cNvSpPr>
                <a:spLocks/>
              </p:cNvSpPr>
              <p:nvPr/>
            </p:nvSpPr>
            <p:spPr bwMode="auto">
              <a:xfrm>
                <a:off x="510" y="389"/>
                <a:ext cx="62" cy="123"/>
              </a:xfrm>
              <a:custGeom>
                <a:avLst/>
                <a:gdLst/>
                <a:ahLst/>
                <a:cxnLst>
                  <a:cxn ang="0">
                    <a:pos x="16" y="0"/>
                  </a:cxn>
                  <a:cxn ang="0">
                    <a:pos x="21" y="62"/>
                  </a:cxn>
                  <a:cxn ang="0">
                    <a:pos x="16" y="76"/>
                  </a:cxn>
                  <a:cxn ang="0">
                    <a:pos x="12" y="76"/>
                  </a:cxn>
                  <a:cxn ang="0">
                    <a:pos x="10" y="90"/>
                  </a:cxn>
                  <a:cxn ang="0">
                    <a:pos x="0" y="113"/>
                  </a:cxn>
                  <a:cxn ang="0">
                    <a:pos x="14" y="113"/>
                  </a:cxn>
                  <a:cxn ang="0">
                    <a:pos x="19" y="113"/>
                  </a:cxn>
                  <a:cxn ang="0">
                    <a:pos x="16" y="118"/>
                  </a:cxn>
                  <a:cxn ang="0">
                    <a:pos x="33" y="122"/>
                  </a:cxn>
                  <a:cxn ang="0">
                    <a:pos x="38" y="120"/>
                  </a:cxn>
                  <a:cxn ang="0">
                    <a:pos x="47" y="101"/>
                  </a:cxn>
                  <a:cxn ang="0">
                    <a:pos x="57" y="71"/>
                  </a:cxn>
                  <a:cxn ang="0">
                    <a:pos x="61" y="37"/>
                  </a:cxn>
                  <a:cxn ang="0">
                    <a:pos x="59" y="7"/>
                  </a:cxn>
                  <a:cxn ang="0">
                    <a:pos x="43" y="18"/>
                  </a:cxn>
                  <a:cxn ang="0">
                    <a:pos x="16" y="0"/>
                  </a:cxn>
                </a:cxnLst>
                <a:rect l="0" t="0" r="r" b="b"/>
                <a:pathLst>
                  <a:path w="62" h="123">
                    <a:moveTo>
                      <a:pt x="16" y="0"/>
                    </a:moveTo>
                    <a:lnTo>
                      <a:pt x="21" y="62"/>
                    </a:lnTo>
                    <a:lnTo>
                      <a:pt x="16" y="76"/>
                    </a:lnTo>
                    <a:lnTo>
                      <a:pt x="12" y="76"/>
                    </a:lnTo>
                    <a:lnTo>
                      <a:pt x="10" y="90"/>
                    </a:lnTo>
                    <a:lnTo>
                      <a:pt x="0" y="113"/>
                    </a:lnTo>
                    <a:lnTo>
                      <a:pt x="14" y="113"/>
                    </a:lnTo>
                    <a:lnTo>
                      <a:pt x="19" y="113"/>
                    </a:lnTo>
                    <a:lnTo>
                      <a:pt x="16" y="118"/>
                    </a:lnTo>
                    <a:lnTo>
                      <a:pt x="33" y="122"/>
                    </a:lnTo>
                    <a:lnTo>
                      <a:pt x="38" y="120"/>
                    </a:lnTo>
                    <a:lnTo>
                      <a:pt x="47" y="101"/>
                    </a:lnTo>
                    <a:lnTo>
                      <a:pt x="57" y="71"/>
                    </a:lnTo>
                    <a:lnTo>
                      <a:pt x="61" y="37"/>
                    </a:lnTo>
                    <a:lnTo>
                      <a:pt x="59" y="7"/>
                    </a:lnTo>
                    <a:lnTo>
                      <a:pt x="43" y="18"/>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81" name="Freeform 25"/>
              <p:cNvSpPr>
                <a:spLocks/>
              </p:cNvSpPr>
              <p:nvPr/>
            </p:nvSpPr>
            <p:spPr bwMode="auto">
              <a:xfrm>
                <a:off x="601" y="346"/>
                <a:ext cx="83" cy="91"/>
              </a:xfrm>
              <a:custGeom>
                <a:avLst/>
                <a:gdLst/>
                <a:ahLst/>
                <a:cxnLst>
                  <a:cxn ang="0">
                    <a:pos x="3" y="0"/>
                  </a:cxn>
                  <a:cxn ang="0">
                    <a:pos x="14" y="5"/>
                  </a:cxn>
                  <a:cxn ang="0">
                    <a:pos x="27" y="9"/>
                  </a:cxn>
                  <a:cxn ang="0">
                    <a:pos x="36" y="8"/>
                  </a:cxn>
                  <a:cxn ang="0">
                    <a:pos x="43" y="8"/>
                  </a:cxn>
                  <a:cxn ang="0">
                    <a:pos x="51" y="7"/>
                  </a:cxn>
                  <a:cxn ang="0">
                    <a:pos x="60" y="6"/>
                  </a:cxn>
                  <a:cxn ang="0">
                    <a:pos x="67" y="2"/>
                  </a:cxn>
                  <a:cxn ang="0">
                    <a:pos x="77" y="0"/>
                  </a:cxn>
                  <a:cxn ang="0">
                    <a:pos x="82" y="58"/>
                  </a:cxn>
                  <a:cxn ang="0">
                    <a:pos x="80" y="76"/>
                  </a:cxn>
                  <a:cxn ang="0">
                    <a:pos x="66" y="83"/>
                  </a:cxn>
                  <a:cxn ang="0">
                    <a:pos x="41" y="83"/>
                  </a:cxn>
                  <a:cxn ang="0">
                    <a:pos x="21" y="88"/>
                  </a:cxn>
                  <a:cxn ang="0">
                    <a:pos x="6" y="90"/>
                  </a:cxn>
                  <a:cxn ang="0">
                    <a:pos x="0" y="83"/>
                  </a:cxn>
                  <a:cxn ang="0">
                    <a:pos x="3" y="0"/>
                  </a:cxn>
                </a:cxnLst>
                <a:rect l="0" t="0" r="r" b="b"/>
                <a:pathLst>
                  <a:path w="83" h="91">
                    <a:moveTo>
                      <a:pt x="3" y="0"/>
                    </a:moveTo>
                    <a:lnTo>
                      <a:pt x="14" y="5"/>
                    </a:lnTo>
                    <a:lnTo>
                      <a:pt x="27" y="9"/>
                    </a:lnTo>
                    <a:lnTo>
                      <a:pt x="36" y="8"/>
                    </a:lnTo>
                    <a:lnTo>
                      <a:pt x="43" y="8"/>
                    </a:lnTo>
                    <a:lnTo>
                      <a:pt x="51" y="7"/>
                    </a:lnTo>
                    <a:lnTo>
                      <a:pt x="60" y="6"/>
                    </a:lnTo>
                    <a:lnTo>
                      <a:pt x="67" y="2"/>
                    </a:lnTo>
                    <a:lnTo>
                      <a:pt x="77" y="0"/>
                    </a:lnTo>
                    <a:lnTo>
                      <a:pt x="82" y="58"/>
                    </a:lnTo>
                    <a:lnTo>
                      <a:pt x="80" y="76"/>
                    </a:lnTo>
                    <a:lnTo>
                      <a:pt x="66" y="83"/>
                    </a:lnTo>
                    <a:lnTo>
                      <a:pt x="41" y="83"/>
                    </a:lnTo>
                    <a:lnTo>
                      <a:pt x="21" y="88"/>
                    </a:lnTo>
                    <a:lnTo>
                      <a:pt x="6" y="90"/>
                    </a:lnTo>
                    <a:lnTo>
                      <a:pt x="0" y="83"/>
                    </a:lnTo>
                    <a:lnTo>
                      <a:pt x="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482" name="Freeform 26"/>
              <p:cNvSpPr>
                <a:spLocks/>
              </p:cNvSpPr>
              <p:nvPr/>
            </p:nvSpPr>
            <p:spPr bwMode="auto">
              <a:xfrm>
                <a:off x="566" y="127"/>
                <a:ext cx="59" cy="51"/>
              </a:xfrm>
              <a:custGeom>
                <a:avLst/>
                <a:gdLst/>
                <a:ahLst/>
                <a:cxnLst>
                  <a:cxn ang="0">
                    <a:pos x="9" y="0"/>
                  </a:cxn>
                  <a:cxn ang="0">
                    <a:pos x="9" y="6"/>
                  </a:cxn>
                  <a:cxn ang="0">
                    <a:pos x="3" y="11"/>
                  </a:cxn>
                  <a:cxn ang="0">
                    <a:pos x="0" y="21"/>
                  </a:cxn>
                  <a:cxn ang="0">
                    <a:pos x="3" y="21"/>
                  </a:cxn>
                  <a:cxn ang="0">
                    <a:pos x="3" y="27"/>
                  </a:cxn>
                  <a:cxn ang="0">
                    <a:pos x="5" y="32"/>
                  </a:cxn>
                  <a:cxn ang="0">
                    <a:pos x="3" y="36"/>
                  </a:cxn>
                  <a:cxn ang="0">
                    <a:pos x="10" y="39"/>
                  </a:cxn>
                  <a:cxn ang="0">
                    <a:pos x="17" y="41"/>
                  </a:cxn>
                  <a:cxn ang="0">
                    <a:pos x="28" y="36"/>
                  </a:cxn>
                  <a:cxn ang="0">
                    <a:pos x="21" y="50"/>
                  </a:cxn>
                  <a:cxn ang="0">
                    <a:pos x="42" y="43"/>
                  </a:cxn>
                  <a:cxn ang="0">
                    <a:pos x="58" y="37"/>
                  </a:cxn>
                  <a:cxn ang="0">
                    <a:pos x="56" y="34"/>
                  </a:cxn>
                  <a:cxn ang="0">
                    <a:pos x="48" y="25"/>
                  </a:cxn>
                  <a:cxn ang="0">
                    <a:pos x="47" y="21"/>
                  </a:cxn>
                  <a:cxn ang="0">
                    <a:pos x="47" y="13"/>
                  </a:cxn>
                  <a:cxn ang="0">
                    <a:pos x="30" y="0"/>
                  </a:cxn>
                  <a:cxn ang="0">
                    <a:pos x="16" y="0"/>
                  </a:cxn>
                  <a:cxn ang="0">
                    <a:pos x="9" y="0"/>
                  </a:cxn>
                </a:cxnLst>
                <a:rect l="0" t="0" r="r" b="b"/>
                <a:pathLst>
                  <a:path w="59" h="51">
                    <a:moveTo>
                      <a:pt x="9" y="0"/>
                    </a:moveTo>
                    <a:lnTo>
                      <a:pt x="9" y="6"/>
                    </a:lnTo>
                    <a:lnTo>
                      <a:pt x="3" y="11"/>
                    </a:lnTo>
                    <a:lnTo>
                      <a:pt x="0" y="21"/>
                    </a:lnTo>
                    <a:lnTo>
                      <a:pt x="3" y="21"/>
                    </a:lnTo>
                    <a:lnTo>
                      <a:pt x="3" y="27"/>
                    </a:lnTo>
                    <a:lnTo>
                      <a:pt x="5" y="32"/>
                    </a:lnTo>
                    <a:lnTo>
                      <a:pt x="3" y="36"/>
                    </a:lnTo>
                    <a:lnTo>
                      <a:pt x="10" y="39"/>
                    </a:lnTo>
                    <a:lnTo>
                      <a:pt x="17" y="41"/>
                    </a:lnTo>
                    <a:lnTo>
                      <a:pt x="28" y="36"/>
                    </a:lnTo>
                    <a:lnTo>
                      <a:pt x="21" y="50"/>
                    </a:lnTo>
                    <a:lnTo>
                      <a:pt x="42" y="43"/>
                    </a:lnTo>
                    <a:lnTo>
                      <a:pt x="58" y="37"/>
                    </a:lnTo>
                    <a:lnTo>
                      <a:pt x="56" y="34"/>
                    </a:lnTo>
                    <a:lnTo>
                      <a:pt x="48" y="25"/>
                    </a:lnTo>
                    <a:lnTo>
                      <a:pt x="47" y="21"/>
                    </a:lnTo>
                    <a:lnTo>
                      <a:pt x="47" y="13"/>
                    </a:lnTo>
                    <a:lnTo>
                      <a:pt x="30" y="0"/>
                    </a:lnTo>
                    <a:lnTo>
                      <a:pt x="16" y="0"/>
                    </a:lnTo>
                    <a:lnTo>
                      <a:pt x="9" y="0"/>
                    </a:lnTo>
                  </a:path>
                </a:pathLst>
              </a:custGeom>
              <a:solidFill>
                <a:srgbClr val="FCBDA5"/>
              </a:solidFill>
              <a:ln w="12700" cap="rnd" cmpd="sng">
                <a:solidFill>
                  <a:srgbClr val="000000"/>
                </a:solidFill>
                <a:prstDash val="solid"/>
                <a:round/>
                <a:headEnd/>
                <a:tailEnd/>
              </a:ln>
              <a:effectLst/>
            </p:spPr>
            <p:txBody>
              <a:bodyPr/>
              <a:lstStyle/>
              <a:p>
                <a:endParaRPr lang="en-US"/>
              </a:p>
            </p:txBody>
          </p:sp>
          <p:sp>
            <p:nvSpPr>
              <p:cNvPr id="19483" name="Freeform 27"/>
              <p:cNvSpPr>
                <a:spLocks/>
              </p:cNvSpPr>
              <p:nvPr/>
            </p:nvSpPr>
            <p:spPr bwMode="auto">
              <a:xfrm>
                <a:off x="204" y="582"/>
                <a:ext cx="31" cy="42"/>
              </a:xfrm>
              <a:custGeom>
                <a:avLst/>
                <a:gdLst/>
                <a:ahLst/>
                <a:cxnLst>
                  <a:cxn ang="0">
                    <a:pos x="5" y="16"/>
                  </a:cxn>
                  <a:cxn ang="0">
                    <a:pos x="0" y="41"/>
                  </a:cxn>
                  <a:cxn ang="0">
                    <a:pos x="20" y="28"/>
                  </a:cxn>
                  <a:cxn ang="0">
                    <a:pos x="28" y="21"/>
                  </a:cxn>
                  <a:cxn ang="0">
                    <a:pos x="30" y="8"/>
                  </a:cxn>
                  <a:cxn ang="0">
                    <a:pos x="26" y="0"/>
                  </a:cxn>
                  <a:cxn ang="0">
                    <a:pos x="5" y="16"/>
                  </a:cxn>
                </a:cxnLst>
                <a:rect l="0" t="0" r="r" b="b"/>
                <a:pathLst>
                  <a:path w="31" h="42">
                    <a:moveTo>
                      <a:pt x="5" y="16"/>
                    </a:moveTo>
                    <a:lnTo>
                      <a:pt x="0" y="41"/>
                    </a:lnTo>
                    <a:lnTo>
                      <a:pt x="20" y="28"/>
                    </a:lnTo>
                    <a:lnTo>
                      <a:pt x="28" y="21"/>
                    </a:lnTo>
                    <a:lnTo>
                      <a:pt x="30" y="8"/>
                    </a:lnTo>
                    <a:lnTo>
                      <a:pt x="26" y="0"/>
                    </a:lnTo>
                    <a:lnTo>
                      <a:pt x="5"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84" name="Freeform 28"/>
              <p:cNvSpPr>
                <a:spLocks/>
              </p:cNvSpPr>
              <p:nvPr/>
            </p:nvSpPr>
            <p:spPr bwMode="auto">
              <a:xfrm>
                <a:off x="334" y="627"/>
                <a:ext cx="42" cy="25"/>
              </a:xfrm>
              <a:custGeom>
                <a:avLst/>
                <a:gdLst/>
                <a:ahLst/>
                <a:cxnLst>
                  <a:cxn ang="0">
                    <a:pos x="16" y="0"/>
                  </a:cxn>
                  <a:cxn ang="0">
                    <a:pos x="16" y="4"/>
                  </a:cxn>
                  <a:cxn ang="0">
                    <a:pos x="0" y="24"/>
                  </a:cxn>
                  <a:cxn ang="0">
                    <a:pos x="24" y="24"/>
                  </a:cxn>
                  <a:cxn ang="0">
                    <a:pos x="30" y="22"/>
                  </a:cxn>
                  <a:cxn ang="0">
                    <a:pos x="41" y="11"/>
                  </a:cxn>
                  <a:cxn ang="0">
                    <a:pos x="34" y="4"/>
                  </a:cxn>
                  <a:cxn ang="0">
                    <a:pos x="16" y="0"/>
                  </a:cxn>
                </a:cxnLst>
                <a:rect l="0" t="0" r="r" b="b"/>
                <a:pathLst>
                  <a:path w="42" h="25">
                    <a:moveTo>
                      <a:pt x="16" y="0"/>
                    </a:moveTo>
                    <a:lnTo>
                      <a:pt x="16" y="4"/>
                    </a:lnTo>
                    <a:lnTo>
                      <a:pt x="0" y="24"/>
                    </a:lnTo>
                    <a:lnTo>
                      <a:pt x="24" y="24"/>
                    </a:lnTo>
                    <a:lnTo>
                      <a:pt x="30" y="22"/>
                    </a:lnTo>
                    <a:lnTo>
                      <a:pt x="41" y="11"/>
                    </a:lnTo>
                    <a:lnTo>
                      <a:pt x="34" y="4"/>
                    </a:lnTo>
                    <a:lnTo>
                      <a:pt x="16"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85" name="Freeform 29"/>
              <p:cNvSpPr>
                <a:spLocks/>
              </p:cNvSpPr>
              <p:nvPr/>
            </p:nvSpPr>
            <p:spPr bwMode="auto">
              <a:xfrm>
                <a:off x="396" y="594"/>
                <a:ext cx="25" cy="41"/>
              </a:xfrm>
              <a:custGeom>
                <a:avLst/>
                <a:gdLst/>
                <a:ahLst/>
                <a:cxnLst>
                  <a:cxn ang="0">
                    <a:pos x="0" y="14"/>
                  </a:cxn>
                  <a:cxn ang="0">
                    <a:pos x="4" y="21"/>
                  </a:cxn>
                  <a:cxn ang="0">
                    <a:pos x="10" y="40"/>
                  </a:cxn>
                  <a:cxn ang="0">
                    <a:pos x="22" y="19"/>
                  </a:cxn>
                  <a:cxn ang="0">
                    <a:pos x="24" y="6"/>
                  </a:cxn>
                  <a:cxn ang="0">
                    <a:pos x="11" y="0"/>
                  </a:cxn>
                  <a:cxn ang="0">
                    <a:pos x="0" y="14"/>
                  </a:cxn>
                </a:cxnLst>
                <a:rect l="0" t="0" r="r" b="b"/>
                <a:pathLst>
                  <a:path w="25" h="41">
                    <a:moveTo>
                      <a:pt x="0" y="14"/>
                    </a:moveTo>
                    <a:lnTo>
                      <a:pt x="4" y="21"/>
                    </a:lnTo>
                    <a:lnTo>
                      <a:pt x="10" y="40"/>
                    </a:lnTo>
                    <a:lnTo>
                      <a:pt x="22" y="19"/>
                    </a:lnTo>
                    <a:lnTo>
                      <a:pt x="24" y="6"/>
                    </a:lnTo>
                    <a:lnTo>
                      <a:pt x="11" y="0"/>
                    </a:lnTo>
                    <a:lnTo>
                      <a:pt x="0" y="1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86" name="Freeform 30"/>
              <p:cNvSpPr>
                <a:spLocks/>
              </p:cNvSpPr>
              <p:nvPr/>
            </p:nvSpPr>
            <p:spPr bwMode="auto">
              <a:xfrm>
                <a:off x="484" y="648"/>
                <a:ext cx="36" cy="26"/>
              </a:xfrm>
              <a:custGeom>
                <a:avLst/>
                <a:gdLst/>
                <a:ahLst/>
                <a:cxnLst>
                  <a:cxn ang="0">
                    <a:pos x="22" y="0"/>
                  </a:cxn>
                  <a:cxn ang="0">
                    <a:pos x="14" y="2"/>
                  </a:cxn>
                  <a:cxn ang="0">
                    <a:pos x="0" y="21"/>
                  </a:cxn>
                  <a:cxn ang="0">
                    <a:pos x="24" y="25"/>
                  </a:cxn>
                  <a:cxn ang="0">
                    <a:pos x="31" y="18"/>
                  </a:cxn>
                  <a:cxn ang="0">
                    <a:pos x="35" y="11"/>
                  </a:cxn>
                  <a:cxn ang="0">
                    <a:pos x="31" y="6"/>
                  </a:cxn>
                  <a:cxn ang="0">
                    <a:pos x="22" y="0"/>
                  </a:cxn>
                </a:cxnLst>
                <a:rect l="0" t="0" r="r" b="b"/>
                <a:pathLst>
                  <a:path w="36" h="26">
                    <a:moveTo>
                      <a:pt x="22" y="0"/>
                    </a:moveTo>
                    <a:lnTo>
                      <a:pt x="14" y="2"/>
                    </a:lnTo>
                    <a:lnTo>
                      <a:pt x="0" y="21"/>
                    </a:lnTo>
                    <a:lnTo>
                      <a:pt x="24" y="25"/>
                    </a:lnTo>
                    <a:lnTo>
                      <a:pt x="31" y="18"/>
                    </a:lnTo>
                    <a:lnTo>
                      <a:pt x="35" y="11"/>
                    </a:lnTo>
                    <a:lnTo>
                      <a:pt x="31" y="6"/>
                    </a:lnTo>
                    <a:lnTo>
                      <a:pt x="22"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487" name="Freeform 31"/>
              <p:cNvSpPr>
                <a:spLocks/>
              </p:cNvSpPr>
              <p:nvPr/>
            </p:nvSpPr>
            <p:spPr bwMode="auto">
              <a:xfrm>
                <a:off x="601" y="614"/>
                <a:ext cx="20" cy="35"/>
              </a:xfrm>
              <a:custGeom>
                <a:avLst/>
                <a:gdLst/>
                <a:ahLst/>
                <a:cxnLst>
                  <a:cxn ang="0">
                    <a:pos x="1" y="12"/>
                  </a:cxn>
                  <a:cxn ang="0">
                    <a:pos x="0" y="19"/>
                  </a:cxn>
                  <a:cxn ang="0">
                    <a:pos x="6" y="34"/>
                  </a:cxn>
                  <a:cxn ang="0">
                    <a:pos x="19" y="14"/>
                  </a:cxn>
                  <a:cxn ang="0">
                    <a:pos x="16" y="0"/>
                  </a:cxn>
                  <a:cxn ang="0">
                    <a:pos x="9" y="0"/>
                  </a:cxn>
                  <a:cxn ang="0">
                    <a:pos x="1" y="12"/>
                  </a:cxn>
                </a:cxnLst>
                <a:rect l="0" t="0" r="r" b="b"/>
                <a:pathLst>
                  <a:path w="20" h="35">
                    <a:moveTo>
                      <a:pt x="1" y="12"/>
                    </a:moveTo>
                    <a:lnTo>
                      <a:pt x="0" y="19"/>
                    </a:lnTo>
                    <a:lnTo>
                      <a:pt x="6" y="34"/>
                    </a:lnTo>
                    <a:lnTo>
                      <a:pt x="19" y="14"/>
                    </a:lnTo>
                    <a:lnTo>
                      <a:pt x="16" y="0"/>
                    </a:lnTo>
                    <a:lnTo>
                      <a:pt x="9" y="0"/>
                    </a:lnTo>
                    <a:lnTo>
                      <a:pt x="1" y="1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88" name="Freeform 32"/>
              <p:cNvSpPr>
                <a:spLocks/>
              </p:cNvSpPr>
              <p:nvPr/>
            </p:nvSpPr>
            <p:spPr bwMode="auto">
              <a:xfrm>
                <a:off x="589" y="646"/>
                <a:ext cx="39" cy="25"/>
              </a:xfrm>
              <a:custGeom>
                <a:avLst/>
                <a:gdLst/>
                <a:ahLst/>
                <a:cxnLst>
                  <a:cxn ang="0">
                    <a:pos x="20" y="0"/>
                  </a:cxn>
                  <a:cxn ang="0">
                    <a:pos x="0" y="20"/>
                  </a:cxn>
                  <a:cxn ang="0">
                    <a:pos x="11" y="22"/>
                  </a:cxn>
                  <a:cxn ang="0">
                    <a:pos x="27" y="24"/>
                  </a:cxn>
                  <a:cxn ang="0">
                    <a:pos x="38" y="12"/>
                  </a:cxn>
                  <a:cxn ang="0">
                    <a:pos x="38" y="5"/>
                  </a:cxn>
                  <a:cxn ang="0">
                    <a:pos x="34" y="0"/>
                  </a:cxn>
                  <a:cxn ang="0">
                    <a:pos x="20" y="0"/>
                  </a:cxn>
                </a:cxnLst>
                <a:rect l="0" t="0" r="r" b="b"/>
                <a:pathLst>
                  <a:path w="39" h="25">
                    <a:moveTo>
                      <a:pt x="20" y="0"/>
                    </a:moveTo>
                    <a:lnTo>
                      <a:pt x="0" y="20"/>
                    </a:lnTo>
                    <a:lnTo>
                      <a:pt x="11" y="22"/>
                    </a:lnTo>
                    <a:lnTo>
                      <a:pt x="27" y="24"/>
                    </a:lnTo>
                    <a:lnTo>
                      <a:pt x="38" y="12"/>
                    </a:lnTo>
                    <a:lnTo>
                      <a:pt x="38" y="5"/>
                    </a:lnTo>
                    <a:lnTo>
                      <a:pt x="34" y="0"/>
                    </a:lnTo>
                    <a:lnTo>
                      <a:pt x="2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489" name="Freeform 33"/>
              <p:cNvSpPr>
                <a:spLocks/>
              </p:cNvSpPr>
              <p:nvPr/>
            </p:nvSpPr>
            <p:spPr bwMode="auto">
              <a:xfrm>
                <a:off x="666" y="635"/>
                <a:ext cx="26" cy="30"/>
              </a:xfrm>
              <a:custGeom>
                <a:avLst/>
                <a:gdLst/>
                <a:ahLst/>
                <a:cxnLst>
                  <a:cxn ang="0">
                    <a:pos x="0" y="4"/>
                  </a:cxn>
                  <a:cxn ang="0">
                    <a:pos x="0" y="18"/>
                  </a:cxn>
                  <a:cxn ang="0">
                    <a:pos x="0" y="29"/>
                  </a:cxn>
                  <a:cxn ang="0">
                    <a:pos x="14" y="25"/>
                  </a:cxn>
                  <a:cxn ang="0">
                    <a:pos x="23" y="16"/>
                  </a:cxn>
                  <a:cxn ang="0">
                    <a:pos x="25" y="9"/>
                  </a:cxn>
                  <a:cxn ang="0">
                    <a:pos x="18" y="0"/>
                  </a:cxn>
                  <a:cxn ang="0">
                    <a:pos x="0" y="4"/>
                  </a:cxn>
                </a:cxnLst>
                <a:rect l="0" t="0" r="r" b="b"/>
                <a:pathLst>
                  <a:path w="26" h="30">
                    <a:moveTo>
                      <a:pt x="0" y="4"/>
                    </a:moveTo>
                    <a:lnTo>
                      <a:pt x="0" y="18"/>
                    </a:lnTo>
                    <a:lnTo>
                      <a:pt x="0" y="29"/>
                    </a:lnTo>
                    <a:lnTo>
                      <a:pt x="14" y="25"/>
                    </a:lnTo>
                    <a:lnTo>
                      <a:pt x="23" y="16"/>
                    </a:lnTo>
                    <a:lnTo>
                      <a:pt x="25" y="9"/>
                    </a:lnTo>
                    <a:lnTo>
                      <a:pt x="18"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490" name="Freeform 34"/>
              <p:cNvSpPr>
                <a:spLocks/>
              </p:cNvSpPr>
              <p:nvPr/>
            </p:nvSpPr>
            <p:spPr bwMode="auto">
              <a:xfrm>
                <a:off x="762" y="652"/>
                <a:ext cx="40" cy="25"/>
              </a:xfrm>
              <a:custGeom>
                <a:avLst/>
                <a:gdLst/>
                <a:ahLst/>
                <a:cxnLst>
                  <a:cxn ang="0">
                    <a:pos x="15" y="2"/>
                  </a:cxn>
                  <a:cxn ang="0">
                    <a:pos x="6" y="13"/>
                  </a:cxn>
                  <a:cxn ang="0">
                    <a:pos x="0" y="22"/>
                  </a:cxn>
                  <a:cxn ang="0">
                    <a:pos x="16" y="24"/>
                  </a:cxn>
                  <a:cxn ang="0">
                    <a:pos x="32" y="22"/>
                  </a:cxn>
                  <a:cxn ang="0">
                    <a:pos x="36" y="13"/>
                  </a:cxn>
                  <a:cxn ang="0">
                    <a:pos x="39" y="8"/>
                  </a:cxn>
                  <a:cxn ang="0">
                    <a:pos x="31" y="4"/>
                  </a:cxn>
                  <a:cxn ang="0">
                    <a:pos x="30" y="0"/>
                  </a:cxn>
                  <a:cxn ang="0">
                    <a:pos x="15" y="2"/>
                  </a:cxn>
                </a:cxnLst>
                <a:rect l="0" t="0" r="r" b="b"/>
                <a:pathLst>
                  <a:path w="40" h="25">
                    <a:moveTo>
                      <a:pt x="15" y="2"/>
                    </a:moveTo>
                    <a:lnTo>
                      <a:pt x="6" y="13"/>
                    </a:lnTo>
                    <a:lnTo>
                      <a:pt x="0" y="22"/>
                    </a:lnTo>
                    <a:lnTo>
                      <a:pt x="16" y="24"/>
                    </a:lnTo>
                    <a:lnTo>
                      <a:pt x="32" y="22"/>
                    </a:lnTo>
                    <a:lnTo>
                      <a:pt x="36" y="13"/>
                    </a:lnTo>
                    <a:lnTo>
                      <a:pt x="39" y="8"/>
                    </a:lnTo>
                    <a:lnTo>
                      <a:pt x="31" y="4"/>
                    </a:lnTo>
                    <a:lnTo>
                      <a:pt x="30" y="0"/>
                    </a:lnTo>
                    <a:lnTo>
                      <a:pt x="15" y="2"/>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491" name="Freeform 35"/>
              <p:cNvSpPr>
                <a:spLocks/>
              </p:cNvSpPr>
              <p:nvPr/>
            </p:nvSpPr>
            <p:spPr bwMode="auto">
              <a:xfrm>
                <a:off x="374" y="341"/>
                <a:ext cx="53" cy="136"/>
              </a:xfrm>
              <a:custGeom>
                <a:avLst/>
                <a:gdLst/>
                <a:ahLst/>
                <a:cxnLst>
                  <a:cxn ang="0">
                    <a:pos x="28" y="0"/>
                  </a:cxn>
                  <a:cxn ang="0">
                    <a:pos x="19" y="8"/>
                  </a:cxn>
                  <a:cxn ang="0">
                    <a:pos x="17" y="20"/>
                  </a:cxn>
                  <a:cxn ang="0">
                    <a:pos x="17" y="27"/>
                  </a:cxn>
                  <a:cxn ang="0">
                    <a:pos x="12" y="32"/>
                  </a:cxn>
                  <a:cxn ang="0">
                    <a:pos x="13" y="39"/>
                  </a:cxn>
                  <a:cxn ang="0">
                    <a:pos x="12" y="55"/>
                  </a:cxn>
                  <a:cxn ang="0">
                    <a:pos x="8" y="69"/>
                  </a:cxn>
                  <a:cxn ang="0">
                    <a:pos x="16" y="78"/>
                  </a:cxn>
                  <a:cxn ang="0">
                    <a:pos x="12" y="85"/>
                  </a:cxn>
                  <a:cxn ang="0">
                    <a:pos x="19" y="92"/>
                  </a:cxn>
                  <a:cxn ang="0">
                    <a:pos x="12" y="99"/>
                  </a:cxn>
                  <a:cxn ang="0">
                    <a:pos x="12" y="103"/>
                  </a:cxn>
                  <a:cxn ang="0">
                    <a:pos x="17" y="108"/>
                  </a:cxn>
                  <a:cxn ang="0">
                    <a:pos x="0" y="120"/>
                  </a:cxn>
                  <a:cxn ang="0">
                    <a:pos x="0" y="135"/>
                  </a:cxn>
                  <a:cxn ang="0">
                    <a:pos x="16" y="133"/>
                  </a:cxn>
                  <a:cxn ang="0">
                    <a:pos x="25" y="127"/>
                  </a:cxn>
                  <a:cxn ang="0">
                    <a:pos x="34" y="121"/>
                  </a:cxn>
                  <a:cxn ang="0">
                    <a:pos x="40" y="115"/>
                  </a:cxn>
                  <a:cxn ang="0">
                    <a:pos x="47" y="110"/>
                  </a:cxn>
                  <a:cxn ang="0">
                    <a:pos x="52" y="96"/>
                  </a:cxn>
                  <a:cxn ang="0">
                    <a:pos x="44" y="71"/>
                  </a:cxn>
                  <a:cxn ang="0">
                    <a:pos x="35" y="43"/>
                  </a:cxn>
                  <a:cxn ang="0">
                    <a:pos x="28" y="0"/>
                  </a:cxn>
                </a:cxnLst>
                <a:rect l="0" t="0" r="r" b="b"/>
                <a:pathLst>
                  <a:path w="53" h="136">
                    <a:moveTo>
                      <a:pt x="28" y="0"/>
                    </a:moveTo>
                    <a:lnTo>
                      <a:pt x="19" y="8"/>
                    </a:lnTo>
                    <a:lnTo>
                      <a:pt x="17" y="20"/>
                    </a:lnTo>
                    <a:lnTo>
                      <a:pt x="17" y="27"/>
                    </a:lnTo>
                    <a:lnTo>
                      <a:pt x="12" y="32"/>
                    </a:lnTo>
                    <a:lnTo>
                      <a:pt x="13" y="39"/>
                    </a:lnTo>
                    <a:lnTo>
                      <a:pt x="12" y="55"/>
                    </a:lnTo>
                    <a:lnTo>
                      <a:pt x="8" y="69"/>
                    </a:lnTo>
                    <a:lnTo>
                      <a:pt x="16" y="78"/>
                    </a:lnTo>
                    <a:lnTo>
                      <a:pt x="12" y="85"/>
                    </a:lnTo>
                    <a:lnTo>
                      <a:pt x="19" y="92"/>
                    </a:lnTo>
                    <a:lnTo>
                      <a:pt x="12" y="99"/>
                    </a:lnTo>
                    <a:lnTo>
                      <a:pt x="12" y="103"/>
                    </a:lnTo>
                    <a:lnTo>
                      <a:pt x="17" y="108"/>
                    </a:lnTo>
                    <a:lnTo>
                      <a:pt x="0" y="120"/>
                    </a:lnTo>
                    <a:lnTo>
                      <a:pt x="0" y="135"/>
                    </a:lnTo>
                    <a:lnTo>
                      <a:pt x="16" y="133"/>
                    </a:lnTo>
                    <a:lnTo>
                      <a:pt x="25" y="127"/>
                    </a:lnTo>
                    <a:lnTo>
                      <a:pt x="34" y="121"/>
                    </a:lnTo>
                    <a:lnTo>
                      <a:pt x="40" y="115"/>
                    </a:lnTo>
                    <a:lnTo>
                      <a:pt x="47" y="110"/>
                    </a:lnTo>
                    <a:lnTo>
                      <a:pt x="52" y="96"/>
                    </a:lnTo>
                    <a:lnTo>
                      <a:pt x="44" y="71"/>
                    </a:lnTo>
                    <a:lnTo>
                      <a:pt x="35" y="43"/>
                    </a:lnTo>
                    <a:lnTo>
                      <a:pt x="28" y="0"/>
                    </a:lnTo>
                  </a:path>
                </a:pathLst>
              </a:custGeom>
              <a:solidFill>
                <a:srgbClr val="008000"/>
              </a:solidFill>
              <a:ln w="12700" cap="rnd" cmpd="sng">
                <a:solidFill>
                  <a:srgbClr val="000000"/>
                </a:solidFill>
                <a:prstDash val="solid"/>
                <a:round/>
                <a:headEnd/>
                <a:tailEnd/>
              </a:ln>
              <a:effectLst/>
            </p:spPr>
            <p:txBody>
              <a:bodyPr/>
              <a:lstStyle/>
              <a:p>
                <a:endParaRPr lang="en-US"/>
              </a:p>
            </p:txBody>
          </p:sp>
          <p:sp>
            <p:nvSpPr>
              <p:cNvPr id="19492" name="Freeform 36"/>
              <p:cNvSpPr>
                <a:spLocks/>
              </p:cNvSpPr>
              <p:nvPr/>
            </p:nvSpPr>
            <p:spPr bwMode="auto">
              <a:xfrm>
                <a:off x="336" y="421"/>
                <a:ext cx="45" cy="63"/>
              </a:xfrm>
              <a:custGeom>
                <a:avLst/>
                <a:gdLst/>
                <a:ahLst/>
                <a:cxnLst>
                  <a:cxn ang="0">
                    <a:pos x="33" y="0"/>
                  </a:cxn>
                  <a:cxn ang="0">
                    <a:pos x="26" y="2"/>
                  </a:cxn>
                  <a:cxn ang="0">
                    <a:pos x="8" y="30"/>
                  </a:cxn>
                  <a:cxn ang="0">
                    <a:pos x="0" y="46"/>
                  </a:cxn>
                  <a:cxn ang="0">
                    <a:pos x="17" y="53"/>
                  </a:cxn>
                  <a:cxn ang="0">
                    <a:pos x="37" y="62"/>
                  </a:cxn>
                  <a:cxn ang="0">
                    <a:pos x="37" y="39"/>
                  </a:cxn>
                  <a:cxn ang="0">
                    <a:pos x="42" y="25"/>
                  </a:cxn>
                  <a:cxn ang="0">
                    <a:pos x="44" y="9"/>
                  </a:cxn>
                  <a:cxn ang="0">
                    <a:pos x="39" y="2"/>
                  </a:cxn>
                  <a:cxn ang="0">
                    <a:pos x="33" y="0"/>
                  </a:cxn>
                </a:cxnLst>
                <a:rect l="0" t="0" r="r" b="b"/>
                <a:pathLst>
                  <a:path w="45" h="63">
                    <a:moveTo>
                      <a:pt x="33" y="0"/>
                    </a:moveTo>
                    <a:lnTo>
                      <a:pt x="26" y="2"/>
                    </a:lnTo>
                    <a:lnTo>
                      <a:pt x="8" y="30"/>
                    </a:lnTo>
                    <a:lnTo>
                      <a:pt x="0" y="46"/>
                    </a:lnTo>
                    <a:lnTo>
                      <a:pt x="17" y="53"/>
                    </a:lnTo>
                    <a:lnTo>
                      <a:pt x="37" y="62"/>
                    </a:lnTo>
                    <a:lnTo>
                      <a:pt x="37" y="39"/>
                    </a:lnTo>
                    <a:lnTo>
                      <a:pt x="42" y="25"/>
                    </a:lnTo>
                    <a:lnTo>
                      <a:pt x="44" y="9"/>
                    </a:lnTo>
                    <a:lnTo>
                      <a:pt x="39" y="2"/>
                    </a:lnTo>
                    <a:lnTo>
                      <a:pt x="33"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493" name="Freeform 37"/>
              <p:cNvSpPr>
                <a:spLocks/>
              </p:cNvSpPr>
              <p:nvPr/>
            </p:nvSpPr>
            <p:spPr bwMode="auto">
              <a:xfrm>
                <a:off x="509" y="242"/>
                <a:ext cx="56" cy="45"/>
              </a:xfrm>
              <a:custGeom>
                <a:avLst/>
                <a:gdLst/>
                <a:ahLst/>
                <a:cxnLst>
                  <a:cxn ang="0">
                    <a:pos x="55" y="8"/>
                  </a:cxn>
                  <a:cxn ang="0">
                    <a:pos x="32" y="6"/>
                  </a:cxn>
                  <a:cxn ang="0">
                    <a:pos x="19" y="0"/>
                  </a:cxn>
                  <a:cxn ang="0">
                    <a:pos x="9" y="0"/>
                  </a:cxn>
                  <a:cxn ang="0">
                    <a:pos x="3" y="0"/>
                  </a:cxn>
                  <a:cxn ang="0">
                    <a:pos x="3" y="2"/>
                  </a:cxn>
                  <a:cxn ang="0">
                    <a:pos x="17" y="6"/>
                  </a:cxn>
                  <a:cxn ang="0">
                    <a:pos x="11" y="8"/>
                  </a:cxn>
                  <a:cxn ang="0">
                    <a:pos x="3" y="8"/>
                  </a:cxn>
                  <a:cxn ang="0">
                    <a:pos x="1" y="9"/>
                  </a:cxn>
                  <a:cxn ang="0">
                    <a:pos x="1" y="11"/>
                  </a:cxn>
                  <a:cxn ang="0">
                    <a:pos x="0" y="16"/>
                  </a:cxn>
                  <a:cxn ang="0">
                    <a:pos x="0" y="20"/>
                  </a:cxn>
                  <a:cxn ang="0">
                    <a:pos x="3" y="28"/>
                  </a:cxn>
                  <a:cxn ang="0">
                    <a:pos x="26" y="30"/>
                  </a:cxn>
                  <a:cxn ang="0">
                    <a:pos x="42" y="37"/>
                  </a:cxn>
                  <a:cxn ang="0">
                    <a:pos x="52" y="44"/>
                  </a:cxn>
                  <a:cxn ang="0">
                    <a:pos x="55" y="8"/>
                  </a:cxn>
                </a:cxnLst>
                <a:rect l="0" t="0" r="r" b="b"/>
                <a:pathLst>
                  <a:path w="56" h="45">
                    <a:moveTo>
                      <a:pt x="55" y="8"/>
                    </a:moveTo>
                    <a:lnTo>
                      <a:pt x="32" y="6"/>
                    </a:lnTo>
                    <a:lnTo>
                      <a:pt x="19" y="0"/>
                    </a:lnTo>
                    <a:lnTo>
                      <a:pt x="9" y="0"/>
                    </a:lnTo>
                    <a:lnTo>
                      <a:pt x="3" y="0"/>
                    </a:lnTo>
                    <a:lnTo>
                      <a:pt x="3" y="2"/>
                    </a:lnTo>
                    <a:lnTo>
                      <a:pt x="17" y="6"/>
                    </a:lnTo>
                    <a:lnTo>
                      <a:pt x="11" y="8"/>
                    </a:lnTo>
                    <a:lnTo>
                      <a:pt x="3" y="8"/>
                    </a:lnTo>
                    <a:lnTo>
                      <a:pt x="1" y="9"/>
                    </a:lnTo>
                    <a:lnTo>
                      <a:pt x="1" y="11"/>
                    </a:lnTo>
                    <a:lnTo>
                      <a:pt x="0" y="16"/>
                    </a:lnTo>
                    <a:lnTo>
                      <a:pt x="0" y="20"/>
                    </a:lnTo>
                    <a:lnTo>
                      <a:pt x="3" y="28"/>
                    </a:lnTo>
                    <a:lnTo>
                      <a:pt x="26" y="30"/>
                    </a:lnTo>
                    <a:lnTo>
                      <a:pt x="42" y="37"/>
                    </a:lnTo>
                    <a:lnTo>
                      <a:pt x="52" y="44"/>
                    </a:lnTo>
                    <a:lnTo>
                      <a:pt x="55" y="8"/>
                    </a:lnTo>
                  </a:path>
                </a:pathLst>
              </a:custGeom>
              <a:solidFill>
                <a:srgbClr val="CFAF80"/>
              </a:solidFill>
              <a:ln w="12700" cap="rnd" cmpd="sng">
                <a:solidFill>
                  <a:srgbClr val="000000"/>
                </a:solidFill>
                <a:prstDash val="solid"/>
                <a:round/>
                <a:headEnd/>
                <a:tailEnd/>
              </a:ln>
              <a:effectLst/>
            </p:spPr>
            <p:txBody>
              <a:bodyPr/>
              <a:lstStyle/>
              <a:p>
                <a:endParaRPr lang="en-US"/>
              </a:p>
            </p:txBody>
          </p:sp>
          <p:sp>
            <p:nvSpPr>
              <p:cNvPr id="19494" name="Freeform 38"/>
              <p:cNvSpPr>
                <a:spLocks/>
              </p:cNvSpPr>
              <p:nvPr/>
            </p:nvSpPr>
            <p:spPr bwMode="auto">
              <a:xfrm>
                <a:off x="495" y="283"/>
                <a:ext cx="67" cy="65"/>
              </a:xfrm>
              <a:custGeom>
                <a:avLst/>
                <a:gdLst/>
                <a:ahLst/>
                <a:cxnLst>
                  <a:cxn ang="0">
                    <a:pos x="17" y="6"/>
                  </a:cxn>
                  <a:cxn ang="0">
                    <a:pos x="32" y="2"/>
                  </a:cxn>
                  <a:cxn ang="0">
                    <a:pos x="42" y="0"/>
                  </a:cxn>
                  <a:cxn ang="0">
                    <a:pos x="53" y="2"/>
                  </a:cxn>
                  <a:cxn ang="0">
                    <a:pos x="60" y="9"/>
                  </a:cxn>
                  <a:cxn ang="0">
                    <a:pos x="61" y="13"/>
                  </a:cxn>
                  <a:cxn ang="0">
                    <a:pos x="59" y="19"/>
                  </a:cxn>
                  <a:cxn ang="0">
                    <a:pos x="63" y="21"/>
                  </a:cxn>
                  <a:cxn ang="0">
                    <a:pos x="66" y="27"/>
                  </a:cxn>
                  <a:cxn ang="0">
                    <a:pos x="62" y="33"/>
                  </a:cxn>
                  <a:cxn ang="0">
                    <a:pos x="58" y="39"/>
                  </a:cxn>
                  <a:cxn ang="0">
                    <a:pos x="47" y="55"/>
                  </a:cxn>
                  <a:cxn ang="0">
                    <a:pos x="35" y="62"/>
                  </a:cxn>
                  <a:cxn ang="0">
                    <a:pos x="16" y="64"/>
                  </a:cxn>
                  <a:cxn ang="0">
                    <a:pos x="7" y="60"/>
                  </a:cxn>
                  <a:cxn ang="0">
                    <a:pos x="0" y="51"/>
                  </a:cxn>
                  <a:cxn ang="0">
                    <a:pos x="5" y="36"/>
                  </a:cxn>
                  <a:cxn ang="0">
                    <a:pos x="14" y="27"/>
                  </a:cxn>
                  <a:cxn ang="0">
                    <a:pos x="12" y="14"/>
                  </a:cxn>
                  <a:cxn ang="0">
                    <a:pos x="21" y="5"/>
                  </a:cxn>
                  <a:cxn ang="0">
                    <a:pos x="17" y="6"/>
                  </a:cxn>
                </a:cxnLst>
                <a:rect l="0" t="0" r="r" b="b"/>
                <a:pathLst>
                  <a:path w="67" h="65">
                    <a:moveTo>
                      <a:pt x="17" y="6"/>
                    </a:moveTo>
                    <a:lnTo>
                      <a:pt x="32" y="2"/>
                    </a:lnTo>
                    <a:lnTo>
                      <a:pt x="42" y="0"/>
                    </a:lnTo>
                    <a:lnTo>
                      <a:pt x="53" y="2"/>
                    </a:lnTo>
                    <a:lnTo>
                      <a:pt x="60" y="9"/>
                    </a:lnTo>
                    <a:lnTo>
                      <a:pt x="61" y="13"/>
                    </a:lnTo>
                    <a:lnTo>
                      <a:pt x="59" y="19"/>
                    </a:lnTo>
                    <a:lnTo>
                      <a:pt x="63" y="21"/>
                    </a:lnTo>
                    <a:lnTo>
                      <a:pt x="66" y="27"/>
                    </a:lnTo>
                    <a:lnTo>
                      <a:pt x="62" y="33"/>
                    </a:lnTo>
                    <a:lnTo>
                      <a:pt x="58" y="39"/>
                    </a:lnTo>
                    <a:lnTo>
                      <a:pt x="47" y="55"/>
                    </a:lnTo>
                    <a:lnTo>
                      <a:pt x="35" y="62"/>
                    </a:lnTo>
                    <a:lnTo>
                      <a:pt x="16" y="64"/>
                    </a:lnTo>
                    <a:lnTo>
                      <a:pt x="7" y="60"/>
                    </a:lnTo>
                    <a:lnTo>
                      <a:pt x="0" y="51"/>
                    </a:lnTo>
                    <a:lnTo>
                      <a:pt x="5" y="36"/>
                    </a:lnTo>
                    <a:lnTo>
                      <a:pt x="14" y="27"/>
                    </a:lnTo>
                    <a:lnTo>
                      <a:pt x="12" y="14"/>
                    </a:lnTo>
                    <a:lnTo>
                      <a:pt x="21" y="5"/>
                    </a:lnTo>
                    <a:lnTo>
                      <a:pt x="17" y="6"/>
                    </a:lnTo>
                  </a:path>
                </a:pathLst>
              </a:custGeom>
              <a:solidFill>
                <a:srgbClr val="973F00"/>
              </a:solidFill>
              <a:ln w="12700" cap="rnd" cmpd="sng">
                <a:solidFill>
                  <a:srgbClr val="000000"/>
                </a:solidFill>
                <a:prstDash val="solid"/>
                <a:round/>
                <a:headEnd/>
                <a:tailEnd/>
              </a:ln>
              <a:effectLst/>
            </p:spPr>
            <p:txBody>
              <a:bodyPr/>
              <a:lstStyle/>
              <a:p>
                <a:endParaRPr lang="en-US"/>
              </a:p>
            </p:txBody>
          </p:sp>
          <p:sp>
            <p:nvSpPr>
              <p:cNvPr id="19495" name="Freeform 39"/>
              <p:cNvSpPr>
                <a:spLocks/>
              </p:cNvSpPr>
              <p:nvPr/>
            </p:nvSpPr>
            <p:spPr bwMode="auto">
              <a:xfrm>
                <a:off x="601" y="124"/>
                <a:ext cx="31" cy="17"/>
              </a:xfrm>
              <a:custGeom>
                <a:avLst/>
                <a:gdLst/>
                <a:ahLst/>
                <a:cxnLst>
                  <a:cxn ang="0">
                    <a:pos x="0" y="8"/>
                  </a:cxn>
                  <a:cxn ang="0">
                    <a:pos x="30" y="16"/>
                  </a:cxn>
                  <a:cxn ang="0">
                    <a:pos x="30" y="0"/>
                  </a:cxn>
                  <a:cxn ang="0">
                    <a:pos x="0" y="8"/>
                  </a:cxn>
                </a:cxnLst>
                <a:rect l="0" t="0" r="r" b="b"/>
                <a:pathLst>
                  <a:path w="31" h="17">
                    <a:moveTo>
                      <a:pt x="0" y="8"/>
                    </a:moveTo>
                    <a:lnTo>
                      <a:pt x="30" y="16"/>
                    </a:lnTo>
                    <a:lnTo>
                      <a:pt x="30" y="0"/>
                    </a:lnTo>
                    <a:lnTo>
                      <a:pt x="0" y="8"/>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496" name="Freeform 40"/>
              <p:cNvSpPr>
                <a:spLocks/>
              </p:cNvSpPr>
              <p:nvPr/>
            </p:nvSpPr>
            <p:spPr bwMode="auto">
              <a:xfrm>
                <a:off x="597" y="130"/>
                <a:ext cx="17" cy="17"/>
              </a:xfrm>
              <a:custGeom>
                <a:avLst/>
                <a:gdLst/>
                <a:ahLst/>
                <a:cxnLst>
                  <a:cxn ang="0">
                    <a:pos x="6" y="0"/>
                  </a:cxn>
                  <a:cxn ang="0">
                    <a:pos x="0" y="16"/>
                  </a:cxn>
                  <a:cxn ang="0">
                    <a:pos x="6" y="13"/>
                  </a:cxn>
                  <a:cxn ang="0">
                    <a:pos x="9" y="10"/>
                  </a:cxn>
                  <a:cxn ang="0">
                    <a:pos x="16" y="6"/>
                  </a:cxn>
                  <a:cxn ang="0">
                    <a:pos x="12" y="4"/>
                  </a:cxn>
                  <a:cxn ang="0">
                    <a:pos x="6" y="0"/>
                  </a:cxn>
                </a:cxnLst>
                <a:rect l="0" t="0" r="r" b="b"/>
                <a:pathLst>
                  <a:path w="17" h="17">
                    <a:moveTo>
                      <a:pt x="6" y="0"/>
                    </a:moveTo>
                    <a:lnTo>
                      <a:pt x="0" y="16"/>
                    </a:lnTo>
                    <a:lnTo>
                      <a:pt x="6" y="13"/>
                    </a:lnTo>
                    <a:lnTo>
                      <a:pt x="9" y="10"/>
                    </a:lnTo>
                    <a:lnTo>
                      <a:pt x="16" y="6"/>
                    </a:lnTo>
                    <a:lnTo>
                      <a:pt x="12" y="4"/>
                    </a:lnTo>
                    <a:lnTo>
                      <a:pt x="6"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497" name="Freeform 41"/>
              <p:cNvSpPr>
                <a:spLocks/>
              </p:cNvSpPr>
              <p:nvPr/>
            </p:nvSpPr>
            <p:spPr bwMode="auto">
              <a:xfrm>
                <a:off x="610" y="137"/>
                <a:ext cx="32" cy="25"/>
              </a:xfrm>
              <a:custGeom>
                <a:avLst/>
                <a:gdLst/>
                <a:ahLst/>
                <a:cxnLst>
                  <a:cxn ang="0">
                    <a:pos x="4" y="4"/>
                  </a:cxn>
                  <a:cxn ang="0">
                    <a:pos x="0" y="0"/>
                  </a:cxn>
                  <a:cxn ang="0">
                    <a:pos x="5" y="10"/>
                  </a:cxn>
                  <a:cxn ang="0">
                    <a:pos x="5" y="16"/>
                  </a:cxn>
                  <a:cxn ang="0">
                    <a:pos x="5" y="21"/>
                  </a:cxn>
                  <a:cxn ang="0">
                    <a:pos x="17" y="24"/>
                  </a:cxn>
                  <a:cxn ang="0">
                    <a:pos x="8" y="15"/>
                  </a:cxn>
                  <a:cxn ang="0">
                    <a:pos x="22" y="22"/>
                  </a:cxn>
                  <a:cxn ang="0">
                    <a:pos x="12" y="12"/>
                  </a:cxn>
                  <a:cxn ang="0">
                    <a:pos x="31" y="20"/>
                  </a:cxn>
                  <a:cxn ang="0">
                    <a:pos x="22" y="11"/>
                  </a:cxn>
                  <a:cxn ang="0">
                    <a:pos x="28" y="11"/>
                  </a:cxn>
                  <a:cxn ang="0">
                    <a:pos x="20" y="6"/>
                  </a:cxn>
                  <a:cxn ang="0">
                    <a:pos x="4" y="4"/>
                  </a:cxn>
                </a:cxnLst>
                <a:rect l="0" t="0" r="r" b="b"/>
                <a:pathLst>
                  <a:path w="32" h="25">
                    <a:moveTo>
                      <a:pt x="4" y="4"/>
                    </a:moveTo>
                    <a:lnTo>
                      <a:pt x="0" y="0"/>
                    </a:lnTo>
                    <a:lnTo>
                      <a:pt x="5" y="10"/>
                    </a:lnTo>
                    <a:lnTo>
                      <a:pt x="5" y="16"/>
                    </a:lnTo>
                    <a:lnTo>
                      <a:pt x="5" y="21"/>
                    </a:lnTo>
                    <a:lnTo>
                      <a:pt x="17" y="24"/>
                    </a:lnTo>
                    <a:lnTo>
                      <a:pt x="8" y="15"/>
                    </a:lnTo>
                    <a:lnTo>
                      <a:pt x="22" y="22"/>
                    </a:lnTo>
                    <a:lnTo>
                      <a:pt x="12" y="12"/>
                    </a:lnTo>
                    <a:lnTo>
                      <a:pt x="31" y="20"/>
                    </a:lnTo>
                    <a:lnTo>
                      <a:pt x="22" y="11"/>
                    </a:lnTo>
                    <a:lnTo>
                      <a:pt x="28" y="11"/>
                    </a:lnTo>
                    <a:lnTo>
                      <a:pt x="20" y="6"/>
                    </a:lnTo>
                    <a:lnTo>
                      <a:pt x="4" y="4"/>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498" name="Freeform 42"/>
              <p:cNvSpPr>
                <a:spLocks/>
              </p:cNvSpPr>
              <p:nvPr/>
            </p:nvSpPr>
            <p:spPr bwMode="auto">
              <a:xfrm>
                <a:off x="568" y="166"/>
                <a:ext cx="96" cy="23"/>
              </a:xfrm>
              <a:custGeom>
                <a:avLst/>
                <a:gdLst/>
                <a:ahLst/>
                <a:cxnLst>
                  <a:cxn ang="0">
                    <a:pos x="0" y="15"/>
                  </a:cxn>
                  <a:cxn ang="0">
                    <a:pos x="14" y="15"/>
                  </a:cxn>
                  <a:cxn ang="0">
                    <a:pos x="28" y="4"/>
                  </a:cxn>
                  <a:cxn ang="0">
                    <a:pos x="44" y="2"/>
                  </a:cxn>
                  <a:cxn ang="0">
                    <a:pos x="56" y="0"/>
                  </a:cxn>
                  <a:cxn ang="0">
                    <a:pos x="63" y="0"/>
                  </a:cxn>
                  <a:cxn ang="0">
                    <a:pos x="67" y="6"/>
                  </a:cxn>
                  <a:cxn ang="0">
                    <a:pos x="82" y="6"/>
                  </a:cxn>
                  <a:cxn ang="0">
                    <a:pos x="79" y="13"/>
                  </a:cxn>
                  <a:cxn ang="0">
                    <a:pos x="87" y="18"/>
                  </a:cxn>
                  <a:cxn ang="0">
                    <a:pos x="95" y="15"/>
                  </a:cxn>
                  <a:cxn ang="0">
                    <a:pos x="79" y="22"/>
                  </a:cxn>
                  <a:cxn ang="0">
                    <a:pos x="71" y="13"/>
                  </a:cxn>
                  <a:cxn ang="0">
                    <a:pos x="56" y="6"/>
                  </a:cxn>
                  <a:cxn ang="0">
                    <a:pos x="39" y="8"/>
                  </a:cxn>
                  <a:cxn ang="0">
                    <a:pos x="24" y="11"/>
                  </a:cxn>
                  <a:cxn ang="0">
                    <a:pos x="10" y="20"/>
                  </a:cxn>
                  <a:cxn ang="0">
                    <a:pos x="0" y="15"/>
                  </a:cxn>
                </a:cxnLst>
                <a:rect l="0" t="0" r="r" b="b"/>
                <a:pathLst>
                  <a:path w="96" h="23">
                    <a:moveTo>
                      <a:pt x="0" y="15"/>
                    </a:moveTo>
                    <a:lnTo>
                      <a:pt x="14" y="15"/>
                    </a:lnTo>
                    <a:lnTo>
                      <a:pt x="28" y="4"/>
                    </a:lnTo>
                    <a:lnTo>
                      <a:pt x="44" y="2"/>
                    </a:lnTo>
                    <a:lnTo>
                      <a:pt x="56" y="0"/>
                    </a:lnTo>
                    <a:lnTo>
                      <a:pt x="63" y="0"/>
                    </a:lnTo>
                    <a:lnTo>
                      <a:pt x="67" y="6"/>
                    </a:lnTo>
                    <a:lnTo>
                      <a:pt x="82" y="6"/>
                    </a:lnTo>
                    <a:lnTo>
                      <a:pt x="79" y="13"/>
                    </a:lnTo>
                    <a:lnTo>
                      <a:pt x="87" y="18"/>
                    </a:lnTo>
                    <a:lnTo>
                      <a:pt x="95" y="15"/>
                    </a:lnTo>
                    <a:lnTo>
                      <a:pt x="79" y="22"/>
                    </a:lnTo>
                    <a:lnTo>
                      <a:pt x="71" y="13"/>
                    </a:lnTo>
                    <a:lnTo>
                      <a:pt x="56" y="6"/>
                    </a:lnTo>
                    <a:lnTo>
                      <a:pt x="39" y="8"/>
                    </a:lnTo>
                    <a:lnTo>
                      <a:pt x="24" y="11"/>
                    </a:lnTo>
                    <a:lnTo>
                      <a:pt x="10" y="20"/>
                    </a:lnTo>
                    <a:lnTo>
                      <a:pt x="0" y="15"/>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499" name="Freeform 43"/>
              <p:cNvSpPr>
                <a:spLocks/>
              </p:cNvSpPr>
              <p:nvPr/>
            </p:nvSpPr>
            <p:spPr bwMode="auto">
              <a:xfrm>
                <a:off x="593" y="176"/>
                <a:ext cx="17" cy="22"/>
              </a:xfrm>
              <a:custGeom>
                <a:avLst/>
                <a:gdLst/>
                <a:ahLst/>
                <a:cxnLst>
                  <a:cxn ang="0">
                    <a:pos x="3" y="2"/>
                  </a:cxn>
                  <a:cxn ang="0">
                    <a:pos x="1" y="4"/>
                  </a:cxn>
                  <a:cxn ang="0">
                    <a:pos x="0" y="21"/>
                  </a:cxn>
                  <a:cxn ang="0">
                    <a:pos x="16" y="0"/>
                  </a:cxn>
                  <a:cxn ang="0">
                    <a:pos x="3" y="2"/>
                  </a:cxn>
                </a:cxnLst>
                <a:rect l="0" t="0" r="r" b="b"/>
                <a:pathLst>
                  <a:path w="17" h="22">
                    <a:moveTo>
                      <a:pt x="3" y="2"/>
                    </a:moveTo>
                    <a:lnTo>
                      <a:pt x="1" y="4"/>
                    </a:lnTo>
                    <a:lnTo>
                      <a:pt x="0" y="21"/>
                    </a:lnTo>
                    <a:lnTo>
                      <a:pt x="16" y="0"/>
                    </a:lnTo>
                    <a:lnTo>
                      <a:pt x="3" y="2"/>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500" name="Freeform 44"/>
              <p:cNvSpPr>
                <a:spLocks/>
              </p:cNvSpPr>
              <p:nvPr/>
            </p:nvSpPr>
            <p:spPr bwMode="auto">
              <a:xfrm>
                <a:off x="465" y="129"/>
                <a:ext cx="17" cy="17"/>
              </a:xfrm>
              <a:custGeom>
                <a:avLst/>
                <a:gdLst/>
                <a:ahLst/>
                <a:cxnLst>
                  <a:cxn ang="0">
                    <a:pos x="0" y="0"/>
                  </a:cxn>
                  <a:cxn ang="0">
                    <a:pos x="10" y="0"/>
                  </a:cxn>
                  <a:cxn ang="0">
                    <a:pos x="16" y="16"/>
                  </a:cxn>
                  <a:cxn ang="0">
                    <a:pos x="3" y="16"/>
                  </a:cxn>
                </a:cxnLst>
                <a:rect l="0" t="0" r="r" b="b"/>
                <a:pathLst>
                  <a:path w="17" h="17">
                    <a:moveTo>
                      <a:pt x="0" y="0"/>
                    </a:moveTo>
                    <a:lnTo>
                      <a:pt x="10" y="0"/>
                    </a:lnTo>
                    <a:lnTo>
                      <a:pt x="16"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1" name="Line 45"/>
              <p:cNvSpPr>
                <a:spLocks noChangeShapeType="1"/>
              </p:cNvSpPr>
              <p:nvPr/>
            </p:nvSpPr>
            <p:spPr bwMode="auto">
              <a:xfrm>
                <a:off x="462" y="144"/>
                <a:ext cx="1"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02" name="Freeform 46"/>
              <p:cNvSpPr>
                <a:spLocks/>
              </p:cNvSpPr>
              <p:nvPr/>
            </p:nvSpPr>
            <p:spPr bwMode="auto">
              <a:xfrm>
                <a:off x="462" y="154"/>
                <a:ext cx="17" cy="17"/>
              </a:xfrm>
              <a:custGeom>
                <a:avLst/>
                <a:gdLst/>
                <a:ahLst/>
                <a:cxnLst>
                  <a:cxn ang="0">
                    <a:pos x="0" y="0"/>
                  </a:cxn>
                  <a:cxn ang="0">
                    <a:pos x="16" y="8"/>
                  </a:cxn>
                  <a:cxn ang="0">
                    <a:pos x="16" y="16"/>
                  </a:cxn>
                  <a:cxn ang="0">
                    <a:pos x="0" y="8"/>
                  </a:cxn>
                </a:cxnLst>
                <a:rect l="0" t="0" r="r" b="b"/>
                <a:pathLst>
                  <a:path w="17" h="17">
                    <a:moveTo>
                      <a:pt x="0" y="0"/>
                    </a:moveTo>
                    <a:lnTo>
                      <a:pt x="16" y="8"/>
                    </a:lnTo>
                    <a:lnTo>
                      <a:pt x="16" y="16"/>
                    </a:lnTo>
                    <a:lnTo>
                      <a:pt x="0"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3" name="Freeform 47"/>
              <p:cNvSpPr>
                <a:spLocks/>
              </p:cNvSpPr>
              <p:nvPr/>
            </p:nvSpPr>
            <p:spPr bwMode="auto">
              <a:xfrm>
                <a:off x="573" y="131"/>
                <a:ext cx="17" cy="17"/>
              </a:xfrm>
              <a:custGeom>
                <a:avLst/>
                <a:gdLst/>
                <a:ahLst/>
                <a:cxnLst>
                  <a:cxn ang="0">
                    <a:pos x="0" y="0"/>
                  </a:cxn>
                  <a:cxn ang="0">
                    <a:pos x="16" y="16"/>
                  </a:cxn>
                  <a:cxn ang="0">
                    <a:pos x="1" y="16"/>
                  </a:cxn>
                </a:cxnLst>
                <a:rect l="0" t="0" r="r" b="b"/>
                <a:pathLst>
                  <a:path w="17" h="17">
                    <a:moveTo>
                      <a:pt x="0" y="0"/>
                    </a:moveTo>
                    <a:lnTo>
                      <a:pt x="16" y="16"/>
                    </a:lnTo>
                    <a:lnTo>
                      <a:pt x="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4" name="Freeform 48"/>
              <p:cNvSpPr>
                <a:spLocks/>
              </p:cNvSpPr>
              <p:nvPr/>
            </p:nvSpPr>
            <p:spPr bwMode="auto">
              <a:xfrm>
                <a:off x="568" y="145"/>
                <a:ext cx="17" cy="17"/>
              </a:xfrm>
              <a:custGeom>
                <a:avLst/>
                <a:gdLst/>
                <a:ahLst/>
                <a:cxnLst>
                  <a:cxn ang="0">
                    <a:pos x="3" y="0"/>
                  </a:cxn>
                  <a:cxn ang="0">
                    <a:pos x="16" y="16"/>
                  </a:cxn>
                  <a:cxn ang="0">
                    <a:pos x="0" y="16"/>
                  </a:cxn>
                </a:cxnLst>
                <a:rect l="0" t="0" r="r" b="b"/>
                <a:pathLst>
                  <a:path w="17" h="17">
                    <a:moveTo>
                      <a:pt x="3" y="0"/>
                    </a:moveTo>
                    <a:lnTo>
                      <a:pt x="1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5" name="Line 49"/>
              <p:cNvSpPr>
                <a:spLocks noChangeShapeType="1"/>
              </p:cNvSpPr>
              <p:nvPr/>
            </p:nvSpPr>
            <p:spPr bwMode="auto">
              <a:xfrm>
                <a:off x="579" y="146"/>
                <a:ext cx="1"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06" name="Freeform 50"/>
              <p:cNvSpPr>
                <a:spLocks/>
              </p:cNvSpPr>
              <p:nvPr/>
            </p:nvSpPr>
            <p:spPr bwMode="auto">
              <a:xfrm>
                <a:off x="559" y="149"/>
                <a:ext cx="21" cy="17"/>
              </a:xfrm>
              <a:custGeom>
                <a:avLst/>
                <a:gdLst/>
                <a:ahLst/>
                <a:cxnLst>
                  <a:cxn ang="0">
                    <a:pos x="0" y="9"/>
                  </a:cxn>
                  <a:cxn ang="0">
                    <a:pos x="9" y="0"/>
                  </a:cxn>
                  <a:cxn ang="0">
                    <a:pos x="16" y="3"/>
                  </a:cxn>
                  <a:cxn ang="0">
                    <a:pos x="20" y="16"/>
                  </a:cxn>
                  <a:cxn ang="0">
                    <a:pos x="11" y="8"/>
                  </a:cxn>
                  <a:cxn ang="0">
                    <a:pos x="7" y="9"/>
                  </a:cxn>
                  <a:cxn ang="0">
                    <a:pos x="0" y="9"/>
                  </a:cxn>
                </a:cxnLst>
                <a:rect l="0" t="0" r="r" b="b"/>
                <a:pathLst>
                  <a:path w="21" h="17">
                    <a:moveTo>
                      <a:pt x="0" y="9"/>
                    </a:moveTo>
                    <a:lnTo>
                      <a:pt x="9" y="0"/>
                    </a:lnTo>
                    <a:lnTo>
                      <a:pt x="16" y="3"/>
                    </a:lnTo>
                    <a:lnTo>
                      <a:pt x="20" y="16"/>
                    </a:lnTo>
                    <a:lnTo>
                      <a:pt x="11" y="8"/>
                    </a:lnTo>
                    <a:lnTo>
                      <a:pt x="7" y="9"/>
                    </a:lnTo>
                    <a:lnTo>
                      <a:pt x="0" y="9"/>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507" name="Freeform 51"/>
              <p:cNvSpPr>
                <a:spLocks/>
              </p:cNvSpPr>
              <p:nvPr/>
            </p:nvSpPr>
            <p:spPr bwMode="auto">
              <a:xfrm>
                <a:off x="197" y="231"/>
                <a:ext cx="26" cy="123"/>
              </a:xfrm>
              <a:custGeom>
                <a:avLst/>
                <a:gdLst/>
                <a:ahLst/>
                <a:cxnLst>
                  <a:cxn ang="0">
                    <a:pos x="14" y="118"/>
                  </a:cxn>
                  <a:cxn ang="0">
                    <a:pos x="9" y="85"/>
                  </a:cxn>
                  <a:cxn ang="0">
                    <a:pos x="11" y="71"/>
                  </a:cxn>
                  <a:cxn ang="0">
                    <a:pos x="14" y="62"/>
                  </a:cxn>
                  <a:cxn ang="0">
                    <a:pos x="0" y="0"/>
                  </a:cxn>
                  <a:cxn ang="0">
                    <a:pos x="5" y="0"/>
                  </a:cxn>
                  <a:cxn ang="0">
                    <a:pos x="17" y="57"/>
                  </a:cxn>
                  <a:cxn ang="0">
                    <a:pos x="25" y="41"/>
                  </a:cxn>
                  <a:cxn ang="0">
                    <a:pos x="25" y="48"/>
                  </a:cxn>
                  <a:cxn ang="0">
                    <a:pos x="14" y="74"/>
                  </a:cxn>
                  <a:cxn ang="0">
                    <a:pos x="13" y="85"/>
                  </a:cxn>
                  <a:cxn ang="0">
                    <a:pos x="17" y="122"/>
                  </a:cxn>
                </a:cxnLst>
                <a:rect l="0" t="0" r="r" b="b"/>
                <a:pathLst>
                  <a:path w="26" h="123">
                    <a:moveTo>
                      <a:pt x="14" y="118"/>
                    </a:moveTo>
                    <a:lnTo>
                      <a:pt x="9" y="85"/>
                    </a:lnTo>
                    <a:lnTo>
                      <a:pt x="11" y="71"/>
                    </a:lnTo>
                    <a:lnTo>
                      <a:pt x="14" y="62"/>
                    </a:lnTo>
                    <a:lnTo>
                      <a:pt x="0" y="0"/>
                    </a:lnTo>
                    <a:lnTo>
                      <a:pt x="5" y="0"/>
                    </a:lnTo>
                    <a:lnTo>
                      <a:pt x="17" y="57"/>
                    </a:lnTo>
                    <a:lnTo>
                      <a:pt x="25" y="41"/>
                    </a:lnTo>
                    <a:lnTo>
                      <a:pt x="25" y="48"/>
                    </a:lnTo>
                    <a:lnTo>
                      <a:pt x="14" y="74"/>
                    </a:lnTo>
                    <a:lnTo>
                      <a:pt x="13" y="85"/>
                    </a:lnTo>
                    <a:lnTo>
                      <a:pt x="17" y="1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8" name="Freeform 52"/>
              <p:cNvSpPr>
                <a:spLocks/>
              </p:cNvSpPr>
              <p:nvPr/>
            </p:nvSpPr>
            <p:spPr bwMode="auto">
              <a:xfrm>
                <a:off x="162" y="248"/>
                <a:ext cx="42" cy="17"/>
              </a:xfrm>
              <a:custGeom>
                <a:avLst/>
                <a:gdLst/>
                <a:ahLst/>
                <a:cxnLst>
                  <a:cxn ang="0">
                    <a:pos x="41" y="0"/>
                  </a:cxn>
                  <a:cxn ang="0">
                    <a:pos x="1" y="7"/>
                  </a:cxn>
                  <a:cxn ang="0">
                    <a:pos x="0" y="16"/>
                  </a:cxn>
                  <a:cxn ang="0">
                    <a:pos x="41" y="8"/>
                  </a:cxn>
                </a:cxnLst>
                <a:rect l="0" t="0" r="r" b="b"/>
                <a:pathLst>
                  <a:path w="42" h="17">
                    <a:moveTo>
                      <a:pt x="41" y="0"/>
                    </a:moveTo>
                    <a:lnTo>
                      <a:pt x="1" y="7"/>
                    </a:lnTo>
                    <a:lnTo>
                      <a:pt x="0" y="16"/>
                    </a:lnTo>
                    <a:lnTo>
                      <a:pt x="41"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09" name="Freeform 53"/>
              <p:cNvSpPr>
                <a:spLocks/>
              </p:cNvSpPr>
              <p:nvPr/>
            </p:nvSpPr>
            <p:spPr bwMode="auto">
              <a:xfrm>
                <a:off x="727" y="450"/>
                <a:ext cx="29" cy="33"/>
              </a:xfrm>
              <a:custGeom>
                <a:avLst/>
                <a:gdLst/>
                <a:ahLst/>
                <a:cxnLst>
                  <a:cxn ang="0">
                    <a:pos x="3" y="0"/>
                  </a:cxn>
                  <a:cxn ang="0">
                    <a:pos x="0" y="14"/>
                  </a:cxn>
                  <a:cxn ang="0">
                    <a:pos x="7" y="30"/>
                  </a:cxn>
                  <a:cxn ang="0">
                    <a:pos x="11" y="32"/>
                  </a:cxn>
                  <a:cxn ang="0">
                    <a:pos x="16" y="32"/>
                  </a:cxn>
                  <a:cxn ang="0">
                    <a:pos x="19" y="26"/>
                  </a:cxn>
                  <a:cxn ang="0">
                    <a:pos x="28" y="9"/>
                  </a:cxn>
                  <a:cxn ang="0">
                    <a:pos x="17" y="23"/>
                  </a:cxn>
                  <a:cxn ang="0">
                    <a:pos x="8" y="14"/>
                  </a:cxn>
                  <a:cxn ang="0">
                    <a:pos x="3" y="0"/>
                  </a:cxn>
                </a:cxnLst>
                <a:rect l="0" t="0" r="r" b="b"/>
                <a:pathLst>
                  <a:path w="29" h="33">
                    <a:moveTo>
                      <a:pt x="3" y="0"/>
                    </a:moveTo>
                    <a:lnTo>
                      <a:pt x="0" y="14"/>
                    </a:lnTo>
                    <a:lnTo>
                      <a:pt x="7" y="30"/>
                    </a:lnTo>
                    <a:lnTo>
                      <a:pt x="11" y="32"/>
                    </a:lnTo>
                    <a:lnTo>
                      <a:pt x="16" y="32"/>
                    </a:lnTo>
                    <a:lnTo>
                      <a:pt x="19" y="26"/>
                    </a:lnTo>
                    <a:lnTo>
                      <a:pt x="28" y="9"/>
                    </a:lnTo>
                    <a:lnTo>
                      <a:pt x="17" y="23"/>
                    </a:lnTo>
                    <a:lnTo>
                      <a:pt x="8" y="14"/>
                    </a:lnTo>
                    <a:lnTo>
                      <a:pt x="3"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0" name="Freeform 54"/>
              <p:cNvSpPr>
                <a:spLocks/>
              </p:cNvSpPr>
              <p:nvPr/>
            </p:nvSpPr>
            <p:spPr bwMode="auto">
              <a:xfrm>
                <a:off x="404" y="241"/>
                <a:ext cx="56" cy="182"/>
              </a:xfrm>
              <a:custGeom>
                <a:avLst/>
                <a:gdLst/>
                <a:ahLst/>
                <a:cxnLst>
                  <a:cxn ang="0">
                    <a:pos x="8" y="21"/>
                  </a:cxn>
                  <a:cxn ang="0">
                    <a:pos x="16" y="0"/>
                  </a:cxn>
                  <a:cxn ang="0">
                    <a:pos x="33" y="24"/>
                  </a:cxn>
                  <a:cxn ang="0">
                    <a:pos x="48" y="51"/>
                  </a:cxn>
                  <a:cxn ang="0">
                    <a:pos x="55" y="74"/>
                  </a:cxn>
                  <a:cxn ang="0">
                    <a:pos x="44" y="60"/>
                  </a:cxn>
                  <a:cxn ang="0">
                    <a:pos x="33" y="46"/>
                  </a:cxn>
                  <a:cxn ang="0">
                    <a:pos x="19" y="39"/>
                  </a:cxn>
                  <a:cxn ang="0">
                    <a:pos x="14" y="44"/>
                  </a:cxn>
                  <a:cxn ang="0">
                    <a:pos x="13" y="70"/>
                  </a:cxn>
                  <a:cxn ang="0">
                    <a:pos x="16" y="107"/>
                  </a:cxn>
                  <a:cxn ang="0">
                    <a:pos x="24" y="151"/>
                  </a:cxn>
                  <a:cxn ang="0">
                    <a:pos x="24" y="181"/>
                  </a:cxn>
                  <a:cxn ang="0">
                    <a:pos x="18" y="149"/>
                  </a:cxn>
                  <a:cxn ang="0">
                    <a:pos x="13" y="123"/>
                  </a:cxn>
                  <a:cxn ang="0">
                    <a:pos x="8" y="95"/>
                  </a:cxn>
                  <a:cxn ang="0">
                    <a:pos x="7" y="62"/>
                  </a:cxn>
                  <a:cxn ang="0">
                    <a:pos x="0" y="39"/>
                  </a:cxn>
                  <a:cxn ang="0">
                    <a:pos x="8" y="27"/>
                  </a:cxn>
                  <a:cxn ang="0">
                    <a:pos x="8" y="21"/>
                  </a:cxn>
                </a:cxnLst>
                <a:rect l="0" t="0" r="r" b="b"/>
                <a:pathLst>
                  <a:path w="56" h="182">
                    <a:moveTo>
                      <a:pt x="8" y="21"/>
                    </a:moveTo>
                    <a:lnTo>
                      <a:pt x="16" y="0"/>
                    </a:lnTo>
                    <a:lnTo>
                      <a:pt x="33" y="24"/>
                    </a:lnTo>
                    <a:lnTo>
                      <a:pt x="48" y="51"/>
                    </a:lnTo>
                    <a:lnTo>
                      <a:pt x="55" y="74"/>
                    </a:lnTo>
                    <a:lnTo>
                      <a:pt x="44" y="60"/>
                    </a:lnTo>
                    <a:lnTo>
                      <a:pt x="33" y="46"/>
                    </a:lnTo>
                    <a:lnTo>
                      <a:pt x="19" y="39"/>
                    </a:lnTo>
                    <a:lnTo>
                      <a:pt x="14" y="44"/>
                    </a:lnTo>
                    <a:lnTo>
                      <a:pt x="13" y="70"/>
                    </a:lnTo>
                    <a:lnTo>
                      <a:pt x="16" y="107"/>
                    </a:lnTo>
                    <a:lnTo>
                      <a:pt x="24" y="151"/>
                    </a:lnTo>
                    <a:lnTo>
                      <a:pt x="24" y="181"/>
                    </a:lnTo>
                    <a:lnTo>
                      <a:pt x="18" y="149"/>
                    </a:lnTo>
                    <a:lnTo>
                      <a:pt x="13" y="123"/>
                    </a:lnTo>
                    <a:lnTo>
                      <a:pt x="8" y="95"/>
                    </a:lnTo>
                    <a:lnTo>
                      <a:pt x="7" y="62"/>
                    </a:lnTo>
                    <a:lnTo>
                      <a:pt x="0" y="39"/>
                    </a:lnTo>
                    <a:lnTo>
                      <a:pt x="8" y="27"/>
                    </a:lnTo>
                    <a:lnTo>
                      <a:pt x="8" y="2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1" name="Freeform 55"/>
              <p:cNvSpPr>
                <a:spLocks/>
              </p:cNvSpPr>
              <p:nvPr/>
            </p:nvSpPr>
            <p:spPr bwMode="auto">
              <a:xfrm>
                <a:off x="439" y="354"/>
                <a:ext cx="36" cy="56"/>
              </a:xfrm>
              <a:custGeom>
                <a:avLst/>
                <a:gdLst/>
                <a:ahLst/>
                <a:cxnLst>
                  <a:cxn ang="0">
                    <a:pos x="0" y="55"/>
                  </a:cxn>
                  <a:cxn ang="0">
                    <a:pos x="14" y="23"/>
                  </a:cxn>
                  <a:cxn ang="0">
                    <a:pos x="35" y="0"/>
                  </a:cxn>
                  <a:cxn ang="0">
                    <a:pos x="22" y="21"/>
                  </a:cxn>
                  <a:cxn ang="0">
                    <a:pos x="7" y="44"/>
                  </a:cxn>
                  <a:cxn ang="0">
                    <a:pos x="0" y="55"/>
                  </a:cxn>
                </a:cxnLst>
                <a:rect l="0" t="0" r="r" b="b"/>
                <a:pathLst>
                  <a:path w="36" h="56">
                    <a:moveTo>
                      <a:pt x="0" y="55"/>
                    </a:moveTo>
                    <a:lnTo>
                      <a:pt x="14" y="23"/>
                    </a:lnTo>
                    <a:lnTo>
                      <a:pt x="35" y="0"/>
                    </a:lnTo>
                    <a:lnTo>
                      <a:pt x="22" y="21"/>
                    </a:lnTo>
                    <a:lnTo>
                      <a:pt x="7" y="44"/>
                    </a:lnTo>
                    <a:lnTo>
                      <a:pt x="0" y="55"/>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12" name="Freeform 56"/>
              <p:cNvSpPr>
                <a:spLocks/>
              </p:cNvSpPr>
              <p:nvPr/>
            </p:nvSpPr>
            <p:spPr bwMode="auto">
              <a:xfrm>
                <a:off x="826" y="372"/>
                <a:ext cx="17" cy="93"/>
              </a:xfrm>
              <a:custGeom>
                <a:avLst/>
                <a:gdLst/>
                <a:ahLst/>
                <a:cxnLst>
                  <a:cxn ang="0">
                    <a:pos x="0" y="0"/>
                  </a:cxn>
                  <a:cxn ang="0">
                    <a:pos x="9" y="23"/>
                  </a:cxn>
                  <a:cxn ang="0">
                    <a:pos x="13" y="48"/>
                  </a:cxn>
                  <a:cxn ang="0">
                    <a:pos x="8" y="73"/>
                  </a:cxn>
                  <a:cxn ang="0">
                    <a:pos x="3" y="92"/>
                  </a:cxn>
                  <a:cxn ang="0">
                    <a:pos x="16" y="60"/>
                  </a:cxn>
                  <a:cxn ang="0">
                    <a:pos x="16" y="29"/>
                  </a:cxn>
                  <a:cxn ang="0">
                    <a:pos x="9" y="14"/>
                  </a:cxn>
                  <a:cxn ang="0">
                    <a:pos x="0" y="0"/>
                  </a:cxn>
                </a:cxnLst>
                <a:rect l="0" t="0" r="r" b="b"/>
                <a:pathLst>
                  <a:path w="17" h="93">
                    <a:moveTo>
                      <a:pt x="0" y="0"/>
                    </a:moveTo>
                    <a:lnTo>
                      <a:pt x="9" y="23"/>
                    </a:lnTo>
                    <a:lnTo>
                      <a:pt x="13" y="48"/>
                    </a:lnTo>
                    <a:lnTo>
                      <a:pt x="8" y="73"/>
                    </a:lnTo>
                    <a:lnTo>
                      <a:pt x="3" y="92"/>
                    </a:lnTo>
                    <a:lnTo>
                      <a:pt x="16" y="60"/>
                    </a:lnTo>
                    <a:lnTo>
                      <a:pt x="16" y="29"/>
                    </a:lnTo>
                    <a:lnTo>
                      <a:pt x="9"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3" name="Freeform 57"/>
              <p:cNvSpPr>
                <a:spLocks/>
              </p:cNvSpPr>
              <p:nvPr/>
            </p:nvSpPr>
            <p:spPr bwMode="auto">
              <a:xfrm>
                <a:off x="299" y="316"/>
                <a:ext cx="65" cy="59"/>
              </a:xfrm>
              <a:custGeom>
                <a:avLst/>
                <a:gdLst/>
                <a:ahLst/>
                <a:cxnLst>
                  <a:cxn ang="0">
                    <a:pos x="0" y="58"/>
                  </a:cxn>
                  <a:cxn ang="0">
                    <a:pos x="25" y="39"/>
                  </a:cxn>
                  <a:cxn ang="0">
                    <a:pos x="43" y="24"/>
                  </a:cxn>
                  <a:cxn ang="0">
                    <a:pos x="64" y="0"/>
                  </a:cxn>
                  <a:cxn ang="0">
                    <a:pos x="49" y="24"/>
                  </a:cxn>
                  <a:cxn ang="0">
                    <a:pos x="34" y="37"/>
                  </a:cxn>
                  <a:cxn ang="0">
                    <a:pos x="23" y="49"/>
                  </a:cxn>
                  <a:cxn ang="0">
                    <a:pos x="0" y="58"/>
                  </a:cxn>
                </a:cxnLst>
                <a:rect l="0" t="0" r="r" b="b"/>
                <a:pathLst>
                  <a:path w="65" h="59">
                    <a:moveTo>
                      <a:pt x="0" y="58"/>
                    </a:moveTo>
                    <a:lnTo>
                      <a:pt x="25" y="39"/>
                    </a:lnTo>
                    <a:lnTo>
                      <a:pt x="43" y="24"/>
                    </a:lnTo>
                    <a:lnTo>
                      <a:pt x="64" y="0"/>
                    </a:lnTo>
                    <a:lnTo>
                      <a:pt x="49" y="24"/>
                    </a:lnTo>
                    <a:lnTo>
                      <a:pt x="34" y="37"/>
                    </a:lnTo>
                    <a:lnTo>
                      <a:pt x="23" y="49"/>
                    </a:lnTo>
                    <a:lnTo>
                      <a:pt x="0" y="5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4" name="Freeform 58"/>
              <p:cNvSpPr>
                <a:spLocks/>
              </p:cNvSpPr>
              <p:nvPr/>
            </p:nvSpPr>
            <p:spPr bwMode="auto">
              <a:xfrm>
                <a:off x="310" y="363"/>
                <a:ext cx="41" cy="54"/>
              </a:xfrm>
              <a:custGeom>
                <a:avLst/>
                <a:gdLst/>
                <a:ahLst/>
                <a:cxnLst>
                  <a:cxn ang="0">
                    <a:pos x="8" y="53"/>
                  </a:cxn>
                  <a:cxn ang="0">
                    <a:pos x="0" y="44"/>
                  </a:cxn>
                  <a:cxn ang="0">
                    <a:pos x="0" y="32"/>
                  </a:cxn>
                  <a:cxn ang="0">
                    <a:pos x="24" y="9"/>
                  </a:cxn>
                  <a:cxn ang="0">
                    <a:pos x="40" y="0"/>
                  </a:cxn>
                  <a:cxn ang="0">
                    <a:pos x="26" y="12"/>
                  </a:cxn>
                  <a:cxn ang="0">
                    <a:pos x="16" y="23"/>
                  </a:cxn>
                  <a:cxn ang="0">
                    <a:pos x="7" y="35"/>
                  </a:cxn>
                  <a:cxn ang="0">
                    <a:pos x="7" y="41"/>
                  </a:cxn>
                  <a:cxn ang="0">
                    <a:pos x="8" y="53"/>
                  </a:cxn>
                </a:cxnLst>
                <a:rect l="0" t="0" r="r" b="b"/>
                <a:pathLst>
                  <a:path w="41" h="54">
                    <a:moveTo>
                      <a:pt x="8" y="53"/>
                    </a:moveTo>
                    <a:lnTo>
                      <a:pt x="0" y="44"/>
                    </a:lnTo>
                    <a:lnTo>
                      <a:pt x="0" y="32"/>
                    </a:lnTo>
                    <a:lnTo>
                      <a:pt x="24" y="9"/>
                    </a:lnTo>
                    <a:lnTo>
                      <a:pt x="40" y="0"/>
                    </a:lnTo>
                    <a:lnTo>
                      <a:pt x="26" y="12"/>
                    </a:lnTo>
                    <a:lnTo>
                      <a:pt x="16" y="23"/>
                    </a:lnTo>
                    <a:lnTo>
                      <a:pt x="7" y="35"/>
                    </a:lnTo>
                    <a:lnTo>
                      <a:pt x="7" y="41"/>
                    </a:lnTo>
                    <a:lnTo>
                      <a:pt x="8" y="5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5" name="Freeform 59"/>
              <p:cNvSpPr>
                <a:spLocks/>
              </p:cNvSpPr>
              <p:nvPr/>
            </p:nvSpPr>
            <p:spPr bwMode="auto">
              <a:xfrm>
                <a:off x="694" y="383"/>
                <a:ext cx="30" cy="77"/>
              </a:xfrm>
              <a:custGeom>
                <a:avLst/>
                <a:gdLst/>
                <a:ahLst/>
                <a:cxnLst>
                  <a:cxn ang="0">
                    <a:pos x="3" y="76"/>
                  </a:cxn>
                  <a:cxn ang="0">
                    <a:pos x="0" y="60"/>
                  </a:cxn>
                  <a:cxn ang="0">
                    <a:pos x="0" y="51"/>
                  </a:cxn>
                  <a:cxn ang="0">
                    <a:pos x="6" y="40"/>
                  </a:cxn>
                  <a:cxn ang="0">
                    <a:pos x="22" y="19"/>
                  </a:cxn>
                  <a:cxn ang="0">
                    <a:pos x="22" y="9"/>
                  </a:cxn>
                  <a:cxn ang="0">
                    <a:pos x="15" y="0"/>
                  </a:cxn>
                  <a:cxn ang="0">
                    <a:pos x="26" y="9"/>
                  </a:cxn>
                  <a:cxn ang="0">
                    <a:pos x="29" y="16"/>
                  </a:cxn>
                  <a:cxn ang="0">
                    <a:pos x="19" y="29"/>
                  </a:cxn>
                  <a:cxn ang="0">
                    <a:pos x="8" y="42"/>
                  </a:cxn>
                  <a:cxn ang="0">
                    <a:pos x="6" y="48"/>
                  </a:cxn>
                  <a:cxn ang="0">
                    <a:pos x="5" y="55"/>
                  </a:cxn>
                  <a:cxn ang="0">
                    <a:pos x="3" y="76"/>
                  </a:cxn>
                </a:cxnLst>
                <a:rect l="0" t="0" r="r" b="b"/>
                <a:pathLst>
                  <a:path w="30" h="77">
                    <a:moveTo>
                      <a:pt x="3" y="76"/>
                    </a:moveTo>
                    <a:lnTo>
                      <a:pt x="0" y="60"/>
                    </a:lnTo>
                    <a:lnTo>
                      <a:pt x="0" y="51"/>
                    </a:lnTo>
                    <a:lnTo>
                      <a:pt x="6" y="40"/>
                    </a:lnTo>
                    <a:lnTo>
                      <a:pt x="22" y="19"/>
                    </a:lnTo>
                    <a:lnTo>
                      <a:pt x="22" y="9"/>
                    </a:lnTo>
                    <a:lnTo>
                      <a:pt x="15" y="0"/>
                    </a:lnTo>
                    <a:lnTo>
                      <a:pt x="26" y="9"/>
                    </a:lnTo>
                    <a:lnTo>
                      <a:pt x="29" y="16"/>
                    </a:lnTo>
                    <a:lnTo>
                      <a:pt x="19" y="29"/>
                    </a:lnTo>
                    <a:lnTo>
                      <a:pt x="8" y="42"/>
                    </a:lnTo>
                    <a:lnTo>
                      <a:pt x="6" y="48"/>
                    </a:lnTo>
                    <a:lnTo>
                      <a:pt x="5" y="55"/>
                    </a:lnTo>
                    <a:lnTo>
                      <a:pt x="3" y="7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6" name="Freeform 60"/>
              <p:cNvSpPr>
                <a:spLocks/>
              </p:cNvSpPr>
              <p:nvPr/>
            </p:nvSpPr>
            <p:spPr bwMode="auto">
              <a:xfrm>
                <a:off x="441" y="435"/>
                <a:ext cx="64" cy="41"/>
              </a:xfrm>
              <a:custGeom>
                <a:avLst/>
                <a:gdLst/>
                <a:ahLst/>
                <a:cxnLst>
                  <a:cxn ang="0">
                    <a:pos x="14" y="40"/>
                  </a:cxn>
                  <a:cxn ang="0">
                    <a:pos x="0" y="26"/>
                  </a:cxn>
                  <a:cxn ang="0">
                    <a:pos x="0" y="9"/>
                  </a:cxn>
                  <a:cxn ang="0">
                    <a:pos x="10" y="0"/>
                  </a:cxn>
                  <a:cxn ang="0">
                    <a:pos x="30" y="0"/>
                  </a:cxn>
                  <a:cxn ang="0">
                    <a:pos x="44" y="9"/>
                  </a:cxn>
                  <a:cxn ang="0">
                    <a:pos x="63" y="9"/>
                  </a:cxn>
                  <a:cxn ang="0">
                    <a:pos x="32" y="17"/>
                  </a:cxn>
                  <a:cxn ang="0">
                    <a:pos x="17" y="11"/>
                  </a:cxn>
                  <a:cxn ang="0">
                    <a:pos x="12" y="23"/>
                  </a:cxn>
                  <a:cxn ang="0">
                    <a:pos x="16" y="36"/>
                  </a:cxn>
                  <a:cxn ang="0">
                    <a:pos x="14" y="40"/>
                  </a:cxn>
                </a:cxnLst>
                <a:rect l="0" t="0" r="r" b="b"/>
                <a:pathLst>
                  <a:path w="64" h="41">
                    <a:moveTo>
                      <a:pt x="14" y="40"/>
                    </a:moveTo>
                    <a:lnTo>
                      <a:pt x="0" y="26"/>
                    </a:lnTo>
                    <a:lnTo>
                      <a:pt x="0" y="9"/>
                    </a:lnTo>
                    <a:lnTo>
                      <a:pt x="10" y="0"/>
                    </a:lnTo>
                    <a:lnTo>
                      <a:pt x="30" y="0"/>
                    </a:lnTo>
                    <a:lnTo>
                      <a:pt x="44" y="9"/>
                    </a:lnTo>
                    <a:lnTo>
                      <a:pt x="63" y="9"/>
                    </a:lnTo>
                    <a:lnTo>
                      <a:pt x="32" y="17"/>
                    </a:lnTo>
                    <a:lnTo>
                      <a:pt x="17" y="11"/>
                    </a:lnTo>
                    <a:lnTo>
                      <a:pt x="12" y="23"/>
                    </a:lnTo>
                    <a:lnTo>
                      <a:pt x="16" y="36"/>
                    </a:lnTo>
                    <a:lnTo>
                      <a:pt x="14" y="4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7" name="Freeform 61"/>
              <p:cNvSpPr>
                <a:spLocks/>
              </p:cNvSpPr>
              <p:nvPr/>
            </p:nvSpPr>
            <p:spPr bwMode="auto">
              <a:xfrm>
                <a:off x="389" y="477"/>
                <a:ext cx="58" cy="18"/>
              </a:xfrm>
              <a:custGeom>
                <a:avLst/>
                <a:gdLst/>
                <a:ahLst/>
                <a:cxnLst>
                  <a:cxn ang="0">
                    <a:pos x="0" y="17"/>
                  </a:cxn>
                  <a:cxn ang="0">
                    <a:pos x="29" y="4"/>
                  </a:cxn>
                  <a:cxn ang="0">
                    <a:pos x="57" y="0"/>
                  </a:cxn>
                  <a:cxn ang="0">
                    <a:pos x="32" y="9"/>
                  </a:cxn>
                  <a:cxn ang="0">
                    <a:pos x="0" y="17"/>
                  </a:cxn>
                </a:cxnLst>
                <a:rect l="0" t="0" r="r" b="b"/>
                <a:pathLst>
                  <a:path w="58" h="18">
                    <a:moveTo>
                      <a:pt x="0" y="17"/>
                    </a:moveTo>
                    <a:lnTo>
                      <a:pt x="29" y="4"/>
                    </a:lnTo>
                    <a:lnTo>
                      <a:pt x="57" y="0"/>
                    </a:lnTo>
                    <a:lnTo>
                      <a:pt x="32" y="9"/>
                    </a:lnTo>
                    <a:lnTo>
                      <a:pt x="0" y="17"/>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18" name="Freeform 62"/>
              <p:cNvSpPr>
                <a:spLocks/>
              </p:cNvSpPr>
              <p:nvPr/>
            </p:nvSpPr>
            <p:spPr bwMode="auto">
              <a:xfrm>
                <a:off x="364" y="511"/>
                <a:ext cx="17" cy="56"/>
              </a:xfrm>
              <a:custGeom>
                <a:avLst/>
                <a:gdLst/>
                <a:ahLst/>
                <a:cxnLst>
                  <a:cxn ang="0">
                    <a:pos x="0" y="0"/>
                  </a:cxn>
                  <a:cxn ang="0">
                    <a:pos x="12" y="46"/>
                  </a:cxn>
                  <a:cxn ang="0">
                    <a:pos x="12" y="55"/>
                  </a:cxn>
                  <a:cxn ang="0">
                    <a:pos x="16" y="36"/>
                  </a:cxn>
                  <a:cxn ang="0">
                    <a:pos x="0" y="0"/>
                  </a:cxn>
                </a:cxnLst>
                <a:rect l="0" t="0" r="r" b="b"/>
                <a:pathLst>
                  <a:path w="17" h="56">
                    <a:moveTo>
                      <a:pt x="0" y="0"/>
                    </a:moveTo>
                    <a:lnTo>
                      <a:pt x="12" y="46"/>
                    </a:lnTo>
                    <a:lnTo>
                      <a:pt x="12" y="55"/>
                    </a:lnTo>
                    <a:lnTo>
                      <a:pt x="16" y="36"/>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19" name="Freeform 63"/>
              <p:cNvSpPr>
                <a:spLocks/>
              </p:cNvSpPr>
              <p:nvPr/>
            </p:nvSpPr>
            <p:spPr bwMode="auto">
              <a:xfrm>
                <a:off x="790" y="558"/>
                <a:ext cx="17" cy="38"/>
              </a:xfrm>
              <a:custGeom>
                <a:avLst/>
                <a:gdLst/>
                <a:ahLst/>
                <a:cxnLst>
                  <a:cxn ang="0">
                    <a:pos x="0" y="0"/>
                  </a:cxn>
                  <a:cxn ang="0">
                    <a:pos x="9" y="37"/>
                  </a:cxn>
                  <a:cxn ang="0">
                    <a:pos x="16" y="11"/>
                  </a:cxn>
                  <a:cxn ang="0">
                    <a:pos x="0" y="0"/>
                  </a:cxn>
                </a:cxnLst>
                <a:rect l="0" t="0" r="r" b="b"/>
                <a:pathLst>
                  <a:path w="17" h="38">
                    <a:moveTo>
                      <a:pt x="0" y="0"/>
                    </a:moveTo>
                    <a:lnTo>
                      <a:pt x="9" y="37"/>
                    </a:lnTo>
                    <a:lnTo>
                      <a:pt x="16" y="11"/>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20" name="Freeform 64"/>
              <p:cNvSpPr>
                <a:spLocks/>
              </p:cNvSpPr>
              <p:nvPr/>
            </p:nvSpPr>
            <p:spPr bwMode="auto">
              <a:xfrm>
                <a:off x="726" y="329"/>
                <a:ext cx="70" cy="22"/>
              </a:xfrm>
              <a:custGeom>
                <a:avLst/>
                <a:gdLst/>
                <a:ahLst/>
                <a:cxnLst>
                  <a:cxn ang="0">
                    <a:pos x="0" y="0"/>
                  </a:cxn>
                  <a:cxn ang="0">
                    <a:pos x="40" y="8"/>
                  </a:cxn>
                  <a:cxn ang="0">
                    <a:pos x="69" y="21"/>
                  </a:cxn>
                  <a:cxn ang="0">
                    <a:pos x="37" y="14"/>
                  </a:cxn>
                  <a:cxn ang="0">
                    <a:pos x="0" y="0"/>
                  </a:cxn>
                </a:cxnLst>
                <a:rect l="0" t="0" r="r" b="b"/>
                <a:pathLst>
                  <a:path w="70" h="22">
                    <a:moveTo>
                      <a:pt x="0" y="0"/>
                    </a:moveTo>
                    <a:lnTo>
                      <a:pt x="40" y="8"/>
                    </a:lnTo>
                    <a:lnTo>
                      <a:pt x="69" y="21"/>
                    </a:lnTo>
                    <a:lnTo>
                      <a:pt x="37" y="14"/>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21" name="Freeform 65"/>
              <p:cNvSpPr>
                <a:spLocks/>
              </p:cNvSpPr>
              <p:nvPr/>
            </p:nvSpPr>
            <p:spPr bwMode="auto">
              <a:xfrm>
                <a:off x="218" y="248"/>
                <a:ext cx="32" cy="46"/>
              </a:xfrm>
              <a:custGeom>
                <a:avLst/>
                <a:gdLst/>
                <a:ahLst/>
                <a:cxnLst>
                  <a:cxn ang="0">
                    <a:pos x="21" y="45"/>
                  </a:cxn>
                  <a:cxn ang="0">
                    <a:pos x="24" y="32"/>
                  </a:cxn>
                  <a:cxn ang="0">
                    <a:pos x="21" y="17"/>
                  </a:cxn>
                  <a:cxn ang="0">
                    <a:pos x="10" y="4"/>
                  </a:cxn>
                  <a:cxn ang="0">
                    <a:pos x="0" y="0"/>
                  </a:cxn>
                  <a:cxn ang="0">
                    <a:pos x="26" y="14"/>
                  </a:cxn>
                  <a:cxn ang="0">
                    <a:pos x="31" y="23"/>
                  </a:cxn>
                  <a:cxn ang="0">
                    <a:pos x="31" y="32"/>
                  </a:cxn>
                  <a:cxn ang="0">
                    <a:pos x="21" y="45"/>
                  </a:cxn>
                </a:cxnLst>
                <a:rect l="0" t="0" r="r" b="b"/>
                <a:pathLst>
                  <a:path w="32" h="46">
                    <a:moveTo>
                      <a:pt x="21" y="45"/>
                    </a:moveTo>
                    <a:lnTo>
                      <a:pt x="24" y="32"/>
                    </a:lnTo>
                    <a:lnTo>
                      <a:pt x="21" y="17"/>
                    </a:lnTo>
                    <a:lnTo>
                      <a:pt x="10" y="4"/>
                    </a:lnTo>
                    <a:lnTo>
                      <a:pt x="0" y="0"/>
                    </a:lnTo>
                    <a:lnTo>
                      <a:pt x="26" y="14"/>
                    </a:lnTo>
                    <a:lnTo>
                      <a:pt x="31" y="23"/>
                    </a:lnTo>
                    <a:lnTo>
                      <a:pt x="31" y="32"/>
                    </a:lnTo>
                    <a:lnTo>
                      <a:pt x="21" y="4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2" name="Freeform 66"/>
              <p:cNvSpPr>
                <a:spLocks/>
              </p:cNvSpPr>
              <p:nvPr/>
            </p:nvSpPr>
            <p:spPr bwMode="auto">
              <a:xfrm>
                <a:off x="222" y="243"/>
                <a:ext cx="61" cy="23"/>
              </a:xfrm>
              <a:custGeom>
                <a:avLst/>
                <a:gdLst/>
                <a:ahLst/>
                <a:cxnLst>
                  <a:cxn ang="0">
                    <a:pos x="0" y="4"/>
                  </a:cxn>
                  <a:cxn ang="0">
                    <a:pos x="26" y="6"/>
                  </a:cxn>
                  <a:cxn ang="0">
                    <a:pos x="43" y="13"/>
                  </a:cxn>
                  <a:cxn ang="0">
                    <a:pos x="60" y="22"/>
                  </a:cxn>
                  <a:cxn ang="0">
                    <a:pos x="44" y="8"/>
                  </a:cxn>
                  <a:cxn ang="0">
                    <a:pos x="30" y="2"/>
                  </a:cxn>
                  <a:cxn ang="0">
                    <a:pos x="17" y="0"/>
                  </a:cxn>
                  <a:cxn ang="0">
                    <a:pos x="0" y="4"/>
                  </a:cxn>
                </a:cxnLst>
                <a:rect l="0" t="0" r="r" b="b"/>
                <a:pathLst>
                  <a:path w="61" h="23">
                    <a:moveTo>
                      <a:pt x="0" y="4"/>
                    </a:moveTo>
                    <a:lnTo>
                      <a:pt x="26" y="6"/>
                    </a:lnTo>
                    <a:lnTo>
                      <a:pt x="43" y="13"/>
                    </a:lnTo>
                    <a:lnTo>
                      <a:pt x="60" y="22"/>
                    </a:lnTo>
                    <a:lnTo>
                      <a:pt x="44" y="8"/>
                    </a:lnTo>
                    <a:lnTo>
                      <a:pt x="30" y="2"/>
                    </a:lnTo>
                    <a:lnTo>
                      <a:pt x="17" y="0"/>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3" name="Freeform 67"/>
              <p:cNvSpPr>
                <a:spLocks/>
              </p:cNvSpPr>
              <p:nvPr/>
            </p:nvSpPr>
            <p:spPr bwMode="auto">
              <a:xfrm>
                <a:off x="175" y="280"/>
                <a:ext cx="17" cy="17"/>
              </a:xfrm>
              <a:custGeom>
                <a:avLst/>
                <a:gdLst/>
                <a:ahLst/>
                <a:cxnLst>
                  <a:cxn ang="0">
                    <a:pos x="0" y="16"/>
                  </a:cxn>
                  <a:cxn ang="0">
                    <a:pos x="1" y="3"/>
                  </a:cxn>
                  <a:cxn ang="0">
                    <a:pos x="8" y="0"/>
                  </a:cxn>
                  <a:cxn ang="0">
                    <a:pos x="16" y="0"/>
                  </a:cxn>
                  <a:cxn ang="0">
                    <a:pos x="13" y="8"/>
                  </a:cxn>
                  <a:cxn ang="0">
                    <a:pos x="5" y="16"/>
                  </a:cxn>
                  <a:cxn ang="0">
                    <a:pos x="0" y="16"/>
                  </a:cxn>
                </a:cxnLst>
                <a:rect l="0" t="0" r="r" b="b"/>
                <a:pathLst>
                  <a:path w="17" h="17">
                    <a:moveTo>
                      <a:pt x="0" y="16"/>
                    </a:moveTo>
                    <a:lnTo>
                      <a:pt x="1" y="3"/>
                    </a:lnTo>
                    <a:lnTo>
                      <a:pt x="8" y="0"/>
                    </a:lnTo>
                    <a:lnTo>
                      <a:pt x="16" y="0"/>
                    </a:lnTo>
                    <a:lnTo>
                      <a:pt x="13" y="8"/>
                    </a:lnTo>
                    <a:lnTo>
                      <a:pt x="5" y="16"/>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4" name="Freeform 68"/>
              <p:cNvSpPr>
                <a:spLocks/>
              </p:cNvSpPr>
              <p:nvPr/>
            </p:nvSpPr>
            <p:spPr bwMode="auto">
              <a:xfrm>
                <a:off x="364" y="227"/>
                <a:ext cx="17" cy="17"/>
              </a:xfrm>
              <a:custGeom>
                <a:avLst/>
                <a:gdLst/>
                <a:ahLst/>
                <a:cxnLst>
                  <a:cxn ang="0">
                    <a:pos x="0" y="4"/>
                  </a:cxn>
                  <a:cxn ang="0">
                    <a:pos x="8" y="0"/>
                  </a:cxn>
                  <a:cxn ang="0">
                    <a:pos x="16" y="4"/>
                  </a:cxn>
                  <a:cxn ang="0">
                    <a:pos x="5" y="16"/>
                  </a:cxn>
                  <a:cxn ang="0">
                    <a:pos x="0" y="4"/>
                  </a:cxn>
                </a:cxnLst>
                <a:rect l="0" t="0" r="r" b="b"/>
                <a:pathLst>
                  <a:path w="17" h="17">
                    <a:moveTo>
                      <a:pt x="0" y="4"/>
                    </a:moveTo>
                    <a:lnTo>
                      <a:pt x="8" y="0"/>
                    </a:lnTo>
                    <a:lnTo>
                      <a:pt x="16" y="4"/>
                    </a:lnTo>
                    <a:lnTo>
                      <a:pt x="5" y="16"/>
                    </a:lnTo>
                    <a:lnTo>
                      <a:pt x="0" y="4"/>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5" name="Freeform 69"/>
              <p:cNvSpPr>
                <a:spLocks/>
              </p:cNvSpPr>
              <p:nvPr/>
            </p:nvSpPr>
            <p:spPr bwMode="auto">
              <a:xfrm>
                <a:off x="388" y="227"/>
                <a:ext cx="19" cy="17"/>
              </a:xfrm>
              <a:custGeom>
                <a:avLst/>
                <a:gdLst/>
                <a:ahLst/>
                <a:cxnLst>
                  <a:cxn ang="0">
                    <a:pos x="0" y="0"/>
                  </a:cxn>
                  <a:cxn ang="0">
                    <a:pos x="11" y="0"/>
                  </a:cxn>
                  <a:cxn ang="0">
                    <a:pos x="18" y="16"/>
                  </a:cxn>
                  <a:cxn ang="0">
                    <a:pos x="9" y="9"/>
                  </a:cxn>
                  <a:cxn ang="0">
                    <a:pos x="0" y="0"/>
                  </a:cxn>
                </a:cxnLst>
                <a:rect l="0" t="0" r="r" b="b"/>
                <a:pathLst>
                  <a:path w="19" h="17">
                    <a:moveTo>
                      <a:pt x="0" y="0"/>
                    </a:moveTo>
                    <a:lnTo>
                      <a:pt x="11" y="0"/>
                    </a:lnTo>
                    <a:lnTo>
                      <a:pt x="18" y="16"/>
                    </a:lnTo>
                    <a:lnTo>
                      <a:pt x="9" y="9"/>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26" name="Freeform 70"/>
              <p:cNvSpPr>
                <a:spLocks/>
              </p:cNvSpPr>
              <p:nvPr/>
            </p:nvSpPr>
            <p:spPr bwMode="auto">
              <a:xfrm>
                <a:off x="155" y="235"/>
                <a:ext cx="20" cy="32"/>
              </a:xfrm>
              <a:custGeom>
                <a:avLst/>
                <a:gdLst/>
                <a:ahLst/>
                <a:cxnLst>
                  <a:cxn ang="0">
                    <a:pos x="19" y="9"/>
                  </a:cxn>
                  <a:cxn ang="0">
                    <a:pos x="8" y="24"/>
                  </a:cxn>
                  <a:cxn ang="0">
                    <a:pos x="9" y="31"/>
                  </a:cxn>
                  <a:cxn ang="0">
                    <a:pos x="0" y="31"/>
                  </a:cxn>
                  <a:cxn ang="0">
                    <a:pos x="1" y="19"/>
                  </a:cxn>
                  <a:cxn ang="0">
                    <a:pos x="12" y="7"/>
                  </a:cxn>
                  <a:cxn ang="0">
                    <a:pos x="19" y="0"/>
                  </a:cxn>
                  <a:cxn ang="0">
                    <a:pos x="19" y="9"/>
                  </a:cxn>
                </a:cxnLst>
                <a:rect l="0" t="0" r="r" b="b"/>
                <a:pathLst>
                  <a:path w="20" h="32">
                    <a:moveTo>
                      <a:pt x="19" y="9"/>
                    </a:moveTo>
                    <a:lnTo>
                      <a:pt x="8" y="24"/>
                    </a:lnTo>
                    <a:lnTo>
                      <a:pt x="9" y="31"/>
                    </a:lnTo>
                    <a:lnTo>
                      <a:pt x="0" y="31"/>
                    </a:lnTo>
                    <a:lnTo>
                      <a:pt x="1" y="19"/>
                    </a:lnTo>
                    <a:lnTo>
                      <a:pt x="12" y="7"/>
                    </a:lnTo>
                    <a:lnTo>
                      <a:pt x="19" y="0"/>
                    </a:lnTo>
                    <a:lnTo>
                      <a:pt x="19" y="9"/>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7" name="Freeform 71"/>
              <p:cNvSpPr>
                <a:spLocks/>
              </p:cNvSpPr>
              <p:nvPr/>
            </p:nvSpPr>
            <p:spPr bwMode="auto">
              <a:xfrm>
                <a:off x="195" y="256"/>
                <a:ext cx="17" cy="19"/>
              </a:xfrm>
              <a:custGeom>
                <a:avLst/>
                <a:gdLst/>
                <a:ahLst/>
                <a:cxnLst>
                  <a:cxn ang="0">
                    <a:pos x="5" y="18"/>
                  </a:cxn>
                  <a:cxn ang="0">
                    <a:pos x="0" y="9"/>
                  </a:cxn>
                  <a:cxn ang="0">
                    <a:pos x="5" y="0"/>
                  </a:cxn>
                  <a:cxn ang="0">
                    <a:pos x="16" y="0"/>
                  </a:cxn>
                  <a:cxn ang="0">
                    <a:pos x="8" y="14"/>
                  </a:cxn>
                  <a:cxn ang="0">
                    <a:pos x="5" y="18"/>
                  </a:cxn>
                </a:cxnLst>
                <a:rect l="0" t="0" r="r" b="b"/>
                <a:pathLst>
                  <a:path w="17" h="19">
                    <a:moveTo>
                      <a:pt x="5" y="18"/>
                    </a:moveTo>
                    <a:lnTo>
                      <a:pt x="0" y="9"/>
                    </a:lnTo>
                    <a:lnTo>
                      <a:pt x="5" y="0"/>
                    </a:lnTo>
                    <a:lnTo>
                      <a:pt x="16" y="0"/>
                    </a:lnTo>
                    <a:lnTo>
                      <a:pt x="8" y="14"/>
                    </a:lnTo>
                    <a:lnTo>
                      <a:pt x="5" y="18"/>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28" name="Freeform 72"/>
              <p:cNvSpPr>
                <a:spLocks/>
              </p:cNvSpPr>
              <p:nvPr/>
            </p:nvSpPr>
            <p:spPr bwMode="auto">
              <a:xfrm>
                <a:off x="182" y="346"/>
                <a:ext cx="17" cy="19"/>
              </a:xfrm>
              <a:custGeom>
                <a:avLst/>
                <a:gdLst/>
                <a:ahLst/>
                <a:cxnLst>
                  <a:cxn ang="0">
                    <a:pos x="12" y="14"/>
                  </a:cxn>
                  <a:cxn ang="0">
                    <a:pos x="4" y="10"/>
                  </a:cxn>
                  <a:cxn ang="0">
                    <a:pos x="0" y="5"/>
                  </a:cxn>
                  <a:cxn ang="0">
                    <a:pos x="0" y="2"/>
                  </a:cxn>
                  <a:cxn ang="0">
                    <a:pos x="3" y="0"/>
                  </a:cxn>
                  <a:cxn ang="0">
                    <a:pos x="8" y="0"/>
                  </a:cxn>
                  <a:cxn ang="0">
                    <a:pos x="14" y="9"/>
                  </a:cxn>
                  <a:cxn ang="0">
                    <a:pos x="16" y="18"/>
                  </a:cxn>
                </a:cxnLst>
                <a:rect l="0" t="0" r="r" b="b"/>
                <a:pathLst>
                  <a:path w="17" h="19">
                    <a:moveTo>
                      <a:pt x="12" y="14"/>
                    </a:moveTo>
                    <a:lnTo>
                      <a:pt x="4" y="10"/>
                    </a:lnTo>
                    <a:lnTo>
                      <a:pt x="0" y="5"/>
                    </a:lnTo>
                    <a:lnTo>
                      <a:pt x="0" y="2"/>
                    </a:lnTo>
                    <a:lnTo>
                      <a:pt x="3" y="0"/>
                    </a:lnTo>
                    <a:lnTo>
                      <a:pt x="8" y="0"/>
                    </a:lnTo>
                    <a:lnTo>
                      <a:pt x="14" y="9"/>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29" name="Line 73"/>
              <p:cNvSpPr>
                <a:spLocks noChangeShapeType="1"/>
              </p:cNvSpPr>
              <p:nvPr/>
            </p:nvSpPr>
            <p:spPr bwMode="auto">
              <a:xfrm flipH="1" flipV="1">
                <a:off x="195" y="363"/>
                <a:ext cx="5" cy="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30" name="Freeform 74"/>
              <p:cNvSpPr>
                <a:spLocks/>
              </p:cNvSpPr>
              <p:nvPr/>
            </p:nvSpPr>
            <p:spPr bwMode="auto">
              <a:xfrm>
                <a:off x="295" y="280"/>
                <a:ext cx="23" cy="24"/>
              </a:xfrm>
              <a:custGeom>
                <a:avLst/>
                <a:gdLst/>
                <a:ahLst/>
                <a:cxnLst>
                  <a:cxn ang="0">
                    <a:pos x="0" y="6"/>
                  </a:cxn>
                  <a:cxn ang="0">
                    <a:pos x="5" y="18"/>
                  </a:cxn>
                  <a:cxn ang="0">
                    <a:pos x="17" y="23"/>
                  </a:cxn>
                  <a:cxn ang="0">
                    <a:pos x="20" y="16"/>
                  </a:cxn>
                  <a:cxn ang="0">
                    <a:pos x="22" y="6"/>
                  </a:cxn>
                  <a:cxn ang="0">
                    <a:pos x="17" y="2"/>
                  </a:cxn>
                  <a:cxn ang="0">
                    <a:pos x="5" y="0"/>
                  </a:cxn>
                  <a:cxn ang="0">
                    <a:pos x="0" y="5"/>
                  </a:cxn>
                  <a:cxn ang="0">
                    <a:pos x="2" y="8"/>
                  </a:cxn>
                </a:cxnLst>
                <a:rect l="0" t="0" r="r" b="b"/>
                <a:pathLst>
                  <a:path w="23" h="24">
                    <a:moveTo>
                      <a:pt x="0" y="6"/>
                    </a:moveTo>
                    <a:lnTo>
                      <a:pt x="5" y="18"/>
                    </a:lnTo>
                    <a:lnTo>
                      <a:pt x="17" y="23"/>
                    </a:lnTo>
                    <a:lnTo>
                      <a:pt x="20" y="16"/>
                    </a:lnTo>
                    <a:lnTo>
                      <a:pt x="22" y="6"/>
                    </a:lnTo>
                    <a:lnTo>
                      <a:pt x="17" y="2"/>
                    </a:lnTo>
                    <a:lnTo>
                      <a:pt x="5" y="0"/>
                    </a:lnTo>
                    <a:lnTo>
                      <a:pt x="0" y="5"/>
                    </a:lnTo>
                    <a:lnTo>
                      <a:pt x="2"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1" name="Freeform 75"/>
              <p:cNvSpPr>
                <a:spLocks/>
              </p:cNvSpPr>
              <p:nvPr/>
            </p:nvSpPr>
            <p:spPr bwMode="auto">
              <a:xfrm>
                <a:off x="344" y="276"/>
                <a:ext cx="30" cy="23"/>
              </a:xfrm>
              <a:custGeom>
                <a:avLst/>
                <a:gdLst/>
                <a:ahLst/>
                <a:cxnLst>
                  <a:cxn ang="0">
                    <a:pos x="0" y="22"/>
                  </a:cxn>
                  <a:cxn ang="0">
                    <a:pos x="11" y="13"/>
                  </a:cxn>
                  <a:cxn ang="0">
                    <a:pos x="29" y="0"/>
                  </a:cxn>
                  <a:cxn ang="0">
                    <a:pos x="26" y="11"/>
                  </a:cxn>
                  <a:cxn ang="0">
                    <a:pos x="0" y="22"/>
                  </a:cxn>
                </a:cxnLst>
                <a:rect l="0" t="0" r="r" b="b"/>
                <a:pathLst>
                  <a:path w="30" h="23">
                    <a:moveTo>
                      <a:pt x="0" y="22"/>
                    </a:moveTo>
                    <a:lnTo>
                      <a:pt x="11" y="13"/>
                    </a:lnTo>
                    <a:lnTo>
                      <a:pt x="29" y="0"/>
                    </a:lnTo>
                    <a:lnTo>
                      <a:pt x="26" y="11"/>
                    </a:lnTo>
                    <a:lnTo>
                      <a:pt x="0" y="22"/>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32" name="Freeform 76"/>
              <p:cNvSpPr>
                <a:spLocks/>
              </p:cNvSpPr>
              <p:nvPr/>
            </p:nvSpPr>
            <p:spPr bwMode="auto">
              <a:xfrm>
                <a:off x="340" y="245"/>
                <a:ext cx="27" cy="26"/>
              </a:xfrm>
              <a:custGeom>
                <a:avLst/>
                <a:gdLst/>
                <a:ahLst/>
                <a:cxnLst>
                  <a:cxn ang="0">
                    <a:pos x="5" y="25"/>
                  </a:cxn>
                  <a:cxn ang="0">
                    <a:pos x="0" y="16"/>
                  </a:cxn>
                  <a:cxn ang="0">
                    <a:pos x="26" y="0"/>
                  </a:cxn>
                  <a:cxn ang="0">
                    <a:pos x="8" y="16"/>
                  </a:cxn>
                  <a:cxn ang="0">
                    <a:pos x="6" y="18"/>
                  </a:cxn>
                  <a:cxn ang="0">
                    <a:pos x="5" y="25"/>
                  </a:cxn>
                </a:cxnLst>
                <a:rect l="0" t="0" r="r" b="b"/>
                <a:pathLst>
                  <a:path w="27" h="26">
                    <a:moveTo>
                      <a:pt x="5" y="25"/>
                    </a:moveTo>
                    <a:lnTo>
                      <a:pt x="0" y="16"/>
                    </a:lnTo>
                    <a:lnTo>
                      <a:pt x="26" y="0"/>
                    </a:lnTo>
                    <a:lnTo>
                      <a:pt x="8" y="16"/>
                    </a:lnTo>
                    <a:lnTo>
                      <a:pt x="6" y="18"/>
                    </a:lnTo>
                    <a:lnTo>
                      <a:pt x="5" y="25"/>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33" name="Freeform 77"/>
              <p:cNvSpPr>
                <a:spLocks/>
              </p:cNvSpPr>
              <p:nvPr/>
            </p:nvSpPr>
            <p:spPr bwMode="auto">
              <a:xfrm>
                <a:off x="490" y="511"/>
                <a:ext cx="17" cy="47"/>
              </a:xfrm>
              <a:custGeom>
                <a:avLst/>
                <a:gdLst/>
                <a:ahLst/>
                <a:cxnLst>
                  <a:cxn ang="0">
                    <a:pos x="0" y="0"/>
                  </a:cxn>
                  <a:cxn ang="0">
                    <a:pos x="16" y="46"/>
                  </a:cxn>
                  <a:cxn ang="0">
                    <a:pos x="16" y="27"/>
                  </a:cxn>
                  <a:cxn ang="0">
                    <a:pos x="12" y="6"/>
                  </a:cxn>
                  <a:cxn ang="0">
                    <a:pos x="0" y="0"/>
                  </a:cxn>
                </a:cxnLst>
                <a:rect l="0" t="0" r="r" b="b"/>
                <a:pathLst>
                  <a:path w="17" h="47">
                    <a:moveTo>
                      <a:pt x="0" y="0"/>
                    </a:moveTo>
                    <a:lnTo>
                      <a:pt x="16" y="46"/>
                    </a:lnTo>
                    <a:lnTo>
                      <a:pt x="16" y="27"/>
                    </a:lnTo>
                    <a:lnTo>
                      <a:pt x="12" y="6"/>
                    </a:lnTo>
                    <a:lnTo>
                      <a:pt x="0" y="0"/>
                    </a:lnTo>
                  </a:path>
                </a:pathLst>
              </a:custGeom>
              <a:solidFill>
                <a:srgbClr val="000054"/>
              </a:solidFill>
              <a:ln w="12700" cap="rnd" cmpd="sng">
                <a:solidFill>
                  <a:srgbClr val="000000"/>
                </a:solidFill>
                <a:prstDash val="solid"/>
                <a:round/>
                <a:headEnd/>
                <a:tailEnd/>
              </a:ln>
              <a:effectLst/>
            </p:spPr>
            <p:txBody>
              <a:bodyPr/>
              <a:lstStyle/>
              <a:p>
                <a:endParaRPr lang="en-US"/>
              </a:p>
            </p:txBody>
          </p:sp>
          <p:sp>
            <p:nvSpPr>
              <p:cNvPr id="19534" name="Freeform 78"/>
              <p:cNvSpPr>
                <a:spLocks/>
              </p:cNvSpPr>
              <p:nvPr/>
            </p:nvSpPr>
            <p:spPr bwMode="auto">
              <a:xfrm>
                <a:off x="510" y="304"/>
                <a:ext cx="45" cy="17"/>
              </a:xfrm>
              <a:custGeom>
                <a:avLst/>
                <a:gdLst/>
                <a:ahLst/>
                <a:cxnLst>
                  <a:cxn ang="0">
                    <a:pos x="0" y="16"/>
                  </a:cxn>
                  <a:cxn ang="0">
                    <a:pos x="14" y="1"/>
                  </a:cxn>
                  <a:cxn ang="0">
                    <a:pos x="31" y="0"/>
                  </a:cxn>
                  <a:cxn ang="0">
                    <a:pos x="44" y="7"/>
                  </a:cxn>
                </a:cxnLst>
                <a:rect l="0" t="0" r="r" b="b"/>
                <a:pathLst>
                  <a:path w="45" h="17">
                    <a:moveTo>
                      <a:pt x="0" y="16"/>
                    </a:moveTo>
                    <a:lnTo>
                      <a:pt x="14" y="1"/>
                    </a:lnTo>
                    <a:lnTo>
                      <a:pt x="31" y="0"/>
                    </a:lnTo>
                    <a:lnTo>
                      <a:pt x="44" y="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5" name="Freeform 79"/>
              <p:cNvSpPr>
                <a:spLocks/>
              </p:cNvSpPr>
              <p:nvPr/>
            </p:nvSpPr>
            <p:spPr bwMode="auto">
              <a:xfrm>
                <a:off x="509" y="311"/>
                <a:ext cx="37" cy="32"/>
              </a:xfrm>
              <a:custGeom>
                <a:avLst/>
                <a:gdLst/>
                <a:ahLst/>
                <a:cxnLst>
                  <a:cxn ang="0">
                    <a:pos x="0" y="24"/>
                  </a:cxn>
                  <a:cxn ang="0">
                    <a:pos x="0" y="12"/>
                  </a:cxn>
                  <a:cxn ang="0">
                    <a:pos x="15" y="2"/>
                  </a:cxn>
                  <a:cxn ang="0">
                    <a:pos x="25" y="0"/>
                  </a:cxn>
                  <a:cxn ang="0">
                    <a:pos x="34" y="2"/>
                  </a:cxn>
                  <a:cxn ang="0">
                    <a:pos x="36" y="7"/>
                  </a:cxn>
                  <a:cxn ang="0">
                    <a:pos x="34" y="17"/>
                  </a:cxn>
                  <a:cxn ang="0">
                    <a:pos x="22" y="27"/>
                  </a:cxn>
                  <a:cxn ang="0">
                    <a:pos x="6" y="31"/>
                  </a:cxn>
                  <a:cxn ang="0">
                    <a:pos x="0" y="27"/>
                  </a:cxn>
                </a:cxnLst>
                <a:rect l="0" t="0" r="r" b="b"/>
                <a:pathLst>
                  <a:path w="37" h="32">
                    <a:moveTo>
                      <a:pt x="0" y="24"/>
                    </a:moveTo>
                    <a:lnTo>
                      <a:pt x="0" y="12"/>
                    </a:lnTo>
                    <a:lnTo>
                      <a:pt x="15" y="2"/>
                    </a:lnTo>
                    <a:lnTo>
                      <a:pt x="25" y="0"/>
                    </a:lnTo>
                    <a:lnTo>
                      <a:pt x="34" y="2"/>
                    </a:lnTo>
                    <a:lnTo>
                      <a:pt x="36" y="7"/>
                    </a:lnTo>
                    <a:lnTo>
                      <a:pt x="34" y="17"/>
                    </a:lnTo>
                    <a:lnTo>
                      <a:pt x="22" y="27"/>
                    </a:lnTo>
                    <a:lnTo>
                      <a:pt x="6" y="31"/>
                    </a:lnTo>
                    <a:lnTo>
                      <a:pt x="0" y="2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6" name="Freeform 80"/>
              <p:cNvSpPr>
                <a:spLocks/>
              </p:cNvSpPr>
              <p:nvPr/>
            </p:nvSpPr>
            <p:spPr bwMode="auto">
              <a:xfrm>
                <a:off x="518" y="318"/>
                <a:ext cx="21" cy="17"/>
              </a:xfrm>
              <a:custGeom>
                <a:avLst/>
                <a:gdLst/>
                <a:ahLst/>
                <a:cxnLst>
                  <a:cxn ang="0">
                    <a:pos x="0" y="10"/>
                  </a:cxn>
                  <a:cxn ang="0">
                    <a:pos x="8" y="2"/>
                  </a:cxn>
                  <a:cxn ang="0">
                    <a:pos x="20" y="0"/>
                  </a:cxn>
                  <a:cxn ang="0">
                    <a:pos x="15" y="8"/>
                  </a:cxn>
                  <a:cxn ang="0">
                    <a:pos x="5" y="16"/>
                  </a:cxn>
                  <a:cxn ang="0">
                    <a:pos x="2" y="13"/>
                  </a:cxn>
                </a:cxnLst>
                <a:rect l="0" t="0" r="r" b="b"/>
                <a:pathLst>
                  <a:path w="21" h="17">
                    <a:moveTo>
                      <a:pt x="0" y="10"/>
                    </a:moveTo>
                    <a:lnTo>
                      <a:pt x="8" y="2"/>
                    </a:lnTo>
                    <a:lnTo>
                      <a:pt x="20" y="0"/>
                    </a:lnTo>
                    <a:lnTo>
                      <a:pt x="15" y="8"/>
                    </a:lnTo>
                    <a:lnTo>
                      <a:pt x="5" y="16"/>
                    </a:lnTo>
                    <a:lnTo>
                      <a:pt x="2" y="1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7" name="Freeform 81"/>
              <p:cNvSpPr>
                <a:spLocks/>
              </p:cNvSpPr>
              <p:nvPr/>
            </p:nvSpPr>
            <p:spPr bwMode="auto">
              <a:xfrm>
                <a:off x="565" y="193"/>
                <a:ext cx="43" cy="66"/>
              </a:xfrm>
              <a:custGeom>
                <a:avLst/>
                <a:gdLst/>
                <a:ahLst/>
                <a:cxnLst>
                  <a:cxn ang="0">
                    <a:pos x="0" y="59"/>
                  </a:cxn>
                  <a:cxn ang="0">
                    <a:pos x="25" y="65"/>
                  </a:cxn>
                  <a:cxn ang="0">
                    <a:pos x="35" y="61"/>
                  </a:cxn>
                  <a:cxn ang="0">
                    <a:pos x="34" y="37"/>
                  </a:cxn>
                  <a:cxn ang="0">
                    <a:pos x="34" y="21"/>
                  </a:cxn>
                  <a:cxn ang="0">
                    <a:pos x="42" y="0"/>
                  </a:cxn>
                </a:cxnLst>
                <a:rect l="0" t="0" r="r" b="b"/>
                <a:pathLst>
                  <a:path w="43" h="66">
                    <a:moveTo>
                      <a:pt x="0" y="59"/>
                    </a:moveTo>
                    <a:lnTo>
                      <a:pt x="25" y="65"/>
                    </a:lnTo>
                    <a:lnTo>
                      <a:pt x="35" y="61"/>
                    </a:lnTo>
                    <a:lnTo>
                      <a:pt x="34" y="37"/>
                    </a:lnTo>
                    <a:lnTo>
                      <a:pt x="34" y="21"/>
                    </a:lnTo>
                    <a:lnTo>
                      <a:pt x="4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8" name="Freeform 82"/>
              <p:cNvSpPr>
                <a:spLocks/>
              </p:cNvSpPr>
              <p:nvPr/>
            </p:nvSpPr>
            <p:spPr bwMode="auto">
              <a:xfrm>
                <a:off x="618" y="185"/>
                <a:ext cx="30" cy="23"/>
              </a:xfrm>
              <a:custGeom>
                <a:avLst/>
                <a:gdLst/>
                <a:ahLst/>
                <a:cxnLst>
                  <a:cxn ang="0">
                    <a:pos x="0" y="0"/>
                  </a:cxn>
                  <a:cxn ang="0">
                    <a:pos x="12" y="0"/>
                  </a:cxn>
                  <a:cxn ang="0">
                    <a:pos x="17" y="4"/>
                  </a:cxn>
                  <a:cxn ang="0">
                    <a:pos x="26" y="11"/>
                  </a:cxn>
                  <a:cxn ang="0">
                    <a:pos x="29" y="22"/>
                  </a:cxn>
                </a:cxnLst>
                <a:rect l="0" t="0" r="r" b="b"/>
                <a:pathLst>
                  <a:path w="30" h="23">
                    <a:moveTo>
                      <a:pt x="0" y="0"/>
                    </a:moveTo>
                    <a:lnTo>
                      <a:pt x="12" y="0"/>
                    </a:lnTo>
                    <a:lnTo>
                      <a:pt x="17" y="4"/>
                    </a:lnTo>
                    <a:lnTo>
                      <a:pt x="26" y="11"/>
                    </a:lnTo>
                    <a:lnTo>
                      <a:pt x="2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39" name="Freeform 83"/>
              <p:cNvSpPr>
                <a:spLocks/>
              </p:cNvSpPr>
              <p:nvPr/>
            </p:nvSpPr>
            <p:spPr bwMode="auto">
              <a:xfrm>
                <a:off x="563" y="251"/>
                <a:ext cx="72" cy="33"/>
              </a:xfrm>
              <a:custGeom>
                <a:avLst/>
                <a:gdLst/>
                <a:ahLst/>
                <a:cxnLst>
                  <a:cxn ang="0">
                    <a:pos x="0" y="26"/>
                  </a:cxn>
                  <a:cxn ang="0">
                    <a:pos x="29" y="32"/>
                  </a:cxn>
                  <a:cxn ang="0">
                    <a:pos x="52" y="32"/>
                  </a:cxn>
                  <a:cxn ang="0">
                    <a:pos x="63" y="23"/>
                  </a:cxn>
                  <a:cxn ang="0">
                    <a:pos x="71" y="0"/>
                  </a:cxn>
                </a:cxnLst>
                <a:rect l="0" t="0" r="r" b="b"/>
                <a:pathLst>
                  <a:path w="72" h="33">
                    <a:moveTo>
                      <a:pt x="0" y="26"/>
                    </a:moveTo>
                    <a:lnTo>
                      <a:pt x="29" y="32"/>
                    </a:lnTo>
                    <a:lnTo>
                      <a:pt x="52" y="32"/>
                    </a:lnTo>
                    <a:lnTo>
                      <a:pt x="63" y="23"/>
                    </a:lnTo>
                    <a:lnTo>
                      <a:pt x="7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40" name="Line 84"/>
              <p:cNvSpPr>
                <a:spLocks noChangeShapeType="1"/>
              </p:cNvSpPr>
              <p:nvPr/>
            </p:nvSpPr>
            <p:spPr bwMode="auto">
              <a:xfrm flipH="1">
                <a:off x="693" y="578"/>
                <a:ext cx="3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41" name="Freeform 85"/>
              <p:cNvSpPr>
                <a:spLocks/>
              </p:cNvSpPr>
              <p:nvPr/>
            </p:nvSpPr>
            <p:spPr bwMode="auto">
              <a:xfrm>
                <a:off x="797" y="587"/>
                <a:ext cx="17" cy="36"/>
              </a:xfrm>
              <a:custGeom>
                <a:avLst/>
                <a:gdLst/>
                <a:ahLst/>
                <a:cxnLst>
                  <a:cxn ang="0">
                    <a:pos x="0" y="5"/>
                  </a:cxn>
                  <a:cxn ang="0">
                    <a:pos x="0" y="35"/>
                  </a:cxn>
                  <a:cxn ang="0">
                    <a:pos x="16" y="0"/>
                  </a:cxn>
                </a:cxnLst>
                <a:rect l="0" t="0" r="r" b="b"/>
                <a:pathLst>
                  <a:path w="17" h="36">
                    <a:moveTo>
                      <a:pt x="0" y="5"/>
                    </a:moveTo>
                    <a:lnTo>
                      <a:pt x="0" y="35"/>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42" name="Freeform 86"/>
              <p:cNvSpPr>
                <a:spLocks/>
              </p:cNvSpPr>
              <p:nvPr/>
            </p:nvSpPr>
            <p:spPr bwMode="auto">
              <a:xfrm>
                <a:off x="516" y="590"/>
                <a:ext cx="17" cy="43"/>
              </a:xfrm>
              <a:custGeom>
                <a:avLst/>
                <a:gdLst/>
                <a:ahLst/>
                <a:cxnLst>
                  <a:cxn ang="0">
                    <a:pos x="0" y="0"/>
                  </a:cxn>
                  <a:cxn ang="0">
                    <a:pos x="16" y="28"/>
                  </a:cxn>
                  <a:cxn ang="0">
                    <a:pos x="16" y="42"/>
                  </a:cxn>
                </a:cxnLst>
                <a:rect l="0" t="0" r="r" b="b"/>
                <a:pathLst>
                  <a:path w="17" h="43">
                    <a:moveTo>
                      <a:pt x="0" y="0"/>
                    </a:moveTo>
                    <a:lnTo>
                      <a:pt x="16" y="28"/>
                    </a:lnTo>
                    <a:lnTo>
                      <a:pt x="16" y="4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43" name="Line 87"/>
              <p:cNvSpPr>
                <a:spLocks noChangeShapeType="1"/>
              </p:cNvSpPr>
              <p:nvPr/>
            </p:nvSpPr>
            <p:spPr bwMode="auto">
              <a:xfrm flipV="1">
                <a:off x="404" y="459"/>
                <a:ext cx="24" cy="2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44" name="Freeform 88"/>
              <p:cNvSpPr>
                <a:spLocks/>
              </p:cNvSpPr>
              <p:nvPr/>
            </p:nvSpPr>
            <p:spPr bwMode="auto">
              <a:xfrm>
                <a:off x="260" y="446"/>
                <a:ext cx="61" cy="30"/>
              </a:xfrm>
              <a:custGeom>
                <a:avLst/>
                <a:gdLst/>
                <a:ahLst/>
                <a:cxnLst>
                  <a:cxn ang="0">
                    <a:pos x="0" y="29"/>
                  </a:cxn>
                  <a:cxn ang="0">
                    <a:pos x="39" y="13"/>
                  </a:cxn>
                  <a:cxn ang="0">
                    <a:pos x="60" y="0"/>
                  </a:cxn>
                </a:cxnLst>
                <a:rect l="0" t="0" r="r" b="b"/>
                <a:pathLst>
                  <a:path w="61" h="30">
                    <a:moveTo>
                      <a:pt x="0" y="29"/>
                    </a:moveTo>
                    <a:lnTo>
                      <a:pt x="39" y="13"/>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45" name="Line 89"/>
              <p:cNvSpPr>
                <a:spLocks noChangeShapeType="1"/>
              </p:cNvSpPr>
              <p:nvPr/>
            </p:nvSpPr>
            <p:spPr bwMode="auto">
              <a:xfrm flipV="1">
                <a:off x="229" y="518"/>
                <a:ext cx="1" cy="3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46" name="Freeform 90"/>
              <p:cNvSpPr>
                <a:spLocks/>
              </p:cNvSpPr>
              <p:nvPr/>
            </p:nvSpPr>
            <p:spPr bwMode="auto">
              <a:xfrm>
                <a:off x="638" y="496"/>
                <a:ext cx="20" cy="38"/>
              </a:xfrm>
              <a:custGeom>
                <a:avLst/>
                <a:gdLst/>
                <a:ahLst/>
                <a:cxnLst>
                  <a:cxn ang="0">
                    <a:pos x="0" y="0"/>
                  </a:cxn>
                  <a:cxn ang="0">
                    <a:pos x="10" y="21"/>
                  </a:cxn>
                  <a:cxn ang="0">
                    <a:pos x="15" y="25"/>
                  </a:cxn>
                  <a:cxn ang="0">
                    <a:pos x="19" y="37"/>
                  </a:cxn>
                </a:cxnLst>
                <a:rect l="0" t="0" r="r" b="b"/>
                <a:pathLst>
                  <a:path w="20" h="38">
                    <a:moveTo>
                      <a:pt x="0" y="0"/>
                    </a:moveTo>
                    <a:lnTo>
                      <a:pt x="10" y="21"/>
                    </a:lnTo>
                    <a:lnTo>
                      <a:pt x="15" y="25"/>
                    </a:lnTo>
                    <a:lnTo>
                      <a:pt x="19"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47" name="Line 91"/>
              <p:cNvSpPr>
                <a:spLocks noChangeShapeType="1"/>
              </p:cNvSpPr>
              <p:nvPr/>
            </p:nvSpPr>
            <p:spPr bwMode="auto">
              <a:xfrm>
                <a:off x="646" y="528"/>
                <a:ext cx="1" cy="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48" name="Freeform 92"/>
              <p:cNvSpPr>
                <a:spLocks/>
              </p:cNvSpPr>
              <p:nvPr/>
            </p:nvSpPr>
            <p:spPr bwMode="auto">
              <a:xfrm>
                <a:off x="182" y="348"/>
                <a:ext cx="17" cy="17"/>
              </a:xfrm>
              <a:custGeom>
                <a:avLst/>
                <a:gdLst/>
                <a:ahLst/>
                <a:cxnLst>
                  <a:cxn ang="0">
                    <a:pos x="3" y="16"/>
                  </a:cxn>
                  <a:cxn ang="0">
                    <a:pos x="1" y="8"/>
                  </a:cxn>
                  <a:cxn ang="0">
                    <a:pos x="0" y="3"/>
                  </a:cxn>
                  <a:cxn ang="0">
                    <a:pos x="1" y="0"/>
                  </a:cxn>
                  <a:cxn ang="0">
                    <a:pos x="8" y="0"/>
                  </a:cxn>
                  <a:cxn ang="0">
                    <a:pos x="11" y="3"/>
                  </a:cxn>
                  <a:cxn ang="0">
                    <a:pos x="16" y="12"/>
                  </a:cxn>
                  <a:cxn ang="0">
                    <a:pos x="11" y="7"/>
                  </a:cxn>
                  <a:cxn ang="0">
                    <a:pos x="8" y="5"/>
                  </a:cxn>
                  <a:cxn ang="0">
                    <a:pos x="3" y="7"/>
                  </a:cxn>
                  <a:cxn ang="0">
                    <a:pos x="3" y="10"/>
                  </a:cxn>
                  <a:cxn ang="0">
                    <a:pos x="3" y="16"/>
                  </a:cxn>
                </a:cxnLst>
                <a:rect l="0" t="0" r="r" b="b"/>
                <a:pathLst>
                  <a:path w="17" h="17">
                    <a:moveTo>
                      <a:pt x="3" y="16"/>
                    </a:moveTo>
                    <a:lnTo>
                      <a:pt x="1" y="8"/>
                    </a:lnTo>
                    <a:lnTo>
                      <a:pt x="0" y="3"/>
                    </a:lnTo>
                    <a:lnTo>
                      <a:pt x="1" y="0"/>
                    </a:lnTo>
                    <a:lnTo>
                      <a:pt x="8" y="0"/>
                    </a:lnTo>
                    <a:lnTo>
                      <a:pt x="11" y="3"/>
                    </a:lnTo>
                    <a:lnTo>
                      <a:pt x="16" y="12"/>
                    </a:lnTo>
                    <a:lnTo>
                      <a:pt x="11" y="7"/>
                    </a:lnTo>
                    <a:lnTo>
                      <a:pt x="8" y="5"/>
                    </a:lnTo>
                    <a:lnTo>
                      <a:pt x="3" y="7"/>
                    </a:lnTo>
                    <a:lnTo>
                      <a:pt x="3" y="10"/>
                    </a:lnTo>
                    <a:lnTo>
                      <a:pt x="3"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49" name="Freeform 93"/>
              <p:cNvSpPr>
                <a:spLocks/>
              </p:cNvSpPr>
              <p:nvPr/>
            </p:nvSpPr>
            <p:spPr bwMode="auto">
              <a:xfrm>
                <a:off x="297" y="282"/>
                <a:ext cx="20" cy="17"/>
              </a:xfrm>
              <a:custGeom>
                <a:avLst/>
                <a:gdLst/>
                <a:ahLst/>
                <a:cxnLst>
                  <a:cxn ang="0">
                    <a:pos x="0" y="3"/>
                  </a:cxn>
                  <a:cxn ang="0">
                    <a:pos x="1" y="1"/>
                  </a:cxn>
                  <a:cxn ang="0">
                    <a:pos x="7" y="0"/>
                  </a:cxn>
                  <a:cxn ang="0">
                    <a:pos x="14" y="2"/>
                  </a:cxn>
                  <a:cxn ang="0">
                    <a:pos x="19" y="5"/>
                  </a:cxn>
                  <a:cxn ang="0">
                    <a:pos x="19" y="8"/>
                  </a:cxn>
                  <a:cxn ang="0">
                    <a:pos x="17" y="13"/>
                  </a:cxn>
                  <a:cxn ang="0">
                    <a:pos x="14" y="16"/>
                  </a:cxn>
                  <a:cxn ang="0">
                    <a:pos x="11" y="16"/>
                  </a:cxn>
                  <a:cxn ang="0">
                    <a:pos x="16" y="14"/>
                  </a:cxn>
                  <a:cxn ang="0">
                    <a:pos x="16" y="8"/>
                  </a:cxn>
                  <a:cxn ang="0">
                    <a:pos x="13" y="7"/>
                  </a:cxn>
                  <a:cxn ang="0">
                    <a:pos x="8" y="8"/>
                  </a:cxn>
                  <a:cxn ang="0">
                    <a:pos x="5" y="9"/>
                  </a:cxn>
                  <a:cxn ang="0">
                    <a:pos x="9" y="5"/>
                  </a:cxn>
                  <a:cxn ang="0">
                    <a:pos x="6" y="3"/>
                  </a:cxn>
                  <a:cxn ang="0">
                    <a:pos x="3" y="2"/>
                  </a:cxn>
                  <a:cxn ang="0">
                    <a:pos x="0" y="3"/>
                  </a:cxn>
                </a:cxnLst>
                <a:rect l="0" t="0" r="r" b="b"/>
                <a:pathLst>
                  <a:path w="20" h="17">
                    <a:moveTo>
                      <a:pt x="0" y="3"/>
                    </a:moveTo>
                    <a:lnTo>
                      <a:pt x="1" y="1"/>
                    </a:lnTo>
                    <a:lnTo>
                      <a:pt x="7" y="0"/>
                    </a:lnTo>
                    <a:lnTo>
                      <a:pt x="14" y="2"/>
                    </a:lnTo>
                    <a:lnTo>
                      <a:pt x="19" y="5"/>
                    </a:lnTo>
                    <a:lnTo>
                      <a:pt x="19" y="8"/>
                    </a:lnTo>
                    <a:lnTo>
                      <a:pt x="17" y="13"/>
                    </a:lnTo>
                    <a:lnTo>
                      <a:pt x="14" y="16"/>
                    </a:lnTo>
                    <a:lnTo>
                      <a:pt x="11" y="16"/>
                    </a:lnTo>
                    <a:lnTo>
                      <a:pt x="16" y="14"/>
                    </a:lnTo>
                    <a:lnTo>
                      <a:pt x="16" y="8"/>
                    </a:lnTo>
                    <a:lnTo>
                      <a:pt x="13" y="7"/>
                    </a:lnTo>
                    <a:lnTo>
                      <a:pt x="8" y="8"/>
                    </a:lnTo>
                    <a:lnTo>
                      <a:pt x="5" y="9"/>
                    </a:lnTo>
                    <a:lnTo>
                      <a:pt x="9" y="5"/>
                    </a:lnTo>
                    <a:lnTo>
                      <a:pt x="6" y="3"/>
                    </a:lnTo>
                    <a:lnTo>
                      <a:pt x="3" y="2"/>
                    </a:lnTo>
                    <a:lnTo>
                      <a:pt x="0" y="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50" name="Freeform 94"/>
              <p:cNvSpPr>
                <a:spLocks/>
              </p:cNvSpPr>
              <p:nvPr/>
            </p:nvSpPr>
            <p:spPr bwMode="auto">
              <a:xfrm>
                <a:off x="210" y="309"/>
                <a:ext cx="17" cy="20"/>
              </a:xfrm>
              <a:custGeom>
                <a:avLst/>
                <a:gdLst/>
                <a:ahLst/>
                <a:cxnLst>
                  <a:cxn ang="0">
                    <a:pos x="1" y="0"/>
                  </a:cxn>
                  <a:cxn ang="0">
                    <a:pos x="7" y="1"/>
                  </a:cxn>
                  <a:cxn ang="0">
                    <a:pos x="16" y="1"/>
                  </a:cxn>
                  <a:cxn ang="0">
                    <a:pos x="16" y="9"/>
                  </a:cxn>
                  <a:cxn ang="0">
                    <a:pos x="14" y="15"/>
                  </a:cxn>
                  <a:cxn ang="0">
                    <a:pos x="13" y="19"/>
                  </a:cxn>
                  <a:cxn ang="0">
                    <a:pos x="13" y="8"/>
                  </a:cxn>
                  <a:cxn ang="0">
                    <a:pos x="13" y="5"/>
                  </a:cxn>
                  <a:cxn ang="0">
                    <a:pos x="9" y="3"/>
                  </a:cxn>
                  <a:cxn ang="0">
                    <a:pos x="4" y="5"/>
                  </a:cxn>
                  <a:cxn ang="0">
                    <a:pos x="2" y="9"/>
                  </a:cxn>
                  <a:cxn ang="0">
                    <a:pos x="0" y="3"/>
                  </a:cxn>
                  <a:cxn ang="0">
                    <a:pos x="1" y="0"/>
                  </a:cxn>
                </a:cxnLst>
                <a:rect l="0" t="0" r="r" b="b"/>
                <a:pathLst>
                  <a:path w="17" h="20">
                    <a:moveTo>
                      <a:pt x="1" y="0"/>
                    </a:moveTo>
                    <a:lnTo>
                      <a:pt x="7" y="1"/>
                    </a:lnTo>
                    <a:lnTo>
                      <a:pt x="16" y="1"/>
                    </a:lnTo>
                    <a:lnTo>
                      <a:pt x="16" y="9"/>
                    </a:lnTo>
                    <a:lnTo>
                      <a:pt x="14" y="15"/>
                    </a:lnTo>
                    <a:lnTo>
                      <a:pt x="13" y="19"/>
                    </a:lnTo>
                    <a:lnTo>
                      <a:pt x="13" y="8"/>
                    </a:lnTo>
                    <a:lnTo>
                      <a:pt x="13" y="5"/>
                    </a:lnTo>
                    <a:lnTo>
                      <a:pt x="9" y="3"/>
                    </a:lnTo>
                    <a:lnTo>
                      <a:pt x="4" y="5"/>
                    </a:lnTo>
                    <a:lnTo>
                      <a:pt x="2" y="9"/>
                    </a:lnTo>
                    <a:lnTo>
                      <a:pt x="0" y="3"/>
                    </a:lnTo>
                    <a:lnTo>
                      <a:pt x="1"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51" name="Freeform 95"/>
              <p:cNvSpPr>
                <a:spLocks/>
              </p:cNvSpPr>
              <p:nvPr/>
            </p:nvSpPr>
            <p:spPr bwMode="auto">
              <a:xfrm>
                <a:off x="192" y="288"/>
                <a:ext cx="17" cy="43"/>
              </a:xfrm>
              <a:custGeom>
                <a:avLst/>
                <a:gdLst/>
                <a:ahLst/>
                <a:cxnLst>
                  <a:cxn ang="0">
                    <a:pos x="0" y="0"/>
                  </a:cxn>
                  <a:cxn ang="0">
                    <a:pos x="4" y="19"/>
                  </a:cxn>
                  <a:cxn ang="0">
                    <a:pos x="10" y="21"/>
                  </a:cxn>
                  <a:cxn ang="0">
                    <a:pos x="16" y="22"/>
                  </a:cxn>
                  <a:cxn ang="0">
                    <a:pos x="16" y="27"/>
                  </a:cxn>
                  <a:cxn ang="0">
                    <a:pos x="16" y="32"/>
                  </a:cxn>
                  <a:cxn ang="0">
                    <a:pos x="11" y="27"/>
                  </a:cxn>
                  <a:cxn ang="0">
                    <a:pos x="8" y="25"/>
                  </a:cxn>
                  <a:cxn ang="0">
                    <a:pos x="5" y="26"/>
                  </a:cxn>
                  <a:cxn ang="0">
                    <a:pos x="5" y="31"/>
                  </a:cxn>
                  <a:cxn ang="0">
                    <a:pos x="6" y="35"/>
                  </a:cxn>
                  <a:cxn ang="0">
                    <a:pos x="8" y="42"/>
                  </a:cxn>
                  <a:cxn ang="0">
                    <a:pos x="5" y="36"/>
                  </a:cxn>
                  <a:cxn ang="0">
                    <a:pos x="1" y="27"/>
                  </a:cxn>
                  <a:cxn ang="0">
                    <a:pos x="0" y="31"/>
                  </a:cxn>
                  <a:cxn ang="0">
                    <a:pos x="0" y="14"/>
                  </a:cxn>
                  <a:cxn ang="0">
                    <a:pos x="0" y="0"/>
                  </a:cxn>
                </a:cxnLst>
                <a:rect l="0" t="0" r="r" b="b"/>
                <a:pathLst>
                  <a:path w="17" h="43">
                    <a:moveTo>
                      <a:pt x="0" y="0"/>
                    </a:moveTo>
                    <a:lnTo>
                      <a:pt x="4" y="19"/>
                    </a:lnTo>
                    <a:lnTo>
                      <a:pt x="10" y="21"/>
                    </a:lnTo>
                    <a:lnTo>
                      <a:pt x="16" y="22"/>
                    </a:lnTo>
                    <a:lnTo>
                      <a:pt x="16" y="27"/>
                    </a:lnTo>
                    <a:lnTo>
                      <a:pt x="16" y="32"/>
                    </a:lnTo>
                    <a:lnTo>
                      <a:pt x="11" y="27"/>
                    </a:lnTo>
                    <a:lnTo>
                      <a:pt x="8" y="25"/>
                    </a:lnTo>
                    <a:lnTo>
                      <a:pt x="5" y="26"/>
                    </a:lnTo>
                    <a:lnTo>
                      <a:pt x="5" y="31"/>
                    </a:lnTo>
                    <a:lnTo>
                      <a:pt x="6" y="35"/>
                    </a:lnTo>
                    <a:lnTo>
                      <a:pt x="8" y="42"/>
                    </a:lnTo>
                    <a:lnTo>
                      <a:pt x="5" y="36"/>
                    </a:lnTo>
                    <a:lnTo>
                      <a:pt x="1" y="27"/>
                    </a:lnTo>
                    <a:lnTo>
                      <a:pt x="0" y="31"/>
                    </a:lnTo>
                    <a:lnTo>
                      <a:pt x="0" y="14"/>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52" name="Freeform 96"/>
              <p:cNvSpPr>
                <a:spLocks/>
              </p:cNvSpPr>
              <p:nvPr/>
            </p:nvSpPr>
            <p:spPr bwMode="auto">
              <a:xfrm>
                <a:off x="151" y="265"/>
                <a:ext cx="17" cy="17"/>
              </a:xfrm>
              <a:custGeom>
                <a:avLst/>
                <a:gdLst/>
                <a:ahLst/>
                <a:cxnLst>
                  <a:cxn ang="0">
                    <a:pos x="0" y="16"/>
                  </a:cxn>
                  <a:cxn ang="0">
                    <a:pos x="4" y="1"/>
                  </a:cxn>
                  <a:cxn ang="0">
                    <a:pos x="16" y="0"/>
                  </a:cxn>
                  <a:cxn ang="0">
                    <a:pos x="8" y="10"/>
                  </a:cxn>
                  <a:cxn ang="0">
                    <a:pos x="0" y="16"/>
                  </a:cxn>
                </a:cxnLst>
                <a:rect l="0" t="0" r="r" b="b"/>
                <a:pathLst>
                  <a:path w="17" h="17">
                    <a:moveTo>
                      <a:pt x="0" y="16"/>
                    </a:moveTo>
                    <a:lnTo>
                      <a:pt x="4" y="1"/>
                    </a:lnTo>
                    <a:lnTo>
                      <a:pt x="16" y="0"/>
                    </a:lnTo>
                    <a:lnTo>
                      <a:pt x="8" y="10"/>
                    </a:lnTo>
                    <a:lnTo>
                      <a:pt x="0" y="16"/>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53" name="Freeform 97"/>
              <p:cNvSpPr>
                <a:spLocks/>
              </p:cNvSpPr>
              <p:nvPr/>
            </p:nvSpPr>
            <p:spPr bwMode="auto">
              <a:xfrm>
                <a:off x="177" y="222"/>
                <a:ext cx="17" cy="17"/>
              </a:xfrm>
              <a:custGeom>
                <a:avLst/>
                <a:gdLst/>
                <a:ahLst/>
                <a:cxnLst>
                  <a:cxn ang="0">
                    <a:pos x="1" y="11"/>
                  </a:cxn>
                  <a:cxn ang="0">
                    <a:pos x="10" y="6"/>
                  </a:cxn>
                  <a:cxn ang="0">
                    <a:pos x="16" y="0"/>
                  </a:cxn>
                  <a:cxn ang="0">
                    <a:pos x="16" y="8"/>
                  </a:cxn>
                  <a:cxn ang="0">
                    <a:pos x="14" y="16"/>
                  </a:cxn>
                  <a:cxn ang="0">
                    <a:pos x="0" y="16"/>
                  </a:cxn>
                  <a:cxn ang="0">
                    <a:pos x="1" y="11"/>
                  </a:cxn>
                </a:cxnLst>
                <a:rect l="0" t="0" r="r" b="b"/>
                <a:pathLst>
                  <a:path w="17" h="17">
                    <a:moveTo>
                      <a:pt x="1" y="11"/>
                    </a:moveTo>
                    <a:lnTo>
                      <a:pt x="10" y="6"/>
                    </a:lnTo>
                    <a:lnTo>
                      <a:pt x="16" y="0"/>
                    </a:lnTo>
                    <a:lnTo>
                      <a:pt x="16" y="8"/>
                    </a:lnTo>
                    <a:lnTo>
                      <a:pt x="14" y="16"/>
                    </a:lnTo>
                    <a:lnTo>
                      <a:pt x="0" y="16"/>
                    </a:lnTo>
                    <a:lnTo>
                      <a:pt x="1" y="11"/>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54" name="Freeform 98"/>
              <p:cNvSpPr>
                <a:spLocks/>
              </p:cNvSpPr>
              <p:nvPr/>
            </p:nvSpPr>
            <p:spPr bwMode="auto">
              <a:xfrm>
                <a:off x="477" y="148"/>
                <a:ext cx="17" cy="24"/>
              </a:xfrm>
              <a:custGeom>
                <a:avLst/>
                <a:gdLst/>
                <a:ahLst/>
                <a:cxnLst>
                  <a:cxn ang="0">
                    <a:pos x="0" y="16"/>
                  </a:cxn>
                  <a:cxn ang="0">
                    <a:pos x="1" y="23"/>
                  </a:cxn>
                  <a:cxn ang="0">
                    <a:pos x="12" y="16"/>
                  </a:cxn>
                  <a:cxn ang="0">
                    <a:pos x="16" y="0"/>
                  </a:cxn>
                  <a:cxn ang="0">
                    <a:pos x="4" y="17"/>
                  </a:cxn>
                  <a:cxn ang="0">
                    <a:pos x="0" y="16"/>
                  </a:cxn>
                </a:cxnLst>
                <a:rect l="0" t="0" r="r" b="b"/>
                <a:pathLst>
                  <a:path w="17" h="24">
                    <a:moveTo>
                      <a:pt x="0" y="16"/>
                    </a:moveTo>
                    <a:lnTo>
                      <a:pt x="1" y="23"/>
                    </a:lnTo>
                    <a:lnTo>
                      <a:pt x="12" y="16"/>
                    </a:lnTo>
                    <a:lnTo>
                      <a:pt x="16" y="0"/>
                    </a:lnTo>
                    <a:lnTo>
                      <a:pt x="4" y="17"/>
                    </a:lnTo>
                    <a:lnTo>
                      <a:pt x="0" y="16"/>
                    </a:lnTo>
                  </a:path>
                </a:pathLst>
              </a:custGeom>
              <a:solidFill>
                <a:srgbClr val="D69470"/>
              </a:solidFill>
              <a:ln w="12700" cap="rnd" cmpd="sng">
                <a:solidFill>
                  <a:srgbClr val="000000"/>
                </a:solidFill>
                <a:prstDash val="solid"/>
                <a:round/>
                <a:headEnd/>
                <a:tailEnd/>
              </a:ln>
              <a:effectLst/>
            </p:spPr>
            <p:txBody>
              <a:bodyPr/>
              <a:lstStyle/>
              <a:p>
                <a:endParaRPr lang="en-US"/>
              </a:p>
            </p:txBody>
          </p:sp>
          <p:sp>
            <p:nvSpPr>
              <p:cNvPr id="19555" name="Freeform 99"/>
              <p:cNvSpPr>
                <a:spLocks/>
              </p:cNvSpPr>
              <p:nvPr/>
            </p:nvSpPr>
            <p:spPr bwMode="auto">
              <a:xfrm>
                <a:off x="470" y="110"/>
                <a:ext cx="68" cy="35"/>
              </a:xfrm>
              <a:custGeom>
                <a:avLst/>
                <a:gdLst/>
                <a:ahLst/>
                <a:cxnLst>
                  <a:cxn ang="0">
                    <a:pos x="0" y="4"/>
                  </a:cxn>
                  <a:cxn ang="0">
                    <a:pos x="55" y="23"/>
                  </a:cxn>
                  <a:cxn ang="0">
                    <a:pos x="56" y="21"/>
                  </a:cxn>
                  <a:cxn ang="0">
                    <a:pos x="58" y="23"/>
                  </a:cxn>
                  <a:cxn ang="0">
                    <a:pos x="58" y="26"/>
                  </a:cxn>
                  <a:cxn ang="0">
                    <a:pos x="56" y="29"/>
                  </a:cxn>
                  <a:cxn ang="0">
                    <a:pos x="58" y="32"/>
                  </a:cxn>
                  <a:cxn ang="0">
                    <a:pos x="61" y="34"/>
                  </a:cxn>
                  <a:cxn ang="0">
                    <a:pos x="64" y="34"/>
                  </a:cxn>
                  <a:cxn ang="0">
                    <a:pos x="61" y="32"/>
                  </a:cxn>
                  <a:cxn ang="0">
                    <a:pos x="59" y="29"/>
                  </a:cxn>
                  <a:cxn ang="0">
                    <a:pos x="59" y="26"/>
                  </a:cxn>
                  <a:cxn ang="0">
                    <a:pos x="61" y="30"/>
                  </a:cxn>
                  <a:cxn ang="0">
                    <a:pos x="64" y="30"/>
                  </a:cxn>
                  <a:cxn ang="0">
                    <a:pos x="65" y="30"/>
                  </a:cxn>
                  <a:cxn ang="0">
                    <a:pos x="67" y="29"/>
                  </a:cxn>
                  <a:cxn ang="0">
                    <a:pos x="64" y="29"/>
                  </a:cxn>
                  <a:cxn ang="0">
                    <a:pos x="61" y="26"/>
                  </a:cxn>
                  <a:cxn ang="0">
                    <a:pos x="61" y="23"/>
                  </a:cxn>
                  <a:cxn ang="0">
                    <a:pos x="58" y="18"/>
                  </a:cxn>
                  <a:cxn ang="0">
                    <a:pos x="58" y="17"/>
                  </a:cxn>
                  <a:cxn ang="0">
                    <a:pos x="55" y="17"/>
                  </a:cxn>
                  <a:cxn ang="0">
                    <a:pos x="3" y="0"/>
                  </a:cxn>
                  <a:cxn ang="0">
                    <a:pos x="0" y="4"/>
                  </a:cxn>
                </a:cxnLst>
                <a:rect l="0" t="0" r="r" b="b"/>
                <a:pathLst>
                  <a:path w="68" h="35">
                    <a:moveTo>
                      <a:pt x="0" y="4"/>
                    </a:moveTo>
                    <a:lnTo>
                      <a:pt x="55" y="23"/>
                    </a:lnTo>
                    <a:lnTo>
                      <a:pt x="56" y="21"/>
                    </a:lnTo>
                    <a:lnTo>
                      <a:pt x="58" y="23"/>
                    </a:lnTo>
                    <a:lnTo>
                      <a:pt x="58" y="26"/>
                    </a:lnTo>
                    <a:lnTo>
                      <a:pt x="56" y="29"/>
                    </a:lnTo>
                    <a:lnTo>
                      <a:pt x="58" y="32"/>
                    </a:lnTo>
                    <a:lnTo>
                      <a:pt x="61" y="34"/>
                    </a:lnTo>
                    <a:lnTo>
                      <a:pt x="64" y="34"/>
                    </a:lnTo>
                    <a:lnTo>
                      <a:pt x="61" y="32"/>
                    </a:lnTo>
                    <a:lnTo>
                      <a:pt x="59" y="29"/>
                    </a:lnTo>
                    <a:lnTo>
                      <a:pt x="59" y="26"/>
                    </a:lnTo>
                    <a:lnTo>
                      <a:pt x="61" y="30"/>
                    </a:lnTo>
                    <a:lnTo>
                      <a:pt x="64" y="30"/>
                    </a:lnTo>
                    <a:lnTo>
                      <a:pt x="65" y="30"/>
                    </a:lnTo>
                    <a:lnTo>
                      <a:pt x="67" y="29"/>
                    </a:lnTo>
                    <a:lnTo>
                      <a:pt x="64" y="29"/>
                    </a:lnTo>
                    <a:lnTo>
                      <a:pt x="61" y="26"/>
                    </a:lnTo>
                    <a:lnTo>
                      <a:pt x="61" y="23"/>
                    </a:lnTo>
                    <a:lnTo>
                      <a:pt x="58" y="18"/>
                    </a:lnTo>
                    <a:lnTo>
                      <a:pt x="58" y="17"/>
                    </a:lnTo>
                    <a:lnTo>
                      <a:pt x="55" y="17"/>
                    </a:lnTo>
                    <a:lnTo>
                      <a:pt x="3" y="0"/>
                    </a:lnTo>
                    <a:lnTo>
                      <a:pt x="0" y="4"/>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9556" name="Freeform 100"/>
              <p:cNvSpPr>
                <a:spLocks/>
              </p:cNvSpPr>
              <p:nvPr/>
            </p:nvSpPr>
            <p:spPr bwMode="auto">
              <a:xfrm>
                <a:off x="604" y="202"/>
                <a:ext cx="42" cy="21"/>
              </a:xfrm>
              <a:custGeom>
                <a:avLst/>
                <a:gdLst/>
                <a:ahLst/>
                <a:cxnLst>
                  <a:cxn ang="0">
                    <a:pos x="0" y="2"/>
                  </a:cxn>
                  <a:cxn ang="0">
                    <a:pos x="8" y="6"/>
                  </a:cxn>
                  <a:cxn ang="0">
                    <a:pos x="10" y="10"/>
                  </a:cxn>
                  <a:cxn ang="0">
                    <a:pos x="16" y="18"/>
                  </a:cxn>
                  <a:cxn ang="0">
                    <a:pos x="17" y="20"/>
                  </a:cxn>
                  <a:cxn ang="0">
                    <a:pos x="24" y="18"/>
                  </a:cxn>
                  <a:cxn ang="0">
                    <a:pos x="30" y="18"/>
                  </a:cxn>
                  <a:cxn ang="0">
                    <a:pos x="34" y="18"/>
                  </a:cxn>
                  <a:cxn ang="0">
                    <a:pos x="41" y="18"/>
                  </a:cxn>
                  <a:cxn ang="0">
                    <a:pos x="41" y="16"/>
                  </a:cxn>
                  <a:cxn ang="0">
                    <a:pos x="39" y="16"/>
                  </a:cxn>
                  <a:cxn ang="0">
                    <a:pos x="32" y="16"/>
                  </a:cxn>
                  <a:cxn ang="0">
                    <a:pos x="25" y="16"/>
                  </a:cxn>
                  <a:cxn ang="0">
                    <a:pos x="18" y="18"/>
                  </a:cxn>
                  <a:cxn ang="0">
                    <a:pos x="16" y="12"/>
                  </a:cxn>
                  <a:cxn ang="0">
                    <a:pos x="13" y="9"/>
                  </a:cxn>
                  <a:cxn ang="0">
                    <a:pos x="10" y="6"/>
                  </a:cxn>
                  <a:cxn ang="0">
                    <a:pos x="7" y="3"/>
                  </a:cxn>
                  <a:cxn ang="0">
                    <a:pos x="0" y="0"/>
                  </a:cxn>
                  <a:cxn ang="0">
                    <a:pos x="0" y="2"/>
                  </a:cxn>
                </a:cxnLst>
                <a:rect l="0" t="0" r="r" b="b"/>
                <a:pathLst>
                  <a:path w="42" h="21">
                    <a:moveTo>
                      <a:pt x="0" y="2"/>
                    </a:moveTo>
                    <a:lnTo>
                      <a:pt x="8" y="6"/>
                    </a:lnTo>
                    <a:lnTo>
                      <a:pt x="10" y="10"/>
                    </a:lnTo>
                    <a:lnTo>
                      <a:pt x="16" y="18"/>
                    </a:lnTo>
                    <a:lnTo>
                      <a:pt x="17" y="20"/>
                    </a:lnTo>
                    <a:lnTo>
                      <a:pt x="24" y="18"/>
                    </a:lnTo>
                    <a:lnTo>
                      <a:pt x="30" y="18"/>
                    </a:lnTo>
                    <a:lnTo>
                      <a:pt x="34" y="18"/>
                    </a:lnTo>
                    <a:lnTo>
                      <a:pt x="41" y="18"/>
                    </a:lnTo>
                    <a:lnTo>
                      <a:pt x="41" y="16"/>
                    </a:lnTo>
                    <a:lnTo>
                      <a:pt x="39" y="16"/>
                    </a:lnTo>
                    <a:lnTo>
                      <a:pt x="32" y="16"/>
                    </a:lnTo>
                    <a:lnTo>
                      <a:pt x="25" y="16"/>
                    </a:lnTo>
                    <a:lnTo>
                      <a:pt x="18" y="18"/>
                    </a:lnTo>
                    <a:lnTo>
                      <a:pt x="16" y="12"/>
                    </a:lnTo>
                    <a:lnTo>
                      <a:pt x="13" y="9"/>
                    </a:lnTo>
                    <a:lnTo>
                      <a:pt x="10" y="6"/>
                    </a:lnTo>
                    <a:lnTo>
                      <a:pt x="7" y="3"/>
                    </a:lnTo>
                    <a:lnTo>
                      <a:pt x="0" y="0"/>
                    </a:lnTo>
                    <a:lnTo>
                      <a:pt x="0" y="2"/>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19557" name="Freeform 101"/>
              <p:cNvSpPr>
                <a:spLocks/>
              </p:cNvSpPr>
              <p:nvPr/>
            </p:nvSpPr>
            <p:spPr bwMode="auto">
              <a:xfrm>
                <a:off x="606" y="196"/>
                <a:ext cx="42" cy="22"/>
              </a:xfrm>
              <a:custGeom>
                <a:avLst/>
                <a:gdLst/>
                <a:ahLst/>
                <a:cxnLst>
                  <a:cxn ang="0">
                    <a:pos x="0" y="1"/>
                  </a:cxn>
                  <a:cxn ang="0">
                    <a:pos x="7" y="6"/>
                  </a:cxn>
                  <a:cxn ang="0">
                    <a:pos x="10" y="9"/>
                  </a:cxn>
                  <a:cxn ang="0">
                    <a:pos x="15" y="17"/>
                  </a:cxn>
                  <a:cxn ang="0">
                    <a:pos x="17" y="21"/>
                  </a:cxn>
                  <a:cxn ang="0">
                    <a:pos x="24" y="19"/>
                  </a:cxn>
                  <a:cxn ang="0">
                    <a:pos x="30" y="17"/>
                  </a:cxn>
                  <a:cxn ang="0">
                    <a:pos x="34" y="19"/>
                  </a:cxn>
                  <a:cxn ang="0">
                    <a:pos x="41" y="19"/>
                  </a:cxn>
                  <a:cxn ang="0">
                    <a:pos x="41" y="17"/>
                  </a:cxn>
                  <a:cxn ang="0">
                    <a:pos x="38" y="17"/>
                  </a:cxn>
                  <a:cxn ang="0">
                    <a:pos x="31" y="16"/>
                  </a:cxn>
                  <a:cxn ang="0">
                    <a:pos x="24" y="17"/>
                  </a:cxn>
                  <a:cxn ang="0">
                    <a:pos x="18" y="17"/>
                  </a:cxn>
                  <a:cxn ang="0">
                    <a:pos x="16" y="13"/>
                  </a:cxn>
                  <a:cxn ang="0">
                    <a:pos x="13" y="9"/>
                  </a:cxn>
                  <a:cxn ang="0">
                    <a:pos x="10" y="6"/>
                  </a:cxn>
                  <a:cxn ang="0">
                    <a:pos x="7" y="3"/>
                  </a:cxn>
                  <a:cxn ang="0">
                    <a:pos x="0" y="0"/>
                  </a:cxn>
                  <a:cxn ang="0">
                    <a:pos x="0" y="1"/>
                  </a:cxn>
                </a:cxnLst>
                <a:rect l="0" t="0" r="r" b="b"/>
                <a:pathLst>
                  <a:path w="42" h="22">
                    <a:moveTo>
                      <a:pt x="0" y="1"/>
                    </a:moveTo>
                    <a:lnTo>
                      <a:pt x="7" y="6"/>
                    </a:lnTo>
                    <a:lnTo>
                      <a:pt x="10" y="9"/>
                    </a:lnTo>
                    <a:lnTo>
                      <a:pt x="15" y="17"/>
                    </a:lnTo>
                    <a:lnTo>
                      <a:pt x="17" y="21"/>
                    </a:lnTo>
                    <a:lnTo>
                      <a:pt x="24" y="19"/>
                    </a:lnTo>
                    <a:lnTo>
                      <a:pt x="30" y="17"/>
                    </a:lnTo>
                    <a:lnTo>
                      <a:pt x="34" y="19"/>
                    </a:lnTo>
                    <a:lnTo>
                      <a:pt x="41" y="19"/>
                    </a:lnTo>
                    <a:lnTo>
                      <a:pt x="41" y="17"/>
                    </a:lnTo>
                    <a:lnTo>
                      <a:pt x="38" y="17"/>
                    </a:lnTo>
                    <a:lnTo>
                      <a:pt x="31" y="16"/>
                    </a:lnTo>
                    <a:lnTo>
                      <a:pt x="24" y="17"/>
                    </a:lnTo>
                    <a:lnTo>
                      <a:pt x="18" y="17"/>
                    </a:lnTo>
                    <a:lnTo>
                      <a:pt x="16" y="13"/>
                    </a:lnTo>
                    <a:lnTo>
                      <a:pt x="13" y="9"/>
                    </a:lnTo>
                    <a:lnTo>
                      <a:pt x="10" y="6"/>
                    </a:lnTo>
                    <a:lnTo>
                      <a:pt x="7" y="3"/>
                    </a:lnTo>
                    <a:lnTo>
                      <a:pt x="0" y="0"/>
                    </a:lnTo>
                    <a:lnTo>
                      <a:pt x="0" y="1"/>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558" name="Freeform 102"/>
              <p:cNvSpPr>
                <a:spLocks/>
              </p:cNvSpPr>
              <p:nvPr/>
            </p:nvSpPr>
            <p:spPr bwMode="auto">
              <a:xfrm>
                <a:off x="470" y="207"/>
                <a:ext cx="18" cy="44"/>
              </a:xfrm>
              <a:custGeom>
                <a:avLst/>
                <a:gdLst/>
                <a:ahLst/>
                <a:cxnLst>
                  <a:cxn ang="0">
                    <a:pos x="13" y="0"/>
                  </a:cxn>
                  <a:cxn ang="0">
                    <a:pos x="17" y="13"/>
                  </a:cxn>
                  <a:cxn ang="0">
                    <a:pos x="15" y="27"/>
                  </a:cxn>
                  <a:cxn ang="0">
                    <a:pos x="0" y="43"/>
                  </a:cxn>
                </a:cxnLst>
                <a:rect l="0" t="0" r="r" b="b"/>
                <a:pathLst>
                  <a:path w="18" h="44">
                    <a:moveTo>
                      <a:pt x="13" y="0"/>
                    </a:moveTo>
                    <a:lnTo>
                      <a:pt x="17" y="13"/>
                    </a:lnTo>
                    <a:lnTo>
                      <a:pt x="15" y="27"/>
                    </a:lnTo>
                    <a:lnTo>
                      <a:pt x="0" y="4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59" name="Freeform 103"/>
              <p:cNvSpPr>
                <a:spLocks/>
              </p:cNvSpPr>
              <p:nvPr/>
            </p:nvSpPr>
            <p:spPr bwMode="auto">
              <a:xfrm>
                <a:off x="487" y="189"/>
                <a:ext cx="35" cy="17"/>
              </a:xfrm>
              <a:custGeom>
                <a:avLst/>
                <a:gdLst/>
                <a:ahLst/>
                <a:cxnLst>
                  <a:cxn ang="0">
                    <a:pos x="0" y="16"/>
                  </a:cxn>
                  <a:cxn ang="0">
                    <a:pos x="10" y="0"/>
                  </a:cxn>
                  <a:cxn ang="0">
                    <a:pos x="26" y="0"/>
                  </a:cxn>
                  <a:cxn ang="0">
                    <a:pos x="34" y="10"/>
                  </a:cxn>
                </a:cxnLst>
                <a:rect l="0" t="0" r="r" b="b"/>
                <a:pathLst>
                  <a:path w="35" h="17">
                    <a:moveTo>
                      <a:pt x="0" y="16"/>
                    </a:moveTo>
                    <a:lnTo>
                      <a:pt x="10" y="0"/>
                    </a:lnTo>
                    <a:lnTo>
                      <a:pt x="26" y="0"/>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60" name="Line 104"/>
              <p:cNvSpPr>
                <a:spLocks noChangeShapeType="1"/>
              </p:cNvSpPr>
              <p:nvPr/>
            </p:nvSpPr>
            <p:spPr bwMode="auto">
              <a:xfrm flipH="1">
                <a:off x="527" y="211"/>
                <a:ext cx="4" cy="1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61" name="Line 105"/>
              <p:cNvSpPr>
                <a:spLocks noChangeShapeType="1"/>
              </p:cNvSpPr>
              <p:nvPr/>
            </p:nvSpPr>
            <p:spPr bwMode="auto">
              <a:xfrm flipH="1">
                <a:off x="494" y="273"/>
                <a:ext cx="20" cy="2"/>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62" name="Freeform 106"/>
              <p:cNvSpPr>
                <a:spLocks/>
              </p:cNvSpPr>
              <p:nvPr/>
            </p:nvSpPr>
            <p:spPr bwMode="auto">
              <a:xfrm>
                <a:off x="514" y="412"/>
                <a:ext cx="17" cy="43"/>
              </a:xfrm>
              <a:custGeom>
                <a:avLst/>
                <a:gdLst/>
                <a:ahLst/>
                <a:cxnLst>
                  <a:cxn ang="0">
                    <a:pos x="0" y="38"/>
                  </a:cxn>
                  <a:cxn ang="0">
                    <a:pos x="16" y="0"/>
                  </a:cxn>
                  <a:cxn ang="0">
                    <a:pos x="16" y="26"/>
                  </a:cxn>
                  <a:cxn ang="0">
                    <a:pos x="10" y="42"/>
                  </a:cxn>
                  <a:cxn ang="0">
                    <a:pos x="5" y="38"/>
                  </a:cxn>
                  <a:cxn ang="0">
                    <a:pos x="0" y="38"/>
                  </a:cxn>
                </a:cxnLst>
                <a:rect l="0" t="0" r="r" b="b"/>
                <a:pathLst>
                  <a:path w="17" h="43">
                    <a:moveTo>
                      <a:pt x="0" y="38"/>
                    </a:moveTo>
                    <a:lnTo>
                      <a:pt x="16" y="0"/>
                    </a:lnTo>
                    <a:lnTo>
                      <a:pt x="16" y="26"/>
                    </a:lnTo>
                    <a:lnTo>
                      <a:pt x="10" y="42"/>
                    </a:lnTo>
                    <a:lnTo>
                      <a:pt x="5" y="38"/>
                    </a:lnTo>
                    <a:lnTo>
                      <a:pt x="0" y="38"/>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563" name="Freeform 107"/>
              <p:cNvSpPr>
                <a:spLocks/>
              </p:cNvSpPr>
              <p:nvPr/>
            </p:nvSpPr>
            <p:spPr bwMode="auto">
              <a:xfrm>
                <a:off x="361" y="183"/>
                <a:ext cx="31" cy="30"/>
              </a:xfrm>
              <a:custGeom>
                <a:avLst/>
                <a:gdLst/>
                <a:ahLst/>
                <a:cxnLst>
                  <a:cxn ang="0">
                    <a:pos x="20" y="0"/>
                  </a:cxn>
                  <a:cxn ang="0">
                    <a:pos x="22" y="12"/>
                  </a:cxn>
                  <a:cxn ang="0">
                    <a:pos x="22" y="17"/>
                  </a:cxn>
                  <a:cxn ang="0">
                    <a:pos x="13" y="23"/>
                  </a:cxn>
                  <a:cxn ang="0">
                    <a:pos x="0" y="29"/>
                  </a:cxn>
                  <a:cxn ang="0">
                    <a:pos x="24" y="22"/>
                  </a:cxn>
                  <a:cxn ang="0">
                    <a:pos x="30" y="22"/>
                  </a:cxn>
                  <a:cxn ang="0">
                    <a:pos x="26" y="10"/>
                  </a:cxn>
                  <a:cxn ang="0">
                    <a:pos x="20" y="0"/>
                  </a:cxn>
                </a:cxnLst>
                <a:rect l="0" t="0" r="r" b="b"/>
                <a:pathLst>
                  <a:path w="31" h="30">
                    <a:moveTo>
                      <a:pt x="20" y="0"/>
                    </a:moveTo>
                    <a:lnTo>
                      <a:pt x="22" y="12"/>
                    </a:lnTo>
                    <a:lnTo>
                      <a:pt x="22" y="17"/>
                    </a:lnTo>
                    <a:lnTo>
                      <a:pt x="13" y="23"/>
                    </a:lnTo>
                    <a:lnTo>
                      <a:pt x="0" y="29"/>
                    </a:lnTo>
                    <a:lnTo>
                      <a:pt x="24" y="22"/>
                    </a:lnTo>
                    <a:lnTo>
                      <a:pt x="30" y="22"/>
                    </a:lnTo>
                    <a:lnTo>
                      <a:pt x="26" y="10"/>
                    </a:lnTo>
                    <a:lnTo>
                      <a:pt x="2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64" name="Freeform 108"/>
              <p:cNvSpPr>
                <a:spLocks/>
              </p:cNvSpPr>
              <p:nvPr/>
            </p:nvSpPr>
            <p:spPr bwMode="auto">
              <a:xfrm>
                <a:off x="591" y="318"/>
                <a:ext cx="57" cy="43"/>
              </a:xfrm>
              <a:custGeom>
                <a:avLst/>
                <a:gdLst/>
                <a:ahLst/>
                <a:cxnLst>
                  <a:cxn ang="0">
                    <a:pos x="31" y="0"/>
                  </a:cxn>
                  <a:cxn ang="0">
                    <a:pos x="36" y="0"/>
                  </a:cxn>
                  <a:cxn ang="0">
                    <a:pos x="35" y="5"/>
                  </a:cxn>
                  <a:cxn ang="0">
                    <a:pos x="35" y="13"/>
                  </a:cxn>
                  <a:cxn ang="0">
                    <a:pos x="37" y="18"/>
                  </a:cxn>
                  <a:cxn ang="0">
                    <a:pos x="41" y="27"/>
                  </a:cxn>
                  <a:cxn ang="0">
                    <a:pos x="47" y="31"/>
                  </a:cxn>
                  <a:cxn ang="0">
                    <a:pos x="52" y="34"/>
                  </a:cxn>
                  <a:cxn ang="0">
                    <a:pos x="56" y="36"/>
                  </a:cxn>
                  <a:cxn ang="0">
                    <a:pos x="47" y="36"/>
                  </a:cxn>
                  <a:cxn ang="0">
                    <a:pos x="40" y="31"/>
                  </a:cxn>
                  <a:cxn ang="0">
                    <a:pos x="31" y="27"/>
                  </a:cxn>
                  <a:cxn ang="0">
                    <a:pos x="25" y="27"/>
                  </a:cxn>
                  <a:cxn ang="0">
                    <a:pos x="20" y="29"/>
                  </a:cxn>
                  <a:cxn ang="0">
                    <a:pos x="12" y="33"/>
                  </a:cxn>
                  <a:cxn ang="0">
                    <a:pos x="5" y="42"/>
                  </a:cxn>
                  <a:cxn ang="0">
                    <a:pos x="0" y="42"/>
                  </a:cxn>
                  <a:cxn ang="0">
                    <a:pos x="10" y="31"/>
                  </a:cxn>
                  <a:cxn ang="0">
                    <a:pos x="18" y="23"/>
                  </a:cxn>
                  <a:cxn ang="0">
                    <a:pos x="26" y="11"/>
                  </a:cxn>
                  <a:cxn ang="0">
                    <a:pos x="29" y="3"/>
                  </a:cxn>
                  <a:cxn ang="0">
                    <a:pos x="31" y="0"/>
                  </a:cxn>
                </a:cxnLst>
                <a:rect l="0" t="0" r="r" b="b"/>
                <a:pathLst>
                  <a:path w="57" h="43">
                    <a:moveTo>
                      <a:pt x="31" y="0"/>
                    </a:moveTo>
                    <a:lnTo>
                      <a:pt x="36" y="0"/>
                    </a:lnTo>
                    <a:lnTo>
                      <a:pt x="35" y="5"/>
                    </a:lnTo>
                    <a:lnTo>
                      <a:pt x="35" y="13"/>
                    </a:lnTo>
                    <a:lnTo>
                      <a:pt x="37" y="18"/>
                    </a:lnTo>
                    <a:lnTo>
                      <a:pt x="41" y="27"/>
                    </a:lnTo>
                    <a:lnTo>
                      <a:pt x="47" y="31"/>
                    </a:lnTo>
                    <a:lnTo>
                      <a:pt x="52" y="34"/>
                    </a:lnTo>
                    <a:lnTo>
                      <a:pt x="56" y="36"/>
                    </a:lnTo>
                    <a:lnTo>
                      <a:pt x="47" y="36"/>
                    </a:lnTo>
                    <a:lnTo>
                      <a:pt x="40" y="31"/>
                    </a:lnTo>
                    <a:lnTo>
                      <a:pt x="31" y="27"/>
                    </a:lnTo>
                    <a:lnTo>
                      <a:pt x="25" y="27"/>
                    </a:lnTo>
                    <a:lnTo>
                      <a:pt x="20" y="29"/>
                    </a:lnTo>
                    <a:lnTo>
                      <a:pt x="12" y="33"/>
                    </a:lnTo>
                    <a:lnTo>
                      <a:pt x="5" y="42"/>
                    </a:lnTo>
                    <a:lnTo>
                      <a:pt x="0" y="42"/>
                    </a:lnTo>
                    <a:lnTo>
                      <a:pt x="10" y="31"/>
                    </a:lnTo>
                    <a:lnTo>
                      <a:pt x="18" y="23"/>
                    </a:lnTo>
                    <a:lnTo>
                      <a:pt x="26" y="11"/>
                    </a:lnTo>
                    <a:lnTo>
                      <a:pt x="29" y="3"/>
                    </a:lnTo>
                    <a:lnTo>
                      <a:pt x="31"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565" name="Freeform 109"/>
              <p:cNvSpPr>
                <a:spLocks/>
              </p:cNvSpPr>
              <p:nvPr/>
            </p:nvSpPr>
            <p:spPr bwMode="auto">
              <a:xfrm>
                <a:off x="574" y="359"/>
                <a:ext cx="27" cy="22"/>
              </a:xfrm>
              <a:custGeom>
                <a:avLst/>
                <a:gdLst/>
                <a:ahLst/>
                <a:cxnLst>
                  <a:cxn ang="0">
                    <a:pos x="26" y="0"/>
                  </a:cxn>
                  <a:cxn ang="0">
                    <a:pos x="13" y="19"/>
                  </a:cxn>
                  <a:cxn ang="0">
                    <a:pos x="0" y="21"/>
                  </a:cxn>
                  <a:cxn ang="0">
                    <a:pos x="7" y="11"/>
                  </a:cxn>
                  <a:cxn ang="0">
                    <a:pos x="17" y="0"/>
                  </a:cxn>
                  <a:cxn ang="0">
                    <a:pos x="26" y="0"/>
                  </a:cxn>
                </a:cxnLst>
                <a:rect l="0" t="0" r="r" b="b"/>
                <a:pathLst>
                  <a:path w="27" h="22">
                    <a:moveTo>
                      <a:pt x="26" y="0"/>
                    </a:moveTo>
                    <a:lnTo>
                      <a:pt x="13" y="19"/>
                    </a:lnTo>
                    <a:lnTo>
                      <a:pt x="0" y="21"/>
                    </a:lnTo>
                    <a:lnTo>
                      <a:pt x="7" y="11"/>
                    </a:lnTo>
                    <a:lnTo>
                      <a:pt x="17" y="0"/>
                    </a:lnTo>
                    <a:lnTo>
                      <a:pt x="26" y="0"/>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566" name="Freeform 110"/>
              <p:cNvSpPr>
                <a:spLocks/>
              </p:cNvSpPr>
              <p:nvPr/>
            </p:nvSpPr>
            <p:spPr bwMode="auto">
              <a:xfrm>
                <a:off x="573" y="380"/>
                <a:ext cx="32" cy="111"/>
              </a:xfrm>
              <a:custGeom>
                <a:avLst/>
                <a:gdLst/>
                <a:ahLst/>
                <a:cxnLst>
                  <a:cxn ang="0">
                    <a:pos x="0" y="2"/>
                  </a:cxn>
                  <a:cxn ang="0">
                    <a:pos x="0" y="38"/>
                  </a:cxn>
                  <a:cxn ang="0">
                    <a:pos x="0" y="79"/>
                  </a:cxn>
                  <a:cxn ang="0">
                    <a:pos x="3" y="91"/>
                  </a:cxn>
                  <a:cxn ang="0">
                    <a:pos x="7" y="99"/>
                  </a:cxn>
                  <a:cxn ang="0">
                    <a:pos x="20" y="110"/>
                  </a:cxn>
                  <a:cxn ang="0">
                    <a:pos x="31" y="107"/>
                  </a:cxn>
                  <a:cxn ang="0">
                    <a:pos x="16" y="95"/>
                  </a:cxn>
                  <a:cxn ang="0">
                    <a:pos x="13" y="84"/>
                  </a:cxn>
                  <a:cxn ang="0">
                    <a:pos x="12" y="61"/>
                  </a:cxn>
                  <a:cxn ang="0">
                    <a:pos x="11" y="34"/>
                  </a:cxn>
                  <a:cxn ang="0">
                    <a:pos x="11" y="17"/>
                  </a:cxn>
                  <a:cxn ang="0">
                    <a:pos x="13" y="0"/>
                  </a:cxn>
                  <a:cxn ang="0">
                    <a:pos x="0" y="2"/>
                  </a:cxn>
                </a:cxnLst>
                <a:rect l="0" t="0" r="r" b="b"/>
                <a:pathLst>
                  <a:path w="32" h="111">
                    <a:moveTo>
                      <a:pt x="0" y="2"/>
                    </a:moveTo>
                    <a:lnTo>
                      <a:pt x="0" y="38"/>
                    </a:lnTo>
                    <a:lnTo>
                      <a:pt x="0" y="79"/>
                    </a:lnTo>
                    <a:lnTo>
                      <a:pt x="3" y="91"/>
                    </a:lnTo>
                    <a:lnTo>
                      <a:pt x="7" y="99"/>
                    </a:lnTo>
                    <a:lnTo>
                      <a:pt x="20" y="110"/>
                    </a:lnTo>
                    <a:lnTo>
                      <a:pt x="31" y="107"/>
                    </a:lnTo>
                    <a:lnTo>
                      <a:pt x="16" y="95"/>
                    </a:lnTo>
                    <a:lnTo>
                      <a:pt x="13" y="84"/>
                    </a:lnTo>
                    <a:lnTo>
                      <a:pt x="12" y="61"/>
                    </a:lnTo>
                    <a:lnTo>
                      <a:pt x="11" y="34"/>
                    </a:lnTo>
                    <a:lnTo>
                      <a:pt x="11" y="17"/>
                    </a:lnTo>
                    <a:lnTo>
                      <a:pt x="13" y="0"/>
                    </a:lnTo>
                    <a:lnTo>
                      <a:pt x="0" y="2"/>
                    </a:lnTo>
                  </a:path>
                </a:pathLst>
              </a:custGeom>
              <a:solidFill>
                <a:srgbClr val="805C00"/>
              </a:solidFill>
              <a:ln w="12700" cap="rnd" cmpd="sng">
                <a:solidFill>
                  <a:srgbClr val="000000"/>
                </a:solidFill>
                <a:prstDash val="solid"/>
                <a:round/>
                <a:headEnd/>
                <a:tailEnd/>
              </a:ln>
              <a:effectLst/>
            </p:spPr>
            <p:txBody>
              <a:bodyPr/>
              <a:lstStyle/>
              <a:p>
                <a:endParaRPr lang="en-US"/>
              </a:p>
            </p:txBody>
          </p:sp>
          <p:sp>
            <p:nvSpPr>
              <p:cNvPr id="19567" name="Freeform 111"/>
              <p:cNvSpPr>
                <a:spLocks/>
              </p:cNvSpPr>
              <p:nvPr/>
            </p:nvSpPr>
            <p:spPr bwMode="auto">
              <a:xfrm>
                <a:off x="596" y="343"/>
                <a:ext cx="42" cy="42"/>
              </a:xfrm>
              <a:custGeom>
                <a:avLst/>
                <a:gdLst/>
                <a:ahLst/>
                <a:cxnLst>
                  <a:cxn ang="0">
                    <a:pos x="41" y="20"/>
                  </a:cxn>
                  <a:cxn ang="0">
                    <a:pos x="39" y="13"/>
                  </a:cxn>
                  <a:cxn ang="0">
                    <a:pos x="36" y="5"/>
                  </a:cxn>
                  <a:cxn ang="0">
                    <a:pos x="28" y="1"/>
                  </a:cxn>
                  <a:cxn ang="0">
                    <a:pos x="21" y="0"/>
                  </a:cxn>
                  <a:cxn ang="0">
                    <a:pos x="12" y="1"/>
                  </a:cxn>
                  <a:cxn ang="0">
                    <a:pos x="6" y="5"/>
                  </a:cxn>
                  <a:cxn ang="0">
                    <a:pos x="1" y="13"/>
                  </a:cxn>
                  <a:cxn ang="0">
                    <a:pos x="0" y="20"/>
                  </a:cxn>
                  <a:cxn ang="0">
                    <a:pos x="1" y="28"/>
                  </a:cxn>
                  <a:cxn ang="0">
                    <a:pos x="6" y="35"/>
                  </a:cxn>
                  <a:cxn ang="0">
                    <a:pos x="12" y="39"/>
                  </a:cxn>
                  <a:cxn ang="0">
                    <a:pos x="21" y="41"/>
                  </a:cxn>
                  <a:cxn ang="0">
                    <a:pos x="28" y="39"/>
                  </a:cxn>
                  <a:cxn ang="0">
                    <a:pos x="36" y="35"/>
                  </a:cxn>
                  <a:cxn ang="0">
                    <a:pos x="39" y="28"/>
                  </a:cxn>
                  <a:cxn ang="0">
                    <a:pos x="41" y="20"/>
                  </a:cxn>
                </a:cxnLst>
                <a:rect l="0" t="0" r="r" b="b"/>
                <a:pathLst>
                  <a:path w="42" h="42">
                    <a:moveTo>
                      <a:pt x="41" y="20"/>
                    </a:moveTo>
                    <a:lnTo>
                      <a:pt x="39" y="13"/>
                    </a:lnTo>
                    <a:lnTo>
                      <a:pt x="36" y="5"/>
                    </a:lnTo>
                    <a:lnTo>
                      <a:pt x="28" y="1"/>
                    </a:lnTo>
                    <a:lnTo>
                      <a:pt x="21" y="0"/>
                    </a:lnTo>
                    <a:lnTo>
                      <a:pt x="12" y="1"/>
                    </a:lnTo>
                    <a:lnTo>
                      <a:pt x="6" y="5"/>
                    </a:lnTo>
                    <a:lnTo>
                      <a:pt x="1" y="13"/>
                    </a:lnTo>
                    <a:lnTo>
                      <a:pt x="0" y="20"/>
                    </a:lnTo>
                    <a:lnTo>
                      <a:pt x="1" y="28"/>
                    </a:lnTo>
                    <a:lnTo>
                      <a:pt x="6" y="35"/>
                    </a:lnTo>
                    <a:lnTo>
                      <a:pt x="12" y="39"/>
                    </a:lnTo>
                    <a:lnTo>
                      <a:pt x="21" y="41"/>
                    </a:lnTo>
                    <a:lnTo>
                      <a:pt x="28" y="39"/>
                    </a:lnTo>
                    <a:lnTo>
                      <a:pt x="36" y="35"/>
                    </a:lnTo>
                    <a:lnTo>
                      <a:pt x="39" y="28"/>
                    </a:lnTo>
                    <a:lnTo>
                      <a:pt x="41" y="20"/>
                    </a:lnTo>
                  </a:path>
                </a:pathLst>
              </a:custGeom>
              <a:solidFill>
                <a:srgbClr val="CFAF80"/>
              </a:solidFill>
              <a:ln w="9525" cap="rnd">
                <a:noFill/>
                <a:round/>
                <a:headEnd/>
                <a:tailEnd/>
              </a:ln>
              <a:effectLst/>
            </p:spPr>
            <p:txBody>
              <a:bodyPr/>
              <a:lstStyle/>
              <a:p>
                <a:endParaRPr lang="en-US"/>
              </a:p>
            </p:txBody>
          </p:sp>
          <p:sp>
            <p:nvSpPr>
              <p:cNvPr id="19568" name="Rectangle 112"/>
              <p:cNvSpPr>
                <a:spLocks noChangeArrowheads="1"/>
              </p:cNvSpPr>
              <p:nvPr/>
            </p:nvSpPr>
            <p:spPr bwMode="auto">
              <a:xfrm>
                <a:off x="597" y="343"/>
                <a:ext cx="12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U.S.</a:t>
                </a:r>
              </a:p>
            </p:txBody>
          </p:sp>
          <p:sp>
            <p:nvSpPr>
              <p:cNvPr id="19569" name="Freeform 113"/>
              <p:cNvSpPr>
                <a:spLocks/>
              </p:cNvSpPr>
              <p:nvPr/>
            </p:nvSpPr>
            <p:spPr bwMode="auto">
              <a:xfrm>
                <a:off x="317" y="301"/>
                <a:ext cx="17" cy="17"/>
              </a:xfrm>
              <a:custGeom>
                <a:avLst/>
                <a:gdLst/>
                <a:ahLst/>
                <a:cxnLst>
                  <a:cxn ang="0">
                    <a:pos x="0" y="16"/>
                  </a:cxn>
                  <a:cxn ang="0">
                    <a:pos x="8" y="2"/>
                  </a:cxn>
                  <a:cxn ang="0">
                    <a:pos x="16" y="0"/>
                  </a:cxn>
                </a:cxnLst>
                <a:rect l="0" t="0" r="r" b="b"/>
                <a:pathLst>
                  <a:path w="17" h="17">
                    <a:moveTo>
                      <a:pt x="0" y="16"/>
                    </a:moveTo>
                    <a:lnTo>
                      <a:pt x="8"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70" name="Freeform 114"/>
              <p:cNvSpPr>
                <a:spLocks/>
              </p:cNvSpPr>
              <p:nvPr/>
            </p:nvSpPr>
            <p:spPr bwMode="auto">
              <a:xfrm>
                <a:off x="372" y="403"/>
                <a:ext cx="17" cy="27"/>
              </a:xfrm>
              <a:custGeom>
                <a:avLst/>
                <a:gdLst/>
                <a:ahLst/>
                <a:cxnLst>
                  <a:cxn ang="0">
                    <a:pos x="0" y="18"/>
                  </a:cxn>
                  <a:cxn ang="0">
                    <a:pos x="13" y="0"/>
                  </a:cxn>
                  <a:cxn ang="0">
                    <a:pos x="12" y="6"/>
                  </a:cxn>
                  <a:cxn ang="0">
                    <a:pos x="16" y="13"/>
                  </a:cxn>
                  <a:cxn ang="0">
                    <a:pos x="10" y="26"/>
                  </a:cxn>
                </a:cxnLst>
                <a:rect l="0" t="0" r="r" b="b"/>
                <a:pathLst>
                  <a:path w="17" h="27">
                    <a:moveTo>
                      <a:pt x="0" y="18"/>
                    </a:moveTo>
                    <a:lnTo>
                      <a:pt x="13" y="0"/>
                    </a:lnTo>
                    <a:lnTo>
                      <a:pt x="12" y="6"/>
                    </a:lnTo>
                    <a:lnTo>
                      <a:pt x="16" y="13"/>
                    </a:lnTo>
                    <a:lnTo>
                      <a:pt x="1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71" name="Line 115"/>
              <p:cNvSpPr>
                <a:spLocks noChangeShapeType="1"/>
              </p:cNvSpPr>
              <p:nvPr/>
            </p:nvSpPr>
            <p:spPr bwMode="auto">
              <a:xfrm flipV="1">
                <a:off x="610" y="556"/>
                <a:ext cx="5" cy="2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72" name="Line 116"/>
              <p:cNvSpPr>
                <a:spLocks noChangeShapeType="1"/>
              </p:cNvSpPr>
              <p:nvPr/>
            </p:nvSpPr>
            <p:spPr bwMode="auto">
              <a:xfrm>
                <a:off x="627" y="544"/>
                <a:ext cx="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73" name="Line 117"/>
              <p:cNvSpPr>
                <a:spLocks noChangeShapeType="1"/>
              </p:cNvSpPr>
              <p:nvPr/>
            </p:nvSpPr>
            <p:spPr bwMode="auto">
              <a:xfrm flipV="1">
                <a:off x="384" y="589"/>
                <a:ext cx="0" cy="14"/>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74" name="Freeform 118"/>
              <p:cNvSpPr>
                <a:spLocks/>
              </p:cNvSpPr>
              <p:nvPr/>
            </p:nvSpPr>
            <p:spPr bwMode="auto">
              <a:xfrm>
                <a:off x="639" y="273"/>
                <a:ext cx="17" cy="33"/>
              </a:xfrm>
              <a:custGeom>
                <a:avLst/>
                <a:gdLst/>
                <a:ahLst/>
                <a:cxnLst>
                  <a:cxn ang="0">
                    <a:pos x="12" y="0"/>
                  </a:cxn>
                  <a:cxn ang="0">
                    <a:pos x="16" y="5"/>
                  </a:cxn>
                  <a:cxn ang="0">
                    <a:pos x="16" y="16"/>
                  </a:cxn>
                  <a:cxn ang="0">
                    <a:pos x="8" y="26"/>
                  </a:cxn>
                  <a:cxn ang="0">
                    <a:pos x="0" y="32"/>
                  </a:cxn>
                </a:cxnLst>
                <a:rect l="0" t="0" r="r" b="b"/>
                <a:pathLst>
                  <a:path w="17" h="33">
                    <a:moveTo>
                      <a:pt x="12" y="0"/>
                    </a:moveTo>
                    <a:lnTo>
                      <a:pt x="16" y="5"/>
                    </a:lnTo>
                    <a:lnTo>
                      <a:pt x="16" y="16"/>
                    </a:lnTo>
                    <a:lnTo>
                      <a:pt x="8" y="26"/>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75" name="Line 119"/>
              <p:cNvSpPr>
                <a:spLocks noChangeShapeType="1"/>
              </p:cNvSpPr>
              <p:nvPr/>
            </p:nvSpPr>
            <p:spPr bwMode="auto">
              <a:xfrm>
                <a:off x="689" y="391"/>
                <a:ext cx="3"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76" name="Line 120"/>
              <p:cNvSpPr>
                <a:spLocks noChangeShapeType="1"/>
              </p:cNvSpPr>
              <p:nvPr/>
            </p:nvSpPr>
            <p:spPr bwMode="auto">
              <a:xfrm>
                <a:off x="593" y="399"/>
                <a:ext cx="4"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77" name="Freeform 121"/>
              <p:cNvSpPr>
                <a:spLocks/>
              </p:cNvSpPr>
              <p:nvPr/>
            </p:nvSpPr>
            <p:spPr bwMode="auto">
              <a:xfrm>
                <a:off x="546" y="303"/>
                <a:ext cx="50" cy="102"/>
              </a:xfrm>
              <a:custGeom>
                <a:avLst/>
                <a:gdLst/>
                <a:ahLst/>
                <a:cxnLst>
                  <a:cxn ang="0">
                    <a:pos x="44" y="0"/>
                  </a:cxn>
                  <a:cxn ang="0">
                    <a:pos x="40" y="11"/>
                  </a:cxn>
                  <a:cxn ang="0">
                    <a:pos x="21" y="31"/>
                  </a:cxn>
                  <a:cxn ang="0">
                    <a:pos x="11" y="47"/>
                  </a:cxn>
                  <a:cxn ang="0">
                    <a:pos x="8" y="56"/>
                  </a:cxn>
                  <a:cxn ang="0">
                    <a:pos x="4" y="76"/>
                  </a:cxn>
                  <a:cxn ang="0">
                    <a:pos x="0" y="97"/>
                  </a:cxn>
                  <a:cxn ang="0">
                    <a:pos x="5" y="101"/>
                  </a:cxn>
                  <a:cxn ang="0">
                    <a:pos x="13" y="53"/>
                  </a:cxn>
                  <a:cxn ang="0">
                    <a:pos x="16" y="48"/>
                  </a:cxn>
                  <a:cxn ang="0">
                    <a:pos x="25" y="37"/>
                  </a:cxn>
                  <a:cxn ang="0">
                    <a:pos x="38" y="22"/>
                  </a:cxn>
                  <a:cxn ang="0">
                    <a:pos x="44" y="16"/>
                  </a:cxn>
                  <a:cxn ang="0">
                    <a:pos x="46" y="11"/>
                  </a:cxn>
                  <a:cxn ang="0">
                    <a:pos x="49" y="0"/>
                  </a:cxn>
                  <a:cxn ang="0">
                    <a:pos x="44" y="0"/>
                  </a:cxn>
                </a:cxnLst>
                <a:rect l="0" t="0" r="r" b="b"/>
                <a:pathLst>
                  <a:path w="50" h="102">
                    <a:moveTo>
                      <a:pt x="44" y="0"/>
                    </a:moveTo>
                    <a:lnTo>
                      <a:pt x="40" y="11"/>
                    </a:lnTo>
                    <a:lnTo>
                      <a:pt x="21" y="31"/>
                    </a:lnTo>
                    <a:lnTo>
                      <a:pt x="11" y="47"/>
                    </a:lnTo>
                    <a:lnTo>
                      <a:pt x="8" y="56"/>
                    </a:lnTo>
                    <a:lnTo>
                      <a:pt x="4" y="76"/>
                    </a:lnTo>
                    <a:lnTo>
                      <a:pt x="0" y="97"/>
                    </a:lnTo>
                    <a:lnTo>
                      <a:pt x="5" y="101"/>
                    </a:lnTo>
                    <a:lnTo>
                      <a:pt x="13" y="53"/>
                    </a:lnTo>
                    <a:lnTo>
                      <a:pt x="16" y="48"/>
                    </a:lnTo>
                    <a:lnTo>
                      <a:pt x="25" y="37"/>
                    </a:lnTo>
                    <a:lnTo>
                      <a:pt x="38" y="22"/>
                    </a:lnTo>
                    <a:lnTo>
                      <a:pt x="44" y="16"/>
                    </a:lnTo>
                    <a:lnTo>
                      <a:pt x="46" y="11"/>
                    </a:lnTo>
                    <a:lnTo>
                      <a:pt x="49" y="0"/>
                    </a:lnTo>
                    <a:lnTo>
                      <a:pt x="44"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578" name="Freeform 122"/>
              <p:cNvSpPr>
                <a:spLocks/>
              </p:cNvSpPr>
              <p:nvPr/>
            </p:nvSpPr>
            <p:spPr bwMode="auto">
              <a:xfrm>
                <a:off x="520" y="485"/>
                <a:ext cx="17" cy="19"/>
              </a:xfrm>
              <a:custGeom>
                <a:avLst/>
                <a:gdLst/>
                <a:ahLst/>
                <a:cxnLst>
                  <a:cxn ang="0">
                    <a:pos x="0" y="0"/>
                  </a:cxn>
                  <a:cxn ang="0">
                    <a:pos x="8" y="7"/>
                  </a:cxn>
                  <a:cxn ang="0">
                    <a:pos x="16" y="18"/>
                  </a:cxn>
                </a:cxnLst>
                <a:rect l="0" t="0" r="r" b="b"/>
                <a:pathLst>
                  <a:path w="17" h="19">
                    <a:moveTo>
                      <a:pt x="0" y="0"/>
                    </a:moveTo>
                    <a:lnTo>
                      <a:pt x="8" y="7"/>
                    </a:lnTo>
                    <a:lnTo>
                      <a:pt x="16"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79" name="Freeform 123"/>
              <p:cNvSpPr>
                <a:spLocks/>
              </p:cNvSpPr>
              <p:nvPr/>
            </p:nvSpPr>
            <p:spPr bwMode="auto">
              <a:xfrm>
                <a:off x="529" y="499"/>
                <a:ext cx="28" cy="17"/>
              </a:xfrm>
              <a:custGeom>
                <a:avLst/>
                <a:gdLst/>
                <a:ahLst/>
                <a:cxnLst>
                  <a:cxn ang="0">
                    <a:pos x="0" y="0"/>
                  </a:cxn>
                  <a:cxn ang="0">
                    <a:pos x="20" y="13"/>
                  </a:cxn>
                  <a:cxn ang="0">
                    <a:pos x="27" y="16"/>
                  </a:cxn>
                </a:cxnLst>
                <a:rect l="0" t="0" r="r" b="b"/>
                <a:pathLst>
                  <a:path w="28" h="17">
                    <a:moveTo>
                      <a:pt x="0" y="0"/>
                    </a:moveTo>
                    <a:lnTo>
                      <a:pt x="20" y="13"/>
                    </a:lnTo>
                    <a:lnTo>
                      <a:pt x="2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80" name="Freeform 124"/>
              <p:cNvSpPr>
                <a:spLocks/>
              </p:cNvSpPr>
              <p:nvPr/>
            </p:nvSpPr>
            <p:spPr bwMode="auto">
              <a:xfrm>
                <a:off x="580" y="115"/>
                <a:ext cx="21" cy="17"/>
              </a:xfrm>
              <a:custGeom>
                <a:avLst/>
                <a:gdLst/>
                <a:ahLst/>
                <a:cxnLst>
                  <a:cxn ang="0">
                    <a:pos x="0" y="0"/>
                  </a:cxn>
                  <a:cxn ang="0">
                    <a:pos x="13" y="2"/>
                  </a:cxn>
                  <a:cxn ang="0">
                    <a:pos x="20" y="16"/>
                  </a:cxn>
                </a:cxnLst>
                <a:rect l="0" t="0" r="r" b="b"/>
                <a:pathLst>
                  <a:path w="21" h="17">
                    <a:moveTo>
                      <a:pt x="0" y="0"/>
                    </a:moveTo>
                    <a:lnTo>
                      <a:pt x="13" y="2"/>
                    </a:lnTo>
                    <a:lnTo>
                      <a:pt x="2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81" name="Freeform 125"/>
              <p:cNvSpPr>
                <a:spLocks/>
              </p:cNvSpPr>
              <p:nvPr/>
            </p:nvSpPr>
            <p:spPr bwMode="auto">
              <a:xfrm>
                <a:off x="747" y="423"/>
                <a:ext cx="59" cy="90"/>
              </a:xfrm>
              <a:custGeom>
                <a:avLst/>
                <a:gdLst/>
                <a:ahLst/>
                <a:cxnLst>
                  <a:cxn ang="0">
                    <a:pos x="0" y="89"/>
                  </a:cxn>
                  <a:cxn ang="0">
                    <a:pos x="3" y="75"/>
                  </a:cxn>
                  <a:cxn ang="0">
                    <a:pos x="7" y="66"/>
                  </a:cxn>
                  <a:cxn ang="0">
                    <a:pos x="38" y="32"/>
                  </a:cxn>
                  <a:cxn ang="0">
                    <a:pos x="49" y="17"/>
                  </a:cxn>
                  <a:cxn ang="0">
                    <a:pos x="58" y="0"/>
                  </a:cxn>
                </a:cxnLst>
                <a:rect l="0" t="0" r="r" b="b"/>
                <a:pathLst>
                  <a:path w="59" h="90">
                    <a:moveTo>
                      <a:pt x="0" y="89"/>
                    </a:moveTo>
                    <a:lnTo>
                      <a:pt x="3" y="75"/>
                    </a:lnTo>
                    <a:lnTo>
                      <a:pt x="7" y="66"/>
                    </a:lnTo>
                    <a:lnTo>
                      <a:pt x="38" y="32"/>
                    </a:lnTo>
                    <a:lnTo>
                      <a:pt x="49" y="17"/>
                    </a:lnTo>
                    <a:lnTo>
                      <a:pt x="5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82" name="Freeform 126"/>
              <p:cNvSpPr>
                <a:spLocks/>
              </p:cNvSpPr>
              <p:nvPr/>
            </p:nvSpPr>
            <p:spPr bwMode="auto">
              <a:xfrm>
                <a:off x="554" y="505"/>
                <a:ext cx="17" cy="17"/>
              </a:xfrm>
              <a:custGeom>
                <a:avLst/>
                <a:gdLst/>
                <a:ahLst/>
                <a:cxnLst>
                  <a:cxn ang="0">
                    <a:pos x="16" y="8"/>
                  </a:cxn>
                  <a:cxn ang="0">
                    <a:pos x="12" y="1"/>
                  </a:cxn>
                  <a:cxn ang="0">
                    <a:pos x="8" y="0"/>
                  </a:cxn>
                  <a:cxn ang="0">
                    <a:pos x="1" y="1"/>
                  </a:cxn>
                  <a:cxn ang="0">
                    <a:pos x="0" y="8"/>
                  </a:cxn>
                  <a:cxn ang="0">
                    <a:pos x="1" y="12"/>
                  </a:cxn>
                  <a:cxn ang="0">
                    <a:pos x="8" y="16"/>
                  </a:cxn>
                  <a:cxn ang="0">
                    <a:pos x="12" y="12"/>
                  </a:cxn>
                  <a:cxn ang="0">
                    <a:pos x="16" y="8"/>
                  </a:cxn>
                </a:cxnLst>
                <a:rect l="0" t="0" r="r" b="b"/>
                <a:pathLst>
                  <a:path w="17" h="17">
                    <a:moveTo>
                      <a:pt x="16" y="8"/>
                    </a:moveTo>
                    <a:lnTo>
                      <a:pt x="12" y="1"/>
                    </a:lnTo>
                    <a:lnTo>
                      <a:pt x="8" y="0"/>
                    </a:lnTo>
                    <a:lnTo>
                      <a:pt x="1" y="1"/>
                    </a:lnTo>
                    <a:lnTo>
                      <a:pt x="0" y="8"/>
                    </a:lnTo>
                    <a:lnTo>
                      <a:pt x="1" y="12"/>
                    </a:lnTo>
                    <a:lnTo>
                      <a:pt x="8" y="16"/>
                    </a:lnTo>
                    <a:lnTo>
                      <a:pt x="12" y="12"/>
                    </a:lnTo>
                    <a:lnTo>
                      <a:pt x="16" y="8"/>
                    </a:lnTo>
                  </a:path>
                </a:pathLst>
              </a:custGeom>
              <a:solidFill>
                <a:srgbClr val="000054"/>
              </a:solidFill>
              <a:ln w="9525" cap="rnd">
                <a:noFill/>
                <a:round/>
                <a:headEnd/>
                <a:tailEnd/>
              </a:ln>
              <a:effectLst/>
            </p:spPr>
            <p:txBody>
              <a:bodyPr/>
              <a:lstStyle/>
              <a:p>
                <a:endParaRPr lang="en-US"/>
              </a:p>
            </p:txBody>
          </p:sp>
          <p:sp>
            <p:nvSpPr>
              <p:cNvPr id="19583" name="Freeform 127"/>
              <p:cNvSpPr>
                <a:spLocks/>
              </p:cNvSpPr>
              <p:nvPr/>
            </p:nvSpPr>
            <p:spPr bwMode="auto">
              <a:xfrm>
                <a:off x="499" y="136"/>
                <a:ext cx="17" cy="21"/>
              </a:xfrm>
              <a:custGeom>
                <a:avLst/>
                <a:gdLst/>
                <a:ahLst/>
                <a:cxnLst>
                  <a:cxn ang="0">
                    <a:pos x="0" y="0"/>
                  </a:cxn>
                  <a:cxn ang="0">
                    <a:pos x="0" y="11"/>
                  </a:cxn>
                  <a:cxn ang="0">
                    <a:pos x="16" y="20"/>
                  </a:cxn>
                </a:cxnLst>
                <a:rect l="0" t="0" r="r" b="b"/>
                <a:pathLst>
                  <a:path w="17" h="21">
                    <a:moveTo>
                      <a:pt x="0" y="0"/>
                    </a:moveTo>
                    <a:lnTo>
                      <a:pt x="0" y="11"/>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84" name="Line 128"/>
              <p:cNvSpPr>
                <a:spLocks noChangeShapeType="1"/>
              </p:cNvSpPr>
              <p:nvPr/>
            </p:nvSpPr>
            <p:spPr bwMode="auto">
              <a:xfrm>
                <a:off x="512" y="147"/>
                <a:ext cx="0"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9585" name="Freeform 129"/>
              <p:cNvSpPr>
                <a:spLocks/>
              </p:cNvSpPr>
              <p:nvPr/>
            </p:nvSpPr>
            <p:spPr bwMode="auto">
              <a:xfrm>
                <a:off x="314" y="268"/>
                <a:ext cx="17" cy="17"/>
              </a:xfrm>
              <a:custGeom>
                <a:avLst/>
                <a:gdLst/>
                <a:ahLst/>
                <a:cxnLst>
                  <a:cxn ang="0">
                    <a:pos x="0" y="13"/>
                  </a:cxn>
                  <a:cxn ang="0">
                    <a:pos x="8" y="6"/>
                  </a:cxn>
                  <a:cxn ang="0">
                    <a:pos x="16" y="0"/>
                  </a:cxn>
                  <a:cxn ang="0">
                    <a:pos x="12" y="10"/>
                  </a:cxn>
                  <a:cxn ang="0">
                    <a:pos x="0" y="16"/>
                  </a:cxn>
                  <a:cxn ang="0">
                    <a:pos x="0" y="13"/>
                  </a:cxn>
                </a:cxnLst>
                <a:rect l="0" t="0" r="r" b="b"/>
                <a:pathLst>
                  <a:path w="17" h="17">
                    <a:moveTo>
                      <a:pt x="0" y="13"/>
                    </a:moveTo>
                    <a:lnTo>
                      <a:pt x="8" y="6"/>
                    </a:lnTo>
                    <a:lnTo>
                      <a:pt x="16" y="0"/>
                    </a:lnTo>
                    <a:lnTo>
                      <a:pt x="12" y="10"/>
                    </a:lnTo>
                    <a:lnTo>
                      <a:pt x="0" y="16"/>
                    </a:lnTo>
                    <a:lnTo>
                      <a:pt x="0" y="13"/>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9586" name="Freeform 130"/>
              <p:cNvSpPr>
                <a:spLocks/>
              </p:cNvSpPr>
              <p:nvPr/>
            </p:nvSpPr>
            <p:spPr bwMode="auto">
              <a:xfrm>
                <a:off x="604" y="139"/>
                <a:ext cx="17" cy="17"/>
              </a:xfrm>
              <a:custGeom>
                <a:avLst/>
                <a:gdLst/>
                <a:ahLst/>
                <a:cxnLst>
                  <a:cxn ang="0">
                    <a:pos x="8" y="0"/>
                  </a:cxn>
                  <a:cxn ang="0">
                    <a:pos x="12" y="1"/>
                  </a:cxn>
                  <a:cxn ang="0">
                    <a:pos x="10" y="10"/>
                  </a:cxn>
                  <a:cxn ang="0">
                    <a:pos x="7" y="14"/>
                  </a:cxn>
                  <a:cxn ang="0">
                    <a:pos x="0" y="16"/>
                  </a:cxn>
                  <a:cxn ang="0">
                    <a:pos x="10" y="16"/>
                  </a:cxn>
                  <a:cxn ang="0">
                    <a:pos x="14" y="10"/>
                  </a:cxn>
                  <a:cxn ang="0">
                    <a:pos x="16" y="1"/>
                  </a:cxn>
                  <a:cxn ang="0">
                    <a:pos x="12" y="0"/>
                  </a:cxn>
                  <a:cxn ang="0">
                    <a:pos x="8" y="0"/>
                  </a:cxn>
                </a:cxnLst>
                <a:rect l="0" t="0" r="r" b="b"/>
                <a:pathLst>
                  <a:path w="17" h="17">
                    <a:moveTo>
                      <a:pt x="8" y="0"/>
                    </a:moveTo>
                    <a:lnTo>
                      <a:pt x="12" y="1"/>
                    </a:lnTo>
                    <a:lnTo>
                      <a:pt x="10" y="10"/>
                    </a:lnTo>
                    <a:lnTo>
                      <a:pt x="7" y="14"/>
                    </a:lnTo>
                    <a:lnTo>
                      <a:pt x="0" y="16"/>
                    </a:lnTo>
                    <a:lnTo>
                      <a:pt x="10" y="16"/>
                    </a:lnTo>
                    <a:lnTo>
                      <a:pt x="14" y="10"/>
                    </a:lnTo>
                    <a:lnTo>
                      <a:pt x="16" y="1"/>
                    </a:lnTo>
                    <a:lnTo>
                      <a:pt x="12" y="0"/>
                    </a:lnTo>
                    <a:lnTo>
                      <a:pt x="8" y="0"/>
                    </a:lnTo>
                  </a:path>
                </a:pathLst>
              </a:custGeom>
              <a:solidFill>
                <a:srgbClr val="FFFF00"/>
              </a:solidFill>
              <a:ln w="12700" cap="rnd" cmpd="sng">
                <a:solidFill>
                  <a:srgbClr val="000000"/>
                </a:solidFill>
                <a:prstDash val="solid"/>
                <a:round/>
                <a:headEnd/>
                <a:tailEnd/>
              </a:ln>
              <a:effectLst/>
            </p:spPr>
            <p:txBody>
              <a:bodyPr/>
              <a:lstStyle/>
              <a:p>
                <a:endParaRPr lang="en-US"/>
              </a:p>
            </p:txBody>
          </p:sp>
          <p:sp>
            <p:nvSpPr>
              <p:cNvPr id="19587" name="Rectangle 131"/>
              <p:cNvSpPr>
                <a:spLocks noChangeArrowheads="1"/>
              </p:cNvSpPr>
              <p:nvPr/>
            </p:nvSpPr>
            <p:spPr bwMode="auto">
              <a:xfrm>
                <a:off x="187" y="639"/>
                <a:ext cx="224"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Paul A. Rossi</a:t>
                </a:r>
              </a:p>
            </p:txBody>
          </p:sp>
          <p:sp>
            <p:nvSpPr>
              <p:cNvPr id="19588" name="Freeform 132"/>
              <p:cNvSpPr>
                <a:spLocks/>
              </p:cNvSpPr>
              <p:nvPr/>
            </p:nvSpPr>
            <p:spPr bwMode="auto">
              <a:xfrm>
                <a:off x="186" y="648"/>
                <a:ext cx="18" cy="17"/>
              </a:xfrm>
              <a:custGeom>
                <a:avLst/>
                <a:gdLst/>
                <a:ahLst/>
                <a:cxnLst>
                  <a:cxn ang="0">
                    <a:pos x="17" y="8"/>
                  </a:cxn>
                  <a:cxn ang="0">
                    <a:pos x="17" y="7"/>
                  </a:cxn>
                  <a:cxn ang="0">
                    <a:pos x="17" y="6"/>
                  </a:cxn>
                  <a:cxn ang="0">
                    <a:pos x="17" y="5"/>
                  </a:cxn>
                  <a:cxn ang="0">
                    <a:pos x="17" y="4"/>
                  </a:cxn>
                  <a:cxn ang="0">
                    <a:pos x="16" y="4"/>
                  </a:cxn>
                  <a:cxn ang="0">
                    <a:pos x="15" y="3"/>
                  </a:cxn>
                  <a:cxn ang="0">
                    <a:pos x="14" y="3"/>
                  </a:cxn>
                  <a:cxn ang="0">
                    <a:pos x="14" y="2"/>
                  </a:cxn>
                  <a:cxn ang="0">
                    <a:pos x="13" y="2"/>
                  </a:cxn>
                  <a:cxn ang="0">
                    <a:pos x="13" y="1"/>
                  </a:cxn>
                  <a:cxn ang="0">
                    <a:pos x="12" y="0"/>
                  </a:cxn>
                  <a:cxn ang="0">
                    <a:pos x="11" y="0"/>
                  </a:cxn>
                  <a:cxn ang="0">
                    <a:pos x="10" y="0"/>
                  </a:cxn>
                  <a:cxn ang="0">
                    <a:pos x="9" y="0"/>
                  </a:cxn>
                  <a:cxn ang="0">
                    <a:pos x="8" y="0"/>
                  </a:cxn>
                  <a:cxn ang="0">
                    <a:pos x="6" y="0"/>
                  </a:cxn>
                  <a:cxn ang="0">
                    <a:pos x="5" y="0"/>
                  </a:cxn>
                  <a:cxn ang="0">
                    <a:pos x="4" y="1"/>
                  </a:cxn>
                  <a:cxn ang="0">
                    <a:pos x="3" y="1"/>
                  </a:cxn>
                  <a:cxn ang="0">
                    <a:pos x="3" y="2"/>
                  </a:cxn>
                  <a:cxn ang="0">
                    <a:pos x="2" y="3"/>
                  </a:cxn>
                  <a:cxn ang="0">
                    <a:pos x="1" y="3"/>
                  </a:cxn>
                  <a:cxn ang="0">
                    <a:pos x="1" y="4"/>
                  </a:cxn>
                  <a:cxn ang="0">
                    <a:pos x="0" y="4"/>
                  </a:cxn>
                  <a:cxn ang="0">
                    <a:pos x="0" y="5"/>
                  </a:cxn>
                  <a:cxn ang="0">
                    <a:pos x="0" y="6"/>
                  </a:cxn>
                  <a:cxn ang="0">
                    <a:pos x="0" y="7"/>
                  </a:cxn>
                  <a:cxn ang="0">
                    <a:pos x="0" y="8"/>
                  </a:cxn>
                  <a:cxn ang="0">
                    <a:pos x="0" y="9"/>
                  </a:cxn>
                  <a:cxn ang="0">
                    <a:pos x="0" y="10"/>
                  </a:cxn>
                  <a:cxn ang="0">
                    <a:pos x="1" y="11"/>
                  </a:cxn>
                  <a:cxn ang="0">
                    <a:pos x="1" y="12"/>
                  </a:cxn>
                  <a:cxn ang="0">
                    <a:pos x="2" y="12"/>
                  </a:cxn>
                  <a:cxn ang="0">
                    <a:pos x="3" y="13"/>
                  </a:cxn>
                  <a:cxn ang="0">
                    <a:pos x="4" y="13"/>
                  </a:cxn>
                  <a:cxn ang="0">
                    <a:pos x="5" y="14"/>
                  </a:cxn>
                  <a:cxn ang="0">
                    <a:pos x="5" y="16"/>
                  </a:cxn>
                  <a:cxn ang="0">
                    <a:pos x="6" y="16"/>
                  </a:cxn>
                  <a:cxn ang="0">
                    <a:pos x="8" y="16"/>
                  </a:cxn>
                  <a:cxn ang="0">
                    <a:pos x="9" y="16"/>
                  </a:cxn>
                  <a:cxn ang="0">
                    <a:pos x="10" y="16"/>
                  </a:cxn>
                  <a:cxn ang="0">
                    <a:pos x="11" y="16"/>
                  </a:cxn>
                  <a:cxn ang="0">
                    <a:pos x="12" y="16"/>
                  </a:cxn>
                  <a:cxn ang="0">
                    <a:pos x="12" y="14"/>
                  </a:cxn>
                  <a:cxn ang="0">
                    <a:pos x="13" y="13"/>
                  </a:cxn>
                  <a:cxn ang="0">
                    <a:pos x="14" y="13"/>
                  </a:cxn>
                  <a:cxn ang="0">
                    <a:pos x="14" y="12"/>
                  </a:cxn>
                  <a:cxn ang="0">
                    <a:pos x="15" y="12"/>
                  </a:cxn>
                  <a:cxn ang="0">
                    <a:pos x="16" y="12"/>
                  </a:cxn>
                  <a:cxn ang="0">
                    <a:pos x="16" y="11"/>
                  </a:cxn>
                  <a:cxn ang="0">
                    <a:pos x="17" y="10"/>
                  </a:cxn>
                  <a:cxn ang="0">
                    <a:pos x="17" y="9"/>
                  </a:cxn>
                  <a:cxn ang="0">
                    <a:pos x="17" y="8"/>
                  </a:cxn>
                </a:cxnLst>
                <a:rect l="0" t="0" r="r" b="b"/>
                <a:pathLst>
                  <a:path w="18" h="17">
                    <a:moveTo>
                      <a:pt x="17" y="8"/>
                    </a:moveTo>
                    <a:lnTo>
                      <a:pt x="17" y="7"/>
                    </a:lnTo>
                    <a:lnTo>
                      <a:pt x="17" y="6"/>
                    </a:lnTo>
                    <a:lnTo>
                      <a:pt x="17" y="5"/>
                    </a:lnTo>
                    <a:lnTo>
                      <a:pt x="17" y="4"/>
                    </a:lnTo>
                    <a:lnTo>
                      <a:pt x="16" y="4"/>
                    </a:lnTo>
                    <a:lnTo>
                      <a:pt x="15" y="3"/>
                    </a:lnTo>
                    <a:lnTo>
                      <a:pt x="14" y="3"/>
                    </a:lnTo>
                    <a:lnTo>
                      <a:pt x="14" y="2"/>
                    </a:lnTo>
                    <a:lnTo>
                      <a:pt x="13" y="2"/>
                    </a:lnTo>
                    <a:lnTo>
                      <a:pt x="13" y="1"/>
                    </a:lnTo>
                    <a:lnTo>
                      <a:pt x="12" y="0"/>
                    </a:lnTo>
                    <a:lnTo>
                      <a:pt x="11" y="0"/>
                    </a:lnTo>
                    <a:lnTo>
                      <a:pt x="10" y="0"/>
                    </a:lnTo>
                    <a:lnTo>
                      <a:pt x="9" y="0"/>
                    </a:lnTo>
                    <a:lnTo>
                      <a:pt x="8" y="0"/>
                    </a:lnTo>
                    <a:lnTo>
                      <a:pt x="6" y="0"/>
                    </a:lnTo>
                    <a:lnTo>
                      <a:pt x="5" y="0"/>
                    </a:lnTo>
                    <a:lnTo>
                      <a:pt x="4" y="1"/>
                    </a:lnTo>
                    <a:lnTo>
                      <a:pt x="3" y="1"/>
                    </a:lnTo>
                    <a:lnTo>
                      <a:pt x="3" y="2"/>
                    </a:lnTo>
                    <a:lnTo>
                      <a:pt x="2" y="3"/>
                    </a:lnTo>
                    <a:lnTo>
                      <a:pt x="1" y="3"/>
                    </a:lnTo>
                    <a:lnTo>
                      <a:pt x="1" y="4"/>
                    </a:lnTo>
                    <a:lnTo>
                      <a:pt x="0" y="4"/>
                    </a:lnTo>
                    <a:lnTo>
                      <a:pt x="0" y="5"/>
                    </a:lnTo>
                    <a:lnTo>
                      <a:pt x="0" y="6"/>
                    </a:lnTo>
                    <a:lnTo>
                      <a:pt x="0" y="7"/>
                    </a:lnTo>
                    <a:lnTo>
                      <a:pt x="0" y="8"/>
                    </a:lnTo>
                    <a:lnTo>
                      <a:pt x="0" y="9"/>
                    </a:lnTo>
                    <a:lnTo>
                      <a:pt x="0" y="10"/>
                    </a:lnTo>
                    <a:lnTo>
                      <a:pt x="1" y="11"/>
                    </a:lnTo>
                    <a:lnTo>
                      <a:pt x="1" y="12"/>
                    </a:lnTo>
                    <a:lnTo>
                      <a:pt x="2" y="12"/>
                    </a:lnTo>
                    <a:lnTo>
                      <a:pt x="3" y="13"/>
                    </a:lnTo>
                    <a:lnTo>
                      <a:pt x="4" y="13"/>
                    </a:lnTo>
                    <a:lnTo>
                      <a:pt x="5" y="14"/>
                    </a:lnTo>
                    <a:lnTo>
                      <a:pt x="5" y="16"/>
                    </a:lnTo>
                    <a:lnTo>
                      <a:pt x="6" y="16"/>
                    </a:lnTo>
                    <a:lnTo>
                      <a:pt x="8" y="16"/>
                    </a:lnTo>
                    <a:lnTo>
                      <a:pt x="9" y="16"/>
                    </a:lnTo>
                    <a:lnTo>
                      <a:pt x="10" y="16"/>
                    </a:lnTo>
                    <a:lnTo>
                      <a:pt x="11" y="16"/>
                    </a:lnTo>
                    <a:lnTo>
                      <a:pt x="12" y="16"/>
                    </a:lnTo>
                    <a:lnTo>
                      <a:pt x="12" y="14"/>
                    </a:lnTo>
                    <a:lnTo>
                      <a:pt x="13" y="13"/>
                    </a:lnTo>
                    <a:lnTo>
                      <a:pt x="14" y="13"/>
                    </a:lnTo>
                    <a:lnTo>
                      <a:pt x="14" y="12"/>
                    </a:lnTo>
                    <a:lnTo>
                      <a:pt x="15" y="12"/>
                    </a:lnTo>
                    <a:lnTo>
                      <a:pt x="16" y="12"/>
                    </a:lnTo>
                    <a:lnTo>
                      <a:pt x="16" y="11"/>
                    </a:lnTo>
                    <a:lnTo>
                      <a:pt x="17" y="10"/>
                    </a:lnTo>
                    <a:lnTo>
                      <a:pt x="17" y="9"/>
                    </a:lnTo>
                    <a:lnTo>
                      <a:pt x="17" y="8"/>
                    </a:lnTo>
                  </a:path>
                </a:pathLst>
              </a:custGeom>
              <a:noFill/>
              <a:ln w="12700" cap="rnd" cmpd="sng">
                <a:solidFill>
                  <a:srgbClr val="000000"/>
                </a:solidFill>
                <a:prstDash val="solid"/>
                <a:round/>
                <a:headEnd/>
                <a:tailEnd/>
              </a:ln>
              <a:effectLst/>
            </p:spPr>
            <p:txBody>
              <a:bodyPr/>
              <a:lstStyle/>
              <a:p>
                <a:endParaRPr lang="en-US"/>
              </a:p>
            </p:txBody>
          </p:sp>
          <p:sp>
            <p:nvSpPr>
              <p:cNvPr id="19589" name="Rectangle 133"/>
              <p:cNvSpPr>
                <a:spLocks noChangeArrowheads="1"/>
              </p:cNvSpPr>
              <p:nvPr/>
            </p:nvSpPr>
            <p:spPr bwMode="auto">
              <a:xfrm>
                <a:off x="168" y="640"/>
                <a:ext cx="97" cy="69"/>
              </a:xfrm>
              <a:prstGeom prst="rect">
                <a:avLst/>
              </a:prstGeom>
              <a:noFill/>
              <a:ln w="9525">
                <a:noFill/>
                <a:miter lim="800000"/>
                <a:headEnd/>
                <a:tailEnd/>
              </a:ln>
              <a:effectLst/>
            </p:spPr>
            <p:txBody>
              <a:bodyPr wrap="none" lIns="63500" tIns="31750" rIns="63500" bIns="31750">
                <a:spAutoFit/>
              </a:bodyPr>
              <a:lstStyle/>
              <a:p>
                <a:pPr defTabSz="417513"/>
                <a:r>
                  <a:rPr lang="en-US" sz="300" b="0">
                    <a:solidFill>
                      <a:srgbClr val="000054"/>
                    </a:solidFill>
                    <a:latin typeface="Arial" charset="0"/>
                  </a:rPr>
                  <a:t>C</a:t>
                </a:r>
              </a:p>
            </p:txBody>
          </p:sp>
        </p:grpSp>
      </p:grpSp>
      <p:sp>
        <p:nvSpPr>
          <p:cNvPr id="19590" name="Rectangle 134"/>
          <p:cNvSpPr>
            <a:spLocks noChangeArrowheads="1"/>
          </p:cNvSpPr>
          <p:nvPr/>
        </p:nvSpPr>
        <p:spPr bwMode="auto">
          <a:xfrm>
            <a:off x="1543050" y="533400"/>
            <a:ext cx="6134100" cy="1066800"/>
          </a:xfrm>
          <a:prstGeom prst="rect">
            <a:avLst/>
          </a:prstGeom>
          <a:solidFill>
            <a:srgbClr val="FFFFCC"/>
          </a:solidFill>
          <a:ln w="9525">
            <a:noFill/>
            <a:miter lim="800000"/>
            <a:headEnd/>
            <a:tailEnd/>
          </a:ln>
          <a:effectLst>
            <a:outerShdw dist="35921" dir="2700000" algn="ctr" rotWithShape="0">
              <a:schemeClr val="bg2"/>
            </a:outerShdw>
          </a:effectLst>
        </p:spPr>
        <p:txBody>
          <a:bodyPr lIns="92075" tIns="46038" rIns="92075" bIns="46038" anchor="ctr"/>
          <a:lstStyle/>
          <a:p>
            <a:pPr algn="ctr"/>
            <a:r>
              <a:rPr lang="en-US" sz="3600">
                <a:solidFill>
                  <a:schemeClr val="tx1"/>
                </a:solidFill>
                <a:effectLst>
                  <a:outerShdw blurRad="38100" dist="38100" dir="2700000" algn="tl">
                    <a:srgbClr val="FFFFFF"/>
                  </a:outerShdw>
                </a:effectLst>
              </a:rPr>
              <a:t>After Action Cost Review</a:t>
            </a:r>
            <a:br>
              <a:rPr lang="en-US" sz="3600">
                <a:solidFill>
                  <a:schemeClr val="tx1"/>
                </a:solidFill>
                <a:effectLst>
                  <a:outerShdw blurRad="38100" dist="38100" dir="2700000" algn="tl">
                    <a:srgbClr val="FFFFFF"/>
                  </a:outerShdw>
                </a:effectLst>
              </a:rPr>
            </a:br>
            <a:r>
              <a:rPr lang="en-US" sz="3600">
                <a:solidFill>
                  <a:schemeClr val="tx1"/>
                </a:solidFill>
                <a:effectLst>
                  <a:outerShdw blurRad="38100" dist="38100" dir="2700000" algn="tl">
                    <a:srgbClr val="FFFFFF"/>
                  </a:outerShdw>
                </a:effectLst>
              </a:rPr>
              <a:t>QTB</a:t>
            </a:r>
          </a:p>
        </p:txBody>
      </p:sp>
      <p:sp>
        <p:nvSpPr>
          <p:cNvPr id="19591" name="Text Box 135"/>
          <p:cNvSpPr txBox="1">
            <a:spLocks noChangeArrowheads="1"/>
          </p:cNvSpPr>
          <p:nvPr/>
        </p:nvSpPr>
        <p:spPr bwMode="auto">
          <a:xfrm>
            <a:off x="5791200" y="5791200"/>
            <a:ext cx="3178175" cy="673100"/>
          </a:xfrm>
          <a:prstGeom prst="rect">
            <a:avLst/>
          </a:prstGeom>
          <a:noFill/>
          <a:ln w="12700">
            <a:noFill/>
            <a:miter lim="800000"/>
            <a:headEnd type="none" w="sm" len="sm"/>
            <a:tailEnd type="none" w="sm" len="sm"/>
          </a:ln>
          <a:effectLst/>
        </p:spPr>
        <p:txBody>
          <a:bodyPr>
            <a:spAutoFit/>
          </a:bodyPr>
          <a:lstStyle/>
          <a:p>
            <a:pPr>
              <a:lnSpc>
                <a:spcPct val="30000"/>
              </a:lnSpc>
              <a:spcBef>
                <a:spcPct val="50000"/>
              </a:spcBef>
            </a:pPr>
            <a:endParaRPr lang="en-US" sz="2000" i="1">
              <a:solidFill>
                <a:schemeClr val="tx1"/>
              </a:solidFill>
            </a:endParaRPr>
          </a:p>
          <a:p>
            <a:pPr>
              <a:lnSpc>
                <a:spcPct val="30000"/>
              </a:lnSpc>
              <a:spcBef>
                <a:spcPct val="50000"/>
              </a:spcBef>
            </a:pPr>
            <a:r>
              <a:rPr lang="en-US" sz="2000" i="1">
                <a:solidFill>
                  <a:schemeClr val="tx1"/>
                </a:solidFill>
              </a:rPr>
              <a:t>Garrison Commander</a:t>
            </a:r>
          </a:p>
          <a:p>
            <a:pPr>
              <a:lnSpc>
                <a:spcPct val="30000"/>
              </a:lnSpc>
              <a:spcBef>
                <a:spcPct val="50000"/>
              </a:spcBef>
            </a:pPr>
            <a:r>
              <a:rPr lang="en-US" sz="2000" i="1">
                <a:solidFill>
                  <a:schemeClr val="tx1"/>
                </a:solidFill>
              </a:rPr>
              <a:t>Fort Huachuca</a:t>
            </a:r>
            <a:endParaRPr lang="en-US" sz="20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667000"/>
            <a:ext cx="3962400" cy="169277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Video of Col Chopin</a:t>
            </a:r>
          </a:p>
          <a:p>
            <a:pPr marL="514350" indent="-514350">
              <a:buAutoNum type="arabicParenR"/>
            </a:pPr>
            <a:r>
              <a:rPr lang="en-US" sz="2400" dirty="0" smtClean="0">
                <a:effectLst>
                  <a:outerShdw blurRad="38100" dist="38100" dir="2700000" algn="tl">
                    <a:srgbClr val="000000">
                      <a:alpha val="43137"/>
                    </a:srgbClr>
                  </a:outerShdw>
                </a:effectLst>
                <a:latin typeface="+mj-lt"/>
              </a:rPr>
              <a:t>Dining </a:t>
            </a:r>
            <a:r>
              <a:rPr lang="en-US" sz="2400" dirty="0">
                <a:effectLst>
                  <a:outerShdw blurRad="38100" dist="38100" dir="2700000" algn="tl">
                    <a:srgbClr val="000000">
                      <a:alpha val="43137"/>
                    </a:srgbClr>
                  </a:outerShdw>
                </a:effectLst>
                <a:latin typeface="+mj-lt"/>
              </a:rPr>
              <a:t>H</a:t>
            </a:r>
            <a:r>
              <a:rPr lang="en-US" sz="2400" dirty="0" smtClean="0">
                <a:effectLst>
                  <a:outerShdw blurRad="38100" dist="38100" dir="2700000" algn="tl">
                    <a:srgbClr val="000000">
                      <a:alpha val="43137"/>
                    </a:srgbClr>
                  </a:outerShdw>
                </a:effectLst>
                <a:latin typeface="+mj-lt"/>
              </a:rPr>
              <a:t>all </a:t>
            </a:r>
            <a:r>
              <a:rPr lang="en-US" sz="2400" dirty="0">
                <a:effectLst>
                  <a:outerShdw blurRad="38100" dist="38100" dir="2700000" algn="tl">
                    <a:srgbClr val="000000">
                      <a:alpha val="43137"/>
                    </a:srgbClr>
                  </a:outerShdw>
                </a:effectLst>
                <a:latin typeface="+mj-lt"/>
              </a:rPr>
              <a:t>- 15 </a:t>
            </a:r>
            <a:r>
              <a:rPr lang="en-US" sz="2400" dirty="0" smtClean="0">
                <a:effectLst>
                  <a:outerShdw blurRad="38100" dist="38100" dir="2700000" algn="tl">
                    <a:srgbClr val="000000">
                      <a:alpha val="43137"/>
                    </a:srgbClr>
                  </a:outerShdw>
                </a:effectLst>
                <a:latin typeface="+mj-lt"/>
              </a:rPr>
              <a:t>minutes </a:t>
            </a:r>
          </a:p>
          <a:p>
            <a:pPr marL="514350" indent="-514350">
              <a:buAutoNum type="arabicParenR"/>
            </a:pPr>
            <a:r>
              <a:rPr lang="en-US" sz="2400" dirty="0">
                <a:effectLst>
                  <a:outerShdw blurRad="38100" dist="38100" dir="2700000" algn="tl">
                    <a:srgbClr val="000000">
                      <a:alpha val="43137"/>
                    </a:srgbClr>
                  </a:outerShdw>
                </a:effectLst>
                <a:latin typeface="+mj-lt"/>
              </a:rPr>
              <a:t>P</a:t>
            </a:r>
            <a:r>
              <a:rPr lang="en-US" sz="2400" dirty="0" smtClean="0">
                <a:effectLst>
                  <a:outerShdw blurRad="38100" dist="38100" dir="2700000" algn="tl">
                    <a:srgbClr val="000000">
                      <a:alpha val="43137"/>
                    </a:srgbClr>
                  </a:outerShdw>
                </a:effectLst>
                <a:latin typeface="+mj-lt"/>
              </a:rPr>
              <a:t>ublic Safety </a:t>
            </a:r>
            <a:r>
              <a:rPr lang="en-US" sz="2400" dirty="0">
                <a:effectLst>
                  <a:outerShdw blurRad="38100" dist="38100" dir="2700000" algn="tl">
                    <a:srgbClr val="000000">
                      <a:alpha val="43137"/>
                    </a:srgbClr>
                  </a:outerShdw>
                </a:effectLst>
                <a:latin typeface="+mj-lt"/>
              </a:rPr>
              <a:t>- 13 </a:t>
            </a:r>
            <a:r>
              <a:rPr lang="en-US" sz="2400" dirty="0" smtClean="0">
                <a:effectLst>
                  <a:outerShdw blurRad="38100" dist="38100" dir="2700000" algn="tl">
                    <a:srgbClr val="000000">
                      <a:alpha val="43137"/>
                    </a:srgbClr>
                  </a:outerShdw>
                </a:effectLst>
                <a:latin typeface="+mj-lt"/>
              </a:rPr>
              <a:t>minutes</a:t>
            </a:r>
          </a:p>
          <a:p>
            <a:pPr marL="514350" indent="-514350">
              <a:buAutoNum type="arabicParenR"/>
            </a:pPr>
            <a:r>
              <a:rPr lang="en-US" sz="2400" dirty="0">
                <a:effectLst>
                  <a:outerShdw blurRad="38100" dist="38100" dir="2700000" algn="tl">
                    <a:srgbClr val="000000">
                      <a:alpha val="43137"/>
                    </a:srgbClr>
                  </a:outerShdw>
                </a:effectLst>
                <a:latin typeface="+mj-lt"/>
              </a:rPr>
              <a:t>J</a:t>
            </a:r>
            <a:r>
              <a:rPr lang="en-US" sz="2400" dirty="0" smtClean="0">
                <a:effectLst>
                  <a:outerShdw blurRad="38100" dist="38100" dir="2700000" algn="tl">
                    <a:srgbClr val="000000">
                      <a:alpha val="43137"/>
                    </a:srgbClr>
                  </a:outerShdw>
                </a:effectLst>
                <a:latin typeface="+mj-lt"/>
              </a:rPr>
              <a:t>anitorial </a:t>
            </a:r>
            <a:r>
              <a:rPr lang="en-US" sz="2400" dirty="0">
                <a:effectLst>
                  <a:outerShdw blurRad="38100" dist="38100" dir="2700000" algn="tl">
                    <a:srgbClr val="000000">
                      <a:alpha val="43137"/>
                    </a:srgbClr>
                  </a:outerShdw>
                </a:effectLst>
                <a:latin typeface="+mj-lt"/>
              </a:rPr>
              <a:t>- 22 </a:t>
            </a:r>
            <a:r>
              <a:rPr lang="en-US" sz="2400" dirty="0" smtClean="0">
                <a:effectLst>
                  <a:outerShdw blurRad="38100" dist="38100" dir="2700000" algn="tl">
                    <a:srgbClr val="000000">
                      <a:alpha val="43137"/>
                    </a:srgbClr>
                  </a:outerShdw>
                </a:effectLst>
                <a:latin typeface="+mj-lt"/>
              </a:rPr>
              <a:t>minutes</a:t>
            </a:r>
            <a:endParaRPr lang="en-US" sz="2400" dirty="0">
              <a:effectLst>
                <a:outerShdw blurRad="38100" dist="38100" dir="2700000" algn="tl">
                  <a:srgbClr val="000000">
                    <a:alpha val="43137"/>
                  </a:srgbClr>
                </a:outerShdw>
              </a:effectLst>
              <a:latin typeface="+mj-lt"/>
            </a:endParaRP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A70CC512-1A77-44B8-9C00-B468E6EA3112}" type="slidenum">
              <a:rPr lang="en-US" smtClean="0"/>
              <a:pPr/>
              <a:t>59</a:t>
            </a:fld>
            <a:endParaRPr lang="en-US"/>
          </a:p>
        </p:txBody>
      </p:sp>
      <p:grpSp>
        <p:nvGrpSpPr>
          <p:cNvPr id="5" name="Group 4"/>
          <p:cNvGrpSpPr/>
          <p:nvPr/>
        </p:nvGrpSpPr>
        <p:grpSpPr>
          <a:xfrm>
            <a:off x="5929312" y="158750"/>
            <a:ext cx="3138488" cy="1808233"/>
            <a:chOff x="3505200" y="158750"/>
            <a:chExt cx="3138488" cy="1808233"/>
          </a:xfrm>
        </p:grpSpPr>
        <p:sp>
          <p:nvSpPr>
            <p:cNvPr id="6"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8"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0"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1"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2"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3"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4"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5"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6"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7"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8"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19"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0"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2"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3"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4"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5"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6"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7"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8"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29"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0"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1"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2"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3"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4"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5"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6"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457200"/>
            <a:ext cx="8229600" cy="1143000"/>
          </a:xfrm>
        </p:spPr>
        <p:txBody>
          <a:bodyPr>
            <a:normAutofit fontScale="90000"/>
          </a:bodyPr>
          <a:lstStyle/>
          <a:p>
            <a:pPr algn="l"/>
            <a:r>
              <a:rPr lang="en-US" dirty="0"/>
              <a:t>Planning Provides Means </a:t>
            </a:r>
            <a:r>
              <a:rPr lang="en-US" dirty="0" smtClean="0"/>
              <a:t/>
            </a:r>
            <a:br>
              <a:rPr lang="en-US" dirty="0" smtClean="0"/>
            </a:br>
            <a:r>
              <a:rPr lang="en-US" dirty="0" smtClean="0"/>
              <a:t>of </a:t>
            </a:r>
            <a:r>
              <a:rPr lang="en-US" dirty="0"/>
              <a:t>Mission Evaluation</a:t>
            </a:r>
          </a:p>
        </p:txBody>
      </p:sp>
      <p:sp>
        <p:nvSpPr>
          <p:cNvPr id="40963" name="Rectangle 3"/>
          <p:cNvSpPr>
            <a:spLocks noGrp="1" noChangeArrowheads="1"/>
          </p:cNvSpPr>
          <p:nvPr>
            <p:ph idx="1"/>
          </p:nvPr>
        </p:nvSpPr>
        <p:spPr>
          <a:xfrm>
            <a:off x="685800" y="2057400"/>
            <a:ext cx="7772400" cy="4114800"/>
          </a:xfrm>
        </p:spPr>
        <p:txBody>
          <a:bodyPr/>
          <a:lstStyle/>
          <a:p>
            <a:pPr>
              <a:lnSpc>
                <a:spcPct val="90000"/>
              </a:lnSpc>
            </a:pPr>
            <a:r>
              <a:rPr lang="en-US" dirty="0" smtClean="0"/>
              <a:t>Developing plans establishes </a:t>
            </a:r>
          </a:p>
          <a:p>
            <a:pPr lvl="1">
              <a:lnSpc>
                <a:spcPct val="90000"/>
              </a:lnSpc>
            </a:pPr>
            <a:r>
              <a:rPr lang="en-US" dirty="0" smtClean="0"/>
              <a:t>Personal commitment to results</a:t>
            </a:r>
          </a:p>
          <a:p>
            <a:pPr lvl="1">
              <a:lnSpc>
                <a:spcPct val="90000"/>
              </a:lnSpc>
            </a:pPr>
            <a:r>
              <a:rPr lang="en-US" dirty="0" smtClean="0"/>
              <a:t>Personal accountability for results</a:t>
            </a:r>
          </a:p>
          <a:p>
            <a:pPr>
              <a:lnSpc>
                <a:spcPct val="90000"/>
              </a:lnSpc>
            </a:pPr>
            <a:r>
              <a:rPr lang="en-US" dirty="0" smtClean="0"/>
              <a:t>Comparing progress to plan enables</a:t>
            </a:r>
          </a:p>
          <a:p>
            <a:pPr lvl="1">
              <a:lnSpc>
                <a:spcPct val="90000"/>
              </a:lnSpc>
            </a:pPr>
            <a:r>
              <a:rPr lang="en-US" dirty="0" smtClean="0"/>
              <a:t>Rapid response to good and bad progress</a:t>
            </a:r>
          </a:p>
          <a:p>
            <a:pPr lvl="1">
              <a:lnSpc>
                <a:spcPct val="90000"/>
              </a:lnSpc>
            </a:pPr>
            <a:r>
              <a:rPr lang="en-US" dirty="0" smtClean="0"/>
              <a:t>Management by exception</a:t>
            </a:r>
          </a:p>
          <a:p>
            <a:pPr>
              <a:lnSpc>
                <a:spcPct val="90000"/>
              </a:lnSpc>
            </a:pPr>
            <a:r>
              <a:rPr lang="en-US" dirty="0" smtClean="0"/>
              <a:t>Plans create ability to recognize and reward success - accountability</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6</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457200"/>
            <a:ext cx="8229600" cy="1143000"/>
          </a:xfrm>
        </p:spPr>
        <p:txBody>
          <a:bodyPr>
            <a:normAutofit fontScale="90000"/>
          </a:bodyPr>
          <a:lstStyle/>
          <a:p>
            <a:pPr algn="l"/>
            <a:r>
              <a:rPr lang="en-US" dirty="0"/>
              <a:t>After Action Review </a:t>
            </a:r>
            <a:r>
              <a:rPr lang="en-US" dirty="0" smtClean="0"/>
              <a:t/>
            </a:r>
            <a:br>
              <a:rPr lang="en-US" dirty="0" smtClean="0"/>
            </a:br>
            <a:r>
              <a:rPr lang="en-US" dirty="0" smtClean="0"/>
              <a:t>Summary</a:t>
            </a:r>
            <a:endParaRPr lang="en-US" dirty="0"/>
          </a:p>
        </p:txBody>
      </p:sp>
      <p:sp>
        <p:nvSpPr>
          <p:cNvPr id="39939" name="Rectangle 3"/>
          <p:cNvSpPr>
            <a:spLocks noGrp="1" noChangeArrowheads="1"/>
          </p:cNvSpPr>
          <p:nvPr>
            <p:ph idx="1"/>
          </p:nvPr>
        </p:nvSpPr>
        <p:spPr>
          <a:xfrm>
            <a:off x="685800" y="2133600"/>
            <a:ext cx="7772400" cy="4114800"/>
          </a:xfrm>
        </p:spPr>
        <p:txBody>
          <a:bodyPr/>
          <a:lstStyle/>
          <a:p>
            <a:pPr>
              <a:lnSpc>
                <a:spcPct val="90000"/>
              </a:lnSpc>
            </a:pPr>
            <a:r>
              <a:rPr lang="en-US" dirty="0" smtClean="0"/>
              <a:t>Good after action reviews are essential </a:t>
            </a:r>
            <a:r>
              <a:rPr lang="en-US" smtClean="0"/>
              <a:t>in Winning </a:t>
            </a:r>
            <a:r>
              <a:rPr lang="en-US" dirty="0" smtClean="0"/>
              <a:t>the Cost </a:t>
            </a:r>
            <a:r>
              <a:rPr lang="en-US" dirty="0"/>
              <a:t>W</a:t>
            </a:r>
            <a:r>
              <a:rPr lang="en-US" dirty="0" smtClean="0"/>
              <a:t>ar</a:t>
            </a:r>
          </a:p>
          <a:p>
            <a:pPr>
              <a:lnSpc>
                <a:spcPct val="90000"/>
              </a:lnSpc>
            </a:pPr>
            <a:r>
              <a:rPr lang="en-US" dirty="0" smtClean="0"/>
              <a:t>Provides regularly scheduled forum for</a:t>
            </a:r>
          </a:p>
          <a:p>
            <a:pPr lvl="1">
              <a:lnSpc>
                <a:spcPct val="90000"/>
              </a:lnSpc>
            </a:pPr>
            <a:r>
              <a:rPr lang="en-US" dirty="0" smtClean="0"/>
              <a:t>Reviewing productivity </a:t>
            </a:r>
          </a:p>
          <a:p>
            <a:pPr lvl="1">
              <a:lnSpc>
                <a:spcPct val="90000"/>
              </a:lnSpc>
            </a:pPr>
            <a:r>
              <a:rPr lang="en-US" dirty="0" smtClean="0"/>
              <a:t>Stimulating continuous improvement</a:t>
            </a:r>
          </a:p>
          <a:p>
            <a:pPr lvl="1">
              <a:lnSpc>
                <a:spcPct val="90000"/>
              </a:lnSpc>
            </a:pPr>
            <a:r>
              <a:rPr lang="en-US" dirty="0" smtClean="0"/>
              <a:t>Establishing accountability</a:t>
            </a:r>
          </a:p>
          <a:p>
            <a:pPr lvl="1">
              <a:lnSpc>
                <a:spcPct val="90000"/>
              </a:lnSpc>
            </a:pPr>
            <a:r>
              <a:rPr lang="en-US" dirty="0" smtClean="0"/>
              <a:t>Signaling approval or disapproval</a:t>
            </a:r>
          </a:p>
          <a:p>
            <a:pPr lvl="1">
              <a:lnSpc>
                <a:spcPct val="90000"/>
              </a:lnSpc>
            </a:pPr>
            <a:r>
              <a:rPr lang="en-US" dirty="0" smtClean="0"/>
              <a:t>Cost war leadership</a:t>
            </a:r>
          </a:p>
          <a:p>
            <a:pPr lvl="1">
              <a:lnSpc>
                <a:spcPct val="90000"/>
              </a:lnSpc>
            </a:pP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60</a:t>
            </a:fld>
            <a:endParaRPr lang="en-US"/>
          </a:p>
        </p:txBody>
      </p:sp>
      <p:grpSp>
        <p:nvGrpSpPr>
          <p:cNvPr id="6" name="Group 5"/>
          <p:cNvGrpSpPr/>
          <p:nvPr/>
        </p:nvGrpSpPr>
        <p:grpSpPr>
          <a:xfrm>
            <a:off x="5929312" y="158750"/>
            <a:ext cx="3138488" cy="1808233"/>
            <a:chOff x="3505200" y="158750"/>
            <a:chExt cx="3138488" cy="1808233"/>
          </a:xfrm>
        </p:grpSpPr>
        <p:sp>
          <p:nvSpPr>
            <p:cNvPr id="7" name="Oval 47"/>
            <p:cNvSpPr>
              <a:spLocks noChangeArrowheads="1"/>
            </p:cNvSpPr>
            <p:nvPr/>
          </p:nvSpPr>
          <p:spPr bwMode="auto">
            <a:xfrm>
              <a:off x="3932441" y="158750"/>
              <a:ext cx="2447722" cy="1420218"/>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3715021" y="1499717"/>
              <a:ext cx="673883" cy="153253"/>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4672953" y="590694"/>
              <a:ext cx="965529" cy="556331"/>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4746595" y="713506"/>
              <a:ext cx="852728" cy="277116"/>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4577101" y="729251"/>
              <a:ext cx="121568" cy="11756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5235204" y="729251"/>
              <a:ext cx="30392" cy="11756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4577101" y="972252"/>
              <a:ext cx="329636" cy="11756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3920752" y="867809"/>
              <a:ext cx="758046" cy="525"/>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5632638" y="867809"/>
              <a:ext cx="729992" cy="525"/>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3505200" y="1719625"/>
              <a:ext cx="1135607" cy="157452"/>
            </a:xfrm>
            <a:prstGeom prst="rect">
              <a:avLst/>
            </a:prstGeom>
            <a:noFill/>
            <a:ln w="9525">
              <a:noFill/>
              <a:miter lim="800000"/>
              <a:headEnd/>
              <a:tailEnd/>
            </a:ln>
          </p:spPr>
          <p:txBody>
            <a:bodyPr/>
            <a:lstStyle/>
            <a:p>
              <a:endParaRPr lang="en-US"/>
            </a:p>
          </p:txBody>
        </p:sp>
        <p:sp>
          <p:nvSpPr>
            <p:cNvPr id="17" name="Rectangle 60"/>
            <p:cNvSpPr>
              <a:spLocks noChangeArrowheads="1"/>
            </p:cNvSpPr>
            <p:nvPr/>
          </p:nvSpPr>
          <p:spPr bwMode="auto">
            <a:xfrm>
              <a:off x="3725542" y="1155422"/>
              <a:ext cx="921110" cy="117039"/>
            </a:xfrm>
            <a:prstGeom prst="rect">
              <a:avLst/>
            </a:prstGeom>
            <a:noFill/>
            <a:ln w="9525">
              <a:noFill/>
              <a:miter lim="800000"/>
              <a:headEnd/>
              <a:tailEnd/>
            </a:ln>
          </p:spPr>
          <p:txBody>
            <a:bodyPr/>
            <a:lstStyle/>
            <a:p>
              <a:endParaRPr lang="en-US"/>
            </a:p>
          </p:txBody>
        </p:sp>
        <p:sp>
          <p:nvSpPr>
            <p:cNvPr id="18" name="Rectangle 67"/>
            <p:cNvSpPr>
              <a:spLocks noChangeArrowheads="1"/>
            </p:cNvSpPr>
            <p:nvPr/>
          </p:nvSpPr>
          <p:spPr bwMode="auto">
            <a:xfrm>
              <a:off x="4174992" y="1328619"/>
              <a:ext cx="262423" cy="117564"/>
            </a:xfrm>
            <a:prstGeom prst="rect">
              <a:avLst/>
            </a:prstGeom>
            <a:noFill/>
            <a:ln w="9525">
              <a:noFill/>
              <a:miter lim="800000"/>
              <a:headEnd/>
              <a:tailEnd/>
            </a:ln>
          </p:spPr>
          <p:txBody>
            <a:bodyPr/>
            <a:lstStyle/>
            <a:p>
              <a:endParaRPr lang="en-US"/>
            </a:p>
          </p:txBody>
        </p:sp>
        <p:sp>
          <p:nvSpPr>
            <p:cNvPr id="19" name="Rectangle 69"/>
            <p:cNvSpPr>
              <a:spLocks noChangeArrowheads="1"/>
            </p:cNvSpPr>
            <p:nvPr/>
          </p:nvSpPr>
          <p:spPr bwMode="auto">
            <a:xfrm>
              <a:off x="3725542" y="1498667"/>
              <a:ext cx="975465" cy="117564"/>
            </a:xfrm>
            <a:prstGeom prst="rect">
              <a:avLst/>
            </a:prstGeom>
            <a:noFill/>
            <a:ln w="9525">
              <a:noFill/>
              <a:miter lim="800000"/>
              <a:headEnd/>
              <a:tailEnd/>
            </a:ln>
          </p:spPr>
          <p:txBody>
            <a:bodyPr/>
            <a:lstStyle/>
            <a:p>
              <a:endParaRPr lang="en-US"/>
            </a:p>
          </p:txBody>
        </p:sp>
        <p:sp>
          <p:nvSpPr>
            <p:cNvPr id="20" name="Line 72"/>
            <p:cNvSpPr>
              <a:spLocks noChangeShapeType="1"/>
            </p:cNvSpPr>
            <p:nvPr/>
          </p:nvSpPr>
          <p:spPr bwMode="auto">
            <a:xfrm>
              <a:off x="5159224" y="1153847"/>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1" name="Line 74"/>
            <p:cNvSpPr>
              <a:spLocks noChangeShapeType="1"/>
            </p:cNvSpPr>
            <p:nvPr/>
          </p:nvSpPr>
          <p:spPr bwMode="auto">
            <a:xfrm>
              <a:off x="5155717" y="158750"/>
              <a:ext cx="0" cy="431944"/>
            </a:xfrm>
            <a:prstGeom prst="line">
              <a:avLst/>
            </a:prstGeom>
            <a:noFill/>
            <a:ln w="12700">
              <a:solidFill>
                <a:srgbClr val="5F5F5F"/>
              </a:solidFill>
              <a:round/>
              <a:headEnd type="none" w="sm" len="sm"/>
              <a:tailEnd type="none" w="sm" len="sm"/>
            </a:ln>
          </p:spPr>
          <p:txBody>
            <a:bodyPr/>
            <a:lstStyle/>
            <a:p>
              <a:endParaRPr lang="en-US"/>
            </a:p>
          </p:txBody>
        </p:sp>
        <p:sp>
          <p:nvSpPr>
            <p:cNvPr id="22" name="Rectangle 45"/>
            <p:cNvSpPr>
              <a:spLocks noChangeArrowheads="1"/>
            </p:cNvSpPr>
            <p:nvPr/>
          </p:nvSpPr>
          <p:spPr bwMode="auto">
            <a:xfrm>
              <a:off x="4517995" y="657352"/>
              <a:ext cx="0" cy="182354"/>
            </a:xfrm>
            <a:prstGeom prst="rect">
              <a:avLst/>
            </a:prstGeom>
            <a:noFill/>
            <a:ln w="9525">
              <a:noFill/>
              <a:miter lim="800000"/>
              <a:headEnd/>
              <a:tailEnd/>
            </a:ln>
          </p:spPr>
          <p:txBody>
            <a:bodyPr wrap="none" lIns="0" tIns="0" rIns="0" bIns="0">
              <a:spAutoFit/>
            </a:bodyPr>
            <a:lstStyle/>
            <a:p>
              <a:endParaRPr lang="en-US" sz="1200"/>
            </a:p>
          </p:txBody>
        </p:sp>
        <p:sp>
          <p:nvSpPr>
            <p:cNvPr id="23" name="Rectangle 49"/>
            <p:cNvSpPr>
              <a:spLocks noChangeArrowheads="1"/>
            </p:cNvSpPr>
            <p:nvPr/>
          </p:nvSpPr>
          <p:spPr bwMode="auto">
            <a:xfrm>
              <a:off x="4844936" y="718137"/>
              <a:ext cx="30143" cy="123779"/>
            </a:xfrm>
            <a:prstGeom prst="rect">
              <a:avLst/>
            </a:prstGeom>
            <a:noFill/>
            <a:ln w="9525">
              <a:noFill/>
              <a:miter lim="800000"/>
              <a:headEnd/>
              <a:tailEnd/>
            </a:ln>
          </p:spPr>
          <p:txBody>
            <a:bodyPr/>
            <a:lstStyle/>
            <a:p>
              <a:endParaRPr lang="en-US"/>
            </a:p>
          </p:txBody>
        </p:sp>
        <p:sp>
          <p:nvSpPr>
            <p:cNvPr id="24" name="Rectangle 50"/>
            <p:cNvSpPr>
              <a:spLocks noChangeArrowheads="1"/>
            </p:cNvSpPr>
            <p:nvPr/>
          </p:nvSpPr>
          <p:spPr bwMode="auto">
            <a:xfrm>
              <a:off x="4192214" y="973985"/>
              <a:ext cx="326940" cy="123779"/>
            </a:xfrm>
            <a:prstGeom prst="rect">
              <a:avLst/>
            </a:prstGeom>
            <a:noFill/>
            <a:ln w="9525">
              <a:noFill/>
              <a:miter lim="800000"/>
              <a:headEnd/>
              <a:tailEnd/>
            </a:ln>
          </p:spPr>
          <p:txBody>
            <a:bodyPr/>
            <a:lstStyle/>
            <a:p>
              <a:endParaRPr lang="en-US"/>
            </a:p>
          </p:txBody>
        </p:sp>
        <p:sp>
          <p:nvSpPr>
            <p:cNvPr id="25" name="Rectangle 53"/>
            <p:cNvSpPr>
              <a:spLocks noChangeArrowheads="1"/>
            </p:cNvSpPr>
            <p:nvPr/>
          </p:nvSpPr>
          <p:spPr bwMode="auto">
            <a:xfrm>
              <a:off x="4597412" y="1759763"/>
              <a:ext cx="1719336" cy="165776"/>
            </a:xfrm>
            <a:prstGeom prst="rect">
              <a:avLst/>
            </a:prstGeom>
            <a:noFill/>
            <a:ln w="9525">
              <a:noFill/>
              <a:miter lim="800000"/>
              <a:headEnd/>
              <a:tailEnd/>
            </a:ln>
          </p:spPr>
          <p:txBody>
            <a:bodyPr/>
            <a:lstStyle/>
            <a:p>
              <a:endParaRPr lang="en-US"/>
            </a:p>
          </p:txBody>
        </p:sp>
        <p:sp>
          <p:nvSpPr>
            <p:cNvPr id="26" name="Rectangle 54"/>
            <p:cNvSpPr>
              <a:spLocks noChangeArrowheads="1"/>
            </p:cNvSpPr>
            <p:nvPr/>
          </p:nvSpPr>
          <p:spPr bwMode="auto">
            <a:xfrm>
              <a:off x="4597412" y="1766947"/>
              <a:ext cx="1984830" cy="200036"/>
            </a:xfrm>
            <a:prstGeom prst="rect">
              <a:avLst/>
            </a:prstGeom>
            <a:noFill/>
            <a:ln w="9525">
              <a:noFill/>
              <a:miter lim="800000"/>
              <a:headEnd/>
              <a:tailEnd/>
            </a:ln>
          </p:spPr>
          <p:txBody>
            <a:bodyPr wrap="none" lIns="0" tIns="0" rIns="0" bIns="0">
              <a:spAutoFit/>
            </a:bodyPr>
            <a:lstStyle/>
            <a:p>
              <a:r>
                <a:rPr lang="en-US" sz="1300" i="1" dirty="0" smtClean="0">
                  <a:solidFill>
                    <a:srgbClr val="CC0000"/>
                  </a:solidFill>
                  <a:latin typeface="Arial" charset="0"/>
                </a:rPr>
                <a:t>Cost After Action </a:t>
              </a:r>
              <a:r>
                <a:rPr lang="en-US" sz="1300" i="1" dirty="0">
                  <a:solidFill>
                    <a:srgbClr val="CC0000"/>
                  </a:solidFill>
                  <a:latin typeface="Arial" charset="0"/>
                </a:rPr>
                <a:t>Review</a:t>
              </a:r>
              <a:endParaRPr lang="en-US" sz="1200" dirty="0"/>
            </a:p>
          </p:txBody>
        </p:sp>
        <p:sp>
          <p:nvSpPr>
            <p:cNvPr id="27" name="Rectangle 55"/>
            <p:cNvSpPr>
              <a:spLocks noChangeArrowheads="1"/>
            </p:cNvSpPr>
            <p:nvPr/>
          </p:nvSpPr>
          <p:spPr bwMode="auto">
            <a:xfrm>
              <a:off x="5021159" y="588279"/>
              <a:ext cx="931549" cy="161355"/>
            </a:xfrm>
            <a:prstGeom prst="rect">
              <a:avLst/>
            </a:prstGeom>
            <a:noFill/>
            <a:ln w="9525">
              <a:noFill/>
              <a:miter lim="800000"/>
              <a:headEnd/>
              <a:tailEnd/>
            </a:ln>
          </p:spPr>
          <p:txBody>
            <a:bodyPr/>
            <a:lstStyle/>
            <a:p>
              <a:endParaRPr lang="en-US"/>
            </a:p>
          </p:txBody>
        </p:sp>
        <p:sp>
          <p:nvSpPr>
            <p:cNvPr id="28" name="Rectangle 56"/>
            <p:cNvSpPr>
              <a:spLocks noChangeArrowheads="1"/>
            </p:cNvSpPr>
            <p:nvPr/>
          </p:nvSpPr>
          <p:spPr bwMode="auto">
            <a:xfrm>
              <a:off x="4877398" y="1193362"/>
              <a:ext cx="1508912" cy="123779"/>
            </a:xfrm>
            <a:prstGeom prst="rect">
              <a:avLst/>
            </a:prstGeom>
            <a:noFill/>
            <a:ln w="9525">
              <a:noFill/>
              <a:miter lim="800000"/>
              <a:headEnd/>
              <a:tailEnd/>
            </a:ln>
          </p:spPr>
          <p:txBody>
            <a:bodyPr/>
            <a:lstStyle/>
            <a:p>
              <a:endParaRPr lang="en-US"/>
            </a:p>
          </p:txBody>
        </p:sp>
        <p:sp>
          <p:nvSpPr>
            <p:cNvPr id="29" name="Rectangle 57"/>
            <p:cNvSpPr>
              <a:spLocks noChangeArrowheads="1"/>
            </p:cNvSpPr>
            <p:nvPr/>
          </p:nvSpPr>
          <p:spPr bwMode="auto">
            <a:xfrm>
              <a:off x="4876818" y="1177889"/>
              <a:ext cx="146080" cy="168539"/>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0" name="Rectangle 58"/>
            <p:cNvSpPr>
              <a:spLocks noChangeArrowheads="1"/>
            </p:cNvSpPr>
            <p:nvPr/>
          </p:nvSpPr>
          <p:spPr bwMode="auto">
            <a:xfrm>
              <a:off x="5019420" y="1198335"/>
              <a:ext cx="1624268" cy="152514"/>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Performance Measurement</a:t>
              </a:r>
              <a:endParaRPr lang="en-US" sz="1200"/>
            </a:p>
          </p:txBody>
        </p:sp>
        <p:sp>
          <p:nvSpPr>
            <p:cNvPr id="31" name="Rectangle 59"/>
            <p:cNvSpPr>
              <a:spLocks noChangeArrowheads="1"/>
            </p:cNvSpPr>
            <p:nvPr/>
          </p:nvSpPr>
          <p:spPr bwMode="auto">
            <a:xfrm>
              <a:off x="4877398" y="1373505"/>
              <a:ext cx="1182551" cy="123779"/>
            </a:xfrm>
            <a:prstGeom prst="rect">
              <a:avLst/>
            </a:prstGeom>
            <a:noFill/>
            <a:ln w="9525">
              <a:noFill/>
              <a:miter lim="800000"/>
              <a:headEnd/>
              <a:tailEnd/>
            </a:ln>
          </p:spPr>
          <p:txBody>
            <a:bodyPr/>
            <a:lstStyle/>
            <a:p>
              <a:endParaRPr lang="en-US"/>
            </a:p>
          </p:txBody>
        </p:sp>
        <p:sp>
          <p:nvSpPr>
            <p:cNvPr id="32" name="Rectangle 60"/>
            <p:cNvSpPr>
              <a:spLocks noChangeArrowheads="1"/>
            </p:cNvSpPr>
            <p:nvPr/>
          </p:nvSpPr>
          <p:spPr bwMode="auto">
            <a:xfrm>
              <a:off x="4876818" y="1359138"/>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3" name="Rectangle 61"/>
            <p:cNvSpPr>
              <a:spLocks noChangeArrowheads="1"/>
            </p:cNvSpPr>
            <p:nvPr/>
          </p:nvSpPr>
          <p:spPr bwMode="auto">
            <a:xfrm>
              <a:off x="5019420" y="1379583"/>
              <a:ext cx="1238200"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Fixed Accountability</a:t>
              </a:r>
              <a:endParaRPr lang="en-US" sz="1200" dirty="0"/>
            </a:p>
          </p:txBody>
        </p:sp>
        <p:sp>
          <p:nvSpPr>
            <p:cNvPr id="34" name="Rectangle 62"/>
            <p:cNvSpPr>
              <a:spLocks noChangeArrowheads="1"/>
            </p:cNvSpPr>
            <p:nvPr/>
          </p:nvSpPr>
          <p:spPr bwMode="auto">
            <a:xfrm>
              <a:off x="4877398" y="1549780"/>
              <a:ext cx="1431234" cy="122122"/>
            </a:xfrm>
            <a:prstGeom prst="rect">
              <a:avLst/>
            </a:prstGeom>
            <a:noFill/>
            <a:ln w="9525">
              <a:noFill/>
              <a:miter lim="800000"/>
              <a:headEnd/>
              <a:tailEnd/>
            </a:ln>
          </p:spPr>
          <p:txBody>
            <a:bodyPr/>
            <a:lstStyle/>
            <a:p>
              <a:endParaRPr lang="en-US"/>
            </a:p>
          </p:txBody>
        </p:sp>
        <p:sp>
          <p:nvSpPr>
            <p:cNvPr id="35" name="Rectangle 63"/>
            <p:cNvSpPr>
              <a:spLocks noChangeArrowheads="1"/>
            </p:cNvSpPr>
            <p:nvPr/>
          </p:nvSpPr>
          <p:spPr bwMode="auto">
            <a:xfrm>
              <a:off x="4876818" y="1533755"/>
              <a:ext cx="146080" cy="167986"/>
            </a:xfrm>
            <a:prstGeom prst="rect">
              <a:avLst/>
            </a:prstGeom>
            <a:noFill/>
            <a:ln w="9525">
              <a:noFill/>
              <a:miter lim="800000"/>
              <a:headEnd/>
              <a:tailEnd/>
            </a:ln>
          </p:spPr>
          <p:txBody>
            <a:bodyPr wrap="none" lIns="0" tIns="0" rIns="0" bIns="0">
              <a:spAutoFit/>
            </a:bodyPr>
            <a:lstStyle/>
            <a:p>
              <a:r>
                <a:rPr lang="en-US" sz="1100" b="0">
                  <a:solidFill>
                    <a:srgbClr val="000000"/>
                  </a:solidFill>
                  <a:latin typeface="Wingdings" pitchFamily="2" charset="2"/>
                </a:rPr>
                <a:t>È</a:t>
              </a:r>
              <a:endParaRPr lang="en-US" sz="1200"/>
            </a:p>
          </p:txBody>
        </p:sp>
        <p:sp>
          <p:nvSpPr>
            <p:cNvPr id="36" name="Rectangle 64"/>
            <p:cNvSpPr>
              <a:spLocks noChangeArrowheads="1"/>
            </p:cNvSpPr>
            <p:nvPr/>
          </p:nvSpPr>
          <p:spPr bwMode="auto">
            <a:xfrm>
              <a:off x="5019420" y="1554201"/>
              <a:ext cx="1536736" cy="152514"/>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Continuous Improvement</a:t>
              </a:r>
              <a:endParaRPr lang="en-US" sz="1200" dirty="0"/>
            </a:p>
          </p:txBody>
        </p:sp>
        <p:sp>
          <p:nvSpPr>
            <p:cNvPr id="37" name="AutoShape 65"/>
            <p:cNvSpPr>
              <a:spLocks noChangeArrowheads="1"/>
            </p:cNvSpPr>
            <p:nvPr/>
          </p:nvSpPr>
          <p:spPr bwMode="auto">
            <a:xfrm>
              <a:off x="5621129" y="656800"/>
              <a:ext cx="246365" cy="521089"/>
            </a:xfrm>
            <a:prstGeom prst="upArrow">
              <a:avLst>
                <a:gd name="adj1" fmla="val 50000"/>
                <a:gd name="adj2" fmla="val 55471"/>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381000"/>
            <a:ext cx="8229600" cy="1143000"/>
          </a:xfrm>
        </p:spPr>
        <p:txBody>
          <a:bodyPr>
            <a:normAutofit fontScale="90000"/>
          </a:bodyPr>
          <a:lstStyle/>
          <a:p>
            <a:pPr algn="l"/>
            <a:r>
              <a:rPr lang="en-US" dirty="0"/>
              <a:t>Planning Provides Low Cost Opportunity to Learn</a:t>
            </a:r>
          </a:p>
        </p:txBody>
      </p:sp>
      <p:sp>
        <p:nvSpPr>
          <p:cNvPr id="41987" name="Rectangle 3"/>
          <p:cNvSpPr>
            <a:spLocks noGrp="1" noChangeArrowheads="1"/>
          </p:cNvSpPr>
          <p:nvPr>
            <p:ph idx="1"/>
          </p:nvPr>
        </p:nvSpPr>
        <p:spPr>
          <a:xfrm>
            <a:off x="762000" y="2362200"/>
            <a:ext cx="7772400" cy="4114800"/>
          </a:xfrm>
        </p:spPr>
        <p:txBody>
          <a:bodyPr/>
          <a:lstStyle/>
          <a:p>
            <a:r>
              <a:rPr lang="en-US" dirty="0" smtClean="0"/>
              <a:t>Thinking ahead: </a:t>
            </a:r>
          </a:p>
          <a:p>
            <a:pPr lvl="1"/>
            <a:r>
              <a:rPr lang="en-US" dirty="0" smtClean="0"/>
              <a:t>Permits pitfall avoidance</a:t>
            </a:r>
          </a:p>
          <a:p>
            <a:pPr lvl="1"/>
            <a:r>
              <a:rPr lang="en-US" dirty="0" smtClean="0"/>
              <a:t>Maximizes likelihood of mission success</a:t>
            </a:r>
          </a:p>
          <a:p>
            <a:pPr lvl="1"/>
            <a:r>
              <a:rPr lang="en-US" dirty="0" smtClean="0"/>
              <a:t>Increases chances of finding path of least resistance </a:t>
            </a:r>
          </a:p>
          <a:p>
            <a:pPr lvl="1"/>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7</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57200"/>
            <a:ext cx="8229600" cy="1143000"/>
          </a:xfrm>
        </p:spPr>
        <p:txBody>
          <a:bodyPr>
            <a:normAutofit fontScale="90000"/>
          </a:bodyPr>
          <a:lstStyle/>
          <a:p>
            <a:pPr algn="l"/>
            <a:r>
              <a:rPr lang="en-US" dirty="0"/>
              <a:t>How Does Cost </a:t>
            </a:r>
            <a:r>
              <a:rPr lang="en-US" dirty="0" smtClean="0"/>
              <a:t/>
            </a:r>
            <a:br>
              <a:rPr lang="en-US" dirty="0" smtClean="0"/>
            </a:br>
            <a:r>
              <a:rPr lang="en-US" dirty="0" smtClean="0"/>
              <a:t>Planning </a:t>
            </a:r>
            <a:r>
              <a:rPr lang="en-US" dirty="0"/>
              <a:t>Work?</a:t>
            </a:r>
          </a:p>
        </p:txBody>
      </p:sp>
      <p:sp>
        <p:nvSpPr>
          <p:cNvPr id="6147" name="Rectangle 3"/>
          <p:cNvSpPr>
            <a:spLocks noGrp="1" noChangeArrowheads="1"/>
          </p:cNvSpPr>
          <p:nvPr>
            <p:ph idx="1"/>
          </p:nvPr>
        </p:nvSpPr>
        <p:spPr>
          <a:xfrm>
            <a:off x="685800" y="2133600"/>
            <a:ext cx="7772400" cy="4114800"/>
          </a:xfrm>
        </p:spPr>
        <p:txBody>
          <a:bodyPr/>
          <a:lstStyle/>
          <a:p>
            <a:pPr>
              <a:lnSpc>
                <a:spcPct val="90000"/>
              </a:lnSpc>
            </a:pPr>
            <a:r>
              <a:rPr lang="en-US" dirty="0" smtClean="0"/>
              <a:t>Leaders and subordinates periodically agree upon:</a:t>
            </a:r>
          </a:p>
          <a:p>
            <a:pPr lvl="1">
              <a:lnSpc>
                <a:spcPct val="90000"/>
              </a:lnSpc>
            </a:pPr>
            <a:r>
              <a:rPr lang="en-US" dirty="0" smtClean="0"/>
              <a:t>Short term productivity commitments</a:t>
            </a:r>
          </a:p>
          <a:p>
            <a:pPr lvl="2">
              <a:lnSpc>
                <a:spcPct val="90000"/>
              </a:lnSpc>
            </a:pPr>
            <a:r>
              <a:rPr lang="en-US" dirty="0" smtClean="0"/>
              <a:t>Future resources to be consumed</a:t>
            </a:r>
          </a:p>
          <a:p>
            <a:pPr lvl="2">
              <a:lnSpc>
                <a:spcPct val="90000"/>
              </a:lnSpc>
            </a:pPr>
            <a:r>
              <a:rPr lang="en-US" dirty="0" smtClean="0"/>
              <a:t>Future outputs to be produced</a:t>
            </a:r>
          </a:p>
          <a:p>
            <a:pPr lvl="1">
              <a:lnSpc>
                <a:spcPct val="90000"/>
              </a:lnSpc>
            </a:pPr>
            <a:r>
              <a:rPr lang="en-US" dirty="0" smtClean="0"/>
              <a:t>That meet the challenge of continuous improvement  </a:t>
            </a:r>
          </a:p>
          <a:p>
            <a:pPr lvl="1">
              <a:lnSpc>
                <a:spcPct val="90000"/>
              </a:lnSpc>
            </a:pPr>
            <a:r>
              <a:rPr lang="en-US" dirty="0" smtClean="0"/>
              <a:t>Which the subordinate assumes accountability to meet or exceed</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8</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1143000"/>
          </a:xfrm>
        </p:spPr>
        <p:txBody>
          <a:bodyPr>
            <a:normAutofit fontScale="90000"/>
          </a:bodyPr>
          <a:lstStyle/>
          <a:p>
            <a:pPr algn="l"/>
            <a:r>
              <a:rPr lang="en-US" dirty="0" smtClean="0"/>
              <a:t>Cost </a:t>
            </a:r>
            <a:r>
              <a:rPr lang="en-US" dirty="0"/>
              <a:t>Based Management </a:t>
            </a:r>
            <a:r>
              <a:rPr lang="en-US" dirty="0" smtClean="0"/>
              <a:t/>
            </a:r>
            <a:br>
              <a:rPr lang="en-US" dirty="0" smtClean="0"/>
            </a:br>
            <a:r>
              <a:rPr lang="en-US" dirty="0" smtClean="0"/>
              <a:t>Cycle </a:t>
            </a:r>
            <a:r>
              <a:rPr lang="en-US" dirty="0"/>
              <a:t>Example</a:t>
            </a:r>
          </a:p>
        </p:txBody>
      </p:sp>
      <p:sp>
        <p:nvSpPr>
          <p:cNvPr id="9219" name="Rectangle 3"/>
          <p:cNvSpPr>
            <a:spLocks noGrp="1" noChangeArrowheads="1"/>
          </p:cNvSpPr>
          <p:nvPr>
            <p:ph idx="1"/>
          </p:nvPr>
        </p:nvSpPr>
        <p:spPr>
          <a:xfrm>
            <a:off x="685800" y="2133600"/>
            <a:ext cx="7772400" cy="4419600"/>
          </a:xfrm>
        </p:spPr>
        <p:txBody>
          <a:bodyPr>
            <a:normAutofit/>
          </a:bodyPr>
          <a:lstStyle/>
          <a:p>
            <a:r>
              <a:rPr lang="en-US" dirty="0" smtClean="0"/>
              <a:t>A quarterly cycle of accountability plans the next period and reviews the prior</a:t>
            </a:r>
          </a:p>
          <a:p>
            <a:pPr lvl="1"/>
            <a:r>
              <a:rPr lang="en-US" dirty="0" smtClean="0"/>
              <a:t>Oct</a:t>
            </a:r>
            <a:r>
              <a:rPr lang="en-US" dirty="0"/>
              <a:t>: </a:t>
            </a:r>
            <a:r>
              <a:rPr lang="en-US" dirty="0" smtClean="0"/>
              <a:t>	Conduct 4Q After Action Review 			Negotiate </a:t>
            </a:r>
            <a:r>
              <a:rPr lang="en-US" dirty="0"/>
              <a:t>1Q Plan Commitment</a:t>
            </a:r>
          </a:p>
          <a:p>
            <a:pPr lvl="1"/>
            <a:r>
              <a:rPr lang="en-US" dirty="0"/>
              <a:t>Jan: </a:t>
            </a:r>
            <a:r>
              <a:rPr lang="en-US" dirty="0" smtClean="0"/>
              <a:t>	Conduct </a:t>
            </a:r>
            <a:r>
              <a:rPr lang="en-US" dirty="0"/>
              <a:t>1Q After Action Review </a:t>
            </a:r>
            <a:br>
              <a:rPr lang="en-US" dirty="0"/>
            </a:br>
            <a:r>
              <a:rPr lang="en-US" dirty="0" smtClean="0"/>
              <a:t>		Negotiate </a:t>
            </a:r>
            <a:r>
              <a:rPr lang="en-US" dirty="0"/>
              <a:t>2Q Plan Commitment</a:t>
            </a:r>
          </a:p>
          <a:p>
            <a:pPr lvl="1"/>
            <a:r>
              <a:rPr lang="en-US" dirty="0"/>
              <a:t>Apr: </a:t>
            </a:r>
            <a:r>
              <a:rPr lang="en-US" dirty="0" smtClean="0"/>
              <a:t>	Conduct </a:t>
            </a:r>
            <a:r>
              <a:rPr lang="en-US" dirty="0"/>
              <a:t>2Q After Action </a:t>
            </a:r>
            <a:r>
              <a:rPr lang="en-US" dirty="0" smtClean="0"/>
              <a:t>Review</a:t>
            </a:r>
            <a:r>
              <a:rPr lang="en-US" dirty="0"/>
              <a:t/>
            </a:r>
            <a:br>
              <a:rPr lang="en-US" dirty="0"/>
            </a:br>
            <a:r>
              <a:rPr lang="en-US" dirty="0" smtClean="0"/>
              <a:t>		Negotiate </a:t>
            </a:r>
            <a:r>
              <a:rPr lang="en-US" dirty="0"/>
              <a:t>3Q Plan Commitment</a:t>
            </a:r>
          </a:p>
          <a:p>
            <a:pPr lvl="1"/>
            <a:r>
              <a:rPr lang="en-US" dirty="0" err="1"/>
              <a:t>etc</a:t>
            </a:r>
            <a:r>
              <a:rPr lang="en-US" dirty="0"/>
              <a:t>, </a:t>
            </a:r>
            <a:r>
              <a:rPr lang="en-US" dirty="0" err="1"/>
              <a:t>etc</a:t>
            </a:r>
            <a:r>
              <a:rPr lang="en-US" dirty="0"/>
              <a:t>, </a:t>
            </a:r>
            <a:r>
              <a:rPr lang="en-US" dirty="0" err="1"/>
              <a:t>etc</a:t>
            </a:r>
            <a:r>
              <a:rPr lang="en-US" dirty="0"/>
              <a:t>, </a:t>
            </a:r>
            <a:r>
              <a:rPr lang="en-US" dirty="0" err="1"/>
              <a:t>etc</a:t>
            </a:r>
            <a:r>
              <a:rPr lang="en-US" dirty="0"/>
              <a:t>, </a:t>
            </a:r>
            <a:r>
              <a:rPr lang="en-US" dirty="0" err="1"/>
              <a:t>etc</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0C54CF1-54FE-438D-B9A8-EC83C60B2D01}" type="slidenum">
              <a:rPr lang="en-US" smtClean="0"/>
              <a:pPr/>
              <a:t>9</a:t>
            </a:fld>
            <a:endParaRPr lang="en-US"/>
          </a:p>
        </p:txBody>
      </p:sp>
      <p:grpSp>
        <p:nvGrpSpPr>
          <p:cNvPr id="6" name="Group 46"/>
          <p:cNvGrpSpPr>
            <a:grpSpLocks/>
          </p:cNvGrpSpPr>
          <p:nvPr/>
        </p:nvGrpSpPr>
        <p:grpSpPr bwMode="auto">
          <a:xfrm>
            <a:off x="6192837" y="158750"/>
            <a:ext cx="2874963" cy="1797053"/>
            <a:chOff x="56" y="808"/>
            <a:chExt cx="4919" cy="3424"/>
          </a:xfrm>
        </p:grpSpPr>
        <p:sp>
          <p:nvSpPr>
            <p:cNvPr id="7" name="Oval 47"/>
            <p:cNvSpPr>
              <a:spLocks noChangeArrowheads="1"/>
            </p:cNvSpPr>
            <p:nvPr/>
          </p:nvSpPr>
          <p:spPr bwMode="auto">
            <a:xfrm>
              <a:off x="787" y="808"/>
              <a:ext cx="4188" cy="2706"/>
            </a:xfrm>
            <a:prstGeom prst="ellipse">
              <a:avLst/>
            </a:prstGeom>
            <a:solidFill>
              <a:srgbClr val="99C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48"/>
            <p:cNvSpPr>
              <a:spLocks noChangeArrowheads="1"/>
            </p:cNvSpPr>
            <p:nvPr/>
          </p:nvSpPr>
          <p:spPr bwMode="auto">
            <a:xfrm>
              <a:off x="415" y="3363"/>
              <a:ext cx="1153" cy="292"/>
            </a:xfrm>
            <a:prstGeom prst="rect">
              <a:avLst/>
            </a:prstGeom>
            <a:noFill/>
            <a:ln w="9525">
              <a:noFill/>
              <a:miter lim="800000"/>
              <a:headEnd/>
              <a:tailEnd/>
            </a:ln>
          </p:spPr>
          <p:txBody>
            <a:bodyPr/>
            <a:lstStyle/>
            <a:p>
              <a:endParaRPr lang="en-US"/>
            </a:p>
          </p:txBody>
        </p:sp>
        <p:sp>
          <p:nvSpPr>
            <p:cNvPr id="9" name="Oval 49"/>
            <p:cNvSpPr>
              <a:spLocks noChangeArrowheads="1"/>
            </p:cNvSpPr>
            <p:nvPr/>
          </p:nvSpPr>
          <p:spPr bwMode="auto">
            <a:xfrm>
              <a:off x="2054" y="1631"/>
              <a:ext cx="1652" cy="1060"/>
            </a:xfrm>
            <a:prstGeom prst="ellipse">
              <a:avLst/>
            </a:prstGeom>
            <a:solidFill>
              <a:srgbClr val="00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Rectangle 50"/>
            <p:cNvSpPr>
              <a:spLocks noChangeArrowheads="1"/>
            </p:cNvSpPr>
            <p:nvPr/>
          </p:nvSpPr>
          <p:spPr bwMode="auto">
            <a:xfrm>
              <a:off x="2180" y="1865"/>
              <a:ext cx="1459" cy="528"/>
            </a:xfrm>
            <a:prstGeom prst="rect">
              <a:avLst/>
            </a:prstGeom>
            <a:noFill/>
            <a:ln w="9525">
              <a:noFill/>
              <a:miter lim="800000"/>
              <a:headEnd/>
              <a:tailEnd/>
            </a:ln>
          </p:spPr>
          <p:txBody>
            <a:bodyPr wrap="none" lIns="0" tIns="0" rIns="0" bIns="0">
              <a:spAutoFit/>
            </a:bodyPr>
            <a:lstStyle/>
            <a:p>
              <a:pPr algn="ctr"/>
              <a:r>
                <a:rPr lang="en-US" sz="900" dirty="0">
                  <a:solidFill>
                    <a:srgbClr val="FFFFFF"/>
                  </a:solidFill>
                  <a:latin typeface="Arial" charset="0"/>
                </a:rPr>
                <a:t>Cost </a:t>
              </a:r>
              <a:r>
                <a:rPr lang="en-US" sz="900" dirty="0" smtClean="0">
                  <a:solidFill>
                    <a:srgbClr val="FFFFFF"/>
                  </a:solidFill>
                  <a:latin typeface="Arial" charset="0"/>
                </a:rPr>
                <a:t>Command</a:t>
              </a:r>
            </a:p>
            <a:p>
              <a:pPr algn="ctr"/>
              <a:r>
                <a:rPr lang="en-US" sz="900" dirty="0" smtClean="0">
                  <a:solidFill>
                    <a:srgbClr val="FFFFFF"/>
                  </a:solidFill>
                  <a:latin typeface="Arial" charset="0"/>
                </a:rPr>
                <a:t>And Control</a:t>
              </a:r>
              <a:endParaRPr lang="en-US" sz="1400" dirty="0"/>
            </a:p>
          </p:txBody>
        </p:sp>
        <p:sp>
          <p:nvSpPr>
            <p:cNvPr id="11" name="Rectangle 53"/>
            <p:cNvSpPr>
              <a:spLocks noChangeArrowheads="1"/>
            </p:cNvSpPr>
            <p:nvPr/>
          </p:nvSpPr>
          <p:spPr bwMode="auto">
            <a:xfrm>
              <a:off x="1890" y="1895"/>
              <a:ext cx="208" cy="224"/>
            </a:xfrm>
            <a:prstGeom prst="rect">
              <a:avLst/>
            </a:prstGeom>
            <a:noFill/>
            <a:ln w="9525">
              <a:noFill/>
              <a:miter lim="800000"/>
              <a:headEnd/>
              <a:tailEnd/>
            </a:ln>
          </p:spPr>
          <p:txBody>
            <a:bodyPr/>
            <a:lstStyle/>
            <a:p>
              <a:endParaRPr lang="en-US"/>
            </a:p>
          </p:txBody>
        </p:sp>
        <p:sp>
          <p:nvSpPr>
            <p:cNvPr id="12" name="Rectangle 54"/>
            <p:cNvSpPr>
              <a:spLocks noChangeArrowheads="1"/>
            </p:cNvSpPr>
            <p:nvPr/>
          </p:nvSpPr>
          <p:spPr bwMode="auto">
            <a:xfrm>
              <a:off x="3016" y="1895"/>
              <a:ext cx="52" cy="224"/>
            </a:xfrm>
            <a:prstGeom prst="rect">
              <a:avLst/>
            </a:prstGeom>
            <a:noFill/>
            <a:ln w="9525">
              <a:noFill/>
              <a:miter lim="800000"/>
              <a:headEnd/>
              <a:tailEnd/>
            </a:ln>
          </p:spPr>
          <p:txBody>
            <a:bodyPr/>
            <a:lstStyle/>
            <a:p>
              <a:endParaRPr lang="en-US"/>
            </a:p>
          </p:txBody>
        </p:sp>
        <p:sp>
          <p:nvSpPr>
            <p:cNvPr id="13" name="Rectangle 55"/>
            <p:cNvSpPr>
              <a:spLocks noChangeArrowheads="1"/>
            </p:cNvSpPr>
            <p:nvPr/>
          </p:nvSpPr>
          <p:spPr bwMode="auto">
            <a:xfrm>
              <a:off x="1890" y="2358"/>
              <a:ext cx="564" cy="224"/>
            </a:xfrm>
            <a:prstGeom prst="rect">
              <a:avLst/>
            </a:prstGeom>
            <a:noFill/>
            <a:ln w="9525">
              <a:noFill/>
              <a:miter lim="800000"/>
              <a:headEnd/>
              <a:tailEnd/>
            </a:ln>
          </p:spPr>
          <p:txBody>
            <a:bodyPr/>
            <a:lstStyle/>
            <a:p>
              <a:endParaRPr lang="en-US"/>
            </a:p>
          </p:txBody>
        </p:sp>
        <p:sp>
          <p:nvSpPr>
            <p:cNvPr id="14" name="Line 56"/>
            <p:cNvSpPr>
              <a:spLocks noChangeShapeType="1"/>
            </p:cNvSpPr>
            <p:nvPr/>
          </p:nvSpPr>
          <p:spPr bwMode="auto">
            <a:xfrm>
              <a:off x="767" y="2159"/>
              <a:ext cx="1297" cy="1"/>
            </a:xfrm>
            <a:prstGeom prst="line">
              <a:avLst/>
            </a:prstGeom>
            <a:noFill/>
            <a:ln w="12700">
              <a:solidFill>
                <a:srgbClr val="808080"/>
              </a:solidFill>
              <a:round/>
              <a:headEnd/>
              <a:tailEnd/>
            </a:ln>
          </p:spPr>
          <p:txBody>
            <a:bodyPr/>
            <a:lstStyle/>
            <a:p>
              <a:endParaRPr lang="en-US"/>
            </a:p>
          </p:txBody>
        </p:sp>
        <p:sp>
          <p:nvSpPr>
            <p:cNvPr id="15" name="Line 57"/>
            <p:cNvSpPr>
              <a:spLocks noChangeShapeType="1"/>
            </p:cNvSpPr>
            <p:nvPr/>
          </p:nvSpPr>
          <p:spPr bwMode="auto">
            <a:xfrm>
              <a:off x="3696" y="2159"/>
              <a:ext cx="1249" cy="1"/>
            </a:xfrm>
            <a:prstGeom prst="line">
              <a:avLst/>
            </a:prstGeom>
            <a:noFill/>
            <a:ln w="12700">
              <a:solidFill>
                <a:srgbClr val="808080"/>
              </a:solidFill>
              <a:round/>
              <a:headEnd/>
              <a:tailEnd/>
            </a:ln>
          </p:spPr>
          <p:txBody>
            <a:bodyPr/>
            <a:lstStyle/>
            <a:p>
              <a:endParaRPr lang="en-US"/>
            </a:p>
          </p:txBody>
        </p:sp>
        <p:sp>
          <p:nvSpPr>
            <p:cNvPr id="16" name="Rectangle 58"/>
            <p:cNvSpPr>
              <a:spLocks noChangeArrowheads="1"/>
            </p:cNvSpPr>
            <p:nvPr/>
          </p:nvSpPr>
          <p:spPr bwMode="auto">
            <a:xfrm>
              <a:off x="56" y="3782"/>
              <a:ext cx="1943" cy="300"/>
            </a:xfrm>
            <a:prstGeom prst="rect">
              <a:avLst/>
            </a:prstGeom>
            <a:noFill/>
            <a:ln w="9525">
              <a:noFill/>
              <a:miter lim="800000"/>
              <a:headEnd/>
              <a:tailEnd/>
            </a:ln>
          </p:spPr>
          <p:txBody>
            <a:bodyPr/>
            <a:lstStyle/>
            <a:p>
              <a:endParaRPr lang="en-US"/>
            </a:p>
          </p:txBody>
        </p:sp>
        <p:sp>
          <p:nvSpPr>
            <p:cNvPr id="17" name="Rectangle 59"/>
            <p:cNvSpPr>
              <a:spLocks noChangeArrowheads="1"/>
            </p:cNvSpPr>
            <p:nvPr/>
          </p:nvSpPr>
          <p:spPr bwMode="auto">
            <a:xfrm>
              <a:off x="330" y="3796"/>
              <a:ext cx="2187" cy="436"/>
            </a:xfrm>
            <a:prstGeom prst="rect">
              <a:avLst/>
            </a:prstGeom>
            <a:noFill/>
            <a:ln w="9525">
              <a:noFill/>
              <a:miter lim="800000"/>
              <a:headEnd/>
              <a:tailEnd/>
            </a:ln>
          </p:spPr>
          <p:txBody>
            <a:bodyPr wrap="none" lIns="0" tIns="0" rIns="0" bIns="0">
              <a:spAutoFit/>
            </a:bodyPr>
            <a:lstStyle/>
            <a:p>
              <a:r>
                <a:rPr lang="en-US" sz="1500" i="1" dirty="0">
                  <a:solidFill>
                    <a:srgbClr val="CC0000"/>
                  </a:solidFill>
                  <a:latin typeface="Arial" charset="0"/>
                </a:rPr>
                <a:t>Cost Planning</a:t>
              </a:r>
              <a:endParaRPr lang="en-US" sz="1400" dirty="0">
                <a:solidFill>
                  <a:srgbClr val="CC0000"/>
                </a:solidFill>
              </a:endParaRPr>
            </a:p>
          </p:txBody>
        </p:sp>
        <p:sp>
          <p:nvSpPr>
            <p:cNvPr id="18" name="Rectangle 60"/>
            <p:cNvSpPr>
              <a:spLocks noChangeArrowheads="1"/>
            </p:cNvSpPr>
            <p:nvPr/>
          </p:nvSpPr>
          <p:spPr bwMode="auto">
            <a:xfrm>
              <a:off x="433" y="2707"/>
              <a:ext cx="1576" cy="223"/>
            </a:xfrm>
            <a:prstGeom prst="rect">
              <a:avLst/>
            </a:prstGeom>
            <a:noFill/>
            <a:ln w="9525">
              <a:noFill/>
              <a:miter lim="800000"/>
              <a:headEnd/>
              <a:tailEnd/>
            </a:ln>
          </p:spPr>
          <p:txBody>
            <a:bodyPr/>
            <a:lstStyle/>
            <a:p>
              <a:endParaRPr lang="en-US"/>
            </a:p>
          </p:txBody>
        </p:sp>
        <p:sp>
          <p:nvSpPr>
            <p:cNvPr id="19" name="Rectangle 61"/>
            <p:cNvSpPr>
              <a:spLocks noChangeArrowheads="1"/>
            </p:cNvSpPr>
            <p:nvPr/>
          </p:nvSpPr>
          <p:spPr bwMode="auto">
            <a:xfrm>
              <a:off x="434" y="2680"/>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0" name="Rectangle 62"/>
            <p:cNvSpPr>
              <a:spLocks noChangeArrowheads="1"/>
            </p:cNvSpPr>
            <p:nvPr/>
          </p:nvSpPr>
          <p:spPr bwMode="auto">
            <a:xfrm>
              <a:off x="651" y="2717"/>
              <a:ext cx="1849"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Cost </a:t>
              </a:r>
              <a:r>
                <a:rPr lang="en-US" sz="1100" dirty="0">
                  <a:solidFill>
                    <a:srgbClr val="000000"/>
                  </a:solidFill>
                  <a:latin typeface="Arial" charset="0"/>
                </a:rPr>
                <a:t>Projection</a:t>
              </a:r>
              <a:endParaRPr lang="en-US" sz="1400" dirty="0"/>
            </a:p>
          </p:txBody>
        </p:sp>
        <p:sp>
          <p:nvSpPr>
            <p:cNvPr id="21" name="Rectangle 63"/>
            <p:cNvSpPr>
              <a:spLocks noChangeArrowheads="1"/>
            </p:cNvSpPr>
            <p:nvPr/>
          </p:nvSpPr>
          <p:spPr bwMode="auto">
            <a:xfrm>
              <a:off x="433" y="3043"/>
              <a:ext cx="729" cy="224"/>
            </a:xfrm>
            <a:prstGeom prst="rect">
              <a:avLst/>
            </a:prstGeom>
            <a:noFill/>
            <a:ln w="9525">
              <a:noFill/>
              <a:miter lim="800000"/>
              <a:headEnd/>
              <a:tailEnd/>
            </a:ln>
          </p:spPr>
          <p:txBody>
            <a:bodyPr/>
            <a:lstStyle/>
            <a:p>
              <a:endParaRPr lang="en-US"/>
            </a:p>
          </p:txBody>
        </p:sp>
        <p:sp>
          <p:nvSpPr>
            <p:cNvPr id="22" name="Rectangle 64"/>
            <p:cNvSpPr>
              <a:spLocks noChangeArrowheads="1"/>
            </p:cNvSpPr>
            <p:nvPr/>
          </p:nvSpPr>
          <p:spPr bwMode="auto">
            <a:xfrm>
              <a:off x="434" y="3016"/>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3" name="Rectangle 65"/>
            <p:cNvSpPr>
              <a:spLocks noChangeArrowheads="1"/>
            </p:cNvSpPr>
            <p:nvPr/>
          </p:nvSpPr>
          <p:spPr bwMode="auto">
            <a:xfrm>
              <a:off x="651" y="3055"/>
              <a:ext cx="656"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What</a:t>
              </a:r>
              <a:endParaRPr lang="en-US" sz="1400" dirty="0"/>
            </a:p>
          </p:txBody>
        </p:sp>
        <p:sp>
          <p:nvSpPr>
            <p:cNvPr id="24" name="Rectangle 66"/>
            <p:cNvSpPr>
              <a:spLocks noChangeArrowheads="1"/>
            </p:cNvSpPr>
            <p:nvPr/>
          </p:nvSpPr>
          <p:spPr bwMode="auto">
            <a:xfrm>
              <a:off x="1102" y="3055"/>
              <a:ext cx="78" cy="321"/>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400"/>
            </a:p>
          </p:txBody>
        </p:sp>
        <p:sp>
          <p:nvSpPr>
            <p:cNvPr id="25" name="Rectangle 67"/>
            <p:cNvSpPr>
              <a:spLocks noChangeArrowheads="1"/>
            </p:cNvSpPr>
            <p:nvPr/>
          </p:nvSpPr>
          <p:spPr bwMode="auto">
            <a:xfrm>
              <a:off x="1202" y="3037"/>
              <a:ext cx="449" cy="224"/>
            </a:xfrm>
            <a:prstGeom prst="rect">
              <a:avLst/>
            </a:prstGeom>
            <a:noFill/>
            <a:ln w="9525">
              <a:noFill/>
              <a:miter lim="800000"/>
              <a:headEnd/>
              <a:tailEnd/>
            </a:ln>
          </p:spPr>
          <p:txBody>
            <a:bodyPr/>
            <a:lstStyle/>
            <a:p>
              <a:endParaRPr lang="en-US"/>
            </a:p>
          </p:txBody>
        </p:sp>
        <p:sp>
          <p:nvSpPr>
            <p:cNvPr id="26" name="Rectangle 68"/>
            <p:cNvSpPr>
              <a:spLocks noChangeArrowheads="1"/>
            </p:cNvSpPr>
            <p:nvPr/>
          </p:nvSpPr>
          <p:spPr bwMode="auto">
            <a:xfrm>
              <a:off x="1324" y="3049"/>
              <a:ext cx="581" cy="321"/>
            </a:xfrm>
            <a:prstGeom prst="rect">
              <a:avLst/>
            </a:prstGeom>
            <a:noFill/>
            <a:ln w="9525">
              <a:noFill/>
              <a:miter lim="800000"/>
              <a:headEnd/>
              <a:tailEnd/>
            </a:ln>
          </p:spPr>
          <p:txBody>
            <a:bodyPr wrap="none" lIns="0" tIns="0" rIns="0" bIns="0">
              <a:spAutoFit/>
            </a:bodyPr>
            <a:lstStyle/>
            <a:p>
              <a:r>
                <a:rPr lang="en-US" sz="1100" dirty="0" err="1">
                  <a:solidFill>
                    <a:srgbClr val="000000"/>
                  </a:solidFill>
                  <a:latin typeface="Arial" charset="0"/>
                </a:rPr>
                <a:t>Iffing</a:t>
              </a:r>
              <a:endParaRPr lang="en-US" sz="1400" dirty="0"/>
            </a:p>
          </p:txBody>
        </p:sp>
        <p:sp>
          <p:nvSpPr>
            <p:cNvPr id="27" name="Rectangle 69"/>
            <p:cNvSpPr>
              <a:spLocks noChangeArrowheads="1"/>
            </p:cNvSpPr>
            <p:nvPr/>
          </p:nvSpPr>
          <p:spPr bwMode="auto">
            <a:xfrm>
              <a:off x="433" y="3361"/>
              <a:ext cx="1669" cy="224"/>
            </a:xfrm>
            <a:prstGeom prst="rect">
              <a:avLst/>
            </a:prstGeom>
            <a:noFill/>
            <a:ln w="9525">
              <a:noFill/>
              <a:miter lim="800000"/>
              <a:headEnd/>
              <a:tailEnd/>
            </a:ln>
          </p:spPr>
          <p:txBody>
            <a:bodyPr/>
            <a:lstStyle/>
            <a:p>
              <a:endParaRPr lang="en-US"/>
            </a:p>
          </p:txBody>
        </p:sp>
        <p:sp>
          <p:nvSpPr>
            <p:cNvPr id="28" name="Rectangle 70"/>
            <p:cNvSpPr>
              <a:spLocks noChangeArrowheads="1"/>
            </p:cNvSpPr>
            <p:nvPr/>
          </p:nvSpPr>
          <p:spPr bwMode="auto">
            <a:xfrm>
              <a:off x="434" y="3337"/>
              <a:ext cx="266" cy="378"/>
            </a:xfrm>
            <a:prstGeom prst="rect">
              <a:avLst/>
            </a:prstGeom>
            <a:noFill/>
            <a:ln w="9525">
              <a:noFill/>
              <a:miter lim="800000"/>
              <a:headEnd/>
              <a:tailEnd/>
            </a:ln>
          </p:spPr>
          <p:txBody>
            <a:bodyPr wrap="none" lIns="0" tIns="0" rIns="0" bIns="0">
              <a:spAutoFit/>
            </a:bodyPr>
            <a:lstStyle/>
            <a:p>
              <a:r>
                <a:rPr lang="en-US" sz="1300" b="0">
                  <a:solidFill>
                    <a:srgbClr val="000000"/>
                  </a:solidFill>
                  <a:latin typeface="Wingdings" pitchFamily="2" charset="2"/>
                </a:rPr>
                <a:t>:</a:t>
              </a:r>
              <a:endParaRPr lang="en-US" sz="1400"/>
            </a:p>
          </p:txBody>
        </p:sp>
        <p:sp>
          <p:nvSpPr>
            <p:cNvPr id="29" name="Rectangle 71"/>
            <p:cNvSpPr>
              <a:spLocks noChangeArrowheads="1"/>
            </p:cNvSpPr>
            <p:nvPr/>
          </p:nvSpPr>
          <p:spPr bwMode="auto">
            <a:xfrm>
              <a:off x="651" y="3373"/>
              <a:ext cx="1972" cy="323"/>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Arial" charset="0"/>
                </a:rPr>
                <a:t> Ad </a:t>
              </a:r>
              <a:r>
                <a:rPr lang="en-US" sz="1100" dirty="0">
                  <a:solidFill>
                    <a:srgbClr val="000000"/>
                  </a:solidFill>
                  <a:latin typeface="Arial" charset="0"/>
                </a:rPr>
                <a:t>Hoc Analysis</a:t>
              </a:r>
              <a:endParaRPr lang="en-US" sz="1400" dirty="0"/>
            </a:p>
          </p:txBody>
        </p:sp>
        <p:sp>
          <p:nvSpPr>
            <p:cNvPr id="30" name="Line 72"/>
            <p:cNvSpPr>
              <a:spLocks noChangeShapeType="1"/>
            </p:cNvSpPr>
            <p:nvPr/>
          </p:nvSpPr>
          <p:spPr bwMode="auto">
            <a:xfrm>
              <a:off x="2886" y="2704"/>
              <a:ext cx="0" cy="823"/>
            </a:xfrm>
            <a:prstGeom prst="line">
              <a:avLst/>
            </a:prstGeom>
            <a:noFill/>
            <a:ln w="12700">
              <a:solidFill>
                <a:srgbClr val="5F5F5F"/>
              </a:solidFill>
              <a:round/>
              <a:headEnd type="none" w="sm" len="sm"/>
              <a:tailEnd type="none" w="sm" len="sm"/>
            </a:ln>
          </p:spPr>
          <p:txBody>
            <a:bodyPr/>
            <a:lstStyle/>
            <a:p>
              <a:endParaRPr lang="en-US"/>
            </a:p>
          </p:txBody>
        </p:sp>
        <p:sp>
          <p:nvSpPr>
            <p:cNvPr id="31" name="AutoShape 73"/>
            <p:cNvSpPr>
              <a:spLocks noChangeArrowheads="1"/>
            </p:cNvSpPr>
            <p:nvPr/>
          </p:nvSpPr>
          <p:spPr bwMode="auto">
            <a:xfrm>
              <a:off x="2256" y="2928"/>
              <a:ext cx="1104" cy="480"/>
            </a:xfrm>
            <a:prstGeom prst="rightArrow">
              <a:avLst>
                <a:gd name="adj1" fmla="val 50000"/>
                <a:gd name="adj2" fmla="val 57500"/>
              </a:avLst>
            </a:prstGeom>
            <a:solidFill>
              <a:srgbClr val="CC000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32" name="Line 74"/>
            <p:cNvSpPr>
              <a:spLocks noChangeShapeType="1"/>
            </p:cNvSpPr>
            <p:nvPr/>
          </p:nvSpPr>
          <p:spPr bwMode="auto">
            <a:xfrm>
              <a:off x="2880" y="808"/>
              <a:ext cx="0" cy="823"/>
            </a:xfrm>
            <a:prstGeom prst="line">
              <a:avLst/>
            </a:prstGeom>
            <a:noFill/>
            <a:ln w="12700">
              <a:solidFill>
                <a:srgbClr val="5F5F5F"/>
              </a:solidFill>
              <a:round/>
              <a:headEnd type="none" w="sm" len="sm"/>
              <a:tailEnd type="none" w="sm" len="sm"/>
            </a:ln>
          </p:spPr>
          <p:txBody>
            <a:bodyPr/>
            <a:lstStyle/>
            <a:p>
              <a:endParaRPr lang="en-US"/>
            </a:p>
          </p:txBody>
        </p:sp>
      </p:grpSp>
    </p:spTree>
  </p:cSld>
  <p:clrMapOvr>
    <a:masterClrMapping/>
  </p:clrMapOvr>
</p:sld>
</file>

<file path=ppt/theme/theme1.xml><?xml version="1.0" encoding="utf-8"?>
<a:theme xmlns:a="http://schemas.openxmlformats.org/drawingml/2006/main" name="PC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Documents\Book 4 Hour.ppt</Template>
  <TotalTime>3843</TotalTime>
  <Words>7618</Words>
  <Application>Microsoft Office PowerPoint</Application>
  <PresentationFormat>On-screen Show (4:3)</PresentationFormat>
  <Paragraphs>1468</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4" baseType="lpstr">
      <vt:lpstr>PCAM</vt:lpstr>
      <vt:lpstr>Worksheet</vt:lpstr>
      <vt:lpstr>Chart</vt:lpstr>
      <vt:lpstr>Clip</vt:lpstr>
      <vt:lpstr>Identify the Steps in the AAR: Planning and After Action Review</vt:lpstr>
      <vt:lpstr>Would they have succeeded  without planning?</vt:lpstr>
      <vt:lpstr>Terminal Learning Objective</vt:lpstr>
      <vt:lpstr>Why is Planning Important  in Military Operations?</vt:lpstr>
      <vt:lpstr>Planning Provides Guidance</vt:lpstr>
      <vt:lpstr>Planning Provides Means  of Mission Evaluation</vt:lpstr>
      <vt:lpstr>Planning Provides Low Cost Opportunity to Learn</vt:lpstr>
      <vt:lpstr>How Does Cost  Planning Work?</vt:lpstr>
      <vt:lpstr>Cost Based Management  Cycle Example</vt:lpstr>
      <vt:lpstr>A Four Step Process for Cost Planning</vt:lpstr>
      <vt:lpstr>Step 1: Planning Factors</vt:lpstr>
      <vt:lpstr>Step 2: Bottom Up Plan</vt:lpstr>
      <vt:lpstr>Bottom Up Plan: Example</vt:lpstr>
      <vt:lpstr>A Word About Outputs</vt:lpstr>
      <vt:lpstr>Step 3: Top Down Plan</vt:lpstr>
      <vt:lpstr>Top Down Plan: Example</vt:lpstr>
      <vt:lpstr>Step 4: Final Plan</vt:lpstr>
      <vt:lpstr>Final Plan: Example</vt:lpstr>
      <vt:lpstr>Learning Check</vt:lpstr>
      <vt:lpstr>Elements to be Planned</vt:lpstr>
      <vt:lpstr>#12 MAINTAIN PROPERTY RECORDS</vt:lpstr>
      <vt:lpstr>Plan Summary Data</vt:lpstr>
      <vt:lpstr>Slide 23</vt:lpstr>
      <vt:lpstr>Planning’s Importance  in Winning the Cost War</vt:lpstr>
      <vt:lpstr>Planning Dynamics</vt:lpstr>
      <vt:lpstr>Judgment Component  Entity Can Help</vt:lpstr>
      <vt:lpstr>Learning Check</vt:lpstr>
      <vt:lpstr>Why is After Action Review  Important in Battle?</vt:lpstr>
      <vt:lpstr>Into the Storm</vt:lpstr>
      <vt:lpstr>Into the Storm</vt:lpstr>
      <vt:lpstr>Into the Storm</vt:lpstr>
      <vt:lpstr>Why AAR in the Cost War?</vt:lpstr>
      <vt:lpstr>Slide 33</vt:lpstr>
      <vt:lpstr>Key Benefits of AAR</vt:lpstr>
      <vt:lpstr>1. Institutionalizing  Accountability Improvement</vt:lpstr>
      <vt:lpstr>2. Learning From Experience</vt:lpstr>
      <vt:lpstr>The Learning Process</vt:lpstr>
      <vt:lpstr>Roles in The Learning  Process</vt:lpstr>
      <vt:lpstr>The Power of  Decentralization </vt:lpstr>
      <vt:lpstr>3. Sharing Lessons  Learned</vt:lpstr>
      <vt:lpstr>4. Signaling Expectations</vt:lpstr>
      <vt:lpstr>Learning Check</vt:lpstr>
      <vt:lpstr>A Four Step Process for  After Action Review </vt:lpstr>
      <vt:lpstr>Step 1: Reporting Results</vt:lpstr>
      <vt:lpstr>Actual Versus Forecast:  Example</vt:lpstr>
      <vt:lpstr>Step 2: Explaining Results</vt:lpstr>
      <vt:lpstr>After Action Review Reconciliation</vt:lpstr>
      <vt:lpstr>Explaining Results’  Importance</vt:lpstr>
      <vt:lpstr>Explaining Results:  Example</vt:lpstr>
      <vt:lpstr>Step 3: Reporting Action  Items</vt:lpstr>
      <vt:lpstr>Action Items: Example</vt:lpstr>
      <vt:lpstr>Step 4: Evaluation</vt:lpstr>
      <vt:lpstr>Learning Check</vt:lpstr>
      <vt:lpstr>Slide 54</vt:lpstr>
      <vt:lpstr>Slide 55</vt:lpstr>
      <vt:lpstr>Slide 56</vt:lpstr>
      <vt:lpstr>Slide 57</vt:lpstr>
      <vt:lpstr>Slide 58</vt:lpstr>
      <vt:lpstr>Slide 59</vt:lpstr>
      <vt:lpstr>After Action Review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Dale</dc:creator>
  <cp:lastModifiedBy>audrey.mccaskill</cp:lastModifiedBy>
  <cp:revision>121</cp:revision>
  <dcterms:created xsi:type="dcterms:W3CDTF">2000-01-13T16:09:31Z</dcterms:created>
  <dcterms:modified xsi:type="dcterms:W3CDTF">2011-08-31T19:45:02Z</dcterms:modified>
</cp:coreProperties>
</file>