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7"/>
  </p:notesMasterIdLst>
  <p:sldIdLst>
    <p:sldId id="256" r:id="rId2"/>
    <p:sldId id="262" r:id="rId3"/>
    <p:sldId id="281" r:id="rId4"/>
    <p:sldId id="263" r:id="rId5"/>
    <p:sldId id="264" r:id="rId6"/>
    <p:sldId id="265" r:id="rId7"/>
    <p:sldId id="266" r:id="rId8"/>
    <p:sldId id="267" r:id="rId9"/>
    <p:sldId id="268" r:id="rId10"/>
    <p:sldId id="269" r:id="rId11"/>
    <p:sldId id="282" r:id="rId12"/>
    <p:sldId id="257" r:id="rId13"/>
    <p:sldId id="258" r:id="rId14"/>
    <p:sldId id="283" r:id="rId15"/>
    <p:sldId id="270" r:id="rId16"/>
    <p:sldId id="271" r:id="rId17"/>
    <p:sldId id="272" r:id="rId18"/>
    <p:sldId id="273" r:id="rId19"/>
    <p:sldId id="274" r:id="rId20"/>
    <p:sldId id="275" r:id="rId21"/>
    <p:sldId id="276" r:id="rId22"/>
    <p:sldId id="284" r:id="rId23"/>
    <p:sldId id="285" r:id="rId24"/>
    <p:sldId id="287" r:id="rId25"/>
    <p:sldId id="277" r:id="rId26"/>
    <p:sldId id="288" r:id="rId27"/>
    <p:sldId id="289" r:id="rId28"/>
    <p:sldId id="291" r:id="rId29"/>
    <p:sldId id="292" r:id="rId30"/>
    <p:sldId id="280" r:id="rId31"/>
    <p:sldId id="293" r:id="rId32"/>
    <p:sldId id="294" r:id="rId33"/>
    <p:sldId id="279" r:id="rId34"/>
    <p:sldId id="295" r:id="rId35"/>
    <p:sldId id="286"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955" autoAdjust="0"/>
  </p:normalViewPr>
  <p:slideViewPr>
    <p:cSldViewPr>
      <p:cViewPr varScale="1">
        <p:scale>
          <a:sx n="56" d="100"/>
          <a:sy n="56" d="100"/>
        </p:scale>
        <p:origin x="-155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D6E55B-DB37-430C-9C6C-7357ABE932EB}" type="datetimeFigureOut">
              <a:rPr lang="en-US" smtClean="0"/>
              <a:pPr/>
              <a:t>8/31/2011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2347F4-ECAE-4BBE-8070-492771E6602F}" type="slidenum">
              <a:rPr lang="en-US" smtClean="0"/>
              <a:pPr/>
              <a:t>‹#›</a:t>
            </a:fld>
            <a:endParaRPr lang="en-US"/>
          </a:p>
        </p:txBody>
      </p:sp>
    </p:spTree>
    <p:extLst>
      <p:ext uri="{BB962C8B-B14F-4D97-AF65-F5344CB8AC3E}">
        <p14:creationId xmlns:p14="http://schemas.microsoft.com/office/powerpoint/2010/main" xmlns="" val="3315660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What Does it Mean??  </a:t>
            </a:r>
          </a:p>
          <a:p>
            <a:pPr algn="l"/>
            <a:r>
              <a:rPr lang="en-US" dirty="0"/>
              <a:t>37 out of 100? or</a:t>
            </a:r>
          </a:p>
          <a:p>
            <a:pPr algn="l"/>
            <a:r>
              <a:rPr lang="en-US" dirty="0"/>
              <a:t>37 out of 37?</a:t>
            </a:r>
          </a:p>
          <a:p>
            <a:pPr algn="l"/>
            <a:r>
              <a:rPr lang="en-US" dirty="0"/>
              <a:t>Best in class</a:t>
            </a:r>
          </a:p>
          <a:p>
            <a:pPr algn="l"/>
            <a:r>
              <a:rPr lang="en-US" dirty="0"/>
              <a:t> or worst?</a:t>
            </a:r>
          </a:p>
          <a:p>
            <a:pPr defTabSz="931774">
              <a:defRPr/>
            </a:pPr>
            <a:r>
              <a:rPr lang="en-US" dirty="0"/>
              <a:t>Disappointed or elated?</a:t>
            </a:r>
          </a:p>
          <a:p>
            <a:pPr defTabSz="931774">
              <a:defRPr/>
            </a:pPr>
            <a:r>
              <a:rPr lang="en-US" dirty="0"/>
              <a:t>Better than last score or worse?</a:t>
            </a:r>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a:t>
            </a:fld>
            <a:endParaRPr lang="en-US"/>
          </a:p>
        </p:txBody>
      </p:sp>
    </p:spTree>
    <p:extLst>
      <p:ext uri="{BB962C8B-B14F-4D97-AF65-F5344CB8AC3E}">
        <p14:creationId xmlns:p14="http://schemas.microsoft.com/office/powerpoint/2010/main" xmlns="" val="2266985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What is a variance? A. Difference between reality and expectation</a:t>
            </a:r>
            <a:r>
              <a:rPr lang="en-US" baseline="0" dirty="0" smtClean="0"/>
              <a:t> </a:t>
            </a:r>
            <a:endParaRPr lang="en-US" dirty="0" smtClean="0"/>
          </a:p>
          <a:p>
            <a:r>
              <a:rPr lang="en-US" dirty="0" smtClean="0"/>
              <a:t>Q. If revenue is greater than expectation how is the variance described? A. Favorable </a:t>
            </a:r>
          </a:p>
          <a:p>
            <a:r>
              <a:rPr lang="en-US" dirty="0" smtClean="0"/>
              <a:t>Q. If cost is greater than expectation how is the variance described? A. Unfavorable </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11</a:t>
            </a:fld>
            <a:endParaRPr lang="en-US"/>
          </a:p>
        </p:txBody>
      </p:sp>
    </p:spTree>
    <p:extLst>
      <p:ext uri="{BB962C8B-B14F-4D97-AF65-F5344CB8AC3E}">
        <p14:creationId xmlns:p14="http://schemas.microsoft.com/office/powerpoint/2010/main" xmlns="" val="925819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dirty="0" smtClean="0"/>
              <a:t>Adjusts the forecast for changes in sales volume</a:t>
            </a:r>
          </a:p>
          <a:p>
            <a:pPr lvl="1"/>
            <a:r>
              <a:rPr lang="en-US" dirty="0" smtClean="0"/>
              <a:t>Uses the same unit price and unit cost</a:t>
            </a:r>
            <a:r>
              <a:rPr lang="en-US" baseline="0" dirty="0" smtClean="0"/>
              <a:t> </a:t>
            </a:r>
            <a:r>
              <a:rPr lang="en-US" dirty="0" smtClean="0"/>
              <a:t>assumptions used in the forecast</a:t>
            </a:r>
          </a:p>
          <a:p>
            <a:pPr lvl="1"/>
            <a:r>
              <a:rPr lang="en-US" dirty="0" smtClean="0"/>
              <a:t>Think of these as “what ifs”</a:t>
            </a:r>
          </a:p>
          <a:p>
            <a:pPr lvl="1"/>
            <a:r>
              <a:rPr lang="en-US" dirty="0" smtClean="0"/>
              <a:t>“What” would the forecast have been “if” volume were different than planned</a:t>
            </a:r>
          </a:p>
          <a:p>
            <a:endParaRPr lang="en-US" baseline="0" dirty="0" smtClean="0"/>
          </a:p>
        </p:txBody>
      </p:sp>
      <p:sp>
        <p:nvSpPr>
          <p:cNvPr id="4" name="Slide Number Placeholder 3"/>
          <p:cNvSpPr>
            <a:spLocks noGrp="1"/>
          </p:cNvSpPr>
          <p:nvPr>
            <p:ph type="sldNum" sz="quarter" idx="10"/>
          </p:nvPr>
        </p:nvSpPr>
        <p:spPr/>
        <p:txBody>
          <a:bodyPr/>
          <a:lstStyle/>
          <a:p>
            <a:fld id="{C32347F4-ECAE-4BBE-8070-492771E6602F}" type="slidenum">
              <a:rPr lang="en-US" smtClean="0"/>
              <a:pPr/>
              <a:t>12</a:t>
            </a:fld>
            <a:endParaRPr lang="en-US"/>
          </a:p>
        </p:txBody>
      </p:sp>
    </p:spTree>
    <p:extLst>
      <p:ext uri="{BB962C8B-B14F-4D97-AF65-F5344CB8AC3E}">
        <p14:creationId xmlns:p14="http://schemas.microsoft.com/office/powerpoint/2010/main" xmlns="" val="3717567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sz="2900" dirty="0"/>
              <a:t>Assumptions:	</a:t>
            </a:r>
          </a:p>
          <a:p>
            <a:pPr lvl="1"/>
            <a:r>
              <a:rPr lang="en-US" sz="2400" dirty="0"/>
              <a:t>Price per Unit = $100</a:t>
            </a:r>
          </a:p>
          <a:p>
            <a:pPr lvl="1"/>
            <a:r>
              <a:rPr lang="en-US" sz="2400" dirty="0"/>
              <a:t>Fixed Cost = $10,000</a:t>
            </a:r>
          </a:p>
          <a:p>
            <a:pPr lvl="1"/>
            <a:r>
              <a:rPr lang="en-US" sz="2400" dirty="0"/>
              <a:t>Variable Cost per Unit = $</a:t>
            </a:r>
            <a:r>
              <a:rPr lang="en-US" sz="2400" dirty="0" smtClean="0"/>
              <a:t>50</a:t>
            </a:r>
          </a:p>
          <a:p>
            <a:pPr lvl="1"/>
            <a:endParaRPr lang="en-US" sz="240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b="1" i="1" dirty="0" smtClean="0"/>
              <a:t>Note that fixed cost doesn’t change</a:t>
            </a:r>
          </a:p>
          <a:p>
            <a:pPr lvl="1"/>
            <a:endParaRPr lang="en-US" sz="2400"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13</a:t>
            </a:fld>
            <a:endParaRPr lang="en-US"/>
          </a:p>
        </p:txBody>
      </p:sp>
    </p:spTree>
    <p:extLst>
      <p:ext uri="{BB962C8B-B14F-4D97-AF65-F5344CB8AC3E}">
        <p14:creationId xmlns:p14="http://schemas.microsoft.com/office/powerpoint/2010/main" xmlns="" val="3285493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sz="2900" dirty="0"/>
              <a:t>Assumptions:	</a:t>
            </a:r>
          </a:p>
          <a:p>
            <a:pPr lvl="1"/>
            <a:r>
              <a:rPr lang="en-US" sz="2400" dirty="0"/>
              <a:t>Price per Unit = $100</a:t>
            </a:r>
          </a:p>
          <a:p>
            <a:pPr lvl="1"/>
            <a:r>
              <a:rPr lang="en-US" sz="2400" dirty="0"/>
              <a:t>Fixed Cost = $10,000</a:t>
            </a:r>
          </a:p>
          <a:p>
            <a:pPr lvl="1"/>
            <a:r>
              <a:rPr lang="en-US" sz="2400" dirty="0"/>
              <a:t>Variable Cost per Unit = $</a:t>
            </a:r>
            <a:r>
              <a:rPr lang="en-US" sz="2400" dirty="0" smtClean="0"/>
              <a:t>50</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b="1" i="1" dirty="0" smtClean="0"/>
              <a:t>Contribution margin change “falls through” to profit</a:t>
            </a:r>
          </a:p>
          <a:p>
            <a:r>
              <a:rPr lang="en-US" sz="2400" b="1" dirty="0" smtClean="0">
                <a:solidFill>
                  <a:srgbClr val="C00000"/>
                </a:solidFill>
                <a:effectLst>
                  <a:outerShdw blurRad="38100" dist="38100" dir="2700000" algn="tl">
                    <a:srgbClr val="000000">
                      <a:alpha val="43137"/>
                    </a:srgbClr>
                  </a:outerShdw>
                </a:effectLst>
              </a:rPr>
              <a:t>When units sold increases by 100, </a:t>
            </a:r>
          </a:p>
          <a:p>
            <a:r>
              <a:rPr lang="en-US" sz="2400" b="1" dirty="0" smtClean="0">
                <a:solidFill>
                  <a:srgbClr val="C00000"/>
                </a:solidFill>
                <a:effectLst>
                  <a:outerShdw blurRad="38100" dist="38100" dir="2700000" algn="tl">
                    <a:srgbClr val="000000">
                      <a:alpha val="43137"/>
                    </a:srgbClr>
                  </a:outerShdw>
                </a:effectLst>
              </a:rPr>
              <a:t>profit increases by</a:t>
            </a:r>
          </a:p>
          <a:p>
            <a:r>
              <a:rPr lang="en-US" sz="2400" b="1" dirty="0" smtClean="0">
                <a:solidFill>
                  <a:srgbClr val="C00000"/>
                </a:solidFill>
                <a:effectLst>
                  <a:outerShdw blurRad="38100" dist="38100" dir="2700000" algn="tl">
                    <a:srgbClr val="000000">
                      <a:alpha val="43137"/>
                    </a:srgbClr>
                  </a:outerShdw>
                </a:effectLst>
              </a:rPr>
              <a:t>100 * $50 unit CM = $5,000</a:t>
            </a:r>
          </a:p>
          <a:p>
            <a:pPr lvl="1"/>
            <a:endParaRPr lang="en-US" sz="2400"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14</a:t>
            </a:fld>
            <a:endParaRPr lang="en-US"/>
          </a:p>
        </p:txBody>
      </p:sp>
    </p:spTree>
    <p:extLst>
      <p:ext uri="{BB962C8B-B14F-4D97-AF65-F5344CB8AC3E}">
        <p14:creationId xmlns:p14="http://schemas.microsoft.com/office/powerpoint/2010/main" xmlns="" val="3285493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sz="2900" dirty="0"/>
              <a:t>The use of flexible forecasting is very useful in helping us dig deeper into the root causes of change from expectation</a:t>
            </a:r>
          </a:p>
          <a:p>
            <a:r>
              <a:rPr lang="en-US" sz="2900" dirty="0"/>
              <a:t>Consider a organization where cost went up 20% but output went up 30%</a:t>
            </a:r>
          </a:p>
          <a:p>
            <a:pPr lvl="1"/>
            <a:r>
              <a:rPr lang="en-US" sz="2400" dirty="0"/>
              <a:t>Even though cost increased which is generally unfavorable</a:t>
            </a:r>
          </a:p>
          <a:p>
            <a:pPr lvl="1"/>
            <a:r>
              <a:rPr lang="en-US" sz="2400" dirty="0"/>
              <a:t>It increased less that we might have expected</a:t>
            </a:r>
          </a:p>
          <a:p>
            <a:pPr lvl="1"/>
            <a:r>
              <a:rPr lang="en-US" sz="2400" dirty="0"/>
              <a:t>Indicating we need an approach to evaluate the compound effects of the volume change</a:t>
            </a:r>
          </a:p>
          <a:p>
            <a:r>
              <a:rPr lang="en-US" sz="2900" dirty="0"/>
              <a:t>This approach is call Volume Variance Analysis</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15</a:t>
            </a:fld>
            <a:endParaRPr lang="en-US"/>
          </a:p>
        </p:txBody>
      </p:sp>
    </p:spTree>
    <p:extLst>
      <p:ext uri="{BB962C8B-B14F-4D97-AF65-F5344CB8AC3E}">
        <p14:creationId xmlns:p14="http://schemas.microsoft.com/office/powerpoint/2010/main" xmlns="" val="3078748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dirty="0" smtClean="0"/>
              <a:t>Step 1:</a:t>
            </a:r>
          </a:p>
          <a:p>
            <a:pPr lvl="1"/>
            <a:r>
              <a:rPr lang="en-US" dirty="0" smtClean="0"/>
              <a:t>Calculate the “what if” for a flexible forecast at the actual volume </a:t>
            </a:r>
          </a:p>
          <a:p>
            <a:r>
              <a:rPr lang="en-US" dirty="0" smtClean="0"/>
              <a:t>Step 2:</a:t>
            </a:r>
          </a:p>
          <a:p>
            <a:pPr lvl="1"/>
            <a:r>
              <a:rPr lang="en-US" dirty="0" smtClean="0"/>
              <a:t>Compare the flexible forecast to forecast</a:t>
            </a:r>
          </a:p>
          <a:p>
            <a:pPr lvl="1"/>
            <a:r>
              <a:rPr lang="en-US" dirty="0" smtClean="0"/>
              <a:t>This comparison isolates the impact of volume change</a:t>
            </a:r>
          </a:p>
          <a:p>
            <a:r>
              <a:rPr lang="en-US" dirty="0" smtClean="0"/>
              <a:t>Step 3:</a:t>
            </a:r>
          </a:p>
          <a:p>
            <a:pPr lvl="1"/>
            <a:r>
              <a:rPr lang="en-US" dirty="0" smtClean="0"/>
              <a:t>Compare the flexible forecast to actual results</a:t>
            </a:r>
          </a:p>
          <a:p>
            <a:pPr lvl="1"/>
            <a:r>
              <a:rPr lang="en-US" dirty="0" smtClean="0"/>
              <a:t>This comparison isolates the impact of everything else which we will call performance variance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16</a:t>
            </a:fld>
            <a:endParaRPr lang="en-US"/>
          </a:p>
        </p:txBody>
      </p:sp>
    </p:spTree>
    <p:extLst>
      <p:ext uri="{BB962C8B-B14F-4D97-AF65-F5344CB8AC3E}">
        <p14:creationId xmlns:p14="http://schemas.microsoft.com/office/powerpoint/2010/main" xmlns="" val="246941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dirty="0"/>
              <a:t>Consider the organization with 30% volume increase where planned units were 100, variable cost per unit was 5, and there was no fixed cost</a:t>
            </a:r>
          </a:p>
          <a:p>
            <a:endParaRPr lang="en-US" dirty="0"/>
          </a:p>
          <a:p>
            <a:endParaRPr lang="en-US" dirty="0"/>
          </a:p>
          <a:p>
            <a:endParaRPr lang="en-US" dirty="0"/>
          </a:p>
          <a:p>
            <a:r>
              <a:rPr lang="en-US" dirty="0"/>
              <a:t>This means that given our plan assumptions that we would expect cost to have increased to 650 solely due to the fact that we produced more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17</a:t>
            </a:fld>
            <a:endParaRPr lang="en-US"/>
          </a:p>
        </p:txBody>
      </p:sp>
    </p:spTree>
    <p:extLst>
      <p:ext uri="{BB962C8B-B14F-4D97-AF65-F5344CB8AC3E}">
        <p14:creationId xmlns:p14="http://schemas.microsoft.com/office/powerpoint/2010/main" xmlns="" val="1930188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The variance (non dollar) in units sold is favorable since more output is logically favorable</a:t>
            </a:r>
          </a:p>
          <a:p>
            <a:r>
              <a:rPr lang="en-US" dirty="0"/>
              <a:t>The variance in variable cost is unfavorable since more cost is logically unfavorable</a:t>
            </a:r>
          </a:p>
          <a:p>
            <a:endParaRPr lang="en-US" dirty="0"/>
          </a:p>
          <a:p>
            <a:endParaRPr lang="en-US" dirty="0"/>
          </a:p>
          <a:p>
            <a:endParaRPr lang="en-US" dirty="0"/>
          </a:p>
          <a:p>
            <a:r>
              <a:rPr lang="en-US" dirty="0"/>
              <a:t>This means that given our plan assumptions that we would expect cost to have increased to 650 solely due to the fact that we produced more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18</a:t>
            </a:fld>
            <a:endParaRPr lang="en-US"/>
          </a:p>
        </p:txBody>
      </p:sp>
    </p:spTree>
    <p:extLst>
      <p:ext uri="{BB962C8B-B14F-4D97-AF65-F5344CB8AC3E}">
        <p14:creationId xmlns:p14="http://schemas.microsoft.com/office/powerpoint/2010/main" xmlns="" val="3335094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Moved the volume variance column to the left of the flexible forecast to allow room</a:t>
            </a:r>
          </a:p>
          <a:p>
            <a:r>
              <a:rPr lang="en-US" dirty="0"/>
              <a:t>Now also show the variance between flexible forecast and actual between their columns</a:t>
            </a:r>
          </a:p>
          <a:p>
            <a:endParaRPr lang="en-US" dirty="0"/>
          </a:p>
          <a:p>
            <a:endParaRPr lang="en-US" dirty="0"/>
          </a:p>
          <a:p>
            <a:endParaRPr lang="en-US" dirty="0"/>
          </a:p>
          <a:p>
            <a:r>
              <a:rPr lang="en-US" dirty="0"/>
              <a:t>This means that actual variable costs were less than the level we would have expected at the volume actually produced</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19</a:t>
            </a:fld>
            <a:endParaRPr lang="en-US"/>
          </a:p>
        </p:txBody>
      </p:sp>
    </p:spTree>
    <p:extLst>
      <p:ext uri="{BB962C8B-B14F-4D97-AF65-F5344CB8AC3E}">
        <p14:creationId xmlns:p14="http://schemas.microsoft.com/office/powerpoint/2010/main" xmlns="" val="1637797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This analysis now presents a much more meaningful insight into what happened </a:t>
            </a:r>
          </a:p>
          <a:p>
            <a:r>
              <a:rPr lang="en-US" dirty="0"/>
              <a:t>Even though cost went up by 20% this analysis shows that there is a lot of good news here</a:t>
            </a:r>
          </a:p>
          <a:p>
            <a:r>
              <a:rPr lang="en-US" dirty="0"/>
              <a:t>The volume variance of (150) is very understandable and predictable</a:t>
            </a:r>
          </a:p>
          <a:p>
            <a:r>
              <a:rPr lang="en-US" dirty="0"/>
              <a:t>The performance variance indicates good work controlling costs even though output was produced.</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20</a:t>
            </a:fld>
            <a:endParaRPr lang="en-US"/>
          </a:p>
        </p:txBody>
      </p:sp>
    </p:spTree>
    <p:extLst>
      <p:ext uri="{BB962C8B-B14F-4D97-AF65-F5344CB8AC3E}">
        <p14:creationId xmlns:p14="http://schemas.microsoft.com/office/powerpoint/2010/main" xmlns="" val="1742403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Introduction</a:t>
            </a:r>
          </a:p>
          <a:p>
            <a:r>
              <a:rPr lang="en-US" b="1" dirty="0" smtClean="0"/>
              <a:t>Task:  </a:t>
            </a:r>
            <a:r>
              <a:rPr lang="en-US" dirty="0" smtClean="0"/>
              <a:t>Calculate Volume and Performance Variances </a:t>
            </a:r>
          </a:p>
          <a:p>
            <a:r>
              <a:rPr lang="en-US" b="1" dirty="0" smtClean="0"/>
              <a:t>Condition:  </a:t>
            </a:r>
            <a:r>
              <a:rPr lang="en-US" dirty="0" smtClean="0"/>
              <a:t>You are training to become an ACE with access to ICAM course handouts, readings, and spreadsheet tools and awareness of Operational Environment (OE)/Contemporary Operational Environment (COE) variables and actors.</a:t>
            </a:r>
          </a:p>
          <a:p>
            <a:r>
              <a:rPr lang="en-US" b="1" dirty="0" smtClean="0"/>
              <a:t>Standard:  </a:t>
            </a:r>
            <a:r>
              <a:rPr lang="en-US" dirty="0" smtClean="0"/>
              <a:t>with at least 80% accuracy</a:t>
            </a:r>
          </a:p>
          <a:p>
            <a:pPr lvl="1"/>
            <a:r>
              <a:rPr lang="en-US" dirty="0" smtClean="0"/>
              <a:t>Describe the concept of variances</a:t>
            </a:r>
          </a:p>
          <a:p>
            <a:pPr lvl="1"/>
            <a:r>
              <a:rPr lang="en-US" dirty="0" smtClean="0"/>
              <a:t>Calculate the flex forecast and volume variance</a:t>
            </a:r>
          </a:p>
          <a:p>
            <a:pPr lvl="1"/>
            <a:r>
              <a:rPr lang="en-US" dirty="0" smtClean="0"/>
              <a:t>Identify and enter relevant scenario data into macro enabled templates to calculate Volume and Performance Variance.</a:t>
            </a:r>
          </a:p>
          <a:p>
            <a:pPr lvl="1"/>
            <a:r>
              <a:rPr lang="en-US" dirty="0" smtClean="0"/>
              <a:t>Identify causes of variances</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3</a:t>
            </a:fld>
            <a:endParaRPr lang="en-US"/>
          </a:p>
        </p:txBody>
      </p:sp>
    </p:spTree>
    <p:extLst>
      <p:ext uri="{BB962C8B-B14F-4D97-AF65-F5344CB8AC3E}">
        <p14:creationId xmlns:p14="http://schemas.microsoft.com/office/powerpoint/2010/main" xmlns="" val="3132778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Expand the example to include planned fixed at 80 and actual fixed cost at 90</a:t>
            </a:r>
          </a:p>
          <a:p>
            <a:r>
              <a:rPr lang="en-US" dirty="0"/>
              <a:t>We’ll go line by line to make sure we understand every item in the table.</a:t>
            </a:r>
          </a:p>
          <a:p>
            <a:r>
              <a:rPr lang="en-US" dirty="0"/>
              <a:t>The planned volume was 100 units and the planned variable cost per unit was $5, so the plan was to spend $500</a:t>
            </a:r>
          </a:p>
          <a:p>
            <a:endParaRPr lang="en-US" dirty="0"/>
          </a:p>
          <a:p>
            <a:r>
              <a:rPr lang="en-US" dirty="0"/>
              <a:t>The actual volume was 130 units.  In the flex forecast we prepare the forecast as if everything went as planned except for the number of units.  So, we use our planned VC/unit of $5:</a:t>
            </a:r>
          </a:p>
          <a:p>
            <a:r>
              <a:rPr lang="en-US" dirty="0"/>
              <a:t>130 units * planned VC/unit $5 = 650</a:t>
            </a:r>
          </a:p>
          <a:p>
            <a:endParaRPr lang="en-US" dirty="0"/>
          </a:p>
          <a:p>
            <a:r>
              <a:rPr lang="en-US" dirty="0"/>
              <a:t>Comparing the flex forecast to the original plan gives an unfavorable variance of 150 because MORE COST IS BAD.  Unfavorable variances are shown in brackets. </a:t>
            </a:r>
          </a:p>
          <a:p>
            <a:endParaRPr lang="en-US" dirty="0"/>
          </a:p>
          <a:p>
            <a:r>
              <a:rPr lang="en-US" dirty="0"/>
              <a:t>Now we compare the flex forecast to the actual.  The actual cost for the 130 units was $600.  We don’t need to know what the actual VC/unit was, but clearly it was less than $5.  This is a favorable performance variance, which means that we did something that caused the cost increase to be less than it could have been.</a:t>
            </a:r>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21</a:t>
            </a:fld>
            <a:endParaRPr lang="en-US"/>
          </a:p>
        </p:txBody>
      </p:sp>
    </p:spTree>
    <p:extLst>
      <p:ext uri="{BB962C8B-B14F-4D97-AF65-F5344CB8AC3E}">
        <p14:creationId xmlns:p14="http://schemas.microsoft.com/office/powerpoint/2010/main" xmlns="" val="2160139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Now let’s look at the fixed cost.  The plan for fixed cost was 80.  When preparing the flex forecast, we also use 80 because if everything had gone as planned except for the number of units sold, fixed cost would not have changed at all.  Fixed cost, by definition, does not change as number of units changes.  Fixed cost should never have a volume variance.</a:t>
            </a:r>
          </a:p>
          <a:p>
            <a:endParaRPr lang="en-US" dirty="0"/>
          </a:p>
          <a:p>
            <a:r>
              <a:rPr lang="en-US" dirty="0"/>
              <a:t>However, when we compare flex forecast to actual, we see an unfavorable variance of 10.  Our actual fixed cost was 90.  That means that the actual cost of things that are fixed in nature (rent, taxes, etc.) was greater than planned.  </a:t>
            </a:r>
          </a:p>
          <a:p>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22</a:t>
            </a:fld>
            <a:endParaRPr lang="en-US"/>
          </a:p>
        </p:txBody>
      </p:sp>
    </p:spTree>
    <p:extLst>
      <p:ext uri="{BB962C8B-B14F-4D97-AF65-F5344CB8AC3E}">
        <p14:creationId xmlns:p14="http://schemas.microsoft.com/office/powerpoint/2010/main" xmlns="" val="2160139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Let’s look at the total cost.  Notice that the sum of the volume and performance variance nets to the total variance between plan and actual</a:t>
            </a:r>
          </a:p>
          <a:p>
            <a:r>
              <a:rPr lang="en-US" dirty="0"/>
              <a:t>The difference between the plan of 580 and the actual of 690 is (110) unfavorable.  </a:t>
            </a:r>
          </a:p>
          <a:p>
            <a:r>
              <a:rPr lang="en-US" dirty="0"/>
              <a:t>The SUM of the variances also equals (110).  (150) unfavorable volume variance + 40 favorable performance variance = (110)</a:t>
            </a:r>
          </a:p>
          <a:p>
            <a:r>
              <a:rPr lang="en-US" dirty="0"/>
              <a:t>Thus we have explained the total variance.  </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23</a:t>
            </a:fld>
            <a:endParaRPr lang="en-US"/>
          </a:p>
        </p:txBody>
      </p:sp>
    </p:spTree>
    <p:extLst>
      <p:ext uri="{BB962C8B-B14F-4D97-AF65-F5344CB8AC3E}">
        <p14:creationId xmlns:p14="http://schemas.microsoft.com/office/powerpoint/2010/main" xmlns="" val="2160139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endParaRPr lang="en-US" dirty="0"/>
          </a:p>
          <a:p>
            <a:endParaRPr lang="en-US" dirty="0"/>
          </a:p>
          <a:p>
            <a:r>
              <a:rPr lang="en-US" dirty="0"/>
              <a:t>We can also see that just as variable cost and fixed cost add together to equal total cost, the volume variance for variable cost, plus the non-existent volume variance for fixed cost equal the volume variance for total cost.</a:t>
            </a:r>
          </a:p>
          <a:p>
            <a:endParaRPr lang="en-US" dirty="0"/>
          </a:p>
          <a:p>
            <a:r>
              <a:rPr lang="en-US" dirty="0"/>
              <a:t>The same can be said for the performance variance.  The 50 favorable variance for variable cost + (10) unfavorable variance for fixed cost sum to equal our 40 favorable performance variance for total cost.</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24</a:t>
            </a:fld>
            <a:endParaRPr lang="en-US"/>
          </a:p>
        </p:txBody>
      </p:sp>
    </p:spTree>
    <p:extLst>
      <p:ext uri="{BB962C8B-B14F-4D97-AF65-F5344CB8AC3E}">
        <p14:creationId xmlns:p14="http://schemas.microsoft.com/office/powerpoint/2010/main" xmlns="" val="2160139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Expand the example to include planned price of 10 and actual price of 8</a:t>
            </a:r>
          </a:p>
          <a:p>
            <a:endParaRPr lang="en-US" dirty="0"/>
          </a:p>
          <a:p>
            <a:r>
              <a:rPr lang="en-US" dirty="0" smtClean="0"/>
              <a:t>Our plan was for 100 units sold</a:t>
            </a:r>
            <a:r>
              <a:rPr lang="en-US" baseline="0" dirty="0" smtClean="0"/>
              <a:t> for $10 each, giving us revenue of 1000.  Total cost at this volume would be 580 (same as prior example) and profit is $420.  </a:t>
            </a:r>
          </a:p>
          <a:p>
            <a:r>
              <a:rPr lang="en-US" baseline="0" dirty="0" smtClean="0"/>
              <a:t>What actually happened was 130 units were sold for $8 each, total costs were $690 (same as prior example) and profit was $350.</a:t>
            </a:r>
          </a:p>
          <a:p>
            <a:endParaRPr lang="en-US" baseline="0" dirty="0" smtClean="0"/>
          </a:p>
          <a:p>
            <a:r>
              <a:rPr lang="en-US" baseline="0" dirty="0" smtClean="0"/>
              <a:t>We will go through each line again so you WILL know where every number came from.</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25</a:t>
            </a:fld>
            <a:endParaRPr lang="en-US"/>
          </a:p>
        </p:txBody>
      </p:sp>
    </p:spTree>
    <p:extLst>
      <p:ext uri="{BB962C8B-B14F-4D97-AF65-F5344CB8AC3E}">
        <p14:creationId xmlns:p14="http://schemas.microsoft.com/office/powerpoint/2010/main" xmlns="" val="3437817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Expand the example to include planned price of 10 and actual price of 8</a:t>
            </a:r>
          </a:p>
          <a:p>
            <a:endParaRPr lang="en-US" dirty="0"/>
          </a:p>
          <a:p>
            <a:r>
              <a:rPr lang="en-US" dirty="0"/>
              <a:t>Let’s look at Revenue.  The plan was for 100 units at $10/unit for a total of $1000</a:t>
            </a:r>
          </a:p>
          <a:p>
            <a:r>
              <a:rPr lang="en-US" dirty="0"/>
              <a:t>The flex forecast reflects what would have happened if everything went as planned except for number of units sold.  130 units were sold, and we use the planned price of $10/unit to get flex revenue of $1300.</a:t>
            </a:r>
          </a:p>
          <a:p>
            <a:endParaRPr lang="en-US" dirty="0"/>
          </a:p>
          <a:p>
            <a:r>
              <a:rPr lang="en-US" dirty="0"/>
              <a:t>Actually, however, we only sold the units for $8 each.  The drop in price might explain the increase in number of units sold!  Total revenue was 130 * $8.</a:t>
            </a:r>
          </a:p>
          <a:p>
            <a:r>
              <a:rPr lang="en-US" dirty="0"/>
              <a:t>Compare the flex to the plan, we see that if all had gone according to plan except for number of units sold, our revenue would have increased $300.  This is a favorable volume variance.  More revenue is good.</a:t>
            </a:r>
          </a:p>
          <a:p>
            <a:endParaRPr lang="en-US" dirty="0"/>
          </a:p>
          <a:p>
            <a:r>
              <a:rPr lang="en-US" dirty="0"/>
              <a:t>Comparing the flex to the actual, we see that our revenue did increase because of the additional units sold, but not to the extent that it should have.  The drop in price reduced our revenue by an unfavorable (260)</a:t>
            </a:r>
          </a:p>
          <a:p>
            <a:endParaRPr lang="en-US" dirty="0"/>
          </a:p>
          <a:p>
            <a:r>
              <a:rPr lang="en-US" dirty="0"/>
              <a:t>Make sure you know where every number came from</a:t>
            </a:r>
          </a:p>
          <a:p>
            <a:r>
              <a:rPr lang="en-US" dirty="0"/>
              <a:t>Note: revenue and costs variances net to profit variance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26</a:t>
            </a:fld>
            <a:endParaRPr lang="en-US"/>
          </a:p>
        </p:txBody>
      </p:sp>
    </p:spTree>
    <p:extLst>
      <p:ext uri="{BB962C8B-B14F-4D97-AF65-F5344CB8AC3E}">
        <p14:creationId xmlns:p14="http://schemas.microsoft.com/office/powerpoint/2010/main" xmlns="" val="3437817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endParaRPr lang="en-US" dirty="0"/>
          </a:p>
          <a:p>
            <a:r>
              <a:rPr lang="en-US" dirty="0"/>
              <a:t>Total cost is the sum of fixed and variable.  These are the same numbers from the prior example.  </a:t>
            </a:r>
          </a:p>
        </p:txBody>
      </p:sp>
      <p:sp>
        <p:nvSpPr>
          <p:cNvPr id="4" name="Slide Number Placeholder 3"/>
          <p:cNvSpPr>
            <a:spLocks noGrp="1"/>
          </p:cNvSpPr>
          <p:nvPr>
            <p:ph type="sldNum" sz="quarter" idx="10"/>
          </p:nvPr>
        </p:nvSpPr>
        <p:spPr/>
        <p:txBody>
          <a:bodyPr/>
          <a:lstStyle/>
          <a:p>
            <a:fld id="{C32347F4-ECAE-4BBE-8070-492771E6602F}" type="slidenum">
              <a:rPr lang="en-US" smtClean="0"/>
              <a:pPr/>
              <a:t>27</a:t>
            </a:fld>
            <a:endParaRPr lang="en-US"/>
          </a:p>
        </p:txBody>
      </p:sp>
    </p:spTree>
    <p:extLst>
      <p:ext uri="{BB962C8B-B14F-4D97-AF65-F5344CB8AC3E}">
        <p14:creationId xmlns:p14="http://schemas.microsoft.com/office/powerpoint/2010/main" xmlns="" val="343781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endParaRPr lang="en-US" dirty="0"/>
          </a:p>
          <a:p>
            <a:r>
              <a:rPr lang="en-US" dirty="0"/>
              <a:t>Profit is revenue minus total cost.  </a:t>
            </a:r>
          </a:p>
          <a:p>
            <a:r>
              <a:rPr lang="en-US" dirty="0"/>
              <a:t>If we had sold 100 units as planned, our revenue would have been 1000, variable cost 500 and fixed cost 80, leaving profit of 420.  </a:t>
            </a:r>
          </a:p>
          <a:p>
            <a:endParaRPr lang="en-US" dirty="0"/>
          </a:p>
          <a:p>
            <a:r>
              <a:rPr lang="en-US" dirty="0"/>
              <a:t>In the Flex forecast, if everything had gone as planned except for the number of units sold, we would have revenue of 1300, variable cost 650 and fixed cost 80, leaving profit of 570.</a:t>
            </a:r>
          </a:p>
          <a:p>
            <a:r>
              <a:rPr lang="en-US" dirty="0"/>
              <a:t>The difference between the planned profit and the flex profit is the volume variance for profit, which is 150 favorable.  This represents the planned unit contribution margin of the additional units sold:  30 units * ($10 - $5) = $150</a:t>
            </a:r>
          </a:p>
          <a:p>
            <a:endParaRPr lang="en-US" dirty="0"/>
          </a:p>
          <a:p>
            <a:r>
              <a:rPr lang="en-US" dirty="0"/>
              <a:t>The difference between the flex forecast and the actual is the performance variance.  It is (220) unfavorable.  This is due to the unfavorable revenue variance of (260), and the favorable total cost variance of 40.  </a:t>
            </a:r>
          </a:p>
        </p:txBody>
      </p:sp>
      <p:sp>
        <p:nvSpPr>
          <p:cNvPr id="4" name="Slide Number Placeholder 3"/>
          <p:cNvSpPr>
            <a:spLocks noGrp="1"/>
          </p:cNvSpPr>
          <p:nvPr>
            <p:ph type="sldNum" sz="quarter" idx="10"/>
          </p:nvPr>
        </p:nvSpPr>
        <p:spPr/>
        <p:txBody>
          <a:bodyPr/>
          <a:lstStyle/>
          <a:p>
            <a:fld id="{C32347F4-ECAE-4BBE-8070-492771E6602F}" type="slidenum">
              <a:rPr lang="en-US" smtClean="0"/>
              <a:pPr/>
              <a:t>28</a:t>
            </a:fld>
            <a:endParaRPr lang="en-US"/>
          </a:p>
        </p:txBody>
      </p:sp>
    </p:spTree>
    <p:extLst>
      <p:ext uri="{BB962C8B-B14F-4D97-AF65-F5344CB8AC3E}">
        <p14:creationId xmlns:p14="http://schemas.microsoft.com/office/powerpoint/2010/main" xmlns="" val="343781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pPr defTabSz="931774">
              <a:defRPr/>
            </a:pPr>
            <a:endParaRPr lang="en-US" baseline="0" dirty="0" smtClean="0"/>
          </a:p>
          <a:p>
            <a:pPr defTabSz="931774">
              <a:defRPr/>
            </a:pPr>
            <a:r>
              <a:rPr lang="en-US" baseline="0" dirty="0" smtClean="0"/>
              <a:t>Notice that the net of the revenue and total cost variances are equal to the profit variances.</a:t>
            </a:r>
          </a:p>
          <a:p>
            <a:pPr defTabSz="931774">
              <a:defRPr/>
            </a:pPr>
            <a:r>
              <a:rPr lang="en-US" baseline="0" dirty="0" smtClean="0"/>
              <a:t>Volume variance:  300 + (150) = 150</a:t>
            </a:r>
          </a:p>
          <a:p>
            <a:pPr defTabSz="931774">
              <a:defRPr/>
            </a:pPr>
            <a:r>
              <a:rPr lang="en-US" baseline="0" dirty="0" smtClean="0"/>
              <a:t>Performance variance:  (260) + 40 = (220)</a:t>
            </a:r>
          </a:p>
        </p:txBody>
      </p:sp>
      <p:sp>
        <p:nvSpPr>
          <p:cNvPr id="4" name="Slide Number Placeholder 3"/>
          <p:cNvSpPr>
            <a:spLocks noGrp="1"/>
          </p:cNvSpPr>
          <p:nvPr>
            <p:ph type="sldNum" sz="quarter" idx="10"/>
          </p:nvPr>
        </p:nvSpPr>
        <p:spPr/>
        <p:txBody>
          <a:bodyPr/>
          <a:lstStyle/>
          <a:p>
            <a:fld id="{C32347F4-ECAE-4BBE-8070-492771E6602F}" type="slidenum">
              <a:rPr lang="en-US" smtClean="0"/>
              <a:pPr/>
              <a:t>29</a:t>
            </a:fld>
            <a:endParaRPr lang="en-US"/>
          </a:p>
        </p:txBody>
      </p:sp>
    </p:spTree>
    <p:extLst>
      <p:ext uri="{BB962C8B-B14F-4D97-AF65-F5344CB8AC3E}">
        <p14:creationId xmlns:p14="http://schemas.microsoft.com/office/powerpoint/2010/main" xmlns="" val="343781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smtClean="0"/>
              <a:t>This</a:t>
            </a:r>
            <a:r>
              <a:rPr lang="en-US" baseline="0" dirty="0" smtClean="0"/>
              <a:t> template is useful for remembering what goes where in volume variance analysis.  </a:t>
            </a:r>
          </a:p>
          <a:p>
            <a:r>
              <a:rPr lang="en-US" baseline="0" dirty="0" smtClean="0"/>
              <a:t>The rows on the table correspond to the Profit equation:  Revenue – Variable Cost – Fixed cost = profit</a:t>
            </a:r>
          </a:p>
          <a:p>
            <a:r>
              <a:rPr lang="en-US" dirty="0" smtClean="0"/>
              <a:t>The</a:t>
            </a:r>
            <a:r>
              <a:rPr lang="en-US" baseline="0" dirty="0" smtClean="0"/>
              <a:t> column headings reflect the chronology:</a:t>
            </a:r>
          </a:p>
          <a:p>
            <a:r>
              <a:rPr lang="en-US" baseline="0" dirty="0" smtClean="0"/>
              <a:t>First we plan, then we perform.</a:t>
            </a:r>
          </a:p>
          <a:p>
            <a:r>
              <a:rPr lang="en-US" baseline="0" dirty="0" smtClean="0"/>
              <a:t>We prepare our flex forecast to account for the difference in volume.</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30</a:t>
            </a:fld>
            <a:endParaRPr lang="en-US"/>
          </a:p>
        </p:txBody>
      </p:sp>
    </p:spTree>
    <p:extLst>
      <p:ext uri="{BB962C8B-B14F-4D97-AF65-F5344CB8AC3E}">
        <p14:creationId xmlns:p14="http://schemas.microsoft.com/office/powerpoint/2010/main" xmlns="" val="3340449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endParaRPr lang="en-US" dirty="0" smtClean="0"/>
          </a:p>
          <a:p>
            <a:r>
              <a:rPr lang="en-US" dirty="0" smtClean="0"/>
              <a:t>Giving context to numbers creates their value</a:t>
            </a:r>
          </a:p>
          <a:p>
            <a:r>
              <a:rPr lang="en-US" dirty="0" smtClean="0"/>
              <a:t>Starting by creating an expectation.  This</a:t>
            </a:r>
            <a:r>
              <a:rPr lang="en-US" baseline="0" dirty="0" smtClean="0"/>
              <a:t> is the standard to which the measurement will be compared.  That gives the measurement context.</a:t>
            </a:r>
            <a:endParaRPr lang="en-US" dirty="0" smtClean="0"/>
          </a:p>
          <a:p>
            <a:r>
              <a:rPr lang="en-US" dirty="0" smtClean="0"/>
              <a:t>Variance is difference between reality and expectation.</a:t>
            </a:r>
            <a:r>
              <a:rPr lang="en-US" baseline="0" dirty="0" smtClean="0"/>
              <a:t>  </a:t>
            </a:r>
            <a:endParaRPr lang="en-US" dirty="0" smtClean="0"/>
          </a:p>
          <a:p>
            <a:r>
              <a:rPr lang="en-US" dirty="0" smtClean="0"/>
              <a:t>Volume Variance isolates ‘effect’ due to volume change.  If</a:t>
            </a:r>
            <a:r>
              <a:rPr lang="en-US" baseline="0" dirty="0" smtClean="0"/>
              <a:t> we output more or less than was expected, we can expect our costs to change.  Volume variance isolates the difference or variance due to changes in output.</a:t>
            </a:r>
            <a:endParaRPr lang="en-US" dirty="0" smtClean="0"/>
          </a:p>
          <a:p>
            <a:r>
              <a:rPr lang="en-US" dirty="0" smtClean="0"/>
              <a:t>All other variance to expectation is due to some sort of performance change</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4</a:t>
            </a:fld>
            <a:endParaRPr lang="en-US"/>
          </a:p>
        </p:txBody>
      </p:sp>
    </p:spTree>
    <p:extLst>
      <p:ext uri="{BB962C8B-B14F-4D97-AF65-F5344CB8AC3E}">
        <p14:creationId xmlns:p14="http://schemas.microsoft.com/office/powerpoint/2010/main" xmlns="" val="40180657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pPr defTabSz="931774">
              <a:defRPr/>
            </a:pPr>
            <a:r>
              <a:rPr lang="en-US" baseline="0" dirty="0" smtClean="0"/>
              <a:t>Notice that the plan uses “planned number of units” and “planned price per unit” and “planned variable cost per unit” (all highlighted in yellow).  This make sense, since this is the plan.</a:t>
            </a:r>
          </a:p>
          <a:p>
            <a:pPr defTabSz="931774">
              <a:defRPr/>
            </a:pPr>
            <a:endParaRPr lang="en-US" baseline="0" dirty="0" smtClean="0"/>
          </a:p>
          <a:p>
            <a:pPr defTabSz="931774">
              <a:defRPr/>
            </a:pPr>
            <a:r>
              <a:rPr lang="en-US" baseline="0" dirty="0" smtClean="0"/>
              <a:t>The actual, on the other hand, uses “actual number of units” and “actual price per unit” and “actual variable cost per unit” (all highlighted in green).  This also make sense, since this is the actual.</a:t>
            </a:r>
          </a:p>
          <a:p>
            <a:pPr defTabSz="931774">
              <a:defRPr/>
            </a:pPr>
            <a:r>
              <a:rPr lang="en-US" baseline="0" dirty="0" smtClean="0"/>
              <a:t> </a:t>
            </a:r>
          </a:p>
          <a:p>
            <a:pPr defTabSz="931774">
              <a:defRPr/>
            </a:pPr>
            <a:r>
              <a:rPr lang="en-US" baseline="0" dirty="0" smtClean="0"/>
              <a:t>The flex forecast uses the same assumptions about cost and price as in the plan, but the actual number of units.  </a:t>
            </a:r>
          </a:p>
          <a:p>
            <a:pPr defTabSz="931774">
              <a:defRPr/>
            </a:pPr>
            <a:endParaRPr lang="en-US" baseline="0" dirty="0" smtClean="0"/>
          </a:p>
          <a:p>
            <a:pPr defTabSz="931774">
              <a:defRPr/>
            </a:pPr>
            <a:r>
              <a:rPr lang="en-US" baseline="0" dirty="0" smtClean="0"/>
              <a:t>Notice that the difference or variance between the  Plan and the Flex forecast is solely due to volume or number of units. </a:t>
            </a:r>
          </a:p>
          <a:p>
            <a:pPr defTabSz="931774">
              <a:defRPr/>
            </a:pPr>
            <a:endParaRPr lang="en-US" baseline="0" dirty="0" smtClean="0"/>
          </a:p>
          <a:p>
            <a:pPr defTabSz="931774">
              <a:defRPr/>
            </a:pPr>
            <a:r>
              <a:rPr lang="en-US" baseline="0" dirty="0" smtClean="0"/>
              <a:t>Since the flex forecast and the actual both use the same number of units, any difference or variance between them is due to causes other than volume.  </a:t>
            </a:r>
          </a:p>
        </p:txBody>
      </p:sp>
      <p:sp>
        <p:nvSpPr>
          <p:cNvPr id="4" name="Slide Number Placeholder 3"/>
          <p:cNvSpPr>
            <a:spLocks noGrp="1"/>
          </p:cNvSpPr>
          <p:nvPr>
            <p:ph type="sldNum" sz="quarter" idx="10"/>
          </p:nvPr>
        </p:nvSpPr>
        <p:spPr/>
        <p:txBody>
          <a:bodyPr/>
          <a:lstStyle/>
          <a:p>
            <a:fld id="{C32347F4-ECAE-4BBE-8070-492771E6602F}" type="slidenum">
              <a:rPr lang="en-US" smtClean="0"/>
              <a:pPr/>
              <a:t>31</a:t>
            </a:fld>
            <a:endParaRPr lang="en-US"/>
          </a:p>
        </p:txBody>
      </p:sp>
    </p:spTree>
    <p:extLst>
      <p:ext uri="{BB962C8B-B14F-4D97-AF65-F5344CB8AC3E}">
        <p14:creationId xmlns:p14="http://schemas.microsoft.com/office/powerpoint/2010/main" xmlns="" val="33404491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How should we expect an increase in the number of units sold to affect variable cost?  A. It</a:t>
            </a:r>
            <a:r>
              <a:rPr lang="en-US" baseline="0" dirty="0" smtClean="0"/>
              <a:t> should cause an unfavorable volume variance, because variable cost should increase.</a:t>
            </a:r>
            <a:endParaRPr lang="en-US" dirty="0" smtClean="0"/>
          </a:p>
          <a:p>
            <a:r>
              <a:rPr lang="en-US" dirty="0" smtClean="0"/>
              <a:t>Q. The sum of the performance variances for revenue and total cost should equal? A. The performance variance for profit.</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32</a:t>
            </a:fld>
            <a:endParaRPr lang="en-US"/>
          </a:p>
        </p:txBody>
      </p:sp>
    </p:spTree>
    <p:extLst>
      <p:ext uri="{BB962C8B-B14F-4D97-AF65-F5344CB8AC3E}">
        <p14:creationId xmlns:p14="http://schemas.microsoft.com/office/powerpoint/2010/main" xmlns="" val="4255994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 Let the students work independently for about 20</a:t>
            </a:r>
            <a:r>
              <a:rPr lang="en-US" baseline="0" dirty="0" smtClean="0"/>
              <a:t> minutes, then come back and work out the solution together.</a:t>
            </a:r>
          </a:p>
          <a:p>
            <a:endParaRPr lang="en-US" baseline="0" dirty="0" smtClean="0"/>
          </a:p>
          <a:p>
            <a:r>
              <a:rPr lang="en-US" baseline="0" dirty="0" smtClean="0"/>
              <a:t>Students will have the </a:t>
            </a:r>
            <a:r>
              <a:rPr lang="en-US" baseline="0" smtClean="0"/>
              <a:t>blank slide.</a:t>
            </a:r>
            <a:endParaRPr lang="en-US" dirty="0" smtClean="0"/>
          </a:p>
        </p:txBody>
      </p:sp>
      <p:sp>
        <p:nvSpPr>
          <p:cNvPr id="4" name="Slide Number Placeholder 3"/>
          <p:cNvSpPr>
            <a:spLocks noGrp="1"/>
          </p:cNvSpPr>
          <p:nvPr>
            <p:ph type="sldNum" sz="quarter" idx="10"/>
          </p:nvPr>
        </p:nvSpPr>
        <p:spPr/>
        <p:txBody>
          <a:bodyPr/>
          <a:lstStyle/>
          <a:p>
            <a:fld id="{C32347F4-ECAE-4BBE-8070-492771E6602F}" type="slidenum">
              <a:rPr lang="en-US" smtClean="0"/>
              <a:pPr/>
              <a:t>34</a:t>
            </a:fld>
            <a:endParaRPr lang="en-US"/>
          </a:p>
        </p:txBody>
      </p:sp>
    </p:spTree>
    <p:extLst>
      <p:ext uri="{BB962C8B-B14F-4D97-AF65-F5344CB8AC3E}">
        <p14:creationId xmlns:p14="http://schemas.microsoft.com/office/powerpoint/2010/main" xmlns="" val="34145797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2347F4-ECAE-4BBE-8070-492771E6602F}" type="slidenum">
              <a:rPr lang="en-US" smtClean="0"/>
              <a:pPr/>
              <a:t>35</a:t>
            </a:fld>
            <a:endParaRPr lang="en-US"/>
          </a:p>
        </p:txBody>
      </p:sp>
    </p:spTree>
    <p:extLst>
      <p:ext uri="{BB962C8B-B14F-4D97-AF65-F5344CB8AC3E}">
        <p14:creationId xmlns:p14="http://schemas.microsoft.com/office/powerpoint/2010/main" xmlns="" val="3593021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r>
              <a:rPr lang="en-US" sz="2900" dirty="0"/>
              <a:t>Numbers without context are “Gee Whiz” Numbers:</a:t>
            </a:r>
          </a:p>
          <a:p>
            <a:pPr lvl="1"/>
            <a:r>
              <a:rPr lang="en-US" sz="2400" dirty="0"/>
              <a:t>All you can say is “Gee whiz, I got a grade of 37, that’s interesting.”</a:t>
            </a:r>
          </a:p>
          <a:p>
            <a:pPr lvl="1"/>
            <a:r>
              <a:rPr lang="en-US" sz="2400" dirty="0"/>
              <a:t>You have know idea of what a 37 means in relation to class average, your expectation, your instructor’s expectation, your past performance, </a:t>
            </a:r>
            <a:r>
              <a:rPr lang="en-US" sz="2400" dirty="0" err="1"/>
              <a:t>etc</a:t>
            </a:r>
            <a:endParaRPr lang="en-US" sz="2400" dirty="0"/>
          </a:p>
          <a:p>
            <a:r>
              <a:rPr lang="en-US" sz="2900" dirty="0"/>
              <a:t>Managerial costing seeks to distill information or intelligence value from “Gee Whiz” data.  Note we are emphasizing the difference between </a:t>
            </a:r>
            <a:r>
              <a:rPr lang="en-US" sz="2900" i="1" dirty="0"/>
              <a:t>information</a:t>
            </a:r>
            <a:r>
              <a:rPr lang="en-US" sz="2900" dirty="0"/>
              <a:t> and </a:t>
            </a:r>
            <a:r>
              <a:rPr lang="en-US" sz="2900" i="1" dirty="0"/>
              <a:t>data</a:t>
            </a:r>
            <a:r>
              <a:rPr lang="en-US" sz="2900" dirty="0"/>
              <a:t>.  </a:t>
            </a:r>
            <a:r>
              <a:rPr lang="en-US" sz="2900" i="1" dirty="0"/>
              <a:t>Data</a:t>
            </a:r>
            <a:r>
              <a:rPr lang="en-US" sz="2900" dirty="0"/>
              <a:t> lacks the formatting, context, and interpretation that makes up </a:t>
            </a:r>
            <a:r>
              <a:rPr lang="en-US" sz="2900" i="1" dirty="0"/>
              <a:t>information</a:t>
            </a:r>
            <a:r>
              <a:rPr lang="en-US" sz="2900" dirty="0"/>
              <a:t>.</a:t>
            </a:r>
          </a:p>
          <a:p>
            <a:r>
              <a:rPr lang="en-US" sz="2900" dirty="0"/>
              <a:t>Variance analysis converts data into information  by creating a foundation to convey intelligence in a disciplined manner</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5</a:t>
            </a:fld>
            <a:endParaRPr lang="en-US"/>
          </a:p>
        </p:txBody>
      </p:sp>
    </p:spTree>
    <p:extLst>
      <p:ext uri="{BB962C8B-B14F-4D97-AF65-F5344CB8AC3E}">
        <p14:creationId xmlns:p14="http://schemas.microsoft.com/office/powerpoint/2010/main" xmlns="" val="427279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r>
              <a:rPr lang="en-US" dirty="0"/>
              <a:t>Variances report information in comparison to an expectation</a:t>
            </a:r>
          </a:p>
          <a:p>
            <a:r>
              <a:rPr lang="en-US" dirty="0"/>
              <a:t>Let’s assume that the expectation is performance at the class average</a:t>
            </a:r>
          </a:p>
          <a:p>
            <a:r>
              <a:rPr lang="en-US" dirty="0"/>
              <a:t>If class average was 20, your 37 grade represents a “favorable variance of 17”</a:t>
            </a:r>
          </a:p>
          <a:p>
            <a:r>
              <a:rPr lang="en-US" dirty="0"/>
              <a:t>If class average was 87, your 37 grade represents an “unfavorable variance of 50”</a:t>
            </a:r>
          </a:p>
          <a:p>
            <a:pPr defTabSz="931774">
              <a:defRPr/>
            </a:pPr>
            <a:endParaRPr lang="en-US" b="1" i="1" dirty="0"/>
          </a:p>
          <a:p>
            <a:pPr defTabSz="931774">
              <a:defRPr/>
            </a:pPr>
            <a:r>
              <a:rPr lang="en-US" b="1" i="1" dirty="0"/>
              <a:t>Note that the variance conveys much more than the score.  </a:t>
            </a:r>
            <a:r>
              <a:rPr lang="en-US" dirty="0"/>
              <a:t> It not only tells us whether the number is favorable or unfavorable in relation to the expectation, but it also gives us some idea of the magnitude of the favorability or </a:t>
            </a:r>
            <a:r>
              <a:rPr lang="en-US" dirty="0" err="1"/>
              <a:t>unfavorability</a:t>
            </a:r>
            <a:r>
              <a:rPr lang="en-US" dirty="0"/>
              <a:t>.  The 17 favorable variance is very large in relation to the score of 31.  The (50) unfavorable variance is HUGE in relation to the score of 37.</a:t>
            </a:r>
          </a:p>
          <a:p>
            <a:pPr defTabSz="931774">
              <a:defRPr/>
            </a:pPr>
            <a:endParaRPr lang="en-US" dirty="0"/>
          </a:p>
          <a:p>
            <a:pPr defTabSz="931774">
              <a:defRPr/>
            </a:pPr>
            <a:r>
              <a:rPr lang="en-US" b="1" i="1" dirty="0"/>
              <a:t>(unfavorable variances are always bracketed)</a:t>
            </a:r>
            <a:r>
              <a:rPr lang="en-US" dirty="0"/>
              <a:t> Unfavorable variances should always be displayed in brackets.  This distinguishes them from negative numbers, which should be displayed with a minus sign for managerial reporting.</a:t>
            </a:r>
          </a:p>
          <a:p>
            <a:pPr defTabSz="931774">
              <a:defRPr/>
            </a:pPr>
            <a:endParaRPr lang="en-US" b="1" i="1" dirty="0"/>
          </a:p>
          <a:p>
            <a:pPr defTabSz="931774">
              <a:defRPr/>
            </a:pPr>
            <a:endParaRPr lang="en-US" b="1" i="1"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6</a:t>
            </a:fld>
            <a:endParaRPr lang="en-US"/>
          </a:p>
        </p:txBody>
      </p:sp>
    </p:spTree>
    <p:extLst>
      <p:ext uri="{BB962C8B-B14F-4D97-AF65-F5344CB8AC3E}">
        <p14:creationId xmlns:p14="http://schemas.microsoft.com/office/powerpoint/2010/main" xmlns="" val="832120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r>
              <a:rPr lang="en-US" sz="2900" dirty="0"/>
              <a:t>Variance is the difference to a predetermined expectation </a:t>
            </a:r>
          </a:p>
          <a:p>
            <a:pPr lvl="1"/>
            <a:r>
              <a:rPr lang="en-US" dirty="0" smtClean="0"/>
              <a:t>This is a powerful and meaningful measure</a:t>
            </a:r>
          </a:p>
          <a:p>
            <a:pPr lvl="1"/>
            <a:r>
              <a:rPr lang="en-US" dirty="0" smtClean="0"/>
              <a:t>Since the expectation is predetermined, the variance is a </a:t>
            </a:r>
            <a:r>
              <a:rPr lang="en-US" dirty="0" smtClean="0">
                <a:effectLst>
                  <a:glow rad="139700">
                    <a:schemeClr val="accent6">
                      <a:satMod val="175000"/>
                      <a:alpha val="40000"/>
                    </a:schemeClr>
                  </a:glow>
                </a:effectLst>
              </a:rPr>
              <a:t>measure of accountable performance.  Expectations</a:t>
            </a:r>
            <a:r>
              <a:rPr lang="en-US" baseline="0" dirty="0" smtClean="0">
                <a:effectLst>
                  <a:glow rad="139700">
                    <a:schemeClr val="accent6">
                      <a:satMod val="175000"/>
                      <a:alpha val="40000"/>
                    </a:schemeClr>
                  </a:glow>
                </a:effectLst>
              </a:rPr>
              <a:t> should be clearly communicated in advance.  Responsibility for meeting expectations should be clearly assigned.  Who takes the credit for a favorable variance?  Who takes the responsibility for an unfavorable variance?  This is the essence of accountability.</a:t>
            </a:r>
          </a:p>
          <a:p>
            <a:pPr lvl="1"/>
            <a:endParaRPr lang="en-US" dirty="0" smtClean="0">
              <a:effectLst>
                <a:glow rad="139700">
                  <a:schemeClr val="accent6">
                    <a:satMod val="175000"/>
                    <a:alpha val="40000"/>
                  </a:schemeClr>
                </a:glow>
              </a:effectLst>
            </a:endParaRPr>
          </a:p>
          <a:p>
            <a:r>
              <a:rPr lang="en-US" sz="2900" dirty="0"/>
              <a:t>Expectations can be customized based on mission.  I would go farther to say they SHOULD be customized based on mission.  What is a reasonable expectation for one area of responsibility might not even be applicable to another.  Expectations and goals should represent a challenge (not too easy) but should be reasonable (not so difficult that people feel it is ridiculous to even try to meet the expectation.)</a:t>
            </a:r>
          </a:p>
          <a:p>
            <a:endParaRPr lang="en-US" sz="2900" dirty="0"/>
          </a:p>
          <a:p>
            <a:r>
              <a:rPr lang="en-US" sz="2900" dirty="0"/>
              <a:t>Common expectations might be based on average, standard</a:t>
            </a:r>
            <a:r>
              <a:rPr lang="en-US" sz="2400" dirty="0"/>
              <a:t>,</a:t>
            </a:r>
            <a:r>
              <a:rPr lang="en-US" sz="2900" dirty="0"/>
              <a:t> prior period, plan, or forecast</a:t>
            </a:r>
          </a:p>
          <a:p>
            <a:r>
              <a:rPr lang="en-US" sz="2900" dirty="0"/>
              <a:t>Other expectations can also be used.  What might be a reasonable or useful expectation for your department/unit?</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7</a:t>
            </a:fld>
            <a:endParaRPr lang="en-US"/>
          </a:p>
        </p:txBody>
      </p:sp>
    </p:spTree>
    <p:extLst>
      <p:ext uri="{BB962C8B-B14F-4D97-AF65-F5344CB8AC3E}">
        <p14:creationId xmlns:p14="http://schemas.microsoft.com/office/powerpoint/2010/main" xmlns="" val="292347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 Step 1</a:t>
            </a:r>
            <a:r>
              <a:rPr lang="en-US" baseline="0" dirty="0" smtClean="0"/>
              <a:t> Describe Variances</a:t>
            </a:r>
            <a:endParaRPr lang="en-US" dirty="0" smtClean="0"/>
          </a:p>
          <a:p>
            <a:r>
              <a:rPr lang="en-US" dirty="0" smtClean="0"/>
              <a:t>Consider an organization that spent $600K last month – what does this mean?  Without context,</a:t>
            </a:r>
            <a:r>
              <a:rPr lang="en-US" baseline="0" dirty="0" smtClean="0"/>
              <a:t> it’s difficult to know what it means. </a:t>
            </a:r>
            <a:endParaRPr lang="en-US" dirty="0" smtClean="0"/>
          </a:p>
          <a:p>
            <a:endParaRPr lang="en-US" dirty="0" smtClean="0"/>
          </a:p>
          <a:p>
            <a:r>
              <a:rPr lang="en-US" dirty="0" smtClean="0"/>
              <a:t>Consider a variance report with comparison to a number of different expectations:</a:t>
            </a:r>
          </a:p>
          <a:p>
            <a:r>
              <a:rPr lang="en-US" dirty="0" smtClean="0"/>
              <a:t>If the plan was to spend 500, then this represents</a:t>
            </a:r>
            <a:r>
              <a:rPr lang="en-US" baseline="0" dirty="0" smtClean="0"/>
              <a:t> an unfavorable variance of 100 because they spent more than they planned.</a:t>
            </a:r>
          </a:p>
          <a:p>
            <a:r>
              <a:rPr lang="en-US" baseline="0" dirty="0" smtClean="0"/>
              <a:t>Compared to last month, this is a favorable variance of 50 because they spent less than the last month.</a:t>
            </a:r>
          </a:p>
          <a:p>
            <a:r>
              <a:rPr lang="en-US" baseline="0" dirty="0" smtClean="0"/>
              <a:t>If the target was 600 there is no variance.  They met the target.</a:t>
            </a:r>
          </a:p>
          <a:p>
            <a:r>
              <a:rPr lang="en-US" baseline="0" dirty="0" smtClean="0"/>
              <a:t>Compared to last year, this is a 200 unfavorable variance, because they spent not just more but a LOT more than last year (50% more).  </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8</a:t>
            </a:fld>
            <a:endParaRPr lang="en-US"/>
          </a:p>
        </p:txBody>
      </p:sp>
    </p:spTree>
    <p:extLst>
      <p:ext uri="{BB962C8B-B14F-4D97-AF65-F5344CB8AC3E}">
        <p14:creationId xmlns:p14="http://schemas.microsoft.com/office/powerpoint/2010/main" xmlns="" val="416599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p>
          <a:p>
            <a:r>
              <a:rPr lang="en-US" dirty="0" smtClean="0"/>
              <a:t>Consider an organization that had revenue of $600K last month – what does this mean?  Again the number itself</a:t>
            </a:r>
            <a:r>
              <a:rPr lang="en-US" baseline="0" dirty="0" smtClean="0"/>
              <a:t> have little meaning without context.</a:t>
            </a:r>
          </a:p>
          <a:p>
            <a:endParaRPr lang="en-US" dirty="0" smtClean="0"/>
          </a:p>
          <a:p>
            <a:r>
              <a:rPr lang="en-US" dirty="0" smtClean="0"/>
              <a:t>Note that the reporting and interpretation of variance has changed since more revenue is favorable while more cost is unfavorable.  </a:t>
            </a:r>
          </a:p>
          <a:p>
            <a:r>
              <a:rPr lang="en-US" dirty="0" smtClean="0"/>
              <a:t>If</a:t>
            </a:r>
            <a:r>
              <a:rPr lang="en-US" baseline="0" dirty="0" smtClean="0"/>
              <a:t> the plan was for 500, this is a favorable variance of 100, because MORE REVENUE IS GOOD.  </a:t>
            </a:r>
          </a:p>
          <a:p>
            <a:r>
              <a:rPr lang="en-US" dirty="0" smtClean="0"/>
              <a:t>Compared</a:t>
            </a:r>
            <a:r>
              <a:rPr lang="en-US" baseline="0" dirty="0" smtClean="0"/>
              <a:t> to last month they sold less, which is an unfavorable variance.  Notice that the unfavorable variance is reported in brackets.</a:t>
            </a:r>
          </a:p>
          <a:p>
            <a:r>
              <a:rPr lang="en-US" baseline="0" dirty="0" smtClean="0"/>
              <a:t>Compared to last year, they sold more.  This is a favorable variance.</a:t>
            </a:r>
            <a:endParaRPr lang="en-US" dirty="0" smtClean="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pPr/>
              <a:t>9</a:t>
            </a:fld>
            <a:endParaRPr lang="en-US"/>
          </a:p>
        </p:txBody>
      </p:sp>
    </p:spTree>
    <p:extLst>
      <p:ext uri="{BB962C8B-B14F-4D97-AF65-F5344CB8AC3E}">
        <p14:creationId xmlns:p14="http://schemas.microsoft.com/office/powerpoint/2010/main" xmlns="" val="1195073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 Step 1</a:t>
            </a:r>
            <a:r>
              <a:rPr lang="en-US" baseline="0" dirty="0" smtClean="0"/>
              <a:t> Describe Variances</a:t>
            </a:r>
            <a:endParaRPr lang="en-US" dirty="0" smtClean="0"/>
          </a:p>
          <a:p>
            <a:r>
              <a:rPr lang="en-US" sz="2900" dirty="0"/>
              <a:t>Revenue is a simple calculation of:</a:t>
            </a:r>
            <a:endParaRPr lang="en-US" dirty="0" smtClean="0"/>
          </a:p>
          <a:p>
            <a:pPr algn="ctr"/>
            <a:r>
              <a:rPr lang="en-US" sz="2400" dirty="0"/>
              <a:t>quantity * price per unit</a:t>
            </a:r>
            <a:endParaRPr lang="en-US" sz="2900" dirty="0"/>
          </a:p>
          <a:p>
            <a:r>
              <a:rPr lang="en-US" sz="2900" dirty="0"/>
              <a:t>Therefore there are only two </a:t>
            </a:r>
            <a:r>
              <a:rPr lang="en-US" sz="2900" b="1" i="1" dirty="0">
                <a:solidFill>
                  <a:schemeClr val="accent1">
                    <a:lumMod val="75000"/>
                  </a:schemeClr>
                </a:solidFill>
                <a:effectLst>
                  <a:outerShdw blurRad="38100" dist="38100" dir="2700000" algn="tl">
                    <a:srgbClr val="000000">
                      <a:alpha val="43137"/>
                    </a:srgbClr>
                  </a:outerShdw>
                </a:effectLst>
              </a:rPr>
              <a:t>root causes </a:t>
            </a:r>
            <a:r>
              <a:rPr lang="en-US" sz="2900" dirty="0"/>
              <a:t>of a Revenue Variance</a:t>
            </a:r>
          </a:p>
          <a:p>
            <a:pPr marL="465887" lvl="1"/>
            <a:r>
              <a:rPr lang="en-US" sz="2400" dirty="0"/>
              <a:t>Price Changes (increases or decreases in selling price)      </a:t>
            </a:r>
          </a:p>
          <a:p>
            <a:pPr marL="465887" lvl="1"/>
            <a:r>
              <a:rPr lang="en-US" dirty="0" smtClean="0"/>
              <a:t>–and–      </a:t>
            </a:r>
          </a:p>
          <a:p>
            <a:pPr marL="465887" lvl="1"/>
            <a:r>
              <a:rPr lang="en-US" sz="2400" dirty="0"/>
              <a:t>Volume Changes (increases or decreases in quantity)</a:t>
            </a:r>
          </a:p>
          <a:p>
            <a:endParaRPr lang="en-US" sz="2900" dirty="0"/>
          </a:p>
          <a:p>
            <a:endParaRPr lang="en-US" sz="2900" dirty="0"/>
          </a:p>
          <a:p>
            <a:r>
              <a:rPr lang="en-US" sz="2900" dirty="0"/>
              <a:t>Experience has shown that volume changes occur very frequently since there is much about volume that is subject to uncertainty</a:t>
            </a:r>
          </a:p>
          <a:p>
            <a:r>
              <a:rPr lang="en-US" sz="2900" dirty="0"/>
              <a:t>It should also be clear that volume changes also have significant cost impact since all variable cost is:</a:t>
            </a:r>
            <a:endParaRPr lang="en-US" dirty="0" smtClean="0"/>
          </a:p>
          <a:p>
            <a:pPr algn="ctr"/>
            <a:r>
              <a:rPr lang="en-US" sz="2200" dirty="0"/>
              <a:t>quantity * variable cost per unit</a:t>
            </a:r>
          </a:p>
          <a:p>
            <a:r>
              <a:rPr lang="en-US" sz="2200" dirty="0"/>
              <a:t>That is to say, while selling more units increases revenue, it also increases cost.</a:t>
            </a:r>
            <a:endParaRPr lang="en-US" dirty="0" smtClean="0"/>
          </a:p>
        </p:txBody>
      </p:sp>
      <p:sp>
        <p:nvSpPr>
          <p:cNvPr id="4" name="Slide Number Placeholder 3"/>
          <p:cNvSpPr>
            <a:spLocks noGrp="1"/>
          </p:cNvSpPr>
          <p:nvPr>
            <p:ph type="sldNum" sz="quarter" idx="10"/>
          </p:nvPr>
        </p:nvSpPr>
        <p:spPr/>
        <p:txBody>
          <a:bodyPr/>
          <a:lstStyle/>
          <a:p>
            <a:fld id="{C32347F4-ECAE-4BBE-8070-492771E6602F}" type="slidenum">
              <a:rPr lang="en-US" smtClean="0"/>
              <a:pPr/>
              <a:t>10</a:t>
            </a:fld>
            <a:endParaRPr lang="en-US"/>
          </a:p>
        </p:txBody>
      </p:sp>
    </p:spTree>
    <p:extLst>
      <p:ext uri="{BB962C8B-B14F-4D97-AF65-F5344CB8AC3E}">
        <p14:creationId xmlns:p14="http://schemas.microsoft.com/office/powerpoint/2010/main" xmlns="" val="1201953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4BB524-D8CD-4221-B650-C7D90FDF5FD1}" type="datetime1">
              <a:rPr lang="en-US" smtClean="0"/>
              <a:pPr/>
              <a:t>8/31/2011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xmlns=""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B8E040-026B-4EA5-86EB-2ABAC1919DD7}" type="datetime1">
              <a:rPr lang="en-US" smtClean="0"/>
              <a:pPr/>
              <a:t>8/31/2011</a:t>
            </a:fld>
            <a:endParaRPr lang="en-US"/>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E4D85D-E152-4507-B5E9-BE0669315320}" type="datetime1">
              <a:rPr lang="en-US" smtClean="0"/>
              <a:pPr/>
              <a:t>8/31/2011</a:t>
            </a:fld>
            <a:endParaRPr lang="en-US"/>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2047279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DE6BAF5B-7285-4B37-B82D-C9D08CCF4B87}" type="datetime1">
              <a:rPr lang="en-US" smtClean="0"/>
              <a:pPr/>
              <a:t>8/31/2011</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dirty="0" smtClean="0"/>
              <a:t>© </a:t>
            </a:r>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9625763-0E70-42D2-AEA4-91AB8EF7CAB4}" type="slidenum">
              <a:rPr lang="en-US"/>
              <a:pPr/>
              <a:t>‹#›</a:t>
            </a:fld>
            <a:endParaRPr lang="en-US"/>
          </a:p>
        </p:txBody>
      </p:sp>
    </p:spTree>
    <p:extLst>
      <p:ext uri="{BB962C8B-B14F-4D97-AF65-F5344CB8AC3E}">
        <p14:creationId xmlns:p14="http://schemas.microsoft.com/office/powerpoint/2010/main" xmlns="" val="71715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A29E4-6D78-419A-8A69-BD200AA5FE51}" type="datetime1">
              <a:rPr lang="en-US" smtClean="0"/>
              <a:pPr/>
              <a:t>8/31/2011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dirty="0" smtClean="0"/>
              <a:t>© </a:t>
            </a:r>
            <a:endParaRPr lang="en-US" dirty="0"/>
          </a:p>
        </p:txBody>
      </p:sp>
      <p:sp>
        <p:nvSpPr>
          <p:cNvPr id="6" name="Slide Number Placeholder 5"/>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93E52-D189-4894-9E49-F8E2A2DC5D75}" type="datetime1">
              <a:rPr lang="en-US" smtClean="0"/>
              <a:pPr/>
              <a:t>8/31/2011</a:t>
            </a:fld>
            <a:endParaRPr lang="en-US"/>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6862D0-B4B2-421E-A491-6AE171764014}" type="datetime1">
              <a:rPr lang="en-US" smtClean="0"/>
              <a:pPr/>
              <a:t>8/31/2011</a:t>
            </a:fld>
            <a:endParaRPr lang="en-US"/>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lang="en-US" dirty="0" smtClean="0"/>
              <a:t>© </a:t>
            </a:r>
            <a:endParaRPr lang="en-US" dirty="0"/>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A12EC8-D62E-4E74-8D62-F17FCA68EA50}" type="datetime1">
              <a:rPr lang="en-US" smtClean="0"/>
              <a:pPr/>
              <a:t>8/31/2011</a:t>
            </a:fld>
            <a:endParaRPr lang="en-US"/>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dirty="0" smtClean="0"/>
              <a:t>© </a:t>
            </a:r>
            <a:endParaRPr lang="en-US" dirty="0"/>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395A8A-7A25-4415-AF52-909C70870F42}" type="datetime1">
              <a:rPr lang="en-US" smtClean="0"/>
              <a:pPr/>
              <a:t>8/31/2011</a:t>
            </a:fld>
            <a:endParaRPr lang="en-US"/>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r>
              <a:rPr lang="en-US" dirty="0" smtClean="0"/>
              <a:t>© </a:t>
            </a:r>
            <a:endParaRPr lang="en-US" dirty="0"/>
          </a:p>
        </p:txBody>
      </p:sp>
      <p:sp>
        <p:nvSpPr>
          <p:cNvPr id="5" name="Slide Number Placeholder 4"/>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91A8A-805C-4052-9340-A9DF99668F0F}" type="datetime1">
              <a:rPr lang="en-US" smtClean="0"/>
              <a:pPr/>
              <a:t>8/31/2011</a:t>
            </a:fld>
            <a:endParaRPr lang="en-US"/>
          </a:p>
        </p:txBody>
      </p:sp>
      <p:sp>
        <p:nvSpPr>
          <p:cNvPr id="3" name="Footer Placeholder 2"/>
          <p:cNvSpPr>
            <a:spLocks noGrp="1"/>
          </p:cNvSpPr>
          <p:nvPr>
            <p:ph type="ftr" sz="quarter" idx="11"/>
          </p:nvPr>
        </p:nvSpPr>
        <p:spPr/>
        <p:txBody>
          <a:bodyPr/>
          <a:lstStyle>
            <a:lvl1pPr>
              <a:defRPr>
                <a:solidFill>
                  <a:schemeClr val="bg1">
                    <a:lumMod val="65000"/>
                  </a:schemeClr>
                </a:solidFill>
              </a:defRPr>
            </a:lvl1pPr>
          </a:lstStyle>
          <a:p>
            <a:r>
              <a:rPr lang="en-US" dirty="0" smtClean="0"/>
              <a:t>© </a:t>
            </a:r>
            <a:endParaRPr lang="en-US" dirty="0"/>
          </a:p>
        </p:txBody>
      </p:sp>
      <p:sp>
        <p:nvSpPr>
          <p:cNvPr id="4" name="Slide Number Placeholder 3"/>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BEB3D-AC44-4768-9BD1-ACA1E4ED3228}" type="datetime1">
              <a:rPr lang="en-US" smtClean="0"/>
              <a:pPr/>
              <a:t>8/31/2011</a:t>
            </a:fld>
            <a:endParaRPr lang="en-US"/>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8EE15-0EE1-4485-B296-717233FAC308}" type="datetime1">
              <a:rPr lang="en-US" smtClean="0"/>
              <a:pPr/>
              <a:t>8/31/2011</a:t>
            </a:fld>
            <a:endParaRPr lang="en-US"/>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2DB0E-CAB8-41D5-A8AD-EBE7B6EFF6BA}" type="datetime1">
              <a:rPr lang="en-US" smtClean="0"/>
              <a:pPr/>
              <a:t>8/31/2011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xmlns="" val="136263422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Calculate Volume and Performance Variances </a:t>
            </a:r>
          </a:p>
        </p:txBody>
      </p:sp>
      <p:sp>
        <p:nvSpPr>
          <p:cNvPr id="3" name="Subtitle 2"/>
          <p:cNvSpPr>
            <a:spLocks noGrp="1"/>
          </p:cNvSpPr>
          <p:nvPr>
            <p:ph type="subTitle" idx="1"/>
          </p:nvPr>
        </p:nvSpPr>
        <p:spPr/>
        <p:txBody>
          <a:bodyPr/>
          <a:lstStyle/>
          <a:p>
            <a:r>
              <a:rPr lang="en-US" dirty="0" smtClean="0"/>
              <a:t>Intermediate Cost Analysis </a:t>
            </a:r>
            <a:endParaRPr lang="en-US" dirty="0"/>
          </a:p>
          <a:p>
            <a:r>
              <a:rPr lang="en-US" dirty="0" smtClean="0"/>
              <a:t>and Management</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1</a:t>
            </a:fld>
            <a:endParaRPr lang="en-US"/>
          </a:p>
        </p:txBody>
      </p:sp>
    </p:spTree>
    <p:extLst>
      <p:ext uri="{BB962C8B-B14F-4D97-AF65-F5344CB8AC3E}">
        <p14:creationId xmlns:p14="http://schemas.microsoft.com/office/powerpoint/2010/main" xmlns="" val="1918903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 into Root Causes</a:t>
            </a:r>
            <a:endParaRPr lang="en-US" dirty="0"/>
          </a:p>
        </p:txBody>
      </p:sp>
      <p:sp>
        <p:nvSpPr>
          <p:cNvPr id="3" name="Content Placeholder 2"/>
          <p:cNvSpPr>
            <a:spLocks noGrp="1"/>
          </p:cNvSpPr>
          <p:nvPr>
            <p:ph sz="half" idx="1"/>
          </p:nvPr>
        </p:nvSpPr>
        <p:spPr>
          <a:xfrm>
            <a:off x="457200" y="1371600"/>
            <a:ext cx="8229600" cy="5257800"/>
          </a:xfrm>
        </p:spPr>
        <p:txBody>
          <a:bodyPr>
            <a:normAutofit/>
          </a:bodyPr>
          <a:lstStyle/>
          <a:p>
            <a:r>
              <a:rPr lang="en-US" sz="2800" dirty="0" smtClean="0"/>
              <a:t>Revenue is a simple calculation of:</a:t>
            </a:r>
            <a:endParaRPr lang="en-US" dirty="0"/>
          </a:p>
          <a:p>
            <a:pPr marL="0" indent="0" algn="ctr">
              <a:buNone/>
            </a:pPr>
            <a:r>
              <a:rPr lang="en-US" sz="2400" dirty="0" smtClean="0"/>
              <a:t>quantity * price per unit</a:t>
            </a:r>
            <a:endParaRPr lang="en-US" sz="2800" dirty="0" smtClean="0"/>
          </a:p>
          <a:p>
            <a:r>
              <a:rPr lang="en-US" sz="2800" dirty="0" smtClean="0"/>
              <a:t>Therefore there are only two </a:t>
            </a:r>
            <a:r>
              <a:rPr lang="en-US" sz="2800" dirty="0" smtClean="0">
                <a:effectLst>
                  <a:glow rad="139700">
                    <a:schemeClr val="accent1">
                      <a:satMod val="175000"/>
                      <a:alpha val="40000"/>
                    </a:schemeClr>
                  </a:glow>
                </a:effectLst>
              </a:rPr>
              <a:t>root causes </a:t>
            </a:r>
            <a:r>
              <a:rPr lang="en-US" sz="2800" dirty="0" smtClean="0"/>
              <a:t>of a Revenue Variance</a:t>
            </a:r>
          </a:p>
          <a:p>
            <a:pPr marL="457200" lvl="1" indent="0" algn="ctr">
              <a:buNone/>
            </a:pPr>
            <a:r>
              <a:rPr lang="en-US" sz="2400" dirty="0" smtClean="0"/>
              <a:t>Price Changes      </a:t>
            </a:r>
            <a:r>
              <a:rPr lang="en-US" dirty="0"/>
              <a:t>–</a:t>
            </a:r>
            <a:r>
              <a:rPr lang="en-US" dirty="0" smtClean="0"/>
              <a:t>and–      </a:t>
            </a:r>
            <a:r>
              <a:rPr lang="en-US" sz="2400" dirty="0" smtClean="0"/>
              <a:t>Volume Changes</a:t>
            </a:r>
          </a:p>
          <a:p>
            <a:r>
              <a:rPr lang="en-US" sz="2800" dirty="0" smtClean="0"/>
              <a:t>Experience has shown that volume changes occur very frequently since there is much about volume that is subject to uncertainty</a:t>
            </a:r>
          </a:p>
          <a:p>
            <a:r>
              <a:rPr lang="en-US" sz="2800" dirty="0" smtClean="0"/>
              <a:t>It should also be clear that volume changes also have significant cost impact since all variable cost is:</a:t>
            </a:r>
            <a:endParaRPr lang="en-US" dirty="0"/>
          </a:p>
          <a:p>
            <a:pPr marL="0" indent="0" algn="ctr">
              <a:buNone/>
            </a:pPr>
            <a:r>
              <a:rPr lang="en-US" sz="2200" dirty="0" smtClean="0"/>
              <a:t>quantity * variable cost per unit</a:t>
            </a:r>
            <a:endParaRPr lang="en-US" dirty="0" smtClean="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762AA76-8A98-445B-A1F8-CECCD366FC8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Learning Check</a:t>
            </a:r>
            <a:endParaRPr lang="en-US" dirty="0"/>
          </a:p>
        </p:txBody>
      </p:sp>
      <p:sp>
        <p:nvSpPr>
          <p:cNvPr id="8" name="Content Placeholder 7"/>
          <p:cNvSpPr>
            <a:spLocks noGrp="1"/>
          </p:cNvSpPr>
          <p:nvPr>
            <p:ph idx="1"/>
          </p:nvPr>
        </p:nvSpPr>
        <p:spPr/>
        <p:txBody>
          <a:bodyPr/>
          <a:lstStyle/>
          <a:p>
            <a:r>
              <a:rPr lang="en-US" dirty="0" smtClean="0"/>
              <a:t>What is a variance?</a:t>
            </a:r>
          </a:p>
          <a:p>
            <a:r>
              <a:rPr lang="en-US" dirty="0" smtClean="0"/>
              <a:t>If revenue is greater than expectation how is the variance described?</a:t>
            </a:r>
          </a:p>
          <a:p>
            <a:r>
              <a:rPr lang="en-US" dirty="0" smtClean="0"/>
              <a:t>If cost is greater than expectation how is the variance described?</a:t>
            </a:r>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11</a:t>
            </a:fld>
            <a:endParaRPr lang="en-US"/>
          </a:p>
        </p:txBody>
      </p:sp>
      <p:pic>
        <p:nvPicPr>
          <p:cNvPr id="3074" name="Picture 2" descr="C:\Users\Melanie Nelson\AppData\Local\Microsoft\Windows\Temporary Internet Files\Content.IE5\VSG94DM2\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29400" y="228600"/>
            <a:ext cx="914400"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9110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685800" y="1600200"/>
            <a:ext cx="7772400" cy="4572000"/>
          </a:xfrm>
        </p:spPr>
        <p:txBody>
          <a:bodyPr/>
          <a:lstStyle/>
          <a:p>
            <a:r>
              <a:rPr lang="en-US" dirty="0"/>
              <a:t>Adjusts the </a:t>
            </a:r>
            <a:r>
              <a:rPr lang="en-US" dirty="0" smtClean="0"/>
              <a:t>forecast </a:t>
            </a:r>
            <a:r>
              <a:rPr lang="en-US" dirty="0"/>
              <a:t>for </a:t>
            </a:r>
            <a:r>
              <a:rPr lang="en-US" dirty="0" smtClean="0"/>
              <a:t>changes </a:t>
            </a:r>
            <a:r>
              <a:rPr lang="en-US" dirty="0"/>
              <a:t>in </a:t>
            </a:r>
            <a:r>
              <a:rPr lang="en-US" dirty="0" smtClean="0"/>
              <a:t>sales </a:t>
            </a:r>
            <a:r>
              <a:rPr lang="en-US" dirty="0"/>
              <a:t>v</a:t>
            </a:r>
            <a:r>
              <a:rPr lang="en-US" dirty="0" smtClean="0"/>
              <a:t>olume</a:t>
            </a:r>
            <a:endParaRPr lang="en-US" dirty="0"/>
          </a:p>
          <a:p>
            <a:pPr lvl="1"/>
            <a:r>
              <a:rPr lang="en-US" dirty="0"/>
              <a:t>Uses the </a:t>
            </a:r>
            <a:r>
              <a:rPr lang="en-US" dirty="0" smtClean="0"/>
              <a:t>same unit price </a:t>
            </a:r>
            <a:r>
              <a:rPr lang="en-US" dirty="0"/>
              <a:t>and </a:t>
            </a:r>
            <a:r>
              <a:rPr lang="en-US" dirty="0" smtClean="0"/>
              <a:t>unit cost assumptions used in the forecast</a:t>
            </a:r>
            <a:endParaRPr lang="en-US" dirty="0"/>
          </a:p>
          <a:p>
            <a:pPr lvl="1"/>
            <a:r>
              <a:rPr lang="en-US" dirty="0" smtClean="0"/>
              <a:t>Think of these as “what ifs”</a:t>
            </a:r>
          </a:p>
          <a:p>
            <a:pPr lvl="1"/>
            <a:r>
              <a:rPr lang="en-US" dirty="0" smtClean="0"/>
              <a:t>“What” would the forecast have been “if” volume were different than planned</a:t>
            </a:r>
            <a:endParaRPr lang="en-US" dirty="0"/>
          </a:p>
        </p:txBody>
      </p:sp>
      <p:pic>
        <p:nvPicPr>
          <p:cNvPr id="100356" name="Picture 4" descr="10704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010400" y="4800599"/>
            <a:ext cx="1236662" cy="17240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7762AA76-8A98-445B-A1F8-CECCD366FC83}" type="slidenum">
              <a:rPr lang="en-US" smtClean="0"/>
              <a:pPr/>
              <a:t>12</a:t>
            </a:fld>
            <a:endParaRPr lang="en-US"/>
          </a:p>
        </p:txBody>
      </p:sp>
      <p:sp>
        <p:nvSpPr>
          <p:cNvPr id="4" name="Title 3"/>
          <p:cNvSpPr>
            <a:spLocks noGrp="1"/>
          </p:cNvSpPr>
          <p:nvPr>
            <p:ph type="title"/>
          </p:nvPr>
        </p:nvSpPr>
        <p:spPr/>
        <p:txBody>
          <a:bodyPr/>
          <a:lstStyle/>
          <a:p>
            <a:r>
              <a:rPr lang="en-US" dirty="0" smtClean="0"/>
              <a:t>The Flexible Forecast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Flexible </a:t>
            </a:r>
            <a:r>
              <a:rPr lang="en-US" dirty="0" smtClean="0"/>
              <a:t>Forecast </a:t>
            </a:r>
            <a:r>
              <a:rPr lang="en-US" dirty="0"/>
              <a:t>Example</a:t>
            </a:r>
          </a:p>
        </p:txBody>
      </p:sp>
      <p:sp>
        <p:nvSpPr>
          <p:cNvPr id="99331" name="Rectangle 3"/>
          <p:cNvSpPr>
            <a:spLocks noGrp="1" noChangeArrowheads="1"/>
          </p:cNvSpPr>
          <p:nvPr>
            <p:ph type="body" sz="half" idx="1"/>
          </p:nvPr>
        </p:nvSpPr>
        <p:spPr>
          <a:xfrm>
            <a:off x="685800" y="1828800"/>
            <a:ext cx="7086600" cy="1981200"/>
          </a:xfrm>
        </p:spPr>
        <p:txBody>
          <a:bodyPr/>
          <a:lstStyle/>
          <a:p>
            <a:r>
              <a:rPr lang="en-US" sz="2800" dirty="0"/>
              <a:t>Assumptions:	</a:t>
            </a:r>
          </a:p>
          <a:p>
            <a:pPr lvl="1"/>
            <a:r>
              <a:rPr lang="en-US" sz="2400" dirty="0"/>
              <a:t>Price per Unit = $100</a:t>
            </a:r>
          </a:p>
          <a:p>
            <a:pPr lvl="1"/>
            <a:r>
              <a:rPr lang="en-US" sz="2400" dirty="0"/>
              <a:t>Fixed Cost = $10,000</a:t>
            </a:r>
          </a:p>
          <a:p>
            <a:pPr lvl="1"/>
            <a:r>
              <a:rPr lang="en-US" sz="2400" dirty="0"/>
              <a:t>Variable Cost per Unit = $50</a:t>
            </a:r>
          </a:p>
        </p:txBody>
      </p:sp>
      <p:graphicFrame>
        <p:nvGraphicFramePr>
          <p:cNvPr id="99332" name="Group 4"/>
          <p:cNvGraphicFramePr>
            <a:graphicFrameLocks noGrp="1"/>
          </p:cNvGraphicFramePr>
          <p:nvPr>
            <p:ph sz="half" idx="2"/>
            <p:extLst>
              <p:ext uri="{D42A27DB-BD31-4B8C-83A1-F6EECF244321}">
                <p14:modId xmlns:p14="http://schemas.microsoft.com/office/powerpoint/2010/main" xmlns="" val="3512762994"/>
              </p:ext>
            </p:extLst>
          </p:nvPr>
        </p:nvGraphicFramePr>
        <p:xfrm>
          <a:off x="381000" y="4038600"/>
          <a:ext cx="5943599" cy="2286000"/>
        </p:xfrm>
        <a:graphic>
          <a:graphicData uri="http://schemas.openxmlformats.org/drawingml/2006/table">
            <a:tbl>
              <a:tblPr firstRow="1" firstCol="1" bandRow="1">
                <a:tableStyleId>{5C22544A-7EE6-4342-B048-85BDC9FD1C3A}</a:tableStyleId>
              </a:tblPr>
              <a:tblGrid>
                <a:gridCol w="1600199"/>
                <a:gridCol w="1371600"/>
                <a:gridCol w="1447800"/>
                <a:gridCol w="1524000"/>
              </a:tblGrid>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Units Sold</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400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500</a:t>
                      </a:r>
                      <a:endParaRPr kumimoji="0" lang="en-US" sz="2400" b="1" i="0" u="none" strike="noStrike" cap="none" normalizeH="0" baseline="0" dirty="0" smtClean="0">
                        <a:ln>
                          <a:noFill/>
                        </a:ln>
                        <a:solidFill>
                          <a:srgbClr val="A50021"/>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Revenue</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$40,000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$50,000</a:t>
                      </a:r>
                      <a:endParaRPr kumimoji="0" lang="en-US" sz="2400" b="0" i="0" u="none" strike="noStrike" cap="none" normalizeH="0" baseline="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Fixed Cost </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Var. Cost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Profit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bl>
          </a:graphicData>
        </a:graphic>
      </p:graphicFrame>
      <p:sp>
        <p:nvSpPr>
          <p:cNvPr id="5" name="TextBox 4"/>
          <p:cNvSpPr txBox="1"/>
          <p:nvPr/>
        </p:nvSpPr>
        <p:spPr>
          <a:xfrm>
            <a:off x="6400800" y="2438400"/>
            <a:ext cx="2590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Note that fixed cost doesn’t change</a:t>
            </a:r>
            <a:endParaRPr lang="en-US" sz="2000" b="1" i="1"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49625763-0E70-42D2-AEA4-91AB8EF7CAB4}" type="slidenum">
              <a:rPr lang="en-US" smtClean="0"/>
              <a:pPr/>
              <a:t>13</a:t>
            </a:fld>
            <a:endParaRPr lang="en-US"/>
          </a:p>
        </p:txBody>
      </p:sp>
      <p:cxnSp>
        <p:nvCxnSpPr>
          <p:cNvPr id="6" name="Straight Arrow Connector 5"/>
          <p:cNvCxnSpPr>
            <a:stCxn id="5" idx="2"/>
          </p:cNvCxnSpPr>
          <p:nvPr/>
        </p:nvCxnSpPr>
        <p:spPr>
          <a:xfrm flipH="1">
            <a:off x="3200400" y="3146286"/>
            <a:ext cx="4495800" cy="18829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 name="Straight Arrow Connector 7"/>
          <p:cNvCxnSpPr>
            <a:stCxn id="5" idx="2"/>
          </p:cNvCxnSpPr>
          <p:nvPr/>
        </p:nvCxnSpPr>
        <p:spPr>
          <a:xfrm flipH="1">
            <a:off x="4267200" y="3146286"/>
            <a:ext cx="3429000" cy="18829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0" name="Straight Arrow Connector 9"/>
          <p:cNvCxnSpPr/>
          <p:nvPr/>
        </p:nvCxnSpPr>
        <p:spPr>
          <a:xfrm flipH="1">
            <a:off x="5638800" y="3146286"/>
            <a:ext cx="2057400" cy="18829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Flexible </a:t>
            </a:r>
            <a:r>
              <a:rPr lang="en-US" dirty="0" smtClean="0"/>
              <a:t>Forecast </a:t>
            </a:r>
            <a:r>
              <a:rPr lang="en-US" dirty="0"/>
              <a:t>Example</a:t>
            </a:r>
          </a:p>
        </p:txBody>
      </p:sp>
      <p:sp>
        <p:nvSpPr>
          <p:cNvPr id="99331" name="Rectangle 3"/>
          <p:cNvSpPr>
            <a:spLocks noGrp="1" noChangeArrowheads="1"/>
          </p:cNvSpPr>
          <p:nvPr>
            <p:ph type="body" sz="half" idx="1"/>
          </p:nvPr>
        </p:nvSpPr>
        <p:spPr>
          <a:xfrm>
            <a:off x="685800" y="1828800"/>
            <a:ext cx="7086600" cy="1981200"/>
          </a:xfrm>
        </p:spPr>
        <p:txBody>
          <a:bodyPr/>
          <a:lstStyle/>
          <a:p>
            <a:r>
              <a:rPr lang="en-US" sz="2800" dirty="0"/>
              <a:t>Assumptions:	</a:t>
            </a:r>
          </a:p>
          <a:p>
            <a:pPr lvl="1"/>
            <a:r>
              <a:rPr lang="en-US" sz="2400" dirty="0"/>
              <a:t>Price per Unit = $100</a:t>
            </a:r>
          </a:p>
          <a:p>
            <a:pPr lvl="1"/>
            <a:r>
              <a:rPr lang="en-US" sz="2400" dirty="0"/>
              <a:t>Fixed Cost = $10,000</a:t>
            </a:r>
          </a:p>
          <a:p>
            <a:pPr lvl="1"/>
            <a:r>
              <a:rPr lang="en-US" sz="2400" dirty="0"/>
              <a:t>Variable Cost per Unit = $50</a:t>
            </a:r>
          </a:p>
        </p:txBody>
      </p:sp>
      <p:graphicFrame>
        <p:nvGraphicFramePr>
          <p:cNvPr id="99332" name="Group 4"/>
          <p:cNvGraphicFramePr>
            <a:graphicFrameLocks noGrp="1"/>
          </p:cNvGraphicFramePr>
          <p:nvPr>
            <p:ph sz="half" idx="2"/>
            <p:extLst>
              <p:ext uri="{D42A27DB-BD31-4B8C-83A1-F6EECF244321}">
                <p14:modId xmlns:p14="http://schemas.microsoft.com/office/powerpoint/2010/main" xmlns="" val="487653630"/>
              </p:ext>
            </p:extLst>
          </p:nvPr>
        </p:nvGraphicFramePr>
        <p:xfrm>
          <a:off x="381000" y="4038600"/>
          <a:ext cx="5943599" cy="2286000"/>
        </p:xfrm>
        <a:graphic>
          <a:graphicData uri="http://schemas.openxmlformats.org/drawingml/2006/table">
            <a:tbl>
              <a:tblPr firstRow="1" firstCol="1" bandRow="1">
                <a:tableStyleId>{5C22544A-7EE6-4342-B048-85BDC9FD1C3A}</a:tableStyleId>
              </a:tblPr>
              <a:tblGrid>
                <a:gridCol w="1600199"/>
                <a:gridCol w="1371600"/>
                <a:gridCol w="1447800"/>
                <a:gridCol w="1524000"/>
              </a:tblGrid>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Units Sold</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400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500</a:t>
                      </a:r>
                      <a:endParaRPr kumimoji="0" lang="en-US" sz="2400" b="1" i="0" u="none" strike="noStrike" cap="none" normalizeH="0" baseline="0" dirty="0" smtClean="0">
                        <a:ln>
                          <a:noFill/>
                        </a:ln>
                        <a:solidFill>
                          <a:srgbClr val="A50021"/>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Revenue</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$40,000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$50,000</a:t>
                      </a:r>
                      <a:endParaRPr kumimoji="0" lang="en-US" sz="2400" b="0" i="0" u="none" strike="noStrike" cap="none" normalizeH="0" baseline="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Fixed Cost </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Var. Cost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Profit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bl>
          </a:graphicData>
        </a:graphic>
      </p:graphicFrame>
      <p:sp>
        <p:nvSpPr>
          <p:cNvPr id="5" name="TextBox 4"/>
          <p:cNvSpPr txBox="1"/>
          <p:nvPr/>
        </p:nvSpPr>
        <p:spPr>
          <a:xfrm>
            <a:off x="5223990" y="1905000"/>
            <a:ext cx="2590800" cy="1015663"/>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a:t>C</a:t>
            </a:r>
            <a:r>
              <a:rPr lang="en-US" sz="2000" b="1" i="1" dirty="0" smtClean="0"/>
              <a:t>ontribution margin change “falls through” to profit</a:t>
            </a:r>
            <a:endParaRPr lang="en-US" sz="2000" b="1" i="1"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49625763-0E70-42D2-AEA4-91AB8EF7CAB4}" type="slidenum">
              <a:rPr lang="en-US" smtClean="0"/>
              <a:pPr/>
              <a:t>14</a:t>
            </a:fld>
            <a:endParaRPr lang="en-US"/>
          </a:p>
        </p:txBody>
      </p:sp>
      <p:sp>
        <p:nvSpPr>
          <p:cNvPr id="4" name="TextBox 3"/>
          <p:cNvSpPr txBox="1"/>
          <p:nvPr/>
        </p:nvSpPr>
        <p:spPr>
          <a:xfrm>
            <a:off x="1676400" y="3581400"/>
            <a:ext cx="3583032" cy="461665"/>
          </a:xfrm>
          <a:prstGeom prst="rect">
            <a:avLst/>
          </a:prstGeom>
          <a:noFill/>
        </p:spPr>
        <p:txBody>
          <a:bodyPr wrap="none" rtlCol="0">
            <a:spAutoFit/>
          </a:bodyPr>
          <a:lstStyle/>
          <a:p>
            <a:r>
              <a:rPr lang="en-US" sz="2400" b="1" dirty="0" smtClean="0">
                <a:solidFill>
                  <a:srgbClr val="C00000"/>
                </a:solidFill>
                <a:effectLst>
                  <a:outerShdw blurRad="38100" dist="38100" dir="2700000" algn="tl">
                    <a:srgbClr val="000000">
                      <a:alpha val="43137"/>
                    </a:srgbClr>
                  </a:outerShdw>
                </a:effectLst>
              </a:rPr>
              <a:t>Unit CM = $100 - $50 = $50</a:t>
            </a:r>
            <a:endParaRPr lang="en-US" sz="2400" b="1" dirty="0">
              <a:solidFill>
                <a:srgbClr val="C00000"/>
              </a:solidFill>
              <a:effectLst>
                <a:outerShdw blurRad="38100" dist="38100" dir="2700000" algn="tl">
                  <a:srgbClr val="000000">
                    <a:alpha val="43137"/>
                  </a:srgbClr>
                </a:outerShdw>
              </a:effectLst>
            </a:endParaRPr>
          </a:p>
        </p:txBody>
      </p:sp>
      <p:sp>
        <p:nvSpPr>
          <p:cNvPr id="6" name="TextBox 5"/>
          <p:cNvSpPr txBox="1"/>
          <p:nvPr/>
        </p:nvSpPr>
        <p:spPr>
          <a:xfrm>
            <a:off x="6324600" y="4265428"/>
            <a:ext cx="2743200" cy="1938992"/>
          </a:xfrm>
          <a:prstGeom prst="rect">
            <a:avLst/>
          </a:prstGeom>
          <a:noFill/>
        </p:spPr>
        <p:txBody>
          <a:bodyPr wrap="square" rtlCol="0">
            <a:spAutoFit/>
          </a:bodyPr>
          <a:lstStyle/>
          <a:p>
            <a:r>
              <a:rPr lang="en-US" sz="2400" b="1" dirty="0">
                <a:solidFill>
                  <a:srgbClr val="C00000"/>
                </a:solidFill>
                <a:effectLst>
                  <a:outerShdw blurRad="38100" dist="38100" dir="2700000" algn="tl">
                    <a:srgbClr val="000000">
                      <a:alpha val="43137"/>
                    </a:srgbClr>
                  </a:outerShdw>
                </a:effectLst>
              </a:rPr>
              <a:t>When units sold increases by 100, </a:t>
            </a:r>
          </a:p>
          <a:p>
            <a:r>
              <a:rPr lang="en-US" sz="2400" b="1" dirty="0">
                <a:solidFill>
                  <a:srgbClr val="C00000"/>
                </a:solidFill>
                <a:effectLst>
                  <a:outerShdw blurRad="38100" dist="38100" dir="2700000" algn="tl">
                    <a:srgbClr val="000000">
                      <a:alpha val="43137"/>
                    </a:srgbClr>
                  </a:outerShdw>
                </a:effectLst>
              </a:rPr>
              <a:t>profit increases by</a:t>
            </a:r>
          </a:p>
          <a:p>
            <a:r>
              <a:rPr lang="en-US" sz="2400" b="1" dirty="0">
                <a:solidFill>
                  <a:srgbClr val="C00000"/>
                </a:solidFill>
                <a:effectLst>
                  <a:outerShdw blurRad="38100" dist="38100" dir="2700000" algn="tl">
                    <a:srgbClr val="000000">
                      <a:alpha val="43137"/>
                    </a:srgbClr>
                  </a:outerShdw>
                </a:effectLst>
              </a:rPr>
              <a:t>100 * $50 </a:t>
            </a:r>
            <a:r>
              <a:rPr lang="en-US" sz="2400" b="1" dirty="0" smtClean="0">
                <a:solidFill>
                  <a:srgbClr val="C00000"/>
                </a:solidFill>
                <a:effectLst>
                  <a:outerShdw blurRad="38100" dist="38100" dir="2700000" algn="tl">
                    <a:srgbClr val="000000">
                      <a:alpha val="43137"/>
                    </a:srgbClr>
                  </a:outerShdw>
                </a:effectLst>
              </a:rPr>
              <a:t>unit CM </a:t>
            </a:r>
            <a:r>
              <a:rPr lang="en-US" sz="2400" b="1" dirty="0">
                <a:solidFill>
                  <a:srgbClr val="C00000"/>
                </a:solidFill>
                <a:effectLst>
                  <a:outerShdw blurRad="38100" dist="38100" dir="2700000" algn="tl">
                    <a:srgbClr val="000000">
                      <a:alpha val="43137"/>
                    </a:srgbClr>
                  </a:outerShdw>
                </a:effectLst>
              </a:rPr>
              <a:t>= $5,000</a:t>
            </a:r>
          </a:p>
        </p:txBody>
      </p:sp>
    </p:spTree>
    <p:extLst>
      <p:ext uri="{BB962C8B-B14F-4D97-AF65-F5344CB8AC3E}">
        <p14:creationId xmlns:p14="http://schemas.microsoft.com/office/powerpoint/2010/main" xmlns="" val="2190669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 What???</a:t>
            </a:r>
            <a:endParaRPr lang="en-US" dirty="0"/>
          </a:p>
        </p:txBody>
      </p:sp>
      <p:sp>
        <p:nvSpPr>
          <p:cNvPr id="6" name="Content Placeholder 5"/>
          <p:cNvSpPr>
            <a:spLocks noGrp="1"/>
          </p:cNvSpPr>
          <p:nvPr>
            <p:ph idx="1"/>
          </p:nvPr>
        </p:nvSpPr>
        <p:spPr/>
        <p:txBody>
          <a:bodyPr>
            <a:normAutofit/>
          </a:bodyPr>
          <a:lstStyle/>
          <a:p>
            <a:r>
              <a:rPr lang="en-US" sz="2800" dirty="0" smtClean="0"/>
              <a:t>The use of flexible forecasting is very useful in helping us dig deeper into the root causes of change from expectation</a:t>
            </a:r>
          </a:p>
          <a:p>
            <a:r>
              <a:rPr lang="en-US" sz="2800" dirty="0" smtClean="0"/>
              <a:t>Consider a organization where cost went up 20% but output went up 30%</a:t>
            </a:r>
          </a:p>
          <a:p>
            <a:pPr lvl="1"/>
            <a:r>
              <a:rPr lang="en-US" sz="2400" dirty="0" smtClean="0"/>
              <a:t>Even though cost increased which is generally unfavorable</a:t>
            </a:r>
          </a:p>
          <a:p>
            <a:pPr lvl="1"/>
            <a:r>
              <a:rPr lang="en-US" sz="2400" dirty="0" smtClean="0"/>
              <a:t>It increased less that we might have expected</a:t>
            </a:r>
          </a:p>
          <a:p>
            <a:pPr lvl="1"/>
            <a:r>
              <a:rPr lang="en-US" sz="2400" dirty="0" smtClean="0"/>
              <a:t>Indicating we need an approach to evaluate the compound effects of the volume change</a:t>
            </a:r>
          </a:p>
          <a:p>
            <a:r>
              <a:rPr lang="en-US" sz="2800" dirty="0" smtClean="0"/>
              <a:t>This approach is call Volume Variance Analysis</a:t>
            </a:r>
            <a:endParaRPr lang="en-US" sz="2800"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7762AA76-8A98-445B-A1F8-CECCD366FC8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Variance Analysis</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Step 1:</a:t>
            </a:r>
          </a:p>
          <a:p>
            <a:pPr lvl="1"/>
            <a:r>
              <a:rPr lang="en-US" dirty="0" smtClean="0"/>
              <a:t>Calculate the “what if” for a flexible forecast </a:t>
            </a:r>
            <a:r>
              <a:rPr lang="en-US" dirty="0">
                <a:effectLst>
                  <a:glow rad="101600">
                    <a:schemeClr val="accent5">
                      <a:satMod val="175000"/>
                      <a:alpha val="40000"/>
                    </a:schemeClr>
                  </a:glow>
                </a:effectLst>
              </a:rPr>
              <a:t>at the actual volume </a:t>
            </a:r>
          </a:p>
          <a:p>
            <a:r>
              <a:rPr lang="en-US" dirty="0" smtClean="0"/>
              <a:t>Step 2:</a:t>
            </a:r>
          </a:p>
          <a:p>
            <a:pPr lvl="1"/>
            <a:r>
              <a:rPr lang="en-US" dirty="0" smtClean="0"/>
              <a:t>Compare the flexible forecast to forecast</a:t>
            </a:r>
          </a:p>
          <a:p>
            <a:pPr lvl="1"/>
            <a:r>
              <a:rPr lang="en-US" dirty="0" smtClean="0"/>
              <a:t>This comparison isolates the impact of volume change</a:t>
            </a:r>
          </a:p>
          <a:p>
            <a:r>
              <a:rPr lang="en-US" dirty="0" smtClean="0"/>
              <a:t>Step 3:</a:t>
            </a:r>
          </a:p>
          <a:p>
            <a:pPr lvl="1"/>
            <a:r>
              <a:rPr lang="en-US" dirty="0" smtClean="0"/>
              <a:t>Compare the flexible forecast to actual results</a:t>
            </a:r>
          </a:p>
          <a:p>
            <a:pPr lvl="1"/>
            <a:r>
              <a:rPr lang="en-US" dirty="0" smtClean="0"/>
              <a:t>This comparison isolates the impact of everything else which we will call performance variance</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Calculate Flexible Forecast</a:t>
            </a:r>
            <a:endParaRPr lang="en-US" dirty="0"/>
          </a:p>
        </p:txBody>
      </p:sp>
      <p:sp>
        <p:nvSpPr>
          <p:cNvPr id="3" name="Content Placeholder 2"/>
          <p:cNvSpPr>
            <a:spLocks noGrp="1"/>
          </p:cNvSpPr>
          <p:nvPr>
            <p:ph idx="1"/>
          </p:nvPr>
        </p:nvSpPr>
        <p:spPr/>
        <p:txBody>
          <a:bodyPr>
            <a:noAutofit/>
          </a:bodyPr>
          <a:lstStyle/>
          <a:p>
            <a:r>
              <a:rPr lang="en-US" sz="2800" dirty="0" smtClean="0"/>
              <a:t>Consider the organization with 30% volume increase where planned units were 100, variable cost per unit was 5, and there was no fixed cost</a:t>
            </a:r>
          </a:p>
          <a:p>
            <a:endParaRPr lang="en-US" sz="2800" dirty="0" smtClean="0"/>
          </a:p>
          <a:p>
            <a:endParaRPr lang="en-US" sz="2800" dirty="0" smtClean="0"/>
          </a:p>
          <a:p>
            <a:endParaRPr lang="en-US" sz="2800" dirty="0" smtClean="0"/>
          </a:p>
          <a:p>
            <a:r>
              <a:rPr lang="en-US" sz="2800" dirty="0" smtClean="0"/>
              <a:t>This means that given our plan assumptions that we would expect cost to have increased to 650 </a:t>
            </a:r>
            <a:r>
              <a:rPr lang="en-US" sz="2800" dirty="0" smtClean="0">
                <a:effectLst>
                  <a:glow rad="101600">
                    <a:schemeClr val="accent5">
                      <a:satMod val="175000"/>
                      <a:alpha val="40000"/>
                    </a:schemeClr>
                  </a:glow>
                </a:effectLst>
              </a:rPr>
              <a:t>solely due to the fact that we produced more</a:t>
            </a:r>
            <a:endParaRPr lang="en-US" sz="2800" dirty="0">
              <a:effectLst>
                <a:glow rad="101600">
                  <a:schemeClr val="accent5">
                    <a:satMod val="175000"/>
                    <a:alpha val="40000"/>
                  </a:schemeClr>
                </a:glow>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1691788359"/>
              </p:ext>
            </p:extLst>
          </p:nvPr>
        </p:nvGraphicFramePr>
        <p:xfrm>
          <a:off x="2057400" y="3124200"/>
          <a:ext cx="4572000" cy="1188720"/>
        </p:xfrm>
        <a:graphic>
          <a:graphicData uri="http://schemas.openxmlformats.org/drawingml/2006/table">
            <a:tbl>
              <a:tblPr firstRow="1" bandCol="1">
                <a:tableStyleId>{7DF18680-E054-41AD-8BC1-D1AEF772440D}</a:tableStyleId>
              </a:tblPr>
              <a:tblGrid>
                <a:gridCol w="1676400"/>
                <a:gridCol w="1371600"/>
                <a:gridCol w="1524000"/>
              </a:tblGrid>
              <a:tr h="370840">
                <a:tc>
                  <a:txBody>
                    <a:bodyPr/>
                    <a:lstStyle/>
                    <a:p>
                      <a:endParaRPr lang="en-US" sz="2000" b="1" dirty="0"/>
                    </a:p>
                  </a:txBody>
                  <a:tcPr/>
                </a:tc>
                <a:tc>
                  <a:txBody>
                    <a:bodyPr/>
                    <a:lstStyle/>
                    <a:p>
                      <a:pPr algn="ctr"/>
                      <a:r>
                        <a:rPr lang="en-US" sz="2000" dirty="0" smtClean="0"/>
                        <a:t>Plan</a:t>
                      </a:r>
                      <a:endParaRPr lang="en-US" sz="2000" b="1" dirty="0"/>
                    </a:p>
                  </a:txBody>
                  <a:tcPr/>
                </a:tc>
                <a:tc>
                  <a:txBody>
                    <a:bodyPr/>
                    <a:lstStyle/>
                    <a:p>
                      <a:pPr algn="ctr"/>
                      <a:r>
                        <a:rPr lang="en-US" sz="2000" dirty="0" smtClean="0"/>
                        <a:t>Flexible </a:t>
                      </a:r>
                      <a:r>
                        <a:rPr lang="en-US" sz="2000" dirty="0" err="1" smtClean="0"/>
                        <a:t>Fcst</a:t>
                      </a:r>
                      <a:endParaRPr lang="en-US" sz="2000" b="1" dirty="0"/>
                    </a:p>
                  </a:txBody>
                  <a:tcP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650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Compare to Plan</a:t>
            </a:r>
            <a:endParaRPr lang="en-US" dirty="0"/>
          </a:p>
        </p:txBody>
      </p:sp>
      <p:sp>
        <p:nvSpPr>
          <p:cNvPr id="3" name="Content Placeholder 2"/>
          <p:cNvSpPr>
            <a:spLocks noGrp="1"/>
          </p:cNvSpPr>
          <p:nvPr>
            <p:ph idx="1"/>
          </p:nvPr>
        </p:nvSpPr>
        <p:spPr/>
        <p:txBody>
          <a:bodyPr>
            <a:noAutofit/>
          </a:bodyPr>
          <a:lstStyle/>
          <a:p>
            <a:r>
              <a:rPr lang="en-US" sz="2800" dirty="0" smtClean="0"/>
              <a:t>The variance (non dollar) in units sold is favorable since more output is logically favorable</a:t>
            </a:r>
          </a:p>
          <a:p>
            <a:r>
              <a:rPr lang="en-US" sz="2800" dirty="0" smtClean="0"/>
              <a:t>The variance in variable cost is unfavorable since more cost is logically unfavorable</a:t>
            </a:r>
          </a:p>
          <a:p>
            <a:endParaRPr lang="en-US" sz="2800" dirty="0" smtClean="0"/>
          </a:p>
          <a:p>
            <a:endParaRPr lang="en-US" sz="2800" dirty="0" smtClean="0"/>
          </a:p>
          <a:p>
            <a:endParaRPr lang="en-US" sz="2800" dirty="0" smtClean="0"/>
          </a:p>
          <a:p>
            <a:r>
              <a:rPr lang="en-US" sz="2800" dirty="0" smtClean="0"/>
              <a:t>This means that given our plan assumptions that we would expect cost to have increased to 650 solely due to the fact that we produced more</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3562978521"/>
              </p:ext>
            </p:extLst>
          </p:nvPr>
        </p:nvGraphicFramePr>
        <p:xfrm>
          <a:off x="1447800" y="3535680"/>
          <a:ext cx="5791200" cy="1493520"/>
        </p:xfrm>
        <a:graphic>
          <a:graphicData uri="http://schemas.openxmlformats.org/drawingml/2006/table">
            <a:tbl>
              <a:tblPr firstRow="1" bandCol="1">
                <a:tableStyleId>{7DF18680-E054-41AD-8BC1-D1AEF772440D}</a:tableStyleId>
              </a:tblPr>
              <a:tblGrid>
                <a:gridCol w="1712890"/>
                <a:gridCol w="954110"/>
                <a:gridCol w="1676400"/>
                <a:gridCol w="1447800"/>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Volume Variance</a:t>
                      </a:r>
                      <a:endParaRPr lang="en-US" sz="2000" b="1" dirty="0"/>
                    </a:p>
                  </a:txBody>
                  <a:tcP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(150)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Compare to Actual Results</a:t>
            </a:r>
            <a:endParaRPr lang="en-US" dirty="0"/>
          </a:p>
        </p:txBody>
      </p:sp>
      <p:sp>
        <p:nvSpPr>
          <p:cNvPr id="3" name="Content Placeholder 2"/>
          <p:cNvSpPr>
            <a:spLocks noGrp="1"/>
          </p:cNvSpPr>
          <p:nvPr>
            <p:ph idx="1"/>
          </p:nvPr>
        </p:nvSpPr>
        <p:spPr/>
        <p:txBody>
          <a:bodyPr>
            <a:noAutofit/>
          </a:bodyPr>
          <a:lstStyle/>
          <a:p>
            <a:r>
              <a:rPr lang="en-US" sz="2800" dirty="0" smtClean="0"/>
              <a:t>Moved the volume variance column to the left of the flexible forecast to allow room</a:t>
            </a:r>
          </a:p>
          <a:p>
            <a:r>
              <a:rPr lang="en-US" sz="2800" dirty="0" smtClean="0"/>
              <a:t>Now also show the variance between flexible forecast and actual between their columns</a:t>
            </a:r>
          </a:p>
          <a:p>
            <a:endParaRPr lang="en-US" sz="2800" dirty="0" smtClean="0"/>
          </a:p>
          <a:p>
            <a:endParaRPr lang="en-US" sz="2800" dirty="0" smtClean="0"/>
          </a:p>
          <a:p>
            <a:endParaRPr lang="en-US" sz="2800" dirty="0" smtClean="0"/>
          </a:p>
          <a:p>
            <a:r>
              <a:rPr lang="en-US" sz="2800" dirty="0" smtClean="0"/>
              <a:t>This means that actual variable costs were less than the level we would have expected at the volume actually produced</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2282449772"/>
              </p:ext>
            </p:extLst>
          </p:nvPr>
        </p:nvGraphicFramePr>
        <p:xfrm>
          <a:off x="685800" y="3505200"/>
          <a:ext cx="7848599" cy="149352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grpSp>
        <p:nvGrpSpPr>
          <p:cNvPr id="21" name="Group 20"/>
          <p:cNvGrpSpPr/>
          <p:nvPr/>
        </p:nvGrpSpPr>
        <p:grpSpPr>
          <a:xfrm>
            <a:off x="2209800" y="2743200"/>
            <a:ext cx="3817938" cy="2727325"/>
            <a:chOff x="304800" y="1905000"/>
            <a:chExt cx="5722938" cy="3565525"/>
          </a:xfrm>
        </p:grpSpPr>
        <p:sp>
          <p:nvSpPr>
            <p:cNvPr id="20484" name="AutoShape 4"/>
            <p:cNvSpPr>
              <a:spLocks noChangeAspect="1" noChangeArrowheads="1" noTextEdit="1"/>
            </p:cNvSpPr>
            <p:nvPr/>
          </p:nvSpPr>
          <p:spPr bwMode="auto">
            <a:xfrm>
              <a:off x="304800" y="1905000"/>
              <a:ext cx="5722938" cy="356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86" name="Freeform 6"/>
            <p:cNvSpPr>
              <a:spLocks/>
            </p:cNvSpPr>
            <p:nvPr/>
          </p:nvSpPr>
          <p:spPr bwMode="auto">
            <a:xfrm>
              <a:off x="304800" y="2559050"/>
              <a:ext cx="3910013" cy="2462213"/>
            </a:xfrm>
            <a:custGeom>
              <a:avLst/>
              <a:gdLst/>
              <a:ahLst/>
              <a:cxnLst>
                <a:cxn ang="0">
                  <a:pos x="258" y="65"/>
                </a:cxn>
                <a:cxn ang="0">
                  <a:pos x="0" y="1507"/>
                </a:cxn>
                <a:cxn ang="0">
                  <a:pos x="2463" y="1551"/>
                </a:cxn>
                <a:cxn ang="0">
                  <a:pos x="2350" y="0"/>
                </a:cxn>
                <a:cxn ang="0">
                  <a:pos x="258" y="65"/>
                </a:cxn>
              </a:cxnLst>
              <a:rect l="0" t="0" r="r" b="b"/>
              <a:pathLst>
                <a:path w="2463" h="1551">
                  <a:moveTo>
                    <a:pt x="258" y="65"/>
                  </a:moveTo>
                  <a:lnTo>
                    <a:pt x="0" y="1507"/>
                  </a:lnTo>
                  <a:lnTo>
                    <a:pt x="2463" y="1551"/>
                  </a:lnTo>
                  <a:lnTo>
                    <a:pt x="2350" y="0"/>
                  </a:lnTo>
                  <a:lnTo>
                    <a:pt x="258" y="65"/>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7" name="Freeform 7"/>
            <p:cNvSpPr>
              <a:spLocks/>
            </p:cNvSpPr>
            <p:nvPr/>
          </p:nvSpPr>
          <p:spPr bwMode="auto">
            <a:xfrm>
              <a:off x="2901950" y="1905000"/>
              <a:ext cx="3125788" cy="1997075"/>
            </a:xfrm>
            <a:custGeom>
              <a:avLst/>
              <a:gdLst/>
              <a:ahLst/>
              <a:cxnLst>
                <a:cxn ang="0">
                  <a:pos x="1922" y="643"/>
                </a:cxn>
                <a:cxn ang="0">
                  <a:pos x="1867" y="587"/>
                </a:cxn>
                <a:cxn ang="0">
                  <a:pos x="1799" y="532"/>
                </a:cxn>
                <a:cxn ang="0">
                  <a:pos x="1719" y="479"/>
                </a:cxn>
                <a:cxn ang="0">
                  <a:pos x="1643" y="435"/>
                </a:cxn>
                <a:cxn ang="0">
                  <a:pos x="1570" y="399"/>
                </a:cxn>
                <a:cxn ang="0">
                  <a:pos x="1494" y="366"/>
                </a:cxn>
                <a:cxn ang="0">
                  <a:pos x="1418" y="339"/>
                </a:cxn>
                <a:cxn ang="0">
                  <a:pos x="1367" y="323"/>
                </a:cxn>
                <a:cxn ang="0">
                  <a:pos x="1284" y="302"/>
                </a:cxn>
                <a:cxn ang="0">
                  <a:pos x="1197" y="272"/>
                </a:cxn>
                <a:cxn ang="0">
                  <a:pos x="1113" y="235"/>
                </a:cxn>
                <a:cxn ang="0">
                  <a:pos x="1033" y="194"/>
                </a:cxn>
                <a:cxn ang="0">
                  <a:pos x="979" y="161"/>
                </a:cxn>
                <a:cxn ang="0">
                  <a:pos x="928" y="127"/>
                </a:cxn>
                <a:cxn ang="0">
                  <a:pos x="885" y="92"/>
                </a:cxn>
                <a:cxn ang="0">
                  <a:pos x="845" y="55"/>
                </a:cxn>
                <a:cxn ang="0">
                  <a:pos x="0" y="551"/>
                </a:cxn>
                <a:cxn ang="0">
                  <a:pos x="58" y="604"/>
                </a:cxn>
                <a:cxn ang="0">
                  <a:pos x="105" y="645"/>
                </a:cxn>
                <a:cxn ang="0">
                  <a:pos x="159" y="684"/>
                </a:cxn>
                <a:cxn ang="0">
                  <a:pos x="217" y="723"/>
                </a:cxn>
                <a:cxn ang="0">
                  <a:pos x="297" y="767"/>
                </a:cxn>
                <a:cxn ang="0">
                  <a:pos x="391" y="813"/>
                </a:cxn>
                <a:cxn ang="0">
                  <a:pos x="489" y="850"/>
                </a:cxn>
                <a:cxn ang="0">
                  <a:pos x="587" y="880"/>
                </a:cxn>
                <a:cxn ang="0">
                  <a:pos x="671" y="903"/>
                </a:cxn>
                <a:cxn ang="0">
                  <a:pos x="740" y="926"/>
                </a:cxn>
                <a:cxn ang="0">
                  <a:pos x="805" y="956"/>
                </a:cxn>
                <a:cxn ang="0">
                  <a:pos x="866" y="986"/>
                </a:cxn>
                <a:cxn ang="0">
                  <a:pos x="921" y="1018"/>
                </a:cxn>
                <a:cxn ang="0">
                  <a:pos x="975" y="1053"/>
                </a:cxn>
                <a:cxn ang="0">
                  <a:pos x="1001" y="1069"/>
                </a:cxn>
                <a:cxn ang="0">
                  <a:pos x="1001" y="1069"/>
                </a:cxn>
                <a:cxn ang="0">
                  <a:pos x="1001" y="1069"/>
                </a:cxn>
                <a:cxn ang="0">
                  <a:pos x="1019" y="1083"/>
                </a:cxn>
                <a:cxn ang="0">
                  <a:pos x="1059" y="1113"/>
                </a:cxn>
                <a:cxn ang="0">
                  <a:pos x="1088" y="1145"/>
                </a:cxn>
                <a:cxn ang="0">
                  <a:pos x="1117" y="1175"/>
                </a:cxn>
                <a:cxn ang="0">
                  <a:pos x="1178" y="1258"/>
                </a:cxn>
                <a:cxn ang="0">
                  <a:pos x="1944" y="670"/>
                </a:cxn>
              </a:cxnLst>
              <a:rect l="0" t="0" r="r" b="b"/>
              <a:pathLst>
                <a:path w="1969" h="1258">
                  <a:moveTo>
                    <a:pt x="1944" y="670"/>
                  </a:moveTo>
                  <a:lnTo>
                    <a:pt x="1922" y="643"/>
                  </a:lnTo>
                  <a:lnTo>
                    <a:pt x="1896" y="615"/>
                  </a:lnTo>
                  <a:lnTo>
                    <a:pt x="1867" y="587"/>
                  </a:lnTo>
                  <a:lnTo>
                    <a:pt x="1835" y="560"/>
                  </a:lnTo>
                  <a:lnTo>
                    <a:pt x="1799" y="532"/>
                  </a:lnTo>
                  <a:lnTo>
                    <a:pt x="1759" y="507"/>
                  </a:lnTo>
                  <a:lnTo>
                    <a:pt x="1719" y="479"/>
                  </a:lnTo>
                  <a:lnTo>
                    <a:pt x="1675" y="454"/>
                  </a:lnTo>
                  <a:lnTo>
                    <a:pt x="1643" y="435"/>
                  </a:lnTo>
                  <a:lnTo>
                    <a:pt x="1606" y="417"/>
                  </a:lnTo>
                  <a:lnTo>
                    <a:pt x="1570" y="399"/>
                  </a:lnTo>
                  <a:lnTo>
                    <a:pt x="1534" y="382"/>
                  </a:lnTo>
                  <a:lnTo>
                    <a:pt x="1494" y="366"/>
                  </a:lnTo>
                  <a:lnTo>
                    <a:pt x="1458" y="353"/>
                  </a:lnTo>
                  <a:lnTo>
                    <a:pt x="1418" y="339"/>
                  </a:lnTo>
                  <a:lnTo>
                    <a:pt x="1378" y="327"/>
                  </a:lnTo>
                  <a:lnTo>
                    <a:pt x="1367" y="323"/>
                  </a:lnTo>
                  <a:lnTo>
                    <a:pt x="1327" y="313"/>
                  </a:lnTo>
                  <a:lnTo>
                    <a:pt x="1284" y="302"/>
                  </a:lnTo>
                  <a:lnTo>
                    <a:pt x="1240" y="288"/>
                  </a:lnTo>
                  <a:lnTo>
                    <a:pt x="1197" y="272"/>
                  </a:lnTo>
                  <a:lnTo>
                    <a:pt x="1157" y="256"/>
                  </a:lnTo>
                  <a:lnTo>
                    <a:pt x="1113" y="235"/>
                  </a:lnTo>
                  <a:lnTo>
                    <a:pt x="1073" y="217"/>
                  </a:lnTo>
                  <a:lnTo>
                    <a:pt x="1033" y="194"/>
                  </a:lnTo>
                  <a:lnTo>
                    <a:pt x="1004" y="177"/>
                  </a:lnTo>
                  <a:lnTo>
                    <a:pt x="979" y="161"/>
                  </a:lnTo>
                  <a:lnTo>
                    <a:pt x="954" y="143"/>
                  </a:lnTo>
                  <a:lnTo>
                    <a:pt x="928" y="127"/>
                  </a:lnTo>
                  <a:lnTo>
                    <a:pt x="906" y="108"/>
                  </a:lnTo>
                  <a:lnTo>
                    <a:pt x="885" y="92"/>
                  </a:lnTo>
                  <a:lnTo>
                    <a:pt x="863" y="74"/>
                  </a:lnTo>
                  <a:lnTo>
                    <a:pt x="845" y="55"/>
                  </a:lnTo>
                  <a:lnTo>
                    <a:pt x="787" y="0"/>
                  </a:lnTo>
                  <a:lnTo>
                    <a:pt x="0" y="551"/>
                  </a:lnTo>
                  <a:lnTo>
                    <a:pt x="36" y="583"/>
                  </a:lnTo>
                  <a:lnTo>
                    <a:pt x="58" y="604"/>
                  </a:lnTo>
                  <a:lnTo>
                    <a:pt x="79" y="624"/>
                  </a:lnTo>
                  <a:lnTo>
                    <a:pt x="105" y="645"/>
                  </a:lnTo>
                  <a:lnTo>
                    <a:pt x="134" y="666"/>
                  </a:lnTo>
                  <a:lnTo>
                    <a:pt x="159" y="684"/>
                  </a:lnTo>
                  <a:lnTo>
                    <a:pt x="188" y="705"/>
                  </a:lnTo>
                  <a:lnTo>
                    <a:pt x="217" y="723"/>
                  </a:lnTo>
                  <a:lnTo>
                    <a:pt x="250" y="742"/>
                  </a:lnTo>
                  <a:lnTo>
                    <a:pt x="297" y="767"/>
                  </a:lnTo>
                  <a:lnTo>
                    <a:pt x="344" y="790"/>
                  </a:lnTo>
                  <a:lnTo>
                    <a:pt x="391" y="813"/>
                  </a:lnTo>
                  <a:lnTo>
                    <a:pt x="442" y="832"/>
                  </a:lnTo>
                  <a:lnTo>
                    <a:pt x="489" y="850"/>
                  </a:lnTo>
                  <a:lnTo>
                    <a:pt x="540" y="866"/>
                  </a:lnTo>
                  <a:lnTo>
                    <a:pt x="587" y="880"/>
                  </a:lnTo>
                  <a:lnTo>
                    <a:pt x="638" y="892"/>
                  </a:lnTo>
                  <a:lnTo>
                    <a:pt x="671" y="903"/>
                  </a:lnTo>
                  <a:lnTo>
                    <a:pt x="707" y="915"/>
                  </a:lnTo>
                  <a:lnTo>
                    <a:pt x="740" y="926"/>
                  </a:lnTo>
                  <a:lnTo>
                    <a:pt x="772" y="940"/>
                  </a:lnTo>
                  <a:lnTo>
                    <a:pt x="805" y="956"/>
                  </a:lnTo>
                  <a:lnTo>
                    <a:pt x="837" y="970"/>
                  </a:lnTo>
                  <a:lnTo>
                    <a:pt x="866" y="986"/>
                  </a:lnTo>
                  <a:lnTo>
                    <a:pt x="895" y="1002"/>
                  </a:lnTo>
                  <a:lnTo>
                    <a:pt x="921" y="1018"/>
                  </a:lnTo>
                  <a:lnTo>
                    <a:pt x="950" y="1034"/>
                  </a:lnTo>
                  <a:lnTo>
                    <a:pt x="975" y="1053"/>
                  </a:lnTo>
                  <a:lnTo>
                    <a:pt x="1001" y="1069"/>
                  </a:lnTo>
                  <a:lnTo>
                    <a:pt x="1001" y="1069"/>
                  </a:lnTo>
                  <a:lnTo>
                    <a:pt x="1001" y="1069"/>
                  </a:lnTo>
                  <a:lnTo>
                    <a:pt x="1001" y="1069"/>
                  </a:lnTo>
                  <a:lnTo>
                    <a:pt x="1001" y="1069"/>
                  </a:lnTo>
                  <a:lnTo>
                    <a:pt x="1001" y="1069"/>
                  </a:lnTo>
                  <a:lnTo>
                    <a:pt x="1001" y="1069"/>
                  </a:lnTo>
                  <a:lnTo>
                    <a:pt x="1019" y="1083"/>
                  </a:lnTo>
                  <a:lnTo>
                    <a:pt x="1041" y="1099"/>
                  </a:lnTo>
                  <a:lnTo>
                    <a:pt x="1059" y="1113"/>
                  </a:lnTo>
                  <a:lnTo>
                    <a:pt x="1073" y="1129"/>
                  </a:lnTo>
                  <a:lnTo>
                    <a:pt x="1088" y="1145"/>
                  </a:lnTo>
                  <a:lnTo>
                    <a:pt x="1102" y="1159"/>
                  </a:lnTo>
                  <a:lnTo>
                    <a:pt x="1117" y="1175"/>
                  </a:lnTo>
                  <a:lnTo>
                    <a:pt x="1128" y="1189"/>
                  </a:lnTo>
                  <a:lnTo>
                    <a:pt x="1178" y="1258"/>
                  </a:lnTo>
                  <a:lnTo>
                    <a:pt x="1969" y="703"/>
                  </a:lnTo>
                  <a:lnTo>
                    <a:pt x="1944" y="6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8" name="Freeform 8"/>
            <p:cNvSpPr>
              <a:spLocks/>
            </p:cNvSpPr>
            <p:nvPr/>
          </p:nvSpPr>
          <p:spPr bwMode="auto">
            <a:xfrm>
              <a:off x="3235325" y="2168525"/>
              <a:ext cx="2476500" cy="1447800"/>
            </a:xfrm>
            <a:custGeom>
              <a:avLst/>
              <a:gdLst/>
              <a:ahLst/>
              <a:cxnLst>
                <a:cxn ang="0">
                  <a:pos x="486" y="629"/>
                </a:cxn>
                <a:cxn ang="0">
                  <a:pos x="403" y="608"/>
                </a:cxn>
                <a:cxn ang="0">
                  <a:pos x="316" y="578"/>
                </a:cxn>
                <a:cxn ang="0">
                  <a:pos x="232" y="541"/>
                </a:cxn>
                <a:cxn ang="0">
                  <a:pos x="152" y="500"/>
                </a:cxn>
                <a:cxn ang="0">
                  <a:pos x="109" y="474"/>
                </a:cxn>
                <a:cxn ang="0">
                  <a:pos x="69" y="447"/>
                </a:cxn>
                <a:cxn ang="0">
                  <a:pos x="33" y="421"/>
                </a:cxn>
                <a:cxn ang="0">
                  <a:pos x="0" y="394"/>
                </a:cxn>
                <a:cxn ang="0">
                  <a:pos x="577" y="14"/>
                </a:cxn>
                <a:cxn ang="0">
                  <a:pos x="609" y="41"/>
                </a:cxn>
                <a:cxn ang="0">
                  <a:pos x="649" y="69"/>
                </a:cxn>
                <a:cxn ang="0">
                  <a:pos x="689" y="94"/>
                </a:cxn>
                <a:cxn ang="0">
                  <a:pos x="758" y="131"/>
                </a:cxn>
                <a:cxn ang="0">
                  <a:pos x="852" y="177"/>
                </a:cxn>
                <a:cxn ang="0">
                  <a:pos x="950" y="214"/>
                </a:cxn>
                <a:cxn ang="0">
                  <a:pos x="1048" y="244"/>
                </a:cxn>
                <a:cxn ang="0">
                  <a:pos x="1132" y="267"/>
                </a:cxn>
                <a:cxn ang="0">
                  <a:pos x="1200" y="290"/>
                </a:cxn>
                <a:cxn ang="0">
                  <a:pos x="1266" y="318"/>
                </a:cxn>
                <a:cxn ang="0">
                  <a:pos x="1327" y="348"/>
                </a:cxn>
                <a:cxn ang="0">
                  <a:pos x="1389" y="382"/>
                </a:cxn>
                <a:cxn ang="0">
                  <a:pos x="1447" y="421"/>
                </a:cxn>
                <a:cxn ang="0">
                  <a:pos x="1498" y="461"/>
                </a:cxn>
                <a:cxn ang="0">
                  <a:pos x="1541" y="500"/>
                </a:cxn>
                <a:cxn ang="0">
                  <a:pos x="1005" y="912"/>
                </a:cxn>
                <a:cxn ang="0">
                  <a:pos x="961" y="873"/>
                </a:cxn>
                <a:cxn ang="0">
                  <a:pos x="914" y="836"/>
                </a:cxn>
                <a:cxn ang="0">
                  <a:pos x="914" y="836"/>
                </a:cxn>
                <a:cxn ang="0">
                  <a:pos x="914" y="836"/>
                </a:cxn>
                <a:cxn ang="0">
                  <a:pos x="885" y="815"/>
                </a:cxn>
                <a:cxn ang="0">
                  <a:pos x="856" y="797"/>
                </a:cxn>
                <a:cxn ang="0">
                  <a:pos x="827" y="776"/>
                </a:cxn>
                <a:cxn ang="0">
                  <a:pos x="794" y="758"/>
                </a:cxn>
                <a:cxn ang="0">
                  <a:pos x="725" y="721"/>
                </a:cxn>
                <a:cxn ang="0">
                  <a:pos x="653" y="686"/>
                </a:cxn>
                <a:cxn ang="0">
                  <a:pos x="577" y="656"/>
                </a:cxn>
                <a:cxn ang="0">
                  <a:pos x="497" y="631"/>
                </a:cxn>
              </a:cxnLst>
              <a:rect l="0" t="0" r="r" b="b"/>
              <a:pathLst>
                <a:path w="1560" h="912">
                  <a:moveTo>
                    <a:pt x="497" y="631"/>
                  </a:moveTo>
                  <a:lnTo>
                    <a:pt x="486" y="629"/>
                  </a:lnTo>
                  <a:lnTo>
                    <a:pt x="446" y="620"/>
                  </a:lnTo>
                  <a:lnTo>
                    <a:pt x="403" y="608"/>
                  </a:lnTo>
                  <a:lnTo>
                    <a:pt x="359" y="594"/>
                  </a:lnTo>
                  <a:lnTo>
                    <a:pt x="316" y="578"/>
                  </a:lnTo>
                  <a:lnTo>
                    <a:pt x="276" y="562"/>
                  </a:lnTo>
                  <a:lnTo>
                    <a:pt x="232" y="541"/>
                  </a:lnTo>
                  <a:lnTo>
                    <a:pt x="192" y="521"/>
                  </a:lnTo>
                  <a:lnTo>
                    <a:pt x="152" y="500"/>
                  </a:lnTo>
                  <a:lnTo>
                    <a:pt x="131" y="486"/>
                  </a:lnTo>
                  <a:lnTo>
                    <a:pt x="109" y="474"/>
                  </a:lnTo>
                  <a:lnTo>
                    <a:pt x="91" y="461"/>
                  </a:lnTo>
                  <a:lnTo>
                    <a:pt x="69" y="447"/>
                  </a:lnTo>
                  <a:lnTo>
                    <a:pt x="51" y="435"/>
                  </a:lnTo>
                  <a:lnTo>
                    <a:pt x="33" y="421"/>
                  </a:lnTo>
                  <a:lnTo>
                    <a:pt x="15" y="408"/>
                  </a:lnTo>
                  <a:lnTo>
                    <a:pt x="0" y="394"/>
                  </a:lnTo>
                  <a:lnTo>
                    <a:pt x="559" y="0"/>
                  </a:lnTo>
                  <a:lnTo>
                    <a:pt x="577" y="14"/>
                  </a:lnTo>
                  <a:lnTo>
                    <a:pt x="591" y="28"/>
                  </a:lnTo>
                  <a:lnTo>
                    <a:pt x="609" y="41"/>
                  </a:lnTo>
                  <a:lnTo>
                    <a:pt x="631" y="55"/>
                  </a:lnTo>
                  <a:lnTo>
                    <a:pt x="649" y="69"/>
                  </a:lnTo>
                  <a:lnTo>
                    <a:pt x="667" y="81"/>
                  </a:lnTo>
                  <a:lnTo>
                    <a:pt x="689" y="94"/>
                  </a:lnTo>
                  <a:lnTo>
                    <a:pt x="711" y="106"/>
                  </a:lnTo>
                  <a:lnTo>
                    <a:pt x="758" y="131"/>
                  </a:lnTo>
                  <a:lnTo>
                    <a:pt x="805" y="154"/>
                  </a:lnTo>
                  <a:lnTo>
                    <a:pt x="852" y="177"/>
                  </a:lnTo>
                  <a:lnTo>
                    <a:pt x="903" y="196"/>
                  </a:lnTo>
                  <a:lnTo>
                    <a:pt x="950" y="214"/>
                  </a:lnTo>
                  <a:lnTo>
                    <a:pt x="1001" y="230"/>
                  </a:lnTo>
                  <a:lnTo>
                    <a:pt x="1048" y="244"/>
                  </a:lnTo>
                  <a:lnTo>
                    <a:pt x="1099" y="256"/>
                  </a:lnTo>
                  <a:lnTo>
                    <a:pt x="1132" y="267"/>
                  </a:lnTo>
                  <a:lnTo>
                    <a:pt x="1168" y="279"/>
                  </a:lnTo>
                  <a:lnTo>
                    <a:pt x="1200" y="290"/>
                  </a:lnTo>
                  <a:lnTo>
                    <a:pt x="1233" y="304"/>
                  </a:lnTo>
                  <a:lnTo>
                    <a:pt x="1266" y="318"/>
                  </a:lnTo>
                  <a:lnTo>
                    <a:pt x="1298" y="332"/>
                  </a:lnTo>
                  <a:lnTo>
                    <a:pt x="1327" y="348"/>
                  </a:lnTo>
                  <a:lnTo>
                    <a:pt x="1356" y="364"/>
                  </a:lnTo>
                  <a:lnTo>
                    <a:pt x="1389" y="382"/>
                  </a:lnTo>
                  <a:lnTo>
                    <a:pt x="1418" y="403"/>
                  </a:lnTo>
                  <a:lnTo>
                    <a:pt x="1447" y="421"/>
                  </a:lnTo>
                  <a:lnTo>
                    <a:pt x="1472" y="442"/>
                  </a:lnTo>
                  <a:lnTo>
                    <a:pt x="1498" y="461"/>
                  </a:lnTo>
                  <a:lnTo>
                    <a:pt x="1520" y="481"/>
                  </a:lnTo>
                  <a:lnTo>
                    <a:pt x="1541" y="500"/>
                  </a:lnTo>
                  <a:lnTo>
                    <a:pt x="1560" y="521"/>
                  </a:lnTo>
                  <a:lnTo>
                    <a:pt x="1005" y="912"/>
                  </a:lnTo>
                  <a:lnTo>
                    <a:pt x="983" y="891"/>
                  </a:lnTo>
                  <a:lnTo>
                    <a:pt x="961" y="873"/>
                  </a:lnTo>
                  <a:lnTo>
                    <a:pt x="939" y="855"/>
                  </a:lnTo>
                  <a:lnTo>
                    <a:pt x="914" y="836"/>
                  </a:lnTo>
                  <a:lnTo>
                    <a:pt x="914" y="836"/>
                  </a:lnTo>
                  <a:lnTo>
                    <a:pt x="914" y="836"/>
                  </a:lnTo>
                  <a:lnTo>
                    <a:pt x="914" y="836"/>
                  </a:lnTo>
                  <a:lnTo>
                    <a:pt x="914" y="836"/>
                  </a:lnTo>
                  <a:lnTo>
                    <a:pt x="899" y="827"/>
                  </a:lnTo>
                  <a:lnTo>
                    <a:pt x="885" y="815"/>
                  </a:lnTo>
                  <a:lnTo>
                    <a:pt x="870" y="806"/>
                  </a:lnTo>
                  <a:lnTo>
                    <a:pt x="856" y="797"/>
                  </a:lnTo>
                  <a:lnTo>
                    <a:pt x="841" y="785"/>
                  </a:lnTo>
                  <a:lnTo>
                    <a:pt x="827" y="776"/>
                  </a:lnTo>
                  <a:lnTo>
                    <a:pt x="809" y="767"/>
                  </a:lnTo>
                  <a:lnTo>
                    <a:pt x="794" y="758"/>
                  </a:lnTo>
                  <a:lnTo>
                    <a:pt x="762" y="739"/>
                  </a:lnTo>
                  <a:lnTo>
                    <a:pt x="725" y="721"/>
                  </a:lnTo>
                  <a:lnTo>
                    <a:pt x="689" y="705"/>
                  </a:lnTo>
                  <a:lnTo>
                    <a:pt x="653" y="686"/>
                  </a:lnTo>
                  <a:lnTo>
                    <a:pt x="613" y="673"/>
                  </a:lnTo>
                  <a:lnTo>
                    <a:pt x="577" y="656"/>
                  </a:lnTo>
                  <a:lnTo>
                    <a:pt x="537" y="643"/>
                  </a:lnTo>
                  <a:lnTo>
                    <a:pt x="497" y="631"/>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9" name="Freeform 9"/>
            <p:cNvSpPr>
              <a:spLocks/>
            </p:cNvSpPr>
            <p:nvPr/>
          </p:nvSpPr>
          <p:spPr bwMode="auto">
            <a:xfrm>
              <a:off x="747713" y="3111500"/>
              <a:ext cx="3581400" cy="2359025"/>
            </a:xfrm>
            <a:custGeom>
              <a:avLst/>
              <a:gdLst/>
              <a:ahLst/>
              <a:cxnLst>
                <a:cxn ang="0">
                  <a:pos x="2115" y="254"/>
                </a:cxn>
                <a:cxn ang="0">
                  <a:pos x="2082" y="343"/>
                </a:cxn>
                <a:cxn ang="0">
                  <a:pos x="1980" y="479"/>
                </a:cxn>
                <a:cxn ang="0">
                  <a:pos x="1788" y="565"/>
                </a:cxn>
                <a:cxn ang="0">
                  <a:pos x="1716" y="560"/>
                </a:cxn>
                <a:cxn ang="0">
                  <a:pos x="1712" y="491"/>
                </a:cxn>
                <a:cxn ang="0">
                  <a:pos x="1650" y="337"/>
                </a:cxn>
                <a:cxn ang="0">
                  <a:pos x="1520" y="201"/>
                </a:cxn>
                <a:cxn ang="0">
                  <a:pos x="1400" y="125"/>
                </a:cxn>
                <a:cxn ang="0">
                  <a:pos x="1299" y="79"/>
                </a:cxn>
                <a:cxn ang="0">
                  <a:pos x="1186" y="42"/>
                </a:cxn>
                <a:cxn ang="0">
                  <a:pos x="1070" y="16"/>
                </a:cxn>
                <a:cxn ang="0">
                  <a:pos x="943" y="3"/>
                </a:cxn>
                <a:cxn ang="0">
                  <a:pos x="773" y="3"/>
                </a:cxn>
                <a:cxn ang="0">
                  <a:pos x="526" y="44"/>
                </a:cxn>
                <a:cxn ang="0">
                  <a:pos x="312" y="125"/>
                </a:cxn>
                <a:cxn ang="0">
                  <a:pos x="145" y="240"/>
                </a:cxn>
                <a:cxn ang="0">
                  <a:pos x="40" y="383"/>
                </a:cxn>
                <a:cxn ang="0">
                  <a:pos x="0" y="544"/>
                </a:cxn>
                <a:cxn ang="0">
                  <a:pos x="37" y="703"/>
                </a:cxn>
                <a:cxn ang="0">
                  <a:pos x="145" y="846"/>
                </a:cxn>
                <a:cxn ang="0">
                  <a:pos x="280" y="945"/>
                </a:cxn>
                <a:cxn ang="0">
                  <a:pos x="367" y="991"/>
                </a:cxn>
                <a:cxn ang="0">
                  <a:pos x="461" y="1028"/>
                </a:cxn>
                <a:cxn ang="0">
                  <a:pos x="613" y="1486"/>
                </a:cxn>
                <a:cxn ang="0">
                  <a:pos x="700" y="1467"/>
                </a:cxn>
                <a:cxn ang="0">
                  <a:pos x="711" y="1410"/>
                </a:cxn>
                <a:cxn ang="0">
                  <a:pos x="396" y="1336"/>
                </a:cxn>
                <a:cxn ang="0">
                  <a:pos x="755" y="1083"/>
                </a:cxn>
                <a:cxn ang="0">
                  <a:pos x="907" y="1085"/>
                </a:cxn>
                <a:cxn ang="0">
                  <a:pos x="1059" y="1071"/>
                </a:cxn>
                <a:cxn ang="0">
                  <a:pos x="1063" y="1078"/>
                </a:cxn>
                <a:cxn ang="0">
                  <a:pos x="1712" y="1345"/>
                </a:cxn>
                <a:cxn ang="0">
                  <a:pos x="1752" y="1313"/>
                </a:cxn>
                <a:cxn ang="0">
                  <a:pos x="1737" y="1265"/>
                </a:cxn>
                <a:cxn ang="0">
                  <a:pos x="1698" y="1249"/>
                </a:cxn>
                <a:cxn ang="0">
                  <a:pos x="1650" y="1249"/>
                </a:cxn>
                <a:cxn ang="0">
                  <a:pos x="1219" y="1048"/>
                </a:cxn>
                <a:cxn ang="0">
                  <a:pos x="1215" y="1041"/>
                </a:cxn>
                <a:cxn ang="0">
                  <a:pos x="1281" y="1018"/>
                </a:cxn>
                <a:cxn ang="0">
                  <a:pos x="1375" y="979"/>
                </a:cxn>
                <a:cxn ang="0">
                  <a:pos x="1462" y="929"/>
                </a:cxn>
                <a:cxn ang="0">
                  <a:pos x="1571" y="846"/>
                </a:cxn>
                <a:cxn ang="0">
                  <a:pos x="1650" y="753"/>
                </a:cxn>
                <a:cxn ang="0">
                  <a:pos x="1741" y="682"/>
                </a:cxn>
                <a:cxn ang="0">
                  <a:pos x="1893" y="650"/>
                </a:cxn>
                <a:cxn ang="0">
                  <a:pos x="2031" y="595"/>
                </a:cxn>
                <a:cxn ang="0">
                  <a:pos x="2151" y="509"/>
                </a:cxn>
                <a:cxn ang="0">
                  <a:pos x="2231" y="406"/>
                </a:cxn>
                <a:cxn ang="0">
                  <a:pos x="2256" y="290"/>
                </a:cxn>
                <a:cxn ang="0">
                  <a:pos x="2205" y="244"/>
                </a:cxn>
              </a:cxnLst>
              <a:rect l="0" t="0" r="r" b="b"/>
              <a:pathLst>
                <a:path w="2256" h="1486">
                  <a:moveTo>
                    <a:pt x="2173" y="240"/>
                  </a:moveTo>
                  <a:lnTo>
                    <a:pt x="2140" y="244"/>
                  </a:lnTo>
                  <a:lnTo>
                    <a:pt x="2115" y="254"/>
                  </a:lnTo>
                  <a:lnTo>
                    <a:pt x="2097" y="270"/>
                  </a:lnTo>
                  <a:lnTo>
                    <a:pt x="2089" y="290"/>
                  </a:lnTo>
                  <a:lnTo>
                    <a:pt x="2082" y="343"/>
                  </a:lnTo>
                  <a:lnTo>
                    <a:pt x="2060" y="392"/>
                  </a:lnTo>
                  <a:lnTo>
                    <a:pt x="2028" y="438"/>
                  </a:lnTo>
                  <a:lnTo>
                    <a:pt x="1980" y="479"/>
                  </a:lnTo>
                  <a:lnTo>
                    <a:pt x="1926" y="514"/>
                  </a:lnTo>
                  <a:lnTo>
                    <a:pt x="1861" y="544"/>
                  </a:lnTo>
                  <a:lnTo>
                    <a:pt x="1788" y="565"/>
                  </a:lnTo>
                  <a:lnTo>
                    <a:pt x="1712" y="578"/>
                  </a:lnTo>
                  <a:lnTo>
                    <a:pt x="1712" y="569"/>
                  </a:lnTo>
                  <a:lnTo>
                    <a:pt x="1716" y="560"/>
                  </a:lnTo>
                  <a:lnTo>
                    <a:pt x="1716" y="553"/>
                  </a:lnTo>
                  <a:lnTo>
                    <a:pt x="1716" y="544"/>
                  </a:lnTo>
                  <a:lnTo>
                    <a:pt x="1712" y="491"/>
                  </a:lnTo>
                  <a:lnTo>
                    <a:pt x="1698" y="438"/>
                  </a:lnTo>
                  <a:lnTo>
                    <a:pt x="1679" y="385"/>
                  </a:lnTo>
                  <a:lnTo>
                    <a:pt x="1650" y="337"/>
                  </a:lnTo>
                  <a:lnTo>
                    <a:pt x="1614" y="288"/>
                  </a:lnTo>
                  <a:lnTo>
                    <a:pt x="1571" y="244"/>
                  </a:lnTo>
                  <a:lnTo>
                    <a:pt x="1520" y="201"/>
                  </a:lnTo>
                  <a:lnTo>
                    <a:pt x="1462" y="161"/>
                  </a:lnTo>
                  <a:lnTo>
                    <a:pt x="1433" y="143"/>
                  </a:lnTo>
                  <a:lnTo>
                    <a:pt x="1400" y="125"/>
                  </a:lnTo>
                  <a:lnTo>
                    <a:pt x="1368" y="108"/>
                  </a:lnTo>
                  <a:lnTo>
                    <a:pt x="1331" y="92"/>
                  </a:lnTo>
                  <a:lnTo>
                    <a:pt x="1299" y="79"/>
                  </a:lnTo>
                  <a:lnTo>
                    <a:pt x="1262" y="65"/>
                  </a:lnTo>
                  <a:lnTo>
                    <a:pt x="1226" y="53"/>
                  </a:lnTo>
                  <a:lnTo>
                    <a:pt x="1186" y="42"/>
                  </a:lnTo>
                  <a:lnTo>
                    <a:pt x="1146" y="32"/>
                  </a:lnTo>
                  <a:lnTo>
                    <a:pt x="1110" y="23"/>
                  </a:lnTo>
                  <a:lnTo>
                    <a:pt x="1070" y="16"/>
                  </a:lnTo>
                  <a:lnTo>
                    <a:pt x="1027" y="12"/>
                  </a:lnTo>
                  <a:lnTo>
                    <a:pt x="987" y="7"/>
                  </a:lnTo>
                  <a:lnTo>
                    <a:pt x="943" y="3"/>
                  </a:lnTo>
                  <a:lnTo>
                    <a:pt x="903" y="0"/>
                  </a:lnTo>
                  <a:lnTo>
                    <a:pt x="860" y="0"/>
                  </a:lnTo>
                  <a:lnTo>
                    <a:pt x="773" y="3"/>
                  </a:lnTo>
                  <a:lnTo>
                    <a:pt x="686" y="12"/>
                  </a:lnTo>
                  <a:lnTo>
                    <a:pt x="602" y="26"/>
                  </a:lnTo>
                  <a:lnTo>
                    <a:pt x="526" y="44"/>
                  </a:lnTo>
                  <a:lnTo>
                    <a:pt x="450" y="67"/>
                  </a:lnTo>
                  <a:lnTo>
                    <a:pt x="377" y="92"/>
                  </a:lnTo>
                  <a:lnTo>
                    <a:pt x="312" y="125"/>
                  </a:lnTo>
                  <a:lnTo>
                    <a:pt x="251" y="159"/>
                  </a:lnTo>
                  <a:lnTo>
                    <a:pt x="196" y="198"/>
                  </a:lnTo>
                  <a:lnTo>
                    <a:pt x="145" y="240"/>
                  </a:lnTo>
                  <a:lnTo>
                    <a:pt x="105" y="286"/>
                  </a:lnTo>
                  <a:lnTo>
                    <a:pt x="69" y="332"/>
                  </a:lnTo>
                  <a:lnTo>
                    <a:pt x="40" y="383"/>
                  </a:lnTo>
                  <a:lnTo>
                    <a:pt x="18" y="436"/>
                  </a:lnTo>
                  <a:lnTo>
                    <a:pt x="4" y="489"/>
                  </a:lnTo>
                  <a:lnTo>
                    <a:pt x="0" y="544"/>
                  </a:lnTo>
                  <a:lnTo>
                    <a:pt x="4" y="599"/>
                  </a:lnTo>
                  <a:lnTo>
                    <a:pt x="18" y="652"/>
                  </a:lnTo>
                  <a:lnTo>
                    <a:pt x="37" y="703"/>
                  </a:lnTo>
                  <a:lnTo>
                    <a:pt x="66" y="753"/>
                  </a:lnTo>
                  <a:lnTo>
                    <a:pt x="102" y="802"/>
                  </a:lnTo>
                  <a:lnTo>
                    <a:pt x="145" y="846"/>
                  </a:lnTo>
                  <a:lnTo>
                    <a:pt x="196" y="889"/>
                  </a:lnTo>
                  <a:lnTo>
                    <a:pt x="254" y="929"/>
                  </a:lnTo>
                  <a:lnTo>
                    <a:pt x="280" y="945"/>
                  </a:lnTo>
                  <a:lnTo>
                    <a:pt x="309" y="961"/>
                  </a:lnTo>
                  <a:lnTo>
                    <a:pt x="338" y="977"/>
                  </a:lnTo>
                  <a:lnTo>
                    <a:pt x="367" y="991"/>
                  </a:lnTo>
                  <a:lnTo>
                    <a:pt x="399" y="1005"/>
                  </a:lnTo>
                  <a:lnTo>
                    <a:pt x="428" y="1016"/>
                  </a:lnTo>
                  <a:lnTo>
                    <a:pt x="461" y="1028"/>
                  </a:lnTo>
                  <a:lnTo>
                    <a:pt x="494" y="1037"/>
                  </a:lnTo>
                  <a:lnTo>
                    <a:pt x="142" y="1396"/>
                  </a:lnTo>
                  <a:lnTo>
                    <a:pt x="613" y="1486"/>
                  </a:lnTo>
                  <a:lnTo>
                    <a:pt x="646" y="1486"/>
                  </a:lnTo>
                  <a:lnTo>
                    <a:pt x="675" y="1481"/>
                  </a:lnTo>
                  <a:lnTo>
                    <a:pt x="700" y="1467"/>
                  </a:lnTo>
                  <a:lnTo>
                    <a:pt x="715" y="1449"/>
                  </a:lnTo>
                  <a:lnTo>
                    <a:pt x="718" y="1428"/>
                  </a:lnTo>
                  <a:lnTo>
                    <a:pt x="711" y="1410"/>
                  </a:lnTo>
                  <a:lnTo>
                    <a:pt x="689" y="1394"/>
                  </a:lnTo>
                  <a:lnTo>
                    <a:pt x="660" y="1385"/>
                  </a:lnTo>
                  <a:lnTo>
                    <a:pt x="396" y="1336"/>
                  </a:lnTo>
                  <a:lnTo>
                    <a:pt x="653" y="1071"/>
                  </a:lnTo>
                  <a:lnTo>
                    <a:pt x="704" y="1078"/>
                  </a:lnTo>
                  <a:lnTo>
                    <a:pt x="755" y="1083"/>
                  </a:lnTo>
                  <a:lnTo>
                    <a:pt x="805" y="1085"/>
                  </a:lnTo>
                  <a:lnTo>
                    <a:pt x="856" y="1087"/>
                  </a:lnTo>
                  <a:lnTo>
                    <a:pt x="907" y="1085"/>
                  </a:lnTo>
                  <a:lnTo>
                    <a:pt x="958" y="1083"/>
                  </a:lnTo>
                  <a:lnTo>
                    <a:pt x="1009" y="1078"/>
                  </a:lnTo>
                  <a:lnTo>
                    <a:pt x="1059" y="1071"/>
                  </a:lnTo>
                  <a:lnTo>
                    <a:pt x="1059" y="1074"/>
                  </a:lnTo>
                  <a:lnTo>
                    <a:pt x="1063" y="1076"/>
                  </a:lnTo>
                  <a:lnTo>
                    <a:pt x="1063" y="1078"/>
                  </a:lnTo>
                  <a:lnTo>
                    <a:pt x="1063" y="1080"/>
                  </a:lnTo>
                  <a:lnTo>
                    <a:pt x="1288" y="1486"/>
                  </a:lnTo>
                  <a:lnTo>
                    <a:pt x="1712" y="1345"/>
                  </a:lnTo>
                  <a:lnTo>
                    <a:pt x="1712" y="1345"/>
                  </a:lnTo>
                  <a:lnTo>
                    <a:pt x="1737" y="1332"/>
                  </a:lnTo>
                  <a:lnTo>
                    <a:pt x="1752" y="1313"/>
                  </a:lnTo>
                  <a:lnTo>
                    <a:pt x="1759" y="1295"/>
                  </a:lnTo>
                  <a:lnTo>
                    <a:pt x="1748" y="1274"/>
                  </a:lnTo>
                  <a:lnTo>
                    <a:pt x="1737" y="1265"/>
                  </a:lnTo>
                  <a:lnTo>
                    <a:pt x="1727" y="1258"/>
                  </a:lnTo>
                  <a:lnTo>
                    <a:pt x="1712" y="1253"/>
                  </a:lnTo>
                  <a:lnTo>
                    <a:pt x="1698" y="1249"/>
                  </a:lnTo>
                  <a:lnTo>
                    <a:pt x="1683" y="1246"/>
                  </a:lnTo>
                  <a:lnTo>
                    <a:pt x="1669" y="1246"/>
                  </a:lnTo>
                  <a:lnTo>
                    <a:pt x="1650" y="1249"/>
                  </a:lnTo>
                  <a:lnTo>
                    <a:pt x="1636" y="1251"/>
                  </a:lnTo>
                  <a:lnTo>
                    <a:pt x="1378" y="1336"/>
                  </a:lnTo>
                  <a:lnTo>
                    <a:pt x="1219" y="1048"/>
                  </a:lnTo>
                  <a:lnTo>
                    <a:pt x="1215" y="1046"/>
                  </a:lnTo>
                  <a:lnTo>
                    <a:pt x="1215" y="1044"/>
                  </a:lnTo>
                  <a:lnTo>
                    <a:pt x="1215" y="1041"/>
                  </a:lnTo>
                  <a:lnTo>
                    <a:pt x="1212" y="1039"/>
                  </a:lnTo>
                  <a:lnTo>
                    <a:pt x="1248" y="1030"/>
                  </a:lnTo>
                  <a:lnTo>
                    <a:pt x="1281" y="1018"/>
                  </a:lnTo>
                  <a:lnTo>
                    <a:pt x="1313" y="1007"/>
                  </a:lnTo>
                  <a:lnTo>
                    <a:pt x="1346" y="993"/>
                  </a:lnTo>
                  <a:lnTo>
                    <a:pt x="1375" y="979"/>
                  </a:lnTo>
                  <a:lnTo>
                    <a:pt x="1404" y="963"/>
                  </a:lnTo>
                  <a:lnTo>
                    <a:pt x="1433" y="947"/>
                  </a:lnTo>
                  <a:lnTo>
                    <a:pt x="1462" y="929"/>
                  </a:lnTo>
                  <a:lnTo>
                    <a:pt x="1502" y="903"/>
                  </a:lnTo>
                  <a:lnTo>
                    <a:pt x="1538" y="876"/>
                  </a:lnTo>
                  <a:lnTo>
                    <a:pt x="1571" y="846"/>
                  </a:lnTo>
                  <a:lnTo>
                    <a:pt x="1600" y="816"/>
                  </a:lnTo>
                  <a:lnTo>
                    <a:pt x="1625" y="786"/>
                  </a:lnTo>
                  <a:lnTo>
                    <a:pt x="1650" y="753"/>
                  </a:lnTo>
                  <a:lnTo>
                    <a:pt x="1669" y="721"/>
                  </a:lnTo>
                  <a:lnTo>
                    <a:pt x="1687" y="687"/>
                  </a:lnTo>
                  <a:lnTo>
                    <a:pt x="1741" y="682"/>
                  </a:lnTo>
                  <a:lnTo>
                    <a:pt x="1792" y="675"/>
                  </a:lnTo>
                  <a:lnTo>
                    <a:pt x="1843" y="664"/>
                  </a:lnTo>
                  <a:lnTo>
                    <a:pt x="1893" y="650"/>
                  </a:lnTo>
                  <a:lnTo>
                    <a:pt x="1941" y="636"/>
                  </a:lnTo>
                  <a:lnTo>
                    <a:pt x="1988" y="615"/>
                  </a:lnTo>
                  <a:lnTo>
                    <a:pt x="2031" y="595"/>
                  </a:lnTo>
                  <a:lnTo>
                    <a:pt x="2071" y="571"/>
                  </a:lnTo>
                  <a:lnTo>
                    <a:pt x="2115" y="542"/>
                  </a:lnTo>
                  <a:lnTo>
                    <a:pt x="2151" y="509"/>
                  </a:lnTo>
                  <a:lnTo>
                    <a:pt x="2184" y="477"/>
                  </a:lnTo>
                  <a:lnTo>
                    <a:pt x="2209" y="442"/>
                  </a:lnTo>
                  <a:lnTo>
                    <a:pt x="2231" y="406"/>
                  </a:lnTo>
                  <a:lnTo>
                    <a:pt x="2245" y="369"/>
                  </a:lnTo>
                  <a:lnTo>
                    <a:pt x="2252" y="330"/>
                  </a:lnTo>
                  <a:lnTo>
                    <a:pt x="2256" y="290"/>
                  </a:lnTo>
                  <a:lnTo>
                    <a:pt x="2249" y="270"/>
                  </a:lnTo>
                  <a:lnTo>
                    <a:pt x="2231" y="254"/>
                  </a:lnTo>
                  <a:lnTo>
                    <a:pt x="2205" y="244"/>
                  </a:lnTo>
                  <a:lnTo>
                    <a:pt x="2173" y="24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0" name="Freeform 10"/>
            <p:cNvSpPr>
              <a:spLocks/>
            </p:cNvSpPr>
            <p:nvPr/>
          </p:nvSpPr>
          <p:spPr bwMode="auto">
            <a:xfrm>
              <a:off x="1012825" y="3279775"/>
              <a:ext cx="2193925" cy="1393825"/>
            </a:xfrm>
            <a:custGeom>
              <a:avLst/>
              <a:gdLst/>
              <a:ahLst/>
              <a:cxnLst>
                <a:cxn ang="0">
                  <a:pos x="555" y="869"/>
                </a:cxn>
                <a:cxn ang="0">
                  <a:pos x="366" y="827"/>
                </a:cxn>
                <a:cxn ang="0">
                  <a:pos x="203" y="749"/>
                </a:cxn>
                <a:cxn ang="0">
                  <a:pos x="80" y="645"/>
                </a:cxn>
                <a:cxn ang="0">
                  <a:pos x="15" y="525"/>
                </a:cxn>
                <a:cxn ang="0">
                  <a:pos x="4" y="394"/>
                </a:cxn>
                <a:cxn ang="0">
                  <a:pos x="55" y="272"/>
                </a:cxn>
                <a:cxn ang="0">
                  <a:pos x="156" y="161"/>
                </a:cxn>
                <a:cxn ang="0">
                  <a:pos x="308" y="74"/>
                </a:cxn>
                <a:cxn ang="0">
                  <a:pos x="490" y="19"/>
                </a:cxn>
                <a:cxn ang="0">
                  <a:pos x="693" y="0"/>
                </a:cxn>
                <a:cxn ang="0">
                  <a:pos x="892" y="19"/>
                </a:cxn>
                <a:cxn ang="0">
                  <a:pos x="1074" y="74"/>
                </a:cxn>
                <a:cxn ang="0">
                  <a:pos x="1226" y="161"/>
                </a:cxn>
                <a:cxn ang="0">
                  <a:pos x="1331" y="272"/>
                </a:cxn>
                <a:cxn ang="0">
                  <a:pos x="1378" y="394"/>
                </a:cxn>
                <a:cxn ang="0">
                  <a:pos x="1375" y="502"/>
                </a:cxn>
                <a:cxn ang="0">
                  <a:pos x="1335" y="551"/>
                </a:cxn>
                <a:cxn ang="0">
                  <a:pos x="1259" y="537"/>
                </a:cxn>
                <a:cxn ang="0">
                  <a:pos x="1233" y="539"/>
                </a:cxn>
                <a:cxn ang="0">
                  <a:pos x="1150" y="560"/>
                </a:cxn>
                <a:cxn ang="0">
                  <a:pos x="1019" y="583"/>
                </a:cxn>
                <a:cxn ang="0">
                  <a:pos x="874" y="597"/>
                </a:cxn>
                <a:cxn ang="0">
                  <a:pos x="816" y="599"/>
                </a:cxn>
                <a:cxn ang="0">
                  <a:pos x="754" y="601"/>
                </a:cxn>
                <a:cxn ang="0">
                  <a:pos x="667" y="597"/>
                </a:cxn>
                <a:cxn ang="0">
                  <a:pos x="533" y="583"/>
                </a:cxn>
                <a:cxn ang="0">
                  <a:pos x="406" y="560"/>
                </a:cxn>
                <a:cxn ang="0">
                  <a:pos x="356" y="548"/>
                </a:cxn>
                <a:cxn ang="0">
                  <a:pos x="316" y="546"/>
                </a:cxn>
                <a:cxn ang="0">
                  <a:pos x="258" y="565"/>
                </a:cxn>
                <a:cxn ang="0">
                  <a:pos x="221" y="599"/>
                </a:cxn>
                <a:cxn ang="0">
                  <a:pos x="236" y="657"/>
                </a:cxn>
                <a:cxn ang="0">
                  <a:pos x="290" y="687"/>
                </a:cxn>
                <a:cxn ang="0">
                  <a:pos x="424" y="717"/>
                </a:cxn>
                <a:cxn ang="0">
                  <a:pos x="577" y="735"/>
                </a:cxn>
                <a:cxn ang="0">
                  <a:pos x="711" y="742"/>
                </a:cxn>
                <a:cxn ang="0">
                  <a:pos x="802" y="742"/>
                </a:cxn>
                <a:cxn ang="0">
                  <a:pos x="889" y="740"/>
                </a:cxn>
                <a:cxn ang="0">
                  <a:pos x="1008" y="730"/>
                </a:cxn>
                <a:cxn ang="0">
                  <a:pos x="1139" y="714"/>
                </a:cxn>
                <a:cxn ang="0">
                  <a:pos x="1259" y="689"/>
                </a:cxn>
                <a:cxn ang="0">
                  <a:pos x="1085" y="799"/>
                </a:cxn>
                <a:cxn ang="0">
                  <a:pos x="860" y="864"/>
                </a:cxn>
              </a:cxnLst>
              <a:rect l="0" t="0" r="r" b="b"/>
              <a:pathLst>
                <a:path w="1382" h="878">
                  <a:moveTo>
                    <a:pt x="693" y="878"/>
                  </a:moveTo>
                  <a:lnTo>
                    <a:pt x="624" y="875"/>
                  </a:lnTo>
                  <a:lnTo>
                    <a:pt x="555" y="869"/>
                  </a:lnTo>
                  <a:lnTo>
                    <a:pt x="490" y="859"/>
                  </a:lnTo>
                  <a:lnTo>
                    <a:pt x="428" y="843"/>
                  </a:lnTo>
                  <a:lnTo>
                    <a:pt x="366" y="827"/>
                  </a:lnTo>
                  <a:lnTo>
                    <a:pt x="308" y="804"/>
                  </a:lnTo>
                  <a:lnTo>
                    <a:pt x="254" y="779"/>
                  </a:lnTo>
                  <a:lnTo>
                    <a:pt x="203" y="749"/>
                  </a:lnTo>
                  <a:lnTo>
                    <a:pt x="156" y="717"/>
                  </a:lnTo>
                  <a:lnTo>
                    <a:pt x="116" y="682"/>
                  </a:lnTo>
                  <a:lnTo>
                    <a:pt x="80" y="645"/>
                  </a:lnTo>
                  <a:lnTo>
                    <a:pt x="55" y="606"/>
                  </a:lnTo>
                  <a:lnTo>
                    <a:pt x="29" y="567"/>
                  </a:lnTo>
                  <a:lnTo>
                    <a:pt x="15" y="525"/>
                  </a:lnTo>
                  <a:lnTo>
                    <a:pt x="4" y="482"/>
                  </a:lnTo>
                  <a:lnTo>
                    <a:pt x="0" y="438"/>
                  </a:lnTo>
                  <a:lnTo>
                    <a:pt x="4" y="394"/>
                  </a:lnTo>
                  <a:lnTo>
                    <a:pt x="15" y="353"/>
                  </a:lnTo>
                  <a:lnTo>
                    <a:pt x="29" y="311"/>
                  </a:lnTo>
                  <a:lnTo>
                    <a:pt x="55" y="272"/>
                  </a:lnTo>
                  <a:lnTo>
                    <a:pt x="80" y="233"/>
                  </a:lnTo>
                  <a:lnTo>
                    <a:pt x="116" y="196"/>
                  </a:lnTo>
                  <a:lnTo>
                    <a:pt x="156" y="161"/>
                  </a:lnTo>
                  <a:lnTo>
                    <a:pt x="203" y="129"/>
                  </a:lnTo>
                  <a:lnTo>
                    <a:pt x="254" y="99"/>
                  </a:lnTo>
                  <a:lnTo>
                    <a:pt x="308" y="74"/>
                  </a:lnTo>
                  <a:lnTo>
                    <a:pt x="366" y="51"/>
                  </a:lnTo>
                  <a:lnTo>
                    <a:pt x="428" y="32"/>
                  </a:lnTo>
                  <a:lnTo>
                    <a:pt x="490" y="19"/>
                  </a:lnTo>
                  <a:lnTo>
                    <a:pt x="555" y="9"/>
                  </a:lnTo>
                  <a:lnTo>
                    <a:pt x="624" y="2"/>
                  </a:lnTo>
                  <a:lnTo>
                    <a:pt x="693" y="0"/>
                  </a:lnTo>
                  <a:lnTo>
                    <a:pt x="762" y="2"/>
                  </a:lnTo>
                  <a:lnTo>
                    <a:pt x="827" y="9"/>
                  </a:lnTo>
                  <a:lnTo>
                    <a:pt x="892" y="19"/>
                  </a:lnTo>
                  <a:lnTo>
                    <a:pt x="958" y="32"/>
                  </a:lnTo>
                  <a:lnTo>
                    <a:pt x="1016" y="51"/>
                  </a:lnTo>
                  <a:lnTo>
                    <a:pt x="1074" y="74"/>
                  </a:lnTo>
                  <a:lnTo>
                    <a:pt x="1128" y="99"/>
                  </a:lnTo>
                  <a:lnTo>
                    <a:pt x="1179" y="129"/>
                  </a:lnTo>
                  <a:lnTo>
                    <a:pt x="1226" y="161"/>
                  </a:lnTo>
                  <a:lnTo>
                    <a:pt x="1266" y="196"/>
                  </a:lnTo>
                  <a:lnTo>
                    <a:pt x="1302" y="233"/>
                  </a:lnTo>
                  <a:lnTo>
                    <a:pt x="1331" y="272"/>
                  </a:lnTo>
                  <a:lnTo>
                    <a:pt x="1353" y="311"/>
                  </a:lnTo>
                  <a:lnTo>
                    <a:pt x="1367" y="353"/>
                  </a:lnTo>
                  <a:lnTo>
                    <a:pt x="1378" y="394"/>
                  </a:lnTo>
                  <a:lnTo>
                    <a:pt x="1382" y="438"/>
                  </a:lnTo>
                  <a:lnTo>
                    <a:pt x="1382" y="470"/>
                  </a:lnTo>
                  <a:lnTo>
                    <a:pt x="1375" y="502"/>
                  </a:lnTo>
                  <a:lnTo>
                    <a:pt x="1367" y="532"/>
                  </a:lnTo>
                  <a:lnTo>
                    <a:pt x="1357" y="562"/>
                  </a:lnTo>
                  <a:lnTo>
                    <a:pt x="1335" y="551"/>
                  </a:lnTo>
                  <a:lnTo>
                    <a:pt x="1313" y="541"/>
                  </a:lnTo>
                  <a:lnTo>
                    <a:pt x="1288" y="537"/>
                  </a:lnTo>
                  <a:lnTo>
                    <a:pt x="1259" y="537"/>
                  </a:lnTo>
                  <a:lnTo>
                    <a:pt x="1251" y="537"/>
                  </a:lnTo>
                  <a:lnTo>
                    <a:pt x="1244" y="539"/>
                  </a:lnTo>
                  <a:lnTo>
                    <a:pt x="1233" y="539"/>
                  </a:lnTo>
                  <a:lnTo>
                    <a:pt x="1226" y="541"/>
                  </a:lnTo>
                  <a:lnTo>
                    <a:pt x="1190" y="551"/>
                  </a:lnTo>
                  <a:lnTo>
                    <a:pt x="1150" y="560"/>
                  </a:lnTo>
                  <a:lnTo>
                    <a:pt x="1106" y="569"/>
                  </a:lnTo>
                  <a:lnTo>
                    <a:pt x="1063" y="576"/>
                  </a:lnTo>
                  <a:lnTo>
                    <a:pt x="1019" y="583"/>
                  </a:lnTo>
                  <a:lnTo>
                    <a:pt x="972" y="590"/>
                  </a:lnTo>
                  <a:lnTo>
                    <a:pt x="925" y="594"/>
                  </a:lnTo>
                  <a:lnTo>
                    <a:pt x="874" y="597"/>
                  </a:lnTo>
                  <a:lnTo>
                    <a:pt x="856" y="599"/>
                  </a:lnTo>
                  <a:lnTo>
                    <a:pt x="834" y="599"/>
                  </a:lnTo>
                  <a:lnTo>
                    <a:pt x="816" y="599"/>
                  </a:lnTo>
                  <a:lnTo>
                    <a:pt x="794" y="601"/>
                  </a:lnTo>
                  <a:lnTo>
                    <a:pt x="773" y="601"/>
                  </a:lnTo>
                  <a:lnTo>
                    <a:pt x="754" y="601"/>
                  </a:lnTo>
                  <a:lnTo>
                    <a:pt x="733" y="599"/>
                  </a:lnTo>
                  <a:lnTo>
                    <a:pt x="715" y="599"/>
                  </a:lnTo>
                  <a:lnTo>
                    <a:pt x="667" y="597"/>
                  </a:lnTo>
                  <a:lnTo>
                    <a:pt x="620" y="592"/>
                  </a:lnTo>
                  <a:lnTo>
                    <a:pt x="577" y="588"/>
                  </a:lnTo>
                  <a:lnTo>
                    <a:pt x="533" y="583"/>
                  </a:lnTo>
                  <a:lnTo>
                    <a:pt x="490" y="576"/>
                  </a:lnTo>
                  <a:lnTo>
                    <a:pt x="446" y="569"/>
                  </a:lnTo>
                  <a:lnTo>
                    <a:pt x="406" y="560"/>
                  </a:lnTo>
                  <a:lnTo>
                    <a:pt x="370" y="551"/>
                  </a:lnTo>
                  <a:lnTo>
                    <a:pt x="363" y="548"/>
                  </a:lnTo>
                  <a:lnTo>
                    <a:pt x="356" y="548"/>
                  </a:lnTo>
                  <a:lnTo>
                    <a:pt x="345" y="548"/>
                  </a:lnTo>
                  <a:lnTo>
                    <a:pt x="337" y="546"/>
                  </a:lnTo>
                  <a:lnTo>
                    <a:pt x="316" y="546"/>
                  </a:lnTo>
                  <a:lnTo>
                    <a:pt x="294" y="551"/>
                  </a:lnTo>
                  <a:lnTo>
                    <a:pt x="272" y="555"/>
                  </a:lnTo>
                  <a:lnTo>
                    <a:pt x="258" y="565"/>
                  </a:lnTo>
                  <a:lnTo>
                    <a:pt x="239" y="574"/>
                  </a:lnTo>
                  <a:lnTo>
                    <a:pt x="229" y="585"/>
                  </a:lnTo>
                  <a:lnTo>
                    <a:pt x="221" y="599"/>
                  </a:lnTo>
                  <a:lnTo>
                    <a:pt x="218" y="613"/>
                  </a:lnTo>
                  <a:lnTo>
                    <a:pt x="221" y="636"/>
                  </a:lnTo>
                  <a:lnTo>
                    <a:pt x="236" y="657"/>
                  </a:lnTo>
                  <a:lnTo>
                    <a:pt x="258" y="673"/>
                  </a:lnTo>
                  <a:lnTo>
                    <a:pt x="287" y="684"/>
                  </a:lnTo>
                  <a:lnTo>
                    <a:pt x="290" y="687"/>
                  </a:lnTo>
                  <a:lnTo>
                    <a:pt x="334" y="698"/>
                  </a:lnTo>
                  <a:lnTo>
                    <a:pt x="377" y="707"/>
                  </a:lnTo>
                  <a:lnTo>
                    <a:pt x="424" y="717"/>
                  </a:lnTo>
                  <a:lnTo>
                    <a:pt x="475" y="723"/>
                  </a:lnTo>
                  <a:lnTo>
                    <a:pt x="522" y="730"/>
                  </a:lnTo>
                  <a:lnTo>
                    <a:pt x="577" y="735"/>
                  </a:lnTo>
                  <a:lnTo>
                    <a:pt x="628" y="740"/>
                  </a:lnTo>
                  <a:lnTo>
                    <a:pt x="682" y="742"/>
                  </a:lnTo>
                  <a:lnTo>
                    <a:pt x="711" y="742"/>
                  </a:lnTo>
                  <a:lnTo>
                    <a:pt x="744" y="742"/>
                  </a:lnTo>
                  <a:lnTo>
                    <a:pt x="773" y="742"/>
                  </a:lnTo>
                  <a:lnTo>
                    <a:pt x="802" y="742"/>
                  </a:lnTo>
                  <a:lnTo>
                    <a:pt x="831" y="742"/>
                  </a:lnTo>
                  <a:lnTo>
                    <a:pt x="863" y="740"/>
                  </a:lnTo>
                  <a:lnTo>
                    <a:pt x="889" y="740"/>
                  </a:lnTo>
                  <a:lnTo>
                    <a:pt x="918" y="737"/>
                  </a:lnTo>
                  <a:lnTo>
                    <a:pt x="965" y="735"/>
                  </a:lnTo>
                  <a:lnTo>
                    <a:pt x="1008" y="730"/>
                  </a:lnTo>
                  <a:lnTo>
                    <a:pt x="1055" y="726"/>
                  </a:lnTo>
                  <a:lnTo>
                    <a:pt x="1099" y="719"/>
                  </a:lnTo>
                  <a:lnTo>
                    <a:pt x="1139" y="714"/>
                  </a:lnTo>
                  <a:lnTo>
                    <a:pt x="1182" y="705"/>
                  </a:lnTo>
                  <a:lnTo>
                    <a:pt x="1222" y="698"/>
                  </a:lnTo>
                  <a:lnTo>
                    <a:pt x="1259" y="689"/>
                  </a:lnTo>
                  <a:lnTo>
                    <a:pt x="1208" y="730"/>
                  </a:lnTo>
                  <a:lnTo>
                    <a:pt x="1150" y="767"/>
                  </a:lnTo>
                  <a:lnTo>
                    <a:pt x="1085" y="799"/>
                  </a:lnTo>
                  <a:lnTo>
                    <a:pt x="1016" y="827"/>
                  </a:lnTo>
                  <a:lnTo>
                    <a:pt x="939" y="848"/>
                  </a:lnTo>
                  <a:lnTo>
                    <a:pt x="860" y="864"/>
                  </a:lnTo>
                  <a:lnTo>
                    <a:pt x="780" y="875"/>
                  </a:lnTo>
                  <a:lnTo>
                    <a:pt x="693" y="878"/>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1" name="Freeform 11"/>
            <p:cNvSpPr>
              <a:spLocks/>
            </p:cNvSpPr>
            <p:nvPr/>
          </p:nvSpPr>
          <p:spPr bwMode="auto">
            <a:xfrm>
              <a:off x="2382838" y="3279775"/>
              <a:ext cx="863600" cy="533400"/>
            </a:xfrm>
            <a:custGeom>
              <a:avLst/>
              <a:gdLst/>
              <a:ahLst/>
              <a:cxnLst>
                <a:cxn ang="0">
                  <a:pos x="544" y="168"/>
                </a:cxn>
                <a:cxn ang="0">
                  <a:pos x="541" y="136"/>
                </a:cxn>
                <a:cxn ang="0">
                  <a:pos x="523" y="106"/>
                </a:cxn>
                <a:cxn ang="0">
                  <a:pos x="501" y="76"/>
                </a:cxn>
                <a:cxn ang="0">
                  <a:pos x="468" y="51"/>
                </a:cxn>
                <a:cxn ang="0">
                  <a:pos x="450" y="39"/>
                </a:cxn>
                <a:cxn ang="0">
                  <a:pos x="428" y="30"/>
                </a:cxn>
                <a:cxn ang="0">
                  <a:pos x="403" y="21"/>
                </a:cxn>
                <a:cxn ang="0">
                  <a:pos x="381" y="14"/>
                </a:cxn>
                <a:cxn ang="0">
                  <a:pos x="356" y="7"/>
                </a:cxn>
                <a:cxn ang="0">
                  <a:pos x="327" y="2"/>
                </a:cxn>
                <a:cxn ang="0">
                  <a:pos x="301" y="0"/>
                </a:cxn>
                <a:cxn ang="0">
                  <a:pos x="272" y="0"/>
                </a:cxn>
                <a:cxn ang="0">
                  <a:pos x="218" y="2"/>
                </a:cxn>
                <a:cxn ang="0">
                  <a:pos x="167" y="14"/>
                </a:cxn>
                <a:cxn ang="0">
                  <a:pos x="120" y="30"/>
                </a:cxn>
                <a:cxn ang="0">
                  <a:pos x="80" y="49"/>
                </a:cxn>
                <a:cxn ang="0">
                  <a:pos x="47" y="74"/>
                </a:cxn>
                <a:cxn ang="0">
                  <a:pos x="22" y="104"/>
                </a:cxn>
                <a:cxn ang="0">
                  <a:pos x="8" y="134"/>
                </a:cxn>
                <a:cxn ang="0">
                  <a:pos x="0" y="168"/>
                </a:cxn>
                <a:cxn ang="0">
                  <a:pos x="4" y="201"/>
                </a:cxn>
                <a:cxn ang="0">
                  <a:pos x="22" y="231"/>
                </a:cxn>
                <a:cxn ang="0">
                  <a:pos x="47" y="260"/>
                </a:cxn>
                <a:cxn ang="0">
                  <a:pos x="80" y="286"/>
                </a:cxn>
                <a:cxn ang="0">
                  <a:pos x="98" y="297"/>
                </a:cxn>
                <a:cxn ang="0">
                  <a:pos x="120" y="307"/>
                </a:cxn>
                <a:cxn ang="0">
                  <a:pos x="145" y="316"/>
                </a:cxn>
                <a:cxn ang="0">
                  <a:pos x="167" y="323"/>
                </a:cxn>
                <a:cxn ang="0">
                  <a:pos x="192" y="330"/>
                </a:cxn>
                <a:cxn ang="0">
                  <a:pos x="218" y="334"/>
                </a:cxn>
                <a:cxn ang="0">
                  <a:pos x="247" y="336"/>
                </a:cxn>
                <a:cxn ang="0">
                  <a:pos x="272" y="336"/>
                </a:cxn>
                <a:cxn ang="0">
                  <a:pos x="301" y="336"/>
                </a:cxn>
                <a:cxn ang="0">
                  <a:pos x="327" y="334"/>
                </a:cxn>
                <a:cxn ang="0">
                  <a:pos x="356" y="330"/>
                </a:cxn>
                <a:cxn ang="0">
                  <a:pos x="381" y="323"/>
                </a:cxn>
                <a:cxn ang="0">
                  <a:pos x="403" y="316"/>
                </a:cxn>
                <a:cxn ang="0">
                  <a:pos x="428" y="307"/>
                </a:cxn>
                <a:cxn ang="0">
                  <a:pos x="450" y="297"/>
                </a:cxn>
                <a:cxn ang="0">
                  <a:pos x="468" y="286"/>
                </a:cxn>
                <a:cxn ang="0">
                  <a:pos x="501" y="260"/>
                </a:cxn>
                <a:cxn ang="0">
                  <a:pos x="523" y="231"/>
                </a:cxn>
                <a:cxn ang="0">
                  <a:pos x="541" y="201"/>
                </a:cxn>
                <a:cxn ang="0">
                  <a:pos x="544" y="168"/>
                </a:cxn>
              </a:cxnLst>
              <a:rect l="0" t="0" r="r" b="b"/>
              <a:pathLst>
                <a:path w="544" h="336">
                  <a:moveTo>
                    <a:pt x="544" y="168"/>
                  </a:moveTo>
                  <a:lnTo>
                    <a:pt x="541" y="136"/>
                  </a:lnTo>
                  <a:lnTo>
                    <a:pt x="523" y="106"/>
                  </a:lnTo>
                  <a:lnTo>
                    <a:pt x="501" y="76"/>
                  </a:lnTo>
                  <a:lnTo>
                    <a:pt x="468" y="51"/>
                  </a:lnTo>
                  <a:lnTo>
                    <a:pt x="450" y="39"/>
                  </a:lnTo>
                  <a:lnTo>
                    <a:pt x="428" y="30"/>
                  </a:lnTo>
                  <a:lnTo>
                    <a:pt x="403" y="21"/>
                  </a:lnTo>
                  <a:lnTo>
                    <a:pt x="381" y="14"/>
                  </a:lnTo>
                  <a:lnTo>
                    <a:pt x="356" y="7"/>
                  </a:lnTo>
                  <a:lnTo>
                    <a:pt x="327" y="2"/>
                  </a:lnTo>
                  <a:lnTo>
                    <a:pt x="301" y="0"/>
                  </a:lnTo>
                  <a:lnTo>
                    <a:pt x="272" y="0"/>
                  </a:lnTo>
                  <a:lnTo>
                    <a:pt x="218" y="2"/>
                  </a:lnTo>
                  <a:lnTo>
                    <a:pt x="167" y="14"/>
                  </a:lnTo>
                  <a:lnTo>
                    <a:pt x="120" y="30"/>
                  </a:lnTo>
                  <a:lnTo>
                    <a:pt x="80" y="49"/>
                  </a:lnTo>
                  <a:lnTo>
                    <a:pt x="47" y="74"/>
                  </a:lnTo>
                  <a:lnTo>
                    <a:pt x="22" y="104"/>
                  </a:lnTo>
                  <a:lnTo>
                    <a:pt x="8" y="134"/>
                  </a:lnTo>
                  <a:lnTo>
                    <a:pt x="0" y="168"/>
                  </a:lnTo>
                  <a:lnTo>
                    <a:pt x="4" y="201"/>
                  </a:lnTo>
                  <a:lnTo>
                    <a:pt x="22" y="231"/>
                  </a:lnTo>
                  <a:lnTo>
                    <a:pt x="47" y="260"/>
                  </a:lnTo>
                  <a:lnTo>
                    <a:pt x="80" y="286"/>
                  </a:lnTo>
                  <a:lnTo>
                    <a:pt x="98" y="297"/>
                  </a:lnTo>
                  <a:lnTo>
                    <a:pt x="120" y="307"/>
                  </a:lnTo>
                  <a:lnTo>
                    <a:pt x="145" y="316"/>
                  </a:lnTo>
                  <a:lnTo>
                    <a:pt x="167" y="323"/>
                  </a:lnTo>
                  <a:lnTo>
                    <a:pt x="192" y="330"/>
                  </a:lnTo>
                  <a:lnTo>
                    <a:pt x="218" y="334"/>
                  </a:lnTo>
                  <a:lnTo>
                    <a:pt x="247" y="336"/>
                  </a:lnTo>
                  <a:lnTo>
                    <a:pt x="272" y="336"/>
                  </a:lnTo>
                  <a:lnTo>
                    <a:pt x="301" y="336"/>
                  </a:lnTo>
                  <a:lnTo>
                    <a:pt x="327" y="334"/>
                  </a:lnTo>
                  <a:lnTo>
                    <a:pt x="356" y="330"/>
                  </a:lnTo>
                  <a:lnTo>
                    <a:pt x="381" y="323"/>
                  </a:lnTo>
                  <a:lnTo>
                    <a:pt x="403" y="316"/>
                  </a:lnTo>
                  <a:lnTo>
                    <a:pt x="428" y="307"/>
                  </a:lnTo>
                  <a:lnTo>
                    <a:pt x="450" y="297"/>
                  </a:lnTo>
                  <a:lnTo>
                    <a:pt x="468" y="286"/>
                  </a:lnTo>
                  <a:lnTo>
                    <a:pt x="501" y="260"/>
                  </a:lnTo>
                  <a:lnTo>
                    <a:pt x="523" y="231"/>
                  </a:lnTo>
                  <a:lnTo>
                    <a:pt x="541" y="201"/>
                  </a:lnTo>
                  <a:lnTo>
                    <a:pt x="544" y="16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2" name="Freeform 12"/>
            <p:cNvSpPr>
              <a:spLocks/>
            </p:cNvSpPr>
            <p:nvPr/>
          </p:nvSpPr>
          <p:spPr bwMode="auto">
            <a:xfrm>
              <a:off x="2549525" y="3386138"/>
              <a:ext cx="536575" cy="325438"/>
            </a:xfrm>
            <a:custGeom>
              <a:avLst/>
              <a:gdLst/>
              <a:ahLst/>
              <a:cxnLst>
                <a:cxn ang="0">
                  <a:pos x="167" y="205"/>
                </a:cxn>
                <a:cxn ang="0">
                  <a:pos x="149" y="205"/>
                </a:cxn>
                <a:cxn ang="0">
                  <a:pos x="131" y="203"/>
                </a:cxn>
                <a:cxn ang="0">
                  <a:pos x="117" y="200"/>
                </a:cxn>
                <a:cxn ang="0">
                  <a:pos x="102" y="196"/>
                </a:cxn>
                <a:cxn ang="0">
                  <a:pos x="87" y="191"/>
                </a:cxn>
                <a:cxn ang="0">
                  <a:pos x="73" y="187"/>
                </a:cxn>
                <a:cxn ang="0">
                  <a:pos x="58" y="180"/>
                </a:cxn>
                <a:cxn ang="0">
                  <a:pos x="48" y="173"/>
                </a:cxn>
                <a:cxn ang="0">
                  <a:pos x="26" y="157"/>
                </a:cxn>
                <a:cxn ang="0">
                  <a:pos x="11" y="140"/>
                </a:cxn>
                <a:cxn ang="0">
                  <a:pos x="4" y="122"/>
                </a:cxn>
                <a:cxn ang="0">
                  <a:pos x="0" y="101"/>
                </a:cxn>
                <a:cxn ang="0">
                  <a:pos x="4" y="83"/>
                </a:cxn>
                <a:cxn ang="0">
                  <a:pos x="11" y="64"/>
                </a:cxn>
                <a:cxn ang="0">
                  <a:pos x="26" y="46"/>
                </a:cxn>
                <a:cxn ang="0">
                  <a:pos x="48" y="30"/>
                </a:cxn>
                <a:cxn ang="0">
                  <a:pos x="58" y="23"/>
                </a:cxn>
                <a:cxn ang="0">
                  <a:pos x="73" y="18"/>
                </a:cxn>
                <a:cxn ang="0">
                  <a:pos x="87" y="11"/>
                </a:cxn>
                <a:cxn ang="0">
                  <a:pos x="102" y="7"/>
                </a:cxn>
                <a:cxn ang="0">
                  <a:pos x="117" y="5"/>
                </a:cxn>
                <a:cxn ang="0">
                  <a:pos x="131" y="2"/>
                </a:cxn>
                <a:cxn ang="0">
                  <a:pos x="149" y="0"/>
                </a:cxn>
                <a:cxn ang="0">
                  <a:pos x="167" y="0"/>
                </a:cxn>
                <a:cxn ang="0">
                  <a:pos x="185" y="0"/>
                </a:cxn>
                <a:cxn ang="0">
                  <a:pos x="204" y="2"/>
                </a:cxn>
                <a:cxn ang="0">
                  <a:pos x="218" y="5"/>
                </a:cxn>
                <a:cxn ang="0">
                  <a:pos x="236" y="7"/>
                </a:cxn>
                <a:cxn ang="0">
                  <a:pos x="251" y="11"/>
                </a:cxn>
                <a:cxn ang="0">
                  <a:pos x="265" y="18"/>
                </a:cxn>
                <a:cxn ang="0">
                  <a:pos x="276" y="23"/>
                </a:cxn>
                <a:cxn ang="0">
                  <a:pos x="291" y="30"/>
                </a:cxn>
                <a:cxn ang="0">
                  <a:pos x="309" y="46"/>
                </a:cxn>
                <a:cxn ang="0">
                  <a:pos x="327" y="64"/>
                </a:cxn>
                <a:cxn ang="0">
                  <a:pos x="334" y="83"/>
                </a:cxn>
                <a:cxn ang="0">
                  <a:pos x="338" y="101"/>
                </a:cxn>
                <a:cxn ang="0">
                  <a:pos x="334" y="122"/>
                </a:cxn>
                <a:cxn ang="0">
                  <a:pos x="323" y="143"/>
                </a:cxn>
                <a:cxn ang="0">
                  <a:pos x="309" y="159"/>
                </a:cxn>
                <a:cxn ang="0">
                  <a:pos x="287" y="175"/>
                </a:cxn>
                <a:cxn ang="0">
                  <a:pos x="262" y="187"/>
                </a:cxn>
                <a:cxn ang="0">
                  <a:pos x="233" y="196"/>
                </a:cxn>
                <a:cxn ang="0">
                  <a:pos x="200" y="203"/>
                </a:cxn>
                <a:cxn ang="0">
                  <a:pos x="167" y="205"/>
                </a:cxn>
              </a:cxnLst>
              <a:rect l="0" t="0" r="r" b="b"/>
              <a:pathLst>
                <a:path w="338" h="205">
                  <a:moveTo>
                    <a:pt x="167" y="205"/>
                  </a:moveTo>
                  <a:lnTo>
                    <a:pt x="149" y="205"/>
                  </a:lnTo>
                  <a:lnTo>
                    <a:pt x="131" y="203"/>
                  </a:lnTo>
                  <a:lnTo>
                    <a:pt x="117" y="200"/>
                  </a:lnTo>
                  <a:lnTo>
                    <a:pt x="102" y="196"/>
                  </a:lnTo>
                  <a:lnTo>
                    <a:pt x="87" y="191"/>
                  </a:lnTo>
                  <a:lnTo>
                    <a:pt x="73" y="187"/>
                  </a:lnTo>
                  <a:lnTo>
                    <a:pt x="58" y="180"/>
                  </a:lnTo>
                  <a:lnTo>
                    <a:pt x="48" y="173"/>
                  </a:lnTo>
                  <a:lnTo>
                    <a:pt x="26" y="157"/>
                  </a:lnTo>
                  <a:lnTo>
                    <a:pt x="11" y="140"/>
                  </a:lnTo>
                  <a:lnTo>
                    <a:pt x="4" y="122"/>
                  </a:lnTo>
                  <a:lnTo>
                    <a:pt x="0" y="101"/>
                  </a:lnTo>
                  <a:lnTo>
                    <a:pt x="4" y="83"/>
                  </a:lnTo>
                  <a:lnTo>
                    <a:pt x="11" y="64"/>
                  </a:lnTo>
                  <a:lnTo>
                    <a:pt x="26" y="46"/>
                  </a:lnTo>
                  <a:lnTo>
                    <a:pt x="48" y="30"/>
                  </a:lnTo>
                  <a:lnTo>
                    <a:pt x="58" y="23"/>
                  </a:lnTo>
                  <a:lnTo>
                    <a:pt x="73" y="18"/>
                  </a:lnTo>
                  <a:lnTo>
                    <a:pt x="87" y="11"/>
                  </a:lnTo>
                  <a:lnTo>
                    <a:pt x="102" y="7"/>
                  </a:lnTo>
                  <a:lnTo>
                    <a:pt x="117" y="5"/>
                  </a:lnTo>
                  <a:lnTo>
                    <a:pt x="131" y="2"/>
                  </a:lnTo>
                  <a:lnTo>
                    <a:pt x="149" y="0"/>
                  </a:lnTo>
                  <a:lnTo>
                    <a:pt x="167" y="0"/>
                  </a:lnTo>
                  <a:lnTo>
                    <a:pt x="185" y="0"/>
                  </a:lnTo>
                  <a:lnTo>
                    <a:pt x="204" y="2"/>
                  </a:lnTo>
                  <a:lnTo>
                    <a:pt x="218" y="5"/>
                  </a:lnTo>
                  <a:lnTo>
                    <a:pt x="236" y="7"/>
                  </a:lnTo>
                  <a:lnTo>
                    <a:pt x="251" y="11"/>
                  </a:lnTo>
                  <a:lnTo>
                    <a:pt x="265" y="18"/>
                  </a:lnTo>
                  <a:lnTo>
                    <a:pt x="276" y="23"/>
                  </a:lnTo>
                  <a:lnTo>
                    <a:pt x="291" y="30"/>
                  </a:lnTo>
                  <a:lnTo>
                    <a:pt x="309" y="46"/>
                  </a:lnTo>
                  <a:lnTo>
                    <a:pt x="327" y="64"/>
                  </a:lnTo>
                  <a:lnTo>
                    <a:pt x="334" y="83"/>
                  </a:lnTo>
                  <a:lnTo>
                    <a:pt x="338" y="101"/>
                  </a:lnTo>
                  <a:lnTo>
                    <a:pt x="334" y="122"/>
                  </a:lnTo>
                  <a:lnTo>
                    <a:pt x="323" y="143"/>
                  </a:lnTo>
                  <a:lnTo>
                    <a:pt x="309" y="159"/>
                  </a:lnTo>
                  <a:lnTo>
                    <a:pt x="287" y="175"/>
                  </a:lnTo>
                  <a:lnTo>
                    <a:pt x="262" y="187"/>
                  </a:lnTo>
                  <a:lnTo>
                    <a:pt x="233" y="196"/>
                  </a:lnTo>
                  <a:lnTo>
                    <a:pt x="200" y="203"/>
                  </a:lnTo>
                  <a:lnTo>
                    <a:pt x="167" y="20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4" name="Freeform 14"/>
            <p:cNvSpPr>
              <a:spLocks/>
            </p:cNvSpPr>
            <p:nvPr/>
          </p:nvSpPr>
          <p:spPr bwMode="auto">
            <a:xfrm>
              <a:off x="3770313" y="2752725"/>
              <a:ext cx="207963" cy="139700"/>
            </a:xfrm>
            <a:custGeom>
              <a:avLst/>
              <a:gdLst/>
              <a:ahLst/>
              <a:cxnLst>
                <a:cxn ang="0">
                  <a:pos x="0" y="0"/>
                </a:cxn>
                <a:cxn ang="0">
                  <a:pos x="0" y="0"/>
                </a:cxn>
                <a:cxn ang="0">
                  <a:pos x="66" y="88"/>
                </a:cxn>
                <a:cxn ang="0">
                  <a:pos x="131" y="51"/>
                </a:cxn>
                <a:cxn ang="0">
                  <a:pos x="0" y="0"/>
                </a:cxn>
              </a:cxnLst>
              <a:rect l="0" t="0" r="r" b="b"/>
              <a:pathLst>
                <a:path w="131" h="88">
                  <a:moveTo>
                    <a:pt x="0" y="0"/>
                  </a:moveTo>
                  <a:lnTo>
                    <a:pt x="0" y="0"/>
                  </a:lnTo>
                  <a:lnTo>
                    <a:pt x="66" y="88"/>
                  </a:lnTo>
                  <a:lnTo>
                    <a:pt x="131" y="51"/>
                  </a:lnTo>
                  <a:lnTo>
                    <a:pt x="0" y="0"/>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6" name="Freeform 16"/>
            <p:cNvSpPr>
              <a:spLocks/>
            </p:cNvSpPr>
            <p:nvPr/>
          </p:nvSpPr>
          <p:spPr bwMode="auto">
            <a:xfrm>
              <a:off x="3765550" y="3162300"/>
              <a:ext cx="874713" cy="557213"/>
            </a:xfrm>
            <a:custGeom>
              <a:avLst/>
              <a:gdLst/>
              <a:ahLst/>
              <a:cxnLst>
                <a:cxn ang="0">
                  <a:pos x="0" y="176"/>
                </a:cxn>
                <a:cxn ang="0">
                  <a:pos x="3" y="210"/>
                </a:cxn>
                <a:cxn ang="0">
                  <a:pos x="21" y="245"/>
                </a:cxn>
                <a:cxn ang="0">
                  <a:pos x="47" y="275"/>
                </a:cxn>
                <a:cxn ang="0">
                  <a:pos x="83" y="300"/>
                </a:cxn>
                <a:cxn ang="0">
                  <a:pos x="101" y="311"/>
                </a:cxn>
                <a:cxn ang="0">
                  <a:pos x="123" y="321"/>
                </a:cxn>
                <a:cxn ang="0">
                  <a:pos x="148" y="330"/>
                </a:cxn>
                <a:cxn ang="0">
                  <a:pos x="170" y="337"/>
                </a:cxn>
                <a:cxn ang="0">
                  <a:pos x="196" y="344"/>
                </a:cxn>
                <a:cxn ang="0">
                  <a:pos x="221" y="348"/>
                </a:cxn>
                <a:cxn ang="0">
                  <a:pos x="250" y="351"/>
                </a:cxn>
                <a:cxn ang="0">
                  <a:pos x="275" y="351"/>
                </a:cxn>
                <a:cxn ang="0">
                  <a:pos x="304" y="351"/>
                </a:cxn>
                <a:cxn ang="0">
                  <a:pos x="330" y="348"/>
                </a:cxn>
                <a:cxn ang="0">
                  <a:pos x="359" y="344"/>
                </a:cxn>
                <a:cxn ang="0">
                  <a:pos x="384" y="337"/>
                </a:cxn>
                <a:cxn ang="0">
                  <a:pos x="406" y="330"/>
                </a:cxn>
                <a:cxn ang="0">
                  <a:pos x="431" y="321"/>
                </a:cxn>
                <a:cxn ang="0">
                  <a:pos x="453" y="311"/>
                </a:cxn>
                <a:cxn ang="0">
                  <a:pos x="471" y="300"/>
                </a:cxn>
                <a:cxn ang="0">
                  <a:pos x="507" y="275"/>
                </a:cxn>
                <a:cxn ang="0">
                  <a:pos x="533" y="245"/>
                </a:cxn>
                <a:cxn ang="0">
                  <a:pos x="547" y="210"/>
                </a:cxn>
                <a:cxn ang="0">
                  <a:pos x="551" y="176"/>
                </a:cxn>
                <a:cxn ang="0">
                  <a:pos x="547" y="141"/>
                </a:cxn>
                <a:cxn ang="0">
                  <a:pos x="533" y="109"/>
                </a:cxn>
                <a:cxn ang="0">
                  <a:pos x="507" y="79"/>
                </a:cxn>
                <a:cxn ang="0">
                  <a:pos x="471" y="53"/>
                </a:cxn>
                <a:cxn ang="0">
                  <a:pos x="453" y="42"/>
                </a:cxn>
                <a:cxn ang="0">
                  <a:pos x="431" y="30"/>
                </a:cxn>
                <a:cxn ang="0">
                  <a:pos x="406" y="21"/>
                </a:cxn>
                <a:cxn ang="0">
                  <a:pos x="384" y="14"/>
                </a:cxn>
                <a:cxn ang="0">
                  <a:pos x="359" y="7"/>
                </a:cxn>
                <a:cxn ang="0">
                  <a:pos x="330" y="3"/>
                </a:cxn>
                <a:cxn ang="0">
                  <a:pos x="304" y="0"/>
                </a:cxn>
                <a:cxn ang="0">
                  <a:pos x="275" y="0"/>
                </a:cxn>
                <a:cxn ang="0">
                  <a:pos x="221" y="5"/>
                </a:cxn>
                <a:cxn ang="0">
                  <a:pos x="170" y="14"/>
                </a:cxn>
                <a:cxn ang="0">
                  <a:pos x="123" y="30"/>
                </a:cxn>
                <a:cxn ang="0">
                  <a:pos x="83" y="51"/>
                </a:cxn>
                <a:cxn ang="0">
                  <a:pos x="47" y="76"/>
                </a:cxn>
                <a:cxn ang="0">
                  <a:pos x="21" y="106"/>
                </a:cxn>
                <a:cxn ang="0">
                  <a:pos x="7" y="141"/>
                </a:cxn>
                <a:cxn ang="0">
                  <a:pos x="0" y="176"/>
                </a:cxn>
              </a:cxnLst>
              <a:rect l="0" t="0" r="r" b="b"/>
              <a:pathLst>
                <a:path w="551" h="351">
                  <a:moveTo>
                    <a:pt x="0" y="176"/>
                  </a:moveTo>
                  <a:lnTo>
                    <a:pt x="3" y="210"/>
                  </a:lnTo>
                  <a:lnTo>
                    <a:pt x="21" y="245"/>
                  </a:lnTo>
                  <a:lnTo>
                    <a:pt x="47" y="275"/>
                  </a:lnTo>
                  <a:lnTo>
                    <a:pt x="83" y="300"/>
                  </a:lnTo>
                  <a:lnTo>
                    <a:pt x="101" y="311"/>
                  </a:lnTo>
                  <a:lnTo>
                    <a:pt x="123" y="321"/>
                  </a:lnTo>
                  <a:lnTo>
                    <a:pt x="148" y="330"/>
                  </a:lnTo>
                  <a:lnTo>
                    <a:pt x="170" y="337"/>
                  </a:lnTo>
                  <a:lnTo>
                    <a:pt x="196" y="344"/>
                  </a:lnTo>
                  <a:lnTo>
                    <a:pt x="221" y="348"/>
                  </a:lnTo>
                  <a:lnTo>
                    <a:pt x="250" y="351"/>
                  </a:lnTo>
                  <a:lnTo>
                    <a:pt x="275" y="351"/>
                  </a:lnTo>
                  <a:lnTo>
                    <a:pt x="304" y="351"/>
                  </a:lnTo>
                  <a:lnTo>
                    <a:pt x="330" y="348"/>
                  </a:lnTo>
                  <a:lnTo>
                    <a:pt x="359" y="344"/>
                  </a:lnTo>
                  <a:lnTo>
                    <a:pt x="384" y="337"/>
                  </a:lnTo>
                  <a:lnTo>
                    <a:pt x="406" y="330"/>
                  </a:lnTo>
                  <a:lnTo>
                    <a:pt x="431" y="321"/>
                  </a:lnTo>
                  <a:lnTo>
                    <a:pt x="453" y="311"/>
                  </a:lnTo>
                  <a:lnTo>
                    <a:pt x="471" y="300"/>
                  </a:lnTo>
                  <a:lnTo>
                    <a:pt x="507" y="275"/>
                  </a:lnTo>
                  <a:lnTo>
                    <a:pt x="533" y="245"/>
                  </a:lnTo>
                  <a:lnTo>
                    <a:pt x="547" y="210"/>
                  </a:lnTo>
                  <a:lnTo>
                    <a:pt x="551" y="176"/>
                  </a:lnTo>
                  <a:lnTo>
                    <a:pt x="547" y="141"/>
                  </a:lnTo>
                  <a:lnTo>
                    <a:pt x="533" y="109"/>
                  </a:lnTo>
                  <a:lnTo>
                    <a:pt x="507" y="79"/>
                  </a:lnTo>
                  <a:lnTo>
                    <a:pt x="471" y="53"/>
                  </a:lnTo>
                  <a:lnTo>
                    <a:pt x="453" y="42"/>
                  </a:lnTo>
                  <a:lnTo>
                    <a:pt x="431" y="30"/>
                  </a:lnTo>
                  <a:lnTo>
                    <a:pt x="406" y="21"/>
                  </a:lnTo>
                  <a:lnTo>
                    <a:pt x="384" y="14"/>
                  </a:lnTo>
                  <a:lnTo>
                    <a:pt x="359" y="7"/>
                  </a:lnTo>
                  <a:lnTo>
                    <a:pt x="330" y="3"/>
                  </a:lnTo>
                  <a:lnTo>
                    <a:pt x="304" y="0"/>
                  </a:lnTo>
                  <a:lnTo>
                    <a:pt x="275" y="0"/>
                  </a:lnTo>
                  <a:lnTo>
                    <a:pt x="221" y="5"/>
                  </a:lnTo>
                  <a:lnTo>
                    <a:pt x="170" y="14"/>
                  </a:lnTo>
                  <a:lnTo>
                    <a:pt x="123" y="30"/>
                  </a:lnTo>
                  <a:lnTo>
                    <a:pt x="83" y="51"/>
                  </a:lnTo>
                  <a:lnTo>
                    <a:pt x="47" y="76"/>
                  </a:lnTo>
                  <a:lnTo>
                    <a:pt x="21" y="106"/>
                  </a:lnTo>
                  <a:lnTo>
                    <a:pt x="7" y="141"/>
                  </a:lnTo>
                  <a:lnTo>
                    <a:pt x="0" y="17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7" name="Freeform 17"/>
            <p:cNvSpPr>
              <a:spLocks/>
            </p:cNvSpPr>
            <p:nvPr/>
          </p:nvSpPr>
          <p:spPr bwMode="auto">
            <a:xfrm>
              <a:off x="4030663" y="3330575"/>
              <a:ext cx="350838" cy="223838"/>
            </a:xfrm>
            <a:custGeom>
              <a:avLst/>
              <a:gdLst/>
              <a:ahLst/>
              <a:cxnLst>
                <a:cxn ang="0">
                  <a:pos x="108" y="0"/>
                </a:cxn>
                <a:cxn ang="0">
                  <a:pos x="130" y="3"/>
                </a:cxn>
                <a:cxn ang="0">
                  <a:pos x="152" y="5"/>
                </a:cxn>
                <a:cxn ang="0">
                  <a:pos x="170" y="12"/>
                </a:cxn>
                <a:cxn ang="0">
                  <a:pos x="188" y="21"/>
                </a:cxn>
                <a:cxn ang="0">
                  <a:pos x="203" y="30"/>
                </a:cxn>
                <a:cxn ang="0">
                  <a:pos x="214" y="42"/>
                </a:cxn>
                <a:cxn ang="0">
                  <a:pos x="217" y="56"/>
                </a:cxn>
                <a:cxn ang="0">
                  <a:pos x="221" y="70"/>
                </a:cxn>
                <a:cxn ang="0">
                  <a:pos x="217" y="83"/>
                </a:cxn>
                <a:cxn ang="0">
                  <a:pos x="214" y="97"/>
                </a:cxn>
                <a:cxn ang="0">
                  <a:pos x="203" y="109"/>
                </a:cxn>
                <a:cxn ang="0">
                  <a:pos x="188" y="120"/>
                </a:cxn>
                <a:cxn ang="0">
                  <a:pos x="170" y="129"/>
                </a:cxn>
                <a:cxn ang="0">
                  <a:pos x="152" y="136"/>
                </a:cxn>
                <a:cxn ang="0">
                  <a:pos x="130" y="139"/>
                </a:cxn>
                <a:cxn ang="0">
                  <a:pos x="108" y="141"/>
                </a:cxn>
                <a:cxn ang="0">
                  <a:pos x="87" y="139"/>
                </a:cxn>
                <a:cxn ang="0">
                  <a:pos x="68" y="136"/>
                </a:cxn>
                <a:cxn ang="0">
                  <a:pos x="50" y="129"/>
                </a:cxn>
                <a:cxn ang="0">
                  <a:pos x="32" y="120"/>
                </a:cxn>
                <a:cxn ang="0">
                  <a:pos x="18" y="109"/>
                </a:cxn>
                <a:cxn ang="0">
                  <a:pos x="7" y="97"/>
                </a:cxn>
                <a:cxn ang="0">
                  <a:pos x="3" y="83"/>
                </a:cxn>
                <a:cxn ang="0">
                  <a:pos x="0" y="70"/>
                </a:cxn>
                <a:cxn ang="0">
                  <a:pos x="3" y="56"/>
                </a:cxn>
                <a:cxn ang="0">
                  <a:pos x="7" y="42"/>
                </a:cxn>
                <a:cxn ang="0">
                  <a:pos x="18" y="30"/>
                </a:cxn>
                <a:cxn ang="0">
                  <a:pos x="32" y="21"/>
                </a:cxn>
                <a:cxn ang="0">
                  <a:pos x="50" y="12"/>
                </a:cxn>
                <a:cxn ang="0">
                  <a:pos x="68" y="5"/>
                </a:cxn>
                <a:cxn ang="0">
                  <a:pos x="87" y="3"/>
                </a:cxn>
                <a:cxn ang="0">
                  <a:pos x="108" y="0"/>
                </a:cxn>
              </a:cxnLst>
              <a:rect l="0" t="0" r="r" b="b"/>
              <a:pathLst>
                <a:path w="221" h="141">
                  <a:moveTo>
                    <a:pt x="108" y="0"/>
                  </a:moveTo>
                  <a:lnTo>
                    <a:pt x="130" y="3"/>
                  </a:lnTo>
                  <a:lnTo>
                    <a:pt x="152" y="5"/>
                  </a:lnTo>
                  <a:lnTo>
                    <a:pt x="170" y="12"/>
                  </a:lnTo>
                  <a:lnTo>
                    <a:pt x="188" y="21"/>
                  </a:lnTo>
                  <a:lnTo>
                    <a:pt x="203" y="30"/>
                  </a:lnTo>
                  <a:lnTo>
                    <a:pt x="214" y="42"/>
                  </a:lnTo>
                  <a:lnTo>
                    <a:pt x="217" y="56"/>
                  </a:lnTo>
                  <a:lnTo>
                    <a:pt x="221" y="70"/>
                  </a:lnTo>
                  <a:lnTo>
                    <a:pt x="217" y="83"/>
                  </a:lnTo>
                  <a:lnTo>
                    <a:pt x="214" y="97"/>
                  </a:lnTo>
                  <a:lnTo>
                    <a:pt x="203" y="109"/>
                  </a:lnTo>
                  <a:lnTo>
                    <a:pt x="188" y="120"/>
                  </a:lnTo>
                  <a:lnTo>
                    <a:pt x="170" y="129"/>
                  </a:lnTo>
                  <a:lnTo>
                    <a:pt x="152" y="136"/>
                  </a:lnTo>
                  <a:lnTo>
                    <a:pt x="130" y="139"/>
                  </a:lnTo>
                  <a:lnTo>
                    <a:pt x="108" y="141"/>
                  </a:lnTo>
                  <a:lnTo>
                    <a:pt x="87" y="139"/>
                  </a:lnTo>
                  <a:lnTo>
                    <a:pt x="68" y="136"/>
                  </a:lnTo>
                  <a:lnTo>
                    <a:pt x="50" y="129"/>
                  </a:lnTo>
                  <a:lnTo>
                    <a:pt x="32" y="120"/>
                  </a:lnTo>
                  <a:lnTo>
                    <a:pt x="18" y="109"/>
                  </a:lnTo>
                  <a:lnTo>
                    <a:pt x="7" y="97"/>
                  </a:lnTo>
                  <a:lnTo>
                    <a:pt x="3" y="83"/>
                  </a:lnTo>
                  <a:lnTo>
                    <a:pt x="0" y="70"/>
                  </a:lnTo>
                  <a:lnTo>
                    <a:pt x="3" y="56"/>
                  </a:lnTo>
                  <a:lnTo>
                    <a:pt x="7" y="42"/>
                  </a:lnTo>
                  <a:lnTo>
                    <a:pt x="18" y="30"/>
                  </a:lnTo>
                  <a:lnTo>
                    <a:pt x="32" y="21"/>
                  </a:lnTo>
                  <a:lnTo>
                    <a:pt x="50" y="12"/>
                  </a:lnTo>
                  <a:lnTo>
                    <a:pt x="68" y="5"/>
                  </a:lnTo>
                  <a:lnTo>
                    <a:pt x="87" y="3"/>
                  </a:lnTo>
                  <a:lnTo>
                    <a:pt x="10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8" name="Freeform 18"/>
            <p:cNvSpPr>
              <a:spLocks/>
            </p:cNvSpPr>
            <p:nvPr/>
          </p:nvSpPr>
          <p:spPr bwMode="auto">
            <a:xfrm>
              <a:off x="1939925" y="3638550"/>
              <a:ext cx="190500" cy="120650"/>
            </a:xfrm>
            <a:custGeom>
              <a:avLst/>
              <a:gdLst/>
              <a:ahLst/>
              <a:cxnLst>
                <a:cxn ang="0">
                  <a:pos x="58" y="0"/>
                </a:cxn>
                <a:cxn ang="0">
                  <a:pos x="83" y="2"/>
                </a:cxn>
                <a:cxn ang="0">
                  <a:pos x="102" y="11"/>
                </a:cxn>
                <a:cxn ang="0">
                  <a:pos x="116" y="23"/>
                </a:cxn>
                <a:cxn ang="0">
                  <a:pos x="120" y="39"/>
                </a:cxn>
                <a:cxn ang="0">
                  <a:pos x="116" y="53"/>
                </a:cxn>
                <a:cxn ang="0">
                  <a:pos x="102" y="64"/>
                </a:cxn>
                <a:cxn ang="0">
                  <a:pos x="83" y="74"/>
                </a:cxn>
                <a:cxn ang="0">
                  <a:pos x="58" y="76"/>
                </a:cxn>
                <a:cxn ang="0">
                  <a:pos x="36" y="74"/>
                </a:cxn>
                <a:cxn ang="0">
                  <a:pos x="18" y="64"/>
                </a:cxn>
                <a:cxn ang="0">
                  <a:pos x="4" y="53"/>
                </a:cxn>
                <a:cxn ang="0">
                  <a:pos x="0" y="39"/>
                </a:cxn>
                <a:cxn ang="0">
                  <a:pos x="4" y="23"/>
                </a:cxn>
                <a:cxn ang="0">
                  <a:pos x="18" y="11"/>
                </a:cxn>
                <a:cxn ang="0">
                  <a:pos x="36" y="2"/>
                </a:cxn>
                <a:cxn ang="0">
                  <a:pos x="58" y="0"/>
                </a:cxn>
              </a:cxnLst>
              <a:rect l="0" t="0" r="r" b="b"/>
              <a:pathLst>
                <a:path w="120" h="76">
                  <a:moveTo>
                    <a:pt x="58" y="0"/>
                  </a:moveTo>
                  <a:lnTo>
                    <a:pt x="83" y="2"/>
                  </a:lnTo>
                  <a:lnTo>
                    <a:pt x="102" y="11"/>
                  </a:lnTo>
                  <a:lnTo>
                    <a:pt x="116" y="23"/>
                  </a:lnTo>
                  <a:lnTo>
                    <a:pt x="120" y="39"/>
                  </a:lnTo>
                  <a:lnTo>
                    <a:pt x="116" y="53"/>
                  </a:lnTo>
                  <a:lnTo>
                    <a:pt x="102" y="64"/>
                  </a:lnTo>
                  <a:lnTo>
                    <a:pt x="83" y="74"/>
                  </a:lnTo>
                  <a:lnTo>
                    <a:pt x="58" y="76"/>
                  </a:lnTo>
                  <a:lnTo>
                    <a:pt x="36" y="74"/>
                  </a:lnTo>
                  <a:lnTo>
                    <a:pt x="18" y="64"/>
                  </a:lnTo>
                  <a:lnTo>
                    <a:pt x="4" y="53"/>
                  </a:lnTo>
                  <a:lnTo>
                    <a:pt x="0" y="39"/>
                  </a:lnTo>
                  <a:lnTo>
                    <a:pt x="4" y="23"/>
                  </a:lnTo>
                  <a:lnTo>
                    <a:pt x="18" y="11"/>
                  </a:lnTo>
                  <a:lnTo>
                    <a:pt x="36" y="2"/>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9" name="Freeform 19"/>
            <p:cNvSpPr>
              <a:spLocks/>
            </p:cNvSpPr>
            <p:nvPr/>
          </p:nvSpPr>
          <p:spPr bwMode="auto">
            <a:xfrm>
              <a:off x="2722563" y="3487738"/>
              <a:ext cx="190500" cy="120650"/>
            </a:xfrm>
            <a:custGeom>
              <a:avLst/>
              <a:gdLst/>
              <a:ahLst/>
              <a:cxnLst>
                <a:cxn ang="0">
                  <a:pos x="58" y="0"/>
                </a:cxn>
                <a:cxn ang="0">
                  <a:pos x="80" y="3"/>
                </a:cxn>
                <a:cxn ang="0">
                  <a:pos x="102" y="12"/>
                </a:cxn>
                <a:cxn ang="0">
                  <a:pos x="116" y="24"/>
                </a:cxn>
                <a:cxn ang="0">
                  <a:pos x="120" y="37"/>
                </a:cxn>
                <a:cxn ang="0">
                  <a:pos x="116" y="51"/>
                </a:cxn>
                <a:cxn ang="0">
                  <a:pos x="102" y="65"/>
                </a:cxn>
                <a:cxn ang="0">
                  <a:pos x="80" y="74"/>
                </a:cxn>
                <a:cxn ang="0">
                  <a:pos x="58" y="76"/>
                </a:cxn>
                <a:cxn ang="0">
                  <a:pos x="37" y="74"/>
                </a:cxn>
                <a:cxn ang="0">
                  <a:pos x="18" y="65"/>
                </a:cxn>
                <a:cxn ang="0">
                  <a:pos x="4" y="51"/>
                </a:cxn>
                <a:cxn ang="0">
                  <a:pos x="0" y="37"/>
                </a:cxn>
                <a:cxn ang="0">
                  <a:pos x="4" y="24"/>
                </a:cxn>
                <a:cxn ang="0">
                  <a:pos x="18" y="12"/>
                </a:cxn>
                <a:cxn ang="0">
                  <a:pos x="37" y="3"/>
                </a:cxn>
                <a:cxn ang="0">
                  <a:pos x="58" y="0"/>
                </a:cxn>
              </a:cxnLst>
              <a:rect l="0" t="0" r="r" b="b"/>
              <a:pathLst>
                <a:path w="120" h="76">
                  <a:moveTo>
                    <a:pt x="58" y="0"/>
                  </a:moveTo>
                  <a:lnTo>
                    <a:pt x="80" y="3"/>
                  </a:lnTo>
                  <a:lnTo>
                    <a:pt x="102" y="12"/>
                  </a:lnTo>
                  <a:lnTo>
                    <a:pt x="116" y="24"/>
                  </a:lnTo>
                  <a:lnTo>
                    <a:pt x="120" y="37"/>
                  </a:lnTo>
                  <a:lnTo>
                    <a:pt x="116" y="51"/>
                  </a:lnTo>
                  <a:lnTo>
                    <a:pt x="102" y="65"/>
                  </a:lnTo>
                  <a:lnTo>
                    <a:pt x="80" y="74"/>
                  </a:lnTo>
                  <a:lnTo>
                    <a:pt x="58" y="76"/>
                  </a:lnTo>
                  <a:lnTo>
                    <a:pt x="37" y="74"/>
                  </a:lnTo>
                  <a:lnTo>
                    <a:pt x="18" y="65"/>
                  </a:lnTo>
                  <a:lnTo>
                    <a:pt x="4" y="51"/>
                  </a:lnTo>
                  <a:lnTo>
                    <a:pt x="0" y="37"/>
                  </a:lnTo>
                  <a:lnTo>
                    <a:pt x="4" y="24"/>
                  </a:lnTo>
                  <a:lnTo>
                    <a:pt x="18" y="12"/>
                  </a:lnTo>
                  <a:lnTo>
                    <a:pt x="37" y="3"/>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extBox 21"/>
          <p:cNvSpPr txBox="1"/>
          <p:nvPr/>
        </p:nvSpPr>
        <p:spPr>
          <a:xfrm rot="19135994">
            <a:off x="4693631" y="3143221"/>
            <a:ext cx="703671" cy="523220"/>
          </a:xfrm>
          <a:prstGeom prst="rect">
            <a:avLst/>
          </a:prstGeom>
          <a:noFill/>
        </p:spPr>
        <p:txBody>
          <a:bodyPr wrap="square" rtlCol="0">
            <a:spAutoFit/>
          </a:bodyPr>
          <a:lstStyle/>
          <a:p>
            <a:r>
              <a:rPr lang="en-US" sz="2800" b="1" dirty="0" smtClean="0"/>
              <a:t>37</a:t>
            </a:r>
            <a:endParaRPr lang="en-US" sz="2400" b="1" dirty="0"/>
          </a:p>
        </p:txBody>
      </p:sp>
      <p:sp>
        <p:nvSpPr>
          <p:cNvPr id="23" name="TextBox 22"/>
          <p:cNvSpPr txBox="1"/>
          <p:nvPr/>
        </p:nvSpPr>
        <p:spPr>
          <a:xfrm>
            <a:off x="5562600" y="1752600"/>
            <a:ext cx="1828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Best in class</a:t>
            </a:r>
          </a:p>
          <a:p>
            <a:pPr algn="ctr"/>
            <a:r>
              <a:rPr lang="en-US" sz="2000" b="1" i="1" dirty="0" smtClean="0"/>
              <a:t> or worst?</a:t>
            </a:r>
            <a:endParaRPr lang="en-US" sz="2000" b="1" i="1" dirty="0"/>
          </a:p>
        </p:txBody>
      </p:sp>
      <p:sp>
        <p:nvSpPr>
          <p:cNvPr id="24" name="TextBox 23"/>
          <p:cNvSpPr txBox="1"/>
          <p:nvPr/>
        </p:nvSpPr>
        <p:spPr>
          <a:xfrm>
            <a:off x="1371600" y="1959114"/>
            <a:ext cx="1828800" cy="1015663"/>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37 out of 100? or</a:t>
            </a:r>
          </a:p>
          <a:p>
            <a:pPr algn="ctr"/>
            <a:r>
              <a:rPr lang="en-US" sz="2000" b="1" i="1" dirty="0" smtClean="0"/>
              <a:t>37 out of 37?</a:t>
            </a:r>
            <a:endParaRPr lang="en-US" sz="2000" b="1" i="1" dirty="0"/>
          </a:p>
        </p:txBody>
      </p:sp>
      <p:sp>
        <p:nvSpPr>
          <p:cNvPr id="25" name="TextBox 24"/>
          <p:cNvSpPr txBox="1"/>
          <p:nvPr/>
        </p:nvSpPr>
        <p:spPr>
          <a:xfrm>
            <a:off x="5791200" y="4092714"/>
            <a:ext cx="1828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Better than last score or worse?</a:t>
            </a:r>
            <a:endParaRPr lang="en-US" sz="2000" b="1" i="1" dirty="0"/>
          </a:p>
        </p:txBody>
      </p:sp>
      <p:sp>
        <p:nvSpPr>
          <p:cNvPr id="26" name="TextBox 25"/>
          <p:cNvSpPr txBox="1"/>
          <p:nvPr/>
        </p:nvSpPr>
        <p:spPr>
          <a:xfrm>
            <a:off x="304800" y="4495800"/>
            <a:ext cx="1828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Disappointed or elated?</a:t>
            </a:r>
            <a:endParaRPr lang="en-US" sz="2000" b="1" i="1"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762AA76-8A98-445B-A1F8-CECCD366FC8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Volume Variance Analysis</a:t>
            </a:r>
            <a:endParaRPr lang="en-US" dirty="0"/>
          </a:p>
        </p:txBody>
      </p:sp>
      <p:sp>
        <p:nvSpPr>
          <p:cNvPr id="3" name="Content Placeholder 2"/>
          <p:cNvSpPr>
            <a:spLocks noGrp="1"/>
          </p:cNvSpPr>
          <p:nvPr>
            <p:ph idx="1"/>
          </p:nvPr>
        </p:nvSpPr>
        <p:spPr/>
        <p:txBody>
          <a:bodyPr>
            <a:noAutofit/>
          </a:bodyPr>
          <a:lstStyle/>
          <a:p>
            <a:r>
              <a:rPr lang="en-US" sz="2800" dirty="0" smtClean="0"/>
              <a:t>This analysis now presents a much more meaningful insight into what happened </a:t>
            </a:r>
          </a:p>
          <a:p>
            <a:r>
              <a:rPr lang="en-US" sz="2800" dirty="0" smtClean="0"/>
              <a:t>Even though cost went up by 20% this analysis shows that there is a lot of good news here</a:t>
            </a:r>
          </a:p>
          <a:p>
            <a:endParaRPr lang="en-US" sz="2800" dirty="0" smtClean="0"/>
          </a:p>
          <a:p>
            <a:endParaRPr lang="en-US" sz="2800" dirty="0" smtClean="0"/>
          </a:p>
          <a:p>
            <a:endParaRPr lang="en-US" sz="2800" dirty="0" smtClean="0"/>
          </a:p>
          <a:p>
            <a:r>
              <a:rPr lang="en-US" sz="2800" dirty="0" smtClean="0"/>
              <a:t>The volume variance of (150) is very understandable and predictable</a:t>
            </a:r>
          </a:p>
          <a:p>
            <a:r>
              <a:rPr lang="en-US" sz="2800" dirty="0" smtClean="0"/>
              <a:t>The performance variance indicates good work</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2103128054"/>
              </p:ext>
            </p:extLst>
          </p:nvPr>
        </p:nvGraphicFramePr>
        <p:xfrm>
          <a:off x="685800" y="3505200"/>
          <a:ext cx="7848599" cy="149352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Note: fixed cost never has a volume variance</a:t>
            </a:r>
          </a:p>
          <a:p>
            <a:r>
              <a:rPr lang="en-US" sz="2800" dirty="0" smtClean="0"/>
              <a:t>Note: the sum of volume and performance variance nets to the total variance between plan and actual</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3152452363"/>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21</a:t>
            </a:fld>
            <a:endParaRPr lang="en-US"/>
          </a:p>
        </p:txBody>
      </p:sp>
      <p:sp>
        <p:nvSpPr>
          <p:cNvPr id="7" name="Rectangle 6"/>
          <p:cNvSpPr/>
          <p:nvPr/>
        </p:nvSpPr>
        <p:spPr>
          <a:xfrm>
            <a:off x="609600" y="37338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effectLst>
                  <a:glow rad="101600">
                    <a:schemeClr val="accent5">
                      <a:satMod val="175000"/>
                      <a:alpha val="40000"/>
                    </a:schemeClr>
                  </a:glow>
                </a:effectLst>
              </a:rPr>
              <a:t>Note: fixed cost never has a volume variance</a:t>
            </a:r>
          </a:p>
          <a:p>
            <a:r>
              <a:rPr lang="en-US" sz="2800" dirty="0" smtClean="0"/>
              <a:t>Note: the sum of volume and performance variance nets to the total variance between plan and actual</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332755095"/>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22</a:t>
            </a:fld>
            <a:endParaRPr lang="en-US"/>
          </a:p>
        </p:txBody>
      </p:sp>
      <p:sp>
        <p:nvSpPr>
          <p:cNvPr id="7" name="Rectangle 6"/>
          <p:cNvSpPr/>
          <p:nvPr/>
        </p:nvSpPr>
        <p:spPr>
          <a:xfrm>
            <a:off x="609600" y="41148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86337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a:t>Note: fixed cost never has a volume variance</a:t>
            </a:r>
          </a:p>
          <a:p>
            <a:r>
              <a:rPr lang="en-US" sz="2800" dirty="0">
                <a:effectLst>
                  <a:glow rad="101600">
                    <a:schemeClr val="accent5">
                      <a:satMod val="175000"/>
                      <a:alpha val="40000"/>
                    </a:schemeClr>
                  </a:glow>
                </a:effectLst>
              </a:rPr>
              <a:t>Note: the sum of volume and performance variance nets to the total variance between plan and actual</a:t>
            </a:r>
          </a:p>
        </p:txBody>
      </p:sp>
      <p:graphicFrame>
        <p:nvGraphicFramePr>
          <p:cNvPr id="4" name="Table 3"/>
          <p:cNvGraphicFramePr>
            <a:graphicFrameLocks noGrp="1"/>
          </p:cNvGraphicFramePr>
          <p:nvPr>
            <p:extLst>
              <p:ext uri="{D42A27DB-BD31-4B8C-83A1-F6EECF244321}">
                <p14:modId xmlns:p14="http://schemas.microsoft.com/office/powerpoint/2010/main" xmlns="" val="842817737"/>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effectLst>
                            <a:glow rad="139700">
                              <a:schemeClr val="accent2">
                                <a:satMod val="175000"/>
                                <a:alpha val="40000"/>
                              </a:schemeClr>
                            </a:glow>
                          </a:effectLst>
                        </a:rPr>
                        <a:t>580</a:t>
                      </a:r>
                      <a:endParaRPr lang="en-US" sz="2000" b="1" dirty="0">
                        <a:effectLst>
                          <a:glow rad="139700">
                            <a:schemeClr val="accent2">
                              <a:satMod val="175000"/>
                              <a:alpha val="40000"/>
                            </a:schemeClr>
                          </a:glow>
                        </a:effectLst>
                      </a:endParaRPr>
                    </a:p>
                  </a:txBody>
                  <a:tcPr/>
                </a:tc>
                <a:tc>
                  <a:txBody>
                    <a:bodyPr/>
                    <a:lstStyle/>
                    <a:p>
                      <a:pPr algn="ctr"/>
                      <a:r>
                        <a:rPr lang="en-US" sz="2000" dirty="0" smtClean="0">
                          <a:effectLst>
                            <a:glow rad="127000">
                              <a:srgbClr val="FFFF00"/>
                            </a:glow>
                          </a:effectLst>
                        </a:rPr>
                        <a:t>(150)</a:t>
                      </a:r>
                      <a:endParaRPr lang="en-US" sz="2000" b="1" dirty="0">
                        <a:effectLst>
                          <a:glow rad="127000">
                            <a:srgbClr val="FFFF00"/>
                          </a:glow>
                        </a:effectLst>
                      </a:endParaRPr>
                    </a:p>
                  </a:txBody>
                  <a:tcPr/>
                </a:tc>
                <a:tc>
                  <a:txBody>
                    <a:bodyPr/>
                    <a:lstStyle/>
                    <a:p>
                      <a:pPr algn="ctr"/>
                      <a:r>
                        <a:rPr lang="en-US" sz="2000" dirty="0" smtClean="0"/>
                        <a:t>730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40</a:t>
                      </a:r>
                      <a:endParaRPr lang="en-US" sz="2000" kern="1200" dirty="0">
                        <a:solidFill>
                          <a:schemeClr val="dk1"/>
                        </a:solidFill>
                        <a:effectLst>
                          <a:glow rad="127000">
                            <a:srgbClr val="FFFF00"/>
                          </a:glow>
                        </a:effectLst>
                        <a:latin typeface="+mn-lt"/>
                        <a:ea typeface="+mn-ea"/>
                        <a:cs typeface="+mn-cs"/>
                      </a:endParaRPr>
                    </a:p>
                  </a:txBody>
                  <a:tcPr/>
                </a:tc>
                <a:tc>
                  <a:txBody>
                    <a:bodyPr/>
                    <a:lstStyle/>
                    <a:p>
                      <a:pPr marL="0" algn="ctr" defTabSz="914400" rtl="0" eaLnBrk="1" latinLnBrk="0" hangingPunct="1"/>
                      <a:r>
                        <a:rPr lang="en-US" sz="2000" kern="1200" dirty="0" smtClean="0">
                          <a:solidFill>
                            <a:schemeClr val="dk1"/>
                          </a:solidFill>
                          <a:effectLst>
                            <a:glow rad="139700">
                              <a:schemeClr val="accent2">
                                <a:satMod val="175000"/>
                                <a:alpha val="40000"/>
                              </a:schemeClr>
                            </a:glow>
                          </a:effectLst>
                          <a:latin typeface="+mn-lt"/>
                          <a:ea typeface="+mn-ea"/>
                          <a:cs typeface="+mn-cs"/>
                        </a:rPr>
                        <a:t>690</a:t>
                      </a:r>
                      <a:endParaRPr lang="en-US" sz="2000" kern="1200" dirty="0">
                        <a:solidFill>
                          <a:schemeClr val="dk1"/>
                        </a:solidFill>
                        <a:effectLst>
                          <a:glow rad="139700">
                            <a:schemeClr val="accent2">
                              <a:satMod val="175000"/>
                              <a:alpha val="40000"/>
                            </a:schemeClr>
                          </a:glow>
                        </a:effectLst>
                        <a:latin typeface="+mn-lt"/>
                        <a:ea typeface="+mn-ea"/>
                        <a:cs typeface="+mn-cs"/>
                      </a:endParaRPr>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xmlns="" val="3076144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a:t>Note: fixed cost never has a volume variance</a:t>
            </a:r>
          </a:p>
          <a:p>
            <a:r>
              <a:rPr lang="en-US" sz="2800" dirty="0">
                <a:effectLst>
                  <a:glow rad="101600">
                    <a:schemeClr val="accent5">
                      <a:satMod val="175000"/>
                      <a:alpha val="40000"/>
                    </a:schemeClr>
                  </a:glow>
                </a:effectLst>
              </a:rPr>
              <a:t>Note: the sum of volume and performance variance nets to the total variance between plan and actual</a:t>
            </a:r>
          </a:p>
        </p:txBody>
      </p:sp>
      <p:graphicFrame>
        <p:nvGraphicFramePr>
          <p:cNvPr id="4" name="Table 3"/>
          <p:cNvGraphicFramePr>
            <a:graphicFrameLocks noGrp="1"/>
          </p:cNvGraphicFramePr>
          <p:nvPr>
            <p:extLst>
              <p:ext uri="{D42A27DB-BD31-4B8C-83A1-F6EECF244321}">
                <p14:modId xmlns:p14="http://schemas.microsoft.com/office/powerpoint/2010/main" xmlns="" val="2388088654"/>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kern="1200" dirty="0" smtClean="0">
                          <a:solidFill>
                            <a:schemeClr val="dk1"/>
                          </a:solidFill>
                          <a:latin typeface="+mn-lt"/>
                          <a:ea typeface="+mn-ea"/>
                          <a:cs typeface="+mn-cs"/>
                        </a:rPr>
                        <a:t>(150)</a:t>
                      </a:r>
                      <a:endParaRPr lang="en-US" sz="2000" kern="1200" dirty="0">
                        <a:solidFill>
                          <a:schemeClr val="dk1"/>
                        </a:solidFill>
                        <a:latin typeface="+mn-lt"/>
                        <a:ea typeface="+mn-ea"/>
                        <a:cs typeface="+mn-cs"/>
                      </a:endParaRPr>
                    </a:p>
                  </a:txBody>
                  <a:tcPr/>
                </a:tc>
                <a:tc>
                  <a:txBody>
                    <a:bodyPr/>
                    <a:lstStyle/>
                    <a:p>
                      <a:pPr algn="ctr"/>
                      <a:r>
                        <a:rPr lang="en-US" sz="2000" dirty="0" smtClean="0"/>
                        <a:t>730</a:t>
                      </a:r>
                      <a:endParaRPr lang="en-US" sz="2000" b="1" dirty="0"/>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40</a:t>
                      </a:r>
                      <a:endParaRPr lang="en-US" sz="2000" kern="1200" dirty="0">
                        <a:solidFill>
                          <a:schemeClr val="dk1"/>
                        </a:solidFill>
                        <a:latin typeface="+mn-lt"/>
                        <a:ea typeface="+mn-ea"/>
                        <a:cs typeface="+mn-cs"/>
                      </a:endParaRPr>
                    </a:p>
                  </a:txBody>
                  <a:tcPr/>
                </a:tc>
                <a:tc>
                  <a:txBody>
                    <a:bodyPr/>
                    <a:lstStyle/>
                    <a:p>
                      <a:pPr algn="ctr"/>
                      <a:r>
                        <a:rPr lang="en-US" sz="2000" dirty="0" smtClean="0"/>
                        <a:t>690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24</a:t>
            </a:fld>
            <a:endParaRPr lang="en-US"/>
          </a:p>
        </p:txBody>
      </p:sp>
      <p:sp>
        <p:nvSpPr>
          <p:cNvPr id="7" name="Rectangle 6"/>
          <p:cNvSpPr/>
          <p:nvPr/>
        </p:nvSpPr>
        <p:spPr>
          <a:xfrm>
            <a:off x="3048000" y="3810000"/>
            <a:ext cx="1066800" cy="1143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91200" y="3810000"/>
            <a:ext cx="1524000" cy="1143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93319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xmlns="" val="2297984827"/>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effectLst>
                            <a:glow rad="127000">
                              <a:srgbClr val="FFFF00"/>
                            </a:glow>
                          </a:effectLst>
                        </a:rPr>
                        <a:t>1000</a:t>
                      </a:r>
                      <a:endParaRPr lang="en-US" sz="2000" b="1" dirty="0">
                        <a:effectLst>
                          <a:glow rad="127000">
                            <a:srgbClr val="FFFF00"/>
                          </a:glow>
                        </a:effectLst>
                      </a:endParaRPr>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kern="1200" dirty="0" smtClean="0">
                          <a:solidFill>
                            <a:schemeClr val="dk1"/>
                          </a:solidFill>
                          <a:effectLst>
                            <a:glow rad="127000">
                              <a:srgbClr val="FFFF00"/>
                            </a:glow>
                          </a:effectLst>
                          <a:latin typeface="+mn-lt"/>
                          <a:ea typeface="+mn-ea"/>
                          <a:cs typeface="+mn-cs"/>
                        </a:rPr>
                        <a:t>1040</a:t>
                      </a:r>
                      <a:endParaRPr lang="en-US" sz="2000" kern="1200" dirty="0">
                        <a:solidFill>
                          <a:schemeClr val="dk1"/>
                        </a:solidFill>
                        <a:effectLst>
                          <a:glow rad="127000">
                            <a:srgbClr val="FFFF00"/>
                          </a:glow>
                        </a:effectLst>
                        <a:latin typeface="+mn-lt"/>
                        <a:ea typeface="+mn-ea"/>
                        <a:cs typeface="+mn-cs"/>
                      </a:endParaRPr>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580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690</a:t>
                      </a:r>
                      <a:endParaRPr lang="en-US" sz="2000" kern="1200" dirty="0">
                        <a:solidFill>
                          <a:schemeClr val="dk1"/>
                        </a:solidFill>
                        <a:effectLst>
                          <a:glow rad="127000">
                            <a:srgbClr val="FFFF00"/>
                          </a:glow>
                        </a:effectLst>
                        <a:latin typeface="+mn-lt"/>
                        <a:ea typeface="+mn-ea"/>
                        <a:cs typeface="+mn-cs"/>
                      </a:endParaRPr>
                    </a:p>
                  </a:txBody>
                  <a:tcPr/>
                </a:tc>
              </a:tr>
              <a:tr h="370840">
                <a:tc>
                  <a:txBody>
                    <a:bodyPr/>
                    <a:lstStyle/>
                    <a:p>
                      <a:r>
                        <a:rPr lang="en-US" sz="2000" dirty="0" smtClean="0"/>
                        <a:t>Profit</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420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350</a:t>
                      </a:r>
                      <a:endParaRPr lang="en-US" sz="2000" kern="1200" dirty="0">
                        <a:solidFill>
                          <a:schemeClr val="dk1"/>
                        </a:solidFill>
                        <a:effectLst>
                          <a:glow rad="127000">
                            <a:srgbClr val="FFFF00"/>
                          </a:glow>
                        </a:effectLst>
                        <a:latin typeface="+mn-lt"/>
                        <a:ea typeface="+mn-ea"/>
                        <a:cs typeface="+mn-cs"/>
                      </a:endParaRPr>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xmlns="" val="4003874844"/>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26</a:t>
            </a:fld>
            <a:endParaRPr lang="en-US"/>
          </a:p>
        </p:txBody>
      </p:sp>
      <p:sp>
        <p:nvSpPr>
          <p:cNvPr id="7" name="Rectangle 6"/>
          <p:cNvSpPr/>
          <p:nvPr/>
        </p:nvSpPr>
        <p:spPr>
          <a:xfrm>
            <a:off x="609600" y="34290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18290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xmlns="" val="3051001469"/>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27</a:t>
            </a:fld>
            <a:endParaRPr lang="en-US"/>
          </a:p>
        </p:txBody>
      </p:sp>
      <p:sp>
        <p:nvSpPr>
          <p:cNvPr id="7" name="Rectangle 6"/>
          <p:cNvSpPr/>
          <p:nvPr/>
        </p:nvSpPr>
        <p:spPr>
          <a:xfrm>
            <a:off x="609600" y="45720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97334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xmlns="" val="2288047179"/>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28</a:t>
            </a:fld>
            <a:endParaRPr lang="en-US"/>
          </a:p>
        </p:txBody>
      </p:sp>
      <p:sp>
        <p:nvSpPr>
          <p:cNvPr id="7" name="Rectangle 6"/>
          <p:cNvSpPr/>
          <p:nvPr/>
        </p:nvSpPr>
        <p:spPr>
          <a:xfrm>
            <a:off x="609600" y="50292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34059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effectLst>
                  <a:glow rad="139700">
                    <a:schemeClr val="accent5">
                      <a:satMod val="175000"/>
                      <a:alpha val="40000"/>
                    </a:schemeClr>
                  </a:glow>
                </a:effectLst>
              </a:rPr>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xmlns="" val="3184015375"/>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effectLst>
                            <a:glow rad="127000">
                              <a:srgbClr val="FFFF00"/>
                            </a:glow>
                          </a:effectLst>
                        </a:rPr>
                        <a:t>300</a:t>
                      </a:r>
                      <a:endParaRPr lang="en-US" sz="2000" b="1" dirty="0">
                        <a:effectLst>
                          <a:glow rad="127000">
                            <a:srgbClr val="FFFF00"/>
                          </a:glow>
                        </a:effectLst>
                      </a:endParaRPr>
                    </a:p>
                  </a:txBody>
                  <a:tcPr/>
                </a:tc>
                <a:tc>
                  <a:txBody>
                    <a:bodyPr/>
                    <a:lstStyle/>
                    <a:p>
                      <a:pPr algn="ctr"/>
                      <a:r>
                        <a:rPr lang="en-US" sz="2000" dirty="0" smtClean="0"/>
                        <a:t>1300</a:t>
                      </a:r>
                      <a:endParaRPr lang="en-US" sz="2000" b="1" dirty="0"/>
                    </a:p>
                  </a:txBody>
                  <a:tcPr/>
                </a:tc>
                <a:tc>
                  <a:txBody>
                    <a:bodyPr/>
                    <a:lstStyle/>
                    <a:p>
                      <a:pPr algn="ctr"/>
                      <a:r>
                        <a:rPr lang="en-US" sz="2000" kern="1200" dirty="0" smtClean="0">
                          <a:solidFill>
                            <a:schemeClr val="dk1"/>
                          </a:solidFill>
                          <a:effectLst>
                            <a:glow rad="127000">
                              <a:srgbClr val="FFFF00"/>
                            </a:glow>
                          </a:effectLst>
                          <a:latin typeface="+mn-lt"/>
                          <a:ea typeface="+mn-ea"/>
                          <a:cs typeface="+mn-cs"/>
                        </a:rPr>
                        <a:t>(260)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(150)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730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40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150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570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(220)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29</a:t>
            </a:fld>
            <a:endParaRPr lang="en-US"/>
          </a:p>
        </p:txBody>
      </p:sp>
    </p:spTree>
    <p:extLst>
      <p:ext uri="{BB962C8B-B14F-4D97-AF65-F5344CB8AC3E}">
        <p14:creationId xmlns:p14="http://schemas.microsoft.com/office/powerpoint/2010/main" xmlns="" val="264737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Task:  </a:t>
            </a:r>
            <a:r>
              <a:rPr lang="en-US" dirty="0" smtClean="0"/>
              <a:t>Calculate </a:t>
            </a:r>
            <a:r>
              <a:rPr lang="en-US" dirty="0"/>
              <a:t>Volume and Performance </a:t>
            </a:r>
            <a:r>
              <a:rPr lang="en-US" dirty="0" smtClean="0"/>
              <a:t>Variances </a:t>
            </a:r>
            <a:endParaRPr lang="en-US" dirty="0"/>
          </a:p>
          <a:p>
            <a:r>
              <a:rPr lang="en-US" b="1" dirty="0" smtClean="0"/>
              <a:t>Condition:  </a:t>
            </a:r>
            <a:r>
              <a:rPr lang="en-US" dirty="0"/>
              <a:t>You are training to become an ACE with access to ICAM course handouts, readings, and spreadsheet tools and awareness of Operational Environment (OE)/Contemporary Operational Environment (COE) variables and actors</a:t>
            </a:r>
            <a:r>
              <a:rPr lang="en-US" dirty="0" smtClean="0"/>
              <a:t>.</a:t>
            </a:r>
          </a:p>
          <a:p>
            <a:r>
              <a:rPr lang="en-US" b="1" dirty="0" smtClean="0"/>
              <a:t>Standard:  </a:t>
            </a:r>
            <a:r>
              <a:rPr lang="en-US" dirty="0" smtClean="0"/>
              <a:t>with </a:t>
            </a:r>
            <a:r>
              <a:rPr lang="en-US" dirty="0"/>
              <a:t>at least 80% </a:t>
            </a:r>
            <a:r>
              <a:rPr lang="en-US" dirty="0" smtClean="0"/>
              <a:t>accuracy</a:t>
            </a:r>
          </a:p>
          <a:p>
            <a:pPr lvl="1"/>
            <a:r>
              <a:rPr lang="en-US" dirty="0" smtClean="0"/>
              <a:t>Describe the concept of variances</a:t>
            </a:r>
          </a:p>
          <a:p>
            <a:pPr lvl="1"/>
            <a:r>
              <a:rPr lang="en-US" dirty="0" smtClean="0"/>
              <a:t>Calculate the flex forecast and volume variance</a:t>
            </a:r>
          </a:p>
          <a:p>
            <a:pPr lvl="1"/>
            <a:r>
              <a:rPr lang="en-US" dirty="0" smtClean="0"/>
              <a:t>Identify </a:t>
            </a:r>
            <a:r>
              <a:rPr lang="en-US" dirty="0"/>
              <a:t>and enter relevant scenario data into macro enabled templates to calculate Volume and Performance </a:t>
            </a:r>
            <a:r>
              <a:rPr lang="en-US" dirty="0" smtClean="0"/>
              <a:t>Variance.</a:t>
            </a:r>
          </a:p>
          <a:p>
            <a:pPr lvl="1"/>
            <a:r>
              <a:rPr lang="en-US" dirty="0" smtClean="0"/>
              <a:t>Identify causes of variances</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3</a:t>
            </a:fld>
            <a:endParaRPr lang="en-US"/>
          </a:p>
        </p:txBody>
      </p:sp>
    </p:spTree>
    <p:extLst>
      <p:ext uri="{BB962C8B-B14F-4D97-AF65-F5344CB8AC3E}">
        <p14:creationId xmlns:p14="http://schemas.microsoft.com/office/powerpoint/2010/main" xmlns="" val="3723285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Variance Template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081545014"/>
              </p:ext>
            </p:extLst>
          </p:nvPr>
        </p:nvGraphicFramePr>
        <p:xfrm>
          <a:off x="457201" y="1524000"/>
          <a:ext cx="8229599" cy="406146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32048"/>
                <a:gridCol w="1794244"/>
                <a:gridCol w="859908"/>
                <a:gridCol w="1711841"/>
                <a:gridCol w="897122"/>
                <a:gridCol w="1734436"/>
              </a:tblGrid>
              <a:tr h="342900">
                <a:tc>
                  <a:txBody>
                    <a:bodyPr/>
                    <a:lstStyle/>
                    <a:p>
                      <a:pPr marL="0" marR="0">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Plan</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Flex </a:t>
                      </a:r>
                      <a:r>
                        <a:rPr lang="en-US" sz="2200" dirty="0" err="1">
                          <a:solidFill>
                            <a:schemeClr val="bg1"/>
                          </a:solidFill>
                          <a:effectLst/>
                        </a:rPr>
                        <a:t>Fcst</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a:solidFill>
                            <a:schemeClr val="bg1"/>
                          </a:solidFill>
                          <a:effectLst/>
                        </a:rPr>
                        <a:t> </a:t>
                      </a:r>
                      <a:endParaRPr lang="en-US" sz="120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Actual</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r>
              <a:tr h="929640">
                <a:tc>
                  <a:txBody>
                    <a:bodyPr/>
                    <a:lstStyle/>
                    <a:p>
                      <a:pPr marL="0" marR="0">
                        <a:spcBef>
                          <a:spcPts val="0"/>
                        </a:spcBef>
                        <a:spcAft>
                          <a:spcPts val="0"/>
                        </a:spcAft>
                      </a:pPr>
                      <a:r>
                        <a:rPr lang="en-US" sz="2200" dirty="0">
                          <a:solidFill>
                            <a:schemeClr val="bg1"/>
                          </a:solidFill>
                          <a:effectLst/>
                        </a:rPr>
                        <a:t>Revenue</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Units * </a:t>
                      </a:r>
                      <a:endParaRPr lang="en-US" sz="1200" dirty="0">
                        <a:effectLst/>
                      </a:endParaRPr>
                    </a:p>
                    <a:p>
                      <a:pPr marL="0" marR="0" algn="ctr">
                        <a:spcBef>
                          <a:spcPts val="0"/>
                        </a:spcBef>
                        <a:spcAft>
                          <a:spcPts val="0"/>
                        </a:spcAft>
                      </a:pPr>
                      <a:r>
                        <a:rPr lang="en-US" sz="1800" dirty="0">
                          <a:effectLst/>
                        </a:rPr>
                        <a:t>Planned Price</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a:effectLst/>
                        </a:rPr>
                        <a:t>Actual Units * </a:t>
                      </a:r>
                      <a:endParaRPr lang="en-US" sz="1200">
                        <a:effectLst/>
                      </a:endParaRPr>
                    </a:p>
                    <a:p>
                      <a:pPr marL="0" marR="0" algn="ctr">
                        <a:spcBef>
                          <a:spcPts val="0"/>
                        </a:spcBef>
                        <a:spcAft>
                          <a:spcPts val="0"/>
                        </a:spcAft>
                      </a:pPr>
                      <a:r>
                        <a:rPr lang="en-US" sz="1800">
                          <a:effectLst/>
                        </a:rPr>
                        <a:t>Planned Price</a:t>
                      </a:r>
                      <a:endParaRPr lang="en-US" sz="120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a:effectLst/>
                        </a:rPr>
                        <a:t>Actual Units * </a:t>
                      </a:r>
                      <a:endParaRPr lang="en-US" sz="1200">
                        <a:effectLst/>
                      </a:endParaRPr>
                    </a:p>
                    <a:p>
                      <a:pPr marL="0" marR="0" algn="ctr">
                        <a:spcBef>
                          <a:spcPts val="0"/>
                        </a:spcBef>
                        <a:spcAft>
                          <a:spcPts val="0"/>
                        </a:spcAft>
                      </a:pPr>
                      <a:r>
                        <a:rPr lang="en-US" sz="1800">
                          <a:effectLst/>
                        </a:rPr>
                        <a:t>Actual Price</a:t>
                      </a:r>
                      <a:endParaRPr lang="en-US" sz="1200">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Variable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Units * </a:t>
                      </a:r>
                      <a:endParaRPr lang="en-US" sz="1200" dirty="0">
                        <a:effectLst/>
                      </a:endParaRPr>
                    </a:p>
                    <a:p>
                      <a:pPr marL="0" marR="0" algn="ctr">
                        <a:spcBef>
                          <a:spcPts val="0"/>
                        </a:spcBef>
                        <a:spcAft>
                          <a:spcPts val="0"/>
                        </a:spcAft>
                      </a:pPr>
                      <a:r>
                        <a:rPr lang="en-US" sz="1800" dirty="0">
                          <a:effectLst/>
                        </a:rPr>
                        <a:t>Planned Unit Cost </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Units * </a:t>
                      </a:r>
                      <a:endParaRPr lang="en-US" sz="1200" dirty="0">
                        <a:effectLst/>
                      </a:endParaRPr>
                    </a:p>
                    <a:p>
                      <a:pPr marL="0" marR="0" algn="ctr">
                        <a:spcBef>
                          <a:spcPts val="0"/>
                        </a:spcBef>
                        <a:spcAft>
                          <a:spcPts val="0"/>
                        </a:spcAft>
                      </a:pPr>
                      <a:r>
                        <a:rPr lang="en-US" sz="1800" dirty="0">
                          <a:effectLst/>
                        </a:rPr>
                        <a:t>Planned Unit Cost</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Units * </a:t>
                      </a:r>
                      <a:endParaRPr lang="en-US" sz="1200" dirty="0">
                        <a:effectLst/>
                      </a:endParaRPr>
                    </a:p>
                    <a:p>
                      <a:pPr marL="0" marR="0" algn="ctr">
                        <a:spcBef>
                          <a:spcPts val="0"/>
                        </a:spcBef>
                        <a:spcAft>
                          <a:spcPts val="0"/>
                        </a:spcAft>
                      </a:pPr>
                      <a:r>
                        <a:rPr lang="en-US" sz="1800" dirty="0">
                          <a:effectLst/>
                        </a:rPr>
                        <a:t>Actual Unit Cost</a:t>
                      </a:r>
                      <a:endParaRPr lang="en-US" sz="1200" dirty="0">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Fixed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a:t>
                      </a:r>
                      <a:endParaRPr lang="en-US" sz="1200" dirty="0">
                        <a:effectLst/>
                      </a:endParaRPr>
                    </a:p>
                    <a:p>
                      <a:pPr marL="0" marR="0" algn="ctr">
                        <a:spcBef>
                          <a:spcPts val="0"/>
                        </a:spcBef>
                        <a:spcAft>
                          <a:spcPts val="0"/>
                        </a:spcAft>
                      </a:pPr>
                      <a:r>
                        <a:rPr lang="en-US" sz="1800" dirty="0">
                          <a:effectLst/>
                        </a:rPr>
                        <a:t>Fixed Cost</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Planned Fixed Cost</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Fixed Cost</a:t>
                      </a:r>
                      <a:endParaRPr lang="en-US" sz="1200" dirty="0">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Profit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Revenue </a:t>
                      </a:r>
                      <a:r>
                        <a:rPr lang="en-US" sz="1800" dirty="0" smtClean="0">
                          <a:effectLst/>
                        </a:rPr>
                        <a:t>– Planned Costs</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Adjusted Revenue </a:t>
                      </a:r>
                      <a:r>
                        <a:rPr lang="en-US" sz="1800" dirty="0" smtClean="0">
                          <a:effectLst/>
                        </a:rPr>
                        <a:t>– Adjusted </a:t>
                      </a:r>
                      <a:r>
                        <a:rPr lang="en-US" sz="1800" dirty="0">
                          <a:effectLst/>
                        </a:rPr>
                        <a:t>Costs</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Revenue – Actual Costs</a:t>
                      </a:r>
                      <a:endParaRPr lang="en-US" sz="1200" dirty="0">
                        <a:effectLst/>
                        <a:latin typeface="Times New Roman"/>
                        <a:ea typeface="Times New Roman"/>
                      </a:endParaRPr>
                    </a:p>
                  </a:txBody>
                  <a:tcPr marL="68580" marR="68580" marT="0" marB="0" anchor="ctr">
                    <a:lnL w="12700" cmpd="sng">
                      <a:noFill/>
                    </a:lnL>
                  </a:tcPr>
                </a:tc>
              </a:tr>
            </a:tbl>
          </a:graphicData>
        </a:graphic>
      </p:graphicFrame>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30</a:t>
            </a:fld>
            <a:endParaRPr lang="en-US"/>
          </a:p>
        </p:txBody>
      </p:sp>
      <p:sp>
        <p:nvSpPr>
          <p:cNvPr id="7" name="TextBox 6"/>
          <p:cNvSpPr txBox="1"/>
          <p:nvPr/>
        </p:nvSpPr>
        <p:spPr>
          <a:xfrm rot="16200000">
            <a:off x="4730234" y="3511034"/>
            <a:ext cx="3581400" cy="369332"/>
          </a:xfrm>
          <a:prstGeom prst="rect">
            <a:avLst/>
          </a:prstGeom>
          <a:noFill/>
        </p:spPr>
        <p:txBody>
          <a:bodyPr wrap="square" rtlCol="0">
            <a:spAutoFit/>
          </a:bodyPr>
          <a:lstStyle/>
          <a:p>
            <a:pPr algn="ctr"/>
            <a:r>
              <a:rPr lang="en-US" dirty="0" smtClean="0"/>
              <a:t>Performance Variances</a:t>
            </a:r>
            <a:endParaRPr lang="en-US" dirty="0"/>
          </a:p>
        </p:txBody>
      </p:sp>
      <p:sp>
        <p:nvSpPr>
          <p:cNvPr id="8" name="TextBox 7"/>
          <p:cNvSpPr txBox="1"/>
          <p:nvPr/>
        </p:nvSpPr>
        <p:spPr>
          <a:xfrm rot="16200000">
            <a:off x="2127766" y="3511035"/>
            <a:ext cx="3581400" cy="369332"/>
          </a:xfrm>
          <a:prstGeom prst="rect">
            <a:avLst/>
          </a:prstGeom>
          <a:noFill/>
        </p:spPr>
        <p:txBody>
          <a:bodyPr wrap="square" rtlCol="0">
            <a:spAutoFit/>
          </a:bodyPr>
          <a:lstStyle/>
          <a:p>
            <a:pPr algn="ctr"/>
            <a:r>
              <a:rPr lang="en-US" dirty="0" smtClean="0"/>
              <a:t>Volume Variances</a:t>
            </a:r>
            <a:endParaRPr lang="en-US" dirty="0"/>
          </a:p>
        </p:txBody>
      </p:sp>
    </p:spTree>
    <p:extLst>
      <p:ext uri="{BB962C8B-B14F-4D97-AF65-F5344CB8AC3E}">
        <p14:creationId xmlns:p14="http://schemas.microsoft.com/office/powerpoint/2010/main" xmlns="" val="26155945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Variance Template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840413645"/>
              </p:ext>
            </p:extLst>
          </p:nvPr>
        </p:nvGraphicFramePr>
        <p:xfrm>
          <a:off x="457201" y="1524000"/>
          <a:ext cx="8229599" cy="406146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32048"/>
                <a:gridCol w="1794244"/>
                <a:gridCol w="859908"/>
                <a:gridCol w="1711841"/>
                <a:gridCol w="897122"/>
                <a:gridCol w="1734436"/>
              </a:tblGrid>
              <a:tr h="342900">
                <a:tc>
                  <a:txBody>
                    <a:bodyPr/>
                    <a:lstStyle/>
                    <a:p>
                      <a:pPr marL="0" marR="0">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Plan</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Flex </a:t>
                      </a:r>
                      <a:r>
                        <a:rPr lang="en-US" sz="2200" dirty="0" err="1">
                          <a:solidFill>
                            <a:schemeClr val="bg1"/>
                          </a:solidFill>
                          <a:effectLst/>
                        </a:rPr>
                        <a:t>Fcst</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a:solidFill>
                            <a:schemeClr val="bg1"/>
                          </a:solidFill>
                          <a:effectLst/>
                        </a:rPr>
                        <a:t> </a:t>
                      </a:r>
                      <a:endParaRPr lang="en-US" sz="120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Actual</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r>
              <a:tr h="929640">
                <a:tc>
                  <a:txBody>
                    <a:bodyPr/>
                    <a:lstStyle/>
                    <a:p>
                      <a:pPr marL="0" marR="0">
                        <a:spcBef>
                          <a:spcPts val="0"/>
                        </a:spcBef>
                        <a:spcAft>
                          <a:spcPts val="0"/>
                        </a:spcAft>
                      </a:pPr>
                      <a:r>
                        <a:rPr lang="en-US" sz="2200" dirty="0">
                          <a:solidFill>
                            <a:schemeClr val="bg1"/>
                          </a:solidFill>
                          <a:effectLst/>
                        </a:rPr>
                        <a:t>Revenue</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glow rad="127000">
                              <a:srgbClr val="FFFF00"/>
                            </a:glow>
                          </a:effectLst>
                        </a:rPr>
                        <a:t>Planned Units * </a:t>
                      </a:r>
                      <a:endParaRPr lang="en-US" sz="1200" dirty="0">
                        <a:effectLst>
                          <a:glow rad="127000">
                            <a:srgbClr val="FFFF00"/>
                          </a:glow>
                        </a:effectLst>
                      </a:endParaRPr>
                    </a:p>
                    <a:p>
                      <a:pPr marL="0" marR="0" algn="ctr">
                        <a:spcBef>
                          <a:spcPts val="0"/>
                        </a:spcBef>
                        <a:spcAft>
                          <a:spcPts val="0"/>
                        </a:spcAft>
                      </a:pPr>
                      <a:r>
                        <a:rPr lang="en-US" sz="1800" dirty="0">
                          <a:effectLst>
                            <a:glow rad="127000">
                              <a:srgbClr val="FFFF00"/>
                            </a:glow>
                          </a:effectLst>
                        </a:rPr>
                        <a:t>Planned Price</a:t>
                      </a:r>
                      <a:endParaRPr lang="en-US" sz="1200" dirty="0">
                        <a:effectLst>
                          <a:glow rad="127000">
                            <a:srgbClr val="FFFF00"/>
                          </a:glow>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defTabSz="914400" rtl="0" eaLnBrk="1" latinLnBrk="0" hangingPunct="1">
                        <a:spcBef>
                          <a:spcPts val="0"/>
                        </a:spcBef>
                        <a:spcAft>
                          <a:spcPts val="0"/>
                        </a:spcAft>
                      </a:pPr>
                      <a:r>
                        <a:rPr lang="en-US" sz="1800" kern="1200" dirty="0">
                          <a:solidFill>
                            <a:schemeClr val="dk1"/>
                          </a:solidFill>
                          <a:effectLst>
                            <a:glow rad="127000">
                              <a:srgbClr val="92D050"/>
                            </a:glow>
                          </a:effectLst>
                          <a:latin typeface="+mn-lt"/>
                          <a:ea typeface="+mn-ea"/>
                          <a:cs typeface="+mn-cs"/>
                        </a:rPr>
                        <a:t>Actual Units * </a:t>
                      </a:r>
                    </a:p>
                    <a:p>
                      <a:pPr marL="0" marR="0" algn="ctr">
                        <a:spcBef>
                          <a:spcPts val="0"/>
                        </a:spcBef>
                        <a:spcAft>
                          <a:spcPts val="0"/>
                        </a:spcAft>
                      </a:pPr>
                      <a:r>
                        <a:rPr lang="en-US" sz="1800" kern="1200" dirty="0">
                          <a:solidFill>
                            <a:schemeClr val="dk1"/>
                          </a:solidFill>
                          <a:effectLst>
                            <a:glow rad="127000">
                              <a:srgbClr val="FFFF00"/>
                            </a:glow>
                          </a:effectLst>
                          <a:latin typeface="+mn-lt"/>
                          <a:ea typeface="+mn-ea"/>
                          <a:cs typeface="+mn-cs"/>
                        </a:rPr>
                        <a:t>Planned Price</a:t>
                      </a: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glow rad="127000">
                              <a:srgbClr val="92D050"/>
                            </a:glow>
                          </a:effectLst>
                        </a:rPr>
                        <a:t>Actual Units * </a:t>
                      </a:r>
                      <a:endParaRPr lang="en-US" sz="1200" dirty="0">
                        <a:effectLst>
                          <a:glow rad="127000">
                            <a:srgbClr val="92D050"/>
                          </a:glow>
                        </a:effectLst>
                      </a:endParaRPr>
                    </a:p>
                    <a:p>
                      <a:pPr marL="0" marR="0" algn="ctr">
                        <a:spcBef>
                          <a:spcPts val="0"/>
                        </a:spcBef>
                        <a:spcAft>
                          <a:spcPts val="0"/>
                        </a:spcAft>
                      </a:pPr>
                      <a:r>
                        <a:rPr lang="en-US" sz="1800" dirty="0">
                          <a:effectLst>
                            <a:glow rad="127000">
                              <a:srgbClr val="92D050"/>
                            </a:glow>
                          </a:effectLst>
                        </a:rPr>
                        <a:t>Actual Price</a:t>
                      </a:r>
                      <a:endParaRPr lang="en-US" sz="1200" dirty="0">
                        <a:effectLst>
                          <a:glow rad="127000">
                            <a:srgbClr val="92D050"/>
                          </a:glow>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Variable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Units * </a:t>
                      </a:r>
                    </a:p>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Unit Cost </a:t>
                      </a: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Units </a:t>
                      </a:r>
                      <a:r>
                        <a:rPr lang="en-US" sz="1800" dirty="0">
                          <a:effectLst/>
                        </a:rPr>
                        <a:t>* </a:t>
                      </a:r>
                      <a:endParaRPr lang="en-US" sz="1200" dirty="0">
                        <a:effectLst/>
                      </a:endParaRPr>
                    </a:p>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Unit Cost</a:t>
                      </a: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Units * </a:t>
                      </a:r>
                    </a:p>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Unit Cost</a:t>
                      </a: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Fixed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kern="1200" dirty="0">
                          <a:solidFill>
                            <a:schemeClr val="dk1"/>
                          </a:solidFill>
                          <a:effectLst>
                            <a:glow rad="127000">
                              <a:srgbClr val="FFFF00"/>
                            </a:glow>
                          </a:effectLst>
                          <a:latin typeface="+mn-lt"/>
                          <a:ea typeface="+mn-ea"/>
                          <a:cs typeface="+mn-cs"/>
                        </a:rPr>
                        <a:t>Planned</a:t>
                      </a:r>
                    </a:p>
                    <a:p>
                      <a:pPr marL="0" marR="0" algn="ctr">
                        <a:spcBef>
                          <a:spcPts val="0"/>
                        </a:spcBef>
                        <a:spcAft>
                          <a:spcPts val="0"/>
                        </a:spcAft>
                      </a:pPr>
                      <a:r>
                        <a:rPr lang="en-US" sz="1800" kern="1200" dirty="0">
                          <a:solidFill>
                            <a:schemeClr val="dk1"/>
                          </a:solidFill>
                          <a:effectLst>
                            <a:glow rad="127000">
                              <a:srgbClr val="FFFF00"/>
                            </a:glow>
                          </a:effectLst>
                          <a:latin typeface="+mn-lt"/>
                          <a:ea typeface="+mn-ea"/>
                          <a:cs typeface="+mn-cs"/>
                        </a:rPr>
                        <a:t>Fixed Cost</a:t>
                      </a: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Fixed Cost</a:t>
                      </a: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Fixed Cost</a:t>
                      </a: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Profit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Revenue </a:t>
                      </a:r>
                      <a:r>
                        <a:rPr lang="en-US" sz="1800" dirty="0" smtClean="0">
                          <a:effectLst/>
                        </a:rPr>
                        <a:t>– Planned Costs</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Adjusted Revenue </a:t>
                      </a:r>
                      <a:r>
                        <a:rPr lang="en-US" sz="1800" dirty="0" smtClean="0">
                          <a:effectLst/>
                        </a:rPr>
                        <a:t>– Adjusted </a:t>
                      </a:r>
                      <a:r>
                        <a:rPr lang="en-US" sz="1800" dirty="0">
                          <a:effectLst/>
                        </a:rPr>
                        <a:t>Costs</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Revenue – Actual Costs</a:t>
                      </a:r>
                      <a:endParaRPr lang="en-US" sz="1200" dirty="0">
                        <a:effectLst/>
                        <a:latin typeface="Times New Roman"/>
                        <a:ea typeface="Times New Roman"/>
                      </a:endParaRPr>
                    </a:p>
                  </a:txBody>
                  <a:tcPr marL="68580" marR="68580" marT="0" marB="0" anchor="ctr">
                    <a:lnL w="12700" cmpd="sng">
                      <a:noFill/>
                    </a:lnL>
                  </a:tcPr>
                </a:tc>
              </a:tr>
            </a:tbl>
          </a:graphicData>
        </a:graphic>
      </p:graphicFrame>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31</a:t>
            </a:fld>
            <a:endParaRPr lang="en-US"/>
          </a:p>
        </p:txBody>
      </p:sp>
      <p:sp>
        <p:nvSpPr>
          <p:cNvPr id="7" name="TextBox 6"/>
          <p:cNvSpPr txBox="1"/>
          <p:nvPr/>
        </p:nvSpPr>
        <p:spPr>
          <a:xfrm rot="16200000">
            <a:off x="4730234" y="3511034"/>
            <a:ext cx="3581400" cy="369332"/>
          </a:xfrm>
          <a:prstGeom prst="rect">
            <a:avLst/>
          </a:prstGeom>
          <a:noFill/>
        </p:spPr>
        <p:txBody>
          <a:bodyPr wrap="square" rtlCol="0">
            <a:spAutoFit/>
          </a:bodyPr>
          <a:lstStyle/>
          <a:p>
            <a:pPr algn="ctr"/>
            <a:r>
              <a:rPr lang="en-US" dirty="0" smtClean="0"/>
              <a:t>Performance Variances</a:t>
            </a:r>
            <a:endParaRPr lang="en-US" dirty="0"/>
          </a:p>
        </p:txBody>
      </p:sp>
      <p:sp>
        <p:nvSpPr>
          <p:cNvPr id="8" name="TextBox 7"/>
          <p:cNvSpPr txBox="1"/>
          <p:nvPr/>
        </p:nvSpPr>
        <p:spPr>
          <a:xfrm rot="16200000">
            <a:off x="2127766" y="3511035"/>
            <a:ext cx="3581400" cy="369332"/>
          </a:xfrm>
          <a:prstGeom prst="rect">
            <a:avLst/>
          </a:prstGeom>
          <a:noFill/>
        </p:spPr>
        <p:txBody>
          <a:bodyPr wrap="square" rtlCol="0">
            <a:spAutoFit/>
          </a:bodyPr>
          <a:lstStyle/>
          <a:p>
            <a:pPr algn="ctr"/>
            <a:r>
              <a:rPr lang="en-US" dirty="0" smtClean="0"/>
              <a:t>Volume Variances</a:t>
            </a:r>
            <a:endParaRPr lang="en-US" dirty="0"/>
          </a:p>
        </p:txBody>
      </p:sp>
    </p:spTree>
    <p:extLst>
      <p:ext uri="{BB962C8B-B14F-4D97-AF65-F5344CB8AC3E}">
        <p14:creationId xmlns:p14="http://schemas.microsoft.com/office/powerpoint/2010/main" xmlns="" val="42689330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How should we expect an increase in the number of units sold to affect variable cost?</a:t>
            </a:r>
          </a:p>
          <a:p>
            <a:r>
              <a:rPr lang="en-US" dirty="0" smtClean="0"/>
              <a:t>The sum of the performance variances for revenue and total cost should equal?</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32</a:t>
            </a:fld>
            <a:endParaRPr lang="en-US"/>
          </a:p>
        </p:txBody>
      </p:sp>
      <p:pic>
        <p:nvPicPr>
          <p:cNvPr id="6" name="Picture 2" descr="C:\Users\Melanie Nelson\AppData\Local\Microsoft\Windows\Temporary Internet Files\Content.IE5\VSG94DM2\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29400" y="228600"/>
            <a:ext cx="914400"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16678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Repeat the previous exercise but with the following scenario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817355505"/>
              </p:ext>
            </p:extLst>
          </p:nvPr>
        </p:nvGraphicFramePr>
        <p:xfrm>
          <a:off x="1524000" y="3088640"/>
          <a:ext cx="6096000" cy="1854200"/>
        </p:xfrm>
        <a:graphic>
          <a:graphicData uri="http://schemas.openxmlformats.org/drawingml/2006/table">
            <a:tbl>
              <a:tblPr firstRow="1" bandCol="1">
                <a:tableStyleId>{7DF18680-E054-41AD-8BC1-D1AEF772440D}</a:tableStyleId>
              </a:tblPr>
              <a:tblGrid>
                <a:gridCol w="2286000"/>
                <a:gridCol w="1778000"/>
                <a:gridCol w="2032000"/>
              </a:tblGrid>
              <a:tr h="370840">
                <a:tc>
                  <a:txBody>
                    <a:bodyPr/>
                    <a:lstStyle/>
                    <a:p>
                      <a:pPr algn="ctr"/>
                      <a:endParaRPr lang="en-US" b="1" dirty="0"/>
                    </a:p>
                  </a:txBody>
                  <a:tcPr/>
                </a:tc>
                <a:tc>
                  <a:txBody>
                    <a:bodyPr/>
                    <a:lstStyle/>
                    <a:p>
                      <a:pPr algn="ctr"/>
                      <a:r>
                        <a:rPr lang="en-US" dirty="0" smtClean="0"/>
                        <a:t>Plan</a:t>
                      </a:r>
                      <a:endParaRPr lang="en-US" b="1" dirty="0"/>
                    </a:p>
                  </a:txBody>
                  <a:tcPr/>
                </a:tc>
                <a:tc>
                  <a:txBody>
                    <a:bodyPr/>
                    <a:lstStyle/>
                    <a:p>
                      <a:pPr algn="ctr"/>
                      <a:r>
                        <a:rPr lang="en-US" dirty="0" smtClean="0"/>
                        <a:t>Actual</a:t>
                      </a:r>
                      <a:endParaRPr lang="en-US" b="1" dirty="0"/>
                    </a:p>
                  </a:txBody>
                  <a:tcPr/>
                </a:tc>
              </a:tr>
              <a:tr h="370840">
                <a:tc>
                  <a:txBody>
                    <a:bodyPr/>
                    <a:lstStyle/>
                    <a:p>
                      <a:pPr algn="l"/>
                      <a:r>
                        <a:rPr lang="en-US" dirty="0" smtClean="0"/>
                        <a:t>Price per Unit</a:t>
                      </a:r>
                      <a:endParaRPr lang="en-US" b="1" dirty="0" smtClean="0"/>
                    </a:p>
                  </a:txBody>
                  <a:tcPr/>
                </a:tc>
                <a:tc>
                  <a:txBody>
                    <a:bodyPr/>
                    <a:lstStyle/>
                    <a:p>
                      <a:pPr algn="ctr"/>
                      <a:r>
                        <a:rPr lang="en-US" dirty="0" smtClean="0"/>
                        <a:t>10</a:t>
                      </a:r>
                      <a:endParaRPr lang="en-US" b="1" dirty="0"/>
                    </a:p>
                  </a:txBody>
                  <a:tcPr/>
                </a:tc>
                <a:tc>
                  <a:txBody>
                    <a:bodyPr/>
                    <a:lstStyle/>
                    <a:p>
                      <a:pPr algn="ctr"/>
                      <a:r>
                        <a:rPr lang="en-US" dirty="0" smtClean="0"/>
                        <a:t>12</a:t>
                      </a:r>
                      <a:endParaRPr lang="en-US" b="1" dirty="0"/>
                    </a:p>
                  </a:txBody>
                  <a:tcPr/>
                </a:tc>
              </a:tr>
              <a:tr h="370840">
                <a:tc>
                  <a:txBody>
                    <a:bodyPr/>
                    <a:lstStyle/>
                    <a:p>
                      <a:pPr algn="l"/>
                      <a:r>
                        <a:rPr lang="en-US" dirty="0" smtClean="0"/>
                        <a:t>Units</a:t>
                      </a:r>
                      <a:endParaRPr lang="en-US" b="1" dirty="0" smtClean="0"/>
                    </a:p>
                  </a:txBody>
                  <a:tcPr/>
                </a:tc>
                <a:tc>
                  <a:txBody>
                    <a:bodyPr/>
                    <a:lstStyle/>
                    <a:p>
                      <a:pPr algn="ctr"/>
                      <a:r>
                        <a:rPr lang="en-US" dirty="0" smtClean="0"/>
                        <a:t>100</a:t>
                      </a:r>
                      <a:endParaRPr lang="en-US" b="1" dirty="0"/>
                    </a:p>
                  </a:txBody>
                  <a:tcPr/>
                </a:tc>
                <a:tc>
                  <a:txBody>
                    <a:bodyPr/>
                    <a:lstStyle/>
                    <a:p>
                      <a:pPr algn="ctr"/>
                      <a:r>
                        <a:rPr lang="en-US" dirty="0" smtClean="0"/>
                        <a:t>80</a:t>
                      </a:r>
                      <a:endParaRPr lang="en-US" b="1" dirty="0"/>
                    </a:p>
                  </a:txBody>
                  <a:tcPr/>
                </a:tc>
              </a:tr>
              <a:tr h="370840">
                <a:tc>
                  <a:txBody>
                    <a:bodyPr/>
                    <a:lstStyle/>
                    <a:p>
                      <a:pPr algn="l"/>
                      <a:r>
                        <a:rPr lang="en-US" dirty="0" smtClean="0"/>
                        <a:t>Variable</a:t>
                      </a:r>
                      <a:r>
                        <a:rPr lang="en-US" baseline="0" dirty="0" smtClean="0"/>
                        <a:t> Cost per Unit</a:t>
                      </a:r>
                      <a:endParaRPr lang="en-US" b="1" dirty="0"/>
                    </a:p>
                  </a:txBody>
                  <a:tcPr/>
                </a:tc>
                <a:tc>
                  <a:txBody>
                    <a:bodyPr/>
                    <a:lstStyle/>
                    <a:p>
                      <a:pPr algn="ctr"/>
                      <a:r>
                        <a:rPr lang="en-US" dirty="0" smtClean="0"/>
                        <a:t>5</a:t>
                      </a:r>
                      <a:endParaRPr lang="en-US" b="1" dirty="0"/>
                    </a:p>
                  </a:txBody>
                  <a:tcPr/>
                </a:tc>
                <a:tc>
                  <a:txBody>
                    <a:bodyPr/>
                    <a:lstStyle/>
                    <a:p>
                      <a:pPr algn="ctr"/>
                      <a:r>
                        <a:rPr lang="en-US" dirty="0" smtClean="0"/>
                        <a:t>4</a:t>
                      </a:r>
                      <a:endParaRPr lang="en-US" b="1" dirty="0"/>
                    </a:p>
                  </a:txBody>
                  <a:tcPr/>
                </a:tc>
              </a:tr>
              <a:tr h="370840">
                <a:tc>
                  <a:txBody>
                    <a:bodyPr/>
                    <a:lstStyle/>
                    <a:p>
                      <a:pPr algn="l"/>
                      <a:r>
                        <a:rPr lang="en-US" dirty="0" smtClean="0"/>
                        <a:t>Fixed Cost</a:t>
                      </a:r>
                      <a:endParaRPr lang="en-US" b="1" dirty="0"/>
                    </a:p>
                  </a:txBody>
                  <a:tcPr/>
                </a:tc>
                <a:tc>
                  <a:txBody>
                    <a:bodyPr/>
                    <a:lstStyle/>
                    <a:p>
                      <a:pPr algn="ctr"/>
                      <a:r>
                        <a:rPr lang="en-US" dirty="0" smtClean="0"/>
                        <a:t>90</a:t>
                      </a:r>
                      <a:endParaRPr lang="en-US" b="1" dirty="0"/>
                    </a:p>
                  </a:txBody>
                  <a:tcPr/>
                </a:tc>
                <a:tc>
                  <a:txBody>
                    <a:bodyPr/>
                    <a:lstStyle/>
                    <a:p>
                      <a:pPr algn="ctr"/>
                      <a:r>
                        <a:rPr lang="en-US" dirty="0" smtClean="0"/>
                        <a:t>50</a:t>
                      </a:r>
                      <a:endParaRPr lang="en-US" b="1"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33</a:t>
            </a:fld>
            <a:endParaRPr lang="en-US"/>
          </a:p>
        </p:txBody>
      </p:sp>
      <p:pic>
        <p:nvPicPr>
          <p:cNvPr id="4098" name="Picture 2" descr="C:\Users\Melanie Nelson\AppData\Local\Microsoft\Windows\Temporary Internet Files\Content.IE5\IL2DRLPW\MC900441732[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0" y="457200"/>
            <a:ext cx="838200" cy="8382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34</a:t>
            </a:fld>
            <a:endParaRPr lang="en-US"/>
          </a:p>
        </p:txBody>
      </p:sp>
      <p:sp>
        <p:nvSpPr>
          <p:cNvPr id="7" name="Content Placeholder 6"/>
          <p:cNvSpPr>
            <a:spLocks noGrp="1"/>
          </p:cNvSpPr>
          <p:nvPr>
            <p:ph idx="1"/>
          </p:nvPr>
        </p:nvSpPr>
        <p:spPr/>
        <p:txBody>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709423753"/>
              </p:ext>
            </p:extLst>
          </p:nvPr>
        </p:nvGraphicFramePr>
        <p:xfrm>
          <a:off x="5334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(20)</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kern="1200" dirty="0" smtClean="0">
                          <a:solidFill>
                            <a:schemeClr val="dk1"/>
                          </a:solidFill>
                          <a:latin typeface="+mn-lt"/>
                          <a:ea typeface="+mn-ea"/>
                          <a:cs typeface="+mn-cs"/>
                        </a:rPr>
                        <a:t>(200)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800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160</a:t>
                      </a:r>
                      <a:endParaRPr lang="en-US" sz="2000" kern="1200" dirty="0">
                        <a:solidFill>
                          <a:schemeClr val="dk1"/>
                        </a:solidFill>
                        <a:latin typeface="+mn-lt"/>
                        <a:ea typeface="+mn-ea"/>
                        <a:cs typeface="+mn-cs"/>
                      </a:endParaRPr>
                    </a:p>
                  </a:txBody>
                  <a:tcPr/>
                </a:tc>
                <a:tc>
                  <a:txBody>
                    <a:bodyPr/>
                    <a:lstStyle/>
                    <a:p>
                      <a:pPr algn="ctr"/>
                      <a:r>
                        <a:rPr lang="en-US" sz="2000" b="0" dirty="0" smtClean="0"/>
                        <a:t>960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kern="1200" dirty="0" smtClean="0">
                          <a:solidFill>
                            <a:schemeClr val="dk1"/>
                          </a:solidFill>
                          <a:latin typeface="+mn-lt"/>
                          <a:ea typeface="+mn-ea"/>
                          <a:cs typeface="+mn-cs"/>
                        </a:rPr>
                        <a:t>100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400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80</a:t>
                      </a:r>
                      <a:endParaRPr lang="en-US" sz="2000" kern="1200" dirty="0">
                        <a:solidFill>
                          <a:schemeClr val="dk1"/>
                        </a:solidFill>
                        <a:latin typeface="+mn-lt"/>
                        <a:ea typeface="+mn-ea"/>
                        <a:cs typeface="+mn-cs"/>
                      </a:endParaRPr>
                    </a:p>
                  </a:txBody>
                  <a:tcPr/>
                </a:tc>
                <a:tc>
                  <a:txBody>
                    <a:bodyPr/>
                    <a:lstStyle/>
                    <a:p>
                      <a:pPr algn="ctr"/>
                      <a:r>
                        <a:rPr lang="en-US" sz="2000" dirty="0" smtClean="0"/>
                        <a:t>320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90</a:t>
                      </a:r>
                      <a:endParaRPr lang="en-US" sz="2000" b="1" dirty="0"/>
                    </a:p>
                  </a:txBody>
                  <a:tcPr/>
                </a:tc>
                <a:tc>
                  <a:txBody>
                    <a:bodyPr/>
                    <a:lstStyle/>
                    <a:p>
                      <a:pPr algn="ctr"/>
                      <a:r>
                        <a:rPr lang="en-US" sz="2000" kern="1200" dirty="0" smtClean="0">
                          <a:solidFill>
                            <a:schemeClr val="dk1"/>
                          </a:solidFill>
                          <a:latin typeface="+mn-lt"/>
                          <a:ea typeface="+mn-ea"/>
                          <a:cs typeface="+mn-cs"/>
                        </a:rPr>
                        <a:t>-</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90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40</a:t>
                      </a:r>
                      <a:endParaRPr lang="en-US" sz="2000" kern="1200" dirty="0">
                        <a:solidFill>
                          <a:schemeClr val="dk1"/>
                        </a:solidFill>
                        <a:latin typeface="+mn-lt"/>
                        <a:ea typeface="+mn-ea"/>
                        <a:cs typeface="+mn-cs"/>
                      </a:endParaRPr>
                    </a:p>
                  </a:txBody>
                  <a:tcPr/>
                </a:tc>
                <a:tc>
                  <a:txBody>
                    <a:bodyPr/>
                    <a:lstStyle/>
                    <a:p>
                      <a:pPr algn="ctr"/>
                      <a:r>
                        <a:rPr lang="en-US" sz="2000" dirty="0" smtClean="0"/>
                        <a:t>50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590</a:t>
                      </a:r>
                      <a:endParaRPr lang="en-US" sz="2000" b="1" dirty="0"/>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100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490</a:t>
                      </a:r>
                      <a:endParaRPr lang="en-US" sz="2000" kern="1200" dirty="0">
                        <a:solidFill>
                          <a:schemeClr val="dk1"/>
                        </a:solidFill>
                        <a:latin typeface="+mn-lt"/>
                        <a:ea typeface="+mn-ea"/>
                        <a:cs typeface="+mn-cs"/>
                      </a:endParaRPr>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120</a:t>
                      </a:r>
                      <a:endParaRPr lang="en-US" sz="2000" kern="1200" dirty="0">
                        <a:solidFill>
                          <a:schemeClr val="dk1"/>
                        </a:solidFill>
                        <a:latin typeface="+mn-lt"/>
                        <a:ea typeface="+mn-ea"/>
                        <a:cs typeface="+mn-cs"/>
                      </a:endParaRPr>
                    </a:p>
                  </a:txBody>
                  <a:tcPr/>
                </a:tc>
                <a:tc>
                  <a:txBody>
                    <a:bodyPr/>
                    <a:lstStyle/>
                    <a:p>
                      <a:pPr algn="ctr"/>
                      <a:r>
                        <a:rPr lang="en-US" sz="2000" dirty="0" smtClean="0"/>
                        <a:t>370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410</a:t>
                      </a:r>
                      <a:endParaRPr lang="en-US" sz="2000" b="1" dirty="0"/>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(100)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310</a:t>
                      </a:r>
                      <a:endParaRPr lang="en-US" sz="2000" kern="1200" dirty="0">
                        <a:solidFill>
                          <a:schemeClr val="dk1"/>
                        </a:solidFill>
                        <a:latin typeface="+mn-lt"/>
                        <a:ea typeface="+mn-ea"/>
                        <a:cs typeface="+mn-cs"/>
                      </a:endParaRPr>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280</a:t>
                      </a:r>
                      <a:endParaRPr lang="en-US" sz="2000" kern="1200" dirty="0">
                        <a:solidFill>
                          <a:schemeClr val="dk1"/>
                        </a:solidFill>
                        <a:latin typeface="+mn-lt"/>
                        <a:ea typeface="+mn-ea"/>
                        <a:cs typeface="+mn-cs"/>
                      </a:endParaRPr>
                    </a:p>
                  </a:txBody>
                  <a:tcPr/>
                </a:tc>
                <a:tc>
                  <a:txBody>
                    <a:bodyPr/>
                    <a:lstStyle/>
                    <a:p>
                      <a:pPr algn="ctr"/>
                      <a:r>
                        <a:rPr lang="en-US" sz="2000" dirty="0" smtClean="0"/>
                        <a:t>590</a:t>
                      </a:r>
                      <a:endParaRPr lang="en-US" sz="2000" b="1" dirty="0"/>
                    </a:p>
                  </a:txBody>
                  <a:tcPr/>
                </a:tc>
              </a:tr>
            </a:tbl>
          </a:graphicData>
        </a:graphic>
      </p:graphicFrame>
      <p:pic>
        <p:nvPicPr>
          <p:cNvPr id="9" name="Picture 2" descr="C:\Users\Melanie Nelson\AppData\Local\Microsoft\Windows\Temporary Internet Files\Content.IE5\IL2DRLPW\MC900441732[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77000" y="457200"/>
            <a:ext cx="838200" cy="838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4405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35</a:t>
            </a:fld>
            <a:endParaRPr lang="en-US"/>
          </a:p>
        </p:txBody>
      </p:sp>
      <p:pic>
        <p:nvPicPr>
          <p:cNvPr id="5122" name="Picture 2" descr="C:\Users\Melanie Nelson\AppData\Local\Microsoft\Windows\Temporary Internet Files\Content.IE5\ERNT7F1Z\MC900433851[1].png"/>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6600" y="2057400"/>
            <a:ext cx="2667000" cy="266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8913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for Variance Analysis</a:t>
            </a:r>
            <a:endParaRPr lang="en-US" dirty="0"/>
          </a:p>
        </p:txBody>
      </p:sp>
      <p:sp>
        <p:nvSpPr>
          <p:cNvPr id="3" name="Content Placeholder 2"/>
          <p:cNvSpPr>
            <a:spLocks noGrp="1"/>
          </p:cNvSpPr>
          <p:nvPr>
            <p:ph idx="1"/>
          </p:nvPr>
        </p:nvSpPr>
        <p:spPr/>
        <p:txBody>
          <a:bodyPr/>
          <a:lstStyle/>
          <a:p>
            <a:r>
              <a:rPr lang="en-US" dirty="0" smtClean="0"/>
              <a:t>Giving context to numbers creates their value</a:t>
            </a:r>
          </a:p>
          <a:p>
            <a:r>
              <a:rPr lang="en-US" dirty="0" smtClean="0"/>
              <a:t>Starting by creating an expectation</a:t>
            </a:r>
          </a:p>
          <a:p>
            <a:r>
              <a:rPr lang="en-US" dirty="0" smtClean="0"/>
              <a:t>Variance is difference between reality and expectation</a:t>
            </a:r>
          </a:p>
          <a:p>
            <a:r>
              <a:rPr lang="en-US" dirty="0" smtClean="0"/>
              <a:t>Volume Variance isolates ‘effect’ due to volume change</a:t>
            </a:r>
          </a:p>
          <a:p>
            <a:r>
              <a:rPr lang="en-US" dirty="0" smtClean="0"/>
              <a:t>All other variance to expectation is due to some sort of performance change</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Numbers Are Meaningless</a:t>
            </a:r>
            <a:br>
              <a:rPr lang="en-US" dirty="0" smtClean="0"/>
            </a:br>
            <a:r>
              <a:rPr lang="en-US" sz="2700" b="1" dirty="0" smtClean="0"/>
              <a:t>(without context)</a:t>
            </a:r>
            <a:endParaRPr lang="en-US" sz="2700" b="1" dirty="0"/>
          </a:p>
        </p:txBody>
      </p:sp>
      <p:sp>
        <p:nvSpPr>
          <p:cNvPr id="3" name="Content Placeholder 2"/>
          <p:cNvSpPr>
            <a:spLocks noGrp="1"/>
          </p:cNvSpPr>
          <p:nvPr>
            <p:ph idx="1"/>
          </p:nvPr>
        </p:nvSpPr>
        <p:spPr/>
        <p:txBody>
          <a:bodyPr>
            <a:normAutofit/>
          </a:bodyPr>
          <a:lstStyle/>
          <a:p>
            <a:r>
              <a:rPr lang="en-US" sz="2800" dirty="0" smtClean="0"/>
              <a:t>Numbers without context are “Gee Whiz” Numbers:</a:t>
            </a:r>
          </a:p>
          <a:p>
            <a:pPr lvl="1"/>
            <a:r>
              <a:rPr lang="en-US" sz="2400" dirty="0" smtClean="0"/>
              <a:t>All you can say is “Gee whiz, I got a grade of 37, that’s interesting.”</a:t>
            </a:r>
          </a:p>
          <a:p>
            <a:pPr lvl="1"/>
            <a:r>
              <a:rPr lang="en-US" sz="2400" dirty="0" smtClean="0"/>
              <a:t>You have no idea of what a 37 means in relation to class average, your expectation, your instructor’s expectation, your past performance, etc</a:t>
            </a:r>
          </a:p>
          <a:p>
            <a:r>
              <a:rPr lang="en-US" sz="2800" dirty="0" smtClean="0"/>
              <a:t>Managerial costing seeks to distill </a:t>
            </a:r>
            <a:r>
              <a:rPr lang="en-US" sz="2800" i="1" dirty="0" smtClean="0">
                <a:effectLst>
                  <a:glow rad="139700">
                    <a:schemeClr val="accent1">
                      <a:satMod val="175000"/>
                      <a:alpha val="40000"/>
                    </a:schemeClr>
                  </a:glow>
                </a:effectLst>
              </a:rPr>
              <a:t>information</a:t>
            </a:r>
            <a:r>
              <a:rPr lang="en-US" sz="2800" dirty="0" smtClean="0"/>
              <a:t> or </a:t>
            </a:r>
            <a:r>
              <a:rPr lang="en-US" sz="2800" i="1" dirty="0">
                <a:effectLst>
                  <a:glow rad="139700">
                    <a:schemeClr val="accent1">
                      <a:satMod val="175000"/>
                      <a:alpha val="40000"/>
                    </a:schemeClr>
                  </a:glow>
                </a:effectLst>
              </a:rPr>
              <a:t>intelligence value </a:t>
            </a:r>
            <a:r>
              <a:rPr lang="en-US" sz="2800" dirty="0" smtClean="0"/>
              <a:t>from </a:t>
            </a:r>
            <a:r>
              <a:rPr lang="en-US" sz="2800" dirty="0">
                <a:effectLst>
                  <a:glow rad="139700">
                    <a:schemeClr val="accent1">
                      <a:satMod val="175000"/>
                      <a:alpha val="40000"/>
                    </a:schemeClr>
                  </a:glow>
                </a:effectLst>
              </a:rPr>
              <a:t>“Gee Whiz” </a:t>
            </a:r>
            <a:r>
              <a:rPr lang="en-US" sz="2800" i="1" dirty="0">
                <a:effectLst>
                  <a:glow rad="139700">
                    <a:schemeClr val="accent1">
                      <a:satMod val="175000"/>
                      <a:alpha val="40000"/>
                    </a:schemeClr>
                  </a:glow>
                </a:effectLst>
              </a:rPr>
              <a:t>data</a:t>
            </a:r>
          </a:p>
          <a:p>
            <a:r>
              <a:rPr lang="en-US" sz="2800" dirty="0" smtClean="0"/>
              <a:t>Variance analysis does this by creating a foundation to convey intelligence in a disciplined manner</a:t>
            </a:r>
            <a:endParaRPr lang="en-US" sz="2800"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Favorable and Unfavorable Variances</a:t>
            </a:r>
            <a:endParaRPr lang="en-US" dirty="0"/>
          </a:p>
        </p:txBody>
      </p:sp>
      <p:sp>
        <p:nvSpPr>
          <p:cNvPr id="3" name="Content Placeholder 2"/>
          <p:cNvSpPr>
            <a:spLocks noGrp="1"/>
          </p:cNvSpPr>
          <p:nvPr>
            <p:ph idx="1"/>
          </p:nvPr>
        </p:nvSpPr>
        <p:spPr/>
        <p:txBody>
          <a:bodyPr>
            <a:normAutofit/>
          </a:bodyPr>
          <a:lstStyle/>
          <a:p>
            <a:r>
              <a:rPr lang="en-US" sz="2800" dirty="0" smtClean="0"/>
              <a:t>Variances report information in comparison to an expectation</a:t>
            </a:r>
          </a:p>
          <a:p>
            <a:r>
              <a:rPr lang="en-US" sz="2800" dirty="0" smtClean="0"/>
              <a:t>Let’s assume that the expectation is performance at the class average</a:t>
            </a:r>
          </a:p>
          <a:p>
            <a:r>
              <a:rPr lang="en-US" sz="2800" dirty="0" smtClean="0"/>
              <a:t>If class average was 20, your 37 grade represents a “favorable variance of 17”</a:t>
            </a:r>
          </a:p>
          <a:p>
            <a:r>
              <a:rPr lang="en-US" sz="2800" dirty="0" smtClean="0"/>
              <a:t>If class average was 87, your 37 grade represents an “unfavorable variance of 50”</a:t>
            </a:r>
            <a:endParaRPr lang="en-US" sz="2800" dirty="0"/>
          </a:p>
        </p:txBody>
      </p:sp>
      <p:graphicFrame>
        <p:nvGraphicFramePr>
          <p:cNvPr id="4" name="Table 3"/>
          <p:cNvGraphicFramePr>
            <a:graphicFrameLocks noGrp="1"/>
          </p:cNvGraphicFramePr>
          <p:nvPr/>
        </p:nvGraphicFramePr>
        <p:xfrm>
          <a:off x="2286000" y="5440680"/>
          <a:ext cx="4572000" cy="1112520"/>
        </p:xfrm>
        <a:graphic>
          <a:graphicData uri="http://schemas.openxmlformats.org/drawingml/2006/table">
            <a:tbl>
              <a:tblPr firstRow="1" bandRow="1">
                <a:tableStyleId>{5C22544A-7EE6-4342-B048-85BDC9FD1C3A}</a:tableStyleId>
              </a:tblPr>
              <a:tblGrid>
                <a:gridCol w="1524000"/>
                <a:gridCol w="1524000"/>
                <a:gridCol w="1524000"/>
              </a:tblGrid>
              <a:tr h="370840">
                <a:tc>
                  <a:txBody>
                    <a:bodyPr/>
                    <a:lstStyle/>
                    <a:p>
                      <a:pPr algn="ctr"/>
                      <a:r>
                        <a:rPr lang="en-US" b="1" dirty="0" smtClean="0"/>
                        <a:t>Average</a:t>
                      </a:r>
                      <a:endParaRPr lang="en-US" b="1" dirty="0"/>
                    </a:p>
                  </a:txBody>
                  <a:tcPr/>
                </a:tc>
                <a:tc>
                  <a:txBody>
                    <a:bodyPr/>
                    <a:lstStyle/>
                    <a:p>
                      <a:pPr algn="ctr"/>
                      <a:r>
                        <a:rPr lang="en-US" b="1" dirty="0" smtClean="0"/>
                        <a:t>Score</a:t>
                      </a:r>
                      <a:endParaRPr lang="en-US" b="1" dirty="0"/>
                    </a:p>
                  </a:txBody>
                  <a:tcPr/>
                </a:tc>
                <a:tc>
                  <a:txBody>
                    <a:bodyPr/>
                    <a:lstStyle/>
                    <a:p>
                      <a:pPr algn="ctr"/>
                      <a:r>
                        <a:rPr lang="en-US" b="1" dirty="0" smtClean="0"/>
                        <a:t>Variance</a:t>
                      </a:r>
                      <a:endParaRPr lang="en-US" b="1" dirty="0"/>
                    </a:p>
                  </a:txBody>
                  <a:tcPr/>
                </a:tc>
              </a:tr>
              <a:tr h="370840">
                <a:tc>
                  <a:txBody>
                    <a:bodyPr/>
                    <a:lstStyle/>
                    <a:p>
                      <a:pPr algn="ctr"/>
                      <a:r>
                        <a:rPr lang="en-US" b="1" dirty="0" smtClean="0"/>
                        <a:t>20</a:t>
                      </a:r>
                      <a:endParaRPr lang="en-US" b="1" dirty="0"/>
                    </a:p>
                  </a:txBody>
                  <a:tcPr/>
                </a:tc>
                <a:tc>
                  <a:txBody>
                    <a:bodyPr/>
                    <a:lstStyle/>
                    <a:p>
                      <a:pPr algn="ctr"/>
                      <a:r>
                        <a:rPr lang="en-US" b="1" dirty="0" smtClean="0"/>
                        <a:t>37</a:t>
                      </a:r>
                      <a:endParaRPr lang="en-US" b="1" dirty="0"/>
                    </a:p>
                  </a:txBody>
                  <a:tcPr/>
                </a:tc>
                <a:tc>
                  <a:txBody>
                    <a:bodyPr/>
                    <a:lstStyle/>
                    <a:p>
                      <a:pPr algn="ctr"/>
                      <a:r>
                        <a:rPr lang="en-US" b="1" dirty="0" smtClean="0"/>
                        <a:t>17</a:t>
                      </a:r>
                      <a:endParaRPr lang="en-US" b="1" dirty="0"/>
                    </a:p>
                  </a:txBody>
                  <a:tcPr/>
                </a:tc>
              </a:tr>
              <a:tr h="370840">
                <a:tc>
                  <a:txBody>
                    <a:bodyPr/>
                    <a:lstStyle/>
                    <a:p>
                      <a:pPr algn="ctr"/>
                      <a:r>
                        <a:rPr lang="en-US" b="1" dirty="0" smtClean="0"/>
                        <a:t>87</a:t>
                      </a:r>
                      <a:endParaRPr lang="en-US" b="1" dirty="0"/>
                    </a:p>
                  </a:txBody>
                  <a:tcPr/>
                </a:tc>
                <a:tc>
                  <a:txBody>
                    <a:bodyPr/>
                    <a:lstStyle/>
                    <a:p>
                      <a:pPr algn="ctr"/>
                      <a:r>
                        <a:rPr lang="en-US" b="1" dirty="0" smtClean="0"/>
                        <a:t>37</a:t>
                      </a:r>
                      <a:endParaRPr lang="en-US" b="1" dirty="0"/>
                    </a:p>
                  </a:txBody>
                  <a:tcPr/>
                </a:tc>
                <a:tc>
                  <a:txBody>
                    <a:bodyPr/>
                    <a:lstStyle/>
                    <a:p>
                      <a:pPr algn="ctr"/>
                      <a:r>
                        <a:rPr lang="en-US" b="1" dirty="0" smtClean="0"/>
                        <a:t>(50)</a:t>
                      </a:r>
                      <a:endParaRPr lang="en-US" b="1" dirty="0"/>
                    </a:p>
                  </a:txBody>
                  <a:tcPr/>
                </a:tc>
              </a:tr>
            </a:tbl>
          </a:graphicData>
        </a:graphic>
      </p:graphicFrame>
      <p:sp>
        <p:nvSpPr>
          <p:cNvPr id="5" name="TextBox 4"/>
          <p:cNvSpPr txBox="1"/>
          <p:nvPr/>
        </p:nvSpPr>
        <p:spPr>
          <a:xfrm>
            <a:off x="6934200" y="5461337"/>
            <a:ext cx="2133600" cy="1015663"/>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(unfavorable variances are always bracketed)</a:t>
            </a:r>
            <a:endParaRPr lang="en-US" sz="2000" b="1" i="1" dirty="0"/>
          </a:p>
        </p:txBody>
      </p:sp>
      <p:sp>
        <p:nvSpPr>
          <p:cNvPr id="6" name="TextBox 5"/>
          <p:cNvSpPr txBox="1"/>
          <p:nvPr/>
        </p:nvSpPr>
        <p:spPr>
          <a:xfrm>
            <a:off x="76200" y="5410200"/>
            <a:ext cx="2133600" cy="1323439"/>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Note that the variance conveys much more than the score</a:t>
            </a:r>
            <a:endParaRPr lang="en-US" sz="2000" b="1" i="1" dirty="0"/>
          </a:p>
        </p:txBody>
      </p:sp>
      <p:sp>
        <p:nvSpPr>
          <p:cNvPr id="7" name="Footer Placeholder 6"/>
          <p:cNvSpPr>
            <a:spLocks noGrp="1"/>
          </p:cNvSpPr>
          <p:nvPr>
            <p:ph type="ftr" sz="quarter" idx="11"/>
          </p:nvPr>
        </p:nvSpPr>
        <p:spPr>
          <a:xfrm>
            <a:off x="3124200" y="6492875"/>
            <a:ext cx="2895600" cy="365125"/>
          </a:xfr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7762AA76-8A98-445B-A1F8-CECCD366FC8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Expectations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Variance is the difference to a predetermined expectation </a:t>
            </a:r>
          </a:p>
          <a:p>
            <a:pPr lvl="1"/>
            <a:r>
              <a:rPr lang="en-US" dirty="0" smtClean="0"/>
              <a:t>This is a powerful and meaningful measure</a:t>
            </a:r>
          </a:p>
          <a:p>
            <a:pPr lvl="1"/>
            <a:r>
              <a:rPr lang="en-US" dirty="0" smtClean="0"/>
              <a:t>Since the expectation is predetermined, the variance is a </a:t>
            </a:r>
            <a:r>
              <a:rPr lang="en-US" dirty="0" smtClean="0">
                <a:effectLst>
                  <a:glow rad="139700">
                    <a:schemeClr val="accent1">
                      <a:satMod val="175000"/>
                      <a:alpha val="40000"/>
                    </a:schemeClr>
                  </a:glow>
                </a:effectLst>
              </a:rPr>
              <a:t>measure of accountable performance</a:t>
            </a:r>
          </a:p>
          <a:p>
            <a:r>
              <a:rPr lang="en-US" sz="2800" dirty="0" smtClean="0"/>
              <a:t>Expectations can be customized based on mission</a:t>
            </a:r>
          </a:p>
          <a:p>
            <a:r>
              <a:rPr lang="en-US" sz="2800" dirty="0" smtClean="0"/>
              <a:t>Common expectations might be based on average, standard</a:t>
            </a:r>
            <a:r>
              <a:rPr lang="en-US" sz="2400" dirty="0" smtClean="0"/>
              <a:t>,</a:t>
            </a:r>
            <a:r>
              <a:rPr lang="en-US" sz="2800" dirty="0" smtClean="0"/>
              <a:t> prior period, plan, or forecast</a:t>
            </a:r>
          </a:p>
          <a:p>
            <a:r>
              <a:rPr lang="en-US" sz="2800" dirty="0" smtClean="0"/>
              <a:t>Other expectations can also be used</a:t>
            </a:r>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Variance</a:t>
            </a:r>
            <a:endParaRPr lang="en-US" dirty="0"/>
          </a:p>
        </p:txBody>
      </p:sp>
      <p:sp>
        <p:nvSpPr>
          <p:cNvPr id="3" name="Content Placeholder 2"/>
          <p:cNvSpPr>
            <a:spLocks noGrp="1"/>
          </p:cNvSpPr>
          <p:nvPr>
            <p:ph idx="1"/>
          </p:nvPr>
        </p:nvSpPr>
        <p:spPr>
          <a:xfrm>
            <a:off x="457200" y="1600201"/>
            <a:ext cx="8229600" cy="1905000"/>
          </a:xfrm>
        </p:spPr>
        <p:txBody>
          <a:bodyPr>
            <a:normAutofit fontScale="92500" lnSpcReduction="10000"/>
          </a:bodyPr>
          <a:lstStyle/>
          <a:p>
            <a:r>
              <a:rPr lang="en-US" dirty="0" smtClean="0"/>
              <a:t>Consider an organization that spent $600K last month – what does this mean?</a:t>
            </a:r>
          </a:p>
          <a:p>
            <a:r>
              <a:rPr lang="en-US" dirty="0" smtClean="0"/>
              <a:t>Consider a variance report with comparison to a number of different expectations: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927783474"/>
              </p:ext>
            </p:extLst>
          </p:nvPr>
        </p:nvGraphicFramePr>
        <p:xfrm>
          <a:off x="838201" y="3683000"/>
          <a:ext cx="7510407" cy="2260600"/>
        </p:xfrm>
        <a:graphic>
          <a:graphicData uri="http://schemas.openxmlformats.org/drawingml/2006/table">
            <a:tbl>
              <a:tblPr firstRow="1" bandRow="1">
                <a:tableStyleId>{5C22544A-7EE6-4342-B048-85BDC9FD1C3A}</a:tableStyleId>
              </a:tblPr>
              <a:tblGrid>
                <a:gridCol w="1447799"/>
                <a:gridCol w="1524000"/>
                <a:gridCol w="1066800"/>
                <a:gridCol w="3471808"/>
              </a:tblGrid>
              <a:tr h="370840">
                <a:tc>
                  <a:txBody>
                    <a:bodyPr/>
                    <a:lstStyle/>
                    <a:p>
                      <a:r>
                        <a:rPr lang="en-US" dirty="0" smtClean="0"/>
                        <a:t>Expectation</a:t>
                      </a:r>
                      <a:endParaRPr lang="en-US" dirty="0"/>
                    </a:p>
                  </a:txBody>
                  <a:tcPr/>
                </a:tc>
                <a:tc>
                  <a:txBody>
                    <a:bodyPr/>
                    <a:lstStyle/>
                    <a:p>
                      <a:r>
                        <a:rPr lang="en-US" dirty="0" smtClean="0"/>
                        <a:t>Expectation</a:t>
                      </a:r>
                      <a:endParaRPr lang="en-US" dirty="0"/>
                    </a:p>
                  </a:txBody>
                  <a:tcPr/>
                </a:tc>
                <a:tc>
                  <a:txBody>
                    <a:bodyPr/>
                    <a:lstStyle/>
                    <a:p>
                      <a:r>
                        <a:rPr lang="en-US" dirty="0" smtClean="0"/>
                        <a:t>Variance </a:t>
                      </a:r>
                      <a:endParaRPr lang="en-US" dirty="0"/>
                    </a:p>
                  </a:txBody>
                  <a:tcPr/>
                </a:tc>
                <a:tc>
                  <a:txBody>
                    <a:bodyPr/>
                    <a:lstStyle/>
                    <a:p>
                      <a:r>
                        <a:rPr lang="en-US" dirty="0" smtClean="0"/>
                        <a:t>Interpretation</a:t>
                      </a:r>
                      <a:endParaRPr lang="en-US" dirty="0"/>
                    </a:p>
                  </a:txBody>
                  <a:tcPr/>
                </a:tc>
              </a:tr>
              <a:tr h="370840">
                <a:tc>
                  <a:txBody>
                    <a:bodyPr/>
                    <a:lstStyle/>
                    <a:p>
                      <a:r>
                        <a:rPr lang="en-US" sz="2000" b="1" dirty="0" smtClean="0"/>
                        <a:t>Plan</a:t>
                      </a:r>
                      <a:endParaRPr lang="en-US" sz="2000" b="1" dirty="0"/>
                    </a:p>
                  </a:txBody>
                  <a:tcPr/>
                </a:tc>
                <a:tc>
                  <a:txBody>
                    <a:bodyPr/>
                    <a:lstStyle/>
                    <a:p>
                      <a:pPr algn="ctr"/>
                      <a:r>
                        <a:rPr lang="en-US" sz="2000" b="0" dirty="0" smtClean="0"/>
                        <a:t>500</a:t>
                      </a:r>
                      <a:endParaRPr lang="en-US" sz="2000" b="0" dirty="0"/>
                    </a:p>
                  </a:txBody>
                  <a:tcPr/>
                </a:tc>
                <a:tc>
                  <a:txBody>
                    <a:bodyPr/>
                    <a:lstStyle/>
                    <a:p>
                      <a:pPr algn="ctr"/>
                      <a:r>
                        <a:rPr lang="en-US" sz="2000" b="0" dirty="0" smtClean="0"/>
                        <a:t>(100)</a:t>
                      </a:r>
                      <a:endParaRPr lang="en-US" sz="2000" b="0" dirty="0"/>
                    </a:p>
                  </a:txBody>
                  <a:tcPr/>
                </a:tc>
                <a:tc>
                  <a:txBody>
                    <a:bodyPr/>
                    <a:lstStyle/>
                    <a:p>
                      <a:r>
                        <a:rPr lang="en-US" sz="2000" b="0" dirty="0" smtClean="0"/>
                        <a:t>Spent</a:t>
                      </a:r>
                      <a:r>
                        <a:rPr lang="en-US" sz="2000" b="0" baseline="0" dirty="0" smtClean="0"/>
                        <a:t> more than committed to</a:t>
                      </a:r>
                      <a:endParaRPr lang="en-US" sz="2000" b="0" dirty="0"/>
                    </a:p>
                  </a:txBody>
                  <a:tcPr/>
                </a:tc>
              </a:tr>
              <a:tr h="370840">
                <a:tc>
                  <a:txBody>
                    <a:bodyPr/>
                    <a:lstStyle/>
                    <a:p>
                      <a:r>
                        <a:rPr lang="en-US" sz="2000" b="1" dirty="0" smtClean="0"/>
                        <a:t>Last Month</a:t>
                      </a:r>
                      <a:endParaRPr lang="en-US" sz="2000" b="1" dirty="0"/>
                    </a:p>
                  </a:txBody>
                  <a:tcPr/>
                </a:tc>
                <a:tc>
                  <a:txBody>
                    <a:bodyPr/>
                    <a:lstStyle/>
                    <a:p>
                      <a:pPr algn="ctr"/>
                      <a:r>
                        <a:rPr lang="en-US" sz="2000" b="0" dirty="0" smtClean="0"/>
                        <a:t>650</a:t>
                      </a:r>
                      <a:endParaRPr lang="en-US" sz="2000" b="0" dirty="0"/>
                    </a:p>
                  </a:txBody>
                  <a:tcPr/>
                </a:tc>
                <a:tc>
                  <a:txBody>
                    <a:bodyPr/>
                    <a:lstStyle/>
                    <a:p>
                      <a:pPr algn="ctr"/>
                      <a:r>
                        <a:rPr lang="en-US" sz="2000" b="0" dirty="0" smtClean="0"/>
                        <a:t>50</a:t>
                      </a:r>
                      <a:endParaRPr lang="en-US" sz="2000" b="0" dirty="0"/>
                    </a:p>
                  </a:txBody>
                  <a:tcPr/>
                </a:tc>
                <a:tc>
                  <a:txBody>
                    <a:bodyPr/>
                    <a:lstStyle/>
                    <a:p>
                      <a:r>
                        <a:rPr lang="en-US" sz="2000" b="0" dirty="0" smtClean="0"/>
                        <a:t>Spent less than</a:t>
                      </a:r>
                      <a:r>
                        <a:rPr lang="en-US" sz="2000" b="0" baseline="0" dirty="0" smtClean="0"/>
                        <a:t> last month – cost went down</a:t>
                      </a:r>
                      <a:endParaRPr lang="en-US" sz="2000" b="0" dirty="0"/>
                    </a:p>
                  </a:txBody>
                  <a:tcPr/>
                </a:tc>
              </a:tr>
              <a:tr h="370840">
                <a:tc>
                  <a:txBody>
                    <a:bodyPr/>
                    <a:lstStyle/>
                    <a:p>
                      <a:r>
                        <a:rPr lang="en-US" sz="2000" b="1" dirty="0" smtClean="0"/>
                        <a:t>Target</a:t>
                      </a:r>
                      <a:endParaRPr lang="en-US" sz="2000" b="1" dirty="0"/>
                    </a:p>
                  </a:txBody>
                  <a:tcPr/>
                </a:tc>
                <a:tc>
                  <a:txBody>
                    <a:bodyPr/>
                    <a:lstStyle/>
                    <a:p>
                      <a:pPr algn="ctr"/>
                      <a:r>
                        <a:rPr lang="en-US" sz="2000" b="0" dirty="0" smtClean="0"/>
                        <a:t>600</a:t>
                      </a:r>
                      <a:endParaRPr lang="en-US" sz="2000" b="0" dirty="0"/>
                    </a:p>
                  </a:txBody>
                  <a:tcPr/>
                </a:tc>
                <a:tc>
                  <a:txBody>
                    <a:bodyPr/>
                    <a:lstStyle/>
                    <a:p>
                      <a:pPr algn="ctr"/>
                      <a:r>
                        <a:rPr lang="en-US" sz="2000" b="0" dirty="0" smtClean="0"/>
                        <a:t>-</a:t>
                      </a:r>
                      <a:endParaRPr lang="en-US" sz="2000" b="0" dirty="0"/>
                    </a:p>
                  </a:txBody>
                  <a:tcPr/>
                </a:tc>
                <a:tc>
                  <a:txBody>
                    <a:bodyPr/>
                    <a:lstStyle/>
                    <a:p>
                      <a:r>
                        <a:rPr lang="en-US" sz="2000" b="0" dirty="0" smtClean="0"/>
                        <a:t>Met the target</a:t>
                      </a:r>
                      <a:endParaRPr lang="en-US" sz="2000" b="0" dirty="0"/>
                    </a:p>
                  </a:txBody>
                  <a:tcPr/>
                </a:tc>
              </a:tr>
              <a:tr h="370840">
                <a:tc>
                  <a:txBody>
                    <a:bodyPr/>
                    <a:lstStyle/>
                    <a:p>
                      <a:r>
                        <a:rPr lang="en-US" sz="2000" b="1" dirty="0" smtClean="0"/>
                        <a:t>Last</a:t>
                      </a:r>
                      <a:r>
                        <a:rPr lang="en-US" sz="2000" b="1" baseline="0" dirty="0" smtClean="0"/>
                        <a:t> Year</a:t>
                      </a:r>
                      <a:endParaRPr lang="en-US" sz="2000" b="1" dirty="0"/>
                    </a:p>
                  </a:txBody>
                  <a:tcPr/>
                </a:tc>
                <a:tc>
                  <a:txBody>
                    <a:bodyPr/>
                    <a:lstStyle/>
                    <a:p>
                      <a:pPr algn="ctr"/>
                      <a:r>
                        <a:rPr lang="en-US" sz="2000" b="0" dirty="0" smtClean="0"/>
                        <a:t>400</a:t>
                      </a:r>
                      <a:endParaRPr lang="en-US" sz="2000" b="0" dirty="0"/>
                    </a:p>
                  </a:txBody>
                  <a:tcPr/>
                </a:tc>
                <a:tc>
                  <a:txBody>
                    <a:bodyPr/>
                    <a:lstStyle/>
                    <a:p>
                      <a:pPr algn="ctr"/>
                      <a:r>
                        <a:rPr lang="en-US" sz="2000" b="0" dirty="0" smtClean="0"/>
                        <a:t>(200)</a:t>
                      </a:r>
                      <a:endParaRPr lang="en-US" sz="2000" b="0" dirty="0"/>
                    </a:p>
                  </a:txBody>
                  <a:tcPr/>
                </a:tc>
                <a:tc>
                  <a:txBody>
                    <a:bodyPr/>
                    <a:lstStyle/>
                    <a:p>
                      <a:r>
                        <a:rPr lang="en-US" sz="2000" b="0" dirty="0" smtClean="0"/>
                        <a:t>Spent a lot more than last year</a:t>
                      </a:r>
                      <a:endParaRPr lang="en-US" sz="2000" b="0"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Variance</a:t>
            </a:r>
            <a:endParaRPr lang="en-US" dirty="0"/>
          </a:p>
        </p:txBody>
      </p:sp>
      <p:sp>
        <p:nvSpPr>
          <p:cNvPr id="3" name="Content Placeholder 2"/>
          <p:cNvSpPr>
            <a:spLocks noGrp="1"/>
          </p:cNvSpPr>
          <p:nvPr>
            <p:ph idx="1"/>
          </p:nvPr>
        </p:nvSpPr>
        <p:spPr>
          <a:xfrm>
            <a:off x="457200" y="1600200"/>
            <a:ext cx="8229600" cy="2057399"/>
          </a:xfrm>
        </p:spPr>
        <p:txBody>
          <a:bodyPr>
            <a:normAutofit fontScale="92500" lnSpcReduction="20000"/>
          </a:bodyPr>
          <a:lstStyle/>
          <a:p>
            <a:r>
              <a:rPr lang="en-US" dirty="0" smtClean="0"/>
              <a:t>Consider an organization that had revenue of $600K last month – what does this mean?</a:t>
            </a:r>
          </a:p>
          <a:p>
            <a:r>
              <a:rPr lang="en-US" dirty="0" smtClean="0"/>
              <a:t>Note that the reporting and interpretation of variance has changed since more revenue is favorable while more cost is unfavorable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088316605"/>
              </p:ext>
            </p:extLst>
          </p:nvPr>
        </p:nvGraphicFramePr>
        <p:xfrm>
          <a:off x="838201" y="3835400"/>
          <a:ext cx="7510407" cy="2260600"/>
        </p:xfrm>
        <a:graphic>
          <a:graphicData uri="http://schemas.openxmlformats.org/drawingml/2006/table">
            <a:tbl>
              <a:tblPr firstRow="1" bandRow="1">
                <a:tableStyleId>{5C22544A-7EE6-4342-B048-85BDC9FD1C3A}</a:tableStyleId>
              </a:tblPr>
              <a:tblGrid>
                <a:gridCol w="1447799"/>
                <a:gridCol w="1524000"/>
                <a:gridCol w="1066800"/>
                <a:gridCol w="3471808"/>
              </a:tblGrid>
              <a:tr h="370840">
                <a:tc>
                  <a:txBody>
                    <a:bodyPr/>
                    <a:lstStyle/>
                    <a:p>
                      <a:r>
                        <a:rPr lang="en-US" dirty="0" smtClean="0"/>
                        <a:t>Expectation</a:t>
                      </a:r>
                      <a:endParaRPr lang="en-US" dirty="0"/>
                    </a:p>
                  </a:txBody>
                  <a:tcPr/>
                </a:tc>
                <a:tc>
                  <a:txBody>
                    <a:bodyPr/>
                    <a:lstStyle/>
                    <a:p>
                      <a:r>
                        <a:rPr lang="en-US" dirty="0" smtClean="0"/>
                        <a:t>Expectation</a:t>
                      </a:r>
                      <a:endParaRPr lang="en-US" dirty="0"/>
                    </a:p>
                  </a:txBody>
                  <a:tcPr/>
                </a:tc>
                <a:tc>
                  <a:txBody>
                    <a:bodyPr/>
                    <a:lstStyle/>
                    <a:p>
                      <a:r>
                        <a:rPr lang="en-US" dirty="0" smtClean="0"/>
                        <a:t>Variance </a:t>
                      </a:r>
                      <a:endParaRPr lang="en-US" dirty="0"/>
                    </a:p>
                  </a:txBody>
                  <a:tcPr/>
                </a:tc>
                <a:tc>
                  <a:txBody>
                    <a:bodyPr/>
                    <a:lstStyle/>
                    <a:p>
                      <a:r>
                        <a:rPr lang="en-US" dirty="0" smtClean="0"/>
                        <a:t>Interpretation</a:t>
                      </a:r>
                      <a:endParaRPr lang="en-US" dirty="0"/>
                    </a:p>
                  </a:txBody>
                  <a:tcPr/>
                </a:tc>
              </a:tr>
              <a:tr h="370840">
                <a:tc>
                  <a:txBody>
                    <a:bodyPr/>
                    <a:lstStyle/>
                    <a:p>
                      <a:r>
                        <a:rPr lang="en-US" sz="2000" b="1" dirty="0" smtClean="0"/>
                        <a:t>Plan</a:t>
                      </a:r>
                      <a:endParaRPr lang="en-US" sz="2000" b="1" dirty="0"/>
                    </a:p>
                  </a:txBody>
                  <a:tcPr/>
                </a:tc>
                <a:tc>
                  <a:txBody>
                    <a:bodyPr/>
                    <a:lstStyle/>
                    <a:p>
                      <a:pPr algn="ctr"/>
                      <a:r>
                        <a:rPr lang="en-US" sz="2000" b="0" dirty="0" smtClean="0"/>
                        <a:t>500</a:t>
                      </a:r>
                      <a:endParaRPr lang="en-US" sz="2000" b="0" dirty="0"/>
                    </a:p>
                  </a:txBody>
                  <a:tcPr/>
                </a:tc>
                <a:tc>
                  <a:txBody>
                    <a:bodyPr/>
                    <a:lstStyle/>
                    <a:p>
                      <a:pPr algn="ctr"/>
                      <a:r>
                        <a:rPr lang="en-US" sz="2000" b="0" dirty="0" smtClean="0"/>
                        <a:t>100</a:t>
                      </a:r>
                      <a:endParaRPr lang="en-US" sz="2000" b="0" dirty="0"/>
                    </a:p>
                  </a:txBody>
                  <a:tcPr/>
                </a:tc>
                <a:tc>
                  <a:txBody>
                    <a:bodyPr/>
                    <a:lstStyle/>
                    <a:p>
                      <a:r>
                        <a:rPr lang="en-US" sz="2000" b="0" dirty="0" smtClean="0"/>
                        <a:t>Sold </a:t>
                      </a:r>
                      <a:r>
                        <a:rPr lang="en-US" sz="2000" b="0" baseline="0" dirty="0" smtClean="0"/>
                        <a:t>more than committed to</a:t>
                      </a:r>
                      <a:endParaRPr lang="en-US" sz="2000" b="0" dirty="0"/>
                    </a:p>
                  </a:txBody>
                  <a:tcPr/>
                </a:tc>
              </a:tr>
              <a:tr h="370840">
                <a:tc>
                  <a:txBody>
                    <a:bodyPr/>
                    <a:lstStyle/>
                    <a:p>
                      <a:r>
                        <a:rPr lang="en-US" sz="2000" b="1" dirty="0" smtClean="0"/>
                        <a:t>Last Month</a:t>
                      </a:r>
                      <a:endParaRPr lang="en-US" sz="2000" b="1" dirty="0"/>
                    </a:p>
                  </a:txBody>
                  <a:tcPr/>
                </a:tc>
                <a:tc>
                  <a:txBody>
                    <a:bodyPr/>
                    <a:lstStyle/>
                    <a:p>
                      <a:pPr algn="ctr"/>
                      <a:r>
                        <a:rPr lang="en-US" sz="2000" b="0" dirty="0" smtClean="0"/>
                        <a:t>650</a:t>
                      </a:r>
                      <a:endParaRPr lang="en-US" sz="2000" b="0" dirty="0"/>
                    </a:p>
                  </a:txBody>
                  <a:tcPr/>
                </a:tc>
                <a:tc>
                  <a:txBody>
                    <a:bodyPr/>
                    <a:lstStyle/>
                    <a:p>
                      <a:pPr algn="ctr"/>
                      <a:r>
                        <a:rPr lang="en-US" sz="2000" b="0" dirty="0" smtClean="0"/>
                        <a:t>(50)</a:t>
                      </a:r>
                      <a:endParaRPr lang="en-US" sz="2000" b="0" dirty="0"/>
                    </a:p>
                  </a:txBody>
                  <a:tcPr/>
                </a:tc>
                <a:tc>
                  <a:txBody>
                    <a:bodyPr/>
                    <a:lstStyle/>
                    <a:p>
                      <a:r>
                        <a:rPr lang="en-US" sz="2000" b="0" dirty="0" smtClean="0"/>
                        <a:t>Sold less than</a:t>
                      </a:r>
                      <a:r>
                        <a:rPr lang="en-US" sz="2000" b="0" baseline="0" dirty="0" smtClean="0"/>
                        <a:t> last month – sales went down</a:t>
                      </a:r>
                      <a:endParaRPr lang="en-US" sz="2000" b="0" dirty="0"/>
                    </a:p>
                  </a:txBody>
                  <a:tcPr/>
                </a:tc>
              </a:tr>
              <a:tr h="370840">
                <a:tc>
                  <a:txBody>
                    <a:bodyPr/>
                    <a:lstStyle/>
                    <a:p>
                      <a:r>
                        <a:rPr lang="en-US" sz="2000" b="1" dirty="0" smtClean="0"/>
                        <a:t>Target</a:t>
                      </a:r>
                      <a:endParaRPr lang="en-US" sz="2000" b="1" dirty="0"/>
                    </a:p>
                  </a:txBody>
                  <a:tcPr/>
                </a:tc>
                <a:tc>
                  <a:txBody>
                    <a:bodyPr/>
                    <a:lstStyle/>
                    <a:p>
                      <a:pPr algn="ctr"/>
                      <a:r>
                        <a:rPr lang="en-US" sz="2000" b="0" dirty="0" smtClean="0"/>
                        <a:t>600</a:t>
                      </a:r>
                      <a:endParaRPr lang="en-US" sz="2000" b="0" dirty="0"/>
                    </a:p>
                  </a:txBody>
                  <a:tcPr/>
                </a:tc>
                <a:tc>
                  <a:txBody>
                    <a:bodyPr/>
                    <a:lstStyle/>
                    <a:p>
                      <a:pPr algn="ctr"/>
                      <a:r>
                        <a:rPr lang="en-US" sz="2000" b="0" dirty="0" smtClean="0"/>
                        <a:t>-</a:t>
                      </a:r>
                      <a:endParaRPr lang="en-US" sz="2000" b="0" dirty="0"/>
                    </a:p>
                  </a:txBody>
                  <a:tcPr/>
                </a:tc>
                <a:tc>
                  <a:txBody>
                    <a:bodyPr/>
                    <a:lstStyle/>
                    <a:p>
                      <a:r>
                        <a:rPr lang="en-US" sz="2000" b="0" dirty="0" smtClean="0"/>
                        <a:t>Met the target</a:t>
                      </a:r>
                      <a:endParaRPr lang="en-US" sz="2000" b="0" dirty="0"/>
                    </a:p>
                  </a:txBody>
                  <a:tcPr/>
                </a:tc>
              </a:tr>
              <a:tr h="370840">
                <a:tc>
                  <a:txBody>
                    <a:bodyPr/>
                    <a:lstStyle/>
                    <a:p>
                      <a:r>
                        <a:rPr lang="en-US" sz="2000" b="1" dirty="0" smtClean="0"/>
                        <a:t>Last</a:t>
                      </a:r>
                      <a:r>
                        <a:rPr lang="en-US" sz="2000" b="1" baseline="0" dirty="0" smtClean="0"/>
                        <a:t> Year</a:t>
                      </a:r>
                      <a:endParaRPr lang="en-US" sz="2000" b="1" dirty="0"/>
                    </a:p>
                  </a:txBody>
                  <a:tcPr/>
                </a:tc>
                <a:tc>
                  <a:txBody>
                    <a:bodyPr/>
                    <a:lstStyle/>
                    <a:p>
                      <a:pPr algn="ctr"/>
                      <a:r>
                        <a:rPr lang="en-US" sz="2000" b="0" dirty="0" smtClean="0"/>
                        <a:t>400</a:t>
                      </a:r>
                      <a:endParaRPr lang="en-US" sz="2000" b="0" dirty="0"/>
                    </a:p>
                  </a:txBody>
                  <a:tcPr/>
                </a:tc>
                <a:tc>
                  <a:txBody>
                    <a:bodyPr/>
                    <a:lstStyle/>
                    <a:p>
                      <a:pPr algn="ctr"/>
                      <a:r>
                        <a:rPr lang="en-US" sz="2000" b="0" dirty="0" smtClean="0"/>
                        <a:t>200</a:t>
                      </a:r>
                      <a:endParaRPr lang="en-US" sz="2000" b="0" dirty="0"/>
                    </a:p>
                  </a:txBody>
                  <a:tcPr/>
                </a:tc>
                <a:tc>
                  <a:txBody>
                    <a:bodyPr/>
                    <a:lstStyle/>
                    <a:p>
                      <a:r>
                        <a:rPr lang="en-US" sz="2000" b="0" dirty="0" smtClean="0"/>
                        <a:t>Sold a lot more than last year</a:t>
                      </a:r>
                      <a:endParaRPr lang="en-US" sz="2000" b="0" dirty="0"/>
                    </a:p>
                  </a:txBody>
                  <a:tcPr/>
                </a:tc>
              </a:tr>
            </a:tbl>
          </a:graphicData>
        </a:graphic>
      </p:graphicFrame>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1366</TotalTime>
  <Words>5531</Words>
  <Application>Microsoft Office PowerPoint</Application>
  <PresentationFormat>On-screen Show (4:3)</PresentationFormat>
  <Paragraphs>1148</Paragraphs>
  <Slides>35</Slides>
  <Notes>33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PCAM</vt:lpstr>
      <vt:lpstr>Calculate Volume and Performance Variances </vt:lpstr>
      <vt:lpstr>What Does it Mean??</vt:lpstr>
      <vt:lpstr>Terminal Learning Objective</vt:lpstr>
      <vt:lpstr>Purpose for Variance Analysis</vt:lpstr>
      <vt:lpstr>Numbers Are Meaningless (without context)</vt:lpstr>
      <vt:lpstr>Favorable and Unfavorable Variances</vt:lpstr>
      <vt:lpstr>Creating Expectations</vt:lpstr>
      <vt:lpstr>Cost Variance</vt:lpstr>
      <vt:lpstr>Revenue Variance</vt:lpstr>
      <vt:lpstr>Digging Deeper into Root Causes</vt:lpstr>
      <vt:lpstr>Learning Check</vt:lpstr>
      <vt:lpstr>The Flexible Forecast</vt:lpstr>
      <vt:lpstr>Flexible Forecast Example</vt:lpstr>
      <vt:lpstr>Flexible Forecast Example</vt:lpstr>
      <vt:lpstr>So What???</vt:lpstr>
      <vt:lpstr>Volume Variance Analysis</vt:lpstr>
      <vt:lpstr>Step 1: Calculate Flexible Forecast</vt:lpstr>
      <vt:lpstr>Step 2: Compare to Plan</vt:lpstr>
      <vt:lpstr>Step 3: Compare to Actual Results</vt:lpstr>
      <vt:lpstr>Volume Variance Analysis</vt:lpstr>
      <vt:lpstr>Fixed Cost Impact</vt:lpstr>
      <vt:lpstr>Fixed Cost Impact</vt:lpstr>
      <vt:lpstr>Fixed Cost Impact</vt:lpstr>
      <vt:lpstr>Fixed Cost Impact</vt:lpstr>
      <vt:lpstr>Revenue (and Profit) Case</vt:lpstr>
      <vt:lpstr>Revenue (and Profit) Case</vt:lpstr>
      <vt:lpstr>Revenue (and Profit) Case</vt:lpstr>
      <vt:lpstr>Revenue (and Profit) Case</vt:lpstr>
      <vt:lpstr>Revenue (and Profit) Case</vt:lpstr>
      <vt:lpstr>Volume Variance Template</vt:lpstr>
      <vt:lpstr>Volume Variance Template</vt:lpstr>
      <vt:lpstr>Learning Check</vt:lpstr>
      <vt:lpstr>Exercise</vt:lpstr>
      <vt:lpstr>Exercise</vt:lpstr>
      <vt:lpstr>Practical Exercise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Variance Analysis</dc:title>
  <dc:creator>Melanie Nelson</dc:creator>
  <cp:lastModifiedBy>audrey.mccaskill</cp:lastModifiedBy>
  <cp:revision>67</cp:revision>
  <cp:lastPrinted>2011-04-30T05:23:54Z</cp:lastPrinted>
  <dcterms:created xsi:type="dcterms:W3CDTF">2011-02-27T04:27:19Z</dcterms:created>
  <dcterms:modified xsi:type="dcterms:W3CDTF">2011-08-31T14:04:57Z</dcterms:modified>
</cp:coreProperties>
</file>