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42" r:id="rId2"/>
  </p:sldMasterIdLst>
  <p:notesMasterIdLst>
    <p:notesMasterId r:id="rId37"/>
  </p:notesMasterIdLst>
  <p:sldIdLst>
    <p:sldId id="256" r:id="rId3"/>
    <p:sldId id="271" r:id="rId4"/>
    <p:sldId id="266" r:id="rId5"/>
    <p:sldId id="272" r:id="rId6"/>
    <p:sldId id="267" r:id="rId7"/>
    <p:sldId id="268" r:id="rId8"/>
    <p:sldId id="269" r:id="rId9"/>
    <p:sldId id="270" r:id="rId10"/>
    <p:sldId id="283" r:id="rId11"/>
    <p:sldId id="274" r:id="rId12"/>
    <p:sldId id="296" r:id="rId13"/>
    <p:sldId id="297" r:id="rId14"/>
    <p:sldId id="298" r:id="rId15"/>
    <p:sldId id="275" r:id="rId16"/>
    <p:sldId id="276" r:id="rId17"/>
    <p:sldId id="277" r:id="rId18"/>
    <p:sldId id="284" r:id="rId19"/>
    <p:sldId id="278" r:id="rId20"/>
    <p:sldId id="285" r:id="rId21"/>
    <p:sldId id="286" r:id="rId22"/>
    <p:sldId id="287" r:id="rId23"/>
    <p:sldId id="279" r:id="rId24"/>
    <p:sldId id="288" r:id="rId25"/>
    <p:sldId id="280" r:id="rId26"/>
    <p:sldId id="281" r:id="rId27"/>
    <p:sldId id="289" r:id="rId28"/>
    <p:sldId id="291" r:id="rId29"/>
    <p:sldId id="292" r:id="rId30"/>
    <p:sldId id="290" r:id="rId31"/>
    <p:sldId id="282" r:id="rId32"/>
    <p:sldId id="294" r:id="rId33"/>
    <p:sldId id="295" r:id="rId34"/>
    <p:sldId id="293"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71" autoAdjust="0"/>
  </p:normalViewPr>
  <p:slideViewPr>
    <p:cSldViewPr>
      <p:cViewPr varScale="1">
        <p:scale>
          <a:sx n="68" d="100"/>
          <a:sy n="68" d="100"/>
        </p:scale>
        <p:origin x="-122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453D1-8365-409A-90D7-C1BC5A116567}"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n-US"/>
        </a:p>
      </dgm:t>
    </dgm:pt>
    <dgm:pt modelId="{68A84132-BE11-4A71-966C-67FEBC53F4EE}">
      <dgm:prSet phldrT="[Text]" custT="1"/>
      <dgm:spPr/>
      <dgm:t>
        <a:bodyPr/>
        <a:lstStyle/>
        <a:p>
          <a:pPr>
            <a:lnSpc>
              <a:spcPct val="80000"/>
            </a:lnSpc>
            <a:spcAft>
              <a:spcPts val="0"/>
            </a:spcAft>
          </a:pPr>
          <a:r>
            <a:rPr lang="en-US" sz="1190" b="1" dirty="0" smtClean="0">
              <a:solidFill>
                <a:schemeClr val="bg1"/>
              </a:solidFill>
            </a:rPr>
            <a:t>1. Define the Problem/Opportunity</a:t>
          </a:r>
          <a:endParaRPr lang="en-US" sz="1190" b="1" dirty="0">
            <a:solidFill>
              <a:schemeClr val="bg1"/>
            </a:solidFill>
          </a:endParaRPr>
        </a:p>
      </dgm:t>
    </dgm:pt>
    <dgm:pt modelId="{4AC98792-809A-4D14-81F5-F722D4F18BF2}" type="parTrans" cxnId="{06999F8A-FA35-47C0-90B2-1E6BB4AECFF0}">
      <dgm:prSet/>
      <dgm:spPr/>
      <dgm:t>
        <a:bodyPr/>
        <a:lstStyle/>
        <a:p>
          <a:endParaRPr lang="en-US" sz="1190" b="1">
            <a:solidFill>
              <a:schemeClr val="tx1"/>
            </a:solidFill>
          </a:endParaRPr>
        </a:p>
      </dgm:t>
    </dgm:pt>
    <dgm:pt modelId="{D6F0B71D-E702-4317-9B68-5BD7A4969634}" type="sibTrans" cxnId="{06999F8A-FA35-47C0-90B2-1E6BB4AECFF0}">
      <dgm:prSet/>
      <dgm:spPr/>
      <dgm:t>
        <a:bodyPr/>
        <a:lstStyle/>
        <a:p>
          <a:endParaRPr lang="en-US" sz="1190" b="1">
            <a:solidFill>
              <a:schemeClr val="tx1"/>
            </a:solidFill>
          </a:endParaRPr>
        </a:p>
      </dgm:t>
    </dgm:pt>
    <dgm:pt modelId="{411155A4-0CB5-4E9A-BCC7-477242FAEA32}">
      <dgm:prSet phldrT="[Text]" custT="1"/>
      <dgm:spPr/>
      <dgm:t>
        <a:bodyPr/>
        <a:lstStyle/>
        <a:p>
          <a:pPr>
            <a:lnSpc>
              <a:spcPct val="80000"/>
            </a:lnSpc>
            <a:spcAft>
              <a:spcPts val="0"/>
            </a:spcAft>
          </a:pPr>
          <a:r>
            <a:rPr lang="en-US" sz="1190" b="1" dirty="0" smtClean="0"/>
            <a:t>3. Define Alternatives</a:t>
          </a:r>
          <a:endParaRPr lang="en-US" sz="1190" b="1" dirty="0"/>
        </a:p>
      </dgm:t>
    </dgm:pt>
    <dgm:pt modelId="{96BF51D6-1F4D-4698-9D27-23C5CF884B53}" type="parTrans" cxnId="{04149A4F-825E-4B93-89A9-26080BAF8045}">
      <dgm:prSet/>
      <dgm:spPr/>
      <dgm:t>
        <a:bodyPr/>
        <a:lstStyle/>
        <a:p>
          <a:endParaRPr lang="en-US" sz="1190" b="1">
            <a:solidFill>
              <a:schemeClr val="tx1"/>
            </a:solidFill>
          </a:endParaRPr>
        </a:p>
      </dgm:t>
    </dgm:pt>
    <dgm:pt modelId="{5AF783F9-7F9F-4BFD-B564-227C2D3F2D40}" type="sibTrans" cxnId="{04149A4F-825E-4B93-89A9-26080BAF8045}">
      <dgm:prSet/>
      <dgm:spPr/>
      <dgm:t>
        <a:bodyPr/>
        <a:lstStyle/>
        <a:p>
          <a:endParaRPr lang="en-US" sz="1190" b="1">
            <a:solidFill>
              <a:schemeClr val="tx1"/>
            </a:solidFill>
          </a:endParaRPr>
        </a:p>
      </dgm:t>
    </dgm:pt>
    <dgm:pt modelId="{68FF9AA9-C7B8-45BF-A793-B6E59182E492}">
      <dgm:prSet phldrT="[Text]" custT="1"/>
      <dgm:spPr/>
      <dgm:t>
        <a:bodyPr/>
        <a:lstStyle/>
        <a:p>
          <a:pPr>
            <a:lnSpc>
              <a:spcPct val="80000"/>
            </a:lnSpc>
            <a:spcAft>
              <a:spcPts val="0"/>
            </a:spcAft>
          </a:pPr>
          <a:r>
            <a:rPr lang="en-US" sz="1190" b="1" dirty="0" smtClean="0">
              <a:solidFill>
                <a:schemeClr val="tx1"/>
              </a:solidFill>
            </a:rPr>
            <a:t>4. Develop Cost Estimate for each Alternative</a:t>
          </a:r>
          <a:endParaRPr lang="en-US" sz="1190" b="1" dirty="0">
            <a:solidFill>
              <a:schemeClr val="tx1"/>
            </a:solidFill>
          </a:endParaRPr>
        </a:p>
      </dgm:t>
    </dgm:pt>
    <dgm:pt modelId="{C0EA194C-082E-4895-B411-9E95C5A47BD4}" type="parTrans" cxnId="{97B3C427-DD0A-45A5-B392-2EBCD71C3F41}">
      <dgm:prSet/>
      <dgm:spPr/>
      <dgm:t>
        <a:bodyPr/>
        <a:lstStyle/>
        <a:p>
          <a:endParaRPr lang="en-US" sz="1190" b="1">
            <a:solidFill>
              <a:schemeClr val="tx1"/>
            </a:solidFill>
          </a:endParaRPr>
        </a:p>
      </dgm:t>
    </dgm:pt>
    <dgm:pt modelId="{B2F93A38-3A87-4B18-AE7B-9287E3508113}" type="sibTrans" cxnId="{97B3C427-DD0A-45A5-B392-2EBCD71C3F41}">
      <dgm:prSet/>
      <dgm:spPr/>
      <dgm:t>
        <a:bodyPr/>
        <a:lstStyle/>
        <a:p>
          <a:endParaRPr lang="en-US" sz="1190" b="1">
            <a:solidFill>
              <a:schemeClr val="tx1"/>
            </a:solidFill>
          </a:endParaRPr>
        </a:p>
      </dgm:t>
    </dgm:pt>
    <dgm:pt modelId="{E28B8413-99C9-469C-91B1-7BFA751C7DCF}">
      <dgm:prSet phldrT="[Text]" custT="1"/>
      <dgm:spPr/>
      <dgm:t>
        <a:bodyPr/>
        <a:lstStyle/>
        <a:p>
          <a:pPr>
            <a:lnSpc>
              <a:spcPct val="80000"/>
            </a:lnSpc>
            <a:spcAft>
              <a:spcPts val="0"/>
            </a:spcAft>
          </a:pPr>
          <a:r>
            <a:rPr lang="en-US" sz="1190" b="1" dirty="0" smtClean="0"/>
            <a:t>5. Identify Quantifiable and </a:t>
          </a:r>
        </a:p>
        <a:p>
          <a:pPr>
            <a:lnSpc>
              <a:spcPct val="80000"/>
            </a:lnSpc>
            <a:spcAft>
              <a:spcPts val="0"/>
            </a:spcAft>
          </a:pPr>
          <a:r>
            <a:rPr lang="en-US" sz="1190" b="1" dirty="0" smtClean="0"/>
            <a:t>Non- Quantifiable Benefits</a:t>
          </a:r>
          <a:endParaRPr lang="en-US" sz="1190" b="1" dirty="0"/>
        </a:p>
      </dgm:t>
    </dgm:pt>
    <dgm:pt modelId="{C0EB74BC-2613-49F0-AC3F-884DFEC3571C}" type="parTrans" cxnId="{112FEE7A-6C82-44C2-9AF7-DD617CEC90AF}">
      <dgm:prSet/>
      <dgm:spPr/>
      <dgm:t>
        <a:bodyPr/>
        <a:lstStyle/>
        <a:p>
          <a:endParaRPr lang="en-US" sz="1190" b="1">
            <a:solidFill>
              <a:schemeClr val="tx1"/>
            </a:solidFill>
          </a:endParaRPr>
        </a:p>
      </dgm:t>
    </dgm:pt>
    <dgm:pt modelId="{8672E130-3FB4-424C-93B0-98A7E16A1E4D}" type="sibTrans" cxnId="{112FEE7A-6C82-44C2-9AF7-DD617CEC90AF}">
      <dgm:prSet/>
      <dgm:spPr/>
      <dgm:t>
        <a:bodyPr/>
        <a:lstStyle/>
        <a:p>
          <a:endParaRPr lang="en-US" sz="1190" b="1">
            <a:solidFill>
              <a:schemeClr val="tx1"/>
            </a:solidFill>
          </a:endParaRPr>
        </a:p>
      </dgm:t>
    </dgm:pt>
    <dgm:pt modelId="{A861FA0C-DFD1-4BBE-98E8-24D014A15335}">
      <dgm:prSet phldrT="[Text]" custT="1"/>
      <dgm:spPr/>
      <dgm:t>
        <a:bodyPr/>
        <a:lstStyle/>
        <a:p>
          <a:pPr>
            <a:lnSpc>
              <a:spcPct val="80000"/>
            </a:lnSpc>
            <a:spcAft>
              <a:spcPts val="0"/>
            </a:spcAft>
          </a:pPr>
          <a:r>
            <a:rPr lang="en-US" sz="1190" b="1" dirty="0" smtClean="0"/>
            <a:t>6. Define Alternative </a:t>
          </a:r>
        </a:p>
        <a:p>
          <a:pPr>
            <a:lnSpc>
              <a:spcPct val="80000"/>
            </a:lnSpc>
            <a:spcAft>
              <a:spcPts val="0"/>
            </a:spcAft>
          </a:pPr>
          <a:r>
            <a:rPr lang="en-US" sz="1190" b="1" dirty="0" smtClean="0"/>
            <a:t>Selection Criteria</a:t>
          </a:r>
          <a:endParaRPr lang="en-US" sz="1190" b="1" dirty="0"/>
        </a:p>
      </dgm:t>
    </dgm:pt>
    <dgm:pt modelId="{A78A4FD0-7646-414F-B647-1A66DC815570}" type="parTrans" cxnId="{8437ADDB-C2F8-47C3-869F-3A8E1A5B585D}">
      <dgm:prSet/>
      <dgm:spPr/>
      <dgm:t>
        <a:bodyPr/>
        <a:lstStyle/>
        <a:p>
          <a:endParaRPr lang="en-US" sz="1190" b="1">
            <a:solidFill>
              <a:schemeClr val="tx1"/>
            </a:solidFill>
          </a:endParaRPr>
        </a:p>
      </dgm:t>
    </dgm:pt>
    <dgm:pt modelId="{B69662F8-5047-43AC-A410-140D11660EC0}" type="sibTrans" cxnId="{8437ADDB-C2F8-47C3-869F-3A8E1A5B585D}">
      <dgm:prSet/>
      <dgm:spPr/>
      <dgm:t>
        <a:bodyPr/>
        <a:lstStyle/>
        <a:p>
          <a:endParaRPr lang="en-US" sz="1190" b="1">
            <a:solidFill>
              <a:schemeClr val="tx1"/>
            </a:solidFill>
          </a:endParaRPr>
        </a:p>
      </dgm:t>
    </dgm:pt>
    <dgm:pt modelId="{9890A59A-0E29-4918-B969-56BE80739FC6}">
      <dgm:prSet phldrT="[Text]" custT="1"/>
      <dgm:spPr/>
      <dgm:t>
        <a:bodyPr/>
        <a:lstStyle/>
        <a:p>
          <a:pPr>
            <a:lnSpc>
              <a:spcPct val="80000"/>
            </a:lnSpc>
            <a:spcAft>
              <a:spcPts val="0"/>
            </a:spcAft>
          </a:pPr>
          <a:r>
            <a:rPr lang="en-US" sz="1190" b="1" dirty="0" smtClean="0"/>
            <a:t>7.  Compare Alternatives</a:t>
          </a:r>
          <a:endParaRPr lang="en-US" sz="1190" b="1" dirty="0"/>
        </a:p>
      </dgm:t>
    </dgm:pt>
    <dgm:pt modelId="{7DC4EF6E-32C6-4FEB-94B6-20D002874082}" type="parTrans" cxnId="{F542EA17-18D0-4430-8194-18AC734B86ED}">
      <dgm:prSet/>
      <dgm:spPr/>
      <dgm:t>
        <a:bodyPr/>
        <a:lstStyle/>
        <a:p>
          <a:endParaRPr lang="en-US" sz="1190" b="1">
            <a:solidFill>
              <a:schemeClr val="tx1"/>
            </a:solidFill>
          </a:endParaRPr>
        </a:p>
      </dgm:t>
    </dgm:pt>
    <dgm:pt modelId="{1D0E72C1-304A-4CEF-B327-40A344AB15EA}" type="sibTrans" cxnId="{F542EA17-18D0-4430-8194-18AC734B86ED}">
      <dgm:prSet/>
      <dgm:spPr/>
      <dgm:t>
        <a:bodyPr/>
        <a:lstStyle/>
        <a:p>
          <a:endParaRPr lang="en-US" sz="1190" b="1">
            <a:solidFill>
              <a:schemeClr val="tx1"/>
            </a:solidFill>
          </a:endParaRPr>
        </a:p>
      </dgm:t>
    </dgm:pt>
    <dgm:pt modelId="{2084D5D8-D562-49E5-B56E-3C93E00653EF}">
      <dgm:prSet phldrT="[Text]" custT="1"/>
      <dgm:spPr/>
      <dgm:t>
        <a:bodyPr/>
        <a:lstStyle/>
        <a:p>
          <a:pPr>
            <a:lnSpc>
              <a:spcPct val="80000"/>
            </a:lnSpc>
            <a:spcAft>
              <a:spcPts val="0"/>
            </a:spcAft>
          </a:pPr>
          <a:r>
            <a:rPr lang="en-US" sz="1190" b="1" dirty="0" smtClean="0"/>
            <a:t>8.  Report Results and Recommendations</a:t>
          </a:r>
          <a:endParaRPr lang="en-US" sz="1190" b="1" dirty="0"/>
        </a:p>
      </dgm:t>
    </dgm:pt>
    <dgm:pt modelId="{D9899105-E10A-45BF-B029-00AC2431A984}" type="parTrans" cxnId="{E3A06065-5B83-46A3-9A7A-B6FFF8F37378}">
      <dgm:prSet/>
      <dgm:spPr/>
      <dgm:t>
        <a:bodyPr/>
        <a:lstStyle/>
        <a:p>
          <a:endParaRPr lang="en-US" sz="1190" b="1">
            <a:solidFill>
              <a:schemeClr val="tx1"/>
            </a:solidFill>
          </a:endParaRPr>
        </a:p>
      </dgm:t>
    </dgm:pt>
    <dgm:pt modelId="{D2474D4E-D0F3-4E8E-A917-42D3731327E7}" type="sibTrans" cxnId="{E3A06065-5B83-46A3-9A7A-B6FFF8F37378}">
      <dgm:prSet/>
      <dgm:spPr/>
      <dgm:t>
        <a:bodyPr/>
        <a:lstStyle/>
        <a:p>
          <a:endParaRPr lang="en-US" sz="1190" b="1">
            <a:solidFill>
              <a:schemeClr val="tx1"/>
            </a:solidFill>
          </a:endParaRPr>
        </a:p>
      </dgm:t>
    </dgm:pt>
    <dgm:pt modelId="{CF076F26-A36D-48DF-A765-FB9521E5B73A}">
      <dgm:prSet phldrT="[Text]" custT="1"/>
      <dgm:spPr/>
      <dgm:t>
        <a:bodyPr/>
        <a:lstStyle/>
        <a:p>
          <a:pPr>
            <a:lnSpc>
              <a:spcPct val="80000"/>
            </a:lnSpc>
            <a:spcAft>
              <a:spcPts val="0"/>
            </a:spcAft>
          </a:pPr>
          <a:r>
            <a:rPr lang="en-US" sz="1190" b="1" dirty="0" smtClean="0"/>
            <a:t>2. Define the Scope; Formulate Facts and Assumptions</a:t>
          </a:r>
          <a:endParaRPr lang="en-US" sz="1190" b="1" dirty="0"/>
        </a:p>
      </dgm:t>
    </dgm:pt>
    <dgm:pt modelId="{C046D3EB-070D-42B2-9FB3-BA0504C40F45}" type="parTrans" cxnId="{61FF8027-CE1A-4A70-B54C-2783EE49C123}">
      <dgm:prSet/>
      <dgm:spPr/>
      <dgm:t>
        <a:bodyPr/>
        <a:lstStyle/>
        <a:p>
          <a:endParaRPr lang="en-US" sz="1190">
            <a:solidFill>
              <a:schemeClr val="tx1"/>
            </a:solidFill>
          </a:endParaRPr>
        </a:p>
      </dgm:t>
    </dgm:pt>
    <dgm:pt modelId="{AB3669ED-5FB0-47AE-B5CA-9879019B60A9}" type="sibTrans" cxnId="{61FF8027-CE1A-4A70-B54C-2783EE49C123}">
      <dgm:prSet/>
      <dgm:spPr/>
      <dgm:t>
        <a:bodyPr/>
        <a:lstStyle/>
        <a:p>
          <a:endParaRPr lang="en-US" sz="1190">
            <a:solidFill>
              <a:schemeClr val="tx1"/>
            </a:solidFill>
          </a:endParaRPr>
        </a:p>
      </dgm:t>
    </dgm:pt>
    <dgm:pt modelId="{72543A36-2C1D-4C14-A7FD-A774211CA78A}" type="pres">
      <dgm:prSet presAssocID="{784453D1-8365-409A-90D7-C1BC5A116567}" presName="Name0" presStyleCnt="0">
        <dgm:presLayoutVars>
          <dgm:dir/>
          <dgm:animLvl val="lvl"/>
          <dgm:resizeHandles val="exact"/>
        </dgm:presLayoutVars>
      </dgm:prSet>
      <dgm:spPr/>
      <dgm:t>
        <a:bodyPr/>
        <a:lstStyle/>
        <a:p>
          <a:endParaRPr lang="en-US"/>
        </a:p>
      </dgm:t>
    </dgm:pt>
    <dgm:pt modelId="{3E31DECE-BBE7-420D-98CF-6CAB7BE526F0}" type="pres">
      <dgm:prSet presAssocID="{2084D5D8-D562-49E5-B56E-3C93E00653EF}" presName="boxAndChildren" presStyleCnt="0"/>
      <dgm:spPr/>
      <dgm:t>
        <a:bodyPr/>
        <a:lstStyle/>
        <a:p>
          <a:endParaRPr lang="en-US"/>
        </a:p>
      </dgm:t>
    </dgm:pt>
    <dgm:pt modelId="{C3C02C97-F6FF-48AE-943E-069E4991AC9F}" type="pres">
      <dgm:prSet presAssocID="{2084D5D8-D562-49E5-B56E-3C93E00653EF}" presName="parentTextBox" presStyleLbl="node1" presStyleIdx="0" presStyleCnt="8" custLinFactNeighborX="548"/>
      <dgm:spPr/>
      <dgm:t>
        <a:bodyPr/>
        <a:lstStyle/>
        <a:p>
          <a:endParaRPr lang="en-US"/>
        </a:p>
      </dgm:t>
    </dgm:pt>
    <dgm:pt modelId="{B175DA8D-66AC-4FC3-92E1-B022A7F84664}" type="pres">
      <dgm:prSet presAssocID="{1D0E72C1-304A-4CEF-B327-40A344AB15EA}" presName="sp" presStyleCnt="0"/>
      <dgm:spPr/>
      <dgm:t>
        <a:bodyPr/>
        <a:lstStyle/>
        <a:p>
          <a:endParaRPr lang="en-US"/>
        </a:p>
      </dgm:t>
    </dgm:pt>
    <dgm:pt modelId="{ABA29BB9-CFDE-468E-948E-FC2DF93B8CB0}" type="pres">
      <dgm:prSet presAssocID="{9890A59A-0E29-4918-B969-56BE80739FC6}" presName="arrowAndChildren" presStyleCnt="0"/>
      <dgm:spPr/>
      <dgm:t>
        <a:bodyPr/>
        <a:lstStyle/>
        <a:p>
          <a:endParaRPr lang="en-US"/>
        </a:p>
      </dgm:t>
    </dgm:pt>
    <dgm:pt modelId="{5CEBEB0B-5D88-4B54-8715-2DB78ADD74DC}" type="pres">
      <dgm:prSet presAssocID="{9890A59A-0E29-4918-B969-56BE80739FC6}" presName="parentTextArrow" presStyleLbl="node1" presStyleIdx="1" presStyleCnt="8"/>
      <dgm:spPr/>
      <dgm:t>
        <a:bodyPr/>
        <a:lstStyle/>
        <a:p>
          <a:endParaRPr lang="en-US"/>
        </a:p>
      </dgm:t>
    </dgm:pt>
    <dgm:pt modelId="{24007370-7707-46A0-A7DF-3F96B2007295}" type="pres">
      <dgm:prSet presAssocID="{B69662F8-5047-43AC-A410-140D11660EC0}" presName="sp" presStyleCnt="0"/>
      <dgm:spPr/>
      <dgm:t>
        <a:bodyPr/>
        <a:lstStyle/>
        <a:p>
          <a:endParaRPr lang="en-US"/>
        </a:p>
      </dgm:t>
    </dgm:pt>
    <dgm:pt modelId="{70E6E787-EF62-487A-952A-BCF74690FFA0}" type="pres">
      <dgm:prSet presAssocID="{A861FA0C-DFD1-4BBE-98E8-24D014A15335}" presName="arrowAndChildren" presStyleCnt="0"/>
      <dgm:spPr/>
      <dgm:t>
        <a:bodyPr/>
        <a:lstStyle/>
        <a:p>
          <a:endParaRPr lang="en-US"/>
        </a:p>
      </dgm:t>
    </dgm:pt>
    <dgm:pt modelId="{03229E35-FFC8-4968-9BB4-9AFBE23E05BD}" type="pres">
      <dgm:prSet presAssocID="{A861FA0C-DFD1-4BBE-98E8-24D014A15335}" presName="parentTextArrow" presStyleLbl="node1" presStyleIdx="2" presStyleCnt="8"/>
      <dgm:spPr/>
      <dgm:t>
        <a:bodyPr/>
        <a:lstStyle/>
        <a:p>
          <a:endParaRPr lang="en-US"/>
        </a:p>
      </dgm:t>
    </dgm:pt>
    <dgm:pt modelId="{DAD0C251-B45E-4153-8AAD-424336B294A2}" type="pres">
      <dgm:prSet presAssocID="{8672E130-3FB4-424C-93B0-98A7E16A1E4D}" presName="sp" presStyleCnt="0"/>
      <dgm:spPr/>
      <dgm:t>
        <a:bodyPr/>
        <a:lstStyle/>
        <a:p>
          <a:endParaRPr lang="en-US"/>
        </a:p>
      </dgm:t>
    </dgm:pt>
    <dgm:pt modelId="{F4193176-B5D1-4420-A7F2-262CC504D380}" type="pres">
      <dgm:prSet presAssocID="{E28B8413-99C9-469C-91B1-7BFA751C7DCF}" presName="arrowAndChildren" presStyleCnt="0"/>
      <dgm:spPr/>
      <dgm:t>
        <a:bodyPr/>
        <a:lstStyle/>
        <a:p>
          <a:endParaRPr lang="en-US"/>
        </a:p>
      </dgm:t>
    </dgm:pt>
    <dgm:pt modelId="{CA585CC8-B3E7-438D-B40D-CE0EF2DAFD60}" type="pres">
      <dgm:prSet presAssocID="{E28B8413-99C9-469C-91B1-7BFA751C7DCF}" presName="parentTextArrow" presStyleLbl="node1" presStyleIdx="3" presStyleCnt="8" custLinFactNeighborX="-3571" custLinFactNeighborY="1966"/>
      <dgm:spPr/>
      <dgm:t>
        <a:bodyPr/>
        <a:lstStyle/>
        <a:p>
          <a:endParaRPr lang="en-US"/>
        </a:p>
      </dgm:t>
    </dgm:pt>
    <dgm:pt modelId="{C5107405-F895-4489-B9CE-C97E9279B58C}" type="pres">
      <dgm:prSet presAssocID="{B2F93A38-3A87-4B18-AE7B-9287E3508113}" presName="sp" presStyleCnt="0"/>
      <dgm:spPr/>
      <dgm:t>
        <a:bodyPr/>
        <a:lstStyle/>
        <a:p>
          <a:endParaRPr lang="en-US"/>
        </a:p>
      </dgm:t>
    </dgm:pt>
    <dgm:pt modelId="{E890E110-3759-4C2C-85FE-6B7707970EAE}" type="pres">
      <dgm:prSet presAssocID="{68FF9AA9-C7B8-45BF-A793-B6E59182E492}" presName="arrowAndChildren" presStyleCnt="0"/>
      <dgm:spPr/>
      <dgm:t>
        <a:bodyPr/>
        <a:lstStyle/>
        <a:p>
          <a:endParaRPr lang="en-US"/>
        </a:p>
      </dgm:t>
    </dgm:pt>
    <dgm:pt modelId="{84535E4B-487E-44EA-A762-CA02F328E10B}" type="pres">
      <dgm:prSet presAssocID="{68FF9AA9-C7B8-45BF-A793-B6E59182E492}" presName="parentTextArrow" presStyleLbl="node1" presStyleIdx="4" presStyleCnt="8"/>
      <dgm:spPr/>
      <dgm:t>
        <a:bodyPr/>
        <a:lstStyle/>
        <a:p>
          <a:endParaRPr lang="en-US"/>
        </a:p>
      </dgm:t>
    </dgm:pt>
    <dgm:pt modelId="{581190EF-9480-485F-913D-8176321F211E}" type="pres">
      <dgm:prSet presAssocID="{5AF783F9-7F9F-4BFD-B564-227C2D3F2D40}" presName="sp" presStyleCnt="0"/>
      <dgm:spPr/>
      <dgm:t>
        <a:bodyPr/>
        <a:lstStyle/>
        <a:p>
          <a:endParaRPr lang="en-US"/>
        </a:p>
      </dgm:t>
    </dgm:pt>
    <dgm:pt modelId="{1C154A0D-28A4-469F-84FE-0353CB404696}" type="pres">
      <dgm:prSet presAssocID="{411155A4-0CB5-4E9A-BCC7-477242FAEA32}" presName="arrowAndChildren" presStyleCnt="0"/>
      <dgm:spPr/>
      <dgm:t>
        <a:bodyPr/>
        <a:lstStyle/>
        <a:p>
          <a:endParaRPr lang="en-US"/>
        </a:p>
      </dgm:t>
    </dgm:pt>
    <dgm:pt modelId="{92BD511C-4EEC-4A2D-B3C2-D9608F5F47A5}" type="pres">
      <dgm:prSet presAssocID="{411155A4-0CB5-4E9A-BCC7-477242FAEA32}" presName="parentTextArrow" presStyleLbl="node1" presStyleIdx="5" presStyleCnt="8"/>
      <dgm:spPr/>
      <dgm:t>
        <a:bodyPr/>
        <a:lstStyle/>
        <a:p>
          <a:endParaRPr lang="en-US"/>
        </a:p>
      </dgm:t>
    </dgm:pt>
    <dgm:pt modelId="{5EA52444-5765-4A94-BA06-5580135B33E3}" type="pres">
      <dgm:prSet presAssocID="{AB3669ED-5FB0-47AE-B5CA-9879019B60A9}" presName="sp" presStyleCnt="0"/>
      <dgm:spPr/>
      <dgm:t>
        <a:bodyPr/>
        <a:lstStyle/>
        <a:p>
          <a:endParaRPr lang="en-US"/>
        </a:p>
      </dgm:t>
    </dgm:pt>
    <dgm:pt modelId="{BDF4D9B7-A44B-4C03-B3D7-CF0458F95FBB}" type="pres">
      <dgm:prSet presAssocID="{CF076F26-A36D-48DF-A765-FB9521E5B73A}" presName="arrowAndChildren" presStyleCnt="0"/>
      <dgm:spPr/>
      <dgm:t>
        <a:bodyPr/>
        <a:lstStyle/>
        <a:p>
          <a:endParaRPr lang="en-US"/>
        </a:p>
      </dgm:t>
    </dgm:pt>
    <dgm:pt modelId="{94FF17FD-8EF5-4814-AECD-4896524E6E99}" type="pres">
      <dgm:prSet presAssocID="{CF076F26-A36D-48DF-A765-FB9521E5B73A}" presName="parentTextArrow" presStyleLbl="node1" presStyleIdx="6" presStyleCnt="8"/>
      <dgm:spPr/>
      <dgm:t>
        <a:bodyPr/>
        <a:lstStyle/>
        <a:p>
          <a:endParaRPr lang="en-US"/>
        </a:p>
      </dgm:t>
    </dgm:pt>
    <dgm:pt modelId="{DA0252D8-96DC-4A13-8CCA-858BDFC2D695}" type="pres">
      <dgm:prSet presAssocID="{D6F0B71D-E702-4317-9B68-5BD7A4969634}" presName="sp" presStyleCnt="0"/>
      <dgm:spPr/>
      <dgm:t>
        <a:bodyPr/>
        <a:lstStyle/>
        <a:p>
          <a:endParaRPr lang="en-US"/>
        </a:p>
      </dgm:t>
    </dgm:pt>
    <dgm:pt modelId="{7AA80CF6-B86D-4252-9404-4B7D2861324C}" type="pres">
      <dgm:prSet presAssocID="{68A84132-BE11-4A71-966C-67FEBC53F4EE}" presName="arrowAndChildren" presStyleCnt="0"/>
      <dgm:spPr/>
      <dgm:t>
        <a:bodyPr/>
        <a:lstStyle/>
        <a:p>
          <a:endParaRPr lang="en-US"/>
        </a:p>
      </dgm:t>
    </dgm:pt>
    <dgm:pt modelId="{59FC3274-AA25-43D5-8895-0001B4457CEB}" type="pres">
      <dgm:prSet presAssocID="{68A84132-BE11-4A71-966C-67FEBC53F4EE}" presName="parentTextArrow" presStyleLbl="node1" presStyleIdx="7" presStyleCnt="8"/>
      <dgm:spPr/>
      <dgm:t>
        <a:bodyPr/>
        <a:lstStyle/>
        <a:p>
          <a:endParaRPr lang="en-US"/>
        </a:p>
      </dgm:t>
    </dgm:pt>
  </dgm:ptLst>
  <dgm:cxnLst>
    <dgm:cxn modelId="{028D30D5-7D5E-44D5-90A3-E14CAAD94750}" type="presOf" srcId="{CF076F26-A36D-48DF-A765-FB9521E5B73A}" destId="{94FF17FD-8EF5-4814-AECD-4896524E6E99}" srcOrd="0" destOrd="0" presId="urn:microsoft.com/office/officeart/2005/8/layout/process4"/>
    <dgm:cxn modelId="{06999F8A-FA35-47C0-90B2-1E6BB4AECFF0}" srcId="{784453D1-8365-409A-90D7-C1BC5A116567}" destId="{68A84132-BE11-4A71-966C-67FEBC53F4EE}" srcOrd="0" destOrd="0" parTransId="{4AC98792-809A-4D14-81F5-F722D4F18BF2}" sibTransId="{D6F0B71D-E702-4317-9B68-5BD7A4969634}"/>
    <dgm:cxn modelId="{F2F6C065-1965-4C29-9B28-14BE25B21E06}" type="presOf" srcId="{68FF9AA9-C7B8-45BF-A793-B6E59182E492}" destId="{84535E4B-487E-44EA-A762-CA02F328E10B}" srcOrd="0" destOrd="0" presId="urn:microsoft.com/office/officeart/2005/8/layout/process4"/>
    <dgm:cxn modelId="{97B3C427-DD0A-45A5-B392-2EBCD71C3F41}" srcId="{784453D1-8365-409A-90D7-C1BC5A116567}" destId="{68FF9AA9-C7B8-45BF-A793-B6E59182E492}" srcOrd="3" destOrd="0" parTransId="{C0EA194C-082E-4895-B411-9E95C5A47BD4}" sibTransId="{B2F93A38-3A87-4B18-AE7B-9287E3508113}"/>
    <dgm:cxn modelId="{D6AE6253-7EA1-45A6-8125-D6ACFB44A6AF}" type="presOf" srcId="{784453D1-8365-409A-90D7-C1BC5A116567}" destId="{72543A36-2C1D-4C14-A7FD-A774211CA78A}" srcOrd="0" destOrd="0" presId="urn:microsoft.com/office/officeart/2005/8/layout/process4"/>
    <dgm:cxn modelId="{13BE9A62-AEFE-4DC1-9A93-DA42186D0191}" type="presOf" srcId="{E28B8413-99C9-469C-91B1-7BFA751C7DCF}" destId="{CA585CC8-B3E7-438D-B40D-CE0EF2DAFD60}" srcOrd="0" destOrd="0" presId="urn:microsoft.com/office/officeart/2005/8/layout/process4"/>
    <dgm:cxn modelId="{FB981C59-D63C-42A9-8FB9-8B909CF731D0}" type="presOf" srcId="{411155A4-0CB5-4E9A-BCC7-477242FAEA32}" destId="{92BD511C-4EEC-4A2D-B3C2-D9608F5F47A5}" srcOrd="0" destOrd="0" presId="urn:microsoft.com/office/officeart/2005/8/layout/process4"/>
    <dgm:cxn modelId="{61FF8027-CE1A-4A70-B54C-2783EE49C123}" srcId="{784453D1-8365-409A-90D7-C1BC5A116567}" destId="{CF076F26-A36D-48DF-A765-FB9521E5B73A}" srcOrd="1" destOrd="0" parTransId="{C046D3EB-070D-42B2-9FB3-BA0504C40F45}" sibTransId="{AB3669ED-5FB0-47AE-B5CA-9879019B60A9}"/>
    <dgm:cxn modelId="{112FEE7A-6C82-44C2-9AF7-DD617CEC90AF}" srcId="{784453D1-8365-409A-90D7-C1BC5A116567}" destId="{E28B8413-99C9-469C-91B1-7BFA751C7DCF}" srcOrd="4" destOrd="0" parTransId="{C0EB74BC-2613-49F0-AC3F-884DFEC3571C}" sibTransId="{8672E130-3FB4-424C-93B0-98A7E16A1E4D}"/>
    <dgm:cxn modelId="{F542EA17-18D0-4430-8194-18AC734B86ED}" srcId="{784453D1-8365-409A-90D7-C1BC5A116567}" destId="{9890A59A-0E29-4918-B969-56BE80739FC6}" srcOrd="6" destOrd="0" parTransId="{7DC4EF6E-32C6-4FEB-94B6-20D002874082}" sibTransId="{1D0E72C1-304A-4CEF-B327-40A344AB15EA}"/>
    <dgm:cxn modelId="{04149A4F-825E-4B93-89A9-26080BAF8045}" srcId="{784453D1-8365-409A-90D7-C1BC5A116567}" destId="{411155A4-0CB5-4E9A-BCC7-477242FAEA32}" srcOrd="2" destOrd="0" parTransId="{96BF51D6-1F4D-4698-9D27-23C5CF884B53}" sibTransId="{5AF783F9-7F9F-4BFD-B564-227C2D3F2D40}"/>
    <dgm:cxn modelId="{8437ADDB-C2F8-47C3-869F-3A8E1A5B585D}" srcId="{784453D1-8365-409A-90D7-C1BC5A116567}" destId="{A861FA0C-DFD1-4BBE-98E8-24D014A15335}" srcOrd="5" destOrd="0" parTransId="{A78A4FD0-7646-414F-B647-1A66DC815570}" sibTransId="{B69662F8-5047-43AC-A410-140D11660EC0}"/>
    <dgm:cxn modelId="{E3A06065-5B83-46A3-9A7A-B6FFF8F37378}" srcId="{784453D1-8365-409A-90D7-C1BC5A116567}" destId="{2084D5D8-D562-49E5-B56E-3C93E00653EF}" srcOrd="7" destOrd="0" parTransId="{D9899105-E10A-45BF-B029-00AC2431A984}" sibTransId="{D2474D4E-D0F3-4E8E-A917-42D3731327E7}"/>
    <dgm:cxn modelId="{DF941A81-8C4D-4AE5-B836-5B2AB18C19A4}" type="presOf" srcId="{A861FA0C-DFD1-4BBE-98E8-24D014A15335}" destId="{03229E35-FFC8-4968-9BB4-9AFBE23E05BD}" srcOrd="0" destOrd="0" presId="urn:microsoft.com/office/officeart/2005/8/layout/process4"/>
    <dgm:cxn modelId="{9CC0EEA6-CBB6-455E-8C64-32731C07B723}" type="presOf" srcId="{68A84132-BE11-4A71-966C-67FEBC53F4EE}" destId="{59FC3274-AA25-43D5-8895-0001B4457CEB}" srcOrd="0" destOrd="0" presId="urn:microsoft.com/office/officeart/2005/8/layout/process4"/>
    <dgm:cxn modelId="{5DCAB91E-214B-4937-9A43-5F13D3675347}" type="presOf" srcId="{2084D5D8-D562-49E5-B56E-3C93E00653EF}" destId="{C3C02C97-F6FF-48AE-943E-069E4991AC9F}" srcOrd="0" destOrd="0" presId="urn:microsoft.com/office/officeart/2005/8/layout/process4"/>
    <dgm:cxn modelId="{7B25FD16-E03C-49DA-9855-4AE964731D71}" type="presOf" srcId="{9890A59A-0E29-4918-B969-56BE80739FC6}" destId="{5CEBEB0B-5D88-4B54-8715-2DB78ADD74DC}" srcOrd="0" destOrd="0" presId="urn:microsoft.com/office/officeart/2005/8/layout/process4"/>
    <dgm:cxn modelId="{BD240818-4816-4656-A4B1-A4BB29841350}" type="presParOf" srcId="{72543A36-2C1D-4C14-A7FD-A774211CA78A}" destId="{3E31DECE-BBE7-420D-98CF-6CAB7BE526F0}" srcOrd="0" destOrd="0" presId="urn:microsoft.com/office/officeart/2005/8/layout/process4"/>
    <dgm:cxn modelId="{143DA10F-A689-4010-8B98-D747A3433C2E}" type="presParOf" srcId="{3E31DECE-BBE7-420D-98CF-6CAB7BE526F0}" destId="{C3C02C97-F6FF-48AE-943E-069E4991AC9F}" srcOrd="0" destOrd="0" presId="urn:microsoft.com/office/officeart/2005/8/layout/process4"/>
    <dgm:cxn modelId="{53BD1BEA-1844-4FC1-A10C-A7CD68CE84B6}" type="presParOf" srcId="{72543A36-2C1D-4C14-A7FD-A774211CA78A}" destId="{B175DA8D-66AC-4FC3-92E1-B022A7F84664}" srcOrd="1" destOrd="0" presId="urn:microsoft.com/office/officeart/2005/8/layout/process4"/>
    <dgm:cxn modelId="{01260249-C15F-497D-8F9D-AC5186EF8042}" type="presParOf" srcId="{72543A36-2C1D-4C14-A7FD-A774211CA78A}" destId="{ABA29BB9-CFDE-468E-948E-FC2DF93B8CB0}" srcOrd="2" destOrd="0" presId="urn:microsoft.com/office/officeart/2005/8/layout/process4"/>
    <dgm:cxn modelId="{80EA4B09-782D-411A-815A-D3DF1F8064EC}" type="presParOf" srcId="{ABA29BB9-CFDE-468E-948E-FC2DF93B8CB0}" destId="{5CEBEB0B-5D88-4B54-8715-2DB78ADD74DC}" srcOrd="0" destOrd="0" presId="urn:microsoft.com/office/officeart/2005/8/layout/process4"/>
    <dgm:cxn modelId="{AA9379D1-EA33-4D96-B666-B023085F8C03}" type="presParOf" srcId="{72543A36-2C1D-4C14-A7FD-A774211CA78A}" destId="{24007370-7707-46A0-A7DF-3F96B2007295}" srcOrd="3" destOrd="0" presId="urn:microsoft.com/office/officeart/2005/8/layout/process4"/>
    <dgm:cxn modelId="{A23F3654-A750-46D1-96D6-258F1CB56010}" type="presParOf" srcId="{72543A36-2C1D-4C14-A7FD-A774211CA78A}" destId="{70E6E787-EF62-487A-952A-BCF74690FFA0}" srcOrd="4" destOrd="0" presId="urn:microsoft.com/office/officeart/2005/8/layout/process4"/>
    <dgm:cxn modelId="{5FB6B1D3-631B-4B6D-841D-E846C69D2218}" type="presParOf" srcId="{70E6E787-EF62-487A-952A-BCF74690FFA0}" destId="{03229E35-FFC8-4968-9BB4-9AFBE23E05BD}" srcOrd="0" destOrd="0" presId="urn:microsoft.com/office/officeart/2005/8/layout/process4"/>
    <dgm:cxn modelId="{7BB142BF-7E9B-4FFE-A096-069E9989517A}" type="presParOf" srcId="{72543A36-2C1D-4C14-A7FD-A774211CA78A}" destId="{DAD0C251-B45E-4153-8AAD-424336B294A2}" srcOrd="5" destOrd="0" presId="urn:microsoft.com/office/officeart/2005/8/layout/process4"/>
    <dgm:cxn modelId="{40EFFDBE-AE09-4248-A9DA-9F0350F27174}" type="presParOf" srcId="{72543A36-2C1D-4C14-A7FD-A774211CA78A}" destId="{F4193176-B5D1-4420-A7F2-262CC504D380}" srcOrd="6" destOrd="0" presId="urn:microsoft.com/office/officeart/2005/8/layout/process4"/>
    <dgm:cxn modelId="{78E5C793-BA1A-4E34-9468-853E7935ACD8}" type="presParOf" srcId="{F4193176-B5D1-4420-A7F2-262CC504D380}" destId="{CA585CC8-B3E7-438D-B40D-CE0EF2DAFD60}" srcOrd="0" destOrd="0" presId="urn:microsoft.com/office/officeart/2005/8/layout/process4"/>
    <dgm:cxn modelId="{B7CACA71-8B4B-4396-858D-981A5C8D143A}" type="presParOf" srcId="{72543A36-2C1D-4C14-A7FD-A774211CA78A}" destId="{C5107405-F895-4489-B9CE-C97E9279B58C}" srcOrd="7" destOrd="0" presId="urn:microsoft.com/office/officeart/2005/8/layout/process4"/>
    <dgm:cxn modelId="{BBA543D0-737B-43E5-A9D5-83E724BDFE4D}" type="presParOf" srcId="{72543A36-2C1D-4C14-A7FD-A774211CA78A}" destId="{E890E110-3759-4C2C-85FE-6B7707970EAE}" srcOrd="8" destOrd="0" presId="urn:microsoft.com/office/officeart/2005/8/layout/process4"/>
    <dgm:cxn modelId="{1528675F-6330-4DDA-8D5C-EED9241C992E}" type="presParOf" srcId="{E890E110-3759-4C2C-85FE-6B7707970EAE}" destId="{84535E4B-487E-44EA-A762-CA02F328E10B}" srcOrd="0" destOrd="0" presId="urn:microsoft.com/office/officeart/2005/8/layout/process4"/>
    <dgm:cxn modelId="{167374D6-F413-4184-B050-3FB3E3838FB5}" type="presParOf" srcId="{72543A36-2C1D-4C14-A7FD-A774211CA78A}" destId="{581190EF-9480-485F-913D-8176321F211E}" srcOrd="9" destOrd="0" presId="urn:microsoft.com/office/officeart/2005/8/layout/process4"/>
    <dgm:cxn modelId="{CCEDF987-1C5A-465C-ACDB-D543B6A69024}" type="presParOf" srcId="{72543A36-2C1D-4C14-A7FD-A774211CA78A}" destId="{1C154A0D-28A4-469F-84FE-0353CB404696}" srcOrd="10" destOrd="0" presId="urn:microsoft.com/office/officeart/2005/8/layout/process4"/>
    <dgm:cxn modelId="{FEC83DDD-F095-499D-B758-1A1367CDECBD}" type="presParOf" srcId="{1C154A0D-28A4-469F-84FE-0353CB404696}" destId="{92BD511C-4EEC-4A2D-B3C2-D9608F5F47A5}" srcOrd="0" destOrd="0" presId="urn:microsoft.com/office/officeart/2005/8/layout/process4"/>
    <dgm:cxn modelId="{B6988FE0-E5BF-4AE2-B384-AB1895743FF6}" type="presParOf" srcId="{72543A36-2C1D-4C14-A7FD-A774211CA78A}" destId="{5EA52444-5765-4A94-BA06-5580135B33E3}" srcOrd="11" destOrd="0" presId="urn:microsoft.com/office/officeart/2005/8/layout/process4"/>
    <dgm:cxn modelId="{90FEA506-2A6E-45BC-94AD-1DB825035BAF}" type="presParOf" srcId="{72543A36-2C1D-4C14-A7FD-A774211CA78A}" destId="{BDF4D9B7-A44B-4C03-B3D7-CF0458F95FBB}" srcOrd="12" destOrd="0" presId="urn:microsoft.com/office/officeart/2005/8/layout/process4"/>
    <dgm:cxn modelId="{41081AF4-2772-45E7-8459-B03E89CBBF29}" type="presParOf" srcId="{BDF4D9B7-A44B-4C03-B3D7-CF0458F95FBB}" destId="{94FF17FD-8EF5-4814-AECD-4896524E6E99}" srcOrd="0" destOrd="0" presId="urn:microsoft.com/office/officeart/2005/8/layout/process4"/>
    <dgm:cxn modelId="{B12A3A36-DD47-4BA0-B14C-CB049907D812}" type="presParOf" srcId="{72543A36-2C1D-4C14-A7FD-A774211CA78A}" destId="{DA0252D8-96DC-4A13-8CCA-858BDFC2D695}" srcOrd="13" destOrd="0" presId="urn:microsoft.com/office/officeart/2005/8/layout/process4"/>
    <dgm:cxn modelId="{4D47998A-B8BF-4920-A6C0-1A9C03E1C0E5}" type="presParOf" srcId="{72543A36-2C1D-4C14-A7FD-A774211CA78A}" destId="{7AA80CF6-B86D-4252-9404-4B7D2861324C}" srcOrd="14" destOrd="0" presId="urn:microsoft.com/office/officeart/2005/8/layout/process4"/>
    <dgm:cxn modelId="{F2A87C19-BB44-4BAF-849A-3F13903AC308}" type="presParOf" srcId="{7AA80CF6-B86D-4252-9404-4B7D2861324C}" destId="{59FC3274-AA25-43D5-8895-0001B4457CEB}" srcOrd="0" destOrd="0" presId="urn:microsoft.com/office/officeart/2005/8/layout/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C02C97-F6FF-48AE-943E-069E4991AC9F}">
      <dsp:nvSpPr>
        <dsp:cNvPr id="0" name=""/>
        <dsp:cNvSpPr/>
      </dsp:nvSpPr>
      <dsp:spPr>
        <a:xfrm>
          <a:off x="0" y="3760687"/>
          <a:ext cx="3200400" cy="3526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8.  Report Results and Recommendations</a:t>
          </a:r>
          <a:endParaRPr lang="en-US" sz="1190" b="1" kern="1200" dirty="0"/>
        </a:p>
      </dsp:txBody>
      <dsp:txXfrm>
        <a:off x="0" y="3760687"/>
        <a:ext cx="3200400" cy="352611"/>
      </dsp:txXfrm>
    </dsp:sp>
    <dsp:sp modelId="{5CEBEB0B-5D88-4B54-8715-2DB78ADD74DC}">
      <dsp:nvSpPr>
        <dsp:cNvPr id="0" name=""/>
        <dsp:cNvSpPr/>
      </dsp:nvSpPr>
      <dsp:spPr>
        <a:xfrm rot="10800000">
          <a:off x="0" y="3223660"/>
          <a:ext cx="3200400" cy="542315"/>
        </a:xfrm>
        <a:prstGeom prst="upArrowCallout">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7.  Compare Alternatives</a:t>
          </a:r>
          <a:endParaRPr lang="en-US" sz="1190" b="1" kern="1200" dirty="0"/>
        </a:p>
      </dsp:txBody>
      <dsp:txXfrm rot="10800000">
        <a:off x="0" y="3223660"/>
        <a:ext cx="3200400" cy="542315"/>
      </dsp:txXfrm>
    </dsp:sp>
    <dsp:sp modelId="{03229E35-FFC8-4968-9BB4-9AFBE23E05BD}">
      <dsp:nvSpPr>
        <dsp:cNvPr id="0" name=""/>
        <dsp:cNvSpPr/>
      </dsp:nvSpPr>
      <dsp:spPr>
        <a:xfrm rot="10800000">
          <a:off x="0" y="2686634"/>
          <a:ext cx="3200400" cy="542315"/>
        </a:xfrm>
        <a:prstGeom prst="upArrowCallout">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6. Define Alternative </a:t>
          </a:r>
        </a:p>
        <a:p>
          <a:pPr lvl="0" algn="ctr" defTabSz="528955">
            <a:lnSpc>
              <a:spcPct val="80000"/>
            </a:lnSpc>
            <a:spcBef>
              <a:spcPct val="0"/>
            </a:spcBef>
            <a:spcAft>
              <a:spcPts val="0"/>
            </a:spcAft>
          </a:pPr>
          <a:r>
            <a:rPr lang="en-US" sz="1190" b="1" kern="1200" dirty="0" smtClean="0"/>
            <a:t>Selection Criteria</a:t>
          </a:r>
          <a:endParaRPr lang="en-US" sz="1190" b="1" kern="1200" dirty="0"/>
        </a:p>
      </dsp:txBody>
      <dsp:txXfrm rot="10800000">
        <a:off x="0" y="2686634"/>
        <a:ext cx="3200400" cy="542315"/>
      </dsp:txXfrm>
    </dsp:sp>
    <dsp:sp modelId="{CA585CC8-B3E7-438D-B40D-CE0EF2DAFD60}">
      <dsp:nvSpPr>
        <dsp:cNvPr id="0" name=""/>
        <dsp:cNvSpPr/>
      </dsp:nvSpPr>
      <dsp:spPr>
        <a:xfrm rot="10800000">
          <a:off x="0" y="2160269"/>
          <a:ext cx="3200400" cy="542315"/>
        </a:xfrm>
        <a:prstGeom prst="upArrowCallout">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5. Identify Quantifiable and </a:t>
          </a:r>
        </a:p>
        <a:p>
          <a:pPr lvl="0" algn="ctr" defTabSz="528955">
            <a:lnSpc>
              <a:spcPct val="80000"/>
            </a:lnSpc>
            <a:spcBef>
              <a:spcPct val="0"/>
            </a:spcBef>
            <a:spcAft>
              <a:spcPts val="0"/>
            </a:spcAft>
          </a:pPr>
          <a:r>
            <a:rPr lang="en-US" sz="1190" b="1" kern="1200" dirty="0" smtClean="0"/>
            <a:t>Non- Quantifiable Benefits</a:t>
          </a:r>
          <a:endParaRPr lang="en-US" sz="1190" b="1" kern="1200" dirty="0"/>
        </a:p>
      </dsp:txBody>
      <dsp:txXfrm rot="10800000">
        <a:off x="0" y="2160269"/>
        <a:ext cx="3200400" cy="542315"/>
      </dsp:txXfrm>
    </dsp:sp>
    <dsp:sp modelId="{84535E4B-487E-44EA-A762-CA02F328E10B}">
      <dsp:nvSpPr>
        <dsp:cNvPr id="0" name=""/>
        <dsp:cNvSpPr/>
      </dsp:nvSpPr>
      <dsp:spPr>
        <a:xfrm rot="10800000">
          <a:off x="0" y="1612581"/>
          <a:ext cx="3200400" cy="542315"/>
        </a:xfrm>
        <a:prstGeom prst="upArrowCallout">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solidFill>
                <a:schemeClr val="tx1"/>
              </a:solidFill>
            </a:rPr>
            <a:t>4. Develop Cost Estimate for each Alternative</a:t>
          </a:r>
          <a:endParaRPr lang="en-US" sz="1190" b="1" kern="1200" dirty="0">
            <a:solidFill>
              <a:schemeClr val="tx1"/>
            </a:solidFill>
          </a:endParaRPr>
        </a:p>
      </dsp:txBody>
      <dsp:txXfrm rot="10800000">
        <a:off x="0" y="1612581"/>
        <a:ext cx="3200400" cy="542315"/>
      </dsp:txXfrm>
    </dsp:sp>
    <dsp:sp modelId="{92BD511C-4EEC-4A2D-B3C2-D9608F5F47A5}">
      <dsp:nvSpPr>
        <dsp:cNvPr id="0" name=""/>
        <dsp:cNvSpPr/>
      </dsp:nvSpPr>
      <dsp:spPr>
        <a:xfrm rot="10800000">
          <a:off x="0" y="1075554"/>
          <a:ext cx="3200400" cy="542315"/>
        </a:xfrm>
        <a:prstGeom prst="upArrowCallout">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3. Define Alternatives</a:t>
          </a:r>
          <a:endParaRPr lang="en-US" sz="1190" b="1" kern="1200" dirty="0"/>
        </a:p>
      </dsp:txBody>
      <dsp:txXfrm rot="10800000">
        <a:off x="0" y="1075554"/>
        <a:ext cx="3200400" cy="542315"/>
      </dsp:txXfrm>
    </dsp:sp>
    <dsp:sp modelId="{94FF17FD-8EF5-4814-AECD-4896524E6E99}">
      <dsp:nvSpPr>
        <dsp:cNvPr id="0" name=""/>
        <dsp:cNvSpPr/>
      </dsp:nvSpPr>
      <dsp:spPr>
        <a:xfrm rot="10800000">
          <a:off x="0" y="538527"/>
          <a:ext cx="3200400" cy="542315"/>
        </a:xfrm>
        <a:prstGeom prst="upArrowCallout">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2. Define the Scope; Formulate Facts and Assumptions</a:t>
          </a:r>
          <a:endParaRPr lang="en-US" sz="1190" b="1" kern="1200" dirty="0"/>
        </a:p>
      </dsp:txBody>
      <dsp:txXfrm rot="10800000">
        <a:off x="0" y="538527"/>
        <a:ext cx="3200400" cy="542315"/>
      </dsp:txXfrm>
    </dsp:sp>
    <dsp:sp modelId="{59FC3274-AA25-43D5-8895-0001B4457CEB}">
      <dsp:nvSpPr>
        <dsp:cNvPr id="0" name=""/>
        <dsp:cNvSpPr/>
      </dsp:nvSpPr>
      <dsp:spPr>
        <a:xfrm rot="10800000">
          <a:off x="0" y="1501"/>
          <a:ext cx="3200400" cy="542315"/>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solidFill>
                <a:schemeClr val="bg1"/>
              </a:solidFill>
            </a:rPr>
            <a:t>1. Define the Problem/Opportunity</a:t>
          </a:r>
          <a:endParaRPr lang="en-US" sz="1190" b="1" kern="1200" dirty="0">
            <a:solidFill>
              <a:schemeClr val="bg1"/>
            </a:solidFill>
          </a:endParaRPr>
        </a:p>
      </dsp:txBody>
      <dsp:txXfrm rot="10800000">
        <a:off x="0" y="1501"/>
        <a:ext cx="3200400" cy="5423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CAEB6-626B-4CC2-82BD-27EAD5512FD5}" type="datetimeFigureOut">
              <a:rPr lang="en-US" smtClean="0"/>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C4433-53E4-4F06-BBBF-F0903FED07B2}" type="slidenum">
              <a:rPr lang="en-US" smtClean="0"/>
              <a:pPr/>
              <a:t>‹#›</a:t>
            </a:fld>
            <a:endParaRPr lang="en-US"/>
          </a:p>
        </p:txBody>
      </p:sp>
    </p:spTree>
    <p:extLst>
      <p:ext uri="{BB962C8B-B14F-4D97-AF65-F5344CB8AC3E}">
        <p14:creationId xmlns="" xmlns:p14="http://schemas.microsoft.com/office/powerpoint/2010/main" val="16479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a:t>
            </a:fld>
            <a:endParaRPr lang="en-US"/>
          </a:p>
        </p:txBody>
      </p:sp>
    </p:spTree>
    <p:extLst>
      <p:ext uri="{BB962C8B-B14F-4D97-AF65-F5344CB8AC3E}">
        <p14:creationId xmlns="" xmlns:p14="http://schemas.microsoft.com/office/powerpoint/2010/main" val="105178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2 </a:t>
            </a:r>
            <a:r>
              <a:rPr lang="en-US" b="1" dirty="0" smtClean="0"/>
              <a:t>Use</a:t>
            </a:r>
            <a:r>
              <a:rPr lang="en-US" b="1" baseline="0" dirty="0" smtClean="0"/>
              <a:t> spreadsheet tool and AMCOS data to estimate personnel costs (AMCOS-The Army Military-Civilian Cost System)</a:t>
            </a:r>
          </a:p>
          <a:p>
            <a:endParaRPr lang="en-US" baseline="0" dirty="0" smtClean="0"/>
          </a:p>
          <a:p>
            <a:r>
              <a:rPr lang="en-US" dirty="0" smtClean="0"/>
              <a:t>1. The cost of personnel is </a:t>
            </a:r>
            <a:r>
              <a:rPr lang="en-US" sz="2800" b="1" dirty="0" smtClean="0"/>
              <a:t>HUGE.  </a:t>
            </a:r>
            <a:endParaRPr lang="en-US" b="1" dirty="0" smtClean="0"/>
          </a:p>
          <a:p>
            <a:r>
              <a:rPr lang="en-US" dirty="0" smtClean="0"/>
              <a:t>2. The costs of soldiers have frequently been ignored in the past</a:t>
            </a:r>
          </a:p>
          <a:p>
            <a:r>
              <a:rPr lang="en-US" dirty="0" smtClean="0"/>
              <a:t>3. There is no excuse for this any longer</a:t>
            </a:r>
            <a:r>
              <a:rPr lang="en-US" baseline="0" dirty="0" smtClean="0"/>
              <a:t> since the information is now available at the following address with an AKO or CAC login</a:t>
            </a:r>
            <a:endParaRPr lang="en-US"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10</a:t>
            </a:fld>
            <a:endParaRPr lang="en-US"/>
          </a:p>
        </p:txBody>
      </p:sp>
    </p:spTree>
    <p:extLst>
      <p:ext uri="{BB962C8B-B14F-4D97-AF65-F5344CB8AC3E}">
        <p14:creationId xmlns="" xmlns:p14="http://schemas.microsoft.com/office/powerpoint/2010/main" val="171390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Screen shot shows the home page</a:t>
            </a:r>
            <a:r>
              <a:rPr lang="en-US" baseline="0" dirty="0" smtClean="0"/>
              <a:t> for AMCOS and the link to AMCOS Lite</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11</a:t>
            </a:fld>
            <a:endParaRPr lang="en-US"/>
          </a:p>
        </p:txBody>
      </p:sp>
    </p:spTree>
    <p:extLst>
      <p:ext uri="{BB962C8B-B14F-4D97-AF65-F5344CB8AC3E}">
        <p14:creationId xmlns="" xmlns:p14="http://schemas.microsoft.com/office/powerpoint/2010/main" val="61645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Screen shot shows the data entry selections to generate</a:t>
            </a:r>
            <a:r>
              <a:rPr lang="en-US" baseline="0" dirty="0" smtClean="0"/>
              <a:t> total cost.  </a:t>
            </a:r>
          </a:p>
          <a:p>
            <a:r>
              <a:rPr lang="en-US" baseline="0" dirty="0" smtClean="0"/>
              <a:t>2. Note:  the online database is updated regularly and will have the most recent information available.  The Excel spreadsheet that comes with the module may not have the most recent information.  Problems show in this module were generated using the data in the Excel spreadsheet.</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12</a:t>
            </a:fld>
            <a:endParaRPr lang="en-US"/>
          </a:p>
        </p:txBody>
      </p:sp>
    </p:spTree>
    <p:extLst>
      <p:ext uri="{BB962C8B-B14F-4D97-AF65-F5344CB8AC3E}">
        <p14:creationId xmlns="" xmlns:p14="http://schemas.microsoft.com/office/powerpoint/2010/main" val="357431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Screen shot shows the data entry selections to generate</a:t>
            </a:r>
            <a:r>
              <a:rPr lang="en-US" baseline="0" dirty="0" smtClean="0"/>
              <a:t> Composite Standard rate.  </a:t>
            </a:r>
          </a:p>
          <a:p>
            <a:r>
              <a:rPr lang="en-US" baseline="0" dirty="0" smtClean="0"/>
              <a:t>2. Note:  the online database is updated regularly and will have the most recent information available.  The Excel spreadsheet that comes with the module may not have the most recent information.  Problems show in this module were generated using the data in the Excel spreadsheet.</a:t>
            </a:r>
            <a:endParaRPr lang="en-US"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13</a:t>
            </a:fld>
            <a:endParaRPr lang="en-US"/>
          </a:p>
        </p:txBody>
      </p:sp>
    </p:spTree>
    <p:extLst>
      <p:ext uri="{BB962C8B-B14F-4D97-AF65-F5344CB8AC3E}">
        <p14:creationId xmlns="" xmlns:p14="http://schemas.microsoft.com/office/powerpoint/2010/main" val="87991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Here is some of the data available at the AMCOS site.</a:t>
            </a:r>
          </a:p>
          <a:p>
            <a:r>
              <a:rPr lang="en-US" dirty="0" smtClean="0"/>
              <a:t>2. Total cost</a:t>
            </a:r>
            <a:r>
              <a:rPr lang="en-US" baseline="0" dirty="0" smtClean="0"/>
              <a:t> of military personnel is:</a:t>
            </a:r>
          </a:p>
          <a:p>
            <a:r>
              <a:rPr lang="en-US" dirty="0" smtClean="0"/>
              <a:t>MPA (Military Pay and Allowances) + OMA (Operations</a:t>
            </a:r>
            <a:r>
              <a:rPr lang="en-US" baseline="0" dirty="0" smtClean="0"/>
              <a:t> &amp; Maintenance, Army</a:t>
            </a:r>
            <a:r>
              <a:rPr lang="en-US" dirty="0" smtClean="0"/>
              <a:t>) + Other</a:t>
            </a:r>
          </a:p>
          <a:p>
            <a:r>
              <a:rPr lang="en-US" dirty="0" smtClean="0"/>
              <a:t>3. Is it surprising to find that</a:t>
            </a:r>
            <a:r>
              <a:rPr lang="en-US" baseline="0" dirty="0" smtClean="0"/>
              <a:t> the cost of an E1 is almost $130K per year?</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14</a:t>
            </a:fld>
            <a:endParaRPr lang="en-US"/>
          </a:p>
        </p:txBody>
      </p:sp>
    </p:spTree>
    <p:extLst>
      <p:ext uri="{BB962C8B-B14F-4D97-AF65-F5344CB8AC3E}">
        <p14:creationId xmlns="" xmlns:p14="http://schemas.microsoft.com/office/powerpoint/2010/main" val="19841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 Sometimes it might be useful to use the total AMCOS personnel</a:t>
            </a:r>
            <a:r>
              <a:rPr lang="en-US" baseline="0" dirty="0" smtClean="0"/>
              <a:t> cost.  Other times it is more useful to use the Composite Standard rates. </a:t>
            </a:r>
          </a:p>
          <a:p>
            <a:r>
              <a:rPr lang="en-US" baseline="0" dirty="0" smtClean="0"/>
              <a:t>2. The composite standard rate ignores the recruiting cost (which seems to be the allocation of a fixed cost), and the amortized re-enlistment bonus, and training costs.  These are one-time costs that are averaged across the time periods of service, and may not meet the definition of a relevant cost (one that will change as the result of a decision).</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15</a:t>
            </a:fld>
            <a:endParaRPr lang="en-US"/>
          </a:p>
        </p:txBody>
      </p:sp>
    </p:spTree>
    <p:extLst>
      <p:ext uri="{BB962C8B-B14F-4D97-AF65-F5344CB8AC3E}">
        <p14:creationId xmlns="" xmlns:p14="http://schemas.microsoft.com/office/powerpoint/2010/main" val="58998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Practical</a:t>
            </a:r>
            <a:r>
              <a:rPr lang="en-US" b="1" baseline="0" dirty="0" smtClean="0"/>
              <a:t>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AutoNum type="arabicPeriod"/>
            </a:pPr>
            <a:r>
              <a:rPr lang="en-US" dirty="0" smtClean="0"/>
              <a:t>The Garrison Commander wants to be assigned 20 E-4s to hand out towels in the gym.  He is under budget pressure and feels he can replace several civilians with these “free” resources.</a:t>
            </a:r>
          </a:p>
          <a:p>
            <a:pPr marL="228600" indent="-228600">
              <a:buAutoNum type="arabicPeriod"/>
            </a:pPr>
            <a:r>
              <a:rPr lang="en-US" dirty="0" smtClean="0"/>
              <a:t>What is the total cost to the Army of this request?</a:t>
            </a:r>
          </a:p>
          <a:p>
            <a:pPr marL="228600" indent="-228600">
              <a:buNone/>
            </a:pPr>
            <a:r>
              <a:rPr lang="en-US" dirty="0" smtClean="0"/>
              <a:t>3.</a:t>
            </a:r>
            <a:r>
              <a:rPr lang="en-US" baseline="0" dirty="0" smtClean="0"/>
              <a:t> </a:t>
            </a:r>
            <a:r>
              <a:rPr lang="en-US" dirty="0" smtClean="0"/>
              <a:t> What is the cost using Composite Standard Rate?</a:t>
            </a:r>
          </a:p>
          <a:p>
            <a:r>
              <a:rPr lang="en-US" dirty="0" smtClean="0"/>
              <a:t>4.  What</a:t>
            </a:r>
            <a:r>
              <a:rPr lang="en-US" baseline="0" dirty="0" smtClean="0"/>
              <a:t> is the cost expression?  Where will you get the data for total cost and Composite Standard Rate?</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16</a:t>
            </a:fld>
            <a:endParaRPr lang="en-US"/>
          </a:p>
        </p:txBody>
      </p:sp>
    </p:spTree>
    <p:extLst>
      <p:ext uri="{BB962C8B-B14F-4D97-AF65-F5344CB8AC3E}">
        <p14:creationId xmlns="" xmlns:p14="http://schemas.microsoft.com/office/powerpoint/2010/main" val="299049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Practical Exercise:  Instructor Note (Student do not have this slide in Student</a:t>
            </a:r>
            <a:r>
              <a:rPr lang="en-US" b="1" baseline="0" dirty="0" smtClean="0"/>
              <a:t> VG’s)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indent="-228600">
              <a:buAutoNum type="arabicPeriod"/>
            </a:pPr>
            <a:r>
              <a:rPr lang="en-US" dirty="0" smtClean="0"/>
              <a:t>The Garrison Commander wants to be assigned </a:t>
            </a:r>
            <a:r>
              <a:rPr lang="en-US" b="1" dirty="0" smtClean="0"/>
              <a:t>20 E-4s </a:t>
            </a:r>
            <a:r>
              <a:rPr lang="en-US" dirty="0" smtClean="0"/>
              <a:t>to hand out towels in the gym.  He is under budget pressure and feels he can replace several civilians with these “free” resources.</a:t>
            </a:r>
          </a:p>
          <a:p>
            <a:pPr marL="228600" indent="-228600">
              <a:buAutoNum type="arabicPeriod" startAt="2"/>
            </a:pPr>
            <a:r>
              <a:rPr lang="en-US" dirty="0" smtClean="0"/>
              <a:t>What is the total cost to the Army of this request? </a:t>
            </a:r>
            <a:r>
              <a:rPr lang="en-US" b="1" dirty="0" smtClean="0"/>
              <a:t>20 E-4s * $123.8K per E-4 = $2,476K  </a:t>
            </a:r>
          </a:p>
          <a:p>
            <a:pPr marL="228600" indent="-228600">
              <a:buAutoNum type="arabicPeriod" startAt="2"/>
            </a:pPr>
            <a:r>
              <a:rPr lang="en-US" b="1" dirty="0" smtClean="0"/>
              <a:t>$123.8K  </a:t>
            </a:r>
            <a:r>
              <a:rPr lang="en-US" dirty="0" smtClean="0"/>
              <a:t>is rounded from the AMCOS total cost of $123,761</a:t>
            </a:r>
          </a:p>
          <a:p>
            <a:pPr marL="228600" indent="-228600">
              <a:buAutoNum type="arabicPeriod" startAt="2"/>
            </a:pPr>
            <a:r>
              <a:rPr lang="en-US" dirty="0" smtClean="0"/>
              <a:t>What is the cost using Composite Standard Rate? </a:t>
            </a:r>
            <a:r>
              <a:rPr lang="en-US" b="1" dirty="0" smtClean="0"/>
              <a:t>20 E-4s * $58.5K per E-4 = $1,170K</a:t>
            </a:r>
          </a:p>
          <a:p>
            <a:pPr marL="228600" indent="-228600">
              <a:buAutoNum type="arabicPeriod" startAt="2"/>
            </a:pPr>
            <a:r>
              <a:rPr lang="en-US" dirty="0" smtClean="0"/>
              <a:t>This</a:t>
            </a:r>
            <a:r>
              <a:rPr lang="en-US" baseline="0" dirty="0" smtClean="0"/>
              <a:t> is a classic example of goods that are perceived as free being over consumed.  Even at the lower Composite Standard rate, this is a significant expenditure, and undoubtedly greater than the cost of a paying a civilian to hand out towels in the gym.  </a:t>
            </a:r>
            <a:endParaRPr lang="en-US" dirty="0" smtClean="0"/>
          </a:p>
        </p:txBody>
      </p:sp>
      <p:sp>
        <p:nvSpPr>
          <p:cNvPr id="4" name="Slide Number Placeholder 3"/>
          <p:cNvSpPr>
            <a:spLocks noGrp="1"/>
          </p:cNvSpPr>
          <p:nvPr>
            <p:ph type="sldNum" sz="quarter" idx="10"/>
          </p:nvPr>
        </p:nvSpPr>
        <p:spPr/>
        <p:txBody>
          <a:bodyPr/>
          <a:lstStyle/>
          <a:p>
            <a:fld id="{525C4433-53E4-4F06-BBBF-F0903FED07B2}" type="slidenum">
              <a:rPr lang="en-US" smtClean="0"/>
              <a:pPr/>
              <a:t>17</a:t>
            </a:fld>
            <a:endParaRPr lang="en-US"/>
          </a:p>
        </p:txBody>
      </p:sp>
    </p:spTree>
    <p:extLst>
      <p:ext uri="{BB962C8B-B14F-4D97-AF65-F5344CB8AC3E}">
        <p14:creationId xmlns="" xmlns:p14="http://schemas.microsoft.com/office/powerpoint/2010/main" val="299049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Spreadsheet Exercise</a:t>
            </a:r>
            <a:r>
              <a:rPr lang="en-US" b="1" baseline="0" dirty="0" smtClean="0"/>
              <a:t> continues: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What is the Total Cost and the Composite Standard Cost of the Non Deployable Soldiers in the nth Brigade?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The</a:t>
            </a:r>
            <a:r>
              <a:rPr lang="en-US" baseline="0" dirty="0" smtClean="0"/>
              <a:t> list of Non-deployable soldiers for the nth Brigade contains the following:</a:t>
            </a:r>
          </a:p>
          <a:p>
            <a:r>
              <a:rPr lang="en-US" baseline="0" dirty="0" smtClean="0"/>
              <a:t>14 E-2s, 123 E-3s, 153 E-4s, 89 E-5s, 51 E-6s, 28 E-7s, 6 E-8s, 19 O-2s, 12 O-3s, and 4 O-4s for a total of 499 non-deployable soldiers.  What is the cost to the Army of these non-deployable soldiers?</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18</a:t>
            </a:fld>
            <a:endParaRPr lang="en-US"/>
          </a:p>
        </p:txBody>
      </p:sp>
    </p:spTree>
    <p:extLst>
      <p:ext uri="{BB962C8B-B14F-4D97-AF65-F5344CB8AC3E}">
        <p14:creationId xmlns="" xmlns:p14="http://schemas.microsoft.com/office/powerpoint/2010/main" val="25762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Spreadsheet Exercise continues: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Enter the appropriate data into the spreadsheet to calculate the cost of military personnel at the Standard Composite Rate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Using the lower</a:t>
            </a:r>
            <a:r>
              <a:rPr lang="en-US" baseline="0" dirty="0" smtClean="0"/>
              <a:t> </a:t>
            </a:r>
            <a:r>
              <a:rPr lang="en-US" dirty="0" smtClean="0"/>
              <a:t>Standard Composite rate, the total is $33.3</a:t>
            </a:r>
            <a:r>
              <a:rPr lang="en-US" baseline="0" dirty="0" smtClean="0"/>
              <a:t> million per year.  Is this number surprising?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tables in the spreadsheet are static and should be used for example only.  For up-to-date personnel cost information be sure to use AMCOS.)</a:t>
            </a:r>
            <a:endParaRPr lang="en-US"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19</a:t>
            </a:fld>
            <a:endParaRPr lang="en-US"/>
          </a:p>
        </p:txBody>
      </p:sp>
    </p:spTree>
    <p:extLst>
      <p:ext uri="{BB962C8B-B14F-4D97-AF65-F5344CB8AC3E}">
        <p14:creationId xmlns="" xmlns:p14="http://schemas.microsoft.com/office/powerpoint/2010/main" val="168132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Motivator:</a:t>
            </a:r>
            <a:r>
              <a:rPr lang="en-US" baseline="0" dirty="0" smtClean="0"/>
              <a:t>  If Cost is no Object which do you want?</a:t>
            </a:r>
          </a:p>
          <a:p>
            <a:endParaRPr lang="en-US" dirty="0" smtClean="0"/>
          </a:p>
          <a:p>
            <a:r>
              <a:rPr lang="en-US" dirty="0" smtClean="0"/>
              <a:t>There</a:t>
            </a:r>
            <a:r>
              <a:rPr lang="en-US" baseline="0" dirty="0" smtClean="0"/>
              <a:t> will be differences in preference, of course, but I’ll take the Mustang </a:t>
            </a:r>
            <a:r>
              <a:rPr lang="en-US" baseline="0" dirty="0" smtClean="0">
                <a:sym typeface="Wingdings" pitchFamily="2" charset="2"/>
              </a:rPr>
              <a:t></a:t>
            </a:r>
          </a:p>
          <a:p>
            <a:r>
              <a:rPr lang="en-US" baseline="0" dirty="0" smtClean="0">
                <a:sym typeface="Wingdings" pitchFamily="2" charset="2"/>
              </a:rPr>
              <a:t>The point of this is that when cost is unknown, the results tend to be the same as when cost is no object.  The choice will be based on features rather than cost and benefits.  </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a:t>
            </a:fld>
            <a:endParaRPr lang="en-US"/>
          </a:p>
        </p:txBody>
      </p:sp>
    </p:spTree>
    <p:extLst>
      <p:ext uri="{BB962C8B-B14F-4D97-AF65-F5344CB8AC3E}">
        <p14:creationId xmlns="" xmlns:p14="http://schemas.microsoft.com/office/powerpoint/2010/main" val="90754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Spreadsheet Exercise continues: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2 Use</a:t>
            </a:r>
            <a:r>
              <a:rPr lang="en-US" baseline="0" dirty="0" smtClean="0"/>
              <a:t> spreadsheet tool and AMCOS data to estimate personnel costs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Use the same data to calculate Total Cost of military personnel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Using the Total Cost</a:t>
            </a:r>
            <a:r>
              <a:rPr lang="en-US" baseline="0" dirty="0" smtClean="0"/>
              <a:t> figures, the cost of non-deployable soldiers jumps to $69.3 million.  </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20</a:t>
            </a:fld>
            <a:endParaRPr lang="en-US"/>
          </a:p>
        </p:txBody>
      </p:sp>
    </p:spTree>
    <p:extLst>
      <p:ext uri="{BB962C8B-B14F-4D97-AF65-F5344CB8AC3E}">
        <p14:creationId xmlns="" xmlns:p14="http://schemas.microsoft.com/office/powerpoint/2010/main" val="1793953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Conduct a Check on Learning:</a:t>
            </a:r>
          </a:p>
          <a:p>
            <a:endParaRPr lang="en-US" dirty="0" smtClean="0"/>
          </a:p>
          <a:p>
            <a:r>
              <a:rPr lang="en-US" dirty="0" smtClean="0"/>
              <a:t>Q. What is the difference between Total Cost and Composite Standard Rate? </a:t>
            </a:r>
            <a:r>
              <a:rPr lang="en-US" b="1" dirty="0" smtClean="0"/>
              <a:t>A. The composite</a:t>
            </a:r>
            <a:r>
              <a:rPr lang="en-US" b="1" baseline="0" dirty="0" smtClean="0"/>
              <a:t> standard rate is smaller than total cost.  It doesn’t include OMA and some other costs.  It also ignores some items from MPA:  amortized training cost, retirement accrual cost, and recruitment costs.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21</a:t>
            </a:fld>
            <a:endParaRPr lang="en-US"/>
          </a:p>
        </p:txBody>
      </p:sp>
    </p:spTree>
    <p:extLst>
      <p:ext uri="{BB962C8B-B14F-4D97-AF65-F5344CB8AC3E}">
        <p14:creationId xmlns="" xmlns:p14="http://schemas.microsoft.com/office/powerpoint/2010/main" val="1472098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Constant versus Current Year Costing: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228600" indent="-228600">
              <a:buAutoNum type="arabicPeriod"/>
            </a:pPr>
            <a:r>
              <a:rPr lang="en-US" dirty="0" smtClean="0"/>
              <a:t>Most cost estimates will be put together using constant dollars</a:t>
            </a:r>
          </a:p>
          <a:p>
            <a:pPr marL="228600" indent="-228600">
              <a:buAutoNum type="arabicPeriod"/>
            </a:pPr>
            <a:r>
              <a:rPr lang="en-US" dirty="0" smtClean="0"/>
              <a:t>This means they ignore inflation</a:t>
            </a:r>
          </a:p>
          <a:p>
            <a:pPr marL="228600" indent="-228600">
              <a:buAutoNum type="arabicPeriod"/>
            </a:pPr>
            <a:r>
              <a:rPr lang="en-US" dirty="0" smtClean="0"/>
              <a:t>ARMY CBA policy wants decision makers to use this view to improve understanding.  Similar</a:t>
            </a:r>
            <a:r>
              <a:rPr lang="en-US" baseline="0" dirty="0" smtClean="0"/>
              <a:t> to the idea of discounting future cash flows to present value, constant dollars can be compared side-by-side with today’s expenditures to gain a better understanding of costs.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5C4433-53E4-4F06-BBBF-F0903FED07B2}" type="slidenum">
              <a:rPr lang="en-US" smtClean="0"/>
              <a:pPr/>
              <a:t>22</a:t>
            </a:fld>
            <a:endParaRPr lang="en-US"/>
          </a:p>
        </p:txBody>
      </p:sp>
    </p:spTree>
    <p:extLst>
      <p:ext uri="{BB962C8B-B14F-4D97-AF65-F5344CB8AC3E}">
        <p14:creationId xmlns="" xmlns:p14="http://schemas.microsoft.com/office/powerpoint/2010/main" val="280475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    </a:t>
            </a:r>
            <a:r>
              <a:rPr lang="en-US" sz="2400" b="1" dirty="0" smtClean="0"/>
              <a:t>(Instructor Note:  Students do not have this VG)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Constant versus Current Year Costing:</a:t>
            </a:r>
          </a:p>
          <a:p>
            <a:endParaRPr lang="en-US" dirty="0" smtClean="0"/>
          </a:p>
          <a:p>
            <a:pPr marL="228600" indent="-228600">
              <a:buAutoNum type="arabicPeriod"/>
            </a:pPr>
            <a:r>
              <a:rPr lang="en-US" dirty="0" smtClean="0"/>
              <a:t>However, policy also calls for display of current year dollars.</a:t>
            </a:r>
            <a:r>
              <a:rPr lang="en-US" baseline="0" dirty="0" smtClean="0"/>
              <a:t>  These are also called inflated dollars or “then-year” dollars.</a:t>
            </a:r>
          </a:p>
          <a:p>
            <a:pPr marL="228600" indent="-228600">
              <a:buAutoNum type="arabicPeriod"/>
            </a:pPr>
            <a:r>
              <a:rPr lang="en-US" dirty="0" smtClean="0"/>
              <a:t>This means they include inflation</a:t>
            </a:r>
          </a:p>
          <a:p>
            <a:pPr marL="228600" indent="-228600">
              <a:buAutoNum type="arabicPeriod"/>
            </a:pPr>
            <a:r>
              <a:rPr lang="en-US" dirty="0" smtClean="0"/>
              <a:t>Because these are the dollars that must be budgeted in those years.  This</a:t>
            </a:r>
            <a:r>
              <a:rPr lang="en-US" baseline="0" dirty="0" smtClean="0"/>
              <a:t> helps to understand the effect it will have on the budget in future years.</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23</a:t>
            </a:fld>
            <a:endParaRPr lang="en-US"/>
          </a:p>
        </p:txBody>
      </p:sp>
    </p:spTree>
    <p:extLst>
      <p:ext uri="{BB962C8B-B14F-4D97-AF65-F5344CB8AC3E}">
        <p14:creationId xmlns="" xmlns:p14="http://schemas.microsoft.com/office/powerpoint/2010/main" val="2804752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Calculating Constant Cost Growth: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228600" indent="-228600">
              <a:buAutoNum type="arabicPeriod"/>
            </a:pPr>
            <a:r>
              <a:rPr lang="en-US" dirty="0" smtClean="0"/>
              <a:t>Inflation acts exactly like compound interest in a future value calculation:</a:t>
            </a:r>
            <a:r>
              <a:rPr lang="en-US" baseline="0" dirty="0" smtClean="0"/>
              <a:t>  </a:t>
            </a:r>
            <a:r>
              <a:rPr lang="en-US" dirty="0" smtClean="0"/>
              <a:t>Cost in nth Year = Constant Cost*(1+rate)</a:t>
            </a:r>
            <a:r>
              <a:rPr lang="en-US" baseline="30000" dirty="0" smtClean="0"/>
              <a:t>n</a:t>
            </a:r>
          </a:p>
          <a:p>
            <a:pPr marL="228600" indent="-228600">
              <a:buAutoNum type="arabicPeriod"/>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$100 cost today will be $117</a:t>
            </a:r>
            <a:r>
              <a:rPr kumimoji="0" lang="en-US" sz="1200" b="0" i="0" u="none" strike="noStrike" kern="1200" cap="none" spc="0" normalizeH="0" noProof="0" dirty="0" smtClean="0">
                <a:ln>
                  <a:noFill/>
                </a:ln>
                <a:solidFill>
                  <a:schemeClr val="tx1"/>
                </a:solidFill>
                <a:effectLst/>
                <a:uLnTx/>
                <a:uFillTx/>
                <a:latin typeface="+mn-lt"/>
                <a:ea typeface="+mn-ea"/>
                <a:cs typeface="+mn-cs"/>
              </a:rPr>
              <a:t> in current year dollars five years from now assuming 4% annual inflation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Cost in 5th Year = 100*(1+.04)</a:t>
            </a:r>
            <a:r>
              <a:rPr kumimoji="0" lang="en-US" sz="1200" b="0" i="0" u="none" strike="noStrike" kern="1200" cap="none" spc="0" normalizeH="0" baseline="30000" noProof="0" dirty="0" smtClean="0">
                <a:ln>
                  <a:noFill/>
                </a:ln>
                <a:solidFill>
                  <a:schemeClr val="tx1"/>
                </a:solidFill>
                <a:effectLst/>
                <a:uLnTx/>
                <a:uFillTx/>
                <a:latin typeface="+mn-lt"/>
                <a:ea typeface="+mn-ea"/>
                <a:cs typeface="+mn-cs"/>
              </a:rPr>
              <a:t>5</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 117</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24</a:t>
            </a:fld>
            <a:endParaRPr lang="en-US"/>
          </a:p>
        </p:txBody>
      </p:sp>
    </p:spTree>
    <p:extLst>
      <p:ext uri="{BB962C8B-B14F-4D97-AF65-F5344CB8AC3E}">
        <p14:creationId xmlns="" xmlns:p14="http://schemas.microsoft.com/office/powerpoint/2010/main" val="3969382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Practical Exercise: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228600" indent="-228600">
              <a:buAutoNum type="arabicPeriod"/>
            </a:pPr>
            <a:r>
              <a:rPr lang="en-US" dirty="0" smtClean="0"/>
              <a:t>The Garrison Commander wants to be assigned 20 E-4s to hand out towels in the gym.  He is under budget pressure and feels he can replace several civilians with these “free” resources.</a:t>
            </a:r>
          </a:p>
          <a:p>
            <a:pPr marL="228600" indent="-228600">
              <a:buAutoNum type="arabicPeriod"/>
            </a:pPr>
            <a:r>
              <a:rPr lang="en-US" dirty="0" smtClean="0"/>
              <a:t>What is the total cost to the Army of this request in current year dollars three years from now at 5% inflation?</a:t>
            </a:r>
          </a:p>
          <a:p>
            <a:pPr marL="228600" indent="-228600">
              <a:buAutoNum type="arabicPeriod"/>
            </a:pPr>
            <a:r>
              <a:rPr lang="en-US" dirty="0" smtClean="0"/>
              <a:t>What is the cost using Composite Standard Rate in current year dollars three years from now at 5% inflation?</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25</a:t>
            </a:fld>
            <a:endParaRPr lang="en-US"/>
          </a:p>
        </p:txBody>
      </p:sp>
    </p:spTree>
    <p:extLst>
      <p:ext uri="{BB962C8B-B14F-4D97-AF65-F5344CB8AC3E}">
        <p14:creationId xmlns="" xmlns:p14="http://schemas.microsoft.com/office/powerpoint/2010/main" val="329375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Practical Exercise continues: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Activity Step 3 Estimate future costs in constant and current dollars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685800" lvl="1" indent="-228600">
              <a:buAutoNum type="arabicPeriod"/>
            </a:pPr>
            <a:r>
              <a:rPr lang="en-US" dirty="0" smtClean="0"/>
              <a:t>What is the total cost to the Army of this request in current year dollars three years from now at 5% inflation?</a:t>
            </a:r>
          </a:p>
          <a:p>
            <a:pPr marL="685800" lvl="1" indent="-228600">
              <a:buAutoNum type="arabicPeriod"/>
            </a:pPr>
            <a:r>
              <a:rPr lang="en-US" b="1" dirty="0" smtClean="0"/>
              <a:t>Students will have the blank slide.  Have them verbalize</a:t>
            </a:r>
            <a:r>
              <a:rPr lang="en-US" b="1" baseline="0" dirty="0" smtClean="0"/>
              <a:t> the cost expression before showing the solution.</a:t>
            </a:r>
            <a:endParaRPr lang="en-US" b="1" dirty="0" smtClean="0"/>
          </a:p>
        </p:txBody>
      </p:sp>
      <p:sp>
        <p:nvSpPr>
          <p:cNvPr id="4" name="Slide Number Placeholder 3"/>
          <p:cNvSpPr>
            <a:spLocks noGrp="1"/>
          </p:cNvSpPr>
          <p:nvPr>
            <p:ph type="sldNum" sz="quarter" idx="10"/>
          </p:nvPr>
        </p:nvSpPr>
        <p:spPr/>
        <p:txBody>
          <a:bodyPr/>
          <a:lstStyle/>
          <a:p>
            <a:fld id="{525C4433-53E4-4F06-BBBF-F0903FED07B2}" type="slidenum">
              <a:rPr lang="en-US" smtClean="0"/>
              <a:pPr/>
              <a:t>26</a:t>
            </a:fld>
            <a:endParaRPr lang="en-US"/>
          </a:p>
        </p:txBody>
      </p:sp>
    </p:spTree>
    <p:extLst>
      <p:ext uri="{BB962C8B-B14F-4D97-AF65-F5344CB8AC3E}">
        <p14:creationId xmlns="" xmlns:p14="http://schemas.microsoft.com/office/powerpoint/2010/main" val="21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Practical Exercise continues:      </a:t>
            </a:r>
            <a:r>
              <a:rPr lang="en-US" b="1" dirty="0" smtClean="0"/>
              <a:t>(INSTRUCTOR NOTE:</a:t>
            </a:r>
            <a:r>
              <a:rPr lang="en-US" b="1" baseline="0" dirty="0" smtClean="0"/>
              <a:t>  STUDENT DO NOT HAVE THIS VG)</a:t>
            </a:r>
            <a:endParaRPr lang="en-US" b="1" dirty="0" smtClean="0"/>
          </a:p>
          <a:p>
            <a:pPr lvl="1"/>
            <a:endParaRPr lang="en-US" dirty="0" smtClean="0"/>
          </a:p>
          <a:p>
            <a:pPr marL="685800" lvl="1" indent="-228600">
              <a:buAutoNum type="arabicPeriod"/>
            </a:pPr>
            <a:r>
              <a:rPr lang="en-US" dirty="0" smtClean="0"/>
              <a:t>What is the total cost to the Army of this request in current year dollars three years from now at 5% inflation?</a:t>
            </a:r>
          </a:p>
          <a:p>
            <a:pPr marL="685800" lvl="1" indent="-228600">
              <a:buAutoNum type="arabicPeriod"/>
            </a:pPr>
            <a:r>
              <a:rPr lang="en-US" dirty="0" smtClean="0"/>
              <a:t>The cost expression is;</a:t>
            </a:r>
          </a:p>
          <a:p>
            <a:pPr marL="685800" lvl="1" indent="-228600">
              <a:buNone/>
            </a:pPr>
            <a:r>
              <a:rPr lang="en-US" baseline="0" dirty="0" smtClean="0"/>
              <a:t>      </a:t>
            </a:r>
            <a:r>
              <a:rPr lang="en-US" dirty="0" smtClean="0"/>
              <a:t>a. 20 E-4s * Total Cost per E-4 * (1+rate)</a:t>
            </a:r>
            <a:r>
              <a:rPr lang="en-US" baseline="30000" dirty="0" smtClean="0"/>
              <a:t>number of years</a:t>
            </a:r>
          </a:p>
          <a:p>
            <a:pPr marL="685800" lvl="1" indent="-228600">
              <a:buNone/>
            </a:pPr>
            <a:r>
              <a:rPr lang="en-US" baseline="30000" dirty="0" smtClean="0"/>
              <a:t> </a:t>
            </a:r>
            <a:r>
              <a:rPr lang="en-US" baseline="0" dirty="0" smtClean="0"/>
              <a:t>     </a:t>
            </a:r>
            <a:r>
              <a:rPr lang="en-US" dirty="0" smtClean="0"/>
              <a:t>b. 20*$123.8K * (1.05)</a:t>
            </a:r>
            <a:r>
              <a:rPr lang="en-US" baseline="30000" dirty="0" smtClean="0"/>
              <a:t>3</a:t>
            </a:r>
          </a:p>
          <a:p>
            <a:pPr marL="685800" lvl="1" indent="-228600">
              <a:buNone/>
            </a:pPr>
            <a:r>
              <a:rPr lang="en-US" baseline="30000" dirty="0" smtClean="0"/>
              <a:t> </a:t>
            </a:r>
            <a:r>
              <a:rPr lang="en-US" baseline="0" dirty="0" smtClean="0"/>
              <a:t>     </a:t>
            </a:r>
            <a:r>
              <a:rPr lang="en-US" dirty="0" smtClean="0"/>
              <a:t>c. $2,476K * (1.05)</a:t>
            </a:r>
            <a:r>
              <a:rPr lang="en-US" baseline="30000" dirty="0" smtClean="0"/>
              <a:t>3</a:t>
            </a:r>
          </a:p>
          <a:p>
            <a:pPr marL="685800" lvl="1" indent="-228600">
              <a:buNone/>
            </a:pPr>
            <a:r>
              <a:rPr lang="en-US" baseline="30000" dirty="0" smtClean="0"/>
              <a:t> </a:t>
            </a:r>
            <a:r>
              <a:rPr lang="en-US" baseline="0" dirty="0" smtClean="0"/>
              <a:t>     </a:t>
            </a:r>
            <a:r>
              <a:rPr lang="en-US" dirty="0" smtClean="0"/>
              <a:t>d. $2,476K * 1.158</a:t>
            </a:r>
          </a:p>
          <a:p>
            <a:pPr marL="685800" lvl="1" indent="-228600">
              <a:buNone/>
            </a:pPr>
            <a:r>
              <a:rPr lang="en-US" baseline="0" dirty="0" smtClean="0"/>
              <a:t>      </a:t>
            </a:r>
            <a:r>
              <a:rPr lang="en-US" dirty="0" smtClean="0"/>
              <a:t>e.</a:t>
            </a:r>
            <a:r>
              <a:rPr lang="en-US" baseline="0" dirty="0" smtClean="0"/>
              <a:t> </a:t>
            </a:r>
            <a:r>
              <a:rPr lang="en-US" dirty="0" smtClean="0"/>
              <a:t>= $2,867K</a:t>
            </a:r>
          </a:p>
        </p:txBody>
      </p:sp>
      <p:sp>
        <p:nvSpPr>
          <p:cNvPr id="4" name="Slide Number Placeholder 3"/>
          <p:cNvSpPr>
            <a:spLocks noGrp="1"/>
          </p:cNvSpPr>
          <p:nvPr>
            <p:ph type="sldNum" sz="quarter" idx="10"/>
          </p:nvPr>
        </p:nvSpPr>
        <p:spPr/>
        <p:txBody>
          <a:bodyPr/>
          <a:lstStyle/>
          <a:p>
            <a:fld id="{525C4433-53E4-4F06-BBBF-F0903FED07B2}" type="slidenum">
              <a:rPr lang="en-US" smtClean="0"/>
              <a:pPr/>
              <a:t>27</a:t>
            </a:fld>
            <a:endParaRPr lang="en-US"/>
          </a:p>
        </p:txBody>
      </p:sp>
    </p:spTree>
    <p:extLst>
      <p:ext uri="{BB962C8B-B14F-4D97-AF65-F5344CB8AC3E}">
        <p14:creationId xmlns="" xmlns:p14="http://schemas.microsoft.com/office/powerpoint/2010/main" val="211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Practical Exercise</a:t>
            </a:r>
            <a:r>
              <a:rPr lang="en-US" baseline="0" dirty="0" smtClean="0"/>
              <a:t> continues: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What is the cost using Composite Standard Rate in current year dollars three years from now at 5% inflation?</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Students will have the blank slide.  Have them verbalize</a:t>
            </a:r>
            <a:r>
              <a:rPr lang="en-US" b="1" baseline="0" dirty="0" smtClean="0"/>
              <a:t> the cost expression before showing the solution.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28</a:t>
            </a:fld>
            <a:endParaRPr lang="en-US"/>
          </a:p>
        </p:txBody>
      </p:sp>
    </p:spTree>
    <p:extLst>
      <p:ext uri="{BB962C8B-B14F-4D97-AF65-F5344CB8AC3E}">
        <p14:creationId xmlns="" xmlns:p14="http://schemas.microsoft.com/office/powerpoint/2010/main" val="3436888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r>
              <a:rPr lang="en-US" b="1" dirty="0" smtClean="0"/>
              <a:t>Practical Exercise continues:  (INSTRUCTOR</a:t>
            </a:r>
            <a:r>
              <a:rPr lang="en-US" b="1" baseline="0" dirty="0" smtClean="0"/>
              <a:t> NOTE:  STUDENT DO NOT HAVE THIS VG)</a:t>
            </a:r>
            <a:endParaRPr lang="en-US" b="1" dirty="0" smtClean="0"/>
          </a:p>
          <a:p>
            <a:pPr marL="342900" lvl="1" indent="-342900"/>
            <a:endParaRPr lang="en-US" dirty="0" smtClean="0"/>
          </a:p>
          <a:p>
            <a:pPr marL="342900" lvl="1" indent="-342900"/>
            <a:endParaRPr lang="en-US" dirty="0" smtClean="0"/>
          </a:p>
          <a:p>
            <a:pPr marL="342900" lvl="1" indent="-342900">
              <a:buAutoNum type="arabicPeriod"/>
            </a:pPr>
            <a:r>
              <a:rPr lang="en-US" dirty="0" smtClean="0"/>
              <a:t>What is the cost using Composite Standard Rate in current year dollars three years from now at 5% inflation?</a:t>
            </a:r>
          </a:p>
          <a:p>
            <a:pPr marL="342900" lvl="1" indent="-342900">
              <a:buAutoNum type="arabicPeriod"/>
            </a:pPr>
            <a:r>
              <a:rPr lang="en-US" dirty="0" smtClean="0"/>
              <a:t>The cost expression is:</a:t>
            </a:r>
          </a:p>
          <a:p>
            <a:pPr marL="342900" lvl="1" indent="-342900">
              <a:buNone/>
            </a:pPr>
            <a:r>
              <a:rPr lang="en-US" dirty="0" smtClean="0"/>
              <a:t>        a. 20 E-4s * Comp Std Rate per E-4 * (1+rate)</a:t>
            </a:r>
            <a:r>
              <a:rPr lang="en-US" baseline="30000" dirty="0" smtClean="0"/>
              <a:t># of years</a:t>
            </a:r>
          </a:p>
          <a:p>
            <a:pPr marL="342900" lvl="1" indent="-342900">
              <a:buNone/>
            </a:pPr>
            <a:r>
              <a:rPr lang="en-US" baseline="30000" dirty="0" smtClean="0"/>
              <a:t> </a:t>
            </a:r>
            <a:r>
              <a:rPr lang="en-US" baseline="0" dirty="0" smtClean="0"/>
              <a:t>       </a:t>
            </a:r>
            <a:r>
              <a:rPr lang="en-US" dirty="0" smtClean="0"/>
              <a:t>b. 20*$58.5K * (1.05)</a:t>
            </a:r>
            <a:r>
              <a:rPr lang="en-US" baseline="30000" dirty="0" smtClean="0"/>
              <a:t>3</a:t>
            </a:r>
          </a:p>
          <a:p>
            <a:pPr marL="342900" lvl="1" indent="-342900">
              <a:buNone/>
            </a:pPr>
            <a:r>
              <a:rPr lang="en-US" baseline="30000" dirty="0" smtClean="0"/>
              <a:t> </a:t>
            </a:r>
            <a:r>
              <a:rPr lang="en-US" baseline="0" dirty="0" smtClean="0"/>
              <a:t>       </a:t>
            </a:r>
            <a:r>
              <a:rPr lang="en-US" dirty="0" smtClean="0"/>
              <a:t>c. $1,170K * (1.05)</a:t>
            </a:r>
            <a:r>
              <a:rPr lang="en-US" baseline="30000" dirty="0" smtClean="0"/>
              <a:t>3</a:t>
            </a:r>
          </a:p>
          <a:p>
            <a:pPr marL="342900" lvl="1" indent="-342900">
              <a:buNone/>
            </a:pPr>
            <a:r>
              <a:rPr lang="en-US" baseline="30000" dirty="0" smtClean="0"/>
              <a:t> </a:t>
            </a:r>
            <a:r>
              <a:rPr lang="en-US" baseline="0" dirty="0" smtClean="0"/>
              <a:t>       </a:t>
            </a:r>
            <a:r>
              <a:rPr lang="en-US" dirty="0" smtClean="0"/>
              <a:t>d.</a:t>
            </a:r>
            <a:r>
              <a:rPr lang="en-US" baseline="0" dirty="0" smtClean="0"/>
              <a:t> </a:t>
            </a:r>
            <a:r>
              <a:rPr lang="en-US" dirty="0" smtClean="0"/>
              <a:t>$1,170K * 1.158</a:t>
            </a:r>
          </a:p>
          <a:p>
            <a:pPr marL="342900" lvl="1" indent="-342900">
              <a:buNone/>
            </a:pPr>
            <a:r>
              <a:rPr lang="en-US" baseline="0" dirty="0" smtClean="0"/>
              <a:t>        </a:t>
            </a:r>
            <a:r>
              <a:rPr lang="en-US" dirty="0" smtClean="0"/>
              <a:t>e. = $1,355K</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29</a:t>
            </a:fld>
            <a:endParaRPr lang="en-US"/>
          </a:p>
        </p:txBody>
      </p:sp>
    </p:spTree>
    <p:extLst>
      <p:ext uri="{BB962C8B-B14F-4D97-AF65-F5344CB8AC3E}">
        <p14:creationId xmlns="" xmlns:p14="http://schemas.microsoft.com/office/powerpoint/2010/main" val="223713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Introduction:  TLO</a:t>
            </a:r>
          </a:p>
          <a:p>
            <a:endParaRPr lang="en-US" sz="1200" dirty="0" smtClean="0"/>
          </a:p>
          <a:p>
            <a:r>
              <a:rPr lang="en-US" sz="1200" b="1" dirty="0" smtClean="0"/>
              <a:t>Task:  </a:t>
            </a:r>
            <a:r>
              <a:rPr lang="en-US" sz="1200" dirty="0" smtClean="0"/>
              <a:t>Estimate future costs given planning factors </a:t>
            </a:r>
          </a:p>
          <a:p>
            <a:endParaRPr lang="en-US" sz="1200" dirty="0" smtClean="0"/>
          </a:p>
          <a:p>
            <a:r>
              <a:rPr lang="en-US" sz="1200" b="1" dirty="0" smtClean="0"/>
              <a:t>Condition: </a:t>
            </a:r>
            <a:r>
              <a:rPr lang="en-US" sz="1200" dirty="0" smtClean="0"/>
              <a:t>You are a cost advisor technician with access to all regulations/course handouts, and awareness of Operational Environment (OE)/Contemporary Operational Environment (COE) variables and actors.</a:t>
            </a:r>
          </a:p>
          <a:p>
            <a:endParaRPr lang="en-US" sz="1200" dirty="0" smtClean="0"/>
          </a:p>
          <a:p>
            <a:r>
              <a:rPr lang="en-US" sz="1200" b="1" dirty="0" smtClean="0"/>
              <a:t>Standard: </a:t>
            </a:r>
            <a:r>
              <a:rPr lang="en-US" sz="1200" dirty="0" smtClean="0"/>
              <a:t>with at least 80% accuracy:</a:t>
            </a:r>
          </a:p>
          <a:p>
            <a:pPr lvl="1"/>
            <a:r>
              <a:rPr lang="en-US" sz="1200" dirty="0" smtClean="0"/>
              <a:t>Demonstrate understanding of Planning Factors concept</a:t>
            </a:r>
          </a:p>
          <a:p>
            <a:pPr lvl="1"/>
            <a:r>
              <a:rPr lang="en-US" sz="1200" dirty="0" smtClean="0"/>
              <a:t>Estimate future costs using inflation tables</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3</a:t>
            </a:fld>
            <a:endParaRPr lang="en-US"/>
          </a:p>
        </p:txBody>
      </p:sp>
    </p:spTree>
    <p:extLst>
      <p:ext uri="{BB962C8B-B14F-4D97-AF65-F5344CB8AC3E}">
        <p14:creationId xmlns="" xmlns:p14="http://schemas.microsoft.com/office/powerpoint/2010/main" val="3339399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Spreadsheet Exercise continues: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What is the Total Cost and the Composite Standard Cost of the Non Deployable Soldiers in the nth Brigade over the next ten years in current dollars assuming 6% inflation.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Use Total cost</a:t>
            </a:r>
            <a:r>
              <a:rPr lang="en-US" baseline="0" dirty="0" smtClean="0"/>
              <a:t> in constant dollars as calculated in the last spreadsheet exercise:  $69.3 million</a:t>
            </a:r>
            <a:endParaRPr lang="en-US" dirty="0" smtClean="0"/>
          </a:p>
          <a:p>
            <a:r>
              <a:rPr lang="en-US" dirty="0" smtClean="0"/>
              <a:t>3. Use Composite Standard</a:t>
            </a:r>
            <a:r>
              <a:rPr lang="en-US" baseline="0" dirty="0" smtClean="0"/>
              <a:t> rate in constant dollars as calculated in the last spreadsheet exercise:  $33.3 million</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30</a:t>
            </a:fld>
            <a:endParaRPr lang="en-US"/>
          </a:p>
        </p:txBody>
      </p:sp>
    </p:spTree>
    <p:extLst>
      <p:ext uri="{BB962C8B-B14F-4D97-AF65-F5344CB8AC3E}">
        <p14:creationId xmlns="" xmlns:p14="http://schemas.microsoft.com/office/powerpoint/2010/main" val="162771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Total Cost: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Enter Annual cost and Inflation rate to calculate Current Year dollars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525C4433-53E4-4F06-BBBF-F0903FED07B2}" type="slidenum">
              <a:rPr lang="en-US" smtClean="0"/>
              <a:pPr/>
              <a:t>31</a:t>
            </a:fld>
            <a:endParaRPr lang="en-US"/>
          </a:p>
        </p:txBody>
      </p:sp>
    </p:spTree>
    <p:extLst>
      <p:ext uri="{BB962C8B-B14F-4D97-AF65-F5344CB8AC3E}">
        <p14:creationId xmlns="" xmlns:p14="http://schemas.microsoft.com/office/powerpoint/2010/main" val="808579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Total Cost: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 The</a:t>
            </a:r>
            <a:r>
              <a:rPr lang="en-US" b="1" baseline="0" dirty="0" smtClean="0"/>
              <a:t> s</a:t>
            </a:r>
            <a:r>
              <a:rPr lang="en-US" b="1" dirty="0" smtClean="0"/>
              <a:t>um of the Total Cost, current</a:t>
            </a:r>
            <a:r>
              <a:rPr lang="en-US" b="1" baseline="0" dirty="0" smtClean="0"/>
              <a:t> year dollars, of </a:t>
            </a:r>
            <a:r>
              <a:rPr lang="en-US" b="1" dirty="0" smtClean="0"/>
              <a:t>non-deployable</a:t>
            </a:r>
            <a:r>
              <a:rPr lang="en-US" b="1" baseline="0" dirty="0" smtClean="0"/>
              <a:t> </a:t>
            </a:r>
            <a:r>
              <a:rPr lang="en-US" b="1" dirty="0" smtClean="0"/>
              <a:t>over ten years = $913.43 million </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32</a:t>
            </a:fld>
            <a:endParaRPr lang="en-US"/>
          </a:p>
        </p:txBody>
      </p:sp>
    </p:spTree>
    <p:extLst>
      <p:ext uri="{BB962C8B-B14F-4D97-AF65-F5344CB8AC3E}">
        <p14:creationId xmlns="" xmlns:p14="http://schemas.microsoft.com/office/powerpoint/2010/main" val="3923845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Activity Step 3 Estimate future costs in constant and current dollars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Composite Standard Rate:</a:t>
            </a:r>
          </a:p>
          <a:p>
            <a:pPr marL="228600" indent="-228600">
              <a:buAutoNum type="arabicPeriod"/>
            </a:pPr>
            <a:r>
              <a:rPr lang="en-US" b="1" dirty="0" smtClean="0"/>
              <a:t>Enter the annual composite</a:t>
            </a:r>
            <a:r>
              <a:rPr lang="en-US" b="1" baseline="0" dirty="0" smtClean="0"/>
              <a:t> standard rate to calculate the current-year dollars.  </a:t>
            </a:r>
          </a:p>
          <a:p>
            <a:pPr marL="228600" indent="-228600">
              <a:buAutoNum type="arabicPeriod"/>
            </a:pPr>
            <a:r>
              <a:rPr lang="en-US" baseline="0" dirty="0" smtClean="0"/>
              <a:t>The sum of the Composite Standard rate, current year cost of non-deployable over ten years is $391.89 million.</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33</a:t>
            </a:fld>
            <a:endParaRPr lang="en-US"/>
          </a:p>
        </p:txBody>
      </p:sp>
    </p:spTree>
    <p:extLst>
      <p:ext uri="{BB962C8B-B14F-4D97-AF65-F5344CB8AC3E}">
        <p14:creationId xmlns="" xmlns:p14="http://schemas.microsoft.com/office/powerpoint/2010/main" val="4287626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on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 “Current-year dollars” refers to? </a:t>
            </a:r>
            <a:r>
              <a:rPr lang="en-US" b="1" dirty="0" smtClean="0"/>
              <a:t>A. Inflated</a:t>
            </a:r>
            <a:r>
              <a:rPr lang="en-US" b="1" baseline="0" dirty="0" smtClean="0"/>
              <a:t> or “Then-year” dollars.  </a:t>
            </a:r>
            <a:endParaRPr lang="en-US" b="1"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34</a:t>
            </a:fld>
            <a:endParaRPr lang="en-US"/>
          </a:p>
        </p:txBody>
      </p:sp>
    </p:spTree>
    <p:extLst>
      <p:ext uri="{BB962C8B-B14F-4D97-AF65-F5344CB8AC3E}">
        <p14:creationId xmlns="" xmlns:p14="http://schemas.microsoft.com/office/powerpoint/2010/main" val="106520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Introduction:  Instructional Lead-in:</a:t>
            </a:r>
            <a:r>
              <a:rPr lang="en-US" b="1" baseline="0" dirty="0" smtClean="0"/>
              <a:t>  </a:t>
            </a:r>
            <a:r>
              <a:rPr lang="en-US" baseline="0" dirty="0" smtClean="0"/>
              <a:t>In this section we look at Cost input to decision making.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It is hard to make smart decision without cost information.  Incomplete</a:t>
            </a:r>
            <a:r>
              <a:rPr lang="en-US" baseline="0" dirty="0" smtClean="0"/>
              <a:t> or otherwise inaccurate cost information can be misleading and may be even worse than no cost information.  </a:t>
            </a:r>
            <a:endParaRPr lang="en-US" dirty="0" smtClean="0"/>
          </a:p>
          <a:p>
            <a:r>
              <a:rPr lang="en-US" dirty="0" smtClean="0"/>
              <a:t>The next four slides are from the Army’s formal training program on Cost Benefit Analysis to be covered tomorrow. Parts will be highlighted here to give you some prior experience.</a:t>
            </a:r>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4</a:t>
            </a:fld>
            <a:endParaRPr lang="en-US"/>
          </a:p>
        </p:txBody>
      </p:sp>
    </p:spTree>
    <p:extLst>
      <p:ext uri="{BB962C8B-B14F-4D97-AF65-F5344CB8AC3E}">
        <p14:creationId xmlns="" xmlns:p14="http://schemas.microsoft.com/office/powerpoint/2010/main" val="354107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step 1:  Explain</a:t>
            </a:r>
            <a:r>
              <a:rPr lang="en-US" baseline="0" dirty="0" smtClean="0"/>
              <a:t> how planning factors affect CBA (Develop Cost Estimate for each alternative)</a:t>
            </a:r>
          </a:p>
          <a:p>
            <a:endParaRPr lang="en-US" baseline="0" dirty="0" smtClean="0"/>
          </a:p>
          <a:p>
            <a:pPr marL="228600" indent="-228600">
              <a:buAutoNum type="arabicPeriod"/>
            </a:pPr>
            <a:r>
              <a:rPr lang="en-US" baseline="0" dirty="0" smtClean="0"/>
              <a:t>Cost estimates are a crucial part of CBA.  </a:t>
            </a:r>
          </a:p>
          <a:p>
            <a:pPr marL="228600" indent="-228600">
              <a:buNone/>
            </a:pPr>
            <a:r>
              <a:rPr lang="en-US" baseline="0" dirty="0" smtClean="0"/>
              <a:t>2.   The cost estimate should:</a:t>
            </a:r>
          </a:p>
          <a:p>
            <a:pPr marL="171450" indent="-171450">
              <a:buFont typeface="Arial" pitchFamily="34" charset="0"/>
              <a:buNone/>
            </a:pPr>
            <a:r>
              <a:rPr lang="en-US" baseline="0" dirty="0" smtClean="0"/>
              <a:t>      a. Capture total cost of each alternative course of action.</a:t>
            </a:r>
          </a:p>
          <a:p>
            <a:pPr marL="171450" indent="-171450">
              <a:buFont typeface="Arial" pitchFamily="34" charset="0"/>
              <a:buNone/>
            </a:pPr>
            <a:r>
              <a:rPr lang="en-US" baseline="0" dirty="0" smtClean="0"/>
              <a:t>      b. Consider the relevant life cycle of the COA, not just the time year in which budgetary expenditures are made</a:t>
            </a:r>
          </a:p>
          <a:p>
            <a:pPr marL="171450" indent="-171450">
              <a:buFont typeface="Arial" pitchFamily="34" charset="0"/>
              <a:buNone/>
            </a:pPr>
            <a:r>
              <a:rPr lang="en-US" baseline="0" dirty="0" smtClean="0"/>
              <a:t>      c. Include both one-time (initial investment) and recurring (operating) costs</a:t>
            </a:r>
          </a:p>
          <a:p>
            <a:pPr marL="171450" indent="-171450">
              <a:buFont typeface="Arial" pitchFamily="34" charset="0"/>
              <a:buNone/>
            </a:pPr>
            <a:r>
              <a:rPr lang="en-US" baseline="0" dirty="0" smtClean="0"/>
              <a:t>      d. Develop a Work Breakdown Structure or list of things related to the COA that will cost money.  This will assure that your cost estimate has not ignored any relevant cost element.</a:t>
            </a:r>
          </a:p>
        </p:txBody>
      </p:sp>
      <p:sp>
        <p:nvSpPr>
          <p:cNvPr id="4" name="Slide Number Placeholder 3"/>
          <p:cNvSpPr>
            <a:spLocks noGrp="1"/>
          </p:cNvSpPr>
          <p:nvPr>
            <p:ph type="sldNum" sz="quarter" idx="10"/>
          </p:nvPr>
        </p:nvSpPr>
        <p:spPr/>
        <p:txBody>
          <a:bodyPr/>
          <a:lstStyle/>
          <a:p>
            <a:fld id="{525C4433-53E4-4F06-BBBF-F0903FED07B2}" type="slidenum">
              <a:rPr lang="en-US" smtClean="0"/>
              <a:pPr/>
              <a:t>5</a:t>
            </a:fld>
            <a:endParaRPr lang="en-US"/>
          </a:p>
        </p:txBody>
      </p:sp>
    </p:spTree>
    <p:extLst>
      <p:ext uri="{BB962C8B-B14F-4D97-AF65-F5344CB8AC3E}">
        <p14:creationId xmlns="" xmlns:p14="http://schemas.microsoft.com/office/powerpoint/2010/main" val="174752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1:  Explain</a:t>
            </a:r>
            <a:r>
              <a:rPr lang="en-US" baseline="0" dirty="0" smtClean="0"/>
              <a:t> how planning factors affect CBA (Guidelines and Tips for Cost Estimating)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1. The CBA training</a:t>
            </a:r>
            <a:r>
              <a:rPr lang="en-US" baseline="0" dirty="0" smtClean="0"/>
              <a:t> emphasizes the importance of using authoritative data sources.</a:t>
            </a:r>
          </a:p>
          <a:p>
            <a:r>
              <a:rPr lang="en-US" baseline="0" dirty="0" smtClean="0"/>
              <a:t>2. The authoritative data source related to personnel costs is the Army Military-Civilian Cost System (AMCOS)</a:t>
            </a:r>
          </a:p>
        </p:txBody>
      </p:sp>
      <p:sp>
        <p:nvSpPr>
          <p:cNvPr id="4" name="Slide Number Placeholder 3"/>
          <p:cNvSpPr>
            <a:spLocks noGrp="1"/>
          </p:cNvSpPr>
          <p:nvPr>
            <p:ph type="sldNum" sz="quarter" idx="10"/>
          </p:nvPr>
        </p:nvSpPr>
        <p:spPr/>
        <p:txBody>
          <a:bodyPr/>
          <a:lstStyle/>
          <a:p>
            <a:fld id="{525C4433-53E4-4F06-BBBF-F0903FED07B2}" type="slidenum">
              <a:rPr lang="en-US" smtClean="0"/>
              <a:pPr/>
              <a:t>6</a:t>
            </a:fld>
            <a:endParaRPr lang="en-US"/>
          </a:p>
        </p:txBody>
      </p:sp>
    </p:spTree>
    <p:extLst>
      <p:ext uri="{BB962C8B-B14F-4D97-AF65-F5344CB8AC3E}">
        <p14:creationId xmlns="" xmlns:p14="http://schemas.microsoft.com/office/powerpoint/2010/main" val="203250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1:  Explain</a:t>
            </a:r>
            <a:r>
              <a:rPr lang="en-US" baseline="0" dirty="0" smtClean="0"/>
              <a:t> how planning factors affect CBA (Guidelines and Tips for Cost Estimating continues)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1. CBA</a:t>
            </a:r>
            <a:r>
              <a:rPr lang="en-US" baseline="0" dirty="0" smtClean="0"/>
              <a:t> guidance requires adjustments for inflation. </a:t>
            </a:r>
          </a:p>
          <a:p>
            <a:r>
              <a:rPr lang="en-US" baseline="0" dirty="0" smtClean="0"/>
              <a:t> </a:t>
            </a:r>
          </a:p>
          <a:p>
            <a:r>
              <a:rPr lang="en-US" baseline="0" dirty="0" smtClean="0"/>
              <a:t>2. “Current” dollars refer to payments in the future that have been adjusted to include inflation.  They are also called “then-year” or “inflated” dollars</a:t>
            </a:r>
          </a:p>
          <a:p>
            <a:r>
              <a:rPr lang="en-US" baseline="0" dirty="0" smtClean="0"/>
              <a:t>3. “Constant” dollars refers to future payments with the effects of inflation removed.  This permits them to be compared with costs in the present period.  </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7</a:t>
            </a:fld>
            <a:endParaRPr lang="en-US"/>
          </a:p>
        </p:txBody>
      </p:sp>
    </p:spTree>
    <p:extLst>
      <p:ext uri="{BB962C8B-B14F-4D97-AF65-F5344CB8AC3E}">
        <p14:creationId xmlns="" xmlns:p14="http://schemas.microsoft.com/office/powerpoint/2010/main" val="284713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 step 1:  explain</a:t>
            </a:r>
            <a:r>
              <a:rPr lang="en-US" baseline="0" dirty="0" smtClean="0"/>
              <a:t> how planning factors affect CBA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cost</a:t>
            </a:r>
            <a:r>
              <a:rPr lang="en-US" baseline="0" dirty="0" smtClean="0"/>
              <a:t> estimating process has three major steps:  (CBA Costing Process)</a:t>
            </a:r>
          </a:p>
          <a:p>
            <a:endParaRPr lang="en-US" baseline="0" dirty="0" smtClean="0"/>
          </a:p>
          <a:p>
            <a:r>
              <a:rPr lang="en-US" baseline="0" dirty="0" smtClean="0"/>
              <a:t>Preparation: </a:t>
            </a:r>
          </a:p>
          <a:p>
            <a:r>
              <a:rPr lang="en-US" baseline="0" dirty="0" smtClean="0"/>
              <a:t>1. Establish the ground rules and assumptions so you can make apples-to-apples comparisons between all courses of action</a:t>
            </a:r>
          </a:p>
          <a:p>
            <a:r>
              <a:rPr lang="en-US" baseline="0" dirty="0" smtClean="0"/>
              <a:t>2. Develop the Work Breakdown Structure.  This is where you identify all of the costs related to the course of action.  </a:t>
            </a:r>
          </a:p>
          <a:p>
            <a:r>
              <a:rPr lang="en-US" baseline="0" dirty="0" smtClean="0"/>
              <a:t>3. Identify data requirements and sources.  Once you have identified all of the relevant cost elements in the Work Breakdown structure you will need to research and document those cost elements.</a:t>
            </a:r>
          </a:p>
          <a:p>
            <a:r>
              <a:rPr lang="en-US" baseline="0" dirty="0" smtClean="0"/>
              <a:t>4. Finally, obtain or develop detailed process map.</a:t>
            </a:r>
          </a:p>
          <a:p>
            <a:endParaRPr lang="en-US" baseline="0" dirty="0" smtClean="0"/>
          </a:p>
          <a:p>
            <a:r>
              <a:rPr lang="en-US" baseline="0" dirty="0" smtClean="0"/>
              <a:t>5. Develop the Cost Estimate using the information you prepared in step 1</a:t>
            </a:r>
          </a:p>
          <a:p>
            <a:endParaRPr lang="en-US" baseline="0" dirty="0" smtClean="0"/>
          </a:p>
          <a:p>
            <a:r>
              <a:rPr lang="en-US" baseline="0" dirty="0" smtClean="0"/>
              <a:t>6.Review and Validation:</a:t>
            </a:r>
          </a:p>
          <a:p>
            <a:r>
              <a:rPr lang="en-US" baseline="0" dirty="0" smtClean="0"/>
              <a:t>7. Prepare backup documentation</a:t>
            </a:r>
          </a:p>
          <a:p>
            <a:r>
              <a:rPr lang="en-US" baseline="0" dirty="0" smtClean="0"/>
              <a:t>8. Review for accuracy and reasonableness</a:t>
            </a:r>
          </a:p>
          <a:p>
            <a:r>
              <a:rPr lang="en-US" baseline="0" dirty="0" smtClean="0"/>
              <a:t>9. Conduct sensitivity analysis and risk assessment</a:t>
            </a:r>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8</a:t>
            </a:fld>
            <a:endParaRPr lang="en-US"/>
          </a:p>
        </p:txBody>
      </p:sp>
    </p:spTree>
    <p:extLst>
      <p:ext uri="{BB962C8B-B14F-4D97-AF65-F5344CB8AC3E}">
        <p14:creationId xmlns="" xmlns:p14="http://schemas.microsoft.com/office/powerpoint/2010/main" val="253675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a Check on Learning:</a:t>
            </a:r>
          </a:p>
          <a:p>
            <a:endParaRPr lang="en-US" dirty="0" smtClean="0"/>
          </a:p>
          <a:p>
            <a:r>
              <a:rPr lang="en-US" dirty="0" smtClean="0"/>
              <a:t>Q. Which costs are to be included in the CBA? </a:t>
            </a:r>
            <a:r>
              <a:rPr lang="en-US" b="1" dirty="0" smtClean="0"/>
              <a:t>A. “Total Cost” over the “relevant life cycle” including one-time and recurring costs.</a:t>
            </a:r>
          </a:p>
          <a:p>
            <a:endParaRPr lang="en-US" b="1" dirty="0" smtClean="0"/>
          </a:p>
          <a:p>
            <a:r>
              <a:rPr lang="en-US" dirty="0" smtClean="0"/>
              <a:t>Q. What is AMCOS? A.</a:t>
            </a:r>
            <a:r>
              <a:rPr lang="en-US" baseline="0" dirty="0" smtClean="0"/>
              <a:t> </a:t>
            </a:r>
            <a:r>
              <a:rPr lang="en-US" sz="1200" b="1" u="sng" dirty="0" smtClean="0">
                <a:solidFill>
                  <a:srgbClr val="C00000"/>
                </a:solidFill>
              </a:rPr>
              <a:t>Army Military-Civilian Cost System (AMCOS)  </a:t>
            </a:r>
            <a:r>
              <a:rPr lang="en-US" sz="1200" b="1" u="none" dirty="0" smtClean="0">
                <a:solidFill>
                  <a:srgbClr val="C00000"/>
                </a:solidFill>
              </a:rPr>
              <a:t>- the authoritative data source for Army military and civilian personnel</a:t>
            </a:r>
            <a:r>
              <a:rPr lang="en-US" sz="1200" b="1" u="none" baseline="0" dirty="0" smtClean="0">
                <a:solidFill>
                  <a:srgbClr val="C00000"/>
                </a:solidFill>
              </a:rPr>
              <a:t> costs.</a:t>
            </a:r>
            <a:endParaRPr lang="en-US" b="1" u="none" dirty="0" smtClean="0"/>
          </a:p>
          <a:p>
            <a:endParaRPr lang="en-US" dirty="0"/>
          </a:p>
        </p:txBody>
      </p:sp>
      <p:sp>
        <p:nvSpPr>
          <p:cNvPr id="4" name="Slide Number Placeholder 3"/>
          <p:cNvSpPr>
            <a:spLocks noGrp="1"/>
          </p:cNvSpPr>
          <p:nvPr>
            <p:ph type="sldNum" sz="quarter" idx="10"/>
          </p:nvPr>
        </p:nvSpPr>
        <p:spPr/>
        <p:txBody>
          <a:bodyPr/>
          <a:lstStyle/>
          <a:p>
            <a:fld id="{525C4433-53E4-4F06-BBBF-F0903FED07B2}" type="slidenum">
              <a:rPr lang="en-US" smtClean="0"/>
              <a:pPr/>
              <a:t>9</a:t>
            </a:fld>
            <a:endParaRPr lang="en-US"/>
          </a:p>
        </p:txBody>
      </p:sp>
    </p:spTree>
    <p:extLst>
      <p:ext uri="{BB962C8B-B14F-4D97-AF65-F5344CB8AC3E}">
        <p14:creationId xmlns="" xmlns:p14="http://schemas.microsoft.com/office/powerpoint/2010/main" val="247157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gradFill>
            <a:gsLst>
              <a:gs pos="25000">
                <a:schemeClr val="tx2">
                  <a:lumMod val="75000"/>
                </a:schemeClr>
              </a:gs>
              <a:gs pos="100000">
                <a:schemeClr val="accent1">
                  <a:tint val="44500"/>
                  <a:satMod val="160000"/>
                </a:schemeClr>
              </a:gs>
              <a:gs pos="100000">
                <a:schemeClr val="bg1">
                  <a:lumMod val="85000"/>
                  <a:lumOff val="15000"/>
                </a:schemeClr>
              </a:gs>
            </a:gsLst>
            <a:lin ang="5400000" scaled="0"/>
          </a:gradFill>
          <a:effectLst/>
        </p:spPr>
        <p:txBody>
          <a:bodyPr anchor="ctr"/>
          <a:lstStyle>
            <a:lvl1pPr marL="0" indent="0" algn="ctr">
              <a:buNone/>
              <a:defRPr>
                <a:solidFill>
                  <a:schemeClr val="bg1"/>
                </a:solidFill>
                <a:effectLst>
                  <a:innerShdw blurRad="63500" dist="50800" dir="13500000">
                    <a:prstClr val="black">
                      <a:alpha val="50000"/>
                    </a:prstClr>
                  </a:inn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357E5D-5E74-4222-AC47-E869492E614A}" type="datetime1">
              <a:rPr lang="en-US" smtClean="0"/>
              <a:pPr/>
              <a:t>9/2/2011</a:t>
            </a:fld>
            <a:endParaRPr lang="en-US"/>
          </a:p>
        </p:txBody>
      </p:sp>
      <p:sp>
        <p:nvSpPr>
          <p:cNvPr id="5" name="Footer Placeholder 4"/>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a:t>
            </a:fld>
            <a:endParaRPr lang="en-US"/>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81000" y="457201"/>
            <a:ext cx="1213756" cy="1447799"/>
          </a:xfrm>
          <a:prstGeom prst="rect">
            <a:avLst/>
          </a:prstGeom>
          <a:noFill/>
          <a:ln>
            <a:noFill/>
          </a:ln>
          <a:effectLst>
            <a:innerShdw blurRad="114300">
              <a:prstClr val="black"/>
            </a:innerShdw>
            <a:reflection blurRad="63500" stA="50000" endA="275" endPos="40000" dist="127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457200"/>
            <a:ext cx="1713325" cy="1447800"/>
          </a:xfrm>
          <a:prstGeom prst="rect">
            <a:avLst/>
          </a:prstGeom>
          <a:noFill/>
          <a:ln w="9525">
            <a:noFill/>
            <a:miter lim="800000"/>
            <a:headEnd/>
            <a:tailEnd/>
          </a:ln>
          <a:effectLst>
            <a:reflection blurRad="63500" stA="50000" endA="275" endPos="40000" dist="101600" dir="5400000" sy="-100000" algn="bl" rotWithShape="0"/>
          </a:effectLst>
        </p:spPr>
      </p:pic>
    </p:spTree>
    <p:extLst>
      <p:ext uri="{BB962C8B-B14F-4D97-AF65-F5344CB8AC3E}">
        <p14:creationId xmlns="" xmlns:p14="http://schemas.microsoft.com/office/powerpoint/2010/main" val="338734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B9E6FC-CB6D-47EE-B899-BC0D596F8CFC}" type="datetime1">
              <a:rPr lang="en-US" smtClean="0"/>
              <a:pPr/>
              <a:t>9/2/2011</a:t>
            </a:fld>
            <a:endParaRPr lang="en-US"/>
          </a:p>
        </p:txBody>
      </p:sp>
      <p:sp>
        <p:nvSpPr>
          <p:cNvPr id="5" name="Footer Placeholder 4"/>
          <p:cNvSpPr>
            <a:spLocks noGrp="1"/>
          </p:cNvSpPr>
          <p:nvPr>
            <p:ph type="ftr" sz="quarter" idx="11"/>
          </p:nvPr>
        </p:nvSpPr>
        <p:spPr/>
        <p:txBody>
          <a:body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28952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775F7-CE8C-482D-A7B9-C14EC76F887D}" type="datetime1">
              <a:rPr lang="en-US" smtClean="0"/>
              <a:pPr/>
              <a:t>9/2/2011</a:t>
            </a:fld>
            <a:endParaRPr lang="en-US"/>
          </a:p>
        </p:txBody>
      </p:sp>
      <p:sp>
        <p:nvSpPr>
          <p:cNvPr id="5" name="Footer Placeholder 4"/>
          <p:cNvSpPr>
            <a:spLocks noGrp="1"/>
          </p:cNvSpPr>
          <p:nvPr>
            <p:ph type="ftr" sz="quarter" idx="11"/>
          </p:nvPr>
        </p:nvSpPr>
        <p:spPr/>
        <p:txBody>
          <a:body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204727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w Bumper St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3"/>
          </p:nvPr>
        </p:nvSpPr>
        <p:spPr>
          <a:xfrm>
            <a:off x="0" y="6248400"/>
            <a:ext cx="9144000" cy="381000"/>
          </a:xfrm>
          <a:solidFill>
            <a:srgbClr val="002060"/>
          </a:solidFill>
        </p:spPr>
        <p:txBody>
          <a:bodyPr anchor="ctr">
            <a:noAutofit/>
          </a:bodyPr>
          <a:lstStyle>
            <a:lvl1pPr algn="ctr">
              <a:buNone/>
              <a:defRPr sz="2200" b="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Slide Number Placeholder 11"/>
          <p:cNvSpPr>
            <a:spLocks noGrp="1"/>
          </p:cNvSpPr>
          <p:nvPr>
            <p:ph type="sldNum" sz="quarter" idx="14"/>
          </p:nvPr>
        </p:nvSpPr>
        <p:spPr>
          <a:xfrm>
            <a:off x="6553200" y="6651625"/>
            <a:ext cx="2133600" cy="206375"/>
          </a:xfrm>
        </p:spPr>
        <p:txBody>
          <a:bodyPr/>
          <a:lstStyle>
            <a:lvl1pPr>
              <a:defRPr b="1"/>
            </a:lvl1pPr>
          </a:lstStyle>
          <a:p>
            <a:pPr>
              <a:defRPr/>
            </a:pPr>
            <a:fld id="{7894E4D3-ECB6-4E3D-AF4A-5362DA3A1352}" type="slidenum">
              <a:rPr lang="en-US">
                <a:solidFill>
                  <a:prstClr val="white">
                    <a:lumMod val="50000"/>
                  </a:prstClr>
                </a:solidFill>
              </a:rPr>
              <a:pPr>
                <a:defRPr/>
              </a:pPr>
              <a:t>‹#›</a:t>
            </a:fld>
            <a:endParaRPr lang="en-US" dirty="0">
              <a:solidFill>
                <a:prstClr val="white">
                  <a:lumMod val="50000"/>
                </a:prstClr>
              </a:solidFill>
            </a:endParaRPr>
          </a:p>
        </p:txBody>
      </p:sp>
      <p:sp>
        <p:nvSpPr>
          <p:cNvPr id="5" name="Footer Placeholder 12"/>
          <p:cNvSpPr>
            <a:spLocks noGrp="1"/>
          </p:cNvSpPr>
          <p:nvPr>
            <p:ph type="ftr" sz="quarter" idx="15"/>
          </p:nvPr>
        </p:nvSpPr>
        <p:spPr>
          <a:xfrm>
            <a:off x="3124200" y="6618288"/>
            <a:ext cx="2895600" cy="239712"/>
          </a:xfrm>
        </p:spPr>
        <p:txBody>
          <a:bodyPr/>
          <a:lstStyle>
            <a:lvl1pPr>
              <a:defRPr b="1"/>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Date Placeholder 10"/>
          <p:cNvSpPr>
            <a:spLocks noGrp="1"/>
          </p:cNvSpPr>
          <p:nvPr>
            <p:ph type="dt" sz="half" idx="16"/>
          </p:nvPr>
        </p:nvSpPr>
        <p:spPr/>
        <p:txBody>
          <a:bodyPr/>
          <a:lstStyle>
            <a:lvl1pPr>
              <a:defRPr b="1"/>
            </a:lvl1pPr>
          </a:lstStyle>
          <a:p>
            <a:pPr>
              <a:defRPr/>
            </a:pPr>
            <a:fld id="{07C07C81-D2A8-4F7E-BA54-9823FAF3BB4F}" type="datetime1">
              <a:rPr lang="en-US" smtClean="0">
                <a:solidFill>
                  <a:prstClr val="white">
                    <a:lumMod val="50000"/>
                  </a:prstClr>
                </a:solidFill>
              </a:rPr>
              <a:pPr>
                <a:defRPr/>
              </a:pPr>
              <a:t>9/2/2011</a:t>
            </a:fld>
            <a:endParaRPr lang="en-US">
              <a:solidFill>
                <a:prstClr val="white">
                  <a:lumMod val="50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E7709A6-C79B-4351-AF57-01CE117651B4}" type="datetime1">
              <a:rPr lang="en-US" smtClean="0">
                <a:solidFill>
                  <a:prstClr val="white">
                    <a:lumMod val="50000"/>
                  </a:prstClr>
                </a:solidFill>
              </a:rPr>
              <a:pPr>
                <a:defRPr/>
              </a:pPr>
              <a:t>9/2/2011</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D981E6DF-881B-432F-8573-6A9FAF4C0DFC}"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237995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6B37BBF-FA14-4C15-B54F-F099C23BF566}" type="datetime1">
              <a:rPr lang="en-US" smtClean="0">
                <a:solidFill>
                  <a:prstClr val="white">
                    <a:lumMod val="50000"/>
                  </a:prstClr>
                </a:solidFill>
              </a:rPr>
              <a:pPr>
                <a:defRPr/>
              </a:pPr>
              <a:t>9/2/2011</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2B2304CD-7D55-49F0-9EB3-1FB67459428E}"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30994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581F4CE5-4571-463E-A657-CA94586223FC}" type="datetime1">
              <a:rPr lang="en-US" smtClean="0">
                <a:solidFill>
                  <a:prstClr val="white">
                    <a:lumMod val="50000"/>
                  </a:prstClr>
                </a:solidFill>
              </a:rPr>
              <a:pPr fontAlgn="base">
                <a:spcBef>
                  <a:spcPct val="0"/>
                </a:spcBef>
                <a:spcAft>
                  <a:spcPct val="0"/>
                </a:spcAft>
                <a:defRPr/>
              </a:pPr>
              <a:t>9/2/2011</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8259EC1-4866-4201-A0DB-09ABBD0B48FE}" type="slidenum">
              <a:rPr lang="en-US" smtClean="0">
                <a:solidFill>
                  <a:prstClr val="white">
                    <a:lumMod val="50000"/>
                  </a:prstClr>
                </a:solidFill>
              </a:rPr>
              <a:pPr fontAlgn="base">
                <a:spcBef>
                  <a:spcPct val="0"/>
                </a:spcBef>
                <a:spcAft>
                  <a:spcPct val="0"/>
                </a:spcAft>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414424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D6D92F0-1FA0-49C3-AA33-CEB85E24EF44}" type="datetime1">
              <a:rPr lang="en-US" smtClean="0">
                <a:solidFill>
                  <a:prstClr val="white">
                    <a:lumMod val="50000"/>
                  </a:prstClr>
                </a:solidFill>
              </a:rPr>
              <a:pPr>
                <a:defRPr/>
              </a:pPr>
              <a:t>9/2/2011</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pPr>
              <a:defRPr/>
            </a:pPr>
            <a:fld id="{AEB64112-F2C7-47F9-8B63-71EEA8036568}"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174436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9EE3121-FDB6-40F3-9F80-5CE31E4A6BB6}" type="datetime1">
              <a:rPr lang="en-US" smtClean="0">
                <a:solidFill>
                  <a:prstClr val="white">
                    <a:lumMod val="50000"/>
                  </a:prstClr>
                </a:solidFill>
              </a:rPr>
              <a:pPr>
                <a:defRPr/>
              </a:pPr>
              <a:t>9/2/2011</a:t>
            </a:fld>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pPr>
              <a:defRPr/>
            </a:pPr>
            <a:fld id="{B9ADC1C7-1897-472E-8DA8-84A40961F2C4}"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100589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608011B-E5B9-46F7-8DB6-C6DB9F5D7912}" type="datetime1">
              <a:rPr lang="en-US" smtClean="0">
                <a:solidFill>
                  <a:prstClr val="white">
                    <a:lumMod val="50000"/>
                  </a:prstClr>
                </a:solidFill>
              </a:rPr>
              <a:pPr>
                <a:defRPr/>
              </a:pPr>
              <a:t>9/2/2011</a:t>
            </a:fld>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p>
            <a:pPr>
              <a:defRPr/>
            </a:pPr>
            <a:fld id="{F6B6D2C4-A37C-4896-9BDC-373BAC278C2C}"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170183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54ED25-466B-4508-BB9A-2092FC654897}" type="datetime1">
              <a:rPr lang="en-US" smtClean="0">
                <a:solidFill>
                  <a:prstClr val="white">
                    <a:lumMod val="50000"/>
                  </a:prstClr>
                </a:solidFill>
              </a:rPr>
              <a:pPr>
                <a:defRPr/>
              </a:pPr>
              <a:t>9/2/2011</a:t>
            </a:fld>
            <a:endParaRPr lang="en-US">
              <a:solidFill>
                <a:prstClr val="white">
                  <a:lumMod val="50000"/>
                </a:prstClr>
              </a:solidFill>
            </a:endParaRPr>
          </a:p>
        </p:txBody>
      </p:sp>
      <p:sp>
        <p:nvSpPr>
          <p:cNvPr id="3" name="Footer Placeholder 2"/>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p>
            <a:pPr>
              <a:defRPr/>
            </a:pPr>
            <a:fld id="{C038E4E2-787F-4C8A-850A-381FFDCB562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362611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00C63-4D09-4926-A8BD-2B041DD78AA5}" type="datetime1">
              <a:rPr lang="en-US" smtClean="0"/>
              <a:pPr/>
              <a:t>9/2/2011</a:t>
            </a:fld>
            <a:endParaRPr lang="en-US"/>
          </a:p>
        </p:txBody>
      </p:sp>
      <p:sp>
        <p:nvSpPr>
          <p:cNvPr id="5" name="Footer Placeholder 4"/>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72916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1715525-700C-4516-B8C0-2AAB77A258E3}" type="datetime1">
              <a:rPr lang="en-US" smtClean="0">
                <a:solidFill>
                  <a:prstClr val="white">
                    <a:lumMod val="50000"/>
                  </a:prstClr>
                </a:solidFill>
              </a:rPr>
              <a:pPr>
                <a:defRPr/>
              </a:pPr>
              <a:t>9/2/2011</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pPr>
              <a:defRPr/>
            </a:pPr>
            <a:fld id="{6541152D-C9F6-43EF-859F-402333D12AA6}"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3899058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BFF347F-EB46-4C98-B635-190910DE695D}" type="datetime1">
              <a:rPr lang="en-US" smtClean="0">
                <a:solidFill>
                  <a:prstClr val="white">
                    <a:lumMod val="50000"/>
                  </a:prstClr>
                </a:solidFill>
              </a:rPr>
              <a:pPr>
                <a:defRPr/>
              </a:pPr>
              <a:t>9/2/2011</a:t>
            </a:fld>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pPr>
              <a:defRPr/>
            </a:pPr>
            <a:fld id="{997D90DE-FF5C-4A7F-9EDB-87E4B4B5BD34}" type="slidenum">
              <a:rPr lang="en-US" smtClean="0">
                <a:solidFill>
                  <a:prstClr val="white">
                    <a:lumMod val="50000"/>
                  </a:prstClr>
                </a:solidFill>
              </a:rPr>
              <a:pPr>
                <a:defRPr/>
              </a:pPr>
              <a:t>‹#›</a:t>
            </a:fld>
            <a:endParaRPr lang="en-US" dirty="0">
              <a:solidFill>
                <a:prstClr val="white">
                  <a:lumMod val="50000"/>
                </a:prstClr>
              </a:solidFill>
            </a:endParaRPr>
          </a:p>
        </p:txBody>
      </p:sp>
      <p:sp>
        <p:nvSpPr>
          <p:cNvPr id="8" name="Rectangle 7"/>
          <p:cNvSpPr/>
          <p:nvPr userDrawn="1"/>
        </p:nvSpPr>
        <p:spPr>
          <a:xfrm>
            <a:off x="0" y="1143000"/>
            <a:ext cx="91440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 xmlns:p14="http://schemas.microsoft.com/office/powerpoint/2010/main" val="73854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1AABFC7-0B95-4B80-AFB9-27244D49C3FE}" type="datetime1">
              <a:rPr lang="en-US" smtClean="0">
                <a:solidFill>
                  <a:prstClr val="white">
                    <a:lumMod val="50000"/>
                  </a:prstClr>
                </a:solidFill>
              </a:rPr>
              <a:pPr>
                <a:defRPr/>
              </a:pPr>
              <a:t>9/2/2011</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D18AD4BB-FF2A-4613-976B-76352F43142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1443273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A68389E-DC9E-4940-8831-BE5A4E6294F1}" type="datetime1">
              <a:rPr lang="en-US" smtClean="0">
                <a:solidFill>
                  <a:prstClr val="white">
                    <a:lumMod val="50000"/>
                  </a:prstClr>
                </a:solidFill>
              </a:rPr>
              <a:pPr>
                <a:defRPr/>
              </a:pPr>
              <a:t>9/2/2011</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8279D4EA-29FD-4718-8D8C-AC520909B88C}"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 xmlns:p14="http://schemas.microsoft.com/office/powerpoint/2010/main" val="406325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w Bumper St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6"/>
          <p:cNvSpPr>
            <a:spLocks noGrp="1"/>
          </p:cNvSpPr>
          <p:nvPr>
            <p:ph type="body" sz="quarter" idx="13"/>
          </p:nvPr>
        </p:nvSpPr>
        <p:spPr>
          <a:xfrm>
            <a:off x="0" y="6248400"/>
            <a:ext cx="9144000" cy="381000"/>
          </a:xfrm>
          <a:solidFill>
            <a:srgbClr val="002060"/>
          </a:solidFill>
        </p:spPr>
        <p:txBody>
          <a:bodyPr anchor="ctr">
            <a:noAutofit/>
          </a:bodyPr>
          <a:lstStyle>
            <a:lvl1pPr algn="ctr">
              <a:buNone/>
              <a:defRPr sz="2200" b="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Slide Number Placeholder 11"/>
          <p:cNvSpPr>
            <a:spLocks noGrp="1"/>
          </p:cNvSpPr>
          <p:nvPr>
            <p:ph type="sldNum" sz="quarter" idx="14"/>
          </p:nvPr>
        </p:nvSpPr>
        <p:spPr>
          <a:xfrm>
            <a:off x="6553200" y="6651625"/>
            <a:ext cx="2133600" cy="206375"/>
          </a:xfrm>
        </p:spPr>
        <p:txBody>
          <a:bodyPr/>
          <a:lstStyle>
            <a:lvl1pPr>
              <a:defRPr b="1"/>
            </a:lvl1pPr>
          </a:lstStyle>
          <a:p>
            <a:pPr>
              <a:defRPr/>
            </a:pPr>
            <a:fld id="{7894E4D3-ECB6-4E3D-AF4A-5362DA3A1352}" type="slidenum">
              <a:rPr lang="en-US">
                <a:solidFill>
                  <a:prstClr val="white">
                    <a:lumMod val="50000"/>
                  </a:prstClr>
                </a:solidFill>
              </a:rPr>
              <a:pPr>
                <a:defRPr/>
              </a:pPr>
              <a:t>‹#›</a:t>
            </a:fld>
            <a:endParaRPr lang="en-US" dirty="0">
              <a:solidFill>
                <a:prstClr val="white">
                  <a:lumMod val="50000"/>
                </a:prstClr>
              </a:solidFill>
            </a:endParaRPr>
          </a:p>
        </p:txBody>
      </p:sp>
      <p:sp>
        <p:nvSpPr>
          <p:cNvPr id="5" name="Footer Placeholder 12"/>
          <p:cNvSpPr>
            <a:spLocks noGrp="1"/>
          </p:cNvSpPr>
          <p:nvPr>
            <p:ph type="ftr" sz="quarter" idx="15"/>
          </p:nvPr>
        </p:nvSpPr>
        <p:spPr>
          <a:xfrm>
            <a:off x="3124200" y="6618288"/>
            <a:ext cx="2895600" cy="239712"/>
          </a:xfrm>
        </p:spPr>
        <p:txBody>
          <a:bodyPr/>
          <a:lstStyle>
            <a:lvl1pPr>
              <a:defRPr b="1"/>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6" name="Date Placeholder 10"/>
          <p:cNvSpPr>
            <a:spLocks noGrp="1"/>
          </p:cNvSpPr>
          <p:nvPr>
            <p:ph type="dt" sz="half" idx="16"/>
          </p:nvPr>
        </p:nvSpPr>
        <p:spPr/>
        <p:txBody>
          <a:bodyPr/>
          <a:lstStyle>
            <a:lvl1pPr>
              <a:defRPr b="1"/>
            </a:lvl1pPr>
          </a:lstStyle>
          <a:p>
            <a:pPr>
              <a:defRPr/>
            </a:pPr>
            <a:fld id="{D2D33282-69C0-490F-9E4B-CF0B0E7918B0}" type="datetime1">
              <a:rPr lang="en-US" smtClean="0">
                <a:solidFill>
                  <a:prstClr val="white">
                    <a:lumMod val="50000"/>
                  </a:prstClr>
                </a:solidFill>
              </a:rPr>
              <a:pPr>
                <a:defRPr/>
              </a:pPr>
              <a:t>9/2/2011</a:t>
            </a:fld>
            <a:endParaRPr lang="en-US">
              <a:solidFill>
                <a:prstClr val="white">
                  <a:lumMod val="50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nchor="t"/>
          <a:lstStyle>
            <a:lvl1pPr algn="ctr">
              <a:defRPr sz="5400" b="1" cap="all" baseline="0"/>
            </a:lvl1pPr>
          </a:lstStyle>
          <a:p>
            <a:r>
              <a:rPr lang="en-US" dirty="0" smtClean="0"/>
              <a:t>Click to edit </a:t>
            </a:r>
            <a:endParaRPr lang="en-US" dirty="0"/>
          </a:p>
        </p:txBody>
      </p:sp>
      <p:sp>
        <p:nvSpPr>
          <p:cNvPr id="3" name="Slide Number Placeholder 11"/>
          <p:cNvSpPr>
            <a:spLocks noGrp="1"/>
          </p:cNvSpPr>
          <p:nvPr>
            <p:ph type="sldNum" sz="quarter" idx="10"/>
          </p:nvPr>
        </p:nvSpPr>
        <p:spPr>
          <a:xfrm>
            <a:off x="6553200" y="6650038"/>
            <a:ext cx="2133600" cy="195262"/>
          </a:xfrm>
        </p:spPr>
        <p:txBody>
          <a:bodyPr/>
          <a:lstStyle>
            <a:lvl1pPr>
              <a:defRPr b="1"/>
            </a:lvl1pPr>
          </a:lstStyle>
          <a:p>
            <a:pPr>
              <a:defRPr/>
            </a:pPr>
            <a:fld id="{9F9AF2C7-7A17-4F3A-81D8-0F478CE70AF1}" type="slidenum">
              <a:rPr lang="en-US">
                <a:solidFill>
                  <a:prstClr val="white">
                    <a:lumMod val="50000"/>
                  </a:prstClr>
                </a:solidFill>
              </a:rPr>
              <a:pPr>
                <a:defRPr/>
              </a:pPr>
              <a:t>‹#›</a:t>
            </a:fld>
            <a:endParaRPr lang="en-US" dirty="0">
              <a:solidFill>
                <a:prstClr val="white">
                  <a:lumMod val="50000"/>
                </a:prstClr>
              </a:solidFill>
            </a:endParaRPr>
          </a:p>
        </p:txBody>
      </p:sp>
      <p:sp>
        <p:nvSpPr>
          <p:cNvPr id="4" name="Footer Placeholder 12"/>
          <p:cNvSpPr>
            <a:spLocks noGrp="1"/>
          </p:cNvSpPr>
          <p:nvPr>
            <p:ph type="ftr" sz="quarter" idx="11"/>
          </p:nvPr>
        </p:nvSpPr>
        <p:spPr/>
        <p:txBody>
          <a:bodyPr/>
          <a:lstStyle>
            <a:lvl1pPr>
              <a:defRPr b="1"/>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5" name="Date Placeholder 10"/>
          <p:cNvSpPr>
            <a:spLocks noGrp="1"/>
          </p:cNvSpPr>
          <p:nvPr>
            <p:ph type="dt" sz="half" idx="12"/>
          </p:nvPr>
        </p:nvSpPr>
        <p:spPr/>
        <p:txBody>
          <a:bodyPr/>
          <a:lstStyle>
            <a:lvl1pPr>
              <a:defRPr b="1"/>
            </a:lvl1pPr>
          </a:lstStyle>
          <a:p>
            <a:pPr>
              <a:defRPr/>
            </a:pPr>
            <a:fld id="{EA184D39-75EE-44D1-A370-FB5AAB5DC750}" type="datetime1">
              <a:rPr lang="en-US" smtClean="0">
                <a:solidFill>
                  <a:prstClr val="white">
                    <a:lumMod val="50000"/>
                  </a:prstClr>
                </a:solidFill>
              </a:rPr>
              <a:pPr>
                <a:defRPr/>
              </a:pPr>
              <a:t>9/2/2011</a:t>
            </a:fld>
            <a:endParaRPr lang="en-US">
              <a:solidFill>
                <a:prstClr val="white">
                  <a:lumMod val="50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w Bumper Stick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3"/>
          </p:nvPr>
        </p:nvSpPr>
        <p:spPr>
          <a:xfrm>
            <a:off x="0" y="6248400"/>
            <a:ext cx="9144000" cy="381000"/>
          </a:xfrm>
          <a:solidFill>
            <a:srgbClr val="002060"/>
          </a:solidFill>
        </p:spPr>
        <p:txBody>
          <a:bodyPr anchor="ctr">
            <a:noAutofit/>
          </a:bodyPr>
          <a:lstStyle>
            <a:lvl1pPr algn="ctr">
              <a:buNone/>
              <a:defRPr sz="2200" b="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Slide Number Placeholder 11"/>
          <p:cNvSpPr>
            <a:spLocks noGrp="1"/>
          </p:cNvSpPr>
          <p:nvPr>
            <p:ph type="sldNum" sz="quarter" idx="14"/>
          </p:nvPr>
        </p:nvSpPr>
        <p:spPr>
          <a:xfrm>
            <a:off x="6553200" y="6651625"/>
            <a:ext cx="2133600" cy="206375"/>
          </a:xfrm>
        </p:spPr>
        <p:txBody>
          <a:bodyPr/>
          <a:lstStyle>
            <a:lvl1pPr>
              <a:defRPr b="1"/>
            </a:lvl1pPr>
          </a:lstStyle>
          <a:p>
            <a:pPr>
              <a:defRPr/>
            </a:pPr>
            <a:fld id="{3759B597-A3A6-4EBC-A1CD-935DB5A21E07}" type="slidenum">
              <a:rPr lang="en-US">
                <a:solidFill>
                  <a:prstClr val="white">
                    <a:lumMod val="50000"/>
                  </a:prstClr>
                </a:solidFill>
              </a:rPr>
              <a:pPr>
                <a:defRPr/>
              </a:pPr>
              <a:t>‹#›</a:t>
            </a:fld>
            <a:endParaRPr lang="en-US" dirty="0">
              <a:solidFill>
                <a:prstClr val="white">
                  <a:lumMod val="50000"/>
                </a:prstClr>
              </a:solidFill>
            </a:endParaRPr>
          </a:p>
        </p:txBody>
      </p:sp>
      <p:sp>
        <p:nvSpPr>
          <p:cNvPr id="6" name="Footer Placeholder 12"/>
          <p:cNvSpPr>
            <a:spLocks noGrp="1"/>
          </p:cNvSpPr>
          <p:nvPr>
            <p:ph type="ftr" sz="quarter" idx="15"/>
          </p:nvPr>
        </p:nvSpPr>
        <p:spPr>
          <a:xfrm>
            <a:off x="3124200" y="6618288"/>
            <a:ext cx="2895600" cy="239712"/>
          </a:xfrm>
        </p:spPr>
        <p:txBody>
          <a:bodyPr/>
          <a:lstStyle>
            <a:lvl1pPr>
              <a:defRPr b="1"/>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
        <p:nvSpPr>
          <p:cNvPr id="7" name="Date Placeholder 10"/>
          <p:cNvSpPr>
            <a:spLocks noGrp="1"/>
          </p:cNvSpPr>
          <p:nvPr>
            <p:ph type="dt" sz="half" idx="16"/>
          </p:nvPr>
        </p:nvSpPr>
        <p:spPr/>
        <p:txBody>
          <a:bodyPr/>
          <a:lstStyle>
            <a:lvl1pPr>
              <a:defRPr b="1"/>
            </a:lvl1pPr>
          </a:lstStyle>
          <a:p>
            <a:pPr>
              <a:defRPr/>
            </a:pPr>
            <a:fld id="{F20D1130-ECDA-4032-9BFC-2C6B3CBDADB9}" type="datetime1">
              <a:rPr lang="en-US" smtClean="0">
                <a:solidFill>
                  <a:prstClr val="white">
                    <a:lumMod val="50000"/>
                  </a:prstClr>
                </a:solidFill>
              </a:rPr>
              <a:pPr>
                <a:defRPr/>
              </a:pPr>
              <a:t>9/2/2011</a:t>
            </a:fld>
            <a:endParaRPr lang="en-US">
              <a:solidFill>
                <a:prstClr val="white">
                  <a:lumMod val="50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3"/>
          </p:nvPr>
        </p:nvSpPr>
        <p:spPr>
          <a:xfrm>
            <a:off x="0" y="6324600"/>
            <a:ext cx="9144000" cy="304800"/>
          </a:xfrm>
          <a:solidFill>
            <a:srgbClr val="002060"/>
          </a:solidFill>
        </p:spPr>
        <p:txBody>
          <a:bodyPr anchor="ctr">
            <a:noAutofit/>
          </a:bodyPr>
          <a:lstStyle>
            <a:lvl1pPr algn="ctr">
              <a:buNone/>
              <a:defRPr sz="180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Slide Number Placeholder 11"/>
          <p:cNvSpPr>
            <a:spLocks noGrp="1"/>
          </p:cNvSpPr>
          <p:nvPr>
            <p:ph type="sldNum" sz="quarter" idx="14"/>
          </p:nvPr>
        </p:nvSpPr>
        <p:spPr/>
        <p:txBody>
          <a:bodyPr/>
          <a:lstStyle>
            <a:lvl1pPr>
              <a:defRPr/>
            </a:lvl1pPr>
          </a:lstStyle>
          <a:p>
            <a:pPr>
              <a:defRPr/>
            </a:pPr>
            <a:fld id="{BC6D710B-20DC-4C1D-B42B-331CBBF91FB8}" type="slidenum">
              <a:rPr lang="en-US">
                <a:solidFill>
                  <a:prstClr val="white">
                    <a:lumMod val="50000"/>
                  </a:prstClr>
                </a:solidFill>
              </a:rPr>
              <a:pPr>
                <a:defRPr/>
              </a:pPr>
              <a:t>‹#›</a:t>
            </a:fld>
            <a:endParaRPr lang="en-US" dirty="0">
              <a:solidFill>
                <a:prstClr val="white">
                  <a:lumMod val="50000"/>
                </a:prstClr>
              </a:solidFill>
            </a:endParaRPr>
          </a:p>
        </p:txBody>
      </p:sp>
      <p:sp>
        <p:nvSpPr>
          <p:cNvPr id="6" name="Footer Placeholder 12"/>
          <p:cNvSpPr>
            <a:spLocks noGrp="1"/>
          </p:cNvSpPr>
          <p:nvPr>
            <p:ph type="ftr" sz="quarter" idx="15"/>
          </p:nvPr>
        </p:nvSpPr>
        <p:spPr/>
        <p:txBody>
          <a:bodyPr/>
          <a:lstStyle>
            <a:lvl1pPr>
              <a:defRPr/>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3"/>
          </p:nvPr>
        </p:nvSpPr>
        <p:spPr>
          <a:xfrm>
            <a:off x="0" y="6324600"/>
            <a:ext cx="9144000" cy="304800"/>
          </a:xfrm>
          <a:solidFill>
            <a:srgbClr val="002060"/>
          </a:solidFill>
        </p:spPr>
        <p:txBody>
          <a:bodyPr anchor="ctr">
            <a:noAutofit/>
          </a:bodyPr>
          <a:lstStyle>
            <a:lvl1pPr algn="ctr">
              <a:buNone/>
              <a:defRPr sz="180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Slide Number Placeholder 11"/>
          <p:cNvSpPr>
            <a:spLocks noGrp="1"/>
          </p:cNvSpPr>
          <p:nvPr>
            <p:ph type="sldNum" sz="quarter" idx="14"/>
          </p:nvPr>
        </p:nvSpPr>
        <p:spPr/>
        <p:txBody>
          <a:bodyPr/>
          <a:lstStyle>
            <a:lvl1pPr>
              <a:defRPr/>
            </a:lvl1pPr>
          </a:lstStyle>
          <a:p>
            <a:pPr>
              <a:defRPr/>
            </a:pPr>
            <a:fld id="{EEFC3979-E6C6-4F22-A16D-243E7ECC9D5B}" type="slidenum">
              <a:rPr lang="en-US">
                <a:solidFill>
                  <a:prstClr val="white">
                    <a:lumMod val="50000"/>
                  </a:prstClr>
                </a:solidFill>
              </a:rPr>
              <a:pPr>
                <a:defRPr/>
              </a:pPr>
              <a:t>‹#›</a:t>
            </a:fld>
            <a:endParaRPr lang="en-US" dirty="0">
              <a:solidFill>
                <a:prstClr val="white">
                  <a:lumMod val="50000"/>
                </a:prstClr>
              </a:solidFill>
            </a:endParaRPr>
          </a:p>
        </p:txBody>
      </p:sp>
      <p:sp>
        <p:nvSpPr>
          <p:cNvPr id="6" name="Footer Placeholder 12"/>
          <p:cNvSpPr>
            <a:spLocks noGrp="1"/>
          </p:cNvSpPr>
          <p:nvPr>
            <p:ph type="ftr" sz="quarter" idx="15"/>
          </p:nvPr>
        </p:nvSpPr>
        <p:spPr/>
        <p:txBody>
          <a:bodyPr/>
          <a:lstStyle>
            <a:lvl1pPr>
              <a:defRPr/>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16"/>
          <p:cNvSpPr>
            <a:spLocks noGrp="1"/>
          </p:cNvSpPr>
          <p:nvPr>
            <p:ph type="body" sz="quarter" idx="13"/>
          </p:nvPr>
        </p:nvSpPr>
        <p:spPr>
          <a:xfrm>
            <a:off x="0" y="6324600"/>
            <a:ext cx="9144000" cy="304800"/>
          </a:xfrm>
          <a:solidFill>
            <a:srgbClr val="002060"/>
          </a:solidFill>
        </p:spPr>
        <p:txBody>
          <a:bodyPr anchor="ctr">
            <a:noAutofit/>
          </a:bodyPr>
          <a:lstStyle>
            <a:lvl1pPr algn="ctr">
              <a:buNone/>
              <a:defRPr sz="180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Slide Number Placeholder 11"/>
          <p:cNvSpPr>
            <a:spLocks noGrp="1"/>
          </p:cNvSpPr>
          <p:nvPr>
            <p:ph type="sldNum" sz="quarter" idx="14"/>
          </p:nvPr>
        </p:nvSpPr>
        <p:spPr/>
        <p:txBody>
          <a:bodyPr/>
          <a:lstStyle>
            <a:lvl1pPr>
              <a:defRPr/>
            </a:lvl1pPr>
          </a:lstStyle>
          <a:p>
            <a:pPr>
              <a:defRPr/>
            </a:pPr>
            <a:fld id="{092F4327-857B-4971-A34F-492BB2072E38}" type="slidenum">
              <a:rPr lang="en-US">
                <a:solidFill>
                  <a:prstClr val="white">
                    <a:lumMod val="50000"/>
                  </a:prstClr>
                </a:solidFill>
              </a:rPr>
              <a:pPr>
                <a:defRPr/>
              </a:pPr>
              <a:t>‹#›</a:t>
            </a:fld>
            <a:endParaRPr lang="en-US" dirty="0">
              <a:solidFill>
                <a:prstClr val="white">
                  <a:lumMod val="50000"/>
                </a:prstClr>
              </a:solidFill>
            </a:endParaRPr>
          </a:p>
        </p:txBody>
      </p:sp>
      <p:sp>
        <p:nvSpPr>
          <p:cNvPr id="6" name="Footer Placeholder 12"/>
          <p:cNvSpPr>
            <a:spLocks noGrp="1"/>
          </p:cNvSpPr>
          <p:nvPr>
            <p:ph type="ftr" sz="quarter" idx="15"/>
          </p:nvPr>
        </p:nvSpPr>
        <p:spPr/>
        <p:txBody>
          <a:bodyPr/>
          <a:lstStyle>
            <a:lvl1pPr>
              <a:defRPr/>
            </a:lvl1pPr>
          </a:lstStyle>
          <a:p>
            <a:pPr>
              <a:defRPr/>
            </a:pPr>
            <a:r>
              <a:rPr lang="en-US" dirty="0" smtClean="0">
                <a:solidFill>
                  <a:prstClr val="white">
                    <a:lumMod val="50000"/>
                  </a:prstClr>
                </a:solidFill>
              </a:rPr>
              <a:t>©  2011</a:t>
            </a:r>
            <a:endParaRPr lang="en-US" dirty="0">
              <a:solidFill>
                <a:prstClr val="white">
                  <a:lumMod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C85DB-0ADE-4B74-831A-D3480525FF77}" type="datetime1">
              <a:rPr lang="en-US" smtClean="0"/>
              <a:pPr/>
              <a:t>9/2/2011</a:t>
            </a:fld>
            <a:endParaRPr lang="en-US"/>
          </a:p>
        </p:txBody>
      </p:sp>
      <p:sp>
        <p:nvSpPr>
          <p:cNvPr id="5" name="Footer Placeholder 4"/>
          <p:cNvSpPr>
            <a:spLocks noGrp="1"/>
          </p:cNvSpPr>
          <p:nvPr>
            <p:ph type="ftr" sz="quarter" idx="11"/>
          </p:nvPr>
        </p:nvSpPr>
        <p:spPr/>
        <p:txBody>
          <a:body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35449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342900" indent="-342900">
              <a:buFont typeface="Arial" pitchFamily="34" charset="0"/>
              <a:buChar char="•"/>
              <a:defRPr sz="2800"/>
            </a:lvl1pPr>
            <a:lvl2pPr marL="742950" indent="-28575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129E8E-1483-45B6-A0BA-D23900CB1754}" type="datetime1">
              <a:rPr lang="en-US" smtClean="0"/>
              <a:pPr/>
              <a:t>9/2/2011</a:t>
            </a:fld>
            <a:endParaRPr lang="en-US"/>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15744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BBDF6-6182-4B4D-B815-0DAA630BAAF7}" type="datetime1">
              <a:rPr lang="en-US" smtClean="0"/>
              <a:pPr/>
              <a:t>9/2/2011</a:t>
            </a:fld>
            <a:endParaRPr lang="en-US"/>
          </a:p>
        </p:txBody>
      </p:sp>
      <p:sp>
        <p:nvSpPr>
          <p:cNvPr id="8" name="Footer Placeholder 7"/>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9" name="Slide Number Placeholder 8"/>
          <p:cNvSpPr>
            <a:spLocks noGrp="1"/>
          </p:cNvSpPr>
          <p:nvPr>
            <p:ph type="sldNum" sz="quarter" idx="12"/>
          </p:nvPr>
        </p:nvSpPr>
        <p:spPr/>
        <p:txBody>
          <a:bodyPr/>
          <a:lstStyle>
            <a:lvl1pPr>
              <a:defRPr>
                <a:solidFill>
                  <a:schemeClr val="bg1">
                    <a:lumMod val="6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42854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B66E29-DCAE-40EB-A3D4-4528F38DB8F3}" type="datetime1">
              <a:rPr lang="en-US" smtClean="0"/>
              <a:pPr/>
              <a:t>9/2/2011</a:t>
            </a:fld>
            <a:endParaRPr lang="en-US"/>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5" name="Slide Number Placeholder 4"/>
          <p:cNvSpPr>
            <a:spLocks noGrp="1"/>
          </p:cNvSpPr>
          <p:nvPr>
            <p:ph type="sldNum" sz="quarter" idx="12"/>
          </p:nvPr>
        </p:nvSpPr>
        <p:spPr/>
        <p:txBody>
          <a:bodyPr/>
          <a:lstStyle>
            <a:lvl1pPr>
              <a:defRPr>
                <a:solidFill>
                  <a:schemeClr val="bg1">
                    <a:lumMod val="6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132063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12766-0173-40F6-81E6-587444D6C01C}" type="datetime1">
              <a:rPr lang="en-US" smtClean="0"/>
              <a:pPr/>
              <a:t>9/2/2011</a:t>
            </a:fld>
            <a:endParaRPr lang="en-US"/>
          </a:p>
        </p:txBody>
      </p:sp>
      <p:sp>
        <p:nvSpPr>
          <p:cNvPr id="3" name="Footer Placeholder 2"/>
          <p:cNvSpPr>
            <a:spLocks noGrp="1"/>
          </p:cNvSpPr>
          <p:nvPr>
            <p:ph type="ftr" sz="quarter" idx="11"/>
          </p:nvPr>
        </p:nvSpPr>
        <p:spPr/>
        <p:txBody>
          <a:bodyPr/>
          <a:lstStyle>
            <a:lvl1pPr>
              <a:defRPr>
                <a:solidFill>
                  <a:schemeClr val="bg1">
                    <a:lumMod val="65000"/>
                  </a:schemeClr>
                </a:solidFill>
              </a:defRPr>
            </a:lvl1pPr>
          </a:lstStyle>
          <a:p>
            <a:r>
              <a:rPr lang="en-US" dirty="0" smtClean="0"/>
              <a:t>©  2011</a:t>
            </a:r>
            <a:endParaRPr lang="en-US" dirty="0"/>
          </a:p>
        </p:txBody>
      </p:sp>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121845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Arial" pitchFamily="34" charset="0"/>
              <a:buChar char="•"/>
              <a:defRPr sz="2800"/>
            </a:lvl2pPr>
            <a:lvl3pPr marL="1143000" indent="-228600">
              <a:buFont typeface="Arial" pitchFamily="34" charset="0"/>
              <a:buChar char="•"/>
              <a:defRPr sz="2400"/>
            </a:lvl3pPr>
            <a:lvl4pPr marL="1600200" indent="-228600">
              <a:buFont typeface="Arial" pitchFamily="34" charset="0"/>
              <a:buChar char="•"/>
              <a:defRPr sz="2000"/>
            </a:lvl4pPr>
            <a:lvl5pPr marL="2057400" indent="-228600">
              <a:buFont typeface="Arial" pitchFamily="34" charset="0"/>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B7E0D-B1FC-4079-8480-D359289F4382}" type="datetime1">
              <a:rPr lang="en-US" smtClean="0"/>
              <a:pPr/>
              <a:t>9/2/2011</a:t>
            </a:fld>
            <a:endParaRPr lang="en-US"/>
          </a:p>
        </p:txBody>
      </p:sp>
      <p:sp>
        <p:nvSpPr>
          <p:cNvPr id="6" name="Footer Placeholder 5"/>
          <p:cNvSpPr>
            <a:spLocks noGrp="1"/>
          </p:cNvSpPr>
          <p:nvPr>
            <p:ph type="ftr" sz="quarter" idx="11"/>
          </p:nvPr>
        </p:nvSpPr>
        <p:spPr/>
        <p:txBody>
          <a:bodyPr/>
          <a:lstStyle/>
          <a:p>
            <a:r>
              <a:rPr lang="en-US" dirty="0" smtClean="0"/>
              <a:t>©  2011</a:t>
            </a:r>
            <a:endParaRPr lang="en-US" dirty="0"/>
          </a:p>
        </p:txBody>
      </p:sp>
      <p:sp>
        <p:nvSpPr>
          <p:cNvPr id="7" name="Slide Number Placeholder 6"/>
          <p:cNvSpPr>
            <a:spLocks noGrp="1"/>
          </p:cNvSpPr>
          <p:nvPr>
            <p:ph type="sldNum" sz="quarter" idx="12"/>
          </p:nvPr>
        </p:nvSpPr>
        <p:spPr/>
        <p:txBody>
          <a:body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28104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4A68E3-F40C-49BF-A3CD-BE139DF94F04}" type="datetime1">
              <a:rPr lang="en-US" smtClean="0"/>
              <a:pPr/>
              <a:t>9/2/2011</a:t>
            </a:fld>
            <a:endParaRPr lang="en-US"/>
          </a:p>
        </p:txBody>
      </p:sp>
      <p:sp>
        <p:nvSpPr>
          <p:cNvPr id="6" name="Footer Placeholder 5"/>
          <p:cNvSpPr>
            <a:spLocks noGrp="1"/>
          </p:cNvSpPr>
          <p:nvPr>
            <p:ph type="ftr" sz="quarter" idx="11"/>
          </p:nvPr>
        </p:nvSpPr>
        <p:spPr/>
        <p:txBody>
          <a:bodyPr/>
          <a:lstStyle/>
          <a:p>
            <a:r>
              <a:rPr lang="en-US" dirty="0" smtClean="0"/>
              <a:t>©  2011</a:t>
            </a:r>
            <a:endParaRPr lang="en-US" dirty="0"/>
          </a:p>
        </p:txBody>
      </p:sp>
      <p:sp>
        <p:nvSpPr>
          <p:cNvPr id="7" name="Slide Number Placeholder 6"/>
          <p:cNvSpPr>
            <a:spLocks noGrp="1"/>
          </p:cNvSpPr>
          <p:nvPr>
            <p:ph type="sldNum" sz="quarter" idx="12"/>
          </p:nvPr>
        </p:nvSpPr>
        <p:spPr/>
        <p:txBody>
          <a:body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144735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38E8D-E0B5-437A-86B4-6E0731607876}" type="datetime1">
              <a:rPr lang="en-US" smtClean="0"/>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D2149-0BDB-4A75-8687-0577E2160CCB}" type="slidenum">
              <a:rPr lang="en-US" smtClean="0"/>
              <a:pPr/>
              <a:t>‹#›</a:t>
            </a:fld>
            <a:endParaRPr lang="en-US"/>
          </a:p>
        </p:txBody>
      </p:sp>
    </p:spTree>
    <p:extLst>
      <p:ext uri="{BB962C8B-B14F-4D97-AF65-F5344CB8AC3E}">
        <p14:creationId xmlns="" xmlns:p14="http://schemas.microsoft.com/office/powerpoint/2010/main" val="13626342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691" r:id="rId12"/>
  </p:sldLayoutIdLst>
  <p:hf hdr="0" dt="0"/>
  <p:txStyles>
    <p:titleStyle>
      <a:lvl1pPr algn="ctr" defTabSz="914400" rtl="0" eaLnBrk="1" latinLnBrk="0" hangingPunct="1">
        <a:spcBef>
          <a:spcPct val="0"/>
        </a:spcBef>
        <a:buNone/>
        <a:defRPr sz="4400" kern="1200">
          <a:solidFill>
            <a:srgbClr val="C00000"/>
          </a:solidFill>
          <a:effectLst>
            <a:outerShdw blurRad="38100" dist="38100" dir="2700000" algn="tl">
              <a:srgbClr val="000000">
                <a:alpha val="43137"/>
              </a:srgbClr>
            </a:outerShdw>
          </a:effectLst>
          <a:latin typeface="+mj-lt"/>
          <a:ea typeface="+mj-ea"/>
          <a:cs typeface="+mj-cs"/>
        </a:defRPr>
      </a:lvl1pPr>
    </p:titleStyle>
    <p:body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0FEF5-5335-4856-A68C-027C8BC400ED}" type="datetime1">
              <a:rPr lang="en-US" smtClean="0"/>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D2149-0BDB-4A75-8687-0577E2160CCB}" type="slidenum">
              <a:rPr lang="en-US" smtClean="0"/>
              <a:pPr/>
              <a:t>‹#›</a:t>
            </a:fld>
            <a:endParaRPr lang="en-US"/>
          </a:p>
        </p:txBody>
      </p:sp>
      <p:pic>
        <p:nvPicPr>
          <p:cNvPr id="7" name="Picture 33" descr="ODASA_1"/>
          <p:cNvPicPr>
            <a:picLocks noChangeAspect="1" noChangeArrowheads="1"/>
          </p:cNvPicPr>
          <p:nvPr userDrawn="1"/>
        </p:nvPicPr>
        <p:blipFill>
          <a:blip r:embed="rId19" cstate="print"/>
          <a:srcRect/>
          <a:stretch>
            <a:fillRect/>
          </a:stretch>
        </p:blipFill>
        <p:spPr bwMode="auto">
          <a:xfrm>
            <a:off x="7696200" y="0"/>
            <a:ext cx="1435100" cy="1122363"/>
          </a:xfrm>
          <a:prstGeom prst="rect">
            <a:avLst/>
          </a:prstGeom>
          <a:noFill/>
          <a:ln w="9525">
            <a:noFill/>
            <a:miter lim="800000"/>
            <a:headEnd/>
            <a:tailEnd/>
          </a:ln>
        </p:spPr>
      </p:pic>
      <p:cxnSp>
        <p:nvCxnSpPr>
          <p:cNvPr id="8" name="Straight Connector 7"/>
          <p:cNvCxnSpPr/>
          <p:nvPr userDrawn="1"/>
        </p:nvCxnSpPr>
        <p:spPr>
          <a:xfrm>
            <a:off x="0" y="1460500"/>
            <a:ext cx="9144000" cy="0"/>
          </a:xfrm>
          <a:prstGeom prst="line">
            <a:avLst/>
          </a:prstGeom>
          <a:ln w="4127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416050"/>
            <a:ext cx="9144000" cy="0"/>
          </a:xfrm>
          <a:prstGeom prst="line">
            <a:avLst/>
          </a:prstGeom>
          <a:ln w="41275">
            <a:solidFill>
              <a:srgbClr val="C6B68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71600"/>
            <a:ext cx="9144000"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8" descr="07-brand-logo-c1-onwhite"/>
          <p:cNvPicPr>
            <a:picLocks noChangeAspect="1" noChangeArrowheads="1"/>
          </p:cNvPicPr>
          <p:nvPr userDrawn="1"/>
        </p:nvPicPr>
        <p:blipFill>
          <a:blip r:embed="rId20" cstate="print"/>
          <a:srcRect l="36885" t="16470" r="40715" b="35385"/>
          <a:stretch>
            <a:fillRect/>
          </a:stretch>
        </p:blipFill>
        <p:spPr bwMode="auto">
          <a:xfrm>
            <a:off x="142875" y="142875"/>
            <a:ext cx="847725" cy="1143000"/>
          </a:xfrm>
          <a:prstGeom prst="rect">
            <a:avLst/>
          </a:prstGeom>
          <a:noFill/>
          <a:ln w="9525">
            <a:noFill/>
            <a:miter lim="800000"/>
            <a:headEnd/>
            <a:tailEnd/>
          </a:ln>
        </p:spPr>
      </p:pic>
    </p:spTree>
    <p:extLst>
      <p:ext uri="{BB962C8B-B14F-4D97-AF65-F5344CB8AC3E}">
        <p14:creationId xmlns="" xmlns:p14="http://schemas.microsoft.com/office/powerpoint/2010/main" val="284551794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676" r:id="rId13"/>
    <p:sldLayoutId id="2147483685" r:id="rId14"/>
    <p:sldLayoutId id="2147483688" r:id="rId15"/>
    <p:sldLayoutId id="2147483689" r:id="rId16"/>
    <p:sldLayoutId id="2147483690" r:id="rId1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misweb.army.mil/amcos/app/home.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dirty="0"/>
              <a:t>Estimate Future Costs Given Planning Factors</a:t>
            </a:r>
          </a:p>
        </p:txBody>
      </p:sp>
      <p:sp>
        <p:nvSpPr>
          <p:cNvPr id="3" name="Subtitle 2"/>
          <p:cNvSpPr>
            <a:spLocks noGrp="1"/>
          </p:cNvSpPr>
          <p:nvPr>
            <p:ph type="subTitle" idx="1"/>
          </p:nvPr>
        </p:nvSpPr>
        <p:spPr>
          <a:xfrm>
            <a:off x="1371600" y="4038600"/>
            <a:ext cx="6400800" cy="1752600"/>
          </a:xfrm>
        </p:spPr>
        <p:txBody>
          <a:bodyPr/>
          <a:lstStyle/>
          <a:p>
            <a:r>
              <a:rPr lang="en-US" dirty="0" smtClean="0"/>
              <a:t>Intermediate Cost Analysis </a:t>
            </a:r>
          </a:p>
          <a:p>
            <a:r>
              <a:rPr lang="en-US" dirty="0" smtClean="0"/>
              <a:t>and Management</a:t>
            </a: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a:t>
            </a:fld>
            <a:endParaRPr lang="en-US"/>
          </a:p>
        </p:txBody>
      </p:sp>
    </p:spTree>
    <p:extLst>
      <p:ext uri="{BB962C8B-B14F-4D97-AF65-F5344CB8AC3E}">
        <p14:creationId xmlns="" xmlns:p14="http://schemas.microsoft.com/office/powerpoint/2010/main" val="67233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AMCOS</a:t>
            </a:r>
          </a:p>
        </p:txBody>
      </p:sp>
      <p:sp>
        <p:nvSpPr>
          <p:cNvPr id="3" name="Content Placeholder 2"/>
          <p:cNvSpPr>
            <a:spLocks noGrp="1"/>
          </p:cNvSpPr>
          <p:nvPr>
            <p:ph idx="1"/>
          </p:nvPr>
        </p:nvSpPr>
        <p:spPr/>
        <p:txBody>
          <a:bodyPr>
            <a:normAutofit lnSpcReduction="10000"/>
          </a:bodyPr>
          <a:lstStyle/>
          <a:p>
            <a:r>
              <a:rPr lang="en-US" dirty="0" smtClean="0"/>
              <a:t>The cost of personnel is </a:t>
            </a:r>
            <a:r>
              <a:rPr lang="en-US" sz="6000" b="1" dirty="0" smtClean="0">
                <a:solidFill>
                  <a:schemeClr val="tx2">
                    <a:lumMod val="60000"/>
                    <a:lumOff val="40000"/>
                  </a:schemeClr>
                </a:solidFill>
                <a:effectLst>
                  <a:outerShdw blurRad="38100" dist="38100" dir="2700000" algn="tl">
                    <a:srgbClr val="000000">
                      <a:alpha val="43137"/>
                    </a:srgbClr>
                  </a:outerShdw>
                </a:effectLst>
              </a:rPr>
              <a:t>HUGE</a:t>
            </a:r>
            <a:endParaRPr lang="en-US" b="1" dirty="0" smtClean="0">
              <a:solidFill>
                <a:schemeClr val="tx2">
                  <a:lumMod val="60000"/>
                  <a:lumOff val="40000"/>
                </a:schemeClr>
              </a:solidFill>
              <a:effectLst>
                <a:outerShdw blurRad="38100" dist="38100" dir="2700000" algn="tl">
                  <a:srgbClr val="000000">
                    <a:alpha val="43137"/>
                  </a:srgbClr>
                </a:outerShdw>
              </a:effectLst>
            </a:endParaRPr>
          </a:p>
          <a:p>
            <a:r>
              <a:rPr lang="en-US" dirty="0" smtClean="0"/>
              <a:t>The costs of soldiers have frequently been ignored in the past</a:t>
            </a:r>
          </a:p>
          <a:p>
            <a:endParaRPr lang="en-US" dirty="0" smtClean="0"/>
          </a:p>
          <a:p>
            <a:r>
              <a:rPr lang="en-US" dirty="0" smtClean="0"/>
              <a:t>Access AMCOS with AKO or CAC log in at:</a:t>
            </a:r>
          </a:p>
          <a:p>
            <a:r>
              <a:rPr lang="en-US" sz="2400" dirty="0" smtClean="0">
                <a:hlinkClick r:id="rId3"/>
              </a:rPr>
              <a:t>https://www.osmisweb.army.mil/amcos/app/home.aspx</a:t>
            </a:r>
            <a:r>
              <a:rPr lang="en-US" sz="2400" dirty="0" smtClean="0"/>
              <a:t> </a:t>
            </a:r>
          </a:p>
          <a:p>
            <a:r>
              <a:rPr lang="en-US" dirty="0" smtClean="0"/>
              <a:t>Use AMCOS lite to generate the data on the following slides</a:t>
            </a: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AMCOS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11</a:t>
            </a:fld>
            <a:endParaRPr lang="en-US"/>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752600"/>
            <a:ext cx="10439400" cy="45910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1800000">
              <a:rot lat="540000" lon="2100000" rev="0"/>
            </a:camera>
            <a:lightRig rig="soft" dir="t"/>
          </a:scene3d>
          <a:sp3d contourW="12700" prstMaterial="matte">
            <a:bevelT w="63500" h="50800"/>
            <a:contourClr>
              <a:srgbClr val="C0C0C0"/>
            </a:contourClr>
          </a:sp3d>
          <a:extLst/>
        </p:spPr>
      </p:pic>
      <p:sp>
        <p:nvSpPr>
          <p:cNvPr id="10" name="Oval 9"/>
          <p:cNvSpPr/>
          <p:nvPr/>
        </p:nvSpPr>
        <p:spPr>
          <a:xfrm>
            <a:off x="4724400" y="3962400"/>
            <a:ext cx="2743200" cy="1066800"/>
          </a:xfrm>
          <a:prstGeom prst="ellipse">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3585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12</a:t>
            </a:fld>
            <a:endParaRPr lang="en-US"/>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600200"/>
            <a:ext cx="10896600" cy="40180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HeroicExtremeRightFacing" fov="2700000"/>
            <a:lightRig rig="soft" dir="t"/>
          </a:scene3d>
          <a:sp3d contourW="12700" prstMaterial="matte">
            <a:bevelT w="63500" h="50800"/>
            <a:contourClr>
              <a:srgbClr val="C0C0C0"/>
            </a:contourClr>
          </a:sp3d>
          <a:extLst/>
        </p:spPr>
      </p:pic>
      <p:sp>
        <p:nvSpPr>
          <p:cNvPr id="6" name="Oval 5"/>
          <p:cNvSpPr/>
          <p:nvPr/>
        </p:nvSpPr>
        <p:spPr>
          <a:xfrm rot="20868616">
            <a:off x="0" y="4603057"/>
            <a:ext cx="4191000" cy="1447800"/>
          </a:xfrm>
          <a:prstGeom prst="ellipse">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49997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Standard Rate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13</a:t>
            </a:fld>
            <a:endParaRPr lang="en-US"/>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5008" y="1295400"/>
            <a:ext cx="8716592" cy="54225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Oval 5"/>
          <p:cNvSpPr/>
          <p:nvPr/>
        </p:nvSpPr>
        <p:spPr>
          <a:xfrm>
            <a:off x="152400" y="3352800"/>
            <a:ext cx="2743200" cy="1066800"/>
          </a:xfrm>
          <a:prstGeom prst="ellipse">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17440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a:t>AMCOS Total Cost Data by Rank</a:t>
            </a:r>
          </a:p>
        </p:txBody>
      </p:sp>
      <p:graphicFrame>
        <p:nvGraphicFramePr>
          <p:cNvPr id="4" name="Table 3"/>
          <p:cNvGraphicFramePr>
            <a:graphicFrameLocks noGrp="1"/>
          </p:cNvGraphicFramePr>
          <p:nvPr/>
        </p:nvGraphicFramePr>
        <p:xfrm>
          <a:off x="152400" y="1025077"/>
          <a:ext cx="5638800" cy="2632523"/>
        </p:xfrm>
        <a:graphic>
          <a:graphicData uri="http://schemas.openxmlformats.org/drawingml/2006/table">
            <a:tbl>
              <a:tblPr/>
              <a:tblGrid>
                <a:gridCol w="1476828"/>
                <a:gridCol w="2976034"/>
                <a:gridCol w="391583"/>
                <a:gridCol w="402772"/>
                <a:gridCol w="391583"/>
              </a:tblGrid>
              <a:tr h="173442">
                <a:tc>
                  <a:txBody>
                    <a:bodyPr/>
                    <a:lstStyle/>
                    <a:p>
                      <a:pPr algn="ctr" fontAlgn="ctr"/>
                      <a:r>
                        <a:rPr lang="en-US" sz="800" b="1" i="0" u="none" strike="noStrike" dirty="0">
                          <a:solidFill>
                            <a:srgbClr val="000000"/>
                          </a:solidFill>
                          <a:latin typeface="Calibri"/>
                        </a:rPr>
                        <a:t> </a:t>
                      </a:r>
                    </a:p>
                  </a:txBody>
                  <a:tcPr marL="9071" marR="9071" marT="90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Base Pay (Military)</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17.6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19.7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Basic Allowance for Housing (in cash)</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8.8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Basic Allowance for Subsistence</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Other Benefits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Other Benefits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97">
                <a:tc>
                  <a:txBody>
                    <a:bodyPr/>
                    <a:lstStyle/>
                    <a:p>
                      <a:pPr algn="l" fontAlgn="b"/>
                      <a:r>
                        <a:rPr lang="en-US" sz="1100" b="1" i="0" u="none" strike="noStrike">
                          <a:solidFill>
                            <a:srgbClr val="000000"/>
                          </a:solidFill>
                          <a:latin typeface="Calibri"/>
                        </a:rPr>
                        <a:t>Permanent Change of Station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Permanent Change of Station-annualized ()</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Recruiting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Recruiting Cost for MOS ()</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Retired Pay Accrual</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Retired Pay Accrual</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5.8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97">
                <a:tc>
                  <a:txBody>
                    <a:bodyPr/>
                    <a:lstStyle/>
                    <a:p>
                      <a:pPr algn="l" fontAlgn="b"/>
                      <a:r>
                        <a:rPr lang="en-US" sz="1100" b="1" i="0" u="none" strike="noStrike">
                          <a:solidFill>
                            <a:srgbClr val="000000"/>
                          </a:solidFill>
                          <a:latin typeface="Calibri"/>
                        </a:rPr>
                        <a:t>Selective Reenlistment Bonus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Reenlistment Bonus (A and B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Separation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All Separation Incentives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Special Pays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Special Pays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MPA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72.5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75.4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78.9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828801" y="3755571"/>
          <a:ext cx="6095999" cy="1273629"/>
        </p:xfrm>
        <a:graphic>
          <a:graphicData uri="http://schemas.openxmlformats.org/drawingml/2006/table">
            <a:tbl>
              <a:tblPr/>
              <a:tblGrid>
                <a:gridCol w="1596571"/>
                <a:gridCol w="3217333"/>
                <a:gridCol w="423333"/>
                <a:gridCol w="435429"/>
                <a:gridCol w="423333"/>
              </a:tblGrid>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dirty="0">
                          <a:solidFill>
                            <a:srgbClr val="000000"/>
                          </a:solidFill>
                          <a:latin typeface="Calibri"/>
                        </a:rPr>
                        <a:t>Medical Support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Medical Support Cost</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414">
                <a:tc>
                  <a:txBody>
                    <a:bodyPr/>
                    <a:lstStyle/>
                    <a:p>
                      <a:pPr algn="l" fontAlgn="b"/>
                      <a:r>
                        <a:rPr lang="en-US" sz="1100" b="1" i="0" u="none" strike="noStrike">
                          <a:solidFill>
                            <a:srgbClr val="000000"/>
                          </a:solidFill>
                          <a:latin typeface="Calibri"/>
                        </a:rPr>
                        <a:t>Morale, Welfare and Recreation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Morale, Welfare and Recreation</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Recruiting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Recruiting Cost for MOS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OMA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22.9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514601" y="5134428"/>
          <a:ext cx="6095999" cy="732972"/>
        </p:xfrm>
        <a:graphic>
          <a:graphicData uri="http://schemas.openxmlformats.org/drawingml/2006/table">
            <a:tbl>
              <a:tblPr/>
              <a:tblGrid>
                <a:gridCol w="1596571"/>
                <a:gridCol w="3217333"/>
                <a:gridCol w="423333"/>
                <a:gridCol w="435429"/>
                <a:gridCol w="423333"/>
              </a:tblGrid>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New GI Bill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GI Bill</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Other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34.4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34.4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35.1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600201" y="6037489"/>
          <a:ext cx="6781799" cy="668111"/>
        </p:xfrm>
        <a:graphic>
          <a:graphicData uri="http://schemas.openxmlformats.org/drawingml/2006/table">
            <a:tbl>
              <a:tblPr>
                <a:effectLst>
                  <a:outerShdw blurRad="50800" dist="38100" dir="5400000" algn="t" rotWithShape="0">
                    <a:prstClr val="black">
                      <a:alpha val="40000"/>
                    </a:prstClr>
                  </a:outerShdw>
                </a:effectLst>
              </a:tblPr>
              <a:tblGrid>
                <a:gridCol w="4849350"/>
                <a:gridCol w="638073"/>
                <a:gridCol w="656303"/>
                <a:gridCol w="638073"/>
              </a:tblGrid>
              <a:tr h="179614">
                <a:tc>
                  <a:txBody>
                    <a:bodyPr/>
                    <a:lstStyle/>
                    <a:p>
                      <a:pPr algn="ctr" fontAlgn="b"/>
                      <a:r>
                        <a:rPr lang="en-US" sz="2000" b="1" i="0" u="none" strike="noStrike" dirty="0">
                          <a:solidFill>
                            <a:srgbClr val="000000"/>
                          </a:solidFill>
                          <a:latin typeface="Calibri"/>
                        </a:rPr>
                        <a:t>$K per Year per Soldier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53786">
                <a:tc>
                  <a:txBody>
                    <a:bodyPr/>
                    <a:lstStyle/>
                    <a:p>
                      <a:pPr algn="ctr" fontAlgn="b"/>
                      <a:r>
                        <a:rPr lang="en-US" sz="2000" b="1" i="0" u="none" strike="noStrike" dirty="0">
                          <a:solidFill>
                            <a:srgbClr val="000000"/>
                          </a:solidFill>
                          <a:latin typeface="Calibri"/>
                        </a:rPr>
                        <a:t>Total AMCOS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a:solidFill>
                            <a:srgbClr val="000000"/>
                          </a:solidFill>
                          <a:latin typeface="Calibri"/>
                        </a:rPr>
                        <a:t>129.9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a:solidFill>
                            <a:srgbClr val="000000"/>
                          </a:solidFill>
                          <a:latin typeface="Calibri"/>
                        </a:rPr>
                        <a:t>133.1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dirty="0">
                          <a:solidFill>
                            <a:srgbClr val="000000"/>
                          </a:solidFill>
                          <a:latin typeface="Calibri"/>
                        </a:rPr>
                        <a:t>136.9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9" name="TextBox 8"/>
          <p:cNvSpPr txBox="1"/>
          <p:nvPr/>
        </p:nvSpPr>
        <p:spPr>
          <a:xfrm>
            <a:off x="6172200" y="1676400"/>
            <a:ext cx="12192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i="1" dirty="0" smtClean="0"/>
              <a:t>MPA</a:t>
            </a:r>
            <a:endParaRPr lang="en-US" sz="3200" b="1" i="1" dirty="0"/>
          </a:p>
        </p:txBody>
      </p:sp>
      <p:sp>
        <p:nvSpPr>
          <p:cNvPr id="10" name="TextBox 9"/>
          <p:cNvSpPr txBox="1"/>
          <p:nvPr/>
        </p:nvSpPr>
        <p:spPr>
          <a:xfrm>
            <a:off x="1066800" y="5181600"/>
            <a:ext cx="12192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i="1" dirty="0" smtClean="0"/>
              <a:t>other</a:t>
            </a:r>
            <a:endParaRPr lang="en-US" sz="3200" b="1" i="1" dirty="0"/>
          </a:p>
        </p:txBody>
      </p:sp>
      <p:sp>
        <p:nvSpPr>
          <p:cNvPr id="11" name="TextBox 10"/>
          <p:cNvSpPr txBox="1"/>
          <p:nvPr/>
        </p:nvSpPr>
        <p:spPr>
          <a:xfrm>
            <a:off x="304800" y="3987225"/>
            <a:ext cx="12192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i="1" dirty="0" smtClean="0"/>
              <a:t>OMA</a:t>
            </a:r>
            <a:endParaRPr lang="en-US" sz="3200" b="1" i="1" dirty="0"/>
          </a:p>
        </p:txBody>
      </p:sp>
      <p:sp>
        <p:nvSpPr>
          <p:cNvPr id="14" name="Rectangle 13"/>
          <p:cNvSpPr/>
          <p:nvPr/>
        </p:nvSpPr>
        <p:spPr bwMode="auto">
          <a:xfrm>
            <a:off x="152400" y="990600"/>
            <a:ext cx="5638800" cy="2667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5" name="Rectangle 14"/>
          <p:cNvSpPr/>
          <p:nvPr/>
        </p:nvSpPr>
        <p:spPr bwMode="auto">
          <a:xfrm>
            <a:off x="1828800" y="3733800"/>
            <a:ext cx="6096000" cy="1295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6" name="Rectangle 15"/>
          <p:cNvSpPr/>
          <p:nvPr/>
        </p:nvSpPr>
        <p:spPr bwMode="auto">
          <a:xfrm>
            <a:off x="2514600" y="5105400"/>
            <a:ext cx="6096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7" name="Rectangle 16"/>
          <p:cNvSpPr/>
          <p:nvPr/>
        </p:nvSpPr>
        <p:spPr bwMode="auto">
          <a:xfrm>
            <a:off x="1600200" y="6019800"/>
            <a:ext cx="6781800"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2011</a:t>
            </a:r>
            <a:endParaRPr lang="en-US" dirty="0"/>
          </a:p>
        </p:txBody>
      </p:sp>
      <p:sp>
        <p:nvSpPr>
          <p:cNvPr id="7" name="Slide Number Placeholder 6"/>
          <p:cNvSpPr>
            <a:spLocks noGrp="1"/>
          </p:cNvSpPr>
          <p:nvPr>
            <p:ph type="sldNum" sz="quarter" idx="12"/>
          </p:nvPr>
        </p:nvSpPr>
        <p:spPr/>
        <p:txBody>
          <a:bodyPr/>
          <a:lstStyle/>
          <a:p>
            <a:fld id="{9EFD2149-0BDB-4A75-8687-0577E2160CC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dirty="0"/>
              <a:t>The Composite Standard Rate is </a:t>
            </a:r>
            <a:r>
              <a:rPr lang="en-US" sz="3600" dirty="0" smtClean="0"/>
              <a:t>Preferred</a:t>
            </a:r>
            <a:endParaRPr lang="en-US" sz="3600" dirty="0"/>
          </a:p>
        </p:txBody>
      </p:sp>
      <p:graphicFrame>
        <p:nvGraphicFramePr>
          <p:cNvPr id="4" name="Table 3"/>
          <p:cNvGraphicFramePr>
            <a:graphicFrameLocks noGrp="1"/>
          </p:cNvGraphicFramePr>
          <p:nvPr/>
        </p:nvGraphicFramePr>
        <p:xfrm>
          <a:off x="152400" y="1025077"/>
          <a:ext cx="5638800" cy="2632523"/>
        </p:xfrm>
        <a:graphic>
          <a:graphicData uri="http://schemas.openxmlformats.org/drawingml/2006/table">
            <a:tbl>
              <a:tblPr/>
              <a:tblGrid>
                <a:gridCol w="1476828"/>
                <a:gridCol w="2976034"/>
                <a:gridCol w="391583"/>
                <a:gridCol w="402772"/>
                <a:gridCol w="391583"/>
              </a:tblGrid>
              <a:tr h="173442">
                <a:tc>
                  <a:txBody>
                    <a:bodyPr/>
                    <a:lstStyle/>
                    <a:p>
                      <a:pPr algn="ctr" fontAlgn="ctr"/>
                      <a:r>
                        <a:rPr lang="en-US" sz="800" b="1" i="0" u="none" strike="noStrike" dirty="0">
                          <a:solidFill>
                            <a:srgbClr val="000000"/>
                          </a:solidFill>
                          <a:latin typeface="Calibri"/>
                        </a:rPr>
                        <a:t> </a:t>
                      </a:r>
                    </a:p>
                  </a:txBody>
                  <a:tcPr marL="9071" marR="9071" marT="90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Base Pay (Military)</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17.6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19.7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21.0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Basic Allowance for Housing (in cash)</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8.8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Military Compensation</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Basic Allowance for Subsistence</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Other Benefits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Other Benefits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97">
                <a:tc>
                  <a:txBody>
                    <a:bodyPr/>
                    <a:lstStyle/>
                    <a:p>
                      <a:pPr algn="l" fontAlgn="b"/>
                      <a:r>
                        <a:rPr lang="en-US" sz="1100" b="1" i="0" u="none" strike="noStrike">
                          <a:solidFill>
                            <a:srgbClr val="000000"/>
                          </a:solidFill>
                          <a:latin typeface="Calibri"/>
                        </a:rPr>
                        <a:t>Permanent Change of Station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Permanent Change of Station-annualized ()</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Recruiting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Recruiting Cost for MOS ()</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24.2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Retired Pay Accrual</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Retired Pay Accrual</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5.8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97">
                <a:tc>
                  <a:txBody>
                    <a:bodyPr/>
                    <a:lstStyle/>
                    <a:p>
                      <a:pPr algn="l" fontAlgn="b"/>
                      <a:r>
                        <a:rPr lang="en-US" sz="1100" b="1" i="0" u="none" strike="noStrike">
                          <a:solidFill>
                            <a:srgbClr val="000000"/>
                          </a:solidFill>
                          <a:latin typeface="Calibri"/>
                        </a:rPr>
                        <a:t>Selective Reenlistment Bonus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Reenlistment Bonus (A and B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Separation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All Separation Incentives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Special Pays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Special Pays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1.1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442">
                <a:tc>
                  <a:txBody>
                    <a:bodyPr/>
                    <a:lstStyle/>
                    <a:p>
                      <a:pPr algn="l" fontAlgn="b"/>
                      <a:r>
                        <a:rPr lang="en-US" sz="1100" b="1" i="0" u="none" strike="noStrike">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MPA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72.5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75.4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78.9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1828801" y="3755571"/>
          <a:ext cx="6095999" cy="1273629"/>
        </p:xfrm>
        <a:graphic>
          <a:graphicData uri="http://schemas.openxmlformats.org/drawingml/2006/table">
            <a:tbl>
              <a:tblPr/>
              <a:tblGrid>
                <a:gridCol w="1596571"/>
                <a:gridCol w="3217333"/>
                <a:gridCol w="423333"/>
                <a:gridCol w="435429"/>
                <a:gridCol w="423333"/>
              </a:tblGrid>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dirty="0">
                          <a:solidFill>
                            <a:srgbClr val="000000"/>
                          </a:solidFill>
                          <a:latin typeface="Calibri"/>
                        </a:rPr>
                        <a:t>Medical Support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Medical Support Cost</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414">
                <a:tc>
                  <a:txBody>
                    <a:bodyPr/>
                    <a:lstStyle/>
                    <a:p>
                      <a:pPr algn="l" fontAlgn="b"/>
                      <a:r>
                        <a:rPr lang="en-US" sz="1100" b="1" i="0" u="none" strike="noStrike">
                          <a:solidFill>
                            <a:srgbClr val="000000"/>
                          </a:solidFill>
                          <a:latin typeface="Calibri"/>
                        </a:rPr>
                        <a:t>Morale, Welfare and Recreation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Morale, Welfare and Recreation</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0.3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Recruiting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Recruiting Cost for MOS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6.4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9.7</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9.8</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OMA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23.0</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23.3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22.9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2514601" y="5134428"/>
          <a:ext cx="6095999" cy="732972"/>
        </p:xfrm>
        <a:graphic>
          <a:graphicData uri="http://schemas.openxmlformats.org/drawingml/2006/table">
            <a:tbl>
              <a:tblPr/>
              <a:tblGrid>
                <a:gridCol w="1596571"/>
                <a:gridCol w="3217333"/>
                <a:gridCol w="423333"/>
                <a:gridCol w="435429"/>
                <a:gridCol w="423333"/>
              </a:tblGrid>
              <a:tr h="183243">
                <a:tc>
                  <a:txBody>
                    <a:bodyPr/>
                    <a:lstStyle/>
                    <a:p>
                      <a:pPr algn="l" fontAlgn="b"/>
                      <a:r>
                        <a:rPr lang="en-US" sz="1100" b="1" i="0" u="none" strike="noStrike" dirty="0">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$K per Year per Soldier</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E2</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New GI Bill Costs</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GI Bill</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30.9</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Training</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Avg Cost of Training (Total Amortized)</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3.5</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3.6</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4.3</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243">
                <a:tc>
                  <a:txBody>
                    <a:bodyPr/>
                    <a:lstStyle/>
                    <a:p>
                      <a:pPr algn="l" fontAlgn="b"/>
                      <a:r>
                        <a:rPr lang="en-US" sz="1100" b="1" i="0" u="none" strike="noStrike">
                          <a:solidFill>
                            <a:srgbClr val="000000"/>
                          </a:solidFill>
                          <a:latin typeface="Calibri"/>
                        </a:rPr>
                        <a:t> </a:t>
                      </a:r>
                    </a:p>
                  </a:txBody>
                  <a:tcPr marL="9071" marR="9071" marT="9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Total Other (AMCOS)</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34.4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Calibri"/>
                        </a:rPr>
                        <a:t>34.4</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Calibri"/>
                        </a:rPr>
                        <a:t>35.1</a:t>
                      </a:r>
                    </a:p>
                  </a:txBody>
                  <a:tcPr marL="9071" marR="9071" marT="9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600201" y="6037489"/>
          <a:ext cx="6781799" cy="668111"/>
        </p:xfrm>
        <a:graphic>
          <a:graphicData uri="http://schemas.openxmlformats.org/drawingml/2006/table">
            <a:tbl>
              <a:tblPr>
                <a:effectLst>
                  <a:outerShdw blurRad="50800" dist="38100" dir="5400000" algn="t" rotWithShape="0">
                    <a:prstClr val="black">
                      <a:alpha val="40000"/>
                    </a:prstClr>
                  </a:outerShdw>
                </a:effectLst>
              </a:tblPr>
              <a:tblGrid>
                <a:gridCol w="4849350"/>
                <a:gridCol w="638073"/>
                <a:gridCol w="656303"/>
                <a:gridCol w="638073"/>
              </a:tblGrid>
              <a:tr h="179614">
                <a:tc>
                  <a:txBody>
                    <a:bodyPr/>
                    <a:lstStyle/>
                    <a:p>
                      <a:pPr algn="ctr" fontAlgn="b"/>
                      <a:r>
                        <a:rPr lang="en-US" sz="2000" b="1" i="0" u="none" strike="noStrike" dirty="0">
                          <a:solidFill>
                            <a:srgbClr val="000000"/>
                          </a:solidFill>
                          <a:latin typeface="Calibri"/>
                        </a:rPr>
                        <a:t>$K per Year per Soldier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000" b="1" i="0" u="none" strike="noStrike">
                          <a:solidFill>
                            <a:srgbClr val="000000"/>
                          </a:solidFill>
                          <a:latin typeface="Calibri"/>
                        </a:rPr>
                        <a:t>E3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53786">
                <a:tc>
                  <a:txBody>
                    <a:bodyPr/>
                    <a:lstStyle/>
                    <a:p>
                      <a:pPr algn="ctr" fontAlgn="b"/>
                      <a:r>
                        <a:rPr lang="en-US" sz="2000" b="1" i="0" u="none" strike="noStrike" dirty="0">
                          <a:solidFill>
                            <a:srgbClr val="000000"/>
                          </a:solidFill>
                          <a:latin typeface="Calibri"/>
                        </a:rPr>
                        <a:t>Total AMCOS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a:solidFill>
                            <a:srgbClr val="000000"/>
                          </a:solidFill>
                          <a:latin typeface="Calibri"/>
                        </a:rPr>
                        <a:t>129.9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a:solidFill>
                            <a:srgbClr val="000000"/>
                          </a:solidFill>
                          <a:latin typeface="Calibri"/>
                        </a:rPr>
                        <a:t>133.1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2000" b="1" i="0" u="none" strike="noStrike" dirty="0">
                          <a:solidFill>
                            <a:srgbClr val="000000"/>
                          </a:solidFill>
                          <a:latin typeface="Calibri"/>
                        </a:rPr>
                        <a:t>136.9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9" name="TextBox 8"/>
          <p:cNvSpPr txBox="1"/>
          <p:nvPr/>
        </p:nvSpPr>
        <p:spPr>
          <a:xfrm>
            <a:off x="7162800" y="1676400"/>
            <a:ext cx="1676400" cy="101566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i="1" dirty="0" smtClean="0"/>
              <a:t>Composite Standard</a:t>
            </a:r>
          </a:p>
          <a:p>
            <a:pPr algn="ctr"/>
            <a:r>
              <a:rPr lang="en-US" sz="2000" b="1" i="1" dirty="0" smtClean="0"/>
              <a:t>Rates</a:t>
            </a:r>
            <a:endParaRPr lang="en-US" sz="2000" b="1" i="1" dirty="0"/>
          </a:p>
        </p:txBody>
      </p:sp>
      <p:sp>
        <p:nvSpPr>
          <p:cNvPr id="10" name="TextBox 9"/>
          <p:cNvSpPr txBox="1"/>
          <p:nvPr/>
        </p:nvSpPr>
        <p:spPr>
          <a:xfrm>
            <a:off x="1066800" y="5181600"/>
            <a:ext cx="12192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i="1" dirty="0" smtClean="0"/>
              <a:t>other</a:t>
            </a:r>
            <a:endParaRPr lang="en-US" sz="3200" b="1" i="1" dirty="0"/>
          </a:p>
        </p:txBody>
      </p:sp>
      <p:sp>
        <p:nvSpPr>
          <p:cNvPr id="11" name="TextBox 10"/>
          <p:cNvSpPr txBox="1"/>
          <p:nvPr/>
        </p:nvSpPr>
        <p:spPr>
          <a:xfrm>
            <a:off x="304800" y="3987225"/>
            <a:ext cx="12192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b="1" i="1" dirty="0" smtClean="0"/>
              <a:t>OMA</a:t>
            </a:r>
            <a:endParaRPr lang="en-US" sz="3200" b="1" i="1" dirty="0"/>
          </a:p>
        </p:txBody>
      </p:sp>
      <p:sp>
        <p:nvSpPr>
          <p:cNvPr id="14" name="Rectangle 13"/>
          <p:cNvSpPr/>
          <p:nvPr/>
        </p:nvSpPr>
        <p:spPr bwMode="auto">
          <a:xfrm>
            <a:off x="152400" y="990600"/>
            <a:ext cx="5638800" cy="2667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5" name="Rectangle 14"/>
          <p:cNvSpPr/>
          <p:nvPr/>
        </p:nvSpPr>
        <p:spPr bwMode="auto">
          <a:xfrm>
            <a:off x="1828800" y="3733800"/>
            <a:ext cx="6096000" cy="1295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6" name="Rectangle 15"/>
          <p:cNvSpPr/>
          <p:nvPr/>
        </p:nvSpPr>
        <p:spPr bwMode="auto">
          <a:xfrm>
            <a:off x="2514600" y="5105400"/>
            <a:ext cx="6096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7" name="Rectangle 16"/>
          <p:cNvSpPr/>
          <p:nvPr/>
        </p:nvSpPr>
        <p:spPr bwMode="auto">
          <a:xfrm>
            <a:off x="1600200" y="6019800"/>
            <a:ext cx="6781800"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8" name="5-Point Star 17"/>
          <p:cNvSpPr/>
          <p:nvPr/>
        </p:nvSpPr>
        <p:spPr bwMode="auto">
          <a:xfrm>
            <a:off x="5867400" y="12192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19" name="5-Point Star 18"/>
          <p:cNvSpPr/>
          <p:nvPr/>
        </p:nvSpPr>
        <p:spPr bwMode="auto">
          <a:xfrm>
            <a:off x="5867400" y="13716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20" name="5-Point Star 19"/>
          <p:cNvSpPr/>
          <p:nvPr/>
        </p:nvSpPr>
        <p:spPr bwMode="auto">
          <a:xfrm>
            <a:off x="5867400" y="16002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21" name="5-Point Star 20"/>
          <p:cNvSpPr/>
          <p:nvPr/>
        </p:nvSpPr>
        <p:spPr bwMode="auto">
          <a:xfrm>
            <a:off x="5867400" y="20574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22" name="5-Point Star 21"/>
          <p:cNvSpPr/>
          <p:nvPr/>
        </p:nvSpPr>
        <p:spPr bwMode="auto">
          <a:xfrm>
            <a:off x="5867400" y="24384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23" name="5-Point Star 22"/>
          <p:cNvSpPr/>
          <p:nvPr/>
        </p:nvSpPr>
        <p:spPr bwMode="auto">
          <a:xfrm>
            <a:off x="5867400" y="31242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
        <p:nvSpPr>
          <p:cNvPr id="24" name="5-Point Star 23"/>
          <p:cNvSpPr/>
          <p:nvPr/>
        </p:nvSpPr>
        <p:spPr bwMode="auto">
          <a:xfrm>
            <a:off x="5867400" y="2971800"/>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cxnSp>
        <p:nvCxnSpPr>
          <p:cNvPr id="26" name="Straight Connector 25"/>
          <p:cNvCxnSpPr>
            <a:stCxn id="23" idx="4"/>
            <a:endCxn id="9" idx="1"/>
          </p:cNvCxnSpPr>
          <p:nvPr/>
        </p:nvCxnSpPr>
        <p:spPr bwMode="auto">
          <a:xfrm flipV="1">
            <a:off x="5943600" y="2184232"/>
            <a:ext cx="1219200" cy="9690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Straight Connector 28"/>
          <p:cNvCxnSpPr>
            <a:stCxn id="24" idx="4"/>
          </p:cNvCxnSpPr>
          <p:nvPr/>
        </p:nvCxnSpPr>
        <p:spPr bwMode="auto">
          <a:xfrm flipV="1">
            <a:off x="5943600" y="2209800"/>
            <a:ext cx="1219200" cy="79110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a:stCxn id="22" idx="4"/>
            <a:endCxn id="9" idx="1"/>
          </p:cNvCxnSpPr>
          <p:nvPr/>
        </p:nvCxnSpPr>
        <p:spPr bwMode="auto">
          <a:xfrm flipV="1">
            <a:off x="5943600" y="2184232"/>
            <a:ext cx="1219200" cy="28327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a:stCxn id="21" idx="4"/>
            <a:endCxn id="9" idx="1"/>
          </p:cNvCxnSpPr>
          <p:nvPr/>
        </p:nvCxnSpPr>
        <p:spPr bwMode="auto">
          <a:xfrm>
            <a:off x="5943600" y="2086506"/>
            <a:ext cx="1219200" cy="9772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Connector 39"/>
          <p:cNvCxnSpPr>
            <a:stCxn id="20" idx="3"/>
            <a:endCxn id="9" idx="1"/>
          </p:cNvCxnSpPr>
          <p:nvPr/>
        </p:nvCxnSpPr>
        <p:spPr bwMode="auto">
          <a:xfrm rot="16200000" flipH="1">
            <a:off x="6292007" y="1313439"/>
            <a:ext cx="507832" cy="123375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a:stCxn id="19" idx="3"/>
            <a:endCxn id="9" idx="1"/>
          </p:cNvCxnSpPr>
          <p:nvPr/>
        </p:nvCxnSpPr>
        <p:spPr bwMode="auto">
          <a:xfrm rot="16200000" flipH="1">
            <a:off x="6177707" y="1199139"/>
            <a:ext cx="736432" cy="123375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6" name="Straight Connector 45"/>
          <p:cNvCxnSpPr>
            <a:stCxn id="18" idx="3"/>
            <a:endCxn id="9" idx="1"/>
          </p:cNvCxnSpPr>
          <p:nvPr/>
        </p:nvCxnSpPr>
        <p:spPr bwMode="auto">
          <a:xfrm rot="16200000" flipH="1">
            <a:off x="6101507" y="1122939"/>
            <a:ext cx="888832" cy="123375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5" name="TextBox 54"/>
          <p:cNvSpPr txBox="1"/>
          <p:nvPr/>
        </p:nvSpPr>
        <p:spPr>
          <a:xfrm>
            <a:off x="7162800" y="2667000"/>
            <a:ext cx="1676400"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b="1" dirty="0" smtClean="0"/>
              <a:t>42.1, 44.9, 48.5</a:t>
            </a:r>
            <a:endParaRPr lang="en-US" b="1" dirty="0"/>
          </a:p>
        </p:txBody>
      </p:sp>
      <p:sp>
        <p:nvSpPr>
          <p:cNvPr id="3" name="Footer Placeholder 2"/>
          <p:cNvSpPr>
            <a:spLocks noGrp="1"/>
          </p:cNvSpPr>
          <p:nvPr>
            <p:ph type="ftr" sz="quarter" idx="11"/>
          </p:nvPr>
        </p:nvSpPr>
        <p:spPr>
          <a:xfrm>
            <a:off x="3124200" y="6569075"/>
            <a:ext cx="2895600" cy="365125"/>
          </a:xfrm>
        </p:spPr>
        <p:txBody>
          <a:bodyPr/>
          <a:lstStyle/>
          <a:p>
            <a:r>
              <a:rPr lang="en-US" dirty="0" smtClean="0"/>
              <a:t>©  2011</a:t>
            </a:r>
            <a:endParaRPr lang="en-US" dirty="0"/>
          </a:p>
        </p:txBody>
      </p:sp>
      <p:sp>
        <p:nvSpPr>
          <p:cNvPr id="7" name="Slide Number Placeholder 6"/>
          <p:cNvSpPr>
            <a:spLocks noGrp="1"/>
          </p:cNvSpPr>
          <p:nvPr>
            <p:ph type="sldNum" sz="quarter" idx="12"/>
          </p:nvPr>
        </p:nvSpPr>
        <p:spPr/>
        <p:txBody>
          <a:bodyPr/>
          <a:lstStyle/>
          <a:p>
            <a:fld id="{9EFD2149-0BDB-4A75-8687-0577E2160CCB}" type="slidenum">
              <a:rPr lang="en-US" smtClean="0"/>
              <a:pPr/>
              <a:t>15</a:t>
            </a:fld>
            <a:endParaRPr lang="en-US"/>
          </a:p>
        </p:txBody>
      </p:sp>
      <p:cxnSp>
        <p:nvCxnSpPr>
          <p:cNvPr id="31" name="Straight Connector 30"/>
          <p:cNvCxnSpPr>
            <a:endCxn id="9" idx="1"/>
          </p:cNvCxnSpPr>
          <p:nvPr/>
        </p:nvCxnSpPr>
        <p:spPr bwMode="auto">
          <a:xfrm>
            <a:off x="5867400" y="1816015"/>
            <a:ext cx="1295400" cy="3682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4" name="5-Point Star 33"/>
          <p:cNvSpPr/>
          <p:nvPr/>
        </p:nvSpPr>
        <p:spPr bwMode="auto">
          <a:xfrm>
            <a:off x="5867400" y="1791167"/>
            <a:ext cx="76200" cy="76200"/>
          </a:xfrm>
          <a:prstGeom prst="star5">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accent2"/>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The Garrison Commander wants to be assigned 20 E-4s to hand out towels in the gym.  He is under budget pressure and feels he can replace several civilians with these “free” resources.</a:t>
            </a:r>
          </a:p>
          <a:p>
            <a:endParaRPr lang="en-US" dirty="0" smtClean="0"/>
          </a:p>
          <a:p>
            <a:pPr lvl="1"/>
            <a:r>
              <a:rPr lang="en-US" dirty="0" smtClean="0"/>
              <a:t>What is the total cost to the Army of this request?</a:t>
            </a:r>
          </a:p>
          <a:p>
            <a:pPr marL="457200" lvl="1" indent="0" algn="ctr">
              <a:buNone/>
            </a:pPr>
            <a:r>
              <a:rPr lang="en-US" dirty="0" smtClean="0">
                <a:solidFill>
                  <a:schemeClr val="bg1"/>
                </a:solidFill>
              </a:rPr>
              <a:t>20 E-4s * $123.8K per E-4 = $2,476K</a:t>
            </a:r>
          </a:p>
          <a:p>
            <a:pPr lvl="1"/>
            <a:r>
              <a:rPr lang="en-US" dirty="0" smtClean="0"/>
              <a:t>What is the cost using Composite Standard Rate?</a:t>
            </a:r>
          </a:p>
          <a:p>
            <a:pPr marL="457200" lvl="1" indent="0" algn="ctr">
              <a:buNone/>
            </a:pPr>
            <a:r>
              <a:rPr lang="en-US" dirty="0">
                <a:solidFill>
                  <a:schemeClr val="bg1"/>
                </a:solidFill>
              </a:rPr>
              <a:t>20 E-4s * </a:t>
            </a:r>
            <a:r>
              <a:rPr lang="en-US" dirty="0" smtClean="0">
                <a:solidFill>
                  <a:schemeClr val="bg1"/>
                </a:solidFill>
              </a:rPr>
              <a:t>$58.5K </a:t>
            </a:r>
            <a:r>
              <a:rPr lang="en-US" dirty="0">
                <a:solidFill>
                  <a:schemeClr val="bg1"/>
                </a:solidFill>
              </a:rPr>
              <a:t>per E-4 = $1,170K</a:t>
            </a:r>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16</a:t>
            </a:fld>
            <a:endParaRPr lang="en-US"/>
          </a:p>
        </p:txBody>
      </p:sp>
      <p:pic>
        <p:nvPicPr>
          <p:cNvPr id="3074"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5600" y="152400"/>
            <a:ext cx="1066800" cy="1219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The Garrison Commander wants to be assigned 20 E-4s to hand out towels in the gym.  He is under budget pressure and feels he can replace several civilians with these “free” resources.</a:t>
            </a:r>
          </a:p>
          <a:p>
            <a:pPr lvl="1"/>
            <a:r>
              <a:rPr lang="en-US" dirty="0" smtClean="0"/>
              <a:t>What is the total cost to the Army of this request?</a:t>
            </a:r>
          </a:p>
          <a:p>
            <a:pPr marL="457200" lvl="1" indent="0" algn="ctr">
              <a:buNone/>
            </a:pPr>
            <a:r>
              <a:rPr lang="en-US" dirty="0" smtClean="0"/>
              <a:t>20 E-4s * $123.8K per E-4 = $2,476K</a:t>
            </a:r>
          </a:p>
          <a:p>
            <a:pPr lvl="1"/>
            <a:r>
              <a:rPr lang="en-US" dirty="0" smtClean="0"/>
              <a:t>What is the cost using Composite Standard Rate?</a:t>
            </a:r>
          </a:p>
          <a:p>
            <a:pPr marL="457200" lvl="1" indent="0" algn="ctr">
              <a:buNone/>
            </a:pPr>
            <a:r>
              <a:rPr lang="en-US" dirty="0"/>
              <a:t>20 E-4s * </a:t>
            </a:r>
            <a:r>
              <a:rPr lang="en-US" dirty="0" smtClean="0"/>
              <a:t>$58.5K </a:t>
            </a:r>
            <a:r>
              <a:rPr lang="en-US" dirty="0"/>
              <a:t>per E-4 = $1,170K</a:t>
            </a:r>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17</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5600" y="2286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816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Exercise</a:t>
            </a:r>
            <a:endParaRPr lang="en-US" dirty="0"/>
          </a:p>
        </p:txBody>
      </p:sp>
      <p:sp>
        <p:nvSpPr>
          <p:cNvPr id="3" name="Content Placeholder 2"/>
          <p:cNvSpPr>
            <a:spLocks noGrp="1"/>
          </p:cNvSpPr>
          <p:nvPr>
            <p:ph idx="1"/>
          </p:nvPr>
        </p:nvSpPr>
        <p:spPr/>
        <p:txBody>
          <a:bodyPr/>
          <a:lstStyle/>
          <a:p>
            <a:r>
              <a:rPr lang="en-US" dirty="0" smtClean="0"/>
              <a:t>What is the Total Cost and the Composite Standard Cost of the Non Deployable Soldiers in the nth Brigade?</a:t>
            </a:r>
            <a:endParaRPr lang="en-US" dirty="0"/>
          </a:p>
        </p:txBody>
      </p:sp>
      <p:graphicFrame>
        <p:nvGraphicFramePr>
          <p:cNvPr id="4" name="Table 3"/>
          <p:cNvGraphicFramePr>
            <a:graphicFrameLocks noGrp="1"/>
          </p:cNvGraphicFramePr>
          <p:nvPr/>
        </p:nvGraphicFramePr>
        <p:xfrm>
          <a:off x="990600" y="3733800"/>
          <a:ext cx="7239001" cy="741680"/>
        </p:xfrm>
        <a:graphic>
          <a:graphicData uri="http://schemas.openxmlformats.org/drawingml/2006/table">
            <a:tbl>
              <a:tblPr firstRow="1" bandRow="1">
                <a:tableStyleId>{5C22544A-7EE6-4342-B048-85BDC9FD1C3A}</a:tableStyleId>
              </a:tblPr>
              <a:tblGrid>
                <a:gridCol w="658091"/>
                <a:gridCol w="658091"/>
                <a:gridCol w="658091"/>
                <a:gridCol w="658091"/>
                <a:gridCol w="658091"/>
                <a:gridCol w="658091"/>
                <a:gridCol w="658091"/>
                <a:gridCol w="658091"/>
                <a:gridCol w="658091"/>
                <a:gridCol w="658091"/>
                <a:gridCol w="658091"/>
              </a:tblGrid>
              <a:tr h="370840">
                <a:tc>
                  <a:txBody>
                    <a:bodyPr/>
                    <a:lstStyle/>
                    <a:p>
                      <a:pPr algn="ctr"/>
                      <a:r>
                        <a:rPr lang="en-US" dirty="0" smtClean="0"/>
                        <a:t>E-2</a:t>
                      </a:r>
                      <a:endParaRPr lang="en-US" dirty="0"/>
                    </a:p>
                  </a:txBody>
                  <a:tcPr/>
                </a:tc>
                <a:tc>
                  <a:txBody>
                    <a:bodyPr/>
                    <a:lstStyle/>
                    <a:p>
                      <a:pPr algn="ctr"/>
                      <a:r>
                        <a:rPr lang="en-US" dirty="0" smtClean="0"/>
                        <a:t>E-3</a:t>
                      </a:r>
                      <a:endParaRPr lang="en-US" dirty="0"/>
                    </a:p>
                  </a:txBody>
                  <a:tcPr/>
                </a:tc>
                <a:tc>
                  <a:txBody>
                    <a:bodyPr/>
                    <a:lstStyle/>
                    <a:p>
                      <a:pPr algn="ctr"/>
                      <a:r>
                        <a:rPr lang="en-US" dirty="0" smtClean="0"/>
                        <a:t>E-4</a:t>
                      </a:r>
                      <a:endParaRPr lang="en-US" dirty="0"/>
                    </a:p>
                  </a:txBody>
                  <a:tcPr/>
                </a:tc>
                <a:tc>
                  <a:txBody>
                    <a:bodyPr/>
                    <a:lstStyle/>
                    <a:p>
                      <a:pPr algn="ctr"/>
                      <a:r>
                        <a:rPr lang="en-US" dirty="0" smtClean="0"/>
                        <a:t>E-5</a:t>
                      </a:r>
                      <a:endParaRPr lang="en-US" dirty="0"/>
                    </a:p>
                  </a:txBody>
                  <a:tcPr/>
                </a:tc>
                <a:tc>
                  <a:txBody>
                    <a:bodyPr/>
                    <a:lstStyle/>
                    <a:p>
                      <a:pPr algn="ctr"/>
                      <a:r>
                        <a:rPr lang="en-US" dirty="0" smtClean="0"/>
                        <a:t>E-6</a:t>
                      </a:r>
                      <a:endParaRPr lang="en-US" dirty="0"/>
                    </a:p>
                  </a:txBody>
                  <a:tcPr/>
                </a:tc>
                <a:tc>
                  <a:txBody>
                    <a:bodyPr/>
                    <a:lstStyle/>
                    <a:p>
                      <a:pPr algn="ctr"/>
                      <a:r>
                        <a:rPr lang="en-US" dirty="0" smtClean="0"/>
                        <a:t>E-7</a:t>
                      </a:r>
                      <a:endParaRPr lang="en-US" dirty="0"/>
                    </a:p>
                  </a:txBody>
                  <a:tcPr/>
                </a:tc>
                <a:tc>
                  <a:txBody>
                    <a:bodyPr/>
                    <a:lstStyle/>
                    <a:p>
                      <a:pPr algn="ctr"/>
                      <a:r>
                        <a:rPr lang="en-US" dirty="0" smtClean="0"/>
                        <a:t>E-8</a:t>
                      </a:r>
                      <a:endParaRPr lang="en-US" dirty="0"/>
                    </a:p>
                  </a:txBody>
                  <a:tcPr/>
                </a:tc>
                <a:tc>
                  <a:txBody>
                    <a:bodyPr/>
                    <a:lstStyle/>
                    <a:p>
                      <a:pPr algn="ctr"/>
                      <a:r>
                        <a:rPr lang="en-US" dirty="0" smtClean="0"/>
                        <a:t>O-2</a:t>
                      </a:r>
                      <a:endParaRPr lang="en-US" dirty="0"/>
                    </a:p>
                  </a:txBody>
                  <a:tcPr/>
                </a:tc>
                <a:tc>
                  <a:txBody>
                    <a:bodyPr/>
                    <a:lstStyle/>
                    <a:p>
                      <a:pPr algn="ctr"/>
                      <a:r>
                        <a:rPr lang="en-US" dirty="0" smtClean="0"/>
                        <a:t>O-3</a:t>
                      </a:r>
                      <a:endParaRPr lang="en-US" dirty="0"/>
                    </a:p>
                  </a:txBody>
                  <a:tcPr/>
                </a:tc>
                <a:tc>
                  <a:txBody>
                    <a:bodyPr/>
                    <a:lstStyle/>
                    <a:p>
                      <a:pPr algn="ctr"/>
                      <a:r>
                        <a:rPr lang="en-US" dirty="0" smtClean="0"/>
                        <a:t>O-4</a:t>
                      </a:r>
                      <a:endParaRPr lang="en-US" dirty="0"/>
                    </a:p>
                  </a:txBody>
                  <a:tcPr/>
                </a:tc>
                <a:tc>
                  <a:txBody>
                    <a:bodyPr/>
                    <a:lstStyle/>
                    <a:p>
                      <a:pPr algn="ctr"/>
                      <a:r>
                        <a:rPr lang="en-US" dirty="0" smtClean="0"/>
                        <a:t>Total</a:t>
                      </a:r>
                      <a:endParaRPr lang="en-US" dirty="0"/>
                    </a:p>
                  </a:txBody>
                  <a:tcPr/>
                </a:tc>
              </a:tr>
              <a:tr h="370840">
                <a:tc>
                  <a:txBody>
                    <a:bodyPr/>
                    <a:lstStyle/>
                    <a:p>
                      <a:pPr algn="ctr"/>
                      <a:r>
                        <a:rPr lang="en-US" dirty="0" smtClean="0"/>
                        <a:t>14</a:t>
                      </a:r>
                    </a:p>
                  </a:txBody>
                  <a:tcPr/>
                </a:tc>
                <a:tc>
                  <a:txBody>
                    <a:bodyPr/>
                    <a:lstStyle/>
                    <a:p>
                      <a:pPr algn="ctr"/>
                      <a:r>
                        <a:rPr lang="en-US" dirty="0" smtClean="0"/>
                        <a:t>123</a:t>
                      </a:r>
                      <a:endParaRPr lang="en-US" dirty="0"/>
                    </a:p>
                  </a:txBody>
                  <a:tcPr/>
                </a:tc>
                <a:tc>
                  <a:txBody>
                    <a:bodyPr/>
                    <a:lstStyle/>
                    <a:p>
                      <a:pPr algn="ctr"/>
                      <a:r>
                        <a:rPr lang="en-US" dirty="0" smtClean="0"/>
                        <a:t>153</a:t>
                      </a:r>
                      <a:endParaRPr lang="en-US" dirty="0"/>
                    </a:p>
                  </a:txBody>
                  <a:tcPr/>
                </a:tc>
                <a:tc>
                  <a:txBody>
                    <a:bodyPr/>
                    <a:lstStyle/>
                    <a:p>
                      <a:pPr algn="ctr"/>
                      <a:r>
                        <a:rPr lang="en-US" dirty="0" smtClean="0"/>
                        <a:t>89</a:t>
                      </a:r>
                      <a:endParaRPr lang="en-US" dirty="0"/>
                    </a:p>
                  </a:txBody>
                  <a:tcPr/>
                </a:tc>
                <a:tc>
                  <a:txBody>
                    <a:bodyPr/>
                    <a:lstStyle/>
                    <a:p>
                      <a:pPr algn="ctr"/>
                      <a:r>
                        <a:rPr lang="en-US" dirty="0" smtClean="0"/>
                        <a:t>51</a:t>
                      </a:r>
                      <a:endParaRPr lang="en-US" dirty="0"/>
                    </a:p>
                  </a:txBody>
                  <a:tcPr/>
                </a:tc>
                <a:tc>
                  <a:txBody>
                    <a:bodyPr/>
                    <a:lstStyle/>
                    <a:p>
                      <a:pPr algn="ctr"/>
                      <a:r>
                        <a:rPr lang="en-US" dirty="0" smtClean="0"/>
                        <a:t>28</a:t>
                      </a:r>
                      <a:endParaRPr lang="en-US" dirty="0"/>
                    </a:p>
                  </a:txBody>
                  <a:tcPr/>
                </a:tc>
                <a:tc>
                  <a:txBody>
                    <a:bodyPr/>
                    <a:lstStyle/>
                    <a:p>
                      <a:pPr algn="ctr"/>
                      <a:r>
                        <a:rPr lang="en-US" dirty="0" smtClean="0"/>
                        <a:t>6</a:t>
                      </a:r>
                      <a:endParaRPr lang="en-US" dirty="0"/>
                    </a:p>
                  </a:txBody>
                  <a:tcPr/>
                </a:tc>
                <a:tc>
                  <a:txBody>
                    <a:bodyPr/>
                    <a:lstStyle/>
                    <a:p>
                      <a:pPr algn="ctr"/>
                      <a:r>
                        <a:rPr lang="en-US" dirty="0" smtClean="0"/>
                        <a:t>19</a:t>
                      </a:r>
                      <a:endParaRPr lang="en-US" dirty="0"/>
                    </a:p>
                  </a:txBody>
                  <a:tcPr/>
                </a:tc>
                <a:tc>
                  <a:txBody>
                    <a:bodyPr/>
                    <a:lstStyle/>
                    <a:p>
                      <a:pPr algn="ctr"/>
                      <a:r>
                        <a:rPr lang="en-US" dirty="0" smtClean="0"/>
                        <a:t>12</a:t>
                      </a:r>
                      <a:endParaRPr lang="en-US" dirty="0"/>
                    </a:p>
                  </a:txBody>
                  <a:tcPr/>
                </a:tc>
                <a:tc>
                  <a:txBody>
                    <a:bodyPr/>
                    <a:lstStyle/>
                    <a:p>
                      <a:pPr algn="ctr"/>
                      <a:r>
                        <a:rPr lang="en-US" dirty="0" smtClean="0"/>
                        <a:t>4</a:t>
                      </a:r>
                      <a:endParaRPr lang="en-US" dirty="0"/>
                    </a:p>
                  </a:txBody>
                  <a:tcPr/>
                </a:tc>
                <a:tc>
                  <a:txBody>
                    <a:bodyPr/>
                    <a:lstStyle/>
                    <a:p>
                      <a:pPr algn="ctr"/>
                      <a:r>
                        <a:rPr lang="en-US" dirty="0" smtClean="0"/>
                        <a:t>499</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18</a:t>
            </a:fld>
            <a:endParaRPr lang="en-US"/>
          </a:p>
        </p:txBody>
      </p:sp>
      <p:pic>
        <p:nvPicPr>
          <p:cNvPr id="4098" name="Picture 2" descr="C:\Users\Melanie Nelson\AppData\Local\Microsoft\Windows\Temporary Internet Files\Content.IE5\ERNT7F1Z\MC900433851[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304800"/>
            <a:ext cx="1219086" cy="12190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Exercise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19</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50000"/>
          <a:stretch/>
        </p:blipFill>
        <p:spPr bwMode="auto">
          <a:xfrm>
            <a:off x="338138" y="923925"/>
            <a:ext cx="4691062" cy="5934075"/>
          </a:xfrm>
          <a:prstGeom prst="rect">
            <a:avLst/>
          </a:prstGeom>
          <a:noFill/>
          <a:ln>
            <a:noFill/>
          </a:ln>
          <a:effectLst>
            <a:outerShdw blurRad="76200" dir="18900000" sy="23000" kx="-1200000" algn="bl" rotWithShape="0">
              <a:prstClr val="black">
                <a:alpha val="20000"/>
              </a:prstClr>
            </a:outerShdw>
          </a:effectLst>
          <a:scene3d>
            <a:camera prst="perspectiveAbove"/>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Oval 5"/>
          <p:cNvSpPr/>
          <p:nvPr/>
        </p:nvSpPr>
        <p:spPr>
          <a:xfrm>
            <a:off x="3429000" y="5791200"/>
            <a:ext cx="1566862" cy="685800"/>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2209800"/>
            <a:ext cx="33528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Enter the appropriate data into the spreadsheet to calculate the cost of military personnel at the Standard Composite Rate</a:t>
            </a:r>
            <a:endParaRPr lang="en-US" b="1" dirty="0"/>
          </a:p>
        </p:txBody>
      </p:sp>
      <p:pic>
        <p:nvPicPr>
          <p:cNvPr id="11" name="Picture 2" descr="C:\Users\Melanie Nelson\AppData\Local\Microsoft\Windows\Temporary Internet Files\Content.IE5\ERNT7F1Z\MC900433851[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1400" y="304800"/>
            <a:ext cx="1219086" cy="12190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594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normAutofit fontScale="90000"/>
          </a:bodyPr>
          <a:lstStyle/>
          <a:p>
            <a:r>
              <a:rPr lang="en-US" dirty="0" smtClean="0"/>
              <a:t>If Cost is No Object Which Do You Want?</a:t>
            </a:r>
            <a:br>
              <a:rPr lang="en-US" dirty="0" smtClean="0"/>
            </a:br>
            <a:r>
              <a:rPr lang="en-US" sz="2700" dirty="0" smtClean="0"/>
              <a:t>(or if nobody knows the cost)</a:t>
            </a:r>
            <a:endParaRPr lang="en-US" dirty="0"/>
          </a:p>
        </p:txBody>
      </p:sp>
      <p:pic>
        <p:nvPicPr>
          <p:cNvPr id="17410" name="Picture 2" descr="C:\Users\Dr Dale Desk\AppData\Local\Microsoft\Windows\Temporary Internet Files\Low\Content.IE5\PPDN7LGF\MC900439791[1].PNG"/>
          <p:cNvPicPr>
            <a:picLocks noChangeAspect="1" noChangeArrowheads="1"/>
          </p:cNvPicPr>
          <p:nvPr/>
        </p:nvPicPr>
        <p:blipFill>
          <a:blip r:embed="rId3" cstate="print"/>
          <a:srcRect/>
          <a:stretch>
            <a:fillRect/>
          </a:stretch>
        </p:blipFill>
        <p:spPr bwMode="auto">
          <a:xfrm>
            <a:off x="304800" y="2133600"/>
            <a:ext cx="2743200" cy="2743200"/>
          </a:xfrm>
          <a:prstGeom prst="rect">
            <a:avLst/>
          </a:prstGeom>
          <a:noFill/>
        </p:spPr>
      </p:pic>
      <p:pic>
        <p:nvPicPr>
          <p:cNvPr id="17411" name="Picture 3"/>
          <p:cNvPicPr>
            <a:picLocks noChangeAspect="1" noChangeArrowheads="1"/>
          </p:cNvPicPr>
          <p:nvPr/>
        </p:nvPicPr>
        <p:blipFill>
          <a:blip r:embed="rId4" cstate="print"/>
          <a:srcRect/>
          <a:stretch>
            <a:fillRect/>
          </a:stretch>
        </p:blipFill>
        <p:spPr bwMode="auto">
          <a:xfrm>
            <a:off x="5791200" y="2514600"/>
            <a:ext cx="3071518" cy="1865947"/>
          </a:xfrm>
          <a:prstGeom prst="rect">
            <a:avLst/>
          </a:prstGeom>
          <a:noFill/>
          <a:ln w="9525">
            <a:noFill/>
            <a:miter lim="800000"/>
            <a:headEnd/>
            <a:tailEnd/>
          </a:ln>
          <a:effectLst/>
        </p:spPr>
      </p:pic>
      <p:pic>
        <p:nvPicPr>
          <p:cNvPr id="17412" name="Picture 4" descr="C:\Users\Dr Dale Desk\AppData\Local\Microsoft\Windows\Temporary Internet Files\Low\Content.IE5\9DVXQC7Q\MC900441736[1].PNG"/>
          <p:cNvPicPr>
            <a:picLocks noChangeAspect="1" noChangeArrowheads="1"/>
          </p:cNvPicPr>
          <p:nvPr/>
        </p:nvPicPr>
        <p:blipFill>
          <a:blip r:embed="rId5" cstate="print"/>
          <a:srcRect/>
          <a:stretch>
            <a:fillRect/>
          </a:stretch>
        </p:blipFill>
        <p:spPr bwMode="auto">
          <a:xfrm>
            <a:off x="838200" y="4114800"/>
            <a:ext cx="2743200" cy="2743200"/>
          </a:xfrm>
          <a:prstGeom prst="rect">
            <a:avLst/>
          </a:prstGeom>
          <a:noFill/>
        </p:spPr>
      </p:pic>
      <p:pic>
        <p:nvPicPr>
          <p:cNvPr id="17413" name="Picture 5" descr="C:\Users\Dr Dale Desk\AppData\Local\Microsoft\Windows\Temporary Internet Files\Low\Content.IE5\PPDN7LGF\MC900434818[1].PNG"/>
          <p:cNvPicPr>
            <a:picLocks noChangeAspect="1" noChangeArrowheads="1"/>
          </p:cNvPicPr>
          <p:nvPr/>
        </p:nvPicPr>
        <p:blipFill>
          <a:blip r:embed="rId6" cstate="print"/>
          <a:srcRect/>
          <a:stretch>
            <a:fillRect/>
          </a:stretch>
        </p:blipFill>
        <p:spPr bwMode="auto">
          <a:xfrm rot="303813">
            <a:off x="3300035" y="2538035"/>
            <a:ext cx="2362200" cy="2362200"/>
          </a:xfrm>
          <a:prstGeom prst="rect">
            <a:avLst/>
          </a:prstGeom>
          <a:noFill/>
        </p:spPr>
      </p:pic>
      <p:pic>
        <p:nvPicPr>
          <p:cNvPr id="17414" name="Picture 6"/>
          <p:cNvPicPr>
            <a:picLocks noChangeAspect="1" noChangeArrowheads="1"/>
          </p:cNvPicPr>
          <p:nvPr/>
        </p:nvPicPr>
        <p:blipFill>
          <a:blip r:embed="rId7" cstate="print"/>
          <a:srcRect/>
          <a:stretch>
            <a:fillRect/>
          </a:stretch>
        </p:blipFill>
        <p:spPr bwMode="auto">
          <a:xfrm>
            <a:off x="4343400" y="5029200"/>
            <a:ext cx="4096512" cy="118872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dirty="0" smtClean="0"/>
              <a:t>©  2011</a:t>
            </a:r>
            <a:endParaRPr lang="en-US" dirty="0"/>
          </a:p>
        </p:txBody>
      </p:sp>
      <p:sp>
        <p:nvSpPr>
          <p:cNvPr id="4" name="Slide Number Placeholder 3"/>
          <p:cNvSpPr>
            <a:spLocks noGrp="1"/>
          </p:cNvSpPr>
          <p:nvPr>
            <p:ph type="sldNum" sz="quarter" idx="12"/>
          </p:nvPr>
        </p:nvSpPr>
        <p:spPr/>
        <p:txBody>
          <a:bodyPr/>
          <a:lstStyle/>
          <a:p>
            <a:fld id="{9EFD2149-0BDB-4A75-8687-0577E2160CC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Exercise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20</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991" t="10527" b="8183"/>
          <a:stretch/>
        </p:blipFill>
        <p:spPr bwMode="auto">
          <a:xfrm>
            <a:off x="3505200" y="1408213"/>
            <a:ext cx="4800600" cy="5036241"/>
          </a:xfrm>
          <a:prstGeom prst="rect">
            <a:avLst/>
          </a:prstGeom>
          <a:ln>
            <a:noFill/>
          </a:ln>
          <a:effectLst>
            <a:outerShdw blurRad="292100" dist="139700" dir="2700000" algn="tl" rotWithShape="0">
              <a:srgbClr val="333333">
                <a:alpha val="65000"/>
              </a:srgbClr>
            </a:outerShdw>
          </a:effectLst>
          <a:scene3d>
            <a:camera prst="orthographicFront">
              <a:rot lat="0" lon="0" rev="21299999"/>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524000" y="4343400"/>
            <a:ext cx="25908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Use the same data to calculate Total Cost of military personnel</a:t>
            </a:r>
            <a:endParaRPr lang="en-US" b="1" dirty="0"/>
          </a:p>
        </p:txBody>
      </p:sp>
      <p:sp>
        <p:nvSpPr>
          <p:cNvPr id="8" name="Oval 7"/>
          <p:cNvSpPr/>
          <p:nvPr/>
        </p:nvSpPr>
        <p:spPr>
          <a:xfrm rot="425644">
            <a:off x="6626387" y="6001872"/>
            <a:ext cx="1566862" cy="685800"/>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Melanie Nelson\AppData\Local\Microsoft\Windows\Temporary Internet Files\Content.IE5\ERNT7F1Z\MC900433851[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58" y="304800"/>
            <a:ext cx="1219086" cy="12190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645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33400"/>
            <a:ext cx="8229600" cy="1143000"/>
          </a:xfrm>
        </p:spPr>
        <p:txBody>
          <a:bodyPr/>
          <a:lstStyle/>
          <a:p>
            <a:r>
              <a:rPr lang="en-US" dirty="0" smtClean="0"/>
              <a:t>Check on Learning</a:t>
            </a:r>
            <a:endParaRPr lang="en-US" dirty="0"/>
          </a:p>
        </p:txBody>
      </p:sp>
      <p:sp>
        <p:nvSpPr>
          <p:cNvPr id="13" name="Content Placeholder 12"/>
          <p:cNvSpPr>
            <a:spLocks noGrp="1"/>
          </p:cNvSpPr>
          <p:nvPr>
            <p:ph idx="1"/>
          </p:nvPr>
        </p:nvSpPr>
        <p:spPr>
          <a:xfrm>
            <a:off x="609600" y="2209800"/>
            <a:ext cx="8229600" cy="3733800"/>
          </a:xfrm>
        </p:spPr>
        <p:txBody>
          <a:bodyPr/>
          <a:lstStyle/>
          <a:p>
            <a:r>
              <a:rPr lang="en-US" dirty="0" smtClean="0"/>
              <a:t>What is the difference between Total Cost and Composite Standard Rate?</a:t>
            </a:r>
          </a:p>
          <a:p>
            <a:endParaRPr lang="en-US" dirty="0"/>
          </a:p>
        </p:txBody>
      </p:sp>
      <p:sp>
        <p:nvSpPr>
          <p:cNvPr id="5" name="Footer Placeholder 4"/>
          <p:cNvSpPr>
            <a:spLocks noGrp="1"/>
          </p:cNvSpPr>
          <p:nvPr>
            <p:ph type="ftr" sz="quarter" idx="11"/>
          </p:nvPr>
        </p:nvSpPr>
        <p:spPr/>
        <p:txBody>
          <a:bodyPr/>
          <a:lstStyle/>
          <a:p>
            <a:r>
              <a:rPr lang="en-US" dirty="0" smtClean="0"/>
              <a:t>©  2011</a:t>
            </a:r>
            <a:endParaRPr lang="en-US" dirty="0"/>
          </a:p>
        </p:txBody>
      </p:sp>
      <p:sp>
        <p:nvSpPr>
          <p:cNvPr id="4" name="Slide Number Placeholder 3"/>
          <p:cNvSpPr>
            <a:spLocks noGrp="1"/>
          </p:cNvSpPr>
          <p:nvPr>
            <p:ph type="sldNum" sz="quarter" idx="12"/>
          </p:nvPr>
        </p:nvSpPr>
        <p:spPr/>
        <p:txBody>
          <a:bodyPr/>
          <a:lstStyle/>
          <a:p>
            <a:fld id="{7894E4D3-ECB6-4E3D-AF4A-5362DA3A1352}" type="slidenum">
              <a:rPr lang="en-US" smtClean="0"/>
              <a:pPr/>
              <a:t>21</a:t>
            </a:fld>
            <a:endParaRPr lang="en-US" dirty="0"/>
          </a:p>
        </p:txBody>
      </p:sp>
      <p:pic>
        <p:nvPicPr>
          <p:cNvPr id="1026"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0" y="381000"/>
            <a:ext cx="838200" cy="137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617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Constant versus Current Year Costing</a:t>
            </a:r>
            <a:endParaRPr lang="en-US" dirty="0"/>
          </a:p>
        </p:txBody>
      </p:sp>
      <p:sp>
        <p:nvSpPr>
          <p:cNvPr id="3" name="Content Placeholder 2"/>
          <p:cNvSpPr>
            <a:spLocks noGrp="1"/>
          </p:cNvSpPr>
          <p:nvPr>
            <p:ph idx="1"/>
          </p:nvPr>
        </p:nvSpPr>
        <p:spPr>
          <a:xfrm>
            <a:off x="533400" y="1600200"/>
            <a:ext cx="8229600" cy="4800600"/>
          </a:xfrm>
        </p:spPr>
        <p:txBody>
          <a:bodyPr>
            <a:normAutofit lnSpcReduction="10000"/>
          </a:bodyPr>
          <a:lstStyle/>
          <a:p>
            <a:r>
              <a:rPr lang="en-US" dirty="0" smtClean="0"/>
              <a:t>Most cost estimates will be put together using </a:t>
            </a:r>
            <a:r>
              <a:rPr lang="en-US" b="1" dirty="0" smtClean="0">
                <a:solidFill>
                  <a:schemeClr val="accent1">
                    <a:lumMod val="75000"/>
                  </a:schemeClr>
                </a:solidFill>
                <a:effectLst>
                  <a:outerShdw blurRad="38100" dist="38100" dir="2700000" algn="tl">
                    <a:srgbClr val="000000">
                      <a:alpha val="43137"/>
                    </a:srgbClr>
                  </a:outerShdw>
                </a:effectLst>
              </a:rPr>
              <a:t>constant dollars</a:t>
            </a:r>
          </a:p>
          <a:p>
            <a:pPr lvl="1"/>
            <a:r>
              <a:rPr lang="en-US" dirty="0" smtClean="0"/>
              <a:t>This means they </a:t>
            </a:r>
            <a:r>
              <a:rPr lang="en-US" b="1" dirty="0">
                <a:solidFill>
                  <a:schemeClr val="accent1">
                    <a:lumMod val="75000"/>
                  </a:schemeClr>
                </a:solidFill>
                <a:effectLst>
                  <a:outerShdw blurRad="38100" dist="38100" dir="2700000" algn="tl">
                    <a:srgbClr val="000000">
                      <a:alpha val="43137"/>
                    </a:srgbClr>
                  </a:outerShdw>
                </a:effectLst>
              </a:rPr>
              <a:t>ignore inflation</a:t>
            </a:r>
            <a:endParaRPr lang="en-US" sz="3200" b="1" dirty="0">
              <a:solidFill>
                <a:schemeClr val="accent1">
                  <a:lumMod val="75000"/>
                </a:schemeClr>
              </a:solidFill>
              <a:effectLst>
                <a:outerShdw blurRad="38100" dist="38100" dir="2700000" algn="tl">
                  <a:srgbClr val="000000">
                    <a:alpha val="43137"/>
                  </a:srgbClr>
                </a:outerShdw>
              </a:effectLst>
            </a:endParaRPr>
          </a:p>
          <a:p>
            <a:pPr lvl="1"/>
            <a:r>
              <a:rPr lang="en-US" dirty="0" smtClean="0"/>
              <a:t>ARMY CBA policy wants decision makers to use this view to improve understanding</a:t>
            </a:r>
          </a:p>
          <a:p>
            <a:r>
              <a:rPr lang="en-US" dirty="0"/>
              <a:t>However, policy also calls for display of </a:t>
            </a:r>
            <a:r>
              <a:rPr lang="en-US" dirty="0" smtClean="0"/>
              <a:t/>
            </a:r>
            <a:br>
              <a:rPr lang="en-US" dirty="0" smtClean="0"/>
            </a:br>
            <a:r>
              <a:rPr lang="en-US" dirty="0" smtClean="0"/>
              <a:t>current </a:t>
            </a:r>
            <a:r>
              <a:rPr lang="en-US" dirty="0"/>
              <a:t>year dollars</a:t>
            </a:r>
          </a:p>
          <a:p>
            <a:pPr lvl="1"/>
            <a:r>
              <a:rPr lang="en-US" dirty="0" smtClean="0"/>
              <a:t>This means they </a:t>
            </a:r>
            <a:r>
              <a:rPr lang="en-US" dirty="0"/>
              <a:t>include inflation</a:t>
            </a:r>
          </a:p>
          <a:p>
            <a:pPr lvl="1"/>
            <a:r>
              <a:rPr lang="en-US" dirty="0" smtClean="0"/>
              <a:t>Because these are the dollars that must be budgeted in those years</a:t>
            </a: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Constant versus Current Year Costing</a:t>
            </a:r>
            <a:endParaRPr lang="en-US" dirty="0"/>
          </a:p>
        </p:txBody>
      </p:sp>
      <p:sp>
        <p:nvSpPr>
          <p:cNvPr id="3" name="Content Placeholder 2"/>
          <p:cNvSpPr>
            <a:spLocks noGrp="1"/>
          </p:cNvSpPr>
          <p:nvPr>
            <p:ph idx="1"/>
          </p:nvPr>
        </p:nvSpPr>
        <p:spPr>
          <a:xfrm>
            <a:off x="533400" y="1600200"/>
            <a:ext cx="8229600" cy="4800600"/>
          </a:xfrm>
        </p:spPr>
        <p:txBody>
          <a:bodyPr>
            <a:normAutofit lnSpcReduction="10000"/>
          </a:bodyPr>
          <a:lstStyle/>
          <a:p>
            <a:r>
              <a:rPr lang="en-US" dirty="0" smtClean="0"/>
              <a:t>Most cost estimates will be put together using constant dollars</a:t>
            </a:r>
          </a:p>
          <a:p>
            <a:pPr lvl="1"/>
            <a:r>
              <a:rPr lang="en-US" dirty="0" smtClean="0"/>
              <a:t>This means they </a:t>
            </a:r>
            <a:r>
              <a:rPr lang="en-US" dirty="0"/>
              <a:t>ignore inflation</a:t>
            </a:r>
            <a:endParaRPr lang="en-US" sz="3200" dirty="0"/>
          </a:p>
          <a:p>
            <a:pPr lvl="1"/>
            <a:r>
              <a:rPr lang="en-US" dirty="0" smtClean="0"/>
              <a:t>ARMY CBA policy wants decision makers to use this view to improve understanding</a:t>
            </a:r>
          </a:p>
          <a:p>
            <a:r>
              <a:rPr lang="en-US" dirty="0" smtClean="0"/>
              <a:t>However, policy also calls for display of </a:t>
            </a:r>
            <a:r>
              <a:rPr lang="en-US" b="1" dirty="0">
                <a:solidFill>
                  <a:schemeClr val="accent1">
                    <a:lumMod val="75000"/>
                  </a:schemeClr>
                </a:solidFill>
                <a:effectLst>
                  <a:outerShdw blurRad="38100" dist="38100" dir="2700000" algn="tl">
                    <a:srgbClr val="000000">
                      <a:alpha val="43137"/>
                    </a:srgbClr>
                  </a:outerShdw>
                </a:effectLst>
              </a:rPr>
              <a:t>current year dollars</a:t>
            </a:r>
          </a:p>
          <a:p>
            <a:pPr lvl="1"/>
            <a:r>
              <a:rPr lang="en-US" dirty="0" smtClean="0"/>
              <a:t>This means they </a:t>
            </a:r>
            <a:r>
              <a:rPr lang="en-US" b="1" dirty="0">
                <a:solidFill>
                  <a:schemeClr val="accent1">
                    <a:lumMod val="75000"/>
                  </a:schemeClr>
                </a:solidFill>
                <a:effectLst>
                  <a:outerShdw blurRad="38100" dist="38100" dir="2700000" algn="tl">
                    <a:srgbClr val="000000">
                      <a:alpha val="43137"/>
                    </a:srgbClr>
                  </a:outerShdw>
                </a:effectLst>
              </a:rPr>
              <a:t>include inflation</a:t>
            </a:r>
          </a:p>
          <a:p>
            <a:pPr lvl="1"/>
            <a:r>
              <a:rPr lang="en-US" dirty="0" smtClean="0"/>
              <a:t>Because these are the dollars that must be budgeted in those years</a:t>
            </a: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23</a:t>
            </a:fld>
            <a:endParaRPr lang="en-US"/>
          </a:p>
        </p:txBody>
      </p:sp>
    </p:spTree>
    <p:extLst>
      <p:ext uri="{BB962C8B-B14F-4D97-AF65-F5344CB8AC3E}">
        <p14:creationId xmlns="" xmlns:p14="http://schemas.microsoft.com/office/powerpoint/2010/main" val="30620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Constant Cost Growth</a:t>
            </a:r>
            <a:endParaRPr lang="en-US" dirty="0"/>
          </a:p>
        </p:txBody>
      </p:sp>
      <p:sp>
        <p:nvSpPr>
          <p:cNvPr id="3" name="Content Placeholder 2"/>
          <p:cNvSpPr>
            <a:spLocks noGrp="1"/>
          </p:cNvSpPr>
          <p:nvPr>
            <p:ph idx="1"/>
          </p:nvPr>
        </p:nvSpPr>
        <p:spPr>
          <a:xfrm>
            <a:off x="457200" y="1600201"/>
            <a:ext cx="8229600" cy="2362200"/>
          </a:xfrm>
        </p:spPr>
        <p:txBody>
          <a:bodyPr/>
          <a:lstStyle/>
          <a:p>
            <a:r>
              <a:rPr lang="en-US" dirty="0" smtClean="0"/>
              <a:t>Inflation acts exactly like compound interest in a future value calculation:</a:t>
            </a:r>
          </a:p>
          <a:p>
            <a:pPr marL="0" indent="0" algn="ctr">
              <a:buNone/>
            </a:pPr>
            <a:r>
              <a:rPr lang="en-US" dirty="0" smtClean="0"/>
              <a:t>Cost in nth Year = Constant Cost*(1+rate)</a:t>
            </a:r>
            <a:r>
              <a:rPr lang="en-US" baseline="30000" dirty="0" smtClean="0"/>
              <a:t>n</a:t>
            </a:r>
            <a:endParaRPr lang="en-US" baseline="30000" dirty="0"/>
          </a:p>
        </p:txBody>
      </p:sp>
      <p:sp>
        <p:nvSpPr>
          <p:cNvPr id="5" name="Content Placeholder 2"/>
          <p:cNvSpPr txBox="1">
            <a:spLocks/>
          </p:cNvSpPr>
          <p:nvPr/>
        </p:nvSpPr>
        <p:spPr>
          <a:xfrm>
            <a:off x="457200" y="3810000"/>
            <a:ext cx="8229600" cy="236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$100 cost today will be $117</a:t>
            </a:r>
            <a:r>
              <a:rPr kumimoji="0" lang="en-US" sz="3200" b="0" i="0" u="none" strike="noStrike" kern="1200" cap="none" spc="0" normalizeH="0" noProof="0" dirty="0" smtClean="0">
                <a:ln>
                  <a:noFill/>
                </a:ln>
                <a:solidFill>
                  <a:schemeClr val="tx1"/>
                </a:solidFill>
                <a:effectLst/>
                <a:uLnTx/>
                <a:uFillTx/>
                <a:latin typeface="+mn-lt"/>
                <a:ea typeface="+mn-ea"/>
                <a:cs typeface="+mn-cs"/>
              </a:rPr>
              <a:t> in current year dollars five years from now assuming 4% annual inflation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Cost in 5th Year = 100*(1+.04)</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5</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117</a:t>
            </a:r>
          </a:p>
        </p:txBody>
      </p:sp>
      <p:sp>
        <p:nvSpPr>
          <p:cNvPr id="7" name="Footer Placeholder 6"/>
          <p:cNvSpPr>
            <a:spLocks noGrp="1"/>
          </p:cNvSpPr>
          <p:nvPr>
            <p:ph type="ftr" sz="quarter" idx="11"/>
          </p:nvPr>
        </p:nvSpPr>
        <p:spPr/>
        <p:txBody>
          <a:bodyPr/>
          <a:lstStyle/>
          <a:p>
            <a:r>
              <a:rPr lang="en-US" dirty="0" smtClean="0"/>
              <a:t>©  2011</a:t>
            </a:r>
            <a:endParaRPr lang="en-US" dirty="0"/>
          </a:p>
        </p:txBody>
      </p:sp>
      <p:sp>
        <p:nvSpPr>
          <p:cNvPr id="8" name="Slide Number Placeholder 7"/>
          <p:cNvSpPr>
            <a:spLocks noGrp="1"/>
          </p:cNvSpPr>
          <p:nvPr>
            <p:ph type="sldNum" sz="quarter" idx="12"/>
          </p:nvPr>
        </p:nvSpPr>
        <p:spPr/>
        <p:txBody>
          <a:bodyPr/>
          <a:lstStyle/>
          <a:p>
            <a:fld id="{9EFD2149-0BDB-4A75-8687-0577E2160CC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dirty="0" smtClean="0"/>
              <a:t>The Garrison Commander wants to be assigned 20 E-4s to hand out towels in the gym.  He is under budget pressure and feels he can replace several civilians with these “free” resources.</a:t>
            </a:r>
          </a:p>
          <a:p>
            <a:pPr lvl="1"/>
            <a:r>
              <a:rPr lang="en-US" dirty="0" smtClean="0"/>
              <a:t>What is the total cost to the Army of this request in current year dollars three years from now at 5% inflation?</a:t>
            </a:r>
          </a:p>
          <a:p>
            <a:pPr lvl="1"/>
            <a:r>
              <a:rPr lang="en-US" dirty="0" smtClean="0"/>
              <a:t>What is the cost using Composite Standard Rate in current year dollars three years from now at 5% inflation?</a:t>
            </a: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25</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3048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a:xfrm>
            <a:off x="457200" y="2332037"/>
            <a:ext cx="8229600" cy="4525963"/>
          </a:xfrm>
        </p:spPr>
        <p:txBody>
          <a:bodyPr>
            <a:normAutofit fontScale="92500" lnSpcReduction="10000"/>
          </a:bodyPr>
          <a:lstStyle/>
          <a:p>
            <a:pPr marL="342900" lvl="1" indent="-342900"/>
            <a:r>
              <a:rPr lang="en-US" dirty="0"/>
              <a:t>What is the total cost to the Army of this request in current year dollars three years from now at 5% inflation</a:t>
            </a:r>
            <a:r>
              <a:rPr lang="en-US" dirty="0" smtClean="0"/>
              <a:t>?</a:t>
            </a:r>
          </a:p>
          <a:p>
            <a:pPr marL="342900" lvl="1" indent="-342900"/>
            <a:endParaRPr lang="en-US" dirty="0" smtClean="0"/>
          </a:p>
          <a:p>
            <a:pPr marL="342900" lvl="1" indent="-342900"/>
            <a:r>
              <a:rPr lang="en-US" dirty="0" smtClean="0"/>
              <a:t>The cost expression is:</a:t>
            </a:r>
          </a:p>
          <a:p>
            <a:pPr marL="0" lvl="1" indent="0" algn="ctr">
              <a:buNone/>
            </a:pPr>
            <a:r>
              <a:rPr lang="en-US" dirty="0" smtClean="0">
                <a:solidFill>
                  <a:schemeClr val="bg1"/>
                </a:solidFill>
              </a:rPr>
              <a:t>20 E-4s * Total Cost per E-4 * (1+rate)</a:t>
            </a:r>
            <a:r>
              <a:rPr lang="en-US" baseline="30000" dirty="0" smtClean="0">
                <a:solidFill>
                  <a:schemeClr val="bg1"/>
                </a:solidFill>
              </a:rPr>
              <a:t>number of years</a:t>
            </a:r>
          </a:p>
          <a:p>
            <a:pPr marL="0" lvl="1" indent="0" algn="ctr">
              <a:buNone/>
            </a:pPr>
            <a:r>
              <a:rPr lang="en-US" dirty="0" smtClean="0">
                <a:solidFill>
                  <a:schemeClr val="bg1"/>
                </a:solidFill>
              </a:rPr>
              <a:t>20*$123.8K * (1.05)</a:t>
            </a:r>
            <a:r>
              <a:rPr lang="en-US" baseline="30000" dirty="0" smtClean="0">
                <a:solidFill>
                  <a:schemeClr val="bg1"/>
                </a:solidFill>
              </a:rPr>
              <a:t>3</a:t>
            </a:r>
          </a:p>
          <a:p>
            <a:pPr marL="0" lvl="1" indent="0" algn="ctr">
              <a:buNone/>
            </a:pPr>
            <a:r>
              <a:rPr lang="en-US" dirty="0" smtClean="0">
                <a:solidFill>
                  <a:schemeClr val="bg1"/>
                </a:solidFill>
              </a:rPr>
              <a:t>$2,476K * </a:t>
            </a:r>
            <a:r>
              <a:rPr lang="en-US" dirty="0">
                <a:solidFill>
                  <a:schemeClr val="bg1"/>
                </a:solidFill>
              </a:rPr>
              <a:t>(1.05)</a:t>
            </a:r>
            <a:r>
              <a:rPr lang="en-US" baseline="30000" dirty="0">
                <a:solidFill>
                  <a:schemeClr val="bg1"/>
                </a:solidFill>
              </a:rPr>
              <a:t>3</a:t>
            </a:r>
          </a:p>
          <a:p>
            <a:pPr marL="0" lvl="1" indent="0" algn="ctr">
              <a:buNone/>
            </a:pPr>
            <a:r>
              <a:rPr lang="en-US" dirty="0">
                <a:solidFill>
                  <a:schemeClr val="bg1"/>
                </a:solidFill>
              </a:rPr>
              <a:t>$2,476K * </a:t>
            </a:r>
            <a:r>
              <a:rPr lang="en-US" dirty="0" smtClean="0">
                <a:solidFill>
                  <a:schemeClr val="bg1"/>
                </a:solidFill>
              </a:rPr>
              <a:t>1.158</a:t>
            </a:r>
          </a:p>
          <a:p>
            <a:pPr marL="0" lvl="1" indent="0" algn="ctr">
              <a:buNone/>
            </a:pPr>
            <a:r>
              <a:rPr lang="en-US" dirty="0" smtClean="0">
                <a:solidFill>
                  <a:schemeClr val="bg1"/>
                </a:solidFill>
              </a:rPr>
              <a:t>= $2,867K</a:t>
            </a:r>
          </a:p>
          <a:p>
            <a:pPr marL="0" lvl="1" indent="0" algn="ctr">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26</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05600" y="3048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02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p:txBody>
          <a:bodyPr/>
          <a:lstStyle/>
          <a:p>
            <a:pPr marL="342900" lvl="1" indent="-342900"/>
            <a:r>
              <a:rPr lang="en-US" dirty="0"/>
              <a:t>What is the total cost to the Army of this request in current year dollars three years from now at 5% inflation</a:t>
            </a:r>
            <a:r>
              <a:rPr lang="en-US" dirty="0" smtClean="0"/>
              <a:t>?</a:t>
            </a:r>
          </a:p>
          <a:p>
            <a:pPr marL="342900" lvl="1" indent="-342900"/>
            <a:r>
              <a:rPr lang="en-US" dirty="0" smtClean="0"/>
              <a:t>The cost expression is</a:t>
            </a:r>
          </a:p>
          <a:p>
            <a:pPr marL="0" lvl="1" indent="0" algn="ctr">
              <a:buNone/>
            </a:pPr>
            <a:r>
              <a:rPr lang="en-US" dirty="0" smtClean="0"/>
              <a:t>20 E-4s * Total Cost per E-4 * (1+rate)</a:t>
            </a:r>
            <a:r>
              <a:rPr lang="en-US" baseline="30000" dirty="0" smtClean="0"/>
              <a:t>number of years</a:t>
            </a:r>
          </a:p>
          <a:p>
            <a:pPr marL="0" lvl="1" indent="0" algn="ctr">
              <a:buNone/>
            </a:pPr>
            <a:r>
              <a:rPr lang="en-US" dirty="0" smtClean="0"/>
              <a:t>20*$123.8K * (1.05)</a:t>
            </a:r>
            <a:r>
              <a:rPr lang="en-US" baseline="30000" dirty="0" smtClean="0"/>
              <a:t>3</a:t>
            </a:r>
          </a:p>
          <a:p>
            <a:pPr marL="0" lvl="1" indent="0" algn="ctr">
              <a:buNone/>
            </a:pPr>
            <a:r>
              <a:rPr lang="en-US" dirty="0" smtClean="0"/>
              <a:t>$2,476K * </a:t>
            </a:r>
            <a:r>
              <a:rPr lang="en-US" dirty="0"/>
              <a:t>(1.05)</a:t>
            </a:r>
            <a:r>
              <a:rPr lang="en-US" baseline="30000" dirty="0"/>
              <a:t>3</a:t>
            </a:r>
          </a:p>
          <a:p>
            <a:pPr marL="0" lvl="1" indent="0" algn="ctr">
              <a:buNone/>
            </a:pPr>
            <a:r>
              <a:rPr lang="en-US" dirty="0"/>
              <a:t>$2,476K * </a:t>
            </a:r>
            <a:r>
              <a:rPr lang="en-US" dirty="0" smtClean="0"/>
              <a:t>1.158</a:t>
            </a:r>
          </a:p>
          <a:p>
            <a:pPr marL="0" lvl="1" indent="0" algn="ctr">
              <a:buNone/>
            </a:pPr>
            <a:r>
              <a:rPr lang="en-US" dirty="0" smtClean="0"/>
              <a:t>= $2,867K</a:t>
            </a:r>
          </a:p>
          <a:p>
            <a:pPr marL="0" lvl="1" indent="0" algn="ctr">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27</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2286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16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pPr marL="342900" lvl="1" indent="-342900"/>
            <a:r>
              <a:rPr lang="en-US" dirty="0"/>
              <a:t>What is the cost using Composite Standard Rate in current year dollars three years from now at 5% inflation</a:t>
            </a:r>
            <a:r>
              <a:rPr lang="en-US" dirty="0" smtClean="0"/>
              <a:t>?</a:t>
            </a:r>
          </a:p>
          <a:p>
            <a:pPr marL="342900" lvl="1" indent="-342900"/>
            <a:endParaRPr lang="en-US" dirty="0" smtClean="0"/>
          </a:p>
          <a:p>
            <a:pPr marL="342900" lvl="1" indent="-342900"/>
            <a:r>
              <a:rPr lang="en-US" dirty="0"/>
              <a:t>The cost expression </a:t>
            </a:r>
            <a:r>
              <a:rPr lang="en-US" dirty="0" smtClean="0"/>
              <a:t>is:</a:t>
            </a:r>
            <a:endParaRPr lang="en-US" dirty="0"/>
          </a:p>
          <a:p>
            <a:pPr marL="0" lvl="1" indent="0" algn="ctr">
              <a:buNone/>
            </a:pPr>
            <a:r>
              <a:rPr lang="en-US" dirty="0">
                <a:solidFill>
                  <a:schemeClr val="bg1"/>
                </a:solidFill>
              </a:rPr>
              <a:t>20 E-4s * </a:t>
            </a:r>
            <a:r>
              <a:rPr lang="en-US" dirty="0" smtClean="0">
                <a:solidFill>
                  <a:schemeClr val="bg1"/>
                </a:solidFill>
              </a:rPr>
              <a:t>Comp. Stand. Rate/E-4 </a:t>
            </a:r>
            <a:r>
              <a:rPr lang="en-US" dirty="0">
                <a:solidFill>
                  <a:schemeClr val="bg1"/>
                </a:solidFill>
              </a:rPr>
              <a:t>* (1+rate)</a:t>
            </a:r>
            <a:r>
              <a:rPr lang="en-US" baseline="30000" dirty="0">
                <a:solidFill>
                  <a:schemeClr val="bg1"/>
                </a:solidFill>
              </a:rPr>
              <a:t>number of years</a:t>
            </a:r>
          </a:p>
          <a:p>
            <a:pPr marL="0" lvl="1" indent="0" algn="ctr">
              <a:buNone/>
            </a:pPr>
            <a:r>
              <a:rPr lang="en-US" dirty="0">
                <a:solidFill>
                  <a:schemeClr val="bg1"/>
                </a:solidFill>
              </a:rPr>
              <a:t>20</a:t>
            </a:r>
            <a:r>
              <a:rPr lang="en-US" dirty="0" smtClean="0">
                <a:solidFill>
                  <a:schemeClr val="bg1"/>
                </a:solidFill>
              </a:rPr>
              <a:t>*$58.5K </a:t>
            </a:r>
            <a:r>
              <a:rPr lang="en-US" dirty="0">
                <a:solidFill>
                  <a:schemeClr val="bg1"/>
                </a:solidFill>
              </a:rPr>
              <a:t>* (1.05)</a:t>
            </a:r>
            <a:r>
              <a:rPr lang="en-US" baseline="30000" dirty="0">
                <a:solidFill>
                  <a:schemeClr val="bg1"/>
                </a:solidFill>
              </a:rPr>
              <a:t>3</a:t>
            </a:r>
          </a:p>
          <a:p>
            <a:pPr marL="0" lvl="1" indent="0" algn="ctr">
              <a:buNone/>
            </a:pPr>
            <a:r>
              <a:rPr lang="en-US" dirty="0" smtClean="0">
                <a:solidFill>
                  <a:schemeClr val="bg1"/>
                </a:solidFill>
              </a:rPr>
              <a:t>$1,170K </a:t>
            </a:r>
            <a:r>
              <a:rPr lang="en-US" dirty="0">
                <a:solidFill>
                  <a:schemeClr val="bg1"/>
                </a:solidFill>
              </a:rPr>
              <a:t>* (1.05)</a:t>
            </a:r>
            <a:r>
              <a:rPr lang="en-US" baseline="30000" dirty="0">
                <a:solidFill>
                  <a:schemeClr val="bg1"/>
                </a:solidFill>
              </a:rPr>
              <a:t>3</a:t>
            </a:r>
          </a:p>
          <a:p>
            <a:pPr marL="0" lvl="1" indent="0" algn="ctr">
              <a:buNone/>
            </a:pPr>
            <a:r>
              <a:rPr lang="en-US" dirty="0">
                <a:solidFill>
                  <a:schemeClr val="bg1"/>
                </a:solidFill>
              </a:rPr>
              <a:t>$1,170K </a:t>
            </a:r>
            <a:r>
              <a:rPr lang="en-US" dirty="0" smtClean="0">
                <a:solidFill>
                  <a:schemeClr val="bg1"/>
                </a:solidFill>
              </a:rPr>
              <a:t>* </a:t>
            </a:r>
            <a:r>
              <a:rPr lang="en-US" dirty="0">
                <a:solidFill>
                  <a:schemeClr val="bg1"/>
                </a:solidFill>
              </a:rPr>
              <a:t>1.158</a:t>
            </a:r>
          </a:p>
          <a:p>
            <a:pPr marL="0" lvl="1" indent="0" algn="ctr">
              <a:buNone/>
            </a:pPr>
            <a:r>
              <a:rPr lang="en-US" dirty="0">
                <a:solidFill>
                  <a:schemeClr val="bg1"/>
                </a:solidFill>
              </a:rPr>
              <a:t>= </a:t>
            </a:r>
            <a:r>
              <a:rPr lang="en-US" dirty="0" smtClean="0">
                <a:solidFill>
                  <a:schemeClr val="bg1"/>
                </a:solidFill>
              </a:rPr>
              <a:t>$1,355K</a:t>
            </a:r>
            <a:endParaRPr lang="en-US" dirty="0">
              <a:solidFill>
                <a:schemeClr val="bg1"/>
              </a:solidFill>
            </a:endParaRPr>
          </a:p>
          <a:p>
            <a:pPr marL="342900" lvl="1" indent="-342900"/>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28</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152400"/>
            <a:ext cx="1066800" cy="106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905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p:txBody>
          <a:bodyPr>
            <a:normAutofit/>
          </a:bodyPr>
          <a:lstStyle/>
          <a:p>
            <a:pPr marL="342900" lvl="1" indent="-342900"/>
            <a:r>
              <a:rPr lang="en-US" dirty="0"/>
              <a:t>What is the cost using Composite Standard Rate in current year dollars three years from now at 5% inflation</a:t>
            </a:r>
            <a:r>
              <a:rPr lang="en-US" dirty="0" smtClean="0"/>
              <a:t>?</a:t>
            </a:r>
          </a:p>
          <a:p>
            <a:pPr marL="342900" lvl="1" indent="-342900"/>
            <a:r>
              <a:rPr lang="en-US" dirty="0"/>
              <a:t>The cost expression </a:t>
            </a:r>
            <a:r>
              <a:rPr lang="en-US" dirty="0" smtClean="0"/>
              <a:t>is:</a:t>
            </a:r>
            <a:endParaRPr lang="en-US" dirty="0"/>
          </a:p>
          <a:p>
            <a:pPr marL="0" lvl="1" indent="0" algn="ctr">
              <a:buNone/>
            </a:pPr>
            <a:r>
              <a:rPr lang="en-US" dirty="0" smtClean="0"/>
              <a:t>20 E-4s * Comp </a:t>
            </a:r>
            <a:r>
              <a:rPr lang="en-US" dirty="0" err="1" smtClean="0"/>
              <a:t>Std</a:t>
            </a:r>
            <a:r>
              <a:rPr lang="en-US" dirty="0" smtClean="0"/>
              <a:t> Rate per E-4 * (1+rate)</a:t>
            </a:r>
            <a:r>
              <a:rPr lang="en-US" baseline="30000" dirty="0" smtClean="0"/>
              <a:t># of years</a:t>
            </a:r>
          </a:p>
          <a:p>
            <a:pPr marL="0" lvl="1" indent="0" algn="ctr">
              <a:buNone/>
            </a:pPr>
            <a:r>
              <a:rPr lang="en-US" dirty="0" smtClean="0"/>
              <a:t>20*$58.5K * (1.05)</a:t>
            </a:r>
            <a:r>
              <a:rPr lang="en-US" baseline="30000" dirty="0" smtClean="0"/>
              <a:t>3</a:t>
            </a:r>
          </a:p>
          <a:p>
            <a:pPr marL="0" lvl="1" indent="0" algn="ctr">
              <a:buNone/>
            </a:pPr>
            <a:r>
              <a:rPr lang="en-US" dirty="0" smtClean="0"/>
              <a:t>$1,170K * (1.05)</a:t>
            </a:r>
            <a:r>
              <a:rPr lang="en-US" baseline="30000" dirty="0" smtClean="0"/>
              <a:t>3</a:t>
            </a:r>
          </a:p>
          <a:p>
            <a:pPr marL="0" lvl="1" indent="0" algn="ctr">
              <a:buNone/>
            </a:pPr>
            <a:r>
              <a:rPr lang="en-US" dirty="0" smtClean="0"/>
              <a:t>$1,170K * 1.158</a:t>
            </a:r>
          </a:p>
          <a:p>
            <a:pPr marL="0" lvl="1" indent="0" algn="ctr">
              <a:buNone/>
            </a:pPr>
            <a:r>
              <a:rPr lang="en-US" dirty="0" smtClean="0"/>
              <a:t>= $1,355K</a:t>
            </a:r>
          </a:p>
          <a:p>
            <a:pPr marL="342900" lvl="1" indent="-342900"/>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29</a:t>
            </a:fld>
            <a:endParaRPr lang="en-US"/>
          </a:p>
        </p:txBody>
      </p:sp>
      <p:pic>
        <p:nvPicPr>
          <p:cNvPr id="6" name="Picture 2" descr="C:\Users\Melanie Nelson\AppData\Local\Microsoft\Windows\Temporary Internet Files\Content.IE5\IL2DRLPW\MC900441732[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0" y="228600"/>
            <a:ext cx="106680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70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Terminal Learning Objective</a:t>
            </a:r>
            <a:endParaRPr lang="en-US" dirty="0"/>
          </a:p>
        </p:txBody>
      </p:sp>
      <p:sp>
        <p:nvSpPr>
          <p:cNvPr id="4" name="Content Placeholder 3"/>
          <p:cNvSpPr>
            <a:spLocks noGrp="1"/>
          </p:cNvSpPr>
          <p:nvPr>
            <p:ph idx="1"/>
          </p:nvPr>
        </p:nvSpPr>
        <p:spPr/>
        <p:txBody>
          <a:bodyPr>
            <a:normAutofit lnSpcReduction="10000"/>
          </a:bodyPr>
          <a:lstStyle/>
          <a:p>
            <a:r>
              <a:rPr lang="en-US" sz="2800" b="1" dirty="0" smtClean="0"/>
              <a:t>Task:  </a:t>
            </a:r>
            <a:r>
              <a:rPr lang="en-US" sz="2800" dirty="0" smtClean="0"/>
              <a:t>Estimate Future Costs Given Planning Factors</a:t>
            </a:r>
          </a:p>
          <a:p>
            <a:endParaRPr lang="en-US" sz="2800" dirty="0" smtClean="0"/>
          </a:p>
          <a:p>
            <a:pPr>
              <a:spcBef>
                <a:spcPts val="0"/>
              </a:spcBef>
              <a:buFont typeface="Calibri" pitchFamily="34" charset="0"/>
              <a:buChar char="•"/>
            </a:pPr>
            <a:r>
              <a:rPr lang="en-US" sz="2800" b="1" dirty="0" smtClean="0">
                <a:latin typeface="Calibri" pitchFamily="34" charset="0"/>
                <a:cs typeface="Calibri" pitchFamily="34" charset="0"/>
              </a:rPr>
              <a:t>Condition</a:t>
            </a:r>
            <a:r>
              <a:rPr lang="en-US" sz="2800" b="1" dirty="0">
                <a:latin typeface="Calibri" pitchFamily="34" charset="0"/>
                <a:cs typeface="Calibri" pitchFamily="34" charset="0"/>
              </a:rPr>
              <a:t>:  </a:t>
            </a:r>
            <a:r>
              <a:rPr lang="en-US" sz="2800" dirty="0">
                <a:latin typeface="Calibri" pitchFamily="34" charset="0"/>
                <a:cs typeface="Calibri" pitchFamily="34" charset="0"/>
              </a:rPr>
              <a:t>You are training to become an ACE with access to ICAM course handouts, readings, and spreadsheet tools and awareness of Operational Environment (OE)/Contemporary Operational Environment (COE) variables and </a:t>
            </a:r>
            <a:r>
              <a:rPr lang="en-US" sz="2800" dirty="0" smtClean="0">
                <a:latin typeface="Calibri" pitchFamily="34" charset="0"/>
                <a:cs typeface="Calibri" pitchFamily="34" charset="0"/>
              </a:rPr>
              <a:t>actors</a:t>
            </a:r>
          </a:p>
          <a:p>
            <a:pPr>
              <a:spcBef>
                <a:spcPts val="0"/>
              </a:spcBef>
              <a:buFont typeface="Calibri" pitchFamily="34" charset="0"/>
              <a:buChar char="•"/>
            </a:pPr>
            <a:endParaRPr lang="en-US" sz="2800" dirty="0">
              <a:latin typeface="Calibri" pitchFamily="34" charset="0"/>
              <a:cs typeface="Calibri" pitchFamily="34" charset="0"/>
            </a:endParaRPr>
          </a:p>
          <a:p>
            <a:r>
              <a:rPr lang="en-US" sz="2800" b="1" dirty="0" smtClean="0"/>
              <a:t>Standard: </a:t>
            </a:r>
            <a:r>
              <a:rPr lang="en-US" sz="2800" dirty="0" smtClean="0"/>
              <a:t>with at least 80% accuracy</a:t>
            </a:r>
          </a:p>
          <a:p>
            <a:pPr lvl="1"/>
            <a:r>
              <a:rPr lang="en-US" sz="2400" dirty="0"/>
              <a:t>D</a:t>
            </a:r>
            <a:r>
              <a:rPr lang="en-US" sz="2400" dirty="0" smtClean="0"/>
              <a:t>emonstrate </a:t>
            </a:r>
            <a:r>
              <a:rPr lang="en-US" sz="2400" dirty="0"/>
              <a:t>understanding of Planning Factors </a:t>
            </a:r>
            <a:r>
              <a:rPr lang="en-US" sz="2400" dirty="0" smtClean="0"/>
              <a:t>concept</a:t>
            </a:r>
          </a:p>
          <a:p>
            <a:pPr lvl="1"/>
            <a:r>
              <a:rPr lang="en-US" sz="2400" dirty="0" smtClean="0"/>
              <a:t>Estimate </a:t>
            </a:r>
            <a:r>
              <a:rPr lang="en-US" sz="2400" dirty="0"/>
              <a:t>future costs </a:t>
            </a:r>
            <a:r>
              <a:rPr lang="en-US" sz="2400" dirty="0" smtClean="0"/>
              <a:t>in constant and current dollars</a:t>
            </a:r>
          </a:p>
        </p:txBody>
      </p:sp>
      <p:sp>
        <p:nvSpPr>
          <p:cNvPr id="3" name="Footer Placeholder 2"/>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3</a:t>
            </a:fld>
            <a:endParaRPr lang="en-US"/>
          </a:p>
        </p:txBody>
      </p:sp>
    </p:spTree>
    <p:extLst>
      <p:ext uri="{BB962C8B-B14F-4D97-AF65-F5344CB8AC3E}">
        <p14:creationId xmlns="" xmlns:p14="http://schemas.microsoft.com/office/powerpoint/2010/main" val="459070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Spreadsheet Exercise</a:t>
            </a:r>
            <a:endParaRPr lang="en-US" dirty="0"/>
          </a:p>
        </p:txBody>
      </p:sp>
      <p:sp>
        <p:nvSpPr>
          <p:cNvPr id="3" name="Content Placeholder 2"/>
          <p:cNvSpPr>
            <a:spLocks noGrp="1"/>
          </p:cNvSpPr>
          <p:nvPr>
            <p:ph idx="1"/>
          </p:nvPr>
        </p:nvSpPr>
        <p:spPr/>
        <p:txBody>
          <a:bodyPr/>
          <a:lstStyle/>
          <a:p>
            <a:r>
              <a:rPr lang="en-US" dirty="0" smtClean="0"/>
              <a:t>What is the Total Cost and the Composite Standard Cost of the Non Deployable Soldiers in the nth Brigade over the next ten years in current dollars assuming 6% inflation.</a:t>
            </a:r>
            <a:endParaRPr lang="en-US" dirty="0"/>
          </a:p>
        </p:txBody>
      </p:sp>
      <p:graphicFrame>
        <p:nvGraphicFramePr>
          <p:cNvPr id="4" name="Table 3"/>
          <p:cNvGraphicFramePr>
            <a:graphicFrameLocks noGrp="1"/>
          </p:cNvGraphicFramePr>
          <p:nvPr/>
        </p:nvGraphicFramePr>
        <p:xfrm>
          <a:off x="990600" y="4211320"/>
          <a:ext cx="7239001" cy="741680"/>
        </p:xfrm>
        <a:graphic>
          <a:graphicData uri="http://schemas.openxmlformats.org/drawingml/2006/table">
            <a:tbl>
              <a:tblPr firstRow="1" bandRow="1">
                <a:tableStyleId>{5C22544A-7EE6-4342-B048-85BDC9FD1C3A}</a:tableStyleId>
              </a:tblPr>
              <a:tblGrid>
                <a:gridCol w="658091"/>
                <a:gridCol w="658091"/>
                <a:gridCol w="658091"/>
                <a:gridCol w="658091"/>
                <a:gridCol w="658091"/>
                <a:gridCol w="658091"/>
                <a:gridCol w="658091"/>
                <a:gridCol w="658091"/>
                <a:gridCol w="658091"/>
                <a:gridCol w="658091"/>
                <a:gridCol w="658091"/>
              </a:tblGrid>
              <a:tr h="370840">
                <a:tc>
                  <a:txBody>
                    <a:bodyPr/>
                    <a:lstStyle/>
                    <a:p>
                      <a:pPr algn="ctr"/>
                      <a:r>
                        <a:rPr lang="en-US" dirty="0" smtClean="0"/>
                        <a:t>E-2</a:t>
                      </a:r>
                      <a:endParaRPr lang="en-US" dirty="0"/>
                    </a:p>
                  </a:txBody>
                  <a:tcPr/>
                </a:tc>
                <a:tc>
                  <a:txBody>
                    <a:bodyPr/>
                    <a:lstStyle/>
                    <a:p>
                      <a:pPr algn="ctr"/>
                      <a:r>
                        <a:rPr lang="en-US" dirty="0" smtClean="0"/>
                        <a:t>E-3</a:t>
                      </a:r>
                      <a:endParaRPr lang="en-US" dirty="0"/>
                    </a:p>
                  </a:txBody>
                  <a:tcPr/>
                </a:tc>
                <a:tc>
                  <a:txBody>
                    <a:bodyPr/>
                    <a:lstStyle/>
                    <a:p>
                      <a:pPr algn="ctr"/>
                      <a:r>
                        <a:rPr lang="en-US" dirty="0" smtClean="0"/>
                        <a:t>E-4</a:t>
                      </a:r>
                      <a:endParaRPr lang="en-US" dirty="0"/>
                    </a:p>
                  </a:txBody>
                  <a:tcPr/>
                </a:tc>
                <a:tc>
                  <a:txBody>
                    <a:bodyPr/>
                    <a:lstStyle/>
                    <a:p>
                      <a:pPr algn="ctr"/>
                      <a:r>
                        <a:rPr lang="en-US" dirty="0" smtClean="0"/>
                        <a:t>E-5</a:t>
                      </a:r>
                      <a:endParaRPr lang="en-US" dirty="0"/>
                    </a:p>
                  </a:txBody>
                  <a:tcPr/>
                </a:tc>
                <a:tc>
                  <a:txBody>
                    <a:bodyPr/>
                    <a:lstStyle/>
                    <a:p>
                      <a:pPr algn="ctr"/>
                      <a:r>
                        <a:rPr lang="en-US" dirty="0" smtClean="0"/>
                        <a:t>E-6</a:t>
                      </a:r>
                      <a:endParaRPr lang="en-US" dirty="0"/>
                    </a:p>
                  </a:txBody>
                  <a:tcPr/>
                </a:tc>
                <a:tc>
                  <a:txBody>
                    <a:bodyPr/>
                    <a:lstStyle/>
                    <a:p>
                      <a:pPr algn="ctr"/>
                      <a:r>
                        <a:rPr lang="en-US" dirty="0" smtClean="0"/>
                        <a:t>E-7</a:t>
                      </a:r>
                      <a:endParaRPr lang="en-US" dirty="0"/>
                    </a:p>
                  </a:txBody>
                  <a:tcPr/>
                </a:tc>
                <a:tc>
                  <a:txBody>
                    <a:bodyPr/>
                    <a:lstStyle/>
                    <a:p>
                      <a:pPr algn="ctr"/>
                      <a:r>
                        <a:rPr lang="en-US" dirty="0" smtClean="0"/>
                        <a:t>E-8</a:t>
                      </a:r>
                      <a:endParaRPr lang="en-US" dirty="0"/>
                    </a:p>
                  </a:txBody>
                  <a:tcPr/>
                </a:tc>
                <a:tc>
                  <a:txBody>
                    <a:bodyPr/>
                    <a:lstStyle/>
                    <a:p>
                      <a:pPr algn="ctr"/>
                      <a:r>
                        <a:rPr lang="en-US" dirty="0" smtClean="0"/>
                        <a:t>O-2</a:t>
                      </a:r>
                      <a:endParaRPr lang="en-US" dirty="0"/>
                    </a:p>
                  </a:txBody>
                  <a:tcPr/>
                </a:tc>
                <a:tc>
                  <a:txBody>
                    <a:bodyPr/>
                    <a:lstStyle/>
                    <a:p>
                      <a:pPr algn="ctr"/>
                      <a:r>
                        <a:rPr lang="en-US" dirty="0" smtClean="0"/>
                        <a:t>O-3</a:t>
                      </a:r>
                      <a:endParaRPr lang="en-US" dirty="0"/>
                    </a:p>
                  </a:txBody>
                  <a:tcPr/>
                </a:tc>
                <a:tc>
                  <a:txBody>
                    <a:bodyPr/>
                    <a:lstStyle/>
                    <a:p>
                      <a:pPr algn="ctr"/>
                      <a:r>
                        <a:rPr lang="en-US" dirty="0" smtClean="0"/>
                        <a:t>O-4</a:t>
                      </a:r>
                      <a:endParaRPr lang="en-US" dirty="0"/>
                    </a:p>
                  </a:txBody>
                  <a:tcPr/>
                </a:tc>
                <a:tc>
                  <a:txBody>
                    <a:bodyPr/>
                    <a:lstStyle/>
                    <a:p>
                      <a:pPr algn="ctr"/>
                      <a:r>
                        <a:rPr lang="en-US" dirty="0" smtClean="0"/>
                        <a:t>Total</a:t>
                      </a:r>
                      <a:endParaRPr lang="en-US" dirty="0"/>
                    </a:p>
                  </a:txBody>
                  <a:tcPr/>
                </a:tc>
              </a:tr>
              <a:tr h="370840">
                <a:tc>
                  <a:txBody>
                    <a:bodyPr/>
                    <a:lstStyle/>
                    <a:p>
                      <a:pPr algn="ctr"/>
                      <a:r>
                        <a:rPr lang="en-US" dirty="0" smtClean="0"/>
                        <a:t>14</a:t>
                      </a:r>
                    </a:p>
                  </a:txBody>
                  <a:tcPr/>
                </a:tc>
                <a:tc>
                  <a:txBody>
                    <a:bodyPr/>
                    <a:lstStyle/>
                    <a:p>
                      <a:pPr algn="ctr"/>
                      <a:r>
                        <a:rPr lang="en-US" dirty="0" smtClean="0"/>
                        <a:t>123</a:t>
                      </a:r>
                      <a:endParaRPr lang="en-US" dirty="0"/>
                    </a:p>
                  </a:txBody>
                  <a:tcPr/>
                </a:tc>
                <a:tc>
                  <a:txBody>
                    <a:bodyPr/>
                    <a:lstStyle/>
                    <a:p>
                      <a:pPr algn="ctr"/>
                      <a:r>
                        <a:rPr lang="en-US" dirty="0" smtClean="0"/>
                        <a:t>153</a:t>
                      </a:r>
                      <a:endParaRPr lang="en-US" dirty="0"/>
                    </a:p>
                  </a:txBody>
                  <a:tcPr/>
                </a:tc>
                <a:tc>
                  <a:txBody>
                    <a:bodyPr/>
                    <a:lstStyle/>
                    <a:p>
                      <a:pPr algn="ctr"/>
                      <a:r>
                        <a:rPr lang="en-US" dirty="0" smtClean="0"/>
                        <a:t>89</a:t>
                      </a:r>
                      <a:endParaRPr lang="en-US" dirty="0"/>
                    </a:p>
                  </a:txBody>
                  <a:tcPr/>
                </a:tc>
                <a:tc>
                  <a:txBody>
                    <a:bodyPr/>
                    <a:lstStyle/>
                    <a:p>
                      <a:pPr algn="ctr"/>
                      <a:r>
                        <a:rPr lang="en-US" dirty="0" smtClean="0"/>
                        <a:t>51</a:t>
                      </a:r>
                      <a:endParaRPr lang="en-US" dirty="0"/>
                    </a:p>
                  </a:txBody>
                  <a:tcPr/>
                </a:tc>
                <a:tc>
                  <a:txBody>
                    <a:bodyPr/>
                    <a:lstStyle/>
                    <a:p>
                      <a:pPr algn="ctr"/>
                      <a:r>
                        <a:rPr lang="en-US" dirty="0" smtClean="0"/>
                        <a:t>28</a:t>
                      </a:r>
                      <a:endParaRPr lang="en-US" dirty="0"/>
                    </a:p>
                  </a:txBody>
                  <a:tcPr/>
                </a:tc>
                <a:tc>
                  <a:txBody>
                    <a:bodyPr/>
                    <a:lstStyle/>
                    <a:p>
                      <a:pPr algn="ctr"/>
                      <a:r>
                        <a:rPr lang="en-US" dirty="0" smtClean="0"/>
                        <a:t>6</a:t>
                      </a:r>
                      <a:endParaRPr lang="en-US" dirty="0"/>
                    </a:p>
                  </a:txBody>
                  <a:tcPr/>
                </a:tc>
                <a:tc>
                  <a:txBody>
                    <a:bodyPr/>
                    <a:lstStyle/>
                    <a:p>
                      <a:pPr algn="ctr"/>
                      <a:r>
                        <a:rPr lang="en-US" dirty="0" smtClean="0"/>
                        <a:t>19</a:t>
                      </a:r>
                      <a:endParaRPr lang="en-US" dirty="0"/>
                    </a:p>
                  </a:txBody>
                  <a:tcPr/>
                </a:tc>
                <a:tc>
                  <a:txBody>
                    <a:bodyPr/>
                    <a:lstStyle/>
                    <a:p>
                      <a:pPr algn="ctr"/>
                      <a:r>
                        <a:rPr lang="en-US" dirty="0" smtClean="0"/>
                        <a:t>12</a:t>
                      </a:r>
                      <a:endParaRPr lang="en-US" dirty="0"/>
                    </a:p>
                  </a:txBody>
                  <a:tcPr/>
                </a:tc>
                <a:tc>
                  <a:txBody>
                    <a:bodyPr/>
                    <a:lstStyle/>
                    <a:p>
                      <a:pPr algn="ctr"/>
                      <a:r>
                        <a:rPr lang="en-US" dirty="0" smtClean="0"/>
                        <a:t>4</a:t>
                      </a:r>
                      <a:endParaRPr lang="en-US" dirty="0"/>
                    </a:p>
                  </a:txBody>
                  <a:tcPr/>
                </a:tc>
                <a:tc>
                  <a:txBody>
                    <a:bodyPr/>
                    <a:lstStyle/>
                    <a:p>
                      <a:pPr algn="ctr"/>
                      <a:r>
                        <a:rPr lang="en-US" dirty="0" smtClean="0"/>
                        <a:t>499</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dirty="0" smtClean="0"/>
              <a:t>©  2011</a:t>
            </a:r>
            <a:endParaRPr lang="en-US" dirty="0"/>
          </a:p>
        </p:txBody>
      </p:sp>
      <p:sp>
        <p:nvSpPr>
          <p:cNvPr id="6" name="Slide Number Placeholder 5"/>
          <p:cNvSpPr>
            <a:spLocks noGrp="1"/>
          </p:cNvSpPr>
          <p:nvPr>
            <p:ph type="sldNum" sz="quarter" idx="12"/>
          </p:nvPr>
        </p:nvSpPr>
        <p:spPr/>
        <p:txBody>
          <a:bodyPr/>
          <a:lstStyle/>
          <a:p>
            <a:fld id="{9EFD2149-0BDB-4A75-8687-0577E2160CCB}" type="slidenum">
              <a:rPr lang="en-US" smtClean="0"/>
              <a:pPr/>
              <a:t>30</a:t>
            </a:fld>
            <a:endParaRPr lang="en-US"/>
          </a:p>
        </p:txBody>
      </p:sp>
      <p:pic>
        <p:nvPicPr>
          <p:cNvPr id="7" name="Picture 2" descr="C:\Users\Melanie Nelson\AppData\Local\Microsoft\Windows\Temporary Internet Files\Content.IE5\ERNT7F1Z\MC900433851[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304800"/>
            <a:ext cx="1219086" cy="12190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31</a:t>
            </a:fld>
            <a:endParaRPr lang="en-US"/>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950" y="962025"/>
            <a:ext cx="8420100" cy="5819775"/>
          </a:xfrm>
          <a:prstGeom prst="rect">
            <a:avLst/>
          </a:prstGeom>
          <a:noFill/>
          <a:ln>
            <a:noFill/>
          </a:ln>
          <a:effectLst>
            <a:outerShdw blurRad="914400" dist="304800" dir="21540000" algn="ctr" rotWithShape="0">
              <a:schemeClr val="tx1">
                <a:alpha val="23000"/>
              </a:schemeClr>
            </a:outerShdw>
          </a:effectLst>
          <a:scene3d>
            <a:camera prst="perspectiveAbove"/>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5410200" y="1125860"/>
            <a:ext cx="360044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dirty="0" smtClean="0"/>
              <a:t>Enter Annual cost and Inflation rate to calculate Current Year dollars</a:t>
            </a:r>
            <a:endParaRPr lang="en-US" b="1" dirty="0"/>
          </a:p>
        </p:txBody>
      </p:sp>
      <p:cxnSp>
        <p:nvCxnSpPr>
          <p:cNvPr id="9" name="Straight Arrow Connector 8"/>
          <p:cNvCxnSpPr/>
          <p:nvPr/>
        </p:nvCxnSpPr>
        <p:spPr>
          <a:xfrm flipH="1">
            <a:off x="3124200" y="1772191"/>
            <a:ext cx="4086224" cy="112340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H="1">
            <a:off x="3733800" y="1772191"/>
            <a:ext cx="3476624" cy="462860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350957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32</a:t>
            </a:fld>
            <a:endParaRPr lang="en-US"/>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950" y="962025"/>
            <a:ext cx="8420100" cy="5819775"/>
          </a:xfrm>
          <a:prstGeom prst="rect">
            <a:avLst/>
          </a:prstGeom>
          <a:noFill/>
          <a:ln>
            <a:noFill/>
          </a:ln>
          <a:effectLst>
            <a:outerShdw blurRad="914400" dist="304800" dir="21540000" algn="ctr" rotWithShape="0">
              <a:schemeClr val="tx1">
                <a:alpha val="23000"/>
              </a:schemeClr>
            </a:outerShdw>
          </a:effectLst>
          <a:scene3d>
            <a:camera prst="perspectiveAbove"/>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361950" y="6477000"/>
            <a:ext cx="8782050" cy="304800"/>
          </a:xfrm>
          <a:prstGeom prst="rect">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798" y="3225581"/>
            <a:ext cx="4953001"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Sum of total current year costs of non-</a:t>
            </a:r>
            <a:r>
              <a:rPr lang="en-US" b="1" dirty="0" err="1" smtClean="0"/>
              <a:t>deployables</a:t>
            </a:r>
            <a:r>
              <a:rPr lang="en-US" b="1" dirty="0" smtClean="0"/>
              <a:t> over </a:t>
            </a:r>
            <a:r>
              <a:rPr lang="en-US" b="1" dirty="0"/>
              <a:t>ten years </a:t>
            </a:r>
            <a:r>
              <a:rPr lang="en-US" b="1" dirty="0" smtClean="0"/>
              <a:t>= $913.43 million </a:t>
            </a:r>
            <a:endParaRPr lang="en-US" b="1" dirty="0"/>
          </a:p>
        </p:txBody>
      </p:sp>
    </p:spTree>
    <p:extLst>
      <p:ext uri="{BB962C8B-B14F-4D97-AF65-F5344CB8AC3E}">
        <p14:creationId xmlns="" xmlns:p14="http://schemas.microsoft.com/office/powerpoint/2010/main" val="228907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Standard Rate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33</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2961" y="914400"/>
            <a:ext cx="8458200" cy="5848350"/>
          </a:xfrm>
          <a:prstGeom prst="rect">
            <a:avLst/>
          </a:prstGeom>
          <a:noFill/>
          <a:ln>
            <a:noFill/>
          </a:ln>
          <a:effectLst>
            <a:outerShdw blurRad="914400" dist="304800" dir="21540000" algn="ctr" rotWithShape="0">
              <a:schemeClr val="tx1">
                <a:alpha val="23000"/>
              </a:schemeClr>
            </a:outerShdw>
          </a:effectLst>
          <a:scene3d>
            <a:camera prst="perspectiveAbove"/>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Rectangle 8"/>
          <p:cNvSpPr/>
          <p:nvPr/>
        </p:nvSpPr>
        <p:spPr>
          <a:xfrm>
            <a:off x="361950" y="6477000"/>
            <a:ext cx="8782050" cy="304800"/>
          </a:xfrm>
          <a:prstGeom prst="rect">
            <a:avLst/>
          </a:prstGeom>
          <a:no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28798" y="3225581"/>
            <a:ext cx="525780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t>Sum of Composite Standard Rate current year costs of non-</a:t>
            </a:r>
            <a:r>
              <a:rPr lang="en-US" b="1" dirty="0" err="1" smtClean="0"/>
              <a:t>deployables</a:t>
            </a:r>
            <a:r>
              <a:rPr lang="en-US" b="1" dirty="0" smtClean="0"/>
              <a:t> over </a:t>
            </a:r>
            <a:r>
              <a:rPr lang="en-US" b="1" dirty="0"/>
              <a:t>ten years = $391.89 </a:t>
            </a:r>
            <a:r>
              <a:rPr lang="en-US" b="1" dirty="0" smtClean="0"/>
              <a:t>million </a:t>
            </a:r>
            <a:endParaRPr lang="en-US" b="1" dirty="0"/>
          </a:p>
        </p:txBody>
      </p:sp>
    </p:spTree>
    <p:extLst>
      <p:ext uri="{BB962C8B-B14F-4D97-AF65-F5344CB8AC3E}">
        <p14:creationId xmlns="" xmlns:p14="http://schemas.microsoft.com/office/powerpoint/2010/main" val="400200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Check on Learning</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“Current-year dollars” refers to?</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34</a:t>
            </a:fld>
            <a:endParaRPr lang="en-US"/>
          </a:p>
        </p:txBody>
      </p:sp>
      <p:pic>
        <p:nvPicPr>
          <p:cNvPr id="1026" name="Picture 2" descr="C:\Users\Melanie Nelson\AppData\Local\Microsoft\Windows\Temporary Internet Files\Content.IE5\2HTPEZWL\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0"/>
            <a:ext cx="889000" cy="16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525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Cost Input to Decision Making</a:t>
            </a:r>
            <a:endParaRPr lang="en-US" dirty="0"/>
          </a:p>
        </p:txBody>
      </p:sp>
      <p:sp>
        <p:nvSpPr>
          <p:cNvPr id="3" name="Content Placeholder 2"/>
          <p:cNvSpPr>
            <a:spLocks noGrp="1"/>
          </p:cNvSpPr>
          <p:nvPr>
            <p:ph idx="1"/>
          </p:nvPr>
        </p:nvSpPr>
        <p:spPr>
          <a:xfrm>
            <a:off x="609600" y="1981200"/>
            <a:ext cx="8229600" cy="4525963"/>
          </a:xfrm>
        </p:spPr>
        <p:txBody>
          <a:bodyPr/>
          <a:lstStyle/>
          <a:p>
            <a:r>
              <a:rPr lang="en-US" dirty="0" smtClean="0"/>
              <a:t>It is hard to make smart decision without cost information</a:t>
            </a:r>
          </a:p>
          <a:p>
            <a:r>
              <a:rPr lang="en-US" dirty="0" smtClean="0"/>
              <a:t>The next four slides are from the Army’s formal training program on Cost Benefit Analysis to be covered tomorrow</a:t>
            </a:r>
          </a:p>
          <a:p>
            <a:r>
              <a:rPr lang="en-US" dirty="0" smtClean="0"/>
              <a:t>Parts will be highlighted here to give you some prior experience</a:t>
            </a:r>
          </a:p>
          <a:p>
            <a:endParaRPr lang="en-US" dirty="0"/>
          </a:p>
        </p:txBody>
      </p:sp>
      <p:sp>
        <p:nvSpPr>
          <p:cNvPr id="4" name="Footer Placeholder 3"/>
          <p:cNvSpPr>
            <a:spLocks noGrp="1"/>
          </p:cNvSpPr>
          <p:nvPr>
            <p:ph type="ftr" sz="quarter" idx="11"/>
          </p:nvPr>
        </p:nvSpPr>
        <p:spPr/>
        <p:txBody>
          <a:bodyPr/>
          <a:lstStyle/>
          <a:p>
            <a:r>
              <a:rPr lang="en-US" dirty="0" smtClean="0"/>
              <a:t>©  2011</a:t>
            </a:r>
            <a:endParaRPr lang="en-US" dirty="0"/>
          </a:p>
        </p:txBody>
      </p:sp>
      <p:sp>
        <p:nvSpPr>
          <p:cNvPr id="5" name="Slide Number Placeholder 4"/>
          <p:cNvSpPr>
            <a:spLocks noGrp="1"/>
          </p:cNvSpPr>
          <p:nvPr>
            <p:ph type="sldNum" sz="quarter" idx="12"/>
          </p:nvPr>
        </p:nvSpPr>
        <p:spPr/>
        <p:txBody>
          <a:bodyPr/>
          <a:lstStyle/>
          <a:p>
            <a:fld id="{9EFD2149-0BDB-4A75-8687-0577E2160CC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title"/>
          </p:nvPr>
        </p:nvSpPr>
        <p:spPr/>
        <p:txBody>
          <a:bodyPr/>
          <a:lstStyle/>
          <a:p>
            <a:r>
              <a:rPr lang="en-US" sz="3200" smtClean="0"/>
              <a:t>Step 4:  Develop Cost Estimate for Each Alternative</a:t>
            </a:r>
          </a:p>
        </p:txBody>
      </p:sp>
      <p:sp>
        <p:nvSpPr>
          <p:cNvPr id="55299" name="Content Placeholder 7"/>
          <p:cNvSpPr>
            <a:spLocks noGrp="1"/>
          </p:cNvSpPr>
          <p:nvPr>
            <p:ph idx="1"/>
          </p:nvPr>
        </p:nvSpPr>
        <p:spPr>
          <a:xfrm>
            <a:off x="3429000" y="1447800"/>
            <a:ext cx="5729288" cy="5348288"/>
          </a:xfrm>
        </p:spPr>
        <p:txBody>
          <a:bodyPr/>
          <a:lstStyle/>
          <a:p>
            <a:r>
              <a:rPr lang="en-US" sz="1700" dirty="0" smtClean="0"/>
              <a:t>Cost estimate captures the </a:t>
            </a:r>
            <a:r>
              <a:rPr lang="en-US" sz="1800" b="1" u="sng" dirty="0" smtClean="0">
                <a:solidFill>
                  <a:srgbClr val="C00000"/>
                </a:solidFill>
              </a:rPr>
              <a:t>total cost </a:t>
            </a:r>
            <a:r>
              <a:rPr lang="en-US" sz="1700" dirty="0" smtClean="0"/>
              <a:t>of each alternative over its </a:t>
            </a:r>
            <a:r>
              <a:rPr lang="en-US" sz="1800" b="1" u="sng" dirty="0" smtClean="0">
                <a:solidFill>
                  <a:srgbClr val="C00000"/>
                </a:solidFill>
              </a:rPr>
              <a:t>relevant life cycle</a:t>
            </a:r>
          </a:p>
          <a:p>
            <a:pPr lvl="1"/>
            <a:r>
              <a:rPr lang="en-US" sz="1700" dirty="0" smtClean="0"/>
              <a:t>Cost perspective vs. POM/budget perspective:  Relevant life cycle often extends beyond POM/budget time horizon</a:t>
            </a:r>
          </a:p>
          <a:p>
            <a:r>
              <a:rPr lang="en-US" sz="1700" dirty="0" smtClean="0"/>
              <a:t>Cost estimate includes </a:t>
            </a:r>
            <a:r>
              <a:rPr lang="en-US" sz="1800" b="1" u="sng" dirty="0" smtClean="0">
                <a:solidFill>
                  <a:srgbClr val="C00000"/>
                </a:solidFill>
              </a:rPr>
              <a:t>both one-time and recurring costs</a:t>
            </a:r>
          </a:p>
          <a:p>
            <a:pPr lvl="1"/>
            <a:r>
              <a:rPr lang="en-US" sz="1700" dirty="0" smtClean="0"/>
              <a:t>One-time:  Costs of developing the solution and putting it in place</a:t>
            </a:r>
          </a:p>
          <a:p>
            <a:pPr lvl="1"/>
            <a:r>
              <a:rPr lang="en-US" sz="1700" dirty="0" smtClean="0"/>
              <a:t>Recurring:  Costs of performing the new process/solution</a:t>
            </a:r>
          </a:p>
          <a:p>
            <a:r>
              <a:rPr lang="en-US" sz="1700" dirty="0" smtClean="0"/>
              <a:t>To ensure apples-to-apples comparison of alternatives:</a:t>
            </a:r>
          </a:p>
          <a:p>
            <a:pPr lvl="1"/>
            <a:r>
              <a:rPr lang="en-US" sz="1700" dirty="0" smtClean="0"/>
              <a:t>Develop robust cost element structure or </a:t>
            </a:r>
            <a:r>
              <a:rPr lang="en-US" sz="1800" b="1" u="sng" dirty="0" smtClean="0">
                <a:solidFill>
                  <a:srgbClr val="C00000"/>
                </a:solidFill>
              </a:rPr>
              <a:t>work breakdown structure </a:t>
            </a:r>
            <a:r>
              <a:rPr lang="en-US" sz="1700" dirty="0" smtClean="0"/>
              <a:t>(a list of things that cost money) and use same structure for all alternatives</a:t>
            </a:r>
          </a:p>
          <a:p>
            <a:pPr lvl="1"/>
            <a:r>
              <a:rPr lang="en-US" sz="1700" dirty="0" smtClean="0"/>
              <a:t>Don’t change major elements – problem statement, assumptions, scope, etc – from one alternative to another</a:t>
            </a:r>
          </a:p>
        </p:txBody>
      </p:sp>
      <p:sp>
        <p:nvSpPr>
          <p:cNvPr id="12" name="Slide Number Placeholder 3"/>
          <p:cNvSpPr>
            <a:spLocks noGrp="1"/>
          </p:cNvSpPr>
          <p:nvPr>
            <p:ph type="sldNum" sz="quarter" idx="12"/>
          </p:nvPr>
        </p:nvSpPr>
        <p:spPr>
          <a:xfrm>
            <a:off x="6705600" y="6651625"/>
            <a:ext cx="2133600" cy="206375"/>
          </a:xfrm>
        </p:spPr>
        <p:txBody>
          <a:bodyPr/>
          <a:lstStyle/>
          <a:p>
            <a:pPr>
              <a:defRPr/>
            </a:pPr>
            <a:fld id="{C531152B-DF9F-4942-AB56-0B8741FC9DCE}" type="slidenum">
              <a:rPr lang="en-US">
                <a:solidFill>
                  <a:prstClr val="white">
                    <a:lumMod val="50000"/>
                  </a:prstClr>
                </a:solidFill>
              </a:rPr>
              <a:pPr>
                <a:defRPr/>
              </a:pPr>
              <a:t>5</a:t>
            </a:fld>
            <a:endParaRPr lang="en-US" dirty="0">
              <a:solidFill>
                <a:prstClr val="white">
                  <a:lumMod val="50000"/>
                </a:prstClr>
              </a:solidFill>
            </a:endParaRPr>
          </a:p>
        </p:txBody>
      </p:sp>
      <p:graphicFrame>
        <p:nvGraphicFramePr>
          <p:cNvPr id="9" name="Diagram 8"/>
          <p:cNvGraphicFramePr/>
          <p:nvPr/>
        </p:nvGraphicFramePr>
        <p:xfrm>
          <a:off x="228600" y="1965960"/>
          <a:ext cx="3200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03" name="Oval 8"/>
          <p:cNvSpPr>
            <a:spLocks noChangeArrowheads="1"/>
          </p:cNvSpPr>
          <p:nvPr/>
        </p:nvSpPr>
        <p:spPr bwMode="auto">
          <a:xfrm>
            <a:off x="228600" y="3505200"/>
            <a:ext cx="3124200" cy="503238"/>
          </a:xfrm>
          <a:prstGeom prst="ellipse">
            <a:avLst/>
          </a:prstGeom>
          <a:noFill/>
          <a:ln w="31750" algn="ctr">
            <a:solidFill>
              <a:srgbClr val="C00000"/>
            </a:solidFill>
            <a:round/>
            <a:headEnd type="none" w="sm" len="sm"/>
            <a:tailEnd type="none" w="sm" len="sm"/>
          </a:ln>
        </p:spPr>
        <p:txBody>
          <a:bodyPr/>
          <a:lstStyle/>
          <a:p>
            <a:pPr eaLnBrk="0" fontAlgn="base" hangingPunct="0">
              <a:spcBef>
                <a:spcPct val="0"/>
              </a:spcBef>
              <a:spcAft>
                <a:spcPct val="0"/>
              </a:spcAft>
            </a:pPr>
            <a:endParaRPr lang="en-US"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90600" y="274638"/>
            <a:ext cx="6858000" cy="1143000"/>
          </a:xfrm>
        </p:spPr>
        <p:txBody>
          <a:bodyPr>
            <a:normAutofit fontScale="90000"/>
          </a:bodyPr>
          <a:lstStyle/>
          <a:p>
            <a:r>
              <a:rPr lang="en-US" dirty="0" smtClean="0"/>
              <a:t>Guidelines and Tips for Cost Estimating</a:t>
            </a:r>
          </a:p>
        </p:txBody>
      </p:sp>
      <p:sp>
        <p:nvSpPr>
          <p:cNvPr id="56323" name="Content Placeholder 6"/>
          <p:cNvSpPr>
            <a:spLocks noGrp="1"/>
          </p:cNvSpPr>
          <p:nvPr>
            <p:ph idx="1"/>
          </p:nvPr>
        </p:nvSpPr>
        <p:spPr>
          <a:xfrm>
            <a:off x="533400" y="1570038"/>
            <a:ext cx="8229600" cy="4525962"/>
          </a:xfrm>
        </p:spPr>
        <p:txBody>
          <a:bodyPr>
            <a:normAutofit lnSpcReduction="10000"/>
          </a:bodyPr>
          <a:lstStyle/>
          <a:p>
            <a:r>
              <a:rPr lang="en-US" sz="1800" dirty="0" smtClean="0"/>
              <a:t>Begin with clear understanding of how each COA works and what resources are used to carry out the process … process map or flowchart can be very helpful</a:t>
            </a:r>
          </a:p>
          <a:p>
            <a:r>
              <a:rPr lang="en-US" sz="1800" b="1" u="sng" dirty="0" smtClean="0">
                <a:solidFill>
                  <a:srgbClr val="C00000"/>
                </a:solidFill>
              </a:rPr>
              <a:t>Use authoritative data sources</a:t>
            </a:r>
            <a:r>
              <a:rPr lang="en-US" sz="1800" dirty="0" smtClean="0"/>
              <a:t>, to include:</a:t>
            </a:r>
          </a:p>
          <a:p>
            <a:pPr lvl="1"/>
            <a:r>
              <a:rPr lang="en-US" sz="1600" dirty="0" smtClean="0"/>
              <a:t>Personnel costs:  </a:t>
            </a:r>
            <a:r>
              <a:rPr lang="en-US" sz="1800" b="1" u="sng" dirty="0" smtClean="0">
                <a:solidFill>
                  <a:srgbClr val="C00000"/>
                </a:solidFill>
              </a:rPr>
              <a:t>Army Military-Civilian Cost System (AMCOS) </a:t>
            </a:r>
            <a:r>
              <a:rPr lang="en-US" sz="1600" dirty="0" smtClean="0"/>
              <a:t>*</a:t>
            </a:r>
          </a:p>
          <a:p>
            <a:pPr lvl="1"/>
            <a:r>
              <a:rPr lang="en-US" sz="1600" dirty="0" smtClean="0"/>
              <a:t>Contract costs:  Contracting office</a:t>
            </a:r>
          </a:p>
          <a:p>
            <a:pPr lvl="1"/>
            <a:r>
              <a:rPr lang="en-US" sz="1600" dirty="0" smtClean="0"/>
              <a:t>Inflation:  Known price growth or ASA(FM&amp;C) website *</a:t>
            </a:r>
          </a:p>
          <a:p>
            <a:r>
              <a:rPr lang="en-US" sz="1800" dirty="0" smtClean="0"/>
              <a:t>To help ensure you’ve captured all costs, be sure to consider:</a:t>
            </a:r>
          </a:p>
          <a:p>
            <a:pPr lvl="1"/>
            <a:r>
              <a:rPr lang="en-US" sz="1600" dirty="0" smtClean="0"/>
              <a:t>One-time and recurring costs</a:t>
            </a:r>
          </a:p>
          <a:p>
            <a:pPr lvl="1"/>
            <a:r>
              <a:rPr lang="en-US" sz="1600" dirty="0" smtClean="0"/>
              <a:t>Roles of all relevant stakeholders</a:t>
            </a:r>
          </a:p>
          <a:p>
            <a:pPr lvl="1"/>
            <a:r>
              <a:rPr lang="en-US" sz="1600" dirty="0" smtClean="0"/>
              <a:t>Costs associated with technology, safety, security, etc</a:t>
            </a:r>
          </a:p>
          <a:p>
            <a:r>
              <a:rPr lang="en-US" sz="1800" dirty="0" smtClean="0"/>
              <a:t>Increase level of detail as needed.  For example, you might need to segregate costs by</a:t>
            </a:r>
          </a:p>
          <a:p>
            <a:pPr lvl="1"/>
            <a:r>
              <a:rPr lang="en-US" sz="1600" dirty="0" smtClean="0"/>
              <a:t>MDEPs</a:t>
            </a:r>
          </a:p>
          <a:p>
            <a:pPr lvl="1"/>
            <a:r>
              <a:rPr lang="en-US" sz="1600" dirty="0" smtClean="0"/>
              <a:t>Appropriations</a:t>
            </a:r>
          </a:p>
          <a:p>
            <a:pPr lvl="1"/>
            <a:r>
              <a:rPr lang="en-US" sz="1600" dirty="0" smtClean="0"/>
              <a:t>Cost categories (civilian personnel, military personnel, contracts, supplies, etc)</a:t>
            </a:r>
          </a:p>
          <a:p>
            <a:endParaRPr lang="en-US" sz="2000" dirty="0" smtClean="0"/>
          </a:p>
        </p:txBody>
      </p:sp>
      <p:sp>
        <p:nvSpPr>
          <p:cNvPr id="4" name="Slide Number Placeholder 3"/>
          <p:cNvSpPr>
            <a:spLocks noGrp="1"/>
          </p:cNvSpPr>
          <p:nvPr>
            <p:ph type="sldNum" sz="quarter" idx="12"/>
          </p:nvPr>
        </p:nvSpPr>
        <p:spPr/>
        <p:txBody>
          <a:bodyPr/>
          <a:lstStyle/>
          <a:p>
            <a:pPr>
              <a:defRPr/>
            </a:pPr>
            <a:fld id="{A6E526AB-B0FC-45F5-951C-39ABF8EEFA7A}" type="slidenum">
              <a:rPr lang="en-US" smtClean="0">
                <a:solidFill>
                  <a:prstClr val="white">
                    <a:lumMod val="50000"/>
                  </a:prstClr>
                </a:solidFill>
              </a:rPr>
              <a:pPr>
                <a:defRPr/>
              </a:pPr>
              <a:t>6</a:t>
            </a:fld>
            <a:endParaRPr lang="en-US" dirty="0">
              <a:solidFill>
                <a:prstClr val="white">
                  <a:lumMod val="50000"/>
                </a:prstClr>
              </a:solidFill>
            </a:endParaRPr>
          </a:p>
        </p:txBody>
      </p:sp>
      <p:sp>
        <p:nvSpPr>
          <p:cNvPr id="56327" name="TextBox 12"/>
          <p:cNvSpPr txBox="1">
            <a:spLocks noChangeArrowheads="1"/>
          </p:cNvSpPr>
          <p:nvPr/>
        </p:nvSpPr>
        <p:spPr bwMode="auto">
          <a:xfrm>
            <a:off x="2133600" y="6550025"/>
            <a:ext cx="5410200"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1400" smtClean="0">
                <a:solidFill>
                  <a:prstClr val="black"/>
                </a:solidFill>
                <a:latin typeface="Arial" pitchFamily="34" charset="0"/>
                <a:cs typeface="Arial" pitchFamily="34" charset="0"/>
              </a:rPr>
              <a:t> * URLs are in Resources section (slides 58-59)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66800" y="274638"/>
            <a:ext cx="6781800" cy="1143000"/>
          </a:xfrm>
        </p:spPr>
        <p:txBody>
          <a:bodyPr>
            <a:normAutofit fontScale="90000"/>
          </a:bodyPr>
          <a:lstStyle/>
          <a:p>
            <a:r>
              <a:rPr lang="en-US" dirty="0" smtClean="0"/>
              <a:t>Guidelines and Tips for Cost Estimating</a:t>
            </a:r>
            <a:r>
              <a:rPr lang="en-US" sz="2400" dirty="0" smtClean="0"/>
              <a:t> (cont’d)</a:t>
            </a:r>
            <a:endParaRPr lang="en-US" dirty="0" smtClean="0"/>
          </a:p>
        </p:txBody>
      </p:sp>
      <p:sp>
        <p:nvSpPr>
          <p:cNvPr id="57347" name="Content Placeholder 6"/>
          <p:cNvSpPr>
            <a:spLocks noGrp="1"/>
          </p:cNvSpPr>
          <p:nvPr>
            <p:ph idx="1"/>
          </p:nvPr>
        </p:nvSpPr>
        <p:spPr/>
        <p:txBody>
          <a:bodyPr/>
          <a:lstStyle/>
          <a:p>
            <a:r>
              <a:rPr lang="en-US" sz="2000" dirty="0" smtClean="0"/>
              <a:t>Develop supporting documentation that can stand alone to explain the cost estimate – a critical element for CBARB reviews</a:t>
            </a:r>
          </a:p>
          <a:p>
            <a:r>
              <a:rPr lang="en-US" sz="1800" b="1" u="sng" dirty="0" smtClean="0">
                <a:solidFill>
                  <a:srgbClr val="C00000"/>
                </a:solidFill>
              </a:rPr>
              <a:t>Current vs. constant dollars</a:t>
            </a:r>
          </a:p>
          <a:p>
            <a:pPr lvl="1"/>
            <a:r>
              <a:rPr lang="en-US" sz="1800" dirty="0" smtClean="0"/>
              <a:t>Definitions</a:t>
            </a:r>
          </a:p>
          <a:p>
            <a:pPr lvl="2"/>
            <a:r>
              <a:rPr lang="en-US" sz="1800" b="1" u="sng" dirty="0" smtClean="0">
                <a:solidFill>
                  <a:srgbClr val="C00000"/>
                </a:solidFill>
              </a:rPr>
              <a:t>Current:  Includes inflation </a:t>
            </a:r>
            <a:r>
              <a:rPr lang="en-US" sz="1800" dirty="0" smtClean="0"/>
              <a:t>… the cost that will be incurred when the money is used.  Also referred to as “then-year dollars” and “inflated dollars.”</a:t>
            </a:r>
          </a:p>
          <a:p>
            <a:pPr lvl="2"/>
            <a:r>
              <a:rPr lang="en-US" sz="1800" b="1" u="sng" dirty="0" smtClean="0">
                <a:solidFill>
                  <a:srgbClr val="C00000"/>
                </a:solidFill>
              </a:rPr>
              <a:t>Constant:  Cost with inflation removed</a:t>
            </a:r>
            <a:r>
              <a:rPr lang="en-US" sz="1800" dirty="0" smtClean="0"/>
              <a:t>.</a:t>
            </a:r>
          </a:p>
          <a:p>
            <a:pPr lvl="1"/>
            <a:r>
              <a:rPr lang="en-US" sz="1800" dirty="0" smtClean="0"/>
              <a:t>Guidance:</a:t>
            </a:r>
          </a:p>
          <a:p>
            <a:pPr lvl="2"/>
            <a:r>
              <a:rPr lang="en-US" sz="1800" dirty="0" smtClean="0"/>
              <a:t>Develop cost estimate in constant dollars to support decision making.  Ensures apples-to apples comparison of costs over time.</a:t>
            </a:r>
          </a:p>
          <a:p>
            <a:pPr lvl="2"/>
            <a:r>
              <a:rPr lang="en-US" sz="1800" dirty="0" smtClean="0"/>
              <a:t>Display cost estimate in current dollars to ensure decision maker is aware of impact on POM and budget.</a:t>
            </a:r>
          </a:p>
        </p:txBody>
      </p:sp>
      <p:sp>
        <p:nvSpPr>
          <p:cNvPr id="4" name="Slide Number Placeholder 3"/>
          <p:cNvSpPr>
            <a:spLocks noGrp="1"/>
          </p:cNvSpPr>
          <p:nvPr>
            <p:ph type="sldNum" sz="quarter" idx="12"/>
          </p:nvPr>
        </p:nvSpPr>
        <p:spPr/>
        <p:txBody>
          <a:bodyPr/>
          <a:lstStyle/>
          <a:p>
            <a:pPr>
              <a:defRPr/>
            </a:pPr>
            <a:fld id="{4E4270F9-2D53-4011-A6C4-AE9BA3CF0EDD}" type="slidenum">
              <a:rPr lang="en-US" smtClean="0">
                <a:solidFill>
                  <a:prstClr val="white">
                    <a:lumMod val="50000"/>
                  </a:prstClr>
                </a:solidFill>
              </a:rPr>
              <a:pPr>
                <a:defRPr/>
              </a:pPr>
              <a:t>7</a:t>
            </a:fld>
            <a:endParaRPr lang="en-US" dirty="0">
              <a:solidFill>
                <a:prstClr val="white">
                  <a:lumMod val="50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a:off x="3338513" y="3633788"/>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Rounded Rectangle 28"/>
          <p:cNvSpPr/>
          <p:nvPr/>
        </p:nvSpPr>
        <p:spPr>
          <a:xfrm>
            <a:off x="6553200" y="1966913"/>
            <a:ext cx="2362200" cy="3810000"/>
          </a:xfrm>
          <a:prstGeom prst="roundRect">
            <a:avLst/>
          </a:prstGeom>
          <a:solidFill>
            <a:srgbClr val="00B0F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endParaRPr lang="en-US" sz="1600" dirty="0">
              <a:solidFill>
                <a:prstClr val="black"/>
              </a:solidFill>
            </a:endParaRPr>
          </a:p>
        </p:txBody>
      </p:sp>
      <p:sp>
        <p:nvSpPr>
          <p:cNvPr id="21" name="Rounded Rectangle 20"/>
          <p:cNvSpPr/>
          <p:nvPr/>
        </p:nvSpPr>
        <p:spPr>
          <a:xfrm>
            <a:off x="76200" y="2009775"/>
            <a:ext cx="3810000" cy="3810000"/>
          </a:xfrm>
          <a:prstGeom prst="roundRect">
            <a:avLst/>
          </a:prstGeom>
          <a:solidFill>
            <a:schemeClr val="accent3">
              <a:lumMod val="40000"/>
              <a:lumOff val="6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endParaRPr lang="en-US" sz="1600" dirty="0">
              <a:solidFill>
                <a:prstClr val="black"/>
              </a:solidFill>
            </a:endParaRPr>
          </a:p>
        </p:txBody>
      </p:sp>
      <p:sp>
        <p:nvSpPr>
          <p:cNvPr id="58373" name="Title 6"/>
          <p:cNvSpPr>
            <a:spLocks noGrp="1"/>
          </p:cNvSpPr>
          <p:nvPr>
            <p:ph type="title"/>
          </p:nvPr>
        </p:nvSpPr>
        <p:spPr/>
        <p:txBody>
          <a:bodyPr/>
          <a:lstStyle/>
          <a:p>
            <a:r>
              <a:rPr lang="en-US" smtClean="0"/>
              <a:t>CBA Costing Process</a:t>
            </a:r>
          </a:p>
        </p:txBody>
      </p:sp>
      <p:sp>
        <p:nvSpPr>
          <p:cNvPr id="4" name="Slide Number Placeholder 3"/>
          <p:cNvSpPr>
            <a:spLocks noGrp="1"/>
          </p:cNvSpPr>
          <p:nvPr>
            <p:ph type="sldNum" sz="quarter" idx="14"/>
          </p:nvPr>
        </p:nvSpPr>
        <p:spPr/>
        <p:txBody>
          <a:bodyPr/>
          <a:lstStyle/>
          <a:p>
            <a:pPr>
              <a:defRPr/>
            </a:pPr>
            <a:fld id="{D56504FD-7204-4F52-9CD1-6CDA23B47718}" type="slidenum">
              <a:rPr lang="en-US">
                <a:solidFill>
                  <a:prstClr val="white">
                    <a:lumMod val="50000"/>
                  </a:prstClr>
                </a:solidFill>
              </a:rPr>
              <a:pPr>
                <a:defRPr/>
              </a:pPr>
              <a:t>8</a:t>
            </a:fld>
            <a:endParaRPr lang="en-US" dirty="0">
              <a:solidFill>
                <a:prstClr val="white">
                  <a:lumMod val="50000"/>
                </a:prstClr>
              </a:solidFill>
            </a:endParaRPr>
          </a:p>
        </p:txBody>
      </p:sp>
      <p:sp>
        <p:nvSpPr>
          <p:cNvPr id="17" name="Rounded Rectangle 16"/>
          <p:cNvSpPr/>
          <p:nvPr/>
        </p:nvSpPr>
        <p:spPr>
          <a:xfrm>
            <a:off x="176213" y="2619375"/>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Establish Ground Rules and Assumptions</a:t>
            </a:r>
          </a:p>
        </p:txBody>
      </p:sp>
      <p:sp>
        <p:nvSpPr>
          <p:cNvPr id="18" name="Rounded Rectangle 17"/>
          <p:cNvSpPr/>
          <p:nvPr/>
        </p:nvSpPr>
        <p:spPr>
          <a:xfrm>
            <a:off x="176213" y="4143375"/>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Identify Data Requirements and Sources</a:t>
            </a:r>
          </a:p>
        </p:txBody>
      </p:sp>
      <p:sp>
        <p:nvSpPr>
          <p:cNvPr id="19" name="Rounded Rectangle 18"/>
          <p:cNvSpPr/>
          <p:nvPr/>
        </p:nvSpPr>
        <p:spPr>
          <a:xfrm>
            <a:off x="2014538" y="2619375"/>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Develop Work Breakdown Structure</a:t>
            </a:r>
          </a:p>
        </p:txBody>
      </p:sp>
      <p:sp>
        <p:nvSpPr>
          <p:cNvPr id="20" name="Rounded Rectangle 19"/>
          <p:cNvSpPr/>
          <p:nvPr/>
        </p:nvSpPr>
        <p:spPr>
          <a:xfrm>
            <a:off x="2014538" y="4143375"/>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Obtain or Develop Detailed Process Map</a:t>
            </a:r>
          </a:p>
        </p:txBody>
      </p:sp>
      <p:sp>
        <p:nvSpPr>
          <p:cNvPr id="58381" name="TextBox 21"/>
          <p:cNvSpPr txBox="1">
            <a:spLocks noChangeArrowheads="1"/>
          </p:cNvSpPr>
          <p:nvPr/>
        </p:nvSpPr>
        <p:spPr bwMode="auto">
          <a:xfrm>
            <a:off x="1181100" y="1824038"/>
            <a:ext cx="1600200" cy="369887"/>
          </a:xfrm>
          <a:prstGeom prst="rect">
            <a:avLst/>
          </a:prstGeom>
          <a:solidFill>
            <a:schemeClr val="bg1"/>
          </a:solidFill>
          <a:ln w="25400">
            <a:solidFill>
              <a:srgbClr val="006600"/>
            </a:solidFill>
            <a:miter lim="800000"/>
            <a:headEnd/>
            <a:tailEnd/>
          </a:ln>
        </p:spPr>
        <p:txBody>
          <a:bodyPr anchor="ctr" anchorCtr="1">
            <a:spAutoFit/>
          </a:bodyPr>
          <a:lstStyle/>
          <a:p>
            <a:pPr algn="ctr" fontAlgn="base">
              <a:spcBef>
                <a:spcPct val="0"/>
              </a:spcBef>
              <a:spcAft>
                <a:spcPct val="0"/>
              </a:spcAft>
            </a:pPr>
            <a:r>
              <a:rPr lang="en-US" b="1" smtClean="0">
                <a:solidFill>
                  <a:prstClr val="black"/>
                </a:solidFill>
                <a:latin typeface="Arial" pitchFamily="34" charset="0"/>
                <a:cs typeface="Arial" pitchFamily="34" charset="0"/>
              </a:rPr>
              <a:t>Preparation</a:t>
            </a:r>
          </a:p>
        </p:txBody>
      </p:sp>
      <p:sp>
        <p:nvSpPr>
          <p:cNvPr id="25" name="Rounded Rectangle 24"/>
          <p:cNvSpPr/>
          <p:nvPr/>
        </p:nvSpPr>
        <p:spPr>
          <a:xfrm>
            <a:off x="6858000" y="2500313"/>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Prepare Back-Up Documentation</a:t>
            </a:r>
          </a:p>
        </p:txBody>
      </p:sp>
      <p:sp>
        <p:nvSpPr>
          <p:cNvPr id="26" name="Rounded Rectangle 25"/>
          <p:cNvSpPr/>
          <p:nvPr/>
        </p:nvSpPr>
        <p:spPr>
          <a:xfrm>
            <a:off x="6858000" y="3589338"/>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Review for Accuracy and Reasonableness</a:t>
            </a:r>
          </a:p>
        </p:txBody>
      </p:sp>
      <p:sp>
        <p:nvSpPr>
          <p:cNvPr id="27" name="Rounded Rectangle 26"/>
          <p:cNvSpPr/>
          <p:nvPr/>
        </p:nvSpPr>
        <p:spPr>
          <a:xfrm>
            <a:off x="6858000" y="4676775"/>
            <a:ext cx="1752600" cy="99060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sz="1600" dirty="0">
                <a:solidFill>
                  <a:prstClr val="black"/>
                </a:solidFill>
              </a:rPr>
              <a:t>Conduct Sensitivity Analysis and Risk Assessment</a:t>
            </a:r>
          </a:p>
        </p:txBody>
      </p:sp>
      <p:sp>
        <p:nvSpPr>
          <p:cNvPr id="30" name="TextBox 29"/>
          <p:cNvSpPr txBox="1">
            <a:spLocks noChangeArrowheads="1"/>
          </p:cNvSpPr>
          <p:nvPr/>
        </p:nvSpPr>
        <p:spPr bwMode="auto">
          <a:xfrm>
            <a:off x="6934200" y="1628775"/>
            <a:ext cx="1600200" cy="646113"/>
          </a:xfrm>
          <a:prstGeom prst="rect">
            <a:avLst/>
          </a:prstGeom>
          <a:solidFill>
            <a:schemeClr val="bg1"/>
          </a:solidFill>
          <a:ln w="25400">
            <a:solidFill>
              <a:srgbClr val="006600"/>
            </a:solidFill>
            <a:miter lim="800000"/>
            <a:headEnd/>
            <a:tailEnd/>
          </a:ln>
        </p:spPr>
        <p:txBody>
          <a:bodyPr anchor="ctr" anchorCtr="1">
            <a:spAutoFit/>
          </a:bodyPr>
          <a:lstStyle/>
          <a:p>
            <a:pPr algn="ctr" fontAlgn="base">
              <a:spcBef>
                <a:spcPct val="0"/>
              </a:spcBef>
              <a:spcAft>
                <a:spcPct val="0"/>
              </a:spcAft>
            </a:pPr>
            <a:r>
              <a:rPr lang="en-US" b="1" smtClean="0">
                <a:solidFill>
                  <a:prstClr val="black"/>
                </a:solidFill>
                <a:latin typeface="Arial" pitchFamily="34" charset="0"/>
                <a:cs typeface="Arial" pitchFamily="34" charset="0"/>
              </a:rPr>
              <a:t>Review and Validation</a:t>
            </a:r>
          </a:p>
        </p:txBody>
      </p:sp>
      <p:sp>
        <p:nvSpPr>
          <p:cNvPr id="33" name="Right Arrow 32"/>
          <p:cNvSpPr/>
          <p:nvPr/>
        </p:nvSpPr>
        <p:spPr>
          <a:xfrm>
            <a:off x="5562600" y="3633788"/>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4" name="Rounded Rectangle 23"/>
          <p:cNvSpPr/>
          <p:nvPr/>
        </p:nvSpPr>
        <p:spPr>
          <a:xfrm>
            <a:off x="4348163" y="3367088"/>
            <a:ext cx="1752600" cy="990600"/>
          </a:xfrm>
          <a:prstGeom prst="roundRect">
            <a:avLst/>
          </a:prstGeom>
          <a:solidFill>
            <a:schemeClr val="accent4">
              <a:lumMod val="40000"/>
              <a:lumOff val="60000"/>
            </a:schemeClr>
          </a:solidFill>
          <a:ln w="38100">
            <a:solidFill>
              <a:schemeClr val="accent6">
                <a:lumMod val="75000"/>
              </a:schemeClr>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base">
              <a:spcBef>
                <a:spcPct val="0"/>
              </a:spcBef>
              <a:spcAft>
                <a:spcPct val="0"/>
              </a:spcAft>
              <a:defRPr/>
            </a:pPr>
            <a:r>
              <a:rPr lang="en-US" b="1" dirty="0">
                <a:solidFill>
                  <a:prstClr val="black"/>
                </a:solidFill>
              </a:rPr>
              <a:t>Develop the Cost Estimate</a:t>
            </a:r>
          </a:p>
        </p:txBody>
      </p:sp>
      <p:sp>
        <p:nvSpPr>
          <p:cNvPr id="28" name="TextBox 27"/>
          <p:cNvSpPr txBox="1">
            <a:spLocks noChangeArrowheads="1"/>
          </p:cNvSpPr>
          <p:nvPr/>
        </p:nvSpPr>
        <p:spPr bwMode="auto">
          <a:xfrm>
            <a:off x="0" y="6134100"/>
            <a:ext cx="9144000" cy="400050"/>
          </a:xfrm>
          <a:prstGeom prst="rect">
            <a:avLst/>
          </a:prstGeom>
          <a:solidFill>
            <a:srgbClr val="002060"/>
          </a:solidFill>
          <a:ln w="9525">
            <a:noFill/>
            <a:miter lim="800000"/>
            <a:headEnd/>
            <a:tailEnd/>
          </a:ln>
        </p:spPr>
        <p:txBody>
          <a:bodyPr>
            <a:spAutoFit/>
          </a:bodyPr>
          <a:lstStyle/>
          <a:p>
            <a:pPr algn="ctr" fontAlgn="base">
              <a:spcBef>
                <a:spcPct val="0"/>
              </a:spcBef>
              <a:spcAft>
                <a:spcPct val="0"/>
              </a:spcAft>
            </a:pPr>
            <a:r>
              <a:rPr lang="en-US" sz="2000" b="1" i="1" smtClean="0">
                <a:solidFill>
                  <a:prstClr val="white"/>
                </a:solidFill>
                <a:latin typeface="Arial" pitchFamily="34" charset="0"/>
                <a:cs typeface="Arial" pitchFamily="34" charset="0"/>
              </a:rPr>
              <a:t>If you do all this, you’ll have a good cost estimate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04800" y="228600"/>
            <a:ext cx="8229600" cy="1143000"/>
          </a:xfrm>
        </p:spPr>
        <p:txBody>
          <a:bodyPr/>
          <a:lstStyle/>
          <a:p>
            <a:r>
              <a:rPr lang="en-US" dirty="0" smtClean="0"/>
              <a:t>Check on Learning</a:t>
            </a:r>
            <a:endParaRPr lang="en-US" dirty="0"/>
          </a:p>
        </p:txBody>
      </p:sp>
      <p:sp>
        <p:nvSpPr>
          <p:cNvPr id="13" name="Content Placeholder 12"/>
          <p:cNvSpPr>
            <a:spLocks noGrp="1"/>
          </p:cNvSpPr>
          <p:nvPr>
            <p:ph idx="1"/>
          </p:nvPr>
        </p:nvSpPr>
        <p:spPr>
          <a:xfrm>
            <a:off x="457200" y="1828800"/>
            <a:ext cx="8229600" cy="4525963"/>
          </a:xfrm>
        </p:spPr>
        <p:txBody>
          <a:bodyPr/>
          <a:lstStyle/>
          <a:p>
            <a:r>
              <a:rPr lang="en-US" dirty="0" smtClean="0"/>
              <a:t>Which costs are to be included in the CBA?</a:t>
            </a:r>
          </a:p>
          <a:p>
            <a:endParaRPr lang="en-US" dirty="0" smtClean="0"/>
          </a:p>
          <a:p>
            <a:r>
              <a:rPr lang="en-US" dirty="0" smtClean="0"/>
              <a:t>What is AMCOS?</a:t>
            </a:r>
            <a:endParaRPr lang="en-US" dirty="0"/>
          </a:p>
        </p:txBody>
      </p:sp>
      <p:sp>
        <p:nvSpPr>
          <p:cNvPr id="5" name="Footer Placeholder 4"/>
          <p:cNvSpPr>
            <a:spLocks noGrp="1"/>
          </p:cNvSpPr>
          <p:nvPr>
            <p:ph type="ftr" sz="quarter" idx="11"/>
          </p:nvPr>
        </p:nvSpPr>
        <p:spPr/>
        <p:txBody>
          <a:bodyPr/>
          <a:lstStyle/>
          <a:p>
            <a:r>
              <a:rPr lang="en-US" dirty="0" smtClean="0"/>
              <a:t>©  2011</a:t>
            </a:r>
            <a:endParaRPr lang="en-US" dirty="0"/>
          </a:p>
        </p:txBody>
      </p:sp>
      <p:sp>
        <p:nvSpPr>
          <p:cNvPr id="4" name="Slide Number Placeholder 3"/>
          <p:cNvSpPr>
            <a:spLocks noGrp="1"/>
          </p:cNvSpPr>
          <p:nvPr>
            <p:ph type="sldNum" sz="quarter" idx="12"/>
          </p:nvPr>
        </p:nvSpPr>
        <p:spPr/>
        <p:txBody>
          <a:bodyPr/>
          <a:lstStyle/>
          <a:p>
            <a:fld id="{7894E4D3-ECB6-4E3D-AF4A-5362DA3A1352}" type="slidenum">
              <a:rPr lang="en-US" smtClean="0"/>
              <a:pPr/>
              <a:t>9</a:t>
            </a:fld>
            <a:endParaRPr lang="en-US" dirty="0"/>
          </a:p>
        </p:txBody>
      </p:sp>
      <p:pic>
        <p:nvPicPr>
          <p:cNvPr id="1026" name="Picture 2" descr="C:\Users\Melanie Nelson\AppData\Local\Microsoft\Windows\Temporary Internet Files\Content.IE5\VSG94DM2\MC900441310[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0" y="228600"/>
            <a:ext cx="838200" cy="137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38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C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PCAM</Template>
  <TotalTime>7472</TotalTime>
  <Words>4760</Words>
  <Application>Microsoft Office PowerPoint</Application>
  <PresentationFormat>On-screen Show (4:3)</PresentationFormat>
  <Paragraphs>773</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PCAM</vt:lpstr>
      <vt:lpstr>Office Theme</vt:lpstr>
      <vt:lpstr>Estimate Future Costs Given Planning Factors</vt:lpstr>
      <vt:lpstr>If Cost is No Object Which Do You Want? (or if nobody knows the cost)</vt:lpstr>
      <vt:lpstr>Terminal Learning Objective</vt:lpstr>
      <vt:lpstr>Cost Input to Decision Making</vt:lpstr>
      <vt:lpstr>Step 4:  Develop Cost Estimate for Each Alternative</vt:lpstr>
      <vt:lpstr>Guidelines and Tips for Cost Estimating</vt:lpstr>
      <vt:lpstr>Guidelines and Tips for Cost Estimating (cont’d)</vt:lpstr>
      <vt:lpstr>CBA Costing Process</vt:lpstr>
      <vt:lpstr>Check on Learning</vt:lpstr>
      <vt:lpstr>AMCOS</vt:lpstr>
      <vt:lpstr>Accessing AMCOS</vt:lpstr>
      <vt:lpstr>Total Cost</vt:lpstr>
      <vt:lpstr>Composite Standard Rate</vt:lpstr>
      <vt:lpstr>AMCOS Total Cost Data by Rank</vt:lpstr>
      <vt:lpstr>The Composite Standard Rate is Preferred</vt:lpstr>
      <vt:lpstr>Practical Exercise</vt:lpstr>
      <vt:lpstr>Practical Exercise</vt:lpstr>
      <vt:lpstr>Spreadsheet Exercise</vt:lpstr>
      <vt:lpstr>Spreadsheet Exercise</vt:lpstr>
      <vt:lpstr>Spreadsheet Exercise</vt:lpstr>
      <vt:lpstr>Check on Learning</vt:lpstr>
      <vt:lpstr>Constant versus Current Year Costing</vt:lpstr>
      <vt:lpstr>Constant versus Current Year Costing</vt:lpstr>
      <vt:lpstr>Calculating Constant Cost Growth</vt:lpstr>
      <vt:lpstr>Practical Exercise</vt:lpstr>
      <vt:lpstr>Practical Exercise</vt:lpstr>
      <vt:lpstr>Practical Exercise</vt:lpstr>
      <vt:lpstr>Practical Exercise</vt:lpstr>
      <vt:lpstr>Practical Exercise</vt:lpstr>
      <vt:lpstr>Spreadsheet Exercise</vt:lpstr>
      <vt:lpstr>Total Cost</vt:lpstr>
      <vt:lpstr>Total Cost</vt:lpstr>
      <vt:lpstr>Composite Standard Rate</vt:lpstr>
      <vt:lpstr>Check on Learning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Factors</dc:title>
  <dc:creator>Melanie Nelson</dc:creator>
  <cp:lastModifiedBy>robbin.long</cp:lastModifiedBy>
  <cp:revision>98</cp:revision>
  <dcterms:created xsi:type="dcterms:W3CDTF">2011-02-27T02:01:37Z</dcterms:created>
  <dcterms:modified xsi:type="dcterms:W3CDTF">2011-09-02T16:37:08Z</dcterms:modified>
</cp:coreProperties>
</file>