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5"/>
  </p:notesMasterIdLst>
  <p:sldIdLst>
    <p:sldId id="256" r:id="rId2"/>
    <p:sldId id="317" r:id="rId3"/>
    <p:sldId id="266" r:id="rId4"/>
    <p:sldId id="267" r:id="rId5"/>
    <p:sldId id="260" r:id="rId6"/>
    <p:sldId id="261" r:id="rId7"/>
    <p:sldId id="262" r:id="rId8"/>
    <p:sldId id="280" r:id="rId9"/>
    <p:sldId id="318" r:id="rId10"/>
    <p:sldId id="299" r:id="rId11"/>
    <p:sldId id="300" r:id="rId12"/>
    <p:sldId id="305" r:id="rId13"/>
    <p:sldId id="306" r:id="rId14"/>
    <p:sldId id="307" r:id="rId15"/>
    <p:sldId id="308" r:id="rId16"/>
    <p:sldId id="309" r:id="rId17"/>
    <p:sldId id="310" r:id="rId18"/>
    <p:sldId id="311" r:id="rId19"/>
    <p:sldId id="312" r:id="rId20"/>
    <p:sldId id="302" r:id="rId21"/>
    <p:sldId id="304" r:id="rId22"/>
    <p:sldId id="303" r:id="rId23"/>
    <p:sldId id="323" r:id="rId24"/>
    <p:sldId id="325" r:id="rId25"/>
    <p:sldId id="319" r:id="rId26"/>
    <p:sldId id="269" r:id="rId27"/>
    <p:sldId id="270" r:id="rId28"/>
    <p:sldId id="282" r:id="rId29"/>
    <p:sldId id="281" r:id="rId30"/>
    <p:sldId id="276" r:id="rId31"/>
    <p:sldId id="283" r:id="rId32"/>
    <p:sldId id="284" r:id="rId33"/>
    <p:sldId id="285" r:id="rId34"/>
    <p:sldId id="286" r:id="rId35"/>
    <p:sldId id="278" r:id="rId36"/>
    <p:sldId id="277" r:id="rId37"/>
    <p:sldId id="322" r:id="rId38"/>
    <p:sldId id="320" r:id="rId39"/>
    <p:sldId id="263" r:id="rId40"/>
    <p:sldId id="272" r:id="rId41"/>
    <p:sldId id="265" r:id="rId42"/>
    <p:sldId id="268" r:id="rId43"/>
    <p:sldId id="293" r:id="rId44"/>
    <p:sldId id="273" r:id="rId45"/>
    <p:sldId id="294" r:id="rId46"/>
    <p:sldId id="271" r:id="rId47"/>
    <p:sldId id="298" r:id="rId48"/>
    <p:sldId id="274" r:id="rId49"/>
    <p:sldId id="315" r:id="rId50"/>
    <p:sldId id="316" r:id="rId51"/>
    <p:sldId id="275" r:id="rId52"/>
    <p:sldId id="321"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26" r:id="rId7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6229" autoAdjust="0"/>
  </p:normalViewPr>
  <p:slideViewPr>
    <p:cSldViewPr>
      <p:cViewPr varScale="1">
        <p:scale>
          <a:sx n="60" d="100"/>
          <a:sy n="60" d="100"/>
        </p:scale>
        <p:origin x="-1434" y="-84"/>
      </p:cViewPr>
      <p:guideLst>
        <p:guide orient="horz" pos="2160"/>
        <p:guide pos="2880"/>
      </p:guideLst>
    </p:cSldViewPr>
  </p:slideViewPr>
  <p:outlineViewPr>
    <p:cViewPr>
      <p:scale>
        <a:sx n="33" d="100"/>
        <a:sy n="33" d="100"/>
      </p:scale>
      <p:origin x="54" y="40836"/>
    </p:cViewPr>
  </p:outlineViewPr>
  <p:notesTextViewPr>
    <p:cViewPr>
      <p:scale>
        <a:sx n="1" d="1"/>
        <a:sy n="1" d="1"/>
      </p:scale>
      <p:origin x="0" y="0"/>
    </p:cViewPr>
  </p:notesTextViewPr>
  <p:sorterViewPr>
    <p:cViewPr>
      <p:scale>
        <a:sx n="100" d="100"/>
        <a:sy n="100" d="100"/>
      </p:scale>
      <p:origin x="0" y="9060"/>
    </p:cViewPr>
  </p:sorterViewPr>
  <p:notesViewPr>
    <p:cSldViewPr>
      <p:cViewPr>
        <p:scale>
          <a:sx n="59" d="100"/>
          <a:sy n="59" d="100"/>
        </p:scale>
        <p:origin x="-1656" y="-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lineChart>
        <c:grouping val="standard"/>
        <c:ser>
          <c:idx val="0"/>
          <c:order val="0"/>
          <c:tx>
            <c:strRef>
              <c:f>Sheet1!$B$1</c:f>
              <c:strCache>
                <c:ptCount val="1"/>
                <c:pt idx="0">
                  <c:v>Plan A</c:v>
                </c:pt>
              </c:strCache>
            </c:strRef>
          </c:tx>
          <c:marker>
            <c:symbol val="none"/>
          </c:marker>
          <c:cat>
            <c:numRef>
              <c:f>Sheet1!$A$2:$A$5</c:f>
              <c:numCache>
                <c:formatCode>General</c:formatCode>
                <c:ptCount val="4"/>
                <c:pt idx="0">
                  <c:v>0</c:v>
                </c:pt>
                <c:pt idx="1">
                  <c:v>20</c:v>
                </c:pt>
                <c:pt idx="2">
                  <c:v>40</c:v>
                </c:pt>
                <c:pt idx="3">
                  <c:v>60</c:v>
                </c:pt>
              </c:numCache>
            </c:numRef>
          </c:cat>
          <c:val>
            <c:numRef>
              <c:f>Sheet1!$B$2:$B$5</c:f>
              <c:numCache>
                <c:formatCode>General</c:formatCode>
                <c:ptCount val="4"/>
                <c:pt idx="0">
                  <c:v>0</c:v>
                </c:pt>
                <c:pt idx="1">
                  <c:v>10</c:v>
                </c:pt>
                <c:pt idx="2">
                  <c:v>20</c:v>
                </c:pt>
                <c:pt idx="3">
                  <c:v>30</c:v>
                </c:pt>
              </c:numCache>
            </c:numRef>
          </c:val>
        </c:ser>
        <c:ser>
          <c:idx val="1"/>
          <c:order val="1"/>
          <c:tx>
            <c:strRef>
              <c:f>Sheet1!$C$1</c:f>
              <c:strCache>
                <c:ptCount val="1"/>
                <c:pt idx="0">
                  <c:v>Plan B</c:v>
                </c:pt>
              </c:strCache>
            </c:strRef>
          </c:tx>
          <c:marker>
            <c:symbol val="none"/>
          </c:marker>
          <c:cat>
            <c:numRef>
              <c:f>Sheet1!$A$2:$A$5</c:f>
              <c:numCache>
                <c:formatCode>General</c:formatCode>
                <c:ptCount val="4"/>
                <c:pt idx="0">
                  <c:v>0</c:v>
                </c:pt>
                <c:pt idx="1">
                  <c:v>20</c:v>
                </c:pt>
                <c:pt idx="2">
                  <c:v>40</c:v>
                </c:pt>
                <c:pt idx="3">
                  <c:v>60</c:v>
                </c:pt>
              </c:numCache>
            </c:numRef>
          </c:cat>
          <c:val>
            <c:numRef>
              <c:f>Sheet1!$C$2:$C$5</c:f>
              <c:numCache>
                <c:formatCode>General</c:formatCode>
                <c:ptCount val="4"/>
                <c:pt idx="0">
                  <c:v>20</c:v>
                </c:pt>
                <c:pt idx="1">
                  <c:v>21</c:v>
                </c:pt>
                <c:pt idx="2">
                  <c:v>22</c:v>
                </c:pt>
                <c:pt idx="3">
                  <c:v>23</c:v>
                </c:pt>
              </c:numCache>
            </c:numRef>
          </c:val>
        </c:ser>
        <c:marker val="1"/>
        <c:axId val="66452096"/>
        <c:axId val="66650496"/>
      </c:lineChart>
      <c:catAx>
        <c:axId val="66452096"/>
        <c:scaling>
          <c:orientation val="minMax"/>
        </c:scaling>
        <c:axPos val="b"/>
        <c:numFmt formatCode="General" sourceLinked="1"/>
        <c:tickLblPos val="nextTo"/>
        <c:crossAx val="66650496"/>
        <c:crosses val="autoZero"/>
        <c:auto val="1"/>
        <c:lblAlgn val="ctr"/>
        <c:lblOffset val="100"/>
      </c:catAx>
      <c:valAx>
        <c:axId val="66650496"/>
        <c:scaling>
          <c:orientation val="minMax"/>
        </c:scaling>
        <c:axPos val="l"/>
        <c:majorGridlines/>
        <c:numFmt formatCode="General" sourceLinked="1"/>
        <c:tickLblPos val="nextTo"/>
        <c:crossAx val="66452096"/>
        <c:crosses val="autoZero"/>
        <c:crossBetween val="midCat"/>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plotArea>
      <c:layout/>
      <c:lineChart>
        <c:grouping val="standard"/>
        <c:ser>
          <c:idx val="0"/>
          <c:order val="0"/>
          <c:tx>
            <c:strRef>
              <c:f>Sheet1!$B$1</c:f>
              <c:strCache>
                <c:ptCount val="1"/>
                <c:pt idx="0">
                  <c:v>6-pack $2.52</c:v>
                </c:pt>
              </c:strCache>
            </c:strRef>
          </c:tx>
          <c:marker>
            <c:symbol val="none"/>
          </c:marker>
          <c:cat>
            <c:numRef>
              <c:f>Sheet1!$A$2:$A$6</c:f>
              <c:numCache>
                <c:formatCode>"$"#,##0_);[Red]\("$"#,##0\)</c:formatCode>
                <c:ptCount val="5"/>
                <c:pt idx="0">
                  <c:v>0</c:v>
                </c:pt>
                <c:pt idx="1">
                  <c:v>1</c:v>
                </c:pt>
                <c:pt idx="2">
                  <c:v>2</c:v>
                </c:pt>
                <c:pt idx="3">
                  <c:v>3</c:v>
                </c:pt>
                <c:pt idx="4">
                  <c:v>4</c:v>
                </c:pt>
              </c:numCache>
            </c:numRef>
          </c:cat>
          <c:val>
            <c:numRef>
              <c:f>Sheet1!$B$2:$B$6</c:f>
              <c:numCache>
                <c:formatCode>_("$"* #,##0.00_);_("$"* \(#,##0.00\);_("$"* "-"??_);_(@_)</c:formatCode>
                <c:ptCount val="5"/>
                <c:pt idx="0">
                  <c:v>3.500000000000001E-2</c:v>
                </c:pt>
                <c:pt idx="1">
                  <c:v>3.500000000000001E-2</c:v>
                </c:pt>
                <c:pt idx="2">
                  <c:v>3.500000000000001E-2</c:v>
                </c:pt>
                <c:pt idx="3">
                  <c:v>3.500000000000001E-2</c:v>
                </c:pt>
                <c:pt idx="4">
                  <c:v>3.500000000000001E-2</c:v>
                </c:pt>
              </c:numCache>
            </c:numRef>
          </c:val>
        </c:ser>
        <c:ser>
          <c:idx val="1"/>
          <c:order val="1"/>
          <c:tx>
            <c:strRef>
              <c:f>Sheet1!$C$1</c:f>
              <c:strCache>
                <c:ptCount val="1"/>
                <c:pt idx="0">
                  <c:v>2-Liter (67.2 oz.)</c:v>
                </c:pt>
              </c:strCache>
            </c:strRef>
          </c:tx>
          <c:marker>
            <c:symbol val="none"/>
          </c:marker>
          <c:cat>
            <c:numRef>
              <c:f>Sheet1!$A$2:$A$6</c:f>
              <c:numCache>
                <c:formatCode>"$"#,##0_);[Red]\("$"#,##0\)</c:formatCode>
                <c:ptCount val="5"/>
                <c:pt idx="0">
                  <c:v>0</c:v>
                </c:pt>
                <c:pt idx="1">
                  <c:v>1</c:v>
                </c:pt>
                <c:pt idx="2">
                  <c:v>2</c:v>
                </c:pt>
                <c:pt idx="3">
                  <c:v>3</c:v>
                </c:pt>
                <c:pt idx="4">
                  <c:v>4</c:v>
                </c:pt>
              </c:numCache>
            </c:numRef>
          </c:cat>
          <c:val>
            <c:numRef>
              <c:f>Sheet1!$C$2:$C$6</c:f>
              <c:numCache>
                <c:formatCode>_("$"* #,##0.00_);_("$"* \(#,##0.00\);_("$"* "-"??_);_(@_)</c:formatCode>
                <c:ptCount val="5"/>
                <c:pt idx="0">
                  <c:v>0</c:v>
                </c:pt>
                <c:pt idx="1">
                  <c:v>1.488095238095238E-2</c:v>
                </c:pt>
                <c:pt idx="2">
                  <c:v>2.9761904761904774E-2</c:v>
                </c:pt>
                <c:pt idx="3">
                  <c:v>4.464285714285713E-2</c:v>
                </c:pt>
                <c:pt idx="4">
                  <c:v>5.9523809523809507E-2</c:v>
                </c:pt>
              </c:numCache>
            </c:numRef>
          </c:val>
        </c:ser>
        <c:marker val="1"/>
        <c:axId val="78804096"/>
        <c:axId val="78805632"/>
      </c:lineChart>
      <c:catAx>
        <c:axId val="78804096"/>
        <c:scaling>
          <c:orientation val="minMax"/>
        </c:scaling>
        <c:axPos val="b"/>
        <c:numFmt formatCode="&quot;$&quot;#,##0_);[Red]\(&quot;$&quot;#,##0\)" sourceLinked="1"/>
        <c:tickLblPos val="nextTo"/>
        <c:crossAx val="78805632"/>
        <c:crosses val="autoZero"/>
        <c:auto val="1"/>
        <c:lblAlgn val="ctr"/>
        <c:lblOffset val="100"/>
      </c:catAx>
      <c:valAx>
        <c:axId val="78805632"/>
        <c:scaling>
          <c:orientation val="minMax"/>
          <c:max val="6.0000000000000026E-2"/>
        </c:scaling>
        <c:axPos val="l"/>
        <c:majorGridlines/>
        <c:numFmt formatCode="_(&quot;$&quot;* #,##0.00_);_(&quot;$&quot;* \(#,##0.00\);_(&quot;$&quot;* &quot;-&quot;??_);_(@_)" sourceLinked="1"/>
        <c:tickLblPos val="nextTo"/>
        <c:crossAx val="78804096"/>
        <c:crosses val="autoZero"/>
        <c:crossBetween val="midCat"/>
      </c:valAx>
    </c:plotArea>
    <c:legend>
      <c:legendPos val="r"/>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0"/>
  <c:chart>
    <c:plotArea>
      <c:layout/>
      <c:lineChart>
        <c:grouping val="standard"/>
        <c:ser>
          <c:idx val="0"/>
          <c:order val="0"/>
          <c:tx>
            <c:strRef>
              <c:f>Sheet1!$B$1</c:f>
              <c:strCache>
                <c:ptCount val="1"/>
                <c:pt idx="0">
                  <c:v>EV of Subscription</c:v>
                </c:pt>
              </c:strCache>
            </c:strRef>
          </c:tx>
          <c:marker>
            <c:symbol val="none"/>
          </c:marker>
          <c:cat>
            <c:numRef>
              <c:f>Sheet1!$A$2:$A$5</c:f>
              <c:numCache>
                <c:formatCode>0%</c:formatCode>
                <c:ptCount val="4"/>
                <c:pt idx="0">
                  <c:v>0</c:v>
                </c:pt>
                <c:pt idx="1">
                  <c:v>0.05</c:v>
                </c:pt>
                <c:pt idx="2">
                  <c:v>0.1</c:v>
                </c:pt>
                <c:pt idx="3">
                  <c:v>0.15000000000000005</c:v>
                </c:pt>
              </c:numCache>
            </c:numRef>
          </c:cat>
          <c:val>
            <c:numRef>
              <c:f>Sheet1!$B$2:$B$5</c:f>
              <c:numCache>
                <c:formatCode>"$"#,##0_);[Red]\("$"#,##0\)</c:formatCode>
                <c:ptCount val="4"/>
                <c:pt idx="0">
                  <c:v>100</c:v>
                </c:pt>
                <c:pt idx="1">
                  <c:v>100</c:v>
                </c:pt>
                <c:pt idx="2">
                  <c:v>100</c:v>
                </c:pt>
                <c:pt idx="3">
                  <c:v>100</c:v>
                </c:pt>
              </c:numCache>
            </c:numRef>
          </c:val>
        </c:ser>
        <c:ser>
          <c:idx val="1"/>
          <c:order val="1"/>
          <c:tx>
            <c:strRef>
              <c:f>Sheet1!$C$1</c:f>
              <c:strCache>
                <c:ptCount val="1"/>
                <c:pt idx="0">
                  <c:v>EV of no subscription</c:v>
                </c:pt>
              </c:strCache>
            </c:strRef>
          </c:tx>
          <c:marker>
            <c:symbol val="none"/>
          </c:marker>
          <c:cat>
            <c:numRef>
              <c:f>Sheet1!$A$2:$A$5</c:f>
              <c:numCache>
                <c:formatCode>0%</c:formatCode>
                <c:ptCount val="4"/>
                <c:pt idx="0">
                  <c:v>0</c:v>
                </c:pt>
                <c:pt idx="1">
                  <c:v>0.05</c:v>
                </c:pt>
                <c:pt idx="2">
                  <c:v>0.1</c:v>
                </c:pt>
                <c:pt idx="3">
                  <c:v>0.15000000000000005</c:v>
                </c:pt>
              </c:numCache>
            </c:numRef>
          </c:cat>
          <c:val>
            <c:numRef>
              <c:f>Sheet1!$C$2:$C$5</c:f>
              <c:numCache>
                <c:formatCode>General</c:formatCode>
                <c:ptCount val="4"/>
                <c:pt idx="0">
                  <c:v>0</c:v>
                </c:pt>
                <c:pt idx="1">
                  <c:v>50</c:v>
                </c:pt>
                <c:pt idx="2">
                  <c:v>100</c:v>
                </c:pt>
                <c:pt idx="3">
                  <c:v>150</c:v>
                </c:pt>
              </c:numCache>
            </c:numRef>
          </c:val>
        </c:ser>
        <c:marker val="1"/>
        <c:axId val="55339648"/>
        <c:axId val="55345536"/>
      </c:lineChart>
      <c:catAx>
        <c:axId val="55339648"/>
        <c:scaling>
          <c:orientation val="minMax"/>
        </c:scaling>
        <c:axPos val="b"/>
        <c:numFmt formatCode="0%" sourceLinked="1"/>
        <c:tickLblPos val="nextTo"/>
        <c:crossAx val="55345536"/>
        <c:crosses val="autoZero"/>
        <c:auto val="1"/>
        <c:lblAlgn val="ctr"/>
        <c:lblOffset val="100"/>
      </c:catAx>
      <c:valAx>
        <c:axId val="55345536"/>
        <c:scaling>
          <c:orientation val="minMax"/>
        </c:scaling>
        <c:axPos val="l"/>
        <c:majorGridlines/>
        <c:numFmt formatCode="&quot;$&quot;#,##0_);[Red]\(&quot;$&quot;#,##0\)" sourceLinked="1"/>
        <c:tickLblPos val="nextTo"/>
        <c:crossAx val="55339648"/>
        <c:crosses val="autoZero"/>
        <c:crossBetween val="midCat"/>
      </c:valAx>
    </c:plotArea>
    <c:legend>
      <c:legendPos val="r"/>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hPercent val="77"/>
      <c:depthPercent val="100"/>
      <c:rAngAx val="1"/>
    </c:view3D>
    <c:sideWall>
      <c:spPr>
        <a:gradFill flip="none" rotWithShape="1">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tileRect/>
        </a:gradFill>
      </c:spPr>
    </c:sideWall>
    <c:backWall>
      <c:spPr>
        <a:gradFill flip="none" rotWithShape="1">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tileRect/>
        </a:gradFill>
      </c:spPr>
    </c:backWall>
    <c:plotArea>
      <c:layout>
        <c:manualLayout>
          <c:layoutTarget val="inner"/>
          <c:xMode val="edge"/>
          <c:yMode val="edge"/>
          <c:x val="8.5607940446650183E-2"/>
          <c:y val="4.5023696682464462E-2"/>
          <c:w val="0.57444168734491341"/>
          <c:h val="0.81753554502369652"/>
        </c:manualLayout>
      </c:layout>
      <c:bar3DChart>
        <c:barDir val="col"/>
        <c:grouping val="clustered"/>
        <c:ser>
          <c:idx val="0"/>
          <c:order val="0"/>
          <c:tx>
            <c:strRef>
              <c:f>Sheet1!$A$2</c:f>
              <c:strCache>
                <c:ptCount val="1"/>
                <c:pt idx="0">
                  <c:v>Annual Cash Flows</c:v>
                </c:pt>
              </c:strCache>
            </c:strRef>
          </c:tx>
          <c:cat>
            <c:strRef>
              <c:f>Sheet1!$B$1:$E$1</c:f>
              <c:strCache>
                <c:ptCount val="3"/>
                <c:pt idx="0">
                  <c:v>Year 0</c:v>
                </c:pt>
                <c:pt idx="1">
                  <c:v>Year 1</c:v>
                </c:pt>
                <c:pt idx="2">
                  <c:v>Year 2</c:v>
                </c:pt>
              </c:strCache>
            </c:strRef>
          </c:cat>
          <c:val>
            <c:numRef>
              <c:f>Sheet1!$B$2:$E$2</c:f>
              <c:numCache>
                <c:formatCode>General</c:formatCode>
                <c:ptCount val="4"/>
                <c:pt idx="0">
                  <c:v>-100</c:v>
                </c:pt>
                <c:pt idx="1">
                  <c:v>100</c:v>
                </c:pt>
                <c:pt idx="2">
                  <c:v>100</c:v>
                </c:pt>
              </c:numCache>
            </c:numRef>
          </c:val>
        </c:ser>
        <c:gapDepth val="0"/>
        <c:shape val="box"/>
        <c:axId val="55991296"/>
        <c:axId val="55993088"/>
        <c:axId val="0"/>
      </c:bar3DChart>
      <c:catAx>
        <c:axId val="55991296"/>
        <c:scaling>
          <c:orientation val="minMax"/>
        </c:scaling>
        <c:axPos val="b"/>
        <c:numFmt formatCode="General" sourceLinked="1"/>
        <c:tickLblPos val="low"/>
        <c:txPr>
          <a:bodyPr rot="0" vert="horz"/>
          <a:lstStyle/>
          <a:p>
            <a:pPr>
              <a:defRPr/>
            </a:pPr>
            <a:endParaRPr lang="en-US"/>
          </a:p>
        </c:txPr>
        <c:crossAx val="55993088"/>
        <c:crosses val="autoZero"/>
        <c:auto val="1"/>
        <c:lblAlgn val="ctr"/>
        <c:lblOffset val="100"/>
        <c:tickLblSkip val="1"/>
        <c:tickMarkSkip val="1"/>
      </c:catAx>
      <c:valAx>
        <c:axId val="55993088"/>
        <c:scaling>
          <c:orientation val="minMax"/>
        </c:scaling>
        <c:axPos val="l"/>
        <c:majorGridlines/>
        <c:numFmt formatCode="General" sourceLinked="1"/>
        <c:tickLblPos val="nextTo"/>
        <c:txPr>
          <a:bodyPr rot="0" vert="horz"/>
          <a:lstStyle/>
          <a:p>
            <a:pPr>
              <a:defRPr/>
            </a:pPr>
            <a:endParaRPr lang="en-US"/>
          </a:p>
        </c:txPr>
        <c:crossAx val="55991296"/>
        <c:crosses val="autoZero"/>
        <c:crossBetween val="between"/>
      </c:valAx>
    </c:plotArea>
    <c:legend>
      <c:legendPos val="r"/>
      <c:layout>
        <c:manualLayout>
          <c:xMode val="edge"/>
          <c:yMode val="edge"/>
          <c:x val="0.67369727047146444"/>
          <c:y val="0.45734597156398116"/>
          <c:w val="0.32133995037220853"/>
          <c:h val="8.5308056872037921E-2"/>
        </c:manualLayout>
      </c:layout>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hPercent val="77"/>
      <c:depthPercent val="100"/>
      <c:rAngAx val="1"/>
    </c:view3D>
    <c:sideWall>
      <c:spPr>
        <a:gradFill>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gradFill>
      </c:spPr>
    </c:sideWall>
    <c:backWall>
      <c:spPr>
        <a:gradFill>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gradFill>
      </c:spPr>
    </c:backWall>
    <c:plotArea>
      <c:layout>
        <c:manualLayout>
          <c:layoutTarget val="inner"/>
          <c:xMode val="edge"/>
          <c:yMode val="edge"/>
          <c:x val="8.5607940446650183E-2"/>
          <c:y val="4.5023696682464462E-2"/>
          <c:w val="0.57444168734491341"/>
          <c:h val="0.81753554502369652"/>
        </c:manualLayout>
      </c:layout>
      <c:bar3DChart>
        <c:barDir val="col"/>
        <c:grouping val="clustered"/>
        <c:ser>
          <c:idx val="0"/>
          <c:order val="0"/>
          <c:tx>
            <c:strRef>
              <c:f>Sheet1!$A$2</c:f>
              <c:strCache>
                <c:ptCount val="1"/>
                <c:pt idx="0">
                  <c:v>Annual Cash Flows</c:v>
                </c:pt>
              </c:strCache>
            </c:strRef>
          </c:tx>
          <c:cat>
            <c:strRef>
              <c:f>Sheet1!$B$1:$E$1</c:f>
              <c:strCache>
                <c:ptCount val="3"/>
                <c:pt idx="0">
                  <c:v>Year 0</c:v>
                </c:pt>
                <c:pt idx="1">
                  <c:v>Year 1</c:v>
                </c:pt>
                <c:pt idx="2">
                  <c:v>Year 2</c:v>
                </c:pt>
              </c:strCache>
            </c:strRef>
          </c:cat>
          <c:val>
            <c:numRef>
              <c:f>Sheet1!$B$2:$E$2</c:f>
              <c:numCache>
                <c:formatCode>General</c:formatCode>
                <c:ptCount val="4"/>
                <c:pt idx="0">
                  <c:v>0</c:v>
                </c:pt>
                <c:pt idx="1">
                  <c:v>100</c:v>
                </c:pt>
                <c:pt idx="2">
                  <c:v>100</c:v>
                </c:pt>
              </c:numCache>
            </c:numRef>
          </c:val>
        </c:ser>
        <c:gapDepth val="0"/>
        <c:shape val="box"/>
        <c:axId val="56190464"/>
        <c:axId val="56192000"/>
        <c:axId val="0"/>
      </c:bar3DChart>
      <c:catAx>
        <c:axId val="56190464"/>
        <c:scaling>
          <c:orientation val="minMax"/>
        </c:scaling>
        <c:axPos val="b"/>
        <c:numFmt formatCode="General" sourceLinked="1"/>
        <c:tickLblPos val="low"/>
        <c:txPr>
          <a:bodyPr rot="0" vert="horz"/>
          <a:lstStyle/>
          <a:p>
            <a:pPr>
              <a:defRPr/>
            </a:pPr>
            <a:endParaRPr lang="en-US"/>
          </a:p>
        </c:txPr>
        <c:crossAx val="56192000"/>
        <c:crosses val="autoZero"/>
        <c:auto val="1"/>
        <c:lblAlgn val="ctr"/>
        <c:lblOffset val="100"/>
        <c:tickLblSkip val="1"/>
        <c:tickMarkSkip val="1"/>
      </c:catAx>
      <c:valAx>
        <c:axId val="56192000"/>
        <c:scaling>
          <c:orientation val="minMax"/>
          <c:min val="-100"/>
        </c:scaling>
        <c:axPos val="l"/>
        <c:majorGridlines/>
        <c:numFmt formatCode="General" sourceLinked="1"/>
        <c:tickLblPos val="nextTo"/>
        <c:txPr>
          <a:bodyPr rot="0" vert="horz"/>
          <a:lstStyle/>
          <a:p>
            <a:pPr>
              <a:defRPr/>
            </a:pPr>
            <a:endParaRPr lang="en-US"/>
          </a:p>
        </c:txPr>
        <c:crossAx val="56190464"/>
        <c:crosses val="autoZero"/>
        <c:crossBetween val="between"/>
      </c:valAx>
    </c:plotArea>
    <c:legend>
      <c:legendPos val="r"/>
      <c:layout>
        <c:manualLayout>
          <c:xMode val="edge"/>
          <c:yMode val="edge"/>
          <c:x val="0.67369727047146444"/>
          <c:y val="0.45734597156398116"/>
          <c:w val="0.32133995037220853"/>
          <c:h val="8.5308056872037921E-2"/>
        </c:manualLayout>
      </c:layout>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hPercent val="77"/>
      <c:depthPercent val="100"/>
      <c:rAngAx val="1"/>
    </c:view3D>
    <c:sideWall>
      <c:spPr>
        <a:gradFill>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gradFill>
      </c:spPr>
    </c:sideWall>
    <c:backWall>
      <c:spPr>
        <a:gradFill>
          <a:gsLst>
            <a:gs pos="48000">
              <a:srgbClr val="C9D9EF">
                <a:lumMod val="0"/>
                <a:lumOff val="100000"/>
              </a:srgbClr>
            </a:gs>
            <a:gs pos="0">
              <a:schemeClr val="accent5">
                <a:lumMod val="20000"/>
                <a:lumOff val="80000"/>
              </a:schemeClr>
            </a:gs>
            <a:gs pos="100000">
              <a:schemeClr val="accent1">
                <a:tint val="23500"/>
                <a:satMod val="160000"/>
              </a:schemeClr>
            </a:gs>
          </a:gsLst>
          <a:lin ang="16200000" scaled="1"/>
        </a:gradFill>
      </c:spPr>
    </c:backWall>
    <c:plotArea>
      <c:layout>
        <c:manualLayout>
          <c:layoutTarget val="inner"/>
          <c:xMode val="edge"/>
          <c:yMode val="edge"/>
          <c:x val="8.5607940446650183E-2"/>
          <c:y val="4.5023696682464462E-2"/>
          <c:w val="0.57444168734491341"/>
          <c:h val="0.81753554502369652"/>
        </c:manualLayout>
      </c:layout>
      <c:bar3DChart>
        <c:barDir val="col"/>
        <c:grouping val="clustered"/>
        <c:ser>
          <c:idx val="0"/>
          <c:order val="0"/>
          <c:tx>
            <c:strRef>
              <c:f>Sheet1!$A$2</c:f>
              <c:strCache>
                <c:ptCount val="1"/>
                <c:pt idx="0">
                  <c:v>Annual Cash Flows</c:v>
                </c:pt>
              </c:strCache>
            </c:strRef>
          </c:tx>
          <c:cat>
            <c:strRef>
              <c:f>Sheet1!$B$1:$E$1</c:f>
              <c:strCache>
                <c:ptCount val="3"/>
                <c:pt idx="0">
                  <c:v>Year 0</c:v>
                </c:pt>
                <c:pt idx="1">
                  <c:v>Year 1</c:v>
                </c:pt>
                <c:pt idx="2">
                  <c:v>Year 2</c:v>
                </c:pt>
              </c:strCache>
            </c:strRef>
          </c:cat>
          <c:val>
            <c:numRef>
              <c:f>Sheet1!$B$2:$E$2</c:f>
              <c:numCache>
                <c:formatCode>General</c:formatCode>
                <c:ptCount val="4"/>
                <c:pt idx="0">
                  <c:v>-100</c:v>
                </c:pt>
                <c:pt idx="1">
                  <c:v>100</c:v>
                </c:pt>
                <c:pt idx="2">
                  <c:v>100</c:v>
                </c:pt>
              </c:numCache>
            </c:numRef>
          </c:val>
        </c:ser>
        <c:gapDepth val="0"/>
        <c:shape val="box"/>
        <c:axId val="56118656"/>
        <c:axId val="56120448"/>
        <c:axId val="0"/>
      </c:bar3DChart>
      <c:catAx>
        <c:axId val="56118656"/>
        <c:scaling>
          <c:orientation val="minMax"/>
        </c:scaling>
        <c:axPos val="b"/>
        <c:numFmt formatCode="General" sourceLinked="1"/>
        <c:tickLblPos val="low"/>
        <c:txPr>
          <a:bodyPr rot="0" vert="horz"/>
          <a:lstStyle/>
          <a:p>
            <a:pPr>
              <a:defRPr/>
            </a:pPr>
            <a:endParaRPr lang="en-US"/>
          </a:p>
        </c:txPr>
        <c:crossAx val="56120448"/>
        <c:crosses val="autoZero"/>
        <c:auto val="1"/>
        <c:lblAlgn val="ctr"/>
        <c:lblOffset val="100"/>
        <c:tickLblSkip val="1"/>
        <c:tickMarkSkip val="1"/>
      </c:catAx>
      <c:valAx>
        <c:axId val="56120448"/>
        <c:scaling>
          <c:orientation val="minMax"/>
        </c:scaling>
        <c:axPos val="l"/>
        <c:majorGridlines/>
        <c:numFmt formatCode="General" sourceLinked="1"/>
        <c:tickLblPos val="nextTo"/>
        <c:txPr>
          <a:bodyPr rot="0" vert="horz"/>
          <a:lstStyle/>
          <a:p>
            <a:pPr>
              <a:defRPr/>
            </a:pPr>
            <a:endParaRPr lang="en-US"/>
          </a:p>
        </c:txPr>
        <c:crossAx val="56118656"/>
        <c:crosses val="autoZero"/>
        <c:crossBetween val="between"/>
      </c:valAx>
    </c:plotArea>
    <c:legend>
      <c:legendPos val="r"/>
      <c:layout>
        <c:manualLayout>
          <c:xMode val="edge"/>
          <c:yMode val="edge"/>
          <c:x val="0.67369727047146444"/>
          <c:y val="0.45734597156398116"/>
          <c:w val="0.32133995037220853"/>
          <c:h val="8.5308056872037921E-2"/>
        </c:manualLayout>
      </c:layou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3A197EF-2E0B-4F3B-98D4-168081CC1B4A}" type="datetimeFigureOut">
              <a:rPr lang="en-US" smtClean="0"/>
              <a:pPr/>
              <a:t>9/2/2011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3F2C007-070A-42D4-8E72-B242B493D81D}" type="slidenum">
              <a:rPr lang="en-US" smtClean="0"/>
              <a:pPr/>
              <a:t>‹#›</a:t>
            </a:fld>
            <a:endParaRPr lang="en-US"/>
          </a:p>
        </p:txBody>
      </p:sp>
    </p:spTree>
    <p:extLst>
      <p:ext uri="{BB962C8B-B14F-4D97-AF65-F5344CB8AC3E}">
        <p14:creationId xmlns="" xmlns:p14="http://schemas.microsoft.com/office/powerpoint/2010/main" val="411450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C007-070A-42D4-8E72-B242B493D81D}" type="slidenum">
              <a:rPr lang="en-US" smtClean="0"/>
              <a:pPr/>
              <a:t>1</a:t>
            </a:fld>
            <a:endParaRPr lang="en-US"/>
          </a:p>
        </p:txBody>
      </p:sp>
    </p:spTree>
    <p:extLst>
      <p:ext uri="{BB962C8B-B14F-4D97-AF65-F5344CB8AC3E}">
        <p14:creationId xmlns="" xmlns:p14="http://schemas.microsoft.com/office/powerpoint/2010/main" val="428515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457200" lvl="1" indent="0">
              <a:buFont typeface="+mj-lt"/>
              <a:buNone/>
            </a:pPr>
            <a:endParaRPr lang="en-US" sz="1200" b="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Indifference Point Applications:</a:t>
            </a:r>
          </a:p>
          <a:p>
            <a:pPr marL="457200" lvl="1" indent="0">
              <a:buFont typeface="+mj-lt"/>
              <a:buNone/>
            </a:pPr>
            <a:endParaRPr lang="en-US" sz="1200" b="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1.  This simple problem illustrates the type of choice that might be made using tradeoff analysis.</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  Cell phone data plan</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1.  Plan A costs $.50 per MB used</a:t>
            </a:r>
            <a:endParaRPr lang="en-US" sz="1600" kern="1200" dirty="0" smtClean="0">
              <a:solidFill>
                <a:schemeClr val="tx1"/>
              </a:solidFill>
              <a:effectLst/>
              <a:latin typeface="+mn-lt"/>
              <a:ea typeface="+mn-ea"/>
              <a:cs typeface="+mn-cs"/>
            </a:endParaRPr>
          </a:p>
          <a:p>
            <a:pPr marL="1143000" lvl="2" indent="-228600">
              <a:buNone/>
            </a:pP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Plan B costs $20 per month + $.05 per MB used</a:t>
            </a:r>
          </a:p>
          <a:p>
            <a:pPr marL="1143000" lvl="2" indent="-228600">
              <a:buNone/>
            </a:pPr>
            <a:r>
              <a:rPr lang="en-US" sz="1600" kern="1200" baseline="0" dirty="0" smtClean="0">
                <a:solidFill>
                  <a:schemeClr val="tx1"/>
                </a:solidFill>
                <a:effectLst/>
                <a:latin typeface="+mn-lt"/>
                <a:ea typeface="+mn-ea"/>
                <a:cs typeface="+mn-cs"/>
              </a:rPr>
              <a:t> </a:t>
            </a:r>
          </a:p>
          <a:p>
            <a:pPr marL="1143000" lvl="2" indent="-228600">
              <a:buNone/>
            </a:pPr>
            <a:r>
              <a:rPr lang="en-US" sz="1200" kern="1200" dirty="0" smtClean="0">
                <a:solidFill>
                  <a:schemeClr val="tx1"/>
                </a:solidFill>
                <a:effectLst/>
                <a:latin typeface="+mn-lt"/>
                <a:ea typeface="+mn-ea"/>
                <a:cs typeface="+mn-cs"/>
              </a:rPr>
              <a:t>b.  Plan A is the obvious choice if usage is low</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  Plan B is the obvious choice if usage is high</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d.  What is the Indifference Point?  Two options are available. Plan A is the obvious choice if usage is low.  Plan B is the obvious choice if usage is high.  At what point are they equal, or at what level of usage does B become more favorable than A?  The cost of each plan can be expressed with the common variable “number of MB”</a:t>
            </a:r>
          </a:p>
          <a:p>
            <a:pPr lvl="1"/>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2.  The indifference point is the number of MB used above which Plan B costs less, below which Plan A costs less?</a:t>
            </a:r>
            <a:endParaRPr lang="en-US" sz="16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10</a:t>
            </a:fld>
            <a:endParaRPr lang="en-US"/>
          </a:p>
        </p:txBody>
      </p:sp>
    </p:spTree>
    <p:extLst>
      <p:ext uri="{BB962C8B-B14F-4D97-AF65-F5344CB8AC3E}">
        <p14:creationId xmlns="" xmlns:p14="http://schemas.microsoft.com/office/powerpoint/2010/main" val="184416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endParaRPr lang="en-US" b="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(Students will have the blank version of the slide.   This will give them a chance to think about the cost expressions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Plan A vs. Plan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is the Cost expression for Plan 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a:t>
            </a:r>
            <a:r>
              <a:rPr lang="en-US" sz="1200" b="0" kern="1200" baseline="0" dirty="0" smtClean="0">
                <a:solidFill>
                  <a:schemeClr val="tx1"/>
                </a:solidFill>
                <a:effectLst/>
                <a:latin typeface="+mn-lt"/>
                <a:ea typeface="+mn-ea"/>
                <a:cs typeface="+mn-cs"/>
              </a:rPr>
              <a:t> is the Cost expression for Plan 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baseline="0" dirty="0" smtClean="0">
                <a:solidFill>
                  <a:schemeClr val="tx1"/>
                </a:solidFill>
                <a:effectLst/>
                <a:latin typeface="+mn-lt"/>
                <a:ea typeface="+mn-ea"/>
                <a:cs typeface="+mn-cs"/>
              </a:rPr>
              <a:t>What is the common variable?</a:t>
            </a:r>
            <a:endParaRPr lang="en-US" sz="1200" b="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11</a:t>
            </a:fld>
            <a:endParaRPr lang="en-US"/>
          </a:p>
        </p:txBody>
      </p:sp>
    </p:spTree>
    <p:extLst>
      <p:ext uri="{BB962C8B-B14F-4D97-AF65-F5344CB8AC3E}">
        <p14:creationId xmlns="" xmlns:p14="http://schemas.microsoft.com/office/powerpoint/2010/main" val="290557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Answer on VG with</a:t>
            </a:r>
            <a:r>
              <a:rPr lang="en-US" sz="1200" b="1" kern="1200" baseline="0" dirty="0" smtClean="0">
                <a:solidFill>
                  <a:schemeClr val="tx1"/>
                </a:solidFill>
                <a:effectLst/>
                <a:latin typeface="+mn-lt"/>
                <a:ea typeface="+mn-ea"/>
                <a:cs typeface="+mn-cs"/>
              </a:rPr>
              <a:t> the Students)</a:t>
            </a: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Plan A vs. Plan B:</a:t>
            </a:r>
            <a:endParaRPr lang="en-US" b="0" dirty="0" smtClean="0"/>
          </a:p>
          <a:p>
            <a:endParaRPr lang="en-US" dirty="0" smtClean="0"/>
          </a:p>
          <a:p>
            <a:pPr marL="228600" indent="-228600">
              <a:buAutoNum type="arabicPeriod"/>
            </a:pPr>
            <a:r>
              <a:rPr lang="en-US" dirty="0" smtClean="0"/>
              <a:t>The cost expression for Plan</a:t>
            </a:r>
            <a:r>
              <a:rPr lang="en-US" baseline="0" dirty="0" smtClean="0"/>
              <a:t> A = $.50 * # MB</a:t>
            </a:r>
          </a:p>
          <a:p>
            <a:pPr marL="228600" indent="-228600">
              <a:buAutoNum type="arabicPeriod"/>
            </a:pPr>
            <a:endParaRPr lang="en-US" baseline="0" dirty="0" smtClean="0"/>
          </a:p>
          <a:p>
            <a:r>
              <a:rPr lang="en-US" baseline="0" dirty="0" smtClean="0"/>
              <a:t>2.  That is, $.50 for each MB of data used.</a:t>
            </a:r>
          </a:p>
          <a:p>
            <a:endParaRPr lang="en-US" baseline="0" dirty="0" smtClean="0"/>
          </a:p>
          <a:p>
            <a:r>
              <a:rPr lang="en-US" b="1" dirty="0" smtClean="0"/>
              <a:t>(GO</a:t>
            </a:r>
            <a:r>
              <a:rPr lang="en-US" b="1" baseline="0" dirty="0" smtClean="0"/>
              <a:t> TO NEXT VG)</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12</a:t>
            </a:fld>
            <a:endParaRPr lang="en-US"/>
          </a:p>
        </p:txBody>
      </p:sp>
    </p:spTree>
    <p:extLst>
      <p:ext uri="{BB962C8B-B14F-4D97-AF65-F5344CB8AC3E}">
        <p14:creationId xmlns="" xmlns:p14="http://schemas.microsoft.com/office/powerpoint/2010/main" val="290557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Answer on VG with</a:t>
            </a:r>
            <a:r>
              <a:rPr lang="en-US" sz="1200" b="1" kern="1200" baseline="0" dirty="0" smtClean="0">
                <a:solidFill>
                  <a:schemeClr val="tx1"/>
                </a:solidFill>
                <a:effectLst/>
                <a:latin typeface="+mn-lt"/>
                <a:ea typeface="+mn-ea"/>
                <a:cs typeface="+mn-cs"/>
              </a:rPr>
              <a:t> the Students)</a:t>
            </a: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Plan A vs.</a:t>
            </a:r>
            <a:r>
              <a:rPr lang="en-US" sz="1200" b="0" kern="1200" baseline="0" dirty="0" smtClean="0">
                <a:solidFill>
                  <a:schemeClr val="tx1"/>
                </a:solidFill>
                <a:effectLst/>
                <a:latin typeface="+mn-lt"/>
                <a:ea typeface="+mn-ea"/>
                <a:cs typeface="+mn-cs"/>
              </a:rPr>
              <a:t> Plan B:</a:t>
            </a:r>
            <a:endParaRPr lang="en-US" b="0" dirty="0" smtClean="0"/>
          </a:p>
          <a:p>
            <a:endParaRPr lang="en-US" dirty="0" smtClean="0"/>
          </a:p>
          <a:p>
            <a:pPr marL="228600" indent="-228600">
              <a:buAutoNum type="arabicPeriod"/>
            </a:pPr>
            <a:r>
              <a:rPr lang="en-US" dirty="0" smtClean="0"/>
              <a:t>The cost expression</a:t>
            </a:r>
            <a:r>
              <a:rPr lang="en-US" baseline="0" dirty="0" smtClean="0"/>
              <a:t> for Plan B is $20 + $.05 * # MB</a:t>
            </a:r>
          </a:p>
          <a:p>
            <a:pPr marL="228600" indent="-228600">
              <a:buAutoNum type="arabicPeriod"/>
            </a:pPr>
            <a:endParaRPr lang="en-US" baseline="0" dirty="0" smtClean="0"/>
          </a:p>
          <a:p>
            <a:pPr marL="228600" indent="-228600">
              <a:buAutoNum type="arabicPeriod" startAt="2"/>
            </a:pPr>
            <a:r>
              <a:rPr lang="en-US" baseline="0" dirty="0" smtClean="0"/>
              <a:t>That is, $20 fixed cost per month, plus $.05 for each MB used.</a:t>
            </a:r>
          </a:p>
          <a:p>
            <a:pPr marL="228600" indent="-228600">
              <a:buAutoNum type="arabicPeriod" startAt="2"/>
            </a:pPr>
            <a:endParaRPr lang="en-US" baseline="0" dirty="0" smtClean="0"/>
          </a:p>
          <a:p>
            <a:pPr marL="228600" indent="-228600">
              <a:buNone/>
            </a:pPr>
            <a:r>
              <a:rPr lang="en-US" b="1" baseline="0" dirty="0" smtClean="0"/>
              <a:t>(GO TO THE NEXT VG)</a:t>
            </a:r>
          </a:p>
        </p:txBody>
      </p:sp>
      <p:sp>
        <p:nvSpPr>
          <p:cNvPr id="4" name="Slide Number Placeholder 3"/>
          <p:cNvSpPr>
            <a:spLocks noGrp="1"/>
          </p:cNvSpPr>
          <p:nvPr>
            <p:ph type="sldNum" sz="quarter" idx="10"/>
          </p:nvPr>
        </p:nvSpPr>
        <p:spPr/>
        <p:txBody>
          <a:bodyPr/>
          <a:lstStyle/>
          <a:p>
            <a:fld id="{C3F2C007-070A-42D4-8E72-B242B493D81D}" type="slidenum">
              <a:rPr lang="en-US" smtClean="0"/>
              <a:pPr/>
              <a:t>13</a:t>
            </a:fld>
            <a:endParaRPr lang="en-US"/>
          </a:p>
        </p:txBody>
      </p:sp>
    </p:spTree>
    <p:extLst>
      <p:ext uri="{BB962C8B-B14F-4D97-AF65-F5344CB8AC3E}">
        <p14:creationId xmlns="" xmlns:p14="http://schemas.microsoft.com/office/powerpoint/2010/main" val="290557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Answer on</a:t>
            </a:r>
            <a:r>
              <a:rPr lang="en-US" sz="1200" b="1" kern="1200" baseline="0" dirty="0" smtClean="0">
                <a:solidFill>
                  <a:schemeClr val="tx1"/>
                </a:solidFill>
                <a:effectLst/>
                <a:latin typeface="+mn-lt"/>
                <a:ea typeface="+mn-ea"/>
                <a:cs typeface="+mn-cs"/>
              </a:rPr>
              <a:t> VG with the Students)</a:t>
            </a: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Plan A vs.</a:t>
            </a:r>
            <a:r>
              <a:rPr lang="en-US" sz="1200" b="0" kern="1200" baseline="0" dirty="0" smtClean="0">
                <a:solidFill>
                  <a:schemeClr val="tx1"/>
                </a:solidFill>
                <a:effectLst/>
                <a:latin typeface="+mn-lt"/>
                <a:ea typeface="+mn-ea"/>
                <a:cs typeface="+mn-cs"/>
              </a:rPr>
              <a:t> Plan B continues: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The common variable</a:t>
            </a:r>
            <a:r>
              <a:rPr lang="en-US" baseline="0" dirty="0" smtClean="0"/>
              <a:t> is # MB used.</a:t>
            </a:r>
          </a:p>
          <a:p>
            <a:endParaRPr lang="en-US" baseline="0" dirty="0" smtClean="0"/>
          </a:p>
          <a:p>
            <a:r>
              <a:rPr lang="en-US" b="1" baseline="0" dirty="0" smtClean="0"/>
              <a:t>(GO TO THE NEXT VG)</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14</a:t>
            </a:fld>
            <a:endParaRPr lang="en-US"/>
          </a:p>
        </p:txBody>
      </p:sp>
    </p:spTree>
    <p:extLst>
      <p:ext uri="{BB962C8B-B14F-4D97-AF65-F5344CB8AC3E}">
        <p14:creationId xmlns="" xmlns:p14="http://schemas.microsoft.com/office/powerpoint/2010/main" val="290557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Solving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228600" indent="-228600">
              <a:buAutoNum type="arabicPeriod"/>
            </a:pPr>
            <a:r>
              <a:rPr lang="en-US" b="1" baseline="0" dirty="0" smtClean="0"/>
              <a:t>The instructor is encouraged to solve the equation by hand on the board or overhead projector.</a:t>
            </a:r>
          </a:p>
          <a:p>
            <a:pPr marL="228600" indent="-228600">
              <a:buAutoNum type="arabicPeriod"/>
            </a:pPr>
            <a:endParaRPr lang="en-US" baseline="0" dirty="0" smtClean="0"/>
          </a:p>
          <a:p>
            <a:pPr marL="228600" indent="-228600">
              <a:buAutoNum type="arabicPeriod" startAt="2"/>
            </a:pPr>
            <a:r>
              <a:rPr lang="en-US" dirty="0" smtClean="0"/>
              <a:t>Start by setting</a:t>
            </a:r>
            <a:r>
              <a:rPr lang="en-US" baseline="0" dirty="0" smtClean="0"/>
              <a:t> the cost expressions equal to one another.  Now, by solving for the unknown #MB we can determine the indifference point.</a:t>
            </a:r>
          </a:p>
          <a:p>
            <a:pPr marL="228600" indent="-228600">
              <a:buAutoNum type="arabicPeriod" startAt="2"/>
            </a:pPr>
            <a:endParaRPr lang="en-US" baseline="0" dirty="0" smtClean="0"/>
          </a:p>
          <a:p>
            <a:pPr marL="228600" indent="-228600">
              <a:buNone/>
            </a:pPr>
            <a:r>
              <a:rPr lang="en-US" b="1" dirty="0" smtClean="0"/>
              <a:t>(GO</a:t>
            </a:r>
            <a:r>
              <a:rPr lang="en-US" b="1" baseline="0" dirty="0" smtClean="0"/>
              <a:t> TO THE NEXT VG)</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15</a:t>
            </a:fld>
            <a:endParaRPr lang="en-US"/>
          </a:p>
        </p:txBody>
      </p:sp>
    </p:spTree>
    <p:extLst>
      <p:ext uri="{BB962C8B-B14F-4D97-AF65-F5344CB8AC3E}">
        <p14:creationId xmlns="" xmlns:p14="http://schemas.microsoft.com/office/powerpoint/2010/main" val="365812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a:t>
            </a:r>
            <a:r>
              <a:rPr lang="en-US" sz="1200" b="1" kern="1200" baseline="0" dirty="0" smtClean="0">
                <a:solidFill>
                  <a:schemeClr val="tx1"/>
                </a:solidFill>
                <a:effectLst/>
                <a:latin typeface="+mn-lt"/>
                <a:ea typeface="+mn-ea"/>
                <a:cs typeface="+mn-cs"/>
              </a:rPr>
              <a:t> VG with the Students)</a:t>
            </a: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Solving for Indifference Point continues: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Subtract</a:t>
            </a:r>
            <a:r>
              <a:rPr lang="en-US" baseline="0" dirty="0" smtClean="0"/>
              <a:t> “$.05 * MB” from each side of the equation</a:t>
            </a:r>
          </a:p>
          <a:p>
            <a:endParaRPr lang="en-US" baseline="0" dirty="0" smtClean="0"/>
          </a:p>
          <a:p>
            <a:r>
              <a:rPr lang="en-US" b="1" baseline="0" dirty="0" smtClean="0"/>
              <a:t>(GO TO THE NEXT VG)</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16</a:t>
            </a:fld>
            <a:endParaRPr lang="en-US"/>
          </a:p>
        </p:txBody>
      </p:sp>
    </p:spTree>
    <p:extLst>
      <p:ext uri="{BB962C8B-B14F-4D97-AF65-F5344CB8AC3E}">
        <p14:creationId xmlns="" xmlns:p14="http://schemas.microsoft.com/office/powerpoint/2010/main" val="215998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VG with the Students)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Solving for Indifference Point</a:t>
            </a:r>
            <a:r>
              <a:rPr lang="en-US" sz="1200" b="0" kern="1200" baseline="0" dirty="0" smtClean="0">
                <a:solidFill>
                  <a:schemeClr val="tx1"/>
                </a:solidFill>
                <a:effectLst/>
                <a:latin typeface="+mn-lt"/>
                <a:ea typeface="+mn-ea"/>
                <a:cs typeface="+mn-cs"/>
              </a:rPr>
              <a:t> continues: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dirty="0" smtClean="0"/>
              <a:t>Complete</a:t>
            </a:r>
            <a:r>
              <a:rPr lang="en-US" baseline="0" dirty="0" smtClean="0"/>
              <a:t> simple math operations</a:t>
            </a:r>
          </a:p>
          <a:p>
            <a:endParaRPr lang="en-US" baseline="0" dirty="0" smtClean="0"/>
          </a:p>
          <a:p>
            <a:r>
              <a:rPr lang="en-US" b="1" baseline="0" dirty="0" smtClean="0"/>
              <a:t>(GO TO THE NEXT VG)</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17</a:t>
            </a:fld>
            <a:endParaRPr lang="en-US"/>
          </a:p>
        </p:txBody>
      </p:sp>
    </p:spTree>
    <p:extLst>
      <p:ext uri="{BB962C8B-B14F-4D97-AF65-F5344CB8AC3E}">
        <p14:creationId xmlns="" xmlns:p14="http://schemas.microsoft.com/office/powerpoint/2010/main" val="6598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VG with the Students)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Solving</a:t>
            </a:r>
            <a:r>
              <a:rPr lang="en-US" sz="1200" b="0" kern="1200" baseline="0" dirty="0" smtClean="0">
                <a:solidFill>
                  <a:schemeClr val="tx1"/>
                </a:solidFill>
                <a:effectLst/>
                <a:latin typeface="+mn-lt"/>
                <a:ea typeface="+mn-ea"/>
                <a:cs typeface="+mn-cs"/>
              </a:rPr>
              <a:t> for Indifference Point continues:</a:t>
            </a:r>
            <a:endParaRPr lang="en-US" b="0" dirty="0" smtClean="0"/>
          </a:p>
          <a:p>
            <a:endParaRPr lang="en-US" dirty="0" smtClean="0"/>
          </a:p>
          <a:p>
            <a:r>
              <a:rPr lang="en-US" dirty="0" smtClean="0"/>
              <a:t>Divide both sides of the equation by $.45</a:t>
            </a:r>
          </a:p>
          <a:p>
            <a:endParaRPr lang="en-US" dirty="0" smtClean="0"/>
          </a:p>
          <a:p>
            <a:r>
              <a:rPr lang="en-US" b="1" dirty="0" smtClean="0"/>
              <a:t>(GO TO THE NEXT VG)</a:t>
            </a:r>
          </a:p>
        </p:txBody>
      </p:sp>
      <p:sp>
        <p:nvSpPr>
          <p:cNvPr id="4" name="Slide Number Placeholder 3"/>
          <p:cNvSpPr>
            <a:spLocks noGrp="1"/>
          </p:cNvSpPr>
          <p:nvPr>
            <p:ph type="sldNum" sz="quarter" idx="10"/>
          </p:nvPr>
        </p:nvSpPr>
        <p:spPr/>
        <p:txBody>
          <a:bodyPr/>
          <a:lstStyle/>
          <a:p>
            <a:fld id="{C3F2C007-070A-42D4-8E72-B242B493D81D}" type="slidenum">
              <a:rPr lang="en-US" smtClean="0"/>
              <a:pPr/>
              <a:t>18</a:t>
            </a:fld>
            <a:endParaRPr lang="en-US"/>
          </a:p>
        </p:txBody>
      </p:sp>
    </p:spTree>
    <p:extLst>
      <p:ext uri="{BB962C8B-B14F-4D97-AF65-F5344CB8AC3E}">
        <p14:creationId xmlns="" xmlns:p14="http://schemas.microsoft.com/office/powerpoint/2010/main" val="228107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VG with the Students)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Solving for Indifference Point</a:t>
            </a:r>
            <a:r>
              <a:rPr lang="en-US" sz="1200" b="0" kern="1200" baseline="0" dirty="0" smtClean="0">
                <a:solidFill>
                  <a:schemeClr val="tx1"/>
                </a:solidFill>
                <a:effectLst/>
                <a:latin typeface="+mn-lt"/>
                <a:ea typeface="+mn-ea"/>
                <a:cs typeface="+mn-cs"/>
              </a:rPr>
              <a:t> continues:</a:t>
            </a:r>
            <a:endParaRPr lang="en-US" b="0" dirty="0" smtClean="0"/>
          </a:p>
          <a:p>
            <a:endParaRPr lang="en-US" dirty="0" smtClean="0"/>
          </a:p>
          <a:p>
            <a:r>
              <a:rPr lang="en-US" dirty="0" smtClean="0"/>
              <a:t>The</a:t>
            </a:r>
            <a:r>
              <a:rPr lang="en-US" baseline="0" dirty="0" smtClean="0"/>
              <a:t> dollar signs will cancel, leaving a non-dollar denominated number which refers to the number of MB used.</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19</a:t>
            </a:fld>
            <a:endParaRPr lang="en-US"/>
          </a:p>
        </p:txBody>
      </p:sp>
    </p:spTree>
    <p:extLst>
      <p:ext uri="{BB962C8B-B14F-4D97-AF65-F5344CB8AC3E}">
        <p14:creationId xmlns="" xmlns:p14="http://schemas.microsoft.com/office/powerpoint/2010/main" val="228107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 – Motivator: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would you do for a Klondike Bar?</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It’s essentially a Cost/Benefit Analysis!</a:t>
            </a:r>
          </a:p>
          <a:p>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commercials seem to indicate that people will do anything for a Klondike Bar.  The fact is that what one is willing to give up for the treat is equal to its value.  That is the point of indifference or tradeoff.</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a:t>
            </a:fld>
            <a:endParaRPr lang="en-US"/>
          </a:p>
        </p:txBody>
      </p:sp>
    </p:spTree>
    <p:extLst>
      <p:ext uri="{BB962C8B-B14F-4D97-AF65-F5344CB8AC3E}">
        <p14:creationId xmlns="" xmlns:p14="http://schemas.microsoft.com/office/powerpoint/2010/main" val="136980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Plan A vs. Plan B: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1.  Plot the two cost expressions on the graph and identify</a:t>
            </a:r>
            <a:r>
              <a:rPr lang="en-US" baseline="0" dirty="0" smtClean="0"/>
              <a:t> the indifference point.</a:t>
            </a:r>
          </a:p>
          <a:p>
            <a:r>
              <a:rPr lang="en-US" dirty="0" smtClean="0"/>
              <a:t>2.  </a:t>
            </a:r>
            <a:r>
              <a:rPr lang="en-US" b="1" dirty="0" smtClean="0"/>
              <a:t>The</a:t>
            </a:r>
            <a:r>
              <a:rPr lang="en-US" b="1" baseline="0" dirty="0" smtClean="0"/>
              <a:t> blue line</a:t>
            </a:r>
            <a:r>
              <a:rPr lang="en-US" baseline="0" dirty="0" smtClean="0"/>
              <a:t> represents Plan A – starting at $0 when 0 MB are used and increasing at a steep slope of $.50 per MB used.</a:t>
            </a:r>
          </a:p>
          <a:p>
            <a:pPr marL="228600" indent="-228600">
              <a:buAutoNum type="arabicPeriod" startAt="3"/>
            </a:pPr>
            <a:r>
              <a:rPr lang="en-US" b="1" baseline="0" dirty="0" smtClean="0"/>
              <a:t>The red line </a:t>
            </a:r>
            <a:r>
              <a:rPr lang="en-US" baseline="0" dirty="0" smtClean="0"/>
              <a:t>represents Plan B – starting at $20, the monthly fixed cost, and increasing at a less steep slop of $.05 per MB used.  </a:t>
            </a:r>
          </a:p>
          <a:p>
            <a:pPr marL="228600" indent="-228600">
              <a:buAutoNum type="arabicPeriod" startAt="3"/>
            </a:pPr>
            <a:r>
              <a:rPr lang="en-US" baseline="0" dirty="0" smtClean="0"/>
              <a:t>Below 44.4 MB of usage </a:t>
            </a:r>
            <a:r>
              <a:rPr lang="en-US" b="1" baseline="0" dirty="0" smtClean="0"/>
              <a:t>(the yellow area) </a:t>
            </a:r>
            <a:r>
              <a:rPr lang="en-US" baseline="0" dirty="0" smtClean="0"/>
              <a:t>Plan A costs less.  Above 44.4 MB of usage </a:t>
            </a:r>
            <a:r>
              <a:rPr lang="en-US" b="1" baseline="0" dirty="0" smtClean="0"/>
              <a:t>(the blue area)</a:t>
            </a:r>
            <a:r>
              <a:rPr lang="en-US" baseline="0" dirty="0" smtClean="0"/>
              <a:t> Plan B costs less.</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20</a:t>
            </a:fld>
            <a:endParaRPr lang="en-US"/>
          </a:p>
        </p:txBody>
      </p:sp>
    </p:spTree>
    <p:extLst>
      <p:ext uri="{BB962C8B-B14F-4D97-AF65-F5344CB8AC3E}">
        <p14:creationId xmlns="" xmlns:p14="http://schemas.microsoft.com/office/powerpoint/2010/main" val="187337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Proof: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1.  Plug the solution of 44.4 MB into the original</a:t>
            </a:r>
            <a:r>
              <a:rPr lang="en-US" baseline="0" dirty="0" smtClean="0"/>
              <a:t> equation to prove equality.</a:t>
            </a:r>
          </a:p>
          <a:p>
            <a:r>
              <a:rPr lang="en-US" baseline="0" dirty="0" smtClean="0"/>
              <a:t>2.  There is a difference of $.02 due to rounding error (the actual solution is 44.4444444)</a:t>
            </a:r>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21</a:t>
            </a:fld>
            <a:endParaRPr lang="en-US"/>
          </a:p>
        </p:txBody>
      </p:sp>
    </p:spTree>
    <p:extLst>
      <p:ext uri="{BB962C8B-B14F-4D97-AF65-F5344CB8AC3E}">
        <p14:creationId xmlns="" xmlns:p14="http://schemas.microsoft.com/office/powerpoint/2010/main" val="53297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Interpreting the Results: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1.  The</a:t>
            </a:r>
            <a:r>
              <a:rPr lang="en-US" baseline="0" dirty="0" smtClean="0"/>
              <a:t> decision point is, “Will I use more or less than 44.4 MB per month?”  </a:t>
            </a:r>
          </a:p>
          <a:p>
            <a:pPr marL="228600" indent="-228600">
              <a:buAutoNum type="arabicPeriod" startAt="2"/>
            </a:pPr>
            <a:r>
              <a:rPr lang="en-US" baseline="0" dirty="0" smtClean="0"/>
              <a:t>If I will use more, I will choose Plan B.  If less, I will choose Plan A.  </a:t>
            </a:r>
          </a:p>
          <a:p>
            <a:pPr marL="228600" indent="-228600">
              <a:buAutoNum type="arabicPeriod" startAt="2"/>
            </a:pPr>
            <a:r>
              <a:rPr lang="en-US" baseline="0" dirty="0" smtClean="0"/>
              <a:t>Other factors might be:</a:t>
            </a:r>
          </a:p>
          <a:p>
            <a:r>
              <a:rPr lang="en-US" baseline="0" dirty="0" smtClean="0"/>
              <a:t>     a.  My usage varies from 35 – 50 per month.  Would I rather pay the set fee and not have to worry about overage, or would I rather only pay for what I actually use, even if I occasionally go over 44.4 MB?</a:t>
            </a:r>
          </a:p>
          <a:p>
            <a:r>
              <a:rPr lang="en-US" baseline="0" dirty="0" smtClean="0"/>
              <a:t>4.  The key point of this slide is that there is more to the story than the numbers.  Students should begin to think about these other factors.</a:t>
            </a:r>
          </a:p>
        </p:txBody>
      </p:sp>
      <p:sp>
        <p:nvSpPr>
          <p:cNvPr id="4" name="Slide Number Placeholder 3"/>
          <p:cNvSpPr>
            <a:spLocks noGrp="1"/>
          </p:cNvSpPr>
          <p:nvPr>
            <p:ph type="sldNum" sz="quarter" idx="10"/>
          </p:nvPr>
        </p:nvSpPr>
        <p:spPr/>
        <p:txBody>
          <a:bodyPr/>
          <a:lstStyle/>
          <a:p>
            <a:fld id="{C3F2C007-070A-42D4-8E72-B242B493D81D}" type="slidenum">
              <a:rPr lang="en-US" smtClean="0"/>
              <a:pPr/>
              <a:t>22</a:t>
            </a:fld>
            <a:endParaRPr lang="en-US"/>
          </a:p>
        </p:txBody>
      </p:sp>
    </p:spTree>
    <p:extLst>
      <p:ext uri="{BB962C8B-B14F-4D97-AF65-F5344CB8AC3E}">
        <p14:creationId xmlns="" xmlns:p14="http://schemas.microsoft.com/office/powerpoint/2010/main" val="1779977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VG Spreadsheet with the Students)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Indifference Points Spreadsheet:</a:t>
            </a:r>
            <a:endParaRPr lang="en-US" b="0" dirty="0" smtClean="0"/>
          </a:p>
          <a:p>
            <a:endParaRPr lang="en-US" dirty="0" smtClean="0"/>
          </a:p>
          <a:p>
            <a:pPr marL="228600" indent="-228600">
              <a:buAutoNum type="arabicPeriod"/>
            </a:pPr>
            <a:r>
              <a:rPr lang="en-US" dirty="0" smtClean="0"/>
              <a:t>In this case, enter all of the known items regarding</a:t>
            </a:r>
            <a:r>
              <a:rPr lang="en-US" baseline="0" dirty="0" smtClean="0"/>
              <a:t> each cost option.  </a:t>
            </a:r>
          </a:p>
          <a:p>
            <a:pPr marL="228600" indent="-228600">
              <a:buAutoNum type="arabicPeriod"/>
            </a:pPr>
            <a:endParaRPr lang="en-US" baseline="0" dirty="0" smtClean="0"/>
          </a:p>
          <a:p>
            <a:pPr marL="228600" indent="-228600">
              <a:buNone/>
            </a:pPr>
            <a:r>
              <a:rPr lang="en-US" baseline="0" dirty="0" smtClean="0"/>
              <a:t>     a.  Option A has zero fixed cost and a variable cost of $.50 per unit.  </a:t>
            </a:r>
          </a:p>
          <a:p>
            <a:pPr marL="228600" indent="-228600">
              <a:buNone/>
            </a:pPr>
            <a:r>
              <a:rPr lang="en-US" baseline="0" dirty="0" smtClean="0"/>
              <a:t>     b. Option B has a fixed cost of $20 and a variable cost of $.05 per unit.  The sheet will solve for the indifference point.  </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23</a:t>
            </a:fld>
            <a:endParaRPr lang="en-US"/>
          </a:p>
        </p:txBody>
      </p:sp>
    </p:spTree>
    <p:extLst>
      <p:ext uri="{BB962C8B-B14F-4D97-AF65-F5344CB8AC3E}">
        <p14:creationId xmlns="" xmlns:p14="http://schemas.microsoft.com/office/powerpoint/2010/main" val="15013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Activity Step 2: Express cost scenarios in equation form  with a common variable and solve for indifference 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VG Spreadsheet with the Students)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Indifference Points Spreadsheet:</a:t>
            </a:r>
            <a:endParaRPr lang="en-US" b="0" dirty="0" smtClean="0"/>
          </a:p>
          <a:p>
            <a:endParaRPr lang="en-US" dirty="0" smtClean="0"/>
          </a:p>
          <a:p>
            <a:pPr marL="228600" indent="-228600">
              <a:buAutoNum type="arabicPeriod"/>
            </a:pPr>
            <a:r>
              <a:rPr lang="en-US" dirty="0" smtClean="0"/>
              <a:t>The sheet permits what-if</a:t>
            </a:r>
            <a:r>
              <a:rPr lang="en-US" baseline="0" dirty="0" smtClean="0"/>
              <a:t> scenarios.  </a:t>
            </a:r>
          </a:p>
          <a:p>
            <a:pPr marL="228600" indent="-228600">
              <a:buAutoNum type="arabicPeriod" startAt="2"/>
            </a:pPr>
            <a:r>
              <a:rPr lang="en-US" baseline="0" dirty="0" smtClean="0"/>
              <a:t>Enter a new quantity to calculate the cost of each option at that quantity of usage. </a:t>
            </a:r>
          </a:p>
          <a:p>
            <a:pPr marL="228600" indent="-228600">
              <a:buNone/>
            </a:pPr>
            <a:r>
              <a:rPr lang="en-US" baseline="0" dirty="0" smtClean="0"/>
              <a:t> 3.  The sheet will highlight the higher cost option in red (in this case Option A is higher at the usage of 100 units or megabytes.)</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24</a:t>
            </a:fld>
            <a:endParaRPr lang="en-US"/>
          </a:p>
        </p:txBody>
      </p:sp>
    </p:spTree>
    <p:extLst>
      <p:ext uri="{BB962C8B-B14F-4D97-AF65-F5344CB8AC3E}">
        <p14:creationId xmlns="" xmlns:p14="http://schemas.microsoft.com/office/powerpoint/2010/main" val="3279216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Check on Learning: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How would you find the indifference point between two cost options with a common variable?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Set the two equations equal to one another and solve for the breakeven level of the common variable.</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You are taking your children to the zoo.  You can purchase individual tickets ($15 for one adult and $5 per child) or you can purchase the family ticket for $30.  What common variable will allow you to calculate an indifference point? </a:t>
            </a:r>
            <a:r>
              <a:rPr lang="en-US" sz="1200" b="1" kern="1200" dirty="0" smtClean="0">
                <a:solidFill>
                  <a:schemeClr val="tx1"/>
                </a:solidFill>
                <a:effectLst/>
                <a:latin typeface="+mn-lt"/>
                <a:ea typeface="+mn-ea"/>
                <a:cs typeface="+mn-cs"/>
              </a:rPr>
              <a:t>A. Number of children (treat the adult as a fixed cost in the individual ticket option)</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25</a:t>
            </a:fld>
            <a:endParaRPr lang="en-US"/>
          </a:p>
        </p:txBody>
      </p:sp>
    </p:spTree>
    <p:extLst>
      <p:ext uri="{BB962C8B-B14F-4D97-AF65-F5344CB8AC3E}">
        <p14:creationId xmlns="" xmlns:p14="http://schemas.microsoft.com/office/powerpoint/2010/main" val="166375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dirty="0" smtClean="0"/>
              <a:t>Indifference Point Example:</a:t>
            </a:r>
          </a:p>
          <a:p>
            <a:pPr marL="0" lvl="1" defTabSz="966612">
              <a:defRPr/>
            </a:pPr>
            <a:endParaRPr lang="en-US" dirty="0" smtClean="0"/>
          </a:p>
          <a:p>
            <a:pPr marL="0" lvl="1" defTabSz="966612">
              <a:defRPr/>
            </a:pPr>
            <a:r>
              <a:rPr lang="en-US" dirty="0" smtClean="0"/>
              <a:t>1.  This</a:t>
            </a:r>
            <a:r>
              <a:rPr lang="en-US" baseline="0" dirty="0" smtClean="0"/>
              <a:t> simple example will help to identify the point of indifference in purchase price between two alternatives:  a six-pack of soda or a two-liter bottle.  </a:t>
            </a:r>
          </a:p>
          <a:p>
            <a:pPr marL="0" lvl="1" defTabSz="966612">
              <a:defRPr/>
            </a:pPr>
            <a:r>
              <a:rPr lang="en-US" baseline="0" dirty="0" smtClean="0"/>
              <a:t>2.  The common variable is cost per ounce.  </a:t>
            </a:r>
          </a:p>
          <a:p>
            <a:pPr marL="0" lvl="1"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26</a:t>
            </a:fld>
            <a:endParaRPr lang="en-US"/>
          </a:p>
        </p:txBody>
      </p:sp>
    </p:spTree>
    <p:extLst>
      <p:ext uri="{BB962C8B-B14F-4D97-AF65-F5344CB8AC3E}">
        <p14:creationId xmlns="" xmlns:p14="http://schemas.microsoft.com/office/powerpoint/2010/main" val="1901072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b="1" dirty="0" smtClean="0"/>
              <a:t>(Students will have this version of</a:t>
            </a:r>
            <a:r>
              <a:rPr lang="en-US" b="1" baseline="0" dirty="0" smtClean="0"/>
              <a:t> the slide with the blanks.  This will give them a chance to think about the cost expression before seeing it).  </a:t>
            </a:r>
          </a:p>
          <a:p>
            <a:pPr marL="0" marR="0" lvl="1" indent="0" algn="l" defTabSz="966612"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b="0" baseline="0" dirty="0" smtClean="0"/>
              <a:t>Indifference Point Example:</a:t>
            </a:r>
          </a:p>
          <a:p>
            <a:pPr marL="0" lvl="1" defTabSz="966612">
              <a:defRPr/>
            </a:pPr>
            <a:r>
              <a:rPr lang="en-US" b="1" dirty="0" smtClean="0"/>
              <a:t> </a:t>
            </a:r>
            <a:endParaRPr lang="en-US" dirty="0" smtClean="0"/>
          </a:p>
          <a:p>
            <a:pPr marL="0" lvl="1" defTabSz="966612">
              <a:defRPr/>
            </a:pPr>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27</a:t>
            </a:fld>
            <a:endParaRPr lang="en-US"/>
          </a:p>
        </p:txBody>
      </p:sp>
    </p:spTree>
    <p:extLst>
      <p:ext uri="{BB962C8B-B14F-4D97-AF65-F5344CB8AC3E}">
        <p14:creationId xmlns="" xmlns:p14="http://schemas.microsoft.com/office/powerpoint/2010/main" val="238456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b="1" dirty="0" smtClean="0"/>
          </a:p>
          <a:p>
            <a:pPr marL="0" lvl="1" defTabSz="966612">
              <a:defRPr/>
            </a:pPr>
            <a:r>
              <a:rPr lang="en-US" b="0" dirty="0" smtClean="0"/>
              <a:t>Indifference Point Example:</a:t>
            </a:r>
          </a:p>
          <a:p>
            <a:pPr marL="0" lvl="1" defTabSz="966612">
              <a:defRPr/>
            </a:pPr>
            <a:endParaRPr lang="en-US" dirty="0" smtClean="0"/>
          </a:p>
          <a:p>
            <a:pPr marL="0" lvl="1" defTabSz="966612">
              <a:defRPr/>
            </a:pPr>
            <a:r>
              <a:rPr lang="en-US" dirty="0" smtClean="0"/>
              <a:t>1.  Cost</a:t>
            </a:r>
            <a:r>
              <a:rPr lang="en-US" baseline="0" dirty="0" smtClean="0"/>
              <a:t> per ounce  = $Price/#Ounces</a:t>
            </a:r>
          </a:p>
          <a:p>
            <a:pPr marL="0" lvl="1" defTabSz="966612">
              <a:defRPr/>
            </a:pPr>
            <a:endParaRPr lang="en-US" baseline="0" dirty="0" smtClean="0"/>
          </a:p>
          <a:p>
            <a:pPr marL="228600" lvl="1" indent="-228600" defTabSz="966612">
              <a:buAutoNum type="arabicPeriod" startAt="2"/>
              <a:defRPr/>
            </a:pPr>
            <a:r>
              <a:rPr lang="en-US" baseline="0" dirty="0" smtClean="0"/>
              <a:t>So, the cost expression for the six pack is </a:t>
            </a:r>
            <a:r>
              <a:rPr lang="en-US" dirty="0" smtClean="0"/>
              <a:t>$2.52/72 oz. </a:t>
            </a:r>
          </a:p>
          <a:p>
            <a:pPr marL="228600" lvl="1" indent="-228600" defTabSz="966612">
              <a:buAutoNum type="arabicPeriod" startAt="2"/>
              <a:defRPr/>
            </a:pPr>
            <a:endParaRPr lang="en-US" dirty="0" smtClean="0"/>
          </a:p>
          <a:p>
            <a:pPr marL="228600" lvl="1" indent="-228600" defTabSz="966612">
              <a:buNone/>
              <a:defRPr/>
            </a:pPr>
            <a:r>
              <a:rPr lang="en-US" b="1" dirty="0" smtClean="0"/>
              <a:t>(Go</a:t>
            </a:r>
            <a:r>
              <a:rPr lang="en-US" b="1" baseline="0" dirty="0" smtClean="0"/>
              <a:t> to next VG)</a:t>
            </a:r>
            <a:endParaRPr lang="en-US" b="1" dirty="0" smtClean="0"/>
          </a:p>
          <a:p>
            <a:pPr marL="0" lvl="1"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28</a:t>
            </a:fld>
            <a:endParaRPr lang="en-US"/>
          </a:p>
        </p:txBody>
      </p:sp>
    </p:spTree>
    <p:extLst>
      <p:ext uri="{BB962C8B-B14F-4D97-AF65-F5344CB8AC3E}">
        <p14:creationId xmlns="" xmlns:p14="http://schemas.microsoft.com/office/powerpoint/2010/main" val="2384567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b="1" dirty="0" smtClean="0"/>
          </a:p>
          <a:p>
            <a:pPr marL="0" lvl="1" defTabSz="966612">
              <a:defRPr/>
            </a:pPr>
            <a:r>
              <a:rPr lang="en-US" b="0" dirty="0" smtClean="0"/>
              <a:t>Indifference Point Example:</a:t>
            </a:r>
          </a:p>
          <a:p>
            <a:pPr marL="0" lvl="1" defTabSz="966612">
              <a:defRPr/>
            </a:pPr>
            <a:endParaRPr lang="en-US" dirty="0" smtClean="0"/>
          </a:p>
          <a:p>
            <a:pPr marL="228600" lvl="1" indent="-228600" defTabSz="966612">
              <a:buAutoNum type="arabicPeriod"/>
              <a:defRPr/>
            </a:pPr>
            <a:r>
              <a:rPr lang="en-US" dirty="0" smtClean="0"/>
              <a:t>The</a:t>
            </a:r>
            <a:r>
              <a:rPr lang="en-US" baseline="0" dirty="0" smtClean="0"/>
              <a:t> cost of the two-liter bottle is the unknown.  Therefore, the cost expression is: </a:t>
            </a:r>
            <a:r>
              <a:rPr lang="en-US" dirty="0" smtClean="0"/>
              <a:t>$Price/67.2 oz.</a:t>
            </a:r>
          </a:p>
          <a:p>
            <a:pPr marL="228600" lvl="1" indent="-228600" defTabSz="966612">
              <a:buNone/>
              <a:defRPr/>
            </a:pPr>
            <a:endParaRPr lang="en-US" dirty="0" smtClean="0"/>
          </a:p>
          <a:p>
            <a:pPr marL="228600" lvl="1" indent="-228600" defTabSz="966612">
              <a:buNone/>
              <a:defRPr/>
            </a:pPr>
            <a:r>
              <a:rPr lang="en-US" b="1" dirty="0" smtClean="0"/>
              <a:t>(Go</a:t>
            </a:r>
            <a:r>
              <a:rPr lang="en-US" b="1" baseline="0" dirty="0" smtClean="0"/>
              <a:t> to the next VG)</a:t>
            </a:r>
            <a:endParaRPr lang="en-US" b="1"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29</a:t>
            </a:fld>
            <a:endParaRPr lang="en-US"/>
          </a:p>
        </p:txBody>
      </p:sp>
    </p:spTree>
    <p:extLst>
      <p:ext uri="{BB962C8B-B14F-4D97-AF65-F5344CB8AC3E}">
        <p14:creationId xmlns="" xmlns:p14="http://schemas.microsoft.com/office/powerpoint/2010/main" val="238456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 – TLO:</a:t>
            </a:r>
          </a:p>
          <a:p>
            <a:r>
              <a:rPr lang="en-US" b="1" dirty="0" smtClean="0"/>
              <a:t>Action: </a:t>
            </a:r>
            <a:r>
              <a:rPr lang="en-US" dirty="0" smtClean="0"/>
              <a:t>Calculate point of indifference between two different cost scenarios that share a common variable</a:t>
            </a:r>
          </a:p>
          <a:p>
            <a:endParaRPr lang="en-US" dirty="0" smtClean="0"/>
          </a:p>
          <a:p>
            <a:r>
              <a:rPr lang="en-US" b="1" dirty="0" smtClean="0"/>
              <a:t>Condition: </a:t>
            </a:r>
            <a:r>
              <a:rPr lang="en-US" dirty="0" smtClean="0"/>
              <a:t>You are a cost analyst with knowledge of the operating environment and access to all course materials including handouts and spreadsheet tools </a:t>
            </a:r>
          </a:p>
          <a:p>
            <a:endParaRPr lang="en-US" dirty="0" smtClean="0"/>
          </a:p>
          <a:p>
            <a:r>
              <a:rPr lang="en-US" b="1" dirty="0" smtClean="0"/>
              <a:t>Standard: </a:t>
            </a:r>
            <a:r>
              <a:rPr lang="en-US" dirty="0" smtClean="0"/>
              <a:t>With at least 80% accuracy:</a:t>
            </a:r>
          </a:p>
          <a:p>
            <a:endParaRPr lang="en-US" dirty="0" smtClean="0"/>
          </a:p>
          <a:p>
            <a:pPr marL="971550" lvl="1" indent="-514350">
              <a:buFont typeface="+mj-lt"/>
              <a:buNone/>
            </a:pPr>
            <a:r>
              <a:rPr lang="en-US" dirty="0" smtClean="0"/>
              <a:t>Describe the concept of indifference point or tradeoff</a:t>
            </a:r>
            <a:endParaRPr lang="en-US" sz="3600" dirty="0" smtClean="0"/>
          </a:p>
          <a:p>
            <a:pPr marL="971550" lvl="1" indent="-514350">
              <a:buFont typeface="+mj-lt"/>
              <a:buNone/>
            </a:pPr>
            <a:r>
              <a:rPr lang="en-US" dirty="0" smtClean="0"/>
              <a:t>Express cost scenarios in equation form  with a common variable</a:t>
            </a:r>
          </a:p>
          <a:p>
            <a:pPr marL="971550" lvl="1" indent="-514350">
              <a:buFont typeface="+mj-lt"/>
              <a:buNone/>
            </a:pPr>
            <a:r>
              <a:rPr lang="en-US" dirty="0" smtClean="0"/>
              <a:t>Identify and enter relevant scenario data into macro enabled templates to calculate Points of Indifference</a:t>
            </a:r>
          </a:p>
          <a:p>
            <a:endParaRPr lang="en-US" dirty="0"/>
          </a:p>
        </p:txBody>
      </p:sp>
      <p:sp>
        <p:nvSpPr>
          <p:cNvPr id="4" name="Slide Number Placeholder 3"/>
          <p:cNvSpPr>
            <a:spLocks noGrp="1"/>
          </p:cNvSpPr>
          <p:nvPr>
            <p:ph type="sldNum" sz="quarter" idx="10"/>
          </p:nvPr>
        </p:nvSpPr>
        <p:spPr/>
        <p:txBody>
          <a:bodyPr/>
          <a:lstStyle/>
          <a:p>
            <a:fld id="{857E2491-922B-4CA6-AA71-30B6600D0374}" type="slidenum">
              <a:rPr lang="en-US" smtClean="0"/>
              <a:pPr/>
              <a:t>3</a:t>
            </a:fld>
            <a:endParaRPr lang="en-US"/>
          </a:p>
        </p:txBody>
      </p:sp>
    </p:spTree>
    <p:extLst>
      <p:ext uri="{BB962C8B-B14F-4D97-AF65-F5344CB8AC3E}">
        <p14:creationId xmlns="" xmlns:p14="http://schemas.microsoft.com/office/powerpoint/2010/main" val="2403567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b="1" dirty="0" smtClean="0"/>
              <a:t>(</a:t>
            </a:r>
            <a:r>
              <a:rPr lang="en-US" sz="1200" b="1" kern="1200" dirty="0" smtClean="0">
                <a:solidFill>
                  <a:schemeClr val="tx1"/>
                </a:solidFill>
                <a:effectLst/>
                <a:latin typeface="+mn-lt"/>
                <a:ea typeface="+mn-ea"/>
                <a:cs typeface="+mn-cs"/>
              </a:rPr>
              <a:t>Students will have the blank version of this slide and will solve by hand.  The instructor is encouraged to solve by hand on the board or overhead.  VGs 31-34 step through the solution.)</a:t>
            </a:r>
          </a:p>
          <a:p>
            <a:pPr marL="0" lvl="1" defTabSz="966612">
              <a:defRPr/>
            </a:pPr>
            <a:endParaRPr lang="en-US" sz="1200" b="1" kern="1200" dirty="0" smtClean="0">
              <a:solidFill>
                <a:schemeClr val="tx1"/>
              </a:solidFill>
              <a:effectLst/>
              <a:latin typeface="+mn-lt"/>
              <a:ea typeface="+mn-ea"/>
              <a:cs typeface="+mn-cs"/>
            </a:endParaRPr>
          </a:p>
          <a:p>
            <a:pPr marL="0" lvl="1" defTabSz="966612">
              <a:defRPr/>
            </a:pPr>
            <a:r>
              <a:rPr lang="en-US" sz="1200" b="0" kern="1200" dirty="0" smtClean="0">
                <a:solidFill>
                  <a:schemeClr val="tx1"/>
                </a:solidFill>
                <a:effectLst/>
                <a:latin typeface="+mn-lt"/>
                <a:ea typeface="+mn-ea"/>
                <a:cs typeface="+mn-cs"/>
              </a:rPr>
              <a:t>Solving for Breakeven</a:t>
            </a:r>
            <a:r>
              <a:rPr lang="en-US" sz="1200" b="0" kern="1200" baseline="0" dirty="0" smtClean="0">
                <a:solidFill>
                  <a:schemeClr val="tx1"/>
                </a:solidFill>
                <a:effectLst/>
                <a:latin typeface="+mn-lt"/>
                <a:ea typeface="+mn-ea"/>
                <a:cs typeface="+mn-cs"/>
              </a:rPr>
              <a:t> Price:</a:t>
            </a:r>
            <a:endParaRPr lang="en-US" b="0" dirty="0" smtClean="0"/>
          </a:p>
          <a:p>
            <a:pPr marL="0" lvl="1" defTabSz="966612">
              <a:defRPr/>
            </a:pPr>
            <a:endParaRPr lang="en-US" dirty="0" smtClean="0"/>
          </a:p>
          <a:p>
            <a:pPr marL="0" lvl="1" defTabSz="966612">
              <a:defRPr/>
            </a:pPr>
            <a:r>
              <a:rPr lang="en-US" dirty="0" smtClean="0"/>
              <a:t>1.  Set the two cost expressions</a:t>
            </a:r>
            <a:r>
              <a:rPr lang="en-US" baseline="0" dirty="0" smtClean="0"/>
              <a:t> equal to one another and solve.  </a:t>
            </a:r>
          </a:p>
          <a:p>
            <a:pPr marL="0" lvl="1" defTabSz="966612">
              <a:defRPr/>
            </a:pPr>
            <a:endParaRPr lang="en-US" baseline="0" dirty="0" smtClean="0"/>
          </a:p>
          <a:p>
            <a:pPr marL="0" marR="0" lvl="1" indent="0" algn="l" defTabSz="96661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lvl="1"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30</a:t>
            </a:fld>
            <a:endParaRPr lang="en-US"/>
          </a:p>
        </p:txBody>
      </p:sp>
    </p:spTree>
    <p:extLst>
      <p:ext uri="{BB962C8B-B14F-4D97-AF65-F5344CB8AC3E}">
        <p14:creationId xmlns="" xmlns:p14="http://schemas.microsoft.com/office/powerpoint/2010/main" val="914848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b="1" dirty="0" smtClean="0"/>
          </a:p>
          <a:p>
            <a:pPr marL="0" lvl="1" defTabSz="966612">
              <a:defRPr/>
            </a:pPr>
            <a:r>
              <a:rPr lang="en-US" b="0" dirty="0" smtClean="0"/>
              <a:t>Solving for Breakeven</a:t>
            </a:r>
            <a:r>
              <a:rPr lang="en-US" b="0" baseline="0" dirty="0" smtClean="0"/>
              <a:t> Price:</a:t>
            </a:r>
            <a:endParaRPr lang="en-US" b="0" dirty="0" smtClean="0"/>
          </a:p>
          <a:p>
            <a:pPr marL="0" lvl="1" defTabSz="966612">
              <a:defRPr/>
            </a:pPr>
            <a:endParaRPr lang="en-US" dirty="0" smtClean="0"/>
          </a:p>
          <a:p>
            <a:pPr marL="228600" indent="-228600">
              <a:buAutoNum type="arabicPeriod"/>
            </a:pPr>
            <a:r>
              <a:rPr lang="en-US" dirty="0" smtClean="0"/>
              <a:t>Perform</a:t>
            </a:r>
            <a:r>
              <a:rPr lang="en-US" baseline="0" dirty="0" smtClean="0"/>
              <a:t> the simple math operations first.  Cost per ounce of the six-pack = $.035 (3 ½ cents) </a:t>
            </a:r>
          </a:p>
          <a:p>
            <a:pPr marL="228600" indent="-228600">
              <a:buAutoNum type="arabicPeriod"/>
            </a:pPr>
            <a:endParaRPr lang="en-US" baseline="0" dirty="0" smtClean="0"/>
          </a:p>
          <a:p>
            <a:pPr marL="228600" indent="-228600">
              <a:buNone/>
            </a:pPr>
            <a:r>
              <a:rPr lang="en-US" b="1" baseline="0" dirty="0" smtClean="0"/>
              <a:t>(Go to the next VG)</a:t>
            </a:r>
          </a:p>
          <a:p>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31</a:t>
            </a:fld>
            <a:endParaRPr lang="en-US"/>
          </a:p>
        </p:txBody>
      </p:sp>
    </p:spTree>
    <p:extLst>
      <p:ext uri="{BB962C8B-B14F-4D97-AF65-F5344CB8AC3E}">
        <p14:creationId xmlns="" xmlns:p14="http://schemas.microsoft.com/office/powerpoint/2010/main" val="914848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b="1" dirty="0" smtClean="0"/>
          </a:p>
          <a:p>
            <a:pPr marL="0" lvl="1" defTabSz="966612">
              <a:defRPr/>
            </a:pPr>
            <a:r>
              <a:rPr lang="en-US" b="0" dirty="0" smtClean="0"/>
              <a:t>Solving for Breakeven Price:</a:t>
            </a:r>
          </a:p>
          <a:p>
            <a:pPr marL="0" lvl="1" defTabSz="966612">
              <a:defRPr/>
            </a:pPr>
            <a:endParaRPr lang="en-US" dirty="0" smtClean="0"/>
          </a:p>
          <a:p>
            <a:pPr marL="228600" indent="-228600">
              <a:buAutoNum type="arabicPeriod"/>
            </a:pPr>
            <a:r>
              <a:rPr lang="en-US" dirty="0" smtClean="0"/>
              <a:t>Multiply both sides of the equation by 67.2</a:t>
            </a:r>
            <a:r>
              <a:rPr lang="en-US" baseline="0" dirty="0" smtClean="0"/>
              <a:t> oz.</a:t>
            </a:r>
          </a:p>
          <a:p>
            <a:pPr marL="228600" indent="-228600">
              <a:buAutoNum type="arabicPeriod"/>
            </a:pPr>
            <a:endParaRPr lang="en-US" baseline="0" dirty="0" smtClean="0"/>
          </a:p>
          <a:p>
            <a:pPr marL="228600" indent="-228600">
              <a:buNone/>
            </a:pPr>
            <a:r>
              <a:rPr lang="en-US" b="1" baseline="0" dirty="0" smtClean="0"/>
              <a:t>(Go to the next VG)</a:t>
            </a:r>
          </a:p>
        </p:txBody>
      </p:sp>
      <p:sp>
        <p:nvSpPr>
          <p:cNvPr id="4" name="Slide Number Placeholder 3"/>
          <p:cNvSpPr>
            <a:spLocks noGrp="1"/>
          </p:cNvSpPr>
          <p:nvPr>
            <p:ph type="sldNum" sz="quarter" idx="10"/>
          </p:nvPr>
        </p:nvSpPr>
        <p:spPr/>
        <p:txBody>
          <a:bodyPr/>
          <a:lstStyle/>
          <a:p>
            <a:fld id="{C3F2C007-070A-42D4-8E72-B242B493D81D}" type="slidenum">
              <a:rPr lang="en-US" smtClean="0"/>
              <a:pPr/>
              <a:t>32</a:t>
            </a:fld>
            <a:endParaRPr lang="en-US"/>
          </a:p>
        </p:txBody>
      </p:sp>
    </p:spTree>
    <p:extLst>
      <p:ext uri="{BB962C8B-B14F-4D97-AF65-F5344CB8AC3E}">
        <p14:creationId xmlns="" xmlns:p14="http://schemas.microsoft.com/office/powerpoint/2010/main" val="914848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a:t>
            </a:r>
          </a:p>
          <a:p>
            <a:pPr marL="0" lvl="1" defTabSz="966612">
              <a:defRPr/>
            </a:pPr>
            <a:endParaRPr lang="en-US" dirty="0" smtClean="0"/>
          </a:p>
          <a:p>
            <a:pPr marL="0" lvl="1" defTabSz="966612">
              <a:defRPr/>
            </a:pPr>
            <a:r>
              <a:rPr lang="en-US" b="1" dirty="0" smtClean="0"/>
              <a:t>(Review VG with the Students) </a:t>
            </a:r>
          </a:p>
          <a:p>
            <a:pPr marL="0" lvl="1" defTabSz="966612">
              <a:defRPr/>
            </a:pPr>
            <a:endParaRPr lang="en-US" dirty="0" smtClean="0"/>
          </a:p>
          <a:p>
            <a:pPr marL="0" lvl="1" defTabSz="966612">
              <a:defRPr/>
            </a:pPr>
            <a:r>
              <a:rPr lang="en-US" dirty="0" smtClean="0"/>
              <a:t>Solving for Breakeven</a:t>
            </a:r>
            <a:r>
              <a:rPr lang="en-US" baseline="0" dirty="0" smtClean="0"/>
              <a:t> Price:</a:t>
            </a:r>
            <a:endParaRPr lang="en-US" dirty="0" smtClean="0"/>
          </a:p>
          <a:p>
            <a:pPr marL="0" lvl="1" defTabSz="966612">
              <a:defRPr/>
            </a:pPr>
            <a:endParaRPr lang="en-US" dirty="0" smtClean="0"/>
          </a:p>
          <a:p>
            <a:pPr marL="228600" indent="-228600">
              <a:buAutoNum type="arabicPeriod"/>
            </a:pPr>
            <a:r>
              <a:rPr lang="en-US" baseline="0" dirty="0" smtClean="0"/>
              <a:t>Cancelling diagonally eliminates “ounces.”</a:t>
            </a:r>
          </a:p>
          <a:p>
            <a:pPr marL="228600" indent="-228600">
              <a:buNone/>
            </a:pPr>
            <a:endParaRPr lang="en-US" baseline="0" dirty="0" smtClean="0"/>
          </a:p>
          <a:p>
            <a:pPr marL="228600" indent="-228600">
              <a:buNone/>
            </a:pPr>
            <a:r>
              <a:rPr lang="en-US" b="1" baseline="0" dirty="0" smtClean="0"/>
              <a:t>(Go to the next VG)</a:t>
            </a:r>
            <a:endParaRPr lang="en-US" b="1"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33</a:t>
            </a:fld>
            <a:endParaRPr lang="en-US"/>
          </a:p>
        </p:txBody>
      </p:sp>
    </p:spTree>
    <p:extLst>
      <p:ext uri="{BB962C8B-B14F-4D97-AF65-F5344CB8AC3E}">
        <p14:creationId xmlns="" xmlns:p14="http://schemas.microsoft.com/office/powerpoint/2010/main" val="914848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dirty="0" smtClean="0"/>
          </a:p>
          <a:p>
            <a:pPr marL="0" lvl="1" defTabSz="966612">
              <a:defRPr/>
            </a:pPr>
            <a:r>
              <a:rPr lang="en-US" dirty="0" smtClean="0"/>
              <a:t>Solving for Breakeven</a:t>
            </a:r>
            <a:r>
              <a:rPr lang="en-US" baseline="0" dirty="0" smtClean="0"/>
              <a:t> Price:</a:t>
            </a:r>
            <a:r>
              <a:rPr lang="en-US" dirty="0" smtClean="0"/>
              <a:t> </a:t>
            </a:r>
          </a:p>
          <a:p>
            <a:pPr marL="0" lvl="1" defTabSz="966612">
              <a:defRPr/>
            </a:pPr>
            <a:endParaRPr lang="en-US" dirty="0" smtClean="0"/>
          </a:p>
          <a:p>
            <a:pPr marL="0" lvl="1" defTabSz="966612">
              <a:defRPr/>
            </a:pPr>
            <a:endParaRPr lang="en-US" dirty="0" smtClean="0"/>
          </a:p>
          <a:p>
            <a:r>
              <a:rPr lang="en-US" baseline="0" dirty="0" smtClean="0"/>
              <a:t>1.  Perform the simple math calculation.  </a:t>
            </a:r>
          </a:p>
          <a:p>
            <a:r>
              <a:rPr lang="en-US" baseline="0" dirty="0" smtClean="0"/>
              <a:t>2.  $Price = approximately $2.35</a:t>
            </a:r>
          </a:p>
          <a:p>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34</a:t>
            </a:fld>
            <a:endParaRPr lang="en-US"/>
          </a:p>
        </p:txBody>
      </p:sp>
    </p:spTree>
    <p:extLst>
      <p:ext uri="{BB962C8B-B14F-4D97-AF65-F5344CB8AC3E}">
        <p14:creationId xmlns="" xmlns:p14="http://schemas.microsoft.com/office/powerpoint/2010/main" val="91484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a:t>
            </a:r>
          </a:p>
          <a:p>
            <a:pPr marL="0" lvl="1" defTabSz="966612">
              <a:defRPr/>
            </a:pPr>
            <a:endParaRPr lang="en-US" dirty="0" smtClean="0"/>
          </a:p>
          <a:p>
            <a:pPr marL="0" lvl="1" defTabSz="966612">
              <a:defRPr/>
            </a:pPr>
            <a:r>
              <a:rPr lang="en-US" b="1" dirty="0" smtClean="0"/>
              <a:t>(Review VG with</a:t>
            </a:r>
            <a:r>
              <a:rPr lang="en-US" b="1" baseline="0" dirty="0" smtClean="0"/>
              <a:t> the Students)</a:t>
            </a:r>
          </a:p>
          <a:p>
            <a:pPr marL="0" lvl="1" defTabSz="966612">
              <a:defRPr/>
            </a:pPr>
            <a:endParaRPr lang="en-US" baseline="0" dirty="0" smtClean="0"/>
          </a:p>
          <a:p>
            <a:pPr marL="0" lvl="1" defTabSz="966612">
              <a:defRPr/>
            </a:pPr>
            <a:r>
              <a:rPr lang="en-US" baseline="0" dirty="0" smtClean="0"/>
              <a:t>Six-Pack vs. Two-Liter:</a:t>
            </a:r>
            <a:r>
              <a:rPr lang="en-US" dirty="0" smtClean="0"/>
              <a:t> </a:t>
            </a:r>
          </a:p>
          <a:p>
            <a:pPr marL="0" lvl="1" defTabSz="966612">
              <a:defRPr/>
            </a:pPr>
            <a:endParaRPr lang="en-US" dirty="0" smtClean="0"/>
          </a:p>
          <a:p>
            <a:r>
              <a:rPr lang="en-US" b="0" dirty="0" smtClean="0"/>
              <a:t>1.  </a:t>
            </a:r>
            <a:r>
              <a:rPr lang="en-US" b="1" dirty="0" smtClean="0"/>
              <a:t>The blue line</a:t>
            </a:r>
            <a:r>
              <a:rPr lang="en-US" b="1" baseline="0" dirty="0" smtClean="0"/>
              <a:t> </a:t>
            </a:r>
            <a:r>
              <a:rPr lang="en-US" baseline="0" dirty="0" smtClean="0"/>
              <a:t>represents the cost per ounce for the six-pack.  Since the price and the number of ounces are both known, the cost per ounce of $.035 is represented by a horizontal line.  </a:t>
            </a:r>
          </a:p>
          <a:p>
            <a:endParaRPr lang="en-US" baseline="0" dirty="0" smtClean="0"/>
          </a:p>
          <a:p>
            <a:pPr defTabSz="966612">
              <a:defRPr/>
            </a:pPr>
            <a:r>
              <a:rPr lang="en-US" b="0" baseline="0" dirty="0" smtClean="0"/>
              <a:t>2. </a:t>
            </a:r>
            <a:r>
              <a:rPr lang="en-US" b="1" baseline="0" dirty="0" smtClean="0"/>
              <a:t> The red line </a:t>
            </a:r>
            <a:r>
              <a:rPr lang="en-US" baseline="0" dirty="0" smtClean="0"/>
              <a:t>represents the cost per ounce of the two-liter. As the price of the two-liter bottle increases, the cost per ounce also increases. At the price of $2.35 the cost per ounce of the two-liter is approximately equal to the cost per ounce of the six-pack.  A price greater than $2.35 yields a cost per ounce of more than $.035 (represented by the red shaded area.) A price less than $2.35 yields a cost per ounce of less than $.035 </a:t>
            </a:r>
            <a:r>
              <a:rPr lang="en-US" b="1" baseline="0" dirty="0" smtClean="0"/>
              <a:t>(represented by the green shaded area.)  </a:t>
            </a:r>
            <a:endParaRPr lang="en-US" b="1"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35</a:t>
            </a:fld>
            <a:endParaRPr lang="en-US"/>
          </a:p>
        </p:txBody>
      </p:sp>
    </p:spTree>
    <p:extLst>
      <p:ext uri="{BB962C8B-B14F-4D97-AF65-F5344CB8AC3E}">
        <p14:creationId xmlns="" xmlns:p14="http://schemas.microsoft.com/office/powerpoint/2010/main" val="4294829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dirty="0" smtClean="0"/>
              <a:t>Interpreting the Results:</a:t>
            </a:r>
          </a:p>
          <a:p>
            <a:pPr marL="0" lvl="1" defTabSz="966612">
              <a:defRPr/>
            </a:pPr>
            <a:endParaRPr lang="en-US" dirty="0" smtClean="0"/>
          </a:p>
          <a:p>
            <a:pPr marL="0" lvl="1" defTabSz="966612">
              <a:defRPr/>
            </a:pPr>
            <a:r>
              <a:rPr lang="en-US" dirty="0" smtClean="0"/>
              <a:t>1.  Any price less</a:t>
            </a:r>
            <a:r>
              <a:rPr lang="en-US" baseline="0" dirty="0" smtClean="0"/>
              <a:t> than $2.35 for the two-liter makes the two-liter a better deal than the six-pack.</a:t>
            </a:r>
          </a:p>
          <a:p>
            <a:pPr marL="0" lvl="1" defTabSz="966612">
              <a:defRPr/>
            </a:pPr>
            <a:endParaRPr lang="en-US" baseline="0" dirty="0" smtClean="0"/>
          </a:p>
          <a:p>
            <a:pPr marL="0" lvl="1" defTabSz="966612">
              <a:defRPr/>
            </a:pPr>
            <a:r>
              <a:rPr lang="en-US" baseline="0" dirty="0" smtClean="0"/>
              <a:t>2.  What other factors might be considered?</a:t>
            </a:r>
          </a:p>
          <a:p>
            <a:pPr marL="0" lvl="1" defTabSz="966612">
              <a:defRPr/>
            </a:pPr>
            <a:r>
              <a:rPr lang="en-US" baseline="0" dirty="0" smtClean="0"/>
              <a:t>     a.  One consideration would be that if you don’t drink soda frequently, the two-liter bottle might go flat before you drink it all.  </a:t>
            </a:r>
          </a:p>
          <a:p>
            <a:pPr marL="0" lvl="1" defTabSz="966612">
              <a:defRPr/>
            </a:pPr>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36</a:t>
            </a:fld>
            <a:endParaRPr lang="en-US"/>
          </a:p>
        </p:txBody>
      </p:sp>
    </p:spTree>
    <p:extLst>
      <p:ext uri="{BB962C8B-B14F-4D97-AF65-F5344CB8AC3E}">
        <p14:creationId xmlns="" xmlns:p14="http://schemas.microsoft.com/office/powerpoint/2010/main" val="27990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3: Express cost scenarios in equation form  with a common variable and solve  – Ratio </a:t>
            </a:r>
          </a:p>
          <a:p>
            <a:pPr marL="0" lvl="1" defTabSz="966612">
              <a:defRPr/>
            </a:pPr>
            <a:endParaRPr lang="en-US" dirty="0" smtClean="0"/>
          </a:p>
          <a:p>
            <a:pPr marL="0" lvl="1" defTabSz="966612">
              <a:defRPr/>
            </a:pPr>
            <a:r>
              <a:rPr lang="en-US" dirty="0" smtClean="0"/>
              <a:t>Indifference Points Spreadsheet:</a:t>
            </a:r>
          </a:p>
          <a:p>
            <a:endParaRPr lang="en-US" dirty="0" smtClean="0"/>
          </a:p>
          <a:p>
            <a:pPr lvl="0"/>
            <a:r>
              <a:rPr lang="en-US" sz="1200" b="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Open the 4.4 Indifference points spreadsheet and click on the Cost tab.  </a:t>
            </a:r>
            <a:r>
              <a:rPr lang="en-US" sz="1200" kern="1200" dirty="0" smtClean="0">
                <a:solidFill>
                  <a:schemeClr val="tx1"/>
                </a:solidFill>
                <a:effectLst/>
                <a:latin typeface="+mn-lt"/>
                <a:ea typeface="+mn-ea"/>
                <a:cs typeface="+mn-cs"/>
              </a:rPr>
              <a:t>You will enter data into the first table on the sheet. As with all the other spreadsheets, you will enter data into </a:t>
            </a:r>
            <a:r>
              <a:rPr lang="en-US" sz="1200" b="1" kern="1200" dirty="0" smtClean="0">
                <a:solidFill>
                  <a:schemeClr val="tx1"/>
                </a:solidFill>
                <a:effectLst/>
                <a:latin typeface="+mn-lt"/>
                <a:ea typeface="+mn-ea"/>
                <a:cs typeface="+mn-cs"/>
              </a:rPr>
              <a:t>the white cells</a:t>
            </a:r>
            <a:r>
              <a:rPr lang="en-US" sz="1200" kern="1200" dirty="0" smtClean="0">
                <a:solidFill>
                  <a:schemeClr val="tx1"/>
                </a:solidFill>
                <a:effectLst/>
                <a:latin typeface="+mn-lt"/>
                <a:ea typeface="+mn-ea"/>
                <a:cs typeface="+mn-cs"/>
              </a:rPr>
              <a:t>.  Enter </a:t>
            </a:r>
            <a:r>
              <a:rPr lang="en-US" sz="1200" b="1" kern="1200" dirty="0" smtClean="0">
                <a:solidFill>
                  <a:schemeClr val="tx1"/>
                </a:solidFill>
                <a:effectLst/>
                <a:latin typeface="+mn-lt"/>
                <a:ea typeface="+mn-ea"/>
                <a:cs typeface="+mn-cs"/>
              </a:rPr>
              <a:t>the cost </a:t>
            </a:r>
            <a:r>
              <a:rPr lang="en-US" sz="1200" kern="1200" dirty="0" smtClean="0">
                <a:solidFill>
                  <a:schemeClr val="tx1"/>
                </a:solidFill>
                <a:effectLst/>
                <a:latin typeface="+mn-lt"/>
                <a:ea typeface="+mn-ea"/>
                <a:cs typeface="+mn-cs"/>
              </a:rPr>
              <a:t>of the items which are known into the spaces under </a:t>
            </a:r>
            <a:r>
              <a:rPr lang="en-US" sz="1200" b="1" kern="1200" dirty="0" smtClean="0">
                <a:solidFill>
                  <a:schemeClr val="tx1"/>
                </a:solidFill>
                <a:effectLst/>
                <a:latin typeface="+mn-lt"/>
                <a:ea typeface="+mn-ea"/>
                <a:cs typeface="+mn-cs"/>
              </a:rPr>
              <a:t>option A.</a:t>
            </a:r>
            <a:r>
              <a:rPr lang="en-US" sz="1200" kern="1200" dirty="0" smtClean="0">
                <a:solidFill>
                  <a:schemeClr val="tx1"/>
                </a:solidFill>
                <a:effectLst/>
                <a:latin typeface="+mn-lt"/>
                <a:ea typeface="+mn-ea"/>
                <a:cs typeface="+mn-cs"/>
              </a:rPr>
              <a:t>  In this case, the cost of the six pack </a:t>
            </a:r>
            <a:r>
              <a:rPr lang="en-US" sz="1200" b="1" kern="1200" dirty="0" smtClean="0">
                <a:solidFill>
                  <a:schemeClr val="tx1"/>
                </a:solidFill>
                <a:effectLst/>
                <a:latin typeface="+mn-lt"/>
                <a:ea typeface="+mn-ea"/>
                <a:cs typeface="+mn-cs"/>
              </a:rPr>
              <a:t>($2.52)  </a:t>
            </a:r>
            <a:r>
              <a:rPr lang="en-US" sz="1200" kern="1200" dirty="0" smtClean="0">
                <a:solidFill>
                  <a:schemeClr val="tx1"/>
                </a:solidFill>
                <a:effectLst/>
                <a:latin typeface="+mn-lt"/>
                <a:ea typeface="+mn-ea"/>
                <a:cs typeface="+mn-cs"/>
              </a:rPr>
              <a:t>and the number of ounces in the six pack </a:t>
            </a:r>
            <a:r>
              <a:rPr lang="en-US" sz="1200" b="1" kern="1200" dirty="0" smtClean="0">
                <a:solidFill>
                  <a:schemeClr val="tx1"/>
                </a:solidFill>
                <a:effectLst/>
                <a:latin typeface="+mn-lt"/>
                <a:ea typeface="+mn-ea"/>
                <a:cs typeface="+mn-cs"/>
              </a:rPr>
              <a:t>(72).  </a:t>
            </a:r>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Enter</a:t>
            </a:r>
            <a:r>
              <a:rPr lang="en-US" sz="1200" kern="1200" dirty="0" smtClean="0">
                <a:solidFill>
                  <a:schemeClr val="tx1"/>
                </a:solidFill>
                <a:effectLst/>
                <a:latin typeface="+mn-lt"/>
                <a:ea typeface="+mn-ea"/>
                <a:cs typeface="+mn-cs"/>
              </a:rPr>
              <a:t> what is known about the two-liter bottle under option B.   In this case that would be the number of ounces </a:t>
            </a:r>
            <a:r>
              <a:rPr lang="en-US" sz="1200" b="1" kern="1200" dirty="0" smtClean="0">
                <a:solidFill>
                  <a:schemeClr val="tx1"/>
                </a:solidFill>
                <a:effectLst/>
                <a:latin typeface="+mn-lt"/>
                <a:ea typeface="+mn-ea"/>
                <a:cs typeface="+mn-cs"/>
              </a:rPr>
              <a:t>(67.2) </a:t>
            </a:r>
            <a:r>
              <a:rPr lang="en-US" sz="1200" kern="1200" dirty="0" smtClean="0">
                <a:solidFill>
                  <a:schemeClr val="tx1"/>
                </a:solidFill>
                <a:effectLst/>
                <a:latin typeface="+mn-lt"/>
                <a:ea typeface="+mn-ea"/>
                <a:cs typeface="+mn-cs"/>
              </a:rPr>
              <a:t>which will automatically round to the nearest whole unit.)  The spreadsheet returns the solution </a:t>
            </a:r>
            <a:r>
              <a:rPr lang="en-US" sz="1200" b="1" kern="1200" dirty="0" smtClean="0">
                <a:solidFill>
                  <a:schemeClr val="tx1"/>
                </a:solidFill>
                <a:effectLst/>
                <a:latin typeface="+mn-lt"/>
                <a:ea typeface="+mn-ea"/>
                <a:cs typeface="+mn-cs"/>
              </a:rPr>
              <a:t>2.35,</a:t>
            </a:r>
            <a:r>
              <a:rPr lang="en-US" sz="1200" kern="1200" dirty="0" smtClean="0">
                <a:solidFill>
                  <a:schemeClr val="tx1"/>
                </a:solidFill>
                <a:effectLst/>
                <a:latin typeface="+mn-lt"/>
                <a:ea typeface="+mn-ea"/>
                <a:cs typeface="+mn-cs"/>
              </a:rPr>
              <a:t> which represents the indifference point or the price for the two-liter bottle that yields the same price per ounce as the six-pack.</a:t>
            </a:r>
            <a:endParaRPr lang="en-US" sz="1600" kern="1200" dirty="0" smtClean="0">
              <a:solidFill>
                <a:schemeClr val="tx1"/>
              </a:solidFill>
              <a:effectLst/>
              <a:latin typeface="+mn-lt"/>
              <a:ea typeface="+mn-ea"/>
              <a:cs typeface="+mn-cs"/>
            </a:endParaRPr>
          </a:p>
          <a:p>
            <a:pPr lvl="0"/>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It is also possible, if quantity is unknown, to enter the cost and solve for the quantity that yields an equal cost per unit (ounce, in this case.)  For example, </a:t>
            </a:r>
            <a:r>
              <a:rPr lang="en-US" sz="1200" b="1" kern="1200" dirty="0" smtClean="0">
                <a:solidFill>
                  <a:schemeClr val="tx1"/>
                </a:solidFill>
                <a:effectLst/>
                <a:latin typeface="+mn-lt"/>
                <a:ea typeface="+mn-ea"/>
                <a:cs typeface="+mn-cs"/>
              </a:rPr>
              <a:t>delete the quantity “67.2” </a:t>
            </a:r>
            <a:r>
              <a:rPr lang="en-US" sz="1200" kern="1200" dirty="0" smtClean="0">
                <a:solidFill>
                  <a:schemeClr val="tx1"/>
                </a:solidFill>
                <a:effectLst/>
                <a:latin typeface="+mn-lt"/>
                <a:ea typeface="+mn-ea"/>
                <a:cs typeface="+mn-cs"/>
              </a:rPr>
              <a:t>from option B.  Instead, </a:t>
            </a:r>
            <a:r>
              <a:rPr lang="en-US" sz="1200" b="1" kern="1200" dirty="0" smtClean="0">
                <a:solidFill>
                  <a:schemeClr val="tx1"/>
                </a:solidFill>
                <a:effectLst/>
                <a:latin typeface="+mn-lt"/>
                <a:ea typeface="+mn-ea"/>
                <a:cs typeface="+mn-cs"/>
              </a:rPr>
              <a:t>enter “$2.35” </a:t>
            </a:r>
            <a:r>
              <a:rPr lang="en-US" sz="1200" kern="1200" dirty="0" smtClean="0">
                <a:solidFill>
                  <a:schemeClr val="tx1"/>
                </a:solidFill>
                <a:effectLst/>
                <a:latin typeface="+mn-lt"/>
                <a:ea typeface="+mn-ea"/>
                <a:cs typeface="+mn-cs"/>
              </a:rPr>
              <a:t>for the cost of option B.  The sheet will automatically solve for whichever item is unknown and left blank.   In this case it will return a value of </a:t>
            </a:r>
            <a:r>
              <a:rPr lang="en-US" sz="1200" b="1" kern="1200" dirty="0" smtClean="0">
                <a:solidFill>
                  <a:schemeClr val="tx1"/>
                </a:solidFill>
                <a:effectLst/>
                <a:latin typeface="+mn-lt"/>
                <a:ea typeface="+mn-ea"/>
                <a:cs typeface="+mn-cs"/>
              </a:rPr>
              <a:t>“67.14” </a:t>
            </a:r>
            <a:r>
              <a:rPr lang="en-US" sz="1200" kern="1200" dirty="0" smtClean="0">
                <a:solidFill>
                  <a:schemeClr val="tx1"/>
                </a:solidFill>
                <a:effectLst/>
                <a:latin typeface="+mn-lt"/>
                <a:ea typeface="+mn-ea"/>
                <a:cs typeface="+mn-cs"/>
              </a:rPr>
              <a:t>which indicates that a container of approximately 67 ounces (or two liters) will have the same price per ounce as the six pack at a price of </a:t>
            </a:r>
            <a:r>
              <a:rPr lang="en-US" sz="1200" b="1" kern="1200" dirty="0" smtClean="0">
                <a:solidFill>
                  <a:schemeClr val="tx1"/>
                </a:solidFill>
                <a:effectLst/>
                <a:latin typeface="+mn-lt"/>
                <a:ea typeface="+mn-ea"/>
                <a:cs typeface="+mn-cs"/>
              </a:rPr>
              <a:t>$2.52.  </a:t>
            </a:r>
            <a:endParaRPr lang="en-US" sz="1600" b="1" kern="1200" dirty="0" smtClean="0">
              <a:solidFill>
                <a:schemeClr val="tx1"/>
              </a:solidFill>
              <a:effectLst/>
              <a:latin typeface="+mn-lt"/>
              <a:ea typeface="+mn-ea"/>
              <a:cs typeface="+mn-cs"/>
            </a:endParaRPr>
          </a:p>
          <a:p>
            <a:pPr lvl="0"/>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It is important to remember whether you are solving for an unknown cost (in which case the solution should be denominated in dollars) or an unknown quantity, in which case the solution should be denominated in in units.  Since the spreadsheet is designed to solve for whatever is unknown and left blank, it is up to the user to remember what the unit of measure is for the solution</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F2C007-070A-42D4-8E72-B242B493D81D}" type="slidenum">
              <a:rPr lang="en-US" smtClean="0"/>
              <a:pPr/>
              <a:t>37</a:t>
            </a:fld>
            <a:endParaRPr lang="en-US"/>
          </a:p>
        </p:txBody>
      </p:sp>
    </p:spTree>
    <p:extLst>
      <p:ext uri="{BB962C8B-B14F-4D97-AF65-F5344CB8AC3E}">
        <p14:creationId xmlns="" xmlns:p14="http://schemas.microsoft.com/office/powerpoint/2010/main" val="543665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on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a:t>
            </a:r>
            <a:r>
              <a:rPr lang="en-US" baseline="0" dirty="0" smtClean="0"/>
              <a:t> </a:t>
            </a:r>
            <a:r>
              <a:rPr lang="en-US" dirty="0" smtClean="0"/>
              <a:t>When solving for an indifference point, what two questions should you ask yourself first?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What is the common variable? And  What are the known quantities?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38</a:t>
            </a:fld>
            <a:endParaRPr lang="en-US"/>
          </a:p>
        </p:txBody>
      </p:sp>
    </p:spTree>
    <p:extLst>
      <p:ext uri="{BB962C8B-B14F-4D97-AF65-F5344CB8AC3E}">
        <p14:creationId xmlns="" xmlns:p14="http://schemas.microsoft.com/office/powerpoint/2010/main" val="1201718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Tradeoffs Under Uncertainty:</a:t>
            </a:r>
          </a:p>
          <a:p>
            <a:pPr marL="0" lvl="1" defTabSz="966612">
              <a:defRPr/>
            </a:pPr>
            <a:endParaRPr lang="en-US" dirty="0" smtClean="0"/>
          </a:p>
          <a:p>
            <a:r>
              <a:rPr lang="en-US" dirty="0" smtClean="0"/>
              <a:t>Review</a:t>
            </a:r>
            <a:r>
              <a:rPr lang="en-US" baseline="0" dirty="0" smtClean="0"/>
              <a:t> of Expected Value from Lesson 3.1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39</a:t>
            </a:fld>
            <a:endParaRPr lang="en-US"/>
          </a:p>
        </p:txBody>
      </p:sp>
    </p:spTree>
    <p:extLst>
      <p:ext uri="{BB962C8B-B14F-4D97-AF65-F5344CB8AC3E}">
        <p14:creationId xmlns="" xmlns:p14="http://schemas.microsoft.com/office/powerpoint/2010/main" val="212474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1: Describe the concept of indifference point or tradeoff</a:t>
            </a:r>
          </a:p>
          <a:p>
            <a:pPr marL="0" lvl="1" defTabSz="966612">
              <a:defRPr/>
            </a:pPr>
            <a:endParaRPr lang="en-US" dirty="0" smtClean="0"/>
          </a:p>
          <a:p>
            <a:pPr marL="0" lvl="1" defTabSz="966612">
              <a:defRPr/>
            </a:pPr>
            <a:r>
              <a:rPr lang="en-US" dirty="0" smtClean="0"/>
              <a:t>What is Tradeoff:</a:t>
            </a:r>
          </a:p>
          <a:p>
            <a:pPr marL="0" lvl="1" defTabSz="966612">
              <a:defRPr/>
            </a:pPr>
            <a:endParaRPr lang="en-US" dirty="0" smtClean="0"/>
          </a:p>
          <a:p>
            <a:pPr marL="228600" lvl="1" indent="-228600" defTabSz="966612">
              <a:buAutoNum type="arabicPeriod"/>
              <a:defRPr/>
            </a:pPr>
            <a:r>
              <a:rPr lang="en-US" dirty="0" smtClean="0"/>
              <a:t>We </a:t>
            </a:r>
            <a:r>
              <a:rPr lang="en-US" dirty="0"/>
              <a:t>weigh costs and benefits all the time, although we might not think of it in that way.  The fact that we are here today means that, for each of us, the benefit of being here either equals or exceeds the cost of being here, or what we have given up to be here.  </a:t>
            </a:r>
            <a:endParaRPr lang="en-US" dirty="0" smtClean="0"/>
          </a:p>
          <a:p>
            <a:pPr marL="228600" lvl="1" indent="-228600" defTabSz="966612">
              <a:buAutoNum type="arabicPeriod"/>
              <a:defRPr/>
            </a:pPr>
            <a:r>
              <a:rPr lang="en-US" dirty="0" smtClean="0"/>
              <a:t>The </a:t>
            </a:r>
            <a:r>
              <a:rPr lang="en-US" dirty="0"/>
              <a:t>instructor might want to ask the students what they have given up and what benefit they expect to receive in return.  </a:t>
            </a:r>
            <a:endParaRPr lang="en-US" dirty="0" smtClean="0"/>
          </a:p>
          <a:p>
            <a:pPr marL="228600" lvl="1" indent="-228600" defTabSz="966612">
              <a:buAutoNum type="arabicPeriod"/>
              <a:defRPr/>
            </a:pPr>
            <a:r>
              <a:rPr lang="en-US" dirty="0" smtClean="0"/>
              <a:t>“</a:t>
            </a:r>
            <a:r>
              <a:rPr lang="en-US" dirty="0"/>
              <a:t>Costs” might include lost sleep, time with family, work left undone, out of pocket expenditures</a:t>
            </a:r>
            <a:r>
              <a:rPr lang="en-US" dirty="0" smtClean="0"/>
              <a:t>.</a:t>
            </a:r>
          </a:p>
          <a:p>
            <a:pPr marL="228600" lvl="1" indent="-228600" defTabSz="966612">
              <a:buAutoNum type="arabicPeriod"/>
              <a:defRPr/>
            </a:pPr>
            <a:r>
              <a:rPr lang="en-US" dirty="0" smtClean="0"/>
              <a:t>“</a:t>
            </a:r>
            <a:r>
              <a:rPr lang="en-US" dirty="0"/>
              <a:t>Benefits” might include potential for advancement, or being more productive on the job upon returning, or remaining qualified for the current job, or personal </a:t>
            </a:r>
            <a:r>
              <a:rPr lang="en-US" dirty="0" smtClean="0"/>
              <a:t>satisfaction.</a:t>
            </a:r>
          </a:p>
          <a:p>
            <a:pPr marL="228600" lvl="1" indent="-228600" defTabSz="966612">
              <a:buAutoNum type="arabicPeriod"/>
              <a:defRPr/>
            </a:pPr>
            <a:r>
              <a:rPr lang="en-US" dirty="0" smtClean="0"/>
              <a:t>Some </a:t>
            </a:r>
            <a:r>
              <a:rPr lang="en-US" dirty="0"/>
              <a:t>decisions are easy:  the benefits clearly outweigh the costs.  Some must be analyzed more carefully.  But in each case there is a point called equilibrium at which the costs and benefits are equal.  </a:t>
            </a:r>
          </a:p>
          <a:p>
            <a:pPr marL="0" lvl="1"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a:t>
            </a:fld>
            <a:endParaRPr lang="en-US"/>
          </a:p>
        </p:txBody>
      </p:sp>
    </p:spTree>
    <p:extLst>
      <p:ext uri="{BB962C8B-B14F-4D97-AF65-F5344CB8AC3E}">
        <p14:creationId xmlns="" xmlns:p14="http://schemas.microsoft.com/office/powerpoint/2010/main" val="1860493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What if Probability is Unknown?</a:t>
            </a:r>
          </a:p>
          <a:p>
            <a:pPr marL="0" lvl="1" defTabSz="966612">
              <a:defRPr/>
            </a:pPr>
            <a:endParaRPr lang="en-US" dirty="0" smtClean="0"/>
          </a:p>
          <a:p>
            <a:pPr marL="228600" indent="-228600">
              <a:buAutoNum type="arabicPeriod"/>
            </a:pPr>
            <a:r>
              <a:rPr lang="en-US" dirty="0" smtClean="0"/>
              <a:t>If probability</a:t>
            </a:r>
            <a:r>
              <a:rPr lang="en-US" baseline="0" dirty="0" smtClean="0"/>
              <a:t> is unknown, it is possible to solve for breakeven probability.  </a:t>
            </a:r>
          </a:p>
          <a:p>
            <a:pPr marL="228600" indent="-228600">
              <a:buAutoNum type="arabicPeriod"/>
            </a:pPr>
            <a:endParaRPr lang="en-US" baseline="0" dirty="0" smtClean="0"/>
          </a:p>
          <a:p>
            <a:pPr marL="228600" indent="-228600">
              <a:buAutoNum type="arabicPeriod" startAt="2"/>
            </a:pPr>
            <a:r>
              <a:rPr lang="en-US" baseline="0" dirty="0" smtClean="0"/>
              <a:t>It is important to look for what IS known and what relationships exist.</a:t>
            </a:r>
          </a:p>
          <a:p>
            <a:pPr marL="228600" indent="-228600">
              <a:buAutoNum type="arabicPeriod" startAt="2"/>
            </a:pPr>
            <a:endParaRPr lang="en-US" baseline="0" dirty="0" smtClean="0"/>
          </a:p>
          <a:p>
            <a:r>
              <a:rPr lang="en-US" baseline="0" dirty="0" smtClean="0"/>
              <a:t>3.  Essentially we will be comparing two alternatives.  One has a single outcome (100% probability) and a known dollar value.   The other has two possible outcomes with an unknown probability.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40</a:t>
            </a:fld>
            <a:endParaRPr lang="en-US"/>
          </a:p>
        </p:txBody>
      </p:sp>
    </p:spTree>
    <p:extLst>
      <p:ext uri="{BB962C8B-B14F-4D97-AF65-F5344CB8AC3E}">
        <p14:creationId xmlns="" xmlns:p14="http://schemas.microsoft.com/office/powerpoint/2010/main" val="206196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Solving for Breakeven</a:t>
            </a:r>
            <a:r>
              <a:rPr lang="en-US" baseline="0" dirty="0" smtClean="0"/>
              <a:t> Probability:</a:t>
            </a:r>
          </a:p>
          <a:p>
            <a:pPr marL="0" lvl="1" defTabSz="966612">
              <a:defRPr/>
            </a:pPr>
            <a:endParaRPr lang="en-US" dirty="0" smtClean="0"/>
          </a:p>
          <a:p>
            <a:pPr lvl="0"/>
            <a:r>
              <a:rPr lang="en-US" sz="1200" kern="1200" dirty="0" smtClean="0">
                <a:solidFill>
                  <a:schemeClr val="tx1"/>
                </a:solidFill>
                <a:effectLst/>
                <a:latin typeface="+mn-lt"/>
                <a:ea typeface="+mn-ea"/>
                <a:cs typeface="+mn-cs"/>
              </a:rPr>
              <a:t>1.  Solving for breakeven probability demonstration problem. </a:t>
            </a:r>
            <a:endParaRPr lang="en-US" sz="16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  We can subscribe to automatic online hard drive backup service for $100 per year.  This is a guaranteed cost.  If we choose to subscribe, there is 100% probability we will pay $100, whether or not the hard drive fails.  OR: </a:t>
            </a:r>
            <a:endParaRPr lang="en-US" sz="16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  We can choose to not subscribe to the backup service.  If we do not subscribe, there are two possible outcomes:</a:t>
            </a:r>
          </a:p>
          <a:p>
            <a:pPr lvl="0"/>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6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Pay $0 if your hard drive does not fail</a:t>
            </a:r>
            <a:endParaRPr lang="en-US" sz="1600" kern="1200" dirty="0" smtClean="0">
              <a:solidFill>
                <a:schemeClr val="tx1"/>
              </a:solidFill>
              <a:effectLst/>
              <a:latin typeface="+mn-lt"/>
              <a:ea typeface="+mn-ea"/>
              <a:cs typeface="+mn-cs"/>
            </a:endParaRPr>
          </a:p>
          <a:p>
            <a:pPr lvl="0"/>
            <a:r>
              <a:rPr lang="en-US" sz="1600" kern="1200" baseline="0" dirty="0" smtClean="0">
                <a:solidFill>
                  <a:schemeClr val="tx1"/>
                </a:solidFill>
                <a:effectLst/>
                <a:latin typeface="+mn-lt"/>
                <a:ea typeface="+mn-ea"/>
                <a:cs typeface="+mn-cs"/>
              </a:rPr>
              <a:t>          </a:t>
            </a:r>
          </a:p>
          <a:p>
            <a:pPr lvl="0"/>
            <a:r>
              <a:rPr lang="en-US" sz="16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Pay $1000 to recover your hard drive if it does fail.  We do not know the probability of the hard drive failing.  But we do know that the sum of the probabilities of the two possible outcomes (hard drive fails, hard drive does not fail) must equal 100%.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F2C007-070A-42D4-8E72-B242B493D81D}" type="slidenum">
              <a:rPr lang="en-US" smtClean="0"/>
              <a:pPr/>
              <a:t>41</a:t>
            </a:fld>
            <a:endParaRPr lang="en-US"/>
          </a:p>
        </p:txBody>
      </p:sp>
    </p:spTree>
    <p:extLst>
      <p:ext uri="{BB962C8B-B14F-4D97-AF65-F5344CB8AC3E}">
        <p14:creationId xmlns="" xmlns:p14="http://schemas.microsoft.com/office/powerpoint/2010/main" val="1557755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Solving for Breakeven Probability:</a:t>
            </a:r>
          </a:p>
          <a:p>
            <a:pPr marL="0" lvl="1" defTabSz="966612">
              <a:defRPr/>
            </a:pPr>
            <a:endParaRPr lang="en-US" dirty="0" smtClean="0"/>
          </a:p>
          <a:p>
            <a:r>
              <a:rPr lang="en-US" b="1" dirty="0" smtClean="0"/>
              <a:t>(The students will have this blank version of</a:t>
            </a:r>
            <a:r>
              <a:rPr lang="en-US" b="1" baseline="0" dirty="0" smtClean="0"/>
              <a:t> the slide)</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42</a:t>
            </a:fld>
            <a:endParaRPr lang="en-US"/>
          </a:p>
        </p:txBody>
      </p:sp>
    </p:spTree>
    <p:extLst>
      <p:ext uri="{BB962C8B-B14F-4D97-AF65-F5344CB8AC3E}">
        <p14:creationId xmlns="" xmlns:p14="http://schemas.microsoft.com/office/powerpoint/2010/main" val="3051866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b="1" dirty="0" smtClean="0"/>
              <a:t>(Review answer on</a:t>
            </a:r>
            <a:r>
              <a:rPr lang="en-US" b="1" baseline="0" dirty="0" smtClean="0"/>
              <a:t> VG with the Students)</a:t>
            </a:r>
            <a:endParaRPr lang="en-US" b="1" dirty="0" smtClean="0"/>
          </a:p>
          <a:p>
            <a:pPr marL="0" lvl="1" defTabSz="966612">
              <a:defRPr/>
            </a:pPr>
            <a:endParaRPr lang="en-US" dirty="0" smtClean="0"/>
          </a:p>
          <a:p>
            <a:pPr marL="0" lvl="1" defTabSz="966612">
              <a:defRPr/>
            </a:pPr>
            <a:r>
              <a:rPr lang="en-US" dirty="0" smtClean="0"/>
              <a:t>Solving for Breakeven Probability:</a:t>
            </a:r>
          </a:p>
          <a:p>
            <a:pPr marL="0" lvl="1" defTabSz="966612">
              <a:defRPr/>
            </a:pPr>
            <a:endParaRPr lang="en-US" dirty="0" smtClean="0"/>
          </a:p>
          <a:p>
            <a:r>
              <a:rPr lang="en-US" dirty="0" smtClean="0"/>
              <a:t>1.  The</a:t>
            </a:r>
            <a:r>
              <a:rPr lang="en-US" baseline="0" dirty="0" smtClean="0"/>
              <a:t> dollar value of the outcome is equal to the cost of the subscription (-$100).</a:t>
            </a:r>
          </a:p>
          <a:p>
            <a:r>
              <a:rPr lang="en-US" baseline="0" dirty="0" smtClean="0"/>
              <a:t>2.  The probability is 100%.</a:t>
            </a: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43</a:t>
            </a:fld>
            <a:endParaRPr lang="en-US"/>
          </a:p>
        </p:txBody>
      </p:sp>
    </p:spTree>
    <p:extLst>
      <p:ext uri="{BB962C8B-B14F-4D97-AF65-F5344CB8AC3E}">
        <p14:creationId xmlns="" xmlns:p14="http://schemas.microsoft.com/office/powerpoint/2010/main" val="3051866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b="1" dirty="0" smtClean="0"/>
              <a:t>(</a:t>
            </a:r>
            <a:r>
              <a:rPr lang="en-US" sz="1200" b="1" kern="1200" dirty="0" smtClean="0">
                <a:solidFill>
                  <a:schemeClr val="tx1"/>
                </a:solidFill>
                <a:effectLst/>
                <a:latin typeface="+mn-lt"/>
                <a:ea typeface="+mn-ea"/>
                <a:cs typeface="+mn-cs"/>
              </a:rPr>
              <a:t>Students will have the blank version of this slide and will solve by hand.  The instructor is encouraged to solve by hand on the board or overhead.  VGs 31-34 step through the solution.] </a:t>
            </a:r>
            <a:r>
              <a:rPr lang="en-US" b="1" dirty="0" smtClean="0"/>
              <a:t>)</a:t>
            </a:r>
          </a:p>
          <a:p>
            <a:pPr marL="0" lvl="1" defTabSz="966612">
              <a:defRPr/>
            </a:pPr>
            <a:endParaRPr lang="en-US" dirty="0" smtClean="0"/>
          </a:p>
          <a:p>
            <a:pPr marL="0" lvl="1" defTabSz="966612">
              <a:defRPr/>
            </a:pPr>
            <a:r>
              <a:rPr lang="en-US" dirty="0" smtClean="0"/>
              <a:t>Solving for Breakeven Probability:  </a:t>
            </a:r>
            <a:r>
              <a:rPr lang="en-US" b="1" dirty="0" smtClean="0"/>
              <a:t>(Questions are above on VG)</a:t>
            </a:r>
          </a:p>
          <a:p>
            <a:pPr marL="0" lvl="1" defTabSz="966612">
              <a:defRPr/>
            </a:pPr>
            <a:endParaRPr lang="en-US" dirty="0" smtClean="0"/>
          </a:p>
          <a:p>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44</a:t>
            </a:fld>
            <a:endParaRPr lang="en-US"/>
          </a:p>
        </p:txBody>
      </p:sp>
    </p:spTree>
    <p:extLst>
      <p:ext uri="{BB962C8B-B14F-4D97-AF65-F5344CB8AC3E}">
        <p14:creationId xmlns="" xmlns:p14="http://schemas.microsoft.com/office/powerpoint/2010/main" val="1334476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b="1" dirty="0" smtClean="0"/>
              <a:t>(Review</a:t>
            </a:r>
            <a:r>
              <a:rPr lang="en-US" b="1" baseline="0" dirty="0" smtClean="0"/>
              <a:t> VG with the Students)</a:t>
            </a:r>
          </a:p>
          <a:p>
            <a:pPr marL="0" lvl="1" defTabSz="966612">
              <a:defRPr/>
            </a:pPr>
            <a:endParaRPr lang="en-US" b="1" baseline="0" dirty="0" smtClean="0"/>
          </a:p>
          <a:p>
            <a:pPr marL="0" lvl="1" defTabSz="966612">
              <a:defRPr/>
            </a:pPr>
            <a:r>
              <a:rPr lang="en-US" b="0" baseline="0" dirty="0" smtClean="0"/>
              <a:t>Solving for Breakeven Probability:</a:t>
            </a:r>
          </a:p>
          <a:p>
            <a:pPr marL="0" lvl="1" defTabSz="966612">
              <a:defRPr/>
            </a:pPr>
            <a:endParaRPr lang="en-US" dirty="0" smtClean="0"/>
          </a:p>
          <a:p>
            <a:r>
              <a:rPr lang="en-US" dirty="0" smtClean="0"/>
              <a:t>1.  The cost expression for </a:t>
            </a:r>
            <a:r>
              <a:rPr lang="en-US" i="1" dirty="0" smtClean="0"/>
              <a:t>not</a:t>
            </a:r>
            <a:r>
              <a:rPr lang="en-US" i="0" baseline="0" dirty="0" smtClean="0"/>
              <a:t> subscribing to the backup service has several parts.  </a:t>
            </a:r>
          </a:p>
          <a:p>
            <a:pPr marL="228600" indent="-228600">
              <a:buAutoNum type="arabicPeriod" startAt="2"/>
            </a:pPr>
            <a:r>
              <a:rPr lang="en-US" i="0" baseline="0" dirty="0" smtClean="0"/>
              <a:t>First, define the outcomes and their dollar values:</a:t>
            </a:r>
          </a:p>
          <a:p>
            <a:pPr marL="228600" indent="-228600">
              <a:buNone/>
            </a:pPr>
            <a:r>
              <a:rPr lang="en-US" i="0" baseline="0" dirty="0" smtClean="0"/>
              <a:t>     </a:t>
            </a:r>
            <a:r>
              <a:rPr lang="en-US" dirty="0" smtClean="0"/>
              <a:t>a.  Hard drive failure = $1000</a:t>
            </a:r>
          </a:p>
          <a:p>
            <a:pPr marL="228600" indent="-228600">
              <a:buNone/>
            </a:pPr>
            <a:r>
              <a:rPr lang="en-US" baseline="0" dirty="0" smtClean="0"/>
              <a:t>     </a:t>
            </a:r>
            <a:r>
              <a:rPr lang="en-US" dirty="0" smtClean="0"/>
              <a:t>b.  No hard drive failure = $0</a:t>
            </a:r>
          </a:p>
          <a:p>
            <a:endParaRPr lang="en-US" dirty="0" smtClean="0"/>
          </a:p>
          <a:p>
            <a:r>
              <a:rPr lang="en-US" dirty="0" smtClean="0"/>
              <a:t>3.  Next, express the unknown probability</a:t>
            </a:r>
            <a:r>
              <a:rPr lang="en-US" baseline="0" dirty="0" smtClean="0"/>
              <a:t> of each outcome:</a:t>
            </a:r>
          </a:p>
          <a:p>
            <a:pPr lvl="1"/>
            <a:r>
              <a:rPr lang="en-US" dirty="0" smtClean="0"/>
              <a:t>a.  Probability% of hard drive failure = P</a:t>
            </a:r>
          </a:p>
          <a:p>
            <a:pPr lvl="1"/>
            <a:r>
              <a:rPr lang="en-US" dirty="0" smtClean="0"/>
              <a:t>b.  Probability% of no hard drive failure = 100% - P </a:t>
            </a:r>
          </a:p>
          <a:p>
            <a:pPr lvl="1"/>
            <a:r>
              <a:rPr lang="en-US" b="1" dirty="0" smtClean="0"/>
              <a:t>(Remember,</a:t>
            </a:r>
            <a:r>
              <a:rPr lang="en-US" b="1" baseline="0" dirty="0" smtClean="0"/>
              <a:t> the probabilities of all possible outcomes must add up to 100% (P + 100% - P = 100%)</a:t>
            </a:r>
          </a:p>
          <a:p>
            <a:endParaRPr lang="en-US" dirty="0" smtClean="0"/>
          </a:p>
          <a:p>
            <a:r>
              <a:rPr lang="en-US" dirty="0" smtClean="0"/>
              <a:t>4.  So, the cost expression is:</a:t>
            </a:r>
            <a:r>
              <a:rPr lang="en-US" baseline="0" dirty="0" smtClean="0"/>
              <a:t> </a:t>
            </a:r>
            <a:r>
              <a:rPr lang="en-US" dirty="0" smtClean="0"/>
              <a:t>$1000*P + $0*(100% - P) </a:t>
            </a:r>
          </a:p>
          <a:p>
            <a:pPr lvl="0"/>
            <a:endParaRPr lang="en-US" baseline="0"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45</a:t>
            </a:fld>
            <a:endParaRPr lang="en-US"/>
          </a:p>
        </p:txBody>
      </p:sp>
    </p:spTree>
    <p:extLst>
      <p:ext uri="{BB962C8B-B14F-4D97-AF65-F5344CB8AC3E}">
        <p14:creationId xmlns="" xmlns:p14="http://schemas.microsoft.com/office/powerpoint/2010/main" val="1334476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b="1" dirty="0" smtClean="0"/>
              <a:t>(Review VG with the Students)</a:t>
            </a:r>
          </a:p>
          <a:p>
            <a:pPr marL="0" lvl="1" defTabSz="966612">
              <a:defRPr/>
            </a:pPr>
            <a:endParaRPr lang="en-US" dirty="0" smtClean="0"/>
          </a:p>
          <a:p>
            <a:r>
              <a:rPr lang="en-US" dirty="0" smtClean="0"/>
              <a:t>1.  Perform simple math calculations.  </a:t>
            </a:r>
          </a:p>
          <a:p>
            <a:r>
              <a:rPr lang="en-US" dirty="0" smtClean="0"/>
              <a:t>2.  $0*(100%-P)</a:t>
            </a:r>
            <a:r>
              <a:rPr lang="en-US" baseline="0" dirty="0" smtClean="0"/>
              <a:t> = $0</a:t>
            </a:r>
          </a:p>
          <a:p>
            <a:r>
              <a:rPr lang="en-US" baseline="0" dirty="0" smtClean="0"/>
              <a:t>3.  $100 * 100% = $100</a:t>
            </a:r>
          </a:p>
          <a:p>
            <a:r>
              <a:rPr lang="en-US" baseline="0" dirty="0" smtClean="0"/>
              <a:t>4.  Then divide by $1000 to give the breakeven probability of 10%.</a:t>
            </a:r>
          </a:p>
        </p:txBody>
      </p:sp>
      <p:sp>
        <p:nvSpPr>
          <p:cNvPr id="4" name="Slide Number Placeholder 3"/>
          <p:cNvSpPr>
            <a:spLocks noGrp="1"/>
          </p:cNvSpPr>
          <p:nvPr>
            <p:ph type="sldNum" sz="quarter" idx="10"/>
          </p:nvPr>
        </p:nvSpPr>
        <p:spPr/>
        <p:txBody>
          <a:bodyPr/>
          <a:lstStyle/>
          <a:p>
            <a:fld id="{C3F2C007-070A-42D4-8E72-B242B493D81D}" type="slidenum">
              <a:rPr lang="en-US" smtClean="0"/>
              <a:pPr/>
              <a:t>46</a:t>
            </a:fld>
            <a:endParaRPr lang="en-US"/>
          </a:p>
        </p:txBody>
      </p:sp>
    </p:spTree>
    <p:extLst>
      <p:ext uri="{BB962C8B-B14F-4D97-AF65-F5344CB8AC3E}">
        <p14:creationId xmlns="" xmlns:p14="http://schemas.microsoft.com/office/powerpoint/2010/main" val="957127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b="1" dirty="0" smtClean="0"/>
              <a:t>(Review</a:t>
            </a:r>
            <a:r>
              <a:rPr lang="en-US" b="1" baseline="0" dirty="0" smtClean="0"/>
              <a:t> VG with the Students)</a:t>
            </a:r>
          </a:p>
          <a:p>
            <a:pPr marL="0" lvl="1" defTabSz="966612">
              <a:defRPr/>
            </a:pPr>
            <a:endParaRPr lang="en-US" baseline="0" dirty="0" smtClean="0"/>
          </a:p>
          <a:p>
            <a:pPr marL="0" lvl="1" defTabSz="966612">
              <a:defRPr/>
            </a:pPr>
            <a:r>
              <a:rPr lang="en-US" baseline="0" dirty="0" smtClean="0"/>
              <a:t>Graphic Solution:</a:t>
            </a:r>
          </a:p>
          <a:p>
            <a:pPr marL="0" lvl="1" defTabSz="966612">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  The x axis represents </a:t>
            </a:r>
            <a:r>
              <a:rPr lang="en-US" sz="1200" kern="1200" dirty="0" smtClean="0">
                <a:solidFill>
                  <a:schemeClr val="tx1"/>
                </a:solidFill>
                <a:effectLst/>
                <a:latin typeface="+mn-lt"/>
                <a:ea typeface="+mn-ea"/>
                <a:cs typeface="+mn-cs"/>
              </a:rPr>
              <a:t>the unknown probability of hard drive failure.  As probability increases, the expected value of not subscribing to the backup service increases.  </a:t>
            </a:r>
            <a:r>
              <a:rPr lang="en-US" sz="1200" b="1" kern="1200" dirty="0" smtClean="0">
                <a:solidFill>
                  <a:schemeClr val="tx1"/>
                </a:solidFill>
                <a:effectLst/>
                <a:latin typeface="+mn-lt"/>
                <a:ea typeface="+mn-ea"/>
                <a:cs typeface="+mn-cs"/>
              </a:rPr>
              <a:t>(Meaning its cost increases.)</a:t>
            </a:r>
          </a:p>
          <a:p>
            <a:endParaRPr lang="en-US" dirty="0" smtClean="0"/>
          </a:p>
          <a:p>
            <a:r>
              <a:rPr lang="en-US" b="1" dirty="0" smtClean="0"/>
              <a:t>2,  The blue line represents </a:t>
            </a:r>
            <a:r>
              <a:rPr lang="en-US" dirty="0" smtClean="0"/>
              <a:t>the Expected</a:t>
            </a:r>
            <a:r>
              <a:rPr lang="en-US" baseline="0" dirty="0" smtClean="0"/>
              <a:t> value of the subscription.  Since the amount is known and the probability is 100%, </a:t>
            </a:r>
            <a:r>
              <a:rPr lang="en-US" b="1" baseline="0" dirty="0" smtClean="0"/>
              <a:t>the line is horizontal</a:t>
            </a:r>
            <a:r>
              <a:rPr lang="en-US" baseline="0" dirty="0" smtClean="0"/>
              <a:t>.</a:t>
            </a:r>
          </a:p>
          <a:p>
            <a:endParaRPr lang="en-US" baseline="0" dirty="0" smtClean="0"/>
          </a:p>
          <a:p>
            <a:r>
              <a:rPr lang="en-US" b="1" baseline="0" dirty="0" smtClean="0"/>
              <a:t>3.  The red line represents </a:t>
            </a:r>
            <a:r>
              <a:rPr lang="en-US" baseline="0" dirty="0" smtClean="0"/>
              <a:t>the expected value of no subscription.  Since the probabilities of the two options are unknown, </a:t>
            </a:r>
            <a:r>
              <a:rPr lang="en-US" b="1" baseline="0" dirty="0" smtClean="0"/>
              <a:t>the line represents </a:t>
            </a:r>
            <a:r>
              <a:rPr lang="en-US" baseline="0" dirty="0" smtClean="0"/>
              <a:t>the varying expected value as probability of hard drive failure increases.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The point where the two are equal</a:t>
            </a:r>
            <a:r>
              <a:rPr lang="en-US" sz="1200" kern="1200" dirty="0" smtClean="0">
                <a:solidFill>
                  <a:schemeClr val="tx1"/>
                </a:solidFill>
                <a:effectLst/>
                <a:latin typeface="+mn-lt"/>
                <a:ea typeface="+mn-ea"/>
                <a:cs typeface="+mn-cs"/>
              </a:rPr>
              <a:t>, or the two lines intersect, represented by the red star, is the point of indifference.  That is, at 10% probability of hard drive failure the expected values of the two options, backup service or no backup service, are equal.  Note, however, that</a:t>
            </a:r>
            <a:r>
              <a:rPr lang="en-US" sz="1200" kern="1200" baseline="0" dirty="0" smtClean="0">
                <a:solidFill>
                  <a:schemeClr val="tx1"/>
                </a:solidFill>
                <a:effectLst/>
                <a:latin typeface="+mn-lt"/>
                <a:ea typeface="+mn-ea"/>
                <a:cs typeface="+mn-cs"/>
              </a:rPr>
              <a:t> this is just an </a:t>
            </a:r>
            <a:r>
              <a:rPr lang="en-US" sz="1200" i="1" kern="1200" baseline="0" dirty="0" smtClean="0">
                <a:solidFill>
                  <a:schemeClr val="tx1"/>
                </a:solidFill>
                <a:effectLst/>
                <a:latin typeface="+mn-lt"/>
                <a:ea typeface="+mn-ea"/>
                <a:cs typeface="+mn-cs"/>
              </a:rPr>
              <a:t>expected</a:t>
            </a:r>
            <a:r>
              <a:rPr lang="en-US" sz="1200" i="0" kern="1200" baseline="0" dirty="0" smtClean="0">
                <a:solidFill>
                  <a:schemeClr val="tx1"/>
                </a:solidFill>
                <a:effectLst/>
                <a:latin typeface="+mn-lt"/>
                <a:ea typeface="+mn-ea"/>
                <a:cs typeface="+mn-cs"/>
              </a:rPr>
              <a:t> value or cost.  If we do not subscribe to the hard drive service, the </a:t>
            </a:r>
            <a:r>
              <a:rPr lang="en-US" sz="1200" i="1" kern="1200" baseline="0" dirty="0" smtClean="0">
                <a:solidFill>
                  <a:schemeClr val="tx1"/>
                </a:solidFill>
                <a:effectLst/>
                <a:latin typeface="+mn-lt"/>
                <a:ea typeface="+mn-ea"/>
                <a:cs typeface="+mn-cs"/>
              </a:rPr>
              <a:t>actual</a:t>
            </a:r>
            <a:r>
              <a:rPr lang="en-US" sz="1200" i="0" kern="1200" baseline="0" dirty="0" smtClean="0">
                <a:solidFill>
                  <a:schemeClr val="tx1"/>
                </a:solidFill>
                <a:effectLst/>
                <a:latin typeface="+mn-lt"/>
                <a:ea typeface="+mn-ea"/>
                <a:cs typeface="+mn-cs"/>
              </a:rPr>
              <a:t> cost will be either zero or $1000.  </a:t>
            </a:r>
            <a:endParaRPr lang="en-US" sz="16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47</a:t>
            </a:fld>
            <a:endParaRPr lang="en-US"/>
          </a:p>
        </p:txBody>
      </p:sp>
    </p:spTree>
    <p:extLst>
      <p:ext uri="{BB962C8B-B14F-4D97-AF65-F5344CB8AC3E}">
        <p14:creationId xmlns="" xmlns:p14="http://schemas.microsoft.com/office/powerpoint/2010/main" val="1353896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Interpreting the Results:</a:t>
            </a:r>
          </a:p>
          <a:p>
            <a:pPr marL="0" lvl="1" defTabSz="966612">
              <a:defRPr/>
            </a:pPr>
            <a:endParaRPr lang="en-US" dirty="0" smtClean="0"/>
          </a:p>
          <a:p>
            <a:r>
              <a:rPr lang="en-US" dirty="0" smtClean="0"/>
              <a:t>1.  If the probability of hard drive failure is greater than 10%, then the backup service is a good deal</a:t>
            </a:r>
          </a:p>
          <a:p>
            <a:r>
              <a:rPr lang="en-US" dirty="0" smtClean="0"/>
              <a:t>2.  If the probability of hard drive failure is less than 10%, then the backup service may be overpriced</a:t>
            </a:r>
          </a:p>
          <a:p>
            <a:pPr marL="228600" indent="-228600">
              <a:buAutoNum type="arabicPeriod" startAt="3"/>
            </a:pPr>
            <a:r>
              <a:rPr lang="en-US" dirty="0" smtClean="0"/>
              <a:t>What other factors might you consider in this case?</a:t>
            </a:r>
          </a:p>
          <a:p>
            <a:pPr marL="228600" indent="-228600">
              <a:buAutoNum type="arabicPeriod" startAt="3"/>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  Other factors to consider would be the value of peace of</a:t>
            </a:r>
            <a:r>
              <a:rPr lang="en-US" baseline="0" dirty="0" smtClean="0"/>
              <a:t> mind.  Also, the chance that, even after paying for hard drive recovery, that some data might be lost.  What about the cost of recreating the data? </a:t>
            </a:r>
            <a:r>
              <a:rPr lang="en-US" sz="1200" kern="1200" dirty="0" smtClean="0">
                <a:solidFill>
                  <a:schemeClr val="tx1"/>
                </a:solidFill>
                <a:effectLst/>
                <a:latin typeface="+mn-lt"/>
                <a:ea typeface="+mn-ea"/>
                <a:cs typeface="+mn-cs"/>
              </a:rPr>
              <a:t>Again, the quantitative solution doesn’t give all of the answers, but it helps us to come up with relevant questions.  </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48</a:t>
            </a:fld>
            <a:endParaRPr lang="en-US"/>
          </a:p>
        </p:txBody>
      </p:sp>
    </p:spTree>
    <p:extLst>
      <p:ext uri="{BB962C8B-B14F-4D97-AF65-F5344CB8AC3E}">
        <p14:creationId xmlns="" xmlns:p14="http://schemas.microsoft.com/office/powerpoint/2010/main" val="4091798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(Review VG</a:t>
            </a:r>
            <a:r>
              <a:rPr lang="en-US" baseline="0" dirty="0" smtClean="0"/>
              <a:t> with the Students)</a:t>
            </a:r>
          </a:p>
          <a:p>
            <a:pPr marL="0" lvl="1" defTabSz="966612">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Using</a:t>
            </a:r>
            <a:r>
              <a:rPr lang="en-US" baseline="0" dirty="0" smtClean="0"/>
              <a:t> the Indifference Points spreadsheet you can define two options and solve for the probability that would make the expected value of the two options equal.</a:t>
            </a:r>
            <a:endParaRPr lang="en-US"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49</a:t>
            </a:fld>
            <a:endParaRPr lang="en-US"/>
          </a:p>
        </p:txBody>
      </p:sp>
    </p:spTree>
    <p:extLst>
      <p:ext uri="{BB962C8B-B14F-4D97-AF65-F5344CB8AC3E}">
        <p14:creationId xmlns="" xmlns:p14="http://schemas.microsoft.com/office/powerpoint/2010/main" val="159329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a:t>Activity Step 1: Describe the concept of indifference point or </a:t>
            </a:r>
            <a:r>
              <a:rPr lang="en-US" dirty="0" smtClean="0"/>
              <a:t>tradeoff</a:t>
            </a:r>
          </a:p>
          <a:p>
            <a:pPr marL="0" lvl="1" defTabSz="966612">
              <a:defRPr/>
            </a:pPr>
            <a:endParaRPr lang="en-US" dirty="0"/>
          </a:p>
          <a:p>
            <a:pPr lvl="0"/>
            <a:r>
              <a:rPr lang="en-US" sz="1200" kern="1200" dirty="0" smtClean="0">
                <a:solidFill>
                  <a:schemeClr val="tx1"/>
                </a:solidFill>
                <a:effectLst/>
                <a:latin typeface="+mn-lt"/>
                <a:ea typeface="+mn-ea"/>
                <a:cs typeface="+mn-cs"/>
              </a:rPr>
              <a:t>Tradeoff Theory:</a:t>
            </a:r>
          </a:p>
          <a:p>
            <a:pPr lvl="0"/>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Identifies the point of equality between two differing cost expressions with a common unknown variable.   If two alternatives (such as “cost” and “benefit” or “cost of alternative #1” and “cost of alternative #2”) can be expressed in terms of a common variable, then the point of equilibrium (or tradeoff, or indifference) between them can be identified.  </a:t>
            </a:r>
            <a:endParaRPr lang="en-US" sz="1600" kern="1200" dirty="0" smtClean="0">
              <a:solidFill>
                <a:schemeClr val="tx1"/>
              </a:solidFill>
              <a:effectLst/>
              <a:latin typeface="+mn-lt"/>
              <a:ea typeface="+mn-ea"/>
              <a:cs typeface="+mn-cs"/>
            </a:endParaRPr>
          </a:p>
          <a:p>
            <a:pPr marL="228600" lvl="0" indent="-228600">
              <a:buAutoNum type="arabicPeriod" startAt="2"/>
            </a:pPr>
            <a:r>
              <a:rPr lang="en-US" sz="1200" kern="1200" dirty="0" smtClean="0">
                <a:solidFill>
                  <a:schemeClr val="tx1"/>
                </a:solidFill>
                <a:effectLst/>
                <a:latin typeface="+mn-lt"/>
                <a:ea typeface="+mn-ea"/>
                <a:cs typeface="+mn-cs"/>
              </a:rPr>
              <a:t>“Revenue” and “Total Cost” are cost expressions with “Number of Units” as the common variable:</a:t>
            </a:r>
            <a:endParaRPr lang="en-US" sz="1600" kern="1200" dirty="0" smtClean="0">
              <a:solidFill>
                <a:schemeClr val="tx1"/>
              </a:solidFill>
              <a:effectLst/>
              <a:latin typeface="+mn-lt"/>
              <a:ea typeface="+mn-ea"/>
              <a:cs typeface="+mn-cs"/>
            </a:endParaRPr>
          </a:p>
          <a:p>
            <a:pPr marL="228600" lvl="0" indent="-228600">
              <a:buNone/>
            </a:pPr>
            <a:r>
              <a:rPr lang="en-US" sz="16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Revenue = $Price/Unit * #Units</a:t>
            </a:r>
            <a:endParaRPr lang="en-US" sz="1600" kern="1200" dirty="0" smtClean="0">
              <a:solidFill>
                <a:schemeClr val="tx1"/>
              </a:solidFill>
              <a:effectLst/>
              <a:latin typeface="+mn-lt"/>
              <a:ea typeface="+mn-ea"/>
              <a:cs typeface="+mn-cs"/>
            </a:endParaRPr>
          </a:p>
          <a:p>
            <a:pPr marL="228600" lvl="0" indent="-228600">
              <a:buNone/>
            </a:pPr>
            <a:r>
              <a:rPr lang="en-US" sz="16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  Total Cost = ($VC/Unit * #Units) + Fixed Cost</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The indifference point, tradeoff point, or point of equilibrium, is the point at which the two are equal, or the common variable where the value for the common variable and the value of the two cost expressions is equal.  We called this the breakeven point in Lessons 9.1 and 9.1.  </a:t>
            </a:r>
            <a:endParaRPr lang="en-US" sz="1600" kern="1200" dirty="0" smtClean="0">
              <a:solidFill>
                <a:schemeClr val="tx1"/>
              </a:solidFill>
              <a:effectLst/>
              <a:latin typeface="+mn-lt"/>
              <a:ea typeface="+mn-ea"/>
              <a:cs typeface="+mn-cs"/>
            </a:endParaRPr>
          </a:p>
          <a:p>
            <a:pPr marL="0" lvl="1" defTabSz="966612">
              <a:defRPr/>
            </a:pPr>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5</a:t>
            </a:fld>
            <a:endParaRPr lang="en-US"/>
          </a:p>
        </p:txBody>
      </p:sp>
    </p:spTree>
    <p:extLst>
      <p:ext uri="{BB962C8B-B14F-4D97-AF65-F5344CB8AC3E}">
        <p14:creationId xmlns="" xmlns:p14="http://schemas.microsoft.com/office/powerpoint/2010/main" val="3927660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Activity Step 4: Express cost scenarios in equation form  with a common variable – Uncertainty</a:t>
            </a:r>
          </a:p>
          <a:p>
            <a:pPr marL="0" lvl="1" defTabSz="966612">
              <a:defRPr/>
            </a:pPr>
            <a:endParaRPr lang="en-US" dirty="0" smtClean="0"/>
          </a:p>
          <a:p>
            <a:pPr marL="0" lvl="1" defTabSz="966612">
              <a:defRPr/>
            </a:pPr>
            <a:r>
              <a:rPr lang="en-US" dirty="0" smtClean="0"/>
              <a:t>(Review VG with the Students)</a:t>
            </a:r>
          </a:p>
          <a:p>
            <a:pPr marL="0" lvl="1" defTabSz="966612">
              <a:defRPr/>
            </a:pPr>
            <a:endParaRPr lang="en-US" dirty="0" smtClean="0"/>
          </a:p>
          <a:p>
            <a:r>
              <a:rPr lang="en-US" dirty="0" smtClean="0"/>
              <a:t>1.  Enter known data for both options and solve for unknown probability</a:t>
            </a:r>
          </a:p>
          <a:p>
            <a:r>
              <a:rPr lang="en-US" dirty="0" smtClean="0"/>
              <a:t>2.  See how expected value changes as probability changes</a:t>
            </a:r>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50</a:t>
            </a:fld>
            <a:endParaRPr lang="en-US"/>
          </a:p>
        </p:txBody>
      </p:sp>
    </p:spTree>
    <p:extLst>
      <p:ext uri="{BB962C8B-B14F-4D97-AF65-F5344CB8AC3E}">
        <p14:creationId xmlns="" xmlns:p14="http://schemas.microsoft.com/office/powerpoint/2010/main" val="73258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Activity Step 4: Express cost scenarios in equation form  with a common variable – Uncertainty</a:t>
            </a:r>
          </a:p>
          <a:p>
            <a:pPr marL="0" marR="0" lvl="1" indent="0" algn="l" defTabSz="966612"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What If?</a:t>
            </a:r>
          </a:p>
          <a:p>
            <a:pPr marL="0" marR="0" lvl="1" indent="0" algn="l" defTabSz="966612"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1.  What if the cost of recovering the hard drive is $2000?  What is the breakeven probability?</a:t>
            </a:r>
          </a:p>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2.  Using the spreadsheet, the breakeven probability</a:t>
            </a:r>
            <a:r>
              <a:rPr lang="en-US" baseline="0" dirty="0" smtClean="0"/>
              <a:t> is 5%.  That is, if the probability of hard drive failure is equal to or greater than 5%, the backup service is a good deal.</a:t>
            </a:r>
          </a:p>
          <a:p>
            <a:pPr marL="0" marR="0" lvl="1" indent="0" algn="l" defTabSz="966612"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3.  What if the cost of the backup service is $50?  Reset</a:t>
            </a:r>
            <a:r>
              <a:rPr lang="en-US" baseline="0" dirty="0" smtClean="0"/>
              <a:t> the cost of hard drive failure to $1000.  Change the cost of the backup service to $50.  This yields a probability of 5%, which  means that if the probability of hard drive failure is equal to or greater than 5%, the backup service is a good deal.</a:t>
            </a: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r>
              <a:rPr lang="en-US" dirty="0" smtClean="0"/>
              <a:t>4.  What if the cost of the backup service is $500?  Change</a:t>
            </a:r>
            <a:r>
              <a:rPr lang="en-US" baseline="0" dirty="0" smtClean="0"/>
              <a:t> the cost of the backup service to $500.  The breakeven probability becomes 50%.  So, if the probability of hard drive failure is 50% or greater, the backup service is a good deal.  If it is less than 50%, the backup service is overpriced. </a:t>
            </a:r>
            <a:endParaRPr lang="en-US" dirty="0" smtClean="0"/>
          </a:p>
          <a:p>
            <a:pPr marL="0" marR="0" lvl="1" indent="0" algn="l" defTabSz="966612"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51</a:t>
            </a:fld>
            <a:endParaRPr lang="en-US"/>
          </a:p>
        </p:txBody>
      </p:sp>
    </p:spTree>
    <p:extLst>
      <p:ext uri="{BB962C8B-B14F-4D97-AF65-F5344CB8AC3E}">
        <p14:creationId xmlns="" xmlns:p14="http://schemas.microsoft.com/office/powerpoint/2010/main" val="402090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Check on Learning: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What is the equation for expected value?  </a:t>
            </a:r>
          </a:p>
          <a:p>
            <a:pPr marL="228600" indent="-228600">
              <a:buAutoNum type="alphaUcPeriod"/>
            </a:pPr>
            <a:r>
              <a:rPr lang="en-US" sz="1200" b="1" kern="1200" dirty="0" smtClean="0">
                <a:solidFill>
                  <a:schemeClr val="tx1"/>
                </a:solidFill>
                <a:effectLst/>
                <a:latin typeface="+mn-lt"/>
                <a:ea typeface="+mn-ea"/>
                <a:cs typeface="+mn-cs"/>
              </a:rPr>
              <a:t>Probability of Outcome</a:t>
            </a:r>
            <a:r>
              <a:rPr lang="en-US" sz="1200" b="1" kern="1200" baseline="-250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 Dollar Value of Outcome</a:t>
            </a:r>
            <a:r>
              <a:rPr lang="en-US" sz="1200" b="1" kern="1200" baseline="-250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 Probability of Outcome</a:t>
            </a:r>
            <a:r>
              <a:rPr lang="en-US" sz="1200" b="1" kern="1200" baseline="-25000" dirty="0" smtClean="0">
                <a:solidFill>
                  <a:schemeClr val="tx1"/>
                </a:solidFill>
                <a:effectLst/>
                <a:latin typeface="+mn-lt"/>
                <a:ea typeface="+mn-ea"/>
                <a:cs typeface="+mn-cs"/>
              </a:rPr>
              <a:t>2</a:t>
            </a:r>
            <a:r>
              <a:rPr lang="en-US" sz="1200" b="1" kern="1200" dirty="0" smtClean="0">
                <a:solidFill>
                  <a:schemeClr val="tx1"/>
                </a:solidFill>
                <a:effectLst/>
                <a:latin typeface="+mn-lt"/>
                <a:ea typeface="+mn-ea"/>
                <a:cs typeface="+mn-cs"/>
              </a:rPr>
              <a:t> * Dollar Value of Outcome</a:t>
            </a:r>
            <a:r>
              <a:rPr lang="en-US" sz="1200" b="1" kern="1200" baseline="-250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 Probability of Outcome</a:t>
            </a:r>
            <a:r>
              <a:rPr lang="en-US" sz="1200" b="1" kern="1200" baseline="-250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 * Dollar Value of Outcome</a:t>
            </a:r>
            <a:r>
              <a:rPr lang="en-US" sz="1200" b="1" kern="1200" baseline="-250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etc.</a:t>
            </a:r>
          </a:p>
          <a:p>
            <a:pPr marL="228600" indent="-228600">
              <a:buAutoNum type="alphaUcPeriod"/>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Which value is represented by a horizontal line on the graph of breakeven probability?</a:t>
            </a:r>
          </a:p>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The expected value where both the probabilities and cash flows are known is represented by a horizontal line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52</a:t>
            </a:fld>
            <a:endParaRPr lang="en-US"/>
          </a:p>
        </p:txBody>
      </p:sp>
    </p:spTree>
    <p:extLst>
      <p:ext uri="{BB962C8B-B14F-4D97-AF65-F5344CB8AC3E}">
        <p14:creationId xmlns="" xmlns:p14="http://schemas.microsoft.com/office/powerpoint/2010/main" val="2498684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5</a:t>
            </a:r>
            <a:r>
              <a:rPr lang="en-US" baseline="0" dirty="0" smtClean="0"/>
              <a:t> </a:t>
            </a:r>
            <a:r>
              <a:rPr lang="en-US" dirty="0" smtClean="0"/>
              <a:t> Describe the concept of indifference point or tradeoff in relation to multi-period cost scenarios</a:t>
            </a:r>
          </a:p>
          <a:p>
            <a:endParaRPr lang="en-US" sz="9700" dirty="0" smtClean="0"/>
          </a:p>
          <a:p>
            <a:r>
              <a:rPr lang="en-US" sz="1200" dirty="0" smtClean="0"/>
              <a:t>Multi-period Tradeoff:</a:t>
            </a:r>
          </a:p>
          <a:p>
            <a:pPr marL="228600" indent="-228600">
              <a:buNone/>
            </a:pPr>
            <a:r>
              <a:rPr lang="en-US" sz="1200" dirty="0" smtClean="0"/>
              <a:t>1.</a:t>
            </a:r>
            <a:r>
              <a:rPr lang="en-US" sz="1200" baseline="0" dirty="0" smtClean="0"/>
              <a:t> </a:t>
            </a:r>
            <a:r>
              <a:rPr lang="en-US" sz="9700" baseline="0" dirty="0" smtClean="0"/>
              <a:t> </a:t>
            </a:r>
            <a:r>
              <a:rPr lang="en-US" dirty="0" smtClean="0"/>
              <a:t>Identify </a:t>
            </a:r>
            <a:r>
              <a:rPr lang="en-US" dirty="0" smtClean="0"/>
              <a:t>indifference points for proposed projects or investments.  Tradeoff</a:t>
            </a:r>
            <a:r>
              <a:rPr lang="en-US" baseline="0" dirty="0" smtClean="0"/>
              <a:t> analysis helps to identify those points </a:t>
            </a:r>
          </a:p>
          <a:p>
            <a:pPr marL="228600" indent="-228600">
              <a:buNone/>
            </a:pPr>
            <a:r>
              <a:rPr lang="en-US" baseline="0" dirty="0" smtClean="0"/>
              <a:t>     </a:t>
            </a:r>
            <a:r>
              <a:rPr lang="en-US" dirty="0" smtClean="0"/>
              <a:t>a.  Above which the project is favorable</a:t>
            </a:r>
          </a:p>
          <a:p>
            <a:pPr marL="228600" indent="-228600">
              <a:buNone/>
            </a:pPr>
            <a:r>
              <a:rPr lang="en-US" baseline="0" dirty="0" smtClean="0"/>
              <a:t>     </a:t>
            </a:r>
            <a:r>
              <a:rPr lang="en-US" dirty="0" smtClean="0"/>
              <a:t>b.  Below which the project is unfavorable</a:t>
            </a:r>
          </a:p>
          <a:p>
            <a:pPr marL="228600" indent="-228600">
              <a:buNone/>
            </a:pPr>
            <a:r>
              <a:rPr lang="en-US" baseline="0" dirty="0" smtClean="0"/>
              <a:t>     </a:t>
            </a:r>
            <a:r>
              <a:rPr lang="en-US" dirty="0" smtClean="0"/>
              <a:t>c.  Or</a:t>
            </a:r>
            <a:r>
              <a:rPr lang="en-US" baseline="0" dirty="0" smtClean="0"/>
              <a:t> vice-versa.</a:t>
            </a:r>
            <a:endParaRPr lang="en-US" dirty="0" smtClean="0"/>
          </a:p>
          <a:p>
            <a:pPr marL="228600" indent="-228600">
              <a:buAutoNum type="arabicPeriod" startAt="2"/>
            </a:pPr>
            <a:r>
              <a:rPr lang="en-US" dirty="0" smtClean="0"/>
              <a:t>Identify </a:t>
            </a:r>
            <a:r>
              <a:rPr lang="en-US" dirty="0" smtClean="0"/>
              <a:t>sensitive variables.  We will test our underlying assumptions to</a:t>
            </a:r>
            <a:r>
              <a:rPr lang="en-US" baseline="0" dirty="0" smtClean="0"/>
              <a:t> identify sensitive </a:t>
            </a:r>
            <a:r>
              <a:rPr lang="en-US" baseline="0" dirty="0" smtClean="0"/>
              <a:t>variables.</a:t>
            </a:r>
          </a:p>
          <a:p>
            <a:pPr marL="228600" indent="-228600">
              <a:buAutoNum type="arabicPeriod" startAt="2"/>
            </a:pPr>
            <a:r>
              <a:rPr lang="en-US" dirty="0" smtClean="0"/>
              <a:t>Remember</a:t>
            </a:r>
            <a:r>
              <a:rPr lang="en-US" dirty="0" smtClean="0"/>
              <a:t>, sensitive variables are those where a small change has a significant impact on the decision.  </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53</a:t>
            </a:fld>
            <a:endParaRPr lang="en-US"/>
          </a:p>
        </p:txBody>
      </p:sp>
    </p:spTree>
    <p:extLst>
      <p:ext uri="{BB962C8B-B14F-4D97-AF65-F5344CB8AC3E}">
        <p14:creationId xmlns="" xmlns:p14="http://schemas.microsoft.com/office/powerpoint/2010/main" val="2689798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kern="1200" dirty="0" smtClean="0">
                <a:solidFill>
                  <a:schemeClr val="tx1"/>
                </a:solidFill>
                <a:latin typeface="+mn-lt"/>
                <a:ea typeface="+mn-ea"/>
                <a:cs typeface="+mn-cs"/>
              </a:rPr>
              <a:t>Review – Three Essential Components of Present Value Calculation:</a:t>
            </a:r>
          </a:p>
          <a:p>
            <a:r>
              <a:rPr lang="en-US" sz="1200" kern="1200" dirty="0" smtClean="0">
                <a:solidFill>
                  <a:schemeClr val="tx1"/>
                </a:solidFill>
                <a:latin typeface="+mn-lt"/>
                <a:ea typeface="+mn-ea"/>
                <a:cs typeface="+mn-cs"/>
              </a:rPr>
              <a:t>1.  Discount Rate:</a:t>
            </a:r>
          </a:p>
          <a:p>
            <a:r>
              <a:rPr lang="en-US" sz="1200" kern="1200" dirty="0" smtClean="0">
                <a:solidFill>
                  <a:schemeClr val="tx1"/>
                </a:solidFill>
                <a:latin typeface="+mn-lt"/>
                <a:ea typeface="+mn-ea"/>
                <a:cs typeface="+mn-cs"/>
              </a:rPr>
              <a:t>a.  Similar to an Interest Rate or Inflation Rate</a:t>
            </a:r>
          </a:p>
          <a:p>
            <a:pPr lvl="1"/>
            <a:r>
              <a:rPr lang="en-US" sz="1200" kern="1200" dirty="0" smtClean="0">
                <a:solidFill>
                  <a:schemeClr val="tx1"/>
                </a:solidFill>
                <a:latin typeface="+mn-lt"/>
                <a:ea typeface="+mn-ea"/>
                <a:cs typeface="+mn-cs"/>
              </a:rPr>
              <a:t>Stated as an annual rate</a:t>
            </a:r>
          </a:p>
          <a:p>
            <a:r>
              <a:rPr lang="en-US" sz="1200" kern="1200" dirty="0" smtClean="0">
                <a:solidFill>
                  <a:schemeClr val="tx1"/>
                </a:solidFill>
                <a:latin typeface="+mn-lt"/>
                <a:ea typeface="+mn-ea"/>
                <a:cs typeface="+mn-cs"/>
              </a:rPr>
              <a:t>2.  Cash Flow:</a:t>
            </a:r>
          </a:p>
          <a:p>
            <a:r>
              <a:rPr lang="en-US" sz="1200" kern="1200" dirty="0" smtClean="0">
                <a:solidFill>
                  <a:schemeClr val="tx1"/>
                </a:solidFill>
                <a:latin typeface="+mn-lt"/>
                <a:ea typeface="+mn-ea"/>
                <a:cs typeface="+mn-cs"/>
              </a:rPr>
              <a:t>a.  May be an Inflow, an Outflow or a Combination</a:t>
            </a:r>
          </a:p>
          <a:p>
            <a:pPr lvl="1"/>
            <a:r>
              <a:rPr lang="en-US" sz="1200" kern="1200" dirty="0" smtClean="0">
                <a:solidFill>
                  <a:schemeClr val="tx1"/>
                </a:solidFill>
                <a:latin typeface="+mn-lt"/>
                <a:ea typeface="+mn-ea"/>
                <a:cs typeface="+mn-cs"/>
              </a:rPr>
              <a:t>Multiple Equal Cash Flows over equal time periods are an Annuity </a:t>
            </a:r>
          </a:p>
          <a:p>
            <a:r>
              <a:rPr lang="en-US" sz="1200" kern="1200" dirty="0" smtClean="0">
                <a:solidFill>
                  <a:schemeClr val="tx1"/>
                </a:solidFill>
                <a:latin typeface="+mn-lt"/>
                <a:ea typeface="+mn-ea"/>
                <a:cs typeface="+mn-cs"/>
              </a:rPr>
              <a:t> 3.  Number of Discount Periods:</a:t>
            </a:r>
          </a:p>
          <a:p>
            <a:r>
              <a:rPr lang="en-US" sz="1200" kern="1200" dirty="0" smtClean="0">
                <a:solidFill>
                  <a:schemeClr val="tx1"/>
                </a:solidFill>
                <a:latin typeface="+mn-lt"/>
                <a:ea typeface="+mn-ea"/>
                <a:cs typeface="+mn-cs"/>
              </a:rPr>
              <a:t>a.  Stated in years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54</a:t>
            </a:fld>
            <a:endParaRPr lang="en-US"/>
          </a:p>
        </p:txBody>
      </p:sp>
    </p:spTree>
    <p:extLst>
      <p:ext uri="{BB962C8B-B14F-4D97-AF65-F5344CB8AC3E}">
        <p14:creationId xmlns="" xmlns:p14="http://schemas.microsoft.com/office/powerpoint/2010/main" val="33742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 – Net Present Value Equation: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Net Present Value = (PV of Cash Flow</a:t>
            </a:r>
            <a:r>
              <a:rPr lang="en-US" sz="1200" kern="1200" baseline="-25000" dirty="0" smtClean="0">
                <a:solidFill>
                  <a:schemeClr val="tx1"/>
                </a:solidFill>
                <a:latin typeface="+mn-lt"/>
                <a:ea typeface="+mn-ea"/>
                <a:cs typeface="+mn-cs"/>
              </a:rPr>
              <a:t>0</a:t>
            </a:r>
            <a:r>
              <a:rPr lang="en-US" sz="1200" kern="1200" dirty="0" smtClean="0">
                <a:solidFill>
                  <a:schemeClr val="tx1"/>
                </a:solidFill>
                <a:latin typeface="+mn-lt"/>
                <a:ea typeface="+mn-ea"/>
                <a:cs typeface="+mn-cs"/>
              </a:rPr>
              <a:t>) + (PV of Cash Flow</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 (PV of Cash Flow</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…PV of Cash Flow</a:t>
            </a:r>
            <a:r>
              <a:rPr lang="en-US" sz="1200" kern="1200" baseline="-25000" dirty="0" smtClean="0">
                <a:solidFill>
                  <a:schemeClr val="tx1"/>
                </a:solidFill>
                <a:latin typeface="+mn-lt"/>
                <a:ea typeface="+mn-ea"/>
                <a:cs typeface="+mn-cs"/>
              </a:rPr>
              <a:t>n</a:t>
            </a:r>
            <a:r>
              <a:rPr lang="en-US" sz="1200" kern="1200" dirty="0" smtClean="0">
                <a:solidFill>
                  <a:schemeClr val="tx1"/>
                </a:solidFill>
                <a:latin typeface="+mn-lt"/>
                <a:ea typeface="+mn-ea"/>
                <a:cs typeface="+mn-cs"/>
              </a:rPr>
              <a:t> = Cash Flow</a:t>
            </a:r>
            <a:r>
              <a:rPr lang="en-US" sz="1200" kern="1200" baseline="-25000" dirty="0" smtClean="0">
                <a:solidFill>
                  <a:schemeClr val="tx1"/>
                </a:solidFill>
                <a:latin typeface="+mn-lt"/>
                <a:ea typeface="+mn-ea"/>
                <a:cs typeface="+mn-cs"/>
              </a:rPr>
              <a:t>n</a:t>
            </a:r>
            <a:r>
              <a:rPr lang="en-US" sz="1200" kern="1200" dirty="0" smtClean="0">
                <a:solidFill>
                  <a:schemeClr val="tx1"/>
                </a:solidFill>
                <a:latin typeface="+mn-lt"/>
                <a:ea typeface="+mn-ea"/>
                <a:cs typeface="+mn-cs"/>
              </a:rPr>
              <a:t> * % Factor</a:t>
            </a:r>
            <a:r>
              <a:rPr lang="en-US" sz="1200" kern="1200" baseline="-25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“n” refers to the year and %Factor refers to the PV factor from the table for the appropriate percentage and year. </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55</a:t>
            </a:fld>
            <a:endParaRPr lang="en-US"/>
          </a:p>
        </p:txBody>
      </p:sp>
    </p:spTree>
    <p:extLst>
      <p:ext uri="{BB962C8B-B14F-4D97-AF65-F5344CB8AC3E}">
        <p14:creationId xmlns="" xmlns:p14="http://schemas.microsoft.com/office/powerpoint/2010/main" val="3937084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kern="1200" dirty="0" smtClean="0">
                <a:solidFill>
                  <a:schemeClr val="tx1"/>
                </a:solidFill>
                <a:latin typeface="+mn-lt"/>
                <a:ea typeface="+mn-ea"/>
                <a:cs typeface="+mn-cs"/>
              </a:rPr>
              <a:t>Indifference Point: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The Indifference Point or breakeven is the point at which the NPV equals zero</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2. Given all the components of the equation but one we can:</a:t>
            </a:r>
          </a:p>
          <a:p>
            <a:r>
              <a:rPr lang="en-US" sz="1200" kern="1200" dirty="0" smtClean="0">
                <a:solidFill>
                  <a:schemeClr val="tx1"/>
                </a:solidFill>
                <a:latin typeface="+mn-lt"/>
                <a:ea typeface="+mn-ea"/>
                <a:cs typeface="+mn-cs"/>
              </a:rPr>
              <a:t>     a.  Set the equation equal to zero</a:t>
            </a:r>
          </a:p>
          <a:p>
            <a:r>
              <a:rPr lang="en-US" sz="1200" kern="1200" dirty="0" smtClean="0">
                <a:solidFill>
                  <a:schemeClr val="tx1"/>
                </a:solidFill>
                <a:latin typeface="+mn-lt"/>
                <a:ea typeface="+mn-ea"/>
                <a:cs typeface="+mn-cs"/>
              </a:rPr>
              <a:t>     b.  Solve for the unknown variable to identify the Indifference Point in terms of that variable</a:t>
            </a:r>
          </a:p>
          <a:p>
            <a:endParaRPr lang="en-US" sz="9700"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56</a:t>
            </a:fld>
            <a:endParaRPr lang="en-US"/>
          </a:p>
        </p:txBody>
      </p:sp>
    </p:spTree>
    <p:extLst>
      <p:ext uri="{BB962C8B-B14F-4D97-AF65-F5344CB8AC3E}">
        <p14:creationId xmlns="" xmlns:p14="http://schemas.microsoft.com/office/powerpoint/2010/main" val="3203948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kern="1200" dirty="0" smtClean="0">
                <a:solidFill>
                  <a:schemeClr val="tx1"/>
                </a:solidFill>
                <a:latin typeface="+mn-lt"/>
                <a:ea typeface="+mn-ea"/>
                <a:cs typeface="+mn-cs"/>
              </a:rPr>
              <a:t>Indifference Point: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1. Remember:</a:t>
            </a:r>
          </a:p>
          <a:p>
            <a:r>
              <a:rPr lang="en-US" sz="1200" kern="1200" dirty="0" smtClean="0">
                <a:solidFill>
                  <a:schemeClr val="tx1"/>
                </a:solidFill>
                <a:latin typeface="+mn-lt"/>
                <a:ea typeface="+mn-ea"/>
                <a:cs typeface="+mn-cs"/>
              </a:rPr>
              <a:t>     a.  Proposed future cash flows or benefits are based on assumptions</a:t>
            </a:r>
          </a:p>
          <a:p>
            <a:r>
              <a:rPr lang="en-US" sz="1200" kern="1200" dirty="0" smtClean="0">
                <a:solidFill>
                  <a:schemeClr val="tx1"/>
                </a:solidFill>
                <a:latin typeface="+mn-lt"/>
                <a:ea typeface="+mn-ea"/>
                <a:cs typeface="+mn-cs"/>
              </a:rPr>
              <a:t>     b.  Discount rates are based on assumptions</a:t>
            </a:r>
          </a:p>
          <a:p>
            <a:r>
              <a:rPr lang="en-US" sz="1200" kern="1200" dirty="0" smtClean="0">
                <a:solidFill>
                  <a:schemeClr val="tx1"/>
                </a:solidFill>
                <a:latin typeface="+mn-lt"/>
                <a:ea typeface="+mn-ea"/>
                <a:cs typeface="+mn-cs"/>
              </a:rPr>
              <a:t>     c.  Useful life of project is based on assumption</a:t>
            </a:r>
          </a:p>
          <a:p>
            <a:r>
              <a:rPr lang="en-US" sz="1200" kern="1200" dirty="0" smtClean="0">
                <a:solidFill>
                  <a:schemeClr val="tx1"/>
                </a:solidFill>
                <a:latin typeface="+mn-lt"/>
                <a:ea typeface="+mn-ea"/>
                <a:cs typeface="+mn-cs"/>
              </a:rPr>
              <a:t>     d.  Assumptions should be tested for validity through what-if scenarios or breakeven analysis</a:t>
            </a:r>
          </a:p>
          <a:p>
            <a:endParaRPr lang="en-US" sz="9700"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57</a:t>
            </a:fld>
            <a:endParaRPr lang="en-US"/>
          </a:p>
        </p:txBody>
      </p:sp>
    </p:spTree>
    <p:extLst>
      <p:ext uri="{BB962C8B-B14F-4D97-AF65-F5344CB8AC3E}">
        <p14:creationId xmlns="" xmlns:p14="http://schemas.microsoft.com/office/powerpoint/2010/main" val="4196734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kern="1200" dirty="0" smtClean="0">
                <a:solidFill>
                  <a:schemeClr val="tx1"/>
                </a:solidFill>
                <a:latin typeface="+mn-lt"/>
                <a:ea typeface="+mn-ea"/>
                <a:cs typeface="+mn-cs"/>
              </a:rPr>
              <a:t>Net Present Value Example: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1. You are considering the following proposed project:</a:t>
            </a:r>
          </a:p>
          <a:p>
            <a:r>
              <a:rPr lang="en-US" sz="1200" kern="1200" dirty="0" smtClean="0">
                <a:solidFill>
                  <a:schemeClr val="tx1"/>
                </a:solidFill>
                <a:latin typeface="+mn-lt"/>
                <a:ea typeface="+mn-ea"/>
                <a:cs typeface="+mn-cs"/>
              </a:rPr>
              <a:t>a.  Requires $100,000 initial investment now</a:t>
            </a:r>
          </a:p>
          <a:p>
            <a:r>
              <a:rPr lang="en-US" sz="1200" kern="1200" dirty="0" smtClean="0">
                <a:solidFill>
                  <a:schemeClr val="tx1"/>
                </a:solidFill>
                <a:latin typeface="+mn-lt"/>
                <a:ea typeface="+mn-ea"/>
                <a:cs typeface="+mn-cs"/>
              </a:rPr>
              <a:t>b.  Is expected to yield $100,000 per year for the next two years</a:t>
            </a:r>
          </a:p>
          <a:p>
            <a:r>
              <a:rPr lang="en-US" sz="1200" kern="1200" dirty="0" smtClean="0">
                <a:solidFill>
                  <a:schemeClr val="tx1"/>
                </a:solidFill>
                <a:latin typeface="+mn-lt"/>
                <a:ea typeface="+mn-ea"/>
                <a:cs typeface="+mn-cs"/>
              </a:rPr>
              <a:t>c.  Assume a 12% discount rate</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58</a:t>
            </a:fld>
            <a:endParaRPr lang="en-US"/>
          </a:p>
        </p:txBody>
      </p:sp>
    </p:spTree>
    <p:extLst>
      <p:ext uri="{BB962C8B-B14F-4D97-AF65-F5344CB8AC3E}">
        <p14:creationId xmlns="" xmlns:p14="http://schemas.microsoft.com/office/powerpoint/2010/main" val="3744122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 – Steps in Calculating Net Present Value: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Identify the key variables:</a:t>
            </a:r>
          </a:p>
          <a:p>
            <a:r>
              <a:rPr lang="en-US" sz="1200" kern="1200" dirty="0" smtClean="0">
                <a:solidFill>
                  <a:schemeClr val="tx1"/>
                </a:solidFill>
                <a:latin typeface="+mn-lt"/>
                <a:ea typeface="+mn-ea"/>
                <a:cs typeface="+mn-cs"/>
              </a:rPr>
              <a:t>a.  Cash flows:  Initial Investment (-$100k) and Annual Cash Inflows (+$100K each)</a:t>
            </a:r>
          </a:p>
          <a:p>
            <a:r>
              <a:rPr lang="en-US" sz="1200" kern="1200" dirty="0" smtClean="0">
                <a:solidFill>
                  <a:schemeClr val="tx1"/>
                </a:solidFill>
                <a:latin typeface="+mn-lt"/>
                <a:ea typeface="+mn-ea"/>
                <a:cs typeface="+mn-cs"/>
              </a:rPr>
              <a:t>b.  Discount Rate (12%)</a:t>
            </a:r>
          </a:p>
          <a:p>
            <a:pPr lvl="1"/>
            <a:r>
              <a:rPr lang="en-US" sz="1200" kern="1200" dirty="0" smtClean="0">
                <a:solidFill>
                  <a:schemeClr val="tx1"/>
                </a:solidFill>
                <a:latin typeface="+mn-lt"/>
                <a:ea typeface="+mn-ea"/>
                <a:cs typeface="+mn-cs"/>
              </a:rPr>
              <a:t>Time Periods (2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Build a timeline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Identify the appropriate PV Factor(s) and multiply to calculate PV of each cash flow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Sum all discounted cash flows</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59</a:t>
            </a:fld>
            <a:endParaRPr lang="en-US"/>
          </a:p>
        </p:txBody>
      </p:sp>
    </p:spTree>
    <p:extLst>
      <p:ext uri="{BB962C8B-B14F-4D97-AF65-F5344CB8AC3E}">
        <p14:creationId xmlns="" xmlns:p14="http://schemas.microsoft.com/office/powerpoint/2010/main" val="216381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90000"/>
              </a:lnSpc>
              <a:defRPr/>
            </a:pPr>
            <a:r>
              <a:rPr lang="en-US" sz="1300" dirty="0"/>
              <a:t>Activity Step 1: Describe the concept of indifference point or </a:t>
            </a:r>
            <a:r>
              <a:rPr lang="en-US" sz="1300" dirty="0" smtClean="0"/>
              <a:t>tradeoff</a:t>
            </a:r>
          </a:p>
          <a:p>
            <a:pPr defTabSz="966612">
              <a:lnSpc>
                <a:spcPct val="90000"/>
              </a:lnSpc>
              <a:defRPr/>
            </a:pPr>
            <a:endParaRPr lang="en-US" sz="1300" dirty="0" smtClean="0"/>
          </a:p>
          <a:p>
            <a:pPr defTabSz="966612">
              <a:lnSpc>
                <a:spcPct val="90000"/>
              </a:lnSpc>
              <a:defRPr/>
            </a:pPr>
            <a:r>
              <a:rPr lang="en-US" sz="1300" dirty="0" smtClean="0"/>
              <a:t>Tradeoff Theory continues:</a:t>
            </a:r>
          </a:p>
          <a:p>
            <a:pPr defTabSz="966612">
              <a:lnSpc>
                <a:spcPct val="90000"/>
              </a:lnSpc>
              <a:defRPr/>
            </a:pPr>
            <a:endParaRPr lang="en-US" sz="1300" dirty="0"/>
          </a:p>
          <a:p>
            <a:pPr marL="0" marR="0" lvl="1" indent="0" algn="l" defTabSz="966612" rtl="0" eaLnBrk="1" fontAlgn="auto" latinLnBrk="0" hangingPunct="1">
              <a:lnSpc>
                <a:spcPct val="90000"/>
              </a:lnSpc>
              <a:spcBef>
                <a:spcPts val="0"/>
              </a:spcBef>
              <a:spcAft>
                <a:spcPts val="0"/>
              </a:spcAft>
              <a:buClrTx/>
              <a:buSzTx/>
              <a:buFontTx/>
              <a:buNone/>
              <a:tabLst/>
              <a:defRPr/>
            </a:pPr>
            <a:r>
              <a:rPr lang="en-US" sz="1300" dirty="0"/>
              <a:t>Breakeven analysis is one example of a tradeoff.  It identifies the point at which the two cost expressions are equal.  It also identifies the point of tradeoff.  One side of the breakeven point results in loss, the other side results in profit</a:t>
            </a:r>
            <a:r>
              <a:rPr lang="en-US" sz="1300" dirty="0" smtClean="0"/>
              <a:t>. </a:t>
            </a:r>
            <a:endParaRPr lang="en-US" sz="1700" dirty="0"/>
          </a:p>
          <a:p>
            <a:pPr lvl="1" algn="l">
              <a:lnSpc>
                <a:spcPct val="90000"/>
              </a:lnSpc>
              <a:buFontTx/>
              <a:buNone/>
            </a:pPr>
            <a:endParaRPr lang="en-US" dirty="0" smtClean="0"/>
          </a:p>
        </p:txBody>
      </p:sp>
      <p:sp>
        <p:nvSpPr>
          <p:cNvPr id="4" name="Slide Number Placeholder 3"/>
          <p:cNvSpPr>
            <a:spLocks noGrp="1"/>
          </p:cNvSpPr>
          <p:nvPr>
            <p:ph type="sldNum" sz="quarter" idx="10"/>
          </p:nvPr>
        </p:nvSpPr>
        <p:spPr/>
        <p:txBody>
          <a:bodyPr/>
          <a:lstStyle/>
          <a:p>
            <a:fld id="{C3F2C007-070A-42D4-8E72-B242B493D81D}" type="slidenum">
              <a:rPr lang="en-US" smtClean="0"/>
              <a:pPr/>
              <a:t>6</a:t>
            </a:fld>
            <a:endParaRPr lang="en-US"/>
          </a:p>
        </p:txBody>
      </p:sp>
    </p:spTree>
    <p:extLst>
      <p:ext uri="{BB962C8B-B14F-4D97-AF65-F5344CB8AC3E}">
        <p14:creationId xmlns="" xmlns:p14="http://schemas.microsoft.com/office/powerpoint/2010/main" val="29252864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Build a Timeline: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1. The timeline of the cash flows looks like this.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2. The initial investment is a cash outflow represented by a negative.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future cash inflows are represented by positives. </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60</a:t>
            </a:fld>
            <a:endParaRPr lang="en-US"/>
          </a:p>
        </p:txBody>
      </p:sp>
    </p:spTree>
    <p:extLst>
      <p:ext uri="{BB962C8B-B14F-4D97-AF65-F5344CB8AC3E}">
        <p14:creationId xmlns="" xmlns:p14="http://schemas.microsoft.com/office/powerpoint/2010/main" val="2234654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Identify the PV Factors and Multiply:</a:t>
            </a:r>
          </a:p>
          <a:p>
            <a:pPr lvl="0"/>
            <a:r>
              <a:rPr lang="en-US" sz="1200" kern="1200" dirty="0" smtClean="0">
                <a:solidFill>
                  <a:schemeClr val="tx1"/>
                </a:solidFill>
                <a:latin typeface="+mn-lt"/>
                <a:ea typeface="+mn-ea"/>
                <a:cs typeface="+mn-cs"/>
              </a:rPr>
              <a:t>1. This slide covers the NPV of the two projected cash inflows only, NOT the initial investment.  It is appropriate to either discount the two cash flows individually and sum them together, or, since they are equal cash flows over equal time periods, it is also appropriate (and simpler) to use the annuity factor.  Remember that the factor from the annuity table is equal to the sum of the factors from the single cash flow table.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2. NPV = $100,000 * .893 + $100,000 * .797 =  $169,000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Or Using the Annuity Table  NPV = $100,000 * 1.690  =  $169,000</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61</a:t>
            </a:fld>
            <a:endParaRPr lang="en-US"/>
          </a:p>
        </p:txBody>
      </p:sp>
    </p:spTree>
    <p:extLst>
      <p:ext uri="{BB962C8B-B14F-4D97-AF65-F5344CB8AC3E}">
        <p14:creationId xmlns="" xmlns:p14="http://schemas.microsoft.com/office/powerpoint/2010/main" val="1838087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Activity Step 5  Describe the concept of indifference point or tradeoff in relation to multi-period cost scenarios</a:t>
            </a: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Sum the Discounted Cash Flows: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we are summing all discounted cash flows, we’ve included the initial investment.  Remember that the PV factor for the present (Time zero) is always 1.  This is intuitive (it’s ALREADY at present value) but it can also be calculated mathematically:  1/(1+r)</a:t>
            </a:r>
            <a:r>
              <a:rPr lang="en-US" sz="1200" kern="1200" baseline="30000" dirty="0" smtClean="0">
                <a:solidFill>
                  <a:schemeClr val="tx1"/>
                </a:solidFill>
                <a:latin typeface="+mn-lt"/>
                <a:ea typeface="+mn-ea"/>
                <a:cs typeface="+mn-cs"/>
              </a:rPr>
              <a:t>0</a:t>
            </a:r>
            <a:r>
              <a:rPr lang="en-US" sz="1200" kern="1200" dirty="0" smtClean="0">
                <a:solidFill>
                  <a:schemeClr val="tx1"/>
                </a:solidFill>
                <a:latin typeface="+mn-lt"/>
                <a:ea typeface="+mn-ea"/>
                <a:cs typeface="+mn-cs"/>
              </a:rPr>
              <a:t> = 1</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62</a:t>
            </a:fld>
            <a:endParaRPr lang="en-US"/>
          </a:p>
        </p:txBody>
      </p:sp>
    </p:spTree>
    <p:extLst>
      <p:ext uri="{BB962C8B-B14F-4D97-AF65-F5344CB8AC3E}">
        <p14:creationId xmlns="" xmlns:p14="http://schemas.microsoft.com/office/powerpoint/2010/main" val="3290412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Breakeven Net Present Value: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Net Present Value Formula= – Initial  Investment  +  PVA factor * Annual Cash Flow</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Breakeven is the point where:</a:t>
            </a:r>
          </a:p>
          <a:p>
            <a:r>
              <a:rPr lang="en-US" sz="1200" kern="1200" dirty="0" smtClean="0">
                <a:solidFill>
                  <a:schemeClr val="tx1"/>
                </a:solidFill>
                <a:latin typeface="+mn-lt"/>
                <a:ea typeface="+mn-ea"/>
                <a:cs typeface="+mn-cs"/>
              </a:rPr>
              <a:t>     a.  -Initial  Investment  +  PVA factor *Cash Flow = 0</a:t>
            </a:r>
          </a:p>
          <a:p>
            <a:r>
              <a:rPr lang="en-US" sz="1200" kern="1200" dirty="0" smtClean="0">
                <a:solidFill>
                  <a:schemeClr val="tx1"/>
                </a:solidFill>
                <a:latin typeface="+mn-lt"/>
                <a:ea typeface="+mn-ea"/>
                <a:cs typeface="+mn-cs"/>
              </a:rPr>
              <a:t>     b.  Or PVA factor *Cash Flow  = Initial  Investment </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63</a:t>
            </a:fld>
            <a:endParaRPr lang="en-US"/>
          </a:p>
        </p:txBody>
      </p:sp>
    </p:spTree>
    <p:extLst>
      <p:ext uri="{BB962C8B-B14F-4D97-AF65-F5344CB8AC3E}">
        <p14:creationId xmlns="" xmlns:p14="http://schemas.microsoft.com/office/powerpoint/2010/main" val="1706917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5</a:t>
            </a:r>
            <a:r>
              <a:rPr lang="en-US" baseline="0" dirty="0" smtClean="0"/>
              <a:t> </a:t>
            </a:r>
            <a:r>
              <a:rPr lang="en-US" dirty="0" smtClean="0"/>
              <a:t> Describe the concept of indifference point or tradeoff in relation to multi-period cost scenarios</a:t>
            </a:r>
          </a:p>
          <a:p>
            <a:endParaRPr lang="en-US" sz="9700" dirty="0" smtClean="0"/>
          </a:p>
          <a:p>
            <a:r>
              <a:rPr lang="en-US" b="1" dirty="0" smtClean="0"/>
              <a:t>[Students</a:t>
            </a:r>
            <a:r>
              <a:rPr lang="en-US" b="1" baseline="0" dirty="0" smtClean="0"/>
              <a:t> will have blank slides]</a:t>
            </a:r>
          </a:p>
          <a:p>
            <a:endParaRPr lang="en-US" b="1" baseline="0" dirty="0" smtClean="0"/>
          </a:p>
          <a:p>
            <a:r>
              <a:rPr lang="en-US" b="0" baseline="0" dirty="0" smtClean="0"/>
              <a:t>Setting Up the Analysis:</a:t>
            </a:r>
          </a:p>
          <a:p>
            <a:endParaRPr lang="en-US" b="1" baseline="0" dirty="0" smtClean="0"/>
          </a:p>
          <a:p>
            <a:r>
              <a:rPr lang="en-US" b="0" dirty="0" smtClean="0"/>
              <a:t>1.  Cost </a:t>
            </a:r>
            <a:r>
              <a:rPr lang="en-US" dirty="0" smtClean="0"/>
              <a:t>Expression for this Project is?</a:t>
            </a:r>
          </a:p>
          <a:p>
            <a:endParaRPr lang="en-US" dirty="0" smtClean="0"/>
          </a:p>
          <a:p>
            <a:r>
              <a:rPr lang="en-US" dirty="0" smtClean="0"/>
              <a:t>2.  Set Cost Expression Equal to Zero, Solve for Annual Cash Flow:</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64</a:t>
            </a:fld>
            <a:endParaRPr lang="en-US"/>
          </a:p>
        </p:txBody>
      </p:sp>
    </p:spTree>
    <p:extLst>
      <p:ext uri="{BB962C8B-B14F-4D97-AF65-F5344CB8AC3E}">
        <p14:creationId xmlns="" xmlns:p14="http://schemas.microsoft.com/office/powerpoint/2010/main" val="3419327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Setting up the Analysis:</a:t>
            </a:r>
          </a:p>
          <a:p>
            <a:pPr lvl="0"/>
            <a:r>
              <a:rPr lang="en-US" sz="1200" kern="1200" dirty="0" smtClean="0">
                <a:solidFill>
                  <a:schemeClr val="tx1"/>
                </a:solidFill>
                <a:latin typeface="+mn-lt"/>
                <a:ea typeface="+mn-ea"/>
                <a:cs typeface="+mn-cs"/>
              </a:rPr>
              <a:t>Cost Expression for this Project is:  NPV = -$100,000 + ($100,000 * 1.690)  </a:t>
            </a:r>
            <a:r>
              <a:rPr lang="en-US" sz="1200" b="1" kern="1200" dirty="0" smtClean="0">
                <a:solidFill>
                  <a:schemeClr val="tx1"/>
                </a:solidFill>
                <a:latin typeface="+mn-lt"/>
                <a:ea typeface="+mn-ea"/>
                <a:cs typeface="+mn-cs"/>
              </a:rPr>
              <a:t>=  $69,000</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(Go to the next VG)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65</a:t>
            </a:fld>
            <a:endParaRPr lang="en-US"/>
          </a:p>
        </p:txBody>
      </p:sp>
    </p:spTree>
    <p:extLst>
      <p:ext uri="{BB962C8B-B14F-4D97-AF65-F5344CB8AC3E}">
        <p14:creationId xmlns="" xmlns:p14="http://schemas.microsoft.com/office/powerpoint/2010/main" val="842877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dirty="0"/>
          </a:p>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Solving the Equation:</a:t>
            </a:r>
          </a:p>
          <a:p>
            <a:pPr lvl="0"/>
            <a:r>
              <a:rPr lang="en-US" sz="1200" kern="1200" dirty="0" smtClean="0">
                <a:solidFill>
                  <a:schemeClr val="tx1"/>
                </a:solidFill>
                <a:latin typeface="+mn-lt"/>
                <a:ea typeface="+mn-ea"/>
                <a:cs typeface="+mn-cs"/>
              </a:rPr>
              <a:t>Set Cost Expression Equal to Zero, Solve for Annual Cash Flow:  NPV = -$100,000 + (Cash Flow* 1.690)  </a:t>
            </a:r>
            <a:r>
              <a:rPr lang="en-US" sz="1200" b="1" kern="1200" dirty="0" smtClean="0">
                <a:solidFill>
                  <a:schemeClr val="tx1"/>
                </a:solidFill>
                <a:latin typeface="+mn-lt"/>
                <a:ea typeface="+mn-ea"/>
                <a:cs typeface="+mn-cs"/>
              </a:rPr>
              <a:t>=  0</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(Go to the next VG)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66</a:t>
            </a:fld>
            <a:endParaRPr lang="en-US"/>
          </a:p>
        </p:txBody>
      </p:sp>
    </p:spTree>
    <p:extLst>
      <p:ext uri="{BB962C8B-B14F-4D97-AF65-F5344CB8AC3E}">
        <p14:creationId xmlns="" xmlns:p14="http://schemas.microsoft.com/office/powerpoint/2010/main" val="36425113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Activity Step 5  Describe the concept of indifference point or tradeoff in relation to multi-period cost scenarios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Solving the Equation:</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Adding $100,000 to both sides of the equation gives us:  Cash Flow * 1.690 = $100,000</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(Go to the next VG) </a:t>
            </a:r>
            <a:endParaRPr lang="en-US" sz="1200" kern="1200" dirty="0" smtClean="0">
              <a:solidFill>
                <a:schemeClr val="tx1"/>
              </a:solidFill>
              <a:latin typeface="+mn-lt"/>
              <a:ea typeface="+mn-ea"/>
              <a:cs typeface="+mn-cs"/>
            </a:endParaRPr>
          </a:p>
          <a:p>
            <a:endParaRPr lang="en-US" sz="1300" b="1"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67</a:t>
            </a:fld>
            <a:endParaRPr lang="en-US"/>
          </a:p>
        </p:txBody>
      </p:sp>
    </p:spTree>
    <p:extLst>
      <p:ext uri="{BB962C8B-B14F-4D97-AF65-F5344CB8AC3E}">
        <p14:creationId xmlns="" xmlns:p14="http://schemas.microsoft.com/office/powerpoint/2010/main" val="1219185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dirty="0"/>
          </a:p>
          <a:p>
            <a:r>
              <a:rPr lang="en-US" sz="1200" kern="1200" dirty="0" smtClean="0">
                <a:solidFill>
                  <a:schemeClr val="tx1"/>
                </a:solidFill>
                <a:latin typeface="+mn-lt"/>
                <a:ea typeface="+mn-ea"/>
                <a:cs typeface="+mn-cs"/>
              </a:rPr>
              <a:t>Activity Step 5  Describe the concept of indifference point or tradeoff in relation to multi-period cost scenarios</a:t>
            </a: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Solving the Equation:</a:t>
            </a:r>
          </a:p>
          <a:p>
            <a:pPr lvl="0"/>
            <a:r>
              <a:rPr lang="en-US" sz="1200" kern="1200" dirty="0" smtClean="0">
                <a:solidFill>
                  <a:schemeClr val="tx1"/>
                </a:solidFill>
                <a:latin typeface="+mn-lt"/>
                <a:ea typeface="+mn-ea"/>
                <a:cs typeface="+mn-cs"/>
              </a:rPr>
              <a:t>Divide both sides of the equation by 1.690:  </a:t>
            </a:r>
            <a:r>
              <a:rPr lang="en-US" sz="1200" b="1" kern="1200" dirty="0" smtClean="0">
                <a:solidFill>
                  <a:schemeClr val="tx1"/>
                </a:solidFill>
                <a:latin typeface="+mn-lt"/>
                <a:ea typeface="+mn-ea"/>
                <a:cs typeface="+mn-cs"/>
              </a:rPr>
              <a:t>Cash Flow = $100,000/1.690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(Go to the next VG)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68</a:t>
            </a:fld>
            <a:endParaRPr lang="en-US"/>
          </a:p>
        </p:txBody>
      </p:sp>
    </p:spTree>
    <p:extLst>
      <p:ext uri="{BB962C8B-B14F-4D97-AF65-F5344CB8AC3E}">
        <p14:creationId xmlns="" xmlns:p14="http://schemas.microsoft.com/office/powerpoint/2010/main" val="2013367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Activity Step 5  Describe the concept of indifference point or tradeoff in relation to multi-period cost scenarios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(Review VG with the Students)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Solving the Equation:</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From this point simple division gives us:  Cash Flow = $59,171</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69</a:t>
            </a:fld>
            <a:endParaRPr lang="en-US"/>
          </a:p>
        </p:txBody>
      </p:sp>
    </p:spTree>
    <p:extLst>
      <p:ext uri="{BB962C8B-B14F-4D97-AF65-F5344CB8AC3E}">
        <p14:creationId xmlns="" xmlns:p14="http://schemas.microsoft.com/office/powerpoint/2010/main" val="273012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a:t>Activity Step 1: Describe the concept of indifference point or </a:t>
            </a:r>
            <a:r>
              <a:rPr lang="en-US" dirty="0" smtClean="0"/>
              <a:t>tradeoff</a:t>
            </a:r>
          </a:p>
          <a:p>
            <a:pPr marL="0" lvl="1" defTabSz="966612">
              <a:defRPr/>
            </a:pPr>
            <a:endParaRPr lang="en-US" dirty="0" smtClean="0"/>
          </a:p>
          <a:p>
            <a:pPr marL="0" lvl="1" defTabSz="966612">
              <a:defRPr/>
            </a:pPr>
            <a:r>
              <a:rPr lang="en-US" dirty="0" smtClean="0"/>
              <a:t>What is an Indifference Point?</a:t>
            </a:r>
          </a:p>
          <a:p>
            <a:pPr marL="0" lvl="1" defTabSz="966612">
              <a:defRPr/>
            </a:pPr>
            <a:endParaRPr lang="en-US" dirty="0"/>
          </a:p>
          <a:p>
            <a:pPr marL="228600" indent="-228600">
              <a:buAutoNum type="arabicPeriod"/>
            </a:pPr>
            <a:r>
              <a:rPr lang="en-US" dirty="0" smtClean="0"/>
              <a:t>This</a:t>
            </a:r>
            <a:r>
              <a:rPr lang="en-US" baseline="0" dirty="0" smtClean="0"/>
              <a:t> point of equality can be thought of as a decision point or indifference point.   It is the level of the common variable at which the two are equal.  Above that point, one of the alternatives will be favored.  Below that point, the other will be favored. </a:t>
            </a:r>
          </a:p>
          <a:p>
            <a:pPr marL="228600" indent="-228600">
              <a:buAutoNum type="arabicPeriod"/>
            </a:pPr>
            <a:r>
              <a:rPr lang="en-US" baseline="0" dirty="0" smtClean="0"/>
              <a:t>In the case of Breakeven analysis, revenues above the breakeven point result in profit. If you thought that you could achieve that level of revenue or higher, you would very likely decide in favor of that course of action.  If you thought that revenues would fall short of that level, you would likely NOT choose that course of action.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7</a:t>
            </a:fld>
            <a:endParaRPr lang="en-US"/>
          </a:p>
        </p:txBody>
      </p:sp>
    </p:spTree>
    <p:extLst>
      <p:ext uri="{BB962C8B-B14F-4D97-AF65-F5344CB8AC3E}">
        <p14:creationId xmlns="" xmlns:p14="http://schemas.microsoft.com/office/powerpoint/2010/main" val="908745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Activity Step 5  Describe the concept of indifference point or tradeoff in relation to multi-period cost scenarios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Interpreting the Results:</a:t>
            </a:r>
            <a:endParaRPr lang="en-US" sz="1200" kern="1200" dirty="0" smtClean="0">
              <a:solidFill>
                <a:schemeClr val="tx1"/>
              </a:solidFill>
              <a:latin typeface="+mn-lt"/>
              <a:ea typeface="+mn-ea"/>
              <a:cs typeface="+mn-cs"/>
            </a:endParaRP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Any Annual Cash Flow Greater than $59,171 will Yield a Positive NPV, making the project acceptable</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Would you consider the $100,000 annual cash flow to be a </a:t>
            </a:r>
            <a:r>
              <a:rPr lang="en-US" sz="1200" b="1" i="1" kern="1200" dirty="0" smtClean="0">
                <a:solidFill>
                  <a:schemeClr val="tx1"/>
                </a:solidFill>
                <a:latin typeface="+mn-lt"/>
                <a:ea typeface="+mn-ea"/>
                <a:cs typeface="+mn-cs"/>
              </a:rPr>
              <a:t>sensitive</a:t>
            </a:r>
            <a:r>
              <a:rPr lang="en-US" sz="1200" b="1" kern="1200" dirty="0" smtClean="0">
                <a:solidFill>
                  <a:schemeClr val="tx1"/>
                </a:solidFill>
                <a:latin typeface="+mn-lt"/>
                <a:ea typeface="+mn-ea"/>
                <a:cs typeface="+mn-cs"/>
              </a:rPr>
              <a:t> variable?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Why or why not?</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  There seems to be plenty of cushion in the $100K annual cash flow estimate.  The cash flow could decrease by more than 40% and still yield a positive NPV.  This would tend to argue against this being a sensitive variable in this particular case.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70</a:t>
            </a:fld>
            <a:endParaRPr lang="en-US"/>
          </a:p>
        </p:txBody>
      </p:sp>
    </p:spTree>
    <p:extLst>
      <p:ext uri="{BB962C8B-B14F-4D97-AF65-F5344CB8AC3E}">
        <p14:creationId xmlns="" xmlns:p14="http://schemas.microsoft.com/office/powerpoint/2010/main" val="842433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5</a:t>
            </a:r>
            <a:r>
              <a:rPr lang="en-US" baseline="0" dirty="0" smtClean="0"/>
              <a:t> </a:t>
            </a:r>
            <a:r>
              <a:rPr lang="en-US" dirty="0" smtClean="0"/>
              <a:t> Describe the concept of indifference point or tradeoff in relation to multi-period cost scenarios</a:t>
            </a:r>
          </a:p>
          <a:p>
            <a:endParaRPr lang="en-US" sz="9700" dirty="0" smtClean="0"/>
          </a:p>
          <a:p>
            <a:r>
              <a:rPr lang="en-US" sz="9700" dirty="0" smtClean="0"/>
              <a:t>Tradeoff Questions – Initial Investment:</a:t>
            </a:r>
          </a:p>
          <a:p>
            <a:endParaRPr lang="en-US" sz="9700" dirty="0" smtClean="0"/>
          </a:p>
          <a:p>
            <a:pPr marL="514350" indent="-514350">
              <a:buAutoNum type="arabicPeriod"/>
            </a:pPr>
            <a:r>
              <a:rPr lang="en-US" sz="3000" dirty="0" smtClean="0"/>
              <a:t>We have solved for breakeven annual cash flow.  Now let’s look at the initial investment variable.</a:t>
            </a:r>
          </a:p>
          <a:p>
            <a:pPr marL="514350" indent="-514350">
              <a:buAutoNum type="arabicPeriod"/>
            </a:pPr>
            <a:endParaRPr lang="en-US" sz="3000" dirty="0" smtClean="0"/>
          </a:p>
          <a:p>
            <a:pPr marL="514350" indent="-514350">
              <a:buAutoNum type="arabicPeriod"/>
            </a:pPr>
            <a:r>
              <a:rPr lang="en-US" sz="3000" dirty="0" smtClean="0"/>
              <a:t>What Initial Investment would yield NPV of zero?</a:t>
            </a:r>
          </a:p>
          <a:p>
            <a:pPr marL="514350" indent="-514350">
              <a:buAutoNum type="arabicPeriod"/>
            </a:pPr>
            <a:endParaRPr lang="en-US" sz="3000" dirty="0" smtClean="0"/>
          </a:p>
          <a:p>
            <a:pPr marL="457200" indent="-457200">
              <a:buAutoNum type="arabicPeriod" startAt="3"/>
            </a:pPr>
            <a:r>
              <a:rPr lang="en-US" sz="2500" dirty="0" smtClean="0"/>
              <a:t>Answer is fairly intuitive:   Initial Investment + PVA * $100,000 = 0,</a:t>
            </a:r>
            <a:r>
              <a:rPr lang="en-US" sz="2500" baseline="0" dirty="0" smtClean="0"/>
              <a:t> </a:t>
            </a:r>
            <a:r>
              <a:rPr lang="en-US" sz="2500" dirty="0" smtClean="0"/>
              <a:t>Initial Investment = PVA * $100,000,</a:t>
            </a:r>
            <a:r>
              <a:rPr lang="en-US" sz="2500" baseline="0" dirty="0" smtClean="0"/>
              <a:t> </a:t>
            </a:r>
            <a:r>
              <a:rPr lang="en-US" sz="2500" dirty="0" smtClean="0"/>
              <a:t>Initial Investment = 1.690 * $100,000,</a:t>
            </a:r>
            <a:r>
              <a:rPr lang="en-US" sz="2500" baseline="0" dirty="0" smtClean="0"/>
              <a:t> </a:t>
            </a:r>
            <a:r>
              <a:rPr lang="en-US" sz="2500" dirty="0" smtClean="0"/>
              <a:t>Initial Investment = $169,000</a:t>
            </a:r>
          </a:p>
          <a:p>
            <a:pPr marL="457200" indent="-457200">
              <a:buAutoNum type="arabicPeriod" startAt="3"/>
            </a:pPr>
            <a:endParaRPr lang="en-US" sz="2500" dirty="0" smtClean="0"/>
          </a:p>
          <a:p>
            <a:pPr marL="457200" indent="-457200">
              <a:buNone/>
            </a:pPr>
            <a:r>
              <a:rPr lang="en-US" sz="2500" dirty="0" smtClean="0"/>
              <a:t>4.        Having this information is useful in negotiating a price:</a:t>
            </a:r>
          </a:p>
          <a:p>
            <a:pPr lvl="1"/>
            <a:r>
              <a:rPr lang="en-US" sz="2500" dirty="0" smtClean="0"/>
              <a:t>It answers the question, “What is the </a:t>
            </a:r>
            <a:r>
              <a:rPr lang="en-US" sz="2500" i="1" dirty="0" smtClean="0"/>
              <a:t>most</a:t>
            </a:r>
            <a:r>
              <a:rPr lang="en-US" sz="2500" dirty="0" smtClean="0"/>
              <a:t> we should pay for the project given these assumptions?”  Since our price or initial investment is well below this number, the price seems reasonable.</a:t>
            </a:r>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71</a:t>
            </a:fld>
            <a:endParaRPr lang="en-US"/>
          </a:p>
        </p:txBody>
      </p:sp>
    </p:spTree>
    <p:extLst>
      <p:ext uri="{BB962C8B-B14F-4D97-AF65-F5344CB8AC3E}">
        <p14:creationId xmlns="" xmlns:p14="http://schemas.microsoft.com/office/powerpoint/2010/main" val="2197170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 on Learning:</a:t>
            </a:r>
          </a:p>
          <a:p>
            <a:endParaRPr lang="en-US" dirty="0" smtClean="0"/>
          </a:p>
          <a:p>
            <a:r>
              <a:rPr lang="en-US" dirty="0" smtClean="0"/>
              <a:t>Q. What is the basic equation for net present value of an annuity? </a:t>
            </a:r>
            <a:r>
              <a:rPr lang="en-US" b="1" dirty="0" smtClean="0"/>
              <a:t>A. – initial investment + cash flow</a:t>
            </a:r>
            <a:r>
              <a:rPr lang="en-US" b="1" baseline="0" dirty="0" smtClean="0"/>
              <a:t> * PV Annuity factor (%,n)</a:t>
            </a:r>
          </a:p>
          <a:p>
            <a:endParaRPr lang="en-US" b="1" dirty="0" smtClean="0"/>
          </a:p>
          <a:p>
            <a:r>
              <a:rPr lang="en-US" dirty="0" smtClean="0"/>
              <a:t>Q. Why might it be useful to know the breakeven cash flow? </a:t>
            </a:r>
            <a:r>
              <a:rPr lang="en-US" b="1" dirty="0" smtClean="0"/>
              <a:t>A.</a:t>
            </a:r>
            <a:r>
              <a:rPr lang="en-US" b="1" baseline="0" dirty="0" smtClean="0"/>
              <a:t> This gives us our “reality check”.  It tells us the point of indifference, above which the course of action is favorable, below which it is unfavorable. </a:t>
            </a:r>
            <a:endParaRPr lang="en-US" b="1" dirty="0" smtClean="0"/>
          </a:p>
          <a:p>
            <a:endParaRPr lang="en-US" dirty="0"/>
          </a:p>
        </p:txBody>
      </p:sp>
      <p:sp>
        <p:nvSpPr>
          <p:cNvPr id="4" name="Slide Number Placeholder 3"/>
          <p:cNvSpPr>
            <a:spLocks noGrp="1"/>
          </p:cNvSpPr>
          <p:nvPr>
            <p:ph type="sldNum" sz="quarter" idx="10"/>
          </p:nvPr>
        </p:nvSpPr>
        <p:spPr/>
        <p:txBody>
          <a:bodyPr/>
          <a:lstStyle/>
          <a:p>
            <a:fld id="{35670CAE-9A37-4513-9C12-E74E3017A5B7}" type="slidenum">
              <a:rPr lang="en-US" smtClean="0"/>
              <a:pPr/>
              <a:t>72</a:t>
            </a:fld>
            <a:endParaRPr lang="en-US"/>
          </a:p>
        </p:txBody>
      </p:sp>
    </p:spTree>
    <p:extLst>
      <p:ext uri="{BB962C8B-B14F-4D97-AF65-F5344CB8AC3E}">
        <p14:creationId xmlns="" xmlns:p14="http://schemas.microsoft.com/office/powerpoint/2010/main" val="3327842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Practical Exercises:</a:t>
            </a:r>
            <a:endParaRPr lang="en-US" b="1"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73</a:t>
            </a:fld>
            <a:endParaRPr lang="en-US"/>
          </a:p>
        </p:txBody>
      </p:sp>
    </p:spTree>
    <p:extLst>
      <p:ext uri="{BB962C8B-B14F-4D97-AF65-F5344CB8AC3E}">
        <p14:creationId xmlns="" xmlns:p14="http://schemas.microsoft.com/office/powerpoint/2010/main" val="392928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a:t>Activity Step 1: Describe the concept of indifference point or </a:t>
            </a:r>
            <a:r>
              <a:rPr lang="en-US" dirty="0" smtClean="0"/>
              <a:t>tradeoff</a:t>
            </a:r>
          </a:p>
          <a:p>
            <a:pPr marL="0" lvl="1" defTabSz="966612">
              <a:defRPr/>
            </a:pPr>
            <a:endParaRPr lang="en-US" dirty="0" smtClean="0"/>
          </a:p>
          <a:p>
            <a:pPr marL="0" lvl="1" defTabSz="966612">
              <a:defRPr/>
            </a:pPr>
            <a:r>
              <a:rPr lang="en-US" dirty="0" smtClean="0"/>
              <a:t>Indifference Point Applications:</a:t>
            </a:r>
          </a:p>
          <a:p>
            <a:pPr marL="0" lvl="1" defTabSz="966612">
              <a:defRPr/>
            </a:pPr>
            <a:endParaRPr lang="en-US" dirty="0"/>
          </a:p>
          <a:p>
            <a:pPr marL="228600" lvl="1" indent="-228600" defTabSz="966612">
              <a:buAutoNum type="arabicPeriod"/>
              <a:defRPr/>
            </a:pPr>
            <a:r>
              <a:rPr lang="en-US" dirty="0" smtClean="0"/>
              <a:t>Applications</a:t>
            </a:r>
            <a:r>
              <a:rPr lang="en-US" baseline="0" dirty="0" smtClean="0"/>
              <a:t> for tradeoff or indifference point analysis include evaluating two machines that perform the same task, such as a laser or inkjet printer.  Both produce printed copies, and usage could be stated in terms of printed copies. Inkjet printers are generally cheap to purchase but more expensive on a per-print basis.  Laser printers are more expensive up front but cheaper on a per-print basis. The indifference point would be the point at which the two are equal.  </a:t>
            </a:r>
          </a:p>
          <a:p>
            <a:pPr marL="228600" lvl="1" indent="-228600" defTabSz="966612">
              <a:buAutoNum type="arabicPeriod"/>
              <a:defRPr/>
            </a:pPr>
            <a:r>
              <a:rPr lang="en-US" baseline="0" dirty="0" smtClean="0"/>
              <a:t>Outsourcing vs. insourcing is another application.  There is some level of activity at which the two alternatives are equal, and above that level one of the two will be more favorable.  </a:t>
            </a:r>
          </a:p>
        </p:txBody>
      </p:sp>
      <p:sp>
        <p:nvSpPr>
          <p:cNvPr id="4" name="Slide Number Placeholder 3"/>
          <p:cNvSpPr>
            <a:spLocks noGrp="1"/>
          </p:cNvSpPr>
          <p:nvPr>
            <p:ph type="sldNum" sz="quarter" idx="10"/>
          </p:nvPr>
        </p:nvSpPr>
        <p:spPr/>
        <p:txBody>
          <a:bodyPr/>
          <a:lstStyle/>
          <a:p>
            <a:fld id="{C3F2C007-070A-42D4-8E72-B242B493D81D}" type="slidenum">
              <a:rPr lang="en-US" smtClean="0"/>
              <a:pPr/>
              <a:t>8</a:t>
            </a:fld>
            <a:endParaRPr lang="en-US"/>
          </a:p>
        </p:txBody>
      </p:sp>
    </p:spTree>
    <p:extLst>
      <p:ext uri="{BB962C8B-B14F-4D97-AF65-F5344CB8AC3E}">
        <p14:creationId xmlns="" xmlns:p14="http://schemas.microsoft.com/office/powerpoint/2010/main" val="165617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Check on Learning: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What is an indifference point or tradeoff point?</a:t>
            </a:r>
          </a:p>
          <a:p>
            <a:pPr marL="228600" indent="-228600">
              <a:buAutoNum type="alphaUcPeriod"/>
            </a:pPr>
            <a:r>
              <a:rPr lang="en-US" sz="1200" b="1" kern="1200" dirty="0" smtClean="0">
                <a:solidFill>
                  <a:schemeClr val="tx1"/>
                </a:solidFill>
                <a:effectLst/>
                <a:latin typeface="+mn-lt"/>
                <a:ea typeface="+mn-ea"/>
                <a:cs typeface="+mn-cs"/>
              </a:rPr>
              <a:t>An indifference point is the point where two options are equal.  It is generally stated in terms of a common variable.  Above the indifference point, one of the alternatives will yield lower cost or be more favorable.  Below indifference point, the other alternative will yield lower cost or be more favorable. </a:t>
            </a:r>
          </a:p>
          <a:p>
            <a:pPr marL="228600" indent="-228600">
              <a:buAutoNum type="alphaUcPeriod"/>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is an example of an application of indifference points?</a:t>
            </a:r>
          </a:p>
          <a:p>
            <a:r>
              <a:rPr lang="en-US" sz="1200" b="1" kern="1200" dirty="0" smtClean="0">
                <a:solidFill>
                  <a:schemeClr val="tx1"/>
                </a:solidFill>
                <a:effectLst/>
                <a:latin typeface="+mn-lt"/>
                <a:ea typeface="+mn-ea"/>
                <a:cs typeface="+mn-cs"/>
              </a:rPr>
              <a:t>A.</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Evaluating the cost of two machines that perform the same task, or outsourcing decisions.</a:t>
            </a:r>
          </a:p>
          <a:p>
            <a:endParaRPr lang="en-US" dirty="0"/>
          </a:p>
        </p:txBody>
      </p:sp>
      <p:sp>
        <p:nvSpPr>
          <p:cNvPr id="4" name="Slide Number Placeholder 3"/>
          <p:cNvSpPr>
            <a:spLocks noGrp="1"/>
          </p:cNvSpPr>
          <p:nvPr>
            <p:ph type="sldNum" sz="quarter" idx="10"/>
          </p:nvPr>
        </p:nvSpPr>
        <p:spPr/>
        <p:txBody>
          <a:bodyPr/>
          <a:lstStyle/>
          <a:p>
            <a:fld id="{C3F2C007-070A-42D4-8E72-B242B493D81D}" type="slidenum">
              <a:rPr lang="en-US" smtClean="0"/>
              <a:pPr/>
              <a:t>9</a:t>
            </a:fld>
            <a:endParaRPr lang="en-US"/>
          </a:p>
        </p:txBody>
      </p:sp>
    </p:spTree>
    <p:extLst>
      <p:ext uri="{BB962C8B-B14F-4D97-AF65-F5344CB8AC3E}">
        <p14:creationId xmlns="" xmlns:p14="http://schemas.microsoft.com/office/powerpoint/2010/main" val="336960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gradFill>
            <a:gsLst>
              <a:gs pos="25000">
                <a:schemeClr val="tx2">
                  <a:lumMod val="75000"/>
                </a:schemeClr>
              </a:gs>
              <a:gs pos="100000">
                <a:schemeClr val="accent1">
                  <a:tint val="44500"/>
                  <a:satMod val="160000"/>
                </a:schemeClr>
              </a:gs>
              <a:gs pos="100000">
                <a:schemeClr val="bg1">
                  <a:lumMod val="85000"/>
                  <a:lumOff val="15000"/>
                </a:schemeClr>
              </a:gs>
            </a:gsLst>
            <a:lin ang="5400000" scaled="0"/>
          </a:gradFill>
          <a:effectLst/>
        </p:spPr>
        <p:txBody>
          <a:bodyPr anchor="ctr"/>
          <a:lstStyle>
            <a:lvl1pPr marL="0" indent="0" algn="ctr">
              <a:buNone/>
              <a:defRPr>
                <a:solidFill>
                  <a:schemeClr val="bg1"/>
                </a:solidFill>
                <a:effectLst>
                  <a:innerShdw blurRad="63500" dist="50800" dir="13500000">
                    <a:prstClr val="black">
                      <a:alpha val="50000"/>
                    </a:prstClr>
                  </a:inn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EA74E5-0896-4950-ACA4-DAB040545970}" type="datetime1">
              <a:rPr lang="en-US" smtClean="0"/>
              <a:t>9/2/2011</a:t>
            </a:fld>
            <a:endParaRPr lang="en-US"/>
          </a:p>
        </p:txBody>
      </p:sp>
      <p:sp>
        <p:nvSpPr>
          <p:cNvPr id="5" name="Footer Placeholder 4"/>
          <p:cNvSpPr>
            <a:spLocks noGrp="1"/>
          </p:cNvSpPr>
          <p:nvPr>
            <p:ph type="ftr" sz="quarter" idx="11"/>
          </p:nvPr>
        </p:nvSpPr>
        <p:spPr/>
        <p:txBody>
          <a:bodyPr/>
          <a:lstStyle/>
          <a:p>
            <a:r>
              <a:rPr lang="en-US" smtClean="0"/>
              <a:t>©  2011</a:t>
            </a:r>
            <a:endParaRPr lang="en-US" dirty="0"/>
          </a:p>
        </p:txBody>
      </p:sp>
      <p:sp>
        <p:nvSpPr>
          <p:cNvPr id="6" name="Slide Number Placeholder 5"/>
          <p:cNvSpPr>
            <a:spLocks noGrp="1"/>
          </p:cNvSpPr>
          <p:nvPr>
            <p:ph type="sldNum" sz="quarter" idx="12"/>
          </p:nvPr>
        </p:nvSpPr>
        <p:spPr/>
        <p:txBody>
          <a:bodyPr/>
          <a:lstStyle/>
          <a:p>
            <a:fld id="{F932DD4D-776B-430E-9B02-65813A083C55}" type="slidenum">
              <a:rPr lang="en-US" smtClean="0"/>
              <a:pPr/>
              <a:t>‹#›</a:t>
            </a:fld>
            <a:endParaRPr lang="en-US"/>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81000" y="457201"/>
            <a:ext cx="1213756" cy="1447799"/>
          </a:xfrm>
          <a:prstGeom prst="rect">
            <a:avLst/>
          </a:prstGeom>
          <a:noFill/>
          <a:ln>
            <a:noFill/>
          </a:ln>
          <a:effectLst>
            <a:innerShdw blurRad="114300">
              <a:prstClr val="black"/>
            </a:innerShdw>
            <a:reflection blurRad="63500" stA="50000" endA="275" endPos="40000" dist="127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457200"/>
            <a:ext cx="1713325" cy="1447800"/>
          </a:xfrm>
          <a:prstGeom prst="rect">
            <a:avLst/>
          </a:prstGeom>
          <a:noFill/>
          <a:ln w="9525">
            <a:noFill/>
            <a:miter lim="800000"/>
            <a:headEnd/>
            <a:tailEnd/>
          </a:ln>
          <a:effectLst>
            <a:reflection blurRad="63500" stA="50000" endA="275" endPos="40000" dist="101600" dir="5400000" sy="-100000" algn="bl" rotWithShape="0"/>
          </a:effectLst>
        </p:spPr>
      </p:pic>
    </p:spTree>
    <p:extLst>
      <p:ext uri="{BB962C8B-B14F-4D97-AF65-F5344CB8AC3E}">
        <p14:creationId xmlns="" xmlns:p14="http://schemas.microsoft.com/office/powerpoint/2010/main" val="338734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E3362C-7A3C-4ADC-ADAF-080A11C5D08C}" type="datetime1">
              <a:rPr lang="en-US" smtClean="0"/>
              <a:t>9/2/2011</a:t>
            </a:fld>
            <a:endParaRPr lang="en-US"/>
          </a:p>
        </p:txBody>
      </p:sp>
      <p:sp>
        <p:nvSpPr>
          <p:cNvPr id="5" name="Footer Placeholder 4"/>
          <p:cNvSpPr>
            <a:spLocks noGrp="1"/>
          </p:cNvSpPr>
          <p:nvPr>
            <p:ph type="ftr" sz="quarter" idx="11"/>
          </p:nvPr>
        </p:nvSpPr>
        <p:spPr/>
        <p:txBody>
          <a:bodyPr/>
          <a:lstStyle/>
          <a:p>
            <a:r>
              <a:rPr lang="en-US" smtClean="0"/>
              <a:t>©  2011</a:t>
            </a:r>
            <a:endParaRPr lang="en-US" dirty="0"/>
          </a:p>
        </p:txBody>
      </p:sp>
      <p:sp>
        <p:nvSpPr>
          <p:cNvPr id="6" name="Slide Number Placeholder 5"/>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28952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02D222-76CD-412B-ABC1-44542B19F1EA}" type="datetime1">
              <a:rPr lang="en-US" smtClean="0"/>
              <a:t>9/2/2011</a:t>
            </a:fld>
            <a:endParaRPr lang="en-US"/>
          </a:p>
        </p:txBody>
      </p:sp>
      <p:sp>
        <p:nvSpPr>
          <p:cNvPr id="5" name="Footer Placeholder 4"/>
          <p:cNvSpPr>
            <a:spLocks noGrp="1"/>
          </p:cNvSpPr>
          <p:nvPr>
            <p:ph type="ftr" sz="quarter" idx="11"/>
          </p:nvPr>
        </p:nvSpPr>
        <p:spPr/>
        <p:txBody>
          <a:bodyPr/>
          <a:lstStyle/>
          <a:p>
            <a:r>
              <a:rPr lang="en-US" smtClean="0"/>
              <a:t>©  2011</a:t>
            </a:r>
            <a:endParaRPr lang="en-US" dirty="0"/>
          </a:p>
        </p:txBody>
      </p:sp>
      <p:sp>
        <p:nvSpPr>
          <p:cNvPr id="6" name="Slide Number Placeholder 5"/>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204727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53BDFA-102F-4186-B548-791321F41A7B}" type="datetime1">
              <a:rPr lang="en-US" smtClean="0"/>
              <a:t>9/2/2011</a:t>
            </a:fld>
            <a:endParaRPr lang="en-US"/>
          </a:p>
        </p:txBody>
      </p:sp>
      <p:sp>
        <p:nvSpPr>
          <p:cNvPr id="5" name="Footer Placeholder 4"/>
          <p:cNvSpPr>
            <a:spLocks noGrp="1"/>
          </p:cNvSpPr>
          <p:nvPr>
            <p:ph type="ftr" sz="quarter" idx="11"/>
          </p:nvPr>
        </p:nvSpPr>
        <p:spPr/>
        <p:txBody>
          <a:bodyPr/>
          <a:lstStyle/>
          <a:p>
            <a:r>
              <a:rPr lang="en-US" smtClean="0"/>
              <a:t>©  2011</a:t>
            </a:r>
            <a:endParaRPr lang="en-US" dirty="0"/>
          </a:p>
        </p:txBody>
      </p:sp>
      <p:sp>
        <p:nvSpPr>
          <p:cNvPr id="6" name="Slide Number Placeholder 5"/>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72916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0391D-0D37-43A3-8860-5018160C180E}" type="datetime1">
              <a:rPr lang="en-US" smtClean="0"/>
              <a:t>9/2/2011</a:t>
            </a:fld>
            <a:endParaRPr lang="en-US"/>
          </a:p>
        </p:txBody>
      </p:sp>
      <p:sp>
        <p:nvSpPr>
          <p:cNvPr id="5" name="Footer Placeholder 4"/>
          <p:cNvSpPr>
            <a:spLocks noGrp="1"/>
          </p:cNvSpPr>
          <p:nvPr>
            <p:ph type="ftr" sz="quarter" idx="11"/>
          </p:nvPr>
        </p:nvSpPr>
        <p:spPr/>
        <p:txBody>
          <a:bodyPr/>
          <a:lstStyle/>
          <a:p>
            <a:r>
              <a:rPr lang="en-US" smtClean="0"/>
              <a:t>©  2011</a:t>
            </a:r>
            <a:endParaRPr lang="en-US" dirty="0"/>
          </a:p>
        </p:txBody>
      </p:sp>
      <p:sp>
        <p:nvSpPr>
          <p:cNvPr id="6" name="Slide Number Placeholder 5"/>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35449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65234C-B86C-4930-B539-2F3AD3C45638}" type="datetime1">
              <a:rPr lang="en-US" smtClean="0"/>
              <a:t>9/2/2011</a:t>
            </a:fld>
            <a:endParaRPr lang="en-US"/>
          </a:p>
        </p:txBody>
      </p:sp>
      <p:sp>
        <p:nvSpPr>
          <p:cNvPr id="6" name="Footer Placeholder 5"/>
          <p:cNvSpPr>
            <a:spLocks noGrp="1"/>
          </p:cNvSpPr>
          <p:nvPr>
            <p:ph type="ftr" sz="quarter" idx="11"/>
          </p:nvPr>
        </p:nvSpPr>
        <p:spPr/>
        <p:txBody>
          <a:bodyPr/>
          <a:lstStyle/>
          <a:p>
            <a:r>
              <a:rPr lang="en-US" smtClean="0"/>
              <a:t>©  2011</a:t>
            </a:r>
            <a:endParaRPr lang="en-US" dirty="0"/>
          </a:p>
        </p:txBody>
      </p:sp>
      <p:sp>
        <p:nvSpPr>
          <p:cNvPr id="7" name="Slide Number Placeholder 6"/>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15744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116C7-DD44-48F9-8E34-135B4C460A0A}" type="datetime1">
              <a:rPr lang="en-US" smtClean="0"/>
              <a:t>9/2/2011</a:t>
            </a:fld>
            <a:endParaRPr lang="en-US"/>
          </a:p>
        </p:txBody>
      </p:sp>
      <p:sp>
        <p:nvSpPr>
          <p:cNvPr id="8" name="Footer Placeholder 7"/>
          <p:cNvSpPr>
            <a:spLocks noGrp="1"/>
          </p:cNvSpPr>
          <p:nvPr>
            <p:ph type="ftr" sz="quarter" idx="11"/>
          </p:nvPr>
        </p:nvSpPr>
        <p:spPr/>
        <p:txBody>
          <a:bodyPr/>
          <a:lstStyle/>
          <a:p>
            <a:r>
              <a:rPr lang="en-US" smtClean="0"/>
              <a:t>©  2011</a:t>
            </a:r>
            <a:endParaRPr lang="en-US" dirty="0"/>
          </a:p>
        </p:txBody>
      </p:sp>
      <p:sp>
        <p:nvSpPr>
          <p:cNvPr id="9" name="Slide Number Placeholder 8"/>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42854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F6C56-AEE2-4677-9729-80FC01777906}" type="datetime1">
              <a:rPr lang="en-US" smtClean="0"/>
              <a:t>9/2/2011</a:t>
            </a:fld>
            <a:endParaRPr lang="en-US"/>
          </a:p>
        </p:txBody>
      </p:sp>
      <p:sp>
        <p:nvSpPr>
          <p:cNvPr id="4" name="Footer Placeholder 3"/>
          <p:cNvSpPr>
            <a:spLocks noGrp="1"/>
          </p:cNvSpPr>
          <p:nvPr>
            <p:ph type="ftr" sz="quarter" idx="11"/>
          </p:nvPr>
        </p:nvSpPr>
        <p:spPr/>
        <p:txBody>
          <a:bodyPr/>
          <a:lstStyle/>
          <a:p>
            <a:r>
              <a:rPr lang="en-US" smtClean="0"/>
              <a:t>©  2011</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132063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779EE-A9BC-4800-BF2B-45C8ED683F77}" type="datetime1">
              <a:rPr lang="en-US" smtClean="0"/>
              <a:t>9/2/2011</a:t>
            </a:fld>
            <a:endParaRPr lang="en-US"/>
          </a:p>
        </p:txBody>
      </p:sp>
      <p:sp>
        <p:nvSpPr>
          <p:cNvPr id="3" name="Footer Placeholder 2"/>
          <p:cNvSpPr>
            <a:spLocks noGrp="1"/>
          </p:cNvSpPr>
          <p:nvPr>
            <p:ph type="ftr" sz="quarter" idx="11"/>
          </p:nvPr>
        </p:nvSpPr>
        <p:spPr/>
        <p:txBody>
          <a:bodyPr/>
          <a:lstStyle/>
          <a:p>
            <a:r>
              <a:rPr lang="en-US" smtClean="0"/>
              <a:t>©  2011</a:t>
            </a:r>
            <a:endParaRPr lang="en-US" dirty="0"/>
          </a:p>
        </p:txBody>
      </p:sp>
      <p:sp>
        <p:nvSpPr>
          <p:cNvPr id="4" name="Slide Number Placeholder 3"/>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12184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Arial" pitchFamily="34" charset="0"/>
              <a:buChar char="•"/>
              <a:defRPr sz="2800"/>
            </a:lvl2pPr>
            <a:lvl3pPr marL="1143000" indent="-228600">
              <a:buFont typeface="Arial" pitchFamily="34" charset="0"/>
              <a:buChar char="•"/>
              <a:defRPr sz="2400"/>
            </a:lvl3pPr>
            <a:lvl4pPr marL="1600200" indent="-228600">
              <a:buFont typeface="Arial" pitchFamily="34" charset="0"/>
              <a:buChar char="•"/>
              <a:defRPr sz="2000"/>
            </a:lvl4pPr>
            <a:lvl5pPr marL="2057400" indent="-228600">
              <a:buFont typeface="Arial" pitchFamily="34" charset="0"/>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85110-33FA-4072-A02F-1E703610DF09}" type="datetime1">
              <a:rPr lang="en-US" smtClean="0"/>
              <a:t>9/2/2011</a:t>
            </a:fld>
            <a:endParaRPr lang="en-US"/>
          </a:p>
        </p:txBody>
      </p:sp>
      <p:sp>
        <p:nvSpPr>
          <p:cNvPr id="6" name="Footer Placeholder 5"/>
          <p:cNvSpPr>
            <a:spLocks noGrp="1"/>
          </p:cNvSpPr>
          <p:nvPr>
            <p:ph type="ftr" sz="quarter" idx="11"/>
          </p:nvPr>
        </p:nvSpPr>
        <p:spPr/>
        <p:txBody>
          <a:bodyPr/>
          <a:lstStyle/>
          <a:p>
            <a:r>
              <a:rPr lang="en-US" smtClean="0"/>
              <a:t>©  2011</a:t>
            </a:r>
            <a:endParaRPr lang="en-US" dirty="0"/>
          </a:p>
        </p:txBody>
      </p:sp>
      <p:sp>
        <p:nvSpPr>
          <p:cNvPr id="7" name="Slide Number Placeholder 6"/>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28104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FAC83-F8F1-4349-91E8-F32A34E43C4E}" type="datetime1">
              <a:rPr lang="en-US" smtClean="0"/>
              <a:t>9/2/2011</a:t>
            </a:fld>
            <a:endParaRPr lang="en-US"/>
          </a:p>
        </p:txBody>
      </p:sp>
      <p:sp>
        <p:nvSpPr>
          <p:cNvPr id="6" name="Footer Placeholder 5"/>
          <p:cNvSpPr>
            <a:spLocks noGrp="1"/>
          </p:cNvSpPr>
          <p:nvPr>
            <p:ph type="ftr" sz="quarter" idx="11"/>
          </p:nvPr>
        </p:nvSpPr>
        <p:spPr/>
        <p:txBody>
          <a:bodyPr/>
          <a:lstStyle/>
          <a:p>
            <a:r>
              <a:rPr lang="en-US" smtClean="0"/>
              <a:t>©  2011</a:t>
            </a:r>
            <a:endParaRPr lang="en-US" dirty="0"/>
          </a:p>
        </p:txBody>
      </p:sp>
      <p:sp>
        <p:nvSpPr>
          <p:cNvPr id="7" name="Slide Number Placeholder 6"/>
          <p:cNvSpPr>
            <a:spLocks noGrp="1"/>
          </p:cNvSpPr>
          <p:nvPr>
            <p:ph type="sldNum" sz="quarter" idx="12"/>
          </p:nvPr>
        </p:nvSpPr>
        <p:spPr/>
        <p:txBody>
          <a:body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144735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0DE44-824B-427C-8CF6-31ABA616787B}" type="datetime1">
              <a:rPr lang="en-US" smtClean="0"/>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DD4D-776B-430E-9B02-65813A083C55}" type="slidenum">
              <a:rPr lang="en-US" smtClean="0"/>
              <a:pPr/>
              <a:t>‹#›</a:t>
            </a:fld>
            <a:endParaRPr lang="en-US"/>
          </a:p>
        </p:txBody>
      </p:sp>
    </p:spTree>
    <p:extLst>
      <p:ext uri="{BB962C8B-B14F-4D97-AF65-F5344CB8AC3E}">
        <p14:creationId xmlns="" xmlns:p14="http://schemas.microsoft.com/office/powerpoint/2010/main" val="1362634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1000" cy="1470025"/>
          </a:xfrm>
        </p:spPr>
        <p:txBody>
          <a:bodyPr>
            <a:normAutofit/>
          </a:bodyPr>
          <a:lstStyle/>
          <a:p>
            <a:r>
              <a:rPr lang="en-US" dirty="0"/>
              <a:t>Calculate Point of Indifference Between </a:t>
            </a:r>
            <a:r>
              <a:rPr lang="en-US"/>
              <a:t>Two </a:t>
            </a:r>
            <a:r>
              <a:rPr lang="en-US" smtClean="0"/>
              <a:t>Cost </a:t>
            </a:r>
            <a:r>
              <a:rPr lang="en-US" dirty="0"/>
              <a:t>Scenarios</a:t>
            </a:r>
          </a:p>
        </p:txBody>
      </p:sp>
      <p:sp>
        <p:nvSpPr>
          <p:cNvPr id="3" name="Subtitle 2"/>
          <p:cNvSpPr>
            <a:spLocks noGrp="1"/>
          </p:cNvSpPr>
          <p:nvPr>
            <p:ph type="subTitle" idx="1"/>
          </p:nvPr>
        </p:nvSpPr>
        <p:spPr/>
        <p:txBody>
          <a:bodyPr/>
          <a:lstStyle/>
          <a:p>
            <a:r>
              <a:rPr lang="en-US" dirty="0" smtClean="0"/>
              <a:t>Intermediate Cost Analysis </a:t>
            </a:r>
          </a:p>
          <a:p>
            <a:r>
              <a:rPr lang="en-US" dirty="0" smtClean="0"/>
              <a:t>and Management</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1</a:t>
            </a:fld>
            <a:endParaRPr lang="en-US"/>
          </a:p>
        </p:txBody>
      </p:sp>
    </p:spTree>
    <p:extLst>
      <p:ext uri="{BB962C8B-B14F-4D97-AF65-F5344CB8AC3E}">
        <p14:creationId xmlns="" xmlns:p14="http://schemas.microsoft.com/office/powerpoint/2010/main" val="175580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Applications</a:t>
            </a:r>
            <a:endParaRPr lang="en-US" dirty="0"/>
          </a:p>
        </p:txBody>
      </p:sp>
      <p:sp>
        <p:nvSpPr>
          <p:cNvPr id="3" name="Content Placeholder 2"/>
          <p:cNvSpPr>
            <a:spLocks noGrp="1"/>
          </p:cNvSpPr>
          <p:nvPr>
            <p:ph idx="1"/>
          </p:nvPr>
        </p:nvSpPr>
        <p:spPr/>
        <p:txBody>
          <a:bodyPr>
            <a:normAutofit/>
          </a:bodyPr>
          <a:lstStyle/>
          <a:p>
            <a:r>
              <a:rPr lang="en-US" dirty="0" smtClean="0"/>
              <a:t>Evaluating two Courses of Action:</a:t>
            </a:r>
          </a:p>
          <a:p>
            <a:pPr lvl="1"/>
            <a:r>
              <a:rPr lang="en-US" dirty="0" smtClean="0"/>
              <a:t>Cell phone data plan</a:t>
            </a:r>
          </a:p>
          <a:p>
            <a:pPr lvl="1"/>
            <a:r>
              <a:rPr lang="en-US" dirty="0" smtClean="0"/>
              <a:t>Plan A costs $.50 per MB used</a:t>
            </a:r>
          </a:p>
          <a:p>
            <a:pPr lvl="1"/>
            <a:r>
              <a:rPr lang="en-US" dirty="0" smtClean="0"/>
              <a:t>Plan B costs $20 per month + $.05 per MB used</a:t>
            </a:r>
          </a:p>
          <a:p>
            <a:pPr lvl="1"/>
            <a:r>
              <a:rPr lang="en-US" dirty="0" smtClean="0"/>
              <a:t>Plan A is the obvious choice if usage is low</a:t>
            </a:r>
          </a:p>
          <a:p>
            <a:pPr lvl="1"/>
            <a:r>
              <a:rPr lang="en-US" dirty="0" smtClean="0"/>
              <a:t>Plan B is the obvious choice if usage is high</a:t>
            </a:r>
          </a:p>
          <a:p>
            <a:pPr lvl="1"/>
            <a:r>
              <a:rPr lang="en-US" dirty="0" smtClean="0"/>
              <a:t>What is the Indifference Point?</a:t>
            </a:r>
          </a:p>
          <a:p>
            <a:pPr lvl="2"/>
            <a:r>
              <a:rPr lang="en-US" dirty="0" smtClean="0"/>
              <a:t>The number of MB used above which Plan B costs less, below which Plan A costs less?</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10</a:t>
            </a:fld>
            <a:endParaRPr lang="en-US"/>
          </a:p>
        </p:txBody>
      </p:sp>
    </p:spTree>
    <p:extLst>
      <p:ext uri="{BB962C8B-B14F-4D97-AF65-F5344CB8AC3E}">
        <p14:creationId xmlns="" xmlns:p14="http://schemas.microsoft.com/office/powerpoint/2010/main" val="101842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 vs. Plan B</a:t>
            </a:r>
            <a:endParaRPr lang="en-US" dirty="0"/>
          </a:p>
        </p:txBody>
      </p:sp>
      <p:sp>
        <p:nvSpPr>
          <p:cNvPr id="3" name="Content Placeholder 2"/>
          <p:cNvSpPr>
            <a:spLocks noGrp="1"/>
          </p:cNvSpPr>
          <p:nvPr>
            <p:ph idx="1"/>
          </p:nvPr>
        </p:nvSpPr>
        <p:spPr/>
        <p:txBody>
          <a:bodyPr/>
          <a:lstStyle/>
          <a:p>
            <a:r>
              <a:rPr lang="en-US" dirty="0" smtClean="0"/>
              <a:t>What is the cost expression for Plan A?</a:t>
            </a:r>
          </a:p>
          <a:p>
            <a:pPr lvl="1"/>
            <a:r>
              <a:rPr lang="en-US" dirty="0" smtClean="0">
                <a:solidFill>
                  <a:schemeClr val="bg1"/>
                </a:solidFill>
              </a:rPr>
              <a:t>$.50 * # MB</a:t>
            </a:r>
          </a:p>
          <a:p>
            <a:r>
              <a:rPr lang="en-US" dirty="0" smtClean="0"/>
              <a:t>What is the cost expression for Plan B?</a:t>
            </a:r>
          </a:p>
          <a:p>
            <a:pPr lvl="1"/>
            <a:r>
              <a:rPr lang="en-US" dirty="0" smtClean="0">
                <a:solidFill>
                  <a:schemeClr val="bg1"/>
                </a:solidFill>
              </a:rPr>
              <a:t>$20 + $.05 *# MB</a:t>
            </a:r>
          </a:p>
          <a:p>
            <a:r>
              <a:rPr lang="en-US" dirty="0" smtClean="0"/>
              <a:t>What is the common variable?</a:t>
            </a:r>
          </a:p>
          <a:p>
            <a:pPr lvl="1"/>
            <a:r>
              <a:rPr lang="en-US" dirty="0" smtClean="0">
                <a:solidFill>
                  <a:schemeClr val="bg1"/>
                </a:solidFill>
              </a:rPr>
              <a:t># MB used</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11</a:t>
            </a:fld>
            <a:endParaRPr lang="en-US"/>
          </a:p>
        </p:txBody>
      </p:sp>
    </p:spTree>
    <p:extLst>
      <p:ext uri="{BB962C8B-B14F-4D97-AF65-F5344CB8AC3E}">
        <p14:creationId xmlns="" xmlns:p14="http://schemas.microsoft.com/office/powerpoint/2010/main" val="232795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 vs. Plan B</a:t>
            </a:r>
            <a:endParaRPr lang="en-US" dirty="0"/>
          </a:p>
        </p:txBody>
      </p:sp>
      <p:sp>
        <p:nvSpPr>
          <p:cNvPr id="3" name="Content Placeholder 2"/>
          <p:cNvSpPr>
            <a:spLocks noGrp="1"/>
          </p:cNvSpPr>
          <p:nvPr>
            <p:ph idx="1"/>
          </p:nvPr>
        </p:nvSpPr>
        <p:spPr/>
        <p:txBody>
          <a:bodyPr/>
          <a:lstStyle/>
          <a:p>
            <a:r>
              <a:rPr lang="en-US" dirty="0" smtClean="0"/>
              <a:t>What is the cost expression for Plan A?</a:t>
            </a:r>
          </a:p>
          <a:p>
            <a:pPr lvl="1"/>
            <a:r>
              <a:rPr lang="en-US" dirty="0" smtClean="0"/>
              <a:t>$.50 * # MB</a:t>
            </a:r>
          </a:p>
          <a:p>
            <a:r>
              <a:rPr lang="en-US" dirty="0" smtClean="0"/>
              <a:t>What is the cost expression for Plan B?</a:t>
            </a:r>
          </a:p>
          <a:p>
            <a:pPr lvl="1"/>
            <a:r>
              <a:rPr lang="en-US" dirty="0" smtClean="0">
                <a:solidFill>
                  <a:schemeClr val="bg1"/>
                </a:solidFill>
              </a:rPr>
              <a:t>$20 + $.05 *# MB</a:t>
            </a:r>
          </a:p>
          <a:p>
            <a:r>
              <a:rPr lang="en-US" dirty="0" smtClean="0"/>
              <a:t>What is the common variable?</a:t>
            </a:r>
          </a:p>
          <a:p>
            <a:pPr lvl="1"/>
            <a:r>
              <a:rPr lang="en-US" dirty="0" smtClean="0">
                <a:solidFill>
                  <a:schemeClr val="bg1"/>
                </a:solidFill>
              </a:rPr>
              <a:t># MB used</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12</a:t>
            </a:fld>
            <a:endParaRPr lang="en-US"/>
          </a:p>
        </p:txBody>
      </p:sp>
    </p:spTree>
    <p:extLst>
      <p:ext uri="{BB962C8B-B14F-4D97-AF65-F5344CB8AC3E}">
        <p14:creationId xmlns="" xmlns:p14="http://schemas.microsoft.com/office/powerpoint/2010/main" val="385459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 vs. Plan B</a:t>
            </a:r>
            <a:endParaRPr lang="en-US" dirty="0"/>
          </a:p>
        </p:txBody>
      </p:sp>
      <p:sp>
        <p:nvSpPr>
          <p:cNvPr id="3" name="Content Placeholder 2"/>
          <p:cNvSpPr>
            <a:spLocks noGrp="1"/>
          </p:cNvSpPr>
          <p:nvPr>
            <p:ph idx="1"/>
          </p:nvPr>
        </p:nvSpPr>
        <p:spPr/>
        <p:txBody>
          <a:bodyPr/>
          <a:lstStyle/>
          <a:p>
            <a:r>
              <a:rPr lang="en-US" dirty="0" smtClean="0"/>
              <a:t>What is the cost expression for Plan A?</a:t>
            </a:r>
          </a:p>
          <a:p>
            <a:pPr lvl="1"/>
            <a:r>
              <a:rPr lang="en-US" dirty="0" smtClean="0">
                <a:solidFill>
                  <a:schemeClr val="bg1">
                    <a:lumMod val="50000"/>
                  </a:schemeClr>
                </a:solidFill>
              </a:rPr>
              <a:t>$.50 * # MB</a:t>
            </a:r>
          </a:p>
          <a:p>
            <a:r>
              <a:rPr lang="en-US" dirty="0" smtClean="0"/>
              <a:t>What is the cost expression for Plan B?</a:t>
            </a:r>
          </a:p>
          <a:p>
            <a:pPr lvl="1"/>
            <a:r>
              <a:rPr lang="en-US" dirty="0" smtClean="0"/>
              <a:t>$20 + $.05 *# MB</a:t>
            </a:r>
          </a:p>
          <a:p>
            <a:r>
              <a:rPr lang="en-US" dirty="0" smtClean="0"/>
              <a:t>What is the common variable?</a:t>
            </a:r>
          </a:p>
          <a:p>
            <a:pPr lvl="1"/>
            <a:r>
              <a:rPr lang="en-US" dirty="0" smtClean="0">
                <a:solidFill>
                  <a:schemeClr val="bg1"/>
                </a:solidFill>
              </a:rPr>
              <a:t># MB used</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13</a:t>
            </a:fld>
            <a:endParaRPr lang="en-US"/>
          </a:p>
        </p:txBody>
      </p:sp>
    </p:spTree>
    <p:extLst>
      <p:ext uri="{BB962C8B-B14F-4D97-AF65-F5344CB8AC3E}">
        <p14:creationId xmlns="" xmlns:p14="http://schemas.microsoft.com/office/powerpoint/2010/main" val="252992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 vs. Plan B</a:t>
            </a:r>
            <a:endParaRPr lang="en-US" dirty="0"/>
          </a:p>
        </p:txBody>
      </p:sp>
      <p:sp>
        <p:nvSpPr>
          <p:cNvPr id="3" name="Content Placeholder 2"/>
          <p:cNvSpPr>
            <a:spLocks noGrp="1"/>
          </p:cNvSpPr>
          <p:nvPr>
            <p:ph idx="1"/>
          </p:nvPr>
        </p:nvSpPr>
        <p:spPr/>
        <p:txBody>
          <a:bodyPr/>
          <a:lstStyle/>
          <a:p>
            <a:r>
              <a:rPr lang="en-US" dirty="0" smtClean="0"/>
              <a:t>What is the cost expression for Plan A?</a:t>
            </a:r>
          </a:p>
          <a:p>
            <a:pPr lvl="1"/>
            <a:r>
              <a:rPr lang="en-US" dirty="0" smtClean="0">
                <a:solidFill>
                  <a:schemeClr val="bg1">
                    <a:lumMod val="50000"/>
                  </a:schemeClr>
                </a:solidFill>
              </a:rPr>
              <a:t>$.50 * # MB</a:t>
            </a:r>
          </a:p>
          <a:p>
            <a:r>
              <a:rPr lang="en-US" dirty="0" smtClean="0"/>
              <a:t>What is the cost expression for Plan B?</a:t>
            </a:r>
          </a:p>
          <a:p>
            <a:pPr lvl="1"/>
            <a:r>
              <a:rPr lang="en-US" dirty="0" smtClean="0">
                <a:solidFill>
                  <a:schemeClr val="bg1">
                    <a:lumMod val="50000"/>
                  </a:schemeClr>
                </a:solidFill>
              </a:rPr>
              <a:t>$20 + $.05 *# MB</a:t>
            </a:r>
          </a:p>
          <a:p>
            <a:r>
              <a:rPr lang="en-US" dirty="0" smtClean="0"/>
              <a:t>What is the common variable?</a:t>
            </a:r>
          </a:p>
          <a:p>
            <a:pPr lvl="1"/>
            <a:r>
              <a:rPr lang="en-US" dirty="0" smtClean="0"/>
              <a:t># MB used</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14</a:t>
            </a:fld>
            <a:endParaRPr lang="en-US"/>
          </a:p>
        </p:txBody>
      </p:sp>
    </p:spTree>
    <p:extLst>
      <p:ext uri="{BB962C8B-B14F-4D97-AF65-F5344CB8AC3E}">
        <p14:creationId xmlns="" xmlns:p14="http://schemas.microsoft.com/office/powerpoint/2010/main" val="3990859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Indifference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cost expressions equal to </a:t>
            </a:r>
            <a:r>
              <a:rPr lang="en-US" dirty="0"/>
              <a:t>each</a:t>
            </a:r>
            <a:r>
              <a:rPr lang="en-US" dirty="0" smtClean="0"/>
              <a:t> other:</a:t>
            </a:r>
          </a:p>
          <a:p>
            <a:pPr marL="0" lvl="1" indent="0" algn="ctr">
              <a:buNone/>
            </a:pPr>
            <a:r>
              <a:rPr lang="en-US" sz="3200" dirty="0"/>
              <a:t>$.50 * # </a:t>
            </a:r>
            <a:r>
              <a:rPr lang="en-US" sz="3200" dirty="0" smtClean="0"/>
              <a:t>MB = </a:t>
            </a:r>
            <a:r>
              <a:rPr lang="en-US" sz="3200" dirty="0"/>
              <a:t>$20 + $.05 *# </a:t>
            </a:r>
            <a:r>
              <a:rPr lang="en-US" sz="3200" dirty="0" smtClean="0"/>
              <a:t>MB</a:t>
            </a:r>
          </a:p>
          <a:p>
            <a:pPr marL="0" lvl="1" indent="0" algn="ctr">
              <a:buNone/>
            </a:pPr>
            <a:r>
              <a:rPr lang="en-US" sz="3200" dirty="0">
                <a:solidFill>
                  <a:schemeClr val="bg1"/>
                </a:solidFill>
              </a:rPr>
              <a:t>$.50 * # </a:t>
            </a:r>
            <a:r>
              <a:rPr lang="en-US" sz="3200" dirty="0" smtClean="0">
                <a:solidFill>
                  <a:schemeClr val="bg1"/>
                </a:solidFill>
              </a:rPr>
              <a:t>MB - </a:t>
            </a:r>
            <a:r>
              <a:rPr lang="en-US" sz="3200" dirty="0">
                <a:solidFill>
                  <a:schemeClr val="bg1"/>
                </a:solidFill>
              </a:rPr>
              <a:t>$.05 *# MB</a:t>
            </a:r>
            <a:r>
              <a:rPr lang="en-US" sz="3200" dirty="0" smtClean="0">
                <a:solidFill>
                  <a:schemeClr val="bg1"/>
                </a:solidFill>
              </a:rPr>
              <a:t> </a:t>
            </a:r>
            <a:r>
              <a:rPr lang="en-US" sz="3200" dirty="0">
                <a:solidFill>
                  <a:schemeClr val="bg1"/>
                </a:solidFill>
              </a:rPr>
              <a:t>= $</a:t>
            </a:r>
            <a:r>
              <a:rPr lang="en-US" sz="3200" dirty="0" smtClean="0">
                <a:solidFill>
                  <a:schemeClr val="bg1"/>
                </a:solidFill>
              </a:rPr>
              <a:t>20</a:t>
            </a:r>
            <a:endParaRPr lang="en-US" sz="3200" dirty="0">
              <a:solidFill>
                <a:schemeClr val="bg1"/>
              </a:solidFill>
            </a:endParaRPr>
          </a:p>
          <a:p>
            <a:pPr marL="0" lvl="1" indent="0" algn="ctr">
              <a:buNone/>
            </a:pPr>
            <a:r>
              <a:rPr lang="en-US" sz="3200" dirty="0" smtClean="0">
                <a:solidFill>
                  <a:schemeClr val="bg1"/>
                </a:solidFill>
              </a:rPr>
              <a:t>$.45 </a:t>
            </a:r>
            <a:r>
              <a:rPr lang="en-US" sz="3200" dirty="0">
                <a:solidFill>
                  <a:schemeClr val="bg1"/>
                </a:solidFill>
              </a:rPr>
              <a:t>* # </a:t>
            </a:r>
            <a:r>
              <a:rPr lang="en-US" sz="3200" dirty="0" smtClean="0">
                <a:solidFill>
                  <a:schemeClr val="bg1"/>
                </a:solidFill>
              </a:rPr>
              <a:t>MB </a:t>
            </a:r>
            <a:r>
              <a:rPr lang="en-US" sz="3200" dirty="0">
                <a:solidFill>
                  <a:schemeClr val="bg1"/>
                </a:solidFill>
              </a:rPr>
              <a:t>= $</a:t>
            </a:r>
            <a:r>
              <a:rPr lang="en-US" sz="3200" dirty="0" smtClean="0">
                <a:solidFill>
                  <a:schemeClr val="bg1"/>
                </a:solidFill>
              </a:rPr>
              <a:t>20</a:t>
            </a:r>
          </a:p>
          <a:p>
            <a:pPr marL="0" lvl="1" indent="0" algn="ctr">
              <a:buNone/>
            </a:pPr>
            <a:r>
              <a:rPr lang="en-US" sz="3200" dirty="0" smtClean="0">
                <a:solidFill>
                  <a:schemeClr val="bg1"/>
                </a:solidFill>
              </a:rPr>
              <a:t># </a:t>
            </a:r>
            <a:r>
              <a:rPr lang="en-US" sz="3200" dirty="0">
                <a:solidFill>
                  <a:schemeClr val="bg1"/>
                </a:solidFill>
              </a:rPr>
              <a:t>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$20/$.45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44.4</a:t>
            </a:r>
            <a:endParaRPr lang="en-US" sz="3200" dirty="0">
              <a:solidFill>
                <a:schemeClr val="bg1"/>
              </a:solidFill>
            </a:endParaRPr>
          </a:p>
          <a:p>
            <a:pPr marL="0" lvl="1" indent="0" algn="ctr">
              <a:buNone/>
            </a:pPr>
            <a:endParaRPr lang="en-US" sz="3200" dirty="0"/>
          </a:p>
          <a:p>
            <a:pPr marL="0" lvl="1" indent="0" algn="ctr">
              <a:buNone/>
            </a:pPr>
            <a:endParaRPr lang="en-US" sz="3200" dirty="0"/>
          </a:p>
          <a:p>
            <a:pPr marL="0" lvl="1" indent="0" algn="ctr">
              <a:buNone/>
            </a:pPr>
            <a:endParaRPr lang="en-US" sz="3200" dirty="0" smtClean="0"/>
          </a:p>
          <a:p>
            <a:pPr marL="0" lvl="1" indent="0" algn="ctr">
              <a:buNone/>
            </a:pPr>
            <a:endParaRPr lang="en-US" sz="3200" dirty="0"/>
          </a:p>
          <a:p>
            <a:pPr marL="0" lvl="1" indent="0" algn="ctr">
              <a:buNone/>
            </a:pPr>
            <a:endParaRPr lang="en-US" sz="3200" dirty="0"/>
          </a:p>
          <a:p>
            <a:pPr marL="0" lvl="1" indent="0" algn="ctr">
              <a:buNone/>
            </a:pPr>
            <a:endParaRPr lang="en-US" sz="3200" dirty="0"/>
          </a:p>
          <a:p>
            <a:pPr marL="342900" lvl="1" indent="-342900"/>
            <a:endParaRPr lang="en-US" dirty="0"/>
          </a:p>
          <a:p>
            <a:endParaRPr lang="en-US" dirty="0"/>
          </a:p>
        </p:txBody>
      </p:sp>
      <p:pic>
        <p:nvPicPr>
          <p:cNvPr id="5"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15</a:t>
            </a:fld>
            <a:endParaRPr lang="en-US"/>
          </a:p>
        </p:txBody>
      </p:sp>
    </p:spTree>
    <p:extLst>
      <p:ext uri="{BB962C8B-B14F-4D97-AF65-F5344CB8AC3E}">
        <p14:creationId xmlns="" xmlns:p14="http://schemas.microsoft.com/office/powerpoint/2010/main" val="118868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Indifference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cost expressions equal to </a:t>
            </a:r>
            <a:r>
              <a:rPr lang="en-US" dirty="0"/>
              <a:t>each</a:t>
            </a:r>
            <a:r>
              <a:rPr lang="en-US" dirty="0" smtClean="0"/>
              <a:t> other:</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$20 + $.05 *# </a:t>
            </a:r>
            <a:r>
              <a:rPr lang="en-US" sz="3200" dirty="0" smtClean="0">
                <a:solidFill>
                  <a:schemeClr val="bg1">
                    <a:lumMod val="50000"/>
                  </a:schemeClr>
                </a:solidFill>
              </a:rPr>
              <a:t>MB</a:t>
            </a:r>
          </a:p>
          <a:p>
            <a:pPr marL="0" lvl="1" indent="0" algn="ctr">
              <a:buNone/>
            </a:pPr>
            <a:r>
              <a:rPr lang="en-US" sz="3200" dirty="0"/>
              <a:t>$.50 * # </a:t>
            </a:r>
            <a:r>
              <a:rPr lang="en-US" sz="3200" dirty="0" smtClean="0"/>
              <a:t>MB - </a:t>
            </a:r>
            <a:r>
              <a:rPr lang="en-US" sz="3200" dirty="0"/>
              <a:t>$.05 *# MB</a:t>
            </a:r>
            <a:r>
              <a:rPr lang="en-US" sz="3200" dirty="0" smtClean="0"/>
              <a:t> </a:t>
            </a:r>
            <a:r>
              <a:rPr lang="en-US" sz="3200" dirty="0"/>
              <a:t>= $</a:t>
            </a:r>
            <a:r>
              <a:rPr lang="en-US" sz="3200" dirty="0" smtClean="0"/>
              <a:t>20</a:t>
            </a:r>
            <a:endParaRPr lang="en-US" sz="3200" dirty="0"/>
          </a:p>
          <a:p>
            <a:pPr marL="0" lvl="1" indent="0" algn="ctr">
              <a:buNone/>
            </a:pPr>
            <a:r>
              <a:rPr lang="en-US" sz="3200" dirty="0" smtClean="0">
                <a:solidFill>
                  <a:schemeClr val="bg1"/>
                </a:solidFill>
              </a:rPr>
              <a:t>$.45 </a:t>
            </a:r>
            <a:r>
              <a:rPr lang="en-US" sz="3200" dirty="0">
                <a:solidFill>
                  <a:schemeClr val="bg1"/>
                </a:solidFill>
              </a:rPr>
              <a:t>* # </a:t>
            </a:r>
            <a:r>
              <a:rPr lang="en-US" sz="3200" dirty="0" smtClean="0">
                <a:solidFill>
                  <a:schemeClr val="bg1"/>
                </a:solidFill>
              </a:rPr>
              <a:t>MB </a:t>
            </a:r>
            <a:r>
              <a:rPr lang="en-US" sz="3200" dirty="0">
                <a:solidFill>
                  <a:schemeClr val="bg1"/>
                </a:solidFill>
              </a:rPr>
              <a:t>= $</a:t>
            </a:r>
            <a:r>
              <a:rPr lang="en-US" sz="3200" dirty="0" smtClean="0">
                <a:solidFill>
                  <a:schemeClr val="bg1"/>
                </a:solidFill>
              </a:rPr>
              <a:t>20</a:t>
            </a:r>
          </a:p>
          <a:p>
            <a:pPr marL="0" lvl="1" indent="0" algn="ctr">
              <a:buNone/>
            </a:pPr>
            <a:r>
              <a:rPr lang="en-US" sz="3200" dirty="0" smtClean="0">
                <a:solidFill>
                  <a:schemeClr val="bg1"/>
                </a:solidFill>
              </a:rPr>
              <a:t># </a:t>
            </a:r>
            <a:r>
              <a:rPr lang="en-US" sz="3200" dirty="0">
                <a:solidFill>
                  <a:schemeClr val="bg1"/>
                </a:solidFill>
              </a:rPr>
              <a:t>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$20/$.45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44.4</a:t>
            </a:r>
            <a:endParaRPr lang="en-US" sz="3200" dirty="0">
              <a:solidFill>
                <a:schemeClr val="bg1"/>
              </a:solidFill>
            </a:endParaRPr>
          </a:p>
          <a:p>
            <a:pPr marL="0" lvl="1" indent="0" algn="ctr">
              <a:buNone/>
            </a:pPr>
            <a:endParaRPr lang="en-US" sz="3200" dirty="0"/>
          </a:p>
          <a:p>
            <a:pPr marL="0" lvl="1" indent="0" algn="ctr">
              <a:buNone/>
            </a:pPr>
            <a:endParaRPr lang="en-US" sz="3200" dirty="0"/>
          </a:p>
          <a:p>
            <a:pPr marL="0" lvl="1" indent="0" algn="ctr">
              <a:buNone/>
            </a:pPr>
            <a:endParaRPr lang="en-US" sz="3200" dirty="0" smtClean="0"/>
          </a:p>
          <a:p>
            <a:pPr marL="0" lvl="1" indent="0" algn="ctr">
              <a:buNone/>
            </a:pPr>
            <a:endParaRPr lang="en-US" sz="3200" dirty="0"/>
          </a:p>
          <a:p>
            <a:pPr marL="0" lvl="1" indent="0" algn="ctr">
              <a:buNone/>
            </a:pPr>
            <a:endParaRPr lang="en-US" sz="3200" dirty="0"/>
          </a:p>
          <a:p>
            <a:pPr marL="0" lvl="1" indent="0" algn="ctr">
              <a:buNone/>
            </a:pPr>
            <a:endParaRPr lang="en-US" sz="3200" dirty="0"/>
          </a:p>
          <a:p>
            <a:pPr marL="342900" lvl="1" indent="-342900"/>
            <a:endParaRPr lang="en-US" dirty="0"/>
          </a:p>
          <a:p>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16</a:t>
            </a:fld>
            <a:endParaRPr lang="en-US"/>
          </a:p>
        </p:txBody>
      </p:sp>
    </p:spTree>
    <p:extLst>
      <p:ext uri="{BB962C8B-B14F-4D97-AF65-F5344CB8AC3E}">
        <p14:creationId xmlns="" xmlns:p14="http://schemas.microsoft.com/office/powerpoint/2010/main" val="344506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Indifference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cost expressions equal to </a:t>
            </a:r>
            <a:r>
              <a:rPr lang="en-US" dirty="0"/>
              <a:t>each</a:t>
            </a:r>
            <a:r>
              <a:rPr lang="en-US" dirty="0" smtClean="0"/>
              <a:t> other:</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$20 + $.05 *# </a:t>
            </a:r>
            <a:r>
              <a:rPr lang="en-US" sz="3200" dirty="0" smtClean="0">
                <a:solidFill>
                  <a:schemeClr val="bg1">
                    <a:lumMod val="50000"/>
                  </a:schemeClr>
                </a:solidFill>
              </a:rPr>
              <a:t>MB</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$.05 *# MB</a:t>
            </a:r>
            <a:r>
              <a:rPr lang="en-US" sz="3200" dirty="0" smtClean="0">
                <a:solidFill>
                  <a:schemeClr val="bg1">
                    <a:lumMod val="50000"/>
                  </a:schemeClr>
                </a:solidFill>
              </a:rPr>
              <a:t> </a:t>
            </a:r>
            <a:r>
              <a:rPr lang="en-US" sz="3200" dirty="0">
                <a:solidFill>
                  <a:schemeClr val="bg1">
                    <a:lumMod val="50000"/>
                  </a:schemeClr>
                </a:solidFill>
              </a:rPr>
              <a:t>= $</a:t>
            </a:r>
            <a:r>
              <a:rPr lang="en-US" sz="3200" dirty="0" smtClean="0">
                <a:solidFill>
                  <a:schemeClr val="bg1">
                    <a:lumMod val="50000"/>
                  </a:schemeClr>
                </a:solidFill>
              </a:rPr>
              <a:t>20</a:t>
            </a:r>
            <a:endParaRPr lang="en-US" sz="3200" dirty="0">
              <a:solidFill>
                <a:schemeClr val="bg1">
                  <a:lumMod val="50000"/>
                </a:schemeClr>
              </a:solidFill>
            </a:endParaRPr>
          </a:p>
          <a:p>
            <a:pPr marL="0" lvl="1" indent="0" algn="ctr">
              <a:buNone/>
            </a:pPr>
            <a:r>
              <a:rPr lang="en-US" sz="3200" dirty="0" smtClean="0"/>
              <a:t>$.45 </a:t>
            </a:r>
            <a:r>
              <a:rPr lang="en-US" sz="3200" dirty="0"/>
              <a:t>* # </a:t>
            </a:r>
            <a:r>
              <a:rPr lang="en-US" sz="3200" dirty="0" smtClean="0"/>
              <a:t>MB </a:t>
            </a:r>
            <a:r>
              <a:rPr lang="en-US" sz="3200" dirty="0"/>
              <a:t>= $</a:t>
            </a:r>
            <a:r>
              <a:rPr lang="en-US" sz="3200" dirty="0" smtClean="0"/>
              <a:t>20</a:t>
            </a:r>
          </a:p>
          <a:p>
            <a:pPr marL="0" lvl="1" indent="0" algn="ctr">
              <a:buNone/>
            </a:pPr>
            <a:r>
              <a:rPr lang="en-US" sz="3200" dirty="0" smtClean="0">
                <a:solidFill>
                  <a:schemeClr val="bg1"/>
                </a:solidFill>
              </a:rPr>
              <a:t># </a:t>
            </a:r>
            <a:r>
              <a:rPr lang="en-US" sz="3200" dirty="0">
                <a:solidFill>
                  <a:schemeClr val="bg1"/>
                </a:solidFill>
              </a:rPr>
              <a:t>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$20/$.45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44.4</a:t>
            </a:r>
            <a:endParaRPr lang="en-US" sz="3200" dirty="0">
              <a:solidFill>
                <a:schemeClr val="bg1"/>
              </a:solidFill>
            </a:endParaRPr>
          </a:p>
          <a:p>
            <a:pPr marL="0" lvl="1" indent="0" algn="ctr">
              <a:buNone/>
            </a:pPr>
            <a:endParaRPr lang="en-US" sz="3200" dirty="0"/>
          </a:p>
          <a:p>
            <a:pPr marL="0" lvl="1" indent="0" algn="ctr">
              <a:buNone/>
            </a:pPr>
            <a:endParaRPr lang="en-US" sz="3200" dirty="0"/>
          </a:p>
          <a:p>
            <a:pPr marL="0" lvl="1" indent="0" algn="ctr">
              <a:buNone/>
            </a:pPr>
            <a:endParaRPr lang="en-US" sz="3200" dirty="0" smtClean="0"/>
          </a:p>
          <a:p>
            <a:pPr marL="0" lvl="1" indent="0" algn="ctr">
              <a:buNone/>
            </a:pPr>
            <a:endParaRPr lang="en-US" sz="3200" dirty="0"/>
          </a:p>
          <a:p>
            <a:pPr marL="0" lvl="1" indent="0" algn="ctr">
              <a:buNone/>
            </a:pPr>
            <a:endParaRPr lang="en-US" sz="3200" dirty="0"/>
          </a:p>
          <a:p>
            <a:pPr marL="0" lvl="1" indent="0" algn="ctr">
              <a:buNone/>
            </a:pPr>
            <a:endParaRPr lang="en-US" sz="3200" dirty="0"/>
          </a:p>
          <a:p>
            <a:pPr marL="342900" lvl="1" indent="-342900"/>
            <a:endParaRPr lang="en-US" dirty="0"/>
          </a:p>
          <a:p>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17</a:t>
            </a:fld>
            <a:endParaRPr lang="en-US"/>
          </a:p>
        </p:txBody>
      </p:sp>
    </p:spTree>
    <p:extLst>
      <p:ext uri="{BB962C8B-B14F-4D97-AF65-F5344CB8AC3E}">
        <p14:creationId xmlns="" xmlns:p14="http://schemas.microsoft.com/office/powerpoint/2010/main" val="1126612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Indifference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cost expressions equal to </a:t>
            </a:r>
            <a:r>
              <a:rPr lang="en-US" dirty="0"/>
              <a:t>each</a:t>
            </a:r>
            <a:r>
              <a:rPr lang="en-US" dirty="0" smtClean="0"/>
              <a:t> other:</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$20 + $.05 *# </a:t>
            </a:r>
            <a:r>
              <a:rPr lang="en-US" sz="3200" dirty="0" smtClean="0">
                <a:solidFill>
                  <a:schemeClr val="bg1">
                    <a:lumMod val="50000"/>
                  </a:schemeClr>
                </a:solidFill>
              </a:rPr>
              <a:t>MB</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$.05 *# MB</a:t>
            </a:r>
            <a:r>
              <a:rPr lang="en-US" sz="3200" dirty="0" smtClean="0">
                <a:solidFill>
                  <a:schemeClr val="bg1">
                    <a:lumMod val="50000"/>
                  </a:schemeClr>
                </a:solidFill>
              </a:rPr>
              <a:t> </a:t>
            </a:r>
            <a:r>
              <a:rPr lang="en-US" sz="3200" dirty="0">
                <a:solidFill>
                  <a:schemeClr val="bg1">
                    <a:lumMod val="50000"/>
                  </a:schemeClr>
                </a:solidFill>
              </a:rPr>
              <a:t>= $</a:t>
            </a:r>
            <a:r>
              <a:rPr lang="en-US" sz="3200" dirty="0" smtClean="0">
                <a:solidFill>
                  <a:schemeClr val="bg1">
                    <a:lumMod val="50000"/>
                  </a:schemeClr>
                </a:solidFill>
              </a:rPr>
              <a:t>20</a:t>
            </a:r>
            <a:endParaRPr lang="en-US" sz="3200" dirty="0">
              <a:solidFill>
                <a:schemeClr val="bg1">
                  <a:lumMod val="50000"/>
                </a:schemeClr>
              </a:solidFill>
            </a:endParaRPr>
          </a:p>
          <a:p>
            <a:pPr marL="0" lvl="1" indent="0" algn="ctr">
              <a:buNone/>
            </a:pPr>
            <a:r>
              <a:rPr lang="en-US" sz="3200" dirty="0" smtClean="0">
                <a:solidFill>
                  <a:schemeClr val="bg1">
                    <a:lumMod val="50000"/>
                  </a:schemeClr>
                </a:solidFill>
              </a:rPr>
              <a:t>$.45 </a:t>
            </a:r>
            <a:r>
              <a:rPr lang="en-US" sz="3200" dirty="0">
                <a:solidFill>
                  <a:schemeClr val="bg1">
                    <a:lumMod val="50000"/>
                  </a:schemeClr>
                </a:solidFill>
              </a:rPr>
              <a:t>* # </a:t>
            </a:r>
            <a:r>
              <a:rPr lang="en-US" sz="3200" dirty="0" smtClean="0">
                <a:solidFill>
                  <a:schemeClr val="bg1">
                    <a:lumMod val="50000"/>
                  </a:schemeClr>
                </a:solidFill>
              </a:rPr>
              <a:t>MB </a:t>
            </a:r>
            <a:r>
              <a:rPr lang="en-US" sz="3200" dirty="0">
                <a:solidFill>
                  <a:schemeClr val="bg1">
                    <a:lumMod val="50000"/>
                  </a:schemeClr>
                </a:solidFill>
              </a:rPr>
              <a:t>= $</a:t>
            </a:r>
            <a:r>
              <a:rPr lang="en-US" sz="3200" dirty="0" smtClean="0">
                <a:solidFill>
                  <a:schemeClr val="bg1">
                    <a:lumMod val="50000"/>
                  </a:schemeClr>
                </a:solidFill>
              </a:rPr>
              <a:t>20</a:t>
            </a:r>
          </a:p>
          <a:p>
            <a:pPr marL="0" lvl="1" indent="0" algn="ctr">
              <a:buNone/>
            </a:pPr>
            <a:r>
              <a:rPr lang="en-US" sz="3200" dirty="0" smtClean="0"/>
              <a:t># </a:t>
            </a:r>
            <a:r>
              <a:rPr lang="en-US" sz="3200" dirty="0"/>
              <a:t>MB = $</a:t>
            </a:r>
            <a:r>
              <a:rPr lang="en-US" sz="3200" dirty="0" smtClean="0"/>
              <a:t>20/$.</a:t>
            </a:r>
            <a:r>
              <a:rPr lang="en-US" sz="3200" dirty="0"/>
              <a:t>45 </a:t>
            </a:r>
            <a:endParaRPr lang="en-US" sz="3200" dirty="0" smtClean="0"/>
          </a:p>
          <a:p>
            <a:pPr marL="0" lvl="1" indent="0" algn="ctr">
              <a:buNone/>
            </a:pPr>
            <a:r>
              <a:rPr lang="en-US" sz="3200" dirty="0">
                <a:solidFill>
                  <a:schemeClr val="bg1"/>
                </a:solidFill>
              </a:rPr>
              <a:t># MB = $20/$.45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20/.</a:t>
            </a:r>
            <a:r>
              <a:rPr lang="en-US" sz="3200" dirty="0">
                <a:solidFill>
                  <a:schemeClr val="bg1"/>
                </a:solidFill>
              </a:rPr>
              <a:t>45 </a:t>
            </a:r>
            <a:endParaRPr lang="en-US" sz="3200" dirty="0" smtClean="0">
              <a:solidFill>
                <a:schemeClr val="bg1"/>
              </a:solidFill>
            </a:endParaRPr>
          </a:p>
          <a:p>
            <a:pPr marL="0" lvl="1" indent="0" algn="ctr">
              <a:buNone/>
            </a:pPr>
            <a:r>
              <a:rPr lang="en-US" sz="3200" dirty="0">
                <a:solidFill>
                  <a:schemeClr val="bg1"/>
                </a:solidFill>
              </a:rPr>
              <a:t># MB = </a:t>
            </a:r>
            <a:r>
              <a:rPr lang="en-US" sz="3200" dirty="0" smtClean="0">
                <a:solidFill>
                  <a:schemeClr val="bg1"/>
                </a:solidFill>
              </a:rPr>
              <a:t>44.4</a:t>
            </a:r>
            <a:endParaRPr lang="en-US" sz="3200" dirty="0">
              <a:solidFill>
                <a:schemeClr val="bg1"/>
              </a:solidFill>
            </a:endParaRPr>
          </a:p>
          <a:p>
            <a:pPr marL="0" lvl="1" indent="0" algn="ctr">
              <a:buNone/>
            </a:pPr>
            <a:endParaRPr lang="en-US" sz="3200" dirty="0"/>
          </a:p>
          <a:p>
            <a:pPr marL="0" lvl="1" indent="0" algn="ctr">
              <a:buNone/>
            </a:pPr>
            <a:endParaRPr lang="en-US" sz="3200" dirty="0"/>
          </a:p>
          <a:p>
            <a:pPr marL="0" lvl="1" indent="0" algn="ctr">
              <a:buNone/>
            </a:pPr>
            <a:endParaRPr lang="en-US" sz="3200" dirty="0" smtClean="0"/>
          </a:p>
          <a:p>
            <a:pPr marL="0" lvl="1" indent="0" algn="ctr">
              <a:buNone/>
            </a:pPr>
            <a:endParaRPr lang="en-US" sz="3200" dirty="0"/>
          </a:p>
          <a:p>
            <a:pPr marL="0" lvl="1" indent="0" algn="ctr">
              <a:buNone/>
            </a:pPr>
            <a:endParaRPr lang="en-US" sz="3200" dirty="0"/>
          </a:p>
          <a:p>
            <a:pPr marL="0" lvl="1" indent="0" algn="ctr">
              <a:buNone/>
            </a:pPr>
            <a:endParaRPr lang="en-US" sz="3200" dirty="0"/>
          </a:p>
          <a:p>
            <a:pPr marL="342900" lvl="1" indent="-342900"/>
            <a:endParaRPr lang="en-US" dirty="0"/>
          </a:p>
          <a:p>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18</a:t>
            </a:fld>
            <a:endParaRPr lang="en-US"/>
          </a:p>
        </p:txBody>
      </p:sp>
    </p:spTree>
    <p:extLst>
      <p:ext uri="{BB962C8B-B14F-4D97-AF65-F5344CB8AC3E}">
        <p14:creationId xmlns="" xmlns:p14="http://schemas.microsoft.com/office/powerpoint/2010/main" val="2591522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Indifference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cost expressions equal to </a:t>
            </a:r>
            <a:r>
              <a:rPr lang="en-US" dirty="0"/>
              <a:t>each</a:t>
            </a:r>
            <a:r>
              <a:rPr lang="en-US" dirty="0" smtClean="0"/>
              <a:t> other:</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$20 + $.05 *# </a:t>
            </a:r>
            <a:r>
              <a:rPr lang="en-US" sz="3200" dirty="0" smtClean="0">
                <a:solidFill>
                  <a:schemeClr val="bg1">
                    <a:lumMod val="50000"/>
                  </a:schemeClr>
                </a:solidFill>
              </a:rPr>
              <a:t>MB</a:t>
            </a:r>
          </a:p>
          <a:p>
            <a:pPr marL="0" lvl="1" indent="0" algn="ctr">
              <a:buNone/>
            </a:pPr>
            <a:r>
              <a:rPr lang="en-US" sz="3200" dirty="0">
                <a:solidFill>
                  <a:schemeClr val="bg1">
                    <a:lumMod val="50000"/>
                  </a:schemeClr>
                </a:solidFill>
              </a:rPr>
              <a:t>$.50 * # </a:t>
            </a:r>
            <a:r>
              <a:rPr lang="en-US" sz="3200" dirty="0" smtClean="0">
                <a:solidFill>
                  <a:schemeClr val="bg1">
                    <a:lumMod val="50000"/>
                  </a:schemeClr>
                </a:solidFill>
              </a:rPr>
              <a:t>MB - </a:t>
            </a:r>
            <a:r>
              <a:rPr lang="en-US" sz="3200" dirty="0">
                <a:solidFill>
                  <a:schemeClr val="bg1">
                    <a:lumMod val="50000"/>
                  </a:schemeClr>
                </a:solidFill>
              </a:rPr>
              <a:t>$.05 *# MB</a:t>
            </a:r>
            <a:r>
              <a:rPr lang="en-US" sz="3200" dirty="0" smtClean="0">
                <a:solidFill>
                  <a:schemeClr val="bg1">
                    <a:lumMod val="50000"/>
                  </a:schemeClr>
                </a:solidFill>
              </a:rPr>
              <a:t> </a:t>
            </a:r>
            <a:r>
              <a:rPr lang="en-US" sz="3200" dirty="0">
                <a:solidFill>
                  <a:schemeClr val="bg1">
                    <a:lumMod val="50000"/>
                  </a:schemeClr>
                </a:solidFill>
              </a:rPr>
              <a:t>= $</a:t>
            </a:r>
            <a:r>
              <a:rPr lang="en-US" sz="3200" dirty="0" smtClean="0">
                <a:solidFill>
                  <a:schemeClr val="bg1">
                    <a:lumMod val="50000"/>
                  </a:schemeClr>
                </a:solidFill>
              </a:rPr>
              <a:t>20</a:t>
            </a:r>
            <a:endParaRPr lang="en-US" sz="3200" dirty="0">
              <a:solidFill>
                <a:schemeClr val="bg1">
                  <a:lumMod val="50000"/>
                </a:schemeClr>
              </a:solidFill>
            </a:endParaRPr>
          </a:p>
          <a:p>
            <a:pPr marL="0" lvl="1" indent="0" algn="ctr">
              <a:buNone/>
            </a:pPr>
            <a:r>
              <a:rPr lang="en-US" sz="3200" dirty="0" smtClean="0">
                <a:solidFill>
                  <a:schemeClr val="bg1">
                    <a:lumMod val="50000"/>
                  </a:schemeClr>
                </a:solidFill>
              </a:rPr>
              <a:t>$.45 </a:t>
            </a:r>
            <a:r>
              <a:rPr lang="en-US" sz="3200" dirty="0">
                <a:solidFill>
                  <a:schemeClr val="bg1">
                    <a:lumMod val="50000"/>
                  </a:schemeClr>
                </a:solidFill>
              </a:rPr>
              <a:t>* # </a:t>
            </a:r>
            <a:r>
              <a:rPr lang="en-US" sz="3200" dirty="0" smtClean="0">
                <a:solidFill>
                  <a:schemeClr val="bg1">
                    <a:lumMod val="50000"/>
                  </a:schemeClr>
                </a:solidFill>
              </a:rPr>
              <a:t>MB </a:t>
            </a:r>
            <a:r>
              <a:rPr lang="en-US" sz="3200" dirty="0">
                <a:solidFill>
                  <a:schemeClr val="bg1">
                    <a:lumMod val="50000"/>
                  </a:schemeClr>
                </a:solidFill>
              </a:rPr>
              <a:t>= $</a:t>
            </a:r>
            <a:r>
              <a:rPr lang="en-US" sz="3200" dirty="0" smtClean="0">
                <a:solidFill>
                  <a:schemeClr val="bg1">
                    <a:lumMod val="50000"/>
                  </a:schemeClr>
                </a:solidFill>
              </a:rPr>
              <a:t>20</a:t>
            </a:r>
          </a:p>
          <a:p>
            <a:pPr marL="0" lvl="1" indent="0" algn="ctr">
              <a:buNone/>
            </a:pPr>
            <a:r>
              <a:rPr lang="en-US" sz="3200" dirty="0" smtClean="0">
                <a:solidFill>
                  <a:schemeClr val="bg1">
                    <a:lumMod val="50000"/>
                  </a:schemeClr>
                </a:solidFill>
              </a:rPr>
              <a:t># </a:t>
            </a:r>
            <a:r>
              <a:rPr lang="en-US" sz="3200" dirty="0">
                <a:solidFill>
                  <a:schemeClr val="bg1">
                    <a:lumMod val="50000"/>
                  </a:schemeClr>
                </a:solidFill>
              </a:rPr>
              <a:t>MB = $</a:t>
            </a:r>
            <a:r>
              <a:rPr lang="en-US" sz="3200" dirty="0" smtClean="0">
                <a:solidFill>
                  <a:schemeClr val="bg1">
                    <a:lumMod val="50000"/>
                  </a:schemeClr>
                </a:solidFill>
              </a:rPr>
              <a:t>20/$.</a:t>
            </a:r>
            <a:r>
              <a:rPr lang="en-US" sz="3200" dirty="0">
                <a:solidFill>
                  <a:schemeClr val="bg1">
                    <a:lumMod val="50000"/>
                  </a:schemeClr>
                </a:solidFill>
              </a:rPr>
              <a:t>45 </a:t>
            </a:r>
            <a:endParaRPr lang="en-US" sz="3200" dirty="0" smtClean="0">
              <a:solidFill>
                <a:schemeClr val="bg1">
                  <a:lumMod val="50000"/>
                </a:schemeClr>
              </a:solidFill>
            </a:endParaRPr>
          </a:p>
          <a:p>
            <a:pPr marL="0" lvl="1" indent="0" algn="ctr">
              <a:buNone/>
            </a:pPr>
            <a:r>
              <a:rPr lang="en-US" sz="3200" dirty="0"/>
              <a:t># MB = </a:t>
            </a:r>
            <a:r>
              <a:rPr lang="en-US" sz="3200" dirty="0">
                <a:solidFill>
                  <a:schemeClr val="bg1">
                    <a:lumMod val="50000"/>
                  </a:schemeClr>
                </a:solidFill>
              </a:rPr>
              <a:t>$</a:t>
            </a:r>
            <a:r>
              <a:rPr lang="en-US" sz="3200" dirty="0"/>
              <a:t>20/</a:t>
            </a:r>
            <a:r>
              <a:rPr lang="en-US" sz="3200" dirty="0">
                <a:solidFill>
                  <a:schemeClr val="bg1">
                    <a:lumMod val="50000"/>
                  </a:schemeClr>
                </a:solidFill>
              </a:rPr>
              <a:t>$</a:t>
            </a:r>
            <a:r>
              <a:rPr lang="en-US" sz="3200" dirty="0"/>
              <a:t>.45 </a:t>
            </a:r>
            <a:endParaRPr lang="en-US" sz="3200" dirty="0" smtClean="0"/>
          </a:p>
          <a:p>
            <a:pPr marL="0" lvl="1" indent="0" algn="ctr">
              <a:buNone/>
            </a:pPr>
            <a:r>
              <a:rPr lang="en-US" sz="3200" dirty="0"/>
              <a:t># MB = </a:t>
            </a:r>
            <a:r>
              <a:rPr lang="en-US" sz="3200" dirty="0" smtClean="0"/>
              <a:t>20/.</a:t>
            </a:r>
            <a:r>
              <a:rPr lang="en-US" sz="3200" dirty="0"/>
              <a:t>45 </a:t>
            </a:r>
            <a:endParaRPr lang="en-US" sz="3200" dirty="0" smtClean="0"/>
          </a:p>
          <a:p>
            <a:pPr marL="0" lvl="1" indent="0" algn="ctr">
              <a:buNone/>
            </a:pPr>
            <a:r>
              <a:rPr lang="en-US" sz="3200" dirty="0"/>
              <a:t># MB = </a:t>
            </a:r>
            <a:r>
              <a:rPr lang="en-US" sz="3200" dirty="0" smtClean="0"/>
              <a:t>44.4</a:t>
            </a:r>
            <a:endParaRPr lang="en-US" sz="3200" dirty="0"/>
          </a:p>
          <a:p>
            <a:pPr marL="0" lvl="1" indent="0" algn="ctr">
              <a:buNone/>
            </a:pPr>
            <a:endParaRPr lang="en-US" sz="3200" dirty="0"/>
          </a:p>
          <a:p>
            <a:pPr marL="0" lvl="1" indent="0" algn="ctr">
              <a:buNone/>
            </a:pPr>
            <a:endParaRPr lang="en-US" sz="3200" dirty="0"/>
          </a:p>
          <a:p>
            <a:pPr marL="0" lvl="1" indent="0" algn="ctr">
              <a:buNone/>
            </a:pPr>
            <a:endParaRPr lang="en-US" sz="3200" dirty="0" smtClean="0"/>
          </a:p>
          <a:p>
            <a:pPr marL="0" lvl="1" indent="0" algn="ctr">
              <a:buNone/>
            </a:pPr>
            <a:endParaRPr lang="en-US" sz="3200" dirty="0"/>
          </a:p>
          <a:p>
            <a:pPr marL="0" lvl="1" indent="0" algn="ctr">
              <a:buNone/>
            </a:pPr>
            <a:endParaRPr lang="en-US" sz="3200" dirty="0"/>
          </a:p>
          <a:p>
            <a:pPr marL="0" lvl="1" indent="0" algn="ctr">
              <a:buNone/>
            </a:pPr>
            <a:endParaRPr lang="en-US" sz="3200" dirty="0"/>
          </a:p>
          <a:p>
            <a:pPr marL="342900" lvl="1" indent="-342900"/>
            <a:endParaRPr lang="en-US" dirty="0"/>
          </a:p>
          <a:p>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19</a:t>
            </a:fld>
            <a:endParaRPr lang="en-US"/>
          </a:p>
        </p:txBody>
      </p:sp>
    </p:spTree>
    <p:extLst>
      <p:ext uri="{BB962C8B-B14F-4D97-AF65-F5344CB8AC3E}">
        <p14:creationId xmlns="" xmlns:p14="http://schemas.microsoft.com/office/powerpoint/2010/main" val="1739273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What would you </a:t>
            </a:r>
            <a:r>
              <a:rPr lang="en-US" dirty="0" smtClean="0"/>
              <a:t>do for a Klondike Bar?</a:t>
            </a:r>
            <a:r>
              <a:rPr lang="en-US" dirty="0"/>
              <a:t/>
            </a:r>
            <a:br>
              <a:rPr lang="en-US" dirty="0"/>
            </a:br>
            <a:r>
              <a:rPr lang="en-US" dirty="0" smtClean="0"/>
              <a:t>It’s essentially a Cost/Benefit Analysis!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990600" y="1600200"/>
            <a:ext cx="7239000" cy="4525963"/>
          </a:xfrm>
        </p:spPr>
      </p:pic>
      <p:sp>
        <p:nvSpPr>
          <p:cNvPr id="5" name="Slide Number Placeholder 4"/>
          <p:cNvSpPr>
            <a:spLocks noGrp="1"/>
          </p:cNvSpPr>
          <p:nvPr>
            <p:ph type="sldNum" sz="quarter" idx="12"/>
          </p:nvPr>
        </p:nvSpPr>
        <p:spPr/>
        <p:txBody>
          <a:bodyPr/>
          <a:lstStyle/>
          <a:p>
            <a:fld id="{F932DD4D-776B-430E-9B02-65813A083C55}" type="slidenum">
              <a:rPr lang="en-US" smtClean="0"/>
              <a:pPr/>
              <a:t>2</a:t>
            </a:fld>
            <a:endParaRPr lang="en-US"/>
          </a:p>
        </p:txBody>
      </p:sp>
    </p:spTree>
    <p:extLst>
      <p:ext uri="{BB962C8B-B14F-4D97-AF65-F5344CB8AC3E}">
        <p14:creationId xmlns="" xmlns:p14="http://schemas.microsoft.com/office/powerpoint/2010/main" val="2625797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689600" y="2370667"/>
            <a:ext cx="1676400" cy="812800"/>
          </a:xfrm>
          <a:custGeom>
            <a:avLst/>
            <a:gdLst>
              <a:gd name="connsiteX0" fmla="*/ 1659467 w 1676400"/>
              <a:gd name="connsiteY0" fmla="*/ 0 h 812800"/>
              <a:gd name="connsiteX1" fmla="*/ 1676400 w 1676400"/>
              <a:gd name="connsiteY1" fmla="*/ 728133 h 812800"/>
              <a:gd name="connsiteX2" fmla="*/ 0 w 1676400"/>
              <a:gd name="connsiteY2" fmla="*/ 812800 h 812800"/>
              <a:gd name="connsiteX3" fmla="*/ 1659467 w 1676400"/>
              <a:gd name="connsiteY3" fmla="*/ 0 h 812800"/>
            </a:gdLst>
            <a:ahLst/>
            <a:cxnLst>
              <a:cxn ang="0">
                <a:pos x="connsiteX0" y="connsiteY0"/>
              </a:cxn>
              <a:cxn ang="0">
                <a:pos x="connsiteX1" y="connsiteY1"/>
              </a:cxn>
              <a:cxn ang="0">
                <a:pos x="connsiteX2" y="connsiteY2"/>
              </a:cxn>
              <a:cxn ang="0">
                <a:pos x="connsiteX3" y="connsiteY3"/>
              </a:cxn>
            </a:cxnLst>
            <a:rect l="l" t="t" r="r" b="b"/>
            <a:pathLst>
              <a:path w="1676400" h="812800">
                <a:moveTo>
                  <a:pt x="1659467" y="0"/>
                </a:moveTo>
                <a:lnTo>
                  <a:pt x="1676400" y="728133"/>
                </a:lnTo>
                <a:lnTo>
                  <a:pt x="0" y="812800"/>
                </a:lnTo>
                <a:lnTo>
                  <a:pt x="1659467" y="0"/>
                </a:ln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65200" y="3200400"/>
            <a:ext cx="4724400" cy="2421467"/>
          </a:xfrm>
          <a:custGeom>
            <a:avLst/>
            <a:gdLst>
              <a:gd name="connsiteX0" fmla="*/ 0 w 4724400"/>
              <a:gd name="connsiteY0" fmla="*/ 237067 h 2421467"/>
              <a:gd name="connsiteX1" fmla="*/ 16933 w 4724400"/>
              <a:gd name="connsiteY1" fmla="*/ 2421467 h 2421467"/>
              <a:gd name="connsiteX2" fmla="*/ 4724400 w 4724400"/>
              <a:gd name="connsiteY2" fmla="*/ 0 h 2421467"/>
              <a:gd name="connsiteX3" fmla="*/ 50800 w 4724400"/>
              <a:gd name="connsiteY3" fmla="*/ 254000 h 2421467"/>
              <a:gd name="connsiteX4" fmla="*/ 50800 w 4724400"/>
              <a:gd name="connsiteY4" fmla="*/ 270933 h 242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2421467">
                <a:moveTo>
                  <a:pt x="0" y="237067"/>
                </a:moveTo>
                <a:lnTo>
                  <a:pt x="16933" y="2421467"/>
                </a:lnTo>
                <a:lnTo>
                  <a:pt x="4724400" y="0"/>
                </a:lnTo>
                <a:lnTo>
                  <a:pt x="50800" y="254000"/>
                </a:lnTo>
                <a:lnTo>
                  <a:pt x="50800" y="270933"/>
                </a:lnTo>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Plan A vs. Plan B</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872075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5-Point Star 6"/>
          <p:cNvSpPr/>
          <p:nvPr/>
        </p:nvSpPr>
        <p:spPr>
          <a:xfrm>
            <a:off x="5638800" y="3124200"/>
            <a:ext cx="177800" cy="169333"/>
          </a:xfrm>
          <a:prstGeom prst="star5">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698157" y="3293533"/>
            <a:ext cx="16843" cy="280246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1600200"/>
            <a:ext cx="301686"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5426368" y="6096000"/>
            <a:ext cx="593432" cy="369332"/>
          </a:xfrm>
          <a:prstGeom prst="rect">
            <a:avLst/>
          </a:prstGeom>
          <a:noFill/>
        </p:spPr>
        <p:txBody>
          <a:bodyPr wrap="none" rtlCol="0">
            <a:spAutoFit/>
          </a:bodyPr>
          <a:lstStyle/>
          <a:p>
            <a:r>
              <a:rPr lang="en-US" dirty="0" smtClean="0"/>
              <a:t>44.4</a:t>
            </a:r>
            <a:endParaRPr lang="en-US" dirty="0"/>
          </a:p>
        </p:txBody>
      </p:sp>
      <p:sp>
        <p:nvSpPr>
          <p:cNvPr id="14" name="TextBox 13"/>
          <p:cNvSpPr txBox="1"/>
          <p:nvPr/>
        </p:nvSpPr>
        <p:spPr>
          <a:xfrm>
            <a:off x="685800" y="5943600"/>
            <a:ext cx="4700646" cy="646331"/>
          </a:xfrm>
          <a:prstGeom prst="rect">
            <a:avLst/>
          </a:prstGeom>
          <a:noFill/>
        </p:spPr>
        <p:txBody>
          <a:bodyPr wrap="none" rtlCol="0">
            <a:spAutoFit/>
          </a:bodyPr>
          <a:lstStyle/>
          <a:p>
            <a:r>
              <a:rPr lang="en-US" b="1" dirty="0" smtClean="0">
                <a:solidFill>
                  <a:srgbClr val="FF0000"/>
                </a:solidFill>
              </a:rPr>
              <a:t>X Axis = Number of MB Used</a:t>
            </a:r>
          </a:p>
          <a:p>
            <a:r>
              <a:rPr lang="en-US" b="1" dirty="0" smtClean="0">
                <a:solidFill>
                  <a:srgbClr val="FF0000"/>
                </a:solidFill>
              </a:rPr>
              <a:t>Cost of both plans  increases  as # MB increases</a:t>
            </a:r>
            <a:endParaRPr lang="en-US" b="1" dirty="0">
              <a:solidFill>
                <a:srgbClr val="FF0000"/>
              </a:solidFill>
            </a:endParaRPr>
          </a:p>
        </p:txBody>
      </p:sp>
      <p:sp>
        <p:nvSpPr>
          <p:cNvPr id="15" name="TextBox 14"/>
          <p:cNvSpPr txBox="1"/>
          <p:nvPr/>
        </p:nvSpPr>
        <p:spPr>
          <a:xfrm>
            <a:off x="1372947" y="1619071"/>
            <a:ext cx="4646853"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Cost of Plan A is zero when usage is zero, but  increases rapidly  with usage</a:t>
            </a:r>
          </a:p>
          <a:p>
            <a:pPr algn="ctr"/>
            <a:r>
              <a:rPr lang="en-US" b="1" dirty="0" smtClean="0"/>
              <a:t>Cost of Plan B starts at $20 but increases slowly with usage</a:t>
            </a:r>
          </a:p>
        </p:txBody>
      </p:sp>
      <p:sp>
        <p:nvSpPr>
          <p:cNvPr id="8" name="Slide Number Placeholder 7"/>
          <p:cNvSpPr>
            <a:spLocks noGrp="1"/>
          </p:cNvSpPr>
          <p:nvPr>
            <p:ph type="sldNum" sz="quarter" idx="12"/>
          </p:nvPr>
        </p:nvSpPr>
        <p:spPr/>
        <p:txBody>
          <a:bodyPr/>
          <a:lstStyle/>
          <a:p>
            <a:fld id="{F932DD4D-776B-430E-9B02-65813A083C55}" type="slidenum">
              <a:rPr lang="en-US" smtClean="0"/>
              <a:pPr/>
              <a:t>20</a:t>
            </a:fld>
            <a:endParaRPr lang="en-US"/>
          </a:p>
        </p:txBody>
      </p:sp>
    </p:spTree>
    <p:extLst>
      <p:ext uri="{BB962C8B-B14F-4D97-AF65-F5344CB8AC3E}">
        <p14:creationId xmlns="" xmlns:p14="http://schemas.microsoft.com/office/powerpoint/2010/main" val="183797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p:sp>
        <p:nvSpPr>
          <p:cNvPr id="3" name="Content Placeholder 2"/>
          <p:cNvSpPr>
            <a:spLocks noGrp="1"/>
          </p:cNvSpPr>
          <p:nvPr>
            <p:ph idx="1"/>
          </p:nvPr>
        </p:nvSpPr>
        <p:spPr/>
        <p:txBody>
          <a:bodyPr/>
          <a:lstStyle/>
          <a:p>
            <a:r>
              <a:rPr lang="en-US" dirty="0" smtClean="0"/>
              <a:t>Plug the solution into the original equation:</a:t>
            </a:r>
          </a:p>
          <a:p>
            <a:pPr marL="0" lvl="1" indent="0" algn="ctr">
              <a:buNone/>
            </a:pPr>
            <a:r>
              <a:rPr lang="en-US" sz="3200" dirty="0"/>
              <a:t>$.50 * </a:t>
            </a:r>
            <a:r>
              <a:rPr lang="en-US" sz="3200" dirty="0">
                <a:effectLst>
                  <a:glow rad="139700">
                    <a:schemeClr val="accent2">
                      <a:satMod val="175000"/>
                      <a:alpha val="40000"/>
                    </a:schemeClr>
                  </a:glow>
                </a:effectLst>
              </a:rPr>
              <a:t># MB </a:t>
            </a:r>
            <a:r>
              <a:rPr lang="en-US" sz="3200" dirty="0"/>
              <a:t>= $20 + $.05 </a:t>
            </a:r>
            <a:r>
              <a:rPr lang="en-US" sz="3200" dirty="0" smtClean="0"/>
              <a:t>* </a:t>
            </a:r>
            <a:r>
              <a:rPr lang="en-US" sz="3200" dirty="0">
                <a:effectLst>
                  <a:glow rad="139700">
                    <a:schemeClr val="accent2">
                      <a:satMod val="175000"/>
                      <a:alpha val="40000"/>
                    </a:schemeClr>
                  </a:glow>
                </a:effectLst>
              </a:rPr>
              <a:t># MB</a:t>
            </a:r>
          </a:p>
          <a:p>
            <a:pPr marL="0" lvl="1" indent="0" algn="ctr">
              <a:buNone/>
            </a:pPr>
            <a:r>
              <a:rPr lang="en-US" sz="3200" dirty="0"/>
              <a:t>$.50 * </a:t>
            </a:r>
            <a:r>
              <a:rPr lang="en-US" sz="3200" dirty="0" smtClean="0">
                <a:effectLst>
                  <a:glow rad="139700">
                    <a:schemeClr val="accent2">
                      <a:satMod val="175000"/>
                      <a:alpha val="40000"/>
                    </a:schemeClr>
                  </a:glow>
                </a:effectLst>
              </a:rPr>
              <a:t>44.4 MB </a:t>
            </a:r>
            <a:r>
              <a:rPr lang="en-US" sz="3200" dirty="0"/>
              <a:t>= $20 + $.05 </a:t>
            </a:r>
            <a:r>
              <a:rPr lang="en-US" sz="3200" dirty="0" smtClean="0"/>
              <a:t>* </a:t>
            </a:r>
            <a:r>
              <a:rPr lang="en-US" sz="3200" dirty="0">
                <a:effectLst>
                  <a:glow rad="139700">
                    <a:schemeClr val="accent2">
                      <a:satMod val="175000"/>
                      <a:alpha val="40000"/>
                    </a:schemeClr>
                  </a:glow>
                </a:effectLst>
              </a:rPr>
              <a:t>44.4 MB</a:t>
            </a:r>
          </a:p>
          <a:p>
            <a:pPr marL="0" lvl="1" indent="0" algn="ctr">
              <a:buNone/>
            </a:pPr>
            <a:r>
              <a:rPr lang="en-US" sz="3200" dirty="0"/>
              <a:t>$.50 * 44.4 </a:t>
            </a:r>
            <a:r>
              <a:rPr lang="en-US" sz="3200" dirty="0">
                <a:solidFill>
                  <a:schemeClr val="bg1">
                    <a:lumMod val="50000"/>
                  </a:schemeClr>
                </a:solidFill>
              </a:rPr>
              <a:t>MB</a:t>
            </a:r>
            <a:r>
              <a:rPr lang="en-US" sz="3200" dirty="0"/>
              <a:t> = $20 + $.05 * 44.4 </a:t>
            </a:r>
            <a:r>
              <a:rPr lang="en-US" sz="3200" dirty="0">
                <a:solidFill>
                  <a:schemeClr val="bg1">
                    <a:lumMod val="50000"/>
                  </a:schemeClr>
                </a:solidFill>
              </a:rPr>
              <a:t>MB</a:t>
            </a:r>
          </a:p>
          <a:p>
            <a:pPr marL="0" lvl="1" indent="0" algn="ctr">
              <a:buNone/>
            </a:pPr>
            <a:r>
              <a:rPr lang="en-US" sz="3200" dirty="0" smtClean="0"/>
              <a:t>$22.20 =  $20 + $2.22</a:t>
            </a:r>
          </a:p>
          <a:p>
            <a:pPr marL="0" lvl="1" indent="0" algn="ctr">
              <a:buNone/>
            </a:pPr>
            <a:r>
              <a:rPr lang="en-US" sz="3200" dirty="0"/>
              <a:t>$22.20 =  $</a:t>
            </a:r>
            <a:r>
              <a:rPr lang="en-US" sz="3200" dirty="0" smtClean="0"/>
              <a:t>22.22 </a:t>
            </a:r>
          </a:p>
          <a:p>
            <a:pPr marL="0" lvl="1" indent="0" algn="ctr">
              <a:buNone/>
            </a:pPr>
            <a:r>
              <a:rPr lang="en-US" sz="3200" dirty="0" smtClean="0"/>
              <a:t>(rounding error)</a:t>
            </a:r>
            <a:endParaRPr lang="en-US" sz="3200" dirty="0"/>
          </a:p>
          <a:p>
            <a:pPr marL="342900" lvl="1" indent="-342900"/>
            <a:endParaRPr lang="en-US" sz="3200" dirty="0"/>
          </a:p>
          <a:p>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573505"/>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21</a:t>
            </a:fld>
            <a:endParaRPr lang="en-US"/>
          </a:p>
        </p:txBody>
      </p:sp>
    </p:spTree>
    <p:extLst>
      <p:ext uri="{BB962C8B-B14F-4D97-AF65-F5344CB8AC3E}">
        <p14:creationId xmlns="" xmlns:p14="http://schemas.microsoft.com/office/powerpoint/2010/main" val="355175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Results</a:t>
            </a:r>
            <a:endParaRPr lang="en-US" dirty="0"/>
          </a:p>
        </p:txBody>
      </p:sp>
      <p:sp>
        <p:nvSpPr>
          <p:cNvPr id="3" name="Content Placeholder 2"/>
          <p:cNvSpPr>
            <a:spLocks noGrp="1"/>
          </p:cNvSpPr>
          <p:nvPr>
            <p:ph idx="1"/>
          </p:nvPr>
        </p:nvSpPr>
        <p:spPr/>
        <p:txBody>
          <a:bodyPr/>
          <a:lstStyle/>
          <a:p>
            <a:r>
              <a:rPr lang="en-US" dirty="0" smtClean="0"/>
              <a:t>Decision:  Will you use more or less than 44.4 MB per month?</a:t>
            </a:r>
          </a:p>
          <a:p>
            <a:pPr lvl="1"/>
            <a:r>
              <a:rPr lang="en-US" dirty="0" smtClean="0"/>
              <a:t>Using less than 44.4 MB per month makes Plan A the better deal</a:t>
            </a:r>
          </a:p>
          <a:p>
            <a:pPr lvl="1"/>
            <a:r>
              <a:rPr lang="en-US" dirty="0" smtClean="0"/>
              <a:t>Using more than 44.4 MB per month makes Plan B the better deal</a:t>
            </a:r>
          </a:p>
          <a:p>
            <a:r>
              <a:rPr lang="en-US" dirty="0" smtClean="0"/>
              <a:t>What other factors might you consider when making the decision?</a:t>
            </a:r>
          </a:p>
          <a:p>
            <a:endParaRPr lang="en-US" dirty="0"/>
          </a:p>
        </p:txBody>
      </p:sp>
      <p:pic>
        <p:nvPicPr>
          <p:cNvPr id="2050" name="Picture 2" descr="C:\Users\Melanie\AppData\Local\Microsoft\Windows\Temporary Internet Files\Content.IE5\Y4DIGEIP\MC90043485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84509"/>
            <a:ext cx="857250" cy="8572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932DD4D-776B-430E-9B02-65813A083C55}" type="slidenum">
              <a:rPr lang="en-US" smtClean="0"/>
              <a:pPr/>
              <a:t>22</a:t>
            </a:fld>
            <a:endParaRPr lang="en-US"/>
          </a:p>
        </p:txBody>
      </p:sp>
    </p:spTree>
    <p:extLst>
      <p:ext uri="{BB962C8B-B14F-4D97-AF65-F5344CB8AC3E}">
        <p14:creationId xmlns="" xmlns:p14="http://schemas.microsoft.com/office/powerpoint/2010/main" val="1207606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Points Spreadsheet</a:t>
            </a:r>
            <a:endParaRPr lang="en-US"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41228"/>
          <a:stretch/>
        </p:blipFill>
        <p:spPr>
          <a:xfrm>
            <a:off x="993357" y="2133600"/>
            <a:ext cx="7206888" cy="2819400"/>
          </a:xfrm>
          <a:prstGeom prst="rect">
            <a:avLst/>
          </a:prstGeom>
        </p:spPr>
      </p:pic>
      <p:sp>
        <p:nvSpPr>
          <p:cNvPr id="7" name="TextBox 6"/>
          <p:cNvSpPr txBox="1"/>
          <p:nvPr/>
        </p:nvSpPr>
        <p:spPr>
          <a:xfrm>
            <a:off x="993357" y="1307068"/>
            <a:ext cx="5250861"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Enter data to compare two multivariate cost scenarios</a:t>
            </a:r>
          </a:p>
          <a:p>
            <a:r>
              <a:rPr lang="en-US" dirty="0" smtClean="0"/>
              <a:t>i.e. Cell phone data plans</a:t>
            </a:r>
            <a:endParaRPr lang="en-US" dirty="0"/>
          </a:p>
        </p:txBody>
      </p:sp>
      <p:cxnSp>
        <p:nvCxnSpPr>
          <p:cNvPr id="11" name="Straight Arrow Connector 10"/>
          <p:cNvCxnSpPr>
            <a:stCxn id="7" idx="2"/>
          </p:cNvCxnSpPr>
          <p:nvPr/>
        </p:nvCxnSpPr>
        <p:spPr>
          <a:xfrm>
            <a:off x="3618788" y="1953399"/>
            <a:ext cx="3010612" cy="15899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stCxn id="7" idx="2"/>
          </p:cNvCxnSpPr>
          <p:nvPr/>
        </p:nvCxnSpPr>
        <p:spPr>
          <a:xfrm>
            <a:off x="3618788" y="1953399"/>
            <a:ext cx="1715212" cy="15899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4724400" y="5406189"/>
            <a:ext cx="339323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Solve for Breakeven level of Usage</a:t>
            </a:r>
          </a:p>
        </p:txBody>
      </p:sp>
      <p:cxnSp>
        <p:nvCxnSpPr>
          <p:cNvPr id="16" name="Straight Arrow Connector 15"/>
          <p:cNvCxnSpPr/>
          <p:nvPr/>
        </p:nvCxnSpPr>
        <p:spPr>
          <a:xfrm flipH="1" flipV="1">
            <a:off x="6096000" y="4419600"/>
            <a:ext cx="325018" cy="9865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F932DD4D-776B-430E-9B02-65813A083C55}" type="slidenum">
              <a:rPr lang="en-US" smtClean="0"/>
              <a:pPr/>
              <a:t>23</a:t>
            </a:fld>
            <a:endParaRPr lang="en-US"/>
          </a:p>
        </p:txBody>
      </p:sp>
    </p:spTree>
    <p:extLst>
      <p:ext uri="{BB962C8B-B14F-4D97-AF65-F5344CB8AC3E}">
        <p14:creationId xmlns="" xmlns:p14="http://schemas.microsoft.com/office/powerpoint/2010/main" val="2019792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Points Spreadsheet</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t="25527" b="19769"/>
          <a:stretch/>
        </p:blipFill>
        <p:spPr>
          <a:xfrm>
            <a:off x="990600" y="2133600"/>
            <a:ext cx="7016584" cy="2574758"/>
          </a:xfrm>
        </p:spPr>
      </p:pic>
      <p:sp>
        <p:nvSpPr>
          <p:cNvPr id="5" name="TextBox 4"/>
          <p:cNvSpPr txBox="1"/>
          <p:nvPr/>
        </p:nvSpPr>
        <p:spPr>
          <a:xfrm>
            <a:off x="1716505" y="1219200"/>
            <a:ext cx="4593052"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Enter different quantities to compare the </a:t>
            </a:r>
          </a:p>
          <a:p>
            <a:r>
              <a:rPr lang="en-US" dirty="0" smtClean="0"/>
              <a:t>cost of both options for various levels of usage</a:t>
            </a:r>
            <a:endParaRPr lang="en-US" dirty="0"/>
          </a:p>
        </p:txBody>
      </p:sp>
      <p:cxnSp>
        <p:nvCxnSpPr>
          <p:cNvPr id="7" name="Straight Arrow Connector 6"/>
          <p:cNvCxnSpPr/>
          <p:nvPr/>
        </p:nvCxnSpPr>
        <p:spPr>
          <a:xfrm>
            <a:off x="4013031" y="1865531"/>
            <a:ext cx="2600674" cy="149438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981200" y="5257800"/>
            <a:ext cx="492179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See which option is more favorable at a given level</a:t>
            </a:r>
            <a:endParaRPr lang="en-US" dirty="0"/>
          </a:p>
        </p:txBody>
      </p:sp>
      <p:cxnSp>
        <p:nvCxnSpPr>
          <p:cNvPr id="10" name="Straight Arrow Connector 9"/>
          <p:cNvCxnSpPr/>
          <p:nvPr/>
        </p:nvCxnSpPr>
        <p:spPr>
          <a:xfrm flipV="1">
            <a:off x="4442098" y="4572000"/>
            <a:ext cx="1044302"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stCxn id="8" idx="0"/>
          </p:cNvCxnSpPr>
          <p:nvPr/>
        </p:nvCxnSpPr>
        <p:spPr>
          <a:xfrm flipV="1">
            <a:off x="4442099" y="4572000"/>
            <a:ext cx="2568301"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F932DD4D-776B-430E-9B02-65813A083C55}" type="slidenum">
              <a:rPr lang="en-US" smtClean="0"/>
              <a:pPr/>
              <a:t>24</a:t>
            </a:fld>
            <a:endParaRPr lang="en-US"/>
          </a:p>
        </p:txBody>
      </p:sp>
    </p:spTree>
    <p:extLst>
      <p:ext uri="{BB962C8B-B14F-4D97-AF65-F5344CB8AC3E}">
        <p14:creationId xmlns="" xmlns:p14="http://schemas.microsoft.com/office/powerpoint/2010/main" val="3167124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normAutofit lnSpcReduction="10000"/>
          </a:bodyPr>
          <a:lstStyle/>
          <a:p>
            <a:r>
              <a:rPr lang="en-US" dirty="0" smtClean="0"/>
              <a:t>How would you find the indifference point between two cost options with a common variable?</a:t>
            </a:r>
          </a:p>
          <a:p>
            <a:r>
              <a:rPr lang="en-US" dirty="0" smtClean="0"/>
              <a:t>You are taking your children to the zoo.  You can purchase individual tickets ($15 for one adult and $5 per child) or you can purchase the family ticket for $30.  What common variable will allow you to calculate an indifference point?</a:t>
            </a:r>
            <a:endParaRPr lang="en-US" dirty="0"/>
          </a:p>
        </p:txBody>
      </p:sp>
      <p:pic>
        <p:nvPicPr>
          <p:cNvPr id="4" name="Picture 4" descr="C:\Users\Melanie Nelson\AppData\Local\Microsoft\Windows\Temporary Internet Files\Content.IE5\SCKGKNQB\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0533" y="0"/>
            <a:ext cx="931334"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25</a:t>
            </a:fld>
            <a:endParaRPr lang="en-US"/>
          </a:p>
        </p:txBody>
      </p:sp>
    </p:spTree>
    <p:extLst>
      <p:ext uri="{BB962C8B-B14F-4D97-AF65-F5344CB8AC3E}">
        <p14:creationId xmlns="" xmlns:p14="http://schemas.microsoft.com/office/powerpoint/2010/main" val="4131172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Example</a:t>
            </a:r>
            <a:endParaRPr lang="en-US" dirty="0"/>
          </a:p>
        </p:txBody>
      </p:sp>
      <p:sp>
        <p:nvSpPr>
          <p:cNvPr id="3" name="Content Placeholder 2"/>
          <p:cNvSpPr>
            <a:spLocks noGrp="1"/>
          </p:cNvSpPr>
          <p:nvPr>
            <p:ph idx="1"/>
          </p:nvPr>
        </p:nvSpPr>
        <p:spPr/>
        <p:txBody>
          <a:bodyPr/>
          <a:lstStyle/>
          <a:p>
            <a:r>
              <a:rPr lang="en-US" dirty="0" smtClean="0"/>
              <a:t>A six-pack of soda costs $2.52 and contains 72 ounces of soda</a:t>
            </a:r>
          </a:p>
          <a:p>
            <a:r>
              <a:rPr lang="en-US" dirty="0" smtClean="0"/>
              <a:t>A two-liter bottle of the same soda contains 67.2 ounces of soda</a:t>
            </a:r>
          </a:p>
          <a:p>
            <a:r>
              <a:rPr lang="en-US" dirty="0" smtClean="0"/>
              <a:t>What price for the two-liter bottle gives an equal value?</a:t>
            </a:r>
          </a:p>
          <a:p>
            <a:r>
              <a:rPr lang="en-US" dirty="0" smtClean="0"/>
              <a:t>The common variable is cost per ounce</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26</a:t>
            </a:fld>
            <a:endParaRPr lang="en-US"/>
          </a:p>
        </p:txBody>
      </p:sp>
    </p:spTree>
    <p:extLst>
      <p:ext uri="{BB962C8B-B14F-4D97-AF65-F5344CB8AC3E}">
        <p14:creationId xmlns="" xmlns:p14="http://schemas.microsoft.com/office/powerpoint/2010/main" val="1928267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Example</a:t>
            </a:r>
            <a:endParaRPr lang="en-US" dirty="0"/>
          </a:p>
        </p:txBody>
      </p:sp>
      <p:sp>
        <p:nvSpPr>
          <p:cNvPr id="3" name="Content Placeholder 2"/>
          <p:cNvSpPr>
            <a:spLocks noGrp="1"/>
          </p:cNvSpPr>
          <p:nvPr>
            <p:ph idx="1"/>
          </p:nvPr>
        </p:nvSpPr>
        <p:spPr/>
        <p:txBody>
          <a:bodyPr/>
          <a:lstStyle/>
          <a:p>
            <a:r>
              <a:rPr lang="en-US" dirty="0" smtClean="0"/>
              <a:t>What is the expression for cost per ounce for the six pack?</a:t>
            </a:r>
          </a:p>
          <a:p>
            <a:pPr lvl="1"/>
            <a:r>
              <a:rPr lang="en-US" dirty="0" smtClean="0">
                <a:solidFill>
                  <a:schemeClr val="bg1"/>
                </a:solidFill>
              </a:rPr>
              <a:t>$2.52/72 oz. </a:t>
            </a:r>
          </a:p>
          <a:p>
            <a:r>
              <a:rPr lang="en-US" dirty="0" smtClean="0"/>
              <a:t>What is the expression for cost per ounce for the two-liter bottle?</a:t>
            </a:r>
          </a:p>
          <a:p>
            <a:pPr lvl="1"/>
            <a:r>
              <a:rPr lang="en-US" dirty="0" smtClean="0">
                <a:solidFill>
                  <a:schemeClr val="bg1"/>
                </a:solidFill>
              </a:rPr>
              <a:t>$Price/67.2 oz.</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27</a:t>
            </a:fld>
            <a:endParaRPr lang="en-US"/>
          </a:p>
        </p:txBody>
      </p:sp>
    </p:spTree>
    <p:extLst>
      <p:ext uri="{BB962C8B-B14F-4D97-AF65-F5344CB8AC3E}">
        <p14:creationId xmlns="" xmlns:p14="http://schemas.microsoft.com/office/powerpoint/2010/main" val="104898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Example</a:t>
            </a:r>
            <a:endParaRPr lang="en-US" dirty="0"/>
          </a:p>
        </p:txBody>
      </p:sp>
      <p:sp>
        <p:nvSpPr>
          <p:cNvPr id="3" name="Content Placeholder 2"/>
          <p:cNvSpPr>
            <a:spLocks noGrp="1"/>
          </p:cNvSpPr>
          <p:nvPr>
            <p:ph idx="1"/>
          </p:nvPr>
        </p:nvSpPr>
        <p:spPr/>
        <p:txBody>
          <a:bodyPr/>
          <a:lstStyle/>
          <a:p>
            <a:r>
              <a:rPr lang="en-US" dirty="0" smtClean="0"/>
              <a:t>What is the expression for cost per ounce for the six pack?</a:t>
            </a:r>
          </a:p>
          <a:p>
            <a:pPr lvl="1"/>
            <a:r>
              <a:rPr lang="en-US" dirty="0" smtClean="0"/>
              <a:t>$2.52/72 oz. </a:t>
            </a:r>
          </a:p>
          <a:p>
            <a:r>
              <a:rPr lang="en-US" dirty="0" smtClean="0"/>
              <a:t>What is the expression for cost per ounce for the two-liter bottle?</a:t>
            </a:r>
          </a:p>
          <a:p>
            <a:pPr lvl="1"/>
            <a:r>
              <a:rPr lang="en-US" dirty="0" smtClean="0">
                <a:solidFill>
                  <a:schemeClr val="bg1"/>
                </a:solidFill>
              </a:rPr>
              <a:t>$Price/67.2 oz.</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28</a:t>
            </a:fld>
            <a:endParaRPr lang="en-US"/>
          </a:p>
        </p:txBody>
      </p:sp>
    </p:spTree>
    <p:extLst>
      <p:ext uri="{BB962C8B-B14F-4D97-AF65-F5344CB8AC3E}">
        <p14:creationId xmlns="" xmlns:p14="http://schemas.microsoft.com/office/powerpoint/2010/main" val="1517396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Example</a:t>
            </a:r>
            <a:endParaRPr lang="en-US" dirty="0"/>
          </a:p>
        </p:txBody>
      </p:sp>
      <p:sp>
        <p:nvSpPr>
          <p:cNvPr id="3" name="Content Placeholder 2"/>
          <p:cNvSpPr>
            <a:spLocks noGrp="1"/>
          </p:cNvSpPr>
          <p:nvPr>
            <p:ph idx="1"/>
          </p:nvPr>
        </p:nvSpPr>
        <p:spPr/>
        <p:txBody>
          <a:bodyPr/>
          <a:lstStyle/>
          <a:p>
            <a:r>
              <a:rPr lang="en-US" dirty="0" smtClean="0"/>
              <a:t>What is the expression for cost per ounce for the six pack?</a:t>
            </a:r>
          </a:p>
          <a:p>
            <a:pPr lvl="1"/>
            <a:r>
              <a:rPr lang="en-US" dirty="0" smtClean="0">
                <a:solidFill>
                  <a:schemeClr val="bg1">
                    <a:lumMod val="65000"/>
                  </a:schemeClr>
                </a:solidFill>
              </a:rPr>
              <a:t>$2.52/72 oz. </a:t>
            </a:r>
          </a:p>
          <a:p>
            <a:r>
              <a:rPr lang="en-US" dirty="0" smtClean="0"/>
              <a:t>What is the expression for cost per ounce for the two-liter bottle?</a:t>
            </a:r>
          </a:p>
          <a:p>
            <a:pPr lvl="1"/>
            <a:r>
              <a:rPr lang="en-US" dirty="0" smtClean="0"/>
              <a:t>$Price/67.2 oz.</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29</a:t>
            </a:fld>
            <a:endParaRPr lang="en-US"/>
          </a:p>
        </p:txBody>
      </p:sp>
    </p:spTree>
    <p:extLst>
      <p:ext uri="{BB962C8B-B14F-4D97-AF65-F5344CB8AC3E}">
        <p14:creationId xmlns="" xmlns:p14="http://schemas.microsoft.com/office/powerpoint/2010/main" val="328289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28" name="Content Placeholder 27"/>
          <p:cNvSpPr>
            <a:spLocks noGrp="1"/>
          </p:cNvSpPr>
          <p:nvPr>
            <p:ph idx="1"/>
          </p:nvPr>
        </p:nvSpPr>
        <p:spPr>
          <a:xfrm>
            <a:off x="457200" y="1600200"/>
            <a:ext cx="8229600" cy="4800600"/>
          </a:xfrm>
        </p:spPr>
        <p:txBody>
          <a:bodyPr>
            <a:normAutofit fontScale="85000" lnSpcReduction="20000"/>
          </a:bodyPr>
          <a:lstStyle/>
          <a:p>
            <a:pPr>
              <a:spcAft>
                <a:spcPts val="600"/>
              </a:spcAft>
            </a:pPr>
            <a:r>
              <a:rPr lang="en-US" b="1" dirty="0" smtClean="0"/>
              <a:t>Action: </a:t>
            </a:r>
            <a:r>
              <a:rPr lang="en-US" dirty="0" smtClean="0"/>
              <a:t>Calculate Point of Indifference Between Two Different Cost Scenarios that Share </a:t>
            </a:r>
            <a:r>
              <a:rPr lang="en-US" dirty="0"/>
              <a:t>a </a:t>
            </a:r>
            <a:r>
              <a:rPr lang="en-US" dirty="0" smtClean="0"/>
              <a:t>Common </a:t>
            </a:r>
            <a:r>
              <a:rPr lang="en-US" dirty="0"/>
              <a:t>V</a:t>
            </a:r>
            <a:r>
              <a:rPr lang="en-US" dirty="0" smtClean="0"/>
              <a:t>ariable</a:t>
            </a:r>
          </a:p>
          <a:p>
            <a:pPr>
              <a:spcBef>
                <a:spcPts val="0"/>
              </a:spcBef>
              <a:buFont typeface="Calibri" pitchFamily="34" charset="0"/>
              <a:buChar char="•"/>
            </a:pPr>
            <a:r>
              <a:rPr lang="en-US" b="1" dirty="0">
                <a:latin typeface="Calibri" pitchFamily="34" charset="0"/>
                <a:cs typeface="Calibri" pitchFamily="34" charset="0"/>
              </a:rPr>
              <a:t>Condition:  </a:t>
            </a:r>
            <a:r>
              <a:rPr lang="en-US" dirty="0">
                <a:latin typeface="Calibri" pitchFamily="34" charset="0"/>
                <a:cs typeface="Calibri" pitchFamily="34" charset="0"/>
              </a:rPr>
              <a:t>You are training to become an ACE with access to ICAM course handouts, readings, and spreadsheet tools and awareness of Operational Environment (OE)/Contemporary Operational Environment (COE) variables and actors</a:t>
            </a:r>
          </a:p>
          <a:p>
            <a:r>
              <a:rPr lang="en-US" b="1" dirty="0" smtClean="0"/>
              <a:t>Standard: </a:t>
            </a:r>
            <a:r>
              <a:rPr lang="en-US" dirty="0"/>
              <a:t>W</a:t>
            </a:r>
            <a:r>
              <a:rPr lang="en-US" dirty="0" smtClean="0"/>
              <a:t>ith at least 80% accuracy:</a:t>
            </a:r>
          </a:p>
          <a:p>
            <a:pPr lvl="1"/>
            <a:r>
              <a:rPr lang="en-US" dirty="0"/>
              <a:t>Describe the concept of indifference point or tradeoff</a:t>
            </a:r>
            <a:endParaRPr lang="en-US" sz="3600" dirty="0"/>
          </a:p>
          <a:p>
            <a:pPr lvl="1"/>
            <a:r>
              <a:rPr lang="en-US" dirty="0" smtClean="0"/>
              <a:t>Express </a:t>
            </a:r>
            <a:r>
              <a:rPr lang="en-US" dirty="0"/>
              <a:t>cost scenarios in equation form  with a common </a:t>
            </a:r>
            <a:r>
              <a:rPr lang="en-US" dirty="0" smtClean="0"/>
              <a:t>variable</a:t>
            </a:r>
          </a:p>
          <a:p>
            <a:pPr lvl="1"/>
            <a:r>
              <a:rPr lang="en-US" dirty="0" smtClean="0"/>
              <a:t>Identify </a:t>
            </a:r>
            <a:r>
              <a:rPr lang="en-US" dirty="0"/>
              <a:t>and enter relevant scenario data into macro enabled templates to calculate Points of </a:t>
            </a:r>
            <a:r>
              <a:rPr lang="en-US" dirty="0" smtClean="0"/>
              <a:t>Indifference</a:t>
            </a:r>
            <a:endParaRPr lang="en-US" dirty="0"/>
          </a:p>
        </p:txBody>
      </p:sp>
      <p:sp>
        <p:nvSpPr>
          <p:cNvPr id="4" name="Slide Number Placeholder 3"/>
          <p:cNvSpPr>
            <a:spLocks noGrp="1"/>
          </p:cNvSpPr>
          <p:nvPr>
            <p:ph type="sldNum" sz="quarter" idx="12"/>
          </p:nvPr>
        </p:nvSpPr>
        <p:spPr/>
        <p:txBody>
          <a:bodyPr/>
          <a:lstStyle/>
          <a:p>
            <a:fld id="{F932DD4D-776B-430E-9B02-65813A083C55}" type="slidenum">
              <a:rPr lang="en-US" smtClean="0"/>
              <a:pPr/>
              <a:t>3</a:t>
            </a:fld>
            <a:endParaRPr lang="en-US"/>
          </a:p>
        </p:txBody>
      </p:sp>
    </p:spTree>
    <p:extLst>
      <p:ext uri="{BB962C8B-B14F-4D97-AF65-F5344CB8AC3E}">
        <p14:creationId xmlns="" xmlns:p14="http://schemas.microsoft.com/office/powerpoint/2010/main" val="2190080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the two cost expressions equal to one another:</a:t>
            </a:r>
          </a:p>
          <a:p>
            <a:pPr marL="0" indent="0" algn="ctr">
              <a:buNone/>
            </a:pPr>
            <a:r>
              <a:rPr lang="en-US" dirty="0"/>
              <a:t>Cost per oz. of two-liter = Cost per oz. of six-pack </a:t>
            </a:r>
          </a:p>
          <a:p>
            <a:pPr marL="0" indent="0" algn="ctr">
              <a:buNone/>
            </a:pPr>
            <a:r>
              <a:rPr lang="en-US" dirty="0" smtClean="0"/>
              <a:t>$</a:t>
            </a:r>
            <a:r>
              <a:rPr lang="en-US" dirty="0"/>
              <a:t>Price/67.2 oz</a:t>
            </a:r>
            <a:r>
              <a:rPr lang="en-US" dirty="0" smtClean="0"/>
              <a:t>. = $2.52/72 oz. </a:t>
            </a:r>
          </a:p>
          <a:p>
            <a:pPr marL="0" indent="0" algn="ctr">
              <a:buNone/>
            </a:pPr>
            <a:r>
              <a:rPr lang="en-US" dirty="0" smtClean="0">
                <a:solidFill>
                  <a:schemeClr val="bg1"/>
                </a:solidFill>
              </a:rPr>
              <a:t>$</a:t>
            </a:r>
            <a:r>
              <a:rPr lang="en-US" dirty="0">
                <a:solidFill>
                  <a:schemeClr val="bg1"/>
                </a:solidFill>
              </a:rPr>
              <a:t>Price/67.2 oz</a:t>
            </a:r>
            <a:r>
              <a:rPr lang="en-US" dirty="0" smtClean="0">
                <a:solidFill>
                  <a:schemeClr val="bg1"/>
                </a:solidFill>
              </a:rPr>
              <a:t>. = $.035/oz. </a:t>
            </a:r>
          </a:p>
          <a:p>
            <a:pPr marL="0" indent="0" algn="ctr">
              <a:buNone/>
            </a:pPr>
            <a:r>
              <a:rPr lang="en-US" dirty="0">
                <a:solidFill>
                  <a:schemeClr val="bg1"/>
                </a:solidFill>
              </a:rPr>
              <a:t>$</a:t>
            </a:r>
            <a:r>
              <a:rPr lang="en-US" dirty="0" smtClean="0">
                <a:solidFill>
                  <a:schemeClr val="bg1"/>
                </a:solidFill>
              </a:rPr>
              <a:t>Price </a:t>
            </a:r>
            <a:r>
              <a:rPr lang="en-US" dirty="0">
                <a:solidFill>
                  <a:schemeClr val="bg1"/>
                </a:solidFill>
              </a:rPr>
              <a:t>= $.035/oz. </a:t>
            </a:r>
            <a:r>
              <a:rPr lang="en-US" dirty="0" smtClean="0">
                <a:solidFill>
                  <a:schemeClr val="bg1"/>
                </a:solidFill>
              </a:rPr>
              <a:t>* </a:t>
            </a:r>
            <a:r>
              <a:rPr lang="en-US" dirty="0">
                <a:solidFill>
                  <a:schemeClr val="bg1"/>
                </a:solidFill>
              </a:rPr>
              <a:t>67.2 oz. </a:t>
            </a:r>
            <a:endParaRPr lang="en-US" dirty="0" smtClean="0">
              <a:solidFill>
                <a:schemeClr val="bg1"/>
              </a:solidFill>
            </a:endParaRPr>
          </a:p>
          <a:p>
            <a:pPr marL="0" indent="0" algn="ctr">
              <a:buNone/>
            </a:pPr>
            <a:r>
              <a:rPr lang="en-US" dirty="0">
                <a:solidFill>
                  <a:schemeClr val="bg1"/>
                </a:solidFill>
              </a:rPr>
              <a:t>$Price = $.</a:t>
            </a:r>
            <a:r>
              <a:rPr lang="en-US" dirty="0" smtClean="0">
                <a:solidFill>
                  <a:schemeClr val="bg1"/>
                </a:solidFill>
              </a:rPr>
              <a:t>035/oz</a:t>
            </a:r>
            <a:r>
              <a:rPr lang="en-US" dirty="0">
                <a:solidFill>
                  <a:schemeClr val="bg1"/>
                </a:solidFill>
              </a:rPr>
              <a:t>. * 67.2 oz. </a:t>
            </a:r>
          </a:p>
          <a:p>
            <a:pPr marL="0" indent="0" algn="ctr">
              <a:buNone/>
            </a:pPr>
            <a:r>
              <a:rPr lang="en-US" dirty="0">
                <a:solidFill>
                  <a:schemeClr val="bg1"/>
                </a:solidFill>
              </a:rPr>
              <a:t>$Price = $.</a:t>
            </a:r>
            <a:r>
              <a:rPr lang="en-US" dirty="0" smtClean="0">
                <a:solidFill>
                  <a:schemeClr val="bg1"/>
                </a:solidFill>
              </a:rPr>
              <a:t>035 * 67.2</a:t>
            </a:r>
          </a:p>
          <a:p>
            <a:pPr marL="0" indent="0" algn="ctr">
              <a:buNone/>
            </a:pPr>
            <a:r>
              <a:rPr lang="en-US" dirty="0" smtClean="0">
                <a:solidFill>
                  <a:schemeClr val="bg1"/>
                </a:solidFill>
              </a:rPr>
              <a:t>$Price = approximately $2.35</a:t>
            </a:r>
            <a:endParaRPr lang="en-US" dirty="0">
              <a:solidFill>
                <a:schemeClr val="bg1"/>
              </a:solidFill>
            </a:endParaRPr>
          </a:p>
          <a:p>
            <a:pPr marL="0" indent="0" algn="ctr">
              <a:buNone/>
            </a:pPr>
            <a:endParaRPr lang="en-US" dirty="0"/>
          </a:p>
          <a:p>
            <a:pPr marL="0" indent="0" algn="ctr">
              <a:buNone/>
            </a:pPr>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30</a:t>
            </a:fld>
            <a:endParaRPr lang="en-US"/>
          </a:p>
        </p:txBody>
      </p:sp>
    </p:spTree>
    <p:extLst>
      <p:ext uri="{BB962C8B-B14F-4D97-AF65-F5344CB8AC3E}">
        <p14:creationId xmlns="" xmlns:p14="http://schemas.microsoft.com/office/powerpoint/2010/main" val="716774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the two cost expressions equal to one another:</a:t>
            </a:r>
          </a:p>
          <a:p>
            <a:pPr marL="0" indent="0" algn="ctr">
              <a:buNone/>
            </a:pPr>
            <a:r>
              <a:rPr lang="en-US" dirty="0">
                <a:solidFill>
                  <a:schemeClr val="bg1">
                    <a:lumMod val="65000"/>
                  </a:schemeClr>
                </a:solidFill>
              </a:rPr>
              <a:t>Cost per oz. of two-liter = </a:t>
            </a:r>
            <a:r>
              <a:rPr lang="en-US" dirty="0" smtClean="0">
                <a:solidFill>
                  <a:schemeClr val="bg1">
                    <a:lumMod val="65000"/>
                  </a:schemeClr>
                </a:solidFill>
              </a:rPr>
              <a:t>Cost </a:t>
            </a:r>
            <a:r>
              <a:rPr lang="en-US" dirty="0">
                <a:solidFill>
                  <a:schemeClr val="bg1">
                    <a:lumMod val="65000"/>
                  </a:schemeClr>
                </a:solidFill>
              </a:rPr>
              <a:t>per oz. of six-pack </a:t>
            </a:r>
            <a:endParaRPr lang="en-US" dirty="0" smtClean="0">
              <a:solidFill>
                <a:schemeClr val="bg1">
                  <a:lumMod val="65000"/>
                </a:schemeClr>
              </a:solidFill>
            </a:endParaRP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$2.52/72 oz. </a:t>
            </a:r>
          </a:p>
          <a:p>
            <a:pPr marL="0" indent="0" algn="ctr">
              <a:buNone/>
            </a:pPr>
            <a:r>
              <a:rPr lang="en-US" dirty="0" smtClean="0"/>
              <a:t>$</a:t>
            </a:r>
            <a:r>
              <a:rPr lang="en-US" dirty="0"/>
              <a:t>Price/67.2 oz</a:t>
            </a:r>
            <a:r>
              <a:rPr lang="en-US" dirty="0" smtClean="0"/>
              <a:t>. = $.035/oz. </a:t>
            </a:r>
          </a:p>
          <a:p>
            <a:pPr marL="0" indent="0" algn="ctr">
              <a:buNone/>
            </a:pPr>
            <a:r>
              <a:rPr lang="en-US" dirty="0">
                <a:solidFill>
                  <a:schemeClr val="bg1"/>
                </a:solidFill>
              </a:rPr>
              <a:t>$</a:t>
            </a:r>
            <a:r>
              <a:rPr lang="en-US" dirty="0" smtClean="0">
                <a:solidFill>
                  <a:schemeClr val="bg1"/>
                </a:solidFill>
              </a:rPr>
              <a:t>Price </a:t>
            </a:r>
            <a:r>
              <a:rPr lang="en-US" dirty="0">
                <a:solidFill>
                  <a:schemeClr val="bg1"/>
                </a:solidFill>
              </a:rPr>
              <a:t>= $.035/oz. </a:t>
            </a:r>
            <a:r>
              <a:rPr lang="en-US" dirty="0" smtClean="0">
                <a:solidFill>
                  <a:schemeClr val="bg1"/>
                </a:solidFill>
              </a:rPr>
              <a:t>* </a:t>
            </a:r>
            <a:r>
              <a:rPr lang="en-US" dirty="0">
                <a:solidFill>
                  <a:schemeClr val="bg1"/>
                </a:solidFill>
              </a:rPr>
              <a:t>67.2 oz. </a:t>
            </a:r>
            <a:endParaRPr lang="en-US" dirty="0" smtClean="0">
              <a:solidFill>
                <a:schemeClr val="bg1"/>
              </a:solidFill>
            </a:endParaRPr>
          </a:p>
          <a:p>
            <a:pPr marL="0" indent="0" algn="ctr">
              <a:buNone/>
            </a:pPr>
            <a:r>
              <a:rPr lang="en-US" dirty="0">
                <a:solidFill>
                  <a:schemeClr val="bg1"/>
                </a:solidFill>
              </a:rPr>
              <a:t>$Price = $.</a:t>
            </a:r>
            <a:r>
              <a:rPr lang="en-US" dirty="0" smtClean="0">
                <a:solidFill>
                  <a:schemeClr val="bg1"/>
                </a:solidFill>
              </a:rPr>
              <a:t>035/oz</a:t>
            </a:r>
            <a:r>
              <a:rPr lang="en-US" dirty="0">
                <a:solidFill>
                  <a:schemeClr val="bg1"/>
                </a:solidFill>
              </a:rPr>
              <a:t>. * 67.2 oz. </a:t>
            </a:r>
          </a:p>
          <a:p>
            <a:pPr marL="0" indent="0" algn="ctr">
              <a:buNone/>
            </a:pPr>
            <a:r>
              <a:rPr lang="en-US" dirty="0">
                <a:solidFill>
                  <a:schemeClr val="bg1"/>
                </a:solidFill>
              </a:rPr>
              <a:t>$Price = $.</a:t>
            </a:r>
            <a:r>
              <a:rPr lang="en-US" dirty="0" smtClean="0">
                <a:solidFill>
                  <a:schemeClr val="bg1"/>
                </a:solidFill>
              </a:rPr>
              <a:t>035 * 67.2</a:t>
            </a:r>
          </a:p>
          <a:p>
            <a:pPr marL="0" indent="0" algn="ctr">
              <a:buNone/>
            </a:pPr>
            <a:r>
              <a:rPr lang="en-US" dirty="0" smtClean="0">
                <a:solidFill>
                  <a:schemeClr val="bg1"/>
                </a:solidFill>
              </a:rPr>
              <a:t>$Price = approximately $2.35</a:t>
            </a:r>
            <a:endParaRPr lang="en-US" dirty="0">
              <a:solidFill>
                <a:schemeClr val="bg1"/>
              </a:solidFill>
            </a:endParaRPr>
          </a:p>
          <a:p>
            <a:pPr marL="0" indent="0" algn="ctr">
              <a:buNone/>
            </a:pPr>
            <a:endParaRPr lang="en-US" dirty="0"/>
          </a:p>
          <a:p>
            <a:pPr marL="0" indent="0" algn="ctr">
              <a:buNone/>
            </a:pPr>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31</a:t>
            </a:fld>
            <a:endParaRPr lang="en-US"/>
          </a:p>
        </p:txBody>
      </p:sp>
    </p:spTree>
    <p:extLst>
      <p:ext uri="{BB962C8B-B14F-4D97-AF65-F5344CB8AC3E}">
        <p14:creationId xmlns="" xmlns:p14="http://schemas.microsoft.com/office/powerpoint/2010/main" val="515310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the two cost expressions equal to one another:</a:t>
            </a:r>
          </a:p>
          <a:p>
            <a:pPr marL="0" indent="0" algn="ctr">
              <a:buNone/>
            </a:pPr>
            <a:r>
              <a:rPr lang="en-US" dirty="0">
                <a:solidFill>
                  <a:schemeClr val="bg1">
                    <a:lumMod val="65000"/>
                  </a:schemeClr>
                </a:solidFill>
              </a:rPr>
              <a:t>Cost per oz. of two-liter = </a:t>
            </a:r>
            <a:r>
              <a:rPr lang="en-US" dirty="0" smtClean="0">
                <a:solidFill>
                  <a:schemeClr val="bg1">
                    <a:lumMod val="65000"/>
                  </a:schemeClr>
                </a:solidFill>
              </a:rPr>
              <a:t>Cost </a:t>
            </a:r>
            <a:r>
              <a:rPr lang="en-US" dirty="0">
                <a:solidFill>
                  <a:schemeClr val="bg1">
                    <a:lumMod val="65000"/>
                  </a:schemeClr>
                </a:solidFill>
              </a:rPr>
              <a:t>per oz. of six-pack </a:t>
            </a:r>
            <a:endParaRPr lang="en-US" dirty="0" smtClean="0">
              <a:solidFill>
                <a:schemeClr val="bg1">
                  <a:lumMod val="65000"/>
                </a:schemeClr>
              </a:solidFill>
            </a:endParaRP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$2.52/72 oz. </a:t>
            </a: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$.035/oz. </a:t>
            </a:r>
          </a:p>
          <a:p>
            <a:pPr marL="0" indent="0" algn="ctr">
              <a:buNone/>
            </a:pPr>
            <a:r>
              <a:rPr lang="en-US" dirty="0"/>
              <a:t>$</a:t>
            </a:r>
            <a:r>
              <a:rPr lang="en-US" dirty="0" smtClean="0"/>
              <a:t>Price </a:t>
            </a:r>
            <a:r>
              <a:rPr lang="en-US" dirty="0"/>
              <a:t>= $.035/oz. </a:t>
            </a:r>
            <a:r>
              <a:rPr lang="en-US" dirty="0" smtClean="0"/>
              <a:t>* </a:t>
            </a:r>
            <a:r>
              <a:rPr lang="en-US" dirty="0"/>
              <a:t>67.2 oz. </a:t>
            </a:r>
            <a:endParaRPr lang="en-US" dirty="0" smtClean="0"/>
          </a:p>
          <a:p>
            <a:pPr marL="0" indent="0" algn="ctr">
              <a:buNone/>
            </a:pPr>
            <a:r>
              <a:rPr lang="en-US" dirty="0">
                <a:solidFill>
                  <a:schemeClr val="bg1"/>
                </a:solidFill>
              </a:rPr>
              <a:t>$Price = $.</a:t>
            </a:r>
            <a:r>
              <a:rPr lang="en-US" dirty="0" smtClean="0">
                <a:solidFill>
                  <a:schemeClr val="bg1"/>
                </a:solidFill>
              </a:rPr>
              <a:t>035/oz</a:t>
            </a:r>
            <a:r>
              <a:rPr lang="en-US" dirty="0">
                <a:solidFill>
                  <a:schemeClr val="bg1"/>
                </a:solidFill>
              </a:rPr>
              <a:t>. * 67.2 oz</a:t>
            </a:r>
            <a:r>
              <a:rPr lang="en-US" dirty="0">
                <a:solidFill>
                  <a:schemeClr val="bg1">
                    <a:lumMod val="65000"/>
                  </a:schemeClr>
                </a:solidFill>
              </a:rPr>
              <a:t>.</a:t>
            </a:r>
            <a:r>
              <a:rPr lang="en-US" dirty="0"/>
              <a:t> </a:t>
            </a:r>
          </a:p>
          <a:p>
            <a:pPr marL="0" indent="0" algn="ctr">
              <a:buNone/>
            </a:pPr>
            <a:r>
              <a:rPr lang="en-US" dirty="0">
                <a:solidFill>
                  <a:schemeClr val="bg1"/>
                </a:solidFill>
              </a:rPr>
              <a:t>$Price = $.</a:t>
            </a:r>
            <a:r>
              <a:rPr lang="en-US" dirty="0" smtClean="0">
                <a:solidFill>
                  <a:schemeClr val="bg1"/>
                </a:solidFill>
              </a:rPr>
              <a:t>035 * 67.2</a:t>
            </a:r>
          </a:p>
          <a:p>
            <a:pPr marL="0" indent="0" algn="ctr">
              <a:buNone/>
            </a:pPr>
            <a:r>
              <a:rPr lang="en-US" dirty="0" smtClean="0">
                <a:solidFill>
                  <a:schemeClr val="bg1"/>
                </a:solidFill>
              </a:rPr>
              <a:t>$Price = approximately $2.35</a:t>
            </a:r>
            <a:endParaRPr lang="en-US" dirty="0">
              <a:solidFill>
                <a:schemeClr val="bg1"/>
              </a:solidFill>
            </a:endParaRPr>
          </a:p>
          <a:p>
            <a:pPr marL="0" indent="0" algn="ctr">
              <a:buNone/>
            </a:pPr>
            <a:endParaRPr lang="en-US" dirty="0"/>
          </a:p>
          <a:p>
            <a:pPr marL="0" indent="0" algn="ctr">
              <a:buNone/>
            </a:pPr>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32</a:t>
            </a:fld>
            <a:endParaRPr lang="en-US"/>
          </a:p>
        </p:txBody>
      </p:sp>
    </p:spTree>
    <p:extLst>
      <p:ext uri="{BB962C8B-B14F-4D97-AF65-F5344CB8AC3E}">
        <p14:creationId xmlns="" xmlns:p14="http://schemas.microsoft.com/office/powerpoint/2010/main" val="2182245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the two cost expressions equal to one another:</a:t>
            </a:r>
          </a:p>
          <a:p>
            <a:pPr marL="0" indent="0" algn="ctr">
              <a:buNone/>
            </a:pPr>
            <a:r>
              <a:rPr lang="en-US" dirty="0">
                <a:solidFill>
                  <a:schemeClr val="bg1">
                    <a:lumMod val="65000"/>
                  </a:schemeClr>
                </a:solidFill>
              </a:rPr>
              <a:t>Cost per oz. of two-liter = </a:t>
            </a:r>
            <a:r>
              <a:rPr lang="en-US" dirty="0" smtClean="0">
                <a:solidFill>
                  <a:schemeClr val="bg1">
                    <a:lumMod val="65000"/>
                  </a:schemeClr>
                </a:solidFill>
              </a:rPr>
              <a:t>Cost </a:t>
            </a:r>
            <a:r>
              <a:rPr lang="en-US" dirty="0">
                <a:solidFill>
                  <a:schemeClr val="bg1">
                    <a:lumMod val="65000"/>
                  </a:schemeClr>
                </a:solidFill>
              </a:rPr>
              <a:t>per oz. of six-pack </a:t>
            </a:r>
            <a:endParaRPr lang="en-US" dirty="0" smtClean="0">
              <a:solidFill>
                <a:schemeClr val="bg1">
                  <a:lumMod val="65000"/>
                </a:schemeClr>
              </a:solidFill>
            </a:endParaRP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$2.52/72 oz. </a:t>
            </a: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$.035/oz. </a:t>
            </a:r>
          </a:p>
          <a:p>
            <a:pPr marL="0" indent="0" algn="ctr">
              <a:buNone/>
            </a:pPr>
            <a:r>
              <a:rPr lang="en-US" dirty="0">
                <a:solidFill>
                  <a:schemeClr val="bg1">
                    <a:lumMod val="65000"/>
                  </a:schemeClr>
                </a:solidFill>
              </a:rPr>
              <a:t>$</a:t>
            </a:r>
            <a:r>
              <a:rPr lang="en-US" dirty="0" smtClean="0">
                <a:solidFill>
                  <a:schemeClr val="bg1">
                    <a:lumMod val="65000"/>
                  </a:schemeClr>
                </a:solidFill>
              </a:rPr>
              <a:t>Price </a:t>
            </a:r>
            <a:r>
              <a:rPr lang="en-US" dirty="0">
                <a:solidFill>
                  <a:schemeClr val="bg1">
                    <a:lumMod val="65000"/>
                  </a:schemeClr>
                </a:solidFill>
              </a:rPr>
              <a:t>= $.035/oz. </a:t>
            </a:r>
            <a:r>
              <a:rPr lang="en-US" dirty="0" smtClean="0">
                <a:solidFill>
                  <a:schemeClr val="bg1">
                    <a:lumMod val="65000"/>
                  </a:schemeClr>
                </a:solidFill>
              </a:rPr>
              <a:t>* </a:t>
            </a:r>
            <a:r>
              <a:rPr lang="en-US" dirty="0">
                <a:solidFill>
                  <a:schemeClr val="bg1">
                    <a:lumMod val="65000"/>
                  </a:schemeClr>
                </a:solidFill>
              </a:rPr>
              <a:t>67.2 oz. </a:t>
            </a:r>
            <a:endParaRPr lang="en-US" dirty="0" smtClean="0">
              <a:solidFill>
                <a:schemeClr val="bg1">
                  <a:lumMod val="65000"/>
                </a:schemeClr>
              </a:solidFill>
            </a:endParaRPr>
          </a:p>
          <a:p>
            <a:pPr marL="0" indent="0" algn="ctr">
              <a:buNone/>
            </a:pPr>
            <a:r>
              <a:rPr lang="en-US" dirty="0"/>
              <a:t>$Price = $.</a:t>
            </a:r>
            <a:r>
              <a:rPr lang="en-US" dirty="0" smtClean="0"/>
              <a:t>035 </a:t>
            </a:r>
            <a:r>
              <a:rPr lang="en-US" dirty="0" smtClean="0">
                <a:solidFill>
                  <a:schemeClr val="bg1">
                    <a:lumMod val="65000"/>
                  </a:schemeClr>
                </a:solidFill>
              </a:rPr>
              <a:t>/oz</a:t>
            </a:r>
            <a:r>
              <a:rPr lang="en-US" dirty="0">
                <a:solidFill>
                  <a:schemeClr val="bg1">
                    <a:lumMod val="65000"/>
                  </a:schemeClr>
                </a:solidFill>
              </a:rPr>
              <a:t>.</a:t>
            </a:r>
            <a:r>
              <a:rPr lang="en-US" dirty="0"/>
              <a:t> * 67.2 </a:t>
            </a:r>
            <a:r>
              <a:rPr lang="en-US" dirty="0">
                <a:solidFill>
                  <a:schemeClr val="bg1">
                    <a:lumMod val="65000"/>
                  </a:schemeClr>
                </a:solidFill>
              </a:rPr>
              <a:t>oz. </a:t>
            </a:r>
          </a:p>
          <a:p>
            <a:pPr marL="0" indent="0" algn="ctr">
              <a:buNone/>
            </a:pPr>
            <a:r>
              <a:rPr lang="en-US" dirty="0"/>
              <a:t>$Price = $.</a:t>
            </a:r>
            <a:r>
              <a:rPr lang="en-US" dirty="0" smtClean="0"/>
              <a:t>035 * 67.2</a:t>
            </a:r>
          </a:p>
          <a:p>
            <a:pPr marL="0" indent="0" algn="ctr">
              <a:buNone/>
            </a:pPr>
            <a:r>
              <a:rPr lang="en-US" dirty="0" smtClean="0">
                <a:solidFill>
                  <a:schemeClr val="bg1"/>
                </a:solidFill>
              </a:rPr>
              <a:t>$Price = approximately $2.35</a:t>
            </a:r>
            <a:endParaRPr lang="en-US" dirty="0">
              <a:solidFill>
                <a:schemeClr val="bg1"/>
              </a:solidFill>
            </a:endParaRPr>
          </a:p>
          <a:p>
            <a:pPr marL="0" indent="0" algn="ctr">
              <a:buNone/>
            </a:pPr>
            <a:endParaRPr lang="en-US" dirty="0"/>
          </a:p>
          <a:p>
            <a:pPr marL="0" indent="0" algn="ctr">
              <a:buNone/>
            </a:pPr>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33</a:t>
            </a:fld>
            <a:endParaRPr lang="en-US"/>
          </a:p>
        </p:txBody>
      </p:sp>
    </p:spTree>
    <p:extLst>
      <p:ext uri="{BB962C8B-B14F-4D97-AF65-F5344CB8AC3E}">
        <p14:creationId xmlns="" xmlns:p14="http://schemas.microsoft.com/office/powerpoint/2010/main" val="1345685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the two cost expressions equal to one another:</a:t>
            </a:r>
          </a:p>
          <a:p>
            <a:pPr marL="0" indent="0" algn="ctr">
              <a:buNone/>
            </a:pPr>
            <a:r>
              <a:rPr lang="en-US" dirty="0">
                <a:solidFill>
                  <a:schemeClr val="bg1">
                    <a:lumMod val="65000"/>
                  </a:schemeClr>
                </a:solidFill>
              </a:rPr>
              <a:t>Cost per oz. of two-liter = </a:t>
            </a:r>
            <a:r>
              <a:rPr lang="en-US" dirty="0" smtClean="0">
                <a:solidFill>
                  <a:schemeClr val="bg1">
                    <a:lumMod val="65000"/>
                  </a:schemeClr>
                </a:solidFill>
              </a:rPr>
              <a:t>Cost </a:t>
            </a:r>
            <a:r>
              <a:rPr lang="en-US" dirty="0">
                <a:solidFill>
                  <a:schemeClr val="bg1">
                    <a:lumMod val="65000"/>
                  </a:schemeClr>
                </a:solidFill>
              </a:rPr>
              <a:t>per oz. of six-pack </a:t>
            </a:r>
            <a:endParaRPr lang="en-US" dirty="0" smtClean="0">
              <a:solidFill>
                <a:schemeClr val="bg1">
                  <a:lumMod val="65000"/>
                </a:schemeClr>
              </a:solidFill>
            </a:endParaRP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$2.52/72 oz. </a:t>
            </a:r>
          </a:p>
          <a:p>
            <a:pPr marL="0" indent="0" algn="ctr">
              <a:buNone/>
            </a:pPr>
            <a:r>
              <a:rPr lang="en-US" dirty="0" smtClean="0">
                <a:solidFill>
                  <a:schemeClr val="bg1">
                    <a:lumMod val="65000"/>
                  </a:schemeClr>
                </a:solidFill>
              </a:rPr>
              <a:t>$</a:t>
            </a:r>
            <a:r>
              <a:rPr lang="en-US" dirty="0">
                <a:solidFill>
                  <a:schemeClr val="bg1">
                    <a:lumMod val="65000"/>
                  </a:schemeClr>
                </a:solidFill>
              </a:rPr>
              <a:t>Price/67.2 oz</a:t>
            </a:r>
            <a:r>
              <a:rPr lang="en-US" dirty="0" smtClean="0">
                <a:solidFill>
                  <a:schemeClr val="bg1">
                    <a:lumMod val="65000"/>
                  </a:schemeClr>
                </a:solidFill>
              </a:rPr>
              <a:t>. = $.035/oz. </a:t>
            </a:r>
          </a:p>
          <a:p>
            <a:pPr marL="0" indent="0" algn="ctr">
              <a:buNone/>
            </a:pPr>
            <a:r>
              <a:rPr lang="en-US" dirty="0">
                <a:solidFill>
                  <a:schemeClr val="bg1">
                    <a:lumMod val="65000"/>
                  </a:schemeClr>
                </a:solidFill>
              </a:rPr>
              <a:t>$</a:t>
            </a:r>
            <a:r>
              <a:rPr lang="en-US" dirty="0" smtClean="0">
                <a:solidFill>
                  <a:schemeClr val="bg1">
                    <a:lumMod val="65000"/>
                  </a:schemeClr>
                </a:solidFill>
              </a:rPr>
              <a:t>Price </a:t>
            </a:r>
            <a:r>
              <a:rPr lang="en-US" dirty="0">
                <a:solidFill>
                  <a:schemeClr val="bg1">
                    <a:lumMod val="65000"/>
                  </a:schemeClr>
                </a:solidFill>
              </a:rPr>
              <a:t>= $.035/oz. </a:t>
            </a:r>
            <a:r>
              <a:rPr lang="en-US" dirty="0" smtClean="0">
                <a:solidFill>
                  <a:schemeClr val="bg1">
                    <a:lumMod val="65000"/>
                  </a:schemeClr>
                </a:solidFill>
              </a:rPr>
              <a:t>* </a:t>
            </a:r>
            <a:r>
              <a:rPr lang="en-US" dirty="0">
                <a:solidFill>
                  <a:schemeClr val="bg1">
                    <a:lumMod val="65000"/>
                  </a:schemeClr>
                </a:solidFill>
              </a:rPr>
              <a:t>67.2 oz. </a:t>
            </a:r>
            <a:endParaRPr lang="en-US" dirty="0" smtClean="0">
              <a:solidFill>
                <a:schemeClr val="bg1">
                  <a:lumMod val="65000"/>
                </a:schemeClr>
              </a:solidFill>
            </a:endParaRPr>
          </a:p>
          <a:p>
            <a:pPr marL="0" indent="0" algn="ctr">
              <a:buNone/>
            </a:pPr>
            <a:r>
              <a:rPr lang="en-US" dirty="0">
                <a:solidFill>
                  <a:schemeClr val="bg1">
                    <a:lumMod val="65000"/>
                  </a:schemeClr>
                </a:solidFill>
              </a:rPr>
              <a:t>$Price = $.</a:t>
            </a:r>
            <a:r>
              <a:rPr lang="en-US" dirty="0" smtClean="0">
                <a:solidFill>
                  <a:schemeClr val="bg1">
                    <a:lumMod val="65000"/>
                  </a:schemeClr>
                </a:solidFill>
              </a:rPr>
              <a:t>035 /oz</a:t>
            </a:r>
            <a:r>
              <a:rPr lang="en-US" dirty="0">
                <a:solidFill>
                  <a:schemeClr val="bg1">
                    <a:lumMod val="65000"/>
                  </a:schemeClr>
                </a:solidFill>
              </a:rPr>
              <a:t>. * 67.2 oz. </a:t>
            </a:r>
          </a:p>
          <a:p>
            <a:pPr marL="0" indent="0" algn="ctr">
              <a:buNone/>
            </a:pPr>
            <a:r>
              <a:rPr lang="en-US" dirty="0">
                <a:solidFill>
                  <a:schemeClr val="bg1">
                    <a:lumMod val="65000"/>
                  </a:schemeClr>
                </a:solidFill>
              </a:rPr>
              <a:t>$Price = $.</a:t>
            </a:r>
            <a:r>
              <a:rPr lang="en-US" dirty="0" smtClean="0">
                <a:solidFill>
                  <a:schemeClr val="bg1">
                    <a:lumMod val="65000"/>
                  </a:schemeClr>
                </a:solidFill>
              </a:rPr>
              <a:t>035 * 67.2</a:t>
            </a:r>
          </a:p>
          <a:p>
            <a:pPr marL="0" indent="0" algn="ctr">
              <a:buNone/>
            </a:pPr>
            <a:r>
              <a:rPr lang="en-US" dirty="0" smtClean="0"/>
              <a:t>$Price = approximately $2.35</a:t>
            </a:r>
            <a:endParaRPr lang="en-US" dirty="0"/>
          </a:p>
          <a:p>
            <a:pPr marL="0" indent="0" algn="ctr">
              <a:buNone/>
            </a:pPr>
            <a:endParaRPr lang="en-US" dirty="0"/>
          </a:p>
          <a:p>
            <a:pPr marL="0" indent="0" algn="ctr">
              <a:buNone/>
            </a:pPr>
            <a:endParaRPr lang="en-US" dirty="0"/>
          </a:p>
        </p:txBody>
      </p:sp>
      <p:pic>
        <p:nvPicPr>
          <p:cNvPr id="4" name="Picture 2" descr="Pencil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581526"/>
            <a:ext cx="66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34</a:t>
            </a:fld>
            <a:endParaRPr lang="en-US"/>
          </a:p>
        </p:txBody>
      </p:sp>
    </p:spTree>
    <p:extLst>
      <p:ext uri="{BB962C8B-B14F-4D97-AF65-F5344CB8AC3E}">
        <p14:creationId xmlns="" xmlns:p14="http://schemas.microsoft.com/office/powerpoint/2010/main" val="2954916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3048000" y="2703731"/>
            <a:ext cx="0" cy="67009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398579" y="1828800"/>
            <a:ext cx="2049518" cy="1545021"/>
          </a:xfrm>
          <a:custGeom>
            <a:avLst/>
            <a:gdLst>
              <a:gd name="connsiteX0" fmla="*/ 2002221 w 2049518"/>
              <a:gd name="connsiteY0" fmla="*/ 0 h 1545021"/>
              <a:gd name="connsiteX1" fmla="*/ 0 w 2049518"/>
              <a:gd name="connsiteY1" fmla="*/ 1529255 h 1545021"/>
              <a:gd name="connsiteX2" fmla="*/ 2049518 w 2049518"/>
              <a:gd name="connsiteY2" fmla="*/ 1545021 h 1545021"/>
              <a:gd name="connsiteX3" fmla="*/ 2033752 w 2049518"/>
              <a:gd name="connsiteY3" fmla="*/ 47297 h 1545021"/>
              <a:gd name="connsiteX4" fmla="*/ 2033752 w 2049518"/>
              <a:gd name="connsiteY4" fmla="*/ 47297 h 154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18" h="1545021">
                <a:moveTo>
                  <a:pt x="2002221" y="0"/>
                </a:moveTo>
                <a:lnTo>
                  <a:pt x="0" y="1529255"/>
                </a:lnTo>
                <a:lnTo>
                  <a:pt x="2049518" y="1545021"/>
                </a:lnTo>
                <a:lnTo>
                  <a:pt x="2033752" y="47297"/>
                </a:lnTo>
                <a:lnTo>
                  <a:pt x="2033752" y="47297"/>
                </a:lnTo>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355834" y="3405352"/>
            <a:ext cx="2948152" cy="2222938"/>
          </a:xfrm>
          <a:custGeom>
            <a:avLst/>
            <a:gdLst>
              <a:gd name="connsiteX0" fmla="*/ 15766 w 2948152"/>
              <a:gd name="connsiteY0" fmla="*/ 0 h 2222938"/>
              <a:gd name="connsiteX1" fmla="*/ 0 w 2948152"/>
              <a:gd name="connsiteY1" fmla="*/ 2222938 h 2222938"/>
              <a:gd name="connsiteX2" fmla="*/ 2948152 w 2948152"/>
              <a:gd name="connsiteY2" fmla="*/ 0 h 2222938"/>
              <a:gd name="connsiteX3" fmla="*/ 15766 w 2948152"/>
              <a:gd name="connsiteY3" fmla="*/ 0 h 2222938"/>
            </a:gdLst>
            <a:ahLst/>
            <a:cxnLst>
              <a:cxn ang="0">
                <a:pos x="connsiteX0" y="connsiteY0"/>
              </a:cxn>
              <a:cxn ang="0">
                <a:pos x="connsiteX1" y="connsiteY1"/>
              </a:cxn>
              <a:cxn ang="0">
                <a:pos x="connsiteX2" y="connsiteY2"/>
              </a:cxn>
              <a:cxn ang="0">
                <a:pos x="connsiteX3" y="connsiteY3"/>
              </a:cxn>
            </a:cxnLst>
            <a:rect l="l" t="t" r="r" b="b"/>
            <a:pathLst>
              <a:path w="2948152" h="2222938">
                <a:moveTo>
                  <a:pt x="15766" y="0"/>
                </a:moveTo>
                <a:lnTo>
                  <a:pt x="0" y="2222938"/>
                </a:lnTo>
                <a:lnTo>
                  <a:pt x="2948152" y="0"/>
                </a:lnTo>
                <a:lnTo>
                  <a:pt x="15766"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Six-Pack vs. Two-Liter</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810482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019800"/>
            <a:ext cx="4888261" cy="646331"/>
          </a:xfrm>
          <a:prstGeom prst="rect">
            <a:avLst/>
          </a:prstGeom>
          <a:noFill/>
        </p:spPr>
        <p:txBody>
          <a:bodyPr wrap="none" rtlCol="0">
            <a:spAutoFit/>
          </a:bodyPr>
          <a:lstStyle/>
          <a:p>
            <a:r>
              <a:rPr lang="en-US" b="1" dirty="0" smtClean="0">
                <a:solidFill>
                  <a:srgbClr val="FF0000"/>
                </a:solidFill>
              </a:rPr>
              <a:t>X Axis = Unknown Price of 2-Liter</a:t>
            </a:r>
          </a:p>
          <a:p>
            <a:r>
              <a:rPr lang="en-US" b="1" dirty="0" smtClean="0">
                <a:solidFill>
                  <a:srgbClr val="FF0000"/>
                </a:solidFill>
              </a:rPr>
              <a:t>As Price of 2-liter increases, cost per oz. increases</a:t>
            </a:r>
            <a:endParaRPr lang="en-US" b="1" dirty="0">
              <a:solidFill>
                <a:srgbClr val="FF0000"/>
              </a:solidFill>
            </a:endParaRPr>
          </a:p>
        </p:txBody>
      </p:sp>
      <p:sp>
        <p:nvSpPr>
          <p:cNvPr id="6" name="TextBox 5"/>
          <p:cNvSpPr txBox="1"/>
          <p:nvPr/>
        </p:nvSpPr>
        <p:spPr>
          <a:xfrm rot="16200000">
            <a:off x="-487009" y="3397910"/>
            <a:ext cx="1671483" cy="369332"/>
          </a:xfrm>
          <a:prstGeom prst="rect">
            <a:avLst/>
          </a:prstGeom>
          <a:noFill/>
        </p:spPr>
        <p:txBody>
          <a:bodyPr wrap="none" rtlCol="0">
            <a:spAutoFit/>
          </a:bodyPr>
          <a:lstStyle/>
          <a:p>
            <a:r>
              <a:rPr lang="en-US" dirty="0" smtClean="0"/>
              <a:t>Cost  Per Ounce</a:t>
            </a:r>
            <a:endParaRPr lang="en-US" dirty="0"/>
          </a:p>
        </p:txBody>
      </p:sp>
      <p:sp>
        <p:nvSpPr>
          <p:cNvPr id="8" name="5-Point Star 7"/>
          <p:cNvSpPr>
            <a:spLocks/>
          </p:cNvSpPr>
          <p:nvPr/>
        </p:nvSpPr>
        <p:spPr>
          <a:xfrm>
            <a:off x="4267200" y="3276600"/>
            <a:ext cx="228600" cy="228600"/>
          </a:xfrm>
          <a:prstGeom prst="star5">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11" idx="0"/>
          </p:cNvCxnSpPr>
          <p:nvPr/>
        </p:nvCxnSpPr>
        <p:spPr>
          <a:xfrm>
            <a:off x="4343400" y="3427824"/>
            <a:ext cx="25775" cy="243957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13949" y="5867400"/>
            <a:ext cx="710451" cy="369332"/>
          </a:xfrm>
          <a:prstGeom prst="rect">
            <a:avLst/>
          </a:prstGeom>
          <a:noFill/>
        </p:spPr>
        <p:txBody>
          <a:bodyPr wrap="none" rtlCol="0">
            <a:spAutoFit/>
          </a:bodyPr>
          <a:lstStyle/>
          <a:p>
            <a:r>
              <a:rPr lang="en-US" dirty="0" smtClean="0"/>
              <a:t>$2.35</a:t>
            </a:r>
            <a:endParaRPr lang="en-US" dirty="0"/>
          </a:p>
        </p:txBody>
      </p:sp>
      <p:sp>
        <p:nvSpPr>
          <p:cNvPr id="9" name="TextBox 8"/>
          <p:cNvSpPr txBox="1"/>
          <p:nvPr/>
        </p:nvSpPr>
        <p:spPr>
          <a:xfrm>
            <a:off x="2057400" y="2057400"/>
            <a:ext cx="2759282"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b="1" dirty="0" smtClean="0"/>
              <a:t>Cost of 6-pack is known so </a:t>
            </a:r>
          </a:p>
          <a:p>
            <a:pPr algn="ctr"/>
            <a:r>
              <a:rPr lang="en-US" b="1" dirty="0" smtClean="0"/>
              <a:t>Cost per oz. is constant</a:t>
            </a:r>
          </a:p>
        </p:txBody>
      </p:sp>
      <p:sp>
        <p:nvSpPr>
          <p:cNvPr id="7" name="Slide Number Placeholder 6"/>
          <p:cNvSpPr>
            <a:spLocks noGrp="1"/>
          </p:cNvSpPr>
          <p:nvPr>
            <p:ph type="sldNum" sz="quarter" idx="12"/>
          </p:nvPr>
        </p:nvSpPr>
        <p:spPr/>
        <p:txBody>
          <a:bodyPr/>
          <a:lstStyle/>
          <a:p>
            <a:fld id="{F932DD4D-776B-430E-9B02-65813A083C55}" type="slidenum">
              <a:rPr lang="en-US" smtClean="0"/>
              <a:pPr/>
              <a:t>35</a:t>
            </a:fld>
            <a:endParaRPr lang="en-US"/>
          </a:p>
        </p:txBody>
      </p:sp>
    </p:spTree>
    <p:extLst>
      <p:ext uri="{BB962C8B-B14F-4D97-AF65-F5344CB8AC3E}">
        <p14:creationId xmlns="" xmlns:p14="http://schemas.microsoft.com/office/powerpoint/2010/main" val="367487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Results</a:t>
            </a:r>
            <a:endParaRPr lang="en-US" dirty="0"/>
          </a:p>
        </p:txBody>
      </p:sp>
      <p:sp>
        <p:nvSpPr>
          <p:cNvPr id="3" name="Content Placeholder 2"/>
          <p:cNvSpPr>
            <a:spLocks noGrp="1"/>
          </p:cNvSpPr>
          <p:nvPr>
            <p:ph idx="1"/>
          </p:nvPr>
        </p:nvSpPr>
        <p:spPr/>
        <p:txBody>
          <a:bodyPr/>
          <a:lstStyle/>
          <a:p>
            <a:r>
              <a:rPr lang="en-US" dirty="0" smtClean="0"/>
              <a:t>If the price of the two-liter is less than $2.35, it is a better deal than the six-pack</a:t>
            </a:r>
          </a:p>
          <a:p>
            <a:r>
              <a:rPr lang="en-US" dirty="0" smtClean="0"/>
              <a:t>What other factors might you consider when making your decision?</a:t>
            </a:r>
            <a:endParaRPr lang="en-US" dirty="0"/>
          </a:p>
        </p:txBody>
      </p:sp>
      <p:pic>
        <p:nvPicPr>
          <p:cNvPr id="5" name="Picture 2" descr="C:\Users\Melanie\AppData\Local\Microsoft\Windows\Temporary Internet Files\Content.IE5\Y4DIGEIP\MC90043485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84509"/>
            <a:ext cx="857250" cy="8572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36</a:t>
            </a:fld>
            <a:endParaRPr lang="en-US"/>
          </a:p>
        </p:txBody>
      </p:sp>
    </p:spTree>
    <p:extLst>
      <p:ext uri="{BB962C8B-B14F-4D97-AF65-F5344CB8AC3E}">
        <p14:creationId xmlns="" xmlns:p14="http://schemas.microsoft.com/office/powerpoint/2010/main" val="2328965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Indifference Points Spreadsheet</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399" y="2057400"/>
            <a:ext cx="7343775" cy="2524125"/>
          </a:xfrm>
          <a:prstGeom prst="rect">
            <a:avLst/>
          </a:prstGeom>
        </p:spPr>
      </p:pic>
      <p:sp>
        <p:nvSpPr>
          <p:cNvPr id="6" name="TextBox 5"/>
          <p:cNvSpPr txBox="1"/>
          <p:nvPr/>
        </p:nvSpPr>
        <p:spPr>
          <a:xfrm>
            <a:off x="914400" y="1174447"/>
            <a:ext cx="48768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Enter Data for two different cost per unit options,</a:t>
            </a:r>
          </a:p>
          <a:p>
            <a:r>
              <a:rPr lang="en-US" dirty="0" smtClean="0"/>
              <a:t>i.e. cost per ounce of soda</a:t>
            </a:r>
            <a:endParaRPr lang="en-US" dirty="0"/>
          </a:p>
        </p:txBody>
      </p:sp>
      <p:sp>
        <p:nvSpPr>
          <p:cNvPr id="8" name="TextBox 7"/>
          <p:cNvSpPr txBox="1"/>
          <p:nvPr/>
        </p:nvSpPr>
        <p:spPr>
          <a:xfrm>
            <a:off x="762000" y="5105400"/>
            <a:ext cx="2286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Enter cost of six-pack and number of ounces</a:t>
            </a:r>
            <a:endParaRPr lang="en-US" dirty="0"/>
          </a:p>
        </p:txBody>
      </p:sp>
      <p:cxnSp>
        <p:nvCxnSpPr>
          <p:cNvPr id="10" name="Straight Arrow Connector 9"/>
          <p:cNvCxnSpPr/>
          <p:nvPr/>
        </p:nvCxnSpPr>
        <p:spPr>
          <a:xfrm flipV="1">
            <a:off x="3048000" y="3886200"/>
            <a:ext cx="1600200" cy="15423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flipV="1">
            <a:off x="3048000" y="4038600"/>
            <a:ext cx="1828800" cy="13899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5334000" y="5105400"/>
            <a:ext cx="321363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Enter number ounces in a 2-liter</a:t>
            </a:r>
          </a:p>
          <a:p>
            <a:r>
              <a:rPr lang="en-US" dirty="0"/>
              <a:t>Solve for breakeven price</a:t>
            </a:r>
          </a:p>
        </p:txBody>
      </p:sp>
      <p:cxnSp>
        <p:nvCxnSpPr>
          <p:cNvPr id="15" name="Straight Arrow Connector 14"/>
          <p:cNvCxnSpPr/>
          <p:nvPr/>
        </p:nvCxnSpPr>
        <p:spPr>
          <a:xfrm flipH="1" flipV="1">
            <a:off x="6324600" y="4191000"/>
            <a:ext cx="616218"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H="1" flipV="1">
            <a:off x="5334000" y="4343400"/>
            <a:ext cx="1606818"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F932DD4D-776B-430E-9B02-65813A083C55}" type="slidenum">
              <a:rPr lang="en-US" smtClean="0"/>
              <a:pPr/>
              <a:t>37</a:t>
            </a:fld>
            <a:endParaRPr lang="en-US"/>
          </a:p>
        </p:txBody>
      </p:sp>
    </p:spTree>
    <p:extLst>
      <p:ext uri="{BB962C8B-B14F-4D97-AF65-F5344CB8AC3E}">
        <p14:creationId xmlns="" xmlns:p14="http://schemas.microsoft.com/office/powerpoint/2010/main" val="718891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When solving for an indifference point, what two questions should you ask yourself first?</a:t>
            </a:r>
            <a:endParaRPr lang="en-US" dirty="0"/>
          </a:p>
        </p:txBody>
      </p:sp>
      <p:pic>
        <p:nvPicPr>
          <p:cNvPr id="4" name="Picture 4" descr="C:\Users\Melanie Nelson\AppData\Local\Microsoft\Windows\Temporary Internet Files\Content.IE5\SCKGKNQB\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0533" y="0"/>
            <a:ext cx="931334"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38</a:t>
            </a:fld>
            <a:endParaRPr lang="en-US"/>
          </a:p>
        </p:txBody>
      </p:sp>
    </p:spTree>
    <p:extLst>
      <p:ext uri="{BB962C8B-B14F-4D97-AF65-F5344CB8AC3E}">
        <p14:creationId xmlns="" xmlns:p14="http://schemas.microsoft.com/office/powerpoint/2010/main" val="4131172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smtClean="0"/>
              <a:t>Tradeoffs Under Uncertainty</a:t>
            </a:r>
            <a:endParaRPr lang="en-US" dirty="0"/>
          </a:p>
        </p:txBody>
      </p:sp>
      <p:sp>
        <p:nvSpPr>
          <p:cNvPr id="1027" name="Rectangle 3"/>
          <p:cNvSpPr>
            <a:spLocks noGrp="1" noChangeArrowheads="1"/>
          </p:cNvSpPr>
          <p:nvPr>
            <p:ph idx="1"/>
          </p:nvPr>
        </p:nvSpPr>
        <p:spPr/>
        <p:txBody>
          <a:bodyPr/>
          <a:lstStyle/>
          <a:p>
            <a:r>
              <a:rPr lang="en-US" dirty="0" smtClean="0"/>
              <a:t>Review:  Expected </a:t>
            </a:r>
            <a:r>
              <a:rPr lang="en-US" dirty="0"/>
              <a:t>Value = </a:t>
            </a:r>
          </a:p>
          <a:p>
            <a:pPr algn="ctr">
              <a:buFont typeface="Symbol" pitchFamily="18" charset="2"/>
              <a:buNone/>
            </a:pPr>
            <a:r>
              <a:rPr lang="en-US" sz="2400" dirty="0"/>
              <a:t>Probability of Outcome</a:t>
            </a:r>
            <a:r>
              <a:rPr lang="en-US" sz="2400" baseline="-25000" dirty="0"/>
              <a:t>1</a:t>
            </a:r>
            <a:r>
              <a:rPr lang="en-US" sz="2400" dirty="0"/>
              <a:t> * Dollar Value of Outcome</a:t>
            </a:r>
            <a:r>
              <a:rPr lang="en-US" sz="2400" baseline="-25000" dirty="0"/>
              <a:t>1</a:t>
            </a:r>
          </a:p>
          <a:p>
            <a:pPr algn="ctr">
              <a:buFont typeface="Symbol" pitchFamily="18" charset="2"/>
              <a:buNone/>
            </a:pPr>
            <a:r>
              <a:rPr lang="en-US" sz="2400" dirty="0"/>
              <a:t>+</a:t>
            </a:r>
          </a:p>
          <a:p>
            <a:pPr algn="ctr">
              <a:buFont typeface="Symbol" pitchFamily="18" charset="2"/>
              <a:buNone/>
            </a:pPr>
            <a:r>
              <a:rPr lang="en-US" sz="2400" dirty="0"/>
              <a:t>Probability of Outcome</a:t>
            </a:r>
            <a:r>
              <a:rPr lang="en-US" sz="2400" baseline="-25000" dirty="0"/>
              <a:t>2</a:t>
            </a:r>
            <a:r>
              <a:rPr lang="en-US" sz="2400" dirty="0"/>
              <a:t> * Dollar Value of Outcome</a:t>
            </a:r>
            <a:r>
              <a:rPr lang="en-US" sz="2400" baseline="-25000" dirty="0"/>
              <a:t>2</a:t>
            </a:r>
          </a:p>
          <a:p>
            <a:pPr algn="ctr">
              <a:buFont typeface="Symbol" pitchFamily="18" charset="2"/>
              <a:buNone/>
            </a:pPr>
            <a:r>
              <a:rPr lang="en-US" sz="2400" dirty="0"/>
              <a:t>+</a:t>
            </a:r>
          </a:p>
          <a:p>
            <a:pPr algn="ctr">
              <a:buFont typeface="Symbol" pitchFamily="18" charset="2"/>
              <a:buNone/>
            </a:pPr>
            <a:r>
              <a:rPr lang="en-US" sz="2400" dirty="0"/>
              <a:t>Probability of Outcome</a:t>
            </a:r>
            <a:r>
              <a:rPr lang="en-US" sz="2400" baseline="-25000" dirty="0"/>
              <a:t>3</a:t>
            </a:r>
            <a:r>
              <a:rPr lang="en-US" sz="2400" dirty="0"/>
              <a:t> * Dollar Value of </a:t>
            </a:r>
            <a:r>
              <a:rPr lang="en-US" sz="2400" dirty="0" smtClean="0"/>
              <a:t>Outcome</a:t>
            </a:r>
            <a:r>
              <a:rPr lang="en-US" sz="2400" baseline="-25000" dirty="0" smtClean="0"/>
              <a:t>3</a:t>
            </a:r>
            <a:endParaRPr lang="en-US" sz="2400" baseline="-25000" dirty="0"/>
          </a:p>
          <a:p>
            <a:pPr algn="ctr">
              <a:buFont typeface="Symbol" pitchFamily="18" charset="2"/>
              <a:buNone/>
            </a:pPr>
            <a:r>
              <a:rPr lang="en-US" sz="2400" dirty="0"/>
              <a:t>e</a:t>
            </a:r>
            <a:r>
              <a:rPr lang="en-US" sz="2400" dirty="0" smtClean="0"/>
              <a:t>tc.</a:t>
            </a:r>
          </a:p>
          <a:p>
            <a:r>
              <a:rPr lang="en-US" dirty="0" smtClean="0"/>
              <a:t>Assumes probabilities and dollar value of outcomes are known or can be estimated</a:t>
            </a:r>
            <a:endParaRPr lang="en-US" dirty="0"/>
          </a:p>
        </p:txBody>
      </p:sp>
      <p:sp>
        <p:nvSpPr>
          <p:cNvPr id="3" name="Slide Number Placeholder 2"/>
          <p:cNvSpPr>
            <a:spLocks noGrp="1"/>
          </p:cNvSpPr>
          <p:nvPr>
            <p:ph type="sldNum" sz="quarter" idx="12"/>
          </p:nvPr>
        </p:nvSpPr>
        <p:spPr/>
        <p:txBody>
          <a:bodyPr/>
          <a:lstStyle/>
          <a:p>
            <a:fld id="{F932DD4D-776B-430E-9B02-65813A083C5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Tradeoff?</a:t>
            </a:r>
            <a:endParaRPr lang="en-US" dirty="0"/>
          </a:p>
        </p:txBody>
      </p:sp>
      <p:pic>
        <p:nvPicPr>
          <p:cNvPr id="2050" name="Picture 2" descr="C:\Users\Melanie\AppData\Local\Microsoft\Windows\Temporary Internet Files\Content.IE5\5KXGZ1K0\MP900442178[1].jpg"/>
          <p:cNvPicPr>
            <a:picLocks noGrp="1" noChangeAspect="1" noChangeArrowheads="1"/>
          </p:cNvPicPr>
          <p:nvPr>
            <p:ph sz="half" idx="1"/>
          </p:nvPr>
        </p:nvPicPr>
        <p:blipFill>
          <a:blip r:embed="rId3" cstate="print">
            <a:extLst>
              <a:ext uri="{BEBA8EAE-BF5A-486C-A8C5-ECC9F3942E4B}">
                <a14:imgProps xmlns="" xmlns:a14="http://schemas.microsoft.com/office/drawing/2010/main">
                  <a14:imgLayer r:embed="rId4">
                    <a14:imgEffect>
                      <a14:backgroundRemoval t="6494" b="99856" l="6782" r="89899">
                        <a14:foregroundMark x1="36797" y1="98413" x2="36797" y2="98413"/>
                        <a14:foregroundMark x1="69120" y1="98124" x2="69120" y2="98124"/>
                      </a14:backgroundRemoval>
                    </a14:imgEffect>
                  </a14:imgLayer>
                </a14:imgProps>
              </a:ext>
              <a:ext uri="{28A0092B-C50C-407E-A947-70E740481C1C}">
                <a14:useLocalDpi xmlns="" xmlns:a14="http://schemas.microsoft.com/office/drawing/2010/main" val="0"/>
              </a:ext>
            </a:extLst>
          </a:blip>
          <a:stretch>
            <a:fillRect/>
          </a:stretch>
        </p:blipFill>
        <p:spPr bwMode="auto">
          <a:xfrm>
            <a:off x="5410200" y="2560637"/>
            <a:ext cx="4038600" cy="452596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ontent Placeholder 6"/>
          <p:cNvSpPr>
            <a:spLocks noGrp="1"/>
          </p:cNvSpPr>
          <p:nvPr>
            <p:ph sz="half" idx="2"/>
          </p:nvPr>
        </p:nvSpPr>
        <p:spPr>
          <a:xfrm>
            <a:off x="609600" y="1600200"/>
            <a:ext cx="7848600" cy="4525963"/>
          </a:xfrm>
        </p:spPr>
        <p:txBody>
          <a:bodyPr/>
          <a:lstStyle/>
          <a:p>
            <a:r>
              <a:rPr lang="en-US" dirty="0" smtClean="0"/>
              <a:t>Life is full of Tradeoffs</a:t>
            </a:r>
          </a:p>
          <a:p>
            <a:r>
              <a:rPr lang="en-US" dirty="0"/>
              <a:t>What </a:t>
            </a:r>
            <a:r>
              <a:rPr lang="en-US" dirty="0" smtClean="0"/>
              <a:t>we give up could </a:t>
            </a:r>
            <a:r>
              <a:rPr lang="en-US" dirty="0"/>
              <a:t>be visualized as a “cost” </a:t>
            </a:r>
            <a:endParaRPr lang="en-US" dirty="0" smtClean="0"/>
          </a:p>
          <a:p>
            <a:r>
              <a:rPr lang="en-US" dirty="0"/>
              <a:t>W</a:t>
            </a:r>
            <a:r>
              <a:rPr lang="en-US" dirty="0" smtClean="0"/>
              <a:t>hat </a:t>
            </a:r>
            <a:r>
              <a:rPr lang="en-US" dirty="0"/>
              <a:t>we receive could be labeled a “</a:t>
            </a:r>
            <a:r>
              <a:rPr lang="en-US" dirty="0" smtClean="0"/>
              <a:t>benefit”</a:t>
            </a:r>
          </a:p>
          <a:p>
            <a:r>
              <a:rPr lang="en-US" dirty="0"/>
              <a:t>The transaction occurs when the benefit </a:t>
            </a:r>
            <a:r>
              <a:rPr lang="en-US" dirty="0" smtClean="0"/>
              <a:t/>
            </a:r>
            <a:br>
              <a:rPr lang="en-US" dirty="0" smtClean="0"/>
            </a:br>
            <a:r>
              <a:rPr lang="en-US" dirty="0" smtClean="0"/>
              <a:t>is </a:t>
            </a:r>
            <a:r>
              <a:rPr lang="en-US" dirty="0"/>
              <a:t>equal to or greater than the </a:t>
            </a:r>
            <a:r>
              <a:rPr lang="en-US" dirty="0" smtClean="0"/>
              <a:t>cost</a:t>
            </a:r>
            <a:endParaRPr lang="en-US" dirty="0"/>
          </a:p>
          <a:p>
            <a:r>
              <a:rPr lang="en-US" dirty="0"/>
              <a:t>P</a:t>
            </a:r>
            <a:r>
              <a:rPr lang="en-US" dirty="0" smtClean="0"/>
              <a:t>oint </a:t>
            </a:r>
            <a:r>
              <a:rPr lang="en-US" dirty="0"/>
              <a:t>of equilibrium: </a:t>
            </a:r>
            <a:r>
              <a:rPr lang="en-US" dirty="0" smtClean="0"/>
              <a:t>the </a:t>
            </a:r>
            <a:r>
              <a:rPr lang="en-US" dirty="0"/>
              <a:t>point where </a:t>
            </a:r>
            <a:r>
              <a:rPr lang="en-US" dirty="0" smtClean="0"/>
              <a:t/>
            </a:r>
            <a:br>
              <a:rPr lang="en-US" dirty="0" smtClean="0"/>
            </a:br>
            <a:r>
              <a:rPr lang="en-US" dirty="0" smtClean="0"/>
              <a:t>cost </a:t>
            </a:r>
            <a:r>
              <a:rPr lang="en-US" dirty="0"/>
              <a:t>is equal to benefit received</a:t>
            </a:r>
            <a:r>
              <a:rPr lang="en-US" dirty="0" smtClean="0"/>
              <a:t>. </a:t>
            </a:r>
            <a:endParaRPr lang="en-US" dirty="0"/>
          </a:p>
          <a:p>
            <a:endParaRPr lang="en-US" dirty="0"/>
          </a:p>
        </p:txBody>
      </p:sp>
      <p:sp>
        <p:nvSpPr>
          <p:cNvPr id="6" name="TextBox 5"/>
          <p:cNvSpPr txBox="1"/>
          <p:nvPr/>
        </p:nvSpPr>
        <p:spPr>
          <a:xfrm rot="393139">
            <a:off x="6766591" y="4605910"/>
            <a:ext cx="2009167" cy="1384995"/>
          </a:xfrm>
          <a:prstGeom prst="rect">
            <a:avLst/>
          </a:prstGeom>
          <a:noFill/>
        </p:spPr>
        <p:txBody>
          <a:bodyPr wrap="square" rtlCol="0">
            <a:spAutoFit/>
          </a:bodyPr>
          <a:lstStyle/>
          <a:p>
            <a:pPr algn="ctr"/>
            <a:r>
              <a:rPr lang="en-US" sz="2800" dirty="0" smtClean="0">
                <a:latin typeface="Kristen ITC" pitchFamily="66" charset="0"/>
              </a:rPr>
              <a:t>Will Work</a:t>
            </a:r>
          </a:p>
          <a:p>
            <a:pPr algn="ctr"/>
            <a:r>
              <a:rPr lang="en-US" sz="2800" dirty="0" smtClean="0">
                <a:latin typeface="Kristen ITC" pitchFamily="66" charset="0"/>
              </a:rPr>
              <a:t> for </a:t>
            </a:r>
          </a:p>
          <a:p>
            <a:pPr algn="ctr"/>
            <a:r>
              <a:rPr lang="en-US" sz="2800" dirty="0" smtClean="0">
                <a:latin typeface="Kristen ITC" pitchFamily="66" charset="0"/>
              </a:rPr>
              <a:t>Food</a:t>
            </a:r>
            <a:endParaRPr lang="en-US" sz="2800" dirty="0">
              <a:latin typeface="Kristen ITC" pitchFamily="66" charset="0"/>
            </a:endParaRPr>
          </a:p>
        </p:txBody>
      </p:sp>
      <p:sp>
        <p:nvSpPr>
          <p:cNvPr id="4" name="Slide Number Placeholder 3"/>
          <p:cNvSpPr>
            <a:spLocks noGrp="1"/>
          </p:cNvSpPr>
          <p:nvPr>
            <p:ph type="sldNum" sz="quarter" idx="12"/>
          </p:nvPr>
        </p:nvSpPr>
        <p:spPr/>
        <p:txBody>
          <a:bodyPr/>
          <a:lstStyle/>
          <a:p>
            <a:fld id="{F932DD4D-776B-430E-9B02-65813A083C55}" type="slidenum">
              <a:rPr lang="en-US" smtClean="0"/>
              <a:pPr/>
              <a:t>4</a:t>
            </a:fld>
            <a:endParaRPr lang="en-US"/>
          </a:p>
        </p:txBody>
      </p:sp>
    </p:spTree>
    <p:extLst>
      <p:ext uri="{BB962C8B-B14F-4D97-AF65-F5344CB8AC3E}">
        <p14:creationId xmlns="" xmlns:p14="http://schemas.microsoft.com/office/powerpoint/2010/main" val="2854918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What if Probability is Unknown?</a:t>
            </a:r>
          </a:p>
        </p:txBody>
      </p:sp>
      <p:sp>
        <p:nvSpPr>
          <p:cNvPr id="6147" name="Rectangle 3"/>
          <p:cNvSpPr>
            <a:spLocks noGrp="1" noChangeArrowheads="1"/>
          </p:cNvSpPr>
          <p:nvPr>
            <p:ph idx="1"/>
          </p:nvPr>
        </p:nvSpPr>
        <p:spPr>
          <a:xfrm>
            <a:off x="685800" y="1600200"/>
            <a:ext cx="7772400" cy="4876800"/>
          </a:xfrm>
        </p:spPr>
        <p:txBody>
          <a:bodyPr>
            <a:normAutofit/>
          </a:bodyPr>
          <a:lstStyle/>
          <a:p>
            <a:pPr>
              <a:lnSpc>
                <a:spcPct val="90000"/>
              </a:lnSpc>
            </a:pPr>
            <a:r>
              <a:rPr lang="en-US" dirty="0" smtClean="0"/>
              <a:t>Solve </a:t>
            </a:r>
            <a:r>
              <a:rPr lang="en-US" dirty="0"/>
              <a:t>for Breakeven Probability</a:t>
            </a:r>
          </a:p>
          <a:p>
            <a:pPr>
              <a:lnSpc>
                <a:spcPct val="90000"/>
              </a:lnSpc>
            </a:pPr>
            <a:r>
              <a:rPr lang="en-US" dirty="0" smtClean="0"/>
              <a:t>Look for what IS known and what relationships exist</a:t>
            </a:r>
          </a:p>
          <a:p>
            <a:pPr>
              <a:lnSpc>
                <a:spcPct val="90000"/>
              </a:lnSpc>
            </a:pPr>
            <a:r>
              <a:rPr lang="en-US" dirty="0" smtClean="0"/>
              <a:t>Compare two alternatives:</a:t>
            </a:r>
          </a:p>
          <a:p>
            <a:pPr lvl="1">
              <a:lnSpc>
                <a:spcPct val="90000"/>
              </a:lnSpc>
            </a:pPr>
            <a:r>
              <a:rPr lang="en-US" dirty="0" smtClean="0"/>
              <a:t>One has a known expected value</a:t>
            </a:r>
          </a:p>
          <a:p>
            <a:pPr lvl="2">
              <a:lnSpc>
                <a:spcPct val="90000"/>
              </a:lnSpc>
            </a:pPr>
            <a:r>
              <a:rPr lang="en-US" dirty="0" smtClean="0"/>
              <a:t>Example: Only one outcome with a known dollar value and probability of 100%</a:t>
            </a:r>
            <a:endParaRPr lang="en-US" dirty="0"/>
          </a:p>
          <a:p>
            <a:pPr lvl="1">
              <a:lnSpc>
                <a:spcPct val="90000"/>
              </a:lnSpc>
            </a:pPr>
            <a:r>
              <a:rPr lang="en-US" dirty="0" smtClean="0"/>
              <a:t>The other has two possible outcomes with unknown probability</a:t>
            </a:r>
          </a:p>
        </p:txBody>
      </p:sp>
      <p:sp>
        <p:nvSpPr>
          <p:cNvPr id="3" name="Slide Number Placeholder 2"/>
          <p:cNvSpPr>
            <a:spLocks noGrp="1"/>
          </p:cNvSpPr>
          <p:nvPr>
            <p:ph type="sldNum" sz="quarter" idx="12"/>
          </p:nvPr>
        </p:nvSpPr>
        <p:spPr/>
        <p:txBody>
          <a:bodyPr/>
          <a:lstStyle/>
          <a:p>
            <a:fld id="{F932DD4D-776B-430E-9B02-65813A083C55}" type="slidenum">
              <a:rPr lang="en-US" smtClean="0"/>
              <a:pPr/>
              <a:t>40</a:t>
            </a:fld>
            <a:endParaRPr lang="en-US"/>
          </a:p>
        </p:txBody>
      </p:sp>
    </p:spTree>
    <p:extLst>
      <p:ext uri="{BB962C8B-B14F-4D97-AF65-F5344CB8AC3E}">
        <p14:creationId xmlns="" xmlns:p14="http://schemas.microsoft.com/office/powerpoint/2010/main" val="1849968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Solving for Breakeven Probability</a:t>
            </a:r>
            <a:endParaRPr lang="en-US" dirty="0"/>
          </a:p>
        </p:txBody>
      </p:sp>
      <p:sp>
        <p:nvSpPr>
          <p:cNvPr id="6147" name="Rectangle 3"/>
          <p:cNvSpPr>
            <a:spLocks noGrp="1" noChangeArrowheads="1"/>
          </p:cNvSpPr>
          <p:nvPr>
            <p:ph idx="1"/>
          </p:nvPr>
        </p:nvSpPr>
        <p:spPr>
          <a:xfrm>
            <a:off x="685800" y="1600200"/>
            <a:ext cx="7772400" cy="4876800"/>
          </a:xfrm>
        </p:spPr>
        <p:txBody>
          <a:bodyPr>
            <a:normAutofit/>
          </a:bodyPr>
          <a:lstStyle/>
          <a:p>
            <a:pPr>
              <a:lnSpc>
                <a:spcPct val="90000"/>
              </a:lnSpc>
            </a:pPr>
            <a:r>
              <a:rPr lang="en-US" dirty="0" smtClean="0"/>
              <a:t>Subscribe to automatic online hard drive backup service for $100 per year</a:t>
            </a:r>
          </a:p>
          <a:p>
            <a:pPr marL="0" indent="0" algn="ctr">
              <a:lnSpc>
                <a:spcPct val="90000"/>
              </a:lnSpc>
              <a:buNone/>
            </a:pPr>
            <a:r>
              <a:rPr lang="en-US" dirty="0" smtClean="0"/>
              <a:t>-OR-</a:t>
            </a:r>
          </a:p>
          <a:p>
            <a:pPr>
              <a:lnSpc>
                <a:spcPct val="90000"/>
              </a:lnSpc>
            </a:pPr>
            <a:r>
              <a:rPr lang="en-US" dirty="0" smtClean="0"/>
              <a:t>Do not subscribe to the backup service</a:t>
            </a:r>
          </a:p>
          <a:p>
            <a:pPr>
              <a:lnSpc>
                <a:spcPct val="90000"/>
              </a:lnSpc>
            </a:pPr>
            <a:r>
              <a:rPr lang="en-US" dirty="0" smtClean="0"/>
              <a:t>Pay $0 if your hard drive does not fail</a:t>
            </a:r>
          </a:p>
          <a:p>
            <a:pPr>
              <a:lnSpc>
                <a:spcPct val="90000"/>
              </a:lnSpc>
            </a:pPr>
            <a:r>
              <a:rPr lang="en-US" dirty="0" smtClean="0"/>
              <a:t>Pay $1000 to recover your hard drive if it does fail.  </a:t>
            </a:r>
          </a:p>
        </p:txBody>
      </p:sp>
      <p:sp>
        <p:nvSpPr>
          <p:cNvPr id="3" name="Slide Number Placeholder 2"/>
          <p:cNvSpPr>
            <a:spLocks noGrp="1"/>
          </p:cNvSpPr>
          <p:nvPr>
            <p:ph type="sldNum" sz="quarter" idx="12"/>
          </p:nvPr>
        </p:nvSpPr>
        <p:spPr/>
        <p:txBody>
          <a:bodyPr/>
          <a:lstStyle/>
          <a:p>
            <a:fld id="{F932DD4D-776B-430E-9B02-65813A083C5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Probability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cost expression for the expected value of the backup service?</a:t>
            </a:r>
          </a:p>
          <a:p>
            <a:r>
              <a:rPr lang="en-US" dirty="0" smtClean="0"/>
              <a:t>What is the outcome or dollar value?</a:t>
            </a:r>
          </a:p>
          <a:p>
            <a:pPr marL="0" indent="0" algn="ctr">
              <a:buNone/>
            </a:pPr>
            <a:r>
              <a:rPr lang="en-US" dirty="0" smtClean="0">
                <a:solidFill>
                  <a:schemeClr val="bg1"/>
                </a:solidFill>
              </a:rPr>
              <a:t> $100</a:t>
            </a:r>
          </a:p>
          <a:p>
            <a:r>
              <a:rPr lang="en-US" dirty="0" smtClean="0"/>
              <a:t>What is the probability of that outcome?</a:t>
            </a:r>
          </a:p>
          <a:p>
            <a:pPr marL="0" indent="0" algn="ctr">
              <a:buNone/>
            </a:pPr>
            <a:r>
              <a:rPr lang="en-US" dirty="0">
                <a:solidFill>
                  <a:schemeClr val="bg1"/>
                </a:solidFill>
              </a:rPr>
              <a:t> </a:t>
            </a:r>
            <a:r>
              <a:rPr lang="en-US" dirty="0" smtClean="0">
                <a:solidFill>
                  <a:schemeClr val="bg1"/>
                </a:solidFill>
              </a:rPr>
              <a:t>100%</a:t>
            </a:r>
          </a:p>
          <a:p>
            <a:r>
              <a:rPr lang="en-US" dirty="0" smtClean="0"/>
              <a:t>So, the cost expression is:</a:t>
            </a:r>
          </a:p>
          <a:p>
            <a:pPr marL="0" indent="0" algn="ctr">
              <a:buNone/>
            </a:pPr>
            <a:r>
              <a:rPr lang="en-US" dirty="0"/>
              <a:t> </a:t>
            </a:r>
            <a:r>
              <a:rPr lang="en-US" dirty="0">
                <a:solidFill>
                  <a:schemeClr val="bg1"/>
                </a:solidFill>
              </a:rPr>
              <a:t>$100*100</a:t>
            </a:r>
            <a:r>
              <a:rPr lang="en-US" dirty="0" smtClean="0">
                <a:solidFill>
                  <a:schemeClr val="bg1"/>
                </a:solidFill>
              </a:rPr>
              <a:t>%</a:t>
            </a:r>
            <a:endParaRPr lang="en-US" dirty="0">
              <a:solidFill>
                <a:schemeClr val="bg1"/>
              </a:solidFill>
            </a:endParaRPr>
          </a:p>
          <a:p>
            <a:pPr marL="0" indent="0" algn="ctr">
              <a:buNone/>
            </a:pPr>
            <a:endParaRPr lang="en-US" dirty="0"/>
          </a:p>
          <a:p>
            <a:pPr marL="0" indent="0" algn="ctr">
              <a:buNone/>
            </a:pPr>
            <a:endParaRPr lang="en-US" dirty="0" smtClean="0"/>
          </a:p>
        </p:txBody>
      </p:sp>
      <p:sp>
        <p:nvSpPr>
          <p:cNvPr id="5" name="Slide Number Placeholder 4"/>
          <p:cNvSpPr>
            <a:spLocks noGrp="1"/>
          </p:cNvSpPr>
          <p:nvPr>
            <p:ph type="sldNum" sz="quarter" idx="12"/>
          </p:nvPr>
        </p:nvSpPr>
        <p:spPr/>
        <p:txBody>
          <a:bodyPr/>
          <a:lstStyle/>
          <a:p>
            <a:fld id="{F932DD4D-776B-430E-9B02-65813A083C55}" type="slidenum">
              <a:rPr lang="en-US" smtClean="0"/>
              <a:pPr/>
              <a:t>42</a:t>
            </a:fld>
            <a:endParaRPr lang="en-US"/>
          </a:p>
        </p:txBody>
      </p:sp>
    </p:spTree>
    <p:extLst>
      <p:ext uri="{BB962C8B-B14F-4D97-AF65-F5344CB8AC3E}">
        <p14:creationId xmlns="" xmlns:p14="http://schemas.microsoft.com/office/powerpoint/2010/main" val="125168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Probability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cost expression for the online backup service?</a:t>
            </a:r>
          </a:p>
          <a:p>
            <a:r>
              <a:rPr lang="en-US" dirty="0" smtClean="0"/>
              <a:t>What is the outcome or dollar value?</a:t>
            </a:r>
          </a:p>
          <a:p>
            <a:pPr marL="0" indent="0" algn="ctr">
              <a:buNone/>
            </a:pPr>
            <a:r>
              <a:rPr lang="en-US" dirty="0" smtClean="0"/>
              <a:t>$100</a:t>
            </a:r>
          </a:p>
          <a:p>
            <a:r>
              <a:rPr lang="en-US" dirty="0" smtClean="0"/>
              <a:t>What is the probability of that outcome?</a:t>
            </a:r>
          </a:p>
          <a:p>
            <a:pPr marL="0" indent="0" algn="ctr">
              <a:buNone/>
            </a:pPr>
            <a:r>
              <a:rPr lang="en-US" dirty="0"/>
              <a:t> </a:t>
            </a:r>
            <a:r>
              <a:rPr lang="en-US" dirty="0" smtClean="0"/>
              <a:t>100%</a:t>
            </a:r>
          </a:p>
          <a:p>
            <a:r>
              <a:rPr lang="en-US" dirty="0" smtClean="0"/>
              <a:t>So, the cost expression is:</a:t>
            </a:r>
          </a:p>
          <a:p>
            <a:pPr marL="0" indent="0" algn="ctr">
              <a:buNone/>
            </a:pPr>
            <a:r>
              <a:rPr lang="en-US" dirty="0" smtClean="0"/>
              <a:t>$</a:t>
            </a:r>
            <a:r>
              <a:rPr lang="en-US" dirty="0"/>
              <a:t>100*100</a:t>
            </a:r>
            <a:r>
              <a:rPr lang="en-US" dirty="0" smtClean="0"/>
              <a:t>%</a:t>
            </a:r>
            <a:endParaRPr lang="en-US" dirty="0"/>
          </a:p>
          <a:p>
            <a:pPr marL="0" indent="0" algn="ctr">
              <a:buNone/>
            </a:pPr>
            <a:endParaRPr lang="en-US" dirty="0"/>
          </a:p>
          <a:p>
            <a:pPr marL="0" indent="0" algn="ctr">
              <a:buNone/>
            </a:pPr>
            <a:endParaRPr lang="en-US" dirty="0" smtClean="0"/>
          </a:p>
        </p:txBody>
      </p:sp>
      <p:sp>
        <p:nvSpPr>
          <p:cNvPr id="5" name="Slide Number Placeholder 4"/>
          <p:cNvSpPr>
            <a:spLocks noGrp="1"/>
          </p:cNvSpPr>
          <p:nvPr>
            <p:ph type="sldNum" sz="quarter" idx="12"/>
          </p:nvPr>
        </p:nvSpPr>
        <p:spPr/>
        <p:txBody>
          <a:bodyPr/>
          <a:lstStyle/>
          <a:p>
            <a:fld id="{F932DD4D-776B-430E-9B02-65813A083C55}" type="slidenum">
              <a:rPr lang="en-US" smtClean="0"/>
              <a:pPr/>
              <a:t>43</a:t>
            </a:fld>
            <a:endParaRPr lang="en-US"/>
          </a:p>
        </p:txBody>
      </p:sp>
    </p:spTree>
    <p:extLst>
      <p:ext uri="{BB962C8B-B14F-4D97-AF65-F5344CB8AC3E}">
        <p14:creationId xmlns="" xmlns:p14="http://schemas.microsoft.com/office/powerpoint/2010/main" val="3535390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Probability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the cost expression for </a:t>
            </a:r>
            <a:r>
              <a:rPr lang="en-US" i="1" dirty="0" smtClean="0"/>
              <a:t>not</a:t>
            </a:r>
            <a:r>
              <a:rPr lang="en-US" dirty="0" smtClean="0"/>
              <a:t> subscribing to the online backup service?</a:t>
            </a:r>
          </a:p>
          <a:p>
            <a:r>
              <a:rPr lang="en-US" dirty="0" smtClean="0"/>
              <a:t>What are the outcomes and dollar values?</a:t>
            </a:r>
          </a:p>
          <a:p>
            <a:pPr lvl="1"/>
            <a:r>
              <a:rPr lang="en-US" dirty="0" smtClean="0">
                <a:solidFill>
                  <a:schemeClr val="bg1"/>
                </a:solidFill>
              </a:rPr>
              <a:t>Hard drive failure = $1000</a:t>
            </a:r>
          </a:p>
          <a:p>
            <a:pPr lvl="1"/>
            <a:r>
              <a:rPr lang="en-US" dirty="0" smtClean="0">
                <a:solidFill>
                  <a:schemeClr val="bg1"/>
                </a:solidFill>
              </a:rPr>
              <a:t>No hard drive failure = $0</a:t>
            </a:r>
          </a:p>
          <a:p>
            <a:r>
              <a:rPr lang="en-US" dirty="0" smtClean="0"/>
              <a:t>How would you express the unknown probability of each outcome?</a:t>
            </a:r>
          </a:p>
          <a:p>
            <a:pPr lvl="1"/>
            <a:r>
              <a:rPr lang="en-US" dirty="0" smtClean="0">
                <a:solidFill>
                  <a:schemeClr val="bg1"/>
                </a:solidFill>
              </a:rPr>
              <a:t>Probability% of hard drive failure = P</a:t>
            </a:r>
          </a:p>
          <a:p>
            <a:pPr lvl="1"/>
            <a:r>
              <a:rPr lang="en-US" dirty="0" smtClean="0">
                <a:solidFill>
                  <a:schemeClr val="bg1"/>
                </a:solidFill>
              </a:rPr>
              <a:t>Probability% of no hard drive failure = 100% - P </a:t>
            </a:r>
          </a:p>
          <a:p>
            <a:r>
              <a:rPr lang="en-US" dirty="0" smtClean="0"/>
              <a:t>So, the cost expression is:</a:t>
            </a:r>
          </a:p>
          <a:p>
            <a:pPr marL="0" indent="0" algn="ctr">
              <a:buNone/>
            </a:pPr>
            <a:r>
              <a:rPr lang="en-US" dirty="0" smtClean="0">
                <a:solidFill>
                  <a:schemeClr val="bg1"/>
                </a:solidFill>
              </a:rPr>
              <a:t>$1000*P + $</a:t>
            </a:r>
            <a:r>
              <a:rPr lang="en-US" dirty="0">
                <a:solidFill>
                  <a:schemeClr val="bg1"/>
                </a:solidFill>
              </a:rPr>
              <a:t>0*(100% - </a:t>
            </a:r>
            <a:r>
              <a:rPr lang="en-US" dirty="0" smtClean="0">
                <a:solidFill>
                  <a:schemeClr val="bg1"/>
                </a:solidFill>
              </a:rPr>
              <a:t>P)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932DD4D-776B-430E-9B02-65813A083C55}" type="slidenum">
              <a:rPr lang="en-US" smtClean="0"/>
              <a:pPr/>
              <a:t>44</a:t>
            </a:fld>
            <a:endParaRPr lang="en-US"/>
          </a:p>
        </p:txBody>
      </p:sp>
    </p:spTree>
    <p:extLst>
      <p:ext uri="{BB962C8B-B14F-4D97-AF65-F5344CB8AC3E}">
        <p14:creationId xmlns="" xmlns:p14="http://schemas.microsoft.com/office/powerpoint/2010/main" val="3723083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Probability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the cost expression for </a:t>
            </a:r>
            <a:r>
              <a:rPr lang="en-US" i="1" dirty="0" smtClean="0"/>
              <a:t>not</a:t>
            </a:r>
            <a:r>
              <a:rPr lang="en-US" dirty="0" smtClean="0"/>
              <a:t> subscribing to the online backup service?</a:t>
            </a:r>
          </a:p>
          <a:p>
            <a:r>
              <a:rPr lang="en-US" dirty="0" smtClean="0"/>
              <a:t>What are the outcomes and dollar values?</a:t>
            </a:r>
          </a:p>
          <a:p>
            <a:pPr lvl="1"/>
            <a:r>
              <a:rPr lang="en-US" dirty="0" smtClean="0"/>
              <a:t>Hard drive failure = $1000</a:t>
            </a:r>
          </a:p>
          <a:p>
            <a:pPr lvl="1"/>
            <a:r>
              <a:rPr lang="en-US" dirty="0" smtClean="0"/>
              <a:t>No hard drive failure = $0</a:t>
            </a:r>
          </a:p>
          <a:p>
            <a:r>
              <a:rPr lang="en-US" dirty="0" smtClean="0"/>
              <a:t>How would you express the unknown probability of each outcome?</a:t>
            </a:r>
          </a:p>
          <a:p>
            <a:pPr lvl="1"/>
            <a:r>
              <a:rPr lang="en-US" dirty="0" smtClean="0"/>
              <a:t>Probability% of hard drive failure = P</a:t>
            </a:r>
          </a:p>
          <a:p>
            <a:pPr lvl="1"/>
            <a:r>
              <a:rPr lang="en-US" dirty="0" smtClean="0"/>
              <a:t>Probability% of no hard drive failure = 100% - P </a:t>
            </a:r>
          </a:p>
          <a:p>
            <a:r>
              <a:rPr lang="en-US" dirty="0" smtClean="0"/>
              <a:t>So, the cost expression is:</a:t>
            </a:r>
          </a:p>
          <a:p>
            <a:pPr marL="0" indent="0" algn="ctr">
              <a:buNone/>
            </a:pPr>
            <a:r>
              <a:rPr lang="en-US" dirty="0" smtClean="0"/>
              <a:t>$1000*P + $</a:t>
            </a:r>
            <a:r>
              <a:rPr lang="en-US" dirty="0"/>
              <a:t>0*(100% - </a:t>
            </a:r>
            <a:r>
              <a:rPr lang="en-US" dirty="0" smtClean="0"/>
              <a:t>P) </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45</a:t>
            </a:fld>
            <a:endParaRPr lang="en-US"/>
          </a:p>
        </p:txBody>
      </p:sp>
    </p:spTree>
    <p:extLst>
      <p:ext uri="{BB962C8B-B14F-4D97-AF65-F5344CB8AC3E}">
        <p14:creationId xmlns="" xmlns:p14="http://schemas.microsoft.com/office/powerpoint/2010/main" val="3899038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Breakeven Probability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Set the two expressions equal to one another:</a:t>
            </a:r>
          </a:p>
          <a:p>
            <a:pPr marL="0" indent="0" algn="ctr">
              <a:buNone/>
            </a:pPr>
            <a:r>
              <a:rPr lang="en-US" dirty="0" smtClean="0"/>
              <a:t>EV of not subscribing = EV of subscribing</a:t>
            </a:r>
          </a:p>
          <a:p>
            <a:pPr marL="0" indent="0" algn="ctr">
              <a:buNone/>
            </a:pPr>
            <a:r>
              <a:rPr lang="en-US" dirty="0" smtClean="0"/>
              <a:t>$</a:t>
            </a:r>
            <a:r>
              <a:rPr lang="en-US" dirty="0"/>
              <a:t>1000*P + $0*(100% - P</a:t>
            </a:r>
            <a:r>
              <a:rPr lang="en-US" dirty="0" smtClean="0"/>
              <a:t>) = $100*100%</a:t>
            </a:r>
          </a:p>
          <a:p>
            <a:pPr marL="0" indent="0" algn="ctr">
              <a:buNone/>
            </a:pPr>
            <a:r>
              <a:rPr lang="en-US" dirty="0" smtClean="0"/>
              <a:t>$</a:t>
            </a:r>
            <a:r>
              <a:rPr lang="en-US" dirty="0"/>
              <a:t>1000*P + </a:t>
            </a:r>
            <a:r>
              <a:rPr lang="en-US" dirty="0">
                <a:solidFill>
                  <a:schemeClr val="bg1">
                    <a:lumMod val="85000"/>
                  </a:schemeClr>
                </a:solidFill>
              </a:rPr>
              <a:t>$0*(100% - P) </a:t>
            </a:r>
            <a:r>
              <a:rPr lang="en-US" dirty="0"/>
              <a:t>= </a:t>
            </a:r>
            <a:r>
              <a:rPr lang="en-US" dirty="0" smtClean="0"/>
              <a:t>$</a:t>
            </a:r>
            <a:r>
              <a:rPr lang="en-US" dirty="0"/>
              <a:t>100*100</a:t>
            </a:r>
            <a:r>
              <a:rPr lang="en-US" dirty="0" smtClean="0"/>
              <a:t>%</a:t>
            </a:r>
          </a:p>
          <a:p>
            <a:pPr marL="0" indent="0" algn="ctr">
              <a:buNone/>
            </a:pPr>
            <a:r>
              <a:rPr lang="en-US" dirty="0" smtClean="0"/>
              <a:t>$</a:t>
            </a:r>
            <a:r>
              <a:rPr lang="en-US" dirty="0"/>
              <a:t>1000*P </a:t>
            </a:r>
            <a:r>
              <a:rPr lang="en-US" dirty="0" smtClean="0">
                <a:solidFill>
                  <a:schemeClr val="bg1">
                    <a:lumMod val="85000"/>
                  </a:schemeClr>
                </a:solidFill>
              </a:rPr>
              <a:t> </a:t>
            </a:r>
            <a:r>
              <a:rPr lang="en-US" dirty="0"/>
              <a:t>= </a:t>
            </a:r>
            <a:r>
              <a:rPr lang="en-US" dirty="0" smtClean="0"/>
              <a:t>-$</a:t>
            </a:r>
            <a:r>
              <a:rPr lang="en-US" dirty="0"/>
              <a:t>100*100%</a:t>
            </a:r>
          </a:p>
          <a:p>
            <a:pPr marL="0" indent="0" algn="ctr">
              <a:buNone/>
            </a:pPr>
            <a:r>
              <a:rPr lang="en-US" dirty="0" smtClean="0"/>
              <a:t>$1000*P = -$100</a:t>
            </a:r>
          </a:p>
          <a:p>
            <a:pPr marL="0" indent="0" algn="ctr">
              <a:buNone/>
            </a:pPr>
            <a:r>
              <a:rPr lang="en-US" dirty="0" smtClean="0"/>
              <a:t>P = $100/$1000</a:t>
            </a:r>
          </a:p>
          <a:p>
            <a:pPr marL="0" indent="0" algn="ctr">
              <a:buNone/>
            </a:pPr>
            <a:r>
              <a:rPr lang="en-US" dirty="0"/>
              <a:t>P </a:t>
            </a:r>
            <a:r>
              <a:rPr lang="en-US" dirty="0" smtClean="0"/>
              <a:t>= </a:t>
            </a:r>
            <a:r>
              <a:rPr lang="en-US" dirty="0">
                <a:solidFill>
                  <a:schemeClr val="bg1">
                    <a:lumMod val="65000"/>
                  </a:schemeClr>
                </a:solidFill>
              </a:rPr>
              <a:t>$</a:t>
            </a:r>
            <a:r>
              <a:rPr lang="en-US" dirty="0" smtClean="0"/>
              <a:t>100/</a:t>
            </a:r>
            <a:r>
              <a:rPr lang="en-US" dirty="0" smtClean="0">
                <a:solidFill>
                  <a:schemeClr val="bg1">
                    <a:lumMod val="65000"/>
                  </a:schemeClr>
                </a:solidFill>
              </a:rPr>
              <a:t>$</a:t>
            </a:r>
            <a:r>
              <a:rPr lang="en-US" dirty="0" smtClean="0"/>
              <a:t>1000</a:t>
            </a:r>
          </a:p>
          <a:p>
            <a:pPr marL="0" indent="0" algn="ctr">
              <a:buNone/>
            </a:pPr>
            <a:r>
              <a:rPr lang="en-US" dirty="0" smtClean="0"/>
              <a:t>P = .1 or 10% </a:t>
            </a:r>
          </a:p>
          <a:p>
            <a:pPr marL="0" indent="0" algn="ctr">
              <a:buNone/>
            </a:pPr>
            <a:r>
              <a:rPr lang="en-US" dirty="0" smtClean="0"/>
              <a:t> </a:t>
            </a:r>
            <a:endParaRPr lang="en-US" dirty="0"/>
          </a:p>
          <a:p>
            <a:pPr marL="0" indent="0" algn="ctr">
              <a:buNone/>
            </a:pPr>
            <a:endParaRPr lang="en-US" dirty="0" smtClean="0"/>
          </a:p>
        </p:txBody>
      </p:sp>
      <p:sp>
        <p:nvSpPr>
          <p:cNvPr id="5" name="Slide Number Placeholder 4"/>
          <p:cNvSpPr>
            <a:spLocks noGrp="1"/>
          </p:cNvSpPr>
          <p:nvPr>
            <p:ph type="sldNum" sz="quarter" idx="12"/>
          </p:nvPr>
        </p:nvSpPr>
        <p:spPr/>
        <p:txBody>
          <a:bodyPr/>
          <a:lstStyle/>
          <a:p>
            <a:fld id="{F932DD4D-776B-430E-9B02-65813A083C55}" type="slidenum">
              <a:rPr lang="en-US" smtClean="0"/>
              <a:pPr/>
              <a:t>46</a:t>
            </a:fld>
            <a:endParaRPr lang="en-US"/>
          </a:p>
        </p:txBody>
      </p:sp>
    </p:spTree>
    <p:extLst>
      <p:ext uri="{BB962C8B-B14F-4D97-AF65-F5344CB8AC3E}">
        <p14:creationId xmlns="" xmlns:p14="http://schemas.microsoft.com/office/powerpoint/2010/main" val="2444330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253067" y="3234267"/>
            <a:ext cx="3098800" cy="2336800"/>
          </a:xfrm>
          <a:custGeom>
            <a:avLst/>
            <a:gdLst>
              <a:gd name="connsiteX0" fmla="*/ 0 w 3098800"/>
              <a:gd name="connsiteY0" fmla="*/ 0 h 2336800"/>
              <a:gd name="connsiteX1" fmla="*/ 0 w 3098800"/>
              <a:gd name="connsiteY1" fmla="*/ 2336800 h 2336800"/>
              <a:gd name="connsiteX2" fmla="*/ 3098800 w 3098800"/>
              <a:gd name="connsiteY2" fmla="*/ 33866 h 2336800"/>
              <a:gd name="connsiteX3" fmla="*/ 0 w 3098800"/>
              <a:gd name="connsiteY3" fmla="*/ 0 h 2336800"/>
            </a:gdLst>
            <a:ahLst/>
            <a:cxnLst>
              <a:cxn ang="0">
                <a:pos x="connsiteX0" y="connsiteY0"/>
              </a:cxn>
              <a:cxn ang="0">
                <a:pos x="connsiteX1" y="connsiteY1"/>
              </a:cxn>
              <a:cxn ang="0">
                <a:pos x="connsiteX2" y="connsiteY2"/>
              </a:cxn>
              <a:cxn ang="0">
                <a:pos x="connsiteX3" y="connsiteY3"/>
              </a:cxn>
            </a:cxnLst>
            <a:rect l="l" t="t" r="r" b="b"/>
            <a:pathLst>
              <a:path w="3098800" h="2336800">
                <a:moveTo>
                  <a:pt x="0" y="0"/>
                </a:moveTo>
                <a:lnTo>
                  <a:pt x="0" y="2336800"/>
                </a:lnTo>
                <a:lnTo>
                  <a:pt x="3098800" y="33866"/>
                </a:lnTo>
                <a:lnTo>
                  <a:pt x="0"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02667" y="2057400"/>
            <a:ext cx="1540933" cy="1168400"/>
          </a:xfrm>
          <a:custGeom>
            <a:avLst/>
            <a:gdLst>
              <a:gd name="connsiteX0" fmla="*/ 1473200 w 1540933"/>
              <a:gd name="connsiteY0" fmla="*/ 0 h 1168400"/>
              <a:gd name="connsiteX1" fmla="*/ 0 w 1540933"/>
              <a:gd name="connsiteY1" fmla="*/ 1168400 h 1168400"/>
              <a:gd name="connsiteX2" fmla="*/ 1507067 w 1540933"/>
              <a:gd name="connsiteY2" fmla="*/ 1168400 h 1168400"/>
              <a:gd name="connsiteX3" fmla="*/ 1540933 w 1540933"/>
              <a:gd name="connsiteY3" fmla="*/ 16934 h 1168400"/>
            </a:gdLst>
            <a:ahLst/>
            <a:cxnLst>
              <a:cxn ang="0">
                <a:pos x="connsiteX0" y="connsiteY0"/>
              </a:cxn>
              <a:cxn ang="0">
                <a:pos x="connsiteX1" y="connsiteY1"/>
              </a:cxn>
              <a:cxn ang="0">
                <a:pos x="connsiteX2" y="connsiteY2"/>
              </a:cxn>
              <a:cxn ang="0">
                <a:pos x="connsiteX3" y="connsiteY3"/>
              </a:cxn>
            </a:cxnLst>
            <a:rect l="l" t="t" r="r" b="b"/>
            <a:pathLst>
              <a:path w="1540933" h="1168400">
                <a:moveTo>
                  <a:pt x="1473200" y="0"/>
                </a:moveTo>
                <a:lnTo>
                  <a:pt x="0" y="1168400"/>
                </a:lnTo>
                <a:lnTo>
                  <a:pt x="1507067" y="1168400"/>
                </a:lnTo>
                <a:lnTo>
                  <a:pt x="1540933" y="16934"/>
                </a:lnTo>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Graphic Solution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414304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096000"/>
            <a:ext cx="5462714" cy="646331"/>
          </a:xfrm>
          <a:prstGeom prst="rect">
            <a:avLst/>
          </a:prstGeom>
          <a:noFill/>
        </p:spPr>
        <p:txBody>
          <a:bodyPr wrap="none" rtlCol="0">
            <a:spAutoFit/>
          </a:bodyPr>
          <a:lstStyle/>
          <a:p>
            <a:r>
              <a:rPr lang="en-US" b="1" dirty="0" smtClean="0">
                <a:solidFill>
                  <a:srgbClr val="FF0000"/>
                </a:solidFill>
              </a:rPr>
              <a:t>X Axis = Probability of hard drive failure</a:t>
            </a:r>
          </a:p>
          <a:p>
            <a:r>
              <a:rPr lang="en-US" b="1" dirty="0" smtClean="0">
                <a:solidFill>
                  <a:srgbClr val="FF0000"/>
                </a:solidFill>
              </a:rPr>
              <a:t>As probability increases, expected value (cost) increases</a:t>
            </a:r>
            <a:endParaRPr lang="en-US" b="1" dirty="0">
              <a:solidFill>
                <a:srgbClr val="FF0000"/>
              </a:solidFill>
            </a:endParaRPr>
          </a:p>
        </p:txBody>
      </p:sp>
      <p:sp>
        <p:nvSpPr>
          <p:cNvPr id="6" name="5-Point Star 5"/>
          <p:cNvSpPr/>
          <p:nvPr/>
        </p:nvSpPr>
        <p:spPr>
          <a:xfrm>
            <a:off x="4267200" y="3158067"/>
            <a:ext cx="152400" cy="152400"/>
          </a:xfrm>
          <a:prstGeom prst="star5">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343400" y="3158067"/>
            <a:ext cx="0" cy="248073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551331"/>
            <a:ext cx="0" cy="67009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124" y="1905000"/>
            <a:ext cx="329583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b="1" dirty="0" smtClean="0"/>
              <a:t>Cost of subscription is known so </a:t>
            </a:r>
          </a:p>
          <a:p>
            <a:pPr algn="ctr"/>
            <a:r>
              <a:rPr lang="en-US" b="1" dirty="0" smtClean="0"/>
              <a:t>Expected Value is constant</a:t>
            </a:r>
          </a:p>
        </p:txBody>
      </p:sp>
      <p:sp>
        <p:nvSpPr>
          <p:cNvPr id="7" name="Slide Number Placeholder 6"/>
          <p:cNvSpPr>
            <a:spLocks noGrp="1"/>
          </p:cNvSpPr>
          <p:nvPr>
            <p:ph type="sldNum" sz="quarter" idx="12"/>
          </p:nvPr>
        </p:nvSpPr>
        <p:spPr/>
        <p:txBody>
          <a:bodyPr/>
          <a:lstStyle/>
          <a:p>
            <a:fld id="{F932DD4D-776B-430E-9B02-65813A083C55}" type="slidenum">
              <a:rPr lang="en-US" smtClean="0"/>
              <a:pPr/>
              <a:t>47</a:t>
            </a:fld>
            <a:endParaRPr lang="en-US"/>
          </a:p>
        </p:txBody>
      </p:sp>
    </p:spTree>
    <p:extLst>
      <p:ext uri="{BB962C8B-B14F-4D97-AF65-F5344CB8AC3E}">
        <p14:creationId xmlns="" xmlns:p14="http://schemas.microsoft.com/office/powerpoint/2010/main" val="1407243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Results</a:t>
            </a:r>
            <a:endParaRPr lang="en-US" dirty="0"/>
          </a:p>
        </p:txBody>
      </p:sp>
      <p:sp>
        <p:nvSpPr>
          <p:cNvPr id="3" name="Content Placeholder 2"/>
          <p:cNvSpPr>
            <a:spLocks noGrp="1"/>
          </p:cNvSpPr>
          <p:nvPr>
            <p:ph idx="1"/>
          </p:nvPr>
        </p:nvSpPr>
        <p:spPr/>
        <p:txBody>
          <a:bodyPr/>
          <a:lstStyle/>
          <a:p>
            <a:r>
              <a:rPr lang="en-US" dirty="0" smtClean="0"/>
              <a:t>If the probability of hard drive failure is greater than 10%, then the backup service is a good deal</a:t>
            </a:r>
          </a:p>
          <a:p>
            <a:r>
              <a:rPr lang="en-US" dirty="0" smtClean="0"/>
              <a:t>If the probability of hard drive failure is less than 10%, then the backup service may be overpriced</a:t>
            </a:r>
          </a:p>
          <a:p>
            <a:r>
              <a:rPr lang="en-US" dirty="0" smtClean="0"/>
              <a:t>What other factors might you consider in this case?</a:t>
            </a:r>
          </a:p>
        </p:txBody>
      </p:sp>
      <p:sp>
        <p:nvSpPr>
          <p:cNvPr id="5" name="Slide Number Placeholder 4"/>
          <p:cNvSpPr>
            <a:spLocks noGrp="1"/>
          </p:cNvSpPr>
          <p:nvPr>
            <p:ph type="sldNum" sz="quarter" idx="12"/>
          </p:nvPr>
        </p:nvSpPr>
        <p:spPr/>
        <p:txBody>
          <a:bodyPr/>
          <a:lstStyle/>
          <a:p>
            <a:fld id="{F932DD4D-776B-430E-9B02-65813A083C55}" type="slidenum">
              <a:rPr lang="en-US" smtClean="0"/>
              <a:pPr/>
              <a:t>48</a:t>
            </a:fld>
            <a:endParaRPr lang="en-US"/>
          </a:p>
        </p:txBody>
      </p:sp>
    </p:spTree>
    <p:extLst>
      <p:ext uri="{BB962C8B-B14F-4D97-AF65-F5344CB8AC3E}">
        <p14:creationId xmlns="" xmlns:p14="http://schemas.microsoft.com/office/powerpoint/2010/main" val="4184535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Points Spreadsheet</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b="44441"/>
          <a:stretch/>
        </p:blipFill>
        <p:spPr>
          <a:xfrm>
            <a:off x="609600" y="1676400"/>
            <a:ext cx="7576295" cy="3810000"/>
          </a:xfrm>
        </p:spPr>
      </p:pic>
      <p:sp>
        <p:nvSpPr>
          <p:cNvPr id="7" name="TextBox 6"/>
          <p:cNvSpPr txBox="1"/>
          <p:nvPr/>
        </p:nvSpPr>
        <p:spPr>
          <a:xfrm>
            <a:off x="152400" y="1371600"/>
            <a:ext cx="3095078"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Solve for breakeven Probability</a:t>
            </a:r>
            <a:endParaRPr lang="en-US" dirty="0"/>
          </a:p>
        </p:txBody>
      </p:sp>
      <p:sp>
        <p:nvSpPr>
          <p:cNvPr id="8" name="TextBox 7"/>
          <p:cNvSpPr txBox="1"/>
          <p:nvPr/>
        </p:nvSpPr>
        <p:spPr>
          <a:xfrm>
            <a:off x="1066800" y="5867400"/>
            <a:ext cx="4147289"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Define the two options you are comparing</a:t>
            </a:r>
            <a:endParaRPr lang="en-US" dirty="0"/>
          </a:p>
        </p:txBody>
      </p:sp>
      <p:cxnSp>
        <p:nvCxnSpPr>
          <p:cNvPr id="10" name="Straight Arrow Connector 9"/>
          <p:cNvCxnSpPr/>
          <p:nvPr/>
        </p:nvCxnSpPr>
        <p:spPr>
          <a:xfrm flipV="1">
            <a:off x="3140444" y="5334000"/>
            <a:ext cx="669556"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flipV="1">
            <a:off x="3140444" y="5410200"/>
            <a:ext cx="1736356"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Slide Number Placeholder 3"/>
          <p:cNvSpPr>
            <a:spLocks noGrp="1"/>
          </p:cNvSpPr>
          <p:nvPr>
            <p:ph type="sldNum" sz="quarter" idx="12"/>
          </p:nvPr>
        </p:nvSpPr>
        <p:spPr/>
        <p:txBody>
          <a:bodyPr/>
          <a:lstStyle/>
          <a:p>
            <a:fld id="{F932DD4D-776B-430E-9B02-65813A083C55}" type="slidenum">
              <a:rPr lang="en-US" smtClean="0"/>
              <a:pPr/>
              <a:t>49</a:t>
            </a:fld>
            <a:endParaRPr lang="en-US"/>
          </a:p>
        </p:txBody>
      </p:sp>
    </p:spTree>
    <p:extLst>
      <p:ext uri="{BB962C8B-B14F-4D97-AF65-F5344CB8AC3E}">
        <p14:creationId xmlns="" xmlns:p14="http://schemas.microsoft.com/office/powerpoint/2010/main" val="363112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Tradeoff Theory</a:t>
            </a:r>
          </a:p>
        </p:txBody>
      </p:sp>
      <p:sp>
        <p:nvSpPr>
          <p:cNvPr id="17411" name="Rectangle 3"/>
          <p:cNvSpPr>
            <a:spLocks noGrp="1" noChangeArrowheads="1"/>
          </p:cNvSpPr>
          <p:nvPr>
            <p:ph idx="1"/>
          </p:nvPr>
        </p:nvSpPr>
        <p:spPr>
          <a:xfrm>
            <a:off x="685800" y="1676400"/>
            <a:ext cx="7772400" cy="4724400"/>
          </a:xfrm>
        </p:spPr>
        <p:txBody>
          <a:bodyPr/>
          <a:lstStyle/>
          <a:p>
            <a:pPr>
              <a:lnSpc>
                <a:spcPct val="90000"/>
              </a:lnSpc>
            </a:pPr>
            <a:r>
              <a:rPr lang="en-US" dirty="0" smtClean="0"/>
              <a:t>Identifies the point of equality between two differing cost expressions with a common unknown variable</a:t>
            </a:r>
          </a:p>
          <a:p>
            <a:pPr>
              <a:lnSpc>
                <a:spcPct val="90000"/>
              </a:lnSpc>
            </a:pPr>
            <a:r>
              <a:rPr lang="en-US" dirty="0" smtClean="0"/>
              <a:t>“Revenue” and “Total </a:t>
            </a:r>
            <a:r>
              <a:rPr lang="en-US" dirty="0"/>
              <a:t>C</a:t>
            </a:r>
            <a:r>
              <a:rPr lang="en-US" dirty="0" smtClean="0"/>
              <a:t>ost” are cost expressions with “Number of Units” as the common variable:</a:t>
            </a:r>
            <a:endParaRPr lang="en-US" dirty="0"/>
          </a:p>
          <a:p>
            <a:pPr lvl="1" algn="ctr">
              <a:lnSpc>
                <a:spcPct val="90000"/>
              </a:lnSpc>
              <a:buFontTx/>
              <a:buNone/>
            </a:pPr>
            <a:r>
              <a:rPr lang="en-US" dirty="0"/>
              <a:t>Revenue = $Price/Unit * </a:t>
            </a:r>
            <a:r>
              <a:rPr lang="en-US" dirty="0" smtClean="0"/>
              <a:t>#Units</a:t>
            </a:r>
            <a:endParaRPr lang="en-US" dirty="0"/>
          </a:p>
          <a:p>
            <a:pPr lvl="1" algn="ctr">
              <a:lnSpc>
                <a:spcPct val="90000"/>
              </a:lnSpc>
              <a:buNone/>
            </a:pPr>
            <a:r>
              <a:rPr lang="en-US" dirty="0"/>
              <a:t>Total Cost = </a:t>
            </a:r>
            <a:r>
              <a:rPr lang="en-US" dirty="0" smtClean="0"/>
              <a:t>($</a:t>
            </a:r>
            <a:r>
              <a:rPr lang="en-US" dirty="0"/>
              <a:t>VC/Unit * </a:t>
            </a:r>
            <a:r>
              <a:rPr lang="en-US" dirty="0" smtClean="0"/>
              <a:t>#Units) + Fixed Cost</a:t>
            </a:r>
            <a:endParaRPr lang="en-US" dirty="0"/>
          </a:p>
        </p:txBody>
      </p:sp>
      <p:sp>
        <p:nvSpPr>
          <p:cNvPr id="3" name="Slide Number Placeholder 2"/>
          <p:cNvSpPr>
            <a:spLocks noGrp="1"/>
          </p:cNvSpPr>
          <p:nvPr>
            <p:ph type="sldNum" sz="quarter" idx="12"/>
          </p:nvPr>
        </p:nvSpPr>
        <p:spPr/>
        <p:txBody>
          <a:bodyPr/>
          <a:lstStyle/>
          <a:p>
            <a:fld id="{F932DD4D-776B-430E-9B02-65813A083C5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Points Spreadsheet</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t="43065" b="10680"/>
          <a:stretch/>
        </p:blipFill>
        <p:spPr>
          <a:xfrm>
            <a:off x="990600" y="1905000"/>
            <a:ext cx="7462215" cy="3124200"/>
          </a:xfrm>
        </p:spPr>
      </p:pic>
      <p:sp>
        <p:nvSpPr>
          <p:cNvPr id="7" name="TextBox 6"/>
          <p:cNvSpPr txBox="1"/>
          <p:nvPr/>
        </p:nvSpPr>
        <p:spPr>
          <a:xfrm>
            <a:off x="2514600" y="1524000"/>
            <a:ext cx="3416000"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Enter known data for both options</a:t>
            </a:r>
          </a:p>
          <a:p>
            <a:r>
              <a:rPr lang="en-US" dirty="0" smtClean="0"/>
              <a:t>Solve for unknown probability</a:t>
            </a:r>
            <a:endParaRPr lang="en-US" dirty="0"/>
          </a:p>
        </p:txBody>
      </p:sp>
      <p:sp>
        <p:nvSpPr>
          <p:cNvPr id="31" name="TextBox 30"/>
          <p:cNvSpPr txBox="1"/>
          <p:nvPr/>
        </p:nvSpPr>
        <p:spPr>
          <a:xfrm>
            <a:off x="685800" y="5334000"/>
            <a:ext cx="331757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See how expected value changes </a:t>
            </a:r>
          </a:p>
          <a:p>
            <a:r>
              <a:rPr lang="en-US" dirty="0"/>
              <a:t>a</a:t>
            </a:r>
            <a:r>
              <a:rPr lang="en-US" dirty="0" smtClean="0"/>
              <a:t>s probability changes</a:t>
            </a:r>
            <a:endParaRPr lang="en-US" dirty="0"/>
          </a:p>
        </p:txBody>
      </p:sp>
      <p:cxnSp>
        <p:nvCxnSpPr>
          <p:cNvPr id="37" name="Straight Arrow Connector 36"/>
          <p:cNvCxnSpPr/>
          <p:nvPr/>
        </p:nvCxnSpPr>
        <p:spPr>
          <a:xfrm flipV="1">
            <a:off x="4003375" y="4876800"/>
            <a:ext cx="2397425" cy="7803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stCxn id="31" idx="3"/>
          </p:cNvCxnSpPr>
          <p:nvPr/>
        </p:nvCxnSpPr>
        <p:spPr>
          <a:xfrm flipV="1">
            <a:off x="4003375" y="3886200"/>
            <a:ext cx="3083225" cy="177096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p:nvPr/>
        </p:nvCxnSpPr>
        <p:spPr>
          <a:xfrm>
            <a:off x="4222600" y="2170331"/>
            <a:ext cx="197000" cy="5728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a:stCxn id="7" idx="2"/>
          </p:cNvCxnSpPr>
          <p:nvPr/>
        </p:nvCxnSpPr>
        <p:spPr>
          <a:xfrm>
            <a:off x="4222600" y="2170331"/>
            <a:ext cx="2864000" cy="11824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Slide Number Placeholder 3"/>
          <p:cNvSpPr>
            <a:spLocks noGrp="1"/>
          </p:cNvSpPr>
          <p:nvPr>
            <p:ph type="sldNum" sz="quarter" idx="12"/>
          </p:nvPr>
        </p:nvSpPr>
        <p:spPr/>
        <p:txBody>
          <a:bodyPr/>
          <a:lstStyle/>
          <a:p>
            <a:fld id="{F932DD4D-776B-430E-9B02-65813A083C55}" type="slidenum">
              <a:rPr lang="en-US" smtClean="0"/>
              <a:pPr/>
              <a:t>50</a:t>
            </a:fld>
            <a:endParaRPr lang="en-US"/>
          </a:p>
        </p:txBody>
      </p:sp>
    </p:spTree>
    <p:extLst>
      <p:ext uri="{BB962C8B-B14F-4D97-AF65-F5344CB8AC3E}">
        <p14:creationId xmlns="" xmlns:p14="http://schemas.microsoft.com/office/powerpoint/2010/main" val="1126630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lstStyle/>
          <a:p>
            <a:r>
              <a:rPr lang="en-US" dirty="0" smtClean="0"/>
              <a:t>What if the cost of recovering the hard drive is $2000?  What is the breakeven probability?</a:t>
            </a:r>
          </a:p>
          <a:p>
            <a:r>
              <a:rPr lang="en-US" dirty="0" smtClean="0"/>
              <a:t>What if the cost of the backup service is $50?  $500?</a:t>
            </a:r>
            <a:endParaRPr lang="en-US" dirty="0"/>
          </a:p>
        </p:txBody>
      </p:sp>
      <p:sp>
        <p:nvSpPr>
          <p:cNvPr id="5" name="Slide Number Placeholder 4"/>
          <p:cNvSpPr>
            <a:spLocks noGrp="1"/>
          </p:cNvSpPr>
          <p:nvPr>
            <p:ph type="sldNum" sz="quarter" idx="12"/>
          </p:nvPr>
        </p:nvSpPr>
        <p:spPr/>
        <p:txBody>
          <a:bodyPr/>
          <a:lstStyle/>
          <a:p>
            <a:fld id="{F932DD4D-776B-430E-9B02-65813A083C55}" type="slidenum">
              <a:rPr lang="en-US" smtClean="0"/>
              <a:pPr/>
              <a:t>51</a:t>
            </a:fld>
            <a:endParaRPr lang="en-US"/>
          </a:p>
        </p:txBody>
      </p:sp>
    </p:spTree>
    <p:extLst>
      <p:ext uri="{BB962C8B-B14F-4D97-AF65-F5344CB8AC3E}">
        <p14:creationId xmlns="" xmlns:p14="http://schemas.microsoft.com/office/powerpoint/2010/main" val="2894612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What is the equation for expected value?  </a:t>
            </a:r>
          </a:p>
          <a:p>
            <a:r>
              <a:rPr lang="en-US" dirty="0" smtClean="0"/>
              <a:t>Which value is represented by a horizontal line on the graph of breakeven probability?</a:t>
            </a:r>
          </a:p>
          <a:p>
            <a:endParaRPr lang="en-US" dirty="0" smtClean="0"/>
          </a:p>
        </p:txBody>
      </p:sp>
      <p:pic>
        <p:nvPicPr>
          <p:cNvPr id="4" name="Picture 4" descr="C:\Users\Melanie Nelson\AppData\Local\Microsoft\Windows\Temporary Internet Files\Content.IE5\SCKGKNQB\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0533" y="0"/>
            <a:ext cx="931334"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52</a:t>
            </a:fld>
            <a:endParaRPr lang="en-US"/>
          </a:p>
        </p:txBody>
      </p:sp>
    </p:spTree>
    <p:extLst>
      <p:ext uri="{BB962C8B-B14F-4D97-AF65-F5344CB8AC3E}">
        <p14:creationId xmlns="" xmlns:p14="http://schemas.microsoft.com/office/powerpoint/2010/main" val="4131172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smtClean="0"/>
              <a:t>Multi-period Tradeoffs</a:t>
            </a:r>
            <a:endParaRPr lang="en-US" dirty="0"/>
          </a:p>
        </p:txBody>
      </p:sp>
      <p:sp>
        <p:nvSpPr>
          <p:cNvPr id="1027" name="Rectangle 3"/>
          <p:cNvSpPr>
            <a:spLocks noGrp="1" noChangeArrowheads="1"/>
          </p:cNvSpPr>
          <p:nvPr>
            <p:ph idx="1"/>
          </p:nvPr>
        </p:nvSpPr>
        <p:spPr/>
        <p:txBody>
          <a:bodyPr>
            <a:normAutofit/>
          </a:bodyPr>
          <a:lstStyle/>
          <a:p>
            <a:r>
              <a:rPr lang="en-US" dirty="0" smtClean="0"/>
              <a:t>Identify indifference points for proposed projects or investments</a:t>
            </a:r>
            <a:endParaRPr lang="en-US" dirty="0"/>
          </a:p>
          <a:p>
            <a:pPr lvl="1"/>
            <a:r>
              <a:rPr lang="en-US" dirty="0" smtClean="0"/>
              <a:t>Above which the project is favorable</a:t>
            </a:r>
          </a:p>
          <a:p>
            <a:pPr lvl="1"/>
            <a:r>
              <a:rPr lang="en-US" dirty="0" smtClean="0"/>
              <a:t>Below which the project is unfavorable</a:t>
            </a:r>
          </a:p>
          <a:p>
            <a:r>
              <a:rPr lang="en-US" dirty="0"/>
              <a:t>Identify sensitive variables</a:t>
            </a:r>
          </a:p>
          <a:p>
            <a:pPr lvl="1"/>
            <a:r>
              <a:rPr lang="en-US" dirty="0"/>
              <a:t>Those where a small change has a significant impact on the decision</a:t>
            </a:r>
          </a:p>
          <a:p>
            <a:pPr marL="0" indent="0">
              <a:buNone/>
            </a:pPr>
            <a:endParaRPr lang="en-US" dirty="0" smtClean="0"/>
          </a:p>
        </p:txBody>
      </p:sp>
      <p:sp>
        <p:nvSpPr>
          <p:cNvPr id="3" name="Slide Number Placeholder 2"/>
          <p:cNvSpPr>
            <a:spLocks noGrp="1"/>
          </p:cNvSpPr>
          <p:nvPr>
            <p:ph type="sldNum" sz="quarter" idx="12"/>
          </p:nvPr>
        </p:nvSpPr>
        <p:spPr/>
        <p:txBody>
          <a:bodyPr/>
          <a:lstStyle/>
          <a:p>
            <a:fld id="{D4353B9E-6C59-4469-B9D2-63AB4457CC24}" type="slidenum">
              <a:rPr lang="en-US" smtClean="0"/>
              <a:pPr/>
              <a:t>53</a:t>
            </a:fld>
            <a:endParaRPr lang="en-US"/>
          </a:p>
        </p:txBody>
      </p:sp>
    </p:spTree>
    <p:extLst>
      <p:ext uri="{BB962C8B-B14F-4D97-AF65-F5344CB8AC3E}">
        <p14:creationId xmlns="" xmlns:p14="http://schemas.microsoft.com/office/powerpoint/2010/main" val="908249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Review:  </a:t>
            </a:r>
            <a:r>
              <a:rPr lang="en-US" dirty="0" smtClean="0"/>
              <a:t>Three Essential Components </a:t>
            </a:r>
            <a:r>
              <a:rPr lang="en-US" dirty="0"/>
              <a:t>of </a:t>
            </a:r>
            <a:r>
              <a:rPr lang="en-US" dirty="0" smtClean="0"/>
              <a:t>Present </a:t>
            </a:r>
            <a:r>
              <a:rPr lang="en-US" dirty="0"/>
              <a:t>Value Calculation</a:t>
            </a:r>
          </a:p>
        </p:txBody>
      </p:sp>
      <p:sp>
        <p:nvSpPr>
          <p:cNvPr id="8195" name="Rectangle 3"/>
          <p:cNvSpPr>
            <a:spLocks noGrp="1" noChangeArrowheads="1"/>
          </p:cNvSpPr>
          <p:nvPr>
            <p:ph idx="1"/>
          </p:nvPr>
        </p:nvSpPr>
        <p:spPr/>
        <p:txBody>
          <a:bodyPr>
            <a:normAutofit/>
          </a:bodyPr>
          <a:lstStyle/>
          <a:p>
            <a:pPr>
              <a:lnSpc>
                <a:spcPct val="90000"/>
              </a:lnSpc>
            </a:pPr>
            <a:r>
              <a:rPr lang="en-US" dirty="0"/>
              <a:t>Discount Rate:</a:t>
            </a:r>
          </a:p>
          <a:p>
            <a:pPr lvl="1">
              <a:lnSpc>
                <a:spcPct val="90000"/>
              </a:lnSpc>
            </a:pPr>
            <a:r>
              <a:rPr lang="en-US" dirty="0"/>
              <a:t>Similar to </a:t>
            </a:r>
            <a:r>
              <a:rPr lang="en-US" dirty="0" smtClean="0"/>
              <a:t>an Interest </a:t>
            </a:r>
            <a:r>
              <a:rPr lang="en-US" dirty="0"/>
              <a:t>Rate or Inflation </a:t>
            </a:r>
            <a:r>
              <a:rPr lang="en-US" dirty="0" smtClean="0"/>
              <a:t>Rate</a:t>
            </a:r>
          </a:p>
          <a:p>
            <a:pPr lvl="1">
              <a:lnSpc>
                <a:spcPct val="90000"/>
              </a:lnSpc>
            </a:pPr>
            <a:r>
              <a:rPr lang="en-US" dirty="0" smtClean="0"/>
              <a:t>Stated as an annual rate</a:t>
            </a:r>
            <a:endParaRPr lang="en-US" dirty="0"/>
          </a:p>
          <a:p>
            <a:pPr>
              <a:lnSpc>
                <a:spcPct val="90000"/>
              </a:lnSpc>
            </a:pPr>
            <a:r>
              <a:rPr lang="en-US" dirty="0"/>
              <a:t>Cash Flow:</a:t>
            </a:r>
          </a:p>
          <a:p>
            <a:pPr lvl="1">
              <a:lnSpc>
                <a:spcPct val="90000"/>
              </a:lnSpc>
            </a:pPr>
            <a:r>
              <a:rPr lang="en-US" dirty="0"/>
              <a:t>May be </a:t>
            </a:r>
            <a:r>
              <a:rPr lang="en-US" dirty="0" smtClean="0"/>
              <a:t>an Inflow, an </a:t>
            </a:r>
            <a:r>
              <a:rPr lang="en-US" dirty="0"/>
              <a:t>Outflow or a Combination</a:t>
            </a:r>
          </a:p>
          <a:p>
            <a:pPr lvl="1">
              <a:lnSpc>
                <a:spcPct val="90000"/>
              </a:lnSpc>
            </a:pPr>
            <a:r>
              <a:rPr lang="en-US" dirty="0"/>
              <a:t>Multiple Equal Cash Flows </a:t>
            </a:r>
            <a:r>
              <a:rPr lang="en-US" dirty="0" smtClean="0"/>
              <a:t>over equal time periods are </a:t>
            </a:r>
            <a:r>
              <a:rPr lang="en-US" dirty="0"/>
              <a:t>an Annuity</a:t>
            </a:r>
          </a:p>
          <a:p>
            <a:pPr>
              <a:lnSpc>
                <a:spcPct val="90000"/>
              </a:lnSpc>
            </a:pPr>
            <a:r>
              <a:rPr lang="en-US" dirty="0"/>
              <a:t>Number of Discount Periods</a:t>
            </a:r>
          </a:p>
          <a:p>
            <a:pPr lvl="1">
              <a:lnSpc>
                <a:spcPct val="90000"/>
              </a:lnSpc>
            </a:pPr>
            <a:r>
              <a:rPr lang="en-US" dirty="0" smtClean="0"/>
              <a:t>Stated in years</a:t>
            </a:r>
            <a:endParaRPr lang="en-US"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54</a:t>
            </a:fld>
            <a:endParaRPr lang="en-US"/>
          </a:p>
        </p:txBody>
      </p:sp>
    </p:spTree>
    <p:extLst>
      <p:ext uri="{BB962C8B-B14F-4D97-AF65-F5344CB8AC3E}">
        <p14:creationId xmlns="" xmlns:p14="http://schemas.microsoft.com/office/powerpoint/2010/main" val="691469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a:t>Review:  Net Present Value  Equations</a:t>
            </a:r>
          </a:p>
        </p:txBody>
      </p:sp>
      <p:sp>
        <p:nvSpPr>
          <p:cNvPr id="10243" name="Rectangle 3"/>
          <p:cNvSpPr>
            <a:spLocks noGrp="1" noChangeArrowheads="1"/>
          </p:cNvSpPr>
          <p:nvPr>
            <p:ph idx="1"/>
          </p:nvPr>
        </p:nvSpPr>
        <p:spPr/>
        <p:txBody>
          <a:bodyPr/>
          <a:lstStyle/>
          <a:p>
            <a:r>
              <a:rPr lang="en-US" dirty="0"/>
              <a:t>Net Present Value = </a:t>
            </a:r>
          </a:p>
          <a:p>
            <a:pPr>
              <a:buFont typeface="Symbol" pitchFamily="18" charset="2"/>
              <a:buNone/>
            </a:pPr>
            <a:r>
              <a:rPr lang="en-US" dirty="0"/>
              <a:t>(PV of Cash Flow</a:t>
            </a:r>
            <a:r>
              <a:rPr lang="en-US" baseline="-25000" dirty="0"/>
              <a:t>0</a:t>
            </a:r>
            <a:r>
              <a:rPr lang="en-US" dirty="0"/>
              <a:t>) + (PV of Cash Flow</a:t>
            </a:r>
            <a:r>
              <a:rPr lang="en-US" baseline="-25000" dirty="0"/>
              <a:t>1</a:t>
            </a:r>
            <a:r>
              <a:rPr lang="en-US" dirty="0"/>
              <a:t>) + (PV of Cash Flow</a:t>
            </a:r>
            <a:r>
              <a:rPr lang="en-US" baseline="-25000" dirty="0"/>
              <a:t>2</a:t>
            </a:r>
            <a:r>
              <a:rPr lang="en-US" dirty="0"/>
              <a:t>) …</a:t>
            </a:r>
          </a:p>
          <a:p>
            <a:endParaRPr lang="en-US" dirty="0"/>
          </a:p>
          <a:p>
            <a:r>
              <a:rPr lang="en-US" dirty="0"/>
              <a:t>PV of Cash Flow</a:t>
            </a:r>
            <a:r>
              <a:rPr lang="en-US" baseline="-25000" dirty="0"/>
              <a:t>n</a:t>
            </a:r>
            <a:r>
              <a:rPr lang="en-US" dirty="0"/>
              <a:t> = </a:t>
            </a:r>
          </a:p>
          <a:p>
            <a:pPr algn="ctr">
              <a:buFont typeface="Symbol" pitchFamily="18" charset="2"/>
              <a:buNone/>
            </a:pPr>
            <a:r>
              <a:rPr lang="en-US" dirty="0"/>
              <a:t>Cash Flow</a:t>
            </a:r>
            <a:r>
              <a:rPr lang="en-US" baseline="-25000" dirty="0"/>
              <a:t>n</a:t>
            </a:r>
            <a:r>
              <a:rPr lang="en-US" dirty="0"/>
              <a:t> * % </a:t>
            </a:r>
            <a:r>
              <a:rPr lang="en-US" dirty="0" smtClean="0"/>
              <a:t>Factor</a:t>
            </a:r>
            <a:endParaRPr lang="en-US" baseline="-25000"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55</a:t>
            </a:fld>
            <a:endParaRPr lang="en-US"/>
          </a:p>
        </p:txBody>
      </p:sp>
    </p:spTree>
    <p:extLst>
      <p:ext uri="{BB962C8B-B14F-4D97-AF65-F5344CB8AC3E}">
        <p14:creationId xmlns="" xmlns:p14="http://schemas.microsoft.com/office/powerpoint/2010/main" val="161368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a:t>
            </a:r>
            <a:endParaRPr lang="en-US" dirty="0"/>
          </a:p>
        </p:txBody>
      </p:sp>
      <p:sp>
        <p:nvSpPr>
          <p:cNvPr id="3" name="Content Placeholder 2"/>
          <p:cNvSpPr>
            <a:spLocks noGrp="1"/>
          </p:cNvSpPr>
          <p:nvPr>
            <p:ph idx="1"/>
          </p:nvPr>
        </p:nvSpPr>
        <p:spPr/>
        <p:txBody>
          <a:bodyPr>
            <a:normAutofit/>
          </a:bodyPr>
          <a:lstStyle/>
          <a:p>
            <a:r>
              <a:rPr lang="en-US" dirty="0" smtClean="0"/>
              <a:t>The Indifference Point or breakeven is the point at which the NPV equals zero</a:t>
            </a:r>
          </a:p>
          <a:p>
            <a:r>
              <a:rPr lang="en-US" dirty="0" smtClean="0"/>
              <a:t>Given all the components of the equation but one we can:</a:t>
            </a:r>
          </a:p>
          <a:p>
            <a:pPr lvl="1"/>
            <a:r>
              <a:rPr lang="en-US" dirty="0"/>
              <a:t>S</a:t>
            </a:r>
            <a:r>
              <a:rPr lang="en-US" dirty="0" smtClean="0"/>
              <a:t>et the equation equal to zero</a:t>
            </a:r>
          </a:p>
          <a:p>
            <a:pPr lvl="1"/>
            <a:r>
              <a:rPr lang="en-US" dirty="0" smtClean="0"/>
              <a:t>Solve for the unknown variable to identify the Indifference </a:t>
            </a:r>
            <a:r>
              <a:rPr lang="en-US" dirty="0"/>
              <a:t>P</a:t>
            </a:r>
            <a:r>
              <a:rPr lang="en-US" dirty="0" smtClean="0"/>
              <a:t>oint in terms of that variable</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D4353B9E-6C59-4469-B9D2-63AB4457CC24}" type="slidenum">
              <a:rPr lang="en-US" smtClean="0"/>
              <a:pPr/>
              <a:t>56</a:t>
            </a:fld>
            <a:endParaRPr lang="en-US"/>
          </a:p>
        </p:txBody>
      </p:sp>
    </p:spTree>
    <p:extLst>
      <p:ext uri="{BB962C8B-B14F-4D97-AF65-F5344CB8AC3E}">
        <p14:creationId xmlns="" xmlns:p14="http://schemas.microsoft.com/office/powerpoint/2010/main" val="1006112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a:t>
            </a:r>
            <a:endParaRPr lang="en-US" dirty="0"/>
          </a:p>
        </p:txBody>
      </p:sp>
      <p:sp>
        <p:nvSpPr>
          <p:cNvPr id="3" name="Content Placeholder 2"/>
          <p:cNvSpPr>
            <a:spLocks noGrp="1"/>
          </p:cNvSpPr>
          <p:nvPr>
            <p:ph idx="1"/>
          </p:nvPr>
        </p:nvSpPr>
        <p:spPr/>
        <p:txBody>
          <a:bodyPr/>
          <a:lstStyle/>
          <a:p>
            <a:r>
              <a:rPr lang="en-US" dirty="0" smtClean="0"/>
              <a:t>Remember:</a:t>
            </a:r>
          </a:p>
          <a:p>
            <a:pPr lvl="1"/>
            <a:r>
              <a:rPr lang="en-US" dirty="0" smtClean="0"/>
              <a:t>Proposed future cash flows or benefits are based on assumptions</a:t>
            </a:r>
            <a:endParaRPr lang="en-US" dirty="0"/>
          </a:p>
          <a:p>
            <a:pPr lvl="1"/>
            <a:r>
              <a:rPr lang="en-US" dirty="0"/>
              <a:t>Discount rates are based on </a:t>
            </a:r>
            <a:r>
              <a:rPr lang="en-US" dirty="0" smtClean="0"/>
              <a:t>assumptions</a:t>
            </a:r>
          </a:p>
          <a:p>
            <a:pPr lvl="1"/>
            <a:r>
              <a:rPr lang="en-US" dirty="0" smtClean="0"/>
              <a:t>Useful life of project is based on assumption</a:t>
            </a:r>
            <a:endParaRPr lang="en-US" dirty="0"/>
          </a:p>
          <a:p>
            <a:pPr lvl="1"/>
            <a:r>
              <a:rPr lang="en-US" dirty="0"/>
              <a:t>Assumptions should be tested for </a:t>
            </a:r>
            <a:r>
              <a:rPr lang="en-US" dirty="0" smtClean="0"/>
              <a:t>validity through what-if scenarios or breakeven analysis</a:t>
            </a:r>
            <a:endParaRPr lang="en-US" dirty="0"/>
          </a:p>
          <a:p>
            <a:endParaRPr lang="en-US" dirty="0"/>
          </a:p>
        </p:txBody>
      </p:sp>
      <p:sp>
        <p:nvSpPr>
          <p:cNvPr id="5" name="Slide Number Placeholder 4"/>
          <p:cNvSpPr>
            <a:spLocks noGrp="1"/>
          </p:cNvSpPr>
          <p:nvPr>
            <p:ph type="sldNum" sz="quarter" idx="12"/>
          </p:nvPr>
        </p:nvSpPr>
        <p:spPr/>
        <p:txBody>
          <a:bodyPr/>
          <a:lstStyle/>
          <a:p>
            <a:fld id="{D4353B9E-6C59-4469-B9D2-63AB4457CC24}" type="slidenum">
              <a:rPr lang="en-US" smtClean="0"/>
              <a:pPr/>
              <a:t>57</a:t>
            </a:fld>
            <a:endParaRPr lang="en-US"/>
          </a:p>
        </p:txBody>
      </p:sp>
    </p:spTree>
    <p:extLst>
      <p:ext uri="{BB962C8B-B14F-4D97-AF65-F5344CB8AC3E}">
        <p14:creationId xmlns="" xmlns:p14="http://schemas.microsoft.com/office/powerpoint/2010/main" val="3184603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Example</a:t>
            </a:r>
            <a:endParaRPr lang="en-US" dirty="0"/>
          </a:p>
        </p:txBody>
      </p:sp>
      <p:sp>
        <p:nvSpPr>
          <p:cNvPr id="3" name="Content Placeholder 2"/>
          <p:cNvSpPr>
            <a:spLocks noGrp="1"/>
          </p:cNvSpPr>
          <p:nvPr>
            <p:ph idx="1"/>
          </p:nvPr>
        </p:nvSpPr>
        <p:spPr/>
        <p:txBody>
          <a:bodyPr/>
          <a:lstStyle/>
          <a:p>
            <a:r>
              <a:rPr lang="en-US" dirty="0" smtClean="0"/>
              <a:t>You are considering the following proposed project:</a:t>
            </a:r>
          </a:p>
          <a:p>
            <a:pPr lvl="1"/>
            <a:r>
              <a:rPr lang="en-US" dirty="0" smtClean="0"/>
              <a:t>Requires $100,000 initial investment now</a:t>
            </a:r>
          </a:p>
          <a:p>
            <a:pPr lvl="1"/>
            <a:r>
              <a:rPr lang="en-US" dirty="0" smtClean="0"/>
              <a:t>Is expected to yield $100,000 per year for the next two years</a:t>
            </a:r>
          </a:p>
          <a:p>
            <a:pPr lvl="1"/>
            <a:r>
              <a:rPr lang="en-US" dirty="0" smtClean="0"/>
              <a:t>Assume a 12% discount rate</a:t>
            </a:r>
          </a:p>
          <a:p>
            <a:endParaRPr lang="en-US" dirty="0" smtClean="0"/>
          </a:p>
        </p:txBody>
      </p:sp>
      <p:sp>
        <p:nvSpPr>
          <p:cNvPr id="5" name="Slide Number Placeholder 4"/>
          <p:cNvSpPr>
            <a:spLocks noGrp="1"/>
          </p:cNvSpPr>
          <p:nvPr>
            <p:ph type="sldNum" sz="quarter" idx="12"/>
          </p:nvPr>
        </p:nvSpPr>
        <p:spPr/>
        <p:txBody>
          <a:bodyPr/>
          <a:lstStyle/>
          <a:p>
            <a:fld id="{D4353B9E-6C59-4469-B9D2-63AB4457CC24}" type="slidenum">
              <a:rPr lang="en-US" smtClean="0"/>
              <a:pPr/>
              <a:t>58</a:t>
            </a:fld>
            <a:endParaRPr lang="en-US"/>
          </a:p>
        </p:txBody>
      </p:sp>
    </p:spTree>
    <p:extLst>
      <p:ext uri="{BB962C8B-B14F-4D97-AF65-F5344CB8AC3E}">
        <p14:creationId xmlns="" xmlns:p14="http://schemas.microsoft.com/office/powerpoint/2010/main" val="3776579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Steps in Calculating Net Present Value</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the key variables</a:t>
            </a:r>
          </a:p>
          <a:p>
            <a:pPr lvl="1"/>
            <a:r>
              <a:rPr lang="en-US" dirty="0" smtClean="0"/>
              <a:t>Cash flows:  Initial Investment (-$100k) and Annual Cash Inflows (+$100K each)</a:t>
            </a:r>
          </a:p>
          <a:p>
            <a:pPr lvl="1"/>
            <a:r>
              <a:rPr lang="en-US" dirty="0" smtClean="0"/>
              <a:t>Discount Rate (12%)</a:t>
            </a:r>
          </a:p>
          <a:p>
            <a:pPr lvl="1"/>
            <a:r>
              <a:rPr lang="en-US" dirty="0" smtClean="0"/>
              <a:t>Time Periods (2 years)</a:t>
            </a:r>
          </a:p>
          <a:p>
            <a:r>
              <a:rPr lang="en-US" dirty="0" smtClean="0"/>
              <a:t>Build a timeline</a:t>
            </a:r>
          </a:p>
          <a:p>
            <a:r>
              <a:rPr lang="en-US" dirty="0" smtClean="0"/>
              <a:t>Identify the appropriate PV Factor(s) and multiply to calculate PV of each cash flow</a:t>
            </a:r>
          </a:p>
          <a:p>
            <a:r>
              <a:rPr lang="en-US" dirty="0" smtClean="0"/>
              <a:t>Sum all discounted cash flows</a:t>
            </a:r>
          </a:p>
          <a:p>
            <a:pPr lvl="1"/>
            <a:endParaRPr lang="en-US" dirty="0"/>
          </a:p>
        </p:txBody>
      </p:sp>
      <p:sp>
        <p:nvSpPr>
          <p:cNvPr id="5" name="Slide Number Placeholder 4"/>
          <p:cNvSpPr>
            <a:spLocks noGrp="1"/>
          </p:cNvSpPr>
          <p:nvPr>
            <p:ph type="sldNum" sz="quarter" idx="12"/>
          </p:nvPr>
        </p:nvSpPr>
        <p:spPr/>
        <p:txBody>
          <a:bodyPr/>
          <a:lstStyle/>
          <a:p>
            <a:fld id="{D4353B9E-6C59-4469-B9D2-63AB4457CC24}" type="slidenum">
              <a:rPr lang="en-US" smtClean="0"/>
              <a:pPr/>
              <a:t>59</a:t>
            </a:fld>
            <a:endParaRPr lang="en-US"/>
          </a:p>
        </p:txBody>
      </p:sp>
    </p:spTree>
    <p:extLst>
      <p:ext uri="{BB962C8B-B14F-4D97-AF65-F5344CB8AC3E}">
        <p14:creationId xmlns="" xmlns:p14="http://schemas.microsoft.com/office/powerpoint/2010/main" val="334130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Tradeoff Theory </a:t>
            </a:r>
            <a:r>
              <a:rPr lang="en-US" sz="2400" dirty="0"/>
              <a:t>(cont’d)</a:t>
            </a:r>
          </a:p>
        </p:txBody>
      </p:sp>
      <p:sp>
        <p:nvSpPr>
          <p:cNvPr id="19459" name="Rectangle 3"/>
          <p:cNvSpPr>
            <a:spLocks noGrp="1" noChangeArrowheads="1"/>
          </p:cNvSpPr>
          <p:nvPr>
            <p:ph idx="1"/>
          </p:nvPr>
        </p:nvSpPr>
        <p:spPr/>
        <p:txBody>
          <a:bodyPr/>
          <a:lstStyle/>
          <a:p>
            <a:pPr>
              <a:lnSpc>
                <a:spcPct val="90000"/>
              </a:lnSpc>
            </a:pPr>
            <a:r>
              <a:rPr lang="en-US" dirty="0"/>
              <a:t>Breakeven Point is the </a:t>
            </a:r>
            <a:r>
              <a:rPr lang="en-US" dirty="0" smtClean="0"/>
              <a:t>point </a:t>
            </a:r>
            <a:r>
              <a:rPr lang="en-US" dirty="0"/>
              <a:t>where:</a:t>
            </a:r>
          </a:p>
          <a:p>
            <a:pPr algn="ctr">
              <a:lnSpc>
                <a:spcPct val="90000"/>
              </a:lnSpc>
              <a:buFont typeface="Symbol" pitchFamily="18" charset="2"/>
              <a:buNone/>
            </a:pPr>
            <a:r>
              <a:rPr lang="en-US" dirty="0"/>
              <a:t>Revenue – Total Cost = Profit</a:t>
            </a:r>
          </a:p>
          <a:p>
            <a:pPr algn="ctr">
              <a:lnSpc>
                <a:spcPct val="90000"/>
              </a:lnSpc>
              <a:buFont typeface="Symbol" pitchFamily="18" charset="2"/>
              <a:buNone/>
            </a:pPr>
            <a:r>
              <a:rPr lang="en-US" dirty="0"/>
              <a:t>Revenue – </a:t>
            </a:r>
            <a:r>
              <a:rPr lang="en-US" dirty="0" smtClean="0"/>
              <a:t>Total Cost </a:t>
            </a:r>
            <a:r>
              <a:rPr lang="en-US" dirty="0"/>
              <a:t>= 0 </a:t>
            </a:r>
          </a:p>
          <a:p>
            <a:pPr algn="ctr">
              <a:lnSpc>
                <a:spcPct val="90000"/>
              </a:lnSpc>
              <a:buFont typeface="Symbol" pitchFamily="18" charset="2"/>
              <a:buNone/>
            </a:pPr>
            <a:r>
              <a:rPr lang="en-US" dirty="0"/>
              <a:t>Revenue = Total Cost</a:t>
            </a:r>
          </a:p>
          <a:p>
            <a:pPr>
              <a:lnSpc>
                <a:spcPct val="90000"/>
              </a:lnSpc>
            </a:pPr>
            <a:r>
              <a:rPr lang="en-US" dirty="0" smtClean="0"/>
              <a:t>Setting two cost expressions with a common variable equal to one another will yield the breakeven or tradeoff point</a:t>
            </a:r>
            <a:endParaRPr lang="en-US" dirty="0"/>
          </a:p>
        </p:txBody>
      </p:sp>
      <p:sp>
        <p:nvSpPr>
          <p:cNvPr id="3" name="Slide Number Placeholder 2"/>
          <p:cNvSpPr>
            <a:spLocks noGrp="1"/>
          </p:cNvSpPr>
          <p:nvPr>
            <p:ph type="sldNum" sz="quarter" idx="12"/>
          </p:nvPr>
        </p:nvSpPr>
        <p:spPr/>
        <p:txBody>
          <a:bodyPr/>
          <a:lstStyle/>
          <a:p>
            <a:fld id="{F932DD4D-776B-430E-9B02-65813A083C55}"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Build a Timeline</a:t>
            </a:r>
            <a:endParaRPr lang="en-US" sz="2400"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935794440"/>
              </p:ext>
            </p:extLst>
          </p:nvPr>
        </p:nvGraphicFramePr>
        <p:xfrm>
          <a:off x="1041400" y="2474912"/>
          <a:ext cx="7366000" cy="3851275"/>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 Box 4"/>
          <p:cNvSpPr txBox="1">
            <a:spLocks noChangeArrowheads="1"/>
          </p:cNvSpPr>
          <p:nvPr/>
        </p:nvSpPr>
        <p:spPr bwMode="auto">
          <a:xfrm>
            <a:off x="685800" y="1600200"/>
            <a:ext cx="80772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smtClean="0"/>
              <a:t>The timeline of the cash flows looks like this:</a:t>
            </a:r>
            <a:endParaRPr lang="en-US" sz="2800"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60</a:t>
            </a:fld>
            <a:endParaRPr lang="en-US"/>
          </a:p>
        </p:txBody>
      </p:sp>
    </p:spTree>
    <p:extLst>
      <p:ext uri="{BB962C8B-B14F-4D97-AF65-F5344CB8AC3E}">
        <p14:creationId xmlns="" xmlns:p14="http://schemas.microsoft.com/office/powerpoint/2010/main" val="1135850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8613696">
            <a:off x="5350032" y="1987896"/>
            <a:ext cx="762000" cy="304800"/>
          </a:xfrm>
          <a:prstGeom prst="rightArrow">
            <a:avLst/>
          </a:prstGeom>
          <a:solidFill>
            <a:srgbClr val="FFC000"/>
          </a:solidFill>
          <a:ln>
            <a:noFill/>
          </a:ln>
          <a:effectLst>
            <a:softEdge rad="1270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751794">
            <a:off x="3886200" y="1965256"/>
            <a:ext cx="762000" cy="304800"/>
          </a:xfrm>
          <a:prstGeom prst="rightArrow">
            <a:avLst/>
          </a:prstGeom>
          <a:solidFill>
            <a:srgbClr val="FFC000"/>
          </a:solidFill>
          <a:ln>
            <a:noFill/>
          </a:ln>
          <a:effectLst>
            <a:softEdge rad="1270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Oval 2"/>
          <p:cNvSpPr>
            <a:spLocks noChangeArrowheads="1"/>
          </p:cNvSpPr>
          <p:nvPr/>
        </p:nvSpPr>
        <p:spPr bwMode="auto">
          <a:xfrm>
            <a:off x="4267200" y="2209800"/>
            <a:ext cx="1371600" cy="762000"/>
          </a:xfrm>
          <a:prstGeom prst="ellipse">
            <a:avLst/>
          </a:prstGeom>
          <a:solidFill>
            <a:schemeClr val="accent5">
              <a:lumMod val="60000"/>
              <a:lumOff val="40000"/>
            </a:schemeClr>
          </a:solidFill>
          <a:ln w="12700">
            <a:solidFill>
              <a:schemeClr val="tx1"/>
            </a:solidFill>
            <a:round/>
            <a:headEnd type="none" w="sm" len="sm"/>
            <a:tailEnd type="none" w="sm" len="sm"/>
          </a:ln>
          <a:effectLst>
            <a:outerShdw dist="35921" dir="2700000" algn="ctr" rotWithShape="0">
              <a:schemeClr val="bg2"/>
            </a:outerShdw>
            <a:softEdge rad="63500"/>
          </a:effectLst>
        </p:spPr>
        <p:txBody>
          <a:bodyPr wrap="none" anchor="ctr"/>
          <a:lstStyle/>
          <a:p>
            <a:endParaRPr lang="en-US"/>
          </a:p>
        </p:txBody>
      </p:sp>
      <p:sp>
        <p:nvSpPr>
          <p:cNvPr id="14339" name="Oval 3"/>
          <p:cNvSpPr>
            <a:spLocks noChangeArrowheads="1"/>
          </p:cNvSpPr>
          <p:nvPr/>
        </p:nvSpPr>
        <p:spPr bwMode="auto">
          <a:xfrm>
            <a:off x="5638800" y="1295400"/>
            <a:ext cx="1371600" cy="762000"/>
          </a:xfrm>
          <a:prstGeom prst="ellipse">
            <a:avLst/>
          </a:prstGeom>
          <a:solidFill>
            <a:schemeClr val="accent5">
              <a:lumMod val="60000"/>
              <a:lumOff val="40000"/>
            </a:schemeClr>
          </a:solidFill>
          <a:ln w="12700">
            <a:solidFill>
              <a:schemeClr val="tx1"/>
            </a:solidFill>
            <a:round/>
            <a:headEnd type="none" w="sm" len="sm"/>
            <a:tailEnd type="none" w="sm" len="sm"/>
          </a:ln>
          <a:effectLst>
            <a:outerShdw dist="35921" dir="2700000" algn="ctr" rotWithShape="0">
              <a:schemeClr val="bg2"/>
            </a:outerShdw>
            <a:softEdge rad="63500"/>
          </a:effectLst>
        </p:spPr>
        <p:txBody>
          <a:bodyPr wrap="none" anchor="ctr"/>
          <a:lstStyle/>
          <a:p>
            <a:endParaRPr lang="en-US"/>
          </a:p>
        </p:txBody>
      </p:sp>
      <p:sp>
        <p:nvSpPr>
          <p:cNvPr id="14340" name="Oval 4"/>
          <p:cNvSpPr>
            <a:spLocks noChangeArrowheads="1"/>
          </p:cNvSpPr>
          <p:nvPr/>
        </p:nvSpPr>
        <p:spPr bwMode="auto">
          <a:xfrm>
            <a:off x="2971800" y="1295400"/>
            <a:ext cx="1371600" cy="762000"/>
          </a:xfrm>
          <a:prstGeom prst="ellipse">
            <a:avLst/>
          </a:prstGeom>
          <a:solidFill>
            <a:schemeClr val="accent5">
              <a:lumMod val="60000"/>
              <a:lumOff val="40000"/>
            </a:schemeClr>
          </a:solidFill>
          <a:ln w="12700">
            <a:solidFill>
              <a:schemeClr val="tx1"/>
            </a:solidFill>
            <a:round/>
            <a:headEnd type="none" w="sm" len="sm"/>
            <a:tailEnd type="none" w="sm" len="sm"/>
          </a:ln>
          <a:effectLst>
            <a:outerShdw dist="35921" dir="2700000" algn="ctr" rotWithShape="0">
              <a:schemeClr val="bg2"/>
            </a:outerShdw>
            <a:softEdge rad="63500"/>
          </a:effectLst>
        </p:spPr>
        <p:txBody>
          <a:bodyPr wrap="none" anchor="ctr"/>
          <a:lstStyle/>
          <a:p>
            <a:endParaRPr lang="en-US"/>
          </a:p>
        </p:txBody>
      </p:sp>
      <p:sp>
        <p:nvSpPr>
          <p:cNvPr id="14341" name="Rectangle 5"/>
          <p:cNvSpPr>
            <a:spLocks noGrp="1" noChangeArrowheads="1"/>
          </p:cNvSpPr>
          <p:nvPr>
            <p:ph type="title"/>
          </p:nvPr>
        </p:nvSpPr>
        <p:spPr/>
        <p:txBody>
          <a:bodyPr>
            <a:normAutofit fontScale="90000"/>
          </a:bodyPr>
          <a:lstStyle/>
          <a:p>
            <a:r>
              <a:rPr lang="en-US" dirty="0" smtClean="0"/>
              <a:t>Identify the PV Factors and Multiply</a:t>
            </a:r>
            <a:endParaRPr lang="en-US" sz="2400" dirty="0"/>
          </a:p>
        </p:txBody>
      </p:sp>
      <p:graphicFrame>
        <p:nvGraphicFramePr>
          <p:cNvPr id="4" name="Object 6"/>
          <p:cNvGraphicFramePr>
            <a:graphicFrameLocks noChangeAspect="1"/>
          </p:cNvGraphicFramePr>
          <p:nvPr>
            <p:extLst>
              <p:ext uri="{D42A27DB-BD31-4B8C-83A1-F6EECF244321}">
                <p14:modId xmlns="" xmlns:p14="http://schemas.microsoft.com/office/powerpoint/2010/main" val="2505207036"/>
              </p:ext>
            </p:extLst>
          </p:nvPr>
        </p:nvGraphicFramePr>
        <p:xfrm>
          <a:off x="1041400" y="2955925"/>
          <a:ext cx="7366000" cy="3851275"/>
        </p:xfrm>
        <a:graphic>
          <a:graphicData uri="http://schemas.openxmlformats.org/drawingml/2006/chart">
            <c:chart xmlns:c="http://schemas.openxmlformats.org/drawingml/2006/chart" xmlns:r="http://schemas.openxmlformats.org/officeDocument/2006/relationships" r:id="rId3"/>
          </a:graphicData>
        </a:graphic>
      </p:graphicFrame>
      <p:sp>
        <p:nvSpPr>
          <p:cNvPr id="14343" name="Text Box 7"/>
          <p:cNvSpPr txBox="1">
            <a:spLocks noChangeArrowheads="1"/>
          </p:cNvSpPr>
          <p:nvPr/>
        </p:nvSpPr>
        <p:spPr bwMode="auto">
          <a:xfrm>
            <a:off x="304800" y="1447800"/>
            <a:ext cx="84582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smtClean="0"/>
              <a:t>NPV </a:t>
            </a:r>
            <a:r>
              <a:rPr lang="en-US" sz="2800" dirty="0"/>
              <a:t>= $100,000 * .893 + $100,000 * .797 =  $169,000</a:t>
            </a:r>
          </a:p>
          <a:p>
            <a:pPr algn="ctr"/>
            <a:r>
              <a:rPr lang="en-US" sz="2800" dirty="0"/>
              <a:t>Or Using the Annuity Table</a:t>
            </a:r>
          </a:p>
          <a:p>
            <a:pPr algn="ctr"/>
            <a:r>
              <a:rPr lang="en-US" sz="2800" dirty="0"/>
              <a:t>NPV = $100,000 * 1.690  =  $169,000</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61</a:t>
            </a:fld>
            <a:endParaRPr lang="en-US"/>
          </a:p>
        </p:txBody>
      </p:sp>
    </p:spTree>
    <p:extLst>
      <p:ext uri="{BB962C8B-B14F-4D97-AF65-F5344CB8AC3E}">
        <p14:creationId xmlns="" xmlns:p14="http://schemas.microsoft.com/office/powerpoint/2010/main" val="843984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Sum the Discounted Cash Flows</a:t>
            </a:r>
            <a:endParaRPr lang="en-US" sz="2400"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119794144"/>
              </p:ext>
            </p:extLst>
          </p:nvPr>
        </p:nvGraphicFramePr>
        <p:xfrm>
          <a:off x="1041400" y="2717800"/>
          <a:ext cx="7366000" cy="3851275"/>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 Box 4"/>
          <p:cNvSpPr txBox="1">
            <a:spLocks noChangeArrowheads="1"/>
          </p:cNvSpPr>
          <p:nvPr/>
        </p:nvSpPr>
        <p:spPr bwMode="auto">
          <a:xfrm>
            <a:off x="304800" y="1843088"/>
            <a:ext cx="84582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800" dirty="0"/>
              <a:t>NPV = - $100,000 + </a:t>
            </a:r>
            <a:r>
              <a:rPr lang="en-US" sz="2800" dirty="0" smtClean="0"/>
              <a:t>$169,000 = </a:t>
            </a:r>
            <a:r>
              <a:rPr lang="en-US" sz="2800" dirty="0"/>
              <a:t>$69,000</a:t>
            </a:r>
          </a:p>
        </p:txBody>
      </p:sp>
      <p:cxnSp>
        <p:nvCxnSpPr>
          <p:cNvPr id="5" name="Straight Arrow Connector 4"/>
          <p:cNvCxnSpPr/>
          <p:nvPr/>
        </p:nvCxnSpPr>
        <p:spPr>
          <a:xfrm flipV="1">
            <a:off x="2286000" y="2362200"/>
            <a:ext cx="0" cy="1981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V="1">
            <a:off x="3276600" y="2362200"/>
            <a:ext cx="5334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H="1" flipV="1">
            <a:off x="3886200" y="2362200"/>
            <a:ext cx="3810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 name="Slide Number Placeholder 2"/>
          <p:cNvSpPr>
            <a:spLocks noGrp="1"/>
          </p:cNvSpPr>
          <p:nvPr>
            <p:ph type="sldNum" sz="quarter" idx="12"/>
          </p:nvPr>
        </p:nvSpPr>
        <p:spPr/>
        <p:txBody>
          <a:bodyPr/>
          <a:lstStyle/>
          <a:p>
            <a:fld id="{D4353B9E-6C59-4469-B9D2-63AB4457CC24}" type="slidenum">
              <a:rPr lang="en-US" smtClean="0"/>
              <a:pPr/>
              <a:t>62</a:t>
            </a:fld>
            <a:endParaRPr lang="en-US"/>
          </a:p>
        </p:txBody>
      </p:sp>
    </p:spTree>
    <p:extLst>
      <p:ext uri="{BB962C8B-B14F-4D97-AF65-F5344CB8AC3E}">
        <p14:creationId xmlns="" xmlns:p14="http://schemas.microsoft.com/office/powerpoint/2010/main" val="1217746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Net Present Value</a:t>
            </a:r>
            <a:endParaRPr lang="en-US" dirty="0"/>
          </a:p>
        </p:txBody>
      </p:sp>
      <p:sp>
        <p:nvSpPr>
          <p:cNvPr id="3" name="Content Placeholder 2"/>
          <p:cNvSpPr>
            <a:spLocks noGrp="1"/>
          </p:cNvSpPr>
          <p:nvPr>
            <p:ph idx="1"/>
          </p:nvPr>
        </p:nvSpPr>
        <p:spPr/>
        <p:txBody>
          <a:bodyPr>
            <a:normAutofit/>
          </a:bodyPr>
          <a:lstStyle/>
          <a:p>
            <a:r>
              <a:rPr lang="en-US" dirty="0" smtClean="0"/>
              <a:t>Net Present Value Formula= </a:t>
            </a:r>
          </a:p>
          <a:p>
            <a:pPr marL="0" indent="0" algn="ctr">
              <a:buNone/>
            </a:pPr>
            <a:r>
              <a:rPr lang="en-US" sz="2800" dirty="0" smtClean="0"/>
              <a:t> – Initial  Investment  +  PVA factor * Annual Cash Flow</a:t>
            </a:r>
          </a:p>
          <a:p>
            <a:r>
              <a:rPr lang="en-US" dirty="0" smtClean="0"/>
              <a:t>Breakeven is the point where:</a:t>
            </a:r>
          </a:p>
          <a:p>
            <a:pPr marL="0" indent="0" algn="ctr">
              <a:buNone/>
            </a:pPr>
            <a:r>
              <a:rPr lang="en-US" sz="2800" dirty="0" smtClean="0"/>
              <a:t>– Initial  Investment  +  PVA factor *Cash Flow = 0</a:t>
            </a:r>
          </a:p>
          <a:p>
            <a:pPr marL="0" indent="0" algn="ctr">
              <a:buNone/>
            </a:pPr>
            <a:r>
              <a:rPr lang="en-US" sz="2800" dirty="0" smtClean="0"/>
              <a:t>-or-</a:t>
            </a:r>
          </a:p>
          <a:p>
            <a:pPr marL="0" indent="0" algn="ctr">
              <a:buNone/>
            </a:pPr>
            <a:r>
              <a:rPr lang="en-US" sz="2800" dirty="0" smtClean="0"/>
              <a:t>PVA factor *Cash Flow  = Initial  Investment </a:t>
            </a:r>
          </a:p>
          <a:p>
            <a:pPr marL="0" indent="0" algn="ctr">
              <a:buNone/>
            </a:pPr>
            <a:endParaRPr lang="en-US" sz="2800" dirty="0" smtClean="0"/>
          </a:p>
        </p:txBody>
      </p:sp>
      <p:sp>
        <p:nvSpPr>
          <p:cNvPr id="5" name="Slide Number Placeholder 4"/>
          <p:cNvSpPr>
            <a:spLocks noGrp="1"/>
          </p:cNvSpPr>
          <p:nvPr>
            <p:ph type="sldNum" sz="quarter" idx="12"/>
          </p:nvPr>
        </p:nvSpPr>
        <p:spPr/>
        <p:txBody>
          <a:bodyPr/>
          <a:lstStyle/>
          <a:p>
            <a:fld id="{D4353B9E-6C59-4469-B9D2-63AB4457CC24}" type="slidenum">
              <a:rPr lang="en-US" smtClean="0"/>
              <a:pPr/>
              <a:t>63</a:t>
            </a:fld>
            <a:endParaRPr lang="en-US"/>
          </a:p>
        </p:txBody>
      </p:sp>
    </p:spTree>
    <p:extLst>
      <p:ext uri="{BB962C8B-B14F-4D97-AF65-F5344CB8AC3E}">
        <p14:creationId xmlns="" xmlns:p14="http://schemas.microsoft.com/office/powerpoint/2010/main" val="3896156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Setting Up the Analysis</a:t>
            </a:r>
          </a:p>
        </p:txBody>
      </p:sp>
      <p:sp>
        <p:nvSpPr>
          <p:cNvPr id="13315" name="Rectangle 3"/>
          <p:cNvSpPr>
            <a:spLocks noGrp="1" noChangeArrowheads="1"/>
          </p:cNvSpPr>
          <p:nvPr>
            <p:ph idx="1"/>
          </p:nvPr>
        </p:nvSpPr>
        <p:spPr>
          <a:xfrm>
            <a:off x="685800" y="1752600"/>
            <a:ext cx="7772400" cy="4648200"/>
          </a:xfrm>
        </p:spPr>
        <p:txBody>
          <a:bodyPr>
            <a:normAutofit fontScale="92500" lnSpcReduction="10000"/>
          </a:bodyPr>
          <a:lstStyle/>
          <a:p>
            <a:r>
              <a:rPr lang="en-US" dirty="0"/>
              <a:t>Cost Expression for this Project is:</a:t>
            </a:r>
          </a:p>
          <a:p>
            <a:pPr algn="ctr">
              <a:spcBef>
                <a:spcPct val="0"/>
              </a:spcBef>
              <a:buClrTx/>
              <a:buSzTx/>
              <a:buFontTx/>
              <a:buNone/>
            </a:pPr>
            <a:r>
              <a:rPr lang="en-US" sz="2800" dirty="0">
                <a:solidFill>
                  <a:schemeClr val="bg1"/>
                </a:solidFill>
              </a:rPr>
              <a:t>NPV = -$100,000 + ($100,000 * 1.690)  =  $69,000</a:t>
            </a:r>
          </a:p>
          <a:p>
            <a:r>
              <a:rPr lang="en-US" dirty="0"/>
              <a:t>Set Cost Expression Equal to Zero, Solve for Annual Cash Flow:</a:t>
            </a:r>
          </a:p>
          <a:p>
            <a:pPr algn="ctr">
              <a:buFont typeface="Symbol" pitchFamily="18" charset="2"/>
              <a:buNone/>
            </a:pPr>
            <a:r>
              <a:rPr lang="en-US" sz="2800" dirty="0">
                <a:solidFill>
                  <a:schemeClr val="bg1"/>
                </a:solidFill>
              </a:rPr>
              <a:t>NPV = -$100,000 + (Cash Flow* 1.690)  =  0</a:t>
            </a:r>
          </a:p>
          <a:p>
            <a:pPr algn="ctr">
              <a:buFont typeface="Symbol" pitchFamily="18" charset="2"/>
              <a:buNone/>
            </a:pPr>
            <a:r>
              <a:rPr lang="en-US" sz="2800" dirty="0">
                <a:solidFill>
                  <a:schemeClr val="bg1"/>
                </a:solidFill>
              </a:rPr>
              <a:t>Cash Flow * 1.690 = </a:t>
            </a:r>
            <a:r>
              <a:rPr lang="en-US" sz="2800" dirty="0" smtClean="0">
                <a:solidFill>
                  <a:schemeClr val="bg1"/>
                </a:solidFill>
              </a:rPr>
              <a:t>$100,000</a:t>
            </a:r>
          </a:p>
          <a:p>
            <a:pPr algn="ctr">
              <a:buNone/>
            </a:pPr>
            <a:r>
              <a:rPr lang="en-US" sz="2800" dirty="0">
                <a:solidFill>
                  <a:schemeClr val="bg1"/>
                </a:solidFill>
              </a:rPr>
              <a:t>Cash Flow </a:t>
            </a:r>
            <a:r>
              <a:rPr lang="en-US" sz="2800" dirty="0" smtClean="0">
                <a:solidFill>
                  <a:schemeClr val="bg1"/>
                </a:solidFill>
              </a:rPr>
              <a:t>= $100,000/1.690 </a:t>
            </a:r>
            <a:endParaRPr lang="en-US" sz="2800" dirty="0">
              <a:solidFill>
                <a:schemeClr val="bg1"/>
              </a:solidFill>
            </a:endParaRPr>
          </a:p>
          <a:p>
            <a:pPr algn="ctr">
              <a:buFont typeface="Symbol" pitchFamily="18" charset="2"/>
              <a:buNone/>
            </a:pPr>
            <a:r>
              <a:rPr lang="en-US" sz="2800" dirty="0" smtClean="0">
                <a:solidFill>
                  <a:schemeClr val="bg1"/>
                </a:solidFill>
              </a:rPr>
              <a:t>Cash </a:t>
            </a:r>
            <a:r>
              <a:rPr lang="en-US" sz="2800" dirty="0">
                <a:solidFill>
                  <a:schemeClr val="bg1"/>
                </a:solidFill>
              </a:rPr>
              <a:t>Flow = $59,171</a:t>
            </a:r>
          </a:p>
          <a:p>
            <a:r>
              <a:rPr lang="en-US" dirty="0">
                <a:solidFill>
                  <a:schemeClr val="bg1"/>
                </a:solidFill>
              </a:rPr>
              <a:t>Interpret:</a:t>
            </a:r>
            <a:r>
              <a:rPr lang="en-US" sz="2800" dirty="0">
                <a:solidFill>
                  <a:schemeClr val="bg1"/>
                </a:solidFill>
              </a:rPr>
              <a:t>  Any Annual Cash Flow Greater than $59,171 will Yield a Positive NPV</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64</a:t>
            </a:fld>
            <a:endParaRPr lang="en-US"/>
          </a:p>
        </p:txBody>
      </p:sp>
    </p:spTree>
    <p:extLst>
      <p:ext uri="{BB962C8B-B14F-4D97-AF65-F5344CB8AC3E}">
        <p14:creationId xmlns="" xmlns:p14="http://schemas.microsoft.com/office/powerpoint/2010/main" val="23717091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Setting Up the Analysis</a:t>
            </a:r>
          </a:p>
        </p:txBody>
      </p:sp>
      <p:sp>
        <p:nvSpPr>
          <p:cNvPr id="13315" name="Rectangle 3"/>
          <p:cNvSpPr>
            <a:spLocks noGrp="1" noChangeArrowheads="1"/>
          </p:cNvSpPr>
          <p:nvPr>
            <p:ph idx="1"/>
          </p:nvPr>
        </p:nvSpPr>
        <p:spPr>
          <a:xfrm>
            <a:off x="685800" y="1752600"/>
            <a:ext cx="7772400" cy="4648200"/>
          </a:xfrm>
        </p:spPr>
        <p:txBody>
          <a:bodyPr>
            <a:normAutofit fontScale="92500" lnSpcReduction="10000"/>
          </a:bodyPr>
          <a:lstStyle/>
          <a:p>
            <a:r>
              <a:rPr lang="en-US" dirty="0"/>
              <a:t>Cost Expression for this Project is:</a:t>
            </a:r>
          </a:p>
          <a:p>
            <a:pPr algn="ctr">
              <a:spcBef>
                <a:spcPct val="0"/>
              </a:spcBef>
              <a:buClrTx/>
              <a:buSzTx/>
              <a:buFontTx/>
              <a:buNone/>
            </a:pPr>
            <a:r>
              <a:rPr lang="en-US" sz="2800" dirty="0"/>
              <a:t>NPV = -$100,000 + ($100,000 * 1.690)  =  $69,000</a:t>
            </a:r>
          </a:p>
          <a:p>
            <a:r>
              <a:rPr lang="en-US" dirty="0"/>
              <a:t>Set Cost Expression Equal to Zero, Solve for Annual Cash Flow:</a:t>
            </a:r>
          </a:p>
          <a:p>
            <a:pPr algn="ctr">
              <a:buFont typeface="Symbol" pitchFamily="18" charset="2"/>
              <a:buNone/>
            </a:pPr>
            <a:r>
              <a:rPr lang="en-US" sz="2800" dirty="0">
                <a:solidFill>
                  <a:schemeClr val="bg1"/>
                </a:solidFill>
              </a:rPr>
              <a:t>NPV = -$100,000 + (Cash Flow* 1.690)  =  0</a:t>
            </a:r>
          </a:p>
          <a:p>
            <a:pPr algn="ctr">
              <a:buFont typeface="Symbol" pitchFamily="18" charset="2"/>
              <a:buNone/>
            </a:pPr>
            <a:r>
              <a:rPr lang="en-US" sz="2800" dirty="0">
                <a:solidFill>
                  <a:schemeClr val="bg1"/>
                </a:solidFill>
              </a:rPr>
              <a:t>Cash Flow * 1.690 = </a:t>
            </a:r>
            <a:r>
              <a:rPr lang="en-US" sz="2800" dirty="0" smtClean="0">
                <a:solidFill>
                  <a:schemeClr val="bg1"/>
                </a:solidFill>
              </a:rPr>
              <a:t>$100,000</a:t>
            </a:r>
          </a:p>
          <a:p>
            <a:pPr algn="ctr">
              <a:buNone/>
            </a:pPr>
            <a:r>
              <a:rPr lang="en-US" sz="2800" dirty="0">
                <a:solidFill>
                  <a:schemeClr val="bg1"/>
                </a:solidFill>
              </a:rPr>
              <a:t>Cash Flow </a:t>
            </a:r>
            <a:r>
              <a:rPr lang="en-US" sz="2800" dirty="0" smtClean="0">
                <a:solidFill>
                  <a:schemeClr val="bg1"/>
                </a:solidFill>
              </a:rPr>
              <a:t>= $100,000/1.690 </a:t>
            </a:r>
            <a:endParaRPr lang="en-US" sz="2800" dirty="0">
              <a:solidFill>
                <a:schemeClr val="bg1"/>
              </a:solidFill>
            </a:endParaRPr>
          </a:p>
          <a:p>
            <a:pPr algn="ctr">
              <a:buFont typeface="Symbol" pitchFamily="18" charset="2"/>
              <a:buNone/>
            </a:pPr>
            <a:r>
              <a:rPr lang="en-US" sz="2800" dirty="0" smtClean="0">
                <a:solidFill>
                  <a:schemeClr val="bg1"/>
                </a:solidFill>
              </a:rPr>
              <a:t>Cash </a:t>
            </a:r>
            <a:r>
              <a:rPr lang="en-US" sz="2800" dirty="0">
                <a:solidFill>
                  <a:schemeClr val="bg1"/>
                </a:solidFill>
              </a:rPr>
              <a:t>Flow = $59,171</a:t>
            </a:r>
          </a:p>
          <a:p>
            <a:r>
              <a:rPr lang="en-US" dirty="0">
                <a:solidFill>
                  <a:schemeClr val="bg1"/>
                </a:solidFill>
              </a:rPr>
              <a:t>Interpret:</a:t>
            </a:r>
            <a:r>
              <a:rPr lang="en-US" sz="2800" dirty="0">
                <a:solidFill>
                  <a:schemeClr val="bg1"/>
                </a:solidFill>
              </a:rPr>
              <a:t>  Any Annual Cash Flow Greater than $59,171 will Yield a Positive NPV</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65</a:t>
            </a:fld>
            <a:endParaRPr lang="en-US"/>
          </a:p>
        </p:txBody>
      </p:sp>
    </p:spTree>
    <p:extLst>
      <p:ext uri="{BB962C8B-B14F-4D97-AF65-F5344CB8AC3E}">
        <p14:creationId xmlns="" xmlns:p14="http://schemas.microsoft.com/office/powerpoint/2010/main" val="19075719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Solving the Equation</a:t>
            </a:r>
            <a:endParaRPr lang="en-US" dirty="0"/>
          </a:p>
        </p:txBody>
      </p:sp>
      <p:sp>
        <p:nvSpPr>
          <p:cNvPr id="13315" name="Rectangle 3"/>
          <p:cNvSpPr>
            <a:spLocks noGrp="1" noChangeArrowheads="1"/>
          </p:cNvSpPr>
          <p:nvPr>
            <p:ph idx="1"/>
          </p:nvPr>
        </p:nvSpPr>
        <p:spPr>
          <a:xfrm>
            <a:off x="685800" y="1752600"/>
            <a:ext cx="7772400" cy="4648200"/>
          </a:xfrm>
        </p:spPr>
        <p:txBody>
          <a:bodyPr>
            <a:normAutofit fontScale="92500" lnSpcReduction="10000"/>
          </a:bodyPr>
          <a:lstStyle/>
          <a:p>
            <a:r>
              <a:rPr lang="en-US" dirty="0">
                <a:solidFill>
                  <a:schemeClr val="bg1">
                    <a:lumMod val="65000"/>
                  </a:schemeClr>
                </a:solidFill>
              </a:rPr>
              <a:t>Cost Expression for this Project is:</a:t>
            </a:r>
          </a:p>
          <a:p>
            <a:pPr algn="ctr">
              <a:spcBef>
                <a:spcPct val="0"/>
              </a:spcBef>
              <a:buClrTx/>
              <a:buSzTx/>
              <a:buFontTx/>
              <a:buNone/>
            </a:pPr>
            <a:r>
              <a:rPr lang="en-US" sz="2800" dirty="0">
                <a:solidFill>
                  <a:schemeClr val="bg1">
                    <a:lumMod val="65000"/>
                  </a:schemeClr>
                </a:solidFill>
              </a:rPr>
              <a:t>NPV = -$100,000 + ($100,000 * 1.690)  =  $69,000</a:t>
            </a:r>
          </a:p>
          <a:p>
            <a:r>
              <a:rPr lang="en-US" dirty="0"/>
              <a:t>Set Cost Expression Equal to Zero, Solve for Annual Cash Flow:</a:t>
            </a:r>
          </a:p>
          <a:p>
            <a:pPr algn="ctr">
              <a:buFont typeface="Symbol" pitchFamily="18" charset="2"/>
              <a:buNone/>
            </a:pPr>
            <a:r>
              <a:rPr lang="en-US" sz="2800" dirty="0"/>
              <a:t>NPV = -$100,000 + (Cash Flow* 1.690)  =  0</a:t>
            </a:r>
          </a:p>
          <a:p>
            <a:pPr algn="ctr">
              <a:buFont typeface="Symbol" pitchFamily="18" charset="2"/>
              <a:buNone/>
            </a:pPr>
            <a:r>
              <a:rPr lang="en-US" sz="2800" dirty="0">
                <a:solidFill>
                  <a:schemeClr val="bg1"/>
                </a:solidFill>
              </a:rPr>
              <a:t>Cash Flow * 1.690 = </a:t>
            </a:r>
            <a:r>
              <a:rPr lang="en-US" sz="2800" dirty="0" smtClean="0">
                <a:solidFill>
                  <a:schemeClr val="bg1"/>
                </a:solidFill>
              </a:rPr>
              <a:t>$100,000</a:t>
            </a:r>
          </a:p>
          <a:p>
            <a:pPr algn="ctr">
              <a:buNone/>
            </a:pPr>
            <a:r>
              <a:rPr lang="en-US" sz="2800" dirty="0">
                <a:solidFill>
                  <a:schemeClr val="bg1"/>
                </a:solidFill>
              </a:rPr>
              <a:t>Cash Flow </a:t>
            </a:r>
            <a:r>
              <a:rPr lang="en-US" sz="2800" dirty="0" smtClean="0">
                <a:solidFill>
                  <a:schemeClr val="bg1"/>
                </a:solidFill>
              </a:rPr>
              <a:t>= $100,000/1.690 </a:t>
            </a:r>
            <a:endParaRPr lang="en-US" sz="2800" dirty="0">
              <a:solidFill>
                <a:schemeClr val="bg1"/>
              </a:solidFill>
            </a:endParaRPr>
          </a:p>
          <a:p>
            <a:pPr algn="ctr">
              <a:buFont typeface="Symbol" pitchFamily="18" charset="2"/>
              <a:buNone/>
            </a:pPr>
            <a:r>
              <a:rPr lang="en-US" sz="2800" dirty="0" smtClean="0">
                <a:solidFill>
                  <a:schemeClr val="bg1"/>
                </a:solidFill>
              </a:rPr>
              <a:t>Cash </a:t>
            </a:r>
            <a:r>
              <a:rPr lang="en-US" sz="2800" dirty="0">
                <a:solidFill>
                  <a:schemeClr val="bg1"/>
                </a:solidFill>
              </a:rPr>
              <a:t>Flow = $59,171</a:t>
            </a:r>
          </a:p>
          <a:p>
            <a:r>
              <a:rPr lang="en-US" dirty="0">
                <a:solidFill>
                  <a:schemeClr val="bg1"/>
                </a:solidFill>
              </a:rPr>
              <a:t>Interpret:</a:t>
            </a:r>
            <a:r>
              <a:rPr lang="en-US" sz="2800" dirty="0">
                <a:solidFill>
                  <a:schemeClr val="bg1"/>
                </a:solidFill>
              </a:rPr>
              <a:t>  Any Annual Cash Flow Greater than $59,171 will Yield a Positive NPV</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66</a:t>
            </a:fld>
            <a:endParaRPr lang="en-US"/>
          </a:p>
        </p:txBody>
      </p:sp>
    </p:spTree>
    <p:extLst>
      <p:ext uri="{BB962C8B-B14F-4D97-AF65-F5344CB8AC3E}">
        <p14:creationId xmlns="" xmlns:p14="http://schemas.microsoft.com/office/powerpoint/2010/main" val="28427092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Solving the Equation</a:t>
            </a:r>
          </a:p>
        </p:txBody>
      </p:sp>
      <p:sp>
        <p:nvSpPr>
          <p:cNvPr id="13315" name="Rectangle 3"/>
          <p:cNvSpPr>
            <a:spLocks noGrp="1" noChangeArrowheads="1"/>
          </p:cNvSpPr>
          <p:nvPr>
            <p:ph idx="1"/>
          </p:nvPr>
        </p:nvSpPr>
        <p:spPr>
          <a:xfrm>
            <a:off x="685800" y="1752600"/>
            <a:ext cx="7772400" cy="4648200"/>
          </a:xfrm>
        </p:spPr>
        <p:txBody>
          <a:bodyPr>
            <a:normAutofit fontScale="92500" lnSpcReduction="10000"/>
          </a:bodyPr>
          <a:lstStyle/>
          <a:p>
            <a:r>
              <a:rPr lang="en-US" dirty="0">
                <a:solidFill>
                  <a:schemeClr val="bg1">
                    <a:lumMod val="65000"/>
                  </a:schemeClr>
                </a:solidFill>
              </a:rPr>
              <a:t>Cost Expression for this Project is:</a:t>
            </a:r>
          </a:p>
          <a:p>
            <a:pPr algn="ctr">
              <a:spcBef>
                <a:spcPct val="0"/>
              </a:spcBef>
              <a:buClrTx/>
              <a:buSzTx/>
              <a:buFontTx/>
              <a:buNone/>
            </a:pPr>
            <a:r>
              <a:rPr lang="en-US" sz="2800" dirty="0">
                <a:solidFill>
                  <a:schemeClr val="bg1">
                    <a:lumMod val="65000"/>
                  </a:schemeClr>
                </a:solidFill>
              </a:rPr>
              <a:t>NPV = -$100,000 + ($100,000 * 1.690)  =  $69,000</a:t>
            </a:r>
          </a:p>
          <a:p>
            <a:r>
              <a:rPr lang="en-US" dirty="0">
                <a:solidFill>
                  <a:schemeClr val="bg1">
                    <a:lumMod val="65000"/>
                  </a:schemeClr>
                </a:solidFill>
              </a:rPr>
              <a:t>Set Cost Expression Equal to Zero, Solve for Annual Cash Flow:</a:t>
            </a:r>
          </a:p>
          <a:p>
            <a:pPr algn="ctr">
              <a:buFont typeface="Symbol" pitchFamily="18" charset="2"/>
              <a:buNone/>
            </a:pPr>
            <a:r>
              <a:rPr lang="en-US" sz="2800" dirty="0">
                <a:solidFill>
                  <a:schemeClr val="bg1">
                    <a:lumMod val="65000"/>
                  </a:schemeClr>
                </a:solidFill>
              </a:rPr>
              <a:t>NPV = -$100,000 + (Cash Flow* 1.690)  =  </a:t>
            </a:r>
            <a:r>
              <a:rPr lang="en-US" sz="2800" dirty="0"/>
              <a:t>0</a:t>
            </a:r>
          </a:p>
          <a:p>
            <a:pPr algn="ctr">
              <a:buFont typeface="Symbol" pitchFamily="18" charset="2"/>
              <a:buNone/>
            </a:pPr>
            <a:r>
              <a:rPr lang="en-US" sz="2800" dirty="0"/>
              <a:t>Cash Flow * 1.690 = </a:t>
            </a:r>
            <a:r>
              <a:rPr lang="en-US" sz="2800" dirty="0" smtClean="0"/>
              <a:t>$100,000</a:t>
            </a:r>
          </a:p>
          <a:p>
            <a:pPr algn="ctr">
              <a:buNone/>
            </a:pPr>
            <a:r>
              <a:rPr lang="en-US" sz="2800" dirty="0">
                <a:solidFill>
                  <a:schemeClr val="bg1"/>
                </a:solidFill>
              </a:rPr>
              <a:t>Cash Flow </a:t>
            </a:r>
            <a:r>
              <a:rPr lang="en-US" sz="2800" dirty="0" smtClean="0">
                <a:solidFill>
                  <a:schemeClr val="bg1"/>
                </a:solidFill>
              </a:rPr>
              <a:t>= $100,000/1.690 </a:t>
            </a:r>
            <a:endParaRPr lang="en-US" sz="2800" dirty="0">
              <a:solidFill>
                <a:schemeClr val="bg1"/>
              </a:solidFill>
            </a:endParaRPr>
          </a:p>
          <a:p>
            <a:pPr algn="ctr">
              <a:buFont typeface="Symbol" pitchFamily="18" charset="2"/>
              <a:buNone/>
            </a:pPr>
            <a:r>
              <a:rPr lang="en-US" sz="2800" dirty="0" smtClean="0">
                <a:solidFill>
                  <a:schemeClr val="bg1"/>
                </a:solidFill>
              </a:rPr>
              <a:t>Cash </a:t>
            </a:r>
            <a:r>
              <a:rPr lang="en-US" sz="2800" dirty="0">
                <a:solidFill>
                  <a:schemeClr val="bg1"/>
                </a:solidFill>
              </a:rPr>
              <a:t>Flow = $59,171</a:t>
            </a:r>
          </a:p>
          <a:p>
            <a:r>
              <a:rPr lang="en-US" dirty="0">
                <a:solidFill>
                  <a:schemeClr val="bg1"/>
                </a:solidFill>
              </a:rPr>
              <a:t>Interpret:</a:t>
            </a:r>
            <a:r>
              <a:rPr lang="en-US" sz="2800" dirty="0">
                <a:solidFill>
                  <a:schemeClr val="bg1"/>
                </a:solidFill>
              </a:rPr>
              <a:t>  Any Annual Cash Flow Greater than $59,171 will Yield a Positive NPV</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67</a:t>
            </a:fld>
            <a:endParaRPr lang="en-US"/>
          </a:p>
        </p:txBody>
      </p:sp>
    </p:spTree>
    <p:extLst>
      <p:ext uri="{BB962C8B-B14F-4D97-AF65-F5344CB8AC3E}">
        <p14:creationId xmlns="" xmlns:p14="http://schemas.microsoft.com/office/powerpoint/2010/main" val="9200796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Solving the Equation</a:t>
            </a:r>
          </a:p>
        </p:txBody>
      </p:sp>
      <p:sp>
        <p:nvSpPr>
          <p:cNvPr id="13315" name="Rectangle 3"/>
          <p:cNvSpPr>
            <a:spLocks noGrp="1" noChangeArrowheads="1"/>
          </p:cNvSpPr>
          <p:nvPr>
            <p:ph idx="1"/>
          </p:nvPr>
        </p:nvSpPr>
        <p:spPr>
          <a:xfrm>
            <a:off x="685800" y="1752600"/>
            <a:ext cx="7772400" cy="4648200"/>
          </a:xfrm>
        </p:spPr>
        <p:txBody>
          <a:bodyPr>
            <a:normAutofit fontScale="92500" lnSpcReduction="10000"/>
          </a:bodyPr>
          <a:lstStyle/>
          <a:p>
            <a:r>
              <a:rPr lang="en-US" dirty="0">
                <a:solidFill>
                  <a:schemeClr val="bg1">
                    <a:lumMod val="65000"/>
                  </a:schemeClr>
                </a:solidFill>
              </a:rPr>
              <a:t>Cost Expression for this Project is:</a:t>
            </a:r>
          </a:p>
          <a:p>
            <a:pPr algn="ctr">
              <a:spcBef>
                <a:spcPct val="0"/>
              </a:spcBef>
              <a:buClrTx/>
              <a:buSzTx/>
              <a:buFontTx/>
              <a:buNone/>
            </a:pPr>
            <a:r>
              <a:rPr lang="en-US" sz="2800" dirty="0">
                <a:solidFill>
                  <a:schemeClr val="bg1">
                    <a:lumMod val="65000"/>
                  </a:schemeClr>
                </a:solidFill>
              </a:rPr>
              <a:t>NPV = -$100,000 + ($100,000 * 1.690)  =  $69,000</a:t>
            </a:r>
          </a:p>
          <a:p>
            <a:r>
              <a:rPr lang="en-US" dirty="0">
                <a:solidFill>
                  <a:schemeClr val="bg1">
                    <a:lumMod val="65000"/>
                  </a:schemeClr>
                </a:solidFill>
              </a:rPr>
              <a:t>Set Cost Expression Equal to Zero, Solve for Annual Cash Flow:</a:t>
            </a:r>
          </a:p>
          <a:p>
            <a:pPr algn="ctr">
              <a:buFont typeface="Symbol" pitchFamily="18" charset="2"/>
              <a:buNone/>
            </a:pPr>
            <a:r>
              <a:rPr lang="en-US" sz="2800" dirty="0">
                <a:solidFill>
                  <a:schemeClr val="bg1">
                    <a:lumMod val="65000"/>
                  </a:schemeClr>
                </a:solidFill>
              </a:rPr>
              <a:t>NPV = -$100,000 + (Cash Flow* 1.690)  =  0</a:t>
            </a:r>
          </a:p>
          <a:p>
            <a:pPr algn="ctr">
              <a:buFont typeface="Symbol" pitchFamily="18" charset="2"/>
              <a:buNone/>
            </a:pPr>
            <a:r>
              <a:rPr lang="en-US" sz="2800" dirty="0">
                <a:solidFill>
                  <a:schemeClr val="bg1">
                    <a:lumMod val="65000"/>
                  </a:schemeClr>
                </a:solidFill>
              </a:rPr>
              <a:t>Cash Flow * 1.690 = </a:t>
            </a:r>
            <a:r>
              <a:rPr lang="en-US" sz="2800" dirty="0" smtClean="0">
                <a:solidFill>
                  <a:schemeClr val="bg1">
                    <a:lumMod val="65000"/>
                  </a:schemeClr>
                </a:solidFill>
              </a:rPr>
              <a:t>$100,000</a:t>
            </a:r>
          </a:p>
          <a:p>
            <a:pPr algn="ctr">
              <a:buNone/>
            </a:pPr>
            <a:r>
              <a:rPr lang="en-US" sz="2800" dirty="0"/>
              <a:t>Cash Flow </a:t>
            </a:r>
            <a:r>
              <a:rPr lang="en-US" sz="2800" dirty="0" smtClean="0"/>
              <a:t>= $100,000/1.690 </a:t>
            </a:r>
            <a:endParaRPr lang="en-US" sz="2800" dirty="0"/>
          </a:p>
          <a:p>
            <a:pPr algn="ctr">
              <a:buFont typeface="Symbol" pitchFamily="18" charset="2"/>
              <a:buNone/>
            </a:pPr>
            <a:r>
              <a:rPr lang="en-US" sz="2800" dirty="0" smtClean="0">
                <a:solidFill>
                  <a:schemeClr val="bg1"/>
                </a:solidFill>
              </a:rPr>
              <a:t>Cash </a:t>
            </a:r>
            <a:r>
              <a:rPr lang="en-US" sz="2800" dirty="0">
                <a:solidFill>
                  <a:schemeClr val="bg1"/>
                </a:solidFill>
              </a:rPr>
              <a:t>Flow = $59,171</a:t>
            </a:r>
          </a:p>
          <a:p>
            <a:r>
              <a:rPr lang="en-US" dirty="0">
                <a:solidFill>
                  <a:schemeClr val="bg1"/>
                </a:solidFill>
              </a:rPr>
              <a:t>Interpret:</a:t>
            </a:r>
            <a:r>
              <a:rPr lang="en-US" sz="2800" dirty="0">
                <a:solidFill>
                  <a:schemeClr val="bg1"/>
                </a:solidFill>
              </a:rPr>
              <a:t>  Any Annual Cash Flow Greater than $59,171 will Yield a Positive NPV</a:t>
            </a:r>
          </a:p>
        </p:txBody>
      </p:sp>
      <p:sp>
        <p:nvSpPr>
          <p:cNvPr id="3" name="Slide Number Placeholder 2"/>
          <p:cNvSpPr>
            <a:spLocks noGrp="1"/>
          </p:cNvSpPr>
          <p:nvPr>
            <p:ph type="sldNum" sz="quarter" idx="12"/>
          </p:nvPr>
        </p:nvSpPr>
        <p:spPr/>
        <p:txBody>
          <a:bodyPr/>
          <a:lstStyle/>
          <a:p>
            <a:fld id="{D4353B9E-6C59-4469-B9D2-63AB4457CC24}" type="slidenum">
              <a:rPr lang="en-US" smtClean="0"/>
              <a:pPr/>
              <a:t>68</a:t>
            </a:fld>
            <a:endParaRPr lang="en-US"/>
          </a:p>
        </p:txBody>
      </p:sp>
    </p:spTree>
    <p:extLst>
      <p:ext uri="{BB962C8B-B14F-4D97-AF65-F5344CB8AC3E}">
        <p14:creationId xmlns="" xmlns:p14="http://schemas.microsoft.com/office/powerpoint/2010/main" val="32308416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Solving </a:t>
            </a:r>
            <a:r>
              <a:rPr lang="en-US" dirty="0"/>
              <a:t>the Equation</a:t>
            </a:r>
          </a:p>
        </p:txBody>
      </p:sp>
      <p:sp>
        <p:nvSpPr>
          <p:cNvPr id="13315" name="Rectangle 3"/>
          <p:cNvSpPr>
            <a:spLocks noGrp="1" noChangeArrowheads="1"/>
          </p:cNvSpPr>
          <p:nvPr>
            <p:ph idx="1"/>
          </p:nvPr>
        </p:nvSpPr>
        <p:spPr>
          <a:xfrm>
            <a:off x="685800" y="1752600"/>
            <a:ext cx="7772400" cy="4648200"/>
          </a:xfrm>
        </p:spPr>
        <p:txBody>
          <a:bodyPr>
            <a:normAutofit/>
          </a:bodyPr>
          <a:lstStyle/>
          <a:p>
            <a:r>
              <a:rPr lang="en-US" dirty="0">
                <a:solidFill>
                  <a:schemeClr val="bg1">
                    <a:lumMod val="65000"/>
                  </a:schemeClr>
                </a:solidFill>
              </a:rPr>
              <a:t>Cost Expression for this Project is:</a:t>
            </a:r>
          </a:p>
          <a:p>
            <a:pPr algn="ctr">
              <a:spcBef>
                <a:spcPct val="0"/>
              </a:spcBef>
              <a:buClrTx/>
              <a:buSzTx/>
              <a:buFontTx/>
              <a:buNone/>
            </a:pPr>
            <a:r>
              <a:rPr lang="en-US" sz="2800" dirty="0">
                <a:solidFill>
                  <a:schemeClr val="bg1">
                    <a:lumMod val="65000"/>
                  </a:schemeClr>
                </a:solidFill>
              </a:rPr>
              <a:t>NPV = -$100,000 + ($100,000 * 1.690)  =  $69,000</a:t>
            </a:r>
          </a:p>
          <a:p>
            <a:r>
              <a:rPr lang="en-US" dirty="0">
                <a:solidFill>
                  <a:schemeClr val="bg1">
                    <a:lumMod val="65000"/>
                  </a:schemeClr>
                </a:solidFill>
              </a:rPr>
              <a:t>Set Cost Expression Equal to Zero, Solve for Annual Cash Flow:</a:t>
            </a:r>
          </a:p>
          <a:p>
            <a:pPr algn="ctr">
              <a:buFont typeface="Symbol" pitchFamily="18" charset="2"/>
              <a:buNone/>
            </a:pPr>
            <a:r>
              <a:rPr lang="en-US" sz="2800" dirty="0">
                <a:solidFill>
                  <a:schemeClr val="bg1">
                    <a:lumMod val="65000"/>
                  </a:schemeClr>
                </a:solidFill>
              </a:rPr>
              <a:t>NPV = -$100,000 + (Cash Flow* 1.690)  =  0</a:t>
            </a:r>
          </a:p>
          <a:p>
            <a:pPr algn="ctr">
              <a:buFont typeface="Symbol" pitchFamily="18" charset="2"/>
              <a:buNone/>
            </a:pPr>
            <a:r>
              <a:rPr lang="en-US" sz="2800" dirty="0">
                <a:solidFill>
                  <a:schemeClr val="bg1">
                    <a:lumMod val="65000"/>
                  </a:schemeClr>
                </a:solidFill>
              </a:rPr>
              <a:t>Cash Flow * 1.690 = </a:t>
            </a:r>
            <a:r>
              <a:rPr lang="en-US" sz="2800" dirty="0" smtClean="0">
                <a:solidFill>
                  <a:schemeClr val="bg1">
                    <a:lumMod val="65000"/>
                  </a:schemeClr>
                </a:solidFill>
              </a:rPr>
              <a:t>$100,000</a:t>
            </a:r>
          </a:p>
          <a:p>
            <a:pPr algn="ctr">
              <a:buNone/>
            </a:pPr>
            <a:r>
              <a:rPr lang="en-US" sz="2800" dirty="0">
                <a:solidFill>
                  <a:schemeClr val="bg1">
                    <a:lumMod val="65000"/>
                  </a:schemeClr>
                </a:solidFill>
              </a:rPr>
              <a:t>Cash Flow </a:t>
            </a:r>
            <a:r>
              <a:rPr lang="en-US" sz="2800" dirty="0" smtClean="0">
                <a:solidFill>
                  <a:schemeClr val="bg1">
                    <a:lumMod val="65000"/>
                  </a:schemeClr>
                </a:solidFill>
              </a:rPr>
              <a:t>= $100,000/1.690 </a:t>
            </a:r>
            <a:endParaRPr lang="en-US" sz="2800" dirty="0">
              <a:solidFill>
                <a:schemeClr val="bg1">
                  <a:lumMod val="65000"/>
                </a:schemeClr>
              </a:solidFill>
            </a:endParaRPr>
          </a:p>
          <a:p>
            <a:pPr algn="ctr">
              <a:buFont typeface="Symbol" pitchFamily="18" charset="2"/>
              <a:buNone/>
            </a:pPr>
            <a:r>
              <a:rPr lang="en-US" sz="2800" dirty="0" smtClean="0"/>
              <a:t>Cash </a:t>
            </a:r>
            <a:r>
              <a:rPr lang="en-US" sz="2800" dirty="0"/>
              <a:t>Flow = $</a:t>
            </a:r>
            <a:r>
              <a:rPr lang="en-US" sz="2800" dirty="0" smtClean="0"/>
              <a:t>59,171</a:t>
            </a:r>
            <a:endParaRPr lang="en-US" sz="2800"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69</a:t>
            </a:fld>
            <a:endParaRPr lang="en-US"/>
          </a:p>
        </p:txBody>
      </p:sp>
    </p:spTree>
    <p:extLst>
      <p:ext uri="{BB962C8B-B14F-4D97-AF65-F5344CB8AC3E}">
        <p14:creationId xmlns="" xmlns:p14="http://schemas.microsoft.com/office/powerpoint/2010/main" val="410553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a:bodyPr>
          <a:lstStyle/>
          <a:p>
            <a:r>
              <a:rPr lang="en-US" dirty="0"/>
              <a:t>What is </a:t>
            </a:r>
            <a:r>
              <a:rPr lang="en-US" dirty="0" smtClean="0"/>
              <a:t>an Indifference Point?</a:t>
            </a:r>
            <a:endParaRPr lang="en-US" dirty="0"/>
          </a:p>
        </p:txBody>
      </p:sp>
      <p:sp>
        <p:nvSpPr>
          <p:cNvPr id="1027" name="Rectangle 3"/>
          <p:cNvSpPr>
            <a:spLocks noGrp="1" noChangeArrowheads="1"/>
          </p:cNvSpPr>
          <p:nvPr>
            <p:ph idx="1"/>
          </p:nvPr>
        </p:nvSpPr>
        <p:spPr/>
        <p:txBody>
          <a:bodyPr>
            <a:normAutofit lnSpcReduction="10000"/>
          </a:bodyPr>
          <a:lstStyle/>
          <a:p>
            <a:r>
              <a:rPr lang="en-US" dirty="0" smtClean="0"/>
              <a:t>The point of equality between two cost expressions with a common variable</a:t>
            </a:r>
          </a:p>
          <a:p>
            <a:r>
              <a:rPr lang="en-US" dirty="0" smtClean="0"/>
              <a:t>Represents the “Decision </a:t>
            </a:r>
            <a:r>
              <a:rPr lang="en-US" dirty="0"/>
              <a:t>P</a:t>
            </a:r>
            <a:r>
              <a:rPr lang="en-US" dirty="0" smtClean="0"/>
              <a:t>oint” or “Indifference Point”</a:t>
            </a:r>
          </a:p>
          <a:p>
            <a:pPr lvl="1"/>
            <a:r>
              <a:rPr lang="en-US" dirty="0" smtClean="0"/>
              <a:t>Level of common variable at which two alternatives are </a:t>
            </a:r>
            <a:r>
              <a:rPr lang="en-US" dirty="0"/>
              <a:t>e</a:t>
            </a:r>
            <a:r>
              <a:rPr lang="en-US" dirty="0" smtClean="0"/>
              <a:t>qual</a:t>
            </a:r>
          </a:p>
          <a:p>
            <a:pPr lvl="1"/>
            <a:r>
              <a:rPr lang="en-US" dirty="0" smtClean="0"/>
              <a:t>Above indifference point, one of the alternatives will yield lower cost  </a:t>
            </a:r>
          </a:p>
          <a:p>
            <a:pPr lvl="1"/>
            <a:r>
              <a:rPr lang="en-US" dirty="0" smtClean="0"/>
              <a:t>Below indifference point, the other alternative will yield lower cost  </a:t>
            </a:r>
          </a:p>
          <a:p>
            <a:pPr lvl="1"/>
            <a:endParaRPr lang="en-US" dirty="0"/>
          </a:p>
        </p:txBody>
      </p:sp>
      <p:sp>
        <p:nvSpPr>
          <p:cNvPr id="3" name="Slide Number Placeholder 2"/>
          <p:cNvSpPr>
            <a:spLocks noGrp="1"/>
          </p:cNvSpPr>
          <p:nvPr>
            <p:ph type="sldNum" sz="quarter" idx="12"/>
          </p:nvPr>
        </p:nvSpPr>
        <p:spPr/>
        <p:txBody>
          <a:bodyPr/>
          <a:lstStyle/>
          <a:p>
            <a:fld id="{F932DD4D-776B-430E-9B02-65813A083C55}"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Interpreting the Results</a:t>
            </a:r>
            <a:endParaRPr lang="en-US" dirty="0"/>
          </a:p>
        </p:txBody>
      </p:sp>
      <p:sp>
        <p:nvSpPr>
          <p:cNvPr id="13315" name="Rectangle 3"/>
          <p:cNvSpPr>
            <a:spLocks noGrp="1" noChangeArrowheads="1"/>
          </p:cNvSpPr>
          <p:nvPr>
            <p:ph idx="1"/>
          </p:nvPr>
        </p:nvSpPr>
        <p:spPr>
          <a:xfrm>
            <a:off x="685800" y="1752600"/>
            <a:ext cx="7772400" cy="4648200"/>
          </a:xfrm>
        </p:spPr>
        <p:txBody>
          <a:bodyPr>
            <a:normAutofit/>
          </a:bodyPr>
          <a:lstStyle/>
          <a:p>
            <a:r>
              <a:rPr lang="en-US" sz="2800" dirty="0" smtClean="0"/>
              <a:t>Any </a:t>
            </a:r>
            <a:r>
              <a:rPr lang="en-US" sz="2800" dirty="0"/>
              <a:t>Annual Cash Flow Greater than $59,171 will Yield a Positive </a:t>
            </a:r>
            <a:r>
              <a:rPr lang="en-US" sz="2800" dirty="0" smtClean="0"/>
              <a:t>NPV, making the project acceptable</a:t>
            </a:r>
          </a:p>
          <a:p>
            <a:r>
              <a:rPr lang="en-US" sz="2800" dirty="0" smtClean="0"/>
              <a:t>Would you consider the $100,000 annual cash flow to be a </a:t>
            </a:r>
            <a:r>
              <a:rPr lang="en-US" sz="2800" i="1" dirty="0" smtClean="0"/>
              <a:t>sensitive</a:t>
            </a:r>
            <a:r>
              <a:rPr lang="en-US" sz="2800" dirty="0" smtClean="0"/>
              <a:t> variable?</a:t>
            </a:r>
          </a:p>
          <a:p>
            <a:r>
              <a:rPr lang="en-US" sz="2800" dirty="0" smtClean="0"/>
              <a:t>Why or why not?</a:t>
            </a:r>
            <a:endParaRPr lang="en-US" sz="2800"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70</a:t>
            </a:fld>
            <a:endParaRPr lang="en-US"/>
          </a:p>
        </p:txBody>
      </p:sp>
    </p:spTree>
    <p:extLst>
      <p:ext uri="{BB962C8B-B14F-4D97-AF65-F5344CB8AC3E}">
        <p14:creationId xmlns="" xmlns:p14="http://schemas.microsoft.com/office/powerpoint/2010/main" val="3386075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Tradeoff </a:t>
            </a:r>
            <a:r>
              <a:rPr lang="en-US" dirty="0" smtClean="0"/>
              <a:t>Questions – Initial Investment</a:t>
            </a:r>
            <a:endParaRPr lang="en-US" dirty="0"/>
          </a:p>
        </p:txBody>
      </p:sp>
      <p:sp>
        <p:nvSpPr>
          <p:cNvPr id="11267" name="Rectangle 3"/>
          <p:cNvSpPr>
            <a:spLocks noGrp="1" noChangeArrowheads="1"/>
          </p:cNvSpPr>
          <p:nvPr>
            <p:ph idx="1"/>
          </p:nvPr>
        </p:nvSpPr>
        <p:spPr/>
        <p:txBody>
          <a:bodyPr>
            <a:normAutofit/>
          </a:bodyPr>
          <a:lstStyle/>
          <a:p>
            <a:r>
              <a:rPr lang="en-US" sz="2800" dirty="0"/>
              <a:t>What Initial Investment would </a:t>
            </a:r>
            <a:r>
              <a:rPr lang="en-US" sz="2800" dirty="0" smtClean="0"/>
              <a:t>yield </a:t>
            </a:r>
            <a:r>
              <a:rPr lang="en-US" sz="2800" dirty="0"/>
              <a:t>NPV of </a:t>
            </a:r>
            <a:r>
              <a:rPr lang="en-US" sz="2800" dirty="0" smtClean="0"/>
              <a:t>zero?</a:t>
            </a:r>
          </a:p>
          <a:p>
            <a:pPr lvl="1"/>
            <a:r>
              <a:rPr lang="en-US" sz="2400" dirty="0" smtClean="0"/>
              <a:t>Answer is fairly intuitive:  </a:t>
            </a:r>
          </a:p>
          <a:p>
            <a:pPr marL="457200" lvl="1" indent="0" algn="ctr">
              <a:buNone/>
            </a:pPr>
            <a:r>
              <a:rPr lang="en-US" sz="2400" dirty="0" smtClean="0"/>
              <a:t> - Initial </a:t>
            </a:r>
            <a:r>
              <a:rPr lang="en-US" sz="2400" dirty="0"/>
              <a:t>Investment </a:t>
            </a:r>
            <a:r>
              <a:rPr lang="en-US" sz="2400" dirty="0" smtClean="0"/>
              <a:t>+ PVA </a:t>
            </a:r>
            <a:r>
              <a:rPr lang="en-US" sz="2400" dirty="0"/>
              <a:t>* $</a:t>
            </a:r>
            <a:r>
              <a:rPr lang="en-US" sz="2400" dirty="0" smtClean="0"/>
              <a:t>100,000 = 0</a:t>
            </a:r>
            <a:endParaRPr lang="en-US" sz="2400" dirty="0"/>
          </a:p>
          <a:p>
            <a:pPr marL="457200" lvl="1" indent="0" algn="ctr">
              <a:buNone/>
            </a:pPr>
            <a:r>
              <a:rPr lang="en-US" sz="2400" dirty="0" smtClean="0"/>
              <a:t>Initial Investment = PVA * $100,000</a:t>
            </a:r>
          </a:p>
          <a:p>
            <a:pPr marL="457200" lvl="1" indent="0" algn="ctr">
              <a:buNone/>
            </a:pPr>
            <a:r>
              <a:rPr lang="en-US" sz="2400" dirty="0" smtClean="0"/>
              <a:t>Initial Investment = 1.690 * $100,000</a:t>
            </a:r>
          </a:p>
          <a:p>
            <a:pPr marL="457200" lvl="1" indent="0" algn="ctr">
              <a:buNone/>
            </a:pPr>
            <a:r>
              <a:rPr lang="en-US" sz="2400" dirty="0" smtClean="0"/>
              <a:t>Initial Investment = $169,000</a:t>
            </a:r>
          </a:p>
          <a:p>
            <a:pPr lvl="1"/>
            <a:r>
              <a:rPr lang="en-US" sz="2400" dirty="0" smtClean="0"/>
              <a:t>Useful in negotiating a price:</a:t>
            </a:r>
          </a:p>
          <a:p>
            <a:pPr lvl="1"/>
            <a:r>
              <a:rPr lang="en-US" sz="2400" dirty="0" smtClean="0"/>
              <a:t>What is the </a:t>
            </a:r>
            <a:r>
              <a:rPr lang="en-US" sz="2400" i="1" dirty="0" smtClean="0"/>
              <a:t>most</a:t>
            </a:r>
            <a:r>
              <a:rPr lang="en-US" sz="2400" dirty="0" smtClean="0"/>
              <a:t> we should pay for the project given these assumptions?</a:t>
            </a:r>
            <a:endParaRPr lang="en-US" sz="2400" dirty="0"/>
          </a:p>
        </p:txBody>
      </p:sp>
      <p:sp>
        <p:nvSpPr>
          <p:cNvPr id="3" name="Slide Number Placeholder 2"/>
          <p:cNvSpPr>
            <a:spLocks noGrp="1"/>
          </p:cNvSpPr>
          <p:nvPr>
            <p:ph type="sldNum" sz="quarter" idx="12"/>
          </p:nvPr>
        </p:nvSpPr>
        <p:spPr/>
        <p:txBody>
          <a:bodyPr/>
          <a:lstStyle/>
          <a:p>
            <a:fld id="{D4353B9E-6C59-4469-B9D2-63AB4457CC24}" type="slidenum">
              <a:rPr lang="en-US" smtClean="0"/>
              <a:pPr/>
              <a:t>71</a:t>
            </a:fld>
            <a:endParaRPr lang="en-US"/>
          </a:p>
        </p:txBody>
      </p:sp>
    </p:spTree>
    <p:extLst>
      <p:ext uri="{BB962C8B-B14F-4D97-AF65-F5344CB8AC3E}">
        <p14:creationId xmlns="" xmlns:p14="http://schemas.microsoft.com/office/powerpoint/2010/main" val="22476056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What is the basic equation for net present value of an annuity?</a:t>
            </a:r>
          </a:p>
          <a:p>
            <a:r>
              <a:rPr lang="en-US" dirty="0" smtClean="0"/>
              <a:t>Why might it be useful to know the breakeven cash flow?</a:t>
            </a:r>
            <a:endParaRPr lang="en-US" dirty="0"/>
          </a:p>
        </p:txBody>
      </p:sp>
      <p:pic>
        <p:nvPicPr>
          <p:cNvPr id="8194"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9939"/>
            <a:ext cx="990600" cy="16981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4353B9E-6C59-4469-B9D2-63AB4457CC24}" type="slidenum">
              <a:rPr lang="en-US" smtClean="0"/>
              <a:pPr/>
              <a:t>72</a:t>
            </a:fld>
            <a:endParaRPr lang="en-US"/>
          </a:p>
        </p:txBody>
      </p:sp>
    </p:spTree>
    <p:extLst>
      <p:ext uri="{BB962C8B-B14F-4D97-AF65-F5344CB8AC3E}">
        <p14:creationId xmlns="" xmlns:p14="http://schemas.microsoft.com/office/powerpoint/2010/main" val="16241500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Exercises</a:t>
            </a:r>
            <a:endParaRPr lang="en-US" dirty="0"/>
          </a:p>
        </p:txBody>
      </p:sp>
      <p:pic>
        <p:nvPicPr>
          <p:cNvPr id="1026" name="Picture 2" descr="C:\Users\Melanie Nelson\AppData\Local\Microsoft\Windows\Temporary Internet Files\Content.IE5\SCKGKNQB\MC900433851[1].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0399" y="2491580"/>
            <a:ext cx="2537619" cy="253761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932DD4D-776B-430E-9B02-65813A083C55}" type="slidenum">
              <a:rPr lang="en-US" smtClean="0"/>
              <a:pPr/>
              <a:t>73</a:t>
            </a:fld>
            <a:endParaRPr lang="en-US"/>
          </a:p>
        </p:txBody>
      </p:sp>
    </p:spTree>
    <p:extLst>
      <p:ext uri="{BB962C8B-B14F-4D97-AF65-F5344CB8AC3E}">
        <p14:creationId xmlns="" xmlns:p14="http://schemas.microsoft.com/office/powerpoint/2010/main" val="2883392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Point Applications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Evaluating two machines that perform the same task</a:t>
            </a:r>
          </a:p>
          <a:p>
            <a:pPr lvl="1"/>
            <a:r>
              <a:rPr lang="en-US" dirty="0" smtClean="0"/>
              <a:t>i.e. Laser printer vs. inkjet</a:t>
            </a:r>
          </a:p>
          <a:p>
            <a:pPr lvl="1"/>
            <a:r>
              <a:rPr lang="en-US" dirty="0" smtClean="0"/>
              <a:t>Low usage level favors the inkjet, high usage favors the laser, but at some point they are equal</a:t>
            </a:r>
          </a:p>
          <a:p>
            <a:r>
              <a:rPr lang="en-US" dirty="0" smtClean="0"/>
              <a:t>Outsourcing decisions</a:t>
            </a:r>
          </a:p>
          <a:p>
            <a:pPr lvl="1"/>
            <a:r>
              <a:rPr lang="en-US" dirty="0" smtClean="0"/>
              <a:t>What level of activity would make outsourcing attractive?</a:t>
            </a:r>
          </a:p>
          <a:p>
            <a:pPr lvl="1"/>
            <a:r>
              <a:rPr lang="en-US" dirty="0" smtClean="0"/>
              <a:t>What level would favor insourcing?</a:t>
            </a:r>
          </a:p>
          <a:p>
            <a:pPr lvl="1"/>
            <a:r>
              <a:rPr lang="en-US" dirty="0" smtClean="0"/>
              <a:t>At what level are they equal?</a:t>
            </a:r>
          </a:p>
          <a:p>
            <a:pPr lvl="1"/>
            <a:endParaRPr lang="en-US" dirty="0" smtClean="0"/>
          </a:p>
        </p:txBody>
      </p:sp>
      <p:sp>
        <p:nvSpPr>
          <p:cNvPr id="5" name="Slide Number Placeholder 4"/>
          <p:cNvSpPr>
            <a:spLocks noGrp="1"/>
          </p:cNvSpPr>
          <p:nvPr>
            <p:ph type="sldNum" sz="quarter" idx="12"/>
          </p:nvPr>
        </p:nvSpPr>
        <p:spPr/>
        <p:txBody>
          <a:bodyPr/>
          <a:lstStyle/>
          <a:p>
            <a:fld id="{F932DD4D-776B-430E-9B02-65813A083C55}" type="slidenum">
              <a:rPr lang="en-US" smtClean="0"/>
              <a:pPr/>
              <a:t>8</a:t>
            </a:fld>
            <a:endParaRPr lang="en-US"/>
          </a:p>
        </p:txBody>
      </p:sp>
    </p:spTree>
    <p:extLst>
      <p:ext uri="{BB962C8B-B14F-4D97-AF65-F5344CB8AC3E}">
        <p14:creationId xmlns="" xmlns:p14="http://schemas.microsoft.com/office/powerpoint/2010/main" val="33274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What is an indifference point or tradeoff point?</a:t>
            </a:r>
          </a:p>
          <a:p>
            <a:r>
              <a:rPr lang="en-US" dirty="0" smtClean="0"/>
              <a:t>What is an example of an application of indifference points?</a:t>
            </a:r>
            <a:endParaRPr lang="en-US" dirty="0"/>
          </a:p>
        </p:txBody>
      </p:sp>
      <p:pic>
        <p:nvPicPr>
          <p:cNvPr id="4" name="Picture 4" descr="C:\Users\Melanie Nelson\AppData\Local\Microsoft\Windows\Temporary Internet Files\Content.IE5\SCKGKNQB\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0533" y="0"/>
            <a:ext cx="931334"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932DD4D-776B-430E-9B02-65813A083C55}" type="slidenum">
              <a:rPr lang="en-US" smtClean="0"/>
              <a:pPr/>
              <a:t>9</a:t>
            </a:fld>
            <a:endParaRPr lang="en-US"/>
          </a:p>
        </p:txBody>
      </p:sp>
    </p:spTree>
    <p:extLst>
      <p:ext uri="{BB962C8B-B14F-4D97-AF65-F5344CB8AC3E}">
        <p14:creationId xmlns="" xmlns:p14="http://schemas.microsoft.com/office/powerpoint/2010/main" val="328139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C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PCAM</Template>
  <TotalTime>2727</TotalTime>
  <Words>10339</Words>
  <Application>Microsoft Office PowerPoint</Application>
  <PresentationFormat>On-screen Show (4:3)</PresentationFormat>
  <Paragraphs>1247</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PCAM</vt:lpstr>
      <vt:lpstr>Calculate Point of Indifference Between Two Cost Scenarios</vt:lpstr>
      <vt:lpstr>What would you do for a Klondike Bar? It’s essentially a Cost/Benefit Analysis!</vt:lpstr>
      <vt:lpstr>Terminal Learning Objective</vt:lpstr>
      <vt:lpstr>What is Tradeoff?</vt:lpstr>
      <vt:lpstr>Tradeoff Theory</vt:lpstr>
      <vt:lpstr>Tradeoff Theory (cont’d)</vt:lpstr>
      <vt:lpstr>What is an Indifference Point?</vt:lpstr>
      <vt:lpstr>Indifference Point Applications</vt:lpstr>
      <vt:lpstr>Learning Check</vt:lpstr>
      <vt:lpstr>Indifference Point Applications</vt:lpstr>
      <vt:lpstr>Plan A vs. Plan B</vt:lpstr>
      <vt:lpstr>Plan A vs. Plan B</vt:lpstr>
      <vt:lpstr>Plan A vs. Plan B</vt:lpstr>
      <vt:lpstr>Plan A vs. Plan B</vt:lpstr>
      <vt:lpstr>Solving for Indifference Point</vt:lpstr>
      <vt:lpstr>Solving for Indifference Point</vt:lpstr>
      <vt:lpstr>Solving for Indifference Point</vt:lpstr>
      <vt:lpstr>Solving for Indifference Point</vt:lpstr>
      <vt:lpstr>Solving for Indifference Point</vt:lpstr>
      <vt:lpstr>Plan A vs. Plan B</vt:lpstr>
      <vt:lpstr>Proof</vt:lpstr>
      <vt:lpstr>Interpreting the Results</vt:lpstr>
      <vt:lpstr>Indifference Points Spreadsheet</vt:lpstr>
      <vt:lpstr>Indifference Points Spreadsheet</vt:lpstr>
      <vt:lpstr>Learning Check</vt:lpstr>
      <vt:lpstr>Indifference Point Example</vt:lpstr>
      <vt:lpstr>Indifference Point Example</vt:lpstr>
      <vt:lpstr>Indifference Point Example</vt:lpstr>
      <vt:lpstr>Indifference Point Example</vt:lpstr>
      <vt:lpstr>Solving for Breakeven Price</vt:lpstr>
      <vt:lpstr>Solving for Breakeven Price</vt:lpstr>
      <vt:lpstr>Solving for Breakeven Price</vt:lpstr>
      <vt:lpstr>Solving for Breakeven Price</vt:lpstr>
      <vt:lpstr>Solving for Breakeven Price</vt:lpstr>
      <vt:lpstr>Six-Pack vs. Two-Liter</vt:lpstr>
      <vt:lpstr>Interpreting the Results</vt:lpstr>
      <vt:lpstr>Indifference Points Spreadsheet</vt:lpstr>
      <vt:lpstr>Learning Check</vt:lpstr>
      <vt:lpstr>Tradeoffs Under Uncertainty</vt:lpstr>
      <vt:lpstr>What if Probability is Unknown?</vt:lpstr>
      <vt:lpstr>Solving for Breakeven Probability</vt:lpstr>
      <vt:lpstr>Solving for Breakeven Probability</vt:lpstr>
      <vt:lpstr>Solving for Breakeven Probability</vt:lpstr>
      <vt:lpstr>Solving for Breakeven Probability</vt:lpstr>
      <vt:lpstr>Solving for Breakeven Probability</vt:lpstr>
      <vt:lpstr>Solving for Breakeven Probability</vt:lpstr>
      <vt:lpstr>Graphic Solution</vt:lpstr>
      <vt:lpstr>Interpreting the Results</vt:lpstr>
      <vt:lpstr>Indifference Points Spreadsheet</vt:lpstr>
      <vt:lpstr>Indifference Points Spreadsheet</vt:lpstr>
      <vt:lpstr>What If?</vt:lpstr>
      <vt:lpstr>Learning Check</vt:lpstr>
      <vt:lpstr>Multi-period Tradeoffs</vt:lpstr>
      <vt:lpstr>Review:  Three Essential Components of Present Value Calculation</vt:lpstr>
      <vt:lpstr>Review:  Net Present Value  Equations</vt:lpstr>
      <vt:lpstr>Indifference Point</vt:lpstr>
      <vt:lpstr>Indifference Point</vt:lpstr>
      <vt:lpstr>Net Present Value Example</vt:lpstr>
      <vt:lpstr>Review:  Steps in Calculating Net Present Value</vt:lpstr>
      <vt:lpstr>Build a Timeline</vt:lpstr>
      <vt:lpstr>Identify the PV Factors and Multiply</vt:lpstr>
      <vt:lpstr>Sum the Discounted Cash Flows</vt:lpstr>
      <vt:lpstr>Breakeven Net Present Value</vt:lpstr>
      <vt:lpstr>Setting Up the Analysis</vt:lpstr>
      <vt:lpstr>Setting Up the Analysis</vt:lpstr>
      <vt:lpstr>Solving the Equation</vt:lpstr>
      <vt:lpstr>Solving the Equation</vt:lpstr>
      <vt:lpstr>Solving the Equation</vt:lpstr>
      <vt:lpstr>Solving the Equation</vt:lpstr>
      <vt:lpstr>Interpreting the Results</vt:lpstr>
      <vt:lpstr>Tradeoff Questions – Initial Investment</vt:lpstr>
      <vt:lpstr>Learning Check</vt:lpstr>
      <vt:lpstr>Practical Exercises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Indifference Points I</dc:title>
  <dc:creator>Melanie</dc:creator>
  <cp:lastModifiedBy>robbin.long</cp:lastModifiedBy>
  <cp:revision>141</cp:revision>
  <dcterms:created xsi:type="dcterms:W3CDTF">2010-11-12T22:51:09Z</dcterms:created>
  <dcterms:modified xsi:type="dcterms:W3CDTF">2011-09-02T17:37:49Z</dcterms:modified>
</cp:coreProperties>
</file>