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drawings/drawing2.xml" ContentType="application/vnd.openxmlformats-officedocument.drawingml.chartshapes+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sldIdLst>
    <p:sldId id="256" r:id="rId2"/>
    <p:sldId id="258" r:id="rId3"/>
    <p:sldId id="257" r:id="rId4"/>
    <p:sldId id="259" r:id="rId5"/>
    <p:sldId id="260" r:id="rId6"/>
    <p:sldId id="261" r:id="rId7"/>
    <p:sldId id="288" r:id="rId8"/>
    <p:sldId id="289" r:id="rId9"/>
    <p:sldId id="291" r:id="rId10"/>
    <p:sldId id="290" r:id="rId11"/>
    <p:sldId id="262" r:id="rId12"/>
    <p:sldId id="292" r:id="rId13"/>
    <p:sldId id="265" r:id="rId14"/>
    <p:sldId id="293" r:id="rId15"/>
    <p:sldId id="267" r:id="rId16"/>
    <p:sldId id="271" r:id="rId17"/>
    <p:sldId id="268" r:id="rId18"/>
    <p:sldId id="269" r:id="rId19"/>
    <p:sldId id="270" r:id="rId20"/>
    <p:sldId id="273" r:id="rId21"/>
    <p:sldId id="294" r:id="rId22"/>
    <p:sldId id="263" r:id="rId23"/>
    <p:sldId id="266" r:id="rId24"/>
    <p:sldId id="272" r:id="rId25"/>
    <p:sldId id="274" r:id="rId26"/>
    <p:sldId id="297" r:id="rId27"/>
    <p:sldId id="298" r:id="rId28"/>
    <p:sldId id="299" r:id="rId29"/>
    <p:sldId id="300" r:id="rId30"/>
    <p:sldId id="275" r:id="rId31"/>
    <p:sldId id="276" r:id="rId32"/>
    <p:sldId id="301" r:id="rId33"/>
    <p:sldId id="302" r:id="rId34"/>
    <p:sldId id="277" r:id="rId35"/>
    <p:sldId id="278" r:id="rId36"/>
    <p:sldId id="279" r:id="rId37"/>
    <p:sldId id="280" r:id="rId38"/>
    <p:sldId id="303" r:id="rId39"/>
    <p:sldId id="304" r:id="rId40"/>
    <p:sldId id="281" r:id="rId41"/>
    <p:sldId id="282" r:id="rId42"/>
    <p:sldId id="283" r:id="rId43"/>
    <p:sldId id="284" r:id="rId44"/>
    <p:sldId id="285" r:id="rId45"/>
    <p:sldId id="286" r:id="rId46"/>
    <p:sldId id="295" r:id="rId47"/>
    <p:sldId id="287" r:id="rId48"/>
    <p:sldId id="305" r:id="rId49"/>
    <p:sldId id="296"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8" autoAdjust="0"/>
    <p:restoredTop sz="72914" autoAdjust="0"/>
  </p:normalViewPr>
  <p:slideViewPr>
    <p:cSldViewPr>
      <p:cViewPr varScale="1">
        <p:scale>
          <a:sx n="79" d="100"/>
          <a:sy n="79" d="100"/>
        </p:scale>
        <p:origin x="-624" y="-90"/>
      </p:cViewPr>
      <p:guideLst>
        <p:guide orient="horz" pos="2160"/>
        <p:guide pos="2880"/>
      </p:guideLst>
    </p:cSldViewPr>
  </p:slideViewPr>
  <p:notesTextViewPr>
    <p:cViewPr>
      <p:scale>
        <a:sx n="1" d="1"/>
        <a:sy n="1" d="1"/>
      </p:scale>
      <p:origin x="0" y="0"/>
    </p:cViewPr>
  </p:notesTextViewPr>
  <p:sorterViewPr>
    <p:cViewPr>
      <p:scale>
        <a:sx n="100" d="100"/>
        <a:sy n="100" d="100"/>
      </p:scale>
      <p:origin x="0" y="658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0"/>
  <c:chart>
    <c:autoTitleDeleted val="1"/>
    <c:plotArea>
      <c:layout/>
      <c:scatterChart>
        <c:scatterStyle val="smoothMarker"/>
        <c:ser>
          <c:idx val="0"/>
          <c:order val="0"/>
          <c:tx>
            <c:strRef>
              <c:f>Sheet1!$B$1</c:f>
              <c:strCache>
                <c:ptCount val="1"/>
                <c:pt idx="0">
                  <c:v>10%</c:v>
                </c:pt>
              </c:strCache>
            </c:strRef>
          </c:tx>
          <c:spPr>
            <a:ln>
              <a:solidFill>
                <a:srgbClr val="C00000"/>
              </a:solidFill>
            </a:ln>
          </c:spPr>
          <c:marker>
            <c:symbol val="none"/>
          </c:marker>
          <c:dLbls>
            <c:dLbl>
              <c:idx val="2"/>
              <c:layout>
                <c:manualLayout>
                  <c:x val="-1.6975308641975332E-2"/>
                  <c:y val="-5.6120653217889761E-2"/>
                </c:manualLayout>
              </c:layout>
              <c:spPr/>
              <c:txPr>
                <a:bodyPr/>
                <a:lstStyle/>
                <a:p>
                  <a:pPr>
                    <a:defRPr/>
                  </a:pPr>
                  <a:endParaRPr lang="en-US"/>
                </a:p>
              </c:txPr>
              <c:dLblPos val="r"/>
              <c:showVal val="1"/>
            </c:dLbl>
            <c:dLbl>
              <c:idx val="8"/>
              <c:layout>
                <c:manualLayout>
                  <c:x val="-3.0864197530864227E-2"/>
                  <c:y val="-4.7702555235206431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_("$"* #,##0.00_);_("$"* \(#,##0.00\);_("$"* "-"??_);_(@_)</c:formatCode>
                <c:ptCount val="11"/>
                <c:pt idx="0">
                  <c:v>1</c:v>
                </c:pt>
                <c:pt idx="1">
                  <c:v>1.1000000000000001</c:v>
                </c:pt>
                <c:pt idx="2">
                  <c:v>1.2100000000000002</c:v>
                </c:pt>
                <c:pt idx="3">
                  <c:v>1.3310000000000004</c:v>
                </c:pt>
                <c:pt idx="4">
                  <c:v>1.4641000000000004</c:v>
                </c:pt>
                <c:pt idx="5">
                  <c:v>1.610510000000001</c:v>
                </c:pt>
                <c:pt idx="6">
                  <c:v>1.7715610000000006</c:v>
                </c:pt>
                <c:pt idx="7">
                  <c:v>1.9487171000000019</c:v>
                </c:pt>
                <c:pt idx="8">
                  <c:v>2.1435888100000011</c:v>
                </c:pt>
                <c:pt idx="9">
                  <c:v>2.3579476910000006</c:v>
                </c:pt>
                <c:pt idx="10">
                  <c:v>2.593742460100001</c:v>
                </c:pt>
              </c:numCache>
            </c:numRef>
          </c:yVal>
          <c:smooth val="1"/>
        </c:ser>
        <c:axId val="103847040"/>
        <c:axId val="103848576"/>
      </c:scatterChart>
      <c:valAx>
        <c:axId val="103847040"/>
        <c:scaling>
          <c:orientation val="minMax"/>
          <c:max val="10"/>
        </c:scaling>
        <c:axPos val="b"/>
        <c:numFmt formatCode="General" sourceLinked="1"/>
        <c:tickLblPos val="nextTo"/>
        <c:txPr>
          <a:bodyPr rot="0" vert="horz"/>
          <a:lstStyle/>
          <a:p>
            <a:pPr>
              <a:defRPr sz="1800" b="0" i="0" u="none" strike="noStrike" baseline="0">
                <a:solidFill>
                  <a:srgbClr val="000000"/>
                </a:solidFill>
                <a:latin typeface="Calibri"/>
                <a:ea typeface="Calibri"/>
                <a:cs typeface="Calibri"/>
              </a:defRPr>
            </a:pPr>
            <a:endParaRPr lang="en-US"/>
          </a:p>
        </c:txPr>
        <c:crossAx val="103848576"/>
        <c:crosses val="autoZero"/>
        <c:crossBetween val="midCat"/>
      </c:valAx>
      <c:valAx>
        <c:axId val="103848576"/>
        <c:scaling>
          <c:orientation val="minMax"/>
          <c:max val="4"/>
        </c:scaling>
        <c:axPos val="l"/>
        <c:majorGridlines/>
        <c:numFmt formatCode="_(&quot;$&quot;* #,##0.00_);_(&quot;$&quot;* \(#,##0.00\);_(&quot;$&quot;* &quot;-&quot;??_);_(@_)" sourceLinked="1"/>
        <c:tickLblPos val="nextTo"/>
        <c:crossAx val="103847040"/>
        <c:crosses val="autoZero"/>
        <c:crossBetween val="midCat"/>
        <c:majorUnit val="1"/>
      </c:valAx>
      <c:spPr>
        <a:noFill/>
        <a:ln w="25398">
          <a:noFill/>
        </a:ln>
      </c:spPr>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0"/>
  <c:chart>
    <c:plotArea>
      <c:layout/>
      <c:scatterChart>
        <c:scatterStyle val="smoothMarker"/>
        <c:ser>
          <c:idx val="0"/>
          <c:order val="0"/>
          <c:tx>
            <c:strRef>
              <c:f>Sheet1!$B$1</c:f>
              <c:strCache>
                <c:ptCount val="1"/>
                <c:pt idx="0">
                  <c:v>15%</c:v>
                </c:pt>
              </c:strCache>
            </c:strRef>
          </c:tx>
          <c:marker>
            <c:symbol val="none"/>
          </c:marker>
          <c:dLbls>
            <c:dLbl>
              <c:idx val="8"/>
              <c:layout/>
              <c:spPr/>
              <c:txPr>
                <a:bodyPr/>
                <a:lstStyle/>
                <a:p>
                  <a:pPr>
                    <a:defRPr/>
                  </a:pPr>
                  <a:endParaRPr lang="en-US"/>
                </a:p>
              </c:txP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_("$"* #,##0.00_);_("$"* \(#,##0.00\);_("$"* "-"??_);_(@_)</c:formatCode>
                <c:ptCount val="11"/>
                <c:pt idx="0">
                  <c:v>1</c:v>
                </c:pt>
                <c:pt idx="1">
                  <c:v>1.1499999999999995</c:v>
                </c:pt>
                <c:pt idx="2">
                  <c:v>1.3224999999999998</c:v>
                </c:pt>
                <c:pt idx="3">
                  <c:v>1.5208749999999991</c:v>
                </c:pt>
                <c:pt idx="4">
                  <c:v>1.749006249999999</c:v>
                </c:pt>
                <c:pt idx="5">
                  <c:v>2.0113571874999994</c:v>
                </c:pt>
                <c:pt idx="6">
                  <c:v>2.3130607656249991</c:v>
                </c:pt>
                <c:pt idx="7">
                  <c:v>2.6600198804687483</c:v>
                </c:pt>
                <c:pt idx="8">
                  <c:v>3.0590228625390603</c:v>
                </c:pt>
                <c:pt idx="9">
                  <c:v>3.5178762919199191</c:v>
                </c:pt>
                <c:pt idx="10">
                  <c:v>4.0455577357079067</c:v>
                </c:pt>
              </c:numCache>
            </c:numRef>
          </c:yVal>
          <c:smooth val="1"/>
        </c:ser>
        <c:ser>
          <c:idx val="1"/>
          <c:order val="1"/>
          <c:tx>
            <c:strRef>
              <c:f>Sheet1!$C$1</c:f>
              <c:strCache>
                <c:ptCount val="1"/>
                <c:pt idx="0">
                  <c:v>10%</c:v>
                </c:pt>
              </c:strCache>
            </c:strRef>
          </c:tx>
          <c:marker>
            <c:symbol val="none"/>
          </c:marker>
          <c:dLbls>
            <c:dLbl>
              <c:idx val="8"/>
              <c:layout>
                <c:manualLayout>
                  <c:x val="0"/>
                  <c:y val="1.9642228626261436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Sheet1!$C$2:$C$12</c:f>
              <c:numCache>
                <c:formatCode>_("$"* #,##0.00_);_("$"* \(#,##0.00\);_("$"* "-"??_);_(@_)</c:formatCode>
                <c:ptCount val="11"/>
                <c:pt idx="0">
                  <c:v>1</c:v>
                </c:pt>
                <c:pt idx="1">
                  <c:v>1.1000000000000001</c:v>
                </c:pt>
                <c:pt idx="2">
                  <c:v>1.2100000000000002</c:v>
                </c:pt>
                <c:pt idx="3">
                  <c:v>1.3310000000000004</c:v>
                </c:pt>
                <c:pt idx="4">
                  <c:v>1.4641000000000004</c:v>
                </c:pt>
                <c:pt idx="5">
                  <c:v>1.610510000000001</c:v>
                </c:pt>
                <c:pt idx="6">
                  <c:v>1.7715610000000004</c:v>
                </c:pt>
                <c:pt idx="7">
                  <c:v>1.9487171000000021</c:v>
                </c:pt>
                <c:pt idx="8">
                  <c:v>2.1435888100000011</c:v>
                </c:pt>
                <c:pt idx="9">
                  <c:v>2.3579476910000006</c:v>
                </c:pt>
                <c:pt idx="10">
                  <c:v>2.593742460100001</c:v>
                </c:pt>
              </c:numCache>
            </c:numRef>
          </c:yVal>
          <c:smooth val="1"/>
        </c:ser>
        <c:ser>
          <c:idx val="2"/>
          <c:order val="2"/>
          <c:tx>
            <c:strRef>
              <c:f>Sheet1!$D$1</c:f>
              <c:strCache>
                <c:ptCount val="1"/>
                <c:pt idx="0">
                  <c:v>5%</c:v>
                </c:pt>
              </c:strCache>
            </c:strRef>
          </c:tx>
          <c:marker>
            <c:symbol val="none"/>
          </c:marker>
          <c:dLbls>
            <c:dLbl>
              <c:idx val="8"/>
              <c:layout>
                <c:manualLayout>
                  <c:x val="0"/>
                  <c:y val="1.403016330447244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Sheet1!$D$2:$D$12</c:f>
              <c:numCache>
                <c:formatCode>_("$"* #,##0.00_);_("$"* \(#,##0.00\);_("$"* "-"??_);_(@_)</c:formatCode>
                <c:ptCount val="11"/>
                <c:pt idx="0">
                  <c:v>1</c:v>
                </c:pt>
                <c:pt idx="1">
                  <c:v>1.05</c:v>
                </c:pt>
                <c:pt idx="2">
                  <c:v>1.1025</c:v>
                </c:pt>
                <c:pt idx="3">
                  <c:v>1.1576249999999997</c:v>
                </c:pt>
                <c:pt idx="4">
                  <c:v>1.2155062499999993</c:v>
                </c:pt>
                <c:pt idx="5">
                  <c:v>1.2762815625000001</c:v>
                </c:pt>
                <c:pt idx="6">
                  <c:v>1.340095640625</c:v>
                </c:pt>
                <c:pt idx="7">
                  <c:v>1.4071004226562502</c:v>
                </c:pt>
                <c:pt idx="8">
                  <c:v>1.4774554437890626</c:v>
                </c:pt>
                <c:pt idx="9">
                  <c:v>1.5513282159785158</c:v>
                </c:pt>
                <c:pt idx="10">
                  <c:v>1.6288946267774416</c:v>
                </c:pt>
              </c:numCache>
            </c:numRef>
          </c:yVal>
          <c:smooth val="1"/>
        </c:ser>
        <c:axId val="105584896"/>
        <c:axId val="105598976"/>
      </c:scatterChart>
      <c:valAx>
        <c:axId val="105584896"/>
        <c:scaling>
          <c:orientation val="minMax"/>
          <c:max val="10"/>
        </c:scaling>
        <c:axPos val="b"/>
        <c:numFmt formatCode="General" sourceLinked="1"/>
        <c:tickLblPos val="nextTo"/>
        <c:txPr>
          <a:bodyPr rot="0" vert="horz"/>
          <a:lstStyle/>
          <a:p>
            <a:pPr>
              <a:defRPr sz="1800" b="0" i="0" u="none" strike="noStrike" baseline="0">
                <a:solidFill>
                  <a:srgbClr val="000000"/>
                </a:solidFill>
                <a:latin typeface="Calibri"/>
                <a:ea typeface="Calibri"/>
                <a:cs typeface="Calibri"/>
              </a:defRPr>
            </a:pPr>
            <a:endParaRPr lang="en-US"/>
          </a:p>
        </c:txPr>
        <c:crossAx val="105598976"/>
        <c:crosses val="autoZero"/>
        <c:crossBetween val="midCat"/>
      </c:valAx>
      <c:valAx>
        <c:axId val="105598976"/>
        <c:scaling>
          <c:orientation val="minMax"/>
          <c:max val="4"/>
        </c:scaling>
        <c:axPos val="l"/>
        <c:majorGridlines/>
        <c:numFmt formatCode="_(&quot;$&quot;* #,##0.00_);_(&quot;$&quot;* \(#,##0.00\);_(&quot;$&quot;* &quot;-&quot;??_);_(@_)" sourceLinked="1"/>
        <c:tickLblPos val="nextTo"/>
        <c:crossAx val="105584896"/>
        <c:crosses val="autoZero"/>
        <c:crossBetween val="midCat"/>
        <c:majorUnit val="1"/>
      </c:valAx>
      <c:spPr>
        <a:noFill/>
        <a:ln w="25398">
          <a:noFill/>
        </a:ln>
      </c:spPr>
    </c:plotArea>
    <c:legend>
      <c:legendPos val="r"/>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strRef>
              <c:f>Sheet1!$B$1</c:f>
              <c:strCache>
                <c:ptCount val="1"/>
                <c:pt idx="0">
                  <c:v>Series 1</c:v>
                </c:pt>
              </c:strCache>
            </c:strRef>
          </c:tx>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-50</c:v>
                </c:pt>
                <c:pt idx="7">
                  <c:v>0</c:v>
                </c:pt>
                <c:pt idx="10">
                  <c:v>110</c:v>
                </c:pt>
              </c:numCache>
            </c:numRef>
          </c:val>
        </c:ser>
        <c:axId val="107009536"/>
        <c:axId val="107011072"/>
      </c:barChart>
      <c:catAx>
        <c:axId val="107009536"/>
        <c:scaling>
          <c:orientation val="minMax"/>
        </c:scaling>
        <c:axPos val="b"/>
        <c:numFmt formatCode="General" sourceLinked="1"/>
        <c:tickLblPos val="nextTo"/>
        <c:crossAx val="107011072"/>
        <c:crosses val="autoZero"/>
        <c:auto val="1"/>
        <c:lblAlgn val="ctr"/>
        <c:lblOffset val="100"/>
      </c:catAx>
      <c:valAx>
        <c:axId val="107011072"/>
        <c:scaling>
          <c:orientation val="minMax"/>
        </c:scaling>
        <c:axPos val="l"/>
        <c:majorGridlines/>
        <c:numFmt formatCode="General" sourceLinked="1"/>
        <c:tickLblPos val="nextTo"/>
        <c:crossAx val="107009536"/>
        <c:crosses val="autoZero"/>
        <c:crossBetween val="between"/>
      </c:valAx>
      <c:spPr>
        <a:noFill/>
        <a:ln w="25398">
          <a:noFill/>
        </a:ln>
      </c:spPr>
    </c:plotArea>
    <c:plotVisOnly val="1"/>
    <c:dispBlanksAs val="gap"/>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74" b="0" i="0" u="none" strike="noStrike" baseline="0">
                <a:solidFill>
                  <a:srgbClr val="000000"/>
                </a:solidFill>
                <a:latin typeface="Arial"/>
                <a:ea typeface="Arial"/>
                <a:cs typeface="Arial"/>
              </a:defRPr>
            </a:pPr>
            <a:r>
              <a:rPr lang="en-US"/>
              <a:t>Present Value of $1 at 10%</a:t>
            </a:r>
          </a:p>
        </c:rich>
      </c:tx>
      <c:layout>
        <c:manualLayout>
          <c:xMode val="edge"/>
          <c:yMode val="edge"/>
          <c:x val="0.24584713256687046"/>
          <c:y val="1.9607809187082024E-2"/>
        </c:manualLayout>
      </c:layout>
      <c:spPr>
        <a:noFill/>
        <a:ln w="12464">
          <a:noFill/>
        </a:ln>
      </c:spPr>
    </c:title>
    <c:plotArea>
      <c:layout>
        <c:manualLayout>
          <c:layoutTarget val="inner"/>
          <c:xMode val="edge"/>
          <c:yMode val="edge"/>
          <c:x val="0.13510520487264674"/>
          <c:y val="0.20261437908496738"/>
          <c:w val="0.85492801771871574"/>
          <c:h val="0.55392156862745101"/>
        </c:manualLayout>
      </c:layout>
      <c:lineChart>
        <c:grouping val="standard"/>
        <c:ser>
          <c:idx val="5"/>
          <c:order val="0"/>
          <c:tx>
            <c:strRef>
              <c:f>Sheet1!$A$29</c:f>
              <c:strCache>
                <c:ptCount val="1"/>
                <c:pt idx="0">
                  <c:v>Present Value of $1</c:v>
                </c:pt>
              </c:strCache>
            </c:strRef>
          </c:tx>
          <c:spPr>
            <a:ln w="31159">
              <a:solidFill>
                <a:schemeClr val="accent2"/>
              </a:solidFill>
              <a:prstDash val="solid"/>
            </a:ln>
          </c:spPr>
          <c:marker>
            <c:symbol val="none"/>
          </c:marker>
          <c:cat>
            <c:numRef>
              <c:f>Sheet1!$A$31:$A$50</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Sheet1!$F$31:$F$50</c:f>
              <c:numCache>
                <c:formatCode>_(* #,##0.000_);_(* \(#,##0.000\);_(* "-"??_);_(@_)</c:formatCode>
                <c:ptCount val="20"/>
                <c:pt idx="0">
                  <c:v>0.90909090909090906</c:v>
                </c:pt>
                <c:pt idx="1">
                  <c:v>0.82644628099173523</c:v>
                </c:pt>
                <c:pt idx="2">
                  <c:v>0.75131480090157765</c:v>
                </c:pt>
                <c:pt idx="3">
                  <c:v>0.68301345536507063</c:v>
                </c:pt>
                <c:pt idx="4">
                  <c:v>0.62092132305915515</c:v>
                </c:pt>
                <c:pt idx="5">
                  <c:v>0.56447393005377744</c:v>
                </c:pt>
                <c:pt idx="6">
                  <c:v>0.51315811823070645</c:v>
                </c:pt>
                <c:pt idx="7">
                  <c:v>0.46650738020973326</c:v>
                </c:pt>
                <c:pt idx="8">
                  <c:v>0.42409761837248477</c:v>
                </c:pt>
                <c:pt idx="9">
                  <c:v>0.38554328942953148</c:v>
                </c:pt>
                <c:pt idx="10">
                  <c:v>0.3504938994813922</c:v>
                </c:pt>
                <c:pt idx="11">
                  <c:v>0.31863081771035667</c:v>
                </c:pt>
                <c:pt idx="12">
                  <c:v>0.28966437973668796</c:v>
                </c:pt>
                <c:pt idx="13">
                  <c:v>0.26333125430607973</c:v>
                </c:pt>
                <c:pt idx="14">
                  <c:v>0.23939204936916345</c:v>
                </c:pt>
                <c:pt idx="15">
                  <c:v>0.21762913579014859</c:v>
                </c:pt>
                <c:pt idx="16">
                  <c:v>0.19784466890013502</c:v>
                </c:pt>
                <c:pt idx="17">
                  <c:v>0.17985878990921364</c:v>
                </c:pt>
                <c:pt idx="18">
                  <c:v>0.16350799082655781</c:v>
                </c:pt>
                <c:pt idx="19">
                  <c:v>0.14864362802414344</c:v>
                </c:pt>
              </c:numCache>
            </c:numRef>
          </c:val>
        </c:ser>
        <c:marker val="1"/>
        <c:axId val="110195456"/>
        <c:axId val="110197376"/>
      </c:lineChart>
      <c:catAx>
        <c:axId val="110195456"/>
        <c:scaling>
          <c:orientation val="minMax"/>
        </c:scaling>
        <c:axPos val="b"/>
        <c:title>
          <c:tx>
            <c:rich>
              <a:bodyPr/>
              <a:lstStyle/>
              <a:p>
                <a:pPr>
                  <a:defRPr sz="1374" b="1" i="0" u="none" strike="noStrike" baseline="0">
                    <a:solidFill>
                      <a:srgbClr val="000000"/>
                    </a:solidFill>
                    <a:latin typeface="Arial"/>
                    <a:ea typeface="Arial"/>
                    <a:cs typeface="Arial"/>
                  </a:defRPr>
                </a:pPr>
                <a:r>
                  <a:rPr lang="en-US"/>
                  <a:t>Periods</a:t>
                </a:r>
              </a:p>
            </c:rich>
          </c:tx>
          <c:layout>
            <c:manualLayout>
              <c:xMode val="edge"/>
              <c:yMode val="edge"/>
              <c:x val="0.47951273895276092"/>
              <c:y val="0.87581708022560523"/>
            </c:manualLayout>
          </c:layout>
          <c:spPr>
            <a:noFill/>
            <a:ln w="12464">
              <a:noFill/>
            </a:ln>
          </c:spPr>
        </c:title>
        <c:numFmt formatCode="General" sourceLinked="1"/>
        <c:tickLblPos val="nextTo"/>
        <c:spPr>
          <a:ln w="1558">
            <a:solidFill>
              <a:srgbClr val="000000"/>
            </a:solidFill>
            <a:prstDash val="solid"/>
          </a:ln>
        </c:spPr>
        <c:txPr>
          <a:bodyPr rot="0" vert="horz"/>
          <a:lstStyle/>
          <a:p>
            <a:pPr>
              <a:defRPr sz="1178" b="0" i="0" u="none" strike="noStrike" baseline="0">
                <a:solidFill>
                  <a:srgbClr val="000000"/>
                </a:solidFill>
                <a:latin typeface="Arial"/>
                <a:ea typeface="Arial"/>
                <a:cs typeface="Arial"/>
              </a:defRPr>
            </a:pPr>
            <a:endParaRPr lang="en-US"/>
          </a:p>
        </c:txPr>
        <c:crossAx val="110197376"/>
        <c:crosses val="autoZero"/>
        <c:auto val="1"/>
        <c:lblAlgn val="ctr"/>
        <c:lblOffset val="100"/>
        <c:tickLblSkip val="2"/>
        <c:tickMarkSkip val="1"/>
      </c:catAx>
      <c:valAx>
        <c:axId val="110197376"/>
        <c:scaling>
          <c:orientation val="minMax"/>
        </c:scaling>
        <c:axPos val="l"/>
        <c:majorGridlines>
          <c:spPr>
            <a:ln w="1558">
              <a:solidFill>
                <a:srgbClr val="000000"/>
              </a:solidFill>
              <a:prstDash val="solid"/>
            </a:ln>
          </c:spPr>
        </c:majorGridlines>
        <c:numFmt formatCode="\$#,##0.00" sourceLinked="0"/>
        <c:tickLblPos val="nextTo"/>
        <c:spPr>
          <a:ln w="1558">
            <a:solidFill>
              <a:srgbClr val="000000"/>
            </a:solidFill>
            <a:prstDash val="solid"/>
          </a:ln>
        </c:spPr>
        <c:txPr>
          <a:bodyPr rot="0" vert="horz"/>
          <a:lstStyle/>
          <a:p>
            <a:pPr>
              <a:defRPr sz="1178" b="0" i="0" u="none" strike="noStrike" baseline="0">
                <a:solidFill>
                  <a:srgbClr val="000000"/>
                </a:solidFill>
                <a:latin typeface="Arial"/>
                <a:ea typeface="Arial"/>
                <a:cs typeface="Arial"/>
              </a:defRPr>
            </a:pPr>
            <a:endParaRPr lang="en-US"/>
          </a:p>
        </c:txPr>
        <c:crossAx val="110195456"/>
        <c:crosses val="autoZero"/>
        <c:crossBetween val="between"/>
      </c:valAx>
      <c:spPr>
        <a:noFill/>
        <a:ln w="6232">
          <a:solidFill>
            <a:srgbClr val="808080"/>
          </a:solidFill>
          <a:prstDash val="solid"/>
        </a:ln>
      </c:spPr>
    </c:plotArea>
    <c:plotVisOnly val="1"/>
    <c:dispBlanksAs val="gap"/>
  </c:chart>
  <c:spPr>
    <a:gradFill flip="none" rotWithShape="1">
      <a:gsLst>
        <a:gs pos="0">
          <a:srgbClr val="9AB5E4"/>
        </a:gs>
        <a:gs pos="50000">
          <a:srgbClr val="C2D1ED"/>
        </a:gs>
        <a:gs pos="100000">
          <a:srgbClr val="E1E8F5"/>
        </a:gs>
      </a:gsLst>
      <a:lin ang="0" scaled="1"/>
      <a:tileRect/>
    </a:gradFill>
    <a:ln w="12700" cap="sq" cmpd="sng" algn="ctr">
      <a:solidFill>
        <a:schemeClr val="tx1"/>
      </a:solidFill>
      <a:prstDash val="solid"/>
      <a:miter lim="800000"/>
      <a:headEnd type="none" w="sm" len="sm"/>
      <a:tailEnd type="none" w="sm" len="sm"/>
    </a:ln>
  </c:spPr>
  <c:txPr>
    <a:bodyPr/>
    <a:lstStyle/>
    <a:p>
      <a:pPr>
        <a:defRPr sz="491" b="0"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6" b="0" i="0" u="none" strike="noStrike" baseline="0">
                <a:solidFill>
                  <a:srgbClr val="000000"/>
                </a:solidFill>
                <a:latin typeface="Arial"/>
                <a:ea typeface="Arial"/>
                <a:cs typeface="Arial"/>
              </a:defRPr>
            </a:pPr>
            <a:r>
              <a:rPr lang="en-US"/>
              <a:t>Future Value of $1 at 10%</a:t>
            </a:r>
          </a:p>
        </c:rich>
      </c:tx>
      <c:layout>
        <c:manualLayout>
          <c:xMode val="edge"/>
          <c:yMode val="edge"/>
          <c:x val="0.19822809764073063"/>
          <c:y val="1.9607846920565469E-2"/>
        </c:manualLayout>
      </c:layout>
      <c:spPr>
        <a:noFill/>
        <a:ln w="12758">
          <a:noFill/>
        </a:ln>
      </c:spPr>
    </c:title>
    <c:plotArea>
      <c:layout>
        <c:manualLayout>
          <c:layoutTarget val="inner"/>
          <c:xMode val="edge"/>
          <c:yMode val="edge"/>
          <c:x val="0.13510520487264674"/>
          <c:y val="0.20261437908496738"/>
          <c:w val="0.85492801771871574"/>
          <c:h val="0.55392156862745101"/>
        </c:manualLayout>
      </c:layout>
      <c:lineChart>
        <c:grouping val="standard"/>
        <c:ser>
          <c:idx val="0"/>
          <c:order val="0"/>
          <c:tx>
            <c:strRef>
              <c:f>Sheet1!$A$56</c:f>
              <c:strCache>
                <c:ptCount val="1"/>
                <c:pt idx="0">
                  <c:v>Future Value of $1 (Compound Interest)</c:v>
                </c:pt>
              </c:strCache>
            </c:strRef>
          </c:tx>
          <c:spPr>
            <a:ln w="31894">
              <a:solidFill>
                <a:schemeClr val="accent2"/>
              </a:solidFill>
              <a:prstDash val="solid"/>
            </a:ln>
          </c:spPr>
          <c:marker>
            <c:symbol val="none"/>
          </c:marker>
          <c:cat>
            <c:numRef>
              <c:f>Sheet1!$A$58:$A$77</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Sheet1!$F$58:$F$77</c:f>
              <c:numCache>
                <c:formatCode>_(* #,##0.000_);_(* \(#,##0.000\);_(* "-"??_);_(@_)</c:formatCode>
                <c:ptCount val="20"/>
                <c:pt idx="0">
                  <c:v>1.1000000000000001</c:v>
                </c:pt>
                <c:pt idx="1">
                  <c:v>1.2100000000000002</c:v>
                </c:pt>
                <c:pt idx="2">
                  <c:v>1.3310000000000004</c:v>
                </c:pt>
                <c:pt idx="3">
                  <c:v>1.4641000000000004</c:v>
                </c:pt>
                <c:pt idx="4">
                  <c:v>1.610510000000001</c:v>
                </c:pt>
                <c:pt idx="5">
                  <c:v>1.7715610000000004</c:v>
                </c:pt>
                <c:pt idx="6">
                  <c:v>1.9487171000000021</c:v>
                </c:pt>
                <c:pt idx="7">
                  <c:v>2.1435888100000011</c:v>
                </c:pt>
                <c:pt idx="8">
                  <c:v>2.3579476910000006</c:v>
                </c:pt>
                <c:pt idx="9">
                  <c:v>2.593742460100001</c:v>
                </c:pt>
                <c:pt idx="10">
                  <c:v>2.8531167061100033</c:v>
                </c:pt>
                <c:pt idx="11">
                  <c:v>3.1384283767210026</c:v>
                </c:pt>
                <c:pt idx="12">
                  <c:v>3.452271214393102</c:v>
                </c:pt>
                <c:pt idx="13">
                  <c:v>3.7974983358324148</c:v>
                </c:pt>
                <c:pt idx="14">
                  <c:v>4.1772481694156554</c:v>
                </c:pt>
                <c:pt idx="15">
                  <c:v>4.5949729863572193</c:v>
                </c:pt>
                <c:pt idx="16">
                  <c:v>5.0544702849929415</c:v>
                </c:pt>
                <c:pt idx="17">
                  <c:v>5.5599173134922379</c:v>
                </c:pt>
                <c:pt idx="18">
                  <c:v>6.1159090448414615</c:v>
                </c:pt>
                <c:pt idx="19">
                  <c:v>6.7274999493256074</c:v>
                </c:pt>
              </c:numCache>
            </c:numRef>
          </c:val>
        </c:ser>
        <c:marker val="1"/>
        <c:axId val="110270336"/>
        <c:axId val="110272512"/>
      </c:lineChart>
      <c:catAx>
        <c:axId val="110270336"/>
        <c:scaling>
          <c:orientation val="minMax"/>
        </c:scaling>
        <c:axPos val="b"/>
        <c:title>
          <c:tx>
            <c:rich>
              <a:bodyPr/>
              <a:lstStyle/>
              <a:p>
                <a:pPr>
                  <a:defRPr sz="1406" b="1" i="0" u="none" strike="noStrike" baseline="0">
                    <a:solidFill>
                      <a:srgbClr val="000000"/>
                    </a:solidFill>
                    <a:latin typeface="Arial"/>
                    <a:ea typeface="Arial"/>
                    <a:cs typeface="Arial"/>
                  </a:defRPr>
                </a:pPr>
                <a:r>
                  <a:rPr lang="en-US"/>
                  <a:t>Periods</a:t>
                </a:r>
              </a:p>
            </c:rich>
          </c:tx>
          <c:layout>
            <c:manualLayout>
              <c:xMode val="edge"/>
              <c:yMode val="edge"/>
              <c:x val="0.47951269660074425"/>
              <c:y val="0.87581696950308563"/>
            </c:manualLayout>
          </c:layout>
          <c:spPr>
            <a:noFill/>
            <a:ln w="12758">
              <a:noFill/>
            </a:ln>
          </c:spPr>
        </c:title>
        <c:numFmt formatCode="General" sourceLinked="1"/>
        <c:tickLblPos val="nextTo"/>
        <c:spPr>
          <a:ln w="1595">
            <a:solidFill>
              <a:srgbClr val="000000"/>
            </a:solidFill>
            <a:prstDash val="solid"/>
          </a:ln>
        </c:spPr>
        <c:txPr>
          <a:bodyPr rot="0" vert="horz"/>
          <a:lstStyle/>
          <a:p>
            <a:pPr>
              <a:defRPr sz="1205" b="0" i="0" u="none" strike="noStrike" baseline="0">
                <a:solidFill>
                  <a:srgbClr val="000000"/>
                </a:solidFill>
                <a:latin typeface="Arial"/>
                <a:ea typeface="Arial"/>
                <a:cs typeface="Arial"/>
              </a:defRPr>
            </a:pPr>
            <a:endParaRPr lang="en-US"/>
          </a:p>
        </c:txPr>
        <c:crossAx val="110272512"/>
        <c:crosses val="autoZero"/>
        <c:auto val="1"/>
        <c:lblAlgn val="ctr"/>
        <c:lblOffset val="100"/>
        <c:tickLblSkip val="2"/>
        <c:tickMarkSkip val="1"/>
      </c:catAx>
      <c:valAx>
        <c:axId val="110272512"/>
        <c:scaling>
          <c:orientation val="minMax"/>
        </c:scaling>
        <c:axPos val="l"/>
        <c:majorGridlines>
          <c:spPr>
            <a:ln w="1595">
              <a:solidFill>
                <a:srgbClr val="000000"/>
              </a:solidFill>
              <a:prstDash val="solid"/>
            </a:ln>
          </c:spPr>
        </c:majorGridlines>
        <c:numFmt formatCode="\$#,##0.00" sourceLinked="0"/>
        <c:tickLblPos val="nextTo"/>
        <c:spPr>
          <a:ln w="1595">
            <a:solidFill>
              <a:srgbClr val="000000"/>
            </a:solidFill>
            <a:prstDash val="solid"/>
          </a:ln>
        </c:spPr>
        <c:txPr>
          <a:bodyPr rot="0" vert="horz"/>
          <a:lstStyle/>
          <a:p>
            <a:pPr>
              <a:defRPr sz="1205" b="0" i="0" u="none" strike="noStrike" baseline="0">
                <a:solidFill>
                  <a:srgbClr val="000000"/>
                </a:solidFill>
                <a:latin typeface="Arial"/>
                <a:ea typeface="Arial"/>
                <a:cs typeface="Arial"/>
              </a:defRPr>
            </a:pPr>
            <a:endParaRPr lang="en-US"/>
          </a:p>
        </c:txPr>
        <c:crossAx val="110270336"/>
        <c:crosses val="autoZero"/>
        <c:crossBetween val="between"/>
      </c:valAx>
      <c:spPr>
        <a:noFill/>
        <a:ln w="6379">
          <a:solidFill>
            <a:srgbClr val="808080"/>
          </a:solidFill>
          <a:prstDash val="solid"/>
        </a:ln>
      </c:spPr>
    </c:plotArea>
    <c:plotVisOnly val="1"/>
    <c:dispBlanksAs val="gap"/>
  </c:chart>
  <c:spPr>
    <a:gradFill flip="none" rotWithShape="1">
      <a:gsLst>
        <a:gs pos="0">
          <a:srgbClr val="9AB5E4"/>
        </a:gs>
        <a:gs pos="50000">
          <a:srgbClr val="C2D1ED"/>
        </a:gs>
        <a:gs pos="100000">
          <a:srgbClr val="E1E8F5"/>
        </a:gs>
      </a:gsLst>
      <a:lin ang="10800000" scaled="1"/>
      <a:tileRect/>
    </a:gradFill>
    <a:ln w="12700" cap="sq" cmpd="sng" algn="ctr">
      <a:solidFill>
        <a:schemeClr val="tx1"/>
      </a:solidFill>
      <a:prstDash val="solid"/>
      <a:miter lim="800000"/>
      <a:headEnd type="none" w="sm" len="sm"/>
      <a:tailEnd type="none" w="sm" len="sm"/>
    </a:ln>
  </c:spPr>
  <c:txPr>
    <a:bodyPr/>
    <a:lstStyle/>
    <a:p>
      <a:pPr>
        <a:defRPr sz="502" b="0" i="0" u="none" strike="noStrike" baseline="0">
          <a:solidFill>
            <a:srgbClr val="000000"/>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plotArea>
      <c:layout/>
      <c:scatterChart>
        <c:scatterStyle val="smoothMarker"/>
        <c:ser>
          <c:idx val="0"/>
          <c:order val="0"/>
          <c:tx>
            <c:strRef>
              <c:f>Sheet1!$B$1</c:f>
              <c:strCache>
                <c:ptCount val="1"/>
                <c:pt idx="0">
                  <c:v>10%</c:v>
                </c:pt>
              </c:strCache>
            </c:strRef>
          </c:tx>
          <c:spPr>
            <a:ln>
              <a:solidFill>
                <a:srgbClr val="C00000"/>
              </a:solidFill>
            </a:ln>
          </c:spPr>
          <c:marker>
            <c:symbol val="none"/>
          </c:marker>
          <c:dLbls>
            <c:dLbl>
              <c:idx val="2"/>
              <c:layout>
                <c:manualLayout>
                  <c:x val="-4.1666666666666664E-2"/>
                  <c:y val="-3.6478424591628346E-2"/>
                </c:manualLayout>
              </c:layout>
              <c:spPr/>
              <c:txPr>
                <a:bodyPr/>
                <a:lstStyle/>
                <a:p>
                  <a:pPr>
                    <a:defRPr/>
                  </a:pPr>
                  <a:endParaRPr lang="en-US"/>
                </a:p>
              </c:txPr>
              <c:dLblPos val="r"/>
              <c:showVal val="1"/>
            </c:dLbl>
            <c:dLbl>
              <c:idx val="8"/>
              <c:layout>
                <c:manualLayout>
                  <c:x val="-3.7037037037037056E-2"/>
                  <c:y val="-3.3672391930733854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_("$"* #,##0.00_);_("$"* \(#,##0.00\);_("$"* "-"??_);_(@_)</c:formatCode>
                <c:ptCount val="11"/>
                <c:pt idx="0">
                  <c:v>1</c:v>
                </c:pt>
                <c:pt idx="1">
                  <c:v>0.90909090909090906</c:v>
                </c:pt>
                <c:pt idx="2">
                  <c:v>0.82644628099173523</c:v>
                </c:pt>
                <c:pt idx="3">
                  <c:v>0.75131480090157765</c:v>
                </c:pt>
                <c:pt idx="4">
                  <c:v>0.68301345536507063</c:v>
                </c:pt>
                <c:pt idx="5">
                  <c:v>0.62092132305915515</c:v>
                </c:pt>
                <c:pt idx="6">
                  <c:v>0.56447393005377744</c:v>
                </c:pt>
                <c:pt idx="7">
                  <c:v>0.51315811823070645</c:v>
                </c:pt>
                <c:pt idx="8">
                  <c:v>0.46650738020973326</c:v>
                </c:pt>
                <c:pt idx="9">
                  <c:v>0.42409761837248477</c:v>
                </c:pt>
                <c:pt idx="10">
                  <c:v>0.38554328942953148</c:v>
                </c:pt>
              </c:numCache>
            </c:numRef>
          </c:yVal>
          <c:smooth val="1"/>
        </c:ser>
        <c:axId val="111254912"/>
        <c:axId val="111277184"/>
      </c:scatterChart>
      <c:valAx>
        <c:axId val="111254912"/>
        <c:scaling>
          <c:orientation val="minMax"/>
          <c:max val="10"/>
        </c:scaling>
        <c:axPos val="b"/>
        <c:numFmt formatCode="General" sourceLinked="1"/>
        <c:tickLblPos val="nextTo"/>
        <c:txPr>
          <a:bodyPr rot="0" vert="horz"/>
          <a:lstStyle/>
          <a:p>
            <a:pPr>
              <a:defRPr sz="1800" b="0" i="0" u="none" strike="noStrike" baseline="0">
                <a:solidFill>
                  <a:srgbClr val="000000"/>
                </a:solidFill>
                <a:latin typeface="Calibri"/>
                <a:ea typeface="Calibri"/>
                <a:cs typeface="Calibri"/>
              </a:defRPr>
            </a:pPr>
            <a:endParaRPr lang="en-US"/>
          </a:p>
        </c:txPr>
        <c:crossAx val="111277184"/>
        <c:crosses val="autoZero"/>
        <c:crossBetween val="midCat"/>
      </c:valAx>
      <c:valAx>
        <c:axId val="111277184"/>
        <c:scaling>
          <c:orientation val="minMax"/>
        </c:scaling>
        <c:axPos val="l"/>
        <c:majorGridlines/>
        <c:numFmt formatCode="_(&quot;$&quot;* #,##0.00_);_(&quot;$&quot;* \(#,##0.00\);_(&quot;$&quot;* &quot;-&quot;??_);_(@_)" sourceLinked="1"/>
        <c:tickLblPos val="nextTo"/>
        <c:crossAx val="111254912"/>
        <c:crosses val="autoZero"/>
        <c:crossBetween val="midCat"/>
      </c:valAx>
      <c:spPr>
        <a:noFill/>
        <a:ln w="25398">
          <a:noFill/>
        </a:ln>
      </c:spPr>
    </c:plotArea>
    <c:legend>
      <c:legendPos val="r"/>
      <c:layout/>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scatterChart>
        <c:scatterStyle val="smoothMarker"/>
        <c:ser>
          <c:idx val="0"/>
          <c:order val="0"/>
          <c:tx>
            <c:strRef>
              <c:f>Sheet1!$B$1</c:f>
              <c:strCache>
                <c:ptCount val="1"/>
                <c:pt idx="0">
                  <c:v>5%</c:v>
                </c:pt>
              </c:strCache>
            </c:strRef>
          </c:tx>
          <c:marker>
            <c:symbol val="none"/>
          </c:marker>
          <c:dLbls>
            <c:dLbl>
              <c:idx val="8"/>
              <c:layout>
                <c:manualLayout>
                  <c:x val="-2.4691358024691391E-2"/>
                  <c:y val="-2.2448261287155939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Sheet1!$B$2:$B$12</c:f>
              <c:numCache>
                <c:formatCode>_("$"* #,##0.00_);_("$"* \(#,##0.00\);_("$"* "-"??_);_(@_)</c:formatCode>
                <c:ptCount val="11"/>
                <c:pt idx="0">
                  <c:v>1</c:v>
                </c:pt>
                <c:pt idx="1">
                  <c:v>0.95238095238095233</c:v>
                </c:pt>
                <c:pt idx="2">
                  <c:v>0.90702947845805004</c:v>
                </c:pt>
                <c:pt idx="3">
                  <c:v>0.86383759853147624</c:v>
                </c:pt>
                <c:pt idx="4">
                  <c:v>0.82270247479188219</c:v>
                </c:pt>
                <c:pt idx="5">
                  <c:v>0.78352616646845896</c:v>
                </c:pt>
                <c:pt idx="6">
                  <c:v>0.74621539663662761</c:v>
                </c:pt>
                <c:pt idx="7">
                  <c:v>0.7106813301301218</c:v>
                </c:pt>
                <c:pt idx="8">
                  <c:v>0.67683936202868766</c:v>
                </c:pt>
                <c:pt idx="9">
                  <c:v>0.64460891621779792</c:v>
                </c:pt>
                <c:pt idx="10">
                  <c:v>0.61391325354075954</c:v>
                </c:pt>
              </c:numCache>
            </c:numRef>
          </c:yVal>
          <c:smooth val="1"/>
        </c:ser>
        <c:ser>
          <c:idx val="1"/>
          <c:order val="1"/>
          <c:tx>
            <c:strRef>
              <c:f>Sheet1!$C$1</c:f>
              <c:strCache>
                <c:ptCount val="1"/>
                <c:pt idx="0">
                  <c:v>10%</c:v>
                </c:pt>
              </c:strCache>
            </c:strRef>
          </c:tx>
          <c:marker>
            <c:symbol val="none"/>
          </c:marker>
          <c:dLbls>
            <c:dLbl>
              <c:idx val="8"/>
              <c:layout>
                <c:manualLayout>
                  <c:x val="-2.7777777777777832E-2"/>
                  <c:y val="-3.9284457252522831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Sheet1!$C$2:$C$12</c:f>
              <c:numCache>
                <c:formatCode>_("$"* #,##0.00_);_("$"* \(#,##0.00\);_("$"* "-"??_);_(@_)</c:formatCode>
                <c:ptCount val="11"/>
                <c:pt idx="0">
                  <c:v>1</c:v>
                </c:pt>
                <c:pt idx="1">
                  <c:v>0.90909090909090906</c:v>
                </c:pt>
                <c:pt idx="2">
                  <c:v>0.82644628099173523</c:v>
                </c:pt>
                <c:pt idx="3">
                  <c:v>0.75131480090157765</c:v>
                </c:pt>
                <c:pt idx="4">
                  <c:v>0.68301345536507063</c:v>
                </c:pt>
                <c:pt idx="5">
                  <c:v>0.62092132305915515</c:v>
                </c:pt>
                <c:pt idx="6">
                  <c:v>0.56447393005377744</c:v>
                </c:pt>
                <c:pt idx="7">
                  <c:v>0.51315811823070645</c:v>
                </c:pt>
                <c:pt idx="8">
                  <c:v>0.46650738020973326</c:v>
                </c:pt>
                <c:pt idx="9">
                  <c:v>0.42409761837248477</c:v>
                </c:pt>
                <c:pt idx="10">
                  <c:v>0.38554328942953148</c:v>
                </c:pt>
              </c:numCache>
            </c:numRef>
          </c:yVal>
          <c:smooth val="1"/>
        </c:ser>
        <c:ser>
          <c:idx val="2"/>
          <c:order val="2"/>
          <c:tx>
            <c:strRef>
              <c:f>Sheet1!$D$1</c:f>
              <c:strCache>
                <c:ptCount val="1"/>
                <c:pt idx="0">
                  <c:v>15%</c:v>
                </c:pt>
              </c:strCache>
            </c:strRef>
          </c:tx>
          <c:marker>
            <c:symbol val="none"/>
          </c:marker>
          <c:dLbls>
            <c:dLbl>
              <c:idx val="8"/>
              <c:layout>
                <c:manualLayout>
                  <c:x val="-5.0925925925925923E-2"/>
                  <c:y val="3.3672391930733854E-2"/>
                </c:manualLayout>
              </c:layout>
              <c:spPr/>
              <c:txPr>
                <a:bodyPr/>
                <a:lstStyle/>
                <a:p>
                  <a:pPr>
                    <a:defRPr/>
                  </a:pPr>
                  <a:endParaRPr lang="en-US"/>
                </a:p>
              </c:txPr>
              <c:dLblPos val="r"/>
              <c:showVal val="1"/>
            </c:dLbl>
            <c:delete val="1"/>
          </c:dLbls>
          <c:xVal>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xVal>
          <c:yVal>
            <c:numRef>
              <c:f>Sheet1!$D$2:$D$12</c:f>
              <c:numCache>
                <c:formatCode>_("$"* #,##0.00_);_("$"* \(#,##0.00\);_("$"* "-"??_);_(@_)</c:formatCode>
                <c:ptCount val="11"/>
                <c:pt idx="0">
                  <c:v>1</c:v>
                </c:pt>
                <c:pt idx="1">
                  <c:v>0.86956521739130466</c:v>
                </c:pt>
                <c:pt idx="2">
                  <c:v>0.75614366729678684</c:v>
                </c:pt>
                <c:pt idx="3">
                  <c:v>0.65751623243198853</c:v>
                </c:pt>
                <c:pt idx="4">
                  <c:v>0.57175324559303364</c:v>
                </c:pt>
                <c:pt idx="5">
                  <c:v>0.49717673529829004</c:v>
                </c:pt>
                <c:pt idx="6">
                  <c:v>0.43232759591155667</c:v>
                </c:pt>
                <c:pt idx="7">
                  <c:v>0.3759370399230928</c:v>
                </c:pt>
                <c:pt idx="8">
                  <c:v>0.32690177384616775</c:v>
                </c:pt>
                <c:pt idx="9">
                  <c:v>0.2842624120401458</c:v>
                </c:pt>
                <c:pt idx="10">
                  <c:v>0.24718470612186591</c:v>
                </c:pt>
              </c:numCache>
            </c:numRef>
          </c:yVal>
          <c:smooth val="1"/>
        </c:ser>
        <c:axId val="111784704"/>
        <c:axId val="111786240"/>
      </c:scatterChart>
      <c:valAx>
        <c:axId val="111784704"/>
        <c:scaling>
          <c:orientation val="minMax"/>
          <c:max val="10"/>
        </c:scaling>
        <c:axPos val="b"/>
        <c:numFmt formatCode="General" sourceLinked="1"/>
        <c:tickLblPos val="nextTo"/>
        <c:txPr>
          <a:bodyPr rot="0" vert="horz"/>
          <a:lstStyle/>
          <a:p>
            <a:pPr>
              <a:defRPr sz="1800" b="0" i="0" u="none" strike="noStrike" baseline="0">
                <a:solidFill>
                  <a:srgbClr val="000000"/>
                </a:solidFill>
                <a:latin typeface="Calibri"/>
                <a:ea typeface="Calibri"/>
                <a:cs typeface="Calibri"/>
              </a:defRPr>
            </a:pPr>
            <a:endParaRPr lang="en-US"/>
          </a:p>
        </c:txPr>
        <c:crossAx val="111786240"/>
        <c:crosses val="autoZero"/>
        <c:crossBetween val="midCat"/>
      </c:valAx>
      <c:valAx>
        <c:axId val="111786240"/>
        <c:scaling>
          <c:orientation val="minMax"/>
        </c:scaling>
        <c:axPos val="l"/>
        <c:majorGridlines/>
        <c:numFmt formatCode="_(&quot;$&quot;* #,##0.00_);_(&quot;$&quot;* \(#,##0.00\);_(&quot;$&quot;* &quot;-&quot;??_);_(@_)" sourceLinked="1"/>
        <c:tickLblPos val="nextTo"/>
        <c:crossAx val="111784704"/>
        <c:crosses val="autoZero"/>
        <c:crossBetween val="midCat"/>
      </c:valAx>
      <c:spPr>
        <a:noFill/>
        <a:ln w="25398">
          <a:noFill/>
        </a:ln>
      </c:spPr>
    </c:plotArea>
    <c:legend>
      <c:legendPos val="r"/>
      <c:layout/>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strRef>
              <c:f>Sheet1!$B$1</c:f>
              <c:strCache>
                <c:ptCount val="1"/>
                <c:pt idx="0">
                  <c:v>Column1</c:v>
                </c:pt>
              </c:strCache>
            </c:strRef>
          </c:tx>
          <c:cat>
            <c:numRef>
              <c:f>Sheet1!$A$2:$A$8</c:f>
              <c:numCache>
                <c:formatCode>General</c:formatCode>
                <c:ptCount val="7"/>
                <c:pt idx="0">
                  <c:v>0</c:v>
                </c:pt>
                <c:pt idx="1">
                  <c:v>1</c:v>
                </c:pt>
                <c:pt idx="2">
                  <c:v>2</c:v>
                </c:pt>
                <c:pt idx="3">
                  <c:v>3</c:v>
                </c:pt>
                <c:pt idx="4">
                  <c:v>4</c:v>
                </c:pt>
                <c:pt idx="5">
                  <c:v>5</c:v>
                </c:pt>
                <c:pt idx="6">
                  <c:v>6</c:v>
                </c:pt>
              </c:numCache>
            </c:numRef>
          </c:cat>
          <c:val>
            <c:numRef>
              <c:f>Sheet1!$B$2:$B$8</c:f>
              <c:numCache>
                <c:formatCode>General</c:formatCode>
                <c:ptCount val="7"/>
                <c:pt idx="0">
                  <c:v>20</c:v>
                </c:pt>
                <c:pt idx="6">
                  <c:v>60</c:v>
                </c:pt>
              </c:numCache>
            </c:numRef>
          </c:val>
        </c:ser>
        <c:axId val="112197632"/>
        <c:axId val="112199168"/>
      </c:barChart>
      <c:catAx>
        <c:axId val="112197632"/>
        <c:scaling>
          <c:orientation val="minMax"/>
        </c:scaling>
        <c:axPos val="b"/>
        <c:numFmt formatCode="General" sourceLinked="1"/>
        <c:tickLblPos val="nextTo"/>
        <c:crossAx val="112199168"/>
        <c:crosses val="autoZero"/>
        <c:auto val="1"/>
        <c:lblAlgn val="ctr"/>
        <c:lblOffset val="100"/>
      </c:catAx>
      <c:valAx>
        <c:axId val="112199168"/>
        <c:scaling>
          <c:orientation val="minMax"/>
        </c:scaling>
        <c:axPos val="l"/>
        <c:majorGridlines/>
        <c:numFmt formatCode="General" sourceLinked="1"/>
        <c:tickLblPos val="nextTo"/>
        <c:crossAx val="112197632"/>
        <c:crosses val="autoZero"/>
        <c:crossBetween val="between"/>
      </c:valAx>
      <c:spPr>
        <a:noFill/>
        <a:ln w="25398">
          <a:noFill/>
        </a:ln>
      </c:spPr>
    </c:plotArea>
    <c:plotVisOnly val="1"/>
    <c:dispBlanksAs val="gap"/>
  </c:chart>
  <c:txPr>
    <a:bodyPr/>
    <a:lstStyle/>
    <a:p>
      <a:pPr>
        <a:defRPr sz="1800"/>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0.17593</cdr:x>
      <cdr:y>0.21887</cdr:y>
    </cdr:from>
    <cdr:to>
      <cdr:x>0.5463</cdr:x>
      <cdr:y>0.4209</cdr:y>
    </cdr:to>
    <cdr:sp macro="" textlink="">
      <cdr:nvSpPr>
        <cdr:cNvPr id="3" name="TextBox 2"/>
        <cdr:cNvSpPr txBox="1"/>
      </cdr:nvSpPr>
      <cdr:spPr>
        <a:xfrm xmlns:a="http://schemas.openxmlformats.org/drawingml/2006/main">
          <a:off x="1447800" y="990600"/>
          <a:ext cx="30480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0.17593</cdr:x>
      <cdr:y>0.21887</cdr:y>
    </cdr:from>
    <cdr:to>
      <cdr:x>0.5463</cdr:x>
      <cdr:y>0.4209</cdr:y>
    </cdr:to>
    <cdr:sp macro="" textlink="">
      <cdr:nvSpPr>
        <cdr:cNvPr id="3" name="TextBox 2"/>
        <cdr:cNvSpPr txBox="1"/>
      </cdr:nvSpPr>
      <cdr:spPr>
        <a:xfrm xmlns:a="http://schemas.openxmlformats.org/drawingml/2006/main">
          <a:off x="1447800" y="990600"/>
          <a:ext cx="30480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482C421-4A18-4B91-9CE7-B6B9C58FEB29}" type="datetimeFigureOut">
              <a:rPr lang="en-US"/>
              <a:pPr>
                <a:defRPr/>
              </a:pPr>
              <a:t>9/2/2011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5576598-77FD-4477-8832-9CCFB1C71F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a:t>
            </a:r>
            <a:r>
              <a:rPr lang="en-US" dirty="0" smtClean="0"/>
              <a:t>2011</a:t>
            </a: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9FC444-DB74-43CD-AC25-0F43A1320663}"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p>
          <a:p>
            <a:pPr>
              <a:spcBef>
                <a:spcPct val="0"/>
              </a:spcBef>
            </a:pPr>
            <a:r>
              <a:rPr lang="en-US" dirty="0" smtClean="0"/>
              <a:t>This relationship can be expressed as:</a:t>
            </a:r>
            <a:r>
              <a:rPr lang="en-US" baseline="0" dirty="0" smtClean="0"/>
              <a:t> </a:t>
            </a:r>
          </a:p>
          <a:p>
            <a:pPr>
              <a:spcBef>
                <a:spcPct val="0"/>
              </a:spcBef>
            </a:pPr>
            <a:r>
              <a:rPr lang="en-US" dirty="0" smtClean="0"/>
              <a:t>Principal * (1 + Annual Interest Rate)</a:t>
            </a:r>
            <a:r>
              <a:rPr lang="en-US" baseline="30000" dirty="0" smtClean="0"/>
              <a:t>Time in Years</a:t>
            </a:r>
            <a:r>
              <a:rPr lang="en-US" baseline="0" dirty="0" smtClean="0"/>
              <a:t> </a:t>
            </a:r>
            <a:r>
              <a:rPr lang="en-US" dirty="0" smtClean="0"/>
              <a:t>$1*(1+.10)</a:t>
            </a:r>
            <a:r>
              <a:rPr lang="en-US" baseline="30000" dirty="0" smtClean="0"/>
              <a:t>3</a:t>
            </a:r>
            <a:r>
              <a:rPr lang="en-US" dirty="0" smtClean="0"/>
              <a:t> = $1.33</a:t>
            </a:r>
          </a:p>
          <a:p>
            <a:pPr>
              <a:spcBef>
                <a:spcPct val="0"/>
              </a:spcBef>
            </a:pPr>
            <a:endParaRPr lang="en-US" dirty="0" smtClean="0"/>
          </a:p>
          <a:p>
            <a:pPr>
              <a:spcBef>
                <a:spcPct val="0"/>
              </a:spcBef>
            </a:pPr>
            <a:r>
              <a:rPr lang="en-US" dirty="0" smtClean="0"/>
              <a:t>The formula saves us from having to make a separate calculation for each year. </a:t>
            </a: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FB7CB1-A4D1-42F7-8CA5-B05BC88F4AD4}"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solidFill>
                <a:srgbClr val="FF0000"/>
              </a:solidFill>
            </a:endParaRPr>
          </a:p>
          <a:p>
            <a:pPr>
              <a:spcBef>
                <a:spcPct val="0"/>
              </a:spcBef>
            </a:pPr>
            <a:r>
              <a:rPr lang="en-US" dirty="0" smtClean="0">
                <a:solidFill>
                  <a:srgbClr val="FF0000"/>
                </a:solidFill>
              </a:rPr>
              <a:t>The X-Axis  represents Time in Years</a:t>
            </a:r>
          </a:p>
          <a:p>
            <a:pPr>
              <a:spcBef>
                <a:spcPct val="0"/>
              </a:spcBef>
            </a:pPr>
            <a:r>
              <a:rPr lang="en-US" dirty="0" smtClean="0">
                <a:solidFill>
                  <a:srgbClr val="FF0000"/>
                </a:solidFill>
              </a:rPr>
              <a:t>As time increases, Future Value of $1 Increases</a:t>
            </a:r>
          </a:p>
          <a:p>
            <a:pPr>
              <a:spcBef>
                <a:spcPct val="0"/>
              </a:spcBef>
            </a:pPr>
            <a:endParaRPr lang="en-US" dirty="0" smtClean="0"/>
          </a:p>
          <a:p>
            <a:pPr>
              <a:spcBef>
                <a:spcPct val="0"/>
              </a:spcBef>
            </a:pPr>
            <a:r>
              <a:rPr lang="en-US" dirty="0" smtClean="0"/>
              <a:t>After 2 years at 10% our dollar is worth $1.21, and after 8 years at 10% it is worth $2.14.</a:t>
            </a:r>
          </a:p>
          <a:p>
            <a:pPr>
              <a:spcBef>
                <a:spcPct val="0"/>
              </a:spcBef>
            </a:pPr>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FBA2F4-1E5A-4B3D-B02F-3F82F1D4A154}"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a:t>
            </a:r>
            <a:r>
              <a:rPr lang="en-US" b="1" dirty="0" smtClean="0"/>
              <a:t>1:  </a:t>
            </a:r>
          </a:p>
          <a:p>
            <a:pPr>
              <a:spcBef>
                <a:spcPct val="0"/>
              </a:spcBef>
            </a:pPr>
            <a:endParaRPr lang="en-US" b="1" dirty="0" smtClean="0"/>
          </a:p>
          <a:p>
            <a:pPr>
              <a:spcBef>
                <a:spcPct val="0"/>
              </a:spcBef>
            </a:pPr>
            <a:r>
              <a:rPr lang="en-US" b="1" dirty="0" smtClean="0"/>
              <a:t>(1)  </a:t>
            </a:r>
            <a:fld id="{05762597-AAB8-443D-904F-D233742E98C6}" type="slidenum">
              <a:rPr lang="en-US" b="1" smtClean="0"/>
              <a:t>12</a:t>
            </a:fld>
            <a:fld id="{35586785-BEB7-4FE2-9084-83C6A071775A}" type="slidenum">
              <a:rPr lang="en-US" b="1" smtClean="0"/>
              <a:t>12</a:t>
            </a:fld>
            <a:fld id="{EE094B44-9DE0-405C-B9E6-BBAE50646854}" type="slidenum">
              <a:rPr lang="en-US" b="1" smtClean="0"/>
              <a:t>12</a:t>
            </a:fld>
            <a:r>
              <a:rPr lang="en-US" b="1" dirty="0" smtClean="0"/>
              <a:t> </a:t>
            </a:r>
            <a:r>
              <a:rPr lang="en-US" b="1" dirty="0" smtClean="0"/>
              <a:t>Explain future value (compound interest) </a:t>
            </a:r>
          </a:p>
          <a:p>
            <a:pPr>
              <a:spcBef>
                <a:spcPct val="0"/>
              </a:spcBef>
            </a:pPr>
            <a:endParaRPr lang="en-US" dirty="0" smtClean="0">
              <a:solidFill>
                <a:srgbClr val="FF0000"/>
              </a:solidFill>
            </a:endParaRPr>
          </a:p>
          <a:p>
            <a:pPr>
              <a:spcBef>
                <a:spcPct val="0"/>
              </a:spcBef>
            </a:pPr>
            <a:r>
              <a:rPr lang="en-US" dirty="0" smtClean="0">
                <a:solidFill>
                  <a:srgbClr val="FF0000"/>
                </a:solidFill>
              </a:rPr>
              <a:t>Again, the X-Axis  represents Time in Years. </a:t>
            </a:r>
          </a:p>
          <a:p>
            <a:pPr>
              <a:spcBef>
                <a:spcPct val="0"/>
              </a:spcBef>
            </a:pPr>
            <a:r>
              <a:rPr lang="en-US" dirty="0" smtClean="0">
                <a:solidFill>
                  <a:srgbClr val="FF0000"/>
                </a:solidFill>
              </a:rPr>
              <a:t>Here we show the future value of $1 at three interest rates:  5%, 10% and 15%.  </a:t>
            </a:r>
          </a:p>
          <a:p>
            <a:pPr>
              <a:spcBef>
                <a:spcPct val="0"/>
              </a:spcBef>
            </a:pPr>
            <a:endParaRPr lang="en-US" dirty="0" smtClean="0">
              <a:solidFill>
                <a:srgbClr val="FF0000"/>
              </a:solidFill>
            </a:endParaRPr>
          </a:p>
          <a:p>
            <a:pPr>
              <a:spcBef>
                <a:spcPct val="0"/>
              </a:spcBef>
            </a:pPr>
            <a:r>
              <a:rPr lang="en-US" dirty="0" smtClean="0">
                <a:solidFill>
                  <a:srgbClr val="FF0000"/>
                </a:solidFill>
              </a:rPr>
              <a:t>As interest rate increases, Future Value of $1 increases. </a:t>
            </a:r>
            <a:r>
              <a:rPr lang="en-US" dirty="0" smtClean="0"/>
              <a:t>A higher interest rate causes the future value to increase more in the same 8 years. </a:t>
            </a:r>
          </a:p>
          <a:p>
            <a:pPr>
              <a:spcBef>
                <a:spcPct val="0"/>
              </a:spcBef>
            </a:pPr>
            <a:endParaRPr lang="en-US" dirty="0" smtClean="0"/>
          </a:p>
          <a:p>
            <a:pPr>
              <a:spcBef>
                <a:spcPct val="0"/>
              </a:spcBef>
            </a:pPr>
            <a:r>
              <a:rPr lang="en-US" dirty="0" smtClean="0"/>
              <a:t>At 5%, the dollar grows to only $1.48 in 8 years.  </a:t>
            </a:r>
          </a:p>
          <a:p>
            <a:pPr>
              <a:spcBef>
                <a:spcPct val="0"/>
              </a:spcBef>
            </a:pPr>
            <a:r>
              <a:rPr lang="en-US" dirty="0" smtClean="0"/>
              <a:t>At 10%, it grows to $2.14, and at 15% it grows to $3.06.  </a:t>
            </a:r>
          </a:p>
          <a:p>
            <a:pPr>
              <a:spcBef>
                <a:spcPct val="0"/>
              </a:spcBef>
            </a:pPr>
            <a:endParaRPr lang="en-US" dirty="0" smtClean="0">
              <a:solidFill>
                <a:srgbClr val="FF0000"/>
              </a:solidFill>
            </a:endParaRPr>
          </a:p>
          <a:p>
            <a:pPr>
              <a:spcBef>
                <a:spcPct val="0"/>
              </a:spcBef>
            </a:pP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9E61F1-D7DA-4353-989E-D8D5DBB3F11B}"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solidFill>
                <a:srgbClr val="FF0000"/>
              </a:solidFill>
            </a:endParaRPr>
          </a:p>
          <a:p>
            <a:pPr>
              <a:spcBef>
                <a:spcPct val="0"/>
              </a:spcBef>
            </a:pPr>
            <a:r>
              <a:rPr lang="en-US" dirty="0" smtClean="0">
                <a:solidFill>
                  <a:srgbClr val="FF0000"/>
                </a:solidFill>
              </a:rPr>
              <a:t>The future value table is useful because it allows us to calculate present value without memorizing the formula. It contains pre-calculated factors for each interest rate and number of years.</a:t>
            </a:r>
          </a:p>
          <a:p>
            <a:pPr>
              <a:spcBef>
                <a:spcPct val="0"/>
              </a:spcBef>
            </a:pPr>
            <a:r>
              <a:rPr lang="en-US" dirty="0" smtClean="0">
                <a:solidFill>
                  <a:srgbClr val="FF0000"/>
                </a:solidFill>
              </a:rPr>
              <a:t> It takes the focus off of memorizing the formula and instead emphasizes the key variables: number of years and interest rates.  We have already seen how significantly these two variables affect the outcome. </a:t>
            </a:r>
          </a:p>
          <a:p>
            <a:pPr>
              <a:spcBef>
                <a:spcPct val="0"/>
              </a:spcBef>
            </a:pPr>
            <a:endParaRPr lang="en-US" dirty="0" smtClean="0">
              <a:solidFill>
                <a:srgbClr val="FF0000"/>
              </a:solidFill>
            </a:endParaRPr>
          </a:p>
          <a:p>
            <a:pPr>
              <a:spcBef>
                <a:spcPct val="0"/>
              </a:spcBef>
            </a:pPr>
            <a:r>
              <a:rPr lang="en-US" dirty="0" smtClean="0">
                <a:solidFill>
                  <a:srgbClr val="FF0000"/>
                </a:solidFill>
              </a:rPr>
              <a:t>The column headings represent interest rates while the rows represent number of periods.  Using our previous example, $1 at 10% for 8 years, we first find the interest rate of 10% at the top of the chart.  Then we move down 8 rows to find the factor that represents 10% for 8 years.  We can see that it is 2.144.  If we multiply that times our principal amount of $1, we get $2.14.</a:t>
            </a:r>
          </a:p>
          <a:p>
            <a:pPr>
              <a:spcBef>
                <a:spcPct val="0"/>
              </a:spcBef>
            </a:pPr>
            <a:endParaRPr lang="en-US" dirty="0" smtClean="0">
              <a:solidFill>
                <a:srgbClr val="FF0000"/>
              </a:solidFill>
            </a:endParaRPr>
          </a:p>
          <a:p>
            <a:pPr>
              <a:spcBef>
                <a:spcPct val="0"/>
              </a:spcBef>
            </a:pPr>
            <a:r>
              <a:rPr lang="en-US" dirty="0" smtClean="0"/>
              <a:t>What would be the factor for 12%, 5 years? (1.762)</a:t>
            </a:r>
          </a:p>
          <a:p>
            <a:pPr>
              <a:spcBef>
                <a:spcPct val="0"/>
              </a:spcBef>
            </a:pPr>
            <a:r>
              <a:rPr lang="en-US" dirty="0" smtClean="0"/>
              <a:t>For 4%, 4 years? (1.170)</a:t>
            </a: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5B7C46-9706-4512-A5EF-648937080FE0}"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Q. How does compound interest differ from simple interest? </a:t>
            </a:r>
          </a:p>
          <a:p>
            <a:pPr>
              <a:spcBef>
                <a:spcPct val="0"/>
              </a:spcBef>
            </a:pPr>
            <a:r>
              <a:rPr lang="en-US" dirty="0" smtClean="0"/>
              <a:t>A. Compound interest means that interest is earned on both principal and interest.  Compound interest will yield a higher return.</a:t>
            </a:r>
          </a:p>
          <a:p>
            <a:pPr>
              <a:spcBef>
                <a:spcPct val="0"/>
              </a:spcBef>
            </a:pPr>
            <a:endParaRPr lang="en-US" dirty="0" smtClean="0"/>
          </a:p>
          <a:p>
            <a:pPr>
              <a:spcBef>
                <a:spcPct val="0"/>
              </a:spcBef>
            </a:pPr>
            <a:r>
              <a:rPr lang="en-US" dirty="0" smtClean="0"/>
              <a:t>Q. How does number of years affect the future value of an investment?  </a:t>
            </a:r>
          </a:p>
          <a:p>
            <a:pPr>
              <a:spcBef>
                <a:spcPct val="0"/>
              </a:spcBef>
            </a:pPr>
            <a:r>
              <a:rPr lang="en-US" dirty="0" smtClean="0"/>
              <a:t>A. The more years that the investment is earning and compounding interest, the higher the future value will be.</a:t>
            </a:r>
          </a:p>
          <a:p>
            <a:pPr>
              <a:spcBef>
                <a:spcPct val="0"/>
              </a:spcBef>
            </a:pPr>
            <a:endParaRPr lang="en-US" dirty="0"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FC872E-4469-47D6-8011-C4EED9EB70C8}"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i="0" dirty="0" smtClean="0"/>
              <a:t>Activity step 2:  demonstration problem</a:t>
            </a:r>
          </a:p>
          <a:p>
            <a:pPr>
              <a:spcBef>
                <a:spcPct val="0"/>
              </a:spcBef>
            </a:pPr>
            <a:endParaRPr lang="en-US" dirty="0" smtClean="0"/>
          </a:p>
          <a:p>
            <a:pPr>
              <a:spcBef>
                <a:spcPct val="0"/>
              </a:spcBef>
            </a:pPr>
            <a:r>
              <a:rPr lang="en-US" dirty="0" smtClean="0"/>
              <a:t>If I invest $50,000 today at 8%, what will it be worth in 10 years?</a:t>
            </a:r>
          </a:p>
          <a:p>
            <a:pPr>
              <a:spcBef>
                <a:spcPct val="0"/>
              </a:spcBef>
            </a:pPr>
            <a:r>
              <a:rPr lang="en-US" dirty="0" smtClean="0"/>
              <a:t>There are three basic steps to follow in any time value of money problem:</a:t>
            </a:r>
          </a:p>
          <a:p>
            <a:pPr>
              <a:spcBef>
                <a:spcPct val="0"/>
              </a:spcBef>
            </a:pPr>
            <a:endParaRPr lang="en-US" dirty="0" smtClean="0"/>
          </a:p>
          <a:p>
            <a:pPr>
              <a:spcBef>
                <a:spcPct val="0"/>
              </a:spcBef>
            </a:pPr>
            <a:r>
              <a:rPr lang="en-US" dirty="0" smtClean="0"/>
              <a:t>Steps 1:  Identify the key variables.  The key variables are:</a:t>
            </a:r>
          </a:p>
          <a:p>
            <a:pPr lvl="2">
              <a:spcBef>
                <a:spcPct val="0"/>
              </a:spcBef>
            </a:pPr>
            <a:r>
              <a:rPr lang="en-US" dirty="0" smtClean="0"/>
              <a:t>Cash flow</a:t>
            </a:r>
          </a:p>
          <a:p>
            <a:pPr lvl="2">
              <a:spcBef>
                <a:spcPct val="0"/>
              </a:spcBef>
            </a:pPr>
            <a:r>
              <a:rPr lang="en-US" dirty="0" smtClean="0"/>
              <a:t>Interest rate</a:t>
            </a:r>
          </a:p>
          <a:p>
            <a:pPr lvl="2">
              <a:spcBef>
                <a:spcPct val="0"/>
              </a:spcBef>
            </a:pPr>
            <a:r>
              <a:rPr lang="en-US" dirty="0" smtClean="0"/>
              <a:t>And Time in years</a:t>
            </a:r>
          </a:p>
          <a:p>
            <a:pPr>
              <a:spcBef>
                <a:spcPct val="0"/>
              </a:spcBef>
            </a:pPr>
            <a:endParaRPr lang="en-US" dirty="0" smtClean="0"/>
          </a:p>
          <a:p>
            <a:pPr>
              <a:spcBef>
                <a:spcPct val="0"/>
              </a:spcBef>
            </a:pPr>
            <a:r>
              <a:rPr lang="en-US" dirty="0" smtClean="0"/>
              <a:t>Step 2: Build a timeline.  We will show this in just a moment.  The timeline will help us visualize the cash flows and will help us to choose the correct factor from the table.</a:t>
            </a:r>
          </a:p>
          <a:p>
            <a:pPr>
              <a:spcBef>
                <a:spcPct val="0"/>
              </a:spcBef>
            </a:pPr>
            <a:endParaRPr lang="en-US" dirty="0" smtClean="0"/>
          </a:p>
          <a:p>
            <a:pPr>
              <a:spcBef>
                <a:spcPct val="0"/>
              </a:spcBef>
            </a:pPr>
            <a:r>
              <a:rPr lang="en-US" dirty="0" smtClean="0"/>
              <a:t>Step 3:  Multiply cash flow by FV factor from the Table.  </a:t>
            </a:r>
          </a:p>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26ACDD-1950-4611-9DE6-06F1A8A76A7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2:  demonstration problem</a:t>
            </a:r>
          </a:p>
          <a:p>
            <a:pPr>
              <a:spcBef>
                <a:spcPct val="0"/>
              </a:spcBef>
            </a:pPr>
            <a:endParaRPr lang="en-US" b="1" dirty="0" smtClean="0"/>
          </a:p>
          <a:p>
            <a:pPr>
              <a:spcBef>
                <a:spcPct val="0"/>
              </a:spcBef>
            </a:pPr>
            <a:r>
              <a:rPr lang="en-US" dirty="0" smtClean="0"/>
              <a:t>The key variables are cash flows, interest rate, and time in years.  </a:t>
            </a:r>
          </a:p>
          <a:p>
            <a:pPr>
              <a:spcBef>
                <a:spcPct val="0"/>
              </a:spcBef>
            </a:pPr>
            <a:endParaRPr lang="en-US" dirty="0" smtClean="0"/>
          </a:p>
          <a:p>
            <a:pPr>
              <a:spcBef>
                <a:spcPct val="0"/>
              </a:spcBef>
            </a:pPr>
            <a:r>
              <a:rPr lang="en-US" dirty="0" smtClean="0"/>
              <a:t>Cash Flows.  The cash flows are:</a:t>
            </a:r>
          </a:p>
          <a:p>
            <a:pPr lvl="1">
              <a:spcBef>
                <a:spcPct val="0"/>
              </a:spcBef>
            </a:pPr>
            <a:r>
              <a:rPr lang="en-US" dirty="0" smtClean="0"/>
              <a:t>$50,000 to be paid now.  (Cash Payments are negative numbers) and some unknown amount to be received ten years in the future.  (Cash Receipts are positive numbers.)</a:t>
            </a:r>
          </a:p>
          <a:p>
            <a:pPr>
              <a:spcBef>
                <a:spcPct val="0"/>
              </a:spcBef>
            </a:pPr>
            <a:r>
              <a:rPr lang="en-US" dirty="0" smtClean="0"/>
              <a:t>Interest Rate = 8%</a:t>
            </a:r>
          </a:p>
          <a:p>
            <a:pPr>
              <a:spcBef>
                <a:spcPct val="0"/>
              </a:spcBef>
            </a:pPr>
            <a:r>
              <a:rPr lang="en-US" dirty="0" smtClean="0"/>
              <a:t>Time in Years = 10</a:t>
            </a:r>
          </a:p>
          <a:p>
            <a:pPr>
              <a:spcBef>
                <a:spcPct val="0"/>
              </a:spcBef>
            </a:pPr>
            <a:endParaRPr 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60B410-3FD2-4655-857C-3D19C30F8B76}"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2:  demonstration problem</a:t>
            </a:r>
          </a:p>
          <a:p>
            <a:pPr>
              <a:spcBef>
                <a:spcPct val="0"/>
              </a:spcBef>
            </a:pPr>
            <a:endParaRPr lang="en-US" b="1" dirty="0" smtClean="0"/>
          </a:p>
          <a:p>
            <a:pPr>
              <a:spcBef>
                <a:spcPct val="0"/>
              </a:spcBef>
            </a:pPr>
            <a:r>
              <a:rPr lang="en-US" dirty="0" smtClean="0"/>
              <a:t>The timeline, using a bar graph, gives us a visual representation of the cash flows. </a:t>
            </a:r>
          </a:p>
          <a:p>
            <a:pPr>
              <a:spcBef>
                <a:spcPct val="0"/>
              </a:spcBef>
            </a:pPr>
            <a:r>
              <a:rPr lang="en-US" dirty="0" smtClean="0"/>
              <a:t>The $50,000 to be invested now is represented by a negative </a:t>
            </a:r>
          </a:p>
          <a:p>
            <a:pPr>
              <a:spcBef>
                <a:spcPct val="0"/>
              </a:spcBef>
            </a:pP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E0892A-C2FF-4823-89F1-580611E93A26}"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2:  demonstration problem</a:t>
            </a:r>
          </a:p>
          <a:p>
            <a:pPr>
              <a:spcBef>
                <a:spcPct val="0"/>
              </a:spcBef>
            </a:pPr>
            <a:endParaRPr lang="en-US" b="1" dirty="0" smtClean="0"/>
          </a:p>
          <a:p>
            <a:pPr>
              <a:spcBef>
                <a:spcPct val="0"/>
              </a:spcBef>
            </a:pPr>
            <a:r>
              <a:rPr lang="en-US" dirty="0" smtClean="0">
                <a:solidFill>
                  <a:srgbClr val="FF0000"/>
                </a:solidFill>
              </a:rPr>
              <a:t>The Factor of $1 at 8% interest for 10 years is 2.159</a:t>
            </a:r>
          </a:p>
          <a:p>
            <a:pPr>
              <a:spcBef>
                <a:spcPct val="0"/>
              </a:spcBef>
            </a:pPr>
            <a:r>
              <a:rPr lang="en-US" dirty="0" smtClean="0">
                <a:solidFill>
                  <a:srgbClr val="FF0000"/>
                </a:solidFill>
              </a:rPr>
              <a:t>$50,000 * 2.159 =  $107,950.  This means that our $50,000  invested at 10% will grow to $107,950 at the end of 8 years.</a:t>
            </a:r>
          </a:p>
          <a:p>
            <a:pPr>
              <a:spcBef>
                <a:spcPct val="0"/>
              </a:spcBef>
            </a:pPr>
            <a:endParaRPr lang="en-US" dirty="0"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627B9B-4D1C-492B-A346-170B4C5E6518}"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2:  demonstration problem</a:t>
            </a:r>
          </a:p>
          <a:p>
            <a:pPr>
              <a:spcBef>
                <a:spcPct val="0"/>
              </a:spcBef>
            </a:pPr>
            <a:endParaRPr lang="en-US" b="1" dirty="0" smtClean="0"/>
          </a:p>
          <a:p>
            <a:pPr>
              <a:spcBef>
                <a:spcPct val="0"/>
              </a:spcBef>
            </a:pPr>
            <a:r>
              <a:rPr lang="en-US" dirty="0" smtClean="0"/>
              <a:t>The formula proves that the answer from the table is correct:</a:t>
            </a:r>
          </a:p>
          <a:p>
            <a:pPr>
              <a:spcBef>
                <a:spcPct val="0"/>
              </a:spcBef>
            </a:pPr>
            <a:r>
              <a:rPr lang="en-US" dirty="0" smtClean="0"/>
              <a:t>$50,000 * (1 + .08)</a:t>
            </a:r>
            <a:r>
              <a:rPr lang="en-US" baseline="30000" dirty="0" smtClean="0"/>
              <a:t>10</a:t>
            </a:r>
            <a:r>
              <a:rPr lang="en-US" dirty="0" smtClean="0"/>
              <a:t> = $107,946</a:t>
            </a:r>
          </a:p>
          <a:p>
            <a:pPr>
              <a:spcBef>
                <a:spcPct val="0"/>
              </a:spcBef>
            </a:pPr>
            <a:endParaRPr lang="en-US" dirty="0" smtClean="0"/>
          </a:p>
          <a:p>
            <a:pPr>
              <a:spcBef>
                <a:spcPct val="0"/>
              </a:spcBef>
            </a:pPr>
            <a:r>
              <a:rPr lang="en-US" dirty="0" smtClean="0"/>
              <a:t>The difference of $4 is caused by rounding in the table</a:t>
            </a:r>
          </a:p>
          <a:p>
            <a:pPr>
              <a:spcBef>
                <a:spcPct val="0"/>
              </a:spcBef>
            </a:pPr>
            <a:endParaRPr lang="en-US" dirty="0" smtClean="0"/>
          </a:p>
          <a:p>
            <a:pPr>
              <a:spcBef>
                <a:spcPct val="0"/>
              </a:spcBef>
            </a:pPr>
            <a:endParaRPr lang="en-US" dirty="0"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7F040E-B239-4B43-8E11-C74FC5DCC551}"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Motivator:</a:t>
            </a:r>
          </a:p>
          <a:p>
            <a:pPr>
              <a:spcBef>
                <a:spcPct val="0"/>
              </a:spcBef>
            </a:pPr>
            <a:endParaRPr lang="en-US" dirty="0" smtClean="0"/>
          </a:p>
          <a:p>
            <a:pPr>
              <a:spcBef>
                <a:spcPct val="0"/>
              </a:spcBef>
            </a:pPr>
            <a:r>
              <a:rPr lang="en-US" dirty="0" smtClean="0"/>
              <a:t>Is $1 received today worth the same as $1 to be received one year from today? Why or why not?</a:t>
            </a:r>
          </a:p>
          <a:p>
            <a:pPr>
              <a:spcBef>
                <a:spcPct val="0"/>
              </a:spcBef>
            </a:pPr>
            <a:r>
              <a:rPr lang="en-US" dirty="0" smtClean="0"/>
              <a:t>Students should be able to come up with at least a few reasons why the $1 received today is worth more than the dollar to be received in the future.  There is inflation to consider.  There is also interest.</a:t>
            </a:r>
          </a:p>
          <a:p>
            <a:pPr>
              <a:spcBef>
                <a:spcPct val="0"/>
              </a:spcBef>
            </a:pPr>
            <a:endParaRPr lang="en-US" dirty="0" smtClean="0"/>
          </a:p>
          <a:p>
            <a:pPr>
              <a:spcBef>
                <a:spcPct val="0"/>
              </a:spcBef>
            </a:pPr>
            <a:r>
              <a:rPr lang="en-US" dirty="0" smtClean="0"/>
              <a:t>Is $1 received today worth the same as $1 to be received one </a:t>
            </a:r>
            <a:r>
              <a:rPr lang="en-US" i="1" dirty="0" smtClean="0"/>
              <a:t>hundred</a:t>
            </a:r>
            <a:r>
              <a:rPr lang="en-US" dirty="0" smtClean="0"/>
              <a:t> years from today? Why or why not?</a:t>
            </a:r>
          </a:p>
          <a:p>
            <a:pPr>
              <a:spcBef>
                <a:spcPct val="0"/>
              </a:spcBef>
            </a:pPr>
            <a:r>
              <a:rPr lang="en-US" dirty="0" smtClean="0"/>
              <a:t>This question brings up the idea of utility.  The dollar to be received one 100 years from today has very little value because it’s unlikely any of us will be around to enjoy it.  </a:t>
            </a:r>
          </a:p>
          <a:p>
            <a:pPr>
              <a:spcBef>
                <a:spcPct val="0"/>
              </a:spcBef>
            </a:pPr>
            <a:endParaRPr lang="en-US" dirty="0" smtClean="0"/>
          </a:p>
          <a:p>
            <a:pPr>
              <a:spcBef>
                <a:spcPct val="0"/>
              </a:spcBef>
            </a:pPr>
            <a:r>
              <a:rPr lang="en-US" dirty="0" smtClean="0"/>
              <a:t>Inflation, interest, and utility are all reasons why we need to consider what is called the “Time Value of Money”.</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30DD8E-CD0C-4C27-BA48-416BC1022E22}"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2:  demonstration problem</a:t>
            </a:r>
          </a:p>
          <a:p>
            <a:pPr>
              <a:spcBef>
                <a:spcPct val="0"/>
              </a:spcBef>
            </a:pPr>
            <a:endParaRPr lang="en-US" b="1" dirty="0" smtClean="0"/>
          </a:p>
          <a:p>
            <a:pPr>
              <a:spcBef>
                <a:spcPct val="0"/>
              </a:spcBef>
            </a:pPr>
            <a:r>
              <a:rPr lang="en-US" dirty="0" smtClean="0"/>
              <a:t>This table shows that the year-by-year calculations also agree with the amount calculated using the future value table.  Again, the $5 difference is due to rounding error in the Future Value table, and is not significant.</a:t>
            </a:r>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70A23C-A4CF-4A24-A0A5-3E7B12E2ED16}"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Q. What is the first step in solving a future value problem?  </a:t>
            </a:r>
          </a:p>
          <a:p>
            <a:pPr>
              <a:spcBef>
                <a:spcPct val="0"/>
              </a:spcBef>
            </a:pPr>
            <a:r>
              <a:rPr lang="en-US" b="1" dirty="0" smtClean="0"/>
              <a:t>A</a:t>
            </a:r>
            <a:r>
              <a:rPr lang="en-US" dirty="0" smtClean="0"/>
              <a:t>. The first step is to identify the variables:  cash flows, number of years, interest rate</a:t>
            </a:r>
          </a:p>
          <a:p>
            <a:pPr>
              <a:spcBef>
                <a:spcPct val="0"/>
              </a:spcBef>
            </a:pPr>
            <a:endParaRPr lang="en-US" dirty="0" smtClean="0"/>
          </a:p>
          <a:p>
            <a:pPr>
              <a:spcBef>
                <a:spcPct val="0"/>
              </a:spcBef>
            </a:pPr>
            <a:r>
              <a:rPr lang="en-US" dirty="0" smtClean="0"/>
              <a:t>Q. How are cash payments represented in the timeline?  </a:t>
            </a:r>
          </a:p>
          <a:p>
            <a:pPr>
              <a:spcBef>
                <a:spcPct val="0"/>
              </a:spcBef>
            </a:pPr>
            <a:r>
              <a:rPr lang="en-US" b="1" dirty="0" smtClean="0"/>
              <a:t>A.</a:t>
            </a:r>
            <a:r>
              <a:rPr lang="en-US" dirty="0" smtClean="0"/>
              <a:t> Cash payments (or investments) are outflows of cash and are represented as negative numbers.  </a:t>
            </a:r>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A2B671-1FE1-43FF-B346-744A3BB9A957}"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a:t>
            </a:r>
            <a:endParaRPr lang="en-US" b="1" dirty="0" smtClean="0"/>
          </a:p>
          <a:p>
            <a:pPr>
              <a:spcBef>
                <a:spcPct val="0"/>
              </a:spcBef>
            </a:pPr>
            <a:r>
              <a:rPr lang="en-US" b="1" dirty="0" smtClean="0"/>
              <a:t>(1)  Explain </a:t>
            </a:r>
            <a:r>
              <a:rPr lang="en-US" b="1" dirty="0" smtClean="0"/>
              <a:t>present value</a:t>
            </a:r>
          </a:p>
          <a:p>
            <a:pPr>
              <a:spcBef>
                <a:spcPct val="0"/>
              </a:spcBef>
            </a:pPr>
            <a:endParaRPr lang="en-US" dirty="0" smtClean="0"/>
          </a:p>
          <a:p>
            <a:pPr>
              <a:spcBef>
                <a:spcPct val="0"/>
              </a:spcBef>
            </a:pPr>
            <a:r>
              <a:rPr lang="en-US" dirty="0" smtClean="0"/>
              <a:t>Future Value answers the </a:t>
            </a:r>
            <a:r>
              <a:rPr lang="en-US" dirty="0" err="1" smtClean="0"/>
              <a:t>question:To</a:t>
            </a:r>
            <a:r>
              <a:rPr lang="en-US" dirty="0" smtClean="0"/>
              <a:t> what value will $1 grow in the Future?</a:t>
            </a:r>
          </a:p>
          <a:p>
            <a:pPr>
              <a:spcBef>
                <a:spcPct val="0"/>
              </a:spcBef>
            </a:pPr>
            <a:endParaRPr lang="en-US" dirty="0" smtClean="0"/>
          </a:p>
          <a:p>
            <a:pPr>
              <a:spcBef>
                <a:spcPct val="0"/>
              </a:spcBef>
            </a:pPr>
            <a:r>
              <a:rPr lang="en-US" dirty="0" smtClean="0"/>
              <a:t>Present Value answers the question:</a:t>
            </a:r>
          </a:p>
          <a:p>
            <a:pPr>
              <a:spcBef>
                <a:spcPct val="0"/>
              </a:spcBef>
            </a:pPr>
            <a:endParaRPr lang="en-US" dirty="0" smtClean="0"/>
          </a:p>
          <a:p>
            <a:pPr>
              <a:spcBef>
                <a:spcPct val="0"/>
              </a:spcBef>
            </a:pPr>
            <a:r>
              <a:rPr lang="en-US" dirty="0" smtClean="0"/>
              <a:t>What is the value Today of $1 to be received in the Future?</a:t>
            </a:r>
          </a:p>
          <a:p>
            <a:pPr>
              <a:spcBef>
                <a:spcPct val="0"/>
              </a:spcBef>
            </a:pPr>
            <a:r>
              <a:rPr lang="en-US" dirty="0" smtClean="0"/>
              <a:t>		-or-</a:t>
            </a:r>
          </a:p>
          <a:p>
            <a:pPr>
              <a:spcBef>
                <a:spcPct val="0"/>
              </a:spcBef>
            </a:pPr>
            <a:r>
              <a:rPr lang="en-US" dirty="0" smtClean="0"/>
              <a:t>How much must be invested today to achieve $1 in the Future?</a:t>
            </a:r>
          </a:p>
          <a:p>
            <a:pPr>
              <a:spcBef>
                <a:spcPct val="0"/>
              </a:spcBef>
            </a:pPr>
            <a:endParaRPr lang="en-US" dirty="0"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DAA8B6-8A5E-4980-B368-E1E4FFAECE19}"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b="1" dirty="0" smtClean="0"/>
          </a:p>
          <a:p>
            <a:pPr lvl="0"/>
            <a:r>
              <a:rPr lang="en-US" sz="1200" kern="1200" dirty="0" smtClean="0">
                <a:solidFill>
                  <a:schemeClr val="tx1"/>
                </a:solidFill>
                <a:latin typeface="+mn-lt"/>
                <a:ea typeface="+mn-ea"/>
                <a:cs typeface="+mn-cs"/>
              </a:rPr>
              <a:t>Future Value vs. Present Value</a:t>
            </a:r>
            <a:endParaRPr lang="en-US" sz="16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value of a dollar received today will increase in the future.</a:t>
            </a:r>
            <a:endParaRPr lang="en-US" sz="16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 dollar to be received in the future is worth less than a dollar received today.</a:t>
            </a:r>
            <a:endParaRPr lang="en-US" sz="1600" kern="1200" dirty="0" smtClean="0">
              <a:solidFill>
                <a:schemeClr val="tx1"/>
              </a:solidFill>
              <a:latin typeface="+mn-lt"/>
              <a:ea typeface="+mn-ea"/>
              <a:cs typeface="+mn-cs"/>
            </a:endParaRPr>
          </a:p>
          <a:p>
            <a:pPr>
              <a:spcBef>
                <a:spcPct val="0"/>
              </a:spcBef>
            </a:pPr>
            <a:endParaRPr lang="en-US" b="1" dirty="0"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6C92E3-699C-4F88-9DC8-2859809A30ED}"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a:t>
            </a:r>
            <a:r>
              <a:rPr lang="en-US" b="1" dirty="0" smtClean="0"/>
              <a:t>:</a:t>
            </a:r>
          </a:p>
          <a:p>
            <a:pPr>
              <a:spcBef>
                <a:spcPct val="0"/>
              </a:spcBef>
            </a:pPr>
            <a:endParaRPr lang="en-US" b="1" dirty="0" smtClean="0"/>
          </a:p>
          <a:p>
            <a:pPr>
              <a:spcBef>
                <a:spcPct val="0"/>
              </a:spcBef>
            </a:pPr>
            <a:r>
              <a:rPr lang="en-US" b="1" dirty="0" smtClean="0"/>
              <a:t>(1)    </a:t>
            </a:r>
            <a:r>
              <a:rPr lang="en-US" b="1" dirty="0" smtClean="0"/>
              <a:t>Explain present value</a:t>
            </a:r>
          </a:p>
          <a:p>
            <a:pPr>
              <a:spcBef>
                <a:spcPct val="0"/>
              </a:spcBef>
            </a:pPr>
            <a:endParaRPr lang="en-US" b="1" dirty="0" smtClean="0"/>
          </a:p>
          <a:p>
            <a:pPr>
              <a:spcBef>
                <a:spcPct val="0"/>
              </a:spcBef>
            </a:pPr>
            <a:r>
              <a:rPr lang="en-US" dirty="0" smtClean="0"/>
              <a:t>What is the value Today of $1 to be received one year in the Future?</a:t>
            </a:r>
          </a:p>
          <a:p>
            <a:pPr>
              <a:spcBef>
                <a:spcPct val="0"/>
              </a:spcBef>
            </a:pPr>
            <a:endParaRPr lang="en-US" dirty="0" smtClean="0"/>
          </a:p>
          <a:p>
            <a:pPr>
              <a:spcBef>
                <a:spcPct val="0"/>
              </a:spcBef>
            </a:pPr>
            <a:r>
              <a:rPr lang="en-US" dirty="0" smtClean="0"/>
              <a:t>How much must be invested Today to grow to $1 one year from Today?  </a:t>
            </a:r>
          </a:p>
          <a:p>
            <a:pPr>
              <a:spcBef>
                <a:spcPct val="0"/>
              </a:spcBef>
            </a:pPr>
            <a:endParaRPr lang="en-US" dirty="0" smtClean="0"/>
          </a:p>
          <a:p>
            <a:pPr>
              <a:spcBef>
                <a:spcPct val="0"/>
              </a:spcBef>
            </a:pPr>
            <a:r>
              <a:rPr lang="en-US" dirty="0" smtClean="0"/>
              <a:t>The answer to these two questions is the same!</a:t>
            </a:r>
          </a:p>
          <a:p>
            <a:pPr>
              <a:spcBef>
                <a:spcPct val="0"/>
              </a:spcBef>
            </a:pPr>
            <a:endParaRPr lang="en-US" dirty="0" smtClean="0"/>
          </a:p>
          <a:p>
            <a:pPr>
              <a:spcBef>
                <a:spcPct val="0"/>
              </a:spcBef>
            </a:pPr>
            <a:r>
              <a:rPr lang="en-US" dirty="0" smtClean="0"/>
              <a:t>Assume a Rate of 10%</a:t>
            </a:r>
          </a:p>
          <a:p>
            <a:pPr>
              <a:spcBef>
                <a:spcPct val="0"/>
              </a:spcBef>
            </a:pPr>
            <a:endParaRPr lang="en-US" dirty="0" smtClean="0"/>
          </a:p>
          <a:p>
            <a:pPr>
              <a:spcBef>
                <a:spcPct val="0"/>
              </a:spcBef>
            </a:pPr>
            <a:r>
              <a:rPr lang="en-US" dirty="0" smtClean="0"/>
              <a:t>The </a:t>
            </a:r>
            <a:r>
              <a:rPr lang="en-US" b="1" i="1" dirty="0" smtClean="0"/>
              <a:t>Discount Rate</a:t>
            </a:r>
            <a:r>
              <a:rPr lang="en-US" b="1" dirty="0" smtClean="0"/>
              <a:t> </a:t>
            </a:r>
            <a:r>
              <a:rPr lang="en-US" dirty="0" smtClean="0"/>
              <a:t>represents Interest or Inflation</a:t>
            </a:r>
          </a:p>
          <a:p>
            <a:pPr>
              <a:spcBef>
                <a:spcPct val="0"/>
              </a:spcBef>
            </a:pPr>
            <a:endParaRPr lang="en-US" dirty="0"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C123E5-4EF4-44D2-9369-7DDA7A1BB352}"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dirty="0" smtClean="0"/>
              <a:t>Activity step 3:  Explain present value</a:t>
            </a:r>
          </a:p>
          <a:p>
            <a:pPr fontAlgn="auto">
              <a:spcBef>
                <a:spcPts val="0"/>
              </a:spcBef>
              <a:spcAft>
                <a:spcPts val="0"/>
              </a:spcAft>
              <a:defRPr/>
            </a:pPr>
            <a:endParaRPr lang="en-US" b="1" i="1" dirty="0" smtClean="0">
              <a:solidFill>
                <a:schemeClr val="accent1">
                  <a:lumMod val="75000"/>
                </a:schemeClr>
              </a:solidFill>
              <a:effectLst>
                <a:outerShdw blurRad="38100" dist="38100" dir="2700000" algn="tl">
                  <a:srgbClr val="000000">
                    <a:alpha val="43137"/>
                  </a:srgbClr>
                </a:outerShdw>
              </a:effectLst>
            </a:endParaRPr>
          </a:p>
          <a:p>
            <a:pPr fontAlgn="auto">
              <a:spcBef>
                <a:spcPts val="0"/>
              </a:spcBef>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Rate</a:t>
            </a:r>
            <a:r>
              <a:rPr lang="en-US" b="1" dirty="0" smtClean="0">
                <a:solidFill>
                  <a:schemeClr val="accent1">
                    <a:lumMod val="75000"/>
                  </a:schemeClr>
                </a:solidFill>
                <a:effectLst>
                  <a:outerShdw blurRad="38100" dist="38100" dir="2700000" algn="tl">
                    <a:srgbClr val="000000">
                      <a:alpha val="43137"/>
                    </a:srgbClr>
                  </a:outerShdw>
                </a:effectLst>
              </a:rPr>
              <a:t> </a:t>
            </a:r>
            <a:r>
              <a:rPr lang="en-US" dirty="0" smtClean="0"/>
              <a:t>represents interest or inflation</a:t>
            </a:r>
          </a:p>
          <a:p>
            <a:pPr fontAlgn="auto">
              <a:spcBef>
                <a:spcPts val="0"/>
              </a:spcBef>
              <a:spcAft>
                <a:spcPts val="0"/>
              </a:spcAft>
              <a:defRPr/>
            </a:pPr>
            <a:endParaRPr lang="en-US" dirty="0" smtClean="0"/>
          </a:p>
          <a:p>
            <a:pPr fontAlgn="auto">
              <a:spcBef>
                <a:spcPts val="0"/>
              </a:spcBef>
              <a:spcAft>
                <a:spcPts val="0"/>
              </a:spcAft>
              <a:defRPr/>
            </a:pPr>
            <a:r>
              <a:rPr lang="en-US" dirty="0" smtClean="0"/>
              <a:t>Assume a rate of 10%</a:t>
            </a:r>
          </a:p>
          <a:p>
            <a:pPr fontAlgn="auto">
              <a:spcBef>
                <a:spcPts val="0"/>
              </a:spcBef>
              <a:spcAft>
                <a:spcPts val="0"/>
              </a:spcAft>
              <a:defRPr/>
            </a:pPr>
            <a:endParaRPr lang="en-US" dirty="0" smtClean="0"/>
          </a:p>
          <a:p>
            <a:pPr fontAlgn="auto">
              <a:spcBef>
                <a:spcPts val="0"/>
              </a:spcBef>
              <a:spcAft>
                <a:spcPts val="0"/>
              </a:spcAft>
              <a:defRPr/>
            </a:pPr>
            <a:r>
              <a:rPr lang="en-US" dirty="0" smtClean="0"/>
              <a:t>What is the cost expression for this relationship?</a:t>
            </a:r>
          </a:p>
          <a:p>
            <a:pPr fontAlgn="auto">
              <a:spcBef>
                <a:spcPts val="0"/>
              </a:spcBef>
              <a:spcAft>
                <a:spcPts val="0"/>
              </a:spcAft>
              <a:defRPr/>
            </a:pPr>
            <a:endParaRPr lang="en-US" dirty="0" smtClean="0"/>
          </a:p>
          <a:p>
            <a:pPr fontAlgn="auto">
              <a:spcBef>
                <a:spcPts val="0"/>
              </a:spcBef>
              <a:spcAft>
                <a:spcPts val="0"/>
              </a:spcAft>
              <a:defRPr/>
            </a:pPr>
            <a:r>
              <a:rPr lang="en-US" dirty="0" smtClean="0"/>
              <a:t>(Students will have the blank slide)</a:t>
            </a:r>
          </a:p>
          <a:p>
            <a:pPr fontAlgn="auto">
              <a:spcBef>
                <a:spcPts val="0"/>
              </a:spcBef>
              <a:spcAft>
                <a:spcPts val="0"/>
              </a:spcAft>
              <a:defRPr/>
            </a:pPr>
            <a:endParaRPr lang="en-US" dirty="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05106C-5681-4AEE-BCE8-CC19D8614E31}"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What is the cost expression for this relationship?  We want the investment we make today, plus the interest we earn on the investment to equal $1.00</a:t>
            </a:r>
          </a:p>
          <a:p>
            <a:pPr>
              <a:spcBef>
                <a:spcPct val="0"/>
              </a:spcBef>
            </a:pPr>
            <a:r>
              <a:rPr lang="en-US" dirty="0" smtClean="0"/>
              <a:t>$Investment Today + Interest = $1.00</a:t>
            </a:r>
          </a:p>
          <a:p>
            <a:pPr>
              <a:spcBef>
                <a:spcPct val="0"/>
              </a:spcBef>
            </a:pPr>
            <a:endParaRPr lang="en-US" dirty="0" smtClean="0"/>
          </a:p>
          <a:p>
            <a:pPr>
              <a:spcBef>
                <a:spcPct val="0"/>
              </a:spcBef>
            </a:pPr>
            <a:r>
              <a:rPr lang="en-US" dirty="0" smtClean="0"/>
              <a:t>Since interest is equal to investment principal times rate, this can translate to:</a:t>
            </a:r>
          </a:p>
          <a:p>
            <a:pPr>
              <a:spcBef>
                <a:spcPct val="0"/>
              </a:spcBef>
            </a:pPr>
            <a:r>
              <a:rPr lang="en-US" dirty="0" smtClean="0"/>
              <a:t>$Investment + ($Investment * .10) = $1.00</a:t>
            </a:r>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66100B-A442-40BD-89D3-5548BD7EC426}" type="slidenum">
              <a:rPr lang="en-US"/>
              <a:pPr fontAlgn="base">
                <a:spcBef>
                  <a:spcPct val="0"/>
                </a:spcBef>
                <a:spcAft>
                  <a:spcPct val="0"/>
                </a:spcAft>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Once we have the equation set up, it is just a matter of doing the math.  </a:t>
            </a:r>
          </a:p>
          <a:p>
            <a:pPr>
              <a:spcBef>
                <a:spcPct val="0"/>
              </a:spcBef>
            </a:pPr>
            <a:endParaRPr lang="en-US" dirty="0" smtClean="0"/>
          </a:p>
          <a:p>
            <a:pPr>
              <a:spcBef>
                <a:spcPct val="0"/>
              </a:spcBef>
            </a:pPr>
            <a:r>
              <a:rPr lang="en-US" dirty="0" smtClean="0"/>
              <a:t>Factor out “investment” and you have:</a:t>
            </a:r>
            <a:r>
              <a:rPr lang="en-US" baseline="0" dirty="0" smtClean="0"/>
              <a:t> </a:t>
            </a:r>
            <a:r>
              <a:rPr lang="en-US" dirty="0" smtClean="0"/>
              <a:t>$Investment * (1+ .10) = $1.00</a:t>
            </a:r>
          </a:p>
          <a:p>
            <a:pPr>
              <a:spcBef>
                <a:spcPct val="0"/>
              </a:spcBef>
            </a:pPr>
            <a:endParaRPr lang="en-US" dirty="0"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9050EC-E06C-43BF-8D66-469144695CFE}"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Divide both sides of the equation by 1.10, which is the same as 1+.10</a:t>
            </a:r>
            <a:r>
              <a:rPr lang="en-US" baseline="0" dirty="0" smtClean="0"/>
              <a:t> </a:t>
            </a:r>
            <a:r>
              <a:rPr lang="en-US" dirty="0" smtClean="0"/>
              <a:t>$Investment = $1/(1.10)</a:t>
            </a:r>
          </a:p>
          <a:p>
            <a:pPr>
              <a:spcBef>
                <a:spcPct val="0"/>
              </a:spcBef>
            </a:pPr>
            <a:endParaRPr lang="en-US" dirty="0"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CBA860-B529-4639-BA78-57E350F05049}" type="slidenum">
              <a:rPr lang="en-US"/>
              <a:pPr fontAlgn="base">
                <a:spcBef>
                  <a:spcPct val="0"/>
                </a:spcBef>
                <a:spcAft>
                  <a:spcPct val="0"/>
                </a:spcAft>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dirty="0" smtClean="0"/>
              <a:t>Activity step 3:  Explain present value</a:t>
            </a:r>
          </a:p>
          <a:p>
            <a:pPr fontAlgn="auto">
              <a:spcBef>
                <a:spcPts val="0"/>
              </a:spcBef>
              <a:spcAft>
                <a:spcPts val="0"/>
              </a:spcAft>
              <a:defRPr/>
            </a:pPr>
            <a:endParaRPr lang="en-US" dirty="0" smtClean="0">
              <a:solidFill>
                <a:schemeClr val="accent1">
                  <a:lumMod val="75000"/>
                </a:schemeClr>
              </a:solidFill>
              <a:effectLst>
                <a:outerShdw blurRad="38100" dist="38100" dir="2700000" algn="tl">
                  <a:srgbClr val="000000">
                    <a:alpha val="43137"/>
                  </a:srgbClr>
                </a:outerShdw>
              </a:effectLst>
            </a:endParaRPr>
          </a:p>
          <a:p>
            <a:pPr fontAlgn="auto">
              <a:spcBef>
                <a:spcPts val="0"/>
              </a:spcBef>
              <a:spcAft>
                <a:spcPts val="0"/>
              </a:spcAft>
              <a:defRPr/>
            </a:pPr>
            <a:r>
              <a:rPr lang="en-US" dirty="0" smtClean="0">
                <a:solidFill>
                  <a:schemeClr val="accent1">
                    <a:lumMod val="75000"/>
                  </a:schemeClr>
                </a:solidFill>
                <a:effectLst>
                  <a:outerShdw blurRad="38100" dist="38100" dir="2700000" algn="tl">
                    <a:srgbClr val="000000">
                      <a:alpha val="43137"/>
                    </a:srgbClr>
                  </a:outerShdw>
                </a:effectLst>
              </a:rPr>
              <a:t>The division calculation yields:</a:t>
            </a:r>
            <a:endParaRPr lang="en-US" dirty="0" smtClean="0">
              <a:solidFill>
                <a:schemeClr val="tx1"/>
              </a:solidFill>
              <a:effectLst/>
            </a:endParaRPr>
          </a:p>
          <a:p>
            <a:pPr fontAlgn="auto">
              <a:spcBef>
                <a:spcPts val="0"/>
              </a:spcBef>
              <a:spcAft>
                <a:spcPts val="0"/>
              </a:spcAft>
              <a:defRPr/>
            </a:pPr>
            <a:r>
              <a:rPr lang="en-US" dirty="0" smtClean="0"/>
              <a:t>$Investment = $.91</a:t>
            </a:r>
          </a:p>
          <a:p>
            <a:pPr fontAlgn="auto">
              <a:spcBef>
                <a:spcPts val="0"/>
              </a:spcBef>
              <a:spcAft>
                <a:spcPts val="0"/>
              </a:spcAft>
              <a:defRPr/>
            </a:pPr>
            <a:endParaRPr lang="en-US" dirty="0" smtClean="0"/>
          </a:p>
          <a:p>
            <a:pPr fontAlgn="auto">
              <a:spcBef>
                <a:spcPts val="0"/>
              </a:spcBef>
              <a:spcAft>
                <a:spcPts val="0"/>
              </a:spcAft>
              <a:defRPr/>
            </a:pPr>
            <a:r>
              <a:rPr lang="en-US" dirty="0" smtClean="0"/>
              <a:t>This means that our investment Today to achieve $1 one year from Today must be $.91 (91 cents)</a:t>
            </a:r>
          </a:p>
          <a:p>
            <a:pPr fontAlgn="auto">
              <a:spcBef>
                <a:spcPts val="0"/>
              </a:spcBef>
              <a:spcAft>
                <a:spcPts val="0"/>
              </a:spcAft>
              <a:defRPr/>
            </a:pPr>
            <a:endParaRPr lang="en-US" dirty="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037259-CAA2-4EEC-8587-368D84BDA83C}"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TLO:</a:t>
            </a:r>
          </a:p>
          <a:p>
            <a:pPr>
              <a:spcBef>
                <a:spcPct val="0"/>
              </a:spcBef>
            </a:pPr>
            <a:endParaRPr lang="en-US" b="1" dirty="0" smtClean="0"/>
          </a:p>
          <a:p>
            <a:pPr>
              <a:spcBef>
                <a:spcPct val="0"/>
              </a:spcBef>
            </a:pPr>
            <a:r>
              <a:rPr lang="en-US" b="1" dirty="0" smtClean="0"/>
              <a:t>Action: </a:t>
            </a:r>
            <a:r>
              <a:rPr lang="en-US" dirty="0" smtClean="0"/>
              <a:t>Calculate present or future value of a variety of cash flow scenarios</a:t>
            </a:r>
          </a:p>
          <a:p>
            <a:pPr>
              <a:spcBef>
                <a:spcPct val="0"/>
              </a:spcBef>
            </a:pPr>
            <a:endParaRPr lang="en-US" b="1" dirty="0" smtClean="0"/>
          </a:p>
          <a:p>
            <a:pPr>
              <a:spcBef>
                <a:spcPct val="0"/>
              </a:spcBef>
            </a:pPr>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pPr>
              <a:spcBef>
                <a:spcPct val="0"/>
              </a:spcBef>
            </a:pPr>
            <a:endParaRPr lang="en-US" b="1" dirty="0" smtClean="0"/>
          </a:p>
          <a:p>
            <a:pPr>
              <a:spcBef>
                <a:spcPct val="0"/>
              </a:spcBef>
            </a:pPr>
            <a:r>
              <a:rPr lang="en-US" b="1" dirty="0" smtClean="0"/>
              <a:t>Standard:</a:t>
            </a:r>
            <a:r>
              <a:rPr lang="en-US" dirty="0" smtClean="0"/>
              <a:t> With at minimum</a:t>
            </a:r>
            <a:r>
              <a:rPr lang="en-US" baseline="0" dirty="0" smtClean="0"/>
              <a:t> of an </a:t>
            </a:r>
            <a:r>
              <a:rPr lang="en-US" dirty="0" smtClean="0"/>
              <a:t> 80% accuracy on the exam. </a:t>
            </a:r>
          </a:p>
          <a:p>
            <a:pPr>
              <a:spcBef>
                <a:spcPct val="0"/>
              </a:spcBef>
            </a:pPr>
            <a:r>
              <a:rPr lang="en-US" dirty="0" smtClean="0"/>
              <a:t>Identify and enter relevant report data to solve Present and Future Value equations using macro enabled cash flow templates</a:t>
            </a:r>
          </a:p>
          <a:p>
            <a:pPr>
              <a:spcBef>
                <a:spcPct val="0"/>
              </a:spcBef>
            </a:pPr>
            <a:endParaRPr lang="en-US" dirty="0"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63561A-17D7-4720-8579-4DA3B4141C92}"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To prove the calculation, plug $.91 in to the original equation:</a:t>
            </a:r>
          </a:p>
          <a:p>
            <a:pPr>
              <a:spcBef>
                <a:spcPct val="0"/>
              </a:spcBef>
            </a:pPr>
            <a:r>
              <a:rPr lang="en-US" dirty="0" smtClean="0"/>
              <a:t>$.91 + ($.91 * .10) = $1.00</a:t>
            </a:r>
            <a:r>
              <a:rPr lang="en-US" baseline="0" dirty="0" smtClean="0"/>
              <a:t> </a:t>
            </a:r>
          </a:p>
          <a:p>
            <a:pPr>
              <a:spcBef>
                <a:spcPct val="0"/>
              </a:spcBef>
            </a:pPr>
            <a:endParaRPr lang="en-US" baseline="0" dirty="0" smtClean="0"/>
          </a:p>
          <a:p>
            <a:pPr>
              <a:spcBef>
                <a:spcPct val="0"/>
              </a:spcBef>
            </a:pPr>
            <a:r>
              <a:rPr lang="en-US" dirty="0" smtClean="0"/>
              <a:t>$.91 + .09 = $1.00</a:t>
            </a:r>
          </a:p>
          <a:p>
            <a:pPr>
              <a:spcBef>
                <a:spcPct val="0"/>
              </a:spcBef>
            </a:pPr>
            <a:r>
              <a:rPr lang="en-US" dirty="0" smtClean="0"/>
              <a:t>This relationship is fairly simple for one period, but what about multiple periods?</a:t>
            </a:r>
          </a:p>
          <a:p>
            <a:pPr>
              <a:spcBef>
                <a:spcPct val="0"/>
              </a:spcBef>
            </a:pPr>
            <a:endParaRPr lang="en-US" dirty="0" smtClean="0"/>
          </a:p>
          <a:p>
            <a:pPr>
              <a:spcBef>
                <a:spcPct val="0"/>
              </a:spcBef>
            </a:pPr>
            <a:endParaRPr lang="en-US" dirty="0"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3BC4F9-043E-4D39-A422-47EF56EE1E2F}" type="slidenum">
              <a:rPr lang="en-US"/>
              <a:pPr fontAlgn="base">
                <a:spcBef>
                  <a:spcPct val="0"/>
                </a:spcBef>
                <a:spcAft>
                  <a:spcPct val="0"/>
                </a:spcAft>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How much must be invested today to achieve $1.00 three years from today?</a:t>
            </a:r>
          </a:p>
          <a:p>
            <a:pPr>
              <a:spcBef>
                <a:spcPct val="0"/>
              </a:spcBef>
            </a:pPr>
            <a:r>
              <a:rPr lang="en-US" dirty="0" smtClean="0"/>
              <a:t>What is the cost expression for this relationship?  We know that: </a:t>
            </a:r>
          </a:p>
          <a:p>
            <a:pPr algn="ctr">
              <a:spcBef>
                <a:spcPct val="0"/>
              </a:spcBef>
            </a:pPr>
            <a:r>
              <a:rPr lang="en-US" dirty="0" smtClean="0"/>
              <a:t>$Investment * (1 + Rate) </a:t>
            </a:r>
            <a:r>
              <a:rPr lang="en-US" baseline="30000" dirty="0" smtClean="0"/>
              <a:t>#Years </a:t>
            </a:r>
            <a:r>
              <a:rPr lang="en-US" dirty="0" smtClean="0"/>
              <a:t>= $Future Value</a:t>
            </a:r>
          </a:p>
          <a:p>
            <a:pPr>
              <a:spcBef>
                <a:spcPct val="0"/>
              </a:spcBef>
            </a:pPr>
            <a:r>
              <a:rPr lang="en-US" dirty="0" smtClean="0"/>
              <a:t>The exponent for “number of years” accounts for the compounding over the multiple periods.  Since we want to know the Investment needed to achieve $1 in the future, we divide both sides of the equation by (1 + Rate) </a:t>
            </a:r>
            <a:r>
              <a:rPr lang="en-US" baseline="30000" dirty="0" smtClean="0"/>
              <a:t>#Years </a:t>
            </a:r>
            <a:endParaRPr lang="en-US" dirty="0" smtClean="0"/>
          </a:p>
          <a:p>
            <a:pPr>
              <a:spcBef>
                <a:spcPct val="0"/>
              </a:spcBef>
            </a:pPr>
            <a:r>
              <a:rPr lang="en-US" dirty="0" smtClean="0"/>
              <a:t>This yields the cost expression:</a:t>
            </a:r>
          </a:p>
          <a:p>
            <a:pPr algn="ctr">
              <a:spcBef>
                <a:spcPct val="0"/>
              </a:spcBef>
            </a:pPr>
            <a:r>
              <a:rPr lang="en-US" dirty="0" smtClean="0"/>
              <a:t>$Investment = $Future Value / (1 + Rate) </a:t>
            </a:r>
            <a:r>
              <a:rPr lang="en-US" baseline="30000" dirty="0" smtClean="0"/>
              <a:t>#Years </a:t>
            </a:r>
            <a:endParaRPr lang="en-US" dirty="0" smtClean="0"/>
          </a:p>
          <a:p>
            <a:pPr>
              <a:spcBef>
                <a:spcPct val="0"/>
              </a:spcBef>
            </a:pPr>
            <a:r>
              <a:rPr lang="en-US" dirty="0" smtClean="0"/>
              <a:t>So, the investment needed to achieve $1 is :</a:t>
            </a:r>
          </a:p>
          <a:p>
            <a:pPr algn="ctr">
              <a:spcBef>
                <a:spcPct val="0"/>
              </a:spcBef>
            </a:pPr>
            <a:r>
              <a:rPr lang="en-US" dirty="0" smtClean="0"/>
              <a:t>$1/(1 + Rate) </a:t>
            </a:r>
            <a:r>
              <a:rPr lang="en-US" baseline="30000" dirty="0" smtClean="0"/>
              <a:t>#Years </a:t>
            </a:r>
            <a:endParaRPr lang="en-US" dirty="0"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E4A9B9-A1E4-4AA1-9B54-F8A9F3F9DC18}" type="slidenum">
              <a:rPr lang="en-US"/>
              <a:pPr fontAlgn="base">
                <a:spcBef>
                  <a:spcPct val="0"/>
                </a:spcBef>
                <a:spcAft>
                  <a:spcPct val="0"/>
                </a:spcAft>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Now we plug our information into the formula.  The future value is $1.00.  The interest or discount rate is 10%.  The number of years is 3.</a:t>
            </a:r>
          </a:p>
          <a:p>
            <a:pPr algn="ctr">
              <a:spcBef>
                <a:spcPct val="0"/>
              </a:spcBef>
            </a:pPr>
            <a:r>
              <a:rPr lang="en-US" dirty="0" smtClean="0"/>
              <a:t>$Investment * (1+.10)</a:t>
            </a:r>
            <a:r>
              <a:rPr lang="en-US" baseline="30000" dirty="0" smtClean="0"/>
              <a:t> 3 </a:t>
            </a:r>
            <a:r>
              <a:rPr lang="en-US" dirty="0" smtClean="0"/>
              <a:t>= $1.00</a:t>
            </a:r>
          </a:p>
          <a:p>
            <a:pPr>
              <a:spcBef>
                <a:spcPct val="0"/>
              </a:spcBef>
            </a:pPr>
            <a:endParaRPr lang="en-US" dirty="0"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8A0D0D-27F5-45ED-BD96-B027EF7908E6}"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The result of the calculation is:</a:t>
            </a:r>
          </a:p>
          <a:p>
            <a:pPr algn="ctr">
              <a:spcBef>
                <a:spcPct val="0"/>
              </a:spcBef>
            </a:pPr>
            <a:r>
              <a:rPr lang="en-US" dirty="0" smtClean="0"/>
              <a:t>$Investment </a:t>
            </a:r>
            <a:r>
              <a:rPr lang="en-US" baseline="30000" dirty="0" smtClean="0"/>
              <a:t> </a:t>
            </a:r>
            <a:r>
              <a:rPr lang="en-US" dirty="0" smtClean="0"/>
              <a:t>= $1.00 / (1+.10)</a:t>
            </a:r>
            <a:r>
              <a:rPr lang="en-US" baseline="30000" dirty="0" smtClean="0"/>
              <a:t> 3 </a:t>
            </a:r>
          </a:p>
          <a:p>
            <a:pPr algn="ctr">
              <a:spcBef>
                <a:spcPct val="0"/>
              </a:spcBef>
            </a:pPr>
            <a:r>
              <a:rPr lang="en-US" dirty="0" smtClean="0"/>
              <a:t>$Investment </a:t>
            </a:r>
            <a:r>
              <a:rPr lang="en-US" baseline="30000" dirty="0" smtClean="0"/>
              <a:t> </a:t>
            </a:r>
            <a:r>
              <a:rPr lang="en-US" dirty="0" smtClean="0"/>
              <a:t>= $.75</a:t>
            </a:r>
            <a:r>
              <a:rPr lang="en-US" baseline="30000" dirty="0" smtClean="0"/>
              <a:t> </a:t>
            </a:r>
            <a:endParaRPr lang="en-US" dirty="0" smtClean="0"/>
          </a:p>
          <a:p>
            <a:pPr>
              <a:spcBef>
                <a:spcPct val="0"/>
              </a:spcBef>
            </a:pPr>
            <a:r>
              <a:rPr lang="en-US" dirty="0" smtClean="0"/>
              <a:t>This means that if we invest 75 cents today at 10%, we will have one dollar at the end of three years.</a:t>
            </a:r>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AE3B35-6B33-4B80-8D89-4F43E069EA39}"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dirty="0" smtClean="0"/>
              <a:t>Activity step 3:  Explain present value</a:t>
            </a:r>
          </a:p>
          <a:p>
            <a:pPr fontAlgn="auto">
              <a:spcBef>
                <a:spcPts val="0"/>
              </a:spcBef>
              <a:spcAft>
                <a:spcPts val="0"/>
              </a:spcAft>
              <a:defRPr/>
            </a:pPr>
            <a:endParaRPr lang="en-US" dirty="0" smtClean="0"/>
          </a:p>
          <a:p>
            <a:pPr fontAlgn="auto">
              <a:spcBef>
                <a:spcPts val="0"/>
              </a:spcBef>
              <a:spcAft>
                <a:spcPts val="0"/>
              </a:spcAft>
              <a:defRPr/>
            </a:pPr>
            <a:r>
              <a:rPr lang="en-US" dirty="0" smtClean="0"/>
              <a:t>The Investment amount is known as the </a:t>
            </a:r>
            <a:r>
              <a:rPr lang="en-US" b="1" i="1" dirty="0" smtClean="0">
                <a:solidFill>
                  <a:schemeClr val="accent1">
                    <a:lumMod val="75000"/>
                  </a:schemeClr>
                </a:solidFill>
                <a:effectLst>
                  <a:outerShdw blurRad="38100" dist="38100" dir="2700000" algn="tl">
                    <a:srgbClr val="000000">
                      <a:alpha val="43137"/>
                    </a:srgbClr>
                  </a:outerShdw>
                </a:effectLst>
              </a:rPr>
              <a:t>Present Value.  </a:t>
            </a:r>
            <a:r>
              <a:rPr lang="en-US" dirty="0" smtClean="0">
                <a:solidFill>
                  <a:schemeClr val="accent1">
                    <a:lumMod val="75000"/>
                  </a:schemeClr>
                </a:solidFill>
                <a:effectLst>
                  <a:outerShdw blurRad="38100" dist="38100" dir="2700000" algn="tl">
                    <a:srgbClr val="000000">
                      <a:alpha val="43137"/>
                    </a:srgbClr>
                  </a:outerShdw>
                </a:effectLst>
              </a:rPr>
              <a:t>This means that the value Today of the dollar to be received at the end of three years is $.75.  </a:t>
            </a:r>
            <a:endParaRPr lang="en-US" b="1" i="1" dirty="0" smtClean="0">
              <a:solidFill>
                <a:schemeClr val="accent1">
                  <a:lumMod val="75000"/>
                </a:schemeClr>
              </a:solidFill>
              <a:effectLst>
                <a:outerShdw blurRad="38100" dist="38100" dir="2700000" algn="tl">
                  <a:srgbClr val="000000">
                    <a:alpha val="43137"/>
                  </a:srgbClr>
                </a:outerShdw>
              </a:effectLst>
            </a:endParaRPr>
          </a:p>
          <a:p>
            <a:pPr fontAlgn="auto">
              <a:spcBef>
                <a:spcPts val="0"/>
              </a:spcBef>
              <a:spcAft>
                <a:spcPts val="0"/>
              </a:spcAft>
              <a:defRPr/>
            </a:pPr>
            <a:r>
              <a:rPr lang="en-US" dirty="0" smtClean="0"/>
              <a:t>The Present Value relationship is expressed in the formula:</a:t>
            </a:r>
          </a:p>
          <a:p>
            <a:pPr algn="ctr" fontAlgn="auto">
              <a:spcBef>
                <a:spcPts val="0"/>
              </a:spcBef>
              <a:spcAft>
                <a:spcPts val="0"/>
              </a:spcAft>
              <a:defRPr/>
            </a:pPr>
            <a:r>
              <a:rPr lang="en-US" dirty="0" smtClean="0"/>
              <a:t>Future Cash Flow * 1/(1 + Rate) </a:t>
            </a:r>
            <a:r>
              <a:rPr lang="en-US" baseline="30000" dirty="0" smtClean="0"/>
              <a:t>#Years</a:t>
            </a:r>
          </a:p>
          <a:p>
            <a:pPr algn="ctr" fontAlgn="auto">
              <a:spcBef>
                <a:spcPts val="0"/>
              </a:spcBef>
              <a:spcAft>
                <a:spcPts val="0"/>
              </a:spcAft>
              <a:defRPr/>
            </a:pPr>
            <a:r>
              <a:rPr lang="en-US" dirty="0" smtClean="0"/>
              <a:t>-or-</a:t>
            </a:r>
          </a:p>
          <a:p>
            <a:pPr algn="ctr" fontAlgn="auto">
              <a:spcBef>
                <a:spcPts val="0"/>
              </a:spcBef>
              <a:spcAft>
                <a:spcPts val="0"/>
              </a:spcAft>
              <a:defRPr/>
            </a:pPr>
            <a:r>
              <a:rPr lang="en-US" dirty="0" smtClean="0"/>
              <a:t>$1 * 1/(1.10)</a:t>
            </a:r>
            <a:r>
              <a:rPr lang="en-US" baseline="30000" dirty="0" smtClean="0"/>
              <a:t>3 </a:t>
            </a:r>
            <a:r>
              <a:rPr lang="en-US" dirty="0" smtClean="0"/>
              <a:t>= $.75</a:t>
            </a:r>
          </a:p>
          <a:p>
            <a:pPr fontAlgn="auto">
              <a:spcBef>
                <a:spcPts val="0"/>
              </a:spcBef>
              <a:spcAft>
                <a:spcPts val="0"/>
              </a:spcAft>
              <a:defRPr/>
            </a:pPr>
            <a:endParaRPr lang="en-US" dirty="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8E446-BC8F-466C-B04C-69F52122C0BB}" type="slidenum">
              <a:rPr lang="en-US"/>
              <a:pPr fontAlgn="base">
                <a:spcBef>
                  <a:spcPct val="0"/>
                </a:spcBef>
                <a:spcAft>
                  <a:spcPct val="0"/>
                </a:spcAft>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This chart proves that 75 cents invested at 10% will grow to $1.00 at the end of three years.  At the end of one year, it grows to $.83, at the end of two years, to $.91, and at the end of three years, grows to $1.00</a:t>
            </a:r>
          </a:p>
          <a:p>
            <a:pPr>
              <a:spcBef>
                <a:spcPct val="0"/>
              </a:spcBef>
            </a:pPr>
            <a:endParaRPr lang="en-US" dirty="0" smtClean="0"/>
          </a:p>
          <a:p>
            <a:pPr>
              <a:spcBef>
                <a:spcPct val="0"/>
              </a:spcBef>
            </a:pPr>
            <a:r>
              <a:rPr lang="en-US" dirty="0" smtClean="0"/>
              <a:t>Thankfully we don’t need to memorize the formula for Present Value.  There is a table shortcut for Present value just as there is for future value.  </a:t>
            </a:r>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035E75-4F0B-4C77-A308-F4DE45747AF6}" type="slidenum">
              <a:rPr lang="en-US"/>
              <a:pPr fontAlgn="base">
                <a:spcBef>
                  <a:spcPct val="0"/>
                </a:spcBef>
                <a:spcAft>
                  <a:spcPct val="0"/>
                </a:spcAft>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The present value table is set up in the same way as the future value table, with percentages across the top and years down the left hand side.  Notice that, while the factors in the future value table are all greater than 1, because they represent growth, the factors in the present value table are all less than one.  The value of $1 to be received in the future will always be less than $1.</a:t>
            </a:r>
          </a:p>
          <a:p>
            <a:pPr>
              <a:spcBef>
                <a:spcPct val="0"/>
              </a:spcBef>
            </a:pPr>
            <a:endParaRPr lang="en-US" dirty="0" smtClean="0"/>
          </a:p>
          <a:p>
            <a:pPr>
              <a:spcBef>
                <a:spcPct val="0"/>
              </a:spcBef>
            </a:pPr>
            <a:r>
              <a:rPr lang="en-US" dirty="0" smtClean="0"/>
              <a:t>The factor for 10% and three years is .751. </a:t>
            </a:r>
          </a:p>
          <a:p>
            <a:pPr>
              <a:spcBef>
                <a:spcPct val="0"/>
              </a:spcBef>
            </a:pPr>
            <a:r>
              <a:rPr lang="en-US" dirty="0" smtClean="0"/>
              <a:t>$1.00 * .751 = $.75 </a:t>
            </a:r>
          </a:p>
          <a:p>
            <a:pPr>
              <a:spcBef>
                <a:spcPct val="0"/>
              </a:spcBef>
            </a:pPr>
            <a:endParaRPr lang="en-US" dirty="0" smtClean="0"/>
          </a:p>
          <a:p>
            <a:pPr>
              <a:spcBef>
                <a:spcPct val="0"/>
              </a:spcBef>
            </a:pPr>
            <a:r>
              <a:rPr lang="en-US" dirty="0" smtClean="0"/>
              <a:t>This corresponds to our calculation that </a:t>
            </a:r>
            <a:r>
              <a:rPr lang="en-US" b="1" dirty="0" smtClean="0">
                <a:solidFill>
                  <a:srgbClr val="FF0000"/>
                </a:solidFill>
              </a:rPr>
              <a:t>the Present Value of $1 at 10% to be received in 3 years is $.75</a:t>
            </a:r>
            <a:endParaRPr lang="en-US" dirty="0"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9F054A-D7A1-49CA-BF17-2D181C253060}" type="slidenum">
              <a:rPr lang="en-US"/>
              <a:pPr fontAlgn="base">
                <a:spcBef>
                  <a:spcPct val="0"/>
                </a:spcBef>
                <a:spcAft>
                  <a:spcPct val="0"/>
                </a:spcAft>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Here we see the effect of time on Present Value. </a:t>
            </a:r>
          </a:p>
          <a:p>
            <a:pPr>
              <a:spcBef>
                <a:spcPct val="0"/>
              </a:spcBef>
            </a:pPr>
            <a:r>
              <a:rPr lang="en-US" dirty="0" smtClean="0">
                <a:solidFill>
                  <a:srgbClr val="FF0000"/>
                </a:solidFill>
              </a:rPr>
              <a:t>The X-Axis represents Time in Years.  As Time increases, Present Value of $1 Decreases.  That is, the farther out into the future that the payment is to be received, the less value it has today.  </a:t>
            </a:r>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EA5A8-BA8A-4411-81DE-5B33D96E7398}" type="slidenum">
              <a:rPr lang="en-US"/>
              <a:pPr fontAlgn="base">
                <a:spcBef>
                  <a:spcPct val="0"/>
                </a:spcBef>
                <a:spcAft>
                  <a:spcPct val="0"/>
                </a:spcAft>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3:  Explain present value</a:t>
            </a:r>
          </a:p>
          <a:p>
            <a:pPr>
              <a:spcBef>
                <a:spcPct val="0"/>
              </a:spcBef>
            </a:pPr>
            <a:endParaRPr lang="en-US" dirty="0" smtClean="0"/>
          </a:p>
          <a:p>
            <a:pPr>
              <a:spcBef>
                <a:spcPct val="0"/>
              </a:spcBef>
            </a:pPr>
            <a:r>
              <a:rPr lang="en-US" dirty="0" smtClean="0"/>
              <a:t>A higher discount rate causes the present value to decrease more in the same 8 years.  At 5% the $1 to be received in 8 years is worth $.68.  </a:t>
            </a:r>
          </a:p>
          <a:p>
            <a:pPr>
              <a:spcBef>
                <a:spcPct val="0"/>
              </a:spcBef>
            </a:pPr>
            <a:r>
              <a:rPr lang="en-US" dirty="0" smtClean="0"/>
              <a:t>At 10%, it is only worth $.47, and at 15% it is worth a mere $.33.  This makes sense when we consider that the discount rate is something like an inflation rate.  </a:t>
            </a:r>
          </a:p>
          <a:p>
            <a:pPr>
              <a:spcBef>
                <a:spcPct val="0"/>
              </a:spcBef>
            </a:pPr>
            <a:r>
              <a:rPr lang="en-US" dirty="0" smtClean="0"/>
              <a:t>If the inflation rate is high, the buying power of our future dollars decreases very rapidly.  </a:t>
            </a:r>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1640F7-3645-4887-BC53-3BED09DB7EFA}" type="slidenum">
              <a:rPr lang="en-US"/>
              <a:pPr fontAlgn="base">
                <a:spcBef>
                  <a:spcPct val="0"/>
                </a:spcBef>
                <a:spcAft>
                  <a:spcPct val="0"/>
                </a:spcAft>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Q. What does Present Value represent? </a:t>
            </a:r>
          </a:p>
          <a:p>
            <a:pPr>
              <a:spcBef>
                <a:spcPct val="0"/>
              </a:spcBef>
            </a:pPr>
            <a:r>
              <a:rPr lang="en-US" dirty="0" smtClean="0"/>
              <a:t> </a:t>
            </a:r>
            <a:r>
              <a:rPr lang="en-US" b="1" dirty="0" smtClean="0"/>
              <a:t>A</a:t>
            </a:r>
            <a:r>
              <a:rPr lang="en-US" dirty="0" smtClean="0"/>
              <a:t>. Present value represents the value Today of a dollar to be received in the future.  Another way of describing it is that it is the investment required today to grow to $1.00 in the future</a:t>
            </a:r>
          </a:p>
          <a:p>
            <a:pPr>
              <a:spcBef>
                <a:spcPct val="0"/>
              </a:spcBef>
            </a:pPr>
            <a:endParaRPr lang="en-US" dirty="0" smtClean="0"/>
          </a:p>
          <a:p>
            <a:pPr>
              <a:spcBef>
                <a:spcPct val="0"/>
              </a:spcBef>
            </a:pPr>
            <a:r>
              <a:rPr lang="en-US" dirty="0" smtClean="0"/>
              <a:t>Q. How does the Present Value table differ from the Future Value table?  </a:t>
            </a:r>
          </a:p>
          <a:p>
            <a:pPr>
              <a:spcBef>
                <a:spcPct val="0"/>
              </a:spcBef>
            </a:pPr>
            <a:r>
              <a:rPr lang="en-US" b="1" dirty="0" smtClean="0"/>
              <a:t>A. </a:t>
            </a:r>
            <a:r>
              <a:rPr lang="en-US" b="0" dirty="0" smtClean="0"/>
              <a:t>The</a:t>
            </a:r>
            <a:r>
              <a:rPr lang="en-US" b="1" dirty="0" smtClean="0"/>
              <a:t> </a:t>
            </a:r>
            <a:r>
              <a:rPr lang="en-US" dirty="0" smtClean="0"/>
              <a:t>factors in the Present Value table are all less than 1, because the value of a dollar to be received in the future is always less than one.  The factors in the Future Value table are all greater than one, because the dollar will grow in the future.</a:t>
            </a:r>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DDF819-A9D8-47DE-8694-D4DD185BBE4B}" type="slidenum">
              <a:rPr lang="en-US"/>
              <a:pPr fontAlgn="base">
                <a:spcBef>
                  <a:spcPct val="0"/>
                </a:spcBef>
                <a:spcAft>
                  <a:spcPct val="0"/>
                </a:spcAft>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a:t>
            </a:r>
            <a:r>
              <a:rPr lang="en-US" b="1" dirty="0" smtClean="0"/>
              <a:t>1:  </a:t>
            </a:r>
          </a:p>
          <a:p>
            <a:pPr>
              <a:spcBef>
                <a:spcPct val="0"/>
              </a:spcBef>
            </a:pPr>
            <a:r>
              <a:rPr lang="en-US" b="1" dirty="0" smtClean="0"/>
              <a:t>(1)    </a:t>
            </a:r>
            <a:r>
              <a:rPr lang="en-US" b="1" dirty="0" smtClean="0"/>
              <a:t>Explain future value (compound interest) </a:t>
            </a:r>
          </a:p>
          <a:p>
            <a:pPr>
              <a:spcBef>
                <a:spcPct val="0"/>
              </a:spcBef>
            </a:pPr>
            <a:endParaRPr lang="en-US" dirty="0" smtClean="0"/>
          </a:p>
          <a:p>
            <a:pPr>
              <a:spcBef>
                <a:spcPct val="0"/>
              </a:spcBef>
            </a:pPr>
            <a:r>
              <a:rPr lang="en-US" dirty="0" smtClean="0"/>
              <a:t>It should be fairly evident that:</a:t>
            </a:r>
          </a:p>
          <a:p>
            <a:pPr>
              <a:spcBef>
                <a:spcPct val="0"/>
              </a:spcBef>
            </a:pPr>
            <a:r>
              <a:rPr lang="en-US" dirty="0" smtClean="0"/>
              <a:t>Money received Today:</a:t>
            </a:r>
          </a:p>
          <a:p>
            <a:pPr>
              <a:spcBef>
                <a:spcPct val="0"/>
              </a:spcBef>
            </a:pPr>
            <a:r>
              <a:rPr lang="en-US" dirty="0" smtClean="0"/>
              <a:t>Can be invested Today to earn interest.  The money can begin earning interest for us as soon as we receive it.</a:t>
            </a:r>
          </a:p>
          <a:p>
            <a:pPr>
              <a:spcBef>
                <a:spcPct val="0"/>
              </a:spcBef>
            </a:pPr>
            <a:r>
              <a:rPr lang="en-US" dirty="0" smtClean="0"/>
              <a:t>It can also be spent Today at Today’s prices.  </a:t>
            </a:r>
          </a:p>
          <a:p>
            <a:pPr>
              <a:spcBef>
                <a:spcPct val="0"/>
              </a:spcBef>
            </a:pPr>
            <a:endParaRPr lang="en-US" dirty="0" smtClean="0"/>
          </a:p>
          <a:p>
            <a:pPr>
              <a:spcBef>
                <a:spcPct val="0"/>
              </a:spcBef>
            </a:pPr>
            <a:r>
              <a:rPr lang="en-US" dirty="0" smtClean="0"/>
              <a:t>On the other hand, money received in the Future:</a:t>
            </a:r>
          </a:p>
          <a:p>
            <a:pPr>
              <a:spcBef>
                <a:spcPct val="0"/>
              </a:spcBef>
            </a:pPr>
            <a:r>
              <a:rPr lang="en-US" dirty="0" smtClean="0"/>
              <a:t>Has not yet begun to earn interest.  We can’t put it to use earning interest until we receive it.</a:t>
            </a:r>
          </a:p>
          <a:p>
            <a:pPr>
              <a:spcBef>
                <a:spcPct val="0"/>
              </a:spcBef>
            </a:pPr>
            <a:r>
              <a:rPr lang="en-US" dirty="0" smtClean="0"/>
              <a:t>Can be spent in the Future at inflated prices.  The dollar that buys a large coffee today may only buy a small coffee in the future as inflation causes buying power to shrink.</a:t>
            </a:r>
          </a:p>
          <a:p>
            <a:pPr>
              <a:spcBef>
                <a:spcPct val="0"/>
              </a:spcBef>
            </a:pPr>
            <a:endParaRPr lang="en-US"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EEAA80-98EA-4868-ABE2-5608DAF17964}"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4:  Demonstration problem </a:t>
            </a:r>
          </a:p>
          <a:p>
            <a:pPr>
              <a:spcBef>
                <a:spcPct val="0"/>
              </a:spcBef>
            </a:pPr>
            <a:endParaRPr lang="en-US" dirty="0" smtClean="0"/>
          </a:p>
          <a:p>
            <a:pPr>
              <a:spcBef>
                <a:spcPct val="0"/>
              </a:spcBef>
            </a:pPr>
            <a:r>
              <a:rPr lang="en-US" dirty="0" smtClean="0"/>
              <a:t>What is the Present Value of a $60,000 cash flow to be received 6 years from today assuming 12% discount rate?</a:t>
            </a:r>
          </a:p>
          <a:p>
            <a:pPr>
              <a:spcBef>
                <a:spcPct val="0"/>
              </a:spcBef>
            </a:pPr>
            <a:r>
              <a:rPr lang="en-US" dirty="0" smtClean="0"/>
              <a:t>The steps are the same as for calculating future value.  </a:t>
            </a:r>
          </a:p>
          <a:p>
            <a:pPr>
              <a:spcBef>
                <a:spcPct val="0"/>
              </a:spcBef>
            </a:pPr>
            <a:endParaRPr lang="en-US" dirty="0" smtClean="0"/>
          </a:p>
          <a:p>
            <a:pPr>
              <a:spcBef>
                <a:spcPct val="0"/>
              </a:spcBef>
            </a:pPr>
            <a:r>
              <a:rPr lang="en-US" dirty="0" smtClean="0"/>
              <a:t>Step 1: Identify the key variables, which are the same as in the Future Value calculation:  </a:t>
            </a:r>
          </a:p>
          <a:p>
            <a:pPr lvl="2">
              <a:spcBef>
                <a:spcPct val="0"/>
              </a:spcBef>
            </a:pPr>
            <a:r>
              <a:rPr lang="en-US" dirty="0" smtClean="0"/>
              <a:t>Cash flow</a:t>
            </a:r>
          </a:p>
          <a:p>
            <a:pPr lvl="2">
              <a:spcBef>
                <a:spcPct val="0"/>
              </a:spcBef>
            </a:pPr>
            <a:r>
              <a:rPr lang="en-US" dirty="0" smtClean="0"/>
              <a:t>Discount rate</a:t>
            </a:r>
          </a:p>
          <a:p>
            <a:pPr lvl="2">
              <a:spcBef>
                <a:spcPct val="0"/>
              </a:spcBef>
            </a:pPr>
            <a:r>
              <a:rPr lang="en-US" dirty="0" smtClean="0"/>
              <a:t>Time in years</a:t>
            </a:r>
          </a:p>
          <a:p>
            <a:pPr>
              <a:spcBef>
                <a:spcPct val="0"/>
              </a:spcBef>
            </a:pPr>
            <a:endParaRPr lang="en-US" dirty="0" smtClean="0"/>
          </a:p>
          <a:p>
            <a:pPr>
              <a:spcBef>
                <a:spcPct val="0"/>
              </a:spcBef>
            </a:pPr>
            <a:r>
              <a:rPr lang="en-US" dirty="0" smtClean="0"/>
              <a:t>Step 2:  Build a timeline.  We will represent cash outflows as negative numbers, and cash inflows as positive numbers.</a:t>
            </a:r>
          </a:p>
          <a:p>
            <a:pPr>
              <a:spcBef>
                <a:spcPct val="0"/>
              </a:spcBef>
            </a:pPr>
            <a:endParaRPr lang="en-US" dirty="0" smtClean="0"/>
          </a:p>
          <a:p>
            <a:pPr>
              <a:spcBef>
                <a:spcPct val="0"/>
              </a:spcBef>
            </a:pPr>
            <a:r>
              <a:rPr lang="en-US" dirty="0" smtClean="0"/>
              <a:t>Step 3:  Multiply cash flow by the Factor from the PV Table</a:t>
            </a:r>
          </a:p>
          <a:p>
            <a:pPr>
              <a:spcBef>
                <a:spcPct val="0"/>
              </a:spcBef>
            </a:pPr>
            <a:endParaRPr lang="en-US" dirty="0"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5515B8-BDCA-4CCE-AB7D-95394E14B508}" type="slidenum">
              <a:rPr lang="en-US"/>
              <a:pPr fontAlgn="base">
                <a:spcBef>
                  <a:spcPct val="0"/>
                </a:spcBef>
                <a:spcAft>
                  <a:spcPct val="0"/>
                </a:spcAft>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4:  Demonstration problem</a:t>
            </a:r>
          </a:p>
          <a:p>
            <a:pPr>
              <a:spcBef>
                <a:spcPct val="0"/>
              </a:spcBef>
            </a:pPr>
            <a:endParaRPr lang="en-US" dirty="0" smtClean="0"/>
          </a:p>
          <a:p>
            <a:pPr>
              <a:spcBef>
                <a:spcPct val="0"/>
              </a:spcBef>
            </a:pPr>
            <a:r>
              <a:rPr lang="en-US" dirty="0" smtClean="0"/>
              <a:t>Cash Flow</a:t>
            </a:r>
          </a:p>
          <a:p>
            <a:pPr lvl="1">
              <a:spcBef>
                <a:spcPct val="0"/>
              </a:spcBef>
            </a:pPr>
            <a:r>
              <a:rPr lang="en-US" dirty="0" smtClean="0"/>
              <a:t>$60,000 to be received in the Future</a:t>
            </a:r>
          </a:p>
          <a:p>
            <a:pPr lvl="1">
              <a:spcBef>
                <a:spcPct val="0"/>
              </a:spcBef>
            </a:pPr>
            <a:r>
              <a:rPr lang="en-US" dirty="0" smtClean="0"/>
              <a:t>Is equal to some unknown amount Today</a:t>
            </a:r>
          </a:p>
          <a:p>
            <a:pPr>
              <a:spcBef>
                <a:spcPct val="0"/>
              </a:spcBef>
            </a:pPr>
            <a:endParaRPr lang="en-US" dirty="0" smtClean="0"/>
          </a:p>
          <a:p>
            <a:pPr>
              <a:spcBef>
                <a:spcPct val="0"/>
              </a:spcBef>
            </a:pPr>
            <a:r>
              <a:rPr lang="en-US" dirty="0" smtClean="0"/>
              <a:t>Discount Rate = 12%</a:t>
            </a:r>
          </a:p>
          <a:p>
            <a:pPr>
              <a:spcBef>
                <a:spcPct val="0"/>
              </a:spcBef>
            </a:pPr>
            <a:endParaRPr lang="en-US" dirty="0" smtClean="0"/>
          </a:p>
          <a:p>
            <a:pPr>
              <a:spcBef>
                <a:spcPct val="0"/>
              </a:spcBef>
            </a:pPr>
            <a:r>
              <a:rPr lang="en-US" dirty="0" smtClean="0"/>
              <a:t>Time in Years = 6</a:t>
            </a:r>
          </a:p>
          <a:p>
            <a:pPr>
              <a:spcBef>
                <a:spcPct val="0"/>
              </a:spcBef>
            </a:pPr>
            <a:endParaRPr lang="en-US" dirty="0"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759AE8-2750-44FF-86BE-131041345506}" type="slidenum">
              <a:rPr lang="en-US"/>
              <a:pPr fontAlgn="base">
                <a:spcBef>
                  <a:spcPct val="0"/>
                </a:spcBef>
                <a:spcAft>
                  <a:spcPct val="0"/>
                </a:spcAft>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4: </a:t>
            </a:r>
            <a:endParaRPr lang="en-US" b="1" dirty="0" smtClean="0"/>
          </a:p>
          <a:p>
            <a:pPr>
              <a:spcBef>
                <a:spcPct val="0"/>
              </a:spcBef>
            </a:pPr>
            <a:r>
              <a:rPr lang="en-US" b="1" dirty="0" smtClean="0"/>
              <a:t>(1)  Demonstration </a:t>
            </a:r>
            <a:r>
              <a:rPr lang="en-US" b="1" dirty="0" smtClean="0"/>
              <a:t>problem</a:t>
            </a:r>
          </a:p>
          <a:p>
            <a:pPr>
              <a:spcBef>
                <a:spcPct val="0"/>
              </a:spcBef>
            </a:pPr>
            <a:endParaRPr lang="en-US" dirty="0" smtClean="0"/>
          </a:p>
          <a:p>
            <a:pPr>
              <a:spcBef>
                <a:spcPct val="0"/>
              </a:spcBef>
            </a:pPr>
            <a:r>
              <a:rPr lang="en-US" dirty="0" smtClean="0"/>
              <a:t>The represents the fact that the $60,000 to be received in the future is worth some unknown amount to us today.  This amount is the Present value.  </a:t>
            </a:r>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71A7B5-3914-43EF-91DA-9FD0F3CD46EE}" type="slidenum">
              <a:rPr lang="en-US"/>
              <a:pPr fontAlgn="base">
                <a:spcBef>
                  <a:spcPct val="0"/>
                </a:spcBef>
                <a:spcAft>
                  <a:spcPct val="0"/>
                </a:spcAft>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4</a:t>
            </a:r>
            <a:r>
              <a:rPr lang="en-US" b="1" dirty="0" smtClean="0"/>
              <a:t>:</a:t>
            </a:r>
          </a:p>
          <a:p>
            <a:pPr>
              <a:spcBef>
                <a:spcPct val="0"/>
              </a:spcBef>
            </a:pPr>
            <a:r>
              <a:rPr lang="en-US" b="1" dirty="0" smtClean="0"/>
              <a:t>(1)  Demonstration </a:t>
            </a:r>
            <a:r>
              <a:rPr lang="en-US" b="1" dirty="0" smtClean="0"/>
              <a:t>problem</a:t>
            </a:r>
          </a:p>
          <a:p>
            <a:pPr>
              <a:spcBef>
                <a:spcPct val="0"/>
              </a:spcBef>
            </a:pPr>
            <a:endParaRPr lang="en-US" dirty="0" smtClean="0"/>
          </a:p>
          <a:p>
            <a:pPr>
              <a:spcBef>
                <a:spcPct val="0"/>
              </a:spcBef>
            </a:pPr>
            <a:r>
              <a:rPr lang="en-US" dirty="0" smtClean="0"/>
              <a:t>Using the table, we find the factor for 12% and 6 years. </a:t>
            </a:r>
            <a:r>
              <a:rPr lang="en-US" dirty="0" smtClean="0">
                <a:solidFill>
                  <a:srgbClr val="FF0000"/>
                </a:solidFill>
              </a:rPr>
              <a:t>The Factor of $1 at 12% discount for 6 years is 0.507.  </a:t>
            </a:r>
          </a:p>
          <a:p>
            <a:pPr>
              <a:spcBef>
                <a:spcPct val="0"/>
              </a:spcBef>
            </a:pPr>
            <a:r>
              <a:rPr lang="en-US" dirty="0" smtClean="0">
                <a:solidFill>
                  <a:srgbClr val="FF0000"/>
                </a:solidFill>
              </a:rPr>
              <a:t>$60,000 * 0.507 =  $30,420</a:t>
            </a:r>
          </a:p>
          <a:p>
            <a:pPr>
              <a:spcBef>
                <a:spcPct val="0"/>
              </a:spcBef>
            </a:pPr>
            <a:endParaRPr lang="en-US" dirty="0" smtClean="0">
              <a:solidFill>
                <a:srgbClr val="FF0000"/>
              </a:solidFill>
            </a:endParaRPr>
          </a:p>
          <a:p>
            <a:pPr>
              <a:spcBef>
                <a:spcPct val="0"/>
              </a:spcBef>
            </a:pPr>
            <a:r>
              <a:rPr lang="en-US" dirty="0" smtClean="0">
                <a:solidFill>
                  <a:srgbClr val="FF0000"/>
                </a:solidFill>
              </a:rPr>
              <a:t>What does this mean?</a:t>
            </a:r>
          </a:p>
          <a:p>
            <a:pPr>
              <a:spcBef>
                <a:spcPct val="0"/>
              </a:spcBef>
            </a:pPr>
            <a:endParaRPr lang="en-US" dirty="0" smtClean="0">
              <a:solidFill>
                <a:srgbClr val="FF0000"/>
              </a:solidFill>
            </a:endParaRPr>
          </a:p>
          <a:p>
            <a:pPr>
              <a:spcBef>
                <a:spcPct val="0"/>
              </a:spcBef>
            </a:pPr>
            <a:r>
              <a:rPr lang="en-US" dirty="0" smtClean="0">
                <a:solidFill>
                  <a:srgbClr val="FF0000"/>
                </a:solidFill>
              </a:rPr>
              <a:t>[The students should be able to verbalize that this the amount that must be invested today at 12% to achieve $60,000 in six years.  Or, that the value Today of $60,000 to be received in the future is $30,420.  Or, that in six years, with 12% inflation, $60,000 will buy what $30,420 buys today.)</a:t>
            </a:r>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F9F04F-2D29-4D59-BDED-939277876ED7}" type="slidenum">
              <a:rPr lang="en-US"/>
              <a:pPr fontAlgn="base">
                <a:spcBef>
                  <a:spcPct val="0"/>
                </a:spcBef>
                <a:spcAft>
                  <a:spcPct val="0"/>
                </a:spcAft>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4:  Demonstration problem</a:t>
            </a:r>
          </a:p>
          <a:p>
            <a:pPr>
              <a:spcBef>
                <a:spcPct val="0"/>
              </a:spcBef>
            </a:pPr>
            <a:endParaRPr lang="en-US" dirty="0" smtClean="0"/>
          </a:p>
          <a:p>
            <a:pPr>
              <a:spcBef>
                <a:spcPct val="0"/>
              </a:spcBef>
            </a:pPr>
            <a:r>
              <a:rPr lang="en-US" dirty="0" smtClean="0"/>
              <a:t>The formula proves that the answer from the table is correct:</a:t>
            </a:r>
          </a:p>
          <a:p>
            <a:pPr algn="ctr">
              <a:spcBef>
                <a:spcPct val="0"/>
              </a:spcBef>
            </a:pPr>
            <a:r>
              <a:rPr lang="en-US" dirty="0" smtClean="0"/>
              <a:t>$60,000 * 1/(1 + .12)</a:t>
            </a:r>
            <a:r>
              <a:rPr lang="en-US" baseline="30000" dirty="0" smtClean="0"/>
              <a:t>6</a:t>
            </a:r>
            <a:r>
              <a:rPr lang="en-US" dirty="0" smtClean="0"/>
              <a:t> = $30,398</a:t>
            </a:r>
          </a:p>
          <a:p>
            <a:pPr>
              <a:spcBef>
                <a:spcPct val="0"/>
              </a:spcBef>
            </a:pPr>
            <a:r>
              <a:rPr lang="en-US" dirty="0" smtClean="0"/>
              <a:t>The difference of $22 is caused by rounding in the table</a:t>
            </a:r>
          </a:p>
          <a:p>
            <a:pPr>
              <a:spcBef>
                <a:spcPct val="0"/>
              </a:spcBef>
            </a:pPr>
            <a:endParaRPr lang="en-US" dirty="0"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FB131E-4EE6-4C7B-9991-974BCF706C69}" type="slidenum">
              <a:rPr lang="en-US"/>
              <a:pPr fontAlgn="base">
                <a:spcBef>
                  <a:spcPct val="0"/>
                </a:spcBef>
                <a:spcAft>
                  <a:spcPct val="0"/>
                </a:spcAft>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a:t>
            </a:r>
            <a:r>
              <a:rPr lang="en-US" b="1" dirty="0" smtClean="0"/>
              <a:t>4:  </a:t>
            </a:r>
          </a:p>
          <a:p>
            <a:pPr>
              <a:spcBef>
                <a:spcPct val="0"/>
              </a:spcBef>
            </a:pPr>
            <a:r>
              <a:rPr lang="en-US" b="1" dirty="0" smtClean="0"/>
              <a:t>(1)Demonstration </a:t>
            </a:r>
            <a:r>
              <a:rPr lang="en-US" b="1" dirty="0" smtClean="0"/>
              <a:t>problem</a:t>
            </a:r>
          </a:p>
          <a:p>
            <a:pPr>
              <a:spcBef>
                <a:spcPct val="0"/>
              </a:spcBef>
            </a:pPr>
            <a:endParaRPr lang="en-US" dirty="0" smtClean="0"/>
          </a:p>
          <a:p>
            <a:pPr>
              <a:spcBef>
                <a:spcPct val="0"/>
              </a:spcBef>
            </a:pPr>
            <a:r>
              <a:rPr lang="en-US" dirty="0" smtClean="0"/>
              <a:t>We can also prove this by going through the six-year compounding process.  Again, the difference is due to rounding in the table.  </a:t>
            </a:r>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831D2F-B3F0-4834-9217-2D4C4214E89B}" type="slidenum">
              <a:rPr lang="en-US"/>
              <a:pPr fontAlgn="base">
                <a:spcBef>
                  <a:spcPct val="0"/>
                </a:spcBef>
                <a:spcAft>
                  <a:spcPct val="0"/>
                </a:spcAft>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smtClean="0"/>
              <a:t>Practical Exercise:</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Have students complete PE AJBIC102.1 and conduct a check on learning. When satisfied, have students move on AJBIC102.2.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Address any questions or areas of concern until students can successfully complete the exercise.</a:t>
            </a:r>
          </a:p>
          <a:p>
            <a:pPr>
              <a:spcBef>
                <a:spcPct val="0"/>
              </a:spcBef>
            </a:pPr>
            <a:endParaRPr lang="en-US" dirty="0"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B92609-2850-4754-A841-66AD0D435A4F}" type="slidenum">
              <a:rPr lang="en-US"/>
              <a:pPr fontAlgn="base">
                <a:spcBef>
                  <a:spcPct val="0"/>
                </a:spcBef>
                <a:spcAft>
                  <a:spcPct val="0"/>
                </a:spcAft>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a:t>
            </a:r>
            <a:r>
              <a:rPr lang="en-US" b="1" dirty="0" smtClean="0"/>
              <a:t>5:</a:t>
            </a:r>
            <a:r>
              <a:rPr lang="en-US" b="1" baseline="0" dirty="0" smtClean="0"/>
              <a:t>  </a:t>
            </a:r>
          </a:p>
          <a:p>
            <a:pPr>
              <a:spcBef>
                <a:spcPct val="0"/>
              </a:spcBef>
            </a:pPr>
            <a:r>
              <a:rPr lang="en-US" b="1" baseline="0" dirty="0" smtClean="0"/>
              <a:t>(1)  </a:t>
            </a:r>
            <a:r>
              <a:rPr lang="en-US" b="1" dirty="0" smtClean="0"/>
              <a:t> </a:t>
            </a:r>
            <a:r>
              <a:rPr lang="en-US" b="1" dirty="0" smtClean="0"/>
              <a:t>Demonstrate Time Value of Money Worksheet</a:t>
            </a:r>
          </a:p>
          <a:p>
            <a:pPr>
              <a:spcBef>
                <a:spcPct val="0"/>
              </a:spcBef>
            </a:pPr>
            <a:endParaRPr lang="en-US" dirty="0" smtClean="0"/>
          </a:p>
          <a:p>
            <a:pPr>
              <a:spcBef>
                <a:spcPct val="0"/>
              </a:spcBef>
            </a:pPr>
            <a:r>
              <a:rPr lang="en-US" dirty="0" smtClean="0"/>
              <a:t>Enter key variables in the blank white cells to generate the graph shown below.  The key variables are the cash flows, the interest rate, and the number of years.</a:t>
            </a:r>
          </a:p>
          <a:p>
            <a:pPr>
              <a:spcBef>
                <a:spcPct val="0"/>
              </a:spcBef>
            </a:pPr>
            <a:endParaRPr lang="en-US" dirty="0"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98054-5371-4A25-80C3-C89B85306BA9}" type="slidenum">
              <a:rPr lang="en-US"/>
              <a:pPr fontAlgn="base">
                <a:spcBef>
                  <a:spcPct val="0"/>
                </a:spcBef>
                <a:spcAft>
                  <a:spcPct val="0"/>
                </a:spcAft>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5 </a:t>
            </a:r>
            <a:r>
              <a:rPr lang="en-US" b="1" dirty="0" smtClean="0"/>
              <a:t>:</a:t>
            </a:r>
            <a:r>
              <a:rPr lang="en-US" b="1" baseline="0" dirty="0" smtClean="0"/>
              <a:t>  </a:t>
            </a:r>
          </a:p>
          <a:p>
            <a:pPr>
              <a:spcBef>
                <a:spcPct val="0"/>
              </a:spcBef>
            </a:pPr>
            <a:r>
              <a:rPr lang="en-US" b="1" baseline="0" dirty="0" smtClean="0"/>
              <a:t>(1)  </a:t>
            </a:r>
            <a:r>
              <a:rPr lang="en-US" b="1" dirty="0" smtClean="0"/>
              <a:t>Demonstrate </a:t>
            </a:r>
            <a:r>
              <a:rPr lang="en-US" b="1" dirty="0" smtClean="0"/>
              <a:t>Time Value of Money Worksheet</a:t>
            </a:r>
          </a:p>
          <a:p>
            <a:pPr>
              <a:spcBef>
                <a:spcPct val="0"/>
              </a:spcBef>
            </a:pPr>
            <a:endParaRPr lang="en-US" dirty="0" smtClean="0"/>
          </a:p>
          <a:p>
            <a:pPr>
              <a:spcBef>
                <a:spcPct val="0"/>
              </a:spcBef>
            </a:pPr>
            <a:r>
              <a:rPr lang="en-US" dirty="0" smtClean="0"/>
              <a:t>The spreadsheet tool also calculates Present Value</a:t>
            </a:r>
          </a:p>
          <a:p>
            <a:pPr>
              <a:spcBef>
                <a:spcPct val="0"/>
              </a:spcBef>
            </a:pPr>
            <a:endParaRPr lang="en-US" dirty="0"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66B88A-356B-419E-BAD7-A3D33CBFD02D}" type="slidenum">
              <a:rPr lang="en-US"/>
              <a:pPr fontAlgn="base">
                <a:spcBef>
                  <a:spcPct val="0"/>
                </a:spcBef>
                <a:spcAft>
                  <a:spcPct val="0"/>
                </a:spcAft>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Practical Exercise</a:t>
            </a:r>
            <a:endParaRPr lang="en-US" b="1" dirty="0"/>
          </a:p>
        </p:txBody>
      </p:sp>
      <p:sp>
        <p:nvSpPr>
          <p:cNvPr id="4" name="Slide Number Placeholder 3"/>
          <p:cNvSpPr>
            <a:spLocks noGrp="1"/>
          </p:cNvSpPr>
          <p:nvPr>
            <p:ph type="sldNum" sz="quarter" idx="10"/>
          </p:nvPr>
        </p:nvSpPr>
        <p:spPr/>
        <p:txBody>
          <a:bodyPr/>
          <a:lstStyle/>
          <a:p>
            <a:pPr>
              <a:defRPr/>
            </a:pPr>
            <a:fld id="{D5576598-77FD-4477-8832-9CCFB1C71F67}"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p>
          <a:p>
            <a:pPr>
              <a:spcBef>
                <a:spcPct val="0"/>
              </a:spcBef>
            </a:pPr>
            <a:r>
              <a:rPr lang="en-US" dirty="0" smtClean="0"/>
              <a:t>Simple interest means that interest is earned on the principal only.  </a:t>
            </a:r>
          </a:p>
          <a:p>
            <a:pPr>
              <a:spcBef>
                <a:spcPct val="0"/>
              </a:spcBef>
            </a:pPr>
            <a:r>
              <a:rPr lang="en-US" dirty="0" smtClean="0"/>
              <a:t>The simple interest formula is:</a:t>
            </a:r>
          </a:p>
          <a:p>
            <a:pPr>
              <a:spcBef>
                <a:spcPct val="0"/>
              </a:spcBef>
            </a:pPr>
            <a:endParaRPr lang="en-US" dirty="0" smtClean="0"/>
          </a:p>
          <a:p>
            <a:pPr>
              <a:spcBef>
                <a:spcPct val="0"/>
              </a:spcBef>
            </a:pPr>
            <a:r>
              <a:rPr lang="en-US" dirty="0" smtClean="0"/>
              <a:t>Principal * Annual Interest Rate * Time in Years</a:t>
            </a:r>
          </a:p>
          <a:p>
            <a:pPr>
              <a:spcBef>
                <a:spcPct val="0"/>
              </a:spcBef>
            </a:pPr>
            <a:endParaRPr lang="en-US" dirty="0" smtClean="0"/>
          </a:p>
          <a:p>
            <a:pPr>
              <a:spcBef>
                <a:spcPct val="0"/>
              </a:spcBef>
            </a:pPr>
            <a:r>
              <a:rPr lang="en-US" dirty="0" smtClean="0"/>
              <a:t>Using this formula, if we invest $1 today at 10% interest for 3 years</a:t>
            </a:r>
            <a:r>
              <a:rPr lang="en-US" baseline="0" dirty="0" smtClean="0"/>
              <a:t> </a:t>
            </a:r>
            <a:r>
              <a:rPr lang="en-US" dirty="0" smtClean="0"/>
              <a:t>Interest = $1 * .10 * 3 = $.30</a:t>
            </a:r>
          </a:p>
          <a:p>
            <a:pPr>
              <a:spcBef>
                <a:spcPct val="0"/>
              </a:spcBef>
            </a:pPr>
            <a:r>
              <a:rPr lang="en-US" dirty="0" smtClean="0"/>
              <a:t>Our $1 grows to $1.30 over 3 years</a:t>
            </a:r>
          </a:p>
          <a:p>
            <a:pPr>
              <a:spcBef>
                <a:spcPct val="0"/>
              </a:spcBef>
            </a:pPr>
            <a:endParaRPr lang="en-US" dirty="0"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667C40-18CB-4214-BA59-5B88165E473B}"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p>
          <a:p>
            <a:pPr>
              <a:spcBef>
                <a:spcPct val="0"/>
              </a:spcBef>
            </a:pPr>
            <a:r>
              <a:rPr lang="en-US" dirty="0" smtClean="0"/>
              <a:t>Compound interest, also called Future Value, is a more realistic and more powerful concept. It is more realistic because when the money is invested for more than one year, some compounding is assumed.  We are assuming ANNUAL compounding in all of our examples.  </a:t>
            </a:r>
          </a:p>
          <a:p>
            <a:pPr>
              <a:spcBef>
                <a:spcPct val="0"/>
              </a:spcBef>
            </a:pPr>
            <a:endParaRPr lang="en-US" dirty="0" smtClean="0"/>
          </a:p>
          <a:p>
            <a:pPr>
              <a:spcBef>
                <a:spcPct val="0"/>
              </a:spcBef>
            </a:pPr>
            <a:r>
              <a:rPr lang="en-US" dirty="0" smtClean="0"/>
              <a:t>Interest earned on Principal AND Interest. Compounding means that interest is earned on Principal AND Interest.  </a:t>
            </a:r>
          </a:p>
          <a:p>
            <a:pPr>
              <a:spcBef>
                <a:spcPct val="0"/>
              </a:spcBef>
            </a:pPr>
            <a:r>
              <a:rPr lang="en-US" dirty="0" smtClean="0"/>
              <a:t>If we invest $1 today at 10% Interest for 3 years, compounded annually, we see that once the interest is earned, it is added to the balance and also earns interest in the next period.  </a:t>
            </a:r>
          </a:p>
          <a:p>
            <a:pPr>
              <a:spcBef>
                <a:spcPct val="0"/>
              </a:spcBef>
            </a:pPr>
            <a:endParaRPr lang="en-US" dirty="0"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454433-FCB4-48DF-A2DA-BA6C791EF2C4}"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dirty="0" smtClean="0"/>
          </a:p>
          <a:p>
            <a:pPr>
              <a:spcBef>
                <a:spcPct val="0"/>
              </a:spcBef>
            </a:pPr>
            <a:r>
              <a:rPr lang="en-US" dirty="0" smtClean="0"/>
              <a:t>In year one our dollar earns $.10 in interest and grows to $1.10.</a:t>
            </a:r>
          </a:p>
          <a:p>
            <a:pPr algn="ctr">
              <a:spcBef>
                <a:spcPct val="0"/>
              </a:spcBef>
            </a:pPr>
            <a:endParaRPr lang="en-US" dirty="0" smtClean="0"/>
          </a:p>
          <a:p>
            <a:pPr algn="ctr">
              <a:spcBef>
                <a:spcPct val="0"/>
              </a:spcBef>
            </a:pPr>
            <a:endParaRPr lang="en-US" dirty="0" smtClean="0"/>
          </a:p>
          <a:p>
            <a:pPr>
              <a:spcBef>
                <a:spcPct val="0"/>
              </a:spcBef>
            </a:pPr>
            <a:endParaRPr lang="en-US" dirty="0"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7C0296-6FF5-478B-91B2-59CC0124DD40}"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b="1" dirty="0" smtClean="0"/>
          </a:p>
          <a:p>
            <a:pPr>
              <a:spcBef>
                <a:spcPct val="0"/>
              </a:spcBef>
            </a:pPr>
            <a:r>
              <a:rPr lang="en-US" dirty="0" smtClean="0"/>
              <a:t>In year two our $1.10  earns $.11 in interest and grows to $1.21.</a:t>
            </a:r>
          </a:p>
          <a:p>
            <a:pPr algn="ctr">
              <a:spcBef>
                <a:spcPct val="0"/>
              </a:spcBef>
            </a:pPr>
            <a:endParaRPr lang="en-US" dirty="0" smtClean="0"/>
          </a:p>
          <a:p>
            <a:pPr algn="ctr">
              <a:spcBef>
                <a:spcPct val="0"/>
              </a:spcBef>
            </a:pPr>
            <a:endParaRPr lang="en-US" dirty="0" smtClean="0"/>
          </a:p>
          <a:p>
            <a:pPr>
              <a:spcBef>
                <a:spcPct val="0"/>
              </a:spcBef>
            </a:pPr>
            <a:endParaRPr lang="en-US" dirty="0" smtClean="0"/>
          </a:p>
          <a:p>
            <a:pPr>
              <a:spcBef>
                <a:spcPct val="0"/>
              </a:spcBef>
            </a:pPr>
            <a:r>
              <a:rPr lang="en-US" dirty="0" smtClean="0"/>
              <a:t>This relationship can be expressed as:</a:t>
            </a:r>
          </a:p>
          <a:p>
            <a:pPr algn="ctr">
              <a:spcBef>
                <a:spcPct val="0"/>
              </a:spcBef>
            </a:pPr>
            <a:r>
              <a:rPr lang="en-US" dirty="0" smtClean="0"/>
              <a:t>Principal * (1 + Annual Interest Rate)</a:t>
            </a:r>
            <a:r>
              <a:rPr lang="en-US" baseline="30000" dirty="0" smtClean="0"/>
              <a:t>Time in Years</a:t>
            </a:r>
          </a:p>
          <a:p>
            <a:pPr algn="ctr">
              <a:spcBef>
                <a:spcPct val="0"/>
              </a:spcBef>
            </a:pPr>
            <a:r>
              <a:rPr lang="en-US" dirty="0" smtClean="0"/>
              <a:t>$1*(1+.10)</a:t>
            </a:r>
            <a:r>
              <a:rPr lang="en-US" baseline="30000" dirty="0" smtClean="0"/>
              <a:t>3</a:t>
            </a:r>
            <a:r>
              <a:rPr lang="en-US" dirty="0" smtClean="0"/>
              <a:t> = $1.33</a:t>
            </a:r>
            <a:endParaRPr lang="en-US" baseline="30000" dirty="0"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B968AD-6891-4567-98DF-B178CCEE7AAD}"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Activity Step 1  Explain future value (compound interest) </a:t>
            </a:r>
          </a:p>
          <a:p>
            <a:pPr>
              <a:spcBef>
                <a:spcPct val="0"/>
              </a:spcBef>
            </a:pPr>
            <a:endParaRPr lang="en-US" b="1" dirty="0" smtClean="0"/>
          </a:p>
          <a:p>
            <a:pPr>
              <a:spcBef>
                <a:spcPct val="0"/>
              </a:spcBef>
            </a:pPr>
            <a:r>
              <a:rPr lang="en-US" dirty="0" smtClean="0"/>
              <a:t>In year three our $1.21  earns $.12 in interest and grows to $1.33.  This is three cents more than we would have made with simple interest.</a:t>
            </a:r>
          </a:p>
          <a:p>
            <a:pPr algn="ctr">
              <a:spcBef>
                <a:spcPct val="0"/>
              </a:spcBef>
            </a:pPr>
            <a:endParaRPr lang="en-US" dirty="0" smtClean="0"/>
          </a:p>
          <a:p>
            <a:pPr algn="ctr">
              <a:spcBef>
                <a:spcPct val="0"/>
              </a:spcBef>
            </a:pPr>
            <a:endParaRPr lang="en-US" dirty="0" smtClean="0"/>
          </a:p>
          <a:p>
            <a:pPr>
              <a:spcBef>
                <a:spcPct val="0"/>
              </a:spcBef>
            </a:pPr>
            <a:endParaRPr lang="en-US" dirty="0"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BD5862-B506-4E84-AFE5-CE60AC3553F1}"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ext uri="{91240B29-F687-4F45-9708-019B960494DF}"/>
          </a:extLst>
        </p:spPr>
      </p:pic>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8F12CFB2-6F44-42B1-A11D-185A56E63F85}" type="datetime1">
              <a:rPr lang="en-US" smtClean="0"/>
              <a:t>9/2/2011</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099DAF70-40D5-41FF-BDBC-69E7796251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585D16-B6A5-4A23-B397-E44C0C16ABDA}" type="datetime1">
              <a:rPr lang="en-US" smtClean="0"/>
              <a:t>9/2/2011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0128E5-6273-4C5C-8E98-32D6841594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98D9835-D3A9-4D77-AE75-54086CE77085}" type="datetime1">
              <a:rPr lang="en-US" smtClean="0"/>
              <a:t>9/2/2011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04E0199-12E2-42F8-B980-D73456FCD6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95A6C96-D5F3-4053-8EB4-DFEA21D28AC6}" type="datetime1">
              <a:rPr lang="en-US" smtClean="0"/>
              <a:t>9/2/2011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413C2D-E8EA-40D1-AED1-15CC8666D8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F91F8A-B18B-486E-B779-7949ED23EAD3}" type="datetime1">
              <a:rPr lang="en-US" smtClean="0"/>
              <a:t>9/2/2011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89EF10-1516-45FF-902D-17803F0CB3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2728003-CA37-4A62-881E-98CB01E0701C}" type="datetime1">
              <a:rPr lang="en-US" smtClean="0"/>
              <a:t>9/2/2011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8853F5C-09F2-43E2-ABC0-C68D09CCAA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F8122D-967A-4BD6-84F1-7FBD54E37BB6}" type="datetime1">
              <a:rPr lang="en-US" smtClean="0"/>
              <a:t>9/2/2011</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126CEA5-4F5B-4053-AEBA-C1C142ED65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2EE8294-5010-4882-8EC1-966FE10357A0}" type="datetime1">
              <a:rPr lang="en-US" smtClean="0"/>
              <a:t>9/2/2011</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EC7C6CF-3F72-4903-A792-31F86C31F3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D92D66-2235-4C71-83E6-312D27FDE888}" type="datetime1">
              <a:rPr lang="en-US" smtClean="0"/>
              <a:t>9/2/2011</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B1DF806-7209-4801-B8A4-22D44CE2D3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893EEC-EFC0-479F-9AEF-BE995B61181D}" type="datetime1">
              <a:rPr lang="en-US" smtClean="0"/>
              <a:t>9/2/2011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17C61ED-828C-4BA2-9017-47D780D8FC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2A3E12-DFEC-46AE-BF32-5E6D00CACF5A}" type="datetime1">
              <a:rPr lang="en-US" smtClean="0"/>
              <a:t>9/2/2011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 </a:t>
            </a:r>
            <a:r>
              <a:rPr lang="en-US" dirty="0" smtClean="0"/>
              <a:t>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8493502-339F-4854-BE6F-86A3428C69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2F08916-0CB9-4C5C-9A9E-A1F7FD71E4BD}" type="datetime1">
              <a:rPr lang="en-US" smtClean="0"/>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dirty="0"/>
              <a:t>© </a:t>
            </a:r>
            <a:r>
              <a:rPr lang="en-US" dirty="0" smtClean="0"/>
              <a:t>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5127B4D-5DCB-4AF3-B882-6D3E913C41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fontAlgn="base">
        <a:spcBef>
          <a:spcPct val="0"/>
        </a:spcBef>
        <a:spcAft>
          <a:spcPct val="0"/>
        </a:spcAft>
        <a:defRPr sz="4400" kern="1200">
          <a:solidFill>
            <a:srgbClr val="C00000"/>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rgbClr val="C00000"/>
          </a:solidFill>
          <a:latin typeface="Calibri" pitchFamily="34" charset="0"/>
        </a:defRPr>
      </a:lvl2pPr>
      <a:lvl3pPr algn="ctr" rtl="0" fontAlgn="base">
        <a:spcBef>
          <a:spcPct val="0"/>
        </a:spcBef>
        <a:spcAft>
          <a:spcPct val="0"/>
        </a:spcAft>
        <a:defRPr sz="4400">
          <a:solidFill>
            <a:srgbClr val="C00000"/>
          </a:solidFill>
          <a:latin typeface="Calibri" pitchFamily="34" charset="0"/>
        </a:defRPr>
      </a:lvl3pPr>
      <a:lvl4pPr algn="ctr" rtl="0" fontAlgn="base">
        <a:spcBef>
          <a:spcPct val="0"/>
        </a:spcBef>
        <a:spcAft>
          <a:spcPct val="0"/>
        </a:spcAft>
        <a:defRPr sz="4400">
          <a:solidFill>
            <a:srgbClr val="C00000"/>
          </a:solidFill>
          <a:latin typeface="Calibri" pitchFamily="34" charset="0"/>
        </a:defRPr>
      </a:lvl4pPr>
      <a:lvl5pPr algn="ctr" rtl="0" fontAlgn="base">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457200" indent="-4572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914400" indent="-45720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257300" indent="-3429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714500" indent="-3429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171700" indent="-3429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3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Calculate Present or Future Value of Cash Flows</a:t>
            </a:r>
            <a:endParaRPr lang="en-US"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smtClean="0"/>
              <a:t>Intermediate Cost </a:t>
            </a:r>
            <a:r>
              <a:rPr lang="en-US" dirty="0" smtClean="0"/>
              <a:t>Analysis </a:t>
            </a:r>
          </a:p>
          <a:p>
            <a:pPr fontAlgn="auto">
              <a:spcAft>
                <a:spcPts val="0"/>
              </a:spcAft>
              <a:buFont typeface="Arial" pitchFamily="34" charset="0"/>
              <a:buNone/>
              <a:defRPr/>
            </a:pPr>
            <a:r>
              <a:rPr lang="en-US" dirty="0" smtClean="0"/>
              <a:t>and Management</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099DAF70-40D5-41FF-BDBC-69E7796251B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Compound Interest or Future Value</a:t>
            </a:r>
            <a:endParaRPr lang="en-US" dirty="0"/>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r>
              <a:rPr lang="en-US" dirty="0" smtClean="0"/>
              <a:t>Invest </a:t>
            </a:r>
            <a:r>
              <a:rPr lang="en-US" dirty="0"/>
              <a:t>$1 today at 10% Interest for </a:t>
            </a:r>
            <a:r>
              <a:rPr lang="en-US" dirty="0" smtClean="0"/>
              <a:t>3 years</a:t>
            </a:r>
          </a:p>
          <a:p>
            <a:pPr marL="0" indent="0" fontAlgn="auto">
              <a:spcAft>
                <a:spcPts val="0"/>
              </a:spcAft>
              <a:buFont typeface="Arial" pitchFamily="34" charset="0"/>
              <a:buNone/>
              <a:defRPr/>
            </a:pPr>
            <a:endParaRPr lang="en-US" dirty="0" smtClean="0"/>
          </a:p>
          <a:p>
            <a:pPr fontAlgn="auto">
              <a:spcAft>
                <a:spcPts val="0"/>
              </a:spcAft>
              <a:defRPr/>
            </a:pPr>
            <a:endParaRPr lang="en-US" dirty="0" smtClean="0"/>
          </a:p>
          <a:p>
            <a:pPr marL="0" indent="0" algn="ctr" fontAlgn="auto">
              <a:spcAft>
                <a:spcPts val="0"/>
              </a:spcAft>
              <a:buFont typeface="Arial" pitchFamily="34" charset="0"/>
              <a:buNone/>
              <a:defRPr/>
            </a:pPr>
            <a:endParaRPr lang="en-US" dirty="0" smtClean="0"/>
          </a:p>
          <a:p>
            <a:pPr marL="0" indent="0" algn="ctr" fontAlgn="auto">
              <a:spcAft>
                <a:spcPts val="0"/>
              </a:spcAft>
              <a:buFont typeface="Arial" pitchFamily="34" charset="0"/>
              <a:buNone/>
              <a:defRPr/>
            </a:pPr>
            <a:endParaRPr lang="en-US" dirty="0"/>
          </a:p>
          <a:p>
            <a:pPr fontAlgn="auto">
              <a:spcAft>
                <a:spcPts val="0"/>
              </a:spcAft>
              <a:defRPr/>
            </a:pPr>
            <a:endParaRPr lang="en-US" dirty="0" smtClean="0"/>
          </a:p>
          <a:p>
            <a:pPr fontAlgn="auto">
              <a:spcAft>
                <a:spcPts val="0"/>
              </a:spcAft>
              <a:defRPr/>
            </a:pPr>
            <a:r>
              <a:rPr lang="en-US" dirty="0" smtClean="0"/>
              <a:t>This relationship can be expressed as:</a:t>
            </a:r>
          </a:p>
          <a:p>
            <a:pPr marL="0" indent="0" algn="ctr" fontAlgn="auto">
              <a:spcAft>
                <a:spcPts val="0"/>
              </a:spcAft>
              <a:buFont typeface="Arial" pitchFamily="34" charset="0"/>
              <a:buNone/>
              <a:defRPr/>
            </a:pPr>
            <a:r>
              <a:rPr lang="en-US" dirty="0" smtClean="0"/>
              <a:t>Principal * (1 + Annual Interest Rate)</a:t>
            </a:r>
            <a:r>
              <a:rPr lang="en-US" baseline="30000" dirty="0" smtClean="0"/>
              <a:t>Time in Years</a:t>
            </a:r>
          </a:p>
          <a:p>
            <a:pPr marL="0" indent="0" algn="ctr" fontAlgn="auto">
              <a:spcAft>
                <a:spcPts val="0"/>
              </a:spcAft>
              <a:buFont typeface="Arial" pitchFamily="34" charset="0"/>
              <a:buNone/>
              <a:defRPr/>
            </a:pPr>
            <a:r>
              <a:rPr lang="en-US" dirty="0" smtClean="0"/>
              <a:t>$1*(1+.10)</a:t>
            </a:r>
            <a:r>
              <a:rPr lang="en-US" baseline="30000" dirty="0" smtClean="0"/>
              <a:t>3</a:t>
            </a:r>
            <a:r>
              <a:rPr lang="en-US" dirty="0" smtClean="0"/>
              <a:t> = $1.33</a:t>
            </a:r>
            <a:endParaRPr lang="en-US" baseline="30000" dirty="0" smtClean="0"/>
          </a:p>
          <a:p>
            <a:pPr fontAlgn="auto">
              <a:spcAft>
                <a:spcPts val="0"/>
              </a:spcAft>
              <a:defRPr/>
            </a:pPr>
            <a:endParaRPr lang="en-US" dirty="0"/>
          </a:p>
        </p:txBody>
      </p:sp>
      <p:graphicFrame>
        <p:nvGraphicFramePr>
          <p:cNvPr id="4" name="Table 3"/>
          <p:cNvGraphicFramePr>
            <a:graphicFrameLocks noGrp="1"/>
          </p:cNvGraphicFramePr>
          <p:nvPr/>
        </p:nvGraphicFramePr>
        <p:xfrm>
          <a:off x="1066800" y="27432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$1.00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$1.10</a:t>
                      </a:r>
                      <a:endParaRPr lang="en-US" sz="2400" dirty="0"/>
                    </a:p>
                  </a:txBody>
                  <a:tcPr/>
                </a:tc>
              </a:tr>
              <a:tr h="457200">
                <a:tc>
                  <a:txBody>
                    <a:bodyPr/>
                    <a:lstStyle/>
                    <a:p>
                      <a:r>
                        <a:rPr lang="en-US" sz="2400" dirty="0" smtClean="0"/>
                        <a:t>$1.10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$.11</a:t>
                      </a:r>
                      <a:endParaRPr lang="en-US" sz="2400" dirty="0"/>
                    </a:p>
                  </a:txBody>
                  <a:tcPr/>
                </a:tc>
                <a:tc>
                  <a:txBody>
                    <a:bodyPr/>
                    <a:lstStyle/>
                    <a:p>
                      <a:r>
                        <a:rPr lang="en-US" sz="2400" dirty="0" smtClean="0"/>
                        <a:t>$1.21</a:t>
                      </a:r>
                      <a:endParaRPr lang="en-US" sz="2400" dirty="0"/>
                    </a:p>
                  </a:txBody>
                  <a:tcPr/>
                </a:tc>
              </a:tr>
              <a:tr h="457200">
                <a:tc>
                  <a:txBody>
                    <a:bodyPr/>
                    <a:lstStyle/>
                    <a:p>
                      <a:r>
                        <a:rPr lang="en-US" sz="2400" dirty="0" smtClean="0"/>
                        <a:t>$1.21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$.12</a:t>
                      </a:r>
                      <a:endParaRPr lang="en-US" sz="2400" dirty="0"/>
                    </a:p>
                  </a:txBody>
                  <a:tcPr/>
                </a:tc>
                <a:tc>
                  <a:txBody>
                    <a:bodyPr/>
                    <a:lstStyle/>
                    <a:p>
                      <a:r>
                        <a:rPr lang="en-US" sz="2400" dirty="0" smtClean="0"/>
                        <a:t>$1.33</a:t>
                      </a:r>
                      <a:endParaRPr lang="en-US" sz="2400" dirty="0"/>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Effect of Interest Rate and Time</a:t>
            </a:r>
            <a:endParaRPr lang="en-US" dirty="0"/>
          </a:p>
        </p:txBody>
      </p:sp>
      <p:graphicFrame>
        <p:nvGraphicFramePr>
          <p:cNvPr id="9" name="Content Placeholder 4"/>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sp>
        <p:nvSpPr>
          <p:cNvPr id="18436" name="TextBox 6"/>
          <p:cNvSpPr txBox="1">
            <a:spLocks noChangeArrowheads="1"/>
          </p:cNvSpPr>
          <p:nvPr/>
        </p:nvSpPr>
        <p:spPr bwMode="auto">
          <a:xfrm>
            <a:off x="1068388" y="6045200"/>
            <a:ext cx="4189412" cy="584200"/>
          </a:xfrm>
          <a:prstGeom prst="rect">
            <a:avLst/>
          </a:prstGeom>
          <a:noFill/>
          <a:ln w="9525">
            <a:noFill/>
            <a:miter lim="800000"/>
            <a:headEnd/>
            <a:tailEnd/>
          </a:ln>
        </p:spPr>
        <p:txBody>
          <a:bodyPr wrap="none">
            <a:spAutoFit/>
          </a:bodyPr>
          <a:lstStyle/>
          <a:p>
            <a:r>
              <a:rPr lang="en-US" sz="1600" b="1">
                <a:solidFill>
                  <a:srgbClr val="FF0000"/>
                </a:solidFill>
                <a:latin typeface="Calibri" pitchFamily="34" charset="0"/>
              </a:rPr>
              <a:t>X-Axis = Time in Years</a:t>
            </a:r>
          </a:p>
          <a:p>
            <a:r>
              <a:rPr lang="en-US" sz="1600" b="1">
                <a:solidFill>
                  <a:srgbClr val="FF0000"/>
                </a:solidFill>
                <a:latin typeface="Calibri" pitchFamily="34" charset="0"/>
              </a:rPr>
              <a:t>As Time increases, Future Value of $1 Increases</a:t>
            </a:r>
          </a:p>
        </p:txBody>
      </p:sp>
      <p:sp>
        <p:nvSpPr>
          <p:cNvPr id="10" name="TextBox 9"/>
          <p:cNvSpPr txBox="1"/>
          <p:nvPr/>
        </p:nvSpPr>
        <p:spPr>
          <a:xfrm>
            <a:off x="1676400" y="4936776"/>
            <a:ext cx="4795480" cy="369332"/>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fontAlgn="auto">
              <a:spcBef>
                <a:spcPts val="0"/>
              </a:spcBef>
              <a:spcAft>
                <a:spcPts val="0"/>
              </a:spcAft>
              <a:defRPr/>
            </a:pPr>
            <a:r>
              <a:rPr lang="en-US" b="1" dirty="0"/>
              <a:t>After 2 years at 10% …..and after 8 years at 10% </a:t>
            </a:r>
          </a:p>
        </p:txBody>
      </p:sp>
      <p:cxnSp>
        <p:nvCxnSpPr>
          <p:cNvPr id="12" name="Straight Arrow Connector 11"/>
          <p:cNvCxnSpPr/>
          <p:nvPr/>
        </p:nvCxnSpPr>
        <p:spPr>
          <a:xfrm flipV="1">
            <a:off x="3162300" y="4495800"/>
            <a:ext cx="0" cy="44132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4" name="Straight Arrow Connector 13"/>
          <p:cNvCxnSpPr/>
          <p:nvPr/>
        </p:nvCxnSpPr>
        <p:spPr>
          <a:xfrm flipV="1">
            <a:off x="5181600" y="3810000"/>
            <a:ext cx="1371600" cy="112712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 name="Footer Placeholder 2"/>
          <p:cNvSpPr>
            <a:spLocks noGrp="1"/>
          </p:cNvSpPr>
          <p:nvPr>
            <p:ph type="ftr" sz="quarter" idx="11"/>
          </p:nvPr>
        </p:nvSpPr>
        <p:spPr>
          <a:xfrm>
            <a:off x="3124200" y="6492875"/>
            <a:ext cx="2895600" cy="365125"/>
          </a:xfrm>
        </p:spPr>
        <p:txBody>
          <a:bodyPr/>
          <a:lstStyle/>
          <a:p>
            <a:pPr>
              <a:defRPr/>
            </a:pPr>
            <a:r>
              <a:rPr lang="en-US" dirty="0"/>
              <a:t>© </a:t>
            </a:r>
            <a:r>
              <a:rPr lang="en-US" dirty="0" smtClean="0"/>
              <a:t>2011</a:t>
            </a:r>
            <a:endParaRPr lang="en-US" dirty="0"/>
          </a:p>
        </p:txBody>
      </p:sp>
      <p:sp>
        <p:nvSpPr>
          <p:cNvPr id="11" name="Slide Number Placeholder 10"/>
          <p:cNvSpPr>
            <a:spLocks noGrp="1"/>
          </p:cNvSpPr>
          <p:nvPr>
            <p:ph type="sldNum" sz="quarter" idx="12"/>
          </p:nvPr>
        </p:nvSpPr>
        <p:spPr/>
        <p:txBody>
          <a:bodyPr/>
          <a:lstStyle/>
          <a:p>
            <a:pPr>
              <a:defRPr/>
            </a:pPr>
            <a:fld id="{63413C2D-E8EA-40D1-AED1-15CC8666D85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Effect of Interest Rate and Time</a:t>
            </a:r>
            <a:endParaRPr lang="en-US" dirty="0"/>
          </a:p>
        </p:txBody>
      </p:sp>
      <p:graphicFrame>
        <p:nvGraphicFramePr>
          <p:cNvPr id="10" name="Content Placeholder 4"/>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sp>
        <p:nvSpPr>
          <p:cNvPr id="19460" name="TextBox 6"/>
          <p:cNvSpPr txBox="1">
            <a:spLocks noChangeArrowheads="1"/>
          </p:cNvSpPr>
          <p:nvPr/>
        </p:nvSpPr>
        <p:spPr bwMode="auto">
          <a:xfrm>
            <a:off x="1068388" y="6045200"/>
            <a:ext cx="4857750" cy="584200"/>
          </a:xfrm>
          <a:prstGeom prst="rect">
            <a:avLst/>
          </a:prstGeom>
          <a:noFill/>
          <a:ln w="9525">
            <a:noFill/>
            <a:miter lim="800000"/>
            <a:headEnd/>
            <a:tailEnd/>
          </a:ln>
        </p:spPr>
        <p:txBody>
          <a:bodyPr wrap="none">
            <a:spAutoFit/>
          </a:bodyPr>
          <a:lstStyle/>
          <a:p>
            <a:r>
              <a:rPr lang="en-US" sz="1600" b="1">
                <a:solidFill>
                  <a:srgbClr val="FF0000"/>
                </a:solidFill>
                <a:latin typeface="Calibri" pitchFamily="34" charset="0"/>
              </a:rPr>
              <a:t>X-Axis = Time in Years</a:t>
            </a:r>
          </a:p>
          <a:p>
            <a:r>
              <a:rPr lang="en-US" sz="1600" b="1">
                <a:solidFill>
                  <a:srgbClr val="FF0000"/>
                </a:solidFill>
                <a:latin typeface="Calibri" pitchFamily="34" charset="0"/>
              </a:rPr>
              <a:t>As interest rate increases, Future Value of $1 Increases</a:t>
            </a:r>
          </a:p>
        </p:txBody>
      </p:sp>
      <p:sp>
        <p:nvSpPr>
          <p:cNvPr id="9" name="TextBox 8"/>
          <p:cNvSpPr txBox="1"/>
          <p:nvPr/>
        </p:nvSpPr>
        <p:spPr>
          <a:xfrm>
            <a:off x="1828800" y="1981200"/>
            <a:ext cx="3352800" cy="92333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b="1" dirty="0"/>
              <a:t>A higher interest rate causes the future value to increase more in the same 8 years.</a:t>
            </a:r>
          </a:p>
        </p:txBody>
      </p:sp>
      <p:cxnSp>
        <p:nvCxnSpPr>
          <p:cNvPr id="16" name="Straight Arrow Connector 15"/>
          <p:cNvCxnSpPr/>
          <p:nvPr/>
        </p:nvCxnSpPr>
        <p:spPr>
          <a:xfrm>
            <a:off x="5181600" y="2443163"/>
            <a:ext cx="1219200" cy="2238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8" name="Straight Arrow Connector 17"/>
          <p:cNvCxnSpPr>
            <a:stCxn id="0" idx="3"/>
          </p:cNvCxnSpPr>
          <p:nvPr/>
        </p:nvCxnSpPr>
        <p:spPr>
          <a:xfrm>
            <a:off x="5181600" y="2443163"/>
            <a:ext cx="1371600" cy="9858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0" name="Straight Arrow Connector 19"/>
          <p:cNvCxnSpPr>
            <a:stCxn id="0" idx="3"/>
          </p:cNvCxnSpPr>
          <p:nvPr/>
        </p:nvCxnSpPr>
        <p:spPr>
          <a:xfrm>
            <a:off x="5181600" y="2443163"/>
            <a:ext cx="1447800" cy="16716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 name="Footer Placeholder 2"/>
          <p:cNvSpPr>
            <a:spLocks noGrp="1"/>
          </p:cNvSpPr>
          <p:nvPr>
            <p:ph type="ftr" sz="quarter" idx="11"/>
          </p:nvPr>
        </p:nvSpPr>
        <p:spPr>
          <a:xfrm>
            <a:off x="3124200" y="6492875"/>
            <a:ext cx="2895600" cy="365125"/>
          </a:xfrm>
        </p:spPr>
        <p:txBody>
          <a:bodyPr/>
          <a:lstStyle/>
          <a:p>
            <a:pPr>
              <a:defRPr/>
            </a:pPr>
            <a:r>
              <a:rPr lang="en-US" dirty="0"/>
              <a:t>© </a:t>
            </a:r>
            <a:r>
              <a:rPr lang="en-US" dirty="0" smtClean="0"/>
              <a:t>2011</a:t>
            </a:r>
            <a:endParaRPr lang="en-US" dirty="0"/>
          </a:p>
        </p:txBody>
      </p:sp>
      <p:sp>
        <p:nvSpPr>
          <p:cNvPr id="11" name="Slide Number Placeholder 10"/>
          <p:cNvSpPr>
            <a:spLocks noGrp="1"/>
          </p:cNvSpPr>
          <p:nvPr>
            <p:ph type="sldNum" sz="quarter" idx="12"/>
          </p:nvPr>
        </p:nvSpPr>
        <p:spPr/>
        <p:txBody>
          <a:bodyPr/>
          <a:lstStyle/>
          <a:p>
            <a:pPr>
              <a:defRPr/>
            </a:pPr>
            <a:fld id="{63413C2D-E8EA-40D1-AED1-15CC8666D85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smtClean="0"/>
              <a:t>The Future Value Table</a:t>
            </a:r>
            <a:endParaRPr lang="en-US" dirty="0"/>
          </a:p>
        </p:txBody>
      </p:sp>
      <p:graphicFrame>
        <p:nvGraphicFramePr>
          <p:cNvPr id="1026" name="Object 29"/>
          <p:cNvGraphicFramePr>
            <a:graphicFrameLocks noChangeAspect="1"/>
          </p:cNvGraphicFramePr>
          <p:nvPr/>
        </p:nvGraphicFramePr>
        <p:xfrm>
          <a:off x="762000" y="1447800"/>
          <a:ext cx="7789863" cy="4217988"/>
        </p:xfrm>
        <a:graphic>
          <a:graphicData uri="http://schemas.openxmlformats.org/presentationml/2006/ole">
            <p:oleObj spid="_x0000_s1026" name="Worksheet" r:id="rId4" imgW="6962677" imgH="4219560" progId="Excel.Sheet.8">
              <p:embed/>
            </p:oleObj>
          </a:graphicData>
        </a:graphic>
      </p:graphicFrame>
      <p:sp>
        <p:nvSpPr>
          <p:cNvPr id="1028" name="TextBox 1"/>
          <p:cNvSpPr txBox="1">
            <a:spLocks noChangeArrowheads="1"/>
          </p:cNvSpPr>
          <p:nvPr/>
        </p:nvSpPr>
        <p:spPr bwMode="auto">
          <a:xfrm>
            <a:off x="1447800" y="5943600"/>
            <a:ext cx="6834188" cy="830263"/>
          </a:xfrm>
          <a:prstGeom prst="rect">
            <a:avLst/>
          </a:prstGeom>
          <a:noFill/>
          <a:ln w="9525">
            <a:noFill/>
            <a:miter lim="800000"/>
            <a:headEnd/>
            <a:tailEnd/>
          </a:ln>
        </p:spPr>
        <p:txBody>
          <a:bodyPr wrap="none">
            <a:spAutoFit/>
          </a:bodyPr>
          <a:lstStyle/>
          <a:p>
            <a:r>
              <a:rPr lang="en-US" sz="2400" b="1">
                <a:solidFill>
                  <a:srgbClr val="FF0000"/>
                </a:solidFill>
                <a:latin typeface="Calibri" pitchFamily="34" charset="0"/>
              </a:rPr>
              <a:t>The Value of $1 at 10% interest after 8 years is $2.14</a:t>
            </a:r>
          </a:p>
          <a:p>
            <a:r>
              <a:rPr lang="en-US" sz="2400" b="1">
                <a:solidFill>
                  <a:srgbClr val="FF0000"/>
                </a:solidFill>
                <a:latin typeface="Calibri" pitchFamily="34" charset="0"/>
              </a:rPr>
              <a:t>The </a:t>
            </a:r>
            <a:r>
              <a:rPr lang="en-US" sz="2400" b="1" i="1">
                <a:solidFill>
                  <a:srgbClr val="FF0000"/>
                </a:solidFill>
                <a:latin typeface="Calibri" pitchFamily="34" charset="0"/>
              </a:rPr>
              <a:t>Factors</a:t>
            </a:r>
            <a:r>
              <a:rPr lang="en-US" sz="2400" b="1">
                <a:solidFill>
                  <a:srgbClr val="FF0000"/>
                </a:solidFill>
                <a:latin typeface="Calibri" pitchFamily="34" charset="0"/>
              </a:rPr>
              <a:t> are pre-calculated on the FV Table.</a:t>
            </a:r>
          </a:p>
        </p:txBody>
      </p:sp>
      <p:sp>
        <p:nvSpPr>
          <p:cNvPr id="3" name="Footer Placeholder 2"/>
          <p:cNvSpPr>
            <a:spLocks noGrp="1"/>
          </p:cNvSpPr>
          <p:nvPr>
            <p:ph type="ftr" sz="quarter" idx="11"/>
          </p:nvPr>
        </p:nvSpPr>
        <p:spPr>
          <a:xfrm>
            <a:off x="3124200" y="6569075"/>
            <a:ext cx="2895600" cy="365125"/>
          </a:xfrm>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8EC7C6CF-3F72-4903-A792-31F86C31F30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Learning Check</a:t>
            </a:r>
            <a:endParaRPr lang="en-US" dirty="0"/>
          </a:p>
        </p:txBody>
      </p:sp>
      <p:sp>
        <p:nvSpPr>
          <p:cNvPr id="20483" name="Content Placeholder 3"/>
          <p:cNvSpPr>
            <a:spLocks noGrp="1"/>
          </p:cNvSpPr>
          <p:nvPr>
            <p:ph idx="1"/>
          </p:nvPr>
        </p:nvSpPr>
        <p:spPr/>
        <p:txBody>
          <a:bodyPr/>
          <a:lstStyle/>
          <a:p>
            <a:pPr>
              <a:buFont typeface="Arial" charset="0"/>
              <a:buChar char="•"/>
            </a:pPr>
            <a:r>
              <a:rPr lang="en-US" smtClean="0"/>
              <a:t>How does compound interest differ from simple interest?</a:t>
            </a:r>
          </a:p>
          <a:p>
            <a:pPr>
              <a:buFont typeface="Arial" charset="0"/>
              <a:buChar char="•"/>
            </a:pPr>
            <a:r>
              <a:rPr lang="en-US" smtClean="0"/>
              <a:t>How does number of years affect the future value of an investment?</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20485" name="Picture 2" descr="C:\Users\Melanie Nelson\AppData\Local\Microsoft\Windows\Temporary Internet Files\Content.IE5\VSG94DM2\MC900441310[1].png"/>
          <p:cNvPicPr>
            <a:picLocks noChangeAspect="1" noChangeArrowheads="1"/>
          </p:cNvPicPr>
          <p:nvPr/>
        </p:nvPicPr>
        <p:blipFill>
          <a:blip r:embed="rId3" cstate="print"/>
          <a:srcRect/>
          <a:stretch>
            <a:fillRect/>
          </a:stretch>
        </p:blipFill>
        <p:spPr bwMode="auto">
          <a:xfrm>
            <a:off x="6781800" y="228600"/>
            <a:ext cx="838200" cy="137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Demonstration Problem</a:t>
            </a:r>
            <a:endParaRPr lang="en-US" dirty="0"/>
          </a:p>
        </p:txBody>
      </p:sp>
      <p:sp>
        <p:nvSpPr>
          <p:cNvPr id="21507" name="Content Placeholder 2"/>
          <p:cNvSpPr>
            <a:spLocks noGrp="1"/>
          </p:cNvSpPr>
          <p:nvPr>
            <p:ph idx="1"/>
          </p:nvPr>
        </p:nvSpPr>
        <p:spPr/>
        <p:txBody>
          <a:bodyPr/>
          <a:lstStyle/>
          <a:p>
            <a:pPr>
              <a:buFont typeface="Arial" charset="0"/>
              <a:buChar char="•"/>
            </a:pPr>
            <a:r>
              <a:rPr lang="en-US" smtClean="0"/>
              <a:t>If I invest $50,000 today at 8%, what will it be worth in 10 years?</a:t>
            </a:r>
          </a:p>
          <a:p>
            <a:pPr>
              <a:buFont typeface="Arial" charset="0"/>
              <a:buChar char="•"/>
            </a:pPr>
            <a:r>
              <a:rPr lang="en-US" smtClean="0"/>
              <a:t>Steps:</a:t>
            </a:r>
          </a:p>
          <a:p>
            <a:pPr marL="971550" lvl="1" indent="-514350">
              <a:buFont typeface="Calibri" pitchFamily="34" charset="0"/>
              <a:buAutoNum type="arabicPeriod"/>
            </a:pPr>
            <a:r>
              <a:rPr lang="en-US" smtClean="0"/>
              <a:t>Identify the key variables</a:t>
            </a:r>
          </a:p>
          <a:p>
            <a:pPr lvl="2">
              <a:buFont typeface="Arial" charset="0"/>
              <a:buChar char="•"/>
            </a:pPr>
            <a:r>
              <a:rPr lang="en-US" smtClean="0"/>
              <a:t>Cash flow</a:t>
            </a:r>
          </a:p>
          <a:p>
            <a:pPr lvl="2">
              <a:buFont typeface="Arial" charset="0"/>
              <a:buChar char="•"/>
            </a:pPr>
            <a:r>
              <a:rPr lang="en-US" smtClean="0"/>
              <a:t>Interest rate</a:t>
            </a:r>
          </a:p>
          <a:p>
            <a:pPr lvl="2">
              <a:buFont typeface="Arial" charset="0"/>
              <a:buChar char="•"/>
            </a:pPr>
            <a:r>
              <a:rPr lang="en-US" smtClean="0"/>
              <a:t>Time in years</a:t>
            </a:r>
          </a:p>
          <a:p>
            <a:pPr marL="971550" lvl="1" indent="-514350">
              <a:buFont typeface="Calibri" pitchFamily="34" charset="0"/>
              <a:buAutoNum type="arabicPeriod"/>
            </a:pPr>
            <a:r>
              <a:rPr lang="en-US" smtClean="0"/>
              <a:t>Build a timeline</a:t>
            </a:r>
          </a:p>
          <a:p>
            <a:pPr marL="971550" lvl="1" indent="-514350">
              <a:buFont typeface="Calibri" pitchFamily="34" charset="0"/>
              <a:buAutoNum type="arabicPeriod"/>
            </a:pPr>
            <a:r>
              <a:rPr lang="en-US" smtClean="0"/>
              <a:t>Multiply cash flow by FV factor from the Table</a:t>
            </a:r>
          </a:p>
          <a:p>
            <a:pPr lvl="2">
              <a:buFont typeface="Arial" charset="0"/>
              <a:buChar char="•"/>
            </a:pPr>
            <a:endParaRPr lang="en-US"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Identify Key Variables</a:t>
            </a:r>
            <a:endParaRPr lang="en-US" dirty="0"/>
          </a:p>
        </p:txBody>
      </p:sp>
      <p:sp>
        <p:nvSpPr>
          <p:cNvPr id="22531" name="Content Placeholder 2"/>
          <p:cNvSpPr>
            <a:spLocks noGrp="1"/>
          </p:cNvSpPr>
          <p:nvPr>
            <p:ph idx="1"/>
          </p:nvPr>
        </p:nvSpPr>
        <p:spPr/>
        <p:txBody>
          <a:bodyPr/>
          <a:lstStyle/>
          <a:p>
            <a:pPr>
              <a:buFont typeface="Arial" charset="0"/>
              <a:buChar char="•"/>
            </a:pPr>
            <a:r>
              <a:rPr lang="en-US" smtClean="0"/>
              <a:t>Cash Flows</a:t>
            </a:r>
          </a:p>
          <a:p>
            <a:pPr lvl="1">
              <a:buFont typeface="Arial" charset="0"/>
              <a:buChar char="•"/>
            </a:pPr>
            <a:r>
              <a:rPr lang="en-US" smtClean="0"/>
              <a:t>$50,000 to be paid now</a:t>
            </a:r>
          </a:p>
          <a:p>
            <a:pPr lvl="1">
              <a:buFont typeface="Arial" charset="0"/>
              <a:buChar char="•"/>
            </a:pPr>
            <a:r>
              <a:rPr lang="en-US" smtClean="0"/>
              <a:t>Cash Payments are negative numbers</a:t>
            </a:r>
          </a:p>
          <a:p>
            <a:pPr lvl="1">
              <a:buFont typeface="Arial" charset="0"/>
              <a:buChar char="•"/>
            </a:pPr>
            <a:r>
              <a:rPr lang="en-US" smtClean="0"/>
              <a:t>Some unknown amount to be received ten years in the future</a:t>
            </a:r>
          </a:p>
          <a:p>
            <a:pPr lvl="1">
              <a:buFont typeface="Arial" charset="0"/>
              <a:buChar char="•"/>
            </a:pPr>
            <a:r>
              <a:rPr lang="en-US" smtClean="0"/>
              <a:t>Cash Receipts are positive numbers</a:t>
            </a:r>
          </a:p>
          <a:p>
            <a:pPr>
              <a:buFont typeface="Arial" charset="0"/>
              <a:buChar char="•"/>
            </a:pPr>
            <a:r>
              <a:rPr lang="en-US" smtClean="0"/>
              <a:t>Interest Rate = 8%</a:t>
            </a:r>
          </a:p>
          <a:p>
            <a:pPr>
              <a:buFont typeface="Arial" charset="0"/>
              <a:buChar char="•"/>
            </a:pPr>
            <a:r>
              <a:rPr lang="en-US" smtClean="0"/>
              <a:t>Time in Years = 10</a:t>
            </a:r>
          </a:p>
          <a:p>
            <a:pPr>
              <a:buFont typeface="Arial" charset="0"/>
              <a:buChar char="•"/>
            </a:pPr>
            <a:endParaRPr lang="en-US"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Build a Timeline</a:t>
            </a:r>
            <a:endParaRPr lang="en-US" dirty="0"/>
          </a:p>
        </p:txBody>
      </p:sp>
      <p:graphicFrame>
        <p:nvGraphicFramePr>
          <p:cNvPr id="17" name="Content Placeholder 3"/>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Elbow Connector 6"/>
          <p:cNvCxnSpPr/>
          <p:nvPr/>
        </p:nvCxnSpPr>
        <p:spPr>
          <a:xfrm rot="5400000">
            <a:off x="677069" y="3307556"/>
            <a:ext cx="1882775" cy="341313"/>
          </a:xfrm>
          <a:prstGeom prst="bentConnector3">
            <a:avLst>
              <a:gd name="adj1" fmla="val 10953"/>
            </a:avLst>
          </a:prstGeom>
          <a:ln>
            <a:tailEnd type="arrow"/>
          </a:ln>
        </p:spPr>
        <p:style>
          <a:lnRef idx="3">
            <a:schemeClr val="accent6"/>
          </a:lnRef>
          <a:fillRef idx="0">
            <a:schemeClr val="accent6"/>
          </a:fillRef>
          <a:effectRef idx="2">
            <a:schemeClr val="accent6"/>
          </a:effectRef>
          <a:fontRef idx="minor">
            <a:schemeClr val="tx1"/>
          </a:fontRef>
        </p:style>
      </p:cxnSp>
      <p:sp>
        <p:nvSpPr>
          <p:cNvPr id="5" name="TextBox 4"/>
          <p:cNvSpPr txBox="1"/>
          <p:nvPr/>
        </p:nvSpPr>
        <p:spPr>
          <a:xfrm>
            <a:off x="1788460" y="2384576"/>
            <a:ext cx="2097740" cy="663423"/>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$50,000 to be invested now</a:t>
            </a:r>
          </a:p>
        </p:txBody>
      </p:sp>
      <p:sp>
        <p:nvSpPr>
          <p:cNvPr id="23560" name="TextBox 12"/>
          <p:cNvSpPr txBox="1">
            <a:spLocks noChangeArrowheads="1"/>
          </p:cNvSpPr>
          <p:nvPr/>
        </p:nvSpPr>
        <p:spPr bwMode="auto">
          <a:xfrm>
            <a:off x="307975" y="1600200"/>
            <a:ext cx="301625" cy="369888"/>
          </a:xfrm>
          <a:prstGeom prst="rect">
            <a:avLst/>
          </a:prstGeom>
          <a:noFill/>
          <a:ln w="9525">
            <a:noFill/>
            <a:miter lim="800000"/>
            <a:headEnd/>
            <a:tailEnd/>
          </a:ln>
        </p:spPr>
        <p:txBody>
          <a:bodyPr wrap="none">
            <a:spAutoFit/>
          </a:bodyPr>
          <a:lstStyle/>
          <a:p>
            <a:r>
              <a:rPr lang="en-US">
                <a:latin typeface="Calibri" pitchFamily="34" charset="0"/>
              </a:rPr>
              <a:t>$</a:t>
            </a:r>
          </a:p>
        </p:txBody>
      </p:sp>
      <p:sp>
        <p:nvSpPr>
          <p:cNvPr id="23561" name="TextBox 13"/>
          <p:cNvSpPr txBox="1">
            <a:spLocks noChangeArrowheads="1"/>
          </p:cNvSpPr>
          <p:nvPr/>
        </p:nvSpPr>
        <p:spPr bwMode="auto">
          <a:xfrm>
            <a:off x="304800" y="5726113"/>
            <a:ext cx="301625" cy="369887"/>
          </a:xfrm>
          <a:prstGeom prst="rect">
            <a:avLst/>
          </a:prstGeom>
          <a:noFill/>
          <a:ln w="9525">
            <a:noFill/>
            <a:miter lim="800000"/>
            <a:headEnd/>
            <a:tailEnd/>
          </a:ln>
        </p:spPr>
        <p:txBody>
          <a:bodyPr wrap="none">
            <a:spAutoFit/>
          </a:bodyPr>
          <a:lstStyle/>
          <a:p>
            <a:r>
              <a:rPr lang="en-US">
                <a:latin typeface="Calibri" pitchFamily="34" charset="0"/>
              </a:rPr>
              <a:t>$</a:t>
            </a:r>
          </a:p>
        </p:txBody>
      </p:sp>
      <p:sp>
        <p:nvSpPr>
          <p:cNvPr id="23562" name="TextBox 14"/>
          <p:cNvSpPr txBox="1">
            <a:spLocks noChangeArrowheads="1"/>
          </p:cNvSpPr>
          <p:nvPr/>
        </p:nvSpPr>
        <p:spPr bwMode="auto">
          <a:xfrm>
            <a:off x="1676400" y="6096000"/>
            <a:ext cx="2255838" cy="369888"/>
          </a:xfrm>
          <a:prstGeom prst="rect">
            <a:avLst/>
          </a:prstGeom>
          <a:noFill/>
          <a:ln w="9525">
            <a:noFill/>
            <a:miter lim="800000"/>
            <a:headEnd/>
            <a:tailEnd/>
          </a:ln>
        </p:spPr>
        <p:txBody>
          <a:bodyPr wrap="none">
            <a:spAutoFit/>
          </a:bodyPr>
          <a:lstStyle/>
          <a:p>
            <a:r>
              <a:rPr lang="en-US" b="1">
                <a:solidFill>
                  <a:srgbClr val="FF0000"/>
                </a:solidFill>
                <a:latin typeface="Calibri" pitchFamily="34" charset="0"/>
              </a:rPr>
              <a:t>X-Axis = Time in Years</a:t>
            </a:r>
          </a:p>
        </p:txBody>
      </p:sp>
      <p:sp>
        <p:nvSpPr>
          <p:cNvPr id="16" name="TextBox 15"/>
          <p:cNvSpPr txBox="1"/>
          <p:nvPr/>
        </p:nvSpPr>
        <p:spPr>
          <a:xfrm>
            <a:off x="5029200" y="3236294"/>
            <a:ext cx="2104801" cy="92333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Unknown amount to be received in 10 years</a:t>
            </a:r>
          </a:p>
        </p:txBody>
      </p:sp>
      <p:cxnSp>
        <p:nvCxnSpPr>
          <p:cNvPr id="18" name="Elbow Connector 17"/>
          <p:cNvCxnSpPr/>
          <p:nvPr/>
        </p:nvCxnSpPr>
        <p:spPr>
          <a:xfrm flipV="1">
            <a:off x="5943600" y="3024188"/>
            <a:ext cx="2157413" cy="212725"/>
          </a:xfrm>
          <a:prstGeom prst="bentConnector3">
            <a:avLst>
              <a:gd name="adj1" fmla="val -705"/>
            </a:avLst>
          </a:prstGeom>
          <a:ln>
            <a:tailEnd type="arrow"/>
          </a:ln>
        </p:spPr>
        <p:style>
          <a:lnRef idx="3">
            <a:schemeClr val="accent6"/>
          </a:lnRef>
          <a:fillRef idx="0">
            <a:schemeClr val="accent6"/>
          </a:fillRef>
          <a:effectRef idx="2">
            <a:schemeClr val="accent6"/>
          </a:effectRef>
          <a:fontRef idx="minor">
            <a:schemeClr val="tx1"/>
          </a:fontRef>
        </p:style>
      </p:cxnSp>
      <p:sp>
        <p:nvSpPr>
          <p:cNvPr id="23567" name="TextBox 24"/>
          <p:cNvSpPr txBox="1">
            <a:spLocks noChangeArrowheads="1"/>
          </p:cNvSpPr>
          <p:nvPr/>
        </p:nvSpPr>
        <p:spPr bwMode="auto">
          <a:xfrm>
            <a:off x="838200" y="1600200"/>
            <a:ext cx="304800" cy="369888"/>
          </a:xfrm>
          <a:prstGeom prst="rect">
            <a:avLst/>
          </a:prstGeom>
          <a:noFill/>
          <a:ln w="9525">
            <a:noFill/>
            <a:miter lim="800000"/>
            <a:headEnd/>
            <a:tailEnd/>
          </a:ln>
        </p:spPr>
        <p:txBody>
          <a:bodyPr wrap="none">
            <a:spAutoFit/>
          </a:bodyPr>
          <a:lstStyle/>
          <a:p>
            <a:r>
              <a:rPr lang="en-US">
                <a:latin typeface="Calibri" pitchFamily="34" charset="0"/>
              </a:rPr>
              <a:t>K</a:t>
            </a:r>
          </a:p>
        </p:txBody>
      </p:sp>
      <p:sp>
        <p:nvSpPr>
          <p:cNvPr id="23568" name="TextBox 25"/>
          <p:cNvSpPr txBox="1">
            <a:spLocks noChangeArrowheads="1"/>
          </p:cNvSpPr>
          <p:nvPr/>
        </p:nvSpPr>
        <p:spPr bwMode="auto">
          <a:xfrm>
            <a:off x="838200" y="5726113"/>
            <a:ext cx="304800" cy="369887"/>
          </a:xfrm>
          <a:prstGeom prst="rect">
            <a:avLst/>
          </a:prstGeom>
          <a:noFill/>
          <a:ln w="9525">
            <a:noFill/>
            <a:miter lim="800000"/>
            <a:headEnd/>
            <a:tailEnd/>
          </a:ln>
        </p:spPr>
        <p:txBody>
          <a:bodyPr wrap="none">
            <a:spAutoFit/>
          </a:bodyPr>
          <a:lstStyle/>
          <a:p>
            <a:r>
              <a:rPr lang="en-US">
                <a:latin typeface="Calibri" pitchFamily="34" charset="0"/>
              </a:rPr>
              <a:t>K</a:t>
            </a:r>
          </a:p>
        </p:txBody>
      </p:sp>
      <p:sp>
        <p:nvSpPr>
          <p:cNvPr id="23569" name="TextBox 26"/>
          <p:cNvSpPr txBox="1">
            <a:spLocks noChangeArrowheads="1"/>
          </p:cNvSpPr>
          <p:nvPr/>
        </p:nvSpPr>
        <p:spPr bwMode="auto">
          <a:xfrm>
            <a:off x="1143000" y="5638800"/>
            <a:ext cx="661988" cy="369888"/>
          </a:xfrm>
          <a:prstGeom prst="rect">
            <a:avLst/>
          </a:prstGeom>
          <a:noFill/>
          <a:ln w="9525">
            <a:noFill/>
            <a:miter lim="800000"/>
            <a:headEnd/>
            <a:tailEnd/>
          </a:ln>
        </p:spPr>
        <p:txBody>
          <a:bodyPr wrap="none">
            <a:spAutoFit/>
          </a:bodyPr>
          <a:lstStyle/>
          <a:p>
            <a:r>
              <a:rPr lang="en-US" b="1">
                <a:latin typeface="Calibri" pitchFamily="34" charset="0"/>
              </a:rPr>
              <a:t>$50K</a:t>
            </a:r>
          </a:p>
        </p:txBody>
      </p:sp>
      <p:sp>
        <p:nvSpPr>
          <p:cNvPr id="23570" name="TextBox 27"/>
          <p:cNvSpPr txBox="1">
            <a:spLocks noChangeArrowheads="1"/>
          </p:cNvSpPr>
          <p:nvPr/>
        </p:nvSpPr>
        <p:spPr bwMode="auto">
          <a:xfrm>
            <a:off x="8077200" y="1676400"/>
            <a:ext cx="292100" cy="369888"/>
          </a:xfrm>
          <a:prstGeom prst="rect">
            <a:avLst/>
          </a:prstGeom>
          <a:noFill/>
          <a:ln w="9525">
            <a:noFill/>
            <a:miter lim="800000"/>
            <a:headEnd/>
            <a:tailEnd/>
          </a:ln>
        </p:spPr>
        <p:txBody>
          <a:bodyPr wrap="none">
            <a:spAutoFit/>
          </a:bodyPr>
          <a:lstStyle/>
          <a:p>
            <a:r>
              <a:rPr lang="en-US" b="1">
                <a:latin typeface="Calibri" pitchFamily="34" charset="0"/>
              </a:rPr>
              <a:t>?</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19" name="Slide Number Placeholder 18"/>
          <p:cNvSpPr>
            <a:spLocks noGrp="1"/>
          </p:cNvSpPr>
          <p:nvPr>
            <p:ph type="sldNum" sz="quarter" idx="12"/>
          </p:nvPr>
        </p:nvSpPr>
        <p:spPr/>
        <p:txBody>
          <a:bodyPr/>
          <a:lstStyle/>
          <a:p>
            <a:pPr>
              <a:defRPr/>
            </a:pPr>
            <a:fld id="{63413C2D-E8EA-40D1-AED1-15CC8666D85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smtClean="0"/>
              <a:t>Multiply by the FV Factor</a:t>
            </a:r>
            <a:endParaRPr lang="en-US" dirty="0"/>
          </a:p>
        </p:txBody>
      </p:sp>
      <p:graphicFrame>
        <p:nvGraphicFramePr>
          <p:cNvPr id="2050" name="Object 30"/>
          <p:cNvGraphicFramePr>
            <a:graphicFrameLocks noChangeAspect="1"/>
          </p:cNvGraphicFramePr>
          <p:nvPr/>
        </p:nvGraphicFramePr>
        <p:xfrm>
          <a:off x="762000" y="1447800"/>
          <a:ext cx="7789863" cy="4217988"/>
        </p:xfrm>
        <a:graphic>
          <a:graphicData uri="http://schemas.openxmlformats.org/presentationml/2006/ole">
            <p:oleObj spid="_x0000_s2050" name="Worksheet" r:id="rId4" imgW="6962677" imgH="4219560" progId="Excel.Sheet.8">
              <p:embed/>
            </p:oleObj>
          </a:graphicData>
        </a:graphic>
      </p:graphicFrame>
      <p:sp>
        <p:nvSpPr>
          <p:cNvPr id="2052" name="TextBox 1"/>
          <p:cNvSpPr txBox="1">
            <a:spLocks noChangeArrowheads="1"/>
          </p:cNvSpPr>
          <p:nvPr/>
        </p:nvSpPr>
        <p:spPr bwMode="auto">
          <a:xfrm>
            <a:off x="838200" y="5867400"/>
            <a:ext cx="6662738" cy="830263"/>
          </a:xfrm>
          <a:prstGeom prst="rect">
            <a:avLst/>
          </a:prstGeom>
          <a:noFill/>
          <a:ln w="9525">
            <a:noFill/>
            <a:miter lim="800000"/>
            <a:headEnd/>
            <a:tailEnd/>
          </a:ln>
        </p:spPr>
        <p:txBody>
          <a:bodyPr wrap="none">
            <a:spAutoFit/>
          </a:bodyPr>
          <a:lstStyle/>
          <a:p>
            <a:r>
              <a:rPr lang="en-US" sz="2400" b="1">
                <a:solidFill>
                  <a:srgbClr val="FF0000"/>
                </a:solidFill>
                <a:latin typeface="Calibri" pitchFamily="34" charset="0"/>
              </a:rPr>
              <a:t>The Factor of $1 at 8% interest for 10 years is 2.159</a:t>
            </a:r>
          </a:p>
          <a:p>
            <a:r>
              <a:rPr lang="en-US" sz="2400" b="1">
                <a:solidFill>
                  <a:srgbClr val="FF0000"/>
                </a:solidFill>
                <a:latin typeface="Calibri" pitchFamily="34" charset="0"/>
              </a:rPr>
              <a:t>$50,000 * 2.159 =  $107,950</a:t>
            </a:r>
          </a:p>
        </p:txBody>
      </p:sp>
      <p:sp>
        <p:nvSpPr>
          <p:cNvPr id="3" name="Footer Placeholder 2"/>
          <p:cNvSpPr>
            <a:spLocks noGrp="1"/>
          </p:cNvSpPr>
          <p:nvPr>
            <p:ph type="ftr" sz="quarter" idx="11"/>
          </p:nvPr>
        </p:nvSpPr>
        <p:spPr>
          <a:xfrm>
            <a:off x="3124200" y="6569075"/>
            <a:ext cx="2895600" cy="365125"/>
          </a:xfrm>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8EC7C6CF-3F72-4903-A792-31F86C31F30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Using the Formula</a:t>
            </a: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The formula proves that the answer from the table is correct:</a:t>
            </a:r>
            <a:endParaRPr lang="en-US" dirty="0"/>
          </a:p>
          <a:p>
            <a:pPr marL="0" indent="0" algn="ctr" fontAlgn="auto">
              <a:spcAft>
                <a:spcPts val="0"/>
              </a:spcAft>
              <a:buFont typeface="Arial" pitchFamily="34" charset="0"/>
              <a:buNone/>
              <a:defRPr/>
            </a:pPr>
            <a:r>
              <a:rPr lang="en-US" dirty="0"/>
              <a:t>$50,000 * (1 + .08)</a:t>
            </a:r>
            <a:r>
              <a:rPr lang="en-US" baseline="30000" dirty="0"/>
              <a:t>10</a:t>
            </a:r>
            <a:r>
              <a:rPr lang="en-US" dirty="0"/>
              <a:t> = $</a:t>
            </a:r>
            <a:r>
              <a:rPr lang="en-US" dirty="0" smtClean="0"/>
              <a:t>107,946</a:t>
            </a:r>
          </a:p>
          <a:p>
            <a:pPr fontAlgn="auto">
              <a:spcAft>
                <a:spcPts val="0"/>
              </a:spcAft>
              <a:defRPr/>
            </a:pPr>
            <a:r>
              <a:rPr lang="en-US" dirty="0" smtClean="0"/>
              <a:t>The difference of $4 is caused by rounding in the table</a:t>
            </a:r>
            <a:endParaRPr lang="en-US" dirty="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Time Value of Money Concepts</a:t>
            </a:r>
            <a:endParaRPr lang="en-US" dirty="0"/>
          </a:p>
        </p:txBody>
      </p:sp>
      <p:sp>
        <p:nvSpPr>
          <p:cNvPr id="9219" name="Content Placeholder 2"/>
          <p:cNvSpPr>
            <a:spLocks noGrp="1"/>
          </p:cNvSpPr>
          <p:nvPr>
            <p:ph idx="1"/>
          </p:nvPr>
        </p:nvSpPr>
        <p:spPr/>
        <p:txBody>
          <a:bodyPr/>
          <a:lstStyle/>
          <a:p>
            <a:pPr>
              <a:buFont typeface="Arial" charset="0"/>
              <a:buChar char="•"/>
            </a:pPr>
            <a:r>
              <a:rPr lang="en-US" smtClean="0"/>
              <a:t>Is $1 received today worth the same as $1 to be received one year from today?</a:t>
            </a:r>
          </a:p>
          <a:p>
            <a:pPr>
              <a:buFont typeface="Arial" charset="0"/>
              <a:buChar char="•"/>
            </a:pPr>
            <a:r>
              <a:rPr lang="en-US" smtClean="0"/>
              <a:t>Is $1 received today worth the same as $1 to be received one </a:t>
            </a:r>
            <a:r>
              <a:rPr lang="en-US" i="1" smtClean="0"/>
              <a:t>hundred</a:t>
            </a:r>
            <a:r>
              <a:rPr lang="en-US" smtClean="0"/>
              <a:t> years from today?</a:t>
            </a:r>
          </a:p>
          <a:p>
            <a:pPr>
              <a:buFont typeface="Arial" charset="0"/>
              <a:buChar char="•"/>
            </a:pPr>
            <a:r>
              <a:rPr lang="en-US" smtClean="0"/>
              <a:t>Why or why not?</a:t>
            </a:r>
          </a:p>
        </p:txBody>
      </p:sp>
      <p:pic>
        <p:nvPicPr>
          <p:cNvPr id="9220" name="Picture 2" descr="C:\Users\Melanie\Pictures\Microsoft Clip Organizer\00141317.wmf"/>
          <p:cNvPicPr>
            <a:picLocks noChangeAspect="1" noChangeArrowheads="1"/>
          </p:cNvPicPr>
          <p:nvPr/>
        </p:nvPicPr>
        <p:blipFill>
          <a:blip r:embed="rId3" cstate="print"/>
          <a:srcRect/>
          <a:stretch>
            <a:fillRect/>
          </a:stretch>
        </p:blipFill>
        <p:spPr bwMode="auto">
          <a:xfrm flipH="1">
            <a:off x="2286000" y="4495800"/>
            <a:ext cx="1646238" cy="1865313"/>
          </a:xfrm>
          <a:prstGeom prst="rect">
            <a:avLst/>
          </a:prstGeom>
          <a:noFill/>
          <a:ln w="9525">
            <a:noFill/>
            <a:miter lim="800000"/>
            <a:headEnd/>
            <a:tailEnd/>
          </a:ln>
        </p:spPr>
      </p:pic>
      <p:pic>
        <p:nvPicPr>
          <p:cNvPr id="9221" name="Picture 2" descr="C:\Users\Melanie Nelson\Pictures\Microsoft Clip Organizer\00141353.wmf"/>
          <p:cNvPicPr>
            <a:picLocks noChangeAspect="1" noChangeArrowheads="1"/>
          </p:cNvPicPr>
          <p:nvPr/>
        </p:nvPicPr>
        <p:blipFill>
          <a:blip r:embed="rId4" cstate="print"/>
          <a:srcRect/>
          <a:stretch>
            <a:fillRect/>
          </a:stretch>
        </p:blipFill>
        <p:spPr bwMode="auto">
          <a:xfrm flipH="1">
            <a:off x="5334000" y="3657600"/>
            <a:ext cx="1406525" cy="286543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7" name="Slide Number Placeholder 6"/>
          <p:cNvSpPr>
            <a:spLocks noGrp="1"/>
          </p:cNvSpPr>
          <p:nvPr>
            <p:ph type="sldNum" sz="quarter" idx="12"/>
          </p:nvPr>
        </p:nvSpPr>
        <p:spPr/>
        <p:txBody>
          <a:bodyPr/>
          <a:lstStyle/>
          <a:p>
            <a:pPr>
              <a:defRPr/>
            </a:pPr>
            <a:fld id="{63413C2D-E8EA-40D1-AED1-15CC8666D85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Proof</a:t>
            </a:r>
            <a:endParaRPr lang="en-US" dirty="0"/>
          </a:p>
        </p:txBody>
      </p:sp>
      <p:graphicFrame>
        <p:nvGraphicFramePr>
          <p:cNvPr id="4" name="Table 3"/>
          <p:cNvGraphicFramePr>
            <a:graphicFrameLocks noGrp="1"/>
          </p:cNvGraphicFramePr>
          <p:nvPr/>
        </p:nvGraphicFramePr>
        <p:xfrm>
          <a:off x="1371600" y="1447800"/>
          <a:ext cx="6400800" cy="5029200"/>
        </p:xfrm>
        <a:graphic>
          <a:graphicData uri="http://schemas.openxmlformats.org/drawingml/2006/table">
            <a:tbl>
              <a:tblPr firstRow="1" bandRow="1">
                <a:tableStyleId>{5C22544A-7EE6-4342-B048-85BDC9FD1C3A}</a:tableStyleId>
              </a:tblPr>
              <a:tblGrid>
                <a:gridCol w="762000"/>
                <a:gridCol w="1524000"/>
                <a:gridCol w="914400"/>
                <a:gridCol w="1600200"/>
                <a:gridCol w="1600200"/>
              </a:tblGrid>
              <a:tr h="457200">
                <a:tc>
                  <a:txBody>
                    <a:bodyPr/>
                    <a:lstStyle/>
                    <a:p>
                      <a:r>
                        <a:rPr lang="en-US" dirty="0" smtClean="0"/>
                        <a:t>Year</a:t>
                      </a:r>
                      <a:endParaRPr lang="en-US" dirty="0"/>
                    </a:p>
                  </a:txBody>
                  <a:tcPr/>
                </a:tc>
                <a:tc>
                  <a:txBody>
                    <a:bodyPr/>
                    <a:lstStyle/>
                    <a:p>
                      <a:r>
                        <a:rPr lang="en-US" dirty="0" smtClean="0"/>
                        <a:t>Principal</a:t>
                      </a:r>
                      <a:endParaRPr lang="en-US" dirty="0"/>
                    </a:p>
                  </a:txBody>
                  <a:tcPr/>
                </a:tc>
                <a:tc>
                  <a:txBody>
                    <a:bodyPr/>
                    <a:lstStyle/>
                    <a:p>
                      <a:pPr marL="0" indent="0">
                        <a:buFont typeface="Arial" charset="0"/>
                        <a:buNone/>
                      </a:pPr>
                      <a:r>
                        <a:rPr lang="en-US" baseline="0" dirty="0" smtClean="0"/>
                        <a:t>* 8 %</a:t>
                      </a:r>
                    </a:p>
                  </a:txBody>
                  <a:tcPr/>
                </a:tc>
                <a:tc>
                  <a:txBody>
                    <a:bodyPr/>
                    <a:lstStyle/>
                    <a:p>
                      <a:r>
                        <a:rPr lang="en-US" dirty="0" smtClean="0"/>
                        <a:t>= Interest</a:t>
                      </a:r>
                      <a:endParaRPr lang="en-US" dirty="0"/>
                    </a:p>
                  </a:txBody>
                  <a:tcPr/>
                </a:tc>
                <a:tc>
                  <a:txBody>
                    <a:bodyPr/>
                    <a:lstStyle/>
                    <a:p>
                      <a:r>
                        <a:rPr lang="en-US" dirty="0" smtClean="0"/>
                        <a:t>New Bal</a:t>
                      </a:r>
                      <a:r>
                        <a:rPr lang="en-US" baseline="0" dirty="0" smtClean="0"/>
                        <a:t>ance</a:t>
                      </a:r>
                      <a:endParaRPr lang="en-US" dirty="0"/>
                    </a:p>
                  </a:txBody>
                  <a:tcPr/>
                </a:tc>
              </a:tr>
              <a:tr h="457200">
                <a:tc>
                  <a:txBody>
                    <a:bodyPr/>
                    <a:lstStyle/>
                    <a:p>
                      <a:pPr algn="r"/>
                      <a:r>
                        <a:rPr lang="en-US" sz="2400" dirty="0" smtClean="0"/>
                        <a:t>1</a:t>
                      </a:r>
                      <a:endParaRPr lang="en-US" sz="2400" dirty="0"/>
                    </a:p>
                  </a:txBody>
                  <a:tcPr/>
                </a:tc>
                <a:tc>
                  <a:txBody>
                    <a:bodyPr/>
                    <a:lstStyle/>
                    <a:p>
                      <a:r>
                        <a:rPr lang="en-US" sz="2400" dirty="0" smtClean="0"/>
                        <a:t>$50,000</a:t>
                      </a:r>
                      <a:endParaRPr lang="en-US" sz="2400" dirty="0"/>
                    </a:p>
                  </a:txBody>
                  <a:tcPr/>
                </a:tc>
                <a:tc>
                  <a:txBody>
                    <a:bodyPr/>
                    <a:lstStyle/>
                    <a:p>
                      <a:r>
                        <a:rPr lang="en-US" sz="2400" dirty="0" smtClean="0"/>
                        <a:t>* .08</a:t>
                      </a:r>
                      <a:endParaRPr lang="en-US" sz="2400" dirty="0"/>
                    </a:p>
                  </a:txBody>
                  <a:tcPr/>
                </a:tc>
                <a:tc>
                  <a:txBody>
                    <a:bodyPr/>
                    <a:lstStyle/>
                    <a:p>
                      <a:r>
                        <a:rPr lang="en-US" sz="2400" dirty="0" smtClean="0"/>
                        <a:t>= $4,000</a:t>
                      </a:r>
                      <a:endParaRPr lang="en-US" sz="2400" dirty="0"/>
                    </a:p>
                  </a:txBody>
                  <a:tcPr/>
                </a:tc>
                <a:tc>
                  <a:txBody>
                    <a:bodyPr/>
                    <a:lstStyle/>
                    <a:p>
                      <a:pPr algn="r"/>
                      <a:r>
                        <a:rPr lang="en-US" sz="2400" dirty="0" smtClean="0"/>
                        <a:t>$54,000</a:t>
                      </a:r>
                      <a:endParaRPr lang="en-US" sz="2400" dirty="0"/>
                    </a:p>
                  </a:txBody>
                  <a:tcPr/>
                </a:tc>
              </a:tr>
              <a:tr h="457200">
                <a:tc>
                  <a:txBody>
                    <a:bodyPr/>
                    <a:lstStyle/>
                    <a:p>
                      <a:pPr algn="r"/>
                      <a:r>
                        <a:rPr lang="en-US" sz="2400" dirty="0" smtClean="0"/>
                        <a:t>2</a:t>
                      </a:r>
                      <a:endParaRPr lang="en-US" sz="2400" dirty="0"/>
                    </a:p>
                  </a:txBody>
                  <a:tcPr/>
                </a:tc>
                <a:tc>
                  <a:txBody>
                    <a:bodyPr/>
                    <a:lstStyle/>
                    <a:p>
                      <a:r>
                        <a:rPr lang="en-US" sz="2400" dirty="0" smtClean="0"/>
                        <a:t>$54.000</a:t>
                      </a:r>
                      <a:endParaRPr lang="en-US" sz="2400" dirty="0"/>
                    </a:p>
                  </a:txBody>
                  <a:tcPr/>
                </a:tc>
                <a:tc>
                  <a:txBody>
                    <a:bodyPr/>
                    <a:lstStyle/>
                    <a:p>
                      <a:r>
                        <a:rPr lang="en-US" sz="2400" dirty="0" smtClean="0"/>
                        <a:t>* .08</a:t>
                      </a:r>
                      <a:endParaRPr lang="en-US" sz="2400" dirty="0"/>
                    </a:p>
                  </a:txBody>
                  <a:tcPr/>
                </a:tc>
                <a:tc>
                  <a:txBody>
                    <a:bodyPr/>
                    <a:lstStyle/>
                    <a:p>
                      <a:r>
                        <a:rPr lang="en-US" sz="2400" dirty="0" smtClean="0"/>
                        <a:t>= $4,320</a:t>
                      </a:r>
                      <a:endParaRPr lang="en-US" sz="2400" dirty="0"/>
                    </a:p>
                  </a:txBody>
                  <a:tcPr/>
                </a:tc>
                <a:tc>
                  <a:txBody>
                    <a:bodyPr/>
                    <a:lstStyle/>
                    <a:p>
                      <a:pPr algn="r"/>
                      <a:r>
                        <a:rPr lang="en-US" sz="2400" dirty="0" smtClean="0"/>
                        <a:t>$58,320</a:t>
                      </a:r>
                      <a:endParaRPr lang="en-US" sz="2400" dirty="0"/>
                    </a:p>
                  </a:txBody>
                  <a:tcPr/>
                </a:tc>
              </a:tr>
              <a:tr h="457200">
                <a:tc>
                  <a:txBody>
                    <a:bodyPr/>
                    <a:lstStyle/>
                    <a:p>
                      <a:pPr algn="r"/>
                      <a:r>
                        <a:rPr lang="en-US" sz="2400" dirty="0" smtClean="0"/>
                        <a:t>3</a:t>
                      </a:r>
                      <a:endParaRPr lang="en-US" sz="2400" dirty="0"/>
                    </a:p>
                  </a:txBody>
                  <a:tcPr/>
                </a:tc>
                <a:tc>
                  <a:txBody>
                    <a:bodyPr/>
                    <a:lstStyle/>
                    <a:p>
                      <a:r>
                        <a:rPr lang="en-US" sz="2400" dirty="0" smtClean="0"/>
                        <a:t>$58,320</a:t>
                      </a:r>
                      <a:endParaRPr lang="en-US" sz="2400" dirty="0"/>
                    </a:p>
                  </a:txBody>
                  <a:tcPr/>
                </a:tc>
                <a:tc>
                  <a:txBody>
                    <a:bodyPr/>
                    <a:lstStyle/>
                    <a:p>
                      <a:r>
                        <a:rPr lang="en-US" sz="2400" dirty="0" smtClean="0"/>
                        <a:t>* .08</a:t>
                      </a:r>
                      <a:endParaRPr lang="en-US" sz="2400" dirty="0"/>
                    </a:p>
                  </a:txBody>
                  <a:tcPr/>
                </a:tc>
                <a:tc>
                  <a:txBody>
                    <a:bodyPr/>
                    <a:lstStyle/>
                    <a:p>
                      <a:r>
                        <a:rPr lang="en-US" sz="2400" dirty="0" smtClean="0"/>
                        <a:t>= $4,666</a:t>
                      </a:r>
                      <a:endParaRPr lang="en-US" sz="2400" dirty="0"/>
                    </a:p>
                  </a:txBody>
                  <a:tcPr/>
                </a:tc>
                <a:tc>
                  <a:txBody>
                    <a:bodyPr/>
                    <a:lstStyle/>
                    <a:p>
                      <a:pPr algn="r"/>
                      <a:r>
                        <a:rPr lang="en-US" sz="2400" dirty="0" smtClean="0"/>
                        <a:t>$62,986</a:t>
                      </a:r>
                      <a:endParaRPr lang="en-US" sz="2400" dirty="0"/>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$62,986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$5,039</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$68,024</a:t>
                      </a:r>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$68,024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$5,442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$73,466</a:t>
                      </a:r>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$73,466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$5,877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$79,343</a:t>
                      </a:r>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$79,343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$6,347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$85,690</a:t>
                      </a:r>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$85,690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$6,855</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$92,545</a:t>
                      </a:r>
                      <a:endParaRPr lang="en-US" sz="2400" dirty="0"/>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$92,545</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$7,404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$99,949</a:t>
                      </a:r>
                    </a:p>
                  </a:txBody>
                  <a:tcPr/>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$99,949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.08</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$7,996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1" dirty="0" smtClean="0">
                          <a:effectLst>
                            <a:glow rad="101600">
                              <a:schemeClr val="accent2">
                                <a:satMod val="175000"/>
                                <a:alpha val="40000"/>
                              </a:schemeClr>
                            </a:glow>
                          </a:effectLst>
                        </a:rPr>
                        <a:t>$107,945</a:t>
                      </a:r>
                    </a:p>
                  </a:txBody>
                  <a:tcPr/>
                </a:tc>
              </a:tr>
            </a:tbl>
          </a:graphicData>
        </a:graphic>
      </p:graphicFrame>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Learning Check</a:t>
            </a:r>
            <a:endParaRPr lang="en-US" dirty="0"/>
          </a:p>
        </p:txBody>
      </p:sp>
      <p:sp>
        <p:nvSpPr>
          <p:cNvPr id="26627" name="Content Placeholder 3"/>
          <p:cNvSpPr>
            <a:spLocks noGrp="1"/>
          </p:cNvSpPr>
          <p:nvPr>
            <p:ph idx="1"/>
          </p:nvPr>
        </p:nvSpPr>
        <p:spPr/>
        <p:txBody>
          <a:bodyPr/>
          <a:lstStyle/>
          <a:p>
            <a:pPr>
              <a:buFont typeface="Arial" charset="0"/>
              <a:buChar char="•"/>
            </a:pPr>
            <a:r>
              <a:rPr lang="en-US" smtClean="0"/>
              <a:t>What is the first step in solving a future value problem?</a:t>
            </a:r>
          </a:p>
          <a:p>
            <a:pPr>
              <a:buFont typeface="Arial" charset="0"/>
              <a:buChar char="•"/>
            </a:pPr>
            <a:r>
              <a:rPr lang="en-US" smtClean="0"/>
              <a:t>How are cash payments represented in the timeline?</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26629" name="Picture 2" descr="C:\Users\Melanie Nelson\AppData\Local\Microsoft\Windows\Temporary Internet Files\Content.IE5\VSG94DM2\MC900441310[1].png"/>
          <p:cNvPicPr>
            <a:picLocks noChangeAspect="1" noChangeArrowheads="1"/>
          </p:cNvPicPr>
          <p:nvPr/>
        </p:nvPicPr>
        <p:blipFill>
          <a:blip r:embed="rId3" cstate="print"/>
          <a:srcRect/>
          <a:stretch>
            <a:fillRect/>
          </a:stretch>
        </p:blipFill>
        <p:spPr bwMode="auto">
          <a:xfrm>
            <a:off x="6781800" y="228600"/>
            <a:ext cx="838200" cy="137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Future Value vs. Present Value</a:t>
            </a: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Future Value answers the question:</a:t>
            </a:r>
          </a:p>
          <a:p>
            <a:pPr lvl="1" fontAlgn="auto">
              <a:spcAft>
                <a:spcPts val="0"/>
              </a:spcAft>
              <a:defRPr/>
            </a:pPr>
            <a:r>
              <a:rPr lang="en-US" dirty="0" smtClean="0"/>
              <a:t>To what value will $1 grow in the Future?</a:t>
            </a:r>
          </a:p>
          <a:p>
            <a:pPr fontAlgn="auto">
              <a:spcAft>
                <a:spcPts val="0"/>
              </a:spcAft>
              <a:defRPr/>
            </a:pPr>
            <a:r>
              <a:rPr lang="en-US" dirty="0" smtClean="0"/>
              <a:t>Present Value answers the question:</a:t>
            </a:r>
          </a:p>
          <a:p>
            <a:pPr lvl="1" fontAlgn="auto">
              <a:spcAft>
                <a:spcPts val="0"/>
              </a:spcAft>
              <a:defRPr/>
            </a:pPr>
            <a:r>
              <a:rPr lang="en-US" dirty="0" smtClean="0"/>
              <a:t>What is the value Today of $1 to be received in the Future?</a:t>
            </a:r>
          </a:p>
          <a:p>
            <a:pPr marL="457200" lvl="1" indent="0" algn="ctr" fontAlgn="auto">
              <a:spcAft>
                <a:spcPts val="0"/>
              </a:spcAft>
              <a:buFont typeface="Arial" pitchFamily="34" charset="0"/>
              <a:buNone/>
              <a:defRPr/>
            </a:pPr>
            <a:r>
              <a:rPr lang="en-US" dirty="0" smtClean="0"/>
              <a:t>-or-</a:t>
            </a:r>
          </a:p>
          <a:p>
            <a:pPr lvl="1" fontAlgn="auto">
              <a:spcAft>
                <a:spcPts val="0"/>
              </a:spcAft>
              <a:defRPr/>
            </a:pPr>
            <a:r>
              <a:rPr lang="en-US" dirty="0" smtClean="0"/>
              <a:t>How much must be invested today to achieve $1 in the Future?</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fontAlgn="auto">
              <a:spcAft>
                <a:spcPts val="0"/>
              </a:spcAft>
              <a:defRPr/>
            </a:pPr>
            <a:r>
              <a:rPr lang="en-US" dirty="0" smtClean="0"/>
              <a:t>Future Value vs. Present Value</a:t>
            </a:r>
            <a:endParaRPr lang="en-US" dirty="0"/>
          </a:p>
        </p:txBody>
      </p:sp>
      <p:graphicFrame>
        <p:nvGraphicFramePr>
          <p:cNvPr id="8" name="Object 56"/>
          <p:cNvGraphicFramePr>
            <a:graphicFrameLocks noChangeAspect="1"/>
          </p:cNvGraphicFramePr>
          <p:nvPr/>
        </p:nvGraphicFramePr>
        <p:xfrm>
          <a:off x="4689475" y="1879600"/>
          <a:ext cx="4002088" cy="279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Object 57"/>
          <p:cNvGraphicFramePr>
            <a:graphicFrameLocks noChangeAspect="1"/>
          </p:cNvGraphicFramePr>
          <p:nvPr/>
        </p:nvGraphicFramePr>
        <p:xfrm>
          <a:off x="285750" y="1879600"/>
          <a:ext cx="4098925" cy="2794000"/>
        </p:xfrm>
        <a:graphic>
          <a:graphicData uri="http://schemas.openxmlformats.org/drawingml/2006/chart">
            <c:chart xmlns:c="http://schemas.openxmlformats.org/drawingml/2006/chart" xmlns:r="http://schemas.openxmlformats.org/officeDocument/2006/relationships" r:id="rId4"/>
          </a:graphicData>
        </a:graphic>
      </p:graphicFrame>
      <p:sp>
        <p:nvSpPr>
          <p:cNvPr id="3077" name="Text Box 1029"/>
          <p:cNvSpPr txBox="1">
            <a:spLocks noChangeArrowheads="1"/>
          </p:cNvSpPr>
          <p:nvPr/>
        </p:nvSpPr>
        <p:spPr bwMode="auto">
          <a:xfrm>
            <a:off x="4648200" y="4962525"/>
            <a:ext cx="4130675" cy="647700"/>
          </a:xfrm>
          <a:prstGeom prst="rect">
            <a:avLst/>
          </a:prstGeom>
          <a:noFill/>
          <a:ln w="9525">
            <a:noFill/>
            <a:miter lim="800000"/>
            <a:headEnd/>
            <a:tailEnd/>
          </a:ln>
        </p:spPr>
        <p:txBody>
          <a:bodyPr>
            <a:spAutoFit/>
          </a:bodyPr>
          <a:lstStyle/>
          <a:p>
            <a:pPr algn="ctr"/>
            <a:r>
              <a:rPr lang="en-US">
                <a:latin typeface="Calibri" pitchFamily="34" charset="0"/>
              </a:rPr>
              <a:t>A dollar to be received in the future is worth less than a dollar received today</a:t>
            </a:r>
          </a:p>
        </p:txBody>
      </p:sp>
      <p:sp>
        <p:nvSpPr>
          <p:cNvPr id="3078" name="Text Box 1030"/>
          <p:cNvSpPr txBox="1">
            <a:spLocks noChangeArrowheads="1"/>
          </p:cNvSpPr>
          <p:nvPr/>
        </p:nvSpPr>
        <p:spPr bwMode="auto">
          <a:xfrm>
            <a:off x="228600" y="4953000"/>
            <a:ext cx="4130675" cy="646113"/>
          </a:xfrm>
          <a:prstGeom prst="rect">
            <a:avLst/>
          </a:prstGeom>
          <a:noFill/>
          <a:ln w="9525">
            <a:noFill/>
            <a:miter lim="800000"/>
            <a:headEnd/>
            <a:tailEnd/>
          </a:ln>
        </p:spPr>
        <p:txBody>
          <a:bodyPr>
            <a:spAutoFit/>
          </a:bodyPr>
          <a:lstStyle/>
          <a:p>
            <a:pPr algn="ctr"/>
            <a:r>
              <a:rPr lang="en-US">
                <a:latin typeface="Calibri" pitchFamily="34" charset="0"/>
              </a:rPr>
              <a:t>The value of a dollar received today will increase in the future</a:t>
            </a:r>
          </a:p>
        </p:txBody>
      </p:sp>
      <p:sp>
        <p:nvSpPr>
          <p:cNvPr id="2" name="Footer Placeholder 1"/>
          <p:cNvSpPr>
            <a:spLocks noGrp="1"/>
          </p:cNvSpPr>
          <p:nvPr>
            <p:ph type="ftr" sz="quarter" idx="11"/>
          </p:nvPr>
        </p:nvSpPr>
        <p:spPr/>
        <p:txBody>
          <a:bodyPr/>
          <a:lstStyle/>
          <a:p>
            <a:pPr>
              <a:defRPr/>
            </a:pPr>
            <a:r>
              <a:rPr lang="en-US" dirty="0"/>
              <a:t>© </a:t>
            </a:r>
            <a:r>
              <a:rPr lang="en-US" dirty="0" smtClean="0"/>
              <a:t>2011</a:t>
            </a:r>
            <a:endParaRPr lang="en-US" dirty="0"/>
          </a:p>
        </p:txBody>
      </p:sp>
      <p:sp>
        <p:nvSpPr>
          <p:cNvPr id="10" name="Slide Number Placeholder 9"/>
          <p:cNvSpPr>
            <a:spLocks noGrp="1"/>
          </p:cNvSpPr>
          <p:nvPr>
            <p:ph type="sldNum" sz="quarter" idx="12"/>
          </p:nvPr>
        </p:nvSpPr>
        <p:spPr/>
        <p:txBody>
          <a:bodyPr/>
          <a:lstStyle/>
          <a:p>
            <a:pPr>
              <a:defRPr/>
            </a:pPr>
            <a:fld id="{8EC7C6CF-3F72-4903-A792-31F86C31F30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28675" name="Content Placeholder 3"/>
          <p:cNvSpPr>
            <a:spLocks noGrp="1"/>
          </p:cNvSpPr>
          <p:nvPr>
            <p:ph idx="1"/>
          </p:nvPr>
        </p:nvSpPr>
        <p:spPr/>
        <p:txBody>
          <a:bodyPr/>
          <a:lstStyle/>
          <a:p>
            <a:pPr>
              <a:buFont typeface="Arial" charset="0"/>
              <a:buChar char="•"/>
            </a:pPr>
            <a:r>
              <a:rPr lang="en-US" smtClean="0"/>
              <a:t>What is the value Today of $1 to be received one year in the Future?</a:t>
            </a:r>
          </a:p>
          <a:p>
            <a:pPr>
              <a:buFont typeface="Arial" charset="0"/>
              <a:buChar char="•"/>
            </a:pPr>
            <a:r>
              <a:rPr lang="en-US" smtClean="0"/>
              <a:t>How much must be invested Today to grow to $1 one year from Today?  </a:t>
            </a:r>
          </a:p>
          <a:p>
            <a:pPr>
              <a:buFont typeface="Arial" charset="0"/>
              <a:buChar char="•"/>
            </a:pPr>
            <a:r>
              <a:rPr lang="en-US" smtClean="0"/>
              <a:t>The answer to these two questions is the same!</a:t>
            </a:r>
          </a:p>
        </p:txBody>
      </p:sp>
      <p:sp>
        <p:nvSpPr>
          <p:cNvPr id="2" name="Footer Placeholder 1"/>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a:xfrm>
            <a:off x="457200" y="1600200"/>
            <a:ext cx="8229600" cy="5105400"/>
          </a:xfrm>
        </p:spPr>
        <p:txBody>
          <a:bodyPr rtlCol="0">
            <a:normAutofit fontScale="92500"/>
          </a:bodyPr>
          <a:lstStyle/>
          <a:p>
            <a:pPr fontAlgn="auto">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a:t>
            </a:r>
            <a:r>
              <a:rPr lang="en-US" b="1" i="1" dirty="0">
                <a:solidFill>
                  <a:schemeClr val="accent1">
                    <a:lumMod val="75000"/>
                  </a:schemeClr>
                </a:solidFill>
                <a:effectLst>
                  <a:outerShdw blurRad="38100" dist="38100" dir="2700000" algn="tl">
                    <a:srgbClr val="000000">
                      <a:alpha val="43137"/>
                    </a:srgbClr>
                  </a:outerShdw>
                </a:effectLst>
              </a:rPr>
              <a:t>Rate</a:t>
            </a:r>
            <a:r>
              <a:rPr lang="en-US" b="1" dirty="0">
                <a:solidFill>
                  <a:schemeClr val="accent1">
                    <a:lumMod val="75000"/>
                  </a:schemeClr>
                </a:solidFill>
                <a:effectLst>
                  <a:outerShdw blurRad="38100" dist="38100" dir="2700000" algn="tl">
                    <a:srgbClr val="000000">
                      <a:alpha val="43137"/>
                    </a:srgbClr>
                  </a:outerShdw>
                </a:effectLst>
              </a:rPr>
              <a:t> </a:t>
            </a:r>
            <a:r>
              <a:rPr lang="en-US" dirty="0"/>
              <a:t>represents </a:t>
            </a:r>
            <a:r>
              <a:rPr lang="en-US" dirty="0" smtClean="0"/>
              <a:t>interest </a:t>
            </a:r>
            <a:r>
              <a:rPr lang="en-US" dirty="0"/>
              <a:t>or i</a:t>
            </a:r>
            <a:r>
              <a:rPr lang="en-US" dirty="0" smtClean="0"/>
              <a:t>nflation</a:t>
            </a:r>
          </a:p>
          <a:p>
            <a:pPr fontAlgn="auto">
              <a:spcAft>
                <a:spcPts val="0"/>
              </a:spcAft>
              <a:defRPr/>
            </a:pPr>
            <a:r>
              <a:rPr lang="en-US" dirty="0" smtClean="0"/>
              <a:t>Assume </a:t>
            </a:r>
            <a:r>
              <a:rPr lang="en-US" dirty="0"/>
              <a:t>a rate of </a:t>
            </a:r>
            <a:r>
              <a:rPr lang="en-US" dirty="0" smtClean="0"/>
              <a:t>10%</a:t>
            </a:r>
            <a:endParaRPr lang="en-US" dirty="0"/>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a:solidFill>
                  <a:schemeClr val="bg1"/>
                </a:solidFill>
              </a:rPr>
              <a:t>$Investment Today + </a:t>
            </a:r>
            <a:r>
              <a:rPr lang="en-US" dirty="0" smtClean="0">
                <a:solidFill>
                  <a:schemeClr val="bg1"/>
                </a:solidFill>
              </a:rPr>
              <a:t>Interest = </a:t>
            </a:r>
            <a:r>
              <a:rPr lang="en-US" dirty="0">
                <a:solidFill>
                  <a:schemeClr val="bg1"/>
                </a:solidFill>
              </a:rPr>
              <a:t>$</a:t>
            </a:r>
            <a:r>
              <a:rPr lang="en-US" dirty="0" smtClean="0">
                <a:solidFill>
                  <a:schemeClr val="bg1"/>
                </a:solidFill>
              </a:rPr>
              <a:t>1.00</a:t>
            </a:r>
          </a:p>
          <a:p>
            <a:pPr marL="0" indent="0" algn="ctr" fontAlgn="auto">
              <a:spcAft>
                <a:spcPts val="0"/>
              </a:spcAft>
              <a:buFont typeface="Arial" pitchFamily="34" charset="0"/>
              <a:buNone/>
              <a:defRPr/>
            </a:pPr>
            <a:r>
              <a:rPr lang="en-US" dirty="0" smtClean="0">
                <a:solidFill>
                  <a:schemeClr val="bg1"/>
                </a:solidFill>
              </a:rPr>
              <a:t>-or-</a:t>
            </a:r>
          </a:p>
          <a:p>
            <a:pPr marL="0" indent="0" algn="ctr" fontAlgn="auto">
              <a:spcAft>
                <a:spcPts val="0"/>
              </a:spcAft>
              <a:buFont typeface="Arial" pitchFamily="34" charset="0"/>
              <a:buNone/>
              <a:defRPr/>
            </a:pPr>
            <a:r>
              <a:rPr lang="en-US" dirty="0">
                <a:solidFill>
                  <a:schemeClr val="bg1"/>
                </a:solidFill>
              </a:rPr>
              <a:t>$Investment + ($Investment * </a:t>
            </a:r>
            <a:r>
              <a:rPr lang="en-US" dirty="0" smtClean="0">
                <a:solidFill>
                  <a:schemeClr val="bg1"/>
                </a:solidFill>
              </a:rPr>
              <a:t>.10) </a:t>
            </a:r>
            <a:r>
              <a:rPr lang="en-US" dirty="0">
                <a:solidFill>
                  <a:schemeClr val="bg1"/>
                </a:solidFill>
              </a:rPr>
              <a:t>= $</a:t>
            </a:r>
            <a:r>
              <a:rPr lang="en-US" dirty="0" smtClean="0">
                <a:solidFill>
                  <a:schemeClr val="bg1"/>
                </a:solidFill>
              </a:rPr>
              <a:t>1.00</a:t>
            </a:r>
            <a:endParaRPr lang="en-US" dirty="0">
              <a:solidFill>
                <a:schemeClr val="bg1"/>
              </a:solidFill>
            </a:endParaRPr>
          </a:p>
          <a:p>
            <a:pPr marL="0" indent="0" algn="ctr" fontAlgn="auto">
              <a:spcAft>
                <a:spcPts val="0"/>
              </a:spcAft>
              <a:buFont typeface="Arial" pitchFamily="34" charset="0"/>
              <a:buNone/>
              <a:defRPr/>
            </a:pPr>
            <a:r>
              <a:rPr lang="en-US" dirty="0" smtClean="0">
                <a:solidFill>
                  <a:schemeClr val="bg1"/>
                </a:solidFill>
              </a:rPr>
              <a:t>$Investment * (1+ .10) = $1.00</a:t>
            </a:r>
          </a:p>
          <a:p>
            <a:pPr marL="0" indent="0" algn="ctr" fontAlgn="auto">
              <a:spcAft>
                <a:spcPts val="0"/>
              </a:spcAft>
              <a:buFont typeface="Arial" pitchFamily="34" charset="0"/>
              <a:buNone/>
              <a:defRPr/>
            </a:pPr>
            <a:r>
              <a:rPr lang="en-US" dirty="0" smtClean="0">
                <a:solidFill>
                  <a:schemeClr val="bg1"/>
                </a:solidFill>
              </a:rPr>
              <a:t>$Investment = $1/(1.10)</a:t>
            </a:r>
          </a:p>
          <a:p>
            <a:pPr marL="0" indent="0" algn="ctr" fontAlgn="auto">
              <a:spcAft>
                <a:spcPts val="0"/>
              </a:spcAft>
              <a:buFont typeface="Arial" pitchFamily="34" charset="0"/>
              <a:buNone/>
              <a:defRPr/>
            </a:pPr>
            <a:r>
              <a:rPr lang="en-US" dirty="0" smtClean="0">
                <a:solidFill>
                  <a:schemeClr val="bg1"/>
                </a:solidFill>
              </a:rPr>
              <a:t>$Investment = $.91</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a:xfrm>
            <a:off x="457200" y="1600200"/>
            <a:ext cx="8229600" cy="5105400"/>
          </a:xfrm>
        </p:spPr>
        <p:txBody>
          <a:bodyPr rtlCol="0">
            <a:normAutofit fontScale="92500"/>
          </a:bodyPr>
          <a:lstStyle/>
          <a:p>
            <a:pPr fontAlgn="auto">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a:t>
            </a:r>
            <a:r>
              <a:rPr lang="en-US" b="1" i="1" dirty="0">
                <a:solidFill>
                  <a:schemeClr val="accent1">
                    <a:lumMod val="75000"/>
                  </a:schemeClr>
                </a:solidFill>
                <a:effectLst>
                  <a:outerShdw blurRad="38100" dist="38100" dir="2700000" algn="tl">
                    <a:srgbClr val="000000">
                      <a:alpha val="43137"/>
                    </a:srgbClr>
                  </a:outerShdw>
                </a:effectLst>
              </a:rPr>
              <a:t>Rate</a:t>
            </a:r>
            <a:r>
              <a:rPr lang="en-US" b="1" dirty="0">
                <a:solidFill>
                  <a:schemeClr val="accent1">
                    <a:lumMod val="75000"/>
                  </a:schemeClr>
                </a:solidFill>
                <a:effectLst>
                  <a:outerShdw blurRad="38100" dist="38100" dir="2700000" algn="tl">
                    <a:srgbClr val="000000">
                      <a:alpha val="43137"/>
                    </a:srgbClr>
                  </a:outerShdw>
                </a:effectLst>
              </a:rPr>
              <a:t> </a:t>
            </a:r>
            <a:r>
              <a:rPr lang="en-US" dirty="0"/>
              <a:t>represents </a:t>
            </a:r>
            <a:r>
              <a:rPr lang="en-US" dirty="0" smtClean="0"/>
              <a:t>interest </a:t>
            </a:r>
            <a:r>
              <a:rPr lang="en-US" dirty="0"/>
              <a:t>or i</a:t>
            </a:r>
            <a:r>
              <a:rPr lang="en-US" dirty="0" smtClean="0"/>
              <a:t>nflation</a:t>
            </a:r>
          </a:p>
          <a:p>
            <a:pPr fontAlgn="auto">
              <a:spcAft>
                <a:spcPts val="0"/>
              </a:spcAft>
              <a:defRPr/>
            </a:pPr>
            <a:r>
              <a:rPr lang="en-US" dirty="0" smtClean="0"/>
              <a:t>Assume </a:t>
            </a:r>
            <a:r>
              <a:rPr lang="en-US" dirty="0"/>
              <a:t>a rate of </a:t>
            </a:r>
            <a:r>
              <a:rPr lang="en-US" dirty="0" smtClean="0"/>
              <a:t>10%</a:t>
            </a:r>
            <a:endParaRPr lang="en-US" dirty="0"/>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a:t>$Investment Today + </a:t>
            </a:r>
            <a:r>
              <a:rPr lang="en-US" dirty="0" smtClean="0"/>
              <a:t>Interest = </a:t>
            </a:r>
            <a:r>
              <a:rPr lang="en-US" dirty="0"/>
              <a:t>$</a:t>
            </a:r>
            <a:r>
              <a:rPr lang="en-US" dirty="0" smtClean="0"/>
              <a:t>1.00</a:t>
            </a:r>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a:t>$Investment + ($Investment * </a:t>
            </a:r>
            <a:r>
              <a:rPr lang="en-US" dirty="0" smtClean="0"/>
              <a:t>.10) </a:t>
            </a:r>
            <a:r>
              <a:rPr lang="en-US" dirty="0"/>
              <a:t>= $</a:t>
            </a:r>
            <a:r>
              <a:rPr lang="en-US" dirty="0" smtClean="0"/>
              <a:t>1.00</a:t>
            </a:r>
            <a:endParaRPr lang="en-US" dirty="0"/>
          </a:p>
          <a:p>
            <a:pPr marL="0" indent="0" algn="ctr" fontAlgn="auto">
              <a:spcAft>
                <a:spcPts val="0"/>
              </a:spcAft>
              <a:buFont typeface="Arial" pitchFamily="34" charset="0"/>
              <a:buNone/>
              <a:defRPr/>
            </a:pPr>
            <a:r>
              <a:rPr lang="en-US" dirty="0" smtClean="0">
                <a:solidFill>
                  <a:schemeClr val="bg1"/>
                </a:solidFill>
              </a:rPr>
              <a:t>$Investment * (1+ .10) = $1.00</a:t>
            </a:r>
          </a:p>
          <a:p>
            <a:pPr marL="0" indent="0" algn="ctr" fontAlgn="auto">
              <a:spcAft>
                <a:spcPts val="0"/>
              </a:spcAft>
              <a:buFont typeface="Arial" pitchFamily="34" charset="0"/>
              <a:buNone/>
              <a:defRPr/>
            </a:pPr>
            <a:r>
              <a:rPr lang="en-US" dirty="0" smtClean="0">
                <a:solidFill>
                  <a:schemeClr val="bg1"/>
                </a:solidFill>
              </a:rPr>
              <a:t>$Investment = $1/(1.10)</a:t>
            </a:r>
          </a:p>
          <a:p>
            <a:pPr marL="0" indent="0" algn="ctr" fontAlgn="auto">
              <a:spcAft>
                <a:spcPts val="0"/>
              </a:spcAft>
              <a:buFont typeface="Arial" pitchFamily="34" charset="0"/>
              <a:buNone/>
              <a:defRPr/>
            </a:pPr>
            <a:r>
              <a:rPr lang="en-US" dirty="0" smtClean="0">
                <a:solidFill>
                  <a:schemeClr val="bg1"/>
                </a:solidFill>
              </a:rPr>
              <a:t>$Investment = $.91</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a:xfrm>
            <a:off x="457200" y="1600200"/>
            <a:ext cx="8229600" cy="5105400"/>
          </a:xfrm>
        </p:spPr>
        <p:txBody>
          <a:bodyPr rtlCol="0">
            <a:normAutofit fontScale="92500"/>
          </a:bodyPr>
          <a:lstStyle/>
          <a:p>
            <a:pPr fontAlgn="auto">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a:t>
            </a:r>
            <a:r>
              <a:rPr lang="en-US" b="1" i="1" dirty="0">
                <a:solidFill>
                  <a:schemeClr val="accent1">
                    <a:lumMod val="75000"/>
                  </a:schemeClr>
                </a:solidFill>
                <a:effectLst>
                  <a:outerShdw blurRad="38100" dist="38100" dir="2700000" algn="tl">
                    <a:srgbClr val="000000">
                      <a:alpha val="43137"/>
                    </a:srgbClr>
                  </a:outerShdw>
                </a:effectLst>
              </a:rPr>
              <a:t>Rate</a:t>
            </a:r>
            <a:r>
              <a:rPr lang="en-US" b="1" dirty="0">
                <a:solidFill>
                  <a:schemeClr val="accent1">
                    <a:lumMod val="75000"/>
                  </a:schemeClr>
                </a:solidFill>
                <a:effectLst>
                  <a:outerShdw blurRad="38100" dist="38100" dir="2700000" algn="tl">
                    <a:srgbClr val="000000">
                      <a:alpha val="43137"/>
                    </a:srgbClr>
                  </a:outerShdw>
                </a:effectLst>
              </a:rPr>
              <a:t> </a:t>
            </a:r>
            <a:r>
              <a:rPr lang="en-US" dirty="0"/>
              <a:t>represents </a:t>
            </a:r>
            <a:r>
              <a:rPr lang="en-US" dirty="0" smtClean="0"/>
              <a:t>interest </a:t>
            </a:r>
            <a:r>
              <a:rPr lang="en-US" dirty="0"/>
              <a:t>or i</a:t>
            </a:r>
            <a:r>
              <a:rPr lang="en-US" dirty="0" smtClean="0"/>
              <a:t>nflation</a:t>
            </a:r>
          </a:p>
          <a:p>
            <a:pPr fontAlgn="auto">
              <a:spcAft>
                <a:spcPts val="0"/>
              </a:spcAft>
              <a:defRPr/>
            </a:pPr>
            <a:r>
              <a:rPr lang="en-US" dirty="0" smtClean="0"/>
              <a:t>Assume </a:t>
            </a:r>
            <a:r>
              <a:rPr lang="en-US" dirty="0"/>
              <a:t>a rate of </a:t>
            </a:r>
            <a:r>
              <a:rPr lang="en-US" dirty="0" smtClean="0"/>
              <a:t>10%</a:t>
            </a:r>
            <a:endParaRPr lang="en-US" dirty="0"/>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a:t>$Investment Today + </a:t>
            </a:r>
            <a:r>
              <a:rPr lang="en-US" dirty="0" smtClean="0"/>
              <a:t>Interest = </a:t>
            </a:r>
            <a:r>
              <a:rPr lang="en-US" dirty="0"/>
              <a:t>$</a:t>
            </a:r>
            <a:r>
              <a:rPr lang="en-US" dirty="0" smtClean="0"/>
              <a:t>1.00</a:t>
            </a:r>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a:solidFill>
                  <a:schemeClr val="bg1">
                    <a:lumMod val="65000"/>
                  </a:schemeClr>
                </a:solidFill>
              </a:rPr>
              <a:t>$Investment + ($Investment * </a:t>
            </a:r>
            <a:r>
              <a:rPr lang="en-US" dirty="0" smtClean="0">
                <a:solidFill>
                  <a:schemeClr val="bg1">
                    <a:lumMod val="65000"/>
                  </a:schemeClr>
                </a:solidFill>
              </a:rPr>
              <a:t>.10) </a:t>
            </a:r>
            <a:r>
              <a:rPr lang="en-US" dirty="0">
                <a:solidFill>
                  <a:schemeClr val="bg1">
                    <a:lumMod val="65000"/>
                  </a:schemeClr>
                </a:solidFill>
              </a:rPr>
              <a:t>= $</a:t>
            </a:r>
            <a:r>
              <a:rPr lang="en-US" dirty="0" smtClean="0">
                <a:solidFill>
                  <a:schemeClr val="bg1">
                    <a:lumMod val="65000"/>
                  </a:schemeClr>
                </a:solidFill>
              </a:rPr>
              <a:t>1.00</a:t>
            </a:r>
            <a:endParaRPr lang="en-US" dirty="0">
              <a:solidFill>
                <a:schemeClr val="bg1">
                  <a:lumMod val="65000"/>
                </a:schemeClr>
              </a:solidFill>
            </a:endParaRPr>
          </a:p>
          <a:p>
            <a:pPr marL="0" indent="0" algn="ctr" fontAlgn="auto">
              <a:spcAft>
                <a:spcPts val="0"/>
              </a:spcAft>
              <a:buFont typeface="Arial" pitchFamily="34" charset="0"/>
              <a:buNone/>
              <a:defRPr/>
            </a:pPr>
            <a:r>
              <a:rPr lang="en-US" dirty="0" smtClean="0"/>
              <a:t>$Investment * (1+ .10) = $1.00</a:t>
            </a:r>
          </a:p>
          <a:p>
            <a:pPr marL="0" indent="0" algn="ctr" fontAlgn="auto">
              <a:spcAft>
                <a:spcPts val="0"/>
              </a:spcAft>
              <a:buFont typeface="Arial" pitchFamily="34" charset="0"/>
              <a:buNone/>
              <a:defRPr/>
            </a:pPr>
            <a:r>
              <a:rPr lang="en-US" dirty="0" smtClean="0">
                <a:solidFill>
                  <a:schemeClr val="bg1"/>
                </a:solidFill>
              </a:rPr>
              <a:t>$Investment = $1/(1.10)</a:t>
            </a:r>
          </a:p>
          <a:p>
            <a:pPr marL="0" indent="0" algn="ctr" fontAlgn="auto">
              <a:spcAft>
                <a:spcPts val="0"/>
              </a:spcAft>
              <a:buFont typeface="Arial" pitchFamily="34" charset="0"/>
              <a:buNone/>
              <a:defRPr/>
            </a:pPr>
            <a:r>
              <a:rPr lang="en-US" dirty="0" smtClean="0">
                <a:solidFill>
                  <a:schemeClr val="bg1"/>
                </a:solidFill>
              </a:rPr>
              <a:t>$Investment = $.91</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a:xfrm>
            <a:off x="457200" y="1600200"/>
            <a:ext cx="8229600" cy="5105400"/>
          </a:xfrm>
        </p:spPr>
        <p:txBody>
          <a:bodyPr rtlCol="0">
            <a:normAutofit fontScale="92500"/>
          </a:bodyPr>
          <a:lstStyle/>
          <a:p>
            <a:pPr fontAlgn="auto">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a:t>
            </a:r>
            <a:r>
              <a:rPr lang="en-US" b="1" i="1" dirty="0">
                <a:solidFill>
                  <a:schemeClr val="accent1">
                    <a:lumMod val="75000"/>
                  </a:schemeClr>
                </a:solidFill>
                <a:effectLst>
                  <a:outerShdw blurRad="38100" dist="38100" dir="2700000" algn="tl">
                    <a:srgbClr val="000000">
                      <a:alpha val="43137"/>
                    </a:srgbClr>
                  </a:outerShdw>
                </a:effectLst>
              </a:rPr>
              <a:t>Rate</a:t>
            </a:r>
            <a:r>
              <a:rPr lang="en-US" b="1" dirty="0">
                <a:solidFill>
                  <a:schemeClr val="accent1">
                    <a:lumMod val="75000"/>
                  </a:schemeClr>
                </a:solidFill>
                <a:effectLst>
                  <a:outerShdw blurRad="38100" dist="38100" dir="2700000" algn="tl">
                    <a:srgbClr val="000000">
                      <a:alpha val="43137"/>
                    </a:srgbClr>
                  </a:outerShdw>
                </a:effectLst>
              </a:rPr>
              <a:t> </a:t>
            </a:r>
            <a:r>
              <a:rPr lang="en-US" dirty="0"/>
              <a:t>represents </a:t>
            </a:r>
            <a:r>
              <a:rPr lang="en-US" dirty="0" smtClean="0"/>
              <a:t>interest </a:t>
            </a:r>
            <a:r>
              <a:rPr lang="en-US" dirty="0"/>
              <a:t>or i</a:t>
            </a:r>
            <a:r>
              <a:rPr lang="en-US" dirty="0" smtClean="0"/>
              <a:t>nflation</a:t>
            </a:r>
          </a:p>
          <a:p>
            <a:pPr fontAlgn="auto">
              <a:spcAft>
                <a:spcPts val="0"/>
              </a:spcAft>
              <a:defRPr/>
            </a:pPr>
            <a:r>
              <a:rPr lang="en-US" dirty="0" smtClean="0"/>
              <a:t>Assume </a:t>
            </a:r>
            <a:r>
              <a:rPr lang="en-US" dirty="0"/>
              <a:t>a rate of </a:t>
            </a:r>
            <a:r>
              <a:rPr lang="en-US" dirty="0" smtClean="0"/>
              <a:t>10%</a:t>
            </a:r>
            <a:endParaRPr lang="en-US" dirty="0"/>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a:t>$Investment Today + </a:t>
            </a:r>
            <a:r>
              <a:rPr lang="en-US" dirty="0" smtClean="0"/>
              <a:t>Interest = </a:t>
            </a:r>
            <a:r>
              <a:rPr lang="en-US" dirty="0"/>
              <a:t>$</a:t>
            </a:r>
            <a:r>
              <a:rPr lang="en-US" dirty="0" smtClean="0"/>
              <a:t>1.00</a:t>
            </a:r>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a:solidFill>
                  <a:schemeClr val="bg1">
                    <a:lumMod val="65000"/>
                  </a:schemeClr>
                </a:solidFill>
              </a:rPr>
              <a:t>$Investment + ($Investment * </a:t>
            </a:r>
            <a:r>
              <a:rPr lang="en-US" dirty="0" smtClean="0">
                <a:solidFill>
                  <a:schemeClr val="bg1">
                    <a:lumMod val="65000"/>
                  </a:schemeClr>
                </a:solidFill>
              </a:rPr>
              <a:t>.10) </a:t>
            </a:r>
            <a:r>
              <a:rPr lang="en-US" dirty="0">
                <a:solidFill>
                  <a:schemeClr val="bg1">
                    <a:lumMod val="65000"/>
                  </a:schemeClr>
                </a:solidFill>
              </a:rPr>
              <a:t>= $</a:t>
            </a:r>
            <a:r>
              <a:rPr lang="en-US" dirty="0" smtClean="0">
                <a:solidFill>
                  <a:schemeClr val="bg1">
                    <a:lumMod val="65000"/>
                  </a:schemeClr>
                </a:solidFill>
              </a:rPr>
              <a:t>1.00</a:t>
            </a:r>
            <a:endParaRPr lang="en-US" dirty="0">
              <a:solidFill>
                <a:schemeClr val="bg1">
                  <a:lumMod val="65000"/>
                </a:schemeClr>
              </a:solidFill>
            </a:endParaRPr>
          </a:p>
          <a:p>
            <a:pPr marL="0" indent="0" algn="ctr" fontAlgn="auto">
              <a:spcAft>
                <a:spcPts val="0"/>
              </a:spcAft>
              <a:buFont typeface="Arial" pitchFamily="34" charset="0"/>
              <a:buNone/>
              <a:defRPr/>
            </a:pPr>
            <a:r>
              <a:rPr lang="en-US" dirty="0" smtClean="0">
                <a:solidFill>
                  <a:schemeClr val="bg1">
                    <a:lumMod val="65000"/>
                  </a:schemeClr>
                </a:solidFill>
              </a:rPr>
              <a:t>$Investment * (1+ .10) = $1.00</a:t>
            </a:r>
          </a:p>
          <a:p>
            <a:pPr marL="0" indent="0" algn="ctr" fontAlgn="auto">
              <a:spcAft>
                <a:spcPts val="0"/>
              </a:spcAft>
              <a:buFont typeface="Arial" pitchFamily="34" charset="0"/>
              <a:buNone/>
              <a:defRPr/>
            </a:pPr>
            <a:r>
              <a:rPr lang="en-US" dirty="0" smtClean="0"/>
              <a:t>$Investment = $1/(1.10)</a:t>
            </a:r>
          </a:p>
          <a:p>
            <a:pPr marL="0" indent="0" algn="ctr" fontAlgn="auto">
              <a:spcAft>
                <a:spcPts val="0"/>
              </a:spcAft>
              <a:buFont typeface="Arial" pitchFamily="34" charset="0"/>
              <a:buNone/>
              <a:defRPr/>
            </a:pPr>
            <a:r>
              <a:rPr lang="en-US" dirty="0" smtClean="0">
                <a:solidFill>
                  <a:schemeClr val="bg1"/>
                </a:solidFill>
              </a:rPr>
              <a:t>$Investment = $.91</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a:xfrm>
            <a:off x="457200" y="1600200"/>
            <a:ext cx="8229600" cy="5105400"/>
          </a:xfrm>
        </p:spPr>
        <p:txBody>
          <a:bodyPr rtlCol="0">
            <a:normAutofit fontScale="92500"/>
          </a:bodyPr>
          <a:lstStyle/>
          <a:p>
            <a:pPr fontAlgn="auto">
              <a:spcAft>
                <a:spcPts val="0"/>
              </a:spcAft>
              <a:defRPr/>
            </a:pPr>
            <a:r>
              <a:rPr lang="en-US" b="1" i="1" dirty="0" smtClean="0">
                <a:solidFill>
                  <a:schemeClr val="accent1">
                    <a:lumMod val="75000"/>
                  </a:schemeClr>
                </a:solidFill>
                <a:effectLst>
                  <a:outerShdw blurRad="38100" dist="38100" dir="2700000" algn="tl">
                    <a:srgbClr val="000000">
                      <a:alpha val="43137"/>
                    </a:srgbClr>
                  </a:outerShdw>
                </a:effectLst>
              </a:rPr>
              <a:t>Discount </a:t>
            </a:r>
            <a:r>
              <a:rPr lang="en-US" b="1" i="1" dirty="0">
                <a:solidFill>
                  <a:schemeClr val="accent1">
                    <a:lumMod val="75000"/>
                  </a:schemeClr>
                </a:solidFill>
                <a:effectLst>
                  <a:outerShdw blurRad="38100" dist="38100" dir="2700000" algn="tl">
                    <a:srgbClr val="000000">
                      <a:alpha val="43137"/>
                    </a:srgbClr>
                  </a:outerShdw>
                </a:effectLst>
              </a:rPr>
              <a:t>Rate</a:t>
            </a:r>
            <a:r>
              <a:rPr lang="en-US" b="1" dirty="0">
                <a:solidFill>
                  <a:schemeClr val="accent1">
                    <a:lumMod val="75000"/>
                  </a:schemeClr>
                </a:solidFill>
                <a:effectLst>
                  <a:outerShdw blurRad="38100" dist="38100" dir="2700000" algn="tl">
                    <a:srgbClr val="000000">
                      <a:alpha val="43137"/>
                    </a:srgbClr>
                  </a:outerShdw>
                </a:effectLst>
              </a:rPr>
              <a:t> </a:t>
            </a:r>
            <a:r>
              <a:rPr lang="en-US" dirty="0"/>
              <a:t>represents </a:t>
            </a:r>
            <a:r>
              <a:rPr lang="en-US" dirty="0" smtClean="0"/>
              <a:t>interest </a:t>
            </a:r>
            <a:r>
              <a:rPr lang="en-US" dirty="0"/>
              <a:t>or i</a:t>
            </a:r>
            <a:r>
              <a:rPr lang="en-US" dirty="0" smtClean="0"/>
              <a:t>nflation</a:t>
            </a:r>
          </a:p>
          <a:p>
            <a:pPr fontAlgn="auto">
              <a:spcAft>
                <a:spcPts val="0"/>
              </a:spcAft>
              <a:defRPr/>
            </a:pPr>
            <a:r>
              <a:rPr lang="en-US" dirty="0" smtClean="0"/>
              <a:t>Assume </a:t>
            </a:r>
            <a:r>
              <a:rPr lang="en-US" dirty="0"/>
              <a:t>a rate of </a:t>
            </a:r>
            <a:r>
              <a:rPr lang="en-US" dirty="0" smtClean="0"/>
              <a:t>10%</a:t>
            </a:r>
            <a:endParaRPr lang="en-US" dirty="0"/>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a:t>$Investment Today + </a:t>
            </a:r>
            <a:r>
              <a:rPr lang="en-US" dirty="0" smtClean="0"/>
              <a:t>Interest = </a:t>
            </a:r>
            <a:r>
              <a:rPr lang="en-US" dirty="0"/>
              <a:t>$</a:t>
            </a:r>
            <a:r>
              <a:rPr lang="en-US" dirty="0" smtClean="0"/>
              <a:t>1.00</a:t>
            </a:r>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a:solidFill>
                  <a:schemeClr val="bg1">
                    <a:lumMod val="65000"/>
                  </a:schemeClr>
                </a:solidFill>
              </a:rPr>
              <a:t>$Investment + ($Investment * </a:t>
            </a:r>
            <a:r>
              <a:rPr lang="en-US" dirty="0" smtClean="0">
                <a:solidFill>
                  <a:schemeClr val="bg1">
                    <a:lumMod val="65000"/>
                  </a:schemeClr>
                </a:solidFill>
              </a:rPr>
              <a:t>.10) </a:t>
            </a:r>
            <a:r>
              <a:rPr lang="en-US" dirty="0">
                <a:solidFill>
                  <a:schemeClr val="bg1">
                    <a:lumMod val="65000"/>
                  </a:schemeClr>
                </a:solidFill>
              </a:rPr>
              <a:t>= $</a:t>
            </a:r>
            <a:r>
              <a:rPr lang="en-US" dirty="0" smtClean="0">
                <a:solidFill>
                  <a:schemeClr val="bg1">
                    <a:lumMod val="65000"/>
                  </a:schemeClr>
                </a:solidFill>
              </a:rPr>
              <a:t>1.00</a:t>
            </a:r>
            <a:endParaRPr lang="en-US" dirty="0">
              <a:solidFill>
                <a:schemeClr val="bg1">
                  <a:lumMod val="65000"/>
                </a:schemeClr>
              </a:solidFill>
            </a:endParaRPr>
          </a:p>
          <a:p>
            <a:pPr marL="0" indent="0" algn="ctr" fontAlgn="auto">
              <a:spcAft>
                <a:spcPts val="0"/>
              </a:spcAft>
              <a:buFont typeface="Arial" pitchFamily="34" charset="0"/>
              <a:buNone/>
              <a:defRPr/>
            </a:pPr>
            <a:r>
              <a:rPr lang="en-US" dirty="0" smtClean="0">
                <a:solidFill>
                  <a:schemeClr val="bg1">
                    <a:lumMod val="65000"/>
                  </a:schemeClr>
                </a:solidFill>
              </a:rPr>
              <a:t>$Investment * (1+ .10) = $1.00</a:t>
            </a:r>
          </a:p>
          <a:p>
            <a:pPr marL="0" indent="0" algn="ctr" fontAlgn="auto">
              <a:spcAft>
                <a:spcPts val="0"/>
              </a:spcAft>
              <a:buFont typeface="Arial" pitchFamily="34" charset="0"/>
              <a:buNone/>
              <a:defRPr/>
            </a:pPr>
            <a:r>
              <a:rPr lang="en-US" dirty="0" smtClean="0">
                <a:solidFill>
                  <a:schemeClr val="bg1">
                    <a:lumMod val="65000"/>
                  </a:schemeClr>
                </a:solidFill>
              </a:rPr>
              <a:t>$Investment = $1/(1.10)</a:t>
            </a:r>
          </a:p>
          <a:p>
            <a:pPr marL="0" indent="0" algn="ctr" fontAlgn="auto">
              <a:spcAft>
                <a:spcPts val="0"/>
              </a:spcAft>
              <a:buFont typeface="Arial" pitchFamily="34" charset="0"/>
              <a:buNone/>
              <a:defRPr/>
            </a:pPr>
            <a:r>
              <a:rPr lang="en-US" dirty="0" smtClean="0"/>
              <a:t>$Investment = $.91</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Terminal Learning Objective</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b="1" dirty="0" smtClean="0"/>
              <a:t>Action: </a:t>
            </a:r>
            <a:r>
              <a:rPr lang="en-US" dirty="0" smtClean="0"/>
              <a:t>Calculate Present </a:t>
            </a:r>
            <a:r>
              <a:rPr lang="en-US" dirty="0"/>
              <a:t>or </a:t>
            </a:r>
            <a:r>
              <a:rPr lang="en-US" dirty="0" smtClean="0"/>
              <a:t>Future </a:t>
            </a:r>
            <a:r>
              <a:rPr lang="en-US" dirty="0"/>
              <a:t>V</a:t>
            </a:r>
            <a:r>
              <a:rPr lang="en-US" dirty="0" smtClean="0"/>
              <a:t>alue </a:t>
            </a:r>
            <a:r>
              <a:rPr lang="en-US" dirty="0"/>
              <a:t>of a </a:t>
            </a:r>
            <a:r>
              <a:rPr lang="en-US" dirty="0" smtClean="0"/>
              <a:t>Variety </a:t>
            </a:r>
            <a:r>
              <a:rPr lang="en-US" dirty="0"/>
              <a:t>of </a:t>
            </a:r>
            <a:r>
              <a:rPr lang="en-US" dirty="0" smtClean="0"/>
              <a:t>Cash </a:t>
            </a:r>
            <a:r>
              <a:rPr lang="en-US" dirty="0"/>
              <a:t>F</a:t>
            </a:r>
            <a:r>
              <a:rPr lang="en-US" dirty="0" smtClean="0"/>
              <a:t>low </a:t>
            </a:r>
            <a:r>
              <a:rPr lang="en-US" dirty="0"/>
              <a:t>S</a:t>
            </a:r>
            <a:r>
              <a:rPr lang="en-US" dirty="0" smtClean="0"/>
              <a:t>cenarios</a:t>
            </a:r>
            <a:endParaRPr lang="en-US" dirty="0"/>
          </a:p>
          <a:p>
            <a:pPr fontAlgn="auto">
              <a:spcBef>
                <a:spcPts val="0"/>
              </a:spcBef>
              <a:spcAft>
                <a:spcPts val="0"/>
              </a:spcAft>
              <a:buFont typeface="Calibri" pitchFamily="34" charset="0"/>
              <a:buChar char="•"/>
              <a:defRPr/>
            </a:pPr>
            <a:r>
              <a:rPr lang="en-US" b="1">
                <a:cs typeface="Calibri" pitchFamily="34" charset="0"/>
              </a:rPr>
              <a:t>Condition:  </a:t>
            </a:r>
            <a:r>
              <a:rPr lang="en-US">
                <a:cs typeface="Calibri" pitchFamily="34" charset="0"/>
              </a:rPr>
              <a:t>You are training to become an ACE with access to ICAM course handouts, readings, and spreadsheet tools and awareness of Operational Environment (OE)/Contemporary Operational Environment (COE) variables and actors</a:t>
            </a:r>
          </a:p>
          <a:p>
            <a:pPr fontAlgn="auto">
              <a:spcAft>
                <a:spcPts val="0"/>
              </a:spcAft>
              <a:defRPr/>
            </a:pPr>
            <a:r>
              <a:rPr lang="en-US" b="1" smtClean="0"/>
              <a:t>Standard</a:t>
            </a:r>
            <a:r>
              <a:rPr lang="en-US" b="1" dirty="0" smtClean="0"/>
              <a:t>:</a:t>
            </a:r>
            <a:r>
              <a:rPr lang="en-US" dirty="0"/>
              <a:t> with at least 80% accuracy </a:t>
            </a:r>
            <a:endParaRPr lang="en-US" dirty="0" smtClean="0"/>
          </a:p>
          <a:p>
            <a:pPr lvl="1" fontAlgn="auto">
              <a:spcAft>
                <a:spcPts val="0"/>
              </a:spcAft>
              <a:defRPr/>
            </a:pPr>
            <a:r>
              <a:rPr lang="en-US" dirty="0" smtClean="0"/>
              <a:t>Identify </a:t>
            </a:r>
            <a:r>
              <a:rPr lang="en-US" dirty="0"/>
              <a:t>and enter relevant report data to solve Present and Future Value equations using macro enabled cash flow </a:t>
            </a:r>
            <a:r>
              <a:rPr lang="en-US" dirty="0" smtClean="0"/>
              <a:t>templates</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Proof</a:t>
            </a: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Plug $.91 in to the original equation:</a:t>
            </a:r>
          </a:p>
          <a:p>
            <a:pPr marL="0" indent="0" algn="ctr" fontAlgn="auto">
              <a:spcAft>
                <a:spcPts val="0"/>
              </a:spcAft>
              <a:buFont typeface="Arial" pitchFamily="34" charset="0"/>
              <a:buNone/>
              <a:defRPr/>
            </a:pPr>
            <a:r>
              <a:rPr lang="en-US" dirty="0" smtClean="0"/>
              <a:t>$.91 + ($.91 * .10) = $1.00</a:t>
            </a:r>
          </a:p>
          <a:p>
            <a:pPr marL="0" indent="0" algn="ctr" fontAlgn="auto">
              <a:spcAft>
                <a:spcPts val="0"/>
              </a:spcAft>
              <a:buFont typeface="Arial" pitchFamily="34" charset="0"/>
              <a:buNone/>
              <a:defRPr/>
            </a:pPr>
            <a:r>
              <a:rPr lang="en-US" dirty="0"/>
              <a:t>$.91 + </a:t>
            </a:r>
            <a:r>
              <a:rPr lang="en-US" dirty="0" smtClean="0"/>
              <a:t>.09 </a:t>
            </a:r>
            <a:r>
              <a:rPr lang="en-US" dirty="0"/>
              <a:t>= $</a:t>
            </a:r>
            <a:r>
              <a:rPr lang="en-US" dirty="0" smtClean="0"/>
              <a:t>1.00</a:t>
            </a:r>
          </a:p>
          <a:p>
            <a:pPr fontAlgn="auto">
              <a:spcAft>
                <a:spcPts val="0"/>
              </a:spcAft>
              <a:defRPr/>
            </a:pPr>
            <a:r>
              <a:rPr lang="en-US" dirty="0" smtClean="0"/>
              <a:t>This relationship is fairly simple for one period, but what about multiple periods?</a:t>
            </a:r>
          </a:p>
          <a:p>
            <a:pPr marL="0" indent="0" fontAlgn="auto">
              <a:spcAft>
                <a:spcPts val="0"/>
              </a:spcAft>
              <a:buFont typeface="Arial" pitchFamily="34" charset="0"/>
              <a:buNone/>
              <a:defRPr/>
            </a:pPr>
            <a:endParaRPr lang="en-US" dirty="0"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How much must be invested today to achieve $1.00 three years from today</a:t>
            </a:r>
            <a:r>
              <a:rPr lang="en-US" dirty="0" smtClean="0"/>
              <a:t>?</a:t>
            </a:r>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smtClean="0"/>
              <a:t>$Investment * (1 + Rate) </a:t>
            </a:r>
            <a:r>
              <a:rPr lang="en-US" baseline="30000" dirty="0" smtClean="0"/>
              <a:t>#Years </a:t>
            </a:r>
            <a:r>
              <a:rPr lang="en-US" dirty="0" smtClean="0"/>
              <a:t>= $Future Value</a:t>
            </a:r>
          </a:p>
          <a:p>
            <a:pPr marL="0" indent="0" algn="ctr" fontAlgn="auto">
              <a:spcAft>
                <a:spcPts val="0"/>
              </a:spcAft>
              <a:buFont typeface="Arial" pitchFamily="34" charset="0"/>
              <a:buNone/>
              <a:defRPr/>
            </a:pPr>
            <a:r>
              <a:rPr lang="en-US" dirty="0"/>
              <a:t>$Investment </a:t>
            </a:r>
            <a:r>
              <a:rPr lang="en-US" dirty="0" smtClean="0"/>
              <a:t>= </a:t>
            </a:r>
            <a:r>
              <a:rPr lang="en-US" dirty="0"/>
              <a:t>$Future </a:t>
            </a:r>
            <a:r>
              <a:rPr lang="en-US" dirty="0" smtClean="0"/>
              <a:t>Value / </a:t>
            </a:r>
            <a:r>
              <a:rPr lang="en-US" dirty="0"/>
              <a:t>(1 + Rate) </a:t>
            </a:r>
            <a:r>
              <a:rPr lang="en-US" baseline="30000" dirty="0"/>
              <a:t>#Years </a:t>
            </a:r>
            <a:endParaRPr lang="en-US" dirty="0"/>
          </a:p>
          <a:p>
            <a:pPr marL="0" indent="0" algn="ctr" fontAlgn="auto">
              <a:spcAft>
                <a:spcPts val="0"/>
              </a:spcAft>
              <a:buFont typeface="Arial" pitchFamily="34" charset="0"/>
              <a:buNone/>
              <a:defRPr/>
            </a:pPr>
            <a:r>
              <a:rPr lang="en-US" dirty="0" smtClean="0">
                <a:solidFill>
                  <a:schemeClr val="bg1"/>
                </a:solidFill>
              </a:rPr>
              <a:t>-or-</a:t>
            </a:r>
          </a:p>
          <a:p>
            <a:pPr marL="0" indent="0" algn="ctr" fontAlgn="auto">
              <a:spcAft>
                <a:spcPts val="0"/>
              </a:spcAft>
              <a:buFont typeface="Arial" pitchFamily="34" charset="0"/>
              <a:buNone/>
              <a:defRPr/>
            </a:pPr>
            <a:r>
              <a:rPr lang="en-US" dirty="0" smtClean="0">
                <a:solidFill>
                  <a:schemeClr val="bg1"/>
                </a:solidFill>
              </a:rPr>
              <a:t>$Investment * (1+.10)</a:t>
            </a:r>
            <a:r>
              <a:rPr lang="en-US" baseline="30000" dirty="0">
                <a:solidFill>
                  <a:schemeClr val="bg1"/>
                </a:solidFill>
              </a:rPr>
              <a:t> 3</a:t>
            </a:r>
            <a:r>
              <a:rPr lang="en-US" baseline="30000" dirty="0" smtClean="0">
                <a:solidFill>
                  <a:schemeClr val="bg1"/>
                </a:solidFill>
              </a:rPr>
              <a:t> </a:t>
            </a:r>
            <a:r>
              <a:rPr lang="en-US" dirty="0">
                <a:solidFill>
                  <a:schemeClr val="bg1"/>
                </a:solidFill>
              </a:rPr>
              <a:t>= </a:t>
            </a:r>
            <a:r>
              <a:rPr lang="en-US" dirty="0" smtClean="0">
                <a:solidFill>
                  <a:schemeClr val="bg1"/>
                </a:solidFill>
              </a:rPr>
              <a:t>$1.00</a:t>
            </a:r>
          </a:p>
          <a:p>
            <a:pPr marL="0" indent="0" algn="ctr" fontAlgn="auto">
              <a:spcAft>
                <a:spcPts val="0"/>
              </a:spcAft>
              <a:buFont typeface="Arial" pitchFamily="34" charset="0"/>
              <a:buNone/>
              <a:defRPr/>
            </a:pPr>
            <a:r>
              <a:rPr lang="en-US" dirty="0">
                <a:solidFill>
                  <a:schemeClr val="bg1"/>
                </a:solidFill>
              </a:rPr>
              <a:t>$Investment </a:t>
            </a:r>
            <a:r>
              <a:rPr lang="en-US" baseline="30000" dirty="0" smtClean="0">
                <a:solidFill>
                  <a:schemeClr val="bg1"/>
                </a:solidFill>
              </a:rPr>
              <a:t> </a:t>
            </a:r>
            <a:r>
              <a:rPr lang="en-US" dirty="0">
                <a:solidFill>
                  <a:schemeClr val="bg1"/>
                </a:solidFill>
              </a:rPr>
              <a:t>= $</a:t>
            </a:r>
            <a:r>
              <a:rPr lang="en-US" dirty="0" smtClean="0">
                <a:solidFill>
                  <a:schemeClr val="bg1"/>
                </a:solidFill>
              </a:rPr>
              <a:t>1.00 / </a:t>
            </a:r>
            <a:r>
              <a:rPr lang="en-US" dirty="0">
                <a:solidFill>
                  <a:schemeClr val="bg1"/>
                </a:solidFill>
              </a:rPr>
              <a:t>(1+.10)</a:t>
            </a:r>
            <a:r>
              <a:rPr lang="en-US" baseline="30000" dirty="0">
                <a:solidFill>
                  <a:schemeClr val="bg1"/>
                </a:solidFill>
              </a:rPr>
              <a:t> 3 </a:t>
            </a:r>
            <a:endParaRPr lang="en-US" baseline="30000" dirty="0" smtClean="0">
              <a:solidFill>
                <a:schemeClr val="bg1"/>
              </a:solidFill>
            </a:endParaRPr>
          </a:p>
          <a:p>
            <a:pPr marL="0" indent="0" algn="ctr" fontAlgn="auto">
              <a:spcAft>
                <a:spcPts val="0"/>
              </a:spcAft>
              <a:buFont typeface="Arial" pitchFamily="34" charset="0"/>
              <a:buNone/>
              <a:defRPr/>
            </a:pPr>
            <a:r>
              <a:rPr lang="en-US" dirty="0">
                <a:solidFill>
                  <a:schemeClr val="bg1"/>
                </a:solidFill>
              </a:rPr>
              <a:t>$Investment </a:t>
            </a:r>
            <a:r>
              <a:rPr lang="en-US" baseline="30000" dirty="0">
                <a:solidFill>
                  <a:schemeClr val="bg1"/>
                </a:solidFill>
              </a:rPr>
              <a:t> </a:t>
            </a:r>
            <a:r>
              <a:rPr lang="en-US" dirty="0">
                <a:solidFill>
                  <a:schemeClr val="bg1"/>
                </a:solidFill>
              </a:rPr>
              <a:t>= </a:t>
            </a:r>
            <a:r>
              <a:rPr lang="en-US" dirty="0" smtClean="0">
                <a:solidFill>
                  <a:schemeClr val="bg1"/>
                </a:solidFill>
              </a:rPr>
              <a:t>$.75</a:t>
            </a:r>
            <a:r>
              <a:rPr lang="en-US" baseline="30000" dirty="0" smtClean="0">
                <a:solidFill>
                  <a:schemeClr val="bg1"/>
                </a:solidFill>
              </a:rPr>
              <a:t> </a:t>
            </a:r>
            <a:endParaRPr lang="en-US" dirty="0">
              <a:solidFill>
                <a:schemeClr val="bg1"/>
              </a:solidFill>
            </a:endParaRPr>
          </a:p>
          <a:p>
            <a:pPr marL="0" indent="0" algn="ctr" fontAlgn="auto">
              <a:spcAft>
                <a:spcPts val="0"/>
              </a:spcAft>
              <a:buFont typeface="Arial" pitchFamily="34" charset="0"/>
              <a:buNone/>
              <a:defRPr/>
            </a:pPr>
            <a:endParaRPr lang="en-US" dirty="0"/>
          </a:p>
          <a:p>
            <a:pPr marL="0" indent="0" algn="ctr" fontAlgn="auto">
              <a:spcAft>
                <a:spcPts val="0"/>
              </a:spcAft>
              <a:buFont typeface="Arial" pitchFamily="34" charset="0"/>
              <a:buNone/>
              <a:defRPr/>
            </a:pPr>
            <a:endParaRPr lang="en-US" dirty="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How much must be invested today to achieve $1.00 three years from today</a:t>
            </a:r>
            <a:r>
              <a:rPr lang="en-US" dirty="0" smtClean="0"/>
              <a:t>?</a:t>
            </a:r>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smtClean="0"/>
              <a:t>$Investment * (1 + Rate) </a:t>
            </a:r>
            <a:r>
              <a:rPr lang="en-US" baseline="30000" dirty="0" smtClean="0"/>
              <a:t>#Years </a:t>
            </a:r>
            <a:r>
              <a:rPr lang="en-US" dirty="0" smtClean="0"/>
              <a:t>= $Future Value</a:t>
            </a:r>
          </a:p>
          <a:p>
            <a:pPr marL="0" indent="0" algn="ctr" fontAlgn="auto">
              <a:spcAft>
                <a:spcPts val="0"/>
              </a:spcAft>
              <a:buFont typeface="Arial" pitchFamily="34" charset="0"/>
              <a:buNone/>
              <a:defRPr/>
            </a:pPr>
            <a:r>
              <a:rPr lang="en-US" dirty="0"/>
              <a:t>$Investment </a:t>
            </a:r>
            <a:r>
              <a:rPr lang="en-US" dirty="0" smtClean="0"/>
              <a:t>= </a:t>
            </a:r>
            <a:r>
              <a:rPr lang="en-US" dirty="0"/>
              <a:t>$Future </a:t>
            </a:r>
            <a:r>
              <a:rPr lang="en-US" dirty="0" smtClean="0"/>
              <a:t>Value / </a:t>
            </a:r>
            <a:r>
              <a:rPr lang="en-US" dirty="0"/>
              <a:t>(1 + Rate) </a:t>
            </a:r>
            <a:r>
              <a:rPr lang="en-US" baseline="30000" dirty="0"/>
              <a:t>#Years </a:t>
            </a:r>
            <a:endParaRPr lang="en-US" dirty="0"/>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smtClean="0"/>
              <a:t>$Investment * (1+.10)</a:t>
            </a:r>
            <a:r>
              <a:rPr lang="en-US" baseline="30000" dirty="0"/>
              <a:t> 3</a:t>
            </a:r>
            <a:r>
              <a:rPr lang="en-US" baseline="30000" dirty="0" smtClean="0"/>
              <a:t> </a:t>
            </a:r>
            <a:r>
              <a:rPr lang="en-US" dirty="0"/>
              <a:t>= </a:t>
            </a:r>
            <a:r>
              <a:rPr lang="en-US" dirty="0" smtClean="0"/>
              <a:t>$1.00</a:t>
            </a:r>
          </a:p>
          <a:p>
            <a:pPr marL="0" indent="0" algn="ctr" fontAlgn="auto">
              <a:spcAft>
                <a:spcPts val="0"/>
              </a:spcAft>
              <a:buFont typeface="Arial" pitchFamily="34" charset="0"/>
              <a:buNone/>
              <a:defRPr/>
            </a:pPr>
            <a:r>
              <a:rPr lang="en-US" dirty="0">
                <a:solidFill>
                  <a:schemeClr val="bg1"/>
                </a:solidFill>
              </a:rPr>
              <a:t>$Investment </a:t>
            </a:r>
            <a:r>
              <a:rPr lang="en-US" baseline="30000" dirty="0" smtClean="0">
                <a:solidFill>
                  <a:schemeClr val="bg1"/>
                </a:solidFill>
              </a:rPr>
              <a:t> </a:t>
            </a:r>
            <a:r>
              <a:rPr lang="en-US" dirty="0">
                <a:solidFill>
                  <a:schemeClr val="bg1"/>
                </a:solidFill>
              </a:rPr>
              <a:t>= $</a:t>
            </a:r>
            <a:r>
              <a:rPr lang="en-US" dirty="0" smtClean="0">
                <a:solidFill>
                  <a:schemeClr val="bg1"/>
                </a:solidFill>
              </a:rPr>
              <a:t>1.00 / </a:t>
            </a:r>
            <a:r>
              <a:rPr lang="en-US" dirty="0">
                <a:solidFill>
                  <a:schemeClr val="bg1"/>
                </a:solidFill>
              </a:rPr>
              <a:t>(1+.10)</a:t>
            </a:r>
            <a:r>
              <a:rPr lang="en-US" baseline="30000" dirty="0">
                <a:solidFill>
                  <a:schemeClr val="bg1"/>
                </a:solidFill>
              </a:rPr>
              <a:t> 3 </a:t>
            </a:r>
            <a:endParaRPr lang="en-US" baseline="30000" dirty="0" smtClean="0">
              <a:solidFill>
                <a:schemeClr val="bg1"/>
              </a:solidFill>
            </a:endParaRPr>
          </a:p>
          <a:p>
            <a:pPr marL="0" indent="0" algn="ctr" fontAlgn="auto">
              <a:spcAft>
                <a:spcPts val="0"/>
              </a:spcAft>
              <a:buFont typeface="Arial" pitchFamily="34" charset="0"/>
              <a:buNone/>
              <a:defRPr/>
            </a:pPr>
            <a:r>
              <a:rPr lang="en-US" dirty="0">
                <a:solidFill>
                  <a:schemeClr val="bg1"/>
                </a:solidFill>
              </a:rPr>
              <a:t>$Investment </a:t>
            </a:r>
            <a:r>
              <a:rPr lang="en-US" baseline="30000" dirty="0">
                <a:solidFill>
                  <a:schemeClr val="bg1"/>
                </a:solidFill>
              </a:rPr>
              <a:t> </a:t>
            </a:r>
            <a:r>
              <a:rPr lang="en-US" dirty="0">
                <a:solidFill>
                  <a:schemeClr val="bg1"/>
                </a:solidFill>
              </a:rPr>
              <a:t>= </a:t>
            </a:r>
            <a:r>
              <a:rPr lang="en-US" dirty="0" smtClean="0">
                <a:solidFill>
                  <a:schemeClr val="bg1"/>
                </a:solidFill>
              </a:rPr>
              <a:t>$.75</a:t>
            </a:r>
            <a:r>
              <a:rPr lang="en-US" baseline="30000" dirty="0" smtClean="0">
                <a:solidFill>
                  <a:schemeClr val="bg1"/>
                </a:solidFill>
              </a:rPr>
              <a:t> </a:t>
            </a:r>
            <a:endParaRPr lang="en-US" dirty="0">
              <a:solidFill>
                <a:schemeClr val="bg1"/>
              </a:solidFill>
            </a:endParaRPr>
          </a:p>
          <a:p>
            <a:pPr marL="0" indent="0" algn="ctr" fontAlgn="auto">
              <a:spcAft>
                <a:spcPts val="0"/>
              </a:spcAft>
              <a:buFont typeface="Arial" pitchFamily="34" charset="0"/>
              <a:buNone/>
              <a:defRPr/>
            </a:pPr>
            <a:endParaRPr lang="en-US" dirty="0"/>
          </a:p>
          <a:p>
            <a:pPr marL="0" indent="0" algn="ctr" fontAlgn="auto">
              <a:spcAft>
                <a:spcPts val="0"/>
              </a:spcAft>
              <a:buFont typeface="Arial" pitchFamily="34" charset="0"/>
              <a:buNone/>
              <a:defRPr/>
            </a:pPr>
            <a:endParaRPr lang="en-US" dirty="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How much must be invested today to achieve $1.00 three years from today</a:t>
            </a:r>
            <a:r>
              <a:rPr lang="en-US" dirty="0" smtClean="0"/>
              <a:t>?</a:t>
            </a:r>
          </a:p>
          <a:p>
            <a:pPr fontAlgn="auto">
              <a:spcAft>
                <a:spcPts val="0"/>
              </a:spcAft>
              <a:defRPr/>
            </a:pPr>
            <a:r>
              <a:rPr lang="en-US" dirty="0" smtClean="0"/>
              <a:t>What is the cost expression for this relationship?</a:t>
            </a:r>
          </a:p>
          <a:p>
            <a:pPr marL="0" indent="0" algn="ctr" fontAlgn="auto">
              <a:spcAft>
                <a:spcPts val="0"/>
              </a:spcAft>
              <a:buFont typeface="Arial" pitchFamily="34" charset="0"/>
              <a:buNone/>
              <a:defRPr/>
            </a:pPr>
            <a:r>
              <a:rPr lang="en-US" dirty="0" smtClean="0"/>
              <a:t>$Investment * (1 + Rate) </a:t>
            </a:r>
            <a:r>
              <a:rPr lang="en-US" baseline="30000" dirty="0" smtClean="0"/>
              <a:t>#Years </a:t>
            </a:r>
            <a:r>
              <a:rPr lang="en-US" dirty="0" smtClean="0"/>
              <a:t>= $Future Value</a:t>
            </a:r>
          </a:p>
          <a:p>
            <a:pPr marL="0" indent="0" algn="ctr" fontAlgn="auto">
              <a:spcAft>
                <a:spcPts val="0"/>
              </a:spcAft>
              <a:buFont typeface="Arial" pitchFamily="34" charset="0"/>
              <a:buNone/>
              <a:defRPr/>
            </a:pPr>
            <a:r>
              <a:rPr lang="en-US" dirty="0"/>
              <a:t>$Investment </a:t>
            </a:r>
            <a:r>
              <a:rPr lang="en-US" dirty="0" smtClean="0"/>
              <a:t>= </a:t>
            </a:r>
            <a:r>
              <a:rPr lang="en-US" dirty="0"/>
              <a:t>$Future </a:t>
            </a:r>
            <a:r>
              <a:rPr lang="en-US" dirty="0" smtClean="0"/>
              <a:t>Value / </a:t>
            </a:r>
            <a:r>
              <a:rPr lang="en-US" dirty="0"/>
              <a:t>(1 + Rate) </a:t>
            </a:r>
            <a:r>
              <a:rPr lang="en-US" baseline="30000" dirty="0"/>
              <a:t>#Years </a:t>
            </a:r>
            <a:endParaRPr lang="en-US" dirty="0"/>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smtClean="0"/>
              <a:t>$Investment * (1+.10)</a:t>
            </a:r>
            <a:r>
              <a:rPr lang="en-US" baseline="30000" dirty="0"/>
              <a:t> 3</a:t>
            </a:r>
            <a:r>
              <a:rPr lang="en-US" baseline="30000" dirty="0" smtClean="0"/>
              <a:t> </a:t>
            </a:r>
            <a:r>
              <a:rPr lang="en-US" dirty="0"/>
              <a:t>= </a:t>
            </a:r>
            <a:r>
              <a:rPr lang="en-US" dirty="0" smtClean="0"/>
              <a:t>$1.00</a:t>
            </a:r>
          </a:p>
          <a:p>
            <a:pPr marL="0" indent="0" algn="ctr" fontAlgn="auto">
              <a:spcAft>
                <a:spcPts val="0"/>
              </a:spcAft>
              <a:buFont typeface="Arial" pitchFamily="34" charset="0"/>
              <a:buNone/>
              <a:defRPr/>
            </a:pPr>
            <a:r>
              <a:rPr lang="en-US" dirty="0"/>
              <a:t>$Investment </a:t>
            </a:r>
            <a:r>
              <a:rPr lang="en-US" baseline="30000" dirty="0" smtClean="0"/>
              <a:t> </a:t>
            </a:r>
            <a:r>
              <a:rPr lang="en-US" dirty="0"/>
              <a:t>= $</a:t>
            </a:r>
            <a:r>
              <a:rPr lang="en-US" dirty="0" smtClean="0"/>
              <a:t>1.00 / </a:t>
            </a:r>
            <a:r>
              <a:rPr lang="en-US" dirty="0"/>
              <a:t>(1+.10)</a:t>
            </a:r>
            <a:r>
              <a:rPr lang="en-US" baseline="30000" dirty="0"/>
              <a:t> 3 </a:t>
            </a:r>
            <a:endParaRPr lang="en-US" baseline="30000" dirty="0" smtClean="0"/>
          </a:p>
          <a:p>
            <a:pPr marL="0" indent="0" algn="ctr" fontAlgn="auto">
              <a:spcAft>
                <a:spcPts val="0"/>
              </a:spcAft>
              <a:buFont typeface="Arial" pitchFamily="34" charset="0"/>
              <a:buNone/>
              <a:defRPr/>
            </a:pPr>
            <a:r>
              <a:rPr lang="en-US" dirty="0"/>
              <a:t>$Investment </a:t>
            </a:r>
            <a:r>
              <a:rPr lang="en-US" baseline="30000" dirty="0"/>
              <a:t> </a:t>
            </a:r>
            <a:r>
              <a:rPr lang="en-US" dirty="0"/>
              <a:t>= </a:t>
            </a:r>
            <a:r>
              <a:rPr lang="en-US" dirty="0" smtClean="0"/>
              <a:t>$.75</a:t>
            </a:r>
            <a:r>
              <a:rPr lang="en-US" baseline="30000" dirty="0" smtClean="0"/>
              <a:t> </a:t>
            </a:r>
            <a:endParaRPr lang="en-US" dirty="0"/>
          </a:p>
          <a:p>
            <a:pPr marL="0" indent="0" algn="ctr" fontAlgn="auto">
              <a:spcAft>
                <a:spcPts val="0"/>
              </a:spcAft>
              <a:buFont typeface="Arial" pitchFamily="34" charset="0"/>
              <a:buNone/>
              <a:defRPr/>
            </a:pPr>
            <a:endParaRPr lang="en-US" dirty="0"/>
          </a:p>
          <a:p>
            <a:pPr marL="0" indent="0" algn="ctr" fontAlgn="auto">
              <a:spcAft>
                <a:spcPts val="0"/>
              </a:spcAft>
              <a:buFont typeface="Arial" pitchFamily="34" charset="0"/>
              <a:buNone/>
              <a:defRPr/>
            </a:pPr>
            <a:endParaRPr lang="en-US" dirty="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Present Value Concepts</a:t>
            </a: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The Investment amount is known as the </a:t>
            </a:r>
            <a:r>
              <a:rPr lang="en-US" b="1" i="1" dirty="0" smtClean="0">
                <a:solidFill>
                  <a:schemeClr val="accent1">
                    <a:lumMod val="75000"/>
                  </a:schemeClr>
                </a:solidFill>
                <a:effectLst>
                  <a:outerShdw blurRad="38100" dist="38100" dir="2700000" algn="tl">
                    <a:srgbClr val="000000">
                      <a:alpha val="43137"/>
                    </a:srgbClr>
                  </a:outerShdw>
                </a:effectLst>
              </a:rPr>
              <a:t>Present Value</a:t>
            </a:r>
          </a:p>
          <a:p>
            <a:pPr fontAlgn="auto">
              <a:spcAft>
                <a:spcPts val="0"/>
              </a:spcAft>
              <a:defRPr/>
            </a:pPr>
            <a:r>
              <a:rPr lang="en-US" dirty="0" smtClean="0"/>
              <a:t>The Present Value relationship is expressed in the formula:</a:t>
            </a:r>
          </a:p>
          <a:p>
            <a:pPr marL="0" indent="0" algn="ctr" fontAlgn="auto">
              <a:spcAft>
                <a:spcPts val="0"/>
              </a:spcAft>
              <a:buFont typeface="Arial" pitchFamily="34" charset="0"/>
              <a:buNone/>
              <a:defRPr/>
            </a:pPr>
            <a:r>
              <a:rPr lang="en-US" dirty="0" smtClean="0"/>
              <a:t>Future Cash Flow * 1/(1 + Rate) </a:t>
            </a:r>
            <a:r>
              <a:rPr lang="en-US" baseline="30000" dirty="0" smtClean="0"/>
              <a:t>#Years</a:t>
            </a:r>
          </a:p>
          <a:p>
            <a:pPr marL="0" indent="0" algn="ctr" fontAlgn="auto">
              <a:spcAft>
                <a:spcPts val="0"/>
              </a:spcAft>
              <a:buFont typeface="Arial" pitchFamily="34" charset="0"/>
              <a:buNone/>
              <a:defRPr/>
            </a:pPr>
            <a:r>
              <a:rPr lang="en-US" dirty="0" smtClean="0"/>
              <a:t>-or-</a:t>
            </a:r>
          </a:p>
          <a:p>
            <a:pPr marL="0" indent="0" algn="ctr" fontAlgn="auto">
              <a:spcAft>
                <a:spcPts val="0"/>
              </a:spcAft>
              <a:buFont typeface="Arial" pitchFamily="34" charset="0"/>
              <a:buNone/>
              <a:defRPr/>
            </a:pPr>
            <a:r>
              <a:rPr lang="en-US" dirty="0" smtClean="0"/>
              <a:t>$1 * 1/(1.10)</a:t>
            </a:r>
            <a:r>
              <a:rPr lang="en-US" baseline="30000" dirty="0" smtClean="0"/>
              <a:t>3 </a:t>
            </a:r>
            <a:r>
              <a:rPr lang="en-US" dirty="0" smtClean="0"/>
              <a:t>= $.75</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Proof</a:t>
            </a:r>
            <a:endParaRPr lang="en-US" dirty="0"/>
          </a:p>
        </p:txBody>
      </p:sp>
      <p:sp>
        <p:nvSpPr>
          <p:cNvPr id="39939" name="Content Placeholder 2"/>
          <p:cNvSpPr>
            <a:spLocks noGrp="1"/>
          </p:cNvSpPr>
          <p:nvPr>
            <p:ph idx="1"/>
          </p:nvPr>
        </p:nvSpPr>
        <p:spPr/>
        <p:txBody>
          <a:bodyPr/>
          <a:lstStyle/>
          <a:p>
            <a:pPr>
              <a:buFont typeface="Arial" charset="0"/>
              <a:buChar char="•"/>
            </a:pPr>
            <a:endParaRPr lang="en-US" smtClean="0"/>
          </a:p>
          <a:p>
            <a:pPr>
              <a:buFont typeface="Arial" charset="0"/>
              <a:buChar char="•"/>
            </a:pPr>
            <a:endParaRPr lang="en-US" smtClean="0"/>
          </a:p>
          <a:p>
            <a:pPr>
              <a:buFont typeface="Arial" charset="0"/>
              <a:buChar char="•"/>
            </a:pPr>
            <a:endParaRPr lang="en-US" smtClean="0"/>
          </a:p>
          <a:p>
            <a:pPr>
              <a:buFont typeface="Arial" charset="0"/>
              <a:buChar char="•"/>
            </a:pPr>
            <a:endParaRPr lang="en-US" smtClean="0"/>
          </a:p>
          <a:p>
            <a:pPr>
              <a:buFont typeface="Arial" charset="0"/>
              <a:buChar char="•"/>
            </a:pPr>
            <a:r>
              <a:rPr lang="en-US" smtClean="0"/>
              <a:t>There is also a table shortcut for Present Value</a:t>
            </a:r>
          </a:p>
        </p:txBody>
      </p:sp>
      <p:graphicFrame>
        <p:nvGraphicFramePr>
          <p:cNvPr id="4" name="Table 3"/>
          <p:cNvGraphicFramePr>
            <a:graphicFrameLocks noGrp="1"/>
          </p:cNvGraphicFramePr>
          <p:nvPr/>
        </p:nvGraphicFramePr>
        <p:xfrm>
          <a:off x="1143000" y="17526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$.75</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$.075 </a:t>
                      </a:r>
                      <a:endParaRPr lang="en-US" sz="2400" dirty="0"/>
                    </a:p>
                  </a:txBody>
                  <a:tcPr/>
                </a:tc>
                <a:tc>
                  <a:txBody>
                    <a:bodyPr/>
                    <a:lstStyle/>
                    <a:p>
                      <a:pPr algn="r"/>
                      <a:r>
                        <a:rPr lang="en-US" sz="2400" dirty="0" smtClean="0"/>
                        <a:t>$.83</a:t>
                      </a:r>
                      <a:endParaRPr lang="en-US" sz="2400" dirty="0"/>
                    </a:p>
                  </a:txBody>
                  <a:tcPr/>
                </a:tc>
              </a:tr>
              <a:tr h="457200">
                <a:tc>
                  <a:txBody>
                    <a:bodyPr/>
                    <a:lstStyle/>
                    <a:p>
                      <a:r>
                        <a:rPr lang="en-US" sz="2400" dirty="0" smtClean="0"/>
                        <a:t>$.83</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$.083</a:t>
                      </a:r>
                      <a:endParaRPr lang="en-US" sz="2400" dirty="0"/>
                    </a:p>
                  </a:txBody>
                  <a:tcPr/>
                </a:tc>
                <a:tc>
                  <a:txBody>
                    <a:bodyPr/>
                    <a:lstStyle/>
                    <a:p>
                      <a:pPr algn="r"/>
                      <a:r>
                        <a:rPr lang="en-US" sz="2400" dirty="0" smtClean="0"/>
                        <a:t>$.91</a:t>
                      </a:r>
                      <a:endParaRPr lang="en-US" sz="2400" dirty="0"/>
                    </a:p>
                  </a:txBody>
                  <a:tcPr/>
                </a:tc>
              </a:tr>
              <a:tr h="457200">
                <a:tc>
                  <a:txBody>
                    <a:bodyPr/>
                    <a:lstStyle/>
                    <a:p>
                      <a:r>
                        <a:rPr lang="en-US" sz="2400" dirty="0" smtClean="0"/>
                        <a:t>$.91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$.091</a:t>
                      </a:r>
                      <a:endParaRPr lang="en-US" sz="2400" dirty="0"/>
                    </a:p>
                  </a:txBody>
                  <a:tcPr/>
                </a:tc>
                <a:tc>
                  <a:txBody>
                    <a:bodyPr/>
                    <a:lstStyle/>
                    <a:p>
                      <a:pPr algn="r"/>
                      <a:r>
                        <a:rPr lang="en-US" sz="2400" b="1" dirty="0" smtClean="0">
                          <a:effectLst>
                            <a:glow rad="101600">
                              <a:schemeClr val="accent2">
                                <a:satMod val="175000"/>
                                <a:alpha val="40000"/>
                              </a:schemeClr>
                            </a:glow>
                          </a:effectLst>
                        </a:rPr>
                        <a:t>$1.00</a:t>
                      </a:r>
                      <a:endParaRPr lang="en-US" sz="2400" b="1" dirty="0">
                        <a:effectLst>
                          <a:glow rad="101600">
                            <a:schemeClr val="accent2">
                              <a:satMod val="175000"/>
                              <a:alpha val="40000"/>
                            </a:schemeClr>
                          </a:glow>
                        </a:effectLst>
                      </a:endParaRPr>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smtClean="0"/>
              <a:t>The Present Value Table</a:t>
            </a:r>
            <a:endParaRPr lang="en-US" dirty="0"/>
          </a:p>
        </p:txBody>
      </p:sp>
      <p:graphicFrame>
        <p:nvGraphicFramePr>
          <p:cNvPr id="4098" name="Object 28"/>
          <p:cNvGraphicFramePr>
            <a:graphicFrameLocks noChangeAspect="1"/>
          </p:cNvGraphicFramePr>
          <p:nvPr/>
        </p:nvGraphicFramePr>
        <p:xfrm>
          <a:off x="1066800" y="1752600"/>
          <a:ext cx="7002463" cy="3246438"/>
        </p:xfrm>
        <a:graphic>
          <a:graphicData uri="http://schemas.openxmlformats.org/presentationml/2006/ole">
            <p:oleObj spid="_x0000_s4098" name="Worksheet" r:id="rId4" imgW="6257900" imgH="3248100" progId="Excel.Sheet.8">
              <p:embed/>
            </p:oleObj>
          </a:graphicData>
        </a:graphic>
      </p:graphicFrame>
      <p:sp>
        <p:nvSpPr>
          <p:cNvPr id="4100" name="TextBox 1"/>
          <p:cNvSpPr txBox="1">
            <a:spLocks noChangeArrowheads="1"/>
          </p:cNvSpPr>
          <p:nvPr/>
        </p:nvSpPr>
        <p:spPr bwMode="auto">
          <a:xfrm>
            <a:off x="304800" y="5481638"/>
            <a:ext cx="8482013" cy="461962"/>
          </a:xfrm>
          <a:prstGeom prst="rect">
            <a:avLst/>
          </a:prstGeom>
          <a:noFill/>
          <a:ln w="9525">
            <a:noFill/>
            <a:miter lim="800000"/>
            <a:headEnd/>
            <a:tailEnd/>
          </a:ln>
        </p:spPr>
        <p:txBody>
          <a:bodyPr wrap="none">
            <a:spAutoFit/>
          </a:bodyPr>
          <a:lstStyle/>
          <a:p>
            <a:r>
              <a:rPr lang="en-US" sz="2400" b="1">
                <a:solidFill>
                  <a:srgbClr val="FF0000"/>
                </a:solidFill>
                <a:latin typeface="Calibri" pitchFamily="34" charset="0"/>
              </a:rPr>
              <a:t>The Present Value of $1 at 10% to be received in 3 years is $.75</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8EC7C6CF-3F72-4903-A792-31F86C31F306}"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Effect of Interest Rate and Time</a:t>
            </a:r>
            <a:endParaRPr lang="en-US" dirty="0"/>
          </a:p>
        </p:txBody>
      </p:sp>
      <p:graphicFrame>
        <p:nvGraphicFramePr>
          <p:cNvPr id="9" name="Content Placeholder 4"/>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sp>
        <p:nvSpPr>
          <p:cNvPr id="40964" name="TextBox 6"/>
          <p:cNvSpPr txBox="1">
            <a:spLocks noChangeArrowheads="1"/>
          </p:cNvSpPr>
          <p:nvPr/>
        </p:nvSpPr>
        <p:spPr bwMode="auto">
          <a:xfrm>
            <a:off x="1068388" y="6045200"/>
            <a:ext cx="4343400" cy="584200"/>
          </a:xfrm>
          <a:prstGeom prst="rect">
            <a:avLst/>
          </a:prstGeom>
          <a:noFill/>
          <a:ln w="9525">
            <a:noFill/>
            <a:miter lim="800000"/>
            <a:headEnd/>
            <a:tailEnd/>
          </a:ln>
        </p:spPr>
        <p:txBody>
          <a:bodyPr wrap="none">
            <a:spAutoFit/>
          </a:bodyPr>
          <a:lstStyle/>
          <a:p>
            <a:r>
              <a:rPr lang="en-US" sz="1600" b="1">
                <a:solidFill>
                  <a:srgbClr val="FF0000"/>
                </a:solidFill>
                <a:latin typeface="Calibri" pitchFamily="34" charset="0"/>
              </a:rPr>
              <a:t>X-Axis = Time in Years</a:t>
            </a:r>
          </a:p>
          <a:p>
            <a:r>
              <a:rPr lang="en-US" sz="1600" b="1">
                <a:solidFill>
                  <a:srgbClr val="FF0000"/>
                </a:solidFill>
                <a:latin typeface="Calibri" pitchFamily="34" charset="0"/>
              </a:rPr>
              <a:t>As Time increases, Present Value of $1 Decreases</a:t>
            </a:r>
          </a:p>
        </p:txBody>
      </p:sp>
      <p:sp>
        <p:nvSpPr>
          <p:cNvPr id="10" name="TextBox 9"/>
          <p:cNvSpPr txBox="1"/>
          <p:nvPr/>
        </p:nvSpPr>
        <p:spPr>
          <a:xfrm>
            <a:off x="1735817" y="5181600"/>
            <a:ext cx="5996000" cy="369332"/>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fontAlgn="auto">
              <a:spcBef>
                <a:spcPts val="0"/>
              </a:spcBef>
              <a:spcAft>
                <a:spcPts val="0"/>
              </a:spcAft>
              <a:defRPr/>
            </a:pPr>
            <a:r>
              <a:rPr lang="en-US" b="1" dirty="0"/>
              <a:t>$1 to be received in 2 years at 10% …..and in 8 years at 10% </a:t>
            </a:r>
          </a:p>
        </p:txBody>
      </p:sp>
      <p:cxnSp>
        <p:nvCxnSpPr>
          <p:cNvPr id="12" name="Straight Arrow Connector 11"/>
          <p:cNvCxnSpPr/>
          <p:nvPr/>
        </p:nvCxnSpPr>
        <p:spPr>
          <a:xfrm flipV="1">
            <a:off x="2667000" y="3048000"/>
            <a:ext cx="0" cy="21748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5" name="Straight Arrow Connector 14"/>
          <p:cNvCxnSpPr/>
          <p:nvPr/>
        </p:nvCxnSpPr>
        <p:spPr>
          <a:xfrm flipV="1">
            <a:off x="6324600" y="4135438"/>
            <a:ext cx="0" cy="10175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 name="Footer Placeholder 2"/>
          <p:cNvSpPr>
            <a:spLocks noGrp="1"/>
          </p:cNvSpPr>
          <p:nvPr>
            <p:ph type="ftr" sz="quarter" idx="11"/>
          </p:nvPr>
        </p:nvSpPr>
        <p:spPr>
          <a:xfrm>
            <a:off x="3124200" y="6492875"/>
            <a:ext cx="2895600" cy="365125"/>
          </a:xfrm>
        </p:spPr>
        <p:txBody>
          <a:bodyPr/>
          <a:lstStyle/>
          <a:p>
            <a:pPr>
              <a:defRPr/>
            </a:pPr>
            <a:r>
              <a:rPr lang="en-US" dirty="0"/>
              <a:t>© </a:t>
            </a:r>
            <a:r>
              <a:rPr lang="en-US" dirty="0" smtClean="0"/>
              <a:t>2011</a:t>
            </a:r>
            <a:endParaRPr lang="en-US" dirty="0"/>
          </a:p>
        </p:txBody>
      </p:sp>
      <p:sp>
        <p:nvSpPr>
          <p:cNvPr id="11" name="Slide Number Placeholder 10"/>
          <p:cNvSpPr>
            <a:spLocks noGrp="1"/>
          </p:cNvSpPr>
          <p:nvPr>
            <p:ph type="sldNum" sz="quarter" idx="12"/>
          </p:nvPr>
        </p:nvSpPr>
        <p:spPr/>
        <p:txBody>
          <a:bodyPr/>
          <a:lstStyle/>
          <a:p>
            <a:pPr>
              <a:defRPr/>
            </a:pPr>
            <a:fld id="{63413C2D-E8EA-40D1-AED1-15CC8666D850}"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Effect of Interest Rate and Time</a:t>
            </a:r>
            <a:endParaRPr lang="en-US" dirty="0"/>
          </a:p>
        </p:txBody>
      </p:sp>
      <p:graphicFrame>
        <p:nvGraphicFramePr>
          <p:cNvPr id="10" name="Content Placeholder 4"/>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sp>
        <p:nvSpPr>
          <p:cNvPr id="41988" name="TextBox 6"/>
          <p:cNvSpPr txBox="1">
            <a:spLocks noChangeArrowheads="1"/>
          </p:cNvSpPr>
          <p:nvPr/>
        </p:nvSpPr>
        <p:spPr bwMode="auto">
          <a:xfrm>
            <a:off x="1068388" y="6045200"/>
            <a:ext cx="4343400" cy="584200"/>
          </a:xfrm>
          <a:prstGeom prst="rect">
            <a:avLst/>
          </a:prstGeom>
          <a:noFill/>
          <a:ln w="9525">
            <a:noFill/>
            <a:miter lim="800000"/>
            <a:headEnd/>
            <a:tailEnd/>
          </a:ln>
        </p:spPr>
        <p:txBody>
          <a:bodyPr wrap="none">
            <a:spAutoFit/>
          </a:bodyPr>
          <a:lstStyle/>
          <a:p>
            <a:r>
              <a:rPr lang="en-US" sz="1600" b="1">
                <a:solidFill>
                  <a:srgbClr val="FF0000"/>
                </a:solidFill>
                <a:latin typeface="Calibri" pitchFamily="34" charset="0"/>
              </a:rPr>
              <a:t>X-Axis = Time in Years</a:t>
            </a:r>
          </a:p>
          <a:p>
            <a:r>
              <a:rPr lang="en-US" sz="1600" b="1">
                <a:solidFill>
                  <a:srgbClr val="FF0000"/>
                </a:solidFill>
                <a:latin typeface="Calibri" pitchFamily="34" charset="0"/>
              </a:rPr>
              <a:t>As Time increases, Present Value of $1 Decreases</a:t>
            </a:r>
          </a:p>
        </p:txBody>
      </p:sp>
      <p:sp>
        <p:nvSpPr>
          <p:cNvPr id="9" name="TextBox 8"/>
          <p:cNvSpPr txBox="1"/>
          <p:nvPr/>
        </p:nvSpPr>
        <p:spPr>
          <a:xfrm>
            <a:off x="2386980" y="1676400"/>
            <a:ext cx="3352800" cy="92333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b="1" dirty="0"/>
              <a:t>A higher discount rate causes the present value to decrease more in the same 8 years.</a:t>
            </a:r>
          </a:p>
        </p:txBody>
      </p:sp>
      <p:cxnSp>
        <p:nvCxnSpPr>
          <p:cNvPr id="18" name="Straight Arrow Connector 17"/>
          <p:cNvCxnSpPr>
            <a:stCxn id="0" idx="3"/>
          </p:cNvCxnSpPr>
          <p:nvPr/>
        </p:nvCxnSpPr>
        <p:spPr>
          <a:xfrm>
            <a:off x="5740400" y="2138363"/>
            <a:ext cx="584200" cy="19764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0" name="Straight Arrow Connector 19"/>
          <p:cNvCxnSpPr>
            <a:stCxn id="0" idx="3"/>
          </p:cNvCxnSpPr>
          <p:nvPr/>
        </p:nvCxnSpPr>
        <p:spPr>
          <a:xfrm>
            <a:off x="5740400" y="2138363"/>
            <a:ext cx="584200" cy="24336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1" name="Straight Arrow Connector 20"/>
          <p:cNvCxnSpPr/>
          <p:nvPr/>
        </p:nvCxnSpPr>
        <p:spPr>
          <a:xfrm>
            <a:off x="5740400" y="2209800"/>
            <a:ext cx="431800" cy="1144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 name="Footer Placeholder 2"/>
          <p:cNvSpPr>
            <a:spLocks noGrp="1"/>
          </p:cNvSpPr>
          <p:nvPr>
            <p:ph type="ftr" sz="quarter" idx="11"/>
          </p:nvPr>
        </p:nvSpPr>
        <p:spPr>
          <a:xfrm>
            <a:off x="3124200" y="6492875"/>
            <a:ext cx="2895600" cy="365125"/>
          </a:xfrm>
        </p:spPr>
        <p:txBody>
          <a:bodyPr/>
          <a:lstStyle/>
          <a:p>
            <a:pPr>
              <a:defRPr/>
            </a:pPr>
            <a:r>
              <a:rPr lang="en-US" dirty="0"/>
              <a:t>© </a:t>
            </a:r>
            <a:r>
              <a:rPr lang="en-US" dirty="0" smtClean="0"/>
              <a:t>2011</a:t>
            </a:r>
            <a:endParaRPr lang="en-US" dirty="0"/>
          </a:p>
        </p:txBody>
      </p:sp>
      <p:sp>
        <p:nvSpPr>
          <p:cNvPr id="11" name="Slide Number Placeholder 10"/>
          <p:cNvSpPr>
            <a:spLocks noGrp="1"/>
          </p:cNvSpPr>
          <p:nvPr>
            <p:ph type="sldNum" sz="quarter" idx="12"/>
          </p:nvPr>
        </p:nvSpPr>
        <p:spPr/>
        <p:txBody>
          <a:bodyPr/>
          <a:lstStyle/>
          <a:p>
            <a:pPr>
              <a:defRPr/>
            </a:pPr>
            <a:fld id="{63413C2D-E8EA-40D1-AED1-15CC8666D850}"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Learning Check</a:t>
            </a:r>
            <a:endParaRPr lang="en-US" dirty="0"/>
          </a:p>
        </p:txBody>
      </p:sp>
      <p:sp>
        <p:nvSpPr>
          <p:cNvPr id="43011" name="Content Placeholder 3"/>
          <p:cNvSpPr>
            <a:spLocks noGrp="1"/>
          </p:cNvSpPr>
          <p:nvPr>
            <p:ph idx="1"/>
          </p:nvPr>
        </p:nvSpPr>
        <p:spPr/>
        <p:txBody>
          <a:bodyPr/>
          <a:lstStyle/>
          <a:p>
            <a:pPr>
              <a:buFont typeface="Arial" charset="0"/>
              <a:buChar char="•"/>
            </a:pPr>
            <a:r>
              <a:rPr lang="en-US" smtClean="0"/>
              <a:t>What does Present Value represent?</a:t>
            </a:r>
          </a:p>
          <a:p>
            <a:pPr>
              <a:buFont typeface="Arial" charset="0"/>
              <a:buChar char="•"/>
            </a:pPr>
            <a:r>
              <a:rPr lang="en-US" smtClean="0"/>
              <a:t>How does the Present Value table differ from the Future Value table?</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43013" name="Picture 2" descr="C:\Users\Melanie Nelson\AppData\Local\Microsoft\Windows\Temporary Internet Files\Content.IE5\VSG94DM2\MC900441310[1].png"/>
          <p:cNvPicPr>
            <a:picLocks noChangeAspect="1" noChangeArrowheads="1"/>
          </p:cNvPicPr>
          <p:nvPr/>
        </p:nvPicPr>
        <p:blipFill>
          <a:blip r:embed="rId3" cstate="print"/>
          <a:srcRect/>
          <a:stretch>
            <a:fillRect/>
          </a:stretch>
        </p:blipFill>
        <p:spPr bwMode="auto">
          <a:xfrm>
            <a:off x="6781800" y="228600"/>
            <a:ext cx="838200" cy="137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Time Value of Money Concepts</a:t>
            </a:r>
            <a:endParaRPr lang="en-US" dirty="0"/>
          </a:p>
        </p:txBody>
      </p:sp>
      <p:sp>
        <p:nvSpPr>
          <p:cNvPr id="11267" name="Text Placeholder 3"/>
          <p:cNvSpPr>
            <a:spLocks noGrp="1"/>
          </p:cNvSpPr>
          <p:nvPr>
            <p:ph type="body" idx="1"/>
          </p:nvPr>
        </p:nvSpPr>
        <p:spPr/>
        <p:txBody>
          <a:bodyPr/>
          <a:lstStyle/>
          <a:p>
            <a:r>
              <a:rPr lang="en-US" smtClean="0"/>
              <a:t>Money received Today:</a:t>
            </a:r>
          </a:p>
        </p:txBody>
      </p:sp>
      <p:sp>
        <p:nvSpPr>
          <p:cNvPr id="11268" name="Content Placeholder 2"/>
          <p:cNvSpPr>
            <a:spLocks noGrp="1"/>
          </p:cNvSpPr>
          <p:nvPr>
            <p:ph sz="half" idx="2"/>
          </p:nvPr>
        </p:nvSpPr>
        <p:spPr/>
        <p:txBody>
          <a:bodyPr/>
          <a:lstStyle/>
          <a:p>
            <a:pPr>
              <a:buFont typeface="Arial" charset="0"/>
              <a:buChar char="•"/>
            </a:pPr>
            <a:r>
              <a:rPr lang="en-US" smtClean="0"/>
              <a:t>Can be invested Today to earn interest</a:t>
            </a:r>
          </a:p>
          <a:p>
            <a:pPr>
              <a:buFont typeface="Arial" charset="0"/>
              <a:buChar char="•"/>
            </a:pPr>
            <a:endParaRPr lang="en-US" smtClean="0"/>
          </a:p>
          <a:p>
            <a:pPr>
              <a:buFont typeface="Arial" charset="0"/>
              <a:buChar char="•"/>
            </a:pPr>
            <a:endParaRPr lang="en-US" smtClean="0"/>
          </a:p>
          <a:p>
            <a:pPr>
              <a:buFont typeface="Arial" charset="0"/>
              <a:buChar char="•"/>
            </a:pPr>
            <a:endParaRPr lang="en-US" smtClean="0"/>
          </a:p>
          <a:p>
            <a:pPr>
              <a:buFont typeface="Arial" charset="0"/>
              <a:buChar char="•"/>
            </a:pPr>
            <a:r>
              <a:rPr lang="en-US" smtClean="0"/>
              <a:t>Can be spent Today at Today’s prices</a:t>
            </a:r>
          </a:p>
        </p:txBody>
      </p:sp>
      <p:sp>
        <p:nvSpPr>
          <p:cNvPr id="11269" name="Text Placeholder 4"/>
          <p:cNvSpPr>
            <a:spLocks noGrp="1"/>
          </p:cNvSpPr>
          <p:nvPr>
            <p:ph type="body" sz="quarter" idx="3"/>
          </p:nvPr>
        </p:nvSpPr>
        <p:spPr/>
        <p:txBody>
          <a:bodyPr/>
          <a:lstStyle/>
          <a:p>
            <a:r>
              <a:rPr lang="en-US" smtClean="0"/>
              <a:t>Money received in the Future:</a:t>
            </a:r>
          </a:p>
        </p:txBody>
      </p:sp>
      <p:sp>
        <p:nvSpPr>
          <p:cNvPr id="11270" name="Content Placeholder 5"/>
          <p:cNvSpPr>
            <a:spLocks noGrp="1"/>
          </p:cNvSpPr>
          <p:nvPr>
            <p:ph sz="quarter" idx="4"/>
          </p:nvPr>
        </p:nvSpPr>
        <p:spPr/>
        <p:txBody>
          <a:bodyPr/>
          <a:lstStyle/>
          <a:p>
            <a:pPr>
              <a:buFont typeface="Arial" charset="0"/>
              <a:buChar char="•"/>
            </a:pPr>
            <a:r>
              <a:rPr lang="en-US" smtClean="0"/>
              <a:t>Has not yet begun to earn interest</a:t>
            </a:r>
          </a:p>
          <a:p>
            <a:pPr>
              <a:buFont typeface="Arial" charset="0"/>
              <a:buChar char="•"/>
            </a:pPr>
            <a:endParaRPr lang="en-US" smtClean="0"/>
          </a:p>
          <a:p>
            <a:pPr>
              <a:buFont typeface="Arial" charset="0"/>
              <a:buChar char="•"/>
            </a:pPr>
            <a:endParaRPr lang="en-US" smtClean="0"/>
          </a:p>
          <a:p>
            <a:pPr>
              <a:buFont typeface="Arial" charset="0"/>
              <a:buChar char="•"/>
            </a:pPr>
            <a:endParaRPr lang="en-US" smtClean="0"/>
          </a:p>
          <a:p>
            <a:pPr>
              <a:buFont typeface="Arial" charset="0"/>
              <a:buChar char="•"/>
            </a:pPr>
            <a:r>
              <a:rPr lang="en-US" smtClean="0"/>
              <a:t>Can be spent in the Future at inflated prices</a:t>
            </a:r>
          </a:p>
        </p:txBody>
      </p:sp>
      <p:pic>
        <p:nvPicPr>
          <p:cNvPr id="11271"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533400" y="3124200"/>
            <a:ext cx="1219200" cy="835025"/>
          </a:xfrm>
          <a:prstGeom prst="rect">
            <a:avLst/>
          </a:prstGeom>
          <a:noFill/>
          <a:ln w="9525">
            <a:noFill/>
            <a:miter lim="800000"/>
            <a:headEnd/>
            <a:tailEnd/>
          </a:ln>
        </p:spPr>
      </p:pic>
      <p:sp>
        <p:nvSpPr>
          <p:cNvPr id="2189" name="Right Arrow 2188"/>
          <p:cNvSpPr/>
          <p:nvPr/>
        </p:nvSpPr>
        <p:spPr>
          <a:xfrm>
            <a:off x="1905000" y="3352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273"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2438400" y="3051175"/>
            <a:ext cx="1219200" cy="835025"/>
          </a:xfrm>
          <a:prstGeom prst="rect">
            <a:avLst/>
          </a:prstGeom>
          <a:noFill/>
          <a:ln w="9525">
            <a:noFill/>
            <a:miter lim="800000"/>
            <a:headEnd/>
            <a:tailEnd/>
          </a:ln>
        </p:spPr>
      </p:pic>
      <p:pic>
        <p:nvPicPr>
          <p:cNvPr id="11274"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533400" y="5260975"/>
            <a:ext cx="1219200" cy="835025"/>
          </a:xfrm>
          <a:prstGeom prst="rect">
            <a:avLst/>
          </a:prstGeom>
          <a:noFill/>
          <a:ln w="9525">
            <a:noFill/>
            <a:miter lim="800000"/>
            <a:headEnd/>
            <a:tailEnd/>
          </a:ln>
        </p:spPr>
      </p:pic>
      <p:sp>
        <p:nvSpPr>
          <p:cNvPr id="185" name="Right Arrow 184"/>
          <p:cNvSpPr/>
          <p:nvPr/>
        </p:nvSpPr>
        <p:spPr>
          <a:xfrm>
            <a:off x="2133600" y="54864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276" name="Picture 179" descr="C:\Users\Melanie\AppData\Local\Microsoft\Windows\Temporary Internet Files\Content.IE5\HB5DX8PG\MC900438207[1].wmf"/>
          <p:cNvPicPr>
            <a:picLocks noChangeAspect="1" noChangeArrowheads="1"/>
          </p:cNvPicPr>
          <p:nvPr/>
        </p:nvPicPr>
        <p:blipFill>
          <a:blip r:embed="rId4" cstate="print"/>
          <a:srcRect/>
          <a:stretch>
            <a:fillRect/>
          </a:stretch>
        </p:blipFill>
        <p:spPr bwMode="auto">
          <a:xfrm>
            <a:off x="2732088" y="4681538"/>
            <a:ext cx="1438275" cy="1993900"/>
          </a:xfrm>
          <a:prstGeom prst="rect">
            <a:avLst/>
          </a:prstGeom>
          <a:noFill/>
          <a:ln w="9525">
            <a:noFill/>
            <a:miter lim="800000"/>
            <a:headEnd/>
            <a:tailEnd/>
          </a:ln>
        </p:spPr>
      </p:pic>
      <p:pic>
        <p:nvPicPr>
          <p:cNvPr id="11277"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6019800" y="3124200"/>
            <a:ext cx="1219200" cy="835025"/>
          </a:xfrm>
          <a:prstGeom prst="rect">
            <a:avLst/>
          </a:prstGeom>
          <a:noFill/>
          <a:ln w="9525">
            <a:noFill/>
            <a:miter lim="800000"/>
            <a:headEnd/>
            <a:tailEnd/>
          </a:ln>
        </p:spPr>
      </p:pic>
      <p:pic>
        <p:nvPicPr>
          <p:cNvPr id="11278"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5126038" y="5303838"/>
            <a:ext cx="1219200" cy="835025"/>
          </a:xfrm>
          <a:prstGeom prst="rect">
            <a:avLst/>
          </a:prstGeom>
          <a:noFill/>
          <a:ln w="9525">
            <a:noFill/>
            <a:miter lim="800000"/>
            <a:headEnd/>
            <a:tailEnd/>
          </a:ln>
        </p:spPr>
      </p:pic>
      <p:sp>
        <p:nvSpPr>
          <p:cNvPr id="192" name="Right Arrow 191"/>
          <p:cNvSpPr/>
          <p:nvPr/>
        </p:nvSpPr>
        <p:spPr>
          <a:xfrm>
            <a:off x="6726238" y="5529263"/>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280" name="Picture 179" descr="C:\Users\Melanie\AppData\Local\Microsoft\Windows\Temporary Internet Files\Content.IE5\HB5DX8PG\MC900438207[1].wmf"/>
          <p:cNvPicPr>
            <a:picLocks noChangeAspect="1" noChangeArrowheads="1"/>
          </p:cNvPicPr>
          <p:nvPr/>
        </p:nvPicPr>
        <p:blipFill>
          <a:blip r:embed="rId4" cstate="print"/>
          <a:srcRect/>
          <a:stretch>
            <a:fillRect/>
          </a:stretch>
        </p:blipFill>
        <p:spPr bwMode="auto">
          <a:xfrm>
            <a:off x="7477125" y="5029200"/>
            <a:ext cx="904875" cy="1254125"/>
          </a:xfrm>
          <a:prstGeom prst="rect">
            <a:avLst/>
          </a:prstGeom>
          <a:noFill/>
          <a:ln w="9525">
            <a:noFill/>
            <a:miter lim="800000"/>
            <a:headEnd/>
            <a:tailEnd/>
          </a:ln>
        </p:spPr>
      </p:pic>
      <p:pic>
        <p:nvPicPr>
          <p:cNvPr id="11281" name="Picture 171" descr="C:\Users\Melanie\AppData\Local\Microsoft\Windows\Temporary Internet Files\Content.IE5\5BQF16AY\MC900230340[1].wmf"/>
          <p:cNvPicPr>
            <a:picLocks noChangeAspect="1" noChangeArrowheads="1"/>
          </p:cNvPicPr>
          <p:nvPr/>
        </p:nvPicPr>
        <p:blipFill>
          <a:blip r:embed="rId3" cstate="print"/>
          <a:srcRect/>
          <a:stretch>
            <a:fillRect/>
          </a:stretch>
        </p:blipFill>
        <p:spPr bwMode="auto">
          <a:xfrm>
            <a:off x="2590800" y="3203575"/>
            <a:ext cx="1219200" cy="835025"/>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dirty="0"/>
              <a:t>© </a:t>
            </a:r>
            <a:r>
              <a:rPr lang="en-US" dirty="0" smtClean="0"/>
              <a:t>2011</a:t>
            </a:r>
            <a:endParaRPr lang="en-US" dirty="0"/>
          </a:p>
        </p:txBody>
      </p:sp>
      <p:sp>
        <p:nvSpPr>
          <p:cNvPr id="19" name="Slide Number Placeholder 18"/>
          <p:cNvSpPr>
            <a:spLocks noGrp="1"/>
          </p:cNvSpPr>
          <p:nvPr>
            <p:ph type="sldNum" sz="quarter" idx="12"/>
          </p:nvPr>
        </p:nvSpPr>
        <p:spPr/>
        <p:txBody>
          <a:bodyPr/>
          <a:lstStyle/>
          <a:p>
            <a:pPr>
              <a:defRPr/>
            </a:pPr>
            <a:fld id="{F126CEA5-4F5B-4053-AEBA-C1C142ED65E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Demonstration Problem</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smtClean="0"/>
              <a:t>What is the Present Value of a $60,000 cash flow to be received 6 years from today assuming 12% discount rate?</a:t>
            </a:r>
          </a:p>
          <a:p>
            <a:pPr fontAlgn="auto">
              <a:spcAft>
                <a:spcPts val="0"/>
              </a:spcAft>
              <a:defRPr/>
            </a:pPr>
            <a:r>
              <a:rPr lang="en-US" dirty="0"/>
              <a:t>Steps:</a:t>
            </a:r>
          </a:p>
          <a:p>
            <a:pPr marL="971550" lvl="1" indent="-514350" fontAlgn="auto">
              <a:spcAft>
                <a:spcPts val="0"/>
              </a:spcAft>
              <a:buFont typeface="+mj-lt"/>
              <a:buAutoNum type="arabicPeriod"/>
              <a:defRPr/>
            </a:pPr>
            <a:r>
              <a:rPr lang="en-US" dirty="0"/>
              <a:t>Identify the key variables</a:t>
            </a:r>
          </a:p>
          <a:p>
            <a:pPr lvl="2" fontAlgn="auto">
              <a:spcAft>
                <a:spcPts val="0"/>
              </a:spcAft>
              <a:defRPr/>
            </a:pPr>
            <a:r>
              <a:rPr lang="en-US" dirty="0"/>
              <a:t>Cash flow</a:t>
            </a:r>
          </a:p>
          <a:p>
            <a:pPr lvl="2" fontAlgn="auto">
              <a:spcAft>
                <a:spcPts val="0"/>
              </a:spcAft>
              <a:defRPr/>
            </a:pPr>
            <a:r>
              <a:rPr lang="en-US" dirty="0" smtClean="0"/>
              <a:t>Discount </a:t>
            </a:r>
            <a:r>
              <a:rPr lang="en-US" dirty="0"/>
              <a:t>rate</a:t>
            </a:r>
          </a:p>
          <a:p>
            <a:pPr lvl="2" fontAlgn="auto">
              <a:spcAft>
                <a:spcPts val="0"/>
              </a:spcAft>
              <a:defRPr/>
            </a:pPr>
            <a:r>
              <a:rPr lang="en-US" dirty="0"/>
              <a:t>Time in years</a:t>
            </a:r>
          </a:p>
          <a:p>
            <a:pPr marL="971550" lvl="1" indent="-514350" fontAlgn="auto">
              <a:spcAft>
                <a:spcPts val="0"/>
              </a:spcAft>
              <a:buFont typeface="+mj-lt"/>
              <a:buAutoNum type="arabicPeriod"/>
              <a:defRPr/>
            </a:pPr>
            <a:r>
              <a:rPr lang="en-US" dirty="0"/>
              <a:t>Build a </a:t>
            </a:r>
            <a:r>
              <a:rPr lang="en-US" dirty="0" smtClean="0"/>
              <a:t>timeline</a:t>
            </a:r>
          </a:p>
          <a:p>
            <a:pPr marL="971550" lvl="1" indent="-514350" fontAlgn="auto">
              <a:spcAft>
                <a:spcPts val="0"/>
              </a:spcAft>
              <a:buFont typeface="+mj-lt"/>
              <a:buAutoNum type="arabicPeriod"/>
              <a:defRPr/>
            </a:pPr>
            <a:r>
              <a:rPr lang="en-US" dirty="0" smtClean="0"/>
              <a:t>Multiply cash flow by the Factor from the PV Table</a:t>
            </a:r>
            <a:endParaRPr lang="en-US" dirty="0"/>
          </a:p>
          <a:p>
            <a:pPr fontAlgn="auto">
              <a:spcAft>
                <a:spcPts val="0"/>
              </a:spcAft>
              <a:defRPr/>
            </a:pPr>
            <a:endParaRPr lang="en-US" dirty="0" smtClean="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Identify Key Variables</a:t>
            </a:r>
            <a:endParaRPr lang="en-US" dirty="0"/>
          </a:p>
        </p:txBody>
      </p:sp>
      <p:sp>
        <p:nvSpPr>
          <p:cNvPr id="45059" name="Content Placeholder 2"/>
          <p:cNvSpPr>
            <a:spLocks noGrp="1"/>
          </p:cNvSpPr>
          <p:nvPr>
            <p:ph idx="1"/>
          </p:nvPr>
        </p:nvSpPr>
        <p:spPr/>
        <p:txBody>
          <a:bodyPr/>
          <a:lstStyle/>
          <a:p>
            <a:pPr>
              <a:buFont typeface="Arial" charset="0"/>
              <a:buChar char="•"/>
            </a:pPr>
            <a:r>
              <a:rPr lang="en-US" smtClean="0"/>
              <a:t>Cash Flow</a:t>
            </a:r>
          </a:p>
          <a:p>
            <a:pPr lvl="1">
              <a:buFont typeface="Arial" charset="0"/>
              <a:buChar char="•"/>
            </a:pPr>
            <a:r>
              <a:rPr lang="en-US" smtClean="0"/>
              <a:t>$60,000 to be received in the Future</a:t>
            </a:r>
          </a:p>
          <a:p>
            <a:pPr lvl="1">
              <a:buFont typeface="Arial" charset="0"/>
              <a:buChar char="•"/>
            </a:pPr>
            <a:r>
              <a:rPr lang="en-US" smtClean="0"/>
              <a:t>Is equal to some unknown amount Today</a:t>
            </a:r>
          </a:p>
          <a:p>
            <a:pPr>
              <a:buFont typeface="Arial" charset="0"/>
              <a:buChar char="•"/>
            </a:pPr>
            <a:r>
              <a:rPr lang="en-US" smtClean="0"/>
              <a:t>Discount Rate = 12%</a:t>
            </a:r>
          </a:p>
          <a:p>
            <a:pPr>
              <a:buFont typeface="Arial" charset="0"/>
              <a:buChar char="•"/>
            </a:pPr>
            <a:r>
              <a:rPr lang="en-US" smtClean="0"/>
              <a:t>Time in Years = 6</a:t>
            </a:r>
          </a:p>
          <a:p>
            <a:pPr>
              <a:buFont typeface="Arial" charset="0"/>
              <a:buChar char="•"/>
            </a:pPr>
            <a:endParaRPr lang="en-US"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Build a Timeline</a:t>
            </a:r>
            <a:endParaRPr lang="en-US" dirty="0"/>
          </a:p>
        </p:txBody>
      </p:sp>
      <p:graphicFrame>
        <p:nvGraphicFramePr>
          <p:cNvPr id="14" name="Content Placeholder 3"/>
          <p:cNvGraphicFramePr>
            <a:graphicFrameLocks noGrp="1"/>
          </p:cNvGraphicFramePr>
          <p:nvPr>
            <p:ph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Elbow Connector 6"/>
          <p:cNvCxnSpPr>
            <a:stCxn id="0" idx="1"/>
          </p:cNvCxnSpPr>
          <p:nvPr/>
        </p:nvCxnSpPr>
        <p:spPr>
          <a:xfrm rot="10800000" flipV="1">
            <a:off x="1517650" y="3348038"/>
            <a:ext cx="315913" cy="854075"/>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sp>
        <p:nvSpPr>
          <p:cNvPr id="5" name="TextBox 4"/>
          <p:cNvSpPr txBox="1"/>
          <p:nvPr/>
        </p:nvSpPr>
        <p:spPr>
          <a:xfrm>
            <a:off x="1833957" y="3024218"/>
            <a:ext cx="209774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Unknown</a:t>
            </a:r>
          </a:p>
          <a:p>
            <a:pPr algn="ctr" fontAlgn="auto">
              <a:spcBef>
                <a:spcPts val="0"/>
              </a:spcBef>
              <a:spcAft>
                <a:spcPts val="0"/>
              </a:spcAft>
              <a:defRPr/>
            </a:pPr>
            <a:r>
              <a:rPr lang="en-US" b="1" dirty="0"/>
              <a:t>Present Value</a:t>
            </a:r>
          </a:p>
        </p:txBody>
      </p:sp>
      <p:sp>
        <p:nvSpPr>
          <p:cNvPr id="46088" name="TextBox 12"/>
          <p:cNvSpPr txBox="1">
            <a:spLocks noChangeArrowheads="1"/>
          </p:cNvSpPr>
          <p:nvPr/>
        </p:nvSpPr>
        <p:spPr bwMode="auto">
          <a:xfrm>
            <a:off x="307975" y="1600200"/>
            <a:ext cx="301625" cy="369888"/>
          </a:xfrm>
          <a:prstGeom prst="rect">
            <a:avLst/>
          </a:prstGeom>
          <a:noFill/>
          <a:ln w="9525">
            <a:noFill/>
            <a:miter lim="800000"/>
            <a:headEnd/>
            <a:tailEnd/>
          </a:ln>
        </p:spPr>
        <p:txBody>
          <a:bodyPr wrap="none">
            <a:spAutoFit/>
          </a:bodyPr>
          <a:lstStyle/>
          <a:p>
            <a:r>
              <a:rPr lang="en-US">
                <a:latin typeface="Calibri" pitchFamily="34" charset="0"/>
              </a:rPr>
              <a:t>$</a:t>
            </a:r>
          </a:p>
        </p:txBody>
      </p:sp>
      <p:sp>
        <p:nvSpPr>
          <p:cNvPr id="46089" name="TextBox 14"/>
          <p:cNvSpPr txBox="1">
            <a:spLocks noChangeArrowheads="1"/>
          </p:cNvSpPr>
          <p:nvPr/>
        </p:nvSpPr>
        <p:spPr bwMode="auto">
          <a:xfrm>
            <a:off x="1447800" y="6019800"/>
            <a:ext cx="2255838" cy="369888"/>
          </a:xfrm>
          <a:prstGeom prst="rect">
            <a:avLst/>
          </a:prstGeom>
          <a:noFill/>
          <a:ln w="9525">
            <a:noFill/>
            <a:miter lim="800000"/>
            <a:headEnd/>
            <a:tailEnd/>
          </a:ln>
        </p:spPr>
        <p:txBody>
          <a:bodyPr wrap="none">
            <a:spAutoFit/>
          </a:bodyPr>
          <a:lstStyle/>
          <a:p>
            <a:r>
              <a:rPr lang="en-US" b="1">
                <a:solidFill>
                  <a:srgbClr val="FF0000"/>
                </a:solidFill>
                <a:latin typeface="Calibri" pitchFamily="34" charset="0"/>
              </a:rPr>
              <a:t>X-Axis = Time in Years</a:t>
            </a:r>
          </a:p>
        </p:txBody>
      </p:sp>
      <p:sp>
        <p:nvSpPr>
          <p:cNvPr id="16" name="TextBox 15"/>
          <p:cNvSpPr txBox="1"/>
          <p:nvPr/>
        </p:nvSpPr>
        <p:spPr>
          <a:xfrm>
            <a:off x="4715099" y="1942121"/>
            <a:ext cx="2104801"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$60,000 to be received in 6 years</a:t>
            </a:r>
          </a:p>
        </p:txBody>
      </p:sp>
      <p:cxnSp>
        <p:nvCxnSpPr>
          <p:cNvPr id="18" name="Elbow Connector 17"/>
          <p:cNvCxnSpPr/>
          <p:nvPr/>
        </p:nvCxnSpPr>
        <p:spPr>
          <a:xfrm>
            <a:off x="5767388" y="2589213"/>
            <a:ext cx="1928812" cy="434975"/>
          </a:xfrm>
          <a:prstGeom prst="bentConnector3">
            <a:avLst>
              <a:gd name="adj1" fmla="val -328"/>
            </a:avLst>
          </a:prstGeom>
          <a:ln>
            <a:tailEnd type="arrow"/>
          </a:ln>
        </p:spPr>
        <p:style>
          <a:lnRef idx="3">
            <a:schemeClr val="accent6"/>
          </a:lnRef>
          <a:fillRef idx="0">
            <a:schemeClr val="accent6"/>
          </a:fillRef>
          <a:effectRef idx="2">
            <a:schemeClr val="accent6"/>
          </a:effectRef>
          <a:fontRef idx="minor">
            <a:schemeClr val="tx1"/>
          </a:fontRef>
        </p:style>
      </p:cxnSp>
      <p:sp>
        <p:nvSpPr>
          <p:cNvPr id="46094" name="TextBox 24"/>
          <p:cNvSpPr txBox="1">
            <a:spLocks noChangeArrowheads="1"/>
          </p:cNvSpPr>
          <p:nvPr/>
        </p:nvSpPr>
        <p:spPr bwMode="auto">
          <a:xfrm>
            <a:off x="685800" y="1600200"/>
            <a:ext cx="304800" cy="369888"/>
          </a:xfrm>
          <a:prstGeom prst="rect">
            <a:avLst/>
          </a:prstGeom>
          <a:noFill/>
          <a:ln w="9525">
            <a:noFill/>
            <a:miter lim="800000"/>
            <a:headEnd/>
            <a:tailEnd/>
          </a:ln>
        </p:spPr>
        <p:txBody>
          <a:bodyPr wrap="none">
            <a:spAutoFit/>
          </a:bodyPr>
          <a:lstStyle/>
          <a:p>
            <a:r>
              <a:rPr lang="en-US">
                <a:latin typeface="Calibri" pitchFamily="34" charset="0"/>
              </a:rPr>
              <a:t>K</a:t>
            </a:r>
          </a:p>
        </p:txBody>
      </p:sp>
      <p:sp>
        <p:nvSpPr>
          <p:cNvPr id="46095" name="TextBox 26"/>
          <p:cNvSpPr txBox="1">
            <a:spLocks noChangeArrowheads="1"/>
          </p:cNvSpPr>
          <p:nvPr/>
        </p:nvSpPr>
        <p:spPr bwMode="auto">
          <a:xfrm>
            <a:off x="1371600" y="4202113"/>
            <a:ext cx="292100" cy="369887"/>
          </a:xfrm>
          <a:prstGeom prst="rect">
            <a:avLst/>
          </a:prstGeom>
          <a:noFill/>
          <a:ln w="9525">
            <a:noFill/>
            <a:miter lim="800000"/>
            <a:headEnd/>
            <a:tailEnd/>
          </a:ln>
        </p:spPr>
        <p:txBody>
          <a:bodyPr wrap="none">
            <a:spAutoFit/>
          </a:bodyPr>
          <a:lstStyle/>
          <a:p>
            <a:r>
              <a:rPr lang="en-US" b="1">
                <a:latin typeface="Calibri" pitchFamily="34" charset="0"/>
              </a:rPr>
              <a:t>?</a:t>
            </a:r>
          </a:p>
        </p:txBody>
      </p:sp>
      <p:sp>
        <p:nvSpPr>
          <p:cNvPr id="46096" name="TextBox 27"/>
          <p:cNvSpPr txBox="1">
            <a:spLocks noChangeArrowheads="1"/>
          </p:cNvSpPr>
          <p:nvPr/>
        </p:nvSpPr>
        <p:spPr bwMode="auto">
          <a:xfrm>
            <a:off x="7620000" y="1839913"/>
            <a:ext cx="661988" cy="369887"/>
          </a:xfrm>
          <a:prstGeom prst="rect">
            <a:avLst/>
          </a:prstGeom>
          <a:noFill/>
          <a:ln w="9525">
            <a:noFill/>
            <a:miter lim="800000"/>
            <a:headEnd/>
            <a:tailEnd/>
          </a:ln>
        </p:spPr>
        <p:txBody>
          <a:bodyPr wrap="none">
            <a:spAutoFit/>
          </a:bodyPr>
          <a:lstStyle/>
          <a:p>
            <a:r>
              <a:rPr lang="en-US" b="1">
                <a:latin typeface="Calibri" pitchFamily="34" charset="0"/>
              </a:rPr>
              <a:t>$60K</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15" name="Slide Number Placeholder 14"/>
          <p:cNvSpPr>
            <a:spLocks noGrp="1"/>
          </p:cNvSpPr>
          <p:nvPr>
            <p:ph type="sldNum" sz="quarter" idx="12"/>
          </p:nvPr>
        </p:nvSpPr>
        <p:spPr/>
        <p:txBody>
          <a:bodyPr/>
          <a:lstStyle/>
          <a:p>
            <a:pPr>
              <a:defRPr/>
            </a:pPr>
            <a:fld id="{63413C2D-E8EA-40D1-AED1-15CC8666D850}"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smtClean="0"/>
              <a:t>Multiply by the PV Factor</a:t>
            </a:r>
            <a:endParaRPr lang="en-US" dirty="0"/>
          </a:p>
        </p:txBody>
      </p:sp>
      <p:graphicFrame>
        <p:nvGraphicFramePr>
          <p:cNvPr id="5122" name="Object 23"/>
          <p:cNvGraphicFramePr>
            <a:graphicFrameLocks noChangeAspect="1"/>
          </p:cNvGraphicFramePr>
          <p:nvPr/>
        </p:nvGraphicFramePr>
        <p:xfrm>
          <a:off x="762000" y="1447800"/>
          <a:ext cx="7000875" cy="3084513"/>
        </p:xfrm>
        <a:graphic>
          <a:graphicData uri="http://schemas.openxmlformats.org/presentationml/2006/ole">
            <p:oleObj spid="_x0000_s5122" name="Worksheet" r:id="rId4" imgW="6257900" imgH="3086100" progId="Excel.Sheet.8">
              <p:embed/>
            </p:oleObj>
          </a:graphicData>
        </a:graphic>
      </p:graphicFrame>
      <p:sp>
        <p:nvSpPr>
          <p:cNvPr id="5124" name="TextBox 1"/>
          <p:cNvSpPr txBox="1">
            <a:spLocks noChangeArrowheads="1"/>
          </p:cNvSpPr>
          <p:nvPr/>
        </p:nvSpPr>
        <p:spPr bwMode="auto">
          <a:xfrm>
            <a:off x="838200" y="5181600"/>
            <a:ext cx="6767513" cy="830263"/>
          </a:xfrm>
          <a:prstGeom prst="rect">
            <a:avLst/>
          </a:prstGeom>
          <a:noFill/>
          <a:ln w="9525">
            <a:noFill/>
            <a:miter lim="800000"/>
            <a:headEnd/>
            <a:tailEnd/>
          </a:ln>
        </p:spPr>
        <p:txBody>
          <a:bodyPr wrap="none">
            <a:spAutoFit/>
          </a:bodyPr>
          <a:lstStyle/>
          <a:p>
            <a:r>
              <a:rPr lang="en-US" sz="2400" b="1">
                <a:solidFill>
                  <a:srgbClr val="FF0000"/>
                </a:solidFill>
                <a:latin typeface="Calibri" pitchFamily="34" charset="0"/>
              </a:rPr>
              <a:t>The Factor of $1 at 12% discount for 6 years is 0.507</a:t>
            </a:r>
          </a:p>
          <a:p>
            <a:r>
              <a:rPr lang="en-US" sz="2400" b="1">
                <a:solidFill>
                  <a:srgbClr val="FF0000"/>
                </a:solidFill>
                <a:latin typeface="Calibri" pitchFamily="34" charset="0"/>
              </a:rPr>
              <a:t>$60,000 * 0.507 =  $30,420</a:t>
            </a:r>
          </a:p>
        </p:txBody>
      </p:sp>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8EC7C6CF-3F72-4903-A792-31F86C31F306}"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Using the Formula</a:t>
            </a: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The formula proves that the answer from the table is correct:</a:t>
            </a:r>
            <a:endParaRPr lang="en-US" dirty="0"/>
          </a:p>
          <a:p>
            <a:pPr marL="0" indent="0" algn="ctr" fontAlgn="auto">
              <a:spcAft>
                <a:spcPts val="0"/>
              </a:spcAft>
              <a:buFont typeface="Arial" pitchFamily="34" charset="0"/>
              <a:buNone/>
              <a:defRPr/>
            </a:pPr>
            <a:r>
              <a:rPr lang="en-US" dirty="0" smtClean="0"/>
              <a:t>$60,000 * 1/(</a:t>
            </a:r>
            <a:r>
              <a:rPr lang="en-US" dirty="0"/>
              <a:t>1 + </a:t>
            </a:r>
            <a:r>
              <a:rPr lang="en-US" dirty="0" smtClean="0"/>
              <a:t>.12)</a:t>
            </a:r>
            <a:r>
              <a:rPr lang="en-US" baseline="30000" dirty="0"/>
              <a:t>6</a:t>
            </a:r>
            <a:r>
              <a:rPr lang="en-US" dirty="0" smtClean="0"/>
              <a:t> </a:t>
            </a:r>
            <a:r>
              <a:rPr lang="en-US" dirty="0"/>
              <a:t>= $</a:t>
            </a:r>
            <a:r>
              <a:rPr lang="en-US" dirty="0" smtClean="0"/>
              <a:t>30,398</a:t>
            </a:r>
          </a:p>
          <a:p>
            <a:pPr fontAlgn="auto">
              <a:spcAft>
                <a:spcPts val="0"/>
              </a:spcAft>
              <a:defRPr/>
            </a:pPr>
            <a:r>
              <a:rPr lang="en-US" dirty="0" smtClean="0"/>
              <a:t>The difference of $22 is caused by rounding in the table</a:t>
            </a:r>
            <a:endParaRPr lang="en-US" dirty="0"/>
          </a:p>
          <a:p>
            <a:pPr fontAlgn="auto">
              <a:spcAft>
                <a:spcPts val="0"/>
              </a:spcAft>
              <a:defRPr/>
            </a:pP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Proof</a:t>
            </a:r>
            <a:endParaRPr lang="en-US" dirty="0"/>
          </a:p>
        </p:txBody>
      </p:sp>
      <p:graphicFrame>
        <p:nvGraphicFramePr>
          <p:cNvPr id="4" name="Table 3"/>
          <p:cNvGraphicFramePr>
            <a:graphicFrameLocks noGrp="1"/>
          </p:cNvGraphicFramePr>
          <p:nvPr/>
        </p:nvGraphicFramePr>
        <p:xfrm>
          <a:off x="1371600" y="1447800"/>
          <a:ext cx="6400800" cy="3200400"/>
        </p:xfrm>
        <a:graphic>
          <a:graphicData uri="http://schemas.openxmlformats.org/drawingml/2006/table">
            <a:tbl>
              <a:tblPr firstRow="1" bandRow="1">
                <a:tableStyleId>{5C22544A-7EE6-4342-B048-85BDC9FD1C3A}</a:tableStyleId>
              </a:tblPr>
              <a:tblGrid>
                <a:gridCol w="762000"/>
                <a:gridCol w="1524000"/>
                <a:gridCol w="914400"/>
                <a:gridCol w="1600200"/>
                <a:gridCol w="1600200"/>
              </a:tblGrid>
              <a:tr h="457200">
                <a:tc>
                  <a:txBody>
                    <a:bodyPr/>
                    <a:lstStyle/>
                    <a:p>
                      <a:r>
                        <a:rPr lang="en-US" dirty="0" smtClean="0"/>
                        <a:t>Year</a:t>
                      </a:r>
                      <a:endParaRPr lang="en-US" dirty="0"/>
                    </a:p>
                  </a:txBody>
                  <a:tcPr/>
                </a:tc>
                <a:tc>
                  <a:txBody>
                    <a:bodyPr/>
                    <a:lstStyle/>
                    <a:p>
                      <a:r>
                        <a:rPr lang="en-US" dirty="0" smtClean="0"/>
                        <a:t>Principal</a:t>
                      </a:r>
                      <a:endParaRPr lang="en-US" dirty="0"/>
                    </a:p>
                  </a:txBody>
                  <a:tcPr/>
                </a:tc>
                <a:tc>
                  <a:txBody>
                    <a:bodyPr/>
                    <a:lstStyle/>
                    <a:p>
                      <a:pPr marL="0" indent="0">
                        <a:buFont typeface="Arial" charset="0"/>
                        <a:buNone/>
                      </a:pPr>
                      <a:r>
                        <a:rPr lang="en-US" baseline="0" dirty="0" smtClean="0"/>
                        <a:t>* 8 %</a:t>
                      </a:r>
                    </a:p>
                  </a:txBody>
                  <a:tcPr/>
                </a:tc>
                <a:tc>
                  <a:txBody>
                    <a:bodyPr/>
                    <a:lstStyle/>
                    <a:p>
                      <a:r>
                        <a:rPr lang="en-US" dirty="0" smtClean="0"/>
                        <a:t>= Interest</a:t>
                      </a:r>
                      <a:endParaRPr lang="en-US" dirty="0"/>
                    </a:p>
                  </a:txBody>
                  <a:tcPr/>
                </a:tc>
                <a:tc>
                  <a:txBody>
                    <a:bodyPr/>
                    <a:lstStyle/>
                    <a:p>
                      <a:r>
                        <a:rPr lang="en-US" dirty="0" smtClean="0"/>
                        <a:t>New Bal</a:t>
                      </a:r>
                      <a:r>
                        <a:rPr lang="en-US" baseline="0" dirty="0" smtClean="0"/>
                        <a:t>ance</a:t>
                      </a:r>
                      <a:endParaRPr lang="en-US" dirty="0"/>
                    </a:p>
                  </a:txBody>
                  <a:tcPr/>
                </a:tc>
              </a:tr>
              <a:tr h="457200">
                <a:tc>
                  <a:txBody>
                    <a:bodyPr/>
                    <a:lstStyle/>
                    <a:p>
                      <a:pPr algn="r"/>
                      <a:r>
                        <a:rPr lang="en-US" sz="2400" dirty="0" smtClean="0"/>
                        <a:t>1</a:t>
                      </a:r>
                      <a:endParaRPr lang="en-US" sz="2400" dirty="0"/>
                    </a:p>
                  </a:txBody>
                  <a:tcPr/>
                </a:tc>
                <a:tc>
                  <a:txBody>
                    <a:bodyPr/>
                    <a:lstStyle/>
                    <a:p>
                      <a:pPr algn="l" fontAlgn="b"/>
                      <a:r>
                        <a:rPr lang="en-US" sz="2400" b="0" i="0" u="none" strike="noStrike">
                          <a:solidFill>
                            <a:srgbClr val="000000"/>
                          </a:solidFill>
                          <a:effectLst/>
                          <a:latin typeface="Calibri"/>
                        </a:rPr>
                        <a:t>         30,420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 $3,650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$34,070 </a:t>
                      </a:r>
                      <a:endParaRPr lang="en-US" sz="2400" b="0" i="0" u="none" strike="noStrike" dirty="0">
                        <a:solidFill>
                          <a:srgbClr val="000000"/>
                        </a:solidFill>
                        <a:effectLst/>
                        <a:latin typeface="Calibri"/>
                      </a:endParaRPr>
                    </a:p>
                  </a:txBody>
                  <a:tcPr marL="9525" marR="9525" marT="9525" marB="0" anchor="b"/>
                </a:tc>
              </a:tr>
              <a:tr h="457200">
                <a:tc>
                  <a:txBody>
                    <a:bodyPr/>
                    <a:lstStyle/>
                    <a:p>
                      <a:pPr algn="r"/>
                      <a:r>
                        <a:rPr lang="en-US" sz="2400" dirty="0" smtClean="0"/>
                        <a:t>2</a:t>
                      </a:r>
                      <a:endParaRPr lang="en-US" sz="2400" dirty="0"/>
                    </a:p>
                  </a:txBody>
                  <a:tcPr/>
                </a:tc>
                <a:tc>
                  <a:txBody>
                    <a:bodyPr/>
                    <a:lstStyle/>
                    <a:p>
                      <a:pPr algn="l" fontAlgn="b"/>
                      <a:r>
                        <a:rPr lang="en-US" sz="2400" b="0" i="0" u="none" strike="noStrike">
                          <a:solidFill>
                            <a:srgbClr val="000000"/>
                          </a:solidFill>
                          <a:effectLst/>
                          <a:latin typeface="Calibri"/>
                        </a:rPr>
                        <a:t>         34,070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mn-lt"/>
                        </a:rPr>
                        <a:t>= $</a:t>
                      </a:r>
                      <a:r>
                        <a:rPr lang="en-US" sz="2400" b="0" i="0" u="none" strike="noStrike" dirty="0" smtClean="0">
                          <a:solidFill>
                            <a:srgbClr val="000000"/>
                          </a:solidFill>
                          <a:effectLst/>
                          <a:latin typeface="Calibri"/>
                        </a:rPr>
                        <a:t>4,088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$38,159 </a:t>
                      </a:r>
                      <a:endParaRPr lang="en-US" sz="2400" b="0" i="0" u="none" strike="noStrike" dirty="0">
                        <a:solidFill>
                          <a:srgbClr val="000000"/>
                        </a:solidFill>
                        <a:effectLst/>
                        <a:latin typeface="Calibri"/>
                      </a:endParaRPr>
                    </a:p>
                  </a:txBody>
                  <a:tcPr marL="9525" marR="9525" marT="9525" marB="0" anchor="b"/>
                </a:tc>
              </a:tr>
              <a:tr h="457200">
                <a:tc>
                  <a:txBody>
                    <a:bodyPr/>
                    <a:lstStyle/>
                    <a:p>
                      <a:pPr algn="r"/>
                      <a:r>
                        <a:rPr lang="en-US" sz="2400" dirty="0" smtClean="0"/>
                        <a:t>3</a:t>
                      </a:r>
                      <a:endParaRPr lang="en-US" sz="2400" dirty="0"/>
                    </a:p>
                  </a:txBody>
                  <a:tcPr/>
                </a:tc>
                <a:tc>
                  <a:txBody>
                    <a:bodyPr/>
                    <a:lstStyle/>
                    <a:p>
                      <a:pPr algn="l" fontAlgn="b"/>
                      <a:r>
                        <a:rPr lang="en-US" sz="2400" b="0" i="0" u="none" strike="noStrike">
                          <a:solidFill>
                            <a:srgbClr val="000000"/>
                          </a:solidFill>
                          <a:effectLst/>
                          <a:latin typeface="Calibri"/>
                        </a:rPr>
                        <a:t>         38,159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mn-lt"/>
                        </a:rPr>
                        <a:t>= $</a:t>
                      </a:r>
                      <a:r>
                        <a:rPr lang="en-US" sz="2400" b="0" i="0" u="none" strike="noStrike" dirty="0" smtClean="0">
                          <a:solidFill>
                            <a:srgbClr val="000000"/>
                          </a:solidFill>
                          <a:effectLst/>
                          <a:latin typeface="Calibri"/>
                        </a:rPr>
                        <a:t>4,579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$42,738 </a:t>
                      </a:r>
                      <a:endParaRPr lang="en-US" sz="2400" b="0" i="0" u="none" strike="noStrike" dirty="0">
                        <a:solidFill>
                          <a:srgbClr val="000000"/>
                        </a:solidFill>
                        <a:effectLst/>
                        <a:latin typeface="Calibri"/>
                      </a:endParaRPr>
                    </a:p>
                  </a:txBody>
                  <a:tcPr marL="9525" marR="9525" marT="9525" marB="0" anchor="b"/>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4</a:t>
                      </a:r>
                    </a:p>
                  </a:txBody>
                  <a:tcPr/>
                </a:tc>
                <a:tc>
                  <a:txBody>
                    <a:bodyPr/>
                    <a:lstStyle/>
                    <a:p>
                      <a:pPr algn="l" fontAlgn="b"/>
                      <a:r>
                        <a:rPr lang="en-US" sz="2400" b="0" i="0" u="none" strike="noStrike">
                          <a:solidFill>
                            <a:srgbClr val="000000"/>
                          </a:solidFill>
                          <a:effectLst/>
                          <a:latin typeface="Calibri"/>
                        </a:rPr>
                        <a:t>         42,738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 </a:t>
                      </a:r>
                      <a:r>
                        <a:rPr lang="en-US" sz="2400" b="0" i="0" u="none" strike="noStrike" dirty="0" smtClean="0">
                          <a:solidFill>
                            <a:srgbClr val="000000"/>
                          </a:solidFill>
                          <a:effectLst/>
                          <a:latin typeface="+mn-lt"/>
                        </a:rPr>
                        <a:t>= $</a:t>
                      </a:r>
                      <a:r>
                        <a:rPr lang="en-US" sz="2400" b="0" i="0" u="none" strike="noStrike" dirty="0" smtClean="0">
                          <a:solidFill>
                            <a:srgbClr val="000000"/>
                          </a:solidFill>
                          <a:effectLst/>
                          <a:latin typeface="Calibri"/>
                        </a:rPr>
                        <a:t>5,129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$47,866 </a:t>
                      </a:r>
                      <a:endParaRPr lang="en-US" sz="2400" b="0" i="0" u="none" strike="noStrike" dirty="0">
                        <a:solidFill>
                          <a:srgbClr val="000000"/>
                        </a:solidFill>
                        <a:effectLst/>
                        <a:latin typeface="Calibri"/>
                      </a:endParaRPr>
                    </a:p>
                  </a:txBody>
                  <a:tcPr marL="9525" marR="9525" marT="9525" marB="0" anchor="b"/>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5</a:t>
                      </a:r>
                    </a:p>
                  </a:txBody>
                  <a:tcPr/>
                </a:tc>
                <a:tc>
                  <a:txBody>
                    <a:bodyPr/>
                    <a:lstStyle/>
                    <a:p>
                      <a:pPr algn="l" fontAlgn="b"/>
                      <a:r>
                        <a:rPr lang="en-US" sz="2400" b="0" i="0" u="none" strike="noStrike">
                          <a:solidFill>
                            <a:srgbClr val="000000"/>
                          </a:solidFill>
                          <a:effectLst/>
                          <a:latin typeface="Calibri"/>
                        </a:rPr>
                        <a:t>         47,866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 </a:t>
                      </a:r>
                      <a:r>
                        <a:rPr lang="en-US" sz="2400" b="0" i="0" u="none" strike="noStrike" dirty="0" smtClean="0">
                          <a:solidFill>
                            <a:srgbClr val="000000"/>
                          </a:solidFill>
                          <a:effectLst/>
                          <a:latin typeface="+mn-lt"/>
                        </a:rPr>
                        <a:t>= $</a:t>
                      </a:r>
                      <a:r>
                        <a:rPr lang="en-US" sz="2400" b="0" i="0" u="none" strike="noStrike" dirty="0" smtClean="0">
                          <a:solidFill>
                            <a:srgbClr val="000000"/>
                          </a:solidFill>
                          <a:effectLst/>
                          <a:latin typeface="Calibri"/>
                        </a:rPr>
                        <a:t>5,744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$53,610 </a:t>
                      </a:r>
                      <a:endParaRPr lang="en-US" sz="2400" b="0" i="0" u="none" strike="noStrike" dirty="0">
                        <a:solidFill>
                          <a:srgbClr val="000000"/>
                        </a:solidFill>
                        <a:effectLst/>
                        <a:latin typeface="Calibri"/>
                      </a:endParaRPr>
                    </a:p>
                  </a:txBody>
                  <a:tcPr marL="9525" marR="9525" marT="9525" marB="0" anchor="b"/>
                </a:tc>
              </a:tr>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6</a:t>
                      </a:r>
                    </a:p>
                  </a:txBody>
                  <a:tcPr/>
                </a:tc>
                <a:tc>
                  <a:txBody>
                    <a:bodyPr/>
                    <a:lstStyle/>
                    <a:p>
                      <a:pPr algn="l" fontAlgn="b"/>
                      <a:r>
                        <a:rPr lang="en-US" sz="2400" b="0" i="0" u="none" strike="noStrike" dirty="0">
                          <a:solidFill>
                            <a:srgbClr val="000000"/>
                          </a:solidFill>
                          <a:effectLst/>
                          <a:latin typeface="Calibri"/>
                        </a:rPr>
                        <a:t>         53,610 </a:t>
                      </a:r>
                    </a:p>
                  </a:txBody>
                  <a:tcPr marL="9525" marR="9525" marT="9525" marB="0" anchor="b"/>
                </a:tc>
                <a:tc>
                  <a:txBody>
                    <a:bodyPr/>
                    <a:lstStyle/>
                    <a:p>
                      <a:r>
                        <a:rPr lang="en-US" sz="2400" dirty="0" smtClean="0"/>
                        <a:t>* .12</a:t>
                      </a:r>
                      <a:endParaRPr lang="en-US" sz="2400" dirty="0"/>
                    </a:p>
                  </a:txBody>
                  <a:tcPr/>
                </a:tc>
                <a:tc>
                  <a:txBody>
                    <a:bodyPr/>
                    <a:lstStyle/>
                    <a:p>
                      <a:pPr algn="r"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 </a:t>
                      </a:r>
                      <a:r>
                        <a:rPr lang="en-US" sz="2400" b="0" i="0" u="none" strike="noStrike" dirty="0" smtClean="0">
                          <a:solidFill>
                            <a:srgbClr val="000000"/>
                          </a:solidFill>
                          <a:effectLst/>
                          <a:latin typeface="+mn-lt"/>
                        </a:rPr>
                        <a:t>= $</a:t>
                      </a:r>
                      <a:r>
                        <a:rPr lang="en-US" sz="2400" b="0" i="0" u="none" strike="noStrike" dirty="0" smtClean="0">
                          <a:solidFill>
                            <a:srgbClr val="000000"/>
                          </a:solidFill>
                          <a:effectLst/>
                          <a:latin typeface="Calibri"/>
                        </a:rPr>
                        <a:t>6,433 </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b="1" i="0" u="none" strike="noStrike" dirty="0">
                          <a:solidFill>
                            <a:srgbClr val="000000"/>
                          </a:solidFill>
                          <a:effectLst>
                            <a:glow rad="101600">
                              <a:schemeClr val="accent2">
                                <a:satMod val="175000"/>
                                <a:alpha val="40000"/>
                              </a:schemeClr>
                            </a:glow>
                          </a:effectLst>
                          <a:latin typeface="Calibri"/>
                        </a:rPr>
                        <a:t>        </a:t>
                      </a:r>
                      <a:r>
                        <a:rPr lang="en-US" sz="2400" b="1" i="0" u="none" strike="noStrike" dirty="0" smtClean="0">
                          <a:solidFill>
                            <a:srgbClr val="000000"/>
                          </a:solidFill>
                          <a:effectLst>
                            <a:glow rad="101600">
                              <a:schemeClr val="accent2">
                                <a:satMod val="175000"/>
                                <a:alpha val="40000"/>
                              </a:schemeClr>
                            </a:glow>
                          </a:effectLst>
                          <a:latin typeface="Calibri"/>
                        </a:rPr>
                        <a:t>$60,044 </a:t>
                      </a:r>
                      <a:endParaRPr lang="en-US" sz="2400" b="1" i="0" u="none" strike="noStrike" dirty="0">
                        <a:solidFill>
                          <a:srgbClr val="000000"/>
                        </a:solidFill>
                        <a:effectLst>
                          <a:glow rad="101600">
                            <a:schemeClr val="accent2">
                              <a:satMod val="175000"/>
                              <a:alpha val="40000"/>
                            </a:schemeClr>
                          </a:glow>
                        </a:effectLst>
                        <a:latin typeface="Calibri"/>
                      </a:endParaRPr>
                    </a:p>
                  </a:txBody>
                  <a:tcPr marL="9525" marR="9525" marT="9525" marB="0" anchor="b"/>
                </a:tc>
              </a:tr>
            </a:tbl>
          </a:graphicData>
        </a:graphic>
      </p:graphicFrame>
      <p:sp>
        <p:nvSpPr>
          <p:cNvPr id="3" name="Footer Placeholder 2"/>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Practical Exercise</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49156" name="Picture 2" descr="C:\Users\Melanie Nelson\AppData\Local\Microsoft\Windows\Temporary Internet Files\Content.IE5\IL2DRLPW\MC900441732[1].png"/>
          <p:cNvPicPr>
            <a:picLocks noGrp="1" noChangeAspect="1" noChangeArrowheads="1"/>
          </p:cNvPicPr>
          <p:nvPr>
            <p:ph idx="1"/>
          </p:nvPr>
        </p:nvPicPr>
        <p:blipFill>
          <a:blip r:embed="rId3" cstate="print"/>
          <a:srcRect/>
          <a:stretch>
            <a:fillRect/>
          </a:stretch>
        </p:blipFill>
        <p:spPr>
          <a:xfrm>
            <a:off x="3200400" y="2490788"/>
            <a:ext cx="2743200" cy="2743200"/>
          </a:xfrm>
        </p:spPr>
      </p:pic>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lstStyle/>
          <a:p>
            <a:pPr>
              <a:buFont typeface="Arial" charset="0"/>
              <a:buChar char="•"/>
            </a:pPr>
            <a:endParaRPr lang="en-US" dirty="0" smtClean="0"/>
          </a:p>
        </p:txBody>
      </p:sp>
      <p:sp>
        <p:nvSpPr>
          <p:cNvPr id="2" name="Title 1"/>
          <p:cNvSpPr>
            <a:spLocks noGrp="1"/>
          </p:cNvSpPr>
          <p:nvPr>
            <p:ph type="title"/>
          </p:nvPr>
        </p:nvSpPr>
        <p:spPr/>
        <p:txBody>
          <a:bodyPr/>
          <a:lstStyle/>
          <a:p>
            <a:pPr fontAlgn="auto">
              <a:spcAft>
                <a:spcPts val="0"/>
              </a:spcAft>
              <a:defRPr/>
            </a:pPr>
            <a:r>
              <a:rPr lang="en-US" dirty="0" smtClean="0"/>
              <a:t>Time Value of Money Worksheet</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10242" name="Picture 2"/>
          <p:cNvPicPr>
            <a:picLocks noChangeAspect="1" noChangeArrowheads="1"/>
          </p:cNvPicPr>
          <p:nvPr/>
        </p:nvPicPr>
        <p:blipFill rotWithShape="1">
          <a:blip r:embed="rId3" cstate="print"/>
          <a:srcRect t="23679" r="57883"/>
          <a:stretch/>
        </p:blipFill>
        <p:spPr bwMode="auto">
          <a:xfrm>
            <a:off x="228600" y="1295400"/>
            <a:ext cx="4264025" cy="3584575"/>
          </a:xfrm>
          <a:prstGeom prst="rect">
            <a:avLst/>
          </a:prstGeom>
          <a:ln>
            <a:noFill/>
          </a:ln>
          <a:effectLst>
            <a:outerShdw blurRad="292100" dist="139700" dir="2700000" algn="tl" rotWithShape="0">
              <a:srgbClr val="333333">
                <a:alpha val="65000"/>
              </a:srgbClr>
            </a:outerShdw>
          </a:effectLst>
          <a:extLst>
            <a:ext uri="{909E8E84-426E-40DD-AFC4-6F175D3DCCD1}"/>
            <a:ext uri="{91240B29-F687-4F45-9708-019B960494DF}"/>
          </a:extLst>
        </p:spPr>
      </p:pic>
      <p:pic>
        <p:nvPicPr>
          <p:cNvPr id="6" name="Picture 2"/>
          <p:cNvPicPr>
            <a:picLocks noChangeAspect="1" noChangeArrowheads="1"/>
          </p:cNvPicPr>
          <p:nvPr/>
        </p:nvPicPr>
        <p:blipFill rotWithShape="1">
          <a:blip r:embed="rId3" cstate="print"/>
          <a:srcRect l="47274" t="23375" r="2777" b="10995"/>
          <a:stretch/>
        </p:blipFill>
        <p:spPr bwMode="auto">
          <a:xfrm>
            <a:off x="3733800" y="3505200"/>
            <a:ext cx="5057775" cy="3081338"/>
          </a:xfrm>
          <a:prstGeom prst="rect">
            <a:avLst/>
          </a:prstGeom>
          <a:ln>
            <a:noFill/>
          </a:ln>
          <a:effectLst>
            <a:outerShdw blurRad="292100" dist="139700" dir="2700000" algn="tl" rotWithShape="0">
              <a:srgbClr val="333333">
                <a:alpha val="65000"/>
              </a:srgbClr>
            </a:outerShdw>
          </a:effectLst>
          <a:extLst>
            <a:ext uri="{909E8E84-426E-40DD-AFC4-6F175D3DCCD1}"/>
            <a:ext uri="{91240B29-F687-4F45-9708-019B960494DF}"/>
          </a:extLst>
        </p:spPr>
      </p:pic>
      <p:sp>
        <p:nvSpPr>
          <p:cNvPr id="5" name="TextBox 4"/>
          <p:cNvSpPr txBox="1"/>
          <p:nvPr/>
        </p:nvSpPr>
        <p:spPr>
          <a:xfrm>
            <a:off x="3962400" y="1752600"/>
            <a:ext cx="3124200" cy="92333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Enter key variables in the blank white cells to generate the graph shown below</a:t>
            </a:r>
          </a:p>
        </p:txBody>
      </p:sp>
      <p:cxnSp>
        <p:nvCxnSpPr>
          <p:cNvPr id="8" name="Straight Arrow Connector 7"/>
          <p:cNvCxnSpPr/>
          <p:nvPr/>
        </p:nvCxnSpPr>
        <p:spPr>
          <a:xfrm flipH="1" flipV="1">
            <a:off x="3124200" y="1944688"/>
            <a:ext cx="838200" cy="2698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Straight Arrow Connector 9"/>
          <p:cNvCxnSpPr>
            <a:stCxn id="0" idx="1"/>
            <a:endCxn id="0" idx="1"/>
          </p:cNvCxnSpPr>
          <p:nvPr/>
        </p:nvCxnSpPr>
        <p:spPr>
          <a:xfrm>
            <a:off x="3962400" y="2214563"/>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pPr>
              <a:defRPr/>
            </a:pPr>
            <a:fld id="{63413C2D-E8EA-40D1-AED1-15CC8666D850}"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Time Value of Money Worksheet</a:t>
            </a:r>
            <a:endParaRPr lang="en-US" dirty="0"/>
          </a:p>
        </p:txBody>
      </p:sp>
      <p:sp>
        <p:nvSpPr>
          <p:cNvPr id="51203" name="Content Placeholder 2"/>
          <p:cNvSpPr>
            <a:spLocks noGrp="1"/>
          </p:cNvSpPr>
          <p:nvPr>
            <p:ph idx="1"/>
          </p:nvPr>
        </p:nvSpPr>
        <p:spPr/>
        <p:txBody>
          <a:bodyPr/>
          <a:lstStyle/>
          <a:p>
            <a:pPr>
              <a:buFont typeface="Arial" charset="0"/>
              <a:buChar char="•"/>
            </a:pPr>
            <a:endParaRPr lang="en-US" smtClean="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11266" name="Picture 2"/>
          <p:cNvPicPr>
            <a:picLocks noChangeAspect="1" noChangeArrowheads="1"/>
          </p:cNvPicPr>
          <p:nvPr/>
        </p:nvPicPr>
        <p:blipFill rotWithShape="1">
          <a:blip r:embed="rId3" cstate="print">
            <a:extLst>
              <a:ext uri="{28A0092B-C50C-407E-A947-70E740481C1C}"/>
            </a:extLst>
          </a:blip>
          <a:srcRect l="2291" r="1749"/>
          <a:stretch/>
        </p:blipFill>
        <p:spPr bwMode="auto">
          <a:xfrm>
            <a:off x="541395" y="1981200"/>
            <a:ext cx="9745605" cy="4876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ext uri="{91240B29-F687-4F45-9708-019B960494DF}"/>
            <a:ext uri="{AF507438-7753-43E0-B8FC-AC1667EBCBE1}"/>
          </a:extLst>
        </p:spPr>
      </p:pic>
      <p:sp>
        <p:nvSpPr>
          <p:cNvPr id="5" name="TextBox 4"/>
          <p:cNvSpPr txBox="1"/>
          <p:nvPr/>
        </p:nvSpPr>
        <p:spPr>
          <a:xfrm>
            <a:off x="6172201" y="1752600"/>
            <a:ext cx="2209800" cy="92333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b="1" dirty="0"/>
              <a:t>The spreadsheet tool also calculates Present Value</a:t>
            </a:r>
          </a:p>
        </p:txBody>
      </p:sp>
      <p:sp>
        <p:nvSpPr>
          <p:cNvPr id="7" name="Slide Number Placeholder 6"/>
          <p:cNvSpPr>
            <a:spLocks noGrp="1"/>
          </p:cNvSpPr>
          <p:nvPr>
            <p:ph type="sldNum" sz="quarter" idx="12"/>
          </p:nvPr>
        </p:nvSpPr>
        <p:spPr/>
        <p:txBody>
          <a:bodyPr/>
          <a:lstStyle/>
          <a:p>
            <a:pPr>
              <a:defRPr/>
            </a:pPr>
            <a:fld id="{63413C2D-E8EA-40D1-AED1-15CC8666D850}"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Practical Exercise</a:t>
            </a:r>
            <a:endParaRPr lang="en-US" dirty="0"/>
          </a:p>
        </p:txBody>
      </p:sp>
      <p:sp>
        <p:nvSpPr>
          <p:cNvPr id="4" name="Footer Placeholder 3"/>
          <p:cNvSpPr>
            <a:spLocks noGrp="1"/>
          </p:cNvSpPr>
          <p:nvPr>
            <p:ph type="ftr" sz="quarter" idx="11"/>
          </p:nvPr>
        </p:nvSpPr>
        <p:spPr/>
        <p:txBody>
          <a:bodyPr/>
          <a:lstStyle/>
          <a:p>
            <a:pPr>
              <a:defRPr/>
            </a:pPr>
            <a:r>
              <a:rPr lang="en-US" dirty="0"/>
              <a:t>© </a:t>
            </a:r>
            <a:r>
              <a:rPr lang="en-US" dirty="0" smtClean="0"/>
              <a:t>2011</a:t>
            </a:r>
            <a:endParaRPr lang="en-US" dirty="0"/>
          </a:p>
        </p:txBody>
      </p:sp>
      <p:pic>
        <p:nvPicPr>
          <p:cNvPr id="52228" name="Picture 2" descr="C:\Users\Melanie Nelson\AppData\Local\Microsoft\Windows\Temporary Internet Files\Content.IE5\ERNT7F1Z\MC900433851[1].png"/>
          <p:cNvPicPr>
            <a:picLocks noGrp="1" noChangeAspect="1" noChangeArrowheads="1"/>
          </p:cNvPicPr>
          <p:nvPr>
            <p:ph idx="1"/>
          </p:nvPr>
        </p:nvPicPr>
        <p:blipFill>
          <a:blip r:embed="rId3" cstate="print"/>
          <a:srcRect/>
          <a:stretch>
            <a:fillRect/>
          </a:stretch>
        </p:blipFill>
        <p:spPr>
          <a:xfrm>
            <a:off x="3048000" y="2338388"/>
            <a:ext cx="2819400" cy="2819400"/>
          </a:xfrm>
        </p:spPr>
      </p:pic>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fontAlgn="auto">
              <a:spcAft>
                <a:spcPts val="0"/>
              </a:spcAft>
              <a:defRPr/>
            </a:pPr>
            <a:r>
              <a:rPr lang="en-US" dirty="0" smtClean="0"/>
              <a:t>Simple Interest</a:t>
            </a:r>
            <a:endParaRPr lang="en-US" dirty="0"/>
          </a:p>
        </p:txBody>
      </p:sp>
      <p:sp>
        <p:nvSpPr>
          <p:cNvPr id="8" name="Content Placeholder 7"/>
          <p:cNvSpPr>
            <a:spLocks noGrp="1"/>
          </p:cNvSpPr>
          <p:nvPr>
            <p:ph idx="1"/>
          </p:nvPr>
        </p:nvSpPr>
        <p:spPr/>
        <p:txBody>
          <a:bodyPr rtlCol="0">
            <a:normAutofit/>
          </a:bodyPr>
          <a:lstStyle/>
          <a:p>
            <a:pPr fontAlgn="auto">
              <a:spcAft>
                <a:spcPts val="0"/>
              </a:spcAft>
              <a:defRPr/>
            </a:pPr>
            <a:r>
              <a:rPr lang="en-US" dirty="0" smtClean="0"/>
              <a:t>Interest earned on Principal only</a:t>
            </a:r>
          </a:p>
          <a:p>
            <a:pPr marL="0" indent="0" algn="ctr" fontAlgn="auto">
              <a:spcAft>
                <a:spcPts val="0"/>
              </a:spcAft>
              <a:buFont typeface="Arial" pitchFamily="34" charset="0"/>
              <a:buNone/>
              <a:defRPr/>
            </a:pPr>
            <a:r>
              <a:rPr lang="en-US" dirty="0" smtClean="0"/>
              <a:t>Principal * Annual Interest Rate * Time in Years</a:t>
            </a:r>
          </a:p>
          <a:p>
            <a:pPr fontAlgn="auto">
              <a:spcAft>
                <a:spcPts val="0"/>
              </a:spcAft>
              <a:defRPr/>
            </a:pPr>
            <a:r>
              <a:rPr lang="en-US" dirty="0" smtClean="0"/>
              <a:t>Invest $1 today at 10% interest for 3 years</a:t>
            </a:r>
          </a:p>
          <a:p>
            <a:pPr marL="0" indent="0" algn="ctr" fontAlgn="auto">
              <a:spcAft>
                <a:spcPts val="0"/>
              </a:spcAft>
              <a:buFont typeface="Arial" pitchFamily="34" charset="0"/>
              <a:buNone/>
              <a:defRPr/>
            </a:pPr>
            <a:r>
              <a:rPr lang="en-US" dirty="0" smtClean="0"/>
              <a:t>Interest = $1 * .10 * 3 = $.30</a:t>
            </a:r>
          </a:p>
          <a:p>
            <a:pPr fontAlgn="auto">
              <a:spcAft>
                <a:spcPts val="0"/>
              </a:spcAft>
              <a:defRPr/>
            </a:pPr>
            <a:r>
              <a:rPr lang="en-US" dirty="0" smtClean="0"/>
              <a:t>$1 grows to $1.30 over 3 years</a:t>
            </a:r>
          </a:p>
          <a:p>
            <a:pPr marL="0" indent="0" fontAlgn="auto">
              <a:spcAft>
                <a:spcPts val="0"/>
              </a:spcAft>
              <a:buFont typeface="Arial" pitchFamily="34" charset="0"/>
              <a:buNone/>
              <a:defRPr/>
            </a:pPr>
            <a:endParaRPr lang="en-US" dirty="0" smtClean="0"/>
          </a:p>
        </p:txBody>
      </p:sp>
      <p:sp>
        <p:nvSpPr>
          <p:cNvPr id="2" name="Footer Placeholder 1"/>
          <p:cNvSpPr>
            <a:spLocks noGrp="1"/>
          </p:cNvSpPr>
          <p:nvPr>
            <p:ph type="ftr" sz="quarter" idx="11"/>
          </p:nvPr>
        </p:nvSpPr>
        <p:spPr/>
        <p:txBody>
          <a:bodyPr/>
          <a:lstStyle/>
          <a:p>
            <a:pPr>
              <a:defRPr/>
            </a:pPr>
            <a:r>
              <a:rPr lang="en-US" dirty="0"/>
              <a:t>© </a:t>
            </a:r>
            <a:r>
              <a:rPr lang="en-US" dirty="0" smtClean="0"/>
              <a:t>2011</a:t>
            </a:r>
            <a:endParaRPr lang="en-US" dirty="0"/>
          </a:p>
        </p:txBody>
      </p:sp>
      <p:sp>
        <p:nvSpPr>
          <p:cNvPr id="5" name="Slide Number Placeholder 4"/>
          <p:cNvSpPr>
            <a:spLocks noGrp="1"/>
          </p:cNvSpPr>
          <p:nvPr>
            <p:ph type="sldNum" sz="quarter" idx="12"/>
          </p:nvPr>
        </p:nvSpPr>
        <p:spPr/>
        <p:txBody>
          <a:bodyPr/>
          <a:lstStyle/>
          <a:p>
            <a:pPr>
              <a:defRPr/>
            </a:pPr>
            <a:fld id="{63413C2D-E8EA-40D1-AED1-15CC8666D85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Compound Interest or Future Value</a:t>
            </a:r>
            <a:endParaRPr lang="en-US" dirty="0"/>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r>
              <a:rPr lang="en-US" dirty="0" smtClean="0"/>
              <a:t>Invest </a:t>
            </a:r>
            <a:r>
              <a:rPr lang="en-US" dirty="0"/>
              <a:t>$1 today at 10% Interest for </a:t>
            </a:r>
            <a:r>
              <a:rPr lang="en-US" dirty="0" smtClean="0"/>
              <a:t>3 years</a:t>
            </a:r>
          </a:p>
          <a:p>
            <a:pPr marL="0" indent="0" fontAlgn="auto">
              <a:spcAft>
                <a:spcPts val="0"/>
              </a:spcAft>
              <a:buFont typeface="Arial" pitchFamily="34" charset="0"/>
              <a:buNone/>
              <a:defRPr/>
            </a:pPr>
            <a:endParaRPr lang="en-US" dirty="0" smtClean="0"/>
          </a:p>
          <a:p>
            <a:pPr fontAlgn="auto">
              <a:spcAft>
                <a:spcPts val="0"/>
              </a:spcAft>
              <a:defRPr/>
            </a:pPr>
            <a:endParaRPr lang="en-US" dirty="0" smtClean="0"/>
          </a:p>
          <a:p>
            <a:pPr marL="0" indent="0" algn="ctr" fontAlgn="auto">
              <a:spcAft>
                <a:spcPts val="0"/>
              </a:spcAft>
              <a:buFont typeface="Arial" pitchFamily="34" charset="0"/>
              <a:buNone/>
              <a:defRPr/>
            </a:pPr>
            <a:endParaRPr lang="en-US" dirty="0" smtClean="0"/>
          </a:p>
          <a:p>
            <a:pPr marL="0" indent="0" algn="ctr" fontAlgn="auto">
              <a:spcAft>
                <a:spcPts val="0"/>
              </a:spcAft>
              <a:buFont typeface="Arial" pitchFamily="34" charset="0"/>
              <a:buNone/>
              <a:defRPr/>
            </a:pPr>
            <a:endParaRPr lang="en-US" dirty="0"/>
          </a:p>
          <a:p>
            <a:pPr fontAlgn="auto">
              <a:spcAft>
                <a:spcPts val="0"/>
              </a:spcAft>
              <a:defRPr/>
            </a:pPr>
            <a:endParaRPr lang="en-US" dirty="0" smtClean="0"/>
          </a:p>
          <a:p>
            <a:pPr fontAlgn="auto">
              <a:spcAft>
                <a:spcPts val="0"/>
              </a:spcAft>
              <a:defRPr/>
            </a:pPr>
            <a:r>
              <a:rPr lang="en-US" dirty="0" smtClean="0">
                <a:solidFill>
                  <a:schemeClr val="bg1"/>
                </a:solidFill>
              </a:rPr>
              <a:t>This relationship can be expressed as:</a:t>
            </a:r>
          </a:p>
          <a:p>
            <a:pPr marL="0" indent="0" algn="ctr" fontAlgn="auto">
              <a:spcAft>
                <a:spcPts val="0"/>
              </a:spcAft>
              <a:buFont typeface="Arial" pitchFamily="34" charset="0"/>
              <a:buNone/>
              <a:defRPr/>
            </a:pPr>
            <a:r>
              <a:rPr lang="en-US" dirty="0" smtClean="0">
                <a:solidFill>
                  <a:schemeClr val="bg1"/>
                </a:solidFill>
              </a:rPr>
              <a:t>Principal * (1 + Annual Interest Rate)</a:t>
            </a:r>
            <a:r>
              <a:rPr lang="en-US" baseline="30000" dirty="0" smtClean="0">
                <a:solidFill>
                  <a:schemeClr val="bg1"/>
                </a:solidFill>
              </a:rPr>
              <a:t>Time in Years</a:t>
            </a:r>
          </a:p>
          <a:p>
            <a:pPr marL="0" indent="0" algn="ctr" fontAlgn="auto">
              <a:spcAft>
                <a:spcPts val="0"/>
              </a:spcAft>
              <a:buFont typeface="Arial" pitchFamily="34" charset="0"/>
              <a:buNone/>
              <a:defRPr/>
            </a:pPr>
            <a:r>
              <a:rPr lang="en-US" dirty="0" smtClean="0">
                <a:solidFill>
                  <a:schemeClr val="bg1"/>
                </a:solidFill>
              </a:rPr>
              <a:t>$1*(1+.10)</a:t>
            </a:r>
            <a:r>
              <a:rPr lang="en-US" baseline="30000" dirty="0" smtClean="0">
                <a:solidFill>
                  <a:schemeClr val="bg1"/>
                </a:solidFill>
              </a:rPr>
              <a:t>3</a:t>
            </a:r>
            <a:r>
              <a:rPr lang="en-US" dirty="0" smtClean="0">
                <a:solidFill>
                  <a:schemeClr val="bg1"/>
                </a:solidFill>
              </a:rPr>
              <a:t> = $1.33</a:t>
            </a:r>
            <a:endParaRPr lang="en-US" baseline="30000" dirty="0" smtClean="0">
              <a:solidFill>
                <a:schemeClr val="bg1"/>
              </a:solidFill>
            </a:endParaRPr>
          </a:p>
          <a:p>
            <a:pPr fontAlgn="auto">
              <a:spcAft>
                <a:spcPts val="0"/>
              </a:spcAft>
              <a:defRPr/>
            </a:pPr>
            <a:endParaRPr lang="en-US" dirty="0"/>
          </a:p>
        </p:txBody>
      </p:sp>
      <p:graphicFrame>
        <p:nvGraphicFramePr>
          <p:cNvPr id="4" name="Table 3"/>
          <p:cNvGraphicFramePr>
            <a:graphicFrameLocks noGrp="1"/>
          </p:cNvGraphicFramePr>
          <p:nvPr/>
        </p:nvGraphicFramePr>
        <p:xfrm>
          <a:off x="1066800" y="27432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$1.00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$1.10</a:t>
                      </a:r>
                      <a:endParaRPr lang="en-US" sz="2400" dirty="0"/>
                    </a:p>
                  </a:txBody>
                  <a:tcPr/>
                </a:tc>
              </a:tr>
              <a:tr h="457200">
                <a:tc>
                  <a:txBody>
                    <a:bodyPr/>
                    <a:lstStyle/>
                    <a:p>
                      <a:r>
                        <a:rPr lang="en-US" sz="2400" dirty="0" smtClean="0"/>
                        <a:t>$1.10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$.11</a:t>
                      </a:r>
                      <a:endParaRPr lang="en-US" sz="2400" dirty="0"/>
                    </a:p>
                  </a:txBody>
                  <a:tcPr/>
                </a:tc>
                <a:tc>
                  <a:txBody>
                    <a:bodyPr/>
                    <a:lstStyle/>
                    <a:p>
                      <a:r>
                        <a:rPr lang="en-US" sz="2400" dirty="0" smtClean="0"/>
                        <a:t>$1.21</a:t>
                      </a:r>
                      <a:endParaRPr lang="en-US" sz="2400" dirty="0"/>
                    </a:p>
                  </a:txBody>
                  <a:tcPr/>
                </a:tc>
              </a:tr>
              <a:tr h="457200">
                <a:tc>
                  <a:txBody>
                    <a:bodyPr/>
                    <a:lstStyle/>
                    <a:p>
                      <a:r>
                        <a:rPr lang="en-US" sz="2400" dirty="0" smtClean="0"/>
                        <a:t>$1.21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$.12</a:t>
                      </a:r>
                      <a:endParaRPr lang="en-US" sz="2400" dirty="0"/>
                    </a:p>
                  </a:txBody>
                  <a:tcPr/>
                </a:tc>
                <a:tc>
                  <a:txBody>
                    <a:bodyPr/>
                    <a:lstStyle/>
                    <a:p>
                      <a:r>
                        <a:rPr lang="en-US" sz="2400" dirty="0" smtClean="0"/>
                        <a:t>$1.33</a:t>
                      </a:r>
                      <a:endParaRPr lang="en-US" sz="2400" dirty="0"/>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Slide Number Placeholder 5"/>
          <p:cNvSpPr>
            <a:spLocks noGrp="1"/>
          </p:cNvSpPr>
          <p:nvPr>
            <p:ph type="sldNum" sz="quarter" idx="12"/>
          </p:nvPr>
        </p:nvSpPr>
        <p:spPr/>
        <p:txBody>
          <a:bodyPr/>
          <a:lstStyle/>
          <a:p>
            <a:pPr>
              <a:defRPr/>
            </a:pPr>
            <a:fld id="{63413C2D-E8EA-40D1-AED1-15CC8666D85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Compound Interest or Future Value</a:t>
            </a:r>
            <a:endParaRPr lang="en-US" dirty="0"/>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r>
              <a:rPr lang="en-US" dirty="0" smtClean="0"/>
              <a:t>Invest </a:t>
            </a:r>
            <a:r>
              <a:rPr lang="en-US" dirty="0"/>
              <a:t>$1 today at 10% Interest for </a:t>
            </a:r>
            <a:r>
              <a:rPr lang="en-US" dirty="0" smtClean="0"/>
              <a:t>3 years</a:t>
            </a:r>
          </a:p>
          <a:p>
            <a:pPr marL="0" indent="0" fontAlgn="auto">
              <a:spcAft>
                <a:spcPts val="0"/>
              </a:spcAft>
              <a:buFont typeface="Arial" pitchFamily="34" charset="0"/>
              <a:buNone/>
              <a:defRPr/>
            </a:pPr>
            <a:endParaRPr lang="en-US" dirty="0" smtClean="0"/>
          </a:p>
          <a:p>
            <a:pPr fontAlgn="auto">
              <a:spcAft>
                <a:spcPts val="0"/>
              </a:spcAft>
              <a:defRPr/>
            </a:pPr>
            <a:endParaRPr lang="en-US" dirty="0" smtClean="0"/>
          </a:p>
          <a:p>
            <a:pPr marL="0" indent="0" algn="ctr" fontAlgn="auto">
              <a:spcAft>
                <a:spcPts val="0"/>
              </a:spcAft>
              <a:buFont typeface="Arial" pitchFamily="34" charset="0"/>
              <a:buNone/>
              <a:defRPr/>
            </a:pPr>
            <a:endParaRPr lang="en-US" dirty="0" smtClean="0"/>
          </a:p>
          <a:p>
            <a:pPr marL="0" indent="0" algn="ctr" fontAlgn="auto">
              <a:spcAft>
                <a:spcPts val="0"/>
              </a:spcAft>
              <a:buFont typeface="Arial" pitchFamily="34" charset="0"/>
              <a:buNone/>
              <a:defRPr/>
            </a:pPr>
            <a:endParaRPr lang="en-US" dirty="0"/>
          </a:p>
          <a:p>
            <a:pPr fontAlgn="auto">
              <a:spcAft>
                <a:spcPts val="0"/>
              </a:spcAft>
              <a:defRPr/>
            </a:pPr>
            <a:endParaRPr lang="en-US" dirty="0" smtClean="0"/>
          </a:p>
          <a:p>
            <a:pPr fontAlgn="auto">
              <a:spcAft>
                <a:spcPts val="0"/>
              </a:spcAft>
              <a:defRPr/>
            </a:pPr>
            <a:r>
              <a:rPr lang="en-US" dirty="0" smtClean="0">
                <a:solidFill>
                  <a:schemeClr val="bg1"/>
                </a:solidFill>
              </a:rPr>
              <a:t>This relationship can be expressed as:</a:t>
            </a:r>
          </a:p>
          <a:p>
            <a:pPr marL="0" indent="0" algn="ctr" fontAlgn="auto">
              <a:spcAft>
                <a:spcPts val="0"/>
              </a:spcAft>
              <a:buFont typeface="Arial" pitchFamily="34" charset="0"/>
              <a:buNone/>
              <a:defRPr/>
            </a:pPr>
            <a:r>
              <a:rPr lang="en-US" dirty="0" smtClean="0">
                <a:solidFill>
                  <a:schemeClr val="bg1"/>
                </a:solidFill>
              </a:rPr>
              <a:t>Principal * (1 + Annual Interest Rate)</a:t>
            </a:r>
            <a:r>
              <a:rPr lang="en-US" baseline="30000" dirty="0" smtClean="0">
                <a:solidFill>
                  <a:schemeClr val="bg1"/>
                </a:solidFill>
              </a:rPr>
              <a:t>Time in Years</a:t>
            </a:r>
          </a:p>
          <a:p>
            <a:pPr marL="0" indent="0" algn="ctr" fontAlgn="auto">
              <a:spcAft>
                <a:spcPts val="0"/>
              </a:spcAft>
              <a:buFont typeface="Arial" pitchFamily="34" charset="0"/>
              <a:buNone/>
              <a:defRPr/>
            </a:pPr>
            <a:r>
              <a:rPr lang="en-US" dirty="0" smtClean="0">
                <a:solidFill>
                  <a:schemeClr val="bg1"/>
                </a:solidFill>
              </a:rPr>
              <a:t>$1*(1+.10)</a:t>
            </a:r>
            <a:r>
              <a:rPr lang="en-US" baseline="30000" dirty="0" smtClean="0">
                <a:solidFill>
                  <a:schemeClr val="bg1"/>
                </a:solidFill>
              </a:rPr>
              <a:t>3</a:t>
            </a:r>
            <a:r>
              <a:rPr lang="en-US" dirty="0" smtClean="0">
                <a:solidFill>
                  <a:schemeClr val="bg1"/>
                </a:solidFill>
              </a:rPr>
              <a:t> = $1.33</a:t>
            </a:r>
            <a:endParaRPr lang="en-US" baseline="30000" dirty="0" smtClean="0">
              <a:solidFill>
                <a:schemeClr val="bg1"/>
              </a:solidFill>
            </a:endParaRPr>
          </a:p>
          <a:p>
            <a:pPr fontAlgn="auto">
              <a:spcAft>
                <a:spcPts val="0"/>
              </a:spcAft>
              <a:defRPr/>
            </a:pPr>
            <a:endParaRPr lang="en-US" dirty="0"/>
          </a:p>
        </p:txBody>
      </p:sp>
      <p:graphicFrame>
        <p:nvGraphicFramePr>
          <p:cNvPr id="4" name="Table 3"/>
          <p:cNvGraphicFramePr>
            <a:graphicFrameLocks noGrp="1"/>
          </p:cNvGraphicFramePr>
          <p:nvPr/>
        </p:nvGraphicFramePr>
        <p:xfrm>
          <a:off x="1066800" y="27432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$1.00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$1.10</a:t>
                      </a:r>
                      <a:endParaRPr lang="en-US" sz="2400" dirty="0"/>
                    </a:p>
                  </a:txBody>
                  <a:tcPr/>
                </a:tc>
              </a:tr>
              <a:tr h="457200">
                <a:tc>
                  <a:txBody>
                    <a:bodyPr/>
                    <a:lstStyle/>
                    <a:p>
                      <a:r>
                        <a:rPr lang="en-US" sz="2400" dirty="0" smtClean="0"/>
                        <a:t>$1.10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$.11</a:t>
                      </a:r>
                      <a:endParaRPr lang="en-US" sz="2400" dirty="0"/>
                    </a:p>
                  </a:txBody>
                  <a:tcPr/>
                </a:tc>
                <a:tc>
                  <a:txBody>
                    <a:bodyPr/>
                    <a:lstStyle/>
                    <a:p>
                      <a:r>
                        <a:rPr lang="en-US" sz="2400" dirty="0" smtClean="0"/>
                        <a:t>$1.21</a:t>
                      </a:r>
                      <a:endParaRPr lang="en-US" sz="2400" dirty="0"/>
                    </a:p>
                  </a:txBody>
                  <a:tcPr/>
                </a:tc>
              </a:tr>
              <a:tr h="457200">
                <a:tc>
                  <a:txBody>
                    <a:bodyPr/>
                    <a:lstStyle/>
                    <a:p>
                      <a:r>
                        <a:rPr lang="en-US" sz="2400" dirty="0" smtClean="0"/>
                        <a:t>$1.21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$.12</a:t>
                      </a:r>
                      <a:endParaRPr lang="en-US" sz="2400" dirty="0"/>
                    </a:p>
                  </a:txBody>
                  <a:tcPr/>
                </a:tc>
                <a:tc>
                  <a:txBody>
                    <a:bodyPr/>
                    <a:lstStyle/>
                    <a:p>
                      <a:r>
                        <a:rPr lang="en-US" sz="2400" dirty="0" smtClean="0"/>
                        <a:t>$1.33</a:t>
                      </a:r>
                      <a:endParaRPr lang="en-US" sz="2400" dirty="0"/>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Rectangle 5"/>
          <p:cNvSpPr/>
          <p:nvPr/>
        </p:nvSpPr>
        <p:spPr>
          <a:xfrm>
            <a:off x="1066800" y="3200400"/>
            <a:ext cx="68580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6"/>
          <p:cNvSpPr>
            <a:spLocks noGrp="1"/>
          </p:cNvSpPr>
          <p:nvPr>
            <p:ph type="sldNum" sz="quarter" idx="12"/>
          </p:nvPr>
        </p:nvSpPr>
        <p:spPr/>
        <p:txBody>
          <a:bodyPr/>
          <a:lstStyle/>
          <a:p>
            <a:pPr>
              <a:defRPr/>
            </a:pPr>
            <a:fld id="{63413C2D-E8EA-40D1-AED1-15CC8666D85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Compound Interest or Future Value</a:t>
            </a:r>
            <a:endParaRPr lang="en-US" dirty="0"/>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r>
              <a:rPr lang="en-US" dirty="0" smtClean="0"/>
              <a:t>Invest </a:t>
            </a:r>
            <a:r>
              <a:rPr lang="en-US" dirty="0"/>
              <a:t>$1 today at 10% Interest for </a:t>
            </a:r>
            <a:r>
              <a:rPr lang="en-US" dirty="0" smtClean="0"/>
              <a:t>3 years</a:t>
            </a:r>
          </a:p>
          <a:p>
            <a:pPr marL="0" indent="0" fontAlgn="auto">
              <a:spcAft>
                <a:spcPts val="0"/>
              </a:spcAft>
              <a:buFont typeface="Arial" pitchFamily="34" charset="0"/>
              <a:buNone/>
              <a:defRPr/>
            </a:pPr>
            <a:endParaRPr lang="en-US" dirty="0" smtClean="0"/>
          </a:p>
          <a:p>
            <a:pPr fontAlgn="auto">
              <a:spcAft>
                <a:spcPts val="0"/>
              </a:spcAft>
              <a:defRPr/>
            </a:pPr>
            <a:endParaRPr lang="en-US" dirty="0" smtClean="0"/>
          </a:p>
          <a:p>
            <a:pPr marL="0" indent="0" algn="ctr" fontAlgn="auto">
              <a:spcAft>
                <a:spcPts val="0"/>
              </a:spcAft>
              <a:buFont typeface="Arial" pitchFamily="34" charset="0"/>
              <a:buNone/>
              <a:defRPr/>
            </a:pPr>
            <a:endParaRPr lang="en-US" dirty="0" smtClean="0"/>
          </a:p>
          <a:p>
            <a:pPr marL="0" indent="0" algn="ctr" fontAlgn="auto">
              <a:spcAft>
                <a:spcPts val="0"/>
              </a:spcAft>
              <a:buFont typeface="Arial" pitchFamily="34" charset="0"/>
              <a:buNone/>
              <a:defRPr/>
            </a:pPr>
            <a:endParaRPr lang="en-US" dirty="0"/>
          </a:p>
          <a:p>
            <a:pPr fontAlgn="auto">
              <a:spcAft>
                <a:spcPts val="0"/>
              </a:spcAft>
              <a:defRPr/>
            </a:pPr>
            <a:endParaRPr lang="en-US" dirty="0" smtClean="0"/>
          </a:p>
          <a:p>
            <a:pPr fontAlgn="auto">
              <a:spcAft>
                <a:spcPts val="0"/>
              </a:spcAft>
              <a:defRPr/>
            </a:pPr>
            <a:r>
              <a:rPr lang="en-US" dirty="0" smtClean="0">
                <a:solidFill>
                  <a:schemeClr val="bg1"/>
                </a:solidFill>
              </a:rPr>
              <a:t>This relationship can be expressed as:</a:t>
            </a:r>
          </a:p>
          <a:p>
            <a:pPr marL="0" indent="0" algn="ctr" fontAlgn="auto">
              <a:spcAft>
                <a:spcPts val="0"/>
              </a:spcAft>
              <a:buFont typeface="Arial" pitchFamily="34" charset="0"/>
              <a:buNone/>
              <a:defRPr/>
            </a:pPr>
            <a:r>
              <a:rPr lang="en-US" dirty="0" smtClean="0">
                <a:solidFill>
                  <a:schemeClr val="bg1"/>
                </a:solidFill>
              </a:rPr>
              <a:t>Principal * (1 + Annual Interest Rate)</a:t>
            </a:r>
            <a:r>
              <a:rPr lang="en-US" baseline="30000" dirty="0" smtClean="0">
                <a:solidFill>
                  <a:schemeClr val="bg1"/>
                </a:solidFill>
              </a:rPr>
              <a:t>Time in Years</a:t>
            </a:r>
          </a:p>
          <a:p>
            <a:pPr marL="0" indent="0" algn="ctr" fontAlgn="auto">
              <a:spcAft>
                <a:spcPts val="0"/>
              </a:spcAft>
              <a:buFont typeface="Arial" pitchFamily="34" charset="0"/>
              <a:buNone/>
              <a:defRPr/>
            </a:pPr>
            <a:r>
              <a:rPr lang="en-US" dirty="0" smtClean="0">
                <a:solidFill>
                  <a:schemeClr val="bg1"/>
                </a:solidFill>
              </a:rPr>
              <a:t>$1*(1+.10)</a:t>
            </a:r>
            <a:r>
              <a:rPr lang="en-US" baseline="30000" dirty="0" smtClean="0">
                <a:solidFill>
                  <a:schemeClr val="bg1"/>
                </a:solidFill>
              </a:rPr>
              <a:t>3</a:t>
            </a:r>
            <a:r>
              <a:rPr lang="en-US" dirty="0" smtClean="0">
                <a:solidFill>
                  <a:schemeClr val="bg1"/>
                </a:solidFill>
              </a:rPr>
              <a:t> = $1.33</a:t>
            </a:r>
            <a:endParaRPr lang="en-US" baseline="30000" dirty="0" smtClean="0">
              <a:solidFill>
                <a:schemeClr val="bg1"/>
              </a:solidFill>
            </a:endParaRPr>
          </a:p>
          <a:p>
            <a:pPr fontAlgn="auto">
              <a:spcAft>
                <a:spcPts val="0"/>
              </a:spcAft>
              <a:defRPr/>
            </a:pPr>
            <a:endParaRPr lang="en-US" dirty="0"/>
          </a:p>
        </p:txBody>
      </p:sp>
      <p:graphicFrame>
        <p:nvGraphicFramePr>
          <p:cNvPr id="4" name="Table 3"/>
          <p:cNvGraphicFramePr>
            <a:graphicFrameLocks noGrp="1"/>
          </p:cNvGraphicFramePr>
          <p:nvPr/>
        </p:nvGraphicFramePr>
        <p:xfrm>
          <a:off x="1066800" y="27432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$1.00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$1.10</a:t>
                      </a:r>
                      <a:endParaRPr lang="en-US" sz="2400" dirty="0"/>
                    </a:p>
                  </a:txBody>
                  <a:tcPr/>
                </a:tc>
              </a:tr>
              <a:tr h="457200">
                <a:tc>
                  <a:txBody>
                    <a:bodyPr/>
                    <a:lstStyle/>
                    <a:p>
                      <a:r>
                        <a:rPr lang="en-US" sz="2400" dirty="0" smtClean="0"/>
                        <a:t>$1.10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$.11</a:t>
                      </a:r>
                      <a:endParaRPr lang="en-US" sz="2400" dirty="0"/>
                    </a:p>
                  </a:txBody>
                  <a:tcPr/>
                </a:tc>
                <a:tc>
                  <a:txBody>
                    <a:bodyPr/>
                    <a:lstStyle/>
                    <a:p>
                      <a:r>
                        <a:rPr lang="en-US" sz="2400" dirty="0" smtClean="0"/>
                        <a:t>$1.21</a:t>
                      </a:r>
                      <a:endParaRPr lang="en-US" sz="2400" dirty="0"/>
                    </a:p>
                  </a:txBody>
                  <a:tcPr/>
                </a:tc>
              </a:tr>
              <a:tr h="457200">
                <a:tc>
                  <a:txBody>
                    <a:bodyPr/>
                    <a:lstStyle/>
                    <a:p>
                      <a:r>
                        <a:rPr lang="en-US" sz="2400" dirty="0" smtClean="0"/>
                        <a:t>$1.21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$.12</a:t>
                      </a:r>
                      <a:endParaRPr lang="en-US" sz="2400" dirty="0"/>
                    </a:p>
                  </a:txBody>
                  <a:tcPr/>
                </a:tc>
                <a:tc>
                  <a:txBody>
                    <a:bodyPr/>
                    <a:lstStyle/>
                    <a:p>
                      <a:r>
                        <a:rPr lang="en-US" sz="2400" dirty="0" smtClean="0"/>
                        <a:t>$1.33</a:t>
                      </a:r>
                      <a:endParaRPr lang="en-US" sz="2400" dirty="0"/>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Rectangle 5"/>
          <p:cNvSpPr/>
          <p:nvPr/>
        </p:nvSpPr>
        <p:spPr>
          <a:xfrm>
            <a:off x="1066800" y="3657600"/>
            <a:ext cx="68580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6"/>
          <p:cNvSpPr>
            <a:spLocks noGrp="1"/>
          </p:cNvSpPr>
          <p:nvPr>
            <p:ph type="sldNum" sz="quarter" idx="12"/>
          </p:nvPr>
        </p:nvSpPr>
        <p:spPr/>
        <p:txBody>
          <a:bodyPr/>
          <a:lstStyle/>
          <a:p>
            <a:pPr>
              <a:defRPr/>
            </a:pPr>
            <a:fld id="{63413C2D-E8EA-40D1-AED1-15CC8666D85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Compound Interest or Future Value</a:t>
            </a:r>
            <a:endParaRPr lang="en-US" dirty="0"/>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r>
              <a:rPr lang="en-US" dirty="0" smtClean="0"/>
              <a:t>Invest </a:t>
            </a:r>
            <a:r>
              <a:rPr lang="en-US" dirty="0"/>
              <a:t>$1 today at 10% Interest for </a:t>
            </a:r>
            <a:r>
              <a:rPr lang="en-US" dirty="0" smtClean="0"/>
              <a:t>3 years</a:t>
            </a:r>
          </a:p>
          <a:p>
            <a:pPr marL="0" indent="0" fontAlgn="auto">
              <a:spcAft>
                <a:spcPts val="0"/>
              </a:spcAft>
              <a:buFont typeface="Arial" pitchFamily="34" charset="0"/>
              <a:buNone/>
              <a:defRPr/>
            </a:pPr>
            <a:endParaRPr lang="en-US" dirty="0" smtClean="0"/>
          </a:p>
          <a:p>
            <a:pPr fontAlgn="auto">
              <a:spcAft>
                <a:spcPts val="0"/>
              </a:spcAft>
              <a:defRPr/>
            </a:pPr>
            <a:endParaRPr lang="en-US" dirty="0" smtClean="0"/>
          </a:p>
          <a:p>
            <a:pPr marL="0" indent="0" algn="ctr" fontAlgn="auto">
              <a:spcAft>
                <a:spcPts val="0"/>
              </a:spcAft>
              <a:buFont typeface="Arial" pitchFamily="34" charset="0"/>
              <a:buNone/>
              <a:defRPr/>
            </a:pPr>
            <a:endParaRPr lang="en-US" dirty="0" smtClean="0"/>
          </a:p>
          <a:p>
            <a:pPr marL="0" indent="0" algn="ctr" fontAlgn="auto">
              <a:spcAft>
                <a:spcPts val="0"/>
              </a:spcAft>
              <a:buFont typeface="Arial" pitchFamily="34" charset="0"/>
              <a:buNone/>
              <a:defRPr/>
            </a:pPr>
            <a:endParaRPr lang="en-US" dirty="0"/>
          </a:p>
          <a:p>
            <a:pPr fontAlgn="auto">
              <a:spcAft>
                <a:spcPts val="0"/>
              </a:spcAft>
              <a:defRPr/>
            </a:pPr>
            <a:endParaRPr lang="en-US" dirty="0" smtClean="0"/>
          </a:p>
          <a:p>
            <a:pPr fontAlgn="auto">
              <a:spcAft>
                <a:spcPts val="0"/>
              </a:spcAft>
              <a:defRPr/>
            </a:pPr>
            <a:r>
              <a:rPr lang="en-US" dirty="0" smtClean="0">
                <a:solidFill>
                  <a:schemeClr val="bg1"/>
                </a:solidFill>
              </a:rPr>
              <a:t>This relationship can be expressed as:</a:t>
            </a:r>
          </a:p>
          <a:p>
            <a:pPr marL="0" indent="0" algn="ctr" fontAlgn="auto">
              <a:spcAft>
                <a:spcPts val="0"/>
              </a:spcAft>
              <a:buFont typeface="Arial" pitchFamily="34" charset="0"/>
              <a:buNone/>
              <a:defRPr/>
            </a:pPr>
            <a:r>
              <a:rPr lang="en-US" dirty="0" smtClean="0">
                <a:solidFill>
                  <a:schemeClr val="bg1"/>
                </a:solidFill>
              </a:rPr>
              <a:t>Principal * (1 + Annual Interest Rate)</a:t>
            </a:r>
            <a:r>
              <a:rPr lang="en-US" baseline="30000" dirty="0" smtClean="0">
                <a:solidFill>
                  <a:schemeClr val="bg1"/>
                </a:solidFill>
              </a:rPr>
              <a:t>Time in Years</a:t>
            </a:r>
          </a:p>
          <a:p>
            <a:pPr marL="0" indent="0" algn="ctr" fontAlgn="auto">
              <a:spcAft>
                <a:spcPts val="0"/>
              </a:spcAft>
              <a:buFont typeface="Arial" pitchFamily="34" charset="0"/>
              <a:buNone/>
              <a:defRPr/>
            </a:pPr>
            <a:r>
              <a:rPr lang="en-US" dirty="0" smtClean="0">
                <a:solidFill>
                  <a:schemeClr val="bg1"/>
                </a:solidFill>
              </a:rPr>
              <a:t>$1*(1+.10)</a:t>
            </a:r>
            <a:r>
              <a:rPr lang="en-US" baseline="30000" dirty="0" smtClean="0">
                <a:solidFill>
                  <a:schemeClr val="bg1"/>
                </a:solidFill>
              </a:rPr>
              <a:t>3</a:t>
            </a:r>
            <a:r>
              <a:rPr lang="en-US" dirty="0" smtClean="0">
                <a:solidFill>
                  <a:schemeClr val="bg1"/>
                </a:solidFill>
              </a:rPr>
              <a:t> = $1.33</a:t>
            </a:r>
            <a:endParaRPr lang="en-US" baseline="30000" dirty="0" smtClean="0">
              <a:solidFill>
                <a:schemeClr val="bg1"/>
              </a:solidFill>
            </a:endParaRPr>
          </a:p>
          <a:p>
            <a:pPr fontAlgn="auto">
              <a:spcAft>
                <a:spcPts val="0"/>
              </a:spcAft>
              <a:defRPr/>
            </a:pPr>
            <a:endParaRPr lang="en-US" dirty="0"/>
          </a:p>
        </p:txBody>
      </p:sp>
      <p:graphicFrame>
        <p:nvGraphicFramePr>
          <p:cNvPr id="4" name="Table 3"/>
          <p:cNvGraphicFramePr>
            <a:graphicFrameLocks noGrp="1"/>
          </p:cNvGraphicFramePr>
          <p:nvPr/>
        </p:nvGraphicFramePr>
        <p:xfrm>
          <a:off x="1066800" y="2743200"/>
          <a:ext cx="6858000" cy="1828800"/>
        </p:xfrm>
        <a:graphic>
          <a:graphicData uri="http://schemas.openxmlformats.org/drawingml/2006/table">
            <a:tbl>
              <a:tblPr firstRow="1" bandRow="1">
                <a:tableStyleId>{5C22544A-7EE6-4342-B048-85BDC9FD1C3A}</a:tableStyleId>
              </a:tblPr>
              <a:tblGrid>
                <a:gridCol w="1714500"/>
                <a:gridCol w="1714500"/>
                <a:gridCol w="1714500"/>
                <a:gridCol w="1714500"/>
              </a:tblGrid>
              <a:tr h="457200">
                <a:tc>
                  <a:txBody>
                    <a:bodyPr/>
                    <a:lstStyle/>
                    <a:p>
                      <a:r>
                        <a:rPr lang="en-US" dirty="0" smtClean="0"/>
                        <a:t>Principal</a:t>
                      </a:r>
                      <a:endParaRPr lang="en-US" dirty="0"/>
                    </a:p>
                  </a:txBody>
                  <a:tcPr/>
                </a:tc>
                <a:tc>
                  <a:txBody>
                    <a:bodyPr/>
                    <a:lstStyle/>
                    <a:p>
                      <a:r>
                        <a:rPr lang="en-US" dirty="0" smtClean="0"/>
                        <a:t>*</a:t>
                      </a:r>
                      <a:r>
                        <a:rPr lang="en-US" baseline="0" dirty="0" smtClean="0"/>
                        <a:t> 10%  (1 year)</a:t>
                      </a:r>
                      <a:endParaRPr lang="en-US" dirty="0"/>
                    </a:p>
                  </a:txBody>
                  <a:tcPr/>
                </a:tc>
                <a:tc>
                  <a:txBody>
                    <a:bodyPr/>
                    <a:lstStyle/>
                    <a:p>
                      <a:r>
                        <a:rPr lang="en-US" dirty="0" smtClean="0"/>
                        <a:t>= Interest</a:t>
                      </a:r>
                      <a:endParaRPr lang="en-US" dirty="0"/>
                    </a:p>
                  </a:txBody>
                  <a:tcPr/>
                </a:tc>
                <a:tc>
                  <a:txBody>
                    <a:bodyPr/>
                    <a:lstStyle/>
                    <a:p>
                      <a:r>
                        <a:rPr lang="en-US" dirty="0" smtClean="0"/>
                        <a:t>New Balance</a:t>
                      </a:r>
                      <a:endParaRPr lang="en-US" dirty="0"/>
                    </a:p>
                  </a:txBody>
                  <a:tcPr/>
                </a:tc>
              </a:tr>
              <a:tr h="457200">
                <a:tc>
                  <a:txBody>
                    <a:bodyPr/>
                    <a:lstStyle/>
                    <a:p>
                      <a:r>
                        <a:rPr lang="en-US" sz="2400" dirty="0" smtClean="0"/>
                        <a:t>$1.00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$1.10</a:t>
                      </a:r>
                      <a:endParaRPr lang="en-US" sz="2400" dirty="0"/>
                    </a:p>
                  </a:txBody>
                  <a:tcPr/>
                </a:tc>
              </a:tr>
              <a:tr h="457200">
                <a:tc>
                  <a:txBody>
                    <a:bodyPr/>
                    <a:lstStyle/>
                    <a:p>
                      <a:r>
                        <a:rPr lang="en-US" sz="2400" dirty="0" smtClean="0"/>
                        <a:t>$1.10</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$.11</a:t>
                      </a:r>
                      <a:endParaRPr lang="en-US" sz="2400" dirty="0"/>
                    </a:p>
                  </a:txBody>
                  <a:tcPr/>
                </a:tc>
                <a:tc>
                  <a:txBody>
                    <a:bodyPr/>
                    <a:lstStyle/>
                    <a:p>
                      <a:r>
                        <a:rPr lang="en-US" sz="2400" dirty="0" smtClean="0"/>
                        <a:t>$1.21</a:t>
                      </a:r>
                      <a:endParaRPr lang="en-US" sz="2400" dirty="0"/>
                    </a:p>
                  </a:txBody>
                  <a:tcPr/>
                </a:tc>
              </a:tr>
              <a:tr h="457200">
                <a:tc>
                  <a:txBody>
                    <a:bodyPr/>
                    <a:lstStyle/>
                    <a:p>
                      <a:r>
                        <a:rPr lang="en-US" sz="2400" dirty="0" smtClean="0"/>
                        <a:t>$1.21</a:t>
                      </a:r>
                      <a:endParaRPr lang="en-US" sz="2400" dirty="0"/>
                    </a:p>
                  </a:txBody>
                  <a:tcPr/>
                </a:tc>
                <a:tc>
                  <a:txBody>
                    <a:bodyPr/>
                    <a:lstStyle/>
                    <a:p>
                      <a:r>
                        <a:rPr lang="en-US" sz="2400" dirty="0" smtClean="0"/>
                        <a:t>* .10</a:t>
                      </a:r>
                      <a:endParaRPr lang="en-US" sz="2400" dirty="0"/>
                    </a:p>
                  </a:txBody>
                  <a:tcPr/>
                </a:tc>
                <a:tc>
                  <a:txBody>
                    <a:bodyPr/>
                    <a:lstStyle/>
                    <a:p>
                      <a:r>
                        <a:rPr lang="en-US" sz="2400" dirty="0" smtClean="0"/>
                        <a:t>= $.12</a:t>
                      </a:r>
                      <a:endParaRPr lang="en-US" sz="2400" dirty="0"/>
                    </a:p>
                  </a:txBody>
                  <a:tcPr/>
                </a:tc>
                <a:tc>
                  <a:txBody>
                    <a:bodyPr/>
                    <a:lstStyle/>
                    <a:p>
                      <a:r>
                        <a:rPr lang="en-US" sz="2400" dirty="0" smtClean="0"/>
                        <a:t>$1.33</a:t>
                      </a:r>
                      <a:endParaRPr lang="en-US" sz="2400" dirty="0"/>
                    </a:p>
                  </a:txBody>
                  <a:tcPr/>
                </a:tc>
              </a:tr>
            </a:tbl>
          </a:graphicData>
        </a:graphic>
      </p:graphicFrame>
      <p:sp>
        <p:nvSpPr>
          <p:cNvPr id="5" name="Footer Placeholder 4"/>
          <p:cNvSpPr>
            <a:spLocks noGrp="1"/>
          </p:cNvSpPr>
          <p:nvPr>
            <p:ph type="ftr" sz="quarter" idx="11"/>
          </p:nvPr>
        </p:nvSpPr>
        <p:spPr/>
        <p:txBody>
          <a:bodyPr/>
          <a:lstStyle/>
          <a:p>
            <a:pPr>
              <a:defRPr/>
            </a:pPr>
            <a:r>
              <a:rPr lang="en-US" dirty="0"/>
              <a:t>© </a:t>
            </a:r>
            <a:r>
              <a:rPr lang="en-US" dirty="0" smtClean="0"/>
              <a:t>2011</a:t>
            </a:r>
            <a:endParaRPr lang="en-US" dirty="0"/>
          </a:p>
        </p:txBody>
      </p:sp>
      <p:sp>
        <p:nvSpPr>
          <p:cNvPr id="6" name="Rectangle 5"/>
          <p:cNvSpPr/>
          <p:nvPr/>
        </p:nvSpPr>
        <p:spPr>
          <a:xfrm>
            <a:off x="1066800" y="4114800"/>
            <a:ext cx="68580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6"/>
          <p:cNvSpPr>
            <a:spLocks noGrp="1"/>
          </p:cNvSpPr>
          <p:nvPr>
            <p:ph type="sldNum" sz="quarter" idx="12"/>
          </p:nvPr>
        </p:nvSpPr>
        <p:spPr/>
        <p:txBody>
          <a:bodyPr/>
          <a:lstStyle/>
          <a:p>
            <a:pPr>
              <a:defRPr/>
            </a:pPr>
            <a:fld id="{63413C2D-E8EA-40D1-AED1-15CC8666D850}"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1581</TotalTime>
  <Words>5957</Words>
  <Application>Microsoft Office PowerPoint</Application>
  <PresentationFormat>On-screen Show (4:3)</PresentationFormat>
  <Paragraphs>961</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PCAM</vt:lpstr>
      <vt:lpstr>Worksheet</vt:lpstr>
      <vt:lpstr>Calculate Present or Future Value of Cash Flows</vt:lpstr>
      <vt:lpstr>Time Value of Money Concepts</vt:lpstr>
      <vt:lpstr>Terminal Learning Objective</vt:lpstr>
      <vt:lpstr>Time Value of Money Concepts</vt:lpstr>
      <vt:lpstr>Simple Interest</vt:lpstr>
      <vt:lpstr>Compound Interest or Future Value</vt:lpstr>
      <vt:lpstr>Compound Interest or Future Value</vt:lpstr>
      <vt:lpstr>Compound Interest or Future Value</vt:lpstr>
      <vt:lpstr>Compound Interest or Future Value</vt:lpstr>
      <vt:lpstr>Compound Interest or Future Value</vt:lpstr>
      <vt:lpstr>Effect of Interest Rate and Time</vt:lpstr>
      <vt:lpstr>Effect of Interest Rate and Time</vt:lpstr>
      <vt:lpstr>The Future Value Table</vt:lpstr>
      <vt:lpstr>Learning Check</vt:lpstr>
      <vt:lpstr>Demonstration Problem</vt:lpstr>
      <vt:lpstr>Identify Key Variables</vt:lpstr>
      <vt:lpstr>Build a Timeline</vt:lpstr>
      <vt:lpstr>Multiply by the FV Factor</vt:lpstr>
      <vt:lpstr>Using the Formula</vt:lpstr>
      <vt:lpstr>Proof</vt:lpstr>
      <vt:lpstr>Learning Check</vt:lpstr>
      <vt:lpstr>Future Value vs. Present Value</vt:lpstr>
      <vt:lpstr>Future Value vs. Present Value</vt:lpstr>
      <vt:lpstr>Present Value Concepts</vt:lpstr>
      <vt:lpstr>Present Value Concepts</vt:lpstr>
      <vt:lpstr>Present Value Concepts</vt:lpstr>
      <vt:lpstr>Present Value Concepts</vt:lpstr>
      <vt:lpstr>Present Value Concepts</vt:lpstr>
      <vt:lpstr>Present Value Concepts</vt:lpstr>
      <vt:lpstr>Proof</vt:lpstr>
      <vt:lpstr>Present Value Concepts</vt:lpstr>
      <vt:lpstr>Present Value Concepts</vt:lpstr>
      <vt:lpstr>Present Value Concepts</vt:lpstr>
      <vt:lpstr>Present Value Concepts</vt:lpstr>
      <vt:lpstr>Proof</vt:lpstr>
      <vt:lpstr>The Present Value Table</vt:lpstr>
      <vt:lpstr>Effect of Interest Rate and Time</vt:lpstr>
      <vt:lpstr>Effect of Interest Rate and Time</vt:lpstr>
      <vt:lpstr>Learning Check</vt:lpstr>
      <vt:lpstr>Demonstration Problem</vt:lpstr>
      <vt:lpstr>Identify Key Variables</vt:lpstr>
      <vt:lpstr>Build a Timeline</vt:lpstr>
      <vt:lpstr>Multiply by the PV Factor</vt:lpstr>
      <vt:lpstr>Using the Formula</vt:lpstr>
      <vt:lpstr>Proof</vt:lpstr>
      <vt:lpstr>Practical Exercise</vt:lpstr>
      <vt:lpstr>Time Value of Money Worksheet</vt:lpstr>
      <vt:lpstr>Time Value of Money Worksheet</vt:lpstr>
      <vt:lpstr>Practical Exercise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Nelson</dc:creator>
  <cp:lastModifiedBy>audrey.mccaskill</cp:lastModifiedBy>
  <cp:revision>87</cp:revision>
  <dcterms:created xsi:type="dcterms:W3CDTF">2010-11-29T01:30:34Z</dcterms:created>
  <dcterms:modified xsi:type="dcterms:W3CDTF">2011-09-02T20:52:34Z</dcterms:modified>
</cp:coreProperties>
</file>