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slideLayouts/slideLayout26.xml" ContentType="application/vnd.openxmlformats-officedocument.presentationml.slideLayout+xml"/>
  <Override PartName="/ppt/notesSlides/notesSlide18.xml" ContentType="application/vnd.openxmlformats-officedocument.presentationml.notesSlide+xml"/>
  <Default Extension="xls" ContentType="application/vnd.ms-exce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3" r:id="rId3"/>
  </p:sldMasterIdLst>
  <p:notesMasterIdLst>
    <p:notesMasterId r:id="rId44"/>
  </p:notesMasterIdLst>
  <p:sldIdLst>
    <p:sldId id="332" r:id="rId4"/>
    <p:sldId id="327" r:id="rId5"/>
    <p:sldId id="333" r:id="rId6"/>
    <p:sldId id="328" r:id="rId7"/>
    <p:sldId id="335" r:id="rId8"/>
    <p:sldId id="336" r:id="rId9"/>
    <p:sldId id="337" r:id="rId10"/>
    <p:sldId id="338" r:id="rId11"/>
    <p:sldId id="334" r:id="rId12"/>
    <p:sldId id="341" r:id="rId13"/>
    <p:sldId id="329" r:id="rId14"/>
    <p:sldId id="342" r:id="rId15"/>
    <p:sldId id="340" r:id="rId16"/>
    <p:sldId id="259" r:id="rId17"/>
    <p:sldId id="339" r:id="rId18"/>
    <p:sldId id="260" r:id="rId19"/>
    <p:sldId id="261" r:id="rId20"/>
    <p:sldId id="267" r:id="rId21"/>
    <p:sldId id="346" r:id="rId22"/>
    <p:sldId id="276" r:id="rId23"/>
    <p:sldId id="262" r:id="rId24"/>
    <p:sldId id="263" r:id="rId25"/>
    <p:sldId id="278" r:id="rId26"/>
    <p:sldId id="277" r:id="rId27"/>
    <p:sldId id="281" r:id="rId28"/>
    <p:sldId id="264" r:id="rId29"/>
    <p:sldId id="265" r:id="rId30"/>
    <p:sldId id="279" r:id="rId31"/>
    <p:sldId id="280" r:id="rId32"/>
    <p:sldId id="269" r:id="rId33"/>
    <p:sldId id="282" r:id="rId34"/>
    <p:sldId id="268" r:id="rId35"/>
    <p:sldId id="284" r:id="rId36"/>
    <p:sldId id="285" r:id="rId37"/>
    <p:sldId id="347" r:id="rId38"/>
    <p:sldId id="292" r:id="rId39"/>
    <p:sldId id="293" r:id="rId40"/>
    <p:sldId id="294" r:id="rId41"/>
    <p:sldId id="295" r:id="rId42"/>
    <p:sldId id="331" r:id="rId43"/>
  </p:sldIdLst>
  <p:sldSz cx="9144000" cy="6858000" type="screen4x3"/>
  <p:notesSz cx="6858000" cy="9144000"/>
  <p:defaultTextStyle>
    <a:defPPr>
      <a:defRPr lang="en-US"/>
    </a:defPPr>
    <a:lvl1pPr algn="l" rtl="0" eaLnBrk="0" fontAlgn="base" hangingPunct="0">
      <a:spcBef>
        <a:spcPct val="0"/>
      </a:spcBef>
      <a:spcAft>
        <a:spcPct val="0"/>
      </a:spcAft>
      <a:defRPr sz="3200" b="1" kern="1200">
        <a:solidFill>
          <a:schemeClr val="accent2"/>
        </a:solidFill>
        <a:latin typeface="Times New Roman" pitchFamily="18" charset="0"/>
        <a:ea typeface="+mn-ea"/>
        <a:cs typeface="+mn-cs"/>
      </a:defRPr>
    </a:lvl1pPr>
    <a:lvl2pPr marL="457200" algn="l" rtl="0" eaLnBrk="0" fontAlgn="base" hangingPunct="0">
      <a:spcBef>
        <a:spcPct val="0"/>
      </a:spcBef>
      <a:spcAft>
        <a:spcPct val="0"/>
      </a:spcAft>
      <a:defRPr sz="3200" b="1" kern="1200">
        <a:solidFill>
          <a:schemeClr val="accent2"/>
        </a:solidFill>
        <a:latin typeface="Times New Roman" pitchFamily="18" charset="0"/>
        <a:ea typeface="+mn-ea"/>
        <a:cs typeface="+mn-cs"/>
      </a:defRPr>
    </a:lvl2pPr>
    <a:lvl3pPr marL="914400" algn="l" rtl="0" eaLnBrk="0" fontAlgn="base" hangingPunct="0">
      <a:spcBef>
        <a:spcPct val="0"/>
      </a:spcBef>
      <a:spcAft>
        <a:spcPct val="0"/>
      </a:spcAft>
      <a:defRPr sz="3200" b="1" kern="1200">
        <a:solidFill>
          <a:schemeClr val="accent2"/>
        </a:solidFill>
        <a:latin typeface="Times New Roman" pitchFamily="18" charset="0"/>
        <a:ea typeface="+mn-ea"/>
        <a:cs typeface="+mn-cs"/>
      </a:defRPr>
    </a:lvl3pPr>
    <a:lvl4pPr marL="1371600" algn="l" rtl="0" eaLnBrk="0" fontAlgn="base" hangingPunct="0">
      <a:spcBef>
        <a:spcPct val="0"/>
      </a:spcBef>
      <a:spcAft>
        <a:spcPct val="0"/>
      </a:spcAft>
      <a:defRPr sz="3200" b="1" kern="1200">
        <a:solidFill>
          <a:schemeClr val="accent2"/>
        </a:solidFill>
        <a:latin typeface="Times New Roman" pitchFamily="18" charset="0"/>
        <a:ea typeface="+mn-ea"/>
        <a:cs typeface="+mn-cs"/>
      </a:defRPr>
    </a:lvl4pPr>
    <a:lvl5pPr marL="1828800" algn="l" rtl="0" eaLnBrk="0" fontAlgn="base" hangingPunct="0">
      <a:spcBef>
        <a:spcPct val="0"/>
      </a:spcBef>
      <a:spcAft>
        <a:spcPct val="0"/>
      </a:spcAft>
      <a:defRPr sz="3200" b="1" kern="1200">
        <a:solidFill>
          <a:schemeClr val="accent2"/>
        </a:solidFill>
        <a:latin typeface="Times New Roman" pitchFamily="18" charset="0"/>
        <a:ea typeface="+mn-ea"/>
        <a:cs typeface="+mn-cs"/>
      </a:defRPr>
    </a:lvl5pPr>
    <a:lvl6pPr marL="2286000" algn="l" defTabSz="914400" rtl="0" eaLnBrk="1" latinLnBrk="0" hangingPunct="1">
      <a:defRPr sz="3200" b="1" kern="1200">
        <a:solidFill>
          <a:schemeClr val="accent2"/>
        </a:solidFill>
        <a:latin typeface="Times New Roman" pitchFamily="18" charset="0"/>
        <a:ea typeface="+mn-ea"/>
        <a:cs typeface="+mn-cs"/>
      </a:defRPr>
    </a:lvl6pPr>
    <a:lvl7pPr marL="2743200" algn="l" defTabSz="914400" rtl="0" eaLnBrk="1" latinLnBrk="0" hangingPunct="1">
      <a:defRPr sz="3200" b="1" kern="1200">
        <a:solidFill>
          <a:schemeClr val="accent2"/>
        </a:solidFill>
        <a:latin typeface="Times New Roman" pitchFamily="18" charset="0"/>
        <a:ea typeface="+mn-ea"/>
        <a:cs typeface="+mn-cs"/>
      </a:defRPr>
    </a:lvl7pPr>
    <a:lvl8pPr marL="3200400" algn="l" defTabSz="914400" rtl="0" eaLnBrk="1" latinLnBrk="0" hangingPunct="1">
      <a:defRPr sz="3200" b="1" kern="1200">
        <a:solidFill>
          <a:schemeClr val="accent2"/>
        </a:solidFill>
        <a:latin typeface="Times New Roman" pitchFamily="18" charset="0"/>
        <a:ea typeface="+mn-ea"/>
        <a:cs typeface="+mn-cs"/>
      </a:defRPr>
    </a:lvl8pPr>
    <a:lvl9pPr marL="3657600" algn="l" defTabSz="914400" rtl="0" eaLnBrk="1" latinLnBrk="0" hangingPunct="1">
      <a:defRPr sz="3200" b="1" kern="1200">
        <a:solidFill>
          <a:schemeClr val="accent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51314" autoAdjust="0"/>
  </p:normalViewPr>
  <p:slideViewPr>
    <p:cSldViewPr snapToGrid="0">
      <p:cViewPr varScale="1">
        <p:scale>
          <a:sx n="54" d="100"/>
          <a:sy n="54"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defRPr>
            </a:lvl1pPr>
          </a:lstStyle>
          <a:p>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defRPr>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defRPr>
            </a:lvl1pPr>
          </a:lstStyle>
          <a:p>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D9C17392-6E3E-47F7-840B-E56933C99CDC}" type="slidenum">
              <a:rPr lang="en-US"/>
              <a:pPr/>
              <a:t>‹#›</a:t>
            </a:fld>
            <a:endParaRPr lang="en-US"/>
          </a:p>
        </p:txBody>
      </p:sp>
    </p:spTree>
    <p:extLst>
      <p:ext uri="{BB962C8B-B14F-4D97-AF65-F5344CB8AC3E}">
        <p14:creationId xmlns:p14="http://schemas.microsoft.com/office/powerpoint/2010/main" xmlns="" val="22200800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A96905B5-2FD4-4883-A9D3-C3DDE289D0AC}" type="slidenum">
              <a:rPr lang="en-US" smtClean="0">
                <a:solidFill>
                  <a:srgbClr val="C0504D"/>
                </a:solidFill>
              </a:rPr>
              <a:pPr/>
              <a:t>1</a:t>
            </a:fld>
            <a:endParaRPr lang="en-US">
              <a:solidFill>
                <a:srgbClr val="C0504D"/>
              </a:solidFill>
            </a:endParaRPr>
          </a:p>
        </p:txBody>
      </p:sp>
    </p:spTree>
    <p:extLst>
      <p:ext uri="{BB962C8B-B14F-4D97-AF65-F5344CB8AC3E}">
        <p14:creationId xmlns:p14="http://schemas.microsoft.com/office/powerpoint/2010/main" xmlns="" val="2668373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Consider a 3% Annual Improvement For a $250 billion organization over ten years.</a:t>
            </a:r>
            <a:r>
              <a:rPr lang="en-US" baseline="0" dirty="0" smtClean="0"/>
              <a:t>  </a:t>
            </a:r>
            <a:endParaRPr lang="en-US" dirty="0" smtClean="0"/>
          </a:p>
          <a:p>
            <a:r>
              <a:rPr lang="en-US" dirty="0" smtClean="0"/>
              <a:t>3%</a:t>
            </a:r>
            <a:r>
              <a:rPr lang="en-US" baseline="0" dirty="0" smtClean="0"/>
              <a:t> of $250 billion equals a savings of $7.5 billion in the first year, yielding total cost in the second year of $250 billion – $7.5 billion = $242.5 billion</a:t>
            </a:r>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10</a:t>
            </a:fld>
            <a:endParaRPr lang="en-US"/>
          </a:p>
        </p:txBody>
      </p:sp>
    </p:spTree>
    <p:extLst>
      <p:ext uri="{BB962C8B-B14F-4D97-AF65-F5344CB8AC3E}">
        <p14:creationId xmlns:p14="http://schemas.microsoft.com/office/powerpoint/2010/main" xmlns="" val="1644529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the second year, 3%</a:t>
            </a:r>
            <a:r>
              <a:rPr lang="en-US" baseline="0" dirty="0" smtClean="0"/>
              <a:t> of $242.5  billion equals a savings of $7.425 billion, yielding total cost in the third year of $242.5 billion – $7.425 billion = $235 billion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11</a:t>
            </a:fld>
            <a:endParaRPr lang="en-US"/>
          </a:p>
        </p:txBody>
      </p:sp>
    </p:spTree>
    <p:extLst>
      <p:ext uri="{BB962C8B-B14F-4D97-AF65-F5344CB8AC3E}">
        <p14:creationId xmlns:p14="http://schemas.microsoft.com/office/powerpoint/2010/main" xmlns="" val="1644529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r>
              <a:rPr lang="en-US" dirty="0" smtClean="0"/>
              <a:t>By the end of ten years, the</a:t>
            </a:r>
            <a:r>
              <a:rPr lang="en-US" baseline="0" dirty="0" smtClean="0"/>
              <a:t> annual cost is reduced to $185 billion.  That’s 74% of the original cost of $250 billion, or a reduction of 26%.</a:t>
            </a:r>
          </a:p>
          <a:p>
            <a:r>
              <a:rPr lang="en-US" baseline="0" dirty="0" smtClean="0"/>
              <a:t>The cumulative savings (three percent each year) over the ten years total approximately $72 billion.  </a:t>
            </a:r>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12</a:t>
            </a:fld>
            <a:endParaRPr lang="en-US"/>
          </a:p>
        </p:txBody>
      </p:sp>
    </p:spTree>
    <p:extLst>
      <p:ext uri="{BB962C8B-B14F-4D97-AF65-F5344CB8AC3E}">
        <p14:creationId xmlns:p14="http://schemas.microsoft.com/office/powerpoint/2010/main" xmlns="" val="1644529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 Army you save may be your own!  These are incremental improvements that add up over time.  It’s a proactive way to be prepared for expected future budget reductions.  While it would be traumatic to be hit with a 26% budget cut at one shot, through continuous improvement it is possible to achieve these results over time without loss of mission capability.  If budget cuts do not materialize, this type of incremental improvement permits the organization to expand mission capability without increasing cost.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13</a:t>
            </a:fld>
            <a:endParaRPr lang="en-US"/>
          </a:p>
        </p:txBody>
      </p:sp>
    </p:spTree>
    <p:extLst>
      <p:ext uri="{BB962C8B-B14F-4D97-AF65-F5344CB8AC3E}">
        <p14:creationId xmlns:p14="http://schemas.microsoft.com/office/powerpoint/2010/main" xmlns="" val="1644529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1 Describe the benefit of Continuous Improvement</a:t>
            </a:r>
          </a:p>
          <a:p>
            <a:r>
              <a:rPr lang="en-US" dirty="0" smtClean="0"/>
              <a:t>Continuous improvement’s success based on:</a:t>
            </a:r>
          </a:p>
          <a:p>
            <a:pPr lvl="1"/>
            <a:r>
              <a:rPr lang="en-US" dirty="0" smtClean="0"/>
              <a:t>Many, many small initiatives.  Remember, the improvements are incremental, not major re-engineering. </a:t>
            </a:r>
          </a:p>
          <a:p>
            <a:pPr lvl="1"/>
            <a:r>
              <a:rPr lang="en-US" dirty="0" smtClean="0"/>
              <a:t>Widespread employee involvement.  Continuous</a:t>
            </a:r>
            <a:r>
              <a:rPr lang="en-US" baseline="0" dirty="0" smtClean="0"/>
              <a:t> improvement requires participation at all levels of the organization.</a:t>
            </a:r>
            <a:endParaRPr lang="en-US" dirty="0" smtClean="0"/>
          </a:p>
          <a:p>
            <a:pPr lvl="1"/>
            <a:r>
              <a:rPr lang="en-US" dirty="0" smtClean="0"/>
              <a:t>The long term power of accumulation.  The improvement is not expected</a:t>
            </a:r>
            <a:r>
              <a:rPr lang="en-US" baseline="0" dirty="0" smtClean="0"/>
              <a:t> all at once.  The power is in multiple iterations, improvements upon improvements.</a:t>
            </a:r>
            <a:endParaRPr lang="en-US" dirty="0" smtClean="0"/>
          </a:p>
          <a:p>
            <a:r>
              <a:rPr lang="en-US" dirty="0" smtClean="0"/>
              <a:t>The AAR is the forum to monitor progress in generating initiatives.  The</a:t>
            </a:r>
            <a:r>
              <a:rPr lang="en-US" baseline="0" dirty="0" smtClean="0"/>
              <a:t> expectation of continuous improvement is communicated in the planning or performance commitment stage of the After Action Review.  Successes and failures in meeting performance commitments require explanation.  As managers learn the root causes of their variances, they can generate ideas for improvement.  Then, in the next measurement cycle, they can judge the success of their ideas.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14</a:t>
            </a:fld>
            <a:endParaRPr lang="en-US"/>
          </a:p>
        </p:txBody>
      </p:sp>
    </p:spTree>
    <p:extLst>
      <p:ext uri="{BB962C8B-B14F-4D97-AF65-F5344CB8AC3E}">
        <p14:creationId xmlns:p14="http://schemas.microsoft.com/office/powerpoint/2010/main" xmlns="" val="410921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Q. How would you describe the power of Continuous Improvement? A. Many</a:t>
            </a:r>
            <a:r>
              <a:rPr lang="en-US" baseline="0" dirty="0" smtClean="0"/>
              <a:t> small incremental improvements, accumulated over time.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Q.</a:t>
            </a:r>
            <a:r>
              <a:rPr lang="en-US" baseline="0" dirty="0" smtClean="0"/>
              <a:t> </a:t>
            </a:r>
            <a:r>
              <a:rPr lang="en-US" dirty="0" smtClean="0"/>
              <a:t>Where is Continuous Improvement monitored?</a:t>
            </a:r>
            <a:r>
              <a:rPr lang="en-US" baseline="0" dirty="0" smtClean="0"/>
              <a:t>  A. In the After Action Review.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15</a:t>
            </a:fld>
            <a:endParaRPr lang="en-US"/>
          </a:p>
        </p:txBody>
      </p:sp>
    </p:spTree>
    <p:extLst>
      <p:ext uri="{BB962C8B-B14F-4D97-AF65-F5344CB8AC3E}">
        <p14:creationId xmlns:p14="http://schemas.microsoft.com/office/powerpoint/2010/main" xmlns="" val="468235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2 Describe the process of stimulating Continuous Improvement and creativity</a:t>
            </a:r>
          </a:p>
          <a:p>
            <a:r>
              <a:rPr lang="en-US" dirty="0" smtClean="0"/>
              <a:t>How Do You Get Continuous Improvements? </a:t>
            </a:r>
          </a:p>
          <a:p>
            <a:r>
              <a:rPr lang="en-US" dirty="0" smtClean="0"/>
              <a:t>You ask for them</a:t>
            </a:r>
          </a:p>
          <a:p>
            <a:pPr lvl="1"/>
            <a:r>
              <a:rPr lang="en-US" dirty="0" smtClean="0"/>
              <a:t>(Why did the chicken cross the road?)</a:t>
            </a:r>
            <a:r>
              <a:rPr lang="en-US" baseline="0" dirty="0" smtClean="0"/>
              <a:t>  The answer may be obvious, but you won’t get it unless you ask for it.  </a:t>
            </a:r>
            <a:endParaRPr lang="en-US" dirty="0" smtClean="0"/>
          </a:p>
          <a:p>
            <a:r>
              <a:rPr lang="en-US" dirty="0" smtClean="0"/>
              <a:t>You reward them.  Rewards don’t have to be huge.  It</a:t>
            </a:r>
            <a:r>
              <a:rPr lang="en-US" baseline="0" dirty="0" smtClean="0"/>
              <a:t> could be s</a:t>
            </a:r>
            <a:r>
              <a:rPr lang="en-US" dirty="0" smtClean="0"/>
              <a:t>omething</a:t>
            </a:r>
            <a:r>
              <a:rPr lang="en-US" baseline="0" dirty="0" smtClean="0"/>
              <a:t> as simple as a gold star.  When an employee gets 10 gold stars, they get treated to lunch.  Positive reinforcement should come for generating the initiative, without making a value judgment about the level of improvement that will come from the initiative.  Many employee suggestion programs fail to generate positive results because the chance of a suggestion being implemented is small.  (The low probability of approval makes the expected value of the suggestion very low.)</a:t>
            </a:r>
          </a:p>
          <a:p>
            <a:endParaRPr lang="en-US" dirty="0" smtClean="0"/>
          </a:p>
          <a:p>
            <a:r>
              <a:rPr lang="en-US" dirty="0" smtClean="0"/>
              <a:t>You expect them.  One of the secrets behind the success of the 3M company is that employees are expected to generate innovations.</a:t>
            </a:r>
            <a:r>
              <a:rPr lang="en-US" baseline="0" dirty="0" smtClean="0"/>
              <a:t>  The idea for the popular Post It notes came from just this expectation. When the idea was first generated, no one had any idea of how it would be used or even if it would be used.  But because innovation was expected, the Post It note came to be. </a:t>
            </a:r>
          </a:p>
          <a:p>
            <a:endParaRPr lang="en-US" dirty="0" smtClean="0"/>
          </a:p>
          <a:p>
            <a:r>
              <a:rPr lang="en-US" dirty="0" smtClean="0"/>
              <a:t>You build a team that knows continuous improvement is expected.  It’s just part of the job. </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16</a:t>
            </a:fld>
            <a:endParaRPr lang="en-US"/>
          </a:p>
        </p:txBody>
      </p:sp>
    </p:spTree>
    <p:extLst>
      <p:ext uri="{BB962C8B-B14F-4D97-AF65-F5344CB8AC3E}">
        <p14:creationId xmlns:p14="http://schemas.microsoft.com/office/powerpoint/2010/main" xmlns="" val="646180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2 Describe the process of stimulating Continuous Improvement and creativity</a:t>
            </a:r>
          </a:p>
          <a:p>
            <a:pPr>
              <a:lnSpc>
                <a:spcPct val="90000"/>
              </a:lnSpc>
            </a:pPr>
            <a:endParaRPr lang="en-US" dirty="0" smtClean="0"/>
          </a:p>
          <a:p>
            <a:pPr>
              <a:lnSpc>
                <a:spcPct val="90000"/>
              </a:lnSpc>
            </a:pPr>
            <a:r>
              <a:rPr lang="en-US" dirty="0" smtClean="0"/>
              <a:t>“What you have done is unleash the creativity of your people”</a:t>
            </a:r>
          </a:p>
          <a:p>
            <a:pPr marL="457200" marR="0" lvl="1" indent="0" algn="l" defTabSz="914400" rtl="0" eaLnBrk="1" fontAlgn="base" latinLnBrk="0" hangingPunct="1">
              <a:lnSpc>
                <a:spcPct val="90000"/>
              </a:lnSpc>
              <a:spcBef>
                <a:spcPct val="30000"/>
              </a:spcBef>
              <a:spcAft>
                <a:spcPct val="0"/>
              </a:spcAft>
              <a:buClrTx/>
              <a:buSzTx/>
              <a:buFontTx/>
              <a:buNone/>
              <a:tabLst/>
              <a:defRPr/>
            </a:pPr>
            <a:r>
              <a:rPr lang="en-US" dirty="0" smtClean="0"/>
              <a:t>HQDA staff officer after CSA review before</a:t>
            </a:r>
            <a:r>
              <a:rPr lang="en-US" baseline="0" dirty="0" smtClean="0"/>
              <a:t> former </a:t>
            </a:r>
            <a:r>
              <a:rPr lang="en-US" dirty="0" smtClean="0"/>
              <a:t>Chief</a:t>
            </a:r>
            <a:r>
              <a:rPr lang="en-US" baseline="0" dirty="0" smtClean="0"/>
              <a:t> of Staff of the Army Gen. Dennis Reimer.</a:t>
            </a:r>
            <a:r>
              <a:rPr lang="en-US" dirty="0" smtClean="0"/>
              <a:t> </a:t>
            </a:r>
          </a:p>
          <a:p>
            <a:pPr lvl="1">
              <a:lnSpc>
                <a:spcPct val="90000"/>
              </a:lnSpc>
            </a:pPr>
            <a:endParaRPr lang="en-US" dirty="0" smtClean="0"/>
          </a:p>
          <a:p>
            <a:pPr>
              <a:lnSpc>
                <a:spcPct val="90000"/>
              </a:lnSpc>
            </a:pPr>
            <a:r>
              <a:rPr lang="en-US" dirty="0" smtClean="0"/>
              <a:t>Think about it.  Who knows best how to fix a problem?</a:t>
            </a:r>
          </a:p>
          <a:p>
            <a:pPr lvl="1">
              <a:lnSpc>
                <a:spcPct val="90000"/>
              </a:lnSpc>
            </a:pPr>
            <a:r>
              <a:rPr lang="en-US" dirty="0" smtClean="0"/>
              <a:t>Congress? Auditors? HQ staff? OR, The person who lives with the problem?  This is really a no brainer.  Of</a:t>
            </a:r>
            <a:r>
              <a:rPr lang="en-US" baseline="0" dirty="0" smtClean="0"/>
              <a:t> course, the person who lives with the problem is the one who would know best.  On the other hand, top down “solutions” seem to be the norm.  Legislation, rules, or regulations are no substitute for, and may even hinder creative solutions from employees who want to do a good job. </a:t>
            </a:r>
            <a:endParaRPr lang="en-US" b="0"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17</a:t>
            </a:fld>
            <a:endParaRPr lang="en-US"/>
          </a:p>
        </p:txBody>
      </p:sp>
    </p:spTree>
    <p:extLst>
      <p:ext uri="{BB962C8B-B14F-4D97-AF65-F5344CB8AC3E}">
        <p14:creationId xmlns:p14="http://schemas.microsoft.com/office/powerpoint/2010/main" xmlns="" val="3203883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2 Describe the process of stimulating Continuous Improvement and creativity</a:t>
            </a:r>
          </a:p>
          <a:p>
            <a:r>
              <a:rPr lang="en-US" dirty="0" smtClean="0"/>
              <a:t>Here</a:t>
            </a:r>
            <a:r>
              <a:rPr lang="en-US" baseline="0" dirty="0" smtClean="0"/>
              <a:t> are some of the areas where improvements can be made:</a:t>
            </a:r>
          </a:p>
          <a:p>
            <a:endParaRPr lang="en-US" dirty="0" smtClean="0"/>
          </a:p>
          <a:p>
            <a:r>
              <a:rPr lang="en-US" dirty="0" smtClean="0"/>
              <a:t>Shedding activities no longer needed.  Just because something has been</a:t>
            </a:r>
            <a:r>
              <a:rPr lang="en-US" baseline="0" dirty="0" smtClean="0"/>
              <a:t> done in the past doesn’t mean it is still necessary.  This may seem obvious, but there are many examples to the contrary.  According to Ted </a:t>
            </a:r>
            <a:r>
              <a:rPr lang="en-US" baseline="0" dirty="0" err="1" smtClean="0"/>
              <a:t>Gaebler</a:t>
            </a:r>
            <a:r>
              <a:rPr lang="en-US" baseline="0" dirty="0" smtClean="0"/>
              <a:t> </a:t>
            </a:r>
            <a:r>
              <a:rPr lang="en-US" i="1" u="sng" baseline="0" dirty="0" smtClean="0"/>
              <a:t>Reinventing Government</a:t>
            </a:r>
            <a:r>
              <a:rPr lang="en-US" i="0" u="none" baseline="0" dirty="0" smtClean="0"/>
              <a:t>: In 1803 the British created a detachment to stand on the cliffs of Dover and watch for Napoleon.  In 1927 they finally quit funding it.  It took more than 100 years to shed this activity.  </a:t>
            </a:r>
            <a:endParaRPr lang="en-US" dirty="0" smtClean="0"/>
          </a:p>
          <a:p>
            <a:endParaRPr lang="en-US" dirty="0" smtClean="0"/>
          </a:p>
          <a:p>
            <a:r>
              <a:rPr lang="en-US" dirty="0" smtClean="0"/>
              <a:t>Resizing service levels to current needs.  Again, this</a:t>
            </a:r>
            <a:r>
              <a:rPr lang="en-US" baseline="0" dirty="0" smtClean="0"/>
              <a:t> may seem obvious, but support services don’t necessarily change in response to changes in the mission.  </a:t>
            </a:r>
            <a:endParaRPr lang="en-US" dirty="0" smtClean="0"/>
          </a:p>
          <a:p>
            <a:endParaRPr lang="en-US" dirty="0" smtClean="0"/>
          </a:p>
          <a:p>
            <a:r>
              <a:rPr lang="en-US" dirty="0" smtClean="0"/>
              <a:t>Eliminating redundancies</a:t>
            </a:r>
            <a:r>
              <a:rPr lang="en-US" baseline="0" dirty="0" smtClean="0"/>
              <a:t> and r</a:t>
            </a:r>
            <a:r>
              <a:rPr lang="en-US" dirty="0" smtClean="0"/>
              <a:t>edefining service levels provided.  We’ll talk</a:t>
            </a:r>
            <a:r>
              <a:rPr lang="en-US" baseline="0" dirty="0" smtClean="0"/>
              <a:t> about these in more detail later and examine some real-world examples.  </a:t>
            </a:r>
            <a:endParaRPr lang="en-US" dirty="0" smtClean="0"/>
          </a:p>
          <a:p>
            <a:endParaRPr lang="en-US" dirty="0" smtClean="0"/>
          </a:p>
          <a:p>
            <a:r>
              <a:rPr lang="en-US" dirty="0" smtClean="0"/>
              <a:t>Challenging inefficient guidance.</a:t>
            </a:r>
            <a:r>
              <a:rPr lang="en-US" baseline="0" dirty="0" smtClean="0"/>
              <a:t> Rules and regulations intended to reduce cost sometimes have the opposite effect.  </a:t>
            </a:r>
            <a:r>
              <a:rPr lang="en-US" sz="1200" b="0" i="0" u="none" strike="noStrike" kern="1200" baseline="0" dirty="0" smtClean="0">
                <a:solidFill>
                  <a:schemeClr val="tx1"/>
                </a:solidFill>
                <a:latin typeface="Times New Roman" pitchFamily="18" charset="0"/>
                <a:ea typeface="+mn-ea"/>
                <a:cs typeface="+mn-cs"/>
              </a:rPr>
              <a:t>For example, attempts to lower cost by restricting headcount can result in more costly contracting for services.  </a:t>
            </a:r>
            <a:endParaRPr lang="en-US" dirty="0" smtClean="0"/>
          </a:p>
          <a:p>
            <a:endParaRPr lang="en-US" dirty="0" smtClean="0"/>
          </a:p>
          <a:p>
            <a:r>
              <a:rPr lang="en-US" dirty="0" smtClean="0"/>
              <a:t>Lastly, removing deadwood.</a:t>
            </a:r>
          </a:p>
          <a:p>
            <a:endParaRPr lang="en-US" dirty="0" smtClean="0"/>
          </a:p>
          <a:p>
            <a:r>
              <a:rPr lang="en-US" dirty="0" smtClean="0"/>
              <a:t>It</a:t>
            </a:r>
            <a:r>
              <a:rPr lang="en-US" baseline="0" dirty="0" smtClean="0"/>
              <a:t> is the individuals who live with these issues on a daily basis who know what activities are no longer needed or what is inefficient or redundant.  Creating the expectation for continuous improvement will empower employees to bring these opportunities to light.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18</a:t>
            </a:fld>
            <a:endParaRPr lang="en-US"/>
          </a:p>
        </p:txBody>
      </p:sp>
    </p:spTree>
    <p:extLst>
      <p:ext uri="{BB962C8B-B14F-4D97-AF65-F5344CB8AC3E}">
        <p14:creationId xmlns:p14="http://schemas.microsoft.com/office/powerpoint/2010/main" xmlns="" val="2471515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What are two ways of achieving Continuous Improvement initiatives? </a:t>
            </a:r>
          </a:p>
          <a:p>
            <a:r>
              <a:rPr lang="en-US" dirty="0" smtClean="0"/>
              <a:t>A. Any of the following:</a:t>
            </a:r>
          </a:p>
          <a:p>
            <a:r>
              <a:rPr lang="en-US" dirty="0" smtClean="0"/>
              <a:t>Ask for them, </a:t>
            </a:r>
          </a:p>
          <a:p>
            <a:r>
              <a:rPr lang="en-US" dirty="0" smtClean="0"/>
              <a:t>Reward them, </a:t>
            </a:r>
          </a:p>
          <a:p>
            <a:r>
              <a:rPr lang="en-US" dirty="0" smtClean="0"/>
              <a:t>Expect them</a:t>
            </a:r>
          </a:p>
          <a:p>
            <a:endParaRPr lang="en-US" dirty="0" smtClean="0"/>
          </a:p>
          <a:p>
            <a:r>
              <a:rPr lang="en-US" dirty="0" smtClean="0"/>
              <a:t>Q. What are three opportunities for Continuous Improvement? </a:t>
            </a:r>
          </a:p>
          <a:p>
            <a:r>
              <a:rPr lang="en-US" dirty="0" smtClean="0"/>
              <a:t>A. Any</a:t>
            </a:r>
            <a:r>
              <a:rPr lang="en-US" baseline="0" dirty="0" smtClean="0"/>
              <a:t> of the following:</a:t>
            </a:r>
          </a:p>
          <a:p>
            <a:r>
              <a:rPr lang="en-US" dirty="0" smtClean="0"/>
              <a:t>Shed unneeded</a:t>
            </a:r>
            <a:r>
              <a:rPr lang="en-US" baseline="0" dirty="0" smtClean="0"/>
              <a:t> activities, </a:t>
            </a:r>
          </a:p>
          <a:p>
            <a:r>
              <a:rPr lang="en-US" baseline="0" dirty="0" smtClean="0"/>
              <a:t>Resize service levels, </a:t>
            </a:r>
          </a:p>
          <a:p>
            <a:r>
              <a:rPr lang="en-US" baseline="0" dirty="0" smtClean="0"/>
              <a:t>Eliminate Redundancies, </a:t>
            </a:r>
          </a:p>
          <a:p>
            <a:r>
              <a:rPr lang="en-US" baseline="0" dirty="0" smtClean="0"/>
              <a:t>Redefine service levels, </a:t>
            </a:r>
          </a:p>
          <a:p>
            <a:r>
              <a:rPr lang="en-US" baseline="0" dirty="0" smtClean="0"/>
              <a:t>Challenge inefficient guidance, </a:t>
            </a:r>
          </a:p>
          <a:p>
            <a:r>
              <a:rPr lang="en-US" baseline="0" dirty="0" smtClean="0"/>
              <a:t>Remove deadwood. </a:t>
            </a:r>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19</a:t>
            </a:fld>
            <a:endParaRPr lang="en-US"/>
          </a:p>
        </p:txBody>
      </p:sp>
    </p:spTree>
    <p:extLst>
      <p:ext uri="{BB962C8B-B14F-4D97-AF65-F5344CB8AC3E}">
        <p14:creationId xmlns:p14="http://schemas.microsoft.com/office/powerpoint/2010/main" xmlns="" val="46823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Motivator</a:t>
            </a:r>
          </a:p>
          <a:p>
            <a:r>
              <a:rPr lang="en-US" dirty="0" smtClean="0"/>
              <a:t>Which Would You Rather Have?</a:t>
            </a:r>
          </a:p>
          <a:p>
            <a:r>
              <a:rPr lang="en-US" dirty="0" smtClean="0"/>
              <a:t>A million dollars today</a:t>
            </a:r>
            <a:endParaRPr lang="en-US" baseline="0" dirty="0" smtClean="0"/>
          </a:p>
          <a:p>
            <a:r>
              <a:rPr lang="en-US" baseline="0" dirty="0" smtClean="0"/>
              <a:t>-or-</a:t>
            </a:r>
            <a:endParaRPr lang="en-US" dirty="0" smtClean="0"/>
          </a:p>
          <a:p>
            <a:r>
              <a:rPr lang="en-US" dirty="0" smtClean="0"/>
              <a:t>A penny today plus twice the previous day’s input for a month?</a:t>
            </a:r>
          </a:p>
          <a:p>
            <a:r>
              <a:rPr lang="en-US" dirty="0" smtClean="0"/>
              <a:t> </a:t>
            </a:r>
            <a:r>
              <a:rPr lang="en-US" sz="1050" dirty="0" smtClean="0">
                <a:solidFill>
                  <a:schemeClr val="tx1"/>
                </a:solidFill>
              </a:rPr>
              <a:t>(i.e. 2 cents tomorrow, 4 cents the next day, etc.) </a:t>
            </a:r>
            <a:endParaRPr lang="en-US" dirty="0" smtClean="0">
              <a:solidFill>
                <a:schemeClr val="tx1"/>
              </a:solidFill>
            </a:endParaRPr>
          </a:p>
          <a:p>
            <a:r>
              <a:rPr lang="en-US" dirty="0" smtClean="0"/>
              <a:t>Quick, without doing the math…Which is better?</a:t>
            </a:r>
          </a:p>
          <a:p>
            <a:r>
              <a:rPr lang="en-US" dirty="0" smtClean="0"/>
              <a:t>This</a:t>
            </a:r>
            <a:r>
              <a:rPr lang="en-US" baseline="0" dirty="0" smtClean="0"/>
              <a:t> simple illustration demonstrates the power of compounding or continuous improvement.  </a:t>
            </a:r>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a:t>
            </a:fld>
            <a:endParaRPr lang="en-US"/>
          </a:p>
        </p:txBody>
      </p:sp>
    </p:spTree>
    <p:extLst>
      <p:ext uri="{BB962C8B-B14F-4D97-AF65-F5344CB8AC3E}">
        <p14:creationId xmlns:p14="http://schemas.microsoft.com/office/powerpoint/2010/main" xmlns="" val="1497032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endParaRPr lang="en-US" dirty="0" smtClean="0"/>
          </a:p>
          <a:p>
            <a:r>
              <a:rPr lang="en-US" dirty="0" smtClean="0"/>
              <a:t>Shedding</a:t>
            </a:r>
            <a:r>
              <a:rPr lang="en-US" baseline="0" dirty="0" smtClean="0"/>
              <a:t> Unneeded Activities: </a:t>
            </a:r>
          </a:p>
          <a:p>
            <a:r>
              <a:rPr lang="en-US" dirty="0" smtClean="0"/>
              <a:t>Organizational inertia tends to institutionalize services once started, just like the detachment guarding the cliffs</a:t>
            </a:r>
            <a:r>
              <a:rPr lang="en-US" baseline="0" dirty="0" smtClean="0"/>
              <a:t> of Dover from Napoleon.  </a:t>
            </a:r>
            <a:endParaRPr lang="en-US" dirty="0" smtClean="0"/>
          </a:p>
          <a:p>
            <a:pPr lvl="1"/>
            <a:r>
              <a:rPr lang="en-US" dirty="0" smtClean="0"/>
              <a:t>No clear mechanism exists to reassess the requirement</a:t>
            </a:r>
            <a:r>
              <a:rPr lang="en-US" baseline="0" dirty="0" smtClean="0"/>
              <a:t> for service.  Whose job is it to re-assess?  How often should it be done?  No wonder services tend to continue indefinitely.  </a:t>
            </a:r>
            <a:r>
              <a:rPr lang="en-US" dirty="0" smtClean="0"/>
              <a:t> </a:t>
            </a:r>
          </a:p>
          <a:p>
            <a:pPr lvl="1"/>
            <a:r>
              <a:rPr lang="en-US" dirty="0" smtClean="0"/>
              <a:t>This results in continuance of non essential tasks while sometimes cutting essential.  </a:t>
            </a:r>
          </a:p>
          <a:p>
            <a:endParaRPr lang="en-US" dirty="0" smtClean="0"/>
          </a:p>
          <a:p>
            <a:r>
              <a:rPr lang="en-US" dirty="0" smtClean="0"/>
              <a:t>Example from Fort Huachuca. </a:t>
            </a:r>
            <a:r>
              <a:rPr lang="en-US" sz="1200" b="0" i="0" u="none" strike="noStrike" kern="1200" baseline="0" dirty="0" smtClean="0">
                <a:solidFill>
                  <a:schemeClr val="tx1"/>
                </a:solidFill>
                <a:latin typeface="Times New Roman" pitchFamily="18" charset="0"/>
                <a:ea typeface="+mn-ea"/>
                <a:cs typeface="+mn-cs"/>
              </a:rPr>
              <a:t>Fort Huachuca had several examples of success in this area.  One was in the Directorate of Information Services.  Computer systems have a tendency towards immortality if nobody is pushing for cost reduction. Reviewing current needs for several systems that had outlived their original purposes resulted in hundreds of thousands of dollars of savings per year. </a:t>
            </a:r>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20</a:t>
            </a:fld>
            <a:endParaRPr lang="en-US"/>
          </a:p>
        </p:txBody>
      </p:sp>
    </p:spTree>
    <p:extLst>
      <p:ext uri="{BB962C8B-B14F-4D97-AF65-F5344CB8AC3E}">
        <p14:creationId xmlns:p14="http://schemas.microsoft.com/office/powerpoint/2010/main" xmlns="" val="3035057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p:cNvSpPr>
            <a:spLocks noGrp="1" noChangeArrowheads="1"/>
          </p:cNvSpPr>
          <p:nvPr>
            <p:ph type="sldNum" sz="quarter" idx="5"/>
          </p:nvPr>
        </p:nvSpPr>
        <p:spPr>
          <a:ln/>
        </p:spPr>
        <p:txBody>
          <a:bodyPr/>
          <a:lstStyle/>
          <a:p>
            <a:fld id="{0E87912B-DBC7-4BAF-9842-B6D63A3F9802}" type="slidenum">
              <a:rPr lang="en-US"/>
              <a:pPr/>
              <a:t>21</a:t>
            </a:fld>
            <a:endParaRPr lang="en-US"/>
          </a:p>
        </p:txBody>
      </p:sp>
      <p:sp>
        <p:nvSpPr>
          <p:cNvPr id="10242" name="Rectangle 2"/>
          <p:cNvSpPr>
            <a:spLocks noChangeArrowheads="1"/>
          </p:cNvSpPr>
          <p:nvPr/>
        </p:nvSpPr>
        <p:spPr bwMode="auto">
          <a:xfrm>
            <a:off x="3886200" y="-1588"/>
            <a:ext cx="2971800" cy="458788"/>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886200" y="8685213"/>
            <a:ext cx="2971800" cy="458787"/>
          </a:xfrm>
          <a:prstGeom prst="rect">
            <a:avLst/>
          </a:prstGeom>
          <a:noFill/>
          <a:ln w="9525">
            <a:noFill/>
            <a:miter lim="800000"/>
            <a:headEnd/>
            <a:tailEnd/>
          </a:ln>
          <a:effectLst/>
        </p:spPr>
        <p:txBody>
          <a:bodyPr lIns="19050" tIns="0" rIns="19050" bIns="0" anchor="b"/>
          <a:lstStyle/>
          <a:p>
            <a:pPr algn="r"/>
            <a:r>
              <a:rPr lang="en-US" sz="1000" b="0" i="1">
                <a:solidFill>
                  <a:schemeClr val="tx1"/>
                </a:solidFill>
              </a:rPr>
              <a:t>17</a:t>
            </a:r>
          </a:p>
        </p:txBody>
      </p:sp>
      <p:sp>
        <p:nvSpPr>
          <p:cNvPr id="10244" name="Rectangle 4"/>
          <p:cNvSpPr>
            <a:spLocks noChangeArrowheads="1"/>
          </p:cNvSpPr>
          <p:nvPr/>
        </p:nvSpPr>
        <p:spPr bwMode="auto">
          <a:xfrm>
            <a:off x="0" y="8685213"/>
            <a:ext cx="2971800" cy="458787"/>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1588"/>
            <a:ext cx="2971800" cy="458788"/>
          </a:xfrm>
          <a:prstGeom prst="rect">
            <a:avLst/>
          </a:prstGeom>
          <a:noFill/>
          <a:ln w="9525">
            <a:noFill/>
            <a:miter lim="800000"/>
            <a:headEnd/>
            <a:tailEnd/>
          </a:ln>
          <a:effectLst/>
        </p:spPr>
        <p:txBody>
          <a:bodyPr wrap="none" anchor="ctr"/>
          <a:lstStyle/>
          <a:p>
            <a:endParaRPr lang="en-US"/>
          </a:p>
        </p:txBody>
      </p:sp>
      <p:sp>
        <p:nvSpPr>
          <p:cNvPr id="10246" name="Rectangle 6"/>
          <p:cNvSpPr>
            <a:spLocks noChangeArrowheads="1"/>
          </p:cNvSpPr>
          <p:nvPr/>
        </p:nvSpPr>
        <p:spPr bwMode="auto">
          <a:xfrm>
            <a:off x="3886200" y="-1588"/>
            <a:ext cx="2971800" cy="457201"/>
          </a:xfrm>
          <a:prstGeom prst="rect">
            <a:avLst/>
          </a:prstGeom>
          <a:noFill/>
          <a:ln w="9525">
            <a:noFill/>
            <a:miter lim="800000"/>
            <a:headEnd/>
            <a:tailEnd/>
          </a:ln>
          <a:effectLst/>
        </p:spPr>
        <p:txBody>
          <a:bodyPr wrap="none" anchor="ctr"/>
          <a:lstStyle/>
          <a:p>
            <a:endParaRPr lang="en-US"/>
          </a:p>
        </p:txBody>
      </p:sp>
      <p:sp>
        <p:nvSpPr>
          <p:cNvPr id="10247" name="Rectangle 7"/>
          <p:cNvSpPr>
            <a:spLocks noChangeArrowheads="1"/>
          </p:cNvSpPr>
          <p:nvPr/>
        </p:nvSpPr>
        <p:spPr bwMode="auto">
          <a:xfrm>
            <a:off x="3886200" y="8683625"/>
            <a:ext cx="2971800" cy="460375"/>
          </a:xfrm>
          <a:prstGeom prst="rect">
            <a:avLst/>
          </a:prstGeom>
          <a:noFill/>
          <a:ln w="9525">
            <a:noFill/>
            <a:miter lim="800000"/>
            <a:headEnd/>
            <a:tailEnd/>
          </a:ln>
          <a:effectLst/>
        </p:spPr>
        <p:txBody>
          <a:bodyPr lIns="19050" tIns="0" rIns="19050" bIns="0" anchor="b"/>
          <a:lstStyle/>
          <a:p>
            <a:pPr algn="r"/>
            <a:r>
              <a:rPr lang="en-US" sz="1000" b="0" i="1">
                <a:solidFill>
                  <a:schemeClr val="tx1"/>
                </a:solidFill>
              </a:rPr>
              <a:t>17</a:t>
            </a:r>
          </a:p>
        </p:txBody>
      </p:sp>
      <p:sp>
        <p:nvSpPr>
          <p:cNvPr id="10248" name="Rectangle 8"/>
          <p:cNvSpPr>
            <a:spLocks noChangeArrowheads="1"/>
          </p:cNvSpPr>
          <p:nvPr/>
        </p:nvSpPr>
        <p:spPr bwMode="auto">
          <a:xfrm>
            <a:off x="0" y="8683625"/>
            <a:ext cx="2971800" cy="460375"/>
          </a:xfrm>
          <a:prstGeom prst="rect">
            <a:avLst/>
          </a:prstGeom>
          <a:noFill/>
          <a:ln w="9525">
            <a:noFill/>
            <a:miter lim="800000"/>
            <a:headEnd/>
            <a:tailEnd/>
          </a:ln>
          <a:effectLst/>
        </p:spPr>
        <p:txBody>
          <a:bodyPr wrap="none" anchor="ctr"/>
          <a:lstStyle/>
          <a:p>
            <a:endParaRPr lang="en-US"/>
          </a:p>
        </p:txBody>
      </p:sp>
      <p:sp>
        <p:nvSpPr>
          <p:cNvPr id="10249" name="Rectangle 9"/>
          <p:cNvSpPr>
            <a:spLocks noChangeArrowheads="1"/>
          </p:cNvSpPr>
          <p:nvPr/>
        </p:nvSpPr>
        <p:spPr bwMode="auto">
          <a:xfrm>
            <a:off x="0" y="-1588"/>
            <a:ext cx="2971800" cy="457201"/>
          </a:xfrm>
          <a:prstGeom prst="rect">
            <a:avLst/>
          </a:prstGeom>
          <a:noFill/>
          <a:ln w="9525">
            <a:noFill/>
            <a:miter lim="800000"/>
            <a:headEnd/>
            <a:tailEnd/>
          </a:ln>
          <a:effectLst/>
        </p:spPr>
        <p:txBody>
          <a:bodyPr wrap="none" anchor="ctr"/>
          <a:lstStyle/>
          <a:p>
            <a:endParaRPr lang="en-US"/>
          </a:p>
        </p:txBody>
      </p:sp>
      <p:sp>
        <p:nvSpPr>
          <p:cNvPr id="10250" name="Rectangle 10"/>
          <p:cNvSpPr>
            <a:spLocks noChangeArrowheads="1"/>
          </p:cNvSpPr>
          <p:nvPr/>
        </p:nvSpPr>
        <p:spPr bwMode="auto">
          <a:xfrm>
            <a:off x="3886200" y="-1588"/>
            <a:ext cx="2971800" cy="457201"/>
          </a:xfrm>
          <a:prstGeom prst="rect">
            <a:avLst/>
          </a:prstGeom>
          <a:noFill/>
          <a:ln w="9525">
            <a:noFill/>
            <a:miter lim="800000"/>
            <a:headEnd/>
            <a:tailEnd/>
          </a:ln>
          <a:effectLst/>
        </p:spPr>
        <p:txBody>
          <a:bodyPr wrap="none" anchor="ctr"/>
          <a:lstStyle/>
          <a:p>
            <a:endParaRPr lang="en-US"/>
          </a:p>
        </p:txBody>
      </p:sp>
      <p:sp>
        <p:nvSpPr>
          <p:cNvPr id="10251" name="Rectangle 11"/>
          <p:cNvSpPr>
            <a:spLocks noChangeArrowheads="1"/>
          </p:cNvSpPr>
          <p:nvPr/>
        </p:nvSpPr>
        <p:spPr bwMode="auto">
          <a:xfrm>
            <a:off x="3886200" y="8683625"/>
            <a:ext cx="2971800" cy="460375"/>
          </a:xfrm>
          <a:prstGeom prst="rect">
            <a:avLst/>
          </a:prstGeom>
          <a:noFill/>
          <a:ln w="9525">
            <a:noFill/>
            <a:miter lim="800000"/>
            <a:headEnd/>
            <a:tailEnd/>
          </a:ln>
          <a:effectLst/>
        </p:spPr>
        <p:txBody>
          <a:bodyPr lIns="19050" tIns="0" rIns="19050" bIns="0" anchor="b"/>
          <a:lstStyle/>
          <a:p>
            <a:pPr algn="r"/>
            <a:r>
              <a:rPr lang="en-US" sz="1000" b="0" i="1">
                <a:solidFill>
                  <a:schemeClr val="tx1"/>
                </a:solidFill>
              </a:rPr>
              <a:t>14</a:t>
            </a:r>
          </a:p>
        </p:txBody>
      </p:sp>
      <p:sp>
        <p:nvSpPr>
          <p:cNvPr id="10252" name="Rectangle 12"/>
          <p:cNvSpPr>
            <a:spLocks noChangeArrowheads="1"/>
          </p:cNvSpPr>
          <p:nvPr/>
        </p:nvSpPr>
        <p:spPr bwMode="auto">
          <a:xfrm>
            <a:off x="0" y="8683625"/>
            <a:ext cx="2971800" cy="460375"/>
          </a:xfrm>
          <a:prstGeom prst="rect">
            <a:avLst/>
          </a:prstGeom>
          <a:noFill/>
          <a:ln w="9525">
            <a:noFill/>
            <a:miter lim="800000"/>
            <a:headEnd/>
            <a:tailEnd/>
          </a:ln>
          <a:effectLst/>
        </p:spPr>
        <p:txBody>
          <a:bodyPr wrap="none" anchor="ctr"/>
          <a:lstStyle/>
          <a:p>
            <a:endParaRPr lang="en-US"/>
          </a:p>
        </p:txBody>
      </p:sp>
      <p:sp>
        <p:nvSpPr>
          <p:cNvPr id="10253" name="Rectangle 13"/>
          <p:cNvSpPr>
            <a:spLocks noChangeArrowheads="1"/>
          </p:cNvSpPr>
          <p:nvPr/>
        </p:nvSpPr>
        <p:spPr bwMode="auto">
          <a:xfrm>
            <a:off x="0" y="-1588"/>
            <a:ext cx="2971800" cy="457201"/>
          </a:xfrm>
          <a:prstGeom prst="rect">
            <a:avLst/>
          </a:prstGeom>
          <a:noFill/>
          <a:ln w="9525">
            <a:noFill/>
            <a:miter lim="800000"/>
            <a:headEnd/>
            <a:tailEnd/>
          </a:ln>
          <a:effectLst/>
        </p:spPr>
        <p:txBody>
          <a:bodyPr wrap="none" anchor="ctr"/>
          <a:lstStyle/>
          <a:p>
            <a:endParaRPr lang="en-US"/>
          </a:p>
        </p:txBody>
      </p:sp>
      <p:sp>
        <p:nvSpPr>
          <p:cNvPr id="10254" name="Rectangle 14"/>
          <p:cNvSpPr>
            <a:spLocks noGrp="1" noRot="1" noChangeAspect="1" noChangeArrowheads="1"/>
          </p:cNvSpPr>
          <p:nvPr>
            <p:ph type="sldImg"/>
          </p:nvPr>
        </p:nvSpPr>
        <p:spPr bwMode="auto">
          <a:xfrm>
            <a:off x="1149350" y="690563"/>
            <a:ext cx="4557713" cy="3417887"/>
          </a:xfrm>
          <a:prstGeom prst="rect">
            <a:avLst/>
          </a:prstGeom>
          <a:noFill/>
          <a:ln w="12700" cap="flat">
            <a:solidFill>
              <a:schemeClr val="tx1"/>
            </a:solidFill>
            <a:miter lim="800000"/>
            <a:headEnd/>
            <a:tailEnd/>
          </a:ln>
        </p:spPr>
      </p:sp>
      <p:sp>
        <p:nvSpPr>
          <p:cNvPr id="10255" name="Rectangle 15"/>
          <p:cNvSpPr>
            <a:spLocks noGrp="1" noChangeArrowheads="1"/>
          </p:cNvSpPr>
          <p:nvPr>
            <p:ph type="body" idx="1"/>
          </p:nvPr>
        </p:nvSpPr>
        <p:spPr bwMode="auto">
          <a:xfrm>
            <a:off x="914400" y="4340225"/>
            <a:ext cx="5029200" cy="4116388"/>
          </a:xfrm>
          <a:prstGeom prst="rect">
            <a:avLst/>
          </a:prstGeom>
          <a:noFill/>
          <a:ln>
            <a:miter lim="800000"/>
            <a:headEnd/>
            <a:tailEnd/>
          </a:ln>
        </p:spPr>
        <p:txBody>
          <a:bodyPr lIns="92075" tIns="46038" rIns="92075" bIns="46038"/>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Here</a:t>
            </a:r>
            <a:r>
              <a:rPr lang="en-US" baseline="0" dirty="0" smtClean="0"/>
              <a:t> is example of another cost reduction initiative at Ft. Huachuca that was presented in an After Action Review briefing. Notice that this is an example of a W3 (Who, What, When) Action Item, although the responsible manager’s name has been removed from this slide for privacy reasons.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 DOL (Directorate of Logistics)</a:t>
            </a:r>
            <a:r>
              <a:rPr lang="en-US" dirty="0" smtClean="0"/>
              <a:t> </a:t>
            </a:r>
            <a:r>
              <a:rPr lang="en-US" dirty="0"/>
              <a:t>Contractor, Brown and Root Services </a:t>
            </a:r>
            <a:r>
              <a:rPr lang="en-US" dirty="0" smtClean="0"/>
              <a:t>Corp., </a:t>
            </a:r>
            <a:r>
              <a:rPr lang="en-US" dirty="0"/>
              <a:t>proposed </a:t>
            </a:r>
            <a:r>
              <a:rPr lang="en-US" dirty="0" smtClean="0"/>
              <a:t>eliminating one full-time position </a:t>
            </a:r>
            <a:r>
              <a:rPr lang="en-US" dirty="0"/>
              <a:t>that maintained property accountability at a level </a:t>
            </a:r>
            <a:r>
              <a:rPr lang="en-US" dirty="0" smtClean="0"/>
              <a:t>of</a:t>
            </a:r>
            <a:r>
              <a:rPr lang="en-US" baseline="0" dirty="0" smtClean="0"/>
              <a:t> </a:t>
            </a:r>
            <a:r>
              <a:rPr lang="en-US" dirty="0" smtClean="0"/>
              <a:t>much </a:t>
            </a:r>
            <a:r>
              <a:rPr lang="en-US" dirty="0"/>
              <a:t>more detail than </a:t>
            </a:r>
            <a:r>
              <a:rPr lang="en-US" dirty="0" smtClean="0"/>
              <a:t>was required </a:t>
            </a:r>
            <a:r>
              <a:rPr lang="en-US" dirty="0"/>
              <a:t>for government managers / soldiers</a:t>
            </a:r>
            <a:r>
              <a:rPr lang="en-US" dirty="0" smtClean="0"/>
              <a:t>. The service had been written into the contract, but was no longer needed.  </a:t>
            </a:r>
            <a:r>
              <a:rPr lang="en-US" baseline="0" dirty="0" smtClean="0"/>
              <a:t>This proposal was expected to save $23K annually.  </a:t>
            </a:r>
            <a:r>
              <a:rPr lang="en-US" dirty="0" smtClean="0"/>
              <a:t>It’s interesting that</a:t>
            </a:r>
            <a:r>
              <a:rPr lang="en-US" baseline="0" dirty="0" smtClean="0"/>
              <a:t> the contractor came up with this proposal, because it was asked for and expected.  This is an example of the individuals who live with the problem coming up with the solution.  </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endParaRPr lang="en-US" dirty="0" smtClean="0"/>
          </a:p>
          <a:p>
            <a:r>
              <a:rPr lang="en-US" dirty="0" smtClean="0"/>
              <a:t>The Garrison Commander’s response to the action:</a:t>
            </a:r>
          </a:p>
          <a:p>
            <a:pPr lvl="1"/>
            <a:r>
              <a:rPr lang="en-US" dirty="0" smtClean="0"/>
              <a:t>“You know those computers you’ve wanted for the warehouse that we couldn’t afford?  Well, thanks to your action we can now afford them.  Take $6K of the savings and get them.  I’ll take the other $17K for unfunded requirements that I have at the Garrison Level.  Great job!” </a:t>
            </a:r>
          </a:p>
          <a:p>
            <a:pPr lvl="1"/>
            <a:endParaRPr lang="en-US" dirty="0" smtClean="0"/>
          </a:p>
          <a:p>
            <a:pPr lvl="0"/>
            <a:r>
              <a:rPr lang="en-US" dirty="0" smtClean="0"/>
              <a:t>Remember, ask for them, expect them, and reward them.  This was the Garrison Commander’s</a:t>
            </a:r>
            <a:r>
              <a:rPr lang="en-US" baseline="0" dirty="0" smtClean="0"/>
              <a:t> way of rewarding the organization.  It helped the organization, and it also helped the garrison as a whole.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22</a:t>
            </a:fld>
            <a:endParaRPr lang="en-US"/>
          </a:p>
        </p:txBody>
      </p:sp>
    </p:spTree>
    <p:extLst>
      <p:ext uri="{BB962C8B-B14F-4D97-AF65-F5344CB8AC3E}">
        <p14:creationId xmlns:p14="http://schemas.microsoft.com/office/powerpoint/2010/main" xmlns="" val="2487685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aseline="0" dirty="0" smtClean="0"/>
              <a:t>Resizing Service Levels.  </a:t>
            </a:r>
          </a:p>
          <a:p>
            <a:r>
              <a:rPr lang="en-US" dirty="0" smtClean="0"/>
              <a:t>Many Missions Have Downsized </a:t>
            </a:r>
          </a:p>
          <a:p>
            <a:pPr lvl="1"/>
            <a:r>
              <a:rPr lang="en-US" dirty="0" smtClean="0"/>
              <a:t>Many Support Functions Have Not </a:t>
            </a:r>
          </a:p>
          <a:p>
            <a:r>
              <a:rPr lang="en-US" dirty="0" smtClean="0"/>
              <a:t>Examples: </a:t>
            </a:r>
          </a:p>
          <a:p>
            <a:pPr lvl="1"/>
            <a:r>
              <a:rPr lang="en-US" dirty="0" smtClean="0"/>
              <a:t>Hours of Airfield Operation at Fort Huachuca, </a:t>
            </a:r>
            <a:r>
              <a:rPr lang="en-US" sz="1200" b="0" i="0" u="none" strike="noStrike" kern="1200" baseline="0" dirty="0" smtClean="0">
                <a:solidFill>
                  <a:schemeClr val="tx1"/>
                </a:solidFill>
                <a:latin typeface="Times New Roman" pitchFamily="18" charset="0"/>
                <a:ea typeface="+mn-ea"/>
                <a:cs typeface="+mn-cs"/>
              </a:rPr>
              <a:t>The hours of operational support for refueling and runway services were based on needs that had not existed for some time. The airfield use was simply not as heavy as it had been years before. Yet, the hours of operation hadn’t changed. When the culture changed to one of continuous improvement, Fort Huachuca’s airfield operators looked at current service needs and decided that roughly 95% of the service needs could be met with 60% of the hours. This analysis convinced them that it was simply not good usage of resources to staff the extra 40% of hours to service the 5% of users that could probably adapt to the new hours of operation without difficulty. The administrative change to airfield operation hours saved a staff year or two annually.</a:t>
            </a:r>
          </a:p>
          <a:p>
            <a:pPr lvl="1"/>
            <a:endParaRPr lang="en-US" dirty="0" smtClean="0"/>
          </a:p>
          <a:p>
            <a:pPr lvl="1"/>
            <a:r>
              <a:rPr lang="en-US" dirty="0" smtClean="0"/>
              <a:t>Staffing for Ammunition Issue Point at Fort Huachuca. </a:t>
            </a:r>
            <a:r>
              <a:rPr lang="en-US" sz="1200" b="0" i="0" u="none" strike="noStrike" kern="1200" baseline="0" dirty="0" smtClean="0">
                <a:solidFill>
                  <a:schemeClr val="tx1"/>
                </a:solidFill>
                <a:latin typeface="Times New Roman" pitchFamily="18" charset="0"/>
                <a:ea typeface="+mn-ea"/>
                <a:cs typeface="+mn-cs"/>
              </a:rPr>
              <a:t>Workload was not that great, creating the opportunity to limit hours of operation (and staffing) to the level needed by customers. Ammunition suppliers were cross-trained to do warehouse operations and a significant portion of their time shifted to the more productive work. Again, the change saved a staff year or two annually.</a:t>
            </a:r>
          </a:p>
          <a:p>
            <a:pPr lvl="1"/>
            <a:endParaRPr lang="en-US" dirty="0" smtClean="0"/>
          </a:p>
          <a:p>
            <a:pPr lvl="1"/>
            <a:r>
              <a:rPr lang="en-US" dirty="0" smtClean="0"/>
              <a:t>As</a:t>
            </a:r>
            <a:r>
              <a:rPr lang="en-US" baseline="0" dirty="0" smtClean="0"/>
              <a:t> the missions change, it makes sense for support services to change as well.  It makes no sense to pay for support services while cutting mission.  </a:t>
            </a:r>
          </a:p>
          <a:p>
            <a:endParaRPr lang="en-US" sz="1200" b="0" i="0" u="none" strike="noStrike" kern="1200" baseline="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D9C17392-6E3E-47F7-840B-E56933C99CDC}" type="slidenum">
              <a:rPr lang="en-US" smtClean="0"/>
              <a:pPr/>
              <a:t>23</a:t>
            </a:fld>
            <a:endParaRPr lang="en-US"/>
          </a:p>
        </p:txBody>
      </p:sp>
    </p:spTree>
    <p:extLst>
      <p:ext uri="{BB962C8B-B14F-4D97-AF65-F5344CB8AC3E}">
        <p14:creationId xmlns:p14="http://schemas.microsoft.com/office/powerpoint/2010/main" xmlns="" val="28896341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endParaRPr lang="en-US" dirty="0" smtClean="0"/>
          </a:p>
          <a:p>
            <a:r>
              <a:rPr lang="en-US" dirty="0" smtClean="0"/>
              <a:t>Eliminate Redundancies. </a:t>
            </a:r>
          </a:p>
          <a:p>
            <a:r>
              <a:rPr lang="en-US" dirty="0" smtClean="0"/>
              <a:t>Organizations often generate a “stove pipe” approach.  Each</a:t>
            </a:r>
            <a:r>
              <a:rPr lang="en-US" baseline="0" dirty="0" smtClean="0"/>
              <a:t> organization is self contained and self sufficient, often duplicating functions.  </a:t>
            </a:r>
            <a:endParaRPr lang="en-US" dirty="0" smtClean="0"/>
          </a:p>
          <a:p>
            <a:r>
              <a:rPr lang="en-US" dirty="0" smtClean="0"/>
              <a:t>Consolidating across institutionalized boundaries can improve efficiency.  Having one motor pool, for example, or</a:t>
            </a:r>
            <a:r>
              <a:rPr lang="en-US" baseline="0" dirty="0" smtClean="0"/>
              <a:t> one supply function.  </a:t>
            </a:r>
            <a:endParaRPr lang="en-US" dirty="0" smtClean="0"/>
          </a:p>
          <a:p>
            <a:pPr lvl="1"/>
            <a:r>
              <a:rPr lang="en-US" dirty="0" smtClean="0"/>
              <a:t>Beware the danger of creating non-responsive monopolies.  (GSA perhaps?)</a:t>
            </a:r>
            <a:r>
              <a:rPr lang="en-US" baseline="0" dirty="0" smtClean="0"/>
              <a:t> </a:t>
            </a:r>
            <a:r>
              <a:rPr lang="en-US" dirty="0" smtClean="0"/>
              <a:t> The</a:t>
            </a:r>
            <a:r>
              <a:rPr lang="en-US" baseline="0" dirty="0" smtClean="0"/>
              <a:t> point is to take advantage of economies of scale and eliminate duplication of efforts. </a:t>
            </a:r>
            <a:endParaRPr lang="en-US" dirty="0" smtClean="0"/>
          </a:p>
          <a:p>
            <a:r>
              <a:rPr lang="en-US" dirty="0" smtClean="0"/>
              <a:t>We’ll look at examples from Fort Detrick and Fort Huachuca </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24</a:t>
            </a:fld>
            <a:endParaRPr lang="en-US"/>
          </a:p>
        </p:txBody>
      </p:sp>
    </p:spTree>
    <p:extLst>
      <p:ext uri="{BB962C8B-B14F-4D97-AF65-F5344CB8AC3E}">
        <p14:creationId xmlns:p14="http://schemas.microsoft.com/office/powerpoint/2010/main" xmlns="" val="4062807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endParaRPr lang="en-US" dirty="0" smtClean="0"/>
          </a:p>
          <a:p>
            <a:r>
              <a:rPr lang="en-US" dirty="0" smtClean="0"/>
              <a:t>Initiator: maintenance supervisor.  This initiative</a:t>
            </a:r>
            <a:r>
              <a:rPr lang="en-US" baseline="0" dirty="0" smtClean="0"/>
              <a:t> came from the maintenance supervisor.  </a:t>
            </a:r>
            <a:endParaRPr lang="en-US" dirty="0" smtClean="0"/>
          </a:p>
          <a:p>
            <a:r>
              <a:rPr lang="en-US" dirty="0" smtClean="0"/>
              <a:t>Description: cross train monitoring, preventive maintenance, and emergency response personnel. </a:t>
            </a:r>
            <a:r>
              <a:rPr lang="en-US" sz="1200" b="0" i="0" u="none" strike="noStrike" kern="1200" baseline="0" dirty="0" smtClean="0">
                <a:solidFill>
                  <a:schemeClr val="tx1"/>
                </a:solidFill>
                <a:latin typeface="Times New Roman" pitchFamily="18" charset="0"/>
                <a:ea typeface="+mn-ea"/>
                <a:cs typeface="+mn-cs"/>
              </a:rPr>
              <a:t>Through cross training, the Maintenance Supervisor was able to use monitoring personnel when they weren’t monitoring to perform preventive maintenance tasks that were not time sensitive. Personnel and union representatives agreed with the change. </a:t>
            </a:r>
          </a:p>
          <a:p>
            <a:endParaRPr lang="en-US" sz="1200" b="0" i="0" u="none" strike="noStrike" kern="1200" baseline="0" dirty="0" smtClean="0">
              <a:solidFill>
                <a:schemeClr val="tx1"/>
              </a:solidFill>
              <a:latin typeface="Times New Roman" pitchFamily="18" charset="0"/>
              <a:ea typeface="+mn-ea"/>
              <a:cs typeface="+mn-cs"/>
            </a:endParaRPr>
          </a:p>
          <a:p>
            <a:r>
              <a:rPr lang="en-US" dirty="0" smtClean="0"/>
              <a:t>Result: A</a:t>
            </a:r>
            <a:r>
              <a:rPr lang="en-US" baseline="0" dirty="0" smtClean="0"/>
              <a:t>chieved a </a:t>
            </a:r>
            <a:r>
              <a:rPr lang="en-US" dirty="0" smtClean="0"/>
              <a:t>savings $600K per year while increasing uptime of equipment.  </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25</a:t>
            </a:fld>
            <a:endParaRPr lang="en-US"/>
          </a:p>
        </p:txBody>
      </p:sp>
    </p:spTree>
    <p:extLst>
      <p:ext uri="{BB962C8B-B14F-4D97-AF65-F5344CB8AC3E}">
        <p14:creationId xmlns:p14="http://schemas.microsoft.com/office/powerpoint/2010/main" xmlns="" val="985561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p:cNvSpPr>
            <a:spLocks noGrp="1" noChangeArrowheads="1"/>
          </p:cNvSpPr>
          <p:nvPr>
            <p:ph type="sldNum" sz="quarter" idx="5"/>
          </p:nvPr>
        </p:nvSpPr>
        <p:spPr>
          <a:ln/>
        </p:spPr>
        <p:txBody>
          <a:bodyPr/>
          <a:lstStyle/>
          <a:p>
            <a:fld id="{A427F4C6-B4A2-4505-B224-21FD1E2D1FDF}" type="slidenum">
              <a:rPr lang="en-US"/>
              <a:pPr/>
              <a:t>26</a:t>
            </a:fld>
            <a:endParaRPr lang="en-US"/>
          </a:p>
        </p:txBody>
      </p:sp>
      <p:sp>
        <p:nvSpPr>
          <p:cNvPr id="13314" name="Rectangle 2"/>
          <p:cNvSpPr>
            <a:spLocks noChangeArrowheads="1"/>
          </p:cNvSpPr>
          <p:nvPr/>
        </p:nvSpPr>
        <p:spPr bwMode="auto">
          <a:xfrm>
            <a:off x="3886200" y="-1588"/>
            <a:ext cx="2971800" cy="458788"/>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886200" y="8685213"/>
            <a:ext cx="2971800" cy="458787"/>
          </a:xfrm>
          <a:prstGeom prst="rect">
            <a:avLst/>
          </a:prstGeom>
          <a:noFill/>
          <a:ln w="9525">
            <a:noFill/>
            <a:miter lim="800000"/>
            <a:headEnd/>
            <a:tailEnd/>
          </a:ln>
          <a:effectLst/>
        </p:spPr>
        <p:txBody>
          <a:bodyPr lIns="19050" tIns="0" rIns="19050" bIns="0" anchor="b"/>
          <a:lstStyle/>
          <a:p>
            <a:pPr algn="r"/>
            <a:r>
              <a:rPr lang="en-US" sz="1000" b="0" i="1">
                <a:solidFill>
                  <a:schemeClr val="tx1"/>
                </a:solidFill>
              </a:rPr>
              <a:t>17</a:t>
            </a:r>
          </a:p>
        </p:txBody>
      </p:sp>
      <p:sp>
        <p:nvSpPr>
          <p:cNvPr id="13316" name="Rectangle 4"/>
          <p:cNvSpPr>
            <a:spLocks noChangeArrowheads="1"/>
          </p:cNvSpPr>
          <p:nvPr/>
        </p:nvSpPr>
        <p:spPr bwMode="auto">
          <a:xfrm>
            <a:off x="0" y="8685213"/>
            <a:ext cx="2971800" cy="458787"/>
          </a:xfrm>
          <a:prstGeom prst="rect">
            <a:avLst/>
          </a:prstGeom>
          <a:noFill/>
          <a:ln w="9525">
            <a:noFill/>
            <a:miter lim="800000"/>
            <a:headEnd/>
            <a:tailEnd/>
          </a:ln>
          <a:effectLst/>
        </p:spPr>
        <p:txBody>
          <a:bodyPr wrap="none" anchor="ctr"/>
          <a:lstStyle/>
          <a:p>
            <a:endParaRPr lang="en-US"/>
          </a:p>
        </p:txBody>
      </p:sp>
      <p:sp>
        <p:nvSpPr>
          <p:cNvPr id="13317" name="Rectangle 5"/>
          <p:cNvSpPr>
            <a:spLocks noChangeArrowheads="1"/>
          </p:cNvSpPr>
          <p:nvPr/>
        </p:nvSpPr>
        <p:spPr bwMode="auto">
          <a:xfrm>
            <a:off x="0" y="-1588"/>
            <a:ext cx="2971800" cy="458788"/>
          </a:xfrm>
          <a:prstGeom prst="rect">
            <a:avLst/>
          </a:prstGeom>
          <a:noFill/>
          <a:ln w="9525">
            <a:noFill/>
            <a:miter lim="800000"/>
            <a:headEnd/>
            <a:tailEnd/>
          </a:ln>
          <a:effectLst/>
        </p:spPr>
        <p:txBody>
          <a:bodyPr wrap="none" anchor="ctr"/>
          <a:lstStyle/>
          <a:p>
            <a:endParaRPr lang="en-US"/>
          </a:p>
        </p:txBody>
      </p:sp>
      <p:sp>
        <p:nvSpPr>
          <p:cNvPr id="13318" name="Rectangle 6"/>
          <p:cNvSpPr>
            <a:spLocks noChangeArrowheads="1"/>
          </p:cNvSpPr>
          <p:nvPr/>
        </p:nvSpPr>
        <p:spPr bwMode="auto">
          <a:xfrm>
            <a:off x="3886200" y="-1588"/>
            <a:ext cx="2971800" cy="457201"/>
          </a:xfrm>
          <a:prstGeom prst="rect">
            <a:avLst/>
          </a:prstGeom>
          <a:noFill/>
          <a:ln w="9525">
            <a:noFill/>
            <a:miter lim="800000"/>
            <a:headEnd/>
            <a:tailEnd/>
          </a:ln>
          <a:effectLst/>
        </p:spPr>
        <p:txBody>
          <a:bodyPr wrap="none" anchor="ctr"/>
          <a:lstStyle/>
          <a:p>
            <a:endParaRPr lang="en-US"/>
          </a:p>
        </p:txBody>
      </p:sp>
      <p:sp>
        <p:nvSpPr>
          <p:cNvPr id="13319" name="Rectangle 7"/>
          <p:cNvSpPr>
            <a:spLocks noChangeArrowheads="1"/>
          </p:cNvSpPr>
          <p:nvPr/>
        </p:nvSpPr>
        <p:spPr bwMode="auto">
          <a:xfrm>
            <a:off x="3886200" y="8683625"/>
            <a:ext cx="2971800" cy="460375"/>
          </a:xfrm>
          <a:prstGeom prst="rect">
            <a:avLst/>
          </a:prstGeom>
          <a:noFill/>
          <a:ln w="9525">
            <a:noFill/>
            <a:miter lim="800000"/>
            <a:headEnd/>
            <a:tailEnd/>
          </a:ln>
          <a:effectLst/>
        </p:spPr>
        <p:txBody>
          <a:bodyPr lIns="19050" tIns="0" rIns="19050" bIns="0" anchor="b"/>
          <a:lstStyle/>
          <a:p>
            <a:pPr algn="r"/>
            <a:r>
              <a:rPr lang="en-US" sz="1000" b="0" i="1">
                <a:solidFill>
                  <a:schemeClr val="tx1"/>
                </a:solidFill>
              </a:rPr>
              <a:t>17</a:t>
            </a:r>
          </a:p>
        </p:txBody>
      </p:sp>
      <p:sp>
        <p:nvSpPr>
          <p:cNvPr id="13320" name="Rectangle 8"/>
          <p:cNvSpPr>
            <a:spLocks noChangeArrowheads="1"/>
          </p:cNvSpPr>
          <p:nvPr/>
        </p:nvSpPr>
        <p:spPr bwMode="auto">
          <a:xfrm>
            <a:off x="0" y="8683625"/>
            <a:ext cx="2971800" cy="460375"/>
          </a:xfrm>
          <a:prstGeom prst="rect">
            <a:avLst/>
          </a:prstGeom>
          <a:noFill/>
          <a:ln w="9525">
            <a:noFill/>
            <a:miter lim="800000"/>
            <a:headEnd/>
            <a:tailEnd/>
          </a:ln>
          <a:effectLst/>
        </p:spPr>
        <p:txBody>
          <a:bodyPr wrap="none" anchor="ctr"/>
          <a:lstStyle/>
          <a:p>
            <a:endParaRPr lang="en-US"/>
          </a:p>
        </p:txBody>
      </p:sp>
      <p:sp>
        <p:nvSpPr>
          <p:cNvPr id="13321" name="Rectangle 9"/>
          <p:cNvSpPr>
            <a:spLocks noChangeArrowheads="1"/>
          </p:cNvSpPr>
          <p:nvPr/>
        </p:nvSpPr>
        <p:spPr bwMode="auto">
          <a:xfrm>
            <a:off x="0" y="-1588"/>
            <a:ext cx="2971800" cy="457201"/>
          </a:xfrm>
          <a:prstGeom prst="rect">
            <a:avLst/>
          </a:prstGeom>
          <a:noFill/>
          <a:ln w="9525">
            <a:noFill/>
            <a:miter lim="800000"/>
            <a:headEnd/>
            <a:tailEnd/>
          </a:ln>
          <a:effectLst/>
        </p:spPr>
        <p:txBody>
          <a:bodyPr wrap="none" anchor="ctr"/>
          <a:lstStyle/>
          <a:p>
            <a:endParaRPr lang="en-US"/>
          </a:p>
        </p:txBody>
      </p:sp>
      <p:sp>
        <p:nvSpPr>
          <p:cNvPr id="13322" name="Rectangle 10"/>
          <p:cNvSpPr>
            <a:spLocks noChangeArrowheads="1"/>
          </p:cNvSpPr>
          <p:nvPr/>
        </p:nvSpPr>
        <p:spPr bwMode="auto">
          <a:xfrm>
            <a:off x="3886200" y="-1588"/>
            <a:ext cx="2971800" cy="457201"/>
          </a:xfrm>
          <a:prstGeom prst="rect">
            <a:avLst/>
          </a:prstGeom>
          <a:noFill/>
          <a:ln w="9525">
            <a:noFill/>
            <a:miter lim="800000"/>
            <a:headEnd/>
            <a:tailEnd/>
          </a:ln>
          <a:effectLst/>
        </p:spPr>
        <p:txBody>
          <a:bodyPr wrap="none" anchor="ctr"/>
          <a:lstStyle/>
          <a:p>
            <a:endParaRPr lang="en-US"/>
          </a:p>
        </p:txBody>
      </p:sp>
      <p:sp>
        <p:nvSpPr>
          <p:cNvPr id="13323" name="Rectangle 11"/>
          <p:cNvSpPr>
            <a:spLocks noChangeArrowheads="1"/>
          </p:cNvSpPr>
          <p:nvPr/>
        </p:nvSpPr>
        <p:spPr bwMode="auto">
          <a:xfrm>
            <a:off x="3886200" y="8683625"/>
            <a:ext cx="2971800" cy="460375"/>
          </a:xfrm>
          <a:prstGeom prst="rect">
            <a:avLst/>
          </a:prstGeom>
          <a:noFill/>
          <a:ln w="9525">
            <a:noFill/>
            <a:miter lim="800000"/>
            <a:headEnd/>
            <a:tailEnd/>
          </a:ln>
          <a:effectLst/>
        </p:spPr>
        <p:txBody>
          <a:bodyPr lIns="19050" tIns="0" rIns="19050" bIns="0" anchor="b"/>
          <a:lstStyle/>
          <a:p>
            <a:pPr algn="r"/>
            <a:r>
              <a:rPr lang="en-US" sz="1000" b="0" i="1">
                <a:solidFill>
                  <a:schemeClr val="tx1"/>
                </a:solidFill>
              </a:rPr>
              <a:t>14</a:t>
            </a:r>
          </a:p>
        </p:txBody>
      </p:sp>
      <p:sp>
        <p:nvSpPr>
          <p:cNvPr id="13324" name="Rectangle 12"/>
          <p:cNvSpPr>
            <a:spLocks noChangeArrowheads="1"/>
          </p:cNvSpPr>
          <p:nvPr/>
        </p:nvSpPr>
        <p:spPr bwMode="auto">
          <a:xfrm>
            <a:off x="0" y="8683625"/>
            <a:ext cx="2971800" cy="460375"/>
          </a:xfrm>
          <a:prstGeom prst="rect">
            <a:avLst/>
          </a:prstGeom>
          <a:noFill/>
          <a:ln w="9525">
            <a:noFill/>
            <a:miter lim="800000"/>
            <a:headEnd/>
            <a:tailEnd/>
          </a:ln>
          <a:effectLst/>
        </p:spPr>
        <p:txBody>
          <a:bodyPr wrap="none" anchor="ctr"/>
          <a:lstStyle/>
          <a:p>
            <a:endParaRPr lang="en-US"/>
          </a:p>
        </p:txBody>
      </p:sp>
      <p:sp>
        <p:nvSpPr>
          <p:cNvPr id="13325" name="Rectangle 13"/>
          <p:cNvSpPr>
            <a:spLocks noChangeArrowheads="1"/>
          </p:cNvSpPr>
          <p:nvPr/>
        </p:nvSpPr>
        <p:spPr bwMode="auto">
          <a:xfrm>
            <a:off x="0" y="-1588"/>
            <a:ext cx="2971800" cy="457201"/>
          </a:xfrm>
          <a:prstGeom prst="rect">
            <a:avLst/>
          </a:prstGeom>
          <a:noFill/>
          <a:ln w="9525">
            <a:noFill/>
            <a:miter lim="800000"/>
            <a:headEnd/>
            <a:tailEnd/>
          </a:ln>
          <a:effectLst/>
        </p:spPr>
        <p:txBody>
          <a:bodyPr wrap="none" anchor="ctr"/>
          <a:lstStyle/>
          <a:p>
            <a:endParaRPr lang="en-US"/>
          </a:p>
        </p:txBody>
      </p:sp>
      <p:sp>
        <p:nvSpPr>
          <p:cNvPr id="13326" name="Rectangle 14"/>
          <p:cNvSpPr>
            <a:spLocks noGrp="1" noRot="1" noChangeAspect="1" noChangeArrowheads="1"/>
          </p:cNvSpPr>
          <p:nvPr>
            <p:ph type="sldImg"/>
          </p:nvPr>
        </p:nvSpPr>
        <p:spPr bwMode="auto">
          <a:xfrm>
            <a:off x="1149350" y="690563"/>
            <a:ext cx="4557713" cy="3417887"/>
          </a:xfrm>
          <a:prstGeom prst="rect">
            <a:avLst/>
          </a:prstGeom>
          <a:noFill/>
          <a:ln w="12700" cap="flat">
            <a:solidFill>
              <a:schemeClr val="tx1"/>
            </a:solidFill>
            <a:miter lim="800000"/>
            <a:headEnd/>
            <a:tailEnd/>
          </a:ln>
        </p:spPr>
      </p:sp>
      <p:sp>
        <p:nvSpPr>
          <p:cNvPr id="13327" name="Rectangle 15"/>
          <p:cNvSpPr>
            <a:spLocks noGrp="1" noChangeArrowheads="1"/>
          </p:cNvSpPr>
          <p:nvPr>
            <p:ph type="body" idx="1"/>
          </p:nvPr>
        </p:nvSpPr>
        <p:spPr bwMode="auto">
          <a:xfrm>
            <a:off x="914400" y="4340225"/>
            <a:ext cx="5029200" cy="4116388"/>
          </a:xfrm>
          <a:prstGeom prst="rect">
            <a:avLst/>
          </a:prstGeom>
          <a:noFill/>
          <a:ln>
            <a:miter lim="800000"/>
            <a:headEnd/>
            <a:tailEnd/>
          </a:ln>
        </p:spPr>
        <p:txBody>
          <a:bodyPr lIns="92075" tIns="46038" rIns="92075" bIns="46038"/>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r>
              <a:rPr lang="en-US" sz="1200" b="0" i="0" u="none" strike="noStrike" kern="1200" baseline="0" dirty="0" smtClean="0">
                <a:solidFill>
                  <a:schemeClr val="tx1"/>
                </a:solidFill>
                <a:latin typeface="Times New Roman" pitchFamily="18" charset="0"/>
                <a:ea typeface="+mn-ea"/>
                <a:cs typeface="+mn-cs"/>
              </a:rPr>
              <a:t>This initiatve came from the Directorate of Public Safety. As described in </a:t>
            </a:r>
            <a:r>
              <a:rPr lang="en-US" sz="1200" b="0" i="1" u="sng" strike="noStrike" kern="1200" baseline="0" dirty="0" smtClean="0">
                <a:solidFill>
                  <a:schemeClr val="tx1"/>
                </a:solidFill>
                <a:latin typeface="Times New Roman" pitchFamily="18" charset="0"/>
                <a:ea typeface="+mn-ea"/>
                <a:cs typeface="+mn-cs"/>
              </a:rPr>
              <a:t>Winning the Cost War </a:t>
            </a:r>
            <a:r>
              <a:rPr lang="en-US" sz="1200" b="0" i="1" u="none" strike="noStrike" kern="1200" baseline="0" dirty="0" smtClean="0">
                <a:solidFill>
                  <a:schemeClr val="tx1"/>
                </a:solidFill>
                <a:latin typeface="Times New Roman" pitchFamily="18" charset="0"/>
                <a:ea typeface="+mn-ea"/>
                <a:cs typeface="+mn-cs"/>
              </a:rPr>
              <a:t> </a:t>
            </a:r>
            <a:r>
              <a:rPr lang="en-US" sz="1200" b="0" i="0" u="none" strike="noStrike" kern="1200" baseline="0" dirty="0" smtClean="0">
                <a:solidFill>
                  <a:schemeClr val="tx1"/>
                </a:solidFill>
                <a:latin typeface="Times New Roman" pitchFamily="18" charset="0"/>
                <a:ea typeface="+mn-ea"/>
                <a:cs typeface="+mn-cs"/>
              </a:rPr>
              <a:t> by Dale Geiger:</a:t>
            </a:r>
          </a:p>
          <a:p>
            <a:r>
              <a:rPr lang="en-US" sz="1200" b="0" i="0" u="none" strike="noStrike" kern="1200" baseline="0" dirty="0" smtClean="0">
                <a:solidFill>
                  <a:schemeClr val="tx1"/>
                </a:solidFill>
                <a:latin typeface="Times New Roman" pitchFamily="18" charset="0"/>
                <a:ea typeface="+mn-ea"/>
                <a:cs typeface="+mn-cs"/>
              </a:rPr>
              <a:t>Major Dan Ortega decided that it would be smart to co-locate the monitoring station</a:t>
            </a:r>
          </a:p>
          <a:p>
            <a:r>
              <a:rPr lang="en-US" sz="1200" b="0" i="0" u="none" strike="noStrike" kern="1200" baseline="0" dirty="0" smtClean="0">
                <a:solidFill>
                  <a:schemeClr val="tx1"/>
                </a:solidFill>
                <a:latin typeface="Times New Roman" pitchFamily="18" charset="0"/>
                <a:ea typeface="+mn-ea"/>
                <a:cs typeface="+mn-cs"/>
              </a:rPr>
              <a:t>for 911 emergency calls with that for fire alarms. One person could</a:t>
            </a:r>
          </a:p>
          <a:p>
            <a:r>
              <a:rPr lang="en-US" sz="1200" b="0" i="0" u="none" strike="noStrike" kern="1200" baseline="0" dirty="0" smtClean="0">
                <a:solidFill>
                  <a:schemeClr val="tx1"/>
                </a:solidFill>
                <a:latin typeface="Times New Roman" pitchFamily="18" charset="0"/>
                <a:ea typeface="+mn-ea"/>
                <a:cs typeface="+mn-cs"/>
              </a:rPr>
              <a:t>handle both functions. Since these posts were staffed 24 hours per day,</a:t>
            </a:r>
          </a:p>
          <a:p>
            <a:r>
              <a:rPr lang="en-US" sz="1200" b="0" i="0" u="none" strike="noStrike" kern="1200" baseline="0" dirty="0" smtClean="0">
                <a:solidFill>
                  <a:schemeClr val="tx1"/>
                </a:solidFill>
                <a:latin typeface="Times New Roman" pitchFamily="18" charset="0"/>
                <a:ea typeface="+mn-ea"/>
                <a:cs typeface="+mn-cs"/>
              </a:rPr>
              <a:t>three positions were eliminated saving $86k annually.</a:t>
            </a:r>
          </a:p>
          <a:p>
            <a:r>
              <a:rPr lang="en-US" sz="1200" b="0" i="0" u="none" strike="noStrike" kern="1200" baseline="0" dirty="0" smtClean="0">
                <a:solidFill>
                  <a:schemeClr val="tx1"/>
                </a:solidFill>
                <a:latin typeface="Times New Roman" pitchFamily="18" charset="0"/>
                <a:ea typeface="+mn-ea"/>
                <a:cs typeface="+mn-cs"/>
              </a:rPr>
              <a:t>Major Ortega asked for part of the savings to be reprogrammed to</a:t>
            </a:r>
          </a:p>
          <a:p>
            <a:r>
              <a:rPr lang="en-US" sz="1200" b="0" i="0" u="none" strike="noStrike" kern="1200" baseline="0" dirty="0" smtClean="0">
                <a:solidFill>
                  <a:schemeClr val="tx1"/>
                </a:solidFill>
                <a:latin typeface="Times New Roman" pitchFamily="18" charset="0"/>
                <a:ea typeface="+mn-ea"/>
                <a:cs typeface="+mn-cs"/>
              </a:rPr>
              <a:t>buy bullet proof vests for military police and better breathing equipment</a:t>
            </a:r>
          </a:p>
          <a:p>
            <a:r>
              <a:rPr lang="en-US" sz="1200" b="0" i="0" u="none" strike="noStrike" kern="1200" baseline="0" dirty="0" smtClean="0">
                <a:solidFill>
                  <a:schemeClr val="tx1"/>
                </a:solidFill>
                <a:latin typeface="Times New Roman" pitchFamily="18" charset="0"/>
                <a:ea typeface="+mn-ea"/>
                <a:cs typeface="+mn-cs"/>
              </a:rPr>
              <a:t>for fire fighters. The reprogramming was immediately approved</a:t>
            </a:r>
          </a:p>
          <a:p>
            <a:r>
              <a:rPr lang="en-US" sz="1200" b="0" i="0" u="none" strike="noStrike" kern="1200" baseline="0" dirty="0" smtClean="0">
                <a:solidFill>
                  <a:schemeClr val="tx1"/>
                </a:solidFill>
                <a:latin typeface="Times New Roman" pitchFamily="18" charset="0"/>
                <a:ea typeface="+mn-ea"/>
                <a:cs typeface="+mn-cs"/>
              </a:rPr>
              <a:t>and still left the garrison with about $60k to reprogram to other</a:t>
            </a:r>
          </a:p>
          <a:p>
            <a:r>
              <a:rPr lang="en-US" sz="1200" b="0" i="0" u="none" strike="noStrike" kern="1200" baseline="0" dirty="0" smtClean="0">
                <a:solidFill>
                  <a:schemeClr val="tx1"/>
                </a:solidFill>
                <a:latin typeface="Times New Roman" pitchFamily="18" charset="0"/>
                <a:ea typeface="+mn-ea"/>
                <a:cs typeface="+mn-cs"/>
              </a:rPr>
              <a:t>unfunded requirements. Personnel were very pleased with the new</a:t>
            </a:r>
          </a:p>
          <a:p>
            <a:r>
              <a:rPr lang="en-US" sz="1200" b="0" i="0" u="none" strike="noStrike" kern="1200" baseline="0" dirty="0" smtClean="0">
                <a:solidFill>
                  <a:schemeClr val="tx1"/>
                </a:solidFill>
                <a:latin typeface="Times New Roman" pitchFamily="18" charset="0"/>
                <a:ea typeface="+mn-ea"/>
                <a:cs typeface="+mn-cs"/>
              </a:rPr>
              <a:t>equipment, especially after a shooting incident on post a month after</a:t>
            </a:r>
          </a:p>
          <a:p>
            <a:r>
              <a:rPr lang="en-US" sz="1200" b="0" i="0" u="none" strike="noStrike" kern="1200" baseline="0" dirty="0" smtClean="0">
                <a:solidFill>
                  <a:schemeClr val="tx1"/>
                </a:solidFill>
                <a:latin typeface="Times New Roman" pitchFamily="18" charset="0"/>
                <a:ea typeface="+mn-ea"/>
                <a:cs typeface="+mn-cs"/>
              </a:rPr>
              <a:t>receiving the new vests.</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Examine</a:t>
            </a:r>
            <a:r>
              <a:rPr lang="en-US" baseline="0" dirty="0" smtClean="0"/>
              <a:t> real-world examples of continuous improvement initiatives.</a:t>
            </a:r>
            <a:endParaRPr lang="en-US" dirty="0" smtClean="0"/>
          </a:p>
          <a:p>
            <a:pPr>
              <a:lnSpc>
                <a:spcPct val="90000"/>
              </a:lnSpc>
            </a:pPr>
            <a:r>
              <a:rPr lang="en-US" dirty="0" smtClean="0"/>
              <a:t>But it is Instructive to consider: why this had not been done already when</a:t>
            </a:r>
          </a:p>
          <a:p>
            <a:pPr lvl="1">
              <a:lnSpc>
                <a:spcPct val="90000"/>
              </a:lnSpc>
            </a:pPr>
            <a:r>
              <a:rPr lang="en-US" dirty="0" smtClean="0"/>
              <a:t>Budgets had been reduced for the previous four or five years? Budget cuts do not generate continuous improvement initiatives!</a:t>
            </a:r>
          </a:p>
          <a:p>
            <a:pPr lvl="1">
              <a:lnSpc>
                <a:spcPct val="90000"/>
              </a:lnSpc>
            </a:pPr>
            <a:r>
              <a:rPr lang="en-US" dirty="0" smtClean="0"/>
              <a:t>Internal Review Audit in 1992 had suggested it?  Audits do not generate continuous</a:t>
            </a:r>
            <a:r>
              <a:rPr lang="en-US" baseline="0" dirty="0" smtClean="0"/>
              <a:t> improvement initiatives!</a:t>
            </a:r>
            <a:endParaRPr lang="en-US" dirty="0" smtClean="0"/>
          </a:p>
          <a:p>
            <a:pPr>
              <a:lnSpc>
                <a:spcPct val="90000"/>
              </a:lnSpc>
            </a:pPr>
            <a:r>
              <a:rPr lang="en-US" dirty="0" smtClean="0"/>
              <a:t>What’s different here?</a:t>
            </a:r>
          </a:p>
          <a:p>
            <a:pPr lvl="1">
              <a:lnSpc>
                <a:spcPct val="90000"/>
              </a:lnSpc>
            </a:pPr>
            <a:r>
              <a:rPr lang="en-US" dirty="0" smtClean="0"/>
              <a:t>Productivity oriented culture driven by leadership that expects creativity.  The fact that the improvements were asked for, expected, and rewarded</a:t>
            </a:r>
            <a:r>
              <a:rPr lang="en-US" baseline="0" dirty="0" smtClean="0"/>
              <a:t> by leadership is what generated this initiative.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27</a:t>
            </a:fld>
            <a:endParaRPr lang="en-US"/>
          </a:p>
        </p:txBody>
      </p:sp>
    </p:spTree>
    <p:extLst>
      <p:ext uri="{BB962C8B-B14F-4D97-AF65-F5344CB8AC3E}">
        <p14:creationId xmlns:p14="http://schemas.microsoft.com/office/powerpoint/2010/main" xmlns="" val="23603532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Discuss </a:t>
            </a:r>
            <a:r>
              <a:rPr lang="en-US" baseline="0" dirty="0" smtClean="0"/>
              <a:t>real-world examples of continuous improvement initiatives.</a:t>
            </a:r>
          </a:p>
          <a:p>
            <a:endParaRPr lang="en-US" dirty="0" smtClean="0"/>
          </a:p>
          <a:p>
            <a:r>
              <a:rPr lang="en-US" dirty="0" smtClean="0"/>
              <a:t>Redefine Service Levels</a:t>
            </a:r>
          </a:p>
          <a:p>
            <a:r>
              <a:rPr lang="en-US" dirty="0" smtClean="0"/>
              <a:t>Support services are free goods to users</a:t>
            </a:r>
          </a:p>
          <a:p>
            <a:r>
              <a:rPr lang="en-US" dirty="0" smtClean="0"/>
              <a:t>Free goods have infinite demand</a:t>
            </a:r>
          </a:p>
          <a:p>
            <a:r>
              <a:rPr lang="en-US" dirty="0" smtClean="0"/>
              <a:t>Redefining basic “free” service level can lead to more efficient consumption.  Charging</a:t>
            </a:r>
            <a:r>
              <a:rPr lang="en-US" baseline="0" dirty="0" smtClean="0"/>
              <a:t> for extras above the basic level of service requires users to ask themselves if they really need the additional service.  If the service is “free” it is human nature to take advantage of it whether needed or not.  Even if there is not an actual bill sent and payment received, making users aware of the true cost can motivate reduced consumption.  </a:t>
            </a:r>
            <a:endParaRPr lang="en-US" dirty="0" smtClean="0"/>
          </a:p>
          <a:p>
            <a:pPr lvl="1"/>
            <a:r>
              <a:rPr lang="en-US" dirty="0" smtClean="0"/>
              <a:t>Beware of the danger in creating costly accounting cross charges that don’t create desired behavior modification.</a:t>
            </a:r>
            <a:r>
              <a:rPr lang="en-US" baseline="0" dirty="0" smtClean="0"/>
              <a:t>  The cost of accounting for cost transfers and fees for service can quickly exceed the benefit.  </a:t>
            </a: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28</a:t>
            </a:fld>
            <a:endParaRPr lang="en-US"/>
          </a:p>
        </p:txBody>
      </p:sp>
    </p:spTree>
    <p:extLst>
      <p:ext uri="{BB962C8B-B14F-4D97-AF65-F5344CB8AC3E}">
        <p14:creationId xmlns:p14="http://schemas.microsoft.com/office/powerpoint/2010/main" xmlns="" val="3050778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endParaRPr lang="en-US" dirty="0" smtClean="0"/>
          </a:p>
          <a:p>
            <a:r>
              <a:rPr lang="en-US" dirty="0" smtClean="0"/>
              <a:t>All organizations and leaders find it difficult to cut non-productive workers. </a:t>
            </a:r>
            <a:r>
              <a:rPr lang="en-US" baseline="0" dirty="0" smtClean="0"/>
              <a:t>No one really wants to fire someone.  And there may be legal considerations as well. </a:t>
            </a:r>
            <a:endParaRPr lang="en-US" dirty="0" smtClean="0"/>
          </a:p>
          <a:p>
            <a:r>
              <a:rPr lang="en-US" dirty="0" smtClean="0"/>
              <a:t>Relatively abundant resources allowed avoidance of the issue in the past. </a:t>
            </a:r>
            <a:r>
              <a:rPr lang="en-US" baseline="0" dirty="0" smtClean="0"/>
              <a:t>That is no longer the case. </a:t>
            </a:r>
            <a:endParaRPr lang="en-US" dirty="0" smtClean="0"/>
          </a:p>
          <a:p>
            <a:pPr lvl="1"/>
            <a:r>
              <a:rPr lang="en-US" dirty="0" smtClean="0"/>
              <a:t>Could your organization operate as effectively as now without bottom 5%?  Very likely the answer is yes.</a:t>
            </a:r>
            <a:r>
              <a:rPr lang="en-US" baseline="0" dirty="0" smtClean="0"/>
              <a:t>  </a:t>
            </a:r>
            <a:endParaRPr lang="en-US" dirty="0" smtClean="0"/>
          </a:p>
          <a:p>
            <a:pPr lvl="1"/>
            <a:r>
              <a:rPr lang="en-US" dirty="0" smtClean="0"/>
              <a:t>Could you use 5% more funding?  Again,</a:t>
            </a:r>
            <a:r>
              <a:rPr lang="en-US" baseline="0" dirty="0" smtClean="0"/>
              <a:t> likely the answer is yes. </a:t>
            </a:r>
            <a:endParaRPr lang="en-US" dirty="0" smtClean="0"/>
          </a:p>
          <a:p>
            <a:pPr lvl="1"/>
            <a:r>
              <a:rPr lang="en-US" dirty="0" smtClean="0"/>
              <a:t>How important is it?  Understanding</a:t>
            </a:r>
            <a:r>
              <a:rPr lang="en-US" baseline="0" dirty="0" smtClean="0"/>
              <a:t> what your organization is giving up by keeping unproductive employees should be motivation to take whatever steps are necessary to either cut the non-productive workers or convert them into productive workers.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29</a:t>
            </a:fld>
            <a:endParaRPr lang="en-US"/>
          </a:p>
        </p:txBody>
      </p:sp>
    </p:spTree>
    <p:extLst>
      <p:ext uri="{BB962C8B-B14F-4D97-AF65-F5344CB8AC3E}">
        <p14:creationId xmlns:p14="http://schemas.microsoft.com/office/powerpoint/2010/main" xmlns="" val="3633634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Introduction:</a:t>
            </a:r>
          </a:p>
          <a:p>
            <a:r>
              <a:rPr lang="en-US" b="1" dirty="0" smtClean="0"/>
              <a:t>Task:  </a:t>
            </a:r>
            <a:r>
              <a:rPr lang="en-US" dirty="0" smtClean="0"/>
              <a:t>Determine the Purpose and Motivation for Continuous Improvement</a:t>
            </a:r>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r>
              <a:rPr lang="en-US" b="1" dirty="0" smtClean="0"/>
              <a:t>Standard:  </a:t>
            </a:r>
            <a:r>
              <a:rPr lang="en-US" dirty="0" smtClean="0"/>
              <a:t>with at least 80% accuracy:</a:t>
            </a:r>
          </a:p>
          <a:p>
            <a:pPr lvl="1"/>
            <a:r>
              <a:rPr lang="en-US" dirty="0" smtClean="0"/>
              <a:t>Describe the benefit of Continuous Improvement</a:t>
            </a:r>
          </a:p>
          <a:p>
            <a:pPr lvl="1"/>
            <a:r>
              <a:rPr lang="en-US" dirty="0" smtClean="0"/>
              <a:t>Describe the process of stimulating Continuous Improvement and creativity</a:t>
            </a:r>
          </a:p>
          <a:p>
            <a:endParaRPr lang="en-US" dirty="0"/>
          </a:p>
        </p:txBody>
      </p:sp>
      <p:sp>
        <p:nvSpPr>
          <p:cNvPr id="4" name="Slide Number Placeholder 3"/>
          <p:cNvSpPr>
            <a:spLocks noGrp="1"/>
          </p:cNvSpPr>
          <p:nvPr>
            <p:ph type="sldNum" sz="quarter" idx="10"/>
          </p:nvPr>
        </p:nvSpPr>
        <p:spPr/>
        <p:txBody>
          <a:bodyPr/>
          <a:lstStyle/>
          <a:p>
            <a:fld id="{A96905B5-2FD4-4883-A9D3-C3DDE289D0AC}" type="slidenum">
              <a:rPr lang="en-US" smtClean="0">
                <a:solidFill>
                  <a:srgbClr val="C0504D"/>
                </a:solidFill>
              </a:rPr>
              <a:pPr/>
              <a:t>3</a:t>
            </a:fld>
            <a:endParaRPr lang="en-US">
              <a:solidFill>
                <a:srgbClr val="C0504D"/>
              </a:solidFill>
            </a:endParaRPr>
          </a:p>
        </p:txBody>
      </p:sp>
    </p:spTree>
    <p:extLst>
      <p:ext uri="{BB962C8B-B14F-4D97-AF65-F5344CB8AC3E}">
        <p14:creationId xmlns:p14="http://schemas.microsoft.com/office/powerpoint/2010/main" xmlns="" val="2446439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endParaRPr lang="en-US" dirty="0" smtClean="0"/>
          </a:p>
          <a:p>
            <a:r>
              <a:rPr lang="en-US" dirty="0" smtClean="0"/>
              <a:t>Often consider only digital decisions.  Too often only</a:t>
            </a:r>
            <a:r>
              <a:rPr lang="en-US" baseline="0" dirty="0" smtClean="0"/>
              <a:t> two options are considered in government funding:</a:t>
            </a:r>
            <a:endParaRPr lang="en-US" dirty="0" smtClean="0"/>
          </a:p>
          <a:p>
            <a:pPr lvl="1"/>
            <a:r>
              <a:rPr lang="en-US" dirty="0" smtClean="0"/>
              <a:t>Kill it or keep it</a:t>
            </a:r>
          </a:p>
          <a:p>
            <a:r>
              <a:rPr lang="en-US" dirty="0" smtClean="0"/>
              <a:t>Too little thought given to gradually making operations more efficient</a:t>
            </a:r>
          </a:p>
          <a:p>
            <a:pPr lvl="1"/>
            <a:r>
              <a:rPr lang="en-US" dirty="0" smtClean="0"/>
              <a:t>A 4% annual productivity increase will not solve current crisis or get much attention</a:t>
            </a:r>
          </a:p>
          <a:p>
            <a:pPr lvl="1"/>
            <a:r>
              <a:rPr lang="en-US" dirty="0" smtClean="0"/>
              <a:t>Ten years of 4% annual productivity increases will</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30</a:t>
            </a:fld>
            <a:endParaRPr lang="en-US"/>
          </a:p>
        </p:txBody>
      </p:sp>
    </p:spTree>
    <p:extLst>
      <p:ext uri="{BB962C8B-B14F-4D97-AF65-F5344CB8AC3E}">
        <p14:creationId xmlns:p14="http://schemas.microsoft.com/office/powerpoint/2010/main" xmlns="" val="3761800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endParaRPr lang="en-US" dirty="0" smtClean="0"/>
          </a:p>
          <a:p>
            <a:r>
              <a:rPr lang="en-US" dirty="0" smtClean="0"/>
              <a:t>Government organizations can learn.  We have seen examples.</a:t>
            </a:r>
          </a:p>
          <a:p>
            <a:r>
              <a:rPr lang="en-US" dirty="0" smtClean="0"/>
              <a:t>Who is responsible for teaching?  If</a:t>
            </a:r>
            <a:r>
              <a:rPr lang="en-US" baseline="0" dirty="0" smtClean="0"/>
              <a:t> no one takes responsibility for teaching, the learning will not occur.</a:t>
            </a:r>
            <a:endParaRPr lang="en-US" dirty="0" smtClean="0"/>
          </a:p>
          <a:p>
            <a:r>
              <a:rPr lang="en-US" dirty="0" smtClean="0"/>
              <a:t>Support exists and provides training materials like this but . . .</a:t>
            </a:r>
          </a:p>
          <a:p>
            <a:pPr lvl="1"/>
            <a:r>
              <a:rPr lang="en-US" dirty="0" smtClean="0"/>
              <a:t>“Effective training requires the personal time, energy, and guidance of commanders.  Commanders must personally observe and assess training at all echelons.”</a:t>
            </a:r>
          </a:p>
          <a:p>
            <a:pPr lvl="1"/>
            <a:r>
              <a:rPr lang="en-US" dirty="0" smtClean="0"/>
              <a:t>This</a:t>
            </a:r>
            <a:r>
              <a:rPr lang="en-US" baseline="0" dirty="0" smtClean="0"/>
              <a:t> includes cost management training.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31</a:t>
            </a:fld>
            <a:endParaRPr lang="en-US"/>
          </a:p>
        </p:txBody>
      </p:sp>
    </p:spTree>
    <p:extLst>
      <p:ext uri="{BB962C8B-B14F-4D97-AF65-F5344CB8AC3E}">
        <p14:creationId xmlns:p14="http://schemas.microsoft.com/office/powerpoint/2010/main" xmlns="" val="20294407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endParaRPr lang="en-US" dirty="0" smtClean="0"/>
          </a:p>
          <a:p>
            <a:r>
              <a:rPr lang="en-US" dirty="0" smtClean="0"/>
              <a:t>The Payoff: New Source of Funding</a:t>
            </a:r>
          </a:p>
          <a:p>
            <a:r>
              <a:rPr lang="en-US" dirty="0" smtClean="0"/>
              <a:t>After six months of pilot, Ft Huachuca Garrison Commander disclosed that he: </a:t>
            </a:r>
          </a:p>
          <a:p>
            <a:pPr lvl="1"/>
            <a:r>
              <a:rPr lang="en-US" dirty="0" smtClean="0"/>
              <a:t>Had cost reductions greater than worse case budget cut for the next fiscal year</a:t>
            </a:r>
          </a:p>
          <a:p>
            <a:pPr lvl="1"/>
            <a:r>
              <a:rPr lang="en-US" dirty="0" smtClean="0"/>
              <a:t>Could now afford key spending initiatives that were previously unaffordable in:</a:t>
            </a:r>
          </a:p>
          <a:p>
            <a:pPr lvl="2"/>
            <a:r>
              <a:rPr lang="en-US" dirty="0" smtClean="0"/>
              <a:t>Information technology</a:t>
            </a:r>
          </a:p>
          <a:p>
            <a:pPr lvl="2"/>
            <a:r>
              <a:rPr lang="en-US" dirty="0" smtClean="0"/>
              <a:t>Quality of life</a:t>
            </a:r>
          </a:p>
          <a:p>
            <a:pPr lvl="0"/>
            <a:r>
              <a:rPr lang="en-US" dirty="0" smtClean="0"/>
              <a:t>Obviously,</a:t>
            </a:r>
            <a:r>
              <a:rPr lang="en-US" baseline="0" dirty="0" smtClean="0"/>
              <a:t> this is huge.  Not only had potential budget cuts been proactively met, but the Garrison was actually able to provide MORE services than before.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32</a:t>
            </a:fld>
            <a:endParaRPr lang="en-US"/>
          </a:p>
        </p:txBody>
      </p:sp>
    </p:spTree>
    <p:extLst>
      <p:ext uri="{BB962C8B-B14F-4D97-AF65-F5344CB8AC3E}">
        <p14:creationId xmlns:p14="http://schemas.microsoft.com/office/powerpoint/2010/main" xmlns="" val="20872456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F5C8EED2-84D9-46DB-8314-9B7E36575944}" type="slidenum">
              <a:rPr lang="en-US"/>
              <a:pPr/>
              <a:t>33</a:t>
            </a:fld>
            <a:endParaRPr lang="en-US"/>
          </a:p>
        </p:txBody>
      </p:sp>
      <p:sp>
        <p:nvSpPr>
          <p:cNvPr id="40962" name="Rectangle 2"/>
          <p:cNvSpPr>
            <a:spLocks noChangeArrowheads="1"/>
          </p:cNvSpPr>
          <p:nvPr/>
        </p:nvSpPr>
        <p:spPr bwMode="auto">
          <a:xfrm>
            <a:off x="3886200" y="-1588"/>
            <a:ext cx="2971800" cy="458788"/>
          </a:xfrm>
          <a:prstGeom prst="rect">
            <a:avLst/>
          </a:prstGeom>
          <a:noFill/>
          <a:ln w="9525">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886200" y="8685213"/>
            <a:ext cx="2971800" cy="458787"/>
          </a:xfrm>
          <a:prstGeom prst="rect">
            <a:avLst/>
          </a:prstGeom>
          <a:noFill/>
          <a:ln w="9525">
            <a:noFill/>
            <a:miter lim="800000"/>
            <a:headEnd/>
            <a:tailEnd/>
          </a:ln>
          <a:effectLst/>
        </p:spPr>
        <p:txBody>
          <a:bodyPr lIns="18654" tIns="0" rIns="18654" bIns="0" anchor="b"/>
          <a:lstStyle/>
          <a:p>
            <a:pPr algn="r" defTabSz="895350"/>
            <a:r>
              <a:rPr lang="en-US" sz="1000" b="0" i="1">
                <a:solidFill>
                  <a:schemeClr val="tx1"/>
                </a:solidFill>
              </a:rPr>
              <a:t>9</a:t>
            </a:r>
          </a:p>
        </p:txBody>
      </p:sp>
      <p:sp>
        <p:nvSpPr>
          <p:cNvPr id="40964" name="Rectangle 4"/>
          <p:cNvSpPr>
            <a:spLocks noChangeArrowheads="1"/>
          </p:cNvSpPr>
          <p:nvPr/>
        </p:nvSpPr>
        <p:spPr bwMode="auto">
          <a:xfrm>
            <a:off x="0" y="8685213"/>
            <a:ext cx="2971800" cy="458787"/>
          </a:xfrm>
          <a:prstGeom prst="rect">
            <a:avLst/>
          </a:prstGeom>
          <a:noFill/>
          <a:ln w="9525">
            <a:noFill/>
            <a:miter lim="800000"/>
            <a:headEnd/>
            <a:tailEnd/>
          </a:ln>
          <a:effectLst/>
        </p:spPr>
        <p:txBody>
          <a:bodyPr wrap="none" anchor="ctr"/>
          <a:lstStyle/>
          <a:p>
            <a:endParaRPr lang="en-US"/>
          </a:p>
        </p:txBody>
      </p:sp>
      <p:sp>
        <p:nvSpPr>
          <p:cNvPr id="40965" name="Rectangle 5"/>
          <p:cNvSpPr>
            <a:spLocks noChangeArrowheads="1"/>
          </p:cNvSpPr>
          <p:nvPr/>
        </p:nvSpPr>
        <p:spPr bwMode="auto">
          <a:xfrm>
            <a:off x="0" y="-1588"/>
            <a:ext cx="2971800" cy="458788"/>
          </a:xfrm>
          <a:prstGeom prst="rect">
            <a:avLst/>
          </a:prstGeom>
          <a:noFill/>
          <a:ln w="9525">
            <a:noFill/>
            <a:miter lim="800000"/>
            <a:headEnd/>
            <a:tailEnd/>
          </a:ln>
          <a:effectLst/>
        </p:spPr>
        <p:txBody>
          <a:bodyPr wrap="none" anchor="ctr"/>
          <a:lstStyle/>
          <a:p>
            <a:endParaRPr lang="en-US"/>
          </a:p>
        </p:txBody>
      </p:sp>
      <p:sp>
        <p:nvSpPr>
          <p:cNvPr id="40966" name="Rectangle 6"/>
          <p:cNvSpPr>
            <a:spLocks noGrp="1" noRot="1" noChangeAspect="1" noChangeArrowheads="1" noTextEdit="1"/>
          </p:cNvSpPr>
          <p:nvPr>
            <p:ph type="sldImg"/>
          </p:nvPr>
        </p:nvSpPr>
        <p:spPr bwMode="auto">
          <a:xfrm>
            <a:off x="1157288" y="682625"/>
            <a:ext cx="4548187" cy="3411538"/>
          </a:xfrm>
          <a:prstGeom prst="rect">
            <a:avLst/>
          </a:prstGeom>
          <a:noFill/>
          <a:ln w="12700" cap="flat">
            <a:solidFill>
              <a:schemeClr val="tx1"/>
            </a:solidFill>
            <a:miter lim="800000"/>
            <a:headEnd/>
            <a:tailEnd/>
          </a:ln>
        </p:spPr>
      </p:sp>
      <p:sp>
        <p:nvSpPr>
          <p:cNvPr id="40967" name="Rectangle 7"/>
          <p:cNvSpPr>
            <a:spLocks noGrp="1" noChangeArrowheads="1"/>
          </p:cNvSpPr>
          <p:nvPr>
            <p:ph type="body" idx="1"/>
          </p:nvPr>
        </p:nvSpPr>
        <p:spPr bwMode="auto">
          <a:xfrm>
            <a:off x="914400" y="4341813"/>
            <a:ext cx="5029200" cy="4114800"/>
          </a:xfrm>
          <a:prstGeom prst="rect">
            <a:avLst/>
          </a:prstGeom>
          <a:noFill/>
          <a:ln>
            <a:miter lim="800000"/>
            <a:headEnd/>
            <a:tailEnd/>
          </a:ln>
        </p:spPr>
        <p:txBody>
          <a:bodyPr lIns="90160" tIns="45080" rIns="90160" bIns="45080"/>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This chart</a:t>
            </a:r>
            <a:r>
              <a:rPr lang="en-US" baseline="0" dirty="0" smtClean="0"/>
              <a:t> from Ft. Huachuca’s Garrison Management System tracks the number of continuous improvement initiatives over time.  Notice that the number of new initiatives increases.  This shows that the expectation of continuous improvement created a culture where coming up with ideas for cost reductions and efficiencies became a way of life.</a:t>
            </a: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F4BD8D0C-83DE-4B9B-9ED2-7D19F427BF44}" type="slidenum">
              <a:rPr lang="en-US"/>
              <a:pPr/>
              <a:t>34</a:t>
            </a:fld>
            <a:endParaRPr lang="en-US"/>
          </a:p>
        </p:txBody>
      </p:sp>
      <p:sp>
        <p:nvSpPr>
          <p:cNvPr id="43010" name="Rectangle 1026"/>
          <p:cNvSpPr>
            <a:spLocks noChangeArrowheads="1"/>
          </p:cNvSpPr>
          <p:nvPr/>
        </p:nvSpPr>
        <p:spPr bwMode="auto">
          <a:xfrm>
            <a:off x="3886200" y="-1588"/>
            <a:ext cx="2971800" cy="458788"/>
          </a:xfrm>
          <a:prstGeom prst="rect">
            <a:avLst/>
          </a:prstGeom>
          <a:noFill/>
          <a:ln w="9525">
            <a:noFill/>
            <a:miter lim="800000"/>
            <a:headEnd/>
            <a:tailEnd/>
          </a:ln>
          <a:effectLst/>
        </p:spPr>
        <p:txBody>
          <a:bodyPr wrap="none" anchor="ctr"/>
          <a:lstStyle/>
          <a:p>
            <a:endParaRPr lang="en-US"/>
          </a:p>
        </p:txBody>
      </p:sp>
      <p:sp>
        <p:nvSpPr>
          <p:cNvPr id="43011" name="Rectangle 1027"/>
          <p:cNvSpPr>
            <a:spLocks noChangeArrowheads="1"/>
          </p:cNvSpPr>
          <p:nvPr/>
        </p:nvSpPr>
        <p:spPr bwMode="auto">
          <a:xfrm>
            <a:off x="3886200" y="8685213"/>
            <a:ext cx="2971800" cy="458787"/>
          </a:xfrm>
          <a:prstGeom prst="rect">
            <a:avLst/>
          </a:prstGeom>
          <a:noFill/>
          <a:ln w="9525">
            <a:noFill/>
            <a:miter lim="800000"/>
            <a:headEnd/>
            <a:tailEnd/>
          </a:ln>
          <a:effectLst/>
        </p:spPr>
        <p:txBody>
          <a:bodyPr lIns="18654" tIns="0" rIns="18654" bIns="0" anchor="b"/>
          <a:lstStyle/>
          <a:p>
            <a:pPr algn="r" defTabSz="895350"/>
            <a:r>
              <a:rPr lang="en-US" sz="1000" b="0" i="1">
                <a:solidFill>
                  <a:schemeClr val="tx1"/>
                </a:solidFill>
              </a:rPr>
              <a:t>9</a:t>
            </a:r>
          </a:p>
        </p:txBody>
      </p:sp>
      <p:sp>
        <p:nvSpPr>
          <p:cNvPr id="43012" name="Rectangle 1028"/>
          <p:cNvSpPr>
            <a:spLocks noChangeArrowheads="1"/>
          </p:cNvSpPr>
          <p:nvPr/>
        </p:nvSpPr>
        <p:spPr bwMode="auto">
          <a:xfrm>
            <a:off x="0" y="8685213"/>
            <a:ext cx="2971800" cy="458787"/>
          </a:xfrm>
          <a:prstGeom prst="rect">
            <a:avLst/>
          </a:prstGeom>
          <a:noFill/>
          <a:ln w="9525">
            <a:noFill/>
            <a:miter lim="800000"/>
            <a:headEnd/>
            <a:tailEnd/>
          </a:ln>
          <a:effectLst/>
        </p:spPr>
        <p:txBody>
          <a:bodyPr wrap="none" anchor="ctr"/>
          <a:lstStyle/>
          <a:p>
            <a:endParaRPr lang="en-US"/>
          </a:p>
        </p:txBody>
      </p:sp>
      <p:sp>
        <p:nvSpPr>
          <p:cNvPr id="43013" name="Rectangle 1029"/>
          <p:cNvSpPr>
            <a:spLocks noChangeArrowheads="1"/>
          </p:cNvSpPr>
          <p:nvPr/>
        </p:nvSpPr>
        <p:spPr bwMode="auto">
          <a:xfrm>
            <a:off x="0" y="-1588"/>
            <a:ext cx="2971800" cy="458788"/>
          </a:xfrm>
          <a:prstGeom prst="rect">
            <a:avLst/>
          </a:prstGeom>
          <a:noFill/>
          <a:ln w="9525">
            <a:noFill/>
            <a:miter lim="800000"/>
            <a:headEnd/>
            <a:tailEnd/>
          </a:ln>
          <a:effectLst/>
        </p:spPr>
        <p:txBody>
          <a:bodyPr wrap="none" anchor="ctr"/>
          <a:lstStyle/>
          <a:p>
            <a:endParaRPr lang="en-US"/>
          </a:p>
        </p:txBody>
      </p:sp>
      <p:sp>
        <p:nvSpPr>
          <p:cNvPr id="43014" name="Rectangle 1030"/>
          <p:cNvSpPr>
            <a:spLocks noGrp="1" noRot="1" noChangeAspect="1" noChangeArrowheads="1" noTextEdit="1"/>
          </p:cNvSpPr>
          <p:nvPr>
            <p:ph type="sldImg"/>
          </p:nvPr>
        </p:nvSpPr>
        <p:spPr bwMode="auto">
          <a:xfrm>
            <a:off x="1157288" y="682625"/>
            <a:ext cx="4548187" cy="3411538"/>
          </a:xfrm>
          <a:prstGeom prst="rect">
            <a:avLst/>
          </a:prstGeom>
          <a:noFill/>
          <a:ln w="12700" cap="flat">
            <a:solidFill>
              <a:schemeClr val="tx1"/>
            </a:solidFill>
            <a:miter lim="800000"/>
            <a:headEnd/>
            <a:tailEnd/>
          </a:ln>
        </p:spPr>
      </p:sp>
      <p:sp>
        <p:nvSpPr>
          <p:cNvPr id="43015" name="Rectangle 1031"/>
          <p:cNvSpPr>
            <a:spLocks noGrp="1" noChangeArrowheads="1"/>
          </p:cNvSpPr>
          <p:nvPr>
            <p:ph type="body" idx="1"/>
          </p:nvPr>
        </p:nvSpPr>
        <p:spPr bwMode="auto">
          <a:xfrm>
            <a:off x="914400" y="4341813"/>
            <a:ext cx="5029200" cy="4114800"/>
          </a:xfrm>
          <a:prstGeom prst="rect">
            <a:avLst/>
          </a:prstGeom>
          <a:noFill/>
          <a:ln>
            <a:miter lim="800000"/>
            <a:headEnd/>
            <a:tailEnd/>
          </a:ln>
        </p:spPr>
        <p:txBody>
          <a:bodyPr lIns="90160" tIns="45080" rIns="90160" bIns="45080"/>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3 Discuss </a:t>
            </a:r>
            <a:r>
              <a:rPr lang="en-US" baseline="0" dirty="0" smtClean="0"/>
              <a:t>real-world examples of continuous improvement initiatives.</a:t>
            </a:r>
            <a:endParaRPr lang="en-US" dirty="0" smtClean="0"/>
          </a:p>
          <a:p>
            <a:r>
              <a:rPr lang="en-US" dirty="0" smtClean="0"/>
              <a:t>This</a:t>
            </a:r>
            <a:r>
              <a:rPr lang="en-US" baseline="0" dirty="0" smtClean="0"/>
              <a:t> chart from the same system shows the dollar value of the initiatives.  While the number of initiatives continued to increase, the dollar value of the initiatives flattened out somewhat.  That is to be expected.  The “low hanging fruit” or obvious opportunities for improvement will be targeted first.  Later improvements are smaller, but it is still important to expect them.  </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How does Continuous Improvement differ from the “kill it or keep it” mentality? A. Kill it or keep it</a:t>
            </a:r>
            <a:r>
              <a:rPr lang="en-US" baseline="0" dirty="0" smtClean="0"/>
              <a:t> is an all or nothing mentality.  That is, if we want to cut costs we must cut services.  Continuous improvement instead focuses on making the services we have incrementally more efficient which is significant over time. </a:t>
            </a:r>
            <a:endParaRPr lang="en-US" dirty="0" smtClean="0"/>
          </a:p>
          <a:p>
            <a:r>
              <a:rPr lang="en-US" dirty="0" smtClean="0"/>
              <a:t>Q. Who is responsible for ensuring that learning occurs?  A. It is the role of the Senior Leader.</a:t>
            </a:r>
            <a:r>
              <a:rPr lang="en-US" baseline="0" dirty="0" smtClean="0"/>
              <a:t>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9C17392-6E3E-47F7-840B-E56933C99CDC}" type="slidenum">
              <a:rPr lang="en-US" smtClean="0"/>
              <a:pPr/>
              <a:t>35</a:t>
            </a:fld>
            <a:endParaRPr lang="en-US"/>
          </a:p>
        </p:txBody>
      </p:sp>
    </p:spTree>
    <p:extLst>
      <p:ext uri="{BB962C8B-B14F-4D97-AF65-F5344CB8AC3E}">
        <p14:creationId xmlns:p14="http://schemas.microsoft.com/office/powerpoint/2010/main" xmlns="" val="4682354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4 Discuss</a:t>
            </a:r>
            <a:r>
              <a:rPr lang="en-US" baseline="0" dirty="0" smtClean="0"/>
              <a:t> the Motivation for Continuous Improvement</a:t>
            </a:r>
            <a:endParaRPr lang="en-US" dirty="0" smtClean="0"/>
          </a:p>
          <a:p>
            <a:r>
              <a:rPr lang="en-US" dirty="0" smtClean="0"/>
              <a:t>The Army motivates soldiers to do much harder things</a:t>
            </a:r>
          </a:p>
          <a:p>
            <a:pPr lvl="1"/>
            <a:r>
              <a:rPr lang="en-US" dirty="0" smtClean="0"/>
              <a:t>Under threat of great personal risk</a:t>
            </a:r>
          </a:p>
          <a:p>
            <a:pPr lvl="1"/>
            <a:r>
              <a:rPr lang="en-US" dirty="0" smtClean="0"/>
              <a:t>For limited monetary compensation</a:t>
            </a:r>
          </a:p>
          <a:p>
            <a:pPr lvl="1"/>
            <a:r>
              <a:rPr lang="en-US" dirty="0" smtClean="0"/>
              <a:t>Under often adverse conditions</a:t>
            </a:r>
          </a:p>
          <a:p>
            <a:pPr lvl="0"/>
            <a:endParaRPr lang="en-US" dirty="0" smtClean="0"/>
          </a:p>
          <a:p>
            <a:pPr lvl="0"/>
            <a:r>
              <a:rPr lang="en-US" dirty="0" smtClean="0"/>
              <a:t>What motivates soldiers to fight in battles?  </a:t>
            </a:r>
          </a:p>
          <a:p>
            <a:r>
              <a:rPr lang="en-US" dirty="0" smtClean="0"/>
              <a:t>Is it patriotism?  Possibly.</a:t>
            </a:r>
          </a:p>
          <a:p>
            <a:r>
              <a:rPr lang="en-US" dirty="0" smtClean="0"/>
              <a:t>Is it for the money?  Highly unlikely</a:t>
            </a:r>
            <a:r>
              <a:rPr lang="en-US" baseline="0" dirty="0" smtClean="0"/>
              <a:t>.</a:t>
            </a:r>
            <a:endParaRPr lang="en-US" dirty="0" smtClean="0"/>
          </a:p>
          <a:p>
            <a:r>
              <a:rPr lang="en-US" dirty="0" smtClean="0"/>
              <a:t>Is it to win a medal?  This</a:t>
            </a:r>
            <a:r>
              <a:rPr lang="en-US" baseline="0" dirty="0" smtClean="0"/>
              <a:t> probably doesn’t cross their minds at the time. And there are easier ways to earn medals.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36</a:t>
            </a:fld>
            <a:endParaRPr lang="en-US"/>
          </a:p>
        </p:txBody>
      </p:sp>
    </p:spTree>
    <p:extLst>
      <p:ext uri="{BB962C8B-B14F-4D97-AF65-F5344CB8AC3E}">
        <p14:creationId xmlns:p14="http://schemas.microsoft.com/office/powerpoint/2010/main" xmlns="" val="22047540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4 Discuss</a:t>
            </a:r>
            <a:r>
              <a:rPr lang="en-US" baseline="0" dirty="0" smtClean="0"/>
              <a:t> the Motivation for Continuous Improvement</a:t>
            </a:r>
            <a:endParaRPr lang="en-US" dirty="0" smtClean="0"/>
          </a:p>
          <a:p>
            <a:r>
              <a:rPr lang="en-US" dirty="0" smtClean="0"/>
              <a:t>Possible reasons:</a:t>
            </a:r>
          </a:p>
          <a:p>
            <a:pPr lvl="1"/>
            <a:r>
              <a:rPr lang="en-US" dirty="0" smtClean="0"/>
              <a:t>Expected by peers</a:t>
            </a:r>
          </a:p>
          <a:p>
            <a:pPr lvl="1"/>
            <a:r>
              <a:rPr lang="en-US" dirty="0" smtClean="0"/>
              <a:t>Demanded by leader</a:t>
            </a:r>
          </a:p>
          <a:p>
            <a:pPr lvl="1"/>
            <a:r>
              <a:rPr lang="en-US" dirty="0" smtClean="0"/>
              <a:t>Trained by the institution</a:t>
            </a:r>
          </a:p>
          <a:p>
            <a:pPr lvl="1"/>
            <a:endParaRPr lang="en-US" dirty="0" smtClean="0"/>
          </a:p>
          <a:p>
            <a:r>
              <a:rPr lang="en-US" dirty="0" smtClean="0"/>
              <a:t>These are the ingredients that define an organization’s culture.</a:t>
            </a:r>
            <a:r>
              <a:rPr lang="en-US" baseline="0" dirty="0" smtClean="0"/>
              <a:t>  The Army’s culture is one that asks and expects soldiers to fight battles.  The expertise in creating such a culture can and should be put to use to create a culture where individuals are asked and expected to fight the Cost War.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37</a:t>
            </a:fld>
            <a:endParaRPr lang="en-US"/>
          </a:p>
        </p:txBody>
      </p:sp>
    </p:spTree>
    <p:extLst>
      <p:ext uri="{BB962C8B-B14F-4D97-AF65-F5344CB8AC3E}">
        <p14:creationId xmlns:p14="http://schemas.microsoft.com/office/powerpoint/2010/main" xmlns="" val="30696034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4 Discuss</a:t>
            </a:r>
            <a:r>
              <a:rPr lang="en-US" baseline="0" dirty="0" smtClean="0"/>
              <a:t> the Motivation for Continuous Improvement</a:t>
            </a:r>
            <a:endParaRPr lang="en-US" dirty="0" smtClean="0"/>
          </a:p>
          <a:p>
            <a:pPr>
              <a:lnSpc>
                <a:spcPct val="90000"/>
              </a:lnSpc>
            </a:pPr>
            <a:r>
              <a:rPr lang="en-US" dirty="0" smtClean="0"/>
              <a:t>Performance management is not important when resources are plentiful.  This was</a:t>
            </a:r>
            <a:r>
              <a:rPr lang="en-US" baseline="0" dirty="0" smtClean="0"/>
              <a:t> the culture of the Cold War.  </a:t>
            </a:r>
            <a:endParaRPr lang="en-US" dirty="0" smtClean="0"/>
          </a:p>
          <a:p>
            <a:pPr>
              <a:lnSpc>
                <a:spcPct val="90000"/>
              </a:lnSpc>
            </a:pPr>
            <a:r>
              <a:rPr lang="en-US" dirty="0" smtClean="0"/>
              <a:t>Budget management dominates actions.  “Cost” reporting is really Budget reporting. </a:t>
            </a:r>
          </a:p>
          <a:p>
            <a:pPr lvl="1">
              <a:lnSpc>
                <a:spcPct val="90000"/>
              </a:lnSpc>
            </a:pPr>
            <a:r>
              <a:rPr lang="en-US" dirty="0" smtClean="0"/>
              <a:t>Spend 99.9%</a:t>
            </a:r>
          </a:p>
          <a:p>
            <a:pPr lvl="1">
              <a:lnSpc>
                <a:spcPct val="90000"/>
              </a:lnSpc>
            </a:pPr>
            <a:r>
              <a:rPr lang="en-US" dirty="0" smtClean="0"/>
              <a:t>Work on defining “needs” to get more</a:t>
            </a:r>
          </a:p>
          <a:p>
            <a:pPr lvl="1">
              <a:lnSpc>
                <a:spcPct val="90000"/>
              </a:lnSpc>
            </a:pPr>
            <a:r>
              <a:rPr lang="en-US" dirty="0" smtClean="0"/>
              <a:t>Never give any back</a:t>
            </a:r>
          </a:p>
          <a:p>
            <a:r>
              <a:rPr lang="en-US" dirty="0" smtClean="0"/>
              <a:t>Result: “why should I reduce cost - we don’t get to keep it?” culture.  The biggest problem with this way of thinking is that the money isn’t “ours” to begin with.  However,</a:t>
            </a:r>
            <a:r>
              <a:rPr lang="en-US" baseline="0" dirty="0" smtClean="0"/>
              <a:t> the budgetary accounting process has worked to institutionalize this mentality. This </a:t>
            </a:r>
            <a:r>
              <a:rPr lang="en-US" dirty="0" smtClean="0"/>
              <a:t>culture of entitlement</a:t>
            </a:r>
            <a:r>
              <a:rPr lang="en-US" baseline="0" dirty="0" smtClean="0"/>
              <a:t> </a:t>
            </a:r>
            <a:r>
              <a:rPr lang="en-US" dirty="0" smtClean="0"/>
              <a:t>will lose</a:t>
            </a:r>
            <a:r>
              <a:rPr lang="en-US" baseline="0" dirty="0" smtClean="0"/>
              <a:t> the Cost War.  </a:t>
            </a:r>
            <a:endParaRPr lang="en-US"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38</a:t>
            </a:fld>
            <a:endParaRPr lang="en-US"/>
          </a:p>
        </p:txBody>
      </p:sp>
    </p:spTree>
    <p:extLst>
      <p:ext uri="{BB962C8B-B14F-4D97-AF65-F5344CB8AC3E}">
        <p14:creationId xmlns:p14="http://schemas.microsoft.com/office/powerpoint/2010/main" xmlns="" val="1352403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4 Discuss</a:t>
            </a:r>
            <a:r>
              <a:rPr lang="en-US" baseline="0" dirty="0" smtClean="0"/>
              <a:t> the Motivation for Continuous Improvement</a:t>
            </a:r>
            <a:endParaRPr lang="en-US" dirty="0" smtClean="0"/>
          </a:p>
          <a:p>
            <a:pPr>
              <a:lnSpc>
                <a:spcPct val="90000"/>
              </a:lnSpc>
            </a:pPr>
            <a:r>
              <a:rPr lang="en-US" dirty="0" smtClean="0"/>
              <a:t>Good commanders are inherently cost conscious in achieving missions  - the cost is measured not in dollars but in casualties.</a:t>
            </a:r>
            <a:r>
              <a:rPr lang="en-US" baseline="0" dirty="0" smtClean="0"/>
              <a:t>  The goal is to achieve the mission while:</a:t>
            </a:r>
            <a:endParaRPr lang="en-US" dirty="0" smtClean="0"/>
          </a:p>
          <a:p>
            <a:pPr lvl="1">
              <a:lnSpc>
                <a:spcPct val="90000"/>
              </a:lnSpc>
            </a:pPr>
            <a:r>
              <a:rPr lang="en-US" dirty="0" smtClean="0"/>
              <a:t>Minimizing cost in soldiers lost</a:t>
            </a:r>
          </a:p>
          <a:p>
            <a:pPr lvl="1">
              <a:lnSpc>
                <a:spcPct val="90000"/>
              </a:lnSpc>
            </a:pPr>
            <a:r>
              <a:rPr lang="en-US" dirty="0" smtClean="0"/>
              <a:t>Minimizing cost in resources and capabilities  </a:t>
            </a:r>
          </a:p>
          <a:p>
            <a:pPr>
              <a:lnSpc>
                <a:spcPct val="90000"/>
              </a:lnSpc>
            </a:pPr>
            <a:r>
              <a:rPr lang="en-US" dirty="0" smtClean="0"/>
              <a:t>Winning the Cost War requires the same cost conscious mentality</a:t>
            </a:r>
          </a:p>
          <a:p>
            <a:pPr>
              <a:lnSpc>
                <a:spcPct val="90000"/>
              </a:lnSpc>
            </a:pPr>
            <a:r>
              <a:rPr lang="en-US" dirty="0" smtClean="0"/>
              <a:t>Excessive casualties and excessive costs are unacceptable</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39</a:t>
            </a:fld>
            <a:endParaRPr lang="en-US"/>
          </a:p>
        </p:txBody>
      </p:sp>
    </p:spTree>
    <p:extLst>
      <p:ext uri="{BB962C8B-B14F-4D97-AF65-F5344CB8AC3E}">
        <p14:creationId xmlns:p14="http://schemas.microsoft.com/office/powerpoint/2010/main" xmlns="" val="346010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a:t>
            </a:r>
            <a:r>
              <a:rPr lang="en-US" baseline="0" dirty="0" smtClean="0"/>
              <a:t> simple illustration demonstrates the power of compounding or continuous improvement.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a:t>
            </a:r>
            <a:r>
              <a:rPr lang="en-US" baseline="0" dirty="0" smtClean="0"/>
              <a:t> doesn’t seem like much at the beginning.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dirty="0" smtClean="0"/>
              <a:t>Day Two’s two cents + Day One’s one cent = three cents</a:t>
            </a:r>
          </a:p>
        </p:txBody>
      </p:sp>
      <p:sp>
        <p:nvSpPr>
          <p:cNvPr id="4" name="Slide Number Placeholder 3"/>
          <p:cNvSpPr>
            <a:spLocks noGrp="1"/>
          </p:cNvSpPr>
          <p:nvPr>
            <p:ph type="sldNum" sz="quarter" idx="10"/>
          </p:nvPr>
        </p:nvSpPr>
        <p:spPr/>
        <p:txBody>
          <a:bodyPr/>
          <a:lstStyle/>
          <a:p>
            <a:fld id="{D9C17392-6E3E-47F7-840B-E56933C99CDC}" type="slidenum">
              <a:rPr lang="en-US" smtClean="0"/>
              <a:pPr/>
              <a:t>4</a:t>
            </a:fld>
            <a:endParaRPr lang="en-US"/>
          </a:p>
        </p:txBody>
      </p:sp>
    </p:spTree>
    <p:extLst>
      <p:ext uri="{BB962C8B-B14F-4D97-AF65-F5344CB8AC3E}">
        <p14:creationId xmlns:p14="http://schemas.microsoft.com/office/powerpoint/2010/main" xmlns="" val="38870069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Activity Step 4 Discuss</a:t>
            </a:r>
            <a:r>
              <a:rPr lang="en-US" baseline="0" dirty="0" smtClean="0"/>
              <a:t> the Motivation for Continuous Improvement</a:t>
            </a:r>
            <a:endParaRPr lang="en-US" dirty="0" smtClean="0"/>
          </a:p>
          <a:p>
            <a:r>
              <a:rPr lang="en-US" dirty="0" smtClean="0"/>
              <a:t>Conclusion:</a:t>
            </a:r>
          </a:p>
          <a:p>
            <a:r>
              <a:rPr lang="en-US" dirty="0" smtClean="0"/>
              <a:t>Are We Positioned</a:t>
            </a:r>
            <a:r>
              <a:rPr lang="en-US" baseline="0" dirty="0" smtClean="0"/>
              <a:t> to Win the Cost War?  </a:t>
            </a:r>
          </a:p>
          <a:p>
            <a:r>
              <a:rPr lang="en-US" baseline="0" dirty="0" smtClean="0"/>
              <a:t>A culture of continuous improvement is key, and senior leaders are in the position to create such a culture.</a:t>
            </a:r>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40</a:t>
            </a:fld>
            <a:endParaRPr lang="en-US"/>
          </a:p>
        </p:txBody>
      </p:sp>
    </p:spTree>
    <p:extLst>
      <p:ext uri="{BB962C8B-B14F-4D97-AF65-F5344CB8AC3E}">
        <p14:creationId xmlns:p14="http://schemas.microsoft.com/office/powerpoint/2010/main" xmlns="" val="3247354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It</a:t>
            </a:r>
            <a:r>
              <a:rPr lang="en-US" baseline="0" dirty="0" smtClean="0"/>
              <a:t> doesn’t seem like much after the first couple of iterations, either. </a:t>
            </a:r>
            <a:r>
              <a:rPr lang="en-US" sz="1200" b="0" dirty="0" smtClean="0"/>
              <a:t>Day Three’s four cents + Day Two’s two cents + Day One’s one cent = seven cents</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5</a:t>
            </a:fld>
            <a:endParaRPr lang="en-US"/>
          </a:p>
        </p:txBody>
      </p:sp>
    </p:spTree>
    <p:extLst>
      <p:ext uri="{BB962C8B-B14F-4D97-AF65-F5344CB8AC3E}">
        <p14:creationId xmlns:p14="http://schemas.microsoft.com/office/powerpoint/2010/main" xmlns="" val="388700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r>
              <a:rPr lang="en-US" sz="1200" b="0" dirty="0" smtClean="0"/>
              <a:t>And so on….</a:t>
            </a:r>
          </a:p>
          <a:p>
            <a:r>
              <a:rPr lang="en-US" sz="1200" b="0" dirty="0" smtClean="0"/>
              <a:t>And so on…</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6</a:t>
            </a:fld>
            <a:endParaRPr lang="en-US"/>
          </a:p>
        </p:txBody>
      </p:sp>
    </p:spTree>
    <p:extLst>
      <p:ext uri="{BB962C8B-B14F-4D97-AF65-F5344CB8AC3E}">
        <p14:creationId xmlns:p14="http://schemas.microsoft.com/office/powerpoint/2010/main" xmlns="" val="388700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r>
              <a:rPr lang="en-US" sz="1200" b="0" dirty="0" smtClean="0"/>
              <a:t>By the end of the first week we have $1.27.  This still doesn’t seem like much.</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7</a:t>
            </a:fld>
            <a:endParaRPr lang="en-US"/>
          </a:p>
        </p:txBody>
      </p:sp>
    </p:spTree>
    <p:extLst>
      <p:ext uri="{BB962C8B-B14F-4D97-AF65-F5344CB8AC3E}">
        <p14:creationId xmlns:p14="http://schemas.microsoft.com/office/powerpoint/2010/main" xmlns="" val="388700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dirty="0" smtClean="0"/>
              <a:t>By the end of the second week we have $163.83.  This</a:t>
            </a:r>
            <a:r>
              <a:rPr lang="en-US" sz="1200" b="0" baseline="0" dirty="0" smtClean="0"/>
              <a:t> still doesn’t compare to the $1 million alternative.</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8</a:t>
            </a:fld>
            <a:endParaRPr lang="en-US"/>
          </a:p>
        </p:txBody>
      </p:sp>
    </p:spTree>
    <p:extLst>
      <p:ext uri="{BB962C8B-B14F-4D97-AF65-F5344CB8AC3E}">
        <p14:creationId xmlns:p14="http://schemas.microsoft.com/office/powerpoint/2010/main" xmlns="" val="388700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benefit of Continuous Improvement</a:t>
            </a:r>
          </a:p>
          <a:p>
            <a:r>
              <a:rPr lang="en-US" dirty="0" smtClean="0"/>
              <a:t>However,</a:t>
            </a:r>
            <a:r>
              <a:rPr lang="en-US" baseline="0" dirty="0" smtClean="0"/>
              <a:t> over time, the compounding pays off.  It exceeds $1 million by day 27, and by the end of the month the total is more than $10 million!</a:t>
            </a:r>
          </a:p>
          <a:p>
            <a:endParaRPr lang="en-US" dirty="0"/>
          </a:p>
        </p:txBody>
      </p:sp>
      <p:sp>
        <p:nvSpPr>
          <p:cNvPr id="4" name="Slide Number Placeholder 3"/>
          <p:cNvSpPr>
            <a:spLocks noGrp="1"/>
          </p:cNvSpPr>
          <p:nvPr>
            <p:ph type="sldNum" sz="quarter" idx="10"/>
          </p:nvPr>
        </p:nvSpPr>
        <p:spPr/>
        <p:txBody>
          <a:bodyPr/>
          <a:lstStyle/>
          <a:p>
            <a:fld id="{D9C17392-6E3E-47F7-840B-E56933C99CDC}" type="slidenum">
              <a:rPr lang="en-US" smtClean="0"/>
              <a:pPr/>
              <a:t>9</a:t>
            </a:fld>
            <a:endParaRPr lang="en-US"/>
          </a:p>
        </p:txBody>
      </p:sp>
    </p:spTree>
    <p:extLst>
      <p:ext uri="{BB962C8B-B14F-4D97-AF65-F5344CB8AC3E}">
        <p14:creationId xmlns:p14="http://schemas.microsoft.com/office/powerpoint/2010/main" xmlns="" val="374361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506" name="Rectangle 2"/>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21507" name="Rectangle 3"/>
          <p:cNvSpPr>
            <a:spLocks noGrp="1" noChangeArrowheads="1"/>
          </p:cNvSpPr>
          <p:nvPr>
            <p:ph type="subTitle" sz="quarter" idx="1"/>
          </p:nvPr>
        </p:nvSpPr>
        <p:spPr>
          <a:xfrm>
            <a:off x="1371600" y="3886200"/>
            <a:ext cx="6400800" cy="1752600"/>
          </a:xfrm>
        </p:spPr>
        <p:txBody>
          <a:bodyPr/>
          <a:lstStyle>
            <a:lvl1pPr marL="0" indent="0" algn="ctr">
              <a:buFont typeface="Symbol" pitchFamily="18" charset="2"/>
              <a:buNone/>
              <a:defRPr/>
            </a:lvl1pPr>
          </a:lstStyle>
          <a:p>
            <a:r>
              <a:rPr lang="en-US"/>
              <a:t>Click to edit Master subtitle style</a:t>
            </a:r>
          </a:p>
        </p:txBody>
      </p:sp>
      <p:sp>
        <p:nvSpPr>
          <p:cNvPr id="21508" name="Rectangle 4"/>
          <p:cNvSpPr>
            <a:spLocks noGrp="1" noChangeArrowheads="1"/>
          </p:cNvSpPr>
          <p:nvPr>
            <p:ph type="dt" sz="quarter"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B6B1ABFF-D0EB-4916-83C6-86DE74EDE0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69046-C617-4B16-AABB-1054A440833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76220D-B34E-4520-8561-4408ADD0A36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b="0">
                <a:solidFill>
                  <a:schemeClr val="bg1">
                    <a:lumMod val="65000"/>
                  </a:schemeClr>
                </a:solidFill>
                <a:latin typeface="+mn-lt"/>
              </a:defRPr>
            </a:lvl1pPr>
          </a:lstStyle>
          <a:p>
            <a:pPr algn="ctr"/>
            <a:r>
              <a:rPr dirty="0" smtClean="0">
                <a:solidFill>
                  <a:prstClr val="white">
                    <a:lumMod val="65000"/>
                  </a:prstClr>
                </a:solidFill>
              </a:rPr>
              <a:t>© </a:t>
            </a:r>
            <a:endParaRPr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b="0">
                <a:latin typeface="+mn-lt"/>
              </a:defRPr>
            </a:lvl1pPr>
          </a:lstStyle>
          <a:p>
            <a:fld id="{8185C8EA-2E82-4517-9C06-44B58D41247F}" type="slidenum">
              <a:rPr smtClean="0">
                <a:solidFill>
                  <a:prstClr val="black">
                    <a:tint val="75000"/>
                  </a:prstClr>
                </a:solidFill>
              </a:rPr>
              <a:pPr/>
              <a:t>‹#›</a:t>
            </a:fld>
            <a:endParaRPr dirty="0">
              <a:solidFill>
                <a:prstClr val="black">
                  <a:tint val="75000"/>
                </a:prstClr>
              </a:solidFill>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xmlns="" val="3387347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lgn="ct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D0C54CF1-54FE-438D-B9A8-EC83C60B2D01}"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729168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lgn="ctr">
              <a:defRPr/>
            </a:lvl1pPr>
          </a:lstStyle>
          <a:p>
            <a:r>
              <a:rPr dirty="0" smtClean="0">
                <a:solidFill>
                  <a:prstClr val="white">
                    <a:lumMod val="65000"/>
                  </a:prstClr>
                </a:solidFill>
              </a:rPr>
              <a:t>© </a:t>
            </a:r>
            <a:endParaRPr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lgn="r">
              <a:defRPr/>
            </a:lvl1pPr>
          </a:lstStyle>
          <a:p>
            <a:fld id="{57D9E0E5-87BB-48C2-92B4-B7AA103AD70E}" type="slidenum">
              <a:rPr smtClean="0">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544908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BCDA6E1A-DD70-4A49-BD25-442B0A6E55B0}"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1574466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05CBAC2A-B9C8-4A40-B38A-BC7CA5F84146}"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4285469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lvl1pPr algn="ct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5" name="Slide Number Placeholder 4"/>
          <p:cNvSpPr>
            <a:spLocks noGrp="1"/>
          </p:cNvSpPr>
          <p:nvPr>
            <p:ph type="sldNum" sz="quarter" idx="12"/>
          </p:nvPr>
        </p:nvSpPr>
        <p:spPr/>
        <p:txBody>
          <a:bodyPr/>
          <a:lstStyle>
            <a:lvl1pPr algn="r">
              <a:defRPr>
                <a:solidFill>
                  <a:schemeClr val="bg1">
                    <a:lumMod val="65000"/>
                  </a:schemeClr>
                </a:solidFill>
              </a:defRPr>
            </a:lvl1pPr>
          </a:lstStyle>
          <a:p>
            <a:fld id="{82932D57-0C22-4811-955E-1D3BE0CC4CDA}" type="slidenum">
              <a:rPr smtClean="0">
                <a:solidFill>
                  <a:prstClr val="white">
                    <a:lumMod val="65000"/>
                  </a:prstClr>
                </a:solidFill>
              </a:rPr>
              <a:pPr/>
              <a:t>‹#›</a:t>
            </a:fld>
            <a:endParaRPr dirty="0">
              <a:solidFill>
                <a:prstClr val="white">
                  <a:lumMod val="65000"/>
                </a:prstClr>
              </a:solidFill>
            </a:endParaRPr>
          </a:p>
        </p:txBody>
      </p:sp>
    </p:spTree>
    <p:extLst>
      <p:ext uri="{BB962C8B-B14F-4D97-AF65-F5344CB8AC3E}">
        <p14:creationId xmlns:p14="http://schemas.microsoft.com/office/powerpoint/2010/main" xmlns="" val="1320636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lgn="ct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4" name="Slide Number Placeholder 3"/>
          <p:cNvSpPr>
            <a:spLocks noGrp="1"/>
          </p:cNvSpPr>
          <p:nvPr>
            <p:ph type="sldNum" sz="quarter" idx="12"/>
          </p:nvPr>
        </p:nvSpPr>
        <p:spPr/>
        <p:txBody>
          <a:bodyPr/>
          <a:lstStyle>
            <a:lvl1pPr algn="r">
              <a:defRPr>
                <a:solidFill>
                  <a:schemeClr val="bg1">
                    <a:lumMod val="65000"/>
                  </a:schemeClr>
                </a:solidFill>
              </a:defRPr>
            </a:lvl1pPr>
          </a:lstStyle>
          <a:p>
            <a:fld id="{A70CC512-1A77-44B8-9C00-B468E6EA3112}"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1218451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lgn="ctr">
              <a:defRPr/>
            </a:lvl1pPr>
          </a:lstStyle>
          <a:p>
            <a:r>
              <a:rPr dirty="0" smtClean="0">
                <a:solidFill>
                  <a:prstClr val="white">
                    <a:lumMod val="65000"/>
                  </a:prstClr>
                </a:solidFill>
              </a:rPr>
              <a:t>© </a:t>
            </a:r>
            <a:endParaRPr dirty="0">
              <a:solidFill>
                <a:prstClr val="white">
                  <a:lumMod val="65000"/>
                </a:prstClr>
              </a:solidFill>
            </a:endParaRPr>
          </a:p>
        </p:txBody>
      </p:sp>
      <p:sp>
        <p:nvSpPr>
          <p:cNvPr id="7" name="Slide Number Placeholder 6"/>
          <p:cNvSpPr>
            <a:spLocks noGrp="1"/>
          </p:cNvSpPr>
          <p:nvPr>
            <p:ph type="sldNum" sz="quarter" idx="12"/>
          </p:nvPr>
        </p:nvSpPr>
        <p:spPr/>
        <p:txBody>
          <a:bodyPr/>
          <a:lstStyle>
            <a:lvl1pPr algn="r">
              <a:defRPr/>
            </a:lvl1pPr>
          </a:lstStyle>
          <a:p>
            <a:fld id="{AEFE7025-365A-47F7-8531-C92233CE42FA}" type="slidenum">
              <a:rPr smtClean="0">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xmlns="" val="281045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697D20-CC02-4118-B75E-9F8B2FE15356}"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dirty="0">
                <a:solidFill>
                  <a:prstClr val="white">
                    <a:lumMod val="65000"/>
                  </a:prstClr>
                </a:solidFill>
              </a:rPr>
              <a:t>© </a:t>
            </a:r>
          </a:p>
        </p:txBody>
      </p:sp>
      <p:sp>
        <p:nvSpPr>
          <p:cNvPr id="7" name="Slide Number Placeholder 6"/>
          <p:cNvSpPr>
            <a:spLocks noGrp="1"/>
          </p:cNvSpPr>
          <p:nvPr>
            <p:ph type="sldNum" sz="quarter" idx="12"/>
          </p:nvPr>
        </p:nvSpPr>
        <p:spPr/>
        <p:txBody>
          <a:bodyPr/>
          <a:lstStyle/>
          <a:p>
            <a:fld id="{A665CF13-E89E-4BB0-B3B2-9EAB5544BC53}"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47357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dirty="0">
                <a:solidFill>
                  <a:prstClr val="white">
                    <a:lumMod val="65000"/>
                  </a:prstClr>
                </a:solidFill>
              </a:rPr>
              <a:t>© </a:t>
            </a:r>
          </a:p>
        </p:txBody>
      </p:sp>
      <p:sp>
        <p:nvSpPr>
          <p:cNvPr id="6" name="Slide Number Placeholder 5"/>
          <p:cNvSpPr>
            <a:spLocks noGrp="1"/>
          </p:cNvSpPr>
          <p:nvPr>
            <p:ph type="sldNum" sz="quarter" idx="12"/>
          </p:nvPr>
        </p:nvSpPr>
        <p:spPr/>
        <p:txBody>
          <a:bodyPr/>
          <a:lstStyle/>
          <a:p>
            <a:fld id="{A4A799FA-B636-4E47-87B6-23CABA0D64E1}"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895297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dirty="0">
                <a:solidFill>
                  <a:prstClr val="white">
                    <a:lumMod val="65000"/>
                  </a:prstClr>
                </a:solidFill>
              </a:rPr>
              <a:t>© </a:t>
            </a:r>
          </a:p>
        </p:txBody>
      </p:sp>
      <p:sp>
        <p:nvSpPr>
          <p:cNvPr id="6" name="Slide Number Placeholder 5"/>
          <p:cNvSpPr>
            <a:spLocks noGrp="1"/>
          </p:cNvSpPr>
          <p:nvPr>
            <p:ph type="sldNum" sz="quarter" idx="12"/>
          </p:nvPr>
        </p:nvSpPr>
        <p:spPr/>
        <p:txBody>
          <a:bodyPr/>
          <a:lstStyle/>
          <a:p>
            <a:fld id="{28BB7079-D481-47C1-9FBE-D679C7B76CD9}"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047279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b="0">
                <a:solidFill>
                  <a:schemeClr val="bg1">
                    <a:lumMod val="65000"/>
                  </a:schemeClr>
                </a:solidFill>
                <a:latin typeface="+mn-lt"/>
              </a:defRPr>
            </a:lvl1pPr>
          </a:lstStyle>
          <a:p>
            <a:pPr algn="ctr"/>
            <a:r>
              <a:rPr dirty="0" smtClean="0">
                <a:solidFill>
                  <a:prstClr val="white">
                    <a:lumMod val="65000"/>
                  </a:prstClr>
                </a:solidFill>
              </a:rPr>
              <a:t>© </a:t>
            </a:r>
            <a:endParaRPr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b="0">
                <a:latin typeface="+mn-lt"/>
              </a:defRPr>
            </a:lvl1pPr>
          </a:lstStyle>
          <a:p>
            <a:fld id="{8185C8EA-2E82-4517-9C06-44B58D41247F}" type="slidenum">
              <a:rPr smtClean="0">
                <a:solidFill>
                  <a:prstClr val="black">
                    <a:tint val="75000"/>
                  </a:prstClr>
                </a:solidFill>
              </a:rPr>
              <a:pPr/>
              <a:t>‹#›</a:t>
            </a:fld>
            <a:endParaRPr dirty="0">
              <a:solidFill>
                <a:prstClr val="black">
                  <a:tint val="75000"/>
                </a:prstClr>
              </a:solidFill>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xmlns="" val="3387347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lgn="ct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D0C54CF1-54FE-438D-B9A8-EC83C60B2D01}"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7291683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lgn="ctr">
              <a:defRPr/>
            </a:lvl1pPr>
          </a:lstStyle>
          <a:p>
            <a:r>
              <a:rPr dirty="0" smtClean="0">
                <a:solidFill>
                  <a:prstClr val="white">
                    <a:lumMod val="65000"/>
                  </a:prstClr>
                </a:solidFill>
              </a:rPr>
              <a:t>© </a:t>
            </a:r>
            <a:endParaRPr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lgn="r">
              <a:defRPr/>
            </a:lvl1pPr>
          </a:lstStyle>
          <a:p>
            <a:fld id="{57D9E0E5-87BB-48C2-92B4-B7AA103AD70E}" type="slidenum">
              <a:rPr smtClean="0">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5449082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BCDA6E1A-DD70-4A49-BD25-442B0A6E55B0}"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1574466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05CBAC2A-B9C8-4A40-B38A-BC7CA5F84146}"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4285469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lvl1pPr algn="ct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5" name="Slide Number Placeholder 4"/>
          <p:cNvSpPr>
            <a:spLocks noGrp="1"/>
          </p:cNvSpPr>
          <p:nvPr>
            <p:ph type="sldNum" sz="quarter" idx="12"/>
          </p:nvPr>
        </p:nvSpPr>
        <p:spPr/>
        <p:txBody>
          <a:bodyPr/>
          <a:lstStyle>
            <a:lvl1pPr algn="r">
              <a:defRPr>
                <a:solidFill>
                  <a:schemeClr val="bg1">
                    <a:lumMod val="65000"/>
                  </a:schemeClr>
                </a:solidFill>
              </a:defRPr>
            </a:lvl1pPr>
          </a:lstStyle>
          <a:p>
            <a:fld id="{82932D57-0C22-4811-955E-1D3BE0CC4CDA}" type="slidenum">
              <a:rPr smtClean="0">
                <a:solidFill>
                  <a:prstClr val="white">
                    <a:lumMod val="65000"/>
                  </a:prstClr>
                </a:solidFill>
              </a:rPr>
              <a:pPr/>
              <a:t>‹#›</a:t>
            </a:fld>
            <a:endParaRPr dirty="0">
              <a:solidFill>
                <a:prstClr val="white">
                  <a:lumMod val="65000"/>
                </a:prstClr>
              </a:solidFill>
            </a:endParaRPr>
          </a:p>
        </p:txBody>
      </p:sp>
    </p:spTree>
    <p:extLst>
      <p:ext uri="{BB962C8B-B14F-4D97-AF65-F5344CB8AC3E}">
        <p14:creationId xmlns:p14="http://schemas.microsoft.com/office/powerpoint/2010/main" xmlns="" val="1320636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lgn="ctr">
              <a:defRPr>
                <a:solidFill>
                  <a:schemeClr val="bg1">
                    <a:lumMod val="65000"/>
                  </a:schemeClr>
                </a:solidFill>
              </a:defRPr>
            </a:lvl1pPr>
          </a:lstStyle>
          <a:p>
            <a:r>
              <a:rPr dirty="0" smtClean="0">
                <a:solidFill>
                  <a:prstClr val="white">
                    <a:lumMod val="65000"/>
                  </a:prstClr>
                </a:solidFill>
              </a:rPr>
              <a:t>© </a:t>
            </a:r>
            <a:endParaRPr dirty="0">
              <a:solidFill>
                <a:prstClr val="white">
                  <a:lumMod val="65000"/>
                </a:prstClr>
              </a:solidFill>
            </a:endParaRPr>
          </a:p>
        </p:txBody>
      </p:sp>
      <p:sp>
        <p:nvSpPr>
          <p:cNvPr id="4" name="Slide Number Placeholder 3"/>
          <p:cNvSpPr>
            <a:spLocks noGrp="1"/>
          </p:cNvSpPr>
          <p:nvPr>
            <p:ph type="sldNum" sz="quarter" idx="12"/>
          </p:nvPr>
        </p:nvSpPr>
        <p:spPr/>
        <p:txBody>
          <a:bodyPr/>
          <a:lstStyle>
            <a:lvl1pPr algn="r">
              <a:defRPr>
                <a:solidFill>
                  <a:schemeClr val="bg1">
                    <a:lumMod val="65000"/>
                  </a:schemeClr>
                </a:solidFill>
              </a:defRPr>
            </a:lvl1pPr>
          </a:lstStyle>
          <a:p>
            <a:fld id="{A70CC512-1A77-44B8-9C00-B468E6EA3112}" type="slidenum">
              <a:rPr smtClean="0">
                <a:solidFill>
                  <a:prstClr val="white">
                    <a:lumMod val="65000"/>
                  </a:prstClr>
                </a:solidFill>
              </a:rPr>
              <a:pPr/>
              <a:t>‹#›</a:t>
            </a:fld>
            <a:endParaRPr>
              <a:solidFill>
                <a:prstClr val="white">
                  <a:lumMod val="65000"/>
                </a:prstClr>
              </a:solidFill>
            </a:endParaRPr>
          </a:p>
        </p:txBody>
      </p:sp>
    </p:spTree>
    <p:extLst>
      <p:ext uri="{BB962C8B-B14F-4D97-AF65-F5344CB8AC3E}">
        <p14:creationId xmlns:p14="http://schemas.microsoft.com/office/powerpoint/2010/main" xmlns="" val="121845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270A66-869C-4737-A6E6-D698C97FFB04}"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lgn="ctr">
              <a:defRPr/>
            </a:lvl1pPr>
          </a:lstStyle>
          <a:p>
            <a:r>
              <a:rPr dirty="0" smtClean="0">
                <a:solidFill>
                  <a:prstClr val="white">
                    <a:lumMod val="65000"/>
                  </a:prstClr>
                </a:solidFill>
              </a:rPr>
              <a:t>© </a:t>
            </a:r>
            <a:endParaRPr dirty="0">
              <a:solidFill>
                <a:prstClr val="white">
                  <a:lumMod val="65000"/>
                </a:prstClr>
              </a:solidFill>
            </a:endParaRPr>
          </a:p>
        </p:txBody>
      </p:sp>
      <p:sp>
        <p:nvSpPr>
          <p:cNvPr id="7" name="Slide Number Placeholder 6"/>
          <p:cNvSpPr>
            <a:spLocks noGrp="1"/>
          </p:cNvSpPr>
          <p:nvPr>
            <p:ph type="sldNum" sz="quarter" idx="12"/>
          </p:nvPr>
        </p:nvSpPr>
        <p:spPr/>
        <p:txBody>
          <a:bodyPr/>
          <a:lstStyle>
            <a:lvl1pPr algn="r">
              <a:defRPr/>
            </a:lvl1pPr>
          </a:lstStyle>
          <a:p>
            <a:fld id="{AEFE7025-365A-47F7-8531-C92233CE42FA}" type="slidenum">
              <a:rPr smtClean="0">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xmlns="" val="28104555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dirty="0">
                <a:solidFill>
                  <a:prstClr val="white">
                    <a:lumMod val="65000"/>
                  </a:prstClr>
                </a:solidFill>
              </a:rPr>
              <a:t>© </a:t>
            </a:r>
          </a:p>
        </p:txBody>
      </p:sp>
      <p:sp>
        <p:nvSpPr>
          <p:cNvPr id="7" name="Slide Number Placeholder 6"/>
          <p:cNvSpPr>
            <a:spLocks noGrp="1"/>
          </p:cNvSpPr>
          <p:nvPr>
            <p:ph type="sldNum" sz="quarter" idx="12"/>
          </p:nvPr>
        </p:nvSpPr>
        <p:spPr/>
        <p:txBody>
          <a:bodyPr/>
          <a:lstStyle/>
          <a:p>
            <a:fld id="{A665CF13-E89E-4BB0-B3B2-9EAB5544BC53}"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47357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dirty="0">
                <a:solidFill>
                  <a:prstClr val="white">
                    <a:lumMod val="65000"/>
                  </a:prstClr>
                </a:solidFill>
              </a:rPr>
              <a:t>© </a:t>
            </a:r>
          </a:p>
        </p:txBody>
      </p:sp>
      <p:sp>
        <p:nvSpPr>
          <p:cNvPr id="6" name="Slide Number Placeholder 5"/>
          <p:cNvSpPr>
            <a:spLocks noGrp="1"/>
          </p:cNvSpPr>
          <p:nvPr>
            <p:ph type="sldNum" sz="quarter" idx="12"/>
          </p:nvPr>
        </p:nvSpPr>
        <p:spPr/>
        <p:txBody>
          <a:bodyPr/>
          <a:lstStyle/>
          <a:p>
            <a:fld id="{A4A799FA-B636-4E47-87B6-23CABA0D64E1}"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8952971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dirty="0">
                <a:solidFill>
                  <a:prstClr val="white">
                    <a:lumMod val="65000"/>
                  </a:prstClr>
                </a:solidFill>
              </a:rPr>
              <a:t>© </a:t>
            </a:r>
          </a:p>
        </p:txBody>
      </p:sp>
      <p:sp>
        <p:nvSpPr>
          <p:cNvPr id="6" name="Slide Number Placeholder 5"/>
          <p:cNvSpPr>
            <a:spLocks noGrp="1"/>
          </p:cNvSpPr>
          <p:nvPr>
            <p:ph type="sldNum" sz="quarter" idx="12"/>
          </p:nvPr>
        </p:nvSpPr>
        <p:spPr/>
        <p:txBody>
          <a:bodyPr/>
          <a:lstStyle/>
          <a:p>
            <a:fld id="{28BB7079-D481-47C1-9FBE-D679C7B76CD9}"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04727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9CC95A-87E7-4FE0-8EE1-20C0E12EEF8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0A0F02-2A09-4D30-8719-6B98489A7A7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3ABF7F-01D0-412A-BB64-C9C70241E6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A6930F-8550-42F0-BA46-6941880BDDF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09D314-6792-4025-A4EC-04DD77BEB2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72764F-2261-4899-804E-D389E20851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048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solidFill>
                  <a:schemeClr val="tx1"/>
                </a:solidFill>
              </a:defRPr>
            </a:lvl1pPr>
          </a:lstStyle>
          <a:p>
            <a:endParaRPr lang="en-US"/>
          </a:p>
        </p:txBody>
      </p:sp>
      <p:sp>
        <p:nvSpPr>
          <p:cNvPr id="204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a:solidFill>
                  <a:schemeClr val="tx1"/>
                </a:solidFill>
              </a:defRPr>
            </a:lvl1pPr>
          </a:lstStyle>
          <a:p>
            <a:endParaRPr lang="en-US"/>
          </a:p>
        </p:txBody>
      </p:sp>
      <p:sp>
        <p:nvSpPr>
          <p:cNvPr id="2048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solidFill>
                  <a:schemeClr val="tx1"/>
                </a:solidFill>
              </a:defRPr>
            </a:lvl1pPr>
          </a:lstStyle>
          <a:p>
            <a:fld id="{FF66EBF9-ACB8-4788-AEA4-04590DAC34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b="1" i="1">
          <a:solidFill>
            <a:srgbClr val="A50021"/>
          </a:solidFill>
          <a:latin typeface="+mj-lt"/>
          <a:ea typeface="+mj-ea"/>
          <a:cs typeface="+mj-cs"/>
        </a:defRPr>
      </a:lvl1pPr>
      <a:lvl2pPr algn="ctr" rtl="0" eaLnBrk="0" fontAlgn="base" hangingPunct="0">
        <a:spcBef>
          <a:spcPct val="0"/>
        </a:spcBef>
        <a:spcAft>
          <a:spcPct val="0"/>
        </a:spcAft>
        <a:defRPr sz="4400" b="1" i="1">
          <a:solidFill>
            <a:srgbClr val="A50021"/>
          </a:solidFill>
          <a:latin typeface="Arial" charset="0"/>
        </a:defRPr>
      </a:lvl2pPr>
      <a:lvl3pPr algn="ctr" rtl="0" eaLnBrk="0" fontAlgn="base" hangingPunct="0">
        <a:spcBef>
          <a:spcPct val="0"/>
        </a:spcBef>
        <a:spcAft>
          <a:spcPct val="0"/>
        </a:spcAft>
        <a:defRPr sz="4400" b="1" i="1">
          <a:solidFill>
            <a:srgbClr val="A50021"/>
          </a:solidFill>
          <a:latin typeface="Arial" charset="0"/>
        </a:defRPr>
      </a:lvl3pPr>
      <a:lvl4pPr algn="ctr" rtl="0" eaLnBrk="0" fontAlgn="base" hangingPunct="0">
        <a:spcBef>
          <a:spcPct val="0"/>
        </a:spcBef>
        <a:spcAft>
          <a:spcPct val="0"/>
        </a:spcAft>
        <a:defRPr sz="4400" b="1" i="1">
          <a:solidFill>
            <a:srgbClr val="A50021"/>
          </a:solidFill>
          <a:latin typeface="Arial" charset="0"/>
        </a:defRPr>
      </a:lvl4pPr>
      <a:lvl5pPr algn="ctr" rtl="0" eaLnBrk="0" fontAlgn="base" hangingPunct="0">
        <a:spcBef>
          <a:spcPct val="0"/>
        </a:spcBef>
        <a:spcAft>
          <a:spcPct val="0"/>
        </a:spcAft>
        <a:defRPr sz="4400" b="1" i="1">
          <a:solidFill>
            <a:srgbClr val="A50021"/>
          </a:solidFill>
          <a:latin typeface="Arial" charset="0"/>
        </a:defRPr>
      </a:lvl5pPr>
      <a:lvl6pPr marL="457200" algn="ctr" rtl="0" eaLnBrk="0" fontAlgn="base" hangingPunct="0">
        <a:spcBef>
          <a:spcPct val="0"/>
        </a:spcBef>
        <a:spcAft>
          <a:spcPct val="0"/>
        </a:spcAft>
        <a:defRPr sz="4400" b="1" i="1">
          <a:solidFill>
            <a:srgbClr val="A50021"/>
          </a:solidFill>
          <a:latin typeface="Arial" charset="0"/>
        </a:defRPr>
      </a:lvl6pPr>
      <a:lvl7pPr marL="914400" algn="ctr" rtl="0" eaLnBrk="0" fontAlgn="base" hangingPunct="0">
        <a:spcBef>
          <a:spcPct val="0"/>
        </a:spcBef>
        <a:spcAft>
          <a:spcPct val="0"/>
        </a:spcAft>
        <a:defRPr sz="4400" b="1" i="1">
          <a:solidFill>
            <a:srgbClr val="A50021"/>
          </a:solidFill>
          <a:latin typeface="Arial" charset="0"/>
        </a:defRPr>
      </a:lvl7pPr>
      <a:lvl8pPr marL="1371600" algn="ctr" rtl="0" eaLnBrk="0" fontAlgn="base" hangingPunct="0">
        <a:spcBef>
          <a:spcPct val="0"/>
        </a:spcBef>
        <a:spcAft>
          <a:spcPct val="0"/>
        </a:spcAft>
        <a:defRPr sz="4400" b="1" i="1">
          <a:solidFill>
            <a:srgbClr val="A50021"/>
          </a:solidFill>
          <a:latin typeface="Arial" charset="0"/>
        </a:defRPr>
      </a:lvl8pPr>
      <a:lvl9pPr marL="1828800" algn="ctr" rtl="0" eaLnBrk="0" fontAlgn="base" hangingPunct="0">
        <a:spcBef>
          <a:spcPct val="0"/>
        </a:spcBef>
        <a:spcAft>
          <a:spcPct val="0"/>
        </a:spcAft>
        <a:defRPr sz="4400" b="1" i="1">
          <a:solidFill>
            <a:srgbClr val="A50021"/>
          </a:solidFill>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Symbol" pitchFamily="18" charset="2"/>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800" b="1">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eaLnBrk="0" fontAlgn="base" hangingPunct="0">
        <a:spcBef>
          <a:spcPct val="20000"/>
        </a:spcBef>
        <a:spcAft>
          <a:spcPct val="0"/>
        </a:spcAft>
        <a:buChar char="•"/>
        <a:defRPr sz="2000">
          <a:solidFill>
            <a:schemeClr val="accent2"/>
          </a:solidFill>
          <a:latin typeface="+mn-lt"/>
        </a:defRPr>
      </a:lvl6pPr>
      <a:lvl7pPr marL="2971800" indent="-228600" algn="l" rtl="0" eaLnBrk="0" fontAlgn="base" hangingPunct="0">
        <a:spcBef>
          <a:spcPct val="20000"/>
        </a:spcBef>
        <a:spcAft>
          <a:spcPct val="0"/>
        </a:spcAft>
        <a:buChar char="•"/>
        <a:defRPr sz="2000">
          <a:solidFill>
            <a:schemeClr val="accent2"/>
          </a:solidFill>
          <a:latin typeface="+mn-lt"/>
        </a:defRPr>
      </a:lvl7pPr>
      <a:lvl8pPr marL="3429000" indent="-228600" algn="l" rtl="0" eaLnBrk="0" fontAlgn="base" hangingPunct="0">
        <a:spcBef>
          <a:spcPct val="20000"/>
        </a:spcBef>
        <a:spcAft>
          <a:spcPct val="0"/>
        </a:spcAft>
        <a:buChar char="•"/>
        <a:defRPr sz="2000">
          <a:solidFill>
            <a:schemeClr val="accent2"/>
          </a:solidFill>
          <a:latin typeface="+mn-lt"/>
        </a:defRPr>
      </a:lvl8pPr>
      <a:lvl9pPr marL="3886200" indent="-228600" algn="l" rtl="0" eaLnBrk="0" fontAlgn="base" hangingPunct="0">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hangingPunct="1">
              <a:defRPr/>
            </a:pPr>
            <a:endParaRPr lang="en-US">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lang="en-US" sz="1200" b="0" smtClean="0">
                <a:solidFill>
                  <a:schemeClr val="bg1">
                    <a:lumMod val="65000"/>
                  </a:schemeClr>
                </a:solidFill>
                <a:latin typeface="+mn-lt"/>
              </a:defRPr>
            </a:lvl1pPr>
          </a:lstStyle>
          <a:p>
            <a:pPr algn="ctr"/>
            <a:r>
              <a:rPr dirty="0">
                <a:solidFill>
                  <a:prstClr val="white">
                    <a:lumMod val="65000"/>
                  </a:prstClr>
                </a:solidFill>
              </a:rPr>
              <a:t>©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defRPr lang="en-US" sz="1200" b="0" smtClean="0">
                <a:solidFill>
                  <a:schemeClr val="tx1">
                    <a:tint val="75000"/>
                  </a:schemeClr>
                </a:solidFill>
                <a:latin typeface="+mn-lt"/>
              </a:defRPr>
            </a:lvl1pPr>
          </a:lstStyle>
          <a:p>
            <a:pPr algn="r"/>
            <a:fld id="{76A9C989-9AE9-4AAE-A155-3671C2CB8554}" type="slidenum">
              <a:rPr>
                <a:solidFill>
                  <a:prstClr val="black">
                    <a:tint val="75000"/>
                  </a:prstClr>
                </a:solidFill>
              </a:rPr>
              <a:pPr algn="r"/>
              <a:t>‹#›</a:t>
            </a:fld>
            <a:endParaRPr dirty="0">
              <a:solidFill>
                <a:prstClr val="black">
                  <a:tint val="75000"/>
                </a:prstClr>
              </a:solidFill>
            </a:endParaRPr>
          </a:p>
        </p:txBody>
      </p:sp>
    </p:spTree>
    <p:extLst>
      <p:ext uri="{BB962C8B-B14F-4D97-AF65-F5344CB8AC3E}">
        <p14:creationId xmlns:p14="http://schemas.microsoft.com/office/powerpoint/2010/main" xmlns="" val="13626342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hangingPunct="1">
              <a:defRPr/>
            </a:pPr>
            <a:endParaRPr lang="en-US">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lang="en-US" sz="1200" b="0" smtClean="0">
                <a:solidFill>
                  <a:schemeClr val="bg1">
                    <a:lumMod val="65000"/>
                  </a:schemeClr>
                </a:solidFill>
                <a:latin typeface="+mn-lt"/>
              </a:defRPr>
            </a:lvl1pPr>
          </a:lstStyle>
          <a:p>
            <a:pPr algn="ctr"/>
            <a:r>
              <a:rPr dirty="0">
                <a:solidFill>
                  <a:prstClr val="white">
                    <a:lumMod val="65000"/>
                  </a:prstClr>
                </a:solidFill>
              </a:rPr>
              <a:t>©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defRPr lang="en-US" sz="1200" b="0" smtClean="0">
                <a:solidFill>
                  <a:schemeClr val="tx1">
                    <a:tint val="75000"/>
                  </a:schemeClr>
                </a:solidFill>
                <a:latin typeface="+mn-lt"/>
              </a:defRPr>
            </a:lvl1pPr>
          </a:lstStyle>
          <a:p>
            <a:pPr algn="r"/>
            <a:fld id="{76A9C989-9AE9-4AAE-A155-3671C2CB8554}" type="slidenum">
              <a:rPr>
                <a:solidFill>
                  <a:prstClr val="black">
                    <a:tint val="75000"/>
                  </a:prstClr>
                </a:solidFill>
              </a:rPr>
              <a:pPr algn="r"/>
              <a:t>‹#›</a:t>
            </a:fld>
            <a:endParaRPr dirty="0">
              <a:solidFill>
                <a:prstClr val="black">
                  <a:tint val="75000"/>
                </a:prstClr>
              </a:solidFill>
            </a:endParaRPr>
          </a:p>
        </p:txBody>
      </p:sp>
    </p:spTree>
    <p:extLst>
      <p:ext uri="{BB962C8B-B14F-4D97-AF65-F5344CB8AC3E}">
        <p14:creationId xmlns:p14="http://schemas.microsoft.com/office/powerpoint/2010/main" xmlns="" val="13626342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Microsoft_Office_Excel_97-2003_Worksheet1.xls"/><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Microsoft_Office_Excel_97-2003_Worksheet2.xls"/><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8.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8.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8.xml"/><Relationship Id="rId5" Type="http://schemas.openxmlformats.org/officeDocument/2006/relationships/image" Target="../media/image7.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Determine the Purpose and Motivation for Continuous Improvement</a:t>
            </a:r>
            <a:endParaRPr lang="en-US" dirty="0"/>
          </a:p>
        </p:txBody>
      </p:sp>
      <p:sp>
        <p:nvSpPr>
          <p:cNvPr id="3" name="Subtitle 2"/>
          <p:cNvSpPr>
            <a:spLocks noGrp="1"/>
          </p:cNvSpPr>
          <p:nvPr>
            <p:ph type="subTitle" idx="1"/>
          </p:nvPr>
        </p:nvSpPr>
        <p:spPr/>
        <p:txBody>
          <a:bodyPr/>
          <a:lstStyle/>
          <a:p>
            <a:r>
              <a:rPr lang="en-US" dirty="0" smtClean="0"/>
              <a:t>Intermediate Cost Analysis</a:t>
            </a:r>
          </a:p>
          <a:p>
            <a:r>
              <a:rPr lang="en-US" dirty="0" smtClean="0"/>
              <a:t> and Management</a:t>
            </a:r>
            <a:endParaRPr lang="en-US" dirty="0"/>
          </a:p>
        </p:txBody>
      </p:sp>
      <p:sp>
        <p:nvSpPr>
          <p:cNvPr id="5" name="Footer Placeholder 4"/>
          <p:cNvSpPr>
            <a:spLocks noGrp="1"/>
          </p:cNvSpPr>
          <p:nvPr>
            <p:ph type="ftr" sz="quarter" idx="11"/>
          </p:nvPr>
        </p:nvSpPr>
        <p:spPr/>
        <p:txBody>
          <a:bodyPr/>
          <a:lstStyle/>
          <a:p>
            <a:pPr algn="ctr"/>
            <a:r>
              <a:rPr dirty="0" smtClean="0">
                <a:solidFill>
                  <a:prstClr val="white">
                    <a:lumMod val="65000"/>
                  </a:prstClr>
                </a:solidFill>
              </a:rPr>
              <a:t>© </a:t>
            </a:r>
            <a:endParaRPr dirty="0">
              <a:solidFill>
                <a:prstClr val="white">
                  <a:lumMod val="65000"/>
                </a:prstClr>
              </a:solidFill>
            </a:endParaRPr>
          </a:p>
        </p:txBody>
      </p:sp>
      <p:sp>
        <p:nvSpPr>
          <p:cNvPr id="4" name="Slide Number Placeholder 3"/>
          <p:cNvSpPr>
            <a:spLocks noGrp="1"/>
          </p:cNvSpPr>
          <p:nvPr>
            <p:ph type="sldNum" sz="quarter" idx="12"/>
          </p:nvPr>
        </p:nvSpPr>
        <p:spPr/>
        <p:txBody>
          <a:bodyPr/>
          <a:lstStyle/>
          <a:p>
            <a:pPr algn="r"/>
            <a:fld id="{8185C8EA-2E82-4517-9C06-44B58D41247F}" type="slidenum">
              <a:rPr smtClean="0">
                <a:solidFill>
                  <a:prstClr val="black">
                    <a:tint val="75000"/>
                  </a:prstClr>
                </a:solidFill>
              </a:rPr>
              <a:pPr algn="r"/>
              <a:t>1</a:t>
            </a:fld>
            <a:endParaRPr dirty="0">
              <a:solidFill>
                <a:prstClr val="black">
                  <a:tint val="75000"/>
                </a:prstClr>
              </a:solidFill>
            </a:endParaRPr>
          </a:p>
        </p:txBody>
      </p:sp>
    </p:spTree>
    <p:extLst>
      <p:ext uri="{BB962C8B-B14F-4D97-AF65-F5344CB8AC3E}">
        <p14:creationId xmlns:p14="http://schemas.microsoft.com/office/powerpoint/2010/main" xmlns="" val="3298604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 3% </a:t>
            </a:r>
            <a:br>
              <a:rPr lang="en-US" dirty="0" smtClean="0"/>
            </a:br>
            <a:r>
              <a:rPr lang="en-US" dirty="0" smtClean="0"/>
              <a:t>Annual Improvement</a:t>
            </a:r>
            <a:endParaRPr lang="en-US" dirty="0"/>
          </a:p>
        </p:txBody>
      </p:sp>
      <p:sp>
        <p:nvSpPr>
          <p:cNvPr id="3" name="Content Placeholder 2"/>
          <p:cNvSpPr>
            <a:spLocks noGrp="1"/>
          </p:cNvSpPr>
          <p:nvPr>
            <p:ph idx="1"/>
          </p:nvPr>
        </p:nvSpPr>
        <p:spPr>
          <a:xfrm>
            <a:off x="152400" y="1981200"/>
            <a:ext cx="8991600" cy="4114800"/>
          </a:xfrm>
        </p:spPr>
        <p:txBody>
          <a:bodyPr/>
          <a:lstStyle/>
          <a:p>
            <a:r>
              <a:rPr lang="en-US" dirty="0" smtClean="0"/>
              <a:t>For a $250 billion organization over ten years:</a:t>
            </a:r>
          </a:p>
          <a:p>
            <a:endParaRPr lang="en-US" dirty="0" smtClean="0"/>
          </a:p>
          <a:p>
            <a:endParaRPr lang="en-US" dirty="0" smtClean="0"/>
          </a:p>
          <a:p>
            <a:endParaRPr lang="en-US" dirty="0" smtClean="0"/>
          </a:p>
          <a:p>
            <a:endParaRPr lang="en-US" dirty="0" smtClean="0"/>
          </a:p>
          <a:p>
            <a:endParaRPr lang="en-US" dirty="0" smtClean="0"/>
          </a:p>
          <a:p>
            <a:r>
              <a:rPr lang="en-US" dirty="0" smtClean="0">
                <a:solidFill>
                  <a:schemeClr val="bg1"/>
                </a:solidFill>
              </a:rPr>
              <a:t>The Army you save may be your own!!!!</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744885291"/>
              </p:ext>
            </p:extLst>
          </p:nvPr>
        </p:nvGraphicFramePr>
        <p:xfrm>
          <a:off x="609600" y="3276600"/>
          <a:ext cx="7772400" cy="1385095"/>
        </p:xfrm>
        <a:graphic>
          <a:graphicData uri="http://schemas.openxmlformats.org/drawingml/2006/table">
            <a:tbl>
              <a:tblPr firstRow="1" firstCol="1" lastCol="1">
                <a:effectLst>
                  <a:outerShdw blurRad="50800" dist="38100" dir="2700000" algn="tl" rotWithShape="0">
                    <a:prstClr val="black">
                      <a:alpha val="40000"/>
                    </a:prstClr>
                  </a:outerShdw>
                </a:effectLst>
                <a:tableStyleId>{5C22544A-7EE6-4342-B048-85BDC9FD1C3A}</a:tableStyleId>
              </a:tblPr>
              <a:tblGrid>
                <a:gridCol w="647700"/>
                <a:gridCol w="647700"/>
                <a:gridCol w="647700"/>
                <a:gridCol w="647700"/>
                <a:gridCol w="647700"/>
                <a:gridCol w="647700"/>
                <a:gridCol w="647700"/>
                <a:gridCol w="647700"/>
                <a:gridCol w="647700"/>
                <a:gridCol w="647700"/>
                <a:gridCol w="647700"/>
                <a:gridCol w="647700"/>
              </a:tblGrid>
              <a:tr h="454130">
                <a:tc>
                  <a:txBody>
                    <a:bodyPr/>
                    <a:lstStyle/>
                    <a:p>
                      <a:pPr algn="ctr" fontAlgn="b"/>
                      <a:r>
                        <a:rPr lang="en-US" sz="1600" u="none" strike="noStrike" dirty="0"/>
                        <a:t>$M </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1</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2</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a:t>3</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4</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5</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6</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7</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8</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9</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10</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total</a:t>
                      </a:r>
                      <a:endParaRPr lang="en-US" sz="1600" b="1" i="0" u="none" strike="noStrike">
                        <a:solidFill>
                          <a:srgbClr val="000000"/>
                        </a:solidFill>
                        <a:latin typeface="Calibri"/>
                      </a:endParaRPr>
                    </a:p>
                  </a:txBody>
                  <a:tcPr marL="7937" marR="7937" marT="7937" marB="0" anchor="b"/>
                </a:tc>
              </a:tr>
              <a:tr h="454130">
                <a:tc>
                  <a:txBody>
                    <a:bodyPr/>
                    <a:lstStyle/>
                    <a:p>
                      <a:pPr algn="ctr" fontAlgn="b"/>
                      <a:r>
                        <a:rPr lang="en-US" sz="1600" u="none" strike="noStrike" dirty="0"/>
                        <a:t>budget</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b="1" u="none" strike="noStrike" dirty="0">
                          <a:solidFill>
                            <a:schemeClr val="tx1"/>
                          </a:solidFill>
                        </a:rPr>
                        <a:t>250000</a:t>
                      </a:r>
                      <a:endParaRPr lang="en-US" sz="1600" b="1" i="0" u="none" strike="noStrike" dirty="0">
                        <a:solidFill>
                          <a:schemeClr val="tx1"/>
                        </a:solidFill>
                        <a:latin typeface="Calibri"/>
                      </a:endParaRPr>
                    </a:p>
                  </a:txBody>
                  <a:tcPr marL="7937" marR="7937" marT="7937" marB="0" anchor="b">
                    <a:solidFill>
                      <a:schemeClr val="accent6">
                        <a:lumMod val="40000"/>
                        <a:lumOff val="60000"/>
                      </a:schemeClr>
                    </a:solidFill>
                  </a:tcPr>
                </a:tc>
                <a:tc>
                  <a:txBody>
                    <a:bodyPr/>
                    <a:lstStyle/>
                    <a:p>
                      <a:pPr algn="r" fontAlgn="b"/>
                      <a:r>
                        <a:rPr lang="en-US" sz="1600" b="1" u="none" strike="noStrike" kern="1200" dirty="0">
                          <a:solidFill>
                            <a:schemeClr val="tx1"/>
                          </a:solidFill>
                          <a:latin typeface="+mn-lt"/>
                          <a:ea typeface="+mn-ea"/>
                          <a:cs typeface="+mn-cs"/>
                        </a:rPr>
                        <a:t>242500</a:t>
                      </a:r>
                    </a:p>
                  </a:txBody>
                  <a:tcPr marL="7937" marR="7937" marT="7937" marB="0" anchor="b">
                    <a:solidFill>
                      <a:schemeClr val="accent6">
                        <a:lumMod val="40000"/>
                        <a:lumOff val="60000"/>
                      </a:schemeClr>
                    </a:solidFill>
                  </a:tcPr>
                </a:tc>
                <a:tc>
                  <a:txBody>
                    <a:bodyPr/>
                    <a:lstStyle/>
                    <a:p>
                      <a:pPr algn="r" fontAlgn="b"/>
                      <a:r>
                        <a:rPr lang="en-US" sz="1600" u="none" strike="noStrike" dirty="0"/>
                        <a:t>235075</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a:t>227724</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220447</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213243</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206110</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199049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192059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185138</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74%</a:t>
                      </a:r>
                      <a:endParaRPr lang="en-US" sz="1600" b="1" i="0" u="none" strike="noStrike">
                        <a:solidFill>
                          <a:srgbClr val="000000"/>
                        </a:solidFill>
                        <a:latin typeface="Calibri"/>
                      </a:endParaRPr>
                    </a:p>
                  </a:txBody>
                  <a:tcPr marL="7937" marR="7937" marT="7937" marB="0" anchor="b"/>
                </a:tc>
              </a:tr>
              <a:tr h="476835">
                <a:tc>
                  <a:txBody>
                    <a:bodyPr/>
                    <a:lstStyle/>
                    <a:p>
                      <a:pPr algn="ctr" fontAlgn="b"/>
                      <a:r>
                        <a:rPr lang="en-US" sz="1600" u="none" strike="noStrike"/>
                        <a:t>savings</a:t>
                      </a:r>
                      <a:endParaRPr lang="en-US" sz="1600" b="1" i="0" u="none" strike="noStrike">
                        <a:solidFill>
                          <a:srgbClr val="000000"/>
                        </a:solidFill>
                        <a:latin typeface="Calibri"/>
                      </a:endParaRPr>
                    </a:p>
                  </a:txBody>
                  <a:tcPr marL="7937" marR="7937" marT="7937" marB="0" anchor="b"/>
                </a:tc>
                <a:tc>
                  <a:txBody>
                    <a:bodyPr/>
                    <a:lstStyle/>
                    <a:p>
                      <a:pPr algn="r" fontAlgn="b"/>
                      <a:r>
                        <a:rPr lang="en-US" sz="1600" b="1" u="none" strike="noStrike" dirty="0">
                          <a:solidFill>
                            <a:schemeClr val="tx1"/>
                          </a:solidFill>
                        </a:rPr>
                        <a:t>7500</a:t>
                      </a:r>
                      <a:endParaRPr lang="en-US" sz="1600" b="1" i="0" u="none" strike="noStrike" dirty="0">
                        <a:solidFill>
                          <a:schemeClr val="tx1"/>
                        </a:solidFill>
                        <a:latin typeface="Calibri"/>
                      </a:endParaRPr>
                    </a:p>
                  </a:txBody>
                  <a:tcPr marL="7937" marR="7937" marT="7937" marB="0" anchor="b">
                    <a:solidFill>
                      <a:schemeClr val="accent6">
                        <a:lumMod val="40000"/>
                        <a:lumOff val="60000"/>
                      </a:schemeClr>
                    </a:solidFill>
                  </a:tcPr>
                </a:tc>
                <a:tc>
                  <a:txBody>
                    <a:bodyPr/>
                    <a:lstStyle/>
                    <a:p>
                      <a:pPr algn="r" fontAlgn="b"/>
                      <a:r>
                        <a:rPr lang="en-US" sz="1600" u="none" strike="noStrike" dirty="0"/>
                        <a:t>7425</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7351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7277</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7204</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7132</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7061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6990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6921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6851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71713</a:t>
                      </a:r>
                      <a:endParaRPr lang="en-US" sz="1600" b="1" i="0" u="none" strike="noStrike" dirty="0">
                        <a:solidFill>
                          <a:srgbClr val="000000"/>
                        </a:solidFill>
                        <a:latin typeface="Calibri"/>
                      </a:endParaRPr>
                    </a:p>
                  </a:txBody>
                  <a:tcPr marL="7937" marR="7937" marT="7937" marB="0" anchor="b"/>
                </a:tc>
              </a:tr>
            </a:tbl>
          </a:graphicData>
        </a:graphic>
      </p:graphicFrame>
      <p:sp>
        <p:nvSpPr>
          <p:cNvPr id="5"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extLst>
      <p:ext uri="{BB962C8B-B14F-4D97-AF65-F5344CB8AC3E}">
        <p14:creationId xmlns:p14="http://schemas.microsoft.com/office/powerpoint/2010/main" xmlns="" val="3598511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 3% </a:t>
            </a:r>
            <a:br>
              <a:rPr lang="en-US" dirty="0" smtClean="0"/>
            </a:br>
            <a:r>
              <a:rPr lang="en-US" dirty="0" smtClean="0"/>
              <a:t>Annual Improvement</a:t>
            </a:r>
            <a:endParaRPr lang="en-US" dirty="0"/>
          </a:p>
        </p:txBody>
      </p:sp>
      <p:sp>
        <p:nvSpPr>
          <p:cNvPr id="3" name="Content Placeholder 2"/>
          <p:cNvSpPr>
            <a:spLocks noGrp="1"/>
          </p:cNvSpPr>
          <p:nvPr>
            <p:ph idx="1"/>
          </p:nvPr>
        </p:nvSpPr>
        <p:spPr>
          <a:xfrm>
            <a:off x="152400" y="1981200"/>
            <a:ext cx="8991600" cy="4114800"/>
          </a:xfrm>
        </p:spPr>
        <p:txBody>
          <a:bodyPr/>
          <a:lstStyle/>
          <a:p>
            <a:r>
              <a:rPr lang="en-US" dirty="0" smtClean="0"/>
              <a:t>For a $250 billion organization over ten years:</a:t>
            </a:r>
          </a:p>
          <a:p>
            <a:endParaRPr lang="en-US" dirty="0" smtClean="0"/>
          </a:p>
          <a:p>
            <a:endParaRPr lang="en-US" dirty="0" smtClean="0"/>
          </a:p>
          <a:p>
            <a:endParaRPr lang="en-US" dirty="0" smtClean="0"/>
          </a:p>
          <a:p>
            <a:endParaRPr lang="en-US" dirty="0" smtClean="0"/>
          </a:p>
          <a:p>
            <a:endParaRPr lang="en-US" dirty="0" smtClean="0"/>
          </a:p>
          <a:p>
            <a:r>
              <a:rPr lang="en-US" dirty="0" smtClean="0">
                <a:solidFill>
                  <a:schemeClr val="bg1"/>
                </a:solidFill>
              </a:rPr>
              <a:t>The Army you save may be your own!!!!</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655658931"/>
              </p:ext>
            </p:extLst>
          </p:nvPr>
        </p:nvGraphicFramePr>
        <p:xfrm>
          <a:off x="609600" y="3276600"/>
          <a:ext cx="7772400" cy="1385095"/>
        </p:xfrm>
        <a:graphic>
          <a:graphicData uri="http://schemas.openxmlformats.org/drawingml/2006/table">
            <a:tbl>
              <a:tblPr firstRow="1" firstCol="1" lastCol="1">
                <a:effectLst>
                  <a:outerShdw blurRad="50800" dist="38100" dir="2700000" algn="tl" rotWithShape="0">
                    <a:prstClr val="black">
                      <a:alpha val="40000"/>
                    </a:prstClr>
                  </a:outerShdw>
                </a:effectLst>
                <a:tableStyleId>{5C22544A-7EE6-4342-B048-85BDC9FD1C3A}</a:tableStyleId>
              </a:tblPr>
              <a:tblGrid>
                <a:gridCol w="647700"/>
                <a:gridCol w="647700"/>
                <a:gridCol w="647700"/>
                <a:gridCol w="647700"/>
                <a:gridCol w="647700"/>
                <a:gridCol w="647700"/>
                <a:gridCol w="647700"/>
                <a:gridCol w="647700"/>
                <a:gridCol w="647700"/>
                <a:gridCol w="647700"/>
                <a:gridCol w="647700"/>
                <a:gridCol w="647700"/>
              </a:tblGrid>
              <a:tr h="454130">
                <a:tc>
                  <a:txBody>
                    <a:bodyPr/>
                    <a:lstStyle/>
                    <a:p>
                      <a:pPr algn="ctr" fontAlgn="b"/>
                      <a:r>
                        <a:rPr lang="en-US" sz="1600" u="none" strike="noStrike" dirty="0"/>
                        <a:t>$M </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1</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2</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a:t>3</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4</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5</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6</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7</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8</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9</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10</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total</a:t>
                      </a:r>
                      <a:endParaRPr lang="en-US" sz="1600" b="1" i="0" u="none" strike="noStrike">
                        <a:solidFill>
                          <a:srgbClr val="000000"/>
                        </a:solidFill>
                        <a:latin typeface="Calibri"/>
                      </a:endParaRPr>
                    </a:p>
                  </a:txBody>
                  <a:tcPr marL="7937" marR="7937" marT="7937" marB="0" anchor="b"/>
                </a:tc>
              </a:tr>
              <a:tr h="454130">
                <a:tc>
                  <a:txBody>
                    <a:bodyPr/>
                    <a:lstStyle/>
                    <a:p>
                      <a:pPr algn="ctr" fontAlgn="b"/>
                      <a:r>
                        <a:rPr lang="en-US" sz="1600" u="none" strike="noStrike" dirty="0"/>
                        <a:t>budget</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250000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b="1" u="none" strike="noStrike" dirty="0"/>
                        <a:t>242500</a:t>
                      </a:r>
                      <a:endParaRPr lang="en-US" sz="1600" b="1" i="0" u="none" strike="noStrike" dirty="0">
                        <a:solidFill>
                          <a:srgbClr val="000000"/>
                        </a:solidFill>
                        <a:latin typeface="Calibri"/>
                      </a:endParaRPr>
                    </a:p>
                  </a:txBody>
                  <a:tcPr marL="7937" marR="7937" marT="7937" marB="0" anchor="b">
                    <a:solidFill>
                      <a:schemeClr val="accent6">
                        <a:lumMod val="40000"/>
                        <a:lumOff val="60000"/>
                      </a:schemeClr>
                    </a:solidFill>
                  </a:tcPr>
                </a:tc>
                <a:tc>
                  <a:txBody>
                    <a:bodyPr/>
                    <a:lstStyle/>
                    <a:p>
                      <a:pPr algn="r" fontAlgn="b"/>
                      <a:r>
                        <a:rPr lang="en-US" sz="1600" b="1" u="none" strike="noStrike" dirty="0"/>
                        <a:t>235075</a:t>
                      </a:r>
                      <a:endParaRPr lang="en-US" sz="1600" b="1" i="0" u="none" strike="noStrike" dirty="0">
                        <a:solidFill>
                          <a:srgbClr val="000000"/>
                        </a:solidFill>
                        <a:latin typeface="Calibri"/>
                      </a:endParaRPr>
                    </a:p>
                  </a:txBody>
                  <a:tcPr marL="7937" marR="7937" marT="7937" marB="0" anchor="b">
                    <a:solidFill>
                      <a:schemeClr val="accent6">
                        <a:lumMod val="40000"/>
                        <a:lumOff val="60000"/>
                      </a:schemeClr>
                    </a:solidFill>
                  </a:tcPr>
                </a:tc>
                <a:tc>
                  <a:txBody>
                    <a:bodyPr/>
                    <a:lstStyle/>
                    <a:p>
                      <a:pPr algn="r" fontAlgn="b"/>
                      <a:r>
                        <a:rPr lang="en-US" sz="1600" u="none" strike="noStrike"/>
                        <a:t>227724</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220447</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213243</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206110</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199049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192059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185138</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74%</a:t>
                      </a:r>
                      <a:endParaRPr lang="en-US" sz="1600" b="1" i="0" u="none" strike="noStrike">
                        <a:solidFill>
                          <a:srgbClr val="000000"/>
                        </a:solidFill>
                        <a:latin typeface="Calibri"/>
                      </a:endParaRPr>
                    </a:p>
                  </a:txBody>
                  <a:tcPr marL="7937" marR="7937" marT="7937" marB="0" anchor="b"/>
                </a:tc>
              </a:tr>
              <a:tr h="476835">
                <a:tc>
                  <a:txBody>
                    <a:bodyPr/>
                    <a:lstStyle/>
                    <a:p>
                      <a:pPr algn="ctr" fontAlgn="b"/>
                      <a:r>
                        <a:rPr lang="en-US" sz="1600" u="none" strike="noStrike"/>
                        <a:t>savings</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dirty="0"/>
                        <a:t>7500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b="1" u="none" strike="noStrike" dirty="0"/>
                        <a:t>7425</a:t>
                      </a:r>
                      <a:endParaRPr lang="en-US" sz="1600" b="1" i="0" u="none" strike="noStrike" dirty="0">
                        <a:solidFill>
                          <a:srgbClr val="000000"/>
                        </a:solidFill>
                        <a:latin typeface="Calibri"/>
                      </a:endParaRPr>
                    </a:p>
                  </a:txBody>
                  <a:tcPr marL="7937" marR="7937" marT="7937" marB="0" anchor="b">
                    <a:solidFill>
                      <a:schemeClr val="accent6">
                        <a:lumMod val="40000"/>
                        <a:lumOff val="60000"/>
                      </a:schemeClr>
                    </a:solidFill>
                  </a:tcPr>
                </a:tc>
                <a:tc>
                  <a:txBody>
                    <a:bodyPr/>
                    <a:lstStyle/>
                    <a:p>
                      <a:pPr algn="r" fontAlgn="b"/>
                      <a:r>
                        <a:rPr lang="en-US" sz="1600" u="none" strike="noStrike" dirty="0"/>
                        <a:t>7351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7277</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7204</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7132</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7061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6990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6921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6851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71713</a:t>
                      </a:r>
                      <a:endParaRPr lang="en-US" sz="1600" b="1" i="0" u="none" strike="noStrike" dirty="0">
                        <a:solidFill>
                          <a:srgbClr val="000000"/>
                        </a:solidFill>
                        <a:latin typeface="Calibri"/>
                      </a:endParaRPr>
                    </a:p>
                  </a:txBody>
                  <a:tcPr marL="7937" marR="7937" marT="7937" marB="0" anchor="b"/>
                </a:tc>
              </a:tr>
            </a:tbl>
          </a:graphicData>
        </a:graphic>
      </p:graphicFrame>
      <p:sp>
        <p:nvSpPr>
          <p:cNvPr id="5"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 3% </a:t>
            </a:r>
            <a:br>
              <a:rPr lang="en-US" dirty="0" smtClean="0"/>
            </a:br>
            <a:r>
              <a:rPr lang="en-US" dirty="0" smtClean="0"/>
              <a:t>Annual Improvement</a:t>
            </a:r>
            <a:endParaRPr lang="en-US" dirty="0"/>
          </a:p>
        </p:txBody>
      </p:sp>
      <p:sp>
        <p:nvSpPr>
          <p:cNvPr id="3" name="Content Placeholder 2"/>
          <p:cNvSpPr>
            <a:spLocks noGrp="1"/>
          </p:cNvSpPr>
          <p:nvPr>
            <p:ph idx="1"/>
          </p:nvPr>
        </p:nvSpPr>
        <p:spPr>
          <a:xfrm>
            <a:off x="152400" y="1981200"/>
            <a:ext cx="8991600" cy="4114800"/>
          </a:xfrm>
        </p:spPr>
        <p:txBody>
          <a:bodyPr/>
          <a:lstStyle/>
          <a:p>
            <a:r>
              <a:rPr lang="en-US" dirty="0" smtClean="0"/>
              <a:t>For a $250 billion organization over ten years:</a:t>
            </a:r>
          </a:p>
          <a:p>
            <a:endParaRPr lang="en-US" dirty="0" smtClean="0"/>
          </a:p>
          <a:p>
            <a:endParaRPr lang="en-US" dirty="0" smtClean="0"/>
          </a:p>
          <a:p>
            <a:endParaRPr lang="en-US" dirty="0" smtClean="0"/>
          </a:p>
          <a:p>
            <a:endParaRPr lang="en-US" dirty="0" smtClean="0"/>
          </a:p>
          <a:p>
            <a:endParaRPr lang="en-US" dirty="0" smtClean="0"/>
          </a:p>
          <a:p>
            <a:r>
              <a:rPr lang="en-US" dirty="0" smtClean="0">
                <a:solidFill>
                  <a:schemeClr val="bg1"/>
                </a:solidFill>
              </a:rPr>
              <a:t>The Army you save may be your own!!!!</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638207936"/>
              </p:ext>
            </p:extLst>
          </p:nvPr>
        </p:nvGraphicFramePr>
        <p:xfrm>
          <a:off x="609600" y="3276600"/>
          <a:ext cx="7772400" cy="1385095"/>
        </p:xfrm>
        <a:graphic>
          <a:graphicData uri="http://schemas.openxmlformats.org/drawingml/2006/table">
            <a:tbl>
              <a:tblPr firstRow="1" firstCol="1" lastCol="1">
                <a:effectLst>
                  <a:outerShdw blurRad="50800" dist="38100" dir="2700000" algn="tl" rotWithShape="0">
                    <a:prstClr val="black">
                      <a:alpha val="40000"/>
                    </a:prstClr>
                  </a:outerShdw>
                </a:effectLst>
                <a:tableStyleId>{5C22544A-7EE6-4342-B048-85BDC9FD1C3A}</a:tableStyleId>
              </a:tblPr>
              <a:tblGrid>
                <a:gridCol w="647700"/>
                <a:gridCol w="647700"/>
                <a:gridCol w="647700"/>
                <a:gridCol w="647700"/>
                <a:gridCol w="647700"/>
                <a:gridCol w="647700"/>
                <a:gridCol w="647700"/>
                <a:gridCol w="647700"/>
                <a:gridCol w="647700"/>
                <a:gridCol w="647700"/>
                <a:gridCol w="647700"/>
                <a:gridCol w="647700"/>
              </a:tblGrid>
              <a:tr h="454130">
                <a:tc>
                  <a:txBody>
                    <a:bodyPr/>
                    <a:lstStyle/>
                    <a:p>
                      <a:pPr algn="ctr" fontAlgn="b"/>
                      <a:r>
                        <a:rPr lang="en-US" sz="1600" u="none" strike="noStrike" dirty="0"/>
                        <a:t>$M </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1</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2</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a:t>3</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4</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5</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6</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7</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8</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9</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10</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total</a:t>
                      </a:r>
                      <a:endParaRPr lang="en-US" sz="1600" b="1" i="0" u="none" strike="noStrike">
                        <a:solidFill>
                          <a:srgbClr val="000000"/>
                        </a:solidFill>
                        <a:latin typeface="Calibri"/>
                      </a:endParaRPr>
                    </a:p>
                  </a:txBody>
                  <a:tcPr marL="7937" marR="7937" marT="7937" marB="0" anchor="b"/>
                </a:tc>
              </a:tr>
              <a:tr h="454130">
                <a:tc>
                  <a:txBody>
                    <a:bodyPr/>
                    <a:lstStyle/>
                    <a:p>
                      <a:pPr algn="ctr" fontAlgn="b"/>
                      <a:r>
                        <a:rPr lang="en-US" sz="1600" u="none" strike="noStrike" dirty="0"/>
                        <a:t>budget</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250000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242500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235075</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a:t>227724</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220447</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213243</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206110</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199049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dirty="0"/>
                        <a:t>192059</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b="1" u="none" strike="noStrike" dirty="0"/>
                        <a:t>185138</a:t>
                      </a:r>
                      <a:endParaRPr lang="en-US" sz="1600" b="1" i="0" u="none" strike="noStrike" dirty="0">
                        <a:solidFill>
                          <a:srgbClr val="000000"/>
                        </a:solidFill>
                        <a:latin typeface="Calibri"/>
                      </a:endParaRPr>
                    </a:p>
                  </a:txBody>
                  <a:tcPr marL="7937" marR="7937" marT="7937" marB="0" anchor="b">
                    <a:solidFill>
                      <a:schemeClr val="accent6">
                        <a:lumMod val="40000"/>
                        <a:lumOff val="60000"/>
                      </a:schemeClr>
                    </a:solidFill>
                  </a:tcPr>
                </a:tc>
                <a:tc>
                  <a:txBody>
                    <a:bodyPr/>
                    <a:lstStyle/>
                    <a:p>
                      <a:pPr algn="r" fontAlgn="b"/>
                      <a:r>
                        <a:rPr lang="en-US" sz="1600" u="none" strike="noStrike"/>
                        <a:t>74%</a:t>
                      </a:r>
                      <a:endParaRPr lang="en-US" sz="1600" b="1" i="0" u="none" strike="noStrike">
                        <a:solidFill>
                          <a:srgbClr val="000000"/>
                        </a:solidFill>
                        <a:latin typeface="Calibri"/>
                      </a:endParaRPr>
                    </a:p>
                  </a:txBody>
                  <a:tcPr marL="7937" marR="7937" marT="7937" marB="0" anchor="b"/>
                </a:tc>
              </a:tr>
              <a:tr h="476835">
                <a:tc>
                  <a:txBody>
                    <a:bodyPr/>
                    <a:lstStyle/>
                    <a:p>
                      <a:pPr algn="ctr" fontAlgn="b"/>
                      <a:r>
                        <a:rPr lang="en-US" sz="1600" u="none" strike="noStrike"/>
                        <a:t>savings</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dirty="0"/>
                        <a:t>7500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7425</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7351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7277</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7204</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7132</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7061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6990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6921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6851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71713</a:t>
                      </a:r>
                      <a:endParaRPr lang="en-US" sz="1600" b="1" i="0" u="none" strike="noStrike" dirty="0">
                        <a:solidFill>
                          <a:srgbClr val="000000"/>
                        </a:solidFill>
                        <a:latin typeface="Calibri"/>
                      </a:endParaRPr>
                    </a:p>
                  </a:txBody>
                  <a:tcPr marL="7937" marR="7937" marT="7937" marB="0" anchor="b"/>
                </a:tc>
              </a:tr>
            </a:tbl>
          </a:graphicData>
        </a:graphic>
      </p:graphicFrame>
      <p:sp>
        <p:nvSpPr>
          <p:cNvPr id="5"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extLst>
      <p:ext uri="{BB962C8B-B14F-4D97-AF65-F5344CB8AC3E}">
        <p14:creationId xmlns:p14="http://schemas.microsoft.com/office/powerpoint/2010/main" xmlns="" val="1270895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 3% </a:t>
            </a:r>
            <a:br>
              <a:rPr lang="en-US" dirty="0" smtClean="0"/>
            </a:br>
            <a:r>
              <a:rPr lang="en-US" dirty="0" smtClean="0"/>
              <a:t>Annual Improvement</a:t>
            </a:r>
            <a:endParaRPr lang="en-US" dirty="0"/>
          </a:p>
        </p:txBody>
      </p:sp>
      <p:sp>
        <p:nvSpPr>
          <p:cNvPr id="3" name="Content Placeholder 2"/>
          <p:cNvSpPr>
            <a:spLocks noGrp="1"/>
          </p:cNvSpPr>
          <p:nvPr>
            <p:ph idx="1"/>
          </p:nvPr>
        </p:nvSpPr>
        <p:spPr>
          <a:xfrm>
            <a:off x="152400" y="1981200"/>
            <a:ext cx="8991600" cy="4114800"/>
          </a:xfrm>
        </p:spPr>
        <p:txBody>
          <a:bodyPr/>
          <a:lstStyle/>
          <a:p>
            <a:r>
              <a:rPr lang="en-US" dirty="0" smtClean="0"/>
              <a:t>For a $250 billion organization over ten years:</a:t>
            </a:r>
          </a:p>
          <a:p>
            <a:endParaRPr lang="en-US" dirty="0" smtClean="0"/>
          </a:p>
          <a:p>
            <a:endParaRPr lang="en-US" dirty="0" smtClean="0"/>
          </a:p>
          <a:p>
            <a:endParaRPr lang="en-US" dirty="0" smtClean="0"/>
          </a:p>
          <a:p>
            <a:endParaRPr lang="en-US" dirty="0" smtClean="0"/>
          </a:p>
          <a:p>
            <a:endParaRPr lang="en-US" dirty="0" smtClean="0"/>
          </a:p>
          <a:p>
            <a:r>
              <a:rPr lang="en-US" dirty="0" smtClean="0"/>
              <a:t>The Army you save may be your own!!!!</a:t>
            </a:r>
            <a:endParaRPr lang="en-US" dirty="0"/>
          </a:p>
        </p:txBody>
      </p:sp>
      <p:sp>
        <p:nvSpPr>
          <p:cNvPr id="5"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1887500"/>
              </p:ext>
            </p:extLst>
          </p:nvPr>
        </p:nvGraphicFramePr>
        <p:xfrm>
          <a:off x="609600" y="3276600"/>
          <a:ext cx="7772400" cy="1385095"/>
        </p:xfrm>
        <a:graphic>
          <a:graphicData uri="http://schemas.openxmlformats.org/drawingml/2006/table">
            <a:tbl>
              <a:tblPr firstRow="1" firstCol="1" lastCol="1">
                <a:tableStyleId>{5C22544A-7EE6-4342-B048-85BDC9FD1C3A}</a:tableStyleId>
              </a:tblPr>
              <a:tblGrid>
                <a:gridCol w="647700"/>
                <a:gridCol w="647700"/>
                <a:gridCol w="647700"/>
                <a:gridCol w="647700"/>
                <a:gridCol w="647700"/>
                <a:gridCol w="647700"/>
                <a:gridCol w="647700"/>
                <a:gridCol w="647700"/>
                <a:gridCol w="647700"/>
                <a:gridCol w="647700"/>
                <a:gridCol w="647700"/>
                <a:gridCol w="647700"/>
              </a:tblGrid>
              <a:tr h="454130">
                <a:tc>
                  <a:txBody>
                    <a:bodyPr/>
                    <a:lstStyle/>
                    <a:p>
                      <a:pPr algn="ctr" fontAlgn="b"/>
                      <a:r>
                        <a:rPr lang="en-US" sz="1600" u="none" strike="noStrike" dirty="0"/>
                        <a:t>$M </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1</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dirty="0"/>
                        <a:t>2</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a:t>3</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4</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5</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6</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dirty="0"/>
                        <a:t>7</a:t>
                      </a:r>
                      <a:endParaRPr lang="en-US" sz="1600" b="1" i="0" u="none" strike="noStrike" dirty="0">
                        <a:solidFill>
                          <a:srgbClr val="000000"/>
                        </a:solidFill>
                        <a:latin typeface="Calibri"/>
                      </a:endParaRPr>
                    </a:p>
                  </a:txBody>
                  <a:tcPr marL="7937" marR="7937" marT="7937" marB="0" anchor="b"/>
                </a:tc>
                <a:tc>
                  <a:txBody>
                    <a:bodyPr/>
                    <a:lstStyle/>
                    <a:p>
                      <a:pPr algn="ctr" fontAlgn="b"/>
                      <a:r>
                        <a:rPr lang="en-US" sz="1600" u="none" strike="noStrike"/>
                        <a:t>8</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9</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10</a:t>
                      </a:r>
                      <a:endParaRPr lang="en-US" sz="1600" b="1" i="0" u="none" strike="noStrike">
                        <a:solidFill>
                          <a:srgbClr val="000000"/>
                        </a:solidFill>
                        <a:latin typeface="Calibri"/>
                      </a:endParaRPr>
                    </a:p>
                  </a:txBody>
                  <a:tcPr marL="7937" marR="7937" marT="7937" marB="0" anchor="b"/>
                </a:tc>
                <a:tc>
                  <a:txBody>
                    <a:bodyPr/>
                    <a:lstStyle/>
                    <a:p>
                      <a:pPr algn="ctr" fontAlgn="b"/>
                      <a:r>
                        <a:rPr lang="en-US" sz="1600" u="none" strike="noStrike"/>
                        <a:t>total</a:t>
                      </a:r>
                      <a:endParaRPr lang="en-US" sz="1600" b="1" i="0" u="none" strike="noStrike">
                        <a:solidFill>
                          <a:srgbClr val="000000"/>
                        </a:solidFill>
                        <a:latin typeface="Calibri"/>
                      </a:endParaRPr>
                    </a:p>
                  </a:txBody>
                  <a:tcPr marL="7937" marR="7937" marT="7937" marB="0" anchor="b"/>
                </a:tc>
              </a:tr>
              <a:tr h="454130">
                <a:tc>
                  <a:txBody>
                    <a:bodyPr/>
                    <a:lstStyle/>
                    <a:p>
                      <a:pPr algn="ctr" fontAlgn="b"/>
                      <a:r>
                        <a:rPr lang="en-US" sz="1600" u="none" strike="noStrike" dirty="0"/>
                        <a:t>budget</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250000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242500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235075</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227724</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220447</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213243</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206110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a:t>199049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192059</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185138</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74%</a:t>
                      </a:r>
                      <a:endParaRPr lang="en-US" sz="1600" b="1" i="0" u="none" strike="noStrike">
                        <a:solidFill>
                          <a:srgbClr val="000000"/>
                        </a:solidFill>
                        <a:latin typeface="Calibri"/>
                      </a:endParaRPr>
                    </a:p>
                  </a:txBody>
                  <a:tcPr marL="7937" marR="7937" marT="7937" marB="0" anchor="b"/>
                </a:tc>
              </a:tr>
              <a:tr h="476835">
                <a:tc>
                  <a:txBody>
                    <a:bodyPr/>
                    <a:lstStyle/>
                    <a:p>
                      <a:pPr algn="ctr" fontAlgn="b"/>
                      <a:r>
                        <a:rPr lang="en-US" sz="1600" u="none" strike="noStrike"/>
                        <a:t>savings</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7500</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a:t>7425</a:t>
                      </a:r>
                      <a:endParaRPr lang="en-US" sz="1600" b="1" i="0" u="none" strike="noStrike">
                        <a:solidFill>
                          <a:srgbClr val="000000"/>
                        </a:solidFill>
                        <a:latin typeface="Calibri"/>
                      </a:endParaRPr>
                    </a:p>
                  </a:txBody>
                  <a:tcPr marL="7937" marR="7937" marT="7937" marB="0" anchor="b"/>
                </a:tc>
                <a:tc>
                  <a:txBody>
                    <a:bodyPr/>
                    <a:lstStyle/>
                    <a:p>
                      <a:pPr algn="r" fontAlgn="b"/>
                      <a:r>
                        <a:rPr lang="en-US" sz="1600" u="none" strike="noStrike" dirty="0"/>
                        <a:t>7351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7277</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7204</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7132</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7061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6990</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6921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6851</a:t>
                      </a:r>
                      <a:endParaRPr lang="en-US" sz="1600" b="1" i="0" u="none" strike="noStrike" dirty="0">
                        <a:solidFill>
                          <a:srgbClr val="000000"/>
                        </a:solidFill>
                        <a:latin typeface="Calibri"/>
                      </a:endParaRPr>
                    </a:p>
                  </a:txBody>
                  <a:tcPr marL="7937" marR="7937" marT="7937" marB="0" anchor="b"/>
                </a:tc>
                <a:tc>
                  <a:txBody>
                    <a:bodyPr/>
                    <a:lstStyle/>
                    <a:p>
                      <a:pPr algn="r" fontAlgn="b"/>
                      <a:r>
                        <a:rPr lang="en-US" sz="1600" u="none" strike="noStrike" dirty="0"/>
                        <a:t>71713</a:t>
                      </a:r>
                      <a:endParaRPr lang="en-US" sz="1600" b="1" i="0" u="none" strike="noStrike" dirty="0">
                        <a:solidFill>
                          <a:srgbClr val="000000"/>
                        </a:solidFill>
                        <a:latin typeface="Calibri"/>
                      </a:endParaRPr>
                    </a:p>
                  </a:txBody>
                  <a:tcPr marL="7937" marR="7937" marT="7937" marB="0" anchor="b"/>
                </a:tc>
              </a:tr>
            </a:tbl>
          </a:graphicData>
        </a:graphic>
      </p:graphicFrame>
    </p:spTree>
    <p:extLst>
      <p:ext uri="{BB962C8B-B14F-4D97-AF65-F5344CB8AC3E}">
        <p14:creationId xmlns:p14="http://schemas.microsoft.com/office/powerpoint/2010/main" xmlns="" val="597007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Continuous Improvements:</a:t>
            </a:r>
            <a:br>
              <a:rPr lang="en-US"/>
            </a:br>
            <a:r>
              <a:rPr lang="en-US"/>
              <a:t>Lots of Small Victories</a:t>
            </a:r>
          </a:p>
        </p:txBody>
      </p:sp>
      <p:sp>
        <p:nvSpPr>
          <p:cNvPr id="5123" name="Rectangle 3"/>
          <p:cNvSpPr>
            <a:spLocks noGrp="1" noChangeArrowheads="1"/>
          </p:cNvSpPr>
          <p:nvPr>
            <p:ph idx="1"/>
          </p:nvPr>
        </p:nvSpPr>
        <p:spPr>
          <a:xfrm>
            <a:off x="685800" y="2135280"/>
            <a:ext cx="7772400" cy="4114800"/>
          </a:xfrm>
        </p:spPr>
        <p:txBody>
          <a:bodyPr/>
          <a:lstStyle/>
          <a:p>
            <a:r>
              <a:rPr lang="en-US" dirty="0"/>
              <a:t>Continuous </a:t>
            </a:r>
            <a:r>
              <a:rPr lang="en-US" dirty="0" smtClean="0"/>
              <a:t>improvement’s success based </a:t>
            </a:r>
            <a:r>
              <a:rPr lang="en-US" dirty="0"/>
              <a:t>on:</a:t>
            </a:r>
          </a:p>
          <a:p>
            <a:pPr lvl="1"/>
            <a:r>
              <a:rPr lang="en-US" dirty="0"/>
              <a:t>Many, </a:t>
            </a:r>
            <a:r>
              <a:rPr lang="en-US" dirty="0" smtClean="0"/>
              <a:t>many small initiatives</a:t>
            </a:r>
            <a:endParaRPr lang="en-US" dirty="0"/>
          </a:p>
          <a:p>
            <a:pPr lvl="1"/>
            <a:r>
              <a:rPr lang="en-US" dirty="0"/>
              <a:t>Widespread </a:t>
            </a:r>
            <a:r>
              <a:rPr lang="en-US" dirty="0" smtClean="0"/>
              <a:t>employee involvement</a:t>
            </a:r>
            <a:endParaRPr lang="en-US" dirty="0"/>
          </a:p>
          <a:p>
            <a:pPr lvl="1"/>
            <a:r>
              <a:rPr lang="en-US" dirty="0"/>
              <a:t>The </a:t>
            </a:r>
            <a:r>
              <a:rPr lang="en-US" dirty="0" smtClean="0"/>
              <a:t>long term power </a:t>
            </a:r>
            <a:r>
              <a:rPr lang="en-US" dirty="0"/>
              <a:t>of </a:t>
            </a:r>
            <a:r>
              <a:rPr lang="en-US" dirty="0" smtClean="0"/>
              <a:t>accumulation</a:t>
            </a:r>
            <a:endParaRPr lang="en-US" dirty="0"/>
          </a:p>
          <a:p>
            <a:r>
              <a:rPr lang="en-US" dirty="0"/>
              <a:t>The AAR is the </a:t>
            </a:r>
            <a:r>
              <a:rPr lang="en-US" dirty="0" smtClean="0"/>
              <a:t>forum </a:t>
            </a:r>
            <a:r>
              <a:rPr lang="en-US" dirty="0"/>
              <a:t>to </a:t>
            </a:r>
            <a:r>
              <a:rPr lang="en-US" dirty="0" smtClean="0"/>
              <a:t>monitor progress </a:t>
            </a:r>
            <a:r>
              <a:rPr lang="en-US" dirty="0"/>
              <a:t>in </a:t>
            </a:r>
            <a:r>
              <a:rPr lang="en-US" dirty="0" smtClean="0"/>
              <a:t>generating initiatives</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How would you describe the power of Continuous Improvement?</a:t>
            </a:r>
          </a:p>
          <a:p>
            <a:r>
              <a:rPr lang="en-US" dirty="0" smtClean="0"/>
              <a:t>Where is Continuous Improvement monitored?</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white">
                    <a:lumMod val="65000"/>
                  </a:prstClr>
                </a:solidFill>
              </a:rPr>
              <a:t>© </a:t>
            </a:r>
            <a:endParaRPr lang="en-US" dirty="0">
              <a:solidFill>
                <a:prstClr val="white">
                  <a:lumMod val="65000"/>
                </a:prstClr>
              </a:solidFill>
            </a:endParaRPr>
          </a:p>
        </p:txBody>
      </p:sp>
      <p:sp>
        <p:nvSpPr>
          <p:cNvPr id="5" name="Slide Number Placeholder 4"/>
          <p:cNvSpPr>
            <a:spLocks noGrp="1"/>
          </p:cNvSpPr>
          <p:nvPr>
            <p:ph type="sldNum" sz="quarter" idx="12"/>
          </p:nvPr>
        </p:nvSpPr>
        <p:spPr/>
        <p:txBody>
          <a:bodyPr/>
          <a:lstStyle/>
          <a:p>
            <a:fld id="{D0C54CF1-54FE-438D-B9A8-EC83C60B2D01}" type="slidenum">
              <a:rPr lang="en-US" smtClean="0">
                <a:solidFill>
                  <a:prstClr val="white">
                    <a:lumMod val="65000"/>
                  </a:prstClr>
                </a:solidFill>
              </a:rPr>
              <a:pPr/>
              <a:t>15</a:t>
            </a:fld>
            <a:endParaRPr lang="en-US">
              <a:solidFill>
                <a:prstClr val="white">
                  <a:lumMod val="65000"/>
                </a:prstClr>
              </a:solidFill>
            </a:endParaRPr>
          </a:p>
        </p:txBody>
      </p:sp>
      <p:pic>
        <p:nvPicPr>
          <p:cNvPr id="51202" name="Picture 2" descr="C:\Users\Melanie Nelson\AppData\Local\Microsoft\Windows\Temporary Internet Files\Content.IE5\RP8K8XXC\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94713" y="198455"/>
            <a:ext cx="997299"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4477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dirty="0"/>
              <a:t>How Do You Get Continuous Improvements?</a:t>
            </a:r>
          </a:p>
        </p:txBody>
      </p:sp>
      <p:sp>
        <p:nvSpPr>
          <p:cNvPr id="6147" name="Rectangle 3"/>
          <p:cNvSpPr>
            <a:spLocks noGrp="1" noChangeArrowheads="1"/>
          </p:cNvSpPr>
          <p:nvPr>
            <p:ph idx="1"/>
          </p:nvPr>
        </p:nvSpPr>
        <p:spPr>
          <a:xfrm>
            <a:off x="640080" y="1737360"/>
            <a:ext cx="7772400" cy="4114800"/>
          </a:xfrm>
        </p:spPr>
        <p:txBody>
          <a:bodyPr/>
          <a:lstStyle/>
          <a:p>
            <a:r>
              <a:rPr lang="en-US" dirty="0"/>
              <a:t>You </a:t>
            </a:r>
            <a:r>
              <a:rPr lang="en-US" dirty="0" smtClean="0"/>
              <a:t>ask </a:t>
            </a:r>
            <a:r>
              <a:rPr lang="en-US" dirty="0"/>
              <a:t>for </a:t>
            </a:r>
            <a:r>
              <a:rPr lang="en-US" dirty="0" smtClean="0"/>
              <a:t>them</a:t>
            </a:r>
            <a:endParaRPr lang="en-US" dirty="0"/>
          </a:p>
          <a:p>
            <a:pPr lvl="1"/>
            <a:r>
              <a:rPr lang="en-US" dirty="0"/>
              <a:t>(Why </a:t>
            </a:r>
            <a:r>
              <a:rPr lang="en-US" dirty="0" smtClean="0"/>
              <a:t>did </a:t>
            </a:r>
            <a:r>
              <a:rPr lang="en-US" dirty="0"/>
              <a:t>the </a:t>
            </a:r>
            <a:r>
              <a:rPr lang="en-US" dirty="0" smtClean="0"/>
              <a:t>chicken cross </a:t>
            </a:r>
            <a:r>
              <a:rPr lang="en-US" dirty="0"/>
              <a:t>the </a:t>
            </a:r>
            <a:r>
              <a:rPr lang="en-US" dirty="0" smtClean="0"/>
              <a:t>road</a:t>
            </a:r>
            <a:r>
              <a:rPr lang="en-US" dirty="0"/>
              <a:t>?)</a:t>
            </a:r>
          </a:p>
          <a:p>
            <a:r>
              <a:rPr lang="en-US" dirty="0"/>
              <a:t>You </a:t>
            </a:r>
            <a:r>
              <a:rPr lang="en-US" dirty="0" smtClean="0"/>
              <a:t>reward them</a:t>
            </a:r>
            <a:endParaRPr lang="en-US" dirty="0"/>
          </a:p>
          <a:p>
            <a:r>
              <a:rPr lang="en-US" dirty="0"/>
              <a:t>You </a:t>
            </a:r>
            <a:r>
              <a:rPr lang="en-US" dirty="0" smtClean="0"/>
              <a:t>expect them</a:t>
            </a:r>
            <a:endParaRPr lang="en-US" dirty="0"/>
          </a:p>
          <a:p>
            <a:r>
              <a:rPr lang="en-US" dirty="0"/>
              <a:t>You </a:t>
            </a:r>
            <a:r>
              <a:rPr lang="en-US" dirty="0" smtClean="0"/>
              <a:t>build </a:t>
            </a:r>
            <a:r>
              <a:rPr lang="en-US" dirty="0"/>
              <a:t>a </a:t>
            </a:r>
            <a:r>
              <a:rPr lang="en-US" dirty="0" smtClean="0"/>
              <a:t>team that knows continuous improvement </a:t>
            </a:r>
            <a:r>
              <a:rPr lang="en-US" dirty="0"/>
              <a:t>is </a:t>
            </a:r>
            <a:r>
              <a:rPr lang="en-US" dirty="0" smtClean="0"/>
              <a:t>expected</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You Will Be Amazed</a:t>
            </a:r>
          </a:p>
        </p:txBody>
      </p:sp>
      <p:sp>
        <p:nvSpPr>
          <p:cNvPr id="7171" name="Rectangle 3"/>
          <p:cNvSpPr>
            <a:spLocks noGrp="1" noChangeArrowheads="1"/>
          </p:cNvSpPr>
          <p:nvPr>
            <p:ph idx="1"/>
          </p:nvPr>
        </p:nvSpPr>
        <p:spPr>
          <a:xfrm>
            <a:off x="685800" y="1737360"/>
            <a:ext cx="7772400" cy="4114800"/>
          </a:xfrm>
        </p:spPr>
        <p:txBody>
          <a:bodyPr/>
          <a:lstStyle/>
          <a:p>
            <a:pPr>
              <a:lnSpc>
                <a:spcPct val="90000"/>
              </a:lnSpc>
            </a:pPr>
            <a:r>
              <a:rPr lang="en-US" dirty="0"/>
              <a:t>“What </a:t>
            </a:r>
            <a:r>
              <a:rPr lang="en-US" dirty="0" smtClean="0"/>
              <a:t>you have done </a:t>
            </a:r>
            <a:r>
              <a:rPr lang="en-US" dirty="0"/>
              <a:t>is </a:t>
            </a:r>
            <a:r>
              <a:rPr lang="en-US" dirty="0" smtClean="0"/>
              <a:t>unleash </a:t>
            </a:r>
            <a:r>
              <a:rPr lang="en-US" dirty="0"/>
              <a:t>the </a:t>
            </a:r>
            <a:r>
              <a:rPr lang="en-US" dirty="0" smtClean="0"/>
              <a:t>creativity </a:t>
            </a:r>
            <a:r>
              <a:rPr lang="en-US" dirty="0"/>
              <a:t>of </a:t>
            </a:r>
            <a:r>
              <a:rPr lang="en-US" dirty="0" smtClean="0"/>
              <a:t>your people</a:t>
            </a:r>
            <a:r>
              <a:rPr lang="en-US" dirty="0"/>
              <a:t>”</a:t>
            </a:r>
          </a:p>
          <a:p>
            <a:pPr lvl="1">
              <a:lnSpc>
                <a:spcPct val="90000"/>
              </a:lnSpc>
            </a:pPr>
            <a:r>
              <a:rPr lang="en-US" dirty="0"/>
              <a:t>HQDA </a:t>
            </a:r>
            <a:r>
              <a:rPr lang="en-US" dirty="0" smtClean="0"/>
              <a:t>staff officer </a:t>
            </a:r>
            <a:r>
              <a:rPr lang="en-US" dirty="0"/>
              <a:t>after CSA </a:t>
            </a:r>
            <a:r>
              <a:rPr lang="en-US" dirty="0" smtClean="0"/>
              <a:t>review </a:t>
            </a:r>
            <a:endParaRPr lang="en-US" dirty="0"/>
          </a:p>
          <a:p>
            <a:pPr>
              <a:lnSpc>
                <a:spcPct val="90000"/>
              </a:lnSpc>
            </a:pPr>
            <a:r>
              <a:rPr lang="en-US" dirty="0"/>
              <a:t>Who </a:t>
            </a:r>
            <a:r>
              <a:rPr lang="en-US" dirty="0" smtClean="0"/>
              <a:t>knows best how </a:t>
            </a:r>
            <a:r>
              <a:rPr lang="en-US" dirty="0"/>
              <a:t>to </a:t>
            </a:r>
            <a:r>
              <a:rPr lang="en-US" dirty="0" smtClean="0"/>
              <a:t>fix </a:t>
            </a:r>
            <a:r>
              <a:rPr lang="en-US" dirty="0"/>
              <a:t>a </a:t>
            </a:r>
            <a:r>
              <a:rPr lang="en-US" dirty="0" smtClean="0"/>
              <a:t>problem</a:t>
            </a:r>
            <a:r>
              <a:rPr lang="en-US" dirty="0"/>
              <a:t>?</a:t>
            </a:r>
          </a:p>
          <a:p>
            <a:pPr lvl="1">
              <a:lnSpc>
                <a:spcPct val="90000"/>
              </a:lnSpc>
            </a:pPr>
            <a:r>
              <a:rPr lang="en-US" dirty="0"/>
              <a:t>Congress?</a:t>
            </a:r>
          </a:p>
          <a:p>
            <a:pPr lvl="1">
              <a:lnSpc>
                <a:spcPct val="90000"/>
              </a:lnSpc>
            </a:pPr>
            <a:r>
              <a:rPr lang="en-US" dirty="0"/>
              <a:t>Auditors?</a:t>
            </a:r>
          </a:p>
          <a:p>
            <a:pPr lvl="1">
              <a:lnSpc>
                <a:spcPct val="90000"/>
              </a:lnSpc>
            </a:pPr>
            <a:r>
              <a:rPr lang="en-US" dirty="0"/>
              <a:t>HQ </a:t>
            </a:r>
            <a:r>
              <a:rPr lang="en-US" dirty="0" smtClean="0"/>
              <a:t>staff</a:t>
            </a:r>
            <a:r>
              <a:rPr lang="en-US" dirty="0"/>
              <a:t>?</a:t>
            </a:r>
          </a:p>
          <a:p>
            <a:pPr lvl="1">
              <a:lnSpc>
                <a:spcPct val="90000"/>
              </a:lnSpc>
            </a:pPr>
            <a:r>
              <a:rPr lang="en-US" dirty="0"/>
              <a:t>The </a:t>
            </a:r>
            <a:r>
              <a:rPr lang="en-US" dirty="0" smtClean="0"/>
              <a:t>person who lives with </a:t>
            </a:r>
            <a:r>
              <a:rPr lang="en-US" dirty="0"/>
              <a:t>the </a:t>
            </a:r>
            <a:r>
              <a:rPr lang="en-US" dirty="0" smtClean="0"/>
              <a:t>problem</a:t>
            </a:r>
            <a:r>
              <a:rPr lang="en-US" dirty="0"/>
              <a:t>?</a:t>
            </a:r>
            <a:endParaRPr lang="en-US" b="0"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Opportunities for Creativity</a:t>
            </a:r>
          </a:p>
        </p:txBody>
      </p:sp>
      <p:sp>
        <p:nvSpPr>
          <p:cNvPr id="17411" name="Rectangle 3"/>
          <p:cNvSpPr>
            <a:spLocks noGrp="1" noChangeArrowheads="1"/>
          </p:cNvSpPr>
          <p:nvPr>
            <p:ph idx="1"/>
          </p:nvPr>
        </p:nvSpPr>
        <p:spPr>
          <a:xfrm>
            <a:off x="685800" y="1737360"/>
            <a:ext cx="7772400" cy="4114800"/>
          </a:xfrm>
        </p:spPr>
        <p:txBody>
          <a:bodyPr/>
          <a:lstStyle/>
          <a:p>
            <a:r>
              <a:rPr lang="en-US" dirty="0"/>
              <a:t>Shedding </a:t>
            </a:r>
            <a:r>
              <a:rPr lang="en-US" dirty="0" smtClean="0"/>
              <a:t>activities no longer needed</a:t>
            </a:r>
            <a:endParaRPr lang="en-US" dirty="0"/>
          </a:p>
          <a:p>
            <a:r>
              <a:rPr lang="en-US" dirty="0"/>
              <a:t>Resizing </a:t>
            </a:r>
            <a:r>
              <a:rPr lang="en-US" dirty="0" smtClean="0"/>
              <a:t>service levels </a:t>
            </a:r>
            <a:r>
              <a:rPr lang="en-US" dirty="0"/>
              <a:t>to </a:t>
            </a:r>
            <a:r>
              <a:rPr lang="en-US" dirty="0" smtClean="0"/>
              <a:t>current needs</a:t>
            </a:r>
            <a:endParaRPr lang="en-US" dirty="0"/>
          </a:p>
          <a:p>
            <a:r>
              <a:rPr lang="en-US" dirty="0"/>
              <a:t>Eliminating </a:t>
            </a:r>
            <a:r>
              <a:rPr lang="en-US" dirty="0" smtClean="0"/>
              <a:t>redundancies</a:t>
            </a:r>
            <a:endParaRPr lang="en-US" dirty="0"/>
          </a:p>
          <a:p>
            <a:r>
              <a:rPr lang="en-US" dirty="0"/>
              <a:t>Redefining </a:t>
            </a:r>
            <a:r>
              <a:rPr lang="en-US" dirty="0" smtClean="0"/>
              <a:t>service levels provided</a:t>
            </a:r>
            <a:endParaRPr lang="en-US" dirty="0"/>
          </a:p>
          <a:p>
            <a:r>
              <a:rPr lang="en-US" dirty="0"/>
              <a:t>Challenging </a:t>
            </a:r>
            <a:r>
              <a:rPr lang="en-US" dirty="0" smtClean="0"/>
              <a:t>inefficient guidance </a:t>
            </a:r>
            <a:endParaRPr lang="en-US" dirty="0"/>
          </a:p>
          <a:p>
            <a:r>
              <a:rPr lang="en-US" dirty="0"/>
              <a:t>Removing </a:t>
            </a:r>
            <a:r>
              <a:rPr lang="en-US" dirty="0" smtClean="0"/>
              <a:t>deadwood</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What are two ways of achieving Continuous Improvement initiatives?</a:t>
            </a:r>
          </a:p>
          <a:p>
            <a:r>
              <a:rPr lang="en-US" dirty="0" smtClean="0"/>
              <a:t>What are three opportunities for Continuous Improvement? </a:t>
            </a:r>
          </a:p>
        </p:txBody>
      </p:sp>
      <p:sp>
        <p:nvSpPr>
          <p:cNvPr id="4" name="Footer Placeholder 3"/>
          <p:cNvSpPr>
            <a:spLocks noGrp="1"/>
          </p:cNvSpPr>
          <p:nvPr>
            <p:ph type="ftr" sz="quarter" idx="11"/>
          </p:nvPr>
        </p:nvSpPr>
        <p:spPr/>
        <p:txBody>
          <a:bodyPr/>
          <a:lstStyle/>
          <a:p>
            <a:r>
              <a:rPr lang="en-US" dirty="0" smtClean="0">
                <a:solidFill>
                  <a:prstClr val="white">
                    <a:lumMod val="65000"/>
                  </a:prstClr>
                </a:solidFill>
              </a:rPr>
              <a:t>© </a:t>
            </a:r>
            <a:endParaRPr lang="en-US" dirty="0">
              <a:solidFill>
                <a:prstClr val="white">
                  <a:lumMod val="65000"/>
                </a:prstClr>
              </a:solidFill>
            </a:endParaRPr>
          </a:p>
        </p:txBody>
      </p:sp>
      <p:sp>
        <p:nvSpPr>
          <p:cNvPr id="5" name="Slide Number Placeholder 4"/>
          <p:cNvSpPr>
            <a:spLocks noGrp="1"/>
          </p:cNvSpPr>
          <p:nvPr>
            <p:ph type="sldNum" sz="quarter" idx="12"/>
          </p:nvPr>
        </p:nvSpPr>
        <p:spPr/>
        <p:txBody>
          <a:bodyPr/>
          <a:lstStyle/>
          <a:p>
            <a:fld id="{D0C54CF1-54FE-438D-B9A8-EC83C60B2D01}" type="slidenum">
              <a:rPr lang="en-US" smtClean="0">
                <a:solidFill>
                  <a:prstClr val="white">
                    <a:lumMod val="65000"/>
                  </a:prstClr>
                </a:solidFill>
              </a:rPr>
              <a:pPr/>
              <a:t>19</a:t>
            </a:fld>
            <a:endParaRPr lang="en-US">
              <a:solidFill>
                <a:prstClr val="white">
                  <a:lumMod val="65000"/>
                </a:prstClr>
              </a:solidFill>
            </a:endParaRPr>
          </a:p>
        </p:txBody>
      </p:sp>
      <p:pic>
        <p:nvPicPr>
          <p:cNvPr id="51202" name="Picture 2" descr="C:\Users\Melanie Nelson\AppData\Local\Microsoft\Windows\Temporary Internet Files\Content.IE5\RP8K8XXC\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94713" y="198455"/>
            <a:ext cx="997299"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9173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Would You Rather Have?</a:t>
            </a:r>
            <a:endParaRPr lang="en-US" dirty="0"/>
          </a:p>
        </p:txBody>
      </p:sp>
      <p:sp>
        <p:nvSpPr>
          <p:cNvPr id="3" name="Content Placeholder 2"/>
          <p:cNvSpPr>
            <a:spLocks noGrp="1"/>
          </p:cNvSpPr>
          <p:nvPr>
            <p:ph idx="1"/>
          </p:nvPr>
        </p:nvSpPr>
        <p:spPr/>
        <p:txBody>
          <a:bodyPr/>
          <a:lstStyle/>
          <a:p>
            <a:r>
              <a:rPr lang="en-US" dirty="0" smtClean="0"/>
              <a:t>A million dollars today</a:t>
            </a:r>
            <a:endParaRPr lang="en-US" dirty="0"/>
          </a:p>
          <a:p>
            <a:endParaRPr lang="en-US" dirty="0"/>
          </a:p>
          <a:p>
            <a:pPr marL="0" indent="0" algn="ctr">
              <a:buNone/>
            </a:pPr>
            <a:r>
              <a:rPr lang="en-US" dirty="0" smtClean="0"/>
              <a:t>-or-</a:t>
            </a:r>
          </a:p>
          <a:p>
            <a:endParaRPr lang="en-US" dirty="0" smtClean="0"/>
          </a:p>
          <a:p>
            <a:r>
              <a:rPr lang="en-US" dirty="0" smtClean="0"/>
              <a:t>A penny today plus twice the previous day’s input for a month?</a:t>
            </a:r>
            <a:br>
              <a:rPr lang="en-US" dirty="0" smtClean="0"/>
            </a:br>
            <a:r>
              <a:rPr lang="en-US" sz="2400" dirty="0" smtClean="0">
                <a:solidFill>
                  <a:schemeClr val="tx1"/>
                </a:solidFill>
              </a:rPr>
              <a:t>(i.e. 2 cents tomorrow, 4 cents the next day, etc) </a:t>
            </a:r>
            <a:endParaRPr lang="en-US" dirty="0">
              <a:solidFill>
                <a:schemeClr val="tx1"/>
              </a:solidFill>
            </a:endParaRPr>
          </a:p>
        </p:txBody>
      </p:sp>
      <p:pic>
        <p:nvPicPr>
          <p:cNvPr id="49154" name="Picture 2" descr="C:\Users\Melanie Nelson\AppData\Local\Microsoft\Windows\Temporary Internet Files\Content.IE5\759TFF3F\MC900157005[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1371600"/>
            <a:ext cx="2161946" cy="2266342"/>
          </a:xfrm>
          <a:prstGeom prst="rect">
            <a:avLst/>
          </a:prstGeom>
          <a:noFill/>
          <a:extLst>
            <a:ext uri="{909E8E84-426E-40DD-AFC4-6F175D3DCCD1}">
              <a14:hiddenFill xmlns:a14="http://schemas.microsoft.com/office/drawing/2010/main" xmlns="">
                <a:solidFill>
                  <a:srgbClr val="FFFFFF"/>
                </a:solidFill>
              </a14:hiddenFill>
            </a:ext>
          </a:extLst>
        </p:spPr>
      </p:pic>
      <p:pic>
        <p:nvPicPr>
          <p:cNvPr id="49156"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8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ross 3"/>
          <p:cNvSpPr/>
          <p:nvPr/>
        </p:nvSpPr>
        <p:spPr>
          <a:xfrm>
            <a:off x="1333500" y="5638800"/>
            <a:ext cx="609600" cy="609600"/>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717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099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Cross 9"/>
          <p:cNvSpPr/>
          <p:nvPr/>
        </p:nvSpPr>
        <p:spPr>
          <a:xfrm>
            <a:off x="4000500" y="5638800"/>
            <a:ext cx="609600" cy="609600"/>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387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769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151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353300" y="5486400"/>
            <a:ext cx="838200" cy="8382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8251534" y="5638800"/>
            <a:ext cx="697627" cy="707886"/>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a:t>
            </a:r>
            <a:endParaRPr lang="en-US" sz="4000" dirty="0">
              <a:effectLst>
                <a:outerShdw blurRad="38100" dist="38100" dir="2700000" algn="tl">
                  <a:srgbClr val="000000">
                    <a:alpha val="43137"/>
                  </a:srgbClr>
                </a:outerShdw>
              </a:effectLst>
            </a:endParaRPr>
          </a:p>
        </p:txBody>
      </p:sp>
      <p:sp>
        <p:nvSpPr>
          <p:cNvPr id="16"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a:t>Shedding Activities No Longer Needed</a:t>
            </a:r>
          </a:p>
        </p:txBody>
      </p:sp>
      <p:sp>
        <p:nvSpPr>
          <p:cNvPr id="28675" name="Rectangle 3"/>
          <p:cNvSpPr>
            <a:spLocks noGrp="1" noChangeArrowheads="1"/>
          </p:cNvSpPr>
          <p:nvPr>
            <p:ph idx="1"/>
          </p:nvPr>
        </p:nvSpPr>
        <p:spPr>
          <a:xfrm>
            <a:off x="685800" y="1737360"/>
            <a:ext cx="7772400" cy="4114800"/>
          </a:xfrm>
        </p:spPr>
        <p:txBody>
          <a:bodyPr/>
          <a:lstStyle/>
          <a:p>
            <a:r>
              <a:rPr lang="en-US" dirty="0"/>
              <a:t>Organizational </a:t>
            </a:r>
            <a:r>
              <a:rPr lang="en-US" dirty="0" smtClean="0"/>
              <a:t>inertia tends </a:t>
            </a:r>
            <a:r>
              <a:rPr lang="en-US" dirty="0"/>
              <a:t>to </a:t>
            </a:r>
            <a:r>
              <a:rPr lang="en-US" dirty="0" smtClean="0"/>
              <a:t>institutionalize services once started</a:t>
            </a:r>
            <a:endParaRPr lang="en-US" dirty="0"/>
          </a:p>
          <a:p>
            <a:pPr lvl="1"/>
            <a:r>
              <a:rPr lang="en-US" dirty="0"/>
              <a:t>No </a:t>
            </a:r>
            <a:r>
              <a:rPr lang="en-US" dirty="0" smtClean="0"/>
              <a:t>clear mechanism exists </a:t>
            </a:r>
            <a:r>
              <a:rPr lang="en-US" dirty="0"/>
              <a:t>to </a:t>
            </a:r>
            <a:r>
              <a:rPr lang="en-US" dirty="0" smtClean="0"/>
              <a:t>reassess the requirement for service</a:t>
            </a:r>
            <a:endParaRPr lang="en-US" dirty="0"/>
          </a:p>
          <a:p>
            <a:pPr lvl="1"/>
            <a:r>
              <a:rPr lang="en-US" dirty="0"/>
              <a:t>Results in </a:t>
            </a:r>
            <a:r>
              <a:rPr lang="en-US" dirty="0" smtClean="0"/>
              <a:t>continuance </a:t>
            </a:r>
            <a:r>
              <a:rPr lang="en-US" dirty="0"/>
              <a:t>of </a:t>
            </a:r>
            <a:r>
              <a:rPr lang="en-US" dirty="0" smtClean="0"/>
              <a:t>non essential tasks while sometimes cutting essential</a:t>
            </a:r>
            <a:endParaRPr lang="en-US" dirty="0"/>
          </a:p>
          <a:p>
            <a:r>
              <a:rPr lang="en-US" dirty="0"/>
              <a:t>Example from Fort Huachuca</a:t>
            </a:r>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8196"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8198" name="Rectangle 6"/>
          <p:cNvSpPr>
            <a:spLocks noGrp="1" noChangeArrowheads="1"/>
          </p:cNvSpPr>
          <p:nvPr>
            <p:ph type="subTitle" idx="1"/>
          </p:nvPr>
        </p:nvSpPr>
        <p:spPr>
          <a:xfrm>
            <a:off x="381000" y="1981200"/>
            <a:ext cx="8229600" cy="4648200"/>
          </a:xfrm>
          <a:noFill/>
          <a:ln/>
        </p:spPr>
        <p:txBody>
          <a:bodyPr/>
          <a:lstStyle/>
          <a:p>
            <a:pPr marL="342900" indent="-342900" algn="l"/>
            <a:r>
              <a:rPr lang="en-US" sz="2800" b="0" dirty="0"/>
              <a:t>Title:    	    </a:t>
            </a:r>
            <a:r>
              <a:rPr lang="en-US" sz="2800" b="0" u="sng" dirty="0"/>
              <a:t>Contractor property accountability</a:t>
            </a:r>
          </a:p>
          <a:p>
            <a:pPr marL="342900" indent="-342900" algn="l"/>
            <a:r>
              <a:rPr lang="en-US" sz="2800" b="0" dirty="0"/>
              <a:t>Status:  </a:t>
            </a:r>
            <a:r>
              <a:rPr lang="en-US" sz="2000" dirty="0">
                <a:solidFill>
                  <a:srgbClr val="FF0033"/>
                </a:solidFill>
              </a:rPr>
              <a:t>(Achieved or in-progress)</a:t>
            </a:r>
            <a:r>
              <a:rPr lang="en-US" sz="2000" dirty="0"/>
              <a:t>		</a:t>
            </a:r>
            <a:r>
              <a:rPr lang="en-US" sz="2800" dirty="0"/>
              <a:t>IN-PROGRESS</a:t>
            </a:r>
            <a:endParaRPr lang="en-US" sz="2000" dirty="0"/>
          </a:p>
          <a:p>
            <a:pPr marL="342900" indent="-342900" algn="l"/>
            <a:r>
              <a:rPr lang="en-US" sz="2800" b="0" dirty="0"/>
              <a:t>Responsible Manager:</a:t>
            </a:r>
            <a:endParaRPr lang="en-US" sz="2800" dirty="0"/>
          </a:p>
          <a:p>
            <a:pPr marL="342900" indent="-342900" algn="l"/>
            <a:r>
              <a:rPr lang="en-US" sz="2800" b="0" dirty="0"/>
              <a:t>Forecasted annual cost reduction:	    </a:t>
            </a:r>
            <a:r>
              <a:rPr lang="en-US" sz="2800" dirty="0"/>
              <a:t>$   23K</a:t>
            </a:r>
          </a:p>
          <a:p>
            <a:pPr marL="342900" indent="-342900" algn="l"/>
            <a:endParaRPr lang="en-US" sz="2800" dirty="0"/>
          </a:p>
          <a:p>
            <a:pPr marL="342900" indent="-342900" algn="l"/>
            <a:r>
              <a:rPr lang="en-US" sz="2800" b="0" dirty="0"/>
              <a:t>Number of positions (FTE):		           </a:t>
            </a:r>
            <a:r>
              <a:rPr lang="en-US" sz="2800" dirty="0"/>
              <a:t>1</a:t>
            </a:r>
            <a:endParaRPr lang="en-US" sz="2800" b="0" dirty="0"/>
          </a:p>
          <a:p>
            <a:pPr marL="342900" indent="-342900" algn="l"/>
            <a:endParaRPr lang="en-US" sz="2800" b="0" dirty="0"/>
          </a:p>
          <a:p>
            <a:pPr marL="342900" indent="-342900" algn="l"/>
            <a:r>
              <a:rPr lang="en-US" sz="2800" b="0" dirty="0"/>
              <a:t>Target date for cost reduction:    	     </a:t>
            </a:r>
            <a:r>
              <a:rPr lang="en-US" sz="2800" dirty="0"/>
              <a:t>February   	</a:t>
            </a:r>
            <a:r>
              <a:rPr lang="en-US" sz="800" dirty="0"/>
              <a:t>	</a:t>
            </a:r>
            <a:r>
              <a:rPr lang="en-US" sz="2800" dirty="0"/>
              <a:t>				</a:t>
            </a:r>
            <a:endParaRPr lang="en-US" sz="1400" dirty="0"/>
          </a:p>
        </p:txBody>
      </p:sp>
      <p:grpSp>
        <p:nvGrpSpPr>
          <p:cNvPr id="8199" name="Group 7"/>
          <p:cNvGrpSpPr>
            <a:grpSpLocks/>
          </p:cNvGrpSpPr>
          <p:nvPr/>
        </p:nvGrpSpPr>
        <p:grpSpPr bwMode="auto">
          <a:xfrm>
            <a:off x="228600" y="152400"/>
            <a:ext cx="8434388" cy="6453188"/>
            <a:chOff x="144" y="96"/>
            <a:chExt cx="5313" cy="4065"/>
          </a:xfrm>
        </p:grpSpPr>
        <p:sp>
          <p:nvSpPr>
            <p:cNvPr id="8200" name="AutoShape 8"/>
            <p:cNvSpPr>
              <a:spLocks noChangeArrowheads="1"/>
            </p:cNvSpPr>
            <p:nvPr/>
          </p:nvSpPr>
          <p:spPr bwMode="auto">
            <a:xfrm>
              <a:off x="255" y="207"/>
              <a:ext cx="5202" cy="3954"/>
            </a:xfrm>
            <a:prstGeom prst="roundRect">
              <a:avLst>
                <a:gd name="adj" fmla="val 12458"/>
              </a:avLst>
            </a:prstGeom>
            <a:noFill/>
            <a:ln w="25400">
              <a:solidFill>
                <a:schemeClr val="tx1"/>
              </a:solidFill>
              <a:round/>
              <a:headEnd/>
              <a:tailEnd/>
            </a:ln>
            <a:effectLst/>
          </p:spPr>
          <p:txBody>
            <a:bodyPr wrap="none" anchor="ctr"/>
            <a:lstStyle/>
            <a:p>
              <a:endParaRPr lang="en-US"/>
            </a:p>
          </p:txBody>
        </p:sp>
        <p:grpSp>
          <p:nvGrpSpPr>
            <p:cNvPr id="8201" name="Group 9"/>
            <p:cNvGrpSpPr>
              <a:grpSpLocks/>
            </p:cNvGrpSpPr>
            <p:nvPr/>
          </p:nvGrpSpPr>
          <p:grpSpPr bwMode="auto">
            <a:xfrm>
              <a:off x="144" y="96"/>
              <a:ext cx="720" cy="613"/>
              <a:chOff x="144" y="96"/>
              <a:chExt cx="720" cy="613"/>
            </a:xfrm>
          </p:grpSpPr>
          <p:sp>
            <p:nvSpPr>
              <p:cNvPr id="8202" name="Freeform 10"/>
              <p:cNvSpPr>
                <a:spLocks/>
              </p:cNvSpPr>
              <p:nvPr/>
            </p:nvSpPr>
            <p:spPr bwMode="auto">
              <a:xfrm>
                <a:off x="144" y="217"/>
                <a:ext cx="283" cy="414"/>
              </a:xfrm>
              <a:custGeom>
                <a:avLst/>
                <a:gdLst/>
                <a:ahLst/>
                <a:cxnLst>
                  <a:cxn ang="0">
                    <a:pos x="67" y="153"/>
                  </a:cxn>
                  <a:cxn ang="0">
                    <a:pos x="50" y="153"/>
                  </a:cxn>
                  <a:cxn ang="0">
                    <a:pos x="30" y="141"/>
                  </a:cxn>
                  <a:cxn ang="0">
                    <a:pos x="18" y="78"/>
                  </a:cxn>
                  <a:cxn ang="0">
                    <a:pos x="0" y="76"/>
                  </a:cxn>
                  <a:cxn ang="0">
                    <a:pos x="3" y="37"/>
                  </a:cxn>
                  <a:cxn ang="0">
                    <a:pos x="20" y="21"/>
                  </a:cxn>
                  <a:cxn ang="0">
                    <a:pos x="24" y="0"/>
                  </a:cxn>
                  <a:cxn ang="0">
                    <a:pos x="37" y="0"/>
                  </a:cxn>
                  <a:cxn ang="0">
                    <a:pos x="39" y="16"/>
                  </a:cxn>
                  <a:cxn ang="0">
                    <a:pos x="102" y="4"/>
                  </a:cxn>
                  <a:cxn ang="0">
                    <a:pos x="162" y="18"/>
                  </a:cxn>
                  <a:cxn ang="0">
                    <a:pos x="216" y="64"/>
                  </a:cxn>
                  <a:cxn ang="0">
                    <a:pos x="258" y="113"/>
                  </a:cxn>
                  <a:cxn ang="0">
                    <a:pos x="269" y="181"/>
                  </a:cxn>
                  <a:cxn ang="0">
                    <a:pos x="282" y="218"/>
                  </a:cxn>
                  <a:cxn ang="0">
                    <a:pos x="254" y="246"/>
                  </a:cxn>
                  <a:cxn ang="0">
                    <a:pos x="256" y="333"/>
                  </a:cxn>
                  <a:cxn ang="0">
                    <a:pos x="249" y="388"/>
                  </a:cxn>
                  <a:cxn ang="0">
                    <a:pos x="233" y="404"/>
                  </a:cxn>
                  <a:cxn ang="0">
                    <a:pos x="206" y="413"/>
                  </a:cxn>
                  <a:cxn ang="0">
                    <a:pos x="224" y="388"/>
                  </a:cxn>
                  <a:cxn ang="0">
                    <a:pos x="230" y="316"/>
                  </a:cxn>
                  <a:cxn ang="0">
                    <a:pos x="164" y="252"/>
                  </a:cxn>
                  <a:cxn ang="0">
                    <a:pos x="104" y="286"/>
                  </a:cxn>
                  <a:cxn ang="0">
                    <a:pos x="89" y="344"/>
                  </a:cxn>
                  <a:cxn ang="0">
                    <a:pos x="83" y="362"/>
                  </a:cxn>
                  <a:cxn ang="0">
                    <a:pos x="70" y="361"/>
                  </a:cxn>
                  <a:cxn ang="0">
                    <a:pos x="76" y="318"/>
                  </a:cxn>
                  <a:cxn ang="0">
                    <a:pos x="83" y="279"/>
                  </a:cxn>
                  <a:cxn ang="0">
                    <a:pos x="92" y="254"/>
                  </a:cxn>
                  <a:cxn ang="0">
                    <a:pos x="145" y="222"/>
                  </a:cxn>
                  <a:cxn ang="0">
                    <a:pos x="145" y="187"/>
                  </a:cxn>
                  <a:cxn ang="0">
                    <a:pos x="142" y="156"/>
                  </a:cxn>
                  <a:cxn ang="0">
                    <a:pos x="109" y="95"/>
                  </a:cxn>
                  <a:cxn ang="0">
                    <a:pos x="84" y="92"/>
                  </a:cxn>
                  <a:cxn ang="0">
                    <a:pos x="78" y="120"/>
                  </a:cxn>
                  <a:cxn ang="0">
                    <a:pos x="89" y="138"/>
                  </a:cxn>
                  <a:cxn ang="0">
                    <a:pos x="76" y="156"/>
                  </a:cxn>
                  <a:cxn ang="0">
                    <a:pos x="67" y="132"/>
                  </a:cxn>
                </a:cxnLst>
                <a:rect l="0" t="0" r="r" b="b"/>
                <a:pathLst>
                  <a:path w="283" h="414">
                    <a:moveTo>
                      <a:pt x="67" y="132"/>
                    </a:moveTo>
                    <a:lnTo>
                      <a:pt x="67" y="153"/>
                    </a:lnTo>
                    <a:lnTo>
                      <a:pt x="61" y="159"/>
                    </a:lnTo>
                    <a:lnTo>
                      <a:pt x="50" y="153"/>
                    </a:lnTo>
                    <a:lnTo>
                      <a:pt x="35" y="148"/>
                    </a:lnTo>
                    <a:lnTo>
                      <a:pt x="30" y="141"/>
                    </a:lnTo>
                    <a:lnTo>
                      <a:pt x="23" y="117"/>
                    </a:lnTo>
                    <a:lnTo>
                      <a:pt x="18" y="78"/>
                    </a:lnTo>
                    <a:lnTo>
                      <a:pt x="14" y="55"/>
                    </a:lnTo>
                    <a:lnTo>
                      <a:pt x="0" y="76"/>
                    </a:lnTo>
                    <a:lnTo>
                      <a:pt x="5" y="48"/>
                    </a:lnTo>
                    <a:lnTo>
                      <a:pt x="3" y="37"/>
                    </a:lnTo>
                    <a:lnTo>
                      <a:pt x="14" y="25"/>
                    </a:lnTo>
                    <a:lnTo>
                      <a:pt x="20" y="21"/>
                    </a:lnTo>
                    <a:lnTo>
                      <a:pt x="24" y="9"/>
                    </a:lnTo>
                    <a:lnTo>
                      <a:pt x="24" y="0"/>
                    </a:lnTo>
                    <a:lnTo>
                      <a:pt x="31" y="7"/>
                    </a:lnTo>
                    <a:lnTo>
                      <a:pt x="37" y="0"/>
                    </a:lnTo>
                    <a:lnTo>
                      <a:pt x="40" y="11"/>
                    </a:lnTo>
                    <a:lnTo>
                      <a:pt x="39" y="16"/>
                    </a:lnTo>
                    <a:lnTo>
                      <a:pt x="72" y="9"/>
                    </a:lnTo>
                    <a:lnTo>
                      <a:pt x="102" y="4"/>
                    </a:lnTo>
                    <a:lnTo>
                      <a:pt x="128" y="7"/>
                    </a:lnTo>
                    <a:lnTo>
                      <a:pt x="162" y="18"/>
                    </a:lnTo>
                    <a:lnTo>
                      <a:pt x="179" y="27"/>
                    </a:lnTo>
                    <a:lnTo>
                      <a:pt x="216" y="64"/>
                    </a:lnTo>
                    <a:lnTo>
                      <a:pt x="260" y="70"/>
                    </a:lnTo>
                    <a:lnTo>
                      <a:pt x="258" y="113"/>
                    </a:lnTo>
                    <a:lnTo>
                      <a:pt x="260" y="141"/>
                    </a:lnTo>
                    <a:lnTo>
                      <a:pt x="269" y="181"/>
                    </a:lnTo>
                    <a:lnTo>
                      <a:pt x="278" y="205"/>
                    </a:lnTo>
                    <a:lnTo>
                      <a:pt x="282" y="218"/>
                    </a:lnTo>
                    <a:lnTo>
                      <a:pt x="278" y="230"/>
                    </a:lnTo>
                    <a:lnTo>
                      <a:pt x="254" y="246"/>
                    </a:lnTo>
                    <a:lnTo>
                      <a:pt x="252" y="284"/>
                    </a:lnTo>
                    <a:lnTo>
                      <a:pt x="256" y="333"/>
                    </a:lnTo>
                    <a:lnTo>
                      <a:pt x="249" y="342"/>
                    </a:lnTo>
                    <a:lnTo>
                      <a:pt x="249" y="388"/>
                    </a:lnTo>
                    <a:lnTo>
                      <a:pt x="242" y="402"/>
                    </a:lnTo>
                    <a:lnTo>
                      <a:pt x="233" y="404"/>
                    </a:lnTo>
                    <a:lnTo>
                      <a:pt x="226" y="413"/>
                    </a:lnTo>
                    <a:lnTo>
                      <a:pt x="206" y="413"/>
                    </a:lnTo>
                    <a:lnTo>
                      <a:pt x="212" y="404"/>
                    </a:lnTo>
                    <a:lnTo>
                      <a:pt x="224" y="388"/>
                    </a:lnTo>
                    <a:lnTo>
                      <a:pt x="231" y="364"/>
                    </a:lnTo>
                    <a:lnTo>
                      <a:pt x="230" y="316"/>
                    </a:lnTo>
                    <a:lnTo>
                      <a:pt x="206" y="231"/>
                    </a:lnTo>
                    <a:lnTo>
                      <a:pt x="164" y="252"/>
                    </a:lnTo>
                    <a:lnTo>
                      <a:pt x="116" y="268"/>
                    </a:lnTo>
                    <a:lnTo>
                      <a:pt x="104" y="286"/>
                    </a:lnTo>
                    <a:lnTo>
                      <a:pt x="100" y="301"/>
                    </a:lnTo>
                    <a:lnTo>
                      <a:pt x="89" y="344"/>
                    </a:lnTo>
                    <a:lnTo>
                      <a:pt x="83" y="351"/>
                    </a:lnTo>
                    <a:lnTo>
                      <a:pt x="83" y="362"/>
                    </a:lnTo>
                    <a:lnTo>
                      <a:pt x="67" y="376"/>
                    </a:lnTo>
                    <a:lnTo>
                      <a:pt x="70" y="361"/>
                    </a:lnTo>
                    <a:lnTo>
                      <a:pt x="67" y="339"/>
                    </a:lnTo>
                    <a:lnTo>
                      <a:pt x="76" y="318"/>
                    </a:lnTo>
                    <a:lnTo>
                      <a:pt x="87" y="293"/>
                    </a:lnTo>
                    <a:lnTo>
                      <a:pt x="83" y="279"/>
                    </a:lnTo>
                    <a:lnTo>
                      <a:pt x="89" y="263"/>
                    </a:lnTo>
                    <a:lnTo>
                      <a:pt x="92" y="254"/>
                    </a:lnTo>
                    <a:lnTo>
                      <a:pt x="128" y="235"/>
                    </a:lnTo>
                    <a:lnTo>
                      <a:pt x="145" y="222"/>
                    </a:lnTo>
                    <a:lnTo>
                      <a:pt x="156" y="207"/>
                    </a:lnTo>
                    <a:lnTo>
                      <a:pt x="145" y="187"/>
                    </a:lnTo>
                    <a:lnTo>
                      <a:pt x="146" y="171"/>
                    </a:lnTo>
                    <a:lnTo>
                      <a:pt x="142" y="156"/>
                    </a:lnTo>
                    <a:lnTo>
                      <a:pt x="120" y="125"/>
                    </a:lnTo>
                    <a:lnTo>
                      <a:pt x="109" y="95"/>
                    </a:lnTo>
                    <a:lnTo>
                      <a:pt x="97" y="85"/>
                    </a:lnTo>
                    <a:lnTo>
                      <a:pt x="84" y="92"/>
                    </a:lnTo>
                    <a:lnTo>
                      <a:pt x="83" y="108"/>
                    </a:lnTo>
                    <a:lnTo>
                      <a:pt x="78" y="120"/>
                    </a:lnTo>
                    <a:lnTo>
                      <a:pt x="84" y="129"/>
                    </a:lnTo>
                    <a:lnTo>
                      <a:pt x="89" y="138"/>
                    </a:lnTo>
                    <a:lnTo>
                      <a:pt x="83" y="145"/>
                    </a:lnTo>
                    <a:lnTo>
                      <a:pt x="76" y="156"/>
                    </a:lnTo>
                    <a:lnTo>
                      <a:pt x="70" y="136"/>
                    </a:lnTo>
                    <a:lnTo>
                      <a:pt x="67" y="13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8203" name="Freeform 11"/>
              <p:cNvSpPr>
                <a:spLocks/>
              </p:cNvSpPr>
              <p:nvPr/>
            </p:nvSpPr>
            <p:spPr bwMode="auto">
              <a:xfrm>
                <a:off x="573" y="480"/>
                <a:ext cx="89" cy="167"/>
              </a:xfrm>
              <a:custGeom>
                <a:avLst/>
                <a:gdLst/>
                <a:ahLst/>
                <a:cxnLst>
                  <a:cxn ang="0">
                    <a:pos x="62" y="0"/>
                  </a:cxn>
                  <a:cxn ang="0">
                    <a:pos x="65" y="14"/>
                  </a:cxn>
                  <a:cxn ang="0">
                    <a:pos x="74" y="21"/>
                  </a:cxn>
                  <a:cxn ang="0">
                    <a:pos x="88" y="25"/>
                  </a:cxn>
                  <a:cxn ang="0">
                    <a:pos x="86" y="51"/>
                  </a:cxn>
                  <a:cxn ang="0">
                    <a:pos x="79" y="76"/>
                  </a:cxn>
                  <a:cxn ang="0">
                    <a:pos x="76" y="120"/>
                  </a:cxn>
                  <a:cxn ang="0">
                    <a:pos x="70" y="145"/>
                  </a:cxn>
                  <a:cxn ang="0">
                    <a:pos x="58" y="153"/>
                  </a:cxn>
                  <a:cxn ang="0">
                    <a:pos x="48" y="166"/>
                  </a:cxn>
                  <a:cxn ang="0">
                    <a:pos x="35" y="166"/>
                  </a:cxn>
                  <a:cxn ang="0">
                    <a:pos x="56" y="134"/>
                  </a:cxn>
                  <a:cxn ang="0">
                    <a:pos x="60" y="93"/>
                  </a:cxn>
                  <a:cxn ang="0">
                    <a:pos x="56" y="76"/>
                  </a:cxn>
                  <a:cxn ang="0">
                    <a:pos x="36" y="120"/>
                  </a:cxn>
                  <a:cxn ang="0">
                    <a:pos x="31" y="123"/>
                  </a:cxn>
                  <a:cxn ang="0">
                    <a:pos x="35" y="132"/>
                  </a:cxn>
                  <a:cxn ang="0">
                    <a:pos x="25" y="147"/>
                  </a:cxn>
                  <a:cxn ang="0">
                    <a:pos x="22" y="141"/>
                  </a:cxn>
                  <a:cxn ang="0">
                    <a:pos x="18" y="134"/>
                  </a:cxn>
                  <a:cxn ang="0">
                    <a:pos x="10" y="117"/>
                  </a:cxn>
                  <a:cxn ang="0">
                    <a:pos x="45" y="60"/>
                  </a:cxn>
                  <a:cxn ang="0">
                    <a:pos x="46" y="55"/>
                  </a:cxn>
                  <a:cxn ang="0">
                    <a:pos x="29" y="32"/>
                  </a:cxn>
                  <a:cxn ang="0">
                    <a:pos x="0" y="13"/>
                  </a:cxn>
                  <a:cxn ang="0">
                    <a:pos x="25" y="7"/>
                  </a:cxn>
                  <a:cxn ang="0">
                    <a:pos x="62" y="0"/>
                  </a:cxn>
                </a:cxnLst>
                <a:rect l="0" t="0" r="r" b="b"/>
                <a:pathLst>
                  <a:path w="89" h="167">
                    <a:moveTo>
                      <a:pt x="62" y="0"/>
                    </a:moveTo>
                    <a:lnTo>
                      <a:pt x="65" y="14"/>
                    </a:lnTo>
                    <a:lnTo>
                      <a:pt x="74" y="21"/>
                    </a:lnTo>
                    <a:lnTo>
                      <a:pt x="88" y="25"/>
                    </a:lnTo>
                    <a:lnTo>
                      <a:pt x="86" y="51"/>
                    </a:lnTo>
                    <a:lnTo>
                      <a:pt x="79" y="76"/>
                    </a:lnTo>
                    <a:lnTo>
                      <a:pt x="76" y="120"/>
                    </a:lnTo>
                    <a:lnTo>
                      <a:pt x="70" y="145"/>
                    </a:lnTo>
                    <a:lnTo>
                      <a:pt x="58" y="153"/>
                    </a:lnTo>
                    <a:lnTo>
                      <a:pt x="48" y="166"/>
                    </a:lnTo>
                    <a:lnTo>
                      <a:pt x="35" y="166"/>
                    </a:lnTo>
                    <a:lnTo>
                      <a:pt x="56" y="134"/>
                    </a:lnTo>
                    <a:lnTo>
                      <a:pt x="60" y="93"/>
                    </a:lnTo>
                    <a:lnTo>
                      <a:pt x="56" y="76"/>
                    </a:lnTo>
                    <a:lnTo>
                      <a:pt x="36" y="120"/>
                    </a:lnTo>
                    <a:lnTo>
                      <a:pt x="31" y="123"/>
                    </a:lnTo>
                    <a:lnTo>
                      <a:pt x="35" y="132"/>
                    </a:lnTo>
                    <a:lnTo>
                      <a:pt x="25" y="147"/>
                    </a:lnTo>
                    <a:lnTo>
                      <a:pt x="22" y="141"/>
                    </a:lnTo>
                    <a:lnTo>
                      <a:pt x="18" y="134"/>
                    </a:lnTo>
                    <a:lnTo>
                      <a:pt x="10" y="117"/>
                    </a:lnTo>
                    <a:lnTo>
                      <a:pt x="45" y="60"/>
                    </a:lnTo>
                    <a:lnTo>
                      <a:pt x="46" y="55"/>
                    </a:lnTo>
                    <a:lnTo>
                      <a:pt x="29" y="32"/>
                    </a:lnTo>
                    <a:lnTo>
                      <a:pt x="0" y="13"/>
                    </a:lnTo>
                    <a:lnTo>
                      <a:pt x="25" y="7"/>
                    </a:lnTo>
                    <a:lnTo>
                      <a:pt x="62" y="0"/>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8204" name="Freeform 12"/>
              <p:cNvSpPr>
                <a:spLocks/>
              </p:cNvSpPr>
              <p:nvPr/>
            </p:nvSpPr>
            <p:spPr bwMode="auto">
              <a:xfrm>
                <a:off x="289" y="176"/>
                <a:ext cx="263" cy="475"/>
              </a:xfrm>
              <a:custGeom>
                <a:avLst/>
                <a:gdLst/>
                <a:ahLst/>
                <a:cxnLst>
                  <a:cxn ang="0">
                    <a:pos x="40" y="138"/>
                  </a:cxn>
                  <a:cxn ang="0">
                    <a:pos x="6" y="132"/>
                  </a:cxn>
                  <a:cxn ang="0">
                    <a:pos x="0" y="106"/>
                  </a:cxn>
                  <a:cxn ang="0">
                    <a:pos x="56" y="52"/>
                  </a:cxn>
                  <a:cxn ang="0">
                    <a:pos x="60" y="39"/>
                  </a:cxn>
                  <a:cxn ang="0">
                    <a:pos x="61" y="29"/>
                  </a:cxn>
                  <a:cxn ang="0">
                    <a:pos x="88" y="25"/>
                  </a:cxn>
                  <a:cxn ang="0">
                    <a:pos x="89" y="18"/>
                  </a:cxn>
                  <a:cxn ang="0">
                    <a:pos x="109" y="20"/>
                  </a:cxn>
                  <a:cxn ang="0">
                    <a:pos x="157" y="51"/>
                  </a:cxn>
                  <a:cxn ang="0">
                    <a:pos x="191" y="97"/>
                  </a:cxn>
                  <a:cxn ang="0">
                    <a:pos x="221" y="127"/>
                  </a:cxn>
                  <a:cxn ang="0">
                    <a:pos x="249" y="169"/>
                  </a:cxn>
                  <a:cxn ang="0">
                    <a:pos x="243" y="272"/>
                  </a:cxn>
                  <a:cxn ang="0">
                    <a:pos x="239" y="377"/>
                  </a:cxn>
                  <a:cxn ang="0">
                    <a:pos x="233" y="394"/>
                  </a:cxn>
                  <a:cxn ang="0">
                    <a:pos x="243" y="455"/>
                  </a:cxn>
                  <a:cxn ang="0">
                    <a:pos x="237" y="465"/>
                  </a:cxn>
                  <a:cxn ang="0">
                    <a:pos x="213" y="469"/>
                  </a:cxn>
                  <a:cxn ang="0">
                    <a:pos x="221" y="423"/>
                  </a:cxn>
                  <a:cxn ang="0">
                    <a:pos x="208" y="379"/>
                  </a:cxn>
                  <a:cxn ang="0">
                    <a:pos x="191" y="330"/>
                  </a:cxn>
                  <a:cxn ang="0">
                    <a:pos x="176" y="305"/>
                  </a:cxn>
                  <a:cxn ang="0">
                    <a:pos x="131" y="319"/>
                  </a:cxn>
                  <a:cxn ang="0">
                    <a:pos x="95" y="333"/>
                  </a:cxn>
                  <a:cxn ang="0">
                    <a:pos x="95" y="367"/>
                  </a:cxn>
                  <a:cxn ang="0">
                    <a:pos x="110" y="399"/>
                  </a:cxn>
                  <a:cxn ang="0">
                    <a:pos x="114" y="422"/>
                  </a:cxn>
                  <a:cxn ang="0">
                    <a:pos x="100" y="407"/>
                  </a:cxn>
                  <a:cxn ang="0">
                    <a:pos x="82" y="390"/>
                  </a:cxn>
                  <a:cxn ang="0">
                    <a:pos x="67" y="342"/>
                  </a:cxn>
                  <a:cxn ang="0">
                    <a:pos x="70" y="317"/>
                  </a:cxn>
                  <a:cxn ang="0">
                    <a:pos x="132" y="274"/>
                  </a:cxn>
                  <a:cxn ang="0">
                    <a:pos x="121" y="212"/>
                  </a:cxn>
                  <a:cxn ang="0">
                    <a:pos x="114" y="122"/>
                  </a:cxn>
                  <a:cxn ang="0">
                    <a:pos x="70" y="122"/>
                  </a:cxn>
                  <a:cxn ang="0">
                    <a:pos x="44" y="129"/>
                  </a:cxn>
                </a:cxnLst>
                <a:rect l="0" t="0" r="r" b="b"/>
                <a:pathLst>
                  <a:path w="263" h="475">
                    <a:moveTo>
                      <a:pt x="44" y="129"/>
                    </a:moveTo>
                    <a:lnTo>
                      <a:pt x="40" y="138"/>
                    </a:lnTo>
                    <a:lnTo>
                      <a:pt x="33" y="138"/>
                    </a:lnTo>
                    <a:lnTo>
                      <a:pt x="6" y="132"/>
                    </a:lnTo>
                    <a:lnTo>
                      <a:pt x="3" y="127"/>
                    </a:lnTo>
                    <a:lnTo>
                      <a:pt x="0" y="106"/>
                    </a:lnTo>
                    <a:lnTo>
                      <a:pt x="26" y="76"/>
                    </a:lnTo>
                    <a:lnTo>
                      <a:pt x="56" y="52"/>
                    </a:lnTo>
                    <a:lnTo>
                      <a:pt x="74" y="39"/>
                    </a:lnTo>
                    <a:lnTo>
                      <a:pt x="60" y="39"/>
                    </a:lnTo>
                    <a:lnTo>
                      <a:pt x="74" y="32"/>
                    </a:lnTo>
                    <a:lnTo>
                      <a:pt x="61" y="29"/>
                    </a:lnTo>
                    <a:lnTo>
                      <a:pt x="81" y="27"/>
                    </a:lnTo>
                    <a:lnTo>
                      <a:pt x="88" y="25"/>
                    </a:lnTo>
                    <a:lnTo>
                      <a:pt x="78" y="11"/>
                    </a:lnTo>
                    <a:lnTo>
                      <a:pt x="89" y="18"/>
                    </a:lnTo>
                    <a:lnTo>
                      <a:pt x="88" y="0"/>
                    </a:lnTo>
                    <a:lnTo>
                      <a:pt x="109" y="20"/>
                    </a:lnTo>
                    <a:lnTo>
                      <a:pt x="137" y="34"/>
                    </a:lnTo>
                    <a:lnTo>
                      <a:pt x="157" y="51"/>
                    </a:lnTo>
                    <a:lnTo>
                      <a:pt x="173" y="69"/>
                    </a:lnTo>
                    <a:lnTo>
                      <a:pt x="191" y="97"/>
                    </a:lnTo>
                    <a:lnTo>
                      <a:pt x="208" y="118"/>
                    </a:lnTo>
                    <a:lnTo>
                      <a:pt x="221" y="127"/>
                    </a:lnTo>
                    <a:lnTo>
                      <a:pt x="262" y="147"/>
                    </a:lnTo>
                    <a:lnTo>
                      <a:pt x="249" y="169"/>
                    </a:lnTo>
                    <a:lnTo>
                      <a:pt x="238" y="210"/>
                    </a:lnTo>
                    <a:lnTo>
                      <a:pt x="243" y="272"/>
                    </a:lnTo>
                    <a:lnTo>
                      <a:pt x="230" y="324"/>
                    </a:lnTo>
                    <a:lnTo>
                      <a:pt x="239" y="377"/>
                    </a:lnTo>
                    <a:lnTo>
                      <a:pt x="239" y="386"/>
                    </a:lnTo>
                    <a:lnTo>
                      <a:pt x="233" y="394"/>
                    </a:lnTo>
                    <a:lnTo>
                      <a:pt x="243" y="437"/>
                    </a:lnTo>
                    <a:lnTo>
                      <a:pt x="243" y="455"/>
                    </a:lnTo>
                    <a:lnTo>
                      <a:pt x="240" y="465"/>
                    </a:lnTo>
                    <a:lnTo>
                      <a:pt x="237" y="465"/>
                    </a:lnTo>
                    <a:lnTo>
                      <a:pt x="228" y="474"/>
                    </a:lnTo>
                    <a:lnTo>
                      <a:pt x="213" y="469"/>
                    </a:lnTo>
                    <a:lnTo>
                      <a:pt x="221" y="460"/>
                    </a:lnTo>
                    <a:lnTo>
                      <a:pt x="221" y="423"/>
                    </a:lnTo>
                    <a:lnTo>
                      <a:pt x="215" y="391"/>
                    </a:lnTo>
                    <a:lnTo>
                      <a:pt x="208" y="379"/>
                    </a:lnTo>
                    <a:lnTo>
                      <a:pt x="206" y="367"/>
                    </a:lnTo>
                    <a:lnTo>
                      <a:pt x="191" y="330"/>
                    </a:lnTo>
                    <a:lnTo>
                      <a:pt x="181" y="305"/>
                    </a:lnTo>
                    <a:lnTo>
                      <a:pt x="176" y="305"/>
                    </a:lnTo>
                    <a:lnTo>
                      <a:pt x="171" y="302"/>
                    </a:lnTo>
                    <a:lnTo>
                      <a:pt x="131" y="319"/>
                    </a:lnTo>
                    <a:lnTo>
                      <a:pt x="100" y="328"/>
                    </a:lnTo>
                    <a:lnTo>
                      <a:pt x="95" y="333"/>
                    </a:lnTo>
                    <a:lnTo>
                      <a:pt x="86" y="345"/>
                    </a:lnTo>
                    <a:lnTo>
                      <a:pt x="95" y="367"/>
                    </a:lnTo>
                    <a:lnTo>
                      <a:pt x="111" y="391"/>
                    </a:lnTo>
                    <a:lnTo>
                      <a:pt x="110" y="399"/>
                    </a:lnTo>
                    <a:lnTo>
                      <a:pt x="117" y="416"/>
                    </a:lnTo>
                    <a:lnTo>
                      <a:pt x="114" y="422"/>
                    </a:lnTo>
                    <a:lnTo>
                      <a:pt x="108" y="429"/>
                    </a:lnTo>
                    <a:lnTo>
                      <a:pt x="100" y="407"/>
                    </a:lnTo>
                    <a:lnTo>
                      <a:pt x="91" y="399"/>
                    </a:lnTo>
                    <a:lnTo>
                      <a:pt x="82" y="390"/>
                    </a:lnTo>
                    <a:lnTo>
                      <a:pt x="76" y="366"/>
                    </a:lnTo>
                    <a:lnTo>
                      <a:pt x="67" y="342"/>
                    </a:lnTo>
                    <a:lnTo>
                      <a:pt x="65" y="326"/>
                    </a:lnTo>
                    <a:lnTo>
                      <a:pt x="70" y="317"/>
                    </a:lnTo>
                    <a:lnTo>
                      <a:pt x="111" y="293"/>
                    </a:lnTo>
                    <a:lnTo>
                      <a:pt x="132" y="274"/>
                    </a:lnTo>
                    <a:lnTo>
                      <a:pt x="137" y="263"/>
                    </a:lnTo>
                    <a:lnTo>
                      <a:pt x="121" y="212"/>
                    </a:lnTo>
                    <a:lnTo>
                      <a:pt x="113" y="164"/>
                    </a:lnTo>
                    <a:lnTo>
                      <a:pt x="114" y="122"/>
                    </a:lnTo>
                    <a:lnTo>
                      <a:pt x="88" y="113"/>
                    </a:lnTo>
                    <a:lnTo>
                      <a:pt x="70" y="122"/>
                    </a:lnTo>
                    <a:lnTo>
                      <a:pt x="47" y="132"/>
                    </a:lnTo>
                    <a:lnTo>
                      <a:pt x="44" y="129"/>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8205" name="Freeform 13"/>
              <p:cNvSpPr>
                <a:spLocks/>
              </p:cNvSpPr>
              <p:nvPr/>
            </p:nvSpPr>
            <p:spPr bwMode="auto">
              <a:xfrm>
                <a:off x="559" y="321"/>
                <a:ext cx="305" cy="336"/>
              </a:xfrm>
              <a:custGeom>
                <a:avLst/>
                <a:gdLst/>
                <a:ahLst/>
                <a:cxnLst>
                  <a:cxn ang="0">
                    <a:pos x="129" y="0"/>
                  </a:cxn>
                  <a:cxn ang="0">
                    <a:pos x="217" y="11"/>
                  </a:cxn>
                  <a:cxn ang="0">
                    <a:pos x="278" y="38"/>
                  </a:cxn>
                  <a:cxn ang="0">
                    <a:pos x="302" y="87"/>
                  </a:cxn>
                  <a:cxn ang="0">
                    <a:pos x="290" y="155"/>
                  </a:cxn>
                  <a:cxn ang="0">
                    <a:pos x="268" y="213"/>
                  </a:cxn>
                  <a:cxn ang="0">
                    <a:pos x="260" y="147"/>
                  </a:cxn>
                  <a:cxn ang="0">
                    <a:pos x="270" y="74"/>
                  </a:cxn>
                  <a:cxn ang="0">
                    <a:pos x="253" y="46"/>
                  </a:cxn>
                  <a:cxn ang="0">
                    <a:pos x="260" y="76"/>
                  </a:cxn>
                  <a:cxn ang="0">
                    <a:pos x="245" y="128"/>
                  </a:cxn>
                  <a:cxn ang="0">
                    <a:pos x="226" y="173"/>
                  </a:cxn>
                  <a:cxn ang="0">
                    <a:pos x="254" y="222"/>
                  </a:cxn>
                  <a:cxn ang="0">
                    <a:pos x="249" y="291"/>
                  </a:cxn>
                  <a:cxn ang="0">
                    <a:pos x="249" y="314"/>
                  </a:cxn>
                  <a:cxn ang="0">
                    <a:pos x="238" y="324"/>
                  </a:cxn>
                  <a:cxn ang="0">
                    <a:pos x="217" y="335"/>
                  </a:cxn>
                  <a:cxn ang="0">
                    <a:pos x="231" y="286"/>
                  </a:cxn>
                  <a:cxn ang="0">
                    <a:pos x="223" y="231"/>
                  </a:cxn>
                  <a:cxn ang="0">
                    <a:pos x="192" y="215"/>
                  </a:cxn>
                  <a:cxn ang="0">
                    <a:pos x="157" y="266"/>
                  </a:cxn>
                  <a:cxn ang="0">
                    <a:pos x="134" y="301"/>
                  </a:cxn>
                  <a:cxn ang="0">
                    <a:pos x="124" y="314"/>
                  </a:cxn>
                  <a:cxn ang="0">
                    <a:pos x="113" y="303"/>
                  </a:cxn>
                  <a:cxn ang="0">
                    <a:pos x="116" y="279"/>
                  </a:cxn>
                  <a:cxn ang="0">
                    <a:pos x="159" y="243"/>
                  </a:cxn>
                  <a:cxn ang="0">
                    <a:pos x="155" y="204"/>
                  </a:cxn>
                  <a:cxn ang="0">
                    <a:pos x="144" y="161"/>
                  </a:cxn>
                  <a:cxn ang="0">
                    <a:pos x="127" y="150"/>
                  </a:cxn>
                  <a:cxn ang="0">
                    <a:pos x="69" y="161"/>
                  </a:cxn>
                  <a:cxn ang="0">
                    <a:pos x="0" y="166"/>
                  </a:cxn>
                  <a:cxn ang="0">
                    <a:pos x="12" y="61"/>
                  </a:cxn>
                </a:cxnLst>
                <a:rect l="0" t="0" r="r" b="b"/>
                <a:pathLst>
                  <a:path w="305" h="336">
                    <a:moveTo>
                      <a:pt x="67" y="4"/>
                    </a:moveTo>
                    <a:lnTo>
                      <a:pt x="129" y="0"/>
                    </a:lnTo>
                    <a:lnTo>
                      <a:pt x="171" y="0"/>
                    </a:lnTo>
                    <a:lnTo>
                      <a:pt x="217" y="11"/>
                    </a:lnTo>
                    <a:lnTo>
                      <a:pt x="245" y="23"/>
                    </a:lnTo>
                    <a:lnTo>
                      <a:pt x="278" y="38"/>
                    </a:lnTo>
                    <a:lnTo>
                      <a:pt x="295" y="57"/>
                    </a:lnTo>
                    <a:lnTo>
                      <a:pt x="302" y="87"/>
                    </a:lnTo>
                    <a:lnTo>
                      <a:pt x="304" y="117"/>
                    </a:lnTo>
                    <a:lnTo>
                      <a:pt x="290" y="155"/>
                    </a:lnTo>
                    <a:lnTo>
                      <a:pt x="278" y="180"/>
                    </a:lnTo>
                    <a:lnTo>
                      <a:pt x="268" y="213"/>
                    </a:lnTo>
                    <a:lnTo>
                      <a:pt x="263" y="184"/>
                    </a:lnTo>
                    <a:lnTo>
                      <a:pt x="260" y="147"/>
                    </a:lnTo>
                    <a:lnTo>
                      <a:pt x="272" y="104"/>
                    </a:lnTo>
                    <a:lnTo>
                      <a:pt x="270" y="74"/>
                    </a:lnTo>
                    <a:lnTo>
                      <a:pt x="263" y="55"/>
                    </a:lnTo>
                    <a:lnTo>
                      <a:pt x="253" y="46"/>
                    </a:lnTo>
                    <a:lnTo>
                      <a:pt x="258" y="61"/>
                    </a:lnTo>
                    <a:lnTo>
                      <a:pt x="260" y="76"/>
                    </a:lnTo>
                    <a:lnTo>
                      <a:pt x="257" y="98"/>
                    </a:lnTo>
                    <a:lnTo>
                      <a:pt x="245" y="128"/>
                    </a:lnTo>
                    <a:lnTo>
                      <a:pt x="231" y="147"/>
                    </a:lnTo>
                    <a:lnTo>
                      <a:pt x="226" y="173"/>
                    </a:lnTo>
                    <a:lnTo>
                      <a:pt x="231" y="189"/>
                    </a:lnTo>
                    <a:lnTo>
                      <a:pt x="254" y="222"/>
                    </a:lnTo>
                    <a:lnTo>
                      <a:pt x="251" y="261"/>
                    </a:lnTo>
                    <a:lnTo>
                      <a:pt x="249" y="291"/>
                    </a:lnTo>
                    <a:lnTo>
                      <a:pt x="251" y="307"/>
                    </a:lnTo>
                    <a:lnTo>
                      <a:pt x="249" y="314"/>
                    </a:lnTo>
                    <a:lnTo>
                      <a:pt x="242" y="324"/>
                    </a:lnTo>
                    <a:lnTo>
                      <a:pt x="238" y="324"/>
                    </a:lnTo>
                    <a:lnTo>
                      <a:pt x="234" y="331"/>
                    </a:lnTo>
                    <a:lnTo>
                      <a:pt x="217" y="335"/>
                    </a:lnTo>
                    <a:lnTo>
                      <a:pt x="225" y="316"/>
                    </a:lnTo>
                    <a:lnTo>
                      <a:pt x="231" y="286"/>
                    </a:lnTo>
                    <a:lnTo>
                      <a:pt x="230" y="261"/>
                    </a:lnTo>
                    <a:lnTo>
                      <a:pt x="223" y="231"/>
                    </a:lnTo>
                    <a:lnTo>
                      <a:pt x="187" y="191"/>
                    </a:lnTo>
                    <a:lnTo>
                      <a:pt x="192" y="215"/>
                    </a:lnTo>
                    <a:lnTo>
                      <a:pt x="198" y="231"/>
                    </a:lnTo>
                    <a:lnTo>
                      <a:pt x="157" y="266"/>
                    </a:lnTo>
                    <a:lnTo>
                      <a:pt x="141" y="284"/>
                    </a:lnTo>
                    <a:lnTo>
                      <a:pt x="134" y="301"/>
                    </a:lnTo>
                    <a:lnTo>
                      <a:pt x="125" y="305"/>
                    </a:lnTo>
                    <a:lnTo>
                      <a:pt x="124" y="314"/>
                    </a:lnTo>
                    <a:lnTo>
                      <a:pt x="107" y="319"/>
                    </a:lnTo>
                    <a:lnTo>
                      <a:pt x="113" y="303"/>
                    </a:lnTo>
                    <a:lnTo>
                      <a:pt x="115" y="288"/>
                    </a:lnTo>
                    <a:lnTo>
                      <a:pt x="116" y="279"/>
                    </a:lnTo>
                    <a:lnTo>
                      <a:pt x="129" y="270"/>
                    </a:lnTo>
                    <a:lnTo>
                      <a:pt x="159" y="243"/>
                    </a:lnTo>
                    <a:lnTo>
                      <a:pt x="161" y="226"/>
                    </a:lnTo>
                    <a:lnTo>
                      <a:pt x="155" y="204"/>
                    </a:lnTo>
                    <a:lnTo>
                      <a:pt x="150" y="191"/>
                    </a:lnTo>
                    <a:lnTo>
                      <a:pt x="144" y="161"/>
                    </a:lnTo>
                    <a:lnTo>
                      <a:pt x="140" y="147"/>
                    </a:lnTo>
                    <a:lnTo>
                      <a:pt x="127" y="150"/>
                    </a:lnTo>
                    <a:lnTo>
                      <a:pt x="111" y="143"/>
                    </a:lnTo>
                    <a:lnTo>
                      <a:pt x="69" y="161"/>
                    </a:lnTo>
                    <a:lnTo>
                      <a:pt x="17" y="173"/>
                    </a:lnTo>
                    <a:lnTo>
                      <a:pt x="0" y="166"/>
                    </a:lnTo>
                    <a:lnTo>
                      <a:pt x="10" y="117"/>
                    </a:lnTo>
                    <a:lnTo>
                      <a:pt x="12" y="61"/>
                    </a:lnTo>
                    <a:lnTo>
                      <a:pt x="67" y="4"/>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8206" name="Freeform 14"/>
              <p:cNvSpPr>
                <a:spLocks/>
              </p:cNvSpPr>
              <p:nvPr/>
            </p:nvSpPr>
            <p:spPr bwMode="auto">
              <a:xfrm>
                <a:off x="453" y="163"/>
                <a:ext cx="84" cy="138"/>
              </a:xfrm>
              <a:custGeom>
                <a:avLst/>
                <a:gdLst/>
                <a:ahLst/>
                <a:cxnLst>
                  <a:cxn ang="0">
                    <a:pos x="3" y="72"/>
                  </a:cxn>
                  <a:cxn ang="0">
                    <a:pos x="14" y="87"/>
                  </a:cxn>
                  <a:cxn ang="0">
                    <a:pos x="26" y="106"/>
                  </a:cxn>
                  <a:cxn ang="0">
                    <a:pos x="37" y="120"/>
                  </a:cxn>
                  <a:cxn ang="0">
                    <a:pos x="50" y="133"/>
                  </a:cxn>
                  <a:cxn ang="0">
                    <a:pos x="55" y="137"/>
                  </a:cxn>
                  <a:cxn ang="0">
                    <a:pos x="58" y="129"/>
                  </a:cxn>
                  <a:cxn ang="0">
                    <a:pos x="68" y="123"/>
                  </a:cxn>
                  <a:cxn ang="0">
                    <a:pos x="80" y="120"/>
                  </a:cxn>
                  <a:cxn ang="0">
                    <a:pos x="79" y="109"/>
                  </a:cxn>
                  <a:cxn ang="0">
                    <a:pos x="60" y="106"/>
                  </a:cxn>
                  <a:cxn ang="0">
                    <a:pos x="56" y="99"/>
                  </a:cxn>
                  <a:cxn ang="0">
                    <a:pos x="58" y="87"/>
                  </a:cxn>
                  <a:cxn ang="0">
                    <a:pos x="67" y="87"/>
                  </a:cxn>
                  <a:cxn ang="0">
                    <a:pos x="73" y="85"/>
                  </a:cxn>
                  <a:cxn ang="0">
                    <a:pos x="65" y="83"/>
                  </a:cxn>
                  <a:cxn ang="0">
                    <a:pos x="58" y="80"/>
                  </a:cxn>
                  <a:cxn ang="0">
                    <a:pos x="75" y="78"/>
                  </a:cxn>
                  <a:cxn ang="0">
                    <a:pos x="81" y="80"/>
                  </a:cxn>
                  <a:cxn ang="0">
                    <a:pos x="79" y="62"/>
                  </a:cxn>
                  <a:cxn ang="0">
                    <a:pos x="83" y="42"/>
                  </a:cxn>
                  <a:cxn ang="0">
                    <a:pos x="83" y="30"/>
                  </a:cxn>
                  <a:cxn ang="0">
                    <a:pos x="70" y="14"/>
                  </a:cxn>
                  <a:cxn ang="0">
                    <a:pos x="54" y="7"/>
                  </a:cxn>
                  <a:cxn ang="0">
                    <a:pos x="47" y="0"/>
                  </a:cxn>
                  <a:cxn ang="0">
                    <a:pos x="35" y="16"/>
                  </a:cxn>
                  <a:cxn ang="0">
                    <a:pos x="16" y="30"/>
                  </a:cxn>
                  <a:cxn ang="0">
                    <a:pos x="12" y="42"/>
                  </a:cxn>
                  <a:cxn ang="0">
                    <a:pos x="9" y="52"/>
                  </a:cxn>
                  <a:cxn ang="0">
                    <a:pos x="0" y="69"/>
                  </a:cxn>
                  <a:cxn ang="0">
                    <a:pos x="3" y="72"/>
                  </a:cxn>
                </a:cxnLst>
                <a:rect l="0" t="0" r="r" b="b"/>
                <a:pathLst>
                  <a:path w="84" h="138">
                    <a:moveTo>
                      <a:pt x="3" y="72"/>
                    </a:moveTo>
                    <a:lnTo>
                      <a:pt x="14" y="87"/>
                    </a:lnTo>
                    <a:lnTo>
                      <a:pt x="26" y="106"/>
                    </a:lnTo>
                    <a:lnTo>
                      <a:pt x="37" y="120"/>
                    </a:lnTo>
                    <a:lnTo>
                      <a:pt x="50" y="133"/>
                    </a:lnTo>
                    <a:lnTo>
                      <a:pt x="55" y="137"/>
                    </a:lnTo>
                    <a:lnTo>
                      <a:pt x="58" y="129"/>
                    </a:lnTo>
                    <a:lnTo>
                      <a:pt x="68" y="123"/>
                    </a:lnTo>
                    <a:lnTo>
                      <a:pt x="80" y="120"/>
                    </a:lnTo>
                    <a:lnTo>
                      <a:pt x="79" y="109"/>
                    </a:lnTo>
                    <a:lnTo>
                      <a:pt x="60" y="106"/>
                    </a:lnTo>
                    <a:lnTo>
                      <a:pt x="56" y="99"/>
                    </a:lnTo>
                    <a:lnTo>
                      <a:pt x="58" y="87"/>
                    </a:lnTo>
                    <a:lnTo>
                      <a:pt x="67" y="87"/>
                    </a:lnTo>
                    <a:lnTo>
                      <a:pt x="73" y="85"/>
                    </a:lnTo>
                    <a:lnTo>
                      <a:pt x="65" y="83"/>
                    </a:lnTo>
                    <a:lnTo>
                      <a:pt x="58" y="80"/>
                    </a:lnTo>
                    <a:lnTo>
                      <a:pt x="75" y="78"/>
                    </a:lnTo>
                    <a:lnTo>
                      <a:pt x="81" y="80"/>
                    </a:lnTo>
                    <a:lnTo>
                      <a:pt x="79" y="62"/>
                    </a:lnTo>
                    <a:lnTo>
                      <a:pt x="83" y="42"/>
                    </a:lnTo>
                    <a:lnTo>
                      <a:pt x="83" y="30"/>
                    </a:lnTo>
                    <a:lnTo>
                      <a:pt x="70" y="14"/>
                    </a:lnTo>
                    <a:lnTo>
                      <a:pt x="54" y="7"/>
                    </a:lnTo>
                    <a:lnTo>
                      <a:pt x="47" y="0"/>
                    </a:lnTo>
                    <a:lnTo>
                      <a:pt x="35" y="16"/>
                    </a:lnTo>
                    <a:lnTo>
                      <a:pt x="16" y="30"/>
                    </a:lnTo>
                    <a:lnTo>
                      <a:pt x="12" y="42"/>
                    </a:lnTo>
                    <a:lnTo>
                      <a:pt x="9" y="52"/>
                    </a:lnTo>
                    <a:lnTo>
                      <a:pt x="0" y="69"/>
                    </a:lnTo>
                    <a:lnTo>
                      <a:pt x="3" y="72"/>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8207" name="Freeform 15"/>
              <p:cNvSpPr>
                <a:spLocks/>
              </p:cNvSpPr>
              <p:nvPr/>
            </p:nvSpPr>
            <p:spPr bwMode="auto">
              <a:xfrm>
                <a:off x="455" y="116"/>
                <a:ext cx="36" cy="50"/>
              </a:xfrm>
              <a:custGeom>
                <a:avLst/>
                <a:gdLst/>
                <a:ahLst/>
                <a:cxnLst>
                  <a:cxn ang="0">
                    <a:pos x="13" y="0"/>
                  </a:cxn>
                  <a:cxn ang="0">
                    <a:pos x="9" y="8"/>
                  </a:cxn>
                  <a:cxn ang="0">
                    <a:pos x="9" y="10"/>
                  </a:cxn>
                  <a:cxn ang="0">
                    <a:pos x="0" y="25"/>
                  </a:cxn>
                  <a:cxn ang="0">
                    <a:pos x="5" y="25"/>
                  </a:cxn>
                  <a:cxn ang="0">
                    <a:pos x="5" y="30"/>
                  </a:cxn>
                  <a:cxn ang="0">
                    <a:pos x="7" y="39"/>
                  </a:cxn>
                  <a:cxn ang="0">
                    <a:pos x="9" y="47"/>
                  </a:cxn>
                  <a:cxn ang="0">
                    <a:pos x="24" y="49"/>
                  </a:cxn>
                  <a:cxn ang="0">
                    <a:pos x="33" y="32"/>
                  </a:cxn>
                  <a:cxn ang="0">
                    <a:pos x="35" y="20"/>
                  </a:cxn>
                  <a:cxn ang="0">
                    <a:pos x="35" y="11"/>
                  </a:cxn>
                  <a:cxn ang="0">
                    <a:pos x="33" y="8"/>
                  </a:cxn>
                  <a:cxn ang="0">
                    <a:pos x="13" y="0"/>
                  </a:cxn>
                </a:cxnLst>
                <a:rect l="0" t="0" r="r" b="b"/>
                <a:pathLst>
                  <a:path w="36" h="50">
                    <a:moveTo>
                      <a:pt x="13" y="0"/>
                    </a:moveTo>
                    <a:lnTo>
                      <a:pt x="9" y="8"/>
                    </a:lnTo>
                    <a:lnTo>
                      <a:pt x="9" y="10"/>
                    </a:lnTo>
                    <a:lnTo>
                      <a:pt x="0" y="25"/>
                    </a:lnTo>
                    <a:lnTo>
                      <a:pt x="5" y="25"/>
                    </a:lnTo>
                    <a:lnTo>
                      <a:pt x="5" y="30"/>
                    </a:lnTo>
                    <a:lnTo>
                      <a:pt x="7" y="39"/>
                    </a:lnTo>
                    <a:lnTo>
                      <a:pt x="9" y="47"/>
                    </a:lnTo>
                    <a:lnTo>
                      <a:pt x="24" y="49"/>
                    </a:lnTo>
                    <a:lnTo>
                      <a:pt x="33" y="32"/>
                    </a:lnTo>
                    <a:lnTo>
                      <a:pt x="35" y="20"/>
                    </a:lnTo>
                    <a:lnTo>
                      <a:pt x="35" y="11"/>
                    </a:lnTo>
                    <a:lnTo>
                      <a:pt x="33" y="8"/>
                    </a:lnTo>
                    <a:lnTo>
                      <a:pt x="13" y="0"/>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8208" name="Freeform 16"/>
              <p:cNvSpPr>
                <a:spLocks/>
              </p:cNvSpPr>
              <p:nvPr/>
            </p:nvSpPr>
            <p:spPr bwMode="auto">
              <a:xfrm>
                <a:off x="456" y="103"/>
                <a:ext cx="88" cy="107"/>
              </a:xfrm>
              <a:custGeom>
                <a:avLst/>
                <a:gdLst/>
                <a:ahLst/>
                <a:cxnLst>
                  <a:cxn ang="0">
                    <a:pos x="11" y="14"/>
                  </a:cxn>
                  <a:cxn ang="0">
                    <a:pos x="21" y="2"/>
                  </a:cxn>
                  <a:cxn ang="0">
                    <a:pos x="32" y="0"/>
                  </a:cxn>
                  <a:cxn ang="0">
                    <a:pos x="47" y="5"/>
                  </a:cxn>
                  <a:cxn ang="0">
                    <a:pos x="64" y="14"/>
                  </a:cxn>
                  <a:cxn ang="0">
                    <a:pos x="67" y="25"/>
                  </a:cxn>
                  <a:cxn ang="0">
                    <a:pos x="69" y="57"/>
                  </a:cxn>
                  <a:cxn ang="0">
                    <a:pos x="81" y="72"/>
                  </a:cxn>
                  <a:cxn ang="0">
                    <a:pos x="85" y="81"/>
                  </a:cxn>
                  <a:cxn ang="0">
                    <a:pos x="87" y="106"/>
                  </a:cxn>
                  <a:cxn ang="0">
                    <a:pos x="81" y="90"/>
                  </a:cxn>
                  <a:cxn ang="0">
                    <a:pos x="75" y="82"/>
                  </a:cxn>
                  <a:cxn ang="0">
                    <a:pos x="69" y="74"/>
                  </a:cxn>
                  <a:cxn ang="0">
                    <a:pos x="55" y="72"/>
                  </a:cxn>
                  <a:cxn ang="0">
                    <a:pos x="43" y="60"/>
                  </a:cxn>
                  <a:cxn ang="0">
                    <a:pos x="34" y="74"/>
                  </a:cxn>
                  <a:cxn ang="0">
                    <a:pos x="24" y="81"/>
                  </a:cxn>
                  <a:cxn ang="0">
                    <a:pos x="12" y="95"/>
                  </a:cxn>
                  <a:cxn ang="0">
                    <a:pos x="20" y="76"/>
                  </a:cxn>
                  <a:cxn ang="0">
                    <a:pos x="1" y="88"/>
                  </a:cxn>
                  <a:cxn ang="0">
                    <a:pos x="0" y="85"/>
                  </a:cxn>
                  <a:cxn ang="0">
                    <a:pos x="21" y="69"/>
                  </a:cxn>
                  <a:cxn ang="0">
                    <a:pos x="30" y="62"/>
                  </a:cxn>
                  <a:cxn ang="0">
                    <a:pos x="33" y="41"/>
                  </a:cxn>
                  <a:cxn ang="0">
                    <a:pos x="33" y="27"/>
                  </a:cxn>
                  <a:cxn ang="0">
                    <a:pos x="33" y="23"/>
                  </a:cxn>
                  <a:cxn ang="0">
                    <a:pos x="11" y="14"/>
                  </a:cxn>
                </a:cxnLst>
                <a:rect l="0" t="0" r="r" b="b"/>
                <a:pathLst>
                  <a:path w="88" h="107">
                    <a:moveTo>
                      <a:pt x="11" y="14"/>
                    </a:moveTo>
                    <a:lnTo>
                      <a:pt x="21" y="2"/>
                    </a:lnTo>
                    <a:lnTo>
                      <a:pt x="32" y="0"/>
                    </a:lnTo>
                    <a:lnTo>
                      <a:pt x="47" y="5"/>
                    </a:lnTo>
                    <a:lnTo>
                      <a:pt x="64" y="14"/>
                    </a:lnTo>
                    <a:lnTo>
                      <a:pt x="67" y="25"/>
                    </a:lnTo>
                    <a:lnTo>
                      <a:pt x="69" y="57"/>
                    </a:lnTo>
                    <a:lnTo>
                      <a:pt x="81" y="72"/>
                    </a:lnTo>
                    <a:lnTo>
                      <a:pt x="85" y="81"/>
                    </a:lnTo>
                    <a:lnTo>
                      <a:pt x="87" y="106"/>
                    </a:lnTo>
                    <a:lnTo>
                      <a:pt x="81" y="90"/>
                    </a:lnTo>
                    <a:lnTo>
                      <a:pt x="75" y="82"/>
                    </a:lnTo>
                    <a:lnTo>
                      <a:pt x="69" y="74"/>
                    </a:lnTo>
                    <a:lnTo>
                      <a:pt x="55" y="72"/>
                    </a:lnTo>
                    <a:lnTo>
                      <a:pt x="43" y="60"/>
                    </a:lnTo>
                    <a:lnTo>
                      <a:pt x="34" y="74"/>
                    </a:lnTo>
                    <a:lnTo>
                      <a:pt x="24" y="81"/>
                    </a:lnTo>
                    <a:lnTo>
                      <a:pt x="12" y="95"/>
                    </a:lnTo>
                    <a:lnTo>
                      <a:pt x="20" y="76"/>
                    </a:lnTo>
                    <a:lnTo>
                      <a:pt x="1" y="88"/>
                    </a:lnTo>
                    <a:lnTo>
                      <a:pt x="0" y="85"/>
                    </a:lnTo>
                    <a:lnTo>
                      <a:pt x="21" y="69"/>
                    </a:lnTo>
                    <a:lnTo>
                      <a:pt x="30" y="62"/>
                    </a:lnTo>
                    <a:lnTo>
                      <a:pt x="33" y="41"/>
                    </a:lnTo>
                    <a:lnTo>
                      <a:pt x="33" y="27"/>
                    </a:lnTo>
                    <a:lnTo>
                      <a:pt x="33" y="23"/>
                    </a:lnTo>
                    <a:lnTo>
                      <a:pt x="11"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09" name="Freeform 17"/>
              <p:cNvSpPr>
                <a:spLocks/>
              </p:cNvSpPr>
              <p:nvPr/>
            </p:nvSpPr>
            <p:spPr bwMode="auto">
              <a:xfrm>
                <a:off x="543" y="96"/>
                <a:ext cx="123" cy="50"/>
              </a:xfrm>
              <a:custGeom>
                <a:avLst/>
                <a:gdLst/>
                <a:ahLst/>
                <a:cxnLst>
                  <a:cxn ang="0">
                    <a:pos x="0" y="24"/>
                  </a:cxn>
                  <a:cxn ang="0">
                    <a:pos x="31" y="30"/>
                  </a:cxn>
                  <a:cxn ang="0">
                    <a:pos x="51" y="30"/>
                  </a:cxn>
                  <a:cxn ang="0">
                    <a:pos x="71" y="45"/>
                  </a:cxn>
                  <a:cxn ang="0">
                    <a:pos x="99" y="49"/>
                  </a:cxn>
                  <a:cxn ang="0">
                    <a:pos x="122" y="45"/>
                  </a:cxn>
                  <a:cxn ang="0">
                    <a:pos x="106" y="43"/>
                  </a:cxn>
                  <a:cxn ang="0">
                    <a:pos x="96" y="37"/>
                  </a:cxn>
                  <a:cxn ang="0">
                    <a:pos x="88" y="32"/>
                  </a:cxn>
                  <a:cxn ang="0">
                    <a:pos x="90" y="24"/>
                  </a:cxn>
                  <a:cxn ang="0">
                    <a:pos x="85" y="16"/>
                  </a:cxn>
                  <a:cxn ang="0">
                    <a:pos x="87" y="9"/>
                  </a:cxn>
                  <a:cxn ang="0">
                    <a:pos x="67" y="0"/>
                  </a:cxn>
                  <a:cxn ang="0">
                    <a:pos x="44" y="2"/>
                  </a:cxn>
                  <a:cxn ang="0">
                    <a:pos x="39" y="2"/>
                  </a:cxn>
                  <a:cxn ang="0">
                    <a:pos x="39" y="7"/>
                  </a:cxn>
                  <a:cxn ang="0">
                    <a:pos x="31" y="18"/>
                  </a:cxn>
                  <a:cxn ang="0">
                    <a:pos x="0" y="24"/>
                  </a:cxn>
                </a:cxnLst>
                <a:rect l="0" t="0" r="r" b="b"/>
                <a:pathLst>
                  <a:path w="123" h="50">
                    <a:moveTo>
                      <a:pt x="0" y="24"/>
                    </a:moveTo>
                    <a:lnTo>
                      <a:pt x="31" y="30"/>
                    </a:lnTo>
                    <a:lnTo>
                      <a:pt x="51" y="30"/>
                    </a:lnTo>
                    <a:lnTo>
                      <a:pt x="71" y="45"/>
                    </a:lnTo>
                    <a:lnTo>
                      <a:pt x="99" y="49"/>
                    </a:lnTo>
                    <a:lnTo>
                      <a:pt x="122" y="45"/>
                    </a:lnTo>
                    <a:lnTo>
                      <a:pt x="106" y="43"/>
                    </a:lnTo>
                    <a:lnTo>
                      <a:pt x="96" y="37"/>
                    </a:lnTo>
                    <a:lnTo>
                      <a:pt x="88" y="32"/>
                    </a:lnTo>
                    <a:lnTo>
                      <a:pt x="90" y="24"/>
                    </a:lnTo>
                    <a:lnTo>
                      <a:pt x="85" y="16"/>
                    </a:lnTo>
                    <a:lnTo>
                      <a:pt x="87" y="9"/>
                    </a:lnTo>
                    <a:lnTo>
                      <a:pt x="67" y="0"/>
                    </a:lnTo>
                    <a:lnTo>
                      <a:pt x="44" y="2"/>
                    </a:lnTo>
                    <a:lnTo>
                      <a:pt x="39" y="2"/>
                    </a:lnTo>
                    <a:lnTo>
                      <a:pt x="39" y="7"/>
                    </a:lnTo>
                    <a:lnTo>
                      <a:pt x="31" y="18"/>
                    </a:lnTo>
                    <a:lnTo>
                      <a:pt x="0" y="24"/>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8210" name="Freeform 18"/>
              <p:cNvSpPr>
                <a:spLocks/>
              </p:cNvSpPr>
              <p:nvPr/>
            </p:nvSpPr>
            <p:spPr bwMode="auto">
              <a:xfrm>
                <a:off x="559" y="170"/>
                <a:ext cx="92" cy="144"/>
              </a:xfrm>
              <a:custGeom>
                <a:avLst/>
                <a:gdLst/>
                <a:ahLst/>
                <a:cxnLst>
                  <a:cxn ang="0">
                    <a:pos x="14" y="27"/>
                  </a:cxn>
                  <a:cxn ang="0">
                    <a:pos x="25" y="7"/>
                  </a:cxn>
                  <a:cxn ang="0">
                    <a:pos x="54" y="0"/>
                  </a:cxn>
                  <a:cxn ang="0">
                    <a:pos x="72" y="2"/>
                  </a:cxn>
                  <a:cxn ang="0">
                    <a:pos x="91" y="14"/>
                  </a:cxn>
                  <a:cxn ang="0">
                    <a:pos x="85" y="48"/>
                  </a:cxn>
                  <a:cxn ang="0">
                    <a:pos x="79" y="74"/>
                  </a:cxn>
                  <a:cxn ang="0">
                    <a:pos x="75" y="81"/>
                  </a:cxn>
                  <a:cxn ang="0">
                    <a:pos x="80" y="87"/>
                  </a:cxn>
                  <a:cxn ang="0">
                    <a:pos x="80" y="101"/>
                  </a:cxn>
                  <a:cxn ang="0">
                    <a:pos x="78" y="127"/>
                  </a:cxn>
                  <a:cxn ang="0">
                    <a:pos x="67" y="143"/>
                  </a:cxn>
                  <a:cxn ang="0">
                    <a:pos x="58" y="134"/>
                  </a:cxn>
                  <a:cxn ang="0">
                    <a:pos x="35" y="130"/>
                  </a:cxn>
                  <a:cxn ang="0">
                    <a:pos x="21" y="124"/>
                  </a:cxn>
                  <a:cxn ang="0">
                    <a:pos x="0" y="124"/>
                  </a:cxn>
                  <a:cxn ang="0">
                    <a:pos x="7" y="67"/>
                  </a:cxn>
                  <a:cxn ang="0">
                    <a:pos x="3" y="46"/>
                  </a:cxn>
                  <a:cxn ang="0">
                    <a:pos x="14" y="27"/>
                  </a:cxn>
                </a:cxnLst>
                <a:rect l="0" t="0" r="r" b="b"/>
                <a:pathLst>
                  <a:path w="92" h="144">
                    <a:moveTo>
                      <a:pt x="14" y="27"/>
                    </a:moveTo>
                    <a:lnTo>
                      <a:pt x="25" y="7"/>
                    </a:lnTo>
                    <a:lnTo>
                      <a:pt x="54" y="0"/>
                    </a:lnTo>
                    <a:lnTo>
                      <a:pt x="72" y="2"/>
                    </a:lnTo>
                    <a:lnTo>
                      <a:pt x="91" y="14"/>
                    </a:lnTo>
                    <a:lnTo>
                      <a:pt x="85" y="48"/>
                    </a:lnTo>
                    <a:lnTo>
                      <a:pt x="79" y="74"/>
                    </a:lnTo>
                    <a:lnTo>
                      <a:pt x="75" y="81"/>
                    </a:lnTo>
                    <a:lnTo>
                      <a:pt x="80" y="87"/>
                    </a:lnTo>
                    <a:lnTo>
                      <a:pt x="80" y="101"/>
                    </a:lnTo>
                    <a:lnTo>
                      <a:pt x="78" y="127"/>
                    </a:lnTo>
                    <a:lnTo>
                      <a:pt x="67" y="143"/>
                    </a:lnTo>
                    <a:lnTo>
                      <a:pt x="58" y="134"/>
                    </a:lnTo>
                    <a:lnTo>
                      <a:pt x="35" y="130"/>
                    </a:lnTo>
                    <a:lnTo>
                      <a:pt x="21" y="124"/>
                    </a:lnTo>
                    <a:lnTo>
                      <a:pt x="0" y="124"/>
                    </a:lnTo>
                    <a:lnTo>
                      <a:pt x="7" y="67"/>
                    </a:lnTo>
                    <a:lnTo>
                      <a:pt x="3" y="46"/>
                    </a:lnTo>
                    <a:lnTo>
                      <a:pt x="14" y="27"/>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8211" name="Freeform 19"/>
              <p:cNvSpPr>
                <a:spLocks/>
              </p:cNvSpPr>
              <p:nvPr/>
            </p:nvSpPr>
            <p:spPr bwMode="auto">
              <a:xfrm>
                <a:off x="526" y="295"/>
                <a:ext cx="99" cy="113"/>
              </a:xfrm>
              <a:custGeom>
                <a:avLst/>
                <a:gdLst/>
                <a:ahLst/>
                <a:cxnLst>
                  <a:cxn ang="0">
                    <a:pos x="39" y="2"/>
                  </a:cxn>
                  <a:cxn ang="0">
                    <a:pos x="38" y="9"/>
                  </a:cxn>
                  <a:cxn ang="0">
                    <a:pos x="37" y="16"/>
                  </a:cxn>
                  <a:cxn ang="0">
                    <a:pos x="30" y="23"/>
                  </a:cxn>
                  <a:cxn ang="0">
                    <a:pos x="23" y="34"/>
                  </a:cxn>
                  <a:cxn ang="0">
                    <a:pos x="10" y="52"/>
                  </a:cxn>
                  <a:cxn ang="0">
                    <a:pos x="8" y="62"/>
                  </a:cxn>
                  <a:cxn ang="0">
                    <a:pos x="3" y="76"/>
                  </a:cxn>
                  <a:cxn ang="0">
                    <a:pos x="3" y="80"/>
                  </a:cxn>
                  <a:cxn ang="0">
                    <a:pos x="0" y="94"/>
                  </a:cxn>
                  <a:cxn ang="0">
                    <a:pos x="7" y="97"/>
                  </a:cxn>
                  <a:cxn ang="0">
                    <a:pos x="16" y="105"/>
                  </a:cxn>
                  <a:cxn ang="0">
                    <a:pos x="28" y="112"/>
                  </a:cxn>
                  <a:cxn ang="0">
                    <a:pos x="46" y="101"/>
                  </a:cxn>
                  <a:cxn ang="0">
                    <a:pos x="44" y="97"/>
                  </a:cxn>
                  <a:cxn ang="0">
                    <a:pos x="49" y="83"/>
                  </a:cxn>
                  <a:cxn ang="0">
                    <a:pos x="61" y="69"/>
                  </a:cxn>
                  <a:cxn ang="0">
                    <a:pos x="73" y="55"/>
                  </a:cxn>
                  <a:cxn ang="0">
                    <a:pos x="83" y="44"/>
                  </a:cxn>
                  <a:cxn ang="0">
                    <a:pos x="90" y="34"/>
                  </a:cxn>
                  <a:cxn ang="0">
                    <a:pos x="98" y="19"/>
                  </a:cxn>
                  <a:cxn ang="0">
                    <a:pos x="94" y="13"/>
                  </a:cxn>
                  <a:cxn ang="0">
                    <a:pos x="88" y="8"/>
                  </a:cxn>
                  <a:cxn ang="0">
                    <a:pos x="83" y="8"/>
                  </a:cxn>
                  <a:cxn ang="0">
                    <a:pos x="68" y="5"/>
                  </a:cxn>
                  <a:cxn ang="0">
                    <a:pos x="52" y="0"/>
                  </a:cxn>
                  <a:cxn ang="0">
                    <a:pos x="45" y="0"/>
                  </a:cxn>
                  <a:cxn ang="0">
                    <a:pos x="43" y="1"/>
                  </a:cxn>
                  <a:cxn ang="0">
                    <a:pos x="39" y="2"/>
                  </a:cxn>
                </a:cxnLst>
                <a:rect l="0" t="0" r="r" b="b"/>
                <a:pathLst>
                  <a:path w="99" h="113">
                    <a:moveTo>
                      <a:pt x="39" y="2"/>
                    </a:moveTo>
                    <a:lnTo>
                      <a:pt x="38" y="9"/>
                    </a:lnTo>
                    <a:lnTo>
                      <a:pt x="37" y="16"/>
                    </a:lnTo>
                    <a:lnTo>
                      <a:pt x="30" y="23"/>
                    </a:lnTo>
                    <a:lnTo>
                      <a:pt x="23" y="34"/>
                    </a:lnTo>
                    <a:lnTo>
                      <a:pt x="10" y="52"/>
                    </a:lnTo>
                    <a:lnTo>
                      <a:pt x="8" y="62"/>
                    </a:lnTo>
                    <a:lnTo>
                      <a:pt x="3" y="76"/>
                    </a:lnTo>
                    <a:lnTo>
                      <a:pt x="3" y="80"/>
                    </a:lnTo>
                    <a:lnTo>
                      <a:pt x="0" y="94"/>
                    </a:lnTo>
                    <a:lnTo>
                      <a:pt x="7" y="97"/>
                    </a:lnTo>
                    <a:lnTo>
                      <a:pt x="16" y="105"/>
                    </a:lnTo>
                    <a:lnTo>
                      <a:pt x="28" y="112"/>
                    </a:lnTo>
                    <a:lnTo>
                      <a:pt x="46" y="101"/>
                    </a:lnTo>
                    <a:lnTo>
                      <a:pt x="44" y="97"/>
                    </a:lnTo>
                    <a:lnTo>
                      <a:pt x="49" y="83"/>
                    </a:lnTo>
                    <a:lnTo>
                      <a:pt x="61" y="69"/>
                    </a:lnTo>
                    <a:lnTo>
                      <a:pt x="73" y="55"/>
                    </a:lnTo>
                    <a:lnTo>
                      <a:pt x="83" y="44"/>
                    </a:lnTo>
                    <a:lnTo>
                      <a:pt x="90" y="34"/>
                    </a:lnTo>
                    <a:lnTo>
                      <a:pt x="98" y="19"/>
                    </a:lnTo>
                    <a:lnTo>
                      <a:pt x="94" y="13"/>
                    </a:lnTo>
                    <a:lnTo>
                      <a:pt x="88" y="8"/>
                    </a:lnTo>
                    <a:lnTo>
                      <a:pt x="83" y="8"/>
                    </a:lnTo>
                    <a:lnTo>
                      <a:pt x="68" y="5"/>
                    </a:lnTo>
                    <a:lnTo>
                      <a:pt x="52" y="0"/>
                    </a:lnTo>
                    <a:lnTo>
                      <a:pt x="45" y="0"/>
                    </a:lnTo>
                    <a:lnTo>
                      <a:pt x="43" y="1"/>
                    </a:lnTo>
                    <a:lnTo>
                      <a:pt x="39" y="2"/>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8212" name="Freeform 20"/>
              <p:cNvSpPr>
                <a:spLocks/>
              </p:cNvSpPr>
              <p:nvPr/>
            </p:nvSpPr>
            <p:spPr bwMode="auto">
              <a:xfrm>
                <a:off x="623" y="247"/>
                <a:ext cx="81" cy="73"/>
              </a:xfrm>
              <a:custGeom>
                <a:avLst/>
                <a:gdLst/>
                <a:ahLst/>
                <a:cxnLst>
                  <a:cxn ang="0">
                    <a:pos x="19" y="21"/>
                  </a:cxn>
                  <a:cxn ang="0">
                    <a:pos x="24" y="28"/>
                  </a:cxn>
                  <a:cxn ang="0">
                    <a:pos x="49" y="0"/>
                  </a:cxn>
                  <a:cxn ang="0">
                    <a:pos x="53" y="0"/>
                  </a:cxn>
                  <a:cxn ang="0">
                    <a:pos x="59" y="9"/>
                  </a:cxn>
                  <a:cxn ang="0">
                    <a:pos x="66" y="14"/>
                  </a:cxn>
                  <a:cxn ang="0">
                    <a:pos x="80" y="21"/>
                  </a:cxn>
                  <a:cxn ang="0">
                    <a:pos x="14" y="68"/>
                  </a:cxn>
                  <a:cxn ang="0">
                    <a:pos x="8" y="68"/>
                  </a:cxn>
                  <a:cxn ang="0">
                    <a:pos x="0" y="72"/>
                  </a:cxn>
                  <a:cxn ang="0">
                    <a:pos x="11" y="55"/>
                  </a:cxn>
                  <a:cxn ang="0">
                    <a:pos x="14" y="46"/>
                  </a:cxn>
                  <a:cxn ang="0">
                    <a:pos x="16" y="33"/>
                  </a:cxn>
                  <a:cxn ang="0">
                    <a:pos x="19" y="21"/>
                  </a:cxn>
                </a:cxnLst>
                <a:rect l="0" t="0" r="r" b="b"/>
                <a:pathLst>
                  <a:path w="81" h="73">
                    <a:moveTo>
                      <a:pt x="19" y="21"/>
                    </a:moveTo>
                    <a:lnTo>
                      <a:pt x="24" y="28"/>
                    </a:lnTo>
                    <a:lnTo>
                      <a:pt x="49" y="0"/>
                    </a:lnTo>
                    <a:lnTo>
                      <a:pt x="53" y="0"/>
                    </a:lnTo>
                    <a:lnTo>
                      <a:pt x="59" y="9"/>
                    </a:lnTo>
                    <a:lnTo>
                      <a:pt x="66" y="14"/>
                    </a:lnTo>
                    <a:lnTo>
                      <a:pt x="80" y="21"/>
                    </a:lnTo>
                    <a:lnTo>
                      <a:pt x="14" y="68"/>
                    </a:lnTo>
                    <a:lnTo>
                      <a:pt x="8" y="68"/>
                    </a:lnTo>
                    <a:lnTo>
                      <a:pt x="0" y="72"/>
                    </a:lnTo>
                    <a:lnTo>
                      <a:pt x="11" y="55"/>
                    </a:lnTo>
                    <a:lnTo>
                      <a:pt x="14" y="46"/>
                    </a:lnTo>
                    <a:lnTo>
                      <a:pt x="16" y="33"/>
                    </a:lnTo>
                    <a:lnTo>
                      <a:pt x="19" y="21"/>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8213" name="Freeform 21"/>
              <p:cNvSpPr>
                <a:spLocks/>
              </p:cNvSpPr>
              <p:nvPr/>
            </p:nvSpPr>
            <p:spPr bwMode="auto">
              <a:xfrm>
                <a:off x="456" y="447"/>
                <a:ext cx="71" cy="63"/>
              </a:xfrm>
              <a:custGeom>
                <a:avLst/>
                <a:gdLst/>
                <a:ahLst/>
                <a:cxnLst>
                  <a:cxn ang="0">
                    <a:pos x="49" y="0"/>
                  </a:cxn>
                  <a:cxn ang="0">
                    <a:pos x="56" y="2"/>
                  </a:cxn>
                  <a:cxn ang="0">
                    <a:pos x="64" y="5"/>
                  </a:cxn>
                  <a:cxn ang="0">
                    <a:pos x="70" y="12"/>
                  </a:cxn>
                  <a:cxn ang="0">
                    <a:pos x="66" y="29"/>
                  </a:cxn>
                  <a:cxn ang="0">
                    <a:pos x="61" y="42"/>
                  </a:cxn>
                  <a:cxn ang="0">
                    <a:pos x="54" y="58"/>
                  </a:cxn>
                  <a:cxn ang="0">
                    <a:pos x="45" y="62"/>
                  </a:cxn>
                  <a:cxn ang="0">
                    <a:pos x="35" y="62"/>
                  </a:cxn>
                  <a:cxn ang="0">
                    <a:pos x="17" y="51"/>
                  </a:cxn>
                  <a:cxn ang="0">
                    <a:pos x="5" y="51"/>
                  </a:cxn>
                  <a:cxn ang="0">
                    <a:pos x="0" y="46"/>
                  </a:cxn>
                  <a:cxn ang="0">
                    <a:pos x="26" y="18"/>
                  </a:cxn>
                  <a:cxn ang="0">
                    <a:pos x="49" y="0"/>
                  </a:cxn>
                </a:cxnLst>
                <a:rect l="0" t="0" r="r" b="b"/>
                <a:pathLst>
                  <a:path w="71" h="63">
                    <a:moveTo>
                      <a:pt x="49" y="0"/>
                    </a:moveTo>
                    <a:lnTo>
                      <a:pt x="56" y="2"/>
                    </a:lnTo>
                    <a:lnTo>
                      <a:pt x="64" y="5"/>
                    </a:lnTo>
                    <a:lnTo>
                      <a:pt x="70" y="12"/>
                    </a:lnTo>
                    <a:lnTo>
                      <a:pt x="66" y="29"/>
                    </a:lnTo>
                    <a:lnTo>
                      <a:pt x="61" y="42"/>
                    </a:lnTo>
                    <a:lnTo>
                      <a:pt x="54" y="58"/>
                    </a:lnTo>
                    <a:lnTo>
                      <a:pt x="45" y="62"/>
                    </a:lnTo>
                    <a:lnTo>
                      <a:pt x="35" y="62"/>
                    </a:lnTo>
                    <a:lnTo>
                      <a:pt x="17" y="51"/>
                    </a:lnTo>
                    <a:lnTo>
                      <a:pt x="5" y="51"/>
                    </a:lnTo>
                    <a:lnTo>
                      <a:pt x="0" y="46"/>
                    </a:lnTo>
                    <a:lnTo>
                      <a:pt x="26" y="18"/>
                    </a:lnTo>
                    <a:lnTo>
                      <a:pt x="49"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214" name="Freeform 22"/>
              <p:cNvSpPr>
                <a:spLocks/>
              </p:cNvSpPr>
              <p:nvPr/>
            </p:nvSpPr>
            <p:spPr bwMode="auto">
              <a:xfrm>
                <a:off x="571" y="323"/>
                <a:ext cx="131" cy="83"/>
              </a:xfrm>
              <a:custGeom>
                <a:avLst/>
                <a:gdLst/>
                <a:ahLst/>
                <a:cxnLst>
                  <a:cxn ang="0">
                    <a:pos x="51" y="2"/>
                  </a:cxn>
                  <a:cxn ang="0">
                    <a:pos x="119" y="0"/>
                  </a:cxn>
                  <a:cxn ang="0">
                    <a:pos x="126" y="45"/>
                  </a:cxn>
                  <a:cxn ang="0">
                    <a:pos x="130" y="57"/>
                  </a:cxn>
                  <a:cxn ang="0">
                    <a:pos x="126" y="71"/>
                  </a:cxn>
                  <a:cxn ang="0">
                    <a:pos x="0" y="82"/>
                  </a:cxn>
                  <a:cxn ang="0">
                    <a:pos x="3" y="57"/>
                  </a:cxn>
                  <a:cxn ang="0">
                    <a:pos x="51" y="2"/>
                  </a:cxn>
                </a:cxnLst>
                <a:rect l="0" t="0" r="r" b="b"/>
                <a:pathLst>
                  <a:path w="131" h="83">
                    <a:moveTo>
                      <a:pt x="51" y="2"/>
                    </a:moveTo>
                    <a:lnTo>
                      <a:pt x="119" y="0"/>
                    </a:lnTo>
                    <a:lnTo>
                      <a:pt x="126" y="45"/>
                    </a:lnTo>
                    <a:lnTo>
                      <a:pt x="130" y="57"/>
                    </a:lnTo>
                    <a:lnTo>
                      <a:pt x="126" y="71"/>
                    </a:lnTo>
                    <a:lnTo>
                      <a:pt x="0" y="82"/>
                    </a:lnTo>
                    <a:lnTo>
                      <a:pt x="3" y="57"/>
                    </a:lnTo>
                    <a:lnTo>
                      <a:pt x="51" y="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8215" name="Freeform 23"/>
              <p:cNvSpPr>
                <a:spLocks/>
              </p:cNvSpPr>
              <p:nvPr/>
            </p:nvSpPr>
            <p:spPr bwMode="auto">
              <a:xfrm>
                <a:off x="626" y="305"/>
                <a:ext cx="47" cy="45"/>
              </a:xfrm>
              <a:custGeom>
                <a:avLst/>
                <a:gdLst/>
                <a:ahLst/>
                <a:cxnLst>
                  <a:cxn ang="0">
                    <a:pos x="46" y="22"/>
                  </a:cxn>
                  <a:cxn ang="0">
                    <a:pos x="44" y="14"/>
                  </a:cxn>
                  <a:cxn ang="0">
                    <a:pos x="39" y="6"/>
                  </a:cxn>
                  <a:cxn ang="0">
                    <a:pos x="33" y="1"/>
                  </a:cxn>
                  <a:cxn ang="0">
                    <a:pos x="23" y="0"/>
                  </a:cxn>
                  <a:cxn ang="0">
                    <a:pos x="14" y="1"/>
                  </a:cxn>
                  <a:cxn ang="0">
                    <a:pos x="7" y="6"/>
                  </a:cxn>
                  <a:cxn ang="0">
                    <a:pos x="2" y="14"/>
                  </a:cxn>
                  <a:cxn ang="0">
                    <a:pos x="0" y="22"/>
                  </a:cxn>
                  <a:cxn ang="0">
                    <a:pos x="2" y="31"/>
                  </a:cxn>
                  <a:cxn ang="0">
                    <a:pos x="7" y="38"/>
                  </a:cxn>
                  <a:cxn ang="0">
                    <a:pos x="14" y="42"/>
                  </a:cxn>
                  <a:cxn ang="0">
                    <a:pos x="23" y="44"/>
                  </a:cxn>
                  <a:cxn ang="0">
                    <a:pos x="33" y="42"/>
                  </a:cxn>
                  <a:cxn ang="0">
                    <a:pos x="39" y="38"/>
                  </a:cxn>
                  <a:cxn ang="0">
                    <a:pos x="44" y="31"/>
                  </a:cxn>
                  <a:cxn ang="0">
                    <a:pos x="46" y="22"/>
                  </a:cxn>
                </a:cxnLst>
                <a:rect l="0" t="0" r="r" b="b"/>
                <a:pathLst>
                  <a:path w="47" h="45">
                    <a:moveTo>
                      <a:pt x="46" y="22"/>
                    </a:moveTo>
                    <a:lnTo>
                      <a:pt x="44" y="14"/>
                    </a:lnTo>
                    <a:lnTo>
                      <a:pt x="39" y="6"/>
                    </a:lnTo>
                    <a:lnTo>
                      <a:pt x="33" y="1"/>
                    </a:lnTo>
                    <a:lnTo>
                      <a:pt x="23" y="0"/>
                    </a:lnTo>
                    <a:lnTo>
                      <a:pt x="14" y="1"/>
                    </a:lnTo>
                    <a:lnTo>
                      <a:pt x="7" y="6"/>
                    </a:lnTo>
                    <a:lnTo>
                      <a:pt x="2" y="14"/>
                    </a:lnTo>
                    <a:lnTo>
                      <a:pt x="0" y="22"/>
                    </a:lnTo>
                    <a:lnTo>
                      <a:pt x="2" y="31"/>
                    </a:lnTo>
                    <a:lnTo>
                      <a:pt x="7" y="38"/>
                    </a:lnTo>
                    <a:lnTo>
                      <a:pt x="14" y="42"/>
                    </a:lnTo>
                    <a:lnTo>
                      <a:pt x="23" y="44"/>
                    </a:lnTo>
                    <a:lnTo>
                      <a:pt x="33" y="42"/>
                    </a:lnTo>
                    <a:lnTo>
                      <a:pt x="39" y="38"/>
                    </a:lnTo>
                    <a:lnTo>
                      <a:pt x="44" y="31"/>
                    </a:lnTo>
                    <a:lnTo>
                      <a:pt x="46" y="22"/>
                    </a:lnTo>
                  </a:path>
                </a:pathLst>
              </a:custGeom>
              <a:solidFill>
                <a:srgbClr val="008000"/>
              </a:solidFill>
              <a:ln w="9525" cap="rnd">
                <a:noFill/>
                <a:round/>
                <a:headEnd/>
                <a:tailEnd/>
              </a:ln>
              <a:effectLst/>
            </p:spPr>
            <p:txBody>
              <a:bodyPr/>
              <a:lstStyle/>
              <a:p>
                <a:endParaRPr lang="en-US"/>
              </a:p>
            </p:txBody>
          </p:sp>
          <p:sp>
            <p:nvSpPr>
              <p:cNvPr id="8216" name="Freeform 24"/>
              <p:cNvSpPr>
                <a:spLocks/>
              </p:cNvSpPr>
              <p:nvPr/>
            </p:nvSpPr>
            <p:spPr bwMode="auto">
              <a:xfrm>
                <a:off x="510" y="389"/>
                <a:ext cx="62" cy="123"/>
              </a:xfrm>
              <a:custGeom>
                <a:avLst/>
                <a:gdLst/>
                <a:ahLst/>
                <a:cxnLst>
                  <a:cxn ang="0">
                    <a:pos x="16" y="0"/>
                  </a:cxn>
                  <a:cxn ang="0">
                    <a:pos x="21" y="62"/>
                  </a:cxn>
                  <a:cxn ang="0">
                    <a:pos x="16" y="76"/>
                  </a:cxn>
                  <a:cxn ang="0">
                    <a:pos x="12" y="76"/>
                  </a:cxn>
                  <a:cxn ang="0">
                    <a:pos x="10" y="90"/>
                  </a:cxn>
                  <a:cxn ang="0">
                    <a:pos x="0" y="113"/>
                  </a:cxn>
                  <a:cxn ang="0">
                    <a:pos x="14" y="113"/>
                  </a:cxn>
                  <a:cxn ang="0">
                    <a:pos x="19" y="113"/>
                  </a:cxn>
                  <a:cxn ang="0">
                    <a:pos x="16" y="118"/>
                  </a:cxn>
                  <a:cxn ang="0">
                    <a:pos x="33" y="122"/>
                  </a:cxn>
                  <a:cxn ang="0">
                    <a:pos x="38" y="120"/>
                  </a:cxn>
                  <a:cxn ang="0">
                    <a:pos x="47" y="101"/>
                  </a:cxn>
                  <a:cxn ang="0">
                    <a:pos x="57" y="71"/>
                  </a:cxn>
                  <a:cxn ang="0">
                    <a:pos x="61" y="37"/>
                  </a:cxn>
                  <a:cxn ang="0">
                    <a:pos x="59" y="7"/>
                  </a:cxn>
                  <a:cxn ang="0">
                    <a:pos x="43" y="18"/>
                  </a:cxn>
                  <a:cxn ang="0">
                    <a:pos x="16" y="0"/>
                  </a:cxn>
                </a:cxnLst>
                <a:rect l="0" t="0" r="r" b="b"/>
                <a:pathLst>
                  <a:path w="62" h="123">
                    <a:moveTo>
                      <a:pt x="16" y="0"/>
                    </a:moveTo>
                    <a:lnTo>
                      <a:pt x="21" y="62"/>
                    </a:lnTo>
                    <a:lnTo>
                      <a:pt x="16" y="76"/>
                    </a:lnTo>
                    <a:lnTo>
                      <a:pt x="12" y="76"/>
                    </a:lnTo>
                    <a:lnTo>
                      <a:pt x="10" y="90"/>
                    </a:lnTo>
                    <a:lnTo>
                      <a:pt x="0" y="113"/>
                    </a:lnTo>
                    <a:lnTo>
                      <a:pt x="14" y="113"/>
                    </a:lnTo>
                    <a:lnTo>
                      <a:pt x="19" y="113"/>
                    </a:lnTo>
                    <a:lnTo>
                      <a:pt x="16" y="118"/>
                    </a:lnTo>
                    <a:lnTo>
                      <a:pt x="33" y="122"/>
                    </a:lnTo>
                    <a:lnTo>
                      <a:pt x="38" y="120"/>
                    </a:lnTo>
                    <a:lnTo>
                      <a:pt x="47" y="101"/>
                    </a:lnTo>
                    <a:lnTo>
                      <a:pt x="57" y="71"/>
                    </a:lnTo>
                    <a:lnTo>
                      <a:pt x="61" y="37"/>
                    </a:lnTo>
                    <a:lnTo>
                      <a:pt x="59" y="7"/>
                    </a:lnTo>
                    <a:lnTo>
                      <a:pt x="43" y="18"/>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17" name="Freeform 25"/>
              <p:cNvSpPr>
                <a:spLocks/>
              </p:cNvSpPr>
              <p:nvPr/>
            </p:nvSpPr>
            <p:spPr bwMode="auto">
              <a:xfrm>
                <a:off x="601" y="346"/>
                <a:ext cx="83" cy="91"/>
              </a:xfrm>
              <a:custGeom>
                <a:avLst/>
                <a:gdLst/>
                <a:ahLst/>
                <a:cxnLst>
                  <a:cxn ang="0">
                    <a:pos x="3" y="0"/>
                  </a:cxn>
                  <a:cxn ang="0">
                    <a:pos x="14" y="5"/>
                  </a:cxn>
                  <a:cxn ang="0">
                    <a:pos x="27" y="9"/>
                  </a:cxn>
                  <a:cxn ang="0">
                    <a:pos x="36" y="8"/>
                  </a:cxn>
                  <a:cxn ang="0">
                    <a:pos x="43" y="8"/>
                  </a:cxn>
                  <a:cxn ang="0">
                    <a:pos x="51" y="7"/>
                  </a:cxn>
                  <a:cxn ang="0">
                    <a:pos x="60" y="6"/>
                  </a:cxn>
                  <a:cxn ang="0">
                    <a:pos x="67" y="2"/>
                  </a:cxn>
                  <a:cxn ang="0">
                    <a:pos x="77" y="0"/>
                  </a:cxn>
                  <a:cxn ang="0">
                    <a:pos x="82" y="58"/>
                  </a:cxn>
                  <a:cxn ang="0">
                    <a:pos x="80" y="76"/>
                  </a:cxn>
                  <a:cxn ang="0">
                    <a:pos x="66" y="83"/>
                  </a:cxn>
                  <a:cxn ang="0">
                    <a:pos x="41" y="83"/>
                  </a:cxn>
                  <a:cxn ang="0">
                    <a:pos x="21" y="88"/>
                  </a:cxn>
                  <a:cxn ang="0">
                    <a:pos x="6" y="90"/>
                  </a:cxn>
                  <a:cxn ang="0">
                    <a:pos x="0" y="83"/>
                  </a:cxn>
                  <a:cxn ang="0">
                    <a:pos x="3" y="0"/>
                  </a:cxn>
                </a:cxnLst>
                <a:rect l="0" t="0" r="r" b="b"/>
                <a:pathLst>
                  <a:path w="83" h="91">
                    <a:moveTo>
                      <a:pt x="3" y="0"/>
                    </a:moveTo>
                    <a:lnTo>
                      <a:pt x="14" y="5"/>
                    </a:lnTo>
                    <a:lnTo>
                      <a:pt x="27" y="9"/>
                    </a:lnTo>
                    <a:lnTo>
                      <a:pt x="36" y="8"/>
                    </a:lnTo>
                    <a:lnTo>
                      <a:pt x="43" y="8"/>
                    </a:lnTo>
                    <a:lnTo>
                      <a:pt x="51" y="7"/>
                    </a:lnTo>
                    <a:lnTo>
                      <a:pt x="60" y="6"/>
                    </a:lnTo>
                    <a:lnTo>
                      <a:pt x="67" y="2"/>
                    </a:lnTo>
                    <a:lnTo>
                      <a:pt x="77" y="0"/>
                    </a:lnTo>
                    <a:lnTo>
                      <a:pt x="82" y="58"/>
                    </a:lnTo>
                    <a:lnTo>
                      <a:pt x="80" y="76"/>
                    </a:lnTo>
                    <a:lnTo>
                      <a:pt x="66" y="83"/>
                    </a:lnTo>
                    <a:lnTo>
                      <a:pt x="41" y="83"/>
                    </a:lnTo>
                    <a:lnTo>
                      <a:pt x="21" y="88"/>
                    </a:lnTo>
                    <a:lnTo>
                      <a:pt x="6" y="90"/>
                    </a:lnTo>
                    <a:lnTo>
                      <a:pt x="0" y="83"/>
                    </a:lnTo>
                    <a:lnTo>
                      <a:pt x="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218" name="Freeform 26"/>
              <p:cNvSpPr>
                <a:spLocks/>
              </p:cNvSpPr>
              <p:nvPr/>
            </p:nvSpPr>
            <p:spPr bwMode="auto">
              <a:xfrm>
                <a:off x="566" y="127"/>
                <a:ext cx="59" cy="51"/>
              </a:xfrm>
              <a:custGeom>
                <a:avLst/>
                <a:gdLst/>
                <a:ahLst/>
                <a:cxnLst>
                  <a:cxn ang="0">
                    <a:pos x="9" y="0"/>
                  </a:cxn>
                  <a:cxn ang="0">
                    <a:pos x="9" y="6"/>
                  </a:cxn>
                  <a:cxn ang="0">
                    <a:pos x="3" y="11"/>
                  </a:cxn>
                  <a:cxn ang="0">
                    <a:pos x="0" y="21"/>
                  </a:cxn>
                  <a:cxn ang="0">
                    <a:pos x="3" y="21"/>
                  </a:cxn>
                  <a:cxn ang="0">
                    <a:pos x="3" y="27"/>
                  </a:cxn>
                  <a:cxn ang="0">
                    <a:pos x="5" y="32"/>
                  </a:cxn>
                  <a:cxn ang="0">
                    <a:pos x="3" y="36"/>
                  </a:cxn>
                  <a:cxn ang="0">
                    <a:pos x="10" y="39"/>
                  </a:cxn>
                  <a:cxn ang="0">
                    <a:pos x="17" y="41"/>
                  </a:cxn>
                  <a:cxn ang="0">
                    <a:pos x="28" y="36"/>
                  </a:cxn>
                  <a:cxn ang="0">
                    <a:pos x="21" y="50"/>
                  </a:cxn>
                  <a:cxn ang="0">
                    <a:pos x="42" y="43"/>
                  </a:cxn>
                  <a:cxn ang="0">
                    <a:pos x="58" y="37"/>
                  </a:cxn>
                  <a:cxn ang="0">
                    <a:pos x="56" y="34"/>
                  </a:cxn>
                  <a:cxn ang="0">
                    <a:pos x="48" y="25"/>
                  </a:cxn>
                  <a:cxn ang="0">
                    <a:pos x="47" y="21"/>
                  </a:cxn>
                  <a:cxn ang="0">
                    <a:pos x="47" y="13"/>
                  </a:cxn>
                  <a:cxn ang="0">
                    <a:pos x="30" y="0"/>
                  </a:cxn>
                  <a:cxn ang="0">
                    <a:pos x="16" y="0"/>
                  </a:cxn>
                  <a:cxn ang="0">
                    <a:pos x="9" y="0"/>
                  </a:cxn>
                </a:cxnLst>
                <a:rect l="0" t="0" r="r" b="b"/>
                <a:pathLst>
                  <a:path w="59" h="51">
                    <a:moveTo>
                      <a:pt x="9" y="0"/>
                    </a:moveTo>
                    <a:lnTo>
                      <a:pt x="9" y="6"/>
                    </a:lnTo>
                    <a:lnTo>
                      <a:pt x="3" y="11"/>
                    </a:lnTo>
                    <a:lnTo>
                      <a:pt x="0" y="21"/>
                    </a:lnTo>
                    <a:lnTo>
                      <a:pt x="3" y="21"/>
                    </a:lnTo>
                    <a:lnTo>
                      <a:pt x="3" y="27"/>
                    </a:lnTo>
                    <a:lnTo>
                      <a:pt x="5" y="32"/>
                    </a:lnTo>
                    <a:lnTo>
                      <a:pt x="3" y="36"/>
                    </a:lnTo>
                    <a:lnTo>
                      <a:pt x="10" y="39"/>
                    </a:lnTo>
                    <a:lnTo>
                      <a:pt x="17" y="41"/>
                    </a:lnTo>
                    <a:lnTo>
                      <a:pt x="28" y="36"/>
                    </a:lnTo>
                    <a:lnTo>
                      <a:pt x="21" y="50"/>
                    </a:lnTo>
                    <a:lnTo>
                      <a:pt x="42" y="43"/>
                    </a:lnTo>
                    <a:lnTo>
                      <a:pt x="58" y="37"/>
                    </a:lnTo>
                    <a:lnTo>
                      <a:pt x="56" y="34"/>
                    </a:lnTo>
                    <a:lnTo>
                      <a:pt x="48" y="25"/>
                    </a:lnTo>
                    <a:lnTo>
                      <a:pt x="47" y="21"/>
                    </a:lnTo>
                    <a:lnTo>
                      <a:pt x="47" y="13"/>
                    </a:lnTo>
                    <a:lnTo>
                      <a:pt x="30" y="0"/>
                    </a:lnTo>
                    <a:lnTo>
                      <a:pt x="16" y="0"/>
                    </a:lnTo>
                    <a:lnTo>
                      <a:pt x="9" y="0"/>
                    </a:lnTo>
                  </a:path>
                </a:pathLst>
              </a:custGeom>
              <a:solidFill>
                <a:srgbClr val="FCBDA5"/>
              </a:solidFill>
              <a:ln w="12700" cap="rnd" cmpd="sng">
                <a:solidFill>
                  <a:srgbClr val="000000"/>
                </a:solidFill>
                <a:prstDash val="solid"/>
                <a:round/>
                <a:headEnd/>
                <a:tailEnd/>
              </a:ln>
              <a:effectLst/>
            </p:spPr>
            <p:txBody>
              <a:bodyPr/>
              <a:lstStyle/>
              <a:p>
                <a:endParaRPr lang="en-US"/>
              </a:p>
            </p:txBody>
          </p:sp>
          <p:sp>
            <p:nvSpPr>
              <p:cNvPr id="8219" name="Freeform 27"/>
              <p:cNvSpPr>
                <a:spLocks/>
              </p:cNvSpPr>
              <p:nvPr/>
            </p:nvSpPr>
            <p:spPr bwMode="auto">
              <a:xfrm>
                <a:off x="204" y="582"/>
                <a:ext cx="31" cy="42"/>
              </a:xfrm>
              <a:custGeom>
                <a:avLst/>
                <a:gdLst/>
                <a:ahLst/>
                <a:cxnLst>
                  <a:cxn ang="0">
                    <a:pos x="5" y="16"/>
                  </a:cxn>
                  <a:cxn ang="0">
                    <a:pos x="0" y="41"/>
                  </a:cxn>
                  <a:cxn ang="0">
                    <a:pos x="20" y="28"/>
                  </a:cxn>
                  <a:cxn ang="0">
                    <a:pos x="28" y="21"/>
                  </a:cxn>
                  <a:cxn ang="0">
                    <a:pos x="30" y="8"/>
                  </a:cxn>
                  <a:cxn ang="0">
                    <a:pos x="26" y="0"/>
                  </a:cxn>
                  <a:cxn ang="0">
                    <a:pos x="5" y="16"/>
                  </a:cxn>
                </a:cxnLst>
                <a:rect l="0" t="0" r="r" b="b"/>
                <a:pathLst>
                  <a:path w="31" h="42">
                    <a:moveTo>
                      <a:pt x="5" y="16"/>
                    </a:moveTo>
                    <a:lnTo>
                      <a:pt x="0" y="41"/>
                    </a:lnTo>
                    <a:lnTo>
                      <a:pt x="20" y="28"/>
                    </a:lnTo>
                    <a:lnTo>
                      <a:pt x="28" y="21"/>
                    </a:lnTo>
                    <a:lnTo>
                      <a:pt x="30" y="8"/>
                    </a:lnTo>
                    <a:lnTo>
                      <a:pt x="26" y="0"/>
                    </a:lnTo>
                    <a:lnTo>
                      <a:pt x="5"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20" name="Freeform 28"/>
              <p:cNvSpPr>
                <a:spLocks/>
              </p:cNvSpPr>
              <p:nvPr/>
            </p:nvSpPr>
            <p:spPr bwMode="auto">
              <a:xfrm>
                <a:off x="334" y="627"/>
                <a:ext cx="42" cy="25"/>
              </a:xfrm>
              <a:custGeom>
                <a:avLst/>
                <a:gdLst/>
                <a:ahLst/>
                <a:cxnLst>
                  <a:cxn ang="0">
                    <a:pos x="16" y="0"/>
                  </a:cxn>
                  <a:cxn ang="0">
                    <a:pos x="16" y="4"/>
                  </a:cxn>
                  <a:cxn ang="0">
                    <a:pos x="0" y="24"/>
                  </a:cxn>
                  <a:cxn ang="0">
                    <a:pos x="24" y="24"/>
                  </a:cxn>
                  <a:cxn ang="0">
                    <a:pos x="30" y="22"/>
                  </a:cxn>
                  <a:cxn ang="0">
                    <a:pos x="41" y="11"/>
                  </a:cxn>
                  <a:cxn ang="0">
                    <a:pos x="34" y="4"/>
                  </a:cxn>
                  <a:cxn ang="0">
                    <a:pos x="16" y="0"/>
                  </a:cxn>
                </a:cxnLst>
                <a:rect l="0" t="0" r="r" b="b"/>
                <a:pathLst>
                  <a:path w="42" h="25">
                    <a:moveTo>
                      <a:pt x="16" y="0"/>
                    </a:moveTo>
                    <a:lnTo>
                      <a:pt x="16" y="4"/>
                    </a:lnTo>
                    <a:lnTo>
                      <a:pt x="0" y="24"/>
                    </a:lnTo>
                    <a:lnTo>
                      <a:pt x="24" y="24"/>
                    </a:lnTo>
                    <a:lnTo>
                      <a:pt x="30" y="22"/>
                    </a:lnTo>
                    <a:lnTo>
                      <a:pt x="41" y="11"/>
                    </a:lnTo>
                    <a:lnTo>
                      <a:pt x="34" y="4"/>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21" name="Freeform 29"/>
              <p:cNvSpPr>
                <a:spLocks/>
              </p:cNvSpPr>
              <p:nvPr/>
            </p:nvSpPr>
            <p:spPr bwMode="auto">
              <a:xfrm>
                <a:off x="396" y="594"/>
                <a:ext cx="25" cy="41"/>
              </a:xfrm>
              <a:custGeom>
                <a:avLst/>
                <a:gdLst/>
                <a:ahLst/>
                <a:cxnLst>
                  <a:cxn ang="0">
                    <a:pos x="0" y="14"/>
                  </a:cxn>
                  <a:cxn ang="0">
                    <a:pos x="4" y="21"/>
                  </a:cxn>
                  <a:cxn ang="0">
                    <a:pos x="10" y="40"/>
                  </a:cxn>
                  <a:cxn ang="0">
                    <a:pos x="22" y="19"/>
                  </a:cxn>
                  <a:cxn ang="0">
                    <a:pos x="24" y="6"/>
                  </a:cxn>
                  <a:cxn ang="0">
                    <a:pos x="11" y="0"/>
                  </a:cxn>
                  <a:cxn ang="0">
                    <a:pos x="0" y="14"/>
                  </a:cxn>
                </a:cxnLst>
                <a:rect l="0" t="0" r="r" b="b"/>
                <a:pathLst>
                  <a:path w="25" h="41">
                    <a:moveTo>
                      <a:pt x="0" y="14"/>
                    </a:moveTo>
                    <a:lnTo>
                      <a:pt x="4" y="21"/>
                    </a:lnTo>
                    <a:lnTo>
                      <a:pt x="10" y="40"/>
                    </a:lnTo>
                    <a:lnTo>
                      <a:pt x="22" y="19"/>
                    </a:lnTo>
                    <a:lnTo>
                      <a:pt x="24" y="6"/>
                    </a:lnTo>
                    <a:lnTo>
                      <a:pt x="11" y="0"/>
                    </a:lnTo>
                    <a:lnTo>
                      <a:pt x="0"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22" name="Freeform 30"/>
              <p:cNvSpPr>
                <a:spLocks/>
              </p:cNvSpPr>
              <p:nvPr/>
            </p:nvSpPr>
            <p:spPr bwMode="auto">
              <a:xfrm>
                <a:off x="484" y="648"/>
                <a:ext cx="36" cy="26"/>
              </a:xfrm>
              <a:custGeom>
                <a:avLst/>
                <a:gdLst/>
                <a:ahLst/>
                <a:cxnLst>
                  <a:cxn ang="0">
                    <a:pos x="22" y="0"/>
                  </a:cxn>
                  <a:cxn ang="0">
                    <a:pos x="14" y="2"/>
                  </a:cxn>
                  <a:cxn ang="0">
                    <a:pos x="0" y="21"/>
                  </a:cxn>
                  <a:cxn ang="0">
                    <a:pos x="24" y="25"/>
                  </a:cxn>
                  <a:cxn ang="0">
                    <a:pos x="31" y="18"/>
                  </a:cxn>
                  <a:cxn ang="0">
                    <a:pos x="35" y="11"/>
                  </a:cxn>
                  <a:cxn ang="0">
                    <a:pos x="31" y="6"/>
                  </a:cxn>
                  <a:cxn ang="0">
                    <a:pos x="22" y="0"/>
                  </a:cxn>
                </a:cxnLst>
                <a:rect l="0" t="0" r="r" b="b"/>
                <a:pathLst>
                  <a:path w="36" h="26">
                    <a:moveTo>
                      <a:pt x="22" y="0"/>
                    </a:moveTo>
                    <a:lnTo>
                      <a:pt x="14" y="2"/>
                    </a:lnTo>
                    <a:lnTo>
                      <a:pt x="0" y="21"/>
                    </a:lnTo>
                    <a:lnTo>
                      <a:pt x="24" y="25"/>
                    </a:lnTo>
                    <a:lnTo>
                      <a:pt x="31" y="18"/>
                    </a:lnTo>
                    <a:lnTo>
                      <a:pt x="35" y="11"/>
                    </a:lnTo>
                    <a:lnTo>
                      <a:pt x="31" y="6"/>
                    </a:lnTo>
                    <a:lnTo>
                      <a:pt x="22"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23" name="Freeform 31"/>
              <p:cNvSpPr>
                <a:spLocks/>
              </p:cNvSpPr>
              <p:nvPr/>
            </p:nvSpPr>
            <p:spPr bwMode="auto">
              <a:xfrm>
                <a:off x="601" y="614"/>
                <a:ext cx="20" cy="35"/>
              </a:xfrm>
              <a:custGeom>
                <a:avLst/>
                <a:gdLst/>
                <a:ahLst/>
                <a:cxnLst>
                  <a:cxn ang="0">
                    <a:pos x="1" y="12"/>
                  </a:cxn>
                  <a:cxn ang="0">
                    <a:pos x="0" y="19"/>
                  </a:cxn>
                  <a:cxn ang="0">
                    <a:pos x="6" y="34"/>
                  </a:cxn>
                  <a:cxn ang="0">
                    <a:pos x="19" y="14"/>
                  </a:cxn>
                  <a:cxn ang="0">
                    <a:pos x="16" y="0"/>
                  </a:cxn>
                  <a:cxn ang="0">
                    <a:pos x="9" y="0"/>
                  </a:cxn>
                  <a:cxn ang="0">
                    <a:pos x="1" y="12"/>
                  </a:cxn>
                </a:cxnLst>
                <a:rect l="0" t="0" r="r" b="b"/>
                <a:pathLst>
                  <a:path w="20" h="35">
                    <a:moveTo>
                      <a:pt x="1" y="12"/>
                    </a:moveTo>
                    <a:lnTo>
                      <a:pt x="0" y="19"/>
                    </a:lnTo>
                    <a:lnTo>
                      <a:pt x="6" y="34"/>
                    </a:lnTo>
                    <a:lnTo>
                      <a:pt x="19" y="14"/>
                    </a:lnTo>
                    <a:lnTo>
                      <a:pt x="16" y="0"/>
                    </a:lnTo>
                    <a:lnTo>
                      <a:pt x="9" y="0"/>
                    </a:lnTo>
                    <a:lnTo>
                      <a:pt x="1" y="1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24" name="Freeform 32"/>
              <p:cNvSpPr>
                <a:spLocks/>
              </p:cNvSpPr>
              <p:nvPr/>
            </p:nvSpPr>
            <p:spPr bwMode="auto">
              <a:xfrm>
                <a:off x="589" y="646"/>
                <a:ext cx="39" cy="25"/>
              </a:xfrm>
              <a:custGeom>
                <a:avLst/>
                <a:gdLst/>
                <a:ahLst/>
                <a:cxnLst>
                  <a:cxn ang="0">
                    <a:pos x="20" y="0"/>
                  </a:cxn>
                  <a:cxn ang="0">
                    <a:pos x="0" y="20"/>
                  </a:cxn>
                  <a:cxn ang="0">
                    <a:pos x="11" y="22"/>
                  </a:cxn>
                  <a:cxn ang="0">
                    <a:pos x="27" y="24"/>
                  </a:cxn>
                  <a:cxn ang="0">
                    <a:pos x="38" y="12"/>
                  </a:cxn>
                  <a:cxn ang="0">
                    <a:pos x="38" y="5"/>
                  </a:cxn>
                  <a:cxn ang="0">
                    <a:pos x="34" y="0"/>
                  </a:cxn>
                  <a:cxn ang="0">
                    <a:pos x="20" y="0"/>
                  </a:cxn>
                </a:cxnLst>
                <a:rect l="0" t="0" r="r" b="b"/>
                <a:pathLst>
                  <a:path w="39" h="25">
                    <a:moveTo>
                      <a:pt x="20" y="0"/>
                    </a:moveTo>
                    <a:lnTo>
                      <a:pt x="0" y="20"/>
                    </a:lnTo>
                    <a:lnTo>
                      <a:pt x="11" y="22"/>
                    </a:lnTo>
                    <a:lnTo>
                      <a:pt x="27" y="24"/>
                    </a:lnTo>
                    <a:lnTo>
                      <a:pt x="38" y="12"/>
                    </a:lnTo>
                    <a:lnTo>
                      <a:pt x="38" y="5"/>
                    </a:lnTo>
                    <a:lnTo>
                      <a:pt x="34" y="0"/>
                    </a:lnTo>
                    <a:lnTo>
                      <a:pt x="2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25" name="Freeform 33"/>
              <p:cNvSpPr>
                <a:spLocks/>
              </p:cNvSpPr>
              <p:nvPr/>
            </p:nvSpPr>
            <p:spPr bwMode="auto">
              <a:xfrm>
                <a:off x="666" y="635"/>
                <a:ext cx="26" cy="30"/>
              </a:xfrm>
              <a:custGeom>
                <a:avLst/>
                <a:gdLst/>
                <a:ahLst/>
                <a:cxnLst>
                  <a:cxn ang="0">
                    <a:pos x="0" y="4"/>
                  </a:cxn>
                  <a:cxn ang="0">
                    <a:pos x="0" y="18"/>
                  </a:cxn>
                  <a:cxn ang="0">
                    <a:pos x="0" y="29"/>
                  </a:cxn>
                  <a:cxn ang="0">
                    <a:pos x="14" y="25"/>
                  </a:cxn>
                  <a:cxn ang="0">
                    <a:pos x="23" y="16"/>
                  </a:cxn>
                  <a:cxn ang="0">
                    <a:pos x="25" y="9"/>
                  </a:cxn>
                  <a:cxn ang="0">
                    <a:pos x="18" y="0"/>
                  </a:cxn>
                  <a:cxn ang="0">
                    <a:pos x="0" y="4"/>
                  </a:cxn>
                </a:cxnLst>
                <a:rect l="0" t="0" r="r" b="b"/>
                <a:pathLst>
                  <a:path w="26" h="30">
                    <a:moveTo>
                      <a:pt x="0" y="4"/>
                    </a:moveTo>
                    <a:lnTo>
                      <a:pt x="0" y="18"/>
                    </a:lnTo>
                    <a:lnTo>
                      <a:pt x="0" y="29"/>
                    </a:lnTo>
                    <a:lnTo>
                      <a:pt x="14" y="25"/>
                    </a:lnTo>
                    <a:lnTo>
                      <a:pt x="23" y="16"/>
                    </a:lnTo>
                    <a:lnTo>
                      <a:pt x="25" y="9"/>
                    </a:lnTo>
                    <a:lnTo>
                      <a:pt x="18"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26" name="Freeform 34"/>
              <p:cNvSpPr>
                <a:spLocks/>
              </p:cNvSpPr>
              <p:nvPr/>
            </p:nvSpPr>
            <p:spPr bwMode="auto">
              <a:xfrm>
                <a:off x="762" y="652"/>
                <a:ext cx="40" cy="25"/>
              </a:xfrm>
              <a:custGeom>
                <a:avLst/>
                <a:gdLst/>
                <a:ahLst/>
                <a:cxnLst>
                  <a:cxn ang="0">
                    <a:pos x="15" y="2"/>
                  </a:cxn>
                  <a:cxn ang="0">
                    <a:pos x="6" y="13"/>
                  </a:cxn>
                  <a:cxn ang="0">
                    <a:pos x="0" y="22"/>
                  </a:cxn>
                  <a:cxn ang="0">
                    <a:pos x="16" y="24"/>
                  </a:cxn>
                  <a:cxn ang="0">
                    <a:pos x="32" y="22"/>
                  </a:cxn>
                  <a:cxn ang="0">
                    <a:pos x="36" y="13"/>
                  </a:cxn>
                  <a:cxn ang="0">
                    <a:pos x="39" y="8"/>
                  </a:cxn>
                  <a:cxn ang="0">
                    <a:pos x="31" y="4"/>
                  </a:cxn>
                  <a:cxn ang="0">
                    <a:pos x="30" y="0"/>
                  </a:cxn>
                  <a:cxn ang="0">
                    <a:pos x="15" y="2"/>
                  </a:cxn>
                </a:cxnLst>
                <a:rect l="0" t="0" r="r" b="b"/>
                <a:pathLst>
                  <a:path w="40" h="25">
                    <a:moveTo>
                      <a:pt x="15" y="2"/>
                    </a:moveTo>
                    <a:lnTo>
                      <a:pt x="6" y="13"/>
                    </a:lnTo>
                    <a:lnTo>
                      <a:pt x="0" y="22"/>
                    </a:lnTo>
                    <a:lnTo>
                      <a:pt x="16" y="24"/>
                    </a:lnTo>
                    <a:lnTo>
                      <a:pt x="32" y="22"/>
                    </a:lnTo>
                    <a:lnTo>
                      <a:pt x="36" y="13"/>
                    </a:lnTo>
                    <a:lnTo>
                      <a:pt x="39" y="8"/>
                    </a:lnTo>
                    <a:lnTo>
                      <a:pt x="31" y="4"/>
                    </a:lnTo>
                    <a:lnTo>
                      <a:pt x="30" y="0"/>
                    </a:lnTo>
                    <a:lnTo>
                      <a:pt x="15" y="2"/>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27" name="Freeform 35"/>
              <p:cNvSpPr>
                <a:spLocks/>
              </p:cNvSpPr>
              <p:nvPr/>
            </p:nvSpPr>
            <p:spPr bwMode="auto">
              <a:xfrm>
                <a:off x="374" y="341"/>
                <a:ext cx="53" cy="136"/>
              </a:xfrm>
              <a:custGeom>
                <a:avLst/>
                <a:gdLst/>
                <a:ahLst/>
                <a:cxnLst>
                  <a:cxn ang="0">
                    <a:pos x="28" y="0"/>
                  </a:cxn>
                  <a:cxn ang="0">
                    <a:pos x="19" y="8"/>
                  </a:cxn>
                  <a:cxn ang="0">
                    <a:pos x="17" y="20"/>
                  </a:cxn>
                  <a:cxn ang="0">
                    <a:pos x="17" y="27"/>
                  </a:cxn>
                  <a:cxn ang="0">
                    <a:pos x="12" y="32"/>
                  </a:cxn>
                  <a:cxn ang="0">
                    <a:pos x="13" y="39"/>
                  </a:cxn>
                  <a:cxn ang="0">
                    <a:pos x="12" y="55"/>
                  </a:cxn>
                  <a:cxn ang="0">
                    <a:pos x="8" y="69"/>
                  </a:cxn>
                  <a:cxn ang="0">
                    <a:pos x="16" y="78"/>
                  </a:cxn>
                  <a:cxn ang="0">
                    <a:pos x="12" y="85"/>
                  </a:cxn>
                  <a:cxn ang="0">
                    <a:pos x="19" y="92"/>
                  </a:cxn>
                  <a:cxn ang="0">
                    <a:pos x="12" y="99"/>
                  </a:cxn>
                  <a:cxn ang="0">
                    <a:pos x="12" y="103"/>
                  </a:cxn>
                  <a:cxn ang="0">
                    <a:pos x="17" y="108"/>
                  </a:cxn>
                  <a:cxn ang="0">
                    <a:pos x="0" y="120"/>
                  </a:cxn>
                  <a:cxn ang="0">
                    <a:pos x="0" y="135"/>
                  </a:cxn>
                  <a:cxn ang="0">
                    <a:pos x="16" y="133"/>
                  </a:cxn>
                  <a:cxn ang="0">
                    <a:pos x="25" y="127"/>
                  </a:cxn>
                  <a:cxn ang="0">
                    <a:pos x="34" y="121"/>
                  </a:cxn>
                  <a:cxn ang="0">
                    <a:pos x="40" y="115"/>
                  </a:cxn>
                  <a:cxn ang="0">
                    <a:pos x="47" y="110"/>
                  </a:cxn>
                  <a:cxn ang="0">
                    <a:pos x="52" y="96"/>
                  </a:cxn>
                  <a:cxn ang="0">
                    <a:pos x="44" y="71"/>
                  </a:cxn>
                  <a:cxn ang="0">
                    <a:pos x="35" y="43"/>
                  </a:cxn>
                  <a:cxn ang="0">
                    <a:pos x="28" y="0"/>
                  </a:cxn>
                </a:cxnLst>
                <a:rect l="0" t="0" r="r" b="b"/>
                <a:pathLst>
                  <a:path w="53" h="136">
                    <a:moveTo>
                      <a:pt x="28" y="0"/>
                    </a:moveTo>
                    <a:lnTo>
                      <a:pt x="19" y="8"/>
                    </a:lnTo>
                    <a:lnTo>
                      <a:pt x="17" y="20"/>
                    </a:lnTo>
                    <a:lnTo>
                      <a:pt x="17" y="27"/>
                    </a:lnTo>
                    <a:lnTo>
                      <a:pt x="12" y="32"/>
                    </a:lnTo>
                    <a:lnTo>
                      <a:pt x="13" y="39"/>
                    </a:lnTo>
                    <a:lnTo>
                      <a:pt x="12" y="55"/>
                    </a:lnTo>
                    <a:lnTo>
                      <a:pt x="8" y="69"/>
                    </a:lnTo>
                    <a:lnTo>
                      <a:pt x="16" y="78"/>
                    </a:lnTo>
                    <a:lnTo>
                      <a:pt x="12" y="85"/>
                    </a:lnTo>
                    <a:lnTo>
                      <a:pt x="19" y="92"/>
                    </a:lnTo>
                    <a:lnTo>
                      <a:pt x="12" y="99"/>
                    </a:lnTo>
                    <a:lnTo>
                      <a:pt x="12" y="103"/>
                    </a:lnTo>
                    <a:lnTo>
                      <a:pt x="17" y="108"/>
                    </a:lnTo>
                    <a:lnTo>
                      <a:pt x="0" y="120"/>
                    </a:lnTo>
                    <a:lnTo>
                      <a:pt x="0" y="135"/>
                    </a:lnTo>
                    <a:lnTo>
                      <a:pt x="16" y="133"/>
                    </a:lnTo>
                    <a:lnTo>
                      <a:pt x="25" y="127"/>
                    </a:lnTo>
                    <a:lnTo>
                      <a:pt x="34" y="121"/>
                    </a:lnTo>
                    <a:lnTo>
                      <a:pt x="40" y="115"/>
                    </a:lnTo>
                    <a:lnTo>
                      <a:pt x="47" y="110"/>
                    </a:lnTo>
                    <a:lnTo>
                      <a:pt x="52" y="96"/>
                    </a:lnTo>
                    <a:lnTo>
                      <a:pt x="44" y="71"/>
                    </a:lnTo>
                    <a:lnTo>
                      <a:pt x="35" y="43"/>
                    </a:lnTo>
                    <a:lnTo>
                      <a:pt x="28" y="0"/>
                    </a:lnTo>
                  </a:path>
                </a:pathLst>
              </a:custGeom>
              <a:solidFill>
                <a:srgbClr val="008000"/>
              </a:solidFill>
              <a:ln w="12700" cap="rnd" cmpd="sng">
                <a:solidFill>
                  <a:srgbClr val="000000"/>
                </a:solidFill>
                <a:prstDash val="solid"/>
                <a:round/>
                <a:headEnd/>
                <a:tailEnd/>
              </a:ln>
              <a:effectLst/>
            </p:spPr>
            <p:txBody>
              <a:bodyPr/>
              <a:lstStyle/>
              <a:p>
                <a:endParaRPr lang="en-US"/>
              </a:p>
            </p:txBody>
          </p:sp>
          <p:sp>
            <p:nvSpPr>
              <p:cNvPr id="8228" name="Freeform 36"/>
              <p:cNvSpPr>
                <a:spLocks/>
              </p:cNvSpPr>
              <p:nvPr/>
            </p:nvSpPr>
            <p:spPr bwMode="auto">
              <a:xfrm>
                <a:off x="336" y="421"/>
                <a:ext cx="45" cy="63"/>
              </a:xfrm>
              <a:custGeom>
                <a:avLst/>
                <a:gdLst/>
                <a:ahLst/>
                <a:cxnLst>
                  <a:cxn ang="0">
                    <a:pos x="33" y="0"/>
                  </a:cxn>
                  <a:cxn ang="0">
                    <a:pos x="26" y="2"/>
                  </a:cxn>
                  <a:cxn ang="0">
                    <a:pos x="8" y="30"/>
                  </a:cxn>
                  <a:cxn ang="0">
                    <a:pos x="0" y="46"/>
                  </a:cxn>
                  <a:cxn ang="0">
                    <a:pos x="17" y="53"/>
                  </a:cxn>
                  <a:cxn ang="0">
                    <a:pos x="37" y="62"/>
                  </a:cxn>
                  <a:cxn ang="0">
                    <a:pos x="37" y="39"/>
                  </a:cxn>
                  <a:cxn ang="0">
                    <a:pos x="42" y="25"/>
                  </a:cxn>
                  <a:cxn ang="0">
                    <a:pos x="44" y="9"/>
                  </a:cxn>
                  <a:cxn ang="0">
                    <a:pos x="39" y="2"/>
                  </a:cxn>
                  <a:cxn ang="0">
                    <a:pos x="33" y="0"/>
                  </a:cxn>
                </a:cxnLst>
                <a:rect l="0" t="0" r="r" b="b"/>
                <a:pathLst>
                  <a:path w="45" h="63">
                    <a:moveTo>
                      <a:pt x="33" y="0"/>
                    </a:moveTo>
                    <a:lnTo>
                      <a:pt x="26" y="2"/>
                    </a:lnTo>
                    <a:lnTo>
                      <a:pt x="8" y="30"/>
                    </a:lnTo>
                    <a:lnTo>
                      <a:pt x="0" y="46"/>
                    </a:lnTo>
                    <a:lnTo>
                      <a:pt x="17" y="53"/>
                    </a:lnTo>
                    <a:lnTo>
                      <a:pt x="37" y="62"/>
                    </a:lnTo>
                    <a:lnTo>
                      <a:pt x="37" y="39"/>
                    </a:lnTo>
                    <a:lnTo>
                      <a:pt x="42" y="25"/>
                    </a:lnTo>
                    <a:lnTo>
                      <a:pt x="44" y="9"/>
                    </a:lnTo>
                    <a:lnTo>
                      <a:pt x="39" y="2"/>
                    </a:lnTo>
                    <a:lnTo>
                      <a:pt x="3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229" name="Freeform 37"/>
              <p:cNvSpPr>
                <a:spLocks/>
              </p:cNvSpPr>
              <p:nvPr/>
            </p:nvSpPr>
            <p:spPr bwMode="auto">
              <a:xfrm>
                <a:off x="509" y="242"/>
                <a:ext cx="56" cy="45"/>
              </a:xfrm>
              <a:custGeom>
                <a:avLst/>
                <a:gdLst/>
                <a:ahLst/>
                <a:cxnLst>
                  <a:cxn ang="0">
                    <a:pos x="55" y="8"/>
                  </a:cxn>
                  <a:cxn ang="0">
                    <a:pos x="32" y="6"/>
                  </a:cxn>
                  <a:cxn ang="0">
                    <a:pos x="19" y="0"/>
                  </a:cxn>
                  <a:cxn ang="0">
                    <a:pos x="9" y="0"/>
                  </a:cxn>
                  <a:cxn ang="0">
                    <a:pos x="3" y="0"/>
                  </a:cxn>
                  <a:cxn ang="0">
                    <a:pos x="3" y="2"/>
                  </a:cxn>
                  <a:cxn ang="0">
                    <a:pos x="17" y="6"/>
                  </a:cxn>
                  <a:cxn ang="0">
                    <a:pos x="11" y="8"/>
                  </a:cxn>
                  <a:cxn ang="0">
                    <a:pos x="3" y="8"/>
                  </a:cxn>
                  <a:cxn ang="0">
                    <a:pos x="1" y="9"/>
                  </a:cxn>
                  <a:cxn ang="0">
                    <a:pos x="1" y="11"/>
                  </a:cxn>
                  <a:cxn ang="0">
                    <a:pos x="0" y="16"/>
                  </a:cxn>
                  <a:cxn ang="0">
                    <a:pos x="0" y="20"/>
                  </a:cxn>
                  <a:cxn ang="0">
                    <a:pos x="3" y="28"/>
                  </a:cxn>
                  <a:cxn ang="0">
                    <a:pos x="26" y="30"/>
                  </a:cxn>
                  <a:cxn ang="0">
                    <a:pos x="42" y="37"/>
                  </a:cxn>
                  <a:cxn ang="0">
                    <a:pos x="52" y="44"/>
                  </a:cxn>
                  <a:cxn ang="0">
                    <a:pos x="55" y="8"/>
                  </a:cxn>
                </a:cxnLst>
                <a:rect l="0" t="0" r="r" b="b"/>
                <a:pathLst>
                  <a:path w="56" h="45">
                    <a:moveTo>
                      <a:pt x="55" y="8"/>
                    </a:moveTo>
                    <a:lnTo>
                      <a:pt x="32" y="6"/>
                    </a:lnTo>
                    <a:lnTo>
                      <a:pt x="19" y="0"/>
                    </a:lnTo>
                    <a:lnTo>
                      <a:pt x="9" y="0"/>
                    </a:lnTo>
                    <a:lnTo>
                      <a:pt x="3" y="0"/>
                    </a:lnTo>
                    <a:lnTo>
                      <a:pt x="3" y="2"/>
                    </a:lnTo>
                    <a:lnTo>
                      <a:pt x="17" y="6"/>
                    </a:lnTo>
                    <a:lnTo>
                      <a:pt x="11" y="8"/>
                    </a:lnTo>
                    <a:lnTo>
                      <a:pt x="3" y="8"/>
                    </a:lnTo>
                    <a:lnTo>
                      <a:pt x="1" y="9"/>
                    </a:lnTo>
                    <a:lnTo>
                      <a:pt x="1" y="11"/>
                    </a:lnTo>
                    <a:lnTo>
                      <a:pt x="0" y="16"/>
                    </a:lnTo>
                    <a:lnTo>
                      <a:pt x="0" y="20"/>
                    </a:lnTo>
                    <a:lnTo>
                      <a:pt x="3" y="28"/>
                    </a:lnTo>
                    <a:lnTo>
                      <a:pt x="26" y="30"/>
                    </a:lnTo>
                    <a:lnTo>
                      <a:pt x="42" y="37"/>
                    </a:lnTo>
                    <a:lnTo>
                      <a:pt x="52" y="44"/>
                    </a:lnTo>
                    <a:lnTo>
                      <a:pt x="55" y="8"/>
                    </a:lnTo>
                  </a:path>
                </a:pathLst>
              </a:custGeom>
              <a:solidFill>
                <a:srgbClr val="CFAF80"/>
              </a:solidFill>
              <a:ln w="12700" cap="rnd" cmpd="sng">
                <a:solidFill>
                  <a:srgbClr val="000000"/>
                </a:solidFill>
                <a:prstDash val="solid"/>
                <a:round/>
                <a:headEnd/>
                <a:tailEnd/>
              </a:ln>
              <a:effectLst/>
            </p:spPr>
            <p:txBody>
              <a:bodyPr/>
              <a:lstStyle/>
              <a:p>
                <a:endParaRPr lang="en-US"/>
              </a:p>
            </p:txBody>
          </p:sp>
          <p:sp>
            <p:nvSpPr>
              <p:cNvPr id="8230" name="Freeform 38"/>
              <p:cNvSpPr>
                <a:spLocks/>
              </p:cNvSpPr>
              <p:nvPr/>
            </p:nvSpPr>
            <p:spPr bwMode="auto">
              <a:xfrm>
                <a:off x="495" y="283"/>
                <a:ext cx="67" cy="65"/>
              </a:xfrm>
              <a:custGeom>
                <a:avLst/>
                <a:gdLst/>
                <a:ahLst/>
                <a:cxnLst>
                  <a:cxn ang="0">
                    <a:pos x="17" y="6"/>
                  </a:cxn>
                  <a:cxn ang="0">
                    <a:pos x="32" y="2"/>
                  </a:cxn>
                  <a:cxn ang="0">
                    <a:pos x="42" y="0"/>
                  </a:cxn>
                  <a:cxn ang="0">
                    <a:pos x="53" y="2"/>
                  </a:cxn>
                  <a:cxn ang="0">
                    <a:pos x="60" y="9"/>
                  </a:cxn>
                  <a:cxn ang="0">
                    <a:pos x="61" y="13"/>
                  </a:cxn>
                  <a:cxn ang="0">
                    <a:pos x="59" y="19"/>
                  </a:cxn>
                  <a:cxn ang="0">
                    <a:pos x="63" y="21"/>
                  </a:cxn>
                  <a:cxn ang="0">
                    <a:pos x="66" y="27"/>
                  </a:cxn>
                  <a:cxn ang="0">
                    <a:pos x="62" y="33"/>
                  </a:cxn>
                  <a:cxn ang="0">
                    <a:pos x="58" y="39"/>
                  </a:cxn>
                  <a:cxn ang="0">
                    <a:pos x="47" y="55"/>
                  </a:cxn>
                  <a:cxn ang="0">
                    <a:pos x="35" y="62"/>
                  </a:cxn>
                  <a:cxn ang="0">
                    <a:pos x="16" y="64"/>
                  </a:cxn>
                  <a:cxn ang="0">
                    <a:pos x="7" y="60"/>
                  </a:cxn>
                  <a:cxn ang="0">
                    <a:pos x="0" y="51"/>
                  </a:cxn>
                  <a:cxn ang="0">
                    <a:pos x="5" y="36"/>
                  </a:cxn>
                  <a:cxn ang="0">
                    <a:pos x="14" y="27"/>
                  </a:cxn>
                  <a:cxn ang="0">
                    <a:pos x="12" y="14"/>
                  </a:cxn>
                  <a:cxn ang="0">
                    <a:pos x="21" y="5"/>
                  </a:cxn>
                  <a:cxn ang="0">
                    <a:pos x="17" y="6"/>
                  </a:cxn>
                </a:cxnLst>
                <a:rect l="0" t="0" r="r" b="b"/>
                <a:pathLst>
                  <a:path w="67" h="65">
                    <a:moveTo>
                      <a:pt x="17" y="6"/>
                    </a:moveTo>
                    <a:lnTo>
                      <a:pt x="32" y="2"/>
                    </a:lnTo>
                    <a:lnTo>
                      <a:pt x="42" y="0"/>
                    </a:lnTo>
                    <a:lnTo>
                      <a:pt x="53" y="2"/>
                    </a:lnTo>
                    <a:lnTo>
                      <a:pt x="60" y="9"/>
                    </a:lnTo>
                    <a:lnTo>
                      <a:pt x="61" y="13"/>
                    </a:lnTo>
                    <a:lnTo>
                      <a:pt x="59" y="19"/>
                    </a:lnTo>
                    <a:lnTo>
                      <a:pt x="63" y="21"/>
                    </a:lnTo>
                    <a:lnTo>
                      <a:pt x="66" y="27"/>
                    </a:lnTo>
                    <a:lnTo>
                      <a:pt x="62" y="33"/>
                    </a:lnTo>
                    <a:lnTo>
                      <a:pt x="58" y="39"/>
                    </a:lnTo>
                    <a:lnTo>
                      <a:pt x="47" y="55"/>
                    </a:lnTo>
                    <a:lnTo>
                      <a:pt x="35" y="62"/>
                    </a:lnTo>
                    <a:lnTo>
                      <a:pt x="16" y="64"/>
                    </a:lnTo>
                    <a:lnTo>
                      <a:pt x="7" y="60"/>
                    </a:lnTo>
                    <a:lnTo>
                      <a:pt x="0" y="51"/>
                    </a:lnTo>
                    <a:lnTo>
                      <a:pt x="5" y="36"/>
                    </a:lnTo>
                    <a:lnTo>
                      <a:pt x="14" y="27"/>
                    </a:lnTo>
                    <a:lnTo>
                      <a:pt x="12" y="14"/>
                    </a:lnTo>
                    <a:lnTo>
                      <a:pt x="21" y="5"/>
                    </a:lnTo>
                    <a:lnTo>
                      <a:pt x="17" y="6"/>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8231" name="Freeform 39"/>
              <p:cNvSpPr>
                <a:spLocks/>
              </p:cNvSpPr>
              <p:nvPr/>
            </p:nvSpPr>
            <p:spPr bwMode="auto">
              <a:xfrm>
                <a:off x="601" y="124"/>
                <a:ext cx="31" cy="17"/>
              </a:xfrm>
              <a:custGeom>
                <a:avLst/>
                <a:gdLst/>
                <a:ahLst/>
                <a:cxnLst>
                  <a:cxn ang="0">
                    <a:pos x="0" y="8"/>
                  </a:cxn>
                  <a:cxn ang="0">
                    <a:pos x="30" y="16"/>
                  </a:cxn>
                  <a:cxn ang="0">
                    <a:pos x="30" y="0"/>
                  </a:cxn>
                  <a:cxn ang="0">
                    <a:pos x="0" y="8"/>
                  </a:cxn>
                </a:cxnLst>
                <a:rect l="0" t="0" r="r" b="b"/>
                <a:pathLst>
                  <a:path w="31" h="17">
                    <a:moveTo>
                      <a:pt x="0" y="8"/>
                    </a:moveTo>
                    <a:lnTo>
                      <a:pt x="30" y="16"/>
                    </a:lnTo>
                    <a:lnTo>
                      <a:pt x="30" y="0"/>
                    </a:lnTo>
                    <a:lnTo>
                      <a:pt x="0" y="8"/>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32" name="Freeform 40"/>
              <p:cNvSpPr>
                <a:spLocks/>
              </p:cNvSpPr>
              <p:nvPr/>
            </p:nvSpPr>
            <p:spPr bwMode="auto">
              <a:xfrm>
                <a:off x="597" y="130"/>
                <a:ext cx="17" cy="17"/>
              </a:xfrm>
              <a:custGeom>
                <a:avLst/>
                <a:gdLst/>
                <a:ahLst/>
                <a:cxnLst>
                  <a:cxn ang="0">
                    <a:pos x="6" y="0"/>
                  </a:cxn>
                  <a:cxn ang="0">
                    <a:pos x="0" y="16"/>
                  </a:cxn>
                  <a:cxn ang="0">
                    <a:pos x="6" y="13"/>
                  </a:cxn>
                  <a:cxn ang="0">
                    <a:pos x="9" y="10"/>
                  </a:cxn>
                  <a:cxn ang="0">
                    <a:pos x="16" y="6"/>
                  </a:cxn>
                  <a:cxn ang="0">
                    <a:pos x="12" y="4"/>
                  </a:cxn>
                  <a:cxn ang="0">
                    <a:pos x="6" y="0"/>
                  </a:cxn>
                </a:cxnLst>
                <a:rect l="0" t="0" r="r" b="b"/>
                <a:pathLst>
                  <a:path w="17" h="17">
                    <a:moveTo>
                      <a:pt x="6" y="0"/>
                    </a:moveTo>
                    <a:lnTo>
                      <a:pt x="0" y="16"/>
                    </a:lnTo>
                    <a:lnTo>
                      <a:pt x="6" y="13"/>
                    </a:lnTo>
                    <a:lnTo>
                      <a:pt x="9" y="10"/>
                    </a:lnTo>
                    <a:lnTo>
                      <a:pt x="16" y="6"/>
                    </a:lnTo>
                    <a:lnTo>
                      <a:pt x="12" y="4"/>
                    </a:lnTo>
                    <a:lnTo>
                      <a:pt x="6"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33" name="Freeform 41"/>
              <p:cNvSpPr>
                <a:spLocks/>
              </p:cNvSpPr>
              <p:nvPr/>
            </p:nvSpPr>
            <p:spPr bwMode="auto">
              <a:xfrm>
                <a:off x="610" y="137"/>
                <a:ext cx="32" cy="25"/>
              </a:xfrm>
              <a:custGeom>
                <a:avLst/>
                <a:gdLst/>
                <a:ahLst/>
                <a:cxnLst>
                  <a:cxn ang="0">
                    <a:pos x="4" y="4"/>
                  </a:cxn>
                  <a:cxn ang="0">
                    <a:pos x="0" y="0"/>
                  </a:cxn>
                  <a:cxn ang="0">
                    <a:pos x="5" y="10"/>
                  </a:cxn>
                  <a:cxn ang="0">
                    <a:pos x="5" y="16"/>
                  </a:cxn>
                  <a:cxn ang="0">
                    <a:pos x="5" y="21"/>
                  </a:cxn>
                  <a:cxn ang="0">
                    <a:pos x="17" y="24"/>
                  </a:cxn>
                  <a:cxn ang="0">
                    <a:pos x="8" y="15"/>
                  </a:cxn>
                  <a:cxn ang="0">
                    <a:pos x="22" y="22"/>
                  </a:cxn>
                  <a:cxn ang="0">
                    <a:pos x="12" y="12"/>
                  </a:cxn>
                  <a:cxn ang="0">
                    <a:pos x="31" y="20"/>
                  </a:cxn>
                  <a:cxn ang="0">
                    <a:pos x="22" y="11"/>
                  </a:cxn>
                  <a:cxn ang="0">
                    <a:pos x="28" y="11"/>
                  </a:cxn>
                  <a:cxn ang="0">
                    <a:pos x="20" y="6"/>
                  </a:cxn>
                  <a:cxn ang="0">
                    <a:pos x="4" y="4"/>
                  </a:cxn>
                </a:cxnLst>
                <a:rect l="0" t="0" r="r" b="b"/>
                <a:pathLst>
                  <a:path w="32" h="25">
                    <a:moveTo>
                      <a:pt x="4" y="4"/>
                    </a:moveTo>
                    <a:lnTo>
                      <a:pt x="0" y="0"/>
                    </a:lnTo>
                    <a:lnTo>
                      <a:pt x="5" y="10"/>
                    </a:lnTo>
                    <a:lnTo>
                      <a:pt x="5" y="16"/>
                    </a:lnTo>
                    <a:lnTo>
                      <a:pt x="5" y="21"/>
                    </a:lnTo>
                    <a:lnTo>
                      <a:pt x="17" y="24"/>
                    </a:lnTo>
                    <a:lnTo>
                      <a:pt x="8" y="15"/>
                    </a:lnTo>
                    <a:lnTo>
                      <a:pt x="22" y="22"/>
                    </a:lnTo>
                    <a:lnTo>
                      <a:pt x="12" y="12"/>
                    </a:lnTo>
                    <a:lnTo>
                      <a:pt x="31" y="20"/>
                    </a:lnTo>
                    <a:lnTo>
                      <a:pt x="22" y="11"/>
                    </a:lnTo>
                    <a:lnTo>
                      <a:pt x="28" y="11"/>
                    </a:lnTo>
                    <a:lnTo>
                      <a:pt x="20" y="6"/>
                    </a:lnTo>
                    <a:lnTo>
                      <a:pt x="4" y="4"/>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34" name="Freeform 42"/>
              <p:cNvSpPr>
                <a:spLocks/>
              </p:cNvSpPr>
              <p:nvPr/>
            </p:nvSpPr>
            <p:spPr bwMode="auto">
              <a:xfrm>
                <a:off x="568" y="166"/>
                <a:ext cx="96" cy="23"/>
              </a:xfrm>
              <a:custGeom>
                <a:avLst/>
                <a:gdLst/>
                <a:ahLst/>
                <a:cxnLst>
                  <a:cxn ang="0">
                    <a:pos x="0" y="15"/>
                  </a:cxn>
                  <a:cxn ang="0">
                    <a:pos x="14" y="15"/>
                  </a:cxn>
                  <a:cxn ang="0">
                    <a:pos x="28" y="4"/>
                  </a:cxn>
                  <a:cxn ang="0">
                    <a:pos x="44" y="2"/>
                  </a:cxn>
                  <a:cxn ang="0">
                    <a:pos x="56" y="0"/>
                  </a:cxn>
                  <a:cxn ang="0">
                    <a:pos x="63" y="0"/>
                  </a:cxn>
                  <a:cxn ang="0">
                    <a:pos x="67" y="6"/>
                  </a:cxn>
                  <a:cxn ang="0">
                    <a:pos x="82" y="6"/>
                  </a:cxn>
                  <a:cxn ang="0">
                    <a:pos x="79" y="13"/>
                  </a:cxn>
                  <a:cxn ang="0">
                    <a:pos x="87" y="18"/>
                  </a:cxn>
                  <a:cxn ang="0">
                    <a:pos x="95" y="15"/>
                  </a:cxn>
                  <a:cxn ang="0">
                    <a:pos x="79" y="22"/>
                  </a:cxn>
                  <a:cxn ang="0">
                    <a:pos x="71" y="13"/>
                  </a:cxn>
                  <a:cxn ang="0">
                    <a:pos x="56" y="6"/>
                  </a:cxn>
                  <a:cxn ang="0">
                    <a:pos x="39" y="8"/>
                  </a:cxn>
                  <a:cxn ang="0">
                    <a:pos x="24" y="11"/>
                  </a:cxn>
                  <a:cxn ang="0">
                    <a:pos x="10" y="20"/>
                  </a:cxn>
                  <a:cxn ang="0">
                    <a:pos x="0" y="15"/>
                  </a:cxn>
                </a:cxnLst>
                <a:rect l="0" t="0" r="r" b="b"/>
                <a:pathLst>
                  <a:path w="96" h="23">
                    <a:moveTo>
                      <a:pt x="0" y="15"/>
                    </a:moveTo>
                    <a:lnTo>
                      <a:pt x="14" y="15"/>
                    </a:lnTo>
                    <a:lnTo>
                      <a:pt x="28" y="4"/>
                    </a:lnTo>
                    <a:lnTo>
                      <a:pt x="44" y="2"/>
                    </a:lnTo>
                    <a:lnTo>
                      <a:pt x="56" y="0"/>
                    </a:lnTo>
                    <a:lnTo>
                      <a:pt x="63" y="0"/>
                    </a:lnTo>
                    <a:lnTo>
                      <a:pt x="67" y="6"/>
                    </a:lnTo>
                    <a:lnTo>
                      <a:pt x="82" y="6"/>
                    </a:lnTo>
                    <a:lnTo>
                      <a:pt x="79" y="13"/>
                    </a:lnTo>
                    <a:lnTo>
                      <a:pt x="87" y="18"/>
                    </a:lnTo>
                    <a:lnTo>
                      <a:pt x="95" y="15"/>
                    </a:lnTo>
                    <a:lnTo>
                      <a:pt x="79" y="22"/>
                    </a:lnTo>
                    <a:lnTo>
                      <a:pt x="71" y="13"/>
                    </a:lnTo>
                    <a:lnTo>
                      <a:pt x="56" y="6"/>
                    </a:lnTo>
                    <a:lnTo>
                      <a:pt x="39" y="8"/>
                    </a:lnTo>
                    <a:lnTo>
                      <a:pt x="24" y="11"/>
                    </a:lnTo>
                    <a:lnTo>
                      <a:pt x="10" y="20"/>
                    </a:lnTo>
                    <a:lnTo>
                      <a:pt x="0" y="15"/>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35" name="Freeform 43"/>
              <p:cNvSpPr>
                <a:spLocks/>
              </p:cNvSpPr>
              <p:nvPr/>
            </p:nvSpPr>
            <p:spPr bwMode="auto">
              <a:xfrm>
                <a:off x="593" y="176"/>
                <a:ext cx="17" cy="22"/>
              </a:xfrm>
              <a:custGeom>
                <a:avLst/>
                <a:gdLst/>
                <a:ahLst/>
                <a:cxnLst>
                  <a:cxn ang="0">
                    <a:pos x="3" y="2"/>
                  </a:cxn>
                  <a:cxn ang="0">
                    <a:pos x="1" y="4"/>
                  </a:cxn>
                  <a:cxn ang="0">
                    <a:pos x="0" y="21"/>
                  </a:cxn>
                  <a:cxn ang="0">
                    <a:pos x="16" y="0"/>
                  </a:cxn>
                  <a:cxn ang="0">
                    <a:pos x="3" y="2"/>
                  </a:cxn>
                </a:cxnLst>
                <a:rect l="0" t="0" r="r" b="b"/>
                <a:pathLst>
                  <a:path w="17" h="22">
                    <a:moveTo>
                      <a:pt x="3" y="2"/>
                    </a:moveTo>
                    <a:lnTo>
                      <a:pt x="1" y="4"/>
                    </a:lnTo>
                    <a:lnTo>
                      <a:pt x="0" y="21"/>
                    </a:lnTo>
                    <a:lnTo>
                      <a:pt x="16" y="0"/>
                    </a:lnTo>
                    <a:lnTo>
                      <a:pt x="3" y="2"/>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36" name="Freeform 44"/>
              <p:cNvSpPr>
                <a:spLocks/>
              </p:cNvSpPr>
              <p:nvPr/>
            </p:nvSpPr>
            <p:spPr bwMode="auto">
              <a:xfrm>
                <a:off x="465" y="129"/>
                <a:ext cx="17" cy="17"/>
              </a:xfrm>
              <a:custGeom>
                <a:avLst/>
                <a:gdLst/>
                <a:ahLst/>
                <a:cxnLst>
                  <a:cxn ang="0">
                    <a:pos x="0" y="0"/>
                  </a:cxn>
                  <a:cxn ang="0">
                    <a:pos x="10" y="0"/>
                  </a:cxn>
                  <a:cxn ang="0">
                    <a:pos x="16" y="16"/>
                  </a:cxn>
                  <a:cxn ang="0">
                    <a:pos x="3" y="16"/>
                  </a:cxn>
                </a:cxnLst>
                <a:rect l="0" t="0" r="r" b="b"/>
                <a:pathLst>
                  <a:path w="17" h="17">
                    <a:moveTo>
                      <a:pt x="0" y="0"/>
                    </a:moveTo>
                    <a:lnTo>
                      <a:pt x="10" y="0"/>
                    </a:lnTo>
                    <a:lnTo>
                      <a:pt x="16" y="16"/>
                    </a:lnTo>
                    <a:lnTo>
                      <a:pt x="3"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37" name="Line 45"/>
              <p:cNvSpPr>
                <a:spLocks noChangeShapeType="1"/>
              </p:cNvSpPr>
              <p:nvPr/>
            </p:nvSpPr>
            <p:spPr bwMode="auto">
              <a:xfrm>
                <a:off x="462" y="144"/>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38" name="Freeform 46"/>
              <p:cNvSpPr>
                <a:spLocks/>
              </p:cNvSpPr>
              <p:nvPr/>
            </p:nvSpPr>
            <p:spPr bwMode="auto">
              <a:xfrm>
                <a:off x="462" y="154"/>
                <a:ext cx="17" cy="17"/>
              </a:xfrm>
              <a:custGeom>
                <a:avLst/>
                <a:gdLst/>
                <a:ahLst/>
                <a:cxnLst>
                  <a:cxn ang="0">
                    <a:pos x="0" y="0"/>
                  </a:cxn>
                  <a:cxn ang="0">
                    <a:pos x="16" y="8"/>
                  </a:cxn>
                  <a:cxn ang="0">
                    <a:pos x="16" y="16"/>
                  </a:cxn>
                  <a:cxn ang="0">
                    <a:pos x="0" y="8"/>
                  </a:cxn>
                </a:cxnLst>
                <a:rect l="0" t="0" r="r" b="b"/>
                <a:pathLst>
                  <a:path w="17" h="17">
                    <a:moveTo>
                      <a:pt x="0" y="0"/>
                    </a:moveTo>
                    <a:lnTo>
                      <a:pt x="16" y="8"/>
                    </a:lnTo>
                    <a:lnTo>
                      <a:pt x="16" y="16"/>
                    </a:lnTo>
                    <a:lnTo>
                      <a:pt x="0"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39" name="Freeform 47"/>
              <p:cNvSpPr>
                <a:spLocks/>
              </p:cNvSpPr>
              <p:nvPr/>
            </p:nvSpPr>
            <p:spPr bwMode="auto">
              <a:xfrm>
                <a:off x="573" y="131"/>
                <a:ext cx="17" cy="17"/>
              </a:xfrm>
              <a:custGeom>
                <a:avLst/>
                <a:gdLst/>
                <a:ahLst/>
                <a:cxnLst>
                  <a:cxn ang="0">
                    <a:pos x="0" y="0"/>
                  </a:cxn>
                  <a:cxn ang="0">
                    <a:pos x="16" y="16"/>
                  </a:cxn>
                  <a:cxn ang="0">
                    <a:pos x="1" y="16"/>
                  </a:cxn>
                </a:cxnLst>
                <a:rect l="0" t="0" r="r" b="b"/>
                <a:pathLst>
                  <a:path w="17" h="17">
                    <a:moveTo>
                      <a:pt x="0" y="0"/>
                    </a:moveTo>
                    <a:lnTo>
                      <a:pt x="16" y="16"/>
                    </a:lnTo>
                    <a:lnTo>
                      <a:pt x="1"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40" name="Freeform 48"/>
              <p:cNvSpPr>
                <a:spLocks/>
              </p:cNvSpPr>
              <p:nvPr/>
            </p:nvSpPr>
            <p:spPr bwMode="auto">
              <a:xfrm>
                <a:off x="568" y="145"/>
                <a:ext cx="17" cy="17"/>
              </a:xfrm>
              <a:custGeom>
                <a:avLst/>
                <a:gdLst/>
                <a:ahLst/>
                <a:cxnLst>
                  <a:cxn ang="0">
                    <a:pos x="3" y="0"/>
                  </a:cxn>
                  <a:cxn ang="0">
                    <a:pos x="16" y="16"/>
                  </a:cxn>
                  <a:cxn ang="0">
                    <a:pos x="0" y="16"/>
                  </a:cxn>
                </a:cxnLst>
                <a:rect l="0" t="0" r="r" b="b"/>
                <a:pathLst>
                  <a:path w="17" h="17">
                    <a:moveTo>
                      <a:pt x="3" y="0"/>
                    </a:moveTo>
                    <a:lnTo>
                      <a:pt x="16" y="16"/>
                    </a:lnTo>
                    <a:lnTo>
                      <a:pt x="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41" name="Line 49"/>
              <p:cNvSpPr>
                <a:spLocks noChangeShapeType="1"/>
              </p:cNvSpPr>
              <p:nvPr/>
            </p:nvSpPr>
            <p:spPr bwMode="auto">
              <a:xfrm>
                <a:off x="579" y="146"/>
                <a:ext cx="1"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42" name="Freeform 50"/>
              <p:cNvSpPr>
                <a:spLocks/>
              </p:cNvSpPr>
              <p:nvPr/>
            </p:nvSpPr>
            <p:spPr bwMode="auto">
              <a:xfrm>
                <a:off x="559" y="149"/>
                <a:ext cx="21" cy="17"/>
              </a:xfrm>
              <a:custGeom>
                <a:avLst/>
                <a:gdLst/>
                <a:ahLst/>
                <a:cxnLst>
                  <a:cxn ang="0">
                    <a:pos x="0" y="9"/>
                  </a:cxn>
                  <a:cxn ang="0">
                    <a:pos x="9" y="0"/>
                  </a:cxn>
                  <a:cxn ang="0">
                    <a:pos x="16" y="3"/>
                  </a:cxn>
                  <a:cxn ang="0">
                    <a:pos x="20" y="16"/>
                  </a:cxn>
                  <a:cxn ang="0">
                    <a:pos x="11" y="8"/>
                  </a:cxn>
                  <a:cxn ang="0">
                    <a:pos x="7" y="9"/>
                  </a:cxn>
                  <a:cxn ang="0">
                    <a:pos x="0" y="9"/>
                  </a:cxn>
                </a:cxnLst>
                <a:rect l="0" t="0" r="r" b="b"/>
                <a:pathLst>
                  <a:path w="21" h="17">
                    <a:moveTo>
                      <a:pt x="0" y="9"/>
                    </a:moveTo>
                    <a:lnTo>
                      <a:pt x="9" y="0"/>
                    </a:lnTo>
                    <a:lnTo>
                      <a:pt x="16" y="3"/>
                    </a:lnTo>
                    <a:lnTo>
                      <a:pt x="20" y="16"/>
                    </a:lnTo>
                    <a:lnTo>
                      <a:pt x="11" y="8"/>
                    </a:lnTo>
                    <a:lnTo>
                      <a:pt x="7" y="9"/>
                    </a:lnTo>
                    <a:lnTo>
                      <a:pt x="0" y="9"/>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43" name="Freeform 51"/>
              <p:cNvSpPr>
                <a:spLocks/>
              </p:cNvSpPr>
              <p:nvPr/>
            </p:nvSpPr>
            <p:spPr bwMode="auto">
              <a:xfrm>
                <a:off x="197" y="231"/>
                <a:ext cx="26" cy="123"/>
              </a:xfrm>
              <a:custGeom>
                <a:avLst/>
                <a:gdLst/>
                <a:ahLst/>
                <a:cxnLst>
                  <a:cxn ang="0">
                    <a:pos x="14" y="118"/>
                  </a:cxn>
                  <a:cxn ang="0">
                    <a:pos x="9" y="85"/>
                  </a:cxn>
                  <a:cxn ang="0">
                    <a:pos x="11" y="71"/>
                  </a:cxn>
                  <a:cxn ang="0">
                    <a:pos x="14" y="62"/>
                  </a:cxn>
                  <a:cxn ang="0">
                    <a:pos x="0" y="0"/>
                  </a:cxn>
                  <a:cxn ang="0">
                    <a:pos x="5" y="0"/>
                  </a:cxn>
                  <a:cxn ang="0">
                    <a:pos x="17" y="57"/>
                  </a:cxn>
                  <a:cxn ang="0">
                    <a:pos x="25" y="41"/>
                  </a:cxn>
                  <a:cxn ang="0">
                    <a:pos x="25" y="48"/>
                  </a:cxn>
                  <a:cxn ang="0">
                    <a:pos x="14" y="74"/>
                  </a:cxn>
                  <a:cxn ang="0">
                    <a:pos x="13" y="85"/>
                  </a:cxn>
                  <a:cxn ang="0">
                    <a:pos x="17" y="122"/>
                  </a:cxn>
                </a:cxnLst>
                <a:rect l="0" t="0" r="r" b="b"/>
                <a:pathLst>
                  <a:path w="26" h="123">
                    <a:moveTo>
                      <a:pt x="14" y="118"/>
                    </a:moveTo>
                    <a:lnTo>
                      <a:pt x="9" y="85"/>
                    </a:lnTo>
                    <a:lnTo>
                      <a:pt x="11" y="71"/>
                    </a:lnTo>
                    <a:lnTo>
                      <a:pt x="14" y="62"/>
                    </a:lnTo>
                    <a:lnTo>
                      <a:pt x="0" y="0"/>
                    </a:lnTo>
                    <a:lnTo>
                      <a:pt x="5" y="0"/>
                    </a:lnTo>
                    <a:lnTo>
                      <a:pt x="17" y="57"/>
                    </a:lnTo>
                    <a:lnTo>
                      <a:pt x="25" y="41"/>
                    </a:lnTo>
                    <a:lnTo>
                      <a:pt x="25" y="48"/>
                    </a:lnTo>
                    <a:lnTo>
                      <a:pt x="14" y="74"/>
                    </a:lnTo>
                    <a:lnTo>
                      <a:pt x="13" y="85"/>
                    </a:lnTo>
                    <a:lnTo>
                      <a:pt x="17" y="1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44" name="Freeform 52"/>
              <p:cNvSpPr>
                <a:spLocks/>
              </p:cNvSpPr>
              <p:nvPr/>
            </p:nvSpPr>
            <p:spPr bwMode="auto">
              <a:xfrm>
                <a:off x="162" y="248"/>
                <a:ext cx="42" cy="17"/>
              </a:xfrm>
              <a:custGeom>
                <a:avLst/>
                <a:gdLst/>
                <a:ahLst/>
                <a:cxnLst>
                  <a:cxn ang="0">
                    <a:pos x="41" y="0"/>
                  </a:cxn>
                  <a:cxn ang="0">
                    <a:pos x="1" y="7"/>
                  </a:cxn>
                  <a:cxn ang="0">
                    <a:pos x="0" y="16"/>
                  </a:cxn>
                  <a:cxn ang="0">
                    <a:pos x="41" y="8"/>
                  </a:cxn>
                </a:cxnLst>
                <a:rect l="0" t="0" r="r" b="b"/>
                <a:pathLst>
                  <a:path w="42" h="17">
                    <a:moveTo>
                      <a:pt x="41" y="0"/>
                    </a:moveTo>
                    <a:lnTo>
                      <a:pt x="1" y="7"/>
                    </a:lnTo>
                    <a:lnTo>
                      <a:pt x="0" y="16"/>
                    </a:lnTo>
                    <a:lnTo>
                      <a:pt x="41"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45" name="Freeform 53"/>
              <p:cNvSpPr>
                <a:spLocks/>
              </p:cNvSpPr>
              <p:nvPr/>
            </p:nvSpPr>
            <p:spPr bwMode="auto">
              <a:xfrm>
                <a:off x="727" y="450"/>
                <a:ext cx="29" cy="33"/>
              </a:xfrm>
              <a:custGeom>
                <a:avLst/>
                <a:gdLst/>
                <a:ahLst/>
                <a:cxnLst>
                  <a:cxn ang="0">
                    <a:pos x="3" y="0"/>
                  </a:cxn>
                  <a:cxn ang="0">
                    <a:pos x="0" y="14"/>
                  </a:cxn>
                  <a:cxn ang="0">
                    <a:pos x="7" y="30"/>
                  </a:cxn>
                  <a:cxn ang="0">
                    <a:pos x="11" y="32"/>
                  </a:cxn>
                  <a:cxn ang="0">
                    <a:pos x="16" y="32"/>
                  </a:cxn>
                  <a:cxn ang="0">
                    <a:pos x="19" y="26"/>
                  </a:cxn>
                  <a:cxn ang="0">
                    <a:pos x="28" y="9"/>
                  </a:cxn>
                  <a:cxn ang="0">
                    <a:pos x="17" y="23"/>
                  </a:cxn>
                  <a:cxn ang="0">
                    <a:pos x="8" y="14"/>
                  </a:cxn>
                  <a:cxn ang="0">
                    <a:pos x="3" y="0"/>
                  </a:cxn>
                </a:cxnLst>
                <a:rect l="0" t="0" r="r" b="b"/>
                <a:pathLst>
                  <a:path w="29" h="33">
                    <a:moveTo>
                      <a:pt x="3" y="0"/>
                    </a:moveTo>
                    <a:lnTo>
                      <a:pt x="0" y="14"/>
                    </a:lnTo>
                    <a:lnTo>
                      <a:pt x="7" y="30"/>
                    </a:lnTo>
                    <a:lnTo>
                      <a:pt x="11" y="32"/>
                    </a:lnTo>
                    <a:lnTo>
                      <a:pt x="16" y="32"/>
                    </a:lnTo>
                    <a:lnTo>
                      <a:pt x="19" y="26"/>
                    </a:lnTo>
                    <a:lnTo>
                      <a:pt x="28" y="9"/>
                    </a:lnTo>
                    <a:lnTo>
                      <a:pt x="17" y="23"/>
                    </a:lnTo>
                    <a:lnTo>
                      <a:pt x="8" y="14"/>
                    </a:lnTo>
                    <a:lnTo>
                      <a:pt x="3"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46" name="Freeform 54"/>
              <p:cNvSpPr>
                <a:spLocks/>
              </p:cNvSpPr>
              <p:nvPr/>
            </p:nvSpPr>
            <p:spPr bwMode="auto">
              <a:xfrm>
                <a:off x="404" y="241"/>
                <a:ext cx="56" cy="182"/>
              </a:xfrm>
              <a:custGeom>
                <a:avLst/>
                <a:gdLst/>
                <a:ahLst/>
                <a:cxnLst>
                  <a:cxn ang="0">
                    <a:pos x="8" y="21"/>
                  </a:cxn>
                  <a:cxn ang="0">
                    <a:pos x="16" y="0"/>
                  </a:cxn>
                  <a:cxn ang="0">
                    <a:pos x="33" y="24"/>
                  </a:cxn>
                  <a:cxn ang="0">
                    <a:pos x="48" y="51"/>
                  </a:cxn>
                  <a:cxn ang="0">
                    <a:pos x="55" y="74"/>
                  </a:cxn>
                  <a:cxn ang="0">
                    <a:pos x="44" y="60"/>
                  </a:cxn>
                  <a:cxn ang="0">
                    <a:pos x="33" y="46"/>
                  </a:cxn>
                  <a:cxn ang="0">
                    <a:pos x="19" y="39"/>
                  </a:cxn>
                  <a:cxn ang="0">
                    <a:pos x="14" y="44"/>
                  </a:cxn>
                  <a:cxn ang="0">
                    <a:pos x="13" y="70"/>
                  </a:cxn>
                  <a:cxn ang="0">
                    <a:pos x="16" y="107"/>
                  </a:cxn>
                  <a:cxn ang="0">
                    <a:pos x="24" y="151"/>
                  </a:cxn>
                  <a:cxn ang="0">
                    <a:pos x="24" y="181"/>
                  </a:cxn>
                  <a:cxn ang="0">
                    <a:pos x="18" y="149"/>
                  </a:cxn>
                  <a:cxn ang="0">
                    <a:pos x="13" y="123"/>
                  </a:cxn>
                  <a:cxn ang="0">
                    <a:pos x="8" y="95"/>
                  </a:cxn>
                  <a:cxn ang="0">
                    <a:pos x="7" y="62"/>
                  </a:cxn>
                  <a:cxn ang="0">
                    <a:pos x="0" y="39"/>
                  </a:cxn>
                  <a:cxn ang="0">
                    <a:pos x="8" y="27"/>
                  </a:cxn>
                  <a:cxn ang="0">
                    <a:pos x="8" y="21"/>
                  </a:cxn>
                </a:cxnLst>
                <a:rect l="0" t="0" r="r" b="b"/>
                <a:pathLst>
                  <a:path w="56" h="182">
                    <a:moveTo>
                      <a:pt x="8" y="21"/>
                    </a:moveTo>
                    <a:lnTo>
                      <a:pt x="16" y="0"/>
                    </a:lnTo>
                    <a:lnTo>
                      <a:pt x="33" y="24"/>
                    </a:lnTo>
                    <a:lnTo>
                      <a:pt x="48" y="51"/>
                    </a:lnTo>
                    <a:lnTo>
                      <a:pt x="55" y="74"/>
                    </a:lnTo>
                    <a:lnTo>
                      <a:pt x="44" y="60"/>
                    </a:lnTo>
                    <a:lnTo>
                      <a:pt x="33" y="46"/>
                    </a:lnTo>
                    <a:lnTo>
                      <a:pt x="19" y="39"/>
                    </a:lnTo>
                    <a:lnTo>
                      <a:pt x="14" y="44"/>
                    </a:lnTo>
                    <a:lnTo>
                      <a:pt x="13" y="70"/>
                    </a:lnTo>
                    <a:lnTo>
                      <a:pt x="16" y="107"/>
                    </a:lnTo>
                    <a:lnTo>
                      <a:pt x="24" y="151"/>
                    </a:lnTo>
                    <a:lnTo>
                      <a:pt x="24" y="181"/>
                    </a:lnTo>
                    <a:lnTo>
                      <a:pt x="18" y="149"/>
                    </a:lnTo>
                    <a:lnTo>
                      <a:pt x="13" y="123"/>
                    </a:lnTo>
                    <a:lnTo>
                      <a:pt x="8" y="95"/>
                    </a:lnTo>
                    <a:lnTo>
                      <a:pt x="7" y="62"/>
                    </a:lnTo>
                    <a:lnTo>
                      <a:pt x="0" y="39"/>
                    </a:lnTo>
                    <a:lnTo>
                      <a:pt x="8" y="27"/>
                    </a:lnTo>
                    <a:lnTo>
                      <a:pt x="8" y="2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47" name="Freeform 55"/>
              <p:cNvSpPr>
                <a:spLocks/>
              </p:cNvSpPr>
              <p:nvPr/>
            </p:nvSpPr>
            <p:spPr bwMode="auto">
              <a:xfrm>
                <a:off x="439" y="354"/>
                <a:ext cx="36" cy="56"/>
              </a:xfrm>
              <a:custGeom>
                <a:avLst/>
                <a:gdLst/>
                <a:ahLst/>
                <a:cxnLst>
                  <a:cxn ang="0">
                    <a:pos x="0" y="55"/>
                  </a:cxn>
                  <a:cxn ang="0">
                    <a:pos x="14" y="23"/>
                  </a:cxn>
                  <a:cxn ang="0">
                    <a:pos x="35" y="0"/>
                  </a:cxn>
                  <a:cxn ang="0">
                    <a:pos x="22" y="21"/>
                  </a:cxn>
                  <a:cxn ang="0">
                    <a:pos x="7" y="44"/>
                  </a:cxn>
                  <a:cxn ang="0">
                    <a:pos x="0" y="55"/>
                  </a:cxn>
                </a:cxnLst>
                <a:rect l="0" t="0" r="r" b="b"/>
                <a:pathLst>
                  <a:path w="36" h="56">
                    <a:moveTo>
                      <a:pt x="0" y="55"/>
                    </a:moveTo>
                    <a:lnTo>
                      <a:pt x="14" y="23"/>
                    </a:lnTo>
                    <a:lnTo>
                      <a:pt x="35" y="0"/>
                    </a:lnTo>
                    <a:lnTo>
                      <a:pt x="22" y="21"/>
                    </a:lnTo>
                    <a:lnTo>
                      <a:pt x="7" y="44"/>
                    </a:lnTo>
                    <a:lnTo>
                      <a:pt x="0" y="55"/>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48" name="Freeform 56"/>
              <p:cNvSpPr>
                <a:spLocks/>
              </p:cNvSpPr>
              <p:nvPr/>
            </p:nvSpPr>
            <p:spPr bwMode="auto">
              <a:xfrm>
                <a:off x="826" y="372"/>
                <a:ext cx="17" cy="93"/>
              </a:xfrm>
              <a:custGeom>
                <a:avLst/>
                <a:gdLst/>
                <a:ahLst/>
                <a:cxnLst>
                  <a:cxn ang="0">
                    <a:pos x="0" y="0"/>
                  </a:cxn>
                  <a:cxn ang="0">
                    <a:pos x="9" y="23"/>
                  </a:cxn>
                  <a:cxn ang="0">
                    <a:pos x="13" y="48"/>
                  </a:cxn>
                  <a:cxn ang="0">
                    <a:pos x="8" y="73"/>
                  </a:cxn>
                  <a:cxn ang="0">
                    <a:pos x="3" y="92"/>
                  </a:cxn>
                  <a:cxn ang="0">
                    <a:pos x="16" y="60"/>
                  </a:cxn>
                  <a:cxn ang="0">
                    <a:pos x="16" y="29"/>
                  </a:cxn>
                  <a:cxn ang="0">
                    <a:pos x="9" y="14"/>
                  </a:cxn>
                  <a:cxn ang="0">
                    <a:pos x="0" y="0"/>
                  </a:cxn>
                </a:cxnLst>
                <a:rect l="0" t="0" r="r" b="b"/>
                <a:pathLst>
                  <a:path w="17" h="93">
                    <a:moveTo>
                      <a:pt x="0" y="0"/>
                    </a:moveTo>
                    <a:lnTo>
                      <a:pt x="9" y="23"/>
                    </a:lnTo>
                    <a:lnTo>
                      <a:pt x="13" y="48"/>
                    </a:lnTo>
                    <a:lnTo>
                      <a:pt x="8" y="73"/>
                    </a:lnTo>
                    <a:lnTo>
                      <a:pt x="3" y="92"/>
                    </a:lnTo>
                    <a:lnTo>
                      <a:pt x="16" y="60"/>
                    </a:lnTo>
                    <a:lnTo>
                      <a:pt x="16" y="29"/>
                    </a:lnTo>
                    <a:lnTo>
                      <a:pt x="9"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49" name="Freeform 57"/>
              <p:cNvSpPr>
                <a:spLocks/>
              </p:cNvSpPr>
              <p:nvPr/>
            </p:nvSpPr>
            <p:spPr bwMode="auto">
              <a:xfrm>
                <a:off x="299" y="316"/>
                <a:ext cx="65" cy="59"/>
              </a:xfrm>
              <a:custGeom>
                <a:avLst/>
                <a:gdLst/>
                <a:ahLst/>
                <a:cxnLst>
                  <a:cxn ang="0">
                    <a:pos x="0" y="58"/>
                  </a:cxn>
                  <a:cxn ang="0">
                    <a:pos x="25" y="39"/>
                  </a:cxn>
                  <a:cxn ang="0">
                    <a:pos x="43" y="24"/>
                  </a:cxn>
                  <a:cxn ang="0">
                    <a:pos x="64" y="0"/>
                  </a:cxn>
                  <a:cxn ang="0">
                    <a:pos x="49" y="24"/>
                  </a:cxn>
                  <a:cxn ang="0">
                    <a:pos x="34" y="37"/>
                  </a:cxn>
                  <a:cxn ang="0">
                    <a:pos x="23" y="49"/>
                  </a:cxn>
                  <a:cxn ang="0">
                    <a:pos x="0" y="58"/>
                  </a:cxn>
                </a:cxnLst>
                <a:rect l="0" t="0" r="r" b="b"/>
                <a:pathLst>
                  <a:path w="65" h="59">
                    <a:moveTo>
                      <a:pt x="0" y="58"/>
                    </a:moveTo>
                    <a:lnTo>
                      <a:pt x="25" y="39"/>
                    </a:lnTo>
                    <a:lnTo>
                      <a:pt x="43" y="24"/>
                    </a:lnTo>
                    <a:lnTo>
                      <a:pt x="64" y="0"/>
                    </a:lnTo>
                    <a:lnTo>
                      <a:pt x="49" y="24"/>
                    </a:lnTo>
                    <a:lnTo>
                      <a:pt x="34" y="37"/>
                    </a:lnTo>
                    <a:lnTo>
                      <a:pt x="23" y="49"/>
                    </a:lnTo>
                    <a:lnTo>
                      <a:pt x="0" y="5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0" name="Freeform 58"/>
              <p:cNvSpPr>
                <a:spLocks/>
              </p:cNvSpPr>
              <p:nvPr/>
            </p:nvSpPr>
            <p:spPr bwMode="auto">
              <a:xfrm>
                <a:off x="310" y="363"/>
                <a:ext cx="41" cy="54"/>
              </a:xfrm>
              <a:custGeom>
                <a:avLst/>
                <a:gdLst/>
                <a:ahLst/>
                <a:cxnLst>
                  <a:cxn ang="0">
                    <a:pos x="8" y="53"/>
                  </a:cxn>
                  <a:cxn ang="0">
                    <a:pos x="0" y="44"/>
                  </a:cxn>
                  <a:cxn ang="0">
                    <a:pos x="0" y="32"/>
                  </a:cxn>
                  <a:cxn ang="0">
                    <a:pos x="24" y="9"/>
                  </a:cxn>
                  <a:cxn ang="0">
                    <a:pos x="40" y="0"/>
                  </a:cxn>
                  <a:cxn ang="0">
                    <a:pos x="26" y="12"/>
                  </a:cxn>
                  <a:cxn ang="0">
                    <a:pos x="16" y="23"/>
                  </a:cxn>
                  <a:cxn ang="0">
                    <a:pos x="7" y="35"/>
                  </a:cxn>
                  <a:cxn ang="0">
                    <a:pos x="7" y="41"/>
                  </a:cxn>
                  <a:cxn ang="0">
                    <a:pos x="8" y="53"/>
                  </a:cxn>
                </a:cxnLst>
                <a:rect l="0" t="0" r="r" b="b"/>
                <a:pathLst>
                  <a:path w="41" h="54">
                    <a:moveTo>
                      <a:pt x="8" y="53"/>
                    </a:moveTo>
                    <a:lnTo>
                      <a:pt x="0" y="44"/>
                    </a:lnTo>
                    <a:lnTo>
                      <a:pt x="0" y="32"/>
                    </a:lnTo>
                    <a:lnTo>
                      <a:pt x="24" y="9"/>
                    </a:lnTo>
                    <a:lnTo>
                      <a:pt x="40" y="0"/>
                    </a:lnTo>
                    <a:lnTo>
                      <a:pt x="26" y="12"/>
                    </a:lnTo>
                    <a:lnTo>
                      <a:pt x="16" y="23"/>
                    </a:lnTo>
                    <a:lnTo>
                      <a:pt x="7" y="35"/>
                    </a:lnTo>
                    <a:lnTo>
                      <a:pt x="7" y="41"/>
                    </a:lnTo>
                    <a:lnTo>
                      <a:pt x="8" y="5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1" name="Freeform 59"/>
              <p:cNvSpPr>
                <a:spLocks/>
              </p:cNvSpPr>
              <p:nvPr/>
            </p:nvSpPr>
            <p:spPr bwMode="auto">
              <a:xfrm>
                <a:off x="694" y="383"/>
                <a:ext cx="30" cy="77"/>
              </a:xfrm>
              <a:custGeom>
                <a:avLst/>
                <a:gdLst/>
                <a:ahLst/>
                <a:cxnLst>
                  <a:cxn ang="0">
                    <a:pos x="3" y="76"/>
                  </a:cxn>
                  <a:cxn ang="0">
                    <a:pos x="0" y="60"/>
                  </a:cxn>
                  <a:cxn ang="0">
                    <a:pos x="0" y="51"/>
                  </a:cxn>
                  <a:cxn ang="0">
                    <a:pos x="6" y="40"/>
                  </a:cxn>
                  <a:cxn ang="0">
                    <a:pos x="22" y="19"/>
                  </a:cxn>
                  <a:cxn ang="0">
                    <a:pos x="22" y="9"/>
                  </a:cxn>
                  <a:cxn ang="0">
                    <a:pos x="15" y="0"/>
                  </a:cxn>
                  <a:cxn ang="0">
                    <a:pos x="26" y="9"/>
                  </a:cxn>
                  <a:cxn ang="0">
                    <a:pos x="29" y="16"/>
                  </a:cxn>
                  <a:cxn ang="0">
                    <a:pos x="19" y="29"/>
                  </a:cxn>
                  <a:cxn ang="0">
                    <a:pos x="8" y="42"/>
                  </a:cxn>
                  <a:cxn ang="0">
                    <a:pos x="6" y="48"/>
                  </a:cxn>
                  <a:cxn ang="0">
                    <a:pos x="5" y="55"/>
                  </a:cxn>
                  <a:cxn ang="0">
                    <a:pos x="3" y="76"/>
                  </a:cxn>
                </a:cxnLst>
                <a:rect l="0" t="0" r="r" b="b"/>
                <a:pathLst>
                  <a:path w="30" h="77">
                    <a:moveTo>
                      <a:pt x="3" y="76"/>
                    </a:moveTo>
                    <a:lnTo>
                      <a:pt x="0" y="60"/>
                    </a:lnTo>
                    <a:lnTo>
                      <a:pt x="0" y="51"/>
                    </a:lnTo>
                    <a:lnTo>
                      <a:pt x="6" y="40"/>
                    </a:lnTo>
                    <a:lnTo>
                      <a:pt x="22" y="19"/>
                    </a:lnTo>
                    <a:lnTo>
                      <a:pt x="22" y="9"/>
                    </a:lnTo>
                    <a:lnTo>
                      <a:pt x="15" y="0"/>
                    </a:lnTo>
                    <a:lnTo>
                      <a:pt x="26" y="9"/>
                    </a:lnTo>
                    <a:lnTo>
                      <a:pt x="29" y="16"/>
                    </a:lnTo>
                    <a:lnTo>
                      <a:pt x="19" y="29"/>
                    </a:lnTo>
                    <a:lnTo>
                      <a:pt x="8" y="42"/>
                    </a:lnTo>
                    <a:lnTo>
                      <a:pt x="6" y="48"/>
                    </a:lnTo>
                    <a:lnTo>
                      <a:pt x="5" y="55"/>
                    </a:lnTo>
                    <a:lnTo>
                      <a:pt x="3" y="7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2" name="Freeform 60"/>
              <p:cNvSpPr>
                <a:spLocks/>
              </p:cNvSpPr>
              <p:nvPr/>
            </p:nvSpPr>
            <p:spPr bwMode="auto">
              <a:xfrm>
                <a:off x="441" y="435"/>
                <a:ext cx="64" cy="41"/>
              </a:xfrm>
              <a:custGeom>
                <a:avLst/>
                <a:gdLst/>
                <a:ahLst/>
                <a:cxnLst>
                  <a:cxn ang="0">
                    <a:pos x="14" y="40"/>
                  </a:cxn>
                  <a:cxn ang="0">
                    <a:pos x="0" y="26"/>
                  </a:cxn>
                  <a:cxn ang="0">
                    <a:pos x="0" y="9"/>
                  </a:cxn>
                  <a:cxn ang="0">
                    <a:pos x="10" y="0"/>
                  </a:cxn>
                  <a:cxn ang="0">
                    <a:pos x="30" y="0"/>
                  </a:cxn>
                  <a:cxn ang="0">
                    <a:pos x="44" y="9"/>
                  </a:cxn>
                  <a:cxn ang="0">
                    <a:pos x="63" y="9"/>
                  </a:cxn>
                  <a:cxn ang="0">
                    <a:pos x="32" y="17"/>
                  </a:cxn>
                  <a:cxn ang="0">
                    <a:pos x="17" y="11"/>
                  </a:cxn>
                  <a:cxn ang="0">
                    <a:pos x="12" y="23"/>
                  </a:cxn>
                  <a:cxn ang="0">
                    <a:pos x="16" y="36"/>
                  </a:cxn>
                  <a:cxn ang="0">
                    <a:pos x="14" y="40"/>
                  </a:cxn>
                </a:cxnLst>
                <a:rect l="0" t="0" r="r" b="b"/>
                <a:pathLst>
                  <a:path w="64" h="41">
                    <a:moveTo>
                      <a:pt x="14" y="40"/>
                    </a:moveTo>
                    <a:lnTo>
                      <a:pt x="0" y="26"/>
                    </a:lnTo>
                    <a:lnTo>
                      <a:pt x="0" y="9"/>
                    </a:lnTo>
                    <a:lnTo>
                      <a:pt x="10" y="0"/>
                    </a:lnTo>
                    <a:lnTo>
                      <a:pt x="30" y="0"/>
                    </a:lnTo>
                    <a:lnTo>
                      <a:pt x="44" y="9"/>
                    </a:lnTo>
                    <a:lnTo>
                      <a:pt x="63" y="9"/>
                    </a:lnTo>
                    <a:lnTo>
                      <a:pt x="32" y="17"/>
                    </a:lnTo>
                    <a:lnTo>
                      <a:pt x="17" y="11"/>
                    </a:lnTo>
                    <a:lnTo>
                      <a:pt x="12" y="23"/>
                    </a:lnTo>
                    <a:lnTo>
                      <a:pt x="16" y="36"/>
                    </a:lnTo>
                    <a:lnTo>
                      <a:pt x="14" y="4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3" name="Freeform 61"/>
              <p:cNvSpPr>
                <a:spLocks/>
              </p:cNvSpPr>
              <p:nvPr/>
            </p:nvSpPr>
            <p:spPr bwMode="auto">
              <a:xfrm>
                <a:off x="389" y="477"/>
                <a:ext cx="58" cy="18"/>
              </a:xfrm>
              <a:custGeom>
                <a:avLst/>
                <a:gdLst/>
                <a:ahLst/>
                <a:cxnLst>
                  <a:cxn ang="0">
                    <a:pos x="0" y="17"/>
                  </a:cxn>
                  <a:cxn ang="0">
                    <a:pos x="29" y="4"/>
                  </a:cxn>
                  <a:cxn ang="0">
                    <a:pos x="57" y="0"/>
                  </a:cxn>
                  <a:cxn ang="0">
                    <a:pos x="32" y="9"/>
                  </a:cxn>
                  <a:cxn ang="0">
                    <a:pos x="0" y="17"/>
                  </a:cxn>
                </a:cxnLst>
                <a:rect l="0" t="0" r="r" b="b"/>
                <a:pathLst>
                  <a:path w="58" h="18">
                    <a:moveTo>
                      <a:pt x="0" y="17"/>
                    </a:moveTo>
                    <a:lnTo>
                      <a:pt x="29" y="4"/>
                    </a:lnTo>
                    <a:lnTo>
                      <a:pt x="57" y="0"/>
                    </a:lnTo>
                    <a:lnTo>
                      <a:pt x="32" y="9"/>
                    </a:lnTo>
                    <a:lnTo>
                      <a:pt x="0" y="17"/>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54" name="Freeform 62"/>
              <p:cNvSpPr>
                <a:spLocks/>
              </p:cNvSpPr>
              <p:nvPr/>
            </p:nvSpPr>
            <p:spPr bwMode="auto">
              <a:xfrm>
                <a:off x="364" y="511"/>
                <a:ext cx="17" cy="56"/>
              </a:xfrm>
              <a:custGeom>
                <a:avLst/>
                <a:gdLst/>
                <a:ahLst/>
                <a:cxnLst>
                  <a:cxn ang="0">
                    <a:pos x="0" y="0"/>
                  </a:cxn>
                  <a:cxn ang="0">
                    <a:pos x="12" y="46"/>
                  </a:cxn>
                  <a:cxn ang="0">
                    <a:pos x="12" y="55"/>
                  </a:cxn>
                  <a:cxn ang="0">
                    <a:pos x="16" y="36"/>
                  </a:cxn>
                  <a:cxn ang="0">
                    <a:pos x="0" y="0"/>
                  </a:cxn>
                </a:cxnLst>
                <a:rect l="0" t="0" r="r" b="b"/>
                <a:pathLst>
                  <a:path w="17" h="56">
                    <a:moveTo>
                      <a:pt x="0" y="0"/>
                    </a:moveTo>
                    <a:lnTo>
                      <a:pt x="12" y="46"/>
                    </a:lnTo>
                    <a:lnTo>
                      <a:pt x="12" y="55"/>
                    </a:lnTo>
                    <a:lnTo>
                      <a:pt x="16" y="3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5" name="Freeform 63"/>
              <p:cNvSpPr>
                <a:spLocks/>
              </p:cNvSpPr>
              <p:nvPr/>
            </p:nvSpPr>
            <p:spPr bwMode="auto">
              <a:xfrm>
                <a:off x="790" y="558"/>
                <a:ext cx="17" cy="38"/>
              </a:xfrm>
              <a:custGeom>
                <a:avLst/>
                <a:gdLst/>
                <a:ahLst/>
                <a:cxnLst>
                  <a:cxn ang="0">
                    <a:pos x="0" y="0"/>
                  </a:cxn>
                  <a:cxn ang="0">
                    <a:pos x="9" y="37"/>
                  </a:cxn>
                  <a:cxn ang="0">
                    <a:pos x="16" y="11"/>
                  </a:cxn>
                  <a:cxn ang="0">
                    <a:pos x="0" y="0"/>
                  </a:cxn>
                </a:cxnLst>
                <a:rect l="0" t="0" r="r" b="b"/>
                <a:pathLst>
                  <a:path w="17" h="38">
                    <a:moveTo>
                      <a:pt x="0" y="0"/>
                    </a:moveTo>
                    <a:lnTo>
                      <a:pt x="9" y="37"/>
                    </a:lnTo>
                    <a:lnTo>
                      <a:pt x="16" y="11"/>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56" name="Freeform 64"/>
              <p:cNvSpPr>
                <a:spLocks/>
              </p:cNvSpPr>
              <p:nvPr/>
            </p:nvSpPr>
            <p:spPr bwMode="auto">
              <a:xfrm>
                <a:off x="726" y="329"/>
                <a:ext cx="70" cy="22"/>
              </a:xfrm>
              <a:custGeom>
                <a:avLst/>
                <a:gdLst/>
                <a:ahLst/>
                <a:cxnLst>
                  <a:cxn ang="0">
                    <a:pos x="0" y="0"/>
                  </a:cxn>
                  <a:cxn ang="0">
                    <a:pos x="40" y="8"/>
                  </a:cxn>
                  <a:cxn ang="0">
                    <a:pos x="69" y="21"/>
                  </a:cxn>
                  <a:cxn ang="0">
                    <a:pos x="37" y="14"/>
                  </a:cxn>
                  <a:cxn ang="0">
                    <a:pos x="0" y="0"/>
                  </a:cxn>
                </a:cxnLst>
                <a:rect l="0" t="0" r="r" b="b"/>
                <a:pathLst>
                  <a:path w="70" h="22">
                    <a:moveTo>
                      <a:pt x="0" y="0"/>
                    </a:moveTo>
                    <a:lnTo>
                      <a:pt x="40" y="8"/>
                    </a:lnTo>
                    <a:lnTo>
                      <a:pt x="69" y="21"/>
                    </a:lnTo>
                    <a:lnTo>
                      <a:pt x="37" y="14"/>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57" name="Freeform 65"/>
              <p:cNvSpPr>
                <a:spLocks/>
              </p:cNvSpPr>
              <p:nvPr/>
            </p:nvSpPr>
            <p:spPr bwMode="auto">
              <a:xfrm>
                <a:off x="218" y="248"/>
                <a:ext cx="32" cy="46"/>
              </a:xfrm>
              <a:custGeom>
                <a:avLst/>
                <a:gdLst/>
                <a:ahLst/>
                <a:cxnLst>
                  <a:cxn ang="0">
                    <a:pos x="21" y="45"/>
                  </a:cxn>
                  <a:cxn ang="0">
                    <a:pos x="24" y="32"/>
                  </a:cxn>
                  <a:cxn ang="0">
                    <a:pos x="21" y="17"/>
                  </a:cxn>
                  <a:cxn ang="0">
                    <a:pos x="10" y="4"/>
                  </a:cxn>
                  <a:cxn ang="0">
                    <a:pos x="0" y="0"/>
                  </a:cxn>
                  <a:cxn ang="0">
                    <a:pos x="26" y="14"/>
                  </a:cxn>
                  <a:cxn ang="0">
                    <a:pos x="31" y="23"/>
                  </a:cxn>
                  <a:cxn ang="0">
                    <a:pos x="31" y="32"/>
                  </a:cxn>
                  <a:cxn ang="0">
                    <a:pos x="21" y="45"/>
                  </a:cxn>
                </a:cxnLst>
                <a:rect l="0" t="0" r="r" b="b"/>
                <a:pathLst>
                  <a:path w="32" h="46">
                    <a:moveTo>
                      <a:pt x="21" y="45"/>
                    </a:moveTo>
                    <a:lnTo>
                      <a:pt x="24" y="32"/>
                    </a:lnTo>
                    <a:lnTo>
                      <a:pt x="21" y="17"/>
                    </a:lnTo>
                    <a:lnTo>
                      <a:pt x="10" y="4"/>
                    </a:lnTo>
                    <a:lnTo>
                      <a:pt x="0" y="0"/>
                    </a:lnTo>
                    <a:lnTo>
                      <a:pt x="26" y="14"/>
                    </a:lnTo>
                    <a:lnTo>
                      <a:pt x="31" y="23"/>
                    </a:lnTo>
                    <a:lnTo>
                      <a:pt x="31" y="32"/>
                    </a:lnTo>
                    <a:lnTo>
                      <a:pt x="21" y="4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8" name="Freeform 66"/>
              <p:cNvSpPr>
                <a:spLocks/>
              </p:cNvSpPr>
              <p:nvPr/>
            </p:nvSpPr>
            <p:spPr bwMode="auto">
              <a:xfrm>
                <a:off x="222" y="243"/>
                <a:ext cx="61" cy="23"/>
              </a:xfrm>
              <a:custGeom>
                <a:avLst/>
                <a:gdLst/>
                <a:ahLst/>
                <a:cxnLst>
                  <a:cxn ang="0">
                    <a:pos x="0" y="4"/>
                  </a:cxn>
                  <a:cxn ang="0">
                    <a:pos x="26" y="6"/>
                  </a:cxn>
                  <a:cxn ang="0">
                    <a:pos x="43" y="13"/>
                  </a:cxn>
                  <a:cxn ang="0">
                    <a:pos x="60" y="22"/>
                  </a:cxn>
                  <a:cxn ang="0">
                    <a:pos x="44" y="8"/>
                  </a:cxn>
                  <a:cxn ang="0">
                    <a:pos x="30" y="2"/>
                  </a:cxn>
                  <a:cxn ang="0">
                    <a:pos x="17" y="0"/>
                  </a:cxn>
                  <a:cxn ang="0">
                    <a:pos x="0" y="4"/>
                  </a:cxn>
                </a:cxnLst>
                <a:rect l="0" t="0" r="r" b="b"/>
                <a:pathLst>
                  <a:path w="61" h="23">
                    <a:moveTo>
                      <a:pt x="0" y="4"/>
                    </a:moveTo>
                    <a:lnTo>
                      <a:pt x="26" y="6"/>
                    </a:lnTo>
                    <a:lnTo>
                      <a:pt x="43" y="13"/>
                    </a:lnTo>
                    <a:lnTo>
                      <a:pt x="60" y="22"/>
                    </a:lnTo>
                    <a:lnTo>
                      <a:pt x="44" y="8"/>
                    </a:lnTo>
                    <a:lnTo>
                      <a:pt x="30" y="2"/>
                    </a:lnTo>
                    <a:lnTo>
                      <a:pt x="17"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59" name="Freeform 67"/>
              <p:cNvSpPr>
                <a:spLocks/>
              </p:cNvSpPr>
              <p:nvPr/>
            </p:nvSpPr>
            <p:spPr bwMode="auto">
              <a:xfrm>
                <a:off x="175" y="280"/>
                <a:ext cx="17" cy="17"/>
              </a:xfrm>
              <a:custGeom>
                <a:avLst/>
                <a:gdLst/>
                <a:ahLst/>
                <a:cxnLst>
                  <a:cxn ang="0">
                    <a:pos x="0" y="16"/>
                  </a:cxn>
                  <a:cxn ang="0">
                    <a:pos x="1" y="3"/>
                  </a:cxn>
                  <a:cxn ang="0">
                    <a:pos x="8" y="0"/>
                  </a:cxn>
                  <a:cxn ang="0">
                    <a:pos x="16" y="0"/>
                  </a:cxn>
                  <a:cxn ang="0">
                    <a:pos x="13" y="8"/>
                  </a:cxn>
                  <a:cxn ang="0">
                    <a:pos x="5" y="16"/>
                  </a:cxn>
                  <a:cxn ang="0">
                    <a:pos x="0" y="16"/>
                  </a:cxn>
                </a:cxnLst>
                <a:rect l="0" t="0" r="r" b="b"/>
                <a:pathLst>
                  <a:path w="17" h="17">
                    <a:moveTo>
                      <a:pt x="0" y="16"/>
                    </a:moveTo>
                    <a:lnTo>
                      <a:pt x="1" y="3"/>
                    </a:lnTo>
                    <a:lnTo>
                      <a:pt x="8" y="0"/>
                    </a:lnTo>
                    <a:lnTo>
                      <a:pt x="16" y="0"/>
                    </a:lnTo>
                    <a:lnTo>
                      <a:pt x="13" y="8"/>
                    </a:lnTo>
                    <a:lnTo>
                      <a:pt x="5" y="16"/>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60" name="Freeform 68"/>
              <p:cNvSpPr>
                <a:spLocks/>
              </p:cNvSpPr>
              <p:nvPr/>
            </p:nvSpPr>
            <p:spPr bwMode="auto">
              <a:xfrm>
                <a:off x="364" y="227"/>
                <a:ext cx="17" cy="17"/>
              </a:xfrm>
              <a:custGeom>
                <a:avLst/>
                <a:gdLst/>
                <a:ahLst/>
                <a:cxnLst>
                  <a:cxn ang="0">
                    <a:pos x="0" y="4"/>
                  </a:cxn>
                  <a:cxn ang="0">
                    <a:pos x="8" y="0"/>
                  </a:cxn>
                  <a:cxn ang="0">
                    <a:pos x="16" y="4"/>
                  </a:cxn>
                  <a:cxn ang="0">
                    <a:pos x="5" y="16"/>
                  </a:cxn>
                  <a:cxn ang="0">
                    <a:pos x="0" y="4"/>
                  </a:cxn>
                </a:cxnLst>
                <a:rect l="0" t="0" r="r" b="b"/>
                <a:pathLst>
                  <a:path w="17" h="17">
                    <a:moveTo>
                      <a:pt x="0" y="4"/>
                    </a:moveTo>
                    <a:lnTo>
                      <a:pt x="8" y="0"/>
                    </a:lnTo>
                    <a:lnTo>
                      <a:pt x="16" y="4"/>
                    </a:lnTo>
                    <a:lnTo>
                      <a:pt x="5" y="16"/>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61" name="Freeform 69"/>
              <p:cNvSpPr>
                <a:spLocks/>
              </p:cNvSpPr>
              <p:nvPr/>
            </p:nvSpPr>
            <p:spPr bwMode="auto">
              <a:xfrm>
                <a:off x="388" y="227"/>
                <a:ext cx="19" cy="17"/>
              </a:xfrm>
              <a:custGeom>
                <a:avLst/>
                <a:gdLst/>
                <a:ahLst/>
                <a:cxnLst>
                  <a:cxn ang="0">
                    <a:pos x="0" y="0"/>
                  </a:cxn>
                  <a:cxn ang="0">
                    <a:pos x="11" y="0"/>
                  </a:cxn>
                  <a:cxn ang="0">
                    <a:pos x="18" y="16"/>
                  </a:cxn>
                  <a:cxn ang="0">
                    <a:pos x="9" y="9"/>
                  </a:cxn>
                  <a:cxn ang="0">
                    <a:pos x="0" y="0"/>
                  </a:cxn>
                </a:cxnLst>
                <a:rect l="0" t="0" r="r" b="b"/>
                <a:pathLst>
                  <a:path w="19" h="17">
                    <a:moveTo>
                      <a:pt x="0" y="0"/>
                    </a:moveTo>
                    <a:lnTo>
                      <a:pt x="11" y="0"/>
                    </a:lnTo>
                    <a:lnTo>
                      <a:pt x="18" y="16"/>
                    </a:lnTo>
                    <a:lnTo>
                      <a:pt x="9" y="9"/>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62" name="Freeform 70"/>
              <p:cNvSpPr>
                <a:spLocks/>
              </p:cNvSpPr>
              <p:nvPr/>
            </p:nvSpPr>
            <p:spPr bwMode="auto">
              <a:xfrm>
                <a:off x="155" y="235"/>
                <a:ext cx="20" cy="32"/>
              </a:xfrm>
              <a:custGeom>
                <a:avLst/>
                <a:gdLst/>
                <a:ahLst/>
                <a:cxnLst>
                  <a:cxn ang="0">
                    <a:pos x="19" y="9"/>
                  </a:cxn>
                  <a:cxn ang="0">
                    <a:pos x="8" y="24"/>
                  </a:cxn>
                  <a:cxn ang="0">
                    <a:pos x="9" y="31"/>
                  </a:cxn>
                  <a:cxn ang="0">
                    <a:pos x="0" y="31"/>
                  </a:cxn>
                  <a:cxn ang="0">
                    <a:pos x="1" y="19"/>
                  </a:cxn>
                  <a:cxn ang="0">
                    <a:pos x="12" y="7"/>
                  </a:cxn>
                  <a:cxn ang="0">
                    <a:pos x="19" y="0"/>
                  </a:cxn>
                  <a:cxn ang="0">
                    <a:pos x="19" y="9"/>
                  </a:cxn>
                </a:cxnLst>
                <a:rect l="0" t="0" r="r" b="b"/>
                <a:pathLst>
                  <a:path w="20" h="32">
                    <a:moveTo>
                      <a:pt x="19" y="9"/>
                    </a:moveTo>
                    <a:lnTo>
                      <a:pt x="8" y="24"/>
                    </a:lnTo>
                    <a:lnTo>
                      <a:pt x="9" y="31"/>
                    </a:lnTo>
                    <a:lnTo>
                      <a:pt x="0" y="31"/>
                    </a:lnTo>
                    <a:lnTo>
                      <a:pt x="1" y="19"/>
                    </a:lnTo>
                    <a:lnTo>
                      <a:pt x="12" y="7"/>
                    </a:lnTo>
                    <a:lnTo>
                      <a:pt x="19" y="0"/>
                    </a:lnTo>
                    <a:lnTo>
                      <a:pt x="19" y="9"/>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63" name="Freeform 71"/>
              <p:cNvSpPr>
                <a:spLocks/>
              </p:cNvSpPr>
              <p:nvPr/>
            </p:nvSpPr>
            <p:spPr bwMode="auto">
              <a:xfrm>
                <a:off x="195" y="256"/>
                <a:ext cx="17" cy="19"/>
              </a:xfrm>
              <a:custGeom>
                <a:avLst/>
                <a:gdLst/>
                <a:ahLst/>
                <a:cxnLst>
                  <a:cxn ang="0">
                    <a:pos x="5" y="18"/>
                  </a:cxn>
                  <a:cxn ang="0">
                    <a:pos x="0" y="9"/>
                  </a:cxn>
                  <a:cxn ang="0">
                    <a:pos x="5" y="0"/>
                  </a:cxn>
                  <a:cxn ang="0">
                    <a:pos x="16" y="0"/>
                  </a:cxn>
                  <a:cxn ang="0">
                    <a:pos x="8" y="14"/>
                  </a:cxn>
                  <a:cxn ang="0">
                    <a:pos x="5" y="18"/>
                  </a:cxn>
                </a:cxnLst>
                <a:rect l="0" t="0" r="r" b="b"/>
                <a:pathLst>
                  <a:path w="17" h="19">
                    <a:moveTo>
                      <a:pt x="5" y="18"/>
                    </a:moveTo>
                    <a:lnTo>
                      <a:pt x="0" y="9"/>
                    </a:lnTo>
                    <a:lnTo>
                      <a:pt x="5" y="0"/>
                    </a:lnTo>
                    <a:lnTo>
                      <a:pt x="16" y="0"/>
                    </a:lnTo>
                    <a:lnTo>
                      <a:pt x="8" y="14"/>
                    </a:lnTo>
                    <a:lnTo>
                      <a:pt x="5" y="1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64" name="Freeform 72"/>
              <p:cNvSpPr>
                <a:spLocks/>
              </p:cNvSpPr>
              <p:nvPr/>
            </p:nvSpPr>
            <p:spPr bwMode="auto">
              <a:xfrm>
                <a:off x="182" y="346"/>
                <a:ext cx="17" cy="19"/>
              </a:xfrm>
              <a:custGeom>
                <a:avLst/>
                <a:gdLst/>
                <a:ahLst/>
                <a:cxnLst>
                  <a:cxn ang="0">
                    <a:pos x="12" y="14"/>
                  </a:cxn>
                  <a:cxn ang="0">
                    <a:pos x="4" y="10"/>
                  </a:cxn>
                  <a:cxn ang="0">
                    <a:pos x="0" y="5"/>
                  </a:cxn>
                  <a:cxn ang="0">
                    <a:pos x="0" y="2"/>
                  </a:cxn>
                  <a:cxn ang="0">
                    <a:pos x="3" y="0"/>
                  </a:cxn>
                  <a:cxn ang="0">
                    <a:pos x="8" y="0"/>
                  </a:cxn>
                  <a:cxn ang="0">
                    <a:pos x="14" y="9"/>
                  </a:cxn>
                  <a:cxn ang="0">
                    <a:pos x="16" y="18"/>
                  </a:cxn>
                </a:cxnLst>
                <a:rect l="0" t="0" r="r" b="b"/>
                <a:pathLst>
                  <a:path w="17" h="19">
                    <a:moveTo>
                      <a:pt x="12" y="14"/>
                    </a:moveTo>
                    <a:lnTo>
                      <a:pt x="4" y="10"/>
                    </a:lnTo>
                    <a:lnTo>
                      <a:pt x="0" y="5"/>
                    </a:lnTo>
                    <a:lnTo>
                      <a:pt x="0" y="2"/>
                    </a:lnTo>
                    <a:lnTo>
                      <a:pt x="3" y="0"/>
                    </a:lnTo>
                    <a:lnTo>
                      <a:pt x="8" y="0"/>
                    </a:lnTo>
                    <a:lnTo>
                      <a:pt x="14" y="9"/>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65" name="Line 73"/>
              <p:cNvSpPr>
                <a:spLocks noChangeShapeType="1"/>
              </p:cNvSpPr>
              <p:nvPr/>
            </p:nvSpPr>
            <p:spPr bwMode="auto">
              <a:xfrm flipH="1" flipV="1">
                <a:off x="195" y="363"/>
                <a:ext cx="5"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66" name="Freeform 74"/>
              <p:cNvSpPr>
                <a:spLocks/>
              </p:cNvSpPr>
              <p:nvPr/>
            </p:nvSpPr>
            <p:spPr bwMode="auto">
              <a:xfrm>
                <a:off x="295" y="280"/>
                <a:ext cx="23" cy="24"/>
              </a:xfrm>
              <a:custGeom>
                <a:avLst/>
                <a:gdLst/>
                <a:ahLst/>
                <a:cxnLst>
                  <a:cxn ang="0">
                    <a:pos x="0" y="6"/>
                  </a:cxn>
                  <a:cxn ang="0">
                    <a:pos x="5" y="18"/>
                  </a:cxn>
                  <a:cxn ang="0">
                    <a:pos x="17" y="23"/>
                  </a:cxn>
                  <a:cxn ang="0">
                    <a:pos x="20" y="16"/>
                  </a:cxn>
                  <a:cxn ang="0">
                    <a:pos x="22" y="6"/>
                  </a:cxn>
                  <a:cxn ang="0">
                    <a:pos x="17" y="2"/>
                  </a:cxn>
                  <a:cxn ang="0">
                    <a:pos x="5" y="0"/>
                  </a:cxn>
                  <a:cxn ang="0">
                    <a:pos x="0" y="5"/>
                  </a:cxn>
                  <a:cxn ang="0">
                    <a:pos x="2" y="8"/>
                  </a:cxn>
                </a:cxnLst>
                <a:rect l="0" t="0" r="r" b="b"/>
                <a:pathLst>
                  <a:path w="23" h="24">
                    <a:moveTo>
                      <a:pt x="0" y="6"/>
                    </a:moveTo>
                    <a:lnTo>
                      <a:pt x="5" y="18"/>
                    </a:lnTo>
                    <a:lnTo>
                      <a:pt x="17" y="23"/>
                    </a:lnTo>
                    <a:lnTo>
                      <a:pt x="20" y="16"/>
                    </a:lnTo>
                    <a:lnTo>
                      <a:pt x="22" y="6"/>
                    </a:lnTo>
                    <a:lnTo>
                      <a:pt x="17" y="2"/>
                    </a:lnTo>
                    <a:lnTo>
                      <a:pt x="5" y="0"/>
                    </a:lnTo>
                    <a:lnTo>
                      <a:pt x="0" y="5"/>
                    </a:lnTo>
                    <a:lnTo>
                      <a:pt x="2"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67" name="Freeform 75"/>
              <p:cNvSpPr>
                <a:spLocks/>
              </p:cNvSpPr>
              <p:nvPr/>
            </p:nvSpPr>
            <p:spPr bwMode="auto">
              <a:xfrm>
                <a:off x="344" y="276"/>
                <a:ext cx="30" cy="23"/>
              </a:xfrm>
              <a:custGeom>
                <a:avLst/>
                <a:gdLst/>
                <a:ahLst/>
                <a:cxnLst>
                  <a:cxn ang="0">
                    <a:pos x="0" y="22"/>
                  </a:cxn>
                  <a:cxn ang="0">
                    <a:pos x="11" y="13"/>
                  </a:cxn>
                  <a:cxn ang="0">
                    <a:pos x="29" y="0"/>
                  </a:cxn>
                  <a:cxn ang="0">
                    <a:pos x="26" y="11"/>
                  </a:cxn>
                  <a:cxn ang="0">
                    <a:pos x="0" y="22"/>
                  </a:cxn>
                </a:cxnLst>
                <a:rect l="0" t="0" r="r" b="b"/>
                <a:pathLst>
                  <a:path w="30" h="23">
                    <a:moveTo>
                      <a:pt x="0" y="22"/>
                    </a:moveTo>
                    <a:lnTo>
                      <a:pt x="11" y="13"/>
                    </a:lnTo>
                    <a:lnTo>
                      <a:pt x="29" y="0"/>
                    </a:lnTo>
                    <a:lnTo>
                      <a:pt x="26" y="11"/>
                    </a:lnTo>
                    <a:lnTo>
                      <a:pt x="0"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68" name="Freeform 76"/>
              <p:cNvSpPr>
                <a:spLocks/>
              </p:cNvSpPr>
              <p:nvPr/>
            </p:nvSpPr>
            <p:spPr bwMode="auto">
              <a:xfrm>
                <a:off x="340" y="245"/>
                <a:ext cx="27" cy="26"/>
              </a:xfrm>
              <a:custGeom>
                <a:avLst/>
                <a:gdLst/>
                <a:ahLst/>
                <a:cxnLst>
                  <a:cxn ang="0">
                    <a:pos x="5" y="25"/>
                  </a:cxn>
                  <a:cxn ang="0">
                    <a:pos x="0" y="16"/>
                  </a:cxn>
                  <a:cxn ang="0">
                    <a:pos x="26" y="0"/>
                  </a:cxn>
                  <a:cxn ang="0">
                    <a:pos x="8" y="16"/>
                  </a:cxn>
                  <a:cxn ang="0">
                    <a:pos x="6" y="18"/>
                  </a:cxn>
                  <a:cxn ang="0">
                    <a:pos x="5" y="25"/>
                  </a:cxn>
                </a:cxnLst>
                <a:rect l="0" t="0" r="r" b="b"/>
                <a:pathLst>
                  <a:path w="27" h="26">
                    <a:moveTo>
                      <a:pt x="5" y="25"/>
                    </a:moveTo>
                    <a:lnTo>
                      <a:pt x="0" y="16"/>
                    </a:lnTo>
                    <a:lnTo>
                      <a:pt x="26" y="0"/>
                    </a:lnTo>
                    <a:lnTo>
                      <a:pt x="8" y="16"/>
                    </a:lnTo>
                    <a:lnTo>
                      <a:pt x="6" y="18"/>
                    </a:lnTo>
                    <a:lnTo>
                      <a:pt x="5" y="2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69" name="Freeform 77"/>
              <p:cNvSpPr>
                <a:spLocks/>
              </p:cNvSpPr>
              <p:nvPr/>
            </p:nvSpPr>
            <p:spPr bwMode="auto">
              <a:xfrm>
                <a:off x="490" y="511"/>
                <a:ext cx="17" cy="47"/>
              </a:xfrm>
              <a:custGeom>
                <a:avLst/>
                <a:gdLst/>
                <a:ahLst/>
                <a:cxnLst>
                  <a:cxn ang="0">
                    <a:pos x="0" y="0"/>
                  </a:cxn>
                  <a:cxn ang="0">
                    <a:pos x="16" y="46"/>
                  </a:cxn>
                  <a:cxn ang="0">
                    <a:pos x="16" y="27"/>
                  </a:cxn>
                  <a:cxn ang="0">
                    <a:pos x="12" y="6"/>
                  </a:cxn>
                  <a:cxn ang="0">
                    <a:pos x="0" y="0"/>
                  </a:cxn>
                </a:cxnLst>
                <a:rect l="0" t="0" r="r" b="b"/>
                <a:pathLst>
                  <a:path w="17" h="47">
                    <a:moveTo>
                      <a:pt x="0" y="0"/>
                    </a:moveTo>
                    <a:lnTo>
                      <a:pt x="16" y="46"/>
                    </a:lnTo>
                    <a:lnTo>
                      <a:pt x="16" y="27"/>
                    </a:lnTo>
                    <a:lnTo>
                      <a:pt x="12" y="6"/>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8270" name="Freeform 78"/>
              <p:cNvSpPr>
                <a:spLocks/>
              </p:cNvSpPr>
              <p:nvPr/>
            </p:nvSpPr>
            <p:spPr bwMode="auto">
              <a:xfrm>
                <a:off x="510" y="304"/>
                <a:ext cx="45" cy="17"/>
              </a:xfrm>
              <a:custGeom>
                <a:avLst/>
                <a:gdLst/>
                <a:ahLst/>
                <a:cxnLst>
                  <a:cxn ang="0">
                    <a:pos x="0" y="16"/>
                  </a:cxn>
                  <a:cxn ang="0">
                    <a:pos x="14" y="1"/>
                  </a:cxn>
                  <a:cxn ang="0">
                    <a:pos x="31" y="0"/>
                  </a:cxn>
                  <a:cxn ang="0">
                    <a:pos x="44" y="7"/>
                  </a:cxn>
                </a:cxnLst>
                <a:rect l="0" t="0" r="r" b="b"/>
                <a:pathLst>
                  <a:path w="45" h="17">
                    <a:moveTo>
                      <a:pt x="0" y="16"/>
                    </a:moveTo>
                    <a:lnTo>
                      <a:pt x="14" y="1"/>
                    </a:lnTo>
                    <a:lnTo>
                      <a:pt x="31" y="0"/>
                    </a:lnTo>
                    <a:lnTo>
                      <a:pt x="44" y="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1" name="Freeform 79"/>
              <p:cNvSpPr>
                <a:spLocks/>
              </p:cNvSpPr>
              <p:nvPr/>
            </p:nvSpPr>
            <p:spPr bwMode="auto">
              <a:xfrm>
                <a:off x="509" y="311"/>
                <a:ext cx="37" cy="32"/>
              </a:xfrm>
              <a:custGeom>
                <a:avLst/>
                <a:gdLst/>
                <a:ahLst/>
                <a:cxnLst>
                  <a:cxn ang="0">
                    <a:pos x="0" y="24"/>
                  </a:cxn>
                  <a:cxn ang="0">
                    <a:pos x="0" y="12"/>
                  </a:cxn>
                  <a:cxn ang="0">
                    <a:pos x="15" y="2"/>
                  </a:cxn>
                  <a:cxn ang="0">
                    <a:pos x="25" y="0"/>
                  </a:cxn>
                  <a:cxn ang="0">
                    <a:pos x="34" y="2"/>
                  </a:cxn>
                  <a:cxn ang="0">
                    <a:pos x="36" y="7"/>
                  </a:cxn>
                  <a:cxn ang="0">
                    <a:pos x="34" y="17"/>
                  </a:cxn>
                  <a:cxn ang="0">
                    <a:pos x="22" y="27"/>
                  </a:cxn>
                  <a:cxn ang="0">
                    <a:pos x="6" y="31"/>
                  </a:cxn>
                  <a:cxn ang="0">
                    <a:pos x="0" y="27"/>
                  </a:cxn>
                </a:cxnLst>
                <a:rect l="0" t="0" r="r" b="b"/>
                <a:pathLst>
                  <a:path w="37" h="32">
                    <a:moveTo>
                      <a:pt x="0" y="24"/>
                    </a:moveTo>
                    <a:lnTo>
                      <a:pt x="0" y="12"/>
                    </a:lnTo>
                    <a:lnTo>
                      <a:pt x="15" y="2"/>
                    </a:lnTo>
                    <a:lnTo>
                      <a:pt x="25" y="0"/>
                    </a:lnTo>
                    <a:lnTo>
                      <a:pt x="34" y="2"/>
                    </a:lnTo>
                    <a:lnTo>
                      <a:pt x="36" y="7"/>
                    </a:lnTo>
                    <a:lnTo>
                      <a:pt x="34" y="17"/>
                    </a:lnTo>
                    <a:lnTo>
                      <a:pt x="22" y="27"/>
                    </a:lnTo>
                    <a:lnTo>
                      <a:pt x="6" y="31"/>
                    </a:lnTo>
                    <a:lnTo>
                      <a:pt x="0"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2" name="Freeform 80"/>
              <p:cNvSpPr>
                <a:spLocks/>
              </p:cNvSpPr>
              <p:nvPr/>
            </p:nvSpPr>
            <p:spPr bwMode="auto">
              <a:xfrm>
                <a:off x="518" y="318"/>
                <a:ext cx="21" cy="17"/>
              </a:xfrm>
              <a:custGeom>
                <a:avLst/>
                <a:gdLst/>
                <a:ahLst/>
                <a:cxnLst>
                  <a:cxn ang="0">
                    <a:pos x="0" y="10"/>
                  </a:cxn>
                  <a:cxn ang="0">
                    <a:pos x="8" y="2"/>
                  </a:cxn>
                  <a:cxn ang="0">
                    <a:pos x="20" y="0"/>
                  </a:cxn>
                  <a:cxn ang="0">
                    <a:pos x="15" y="8"/>
                  </a:cxn>
                  <a:cxn ang="0">
                    <a:pos x="5" y="16"/>
                  </a:cxn>
                  <a:cxn ang="0">
                    <a:pos x="2" y="13"/>
                  </a:cxn>
                </a:cxnLst>
                <a:rect l="0" t="0" r="r" b="b"/>
                <a:pathLst>
                  <a:path w="21" h="17">
                    <a:moveTo>
                      <a:pt x="0" y="10"/>
                    </a:moveTo>
                    <a:lnTo>
                      <a:pt x="8" y="2"/>
                    </a:lnTo>
                    <a:lnTo>
                      <a:pt x="20" y="0"/>
                    </a:lnTo>
                    <a:lnTo>
                      <a:pt x="15" y="8"/>
                    </a:lnTo>
                    <a:lnTo>
                      <a:pt x="5" y="16"/>
                    </a:lnTo>
                    <a:lnTo>
                      <a:pt x="2" y="1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3" name="Freeform 81"/>
              <p:cNvSpPr>
                <a:spLocks/>
              </p:cNvSpPr>
              <p:nvPr/>
            </p:nvSpPr>
            <p:spPr bwMode="auto">
              <a:xfrm>
                <a:off x="565" y="193"/>
                <a:ext cx="43" cy="66"/>
              </a:xfrm>
              <a:custGeom>
                <a:avLst/>
                <a:gdLst/>
                <a:ahLst/>
                <a:cxnLst>
                  <a:cxn ang="0">
                    <a:pos x="0" y="59"/>
                  </a:cxn>
                  <a:cxn ang="0">
                    <a:pos x="25" y="65"/>
                  </a:cxn>
                  <a:cxn ang="0">
                    <a:pos x="35" y="61"/>
                  </a:cxn>
                  <a:cxn ang="0">
                    <a:pos x="34" y="37"/>
                  </a:cxn>
                  <a:cxn ang="0">
                    <a:pos x="34" y="21"/>
                  </a:cxn>
                  <a:cxn ang="0">
                    <a:pos x="42" y="0"/>
                  </a:cxn>
                </a:cxnLst>
                <a:rect l="0" t="0" r="r" b="b"/>
                <a:pathLst>
                  <a:path w="43" h="66">
                    <a:moveTo>
                      <a:pt x="0" y="59"/>
                    </a:moveTo>
                    <a:lnTo>
                      <a:pt x="25" y="65"/>
                    </a:lnTo>
                    <a:lnTo>
                      <a:pt x="35" y="61"/>
                    </a:lnTo>
                    <a:lnTo>
                      <a:pt x="34" y="37"/>
                    </a:lnTo>
                    <a:lnTo>
                      <a:pt x="34" y="21"/>
                    </a:lnTo>
                    <a:lnTo>
                      <a:pt x="4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4" name="Freeform 82"/>
              <p:cNvSpPr>
                <a:spLocks/>
              </p:cNvSpPr>
              <p:nvPr/>
            </p:nvSpPr>
            <p:spPr bwMode="auto">
              <a:xfrm>
                <a:off x="618" y="185"/>
                <a:ext cx="30" cy="23"/>
              </a:xfrm>
              <a:custGeom>
                <a:avLst/>
                <a:gdLst/>
                <a:ahLst/>
                <a:cxnLst>
                  <a:cxn ang="0">
                    <a:pos x="0" y="0"/>
                  </a:cxn>
                  <a:cxn ang="0">
                    <a:pos x="12" y="0"/>
                  </a:cxn>
                  <a:cxn ang="0">
                    <a:pos x="17" y="4"/>
                  </a:cxn>
                  <a:cxn ang="0">
                    <a:pos x="26" y="11"/>
                  </a:cxn>
                  <a:cxn ang="0">
                    <a:pos x="29" y="22"/>
                  </a:cxn>
                </a:cxnLst>
                <a:rect l="0" t="0" r="r" b="b"/>
                <a:pathLst>
                  <a:path w="30" h="23">
                    <a:moveTo>
                      <a:pt x="0" y="0"/>
                    </a:moveTo>
                    <a:lnTo>
                      <a:pt x="12" y="0"/>
                    </a:lnTo>
                    <a:lnTo>
                      <a:pt x="17" y="4"/>
                    </a:lnTo>
                    <a:lnTo>
                      <a:pt x="26" y="11"/>
                    </a:lnTo>
                    <a:lnTo>
                      <a:pt x="2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5" name="Freeform 83"/>
              <p:cNvSpPr>
                <a:spLocks/>
              </p:cNvSpPr>
              <p:nvPr/>
            </p:nvSpPr>
            <p:spPr bwMode="auto">
              <a:xfrm>
                <a:off x="563" y="251"/>
                <a:ext cx="72" cy="33"/>
              </a:xfrm>
              <a:custGeom>
                <a:avLst/>
                <a:gdLst/>
                <a:ahLst/>
                <a:cxnLst>
                  <a:cxn ang="0">
                    <a:pos x="0" y="26"/>
                  </a:cxn>
                  <a:cxn ang="0">
                    <a:pos x="29" y="32"/>
                  </a:cxn>
                  <a:cxn ang="0">
                    <a:pos x="52" y="32"/>
                  </a:cxn>
                  <a:cxn ang="0">
                    <a:pos x="63" y="23"/>
                  </a:cxn>
                  <a:cxn ang="0">
                    <a:pos x="71" y="0"/>
                  </a:cxn>
                </a:cxnLst>
                <a:rect l="0" t="0" r="r" b="b"/>
                <a:pathLst>
                  <a:path w="72" h="33">
                    <a:moveTo>
                      <a:pt x="0" y="26"/>
                    </a:moveTo>
                    <a:lnTo>
                      <a:pt x="29" y="32"/>
                    </a:lnTo>
                    <a:lnTo>
                      <a:pt x="52" y="32"/>
                    </a:lnTo>
                    <a:lnTo>
                      <a:pt x="63" y="2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6" name="Line 84"/>
              <p:cNvSpPr>
                <a:spLocks noChangeShapeType="1"/>
              </p:cNvSpPr>
              <p:nvPr/>
            </p:nvSpPr>
            <p:spPr bwMode="auto">
              <a:xfrm flipH="1">
                <a:off x="693" y="578"/>
                <a:ext cx="34"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77" name="Freeform 85"/>
              <p:cNvSpPr>
                <a:spLocks/>
              </p:cNvSpPr>
              <p:nvPr/>
            </p:nvSpPr>
            <p:spPr bwMode="auto">
              <a:xfrm>
                <a:off x="797" y="587"/>
                <a:ext cx="17" cy="36"/>
              </a:xfrm>
              <a:custGeom>
                <a:avLst/>
                <a:gdLst/>
                <a:ahLst/>
                <a:cxnLst>
                  <a:cxn ang="0">
                    <a:pos x="0" y="5"/>
                  </a:cxn>
                  <a:cxn ang="0">
                    <a:pos x="0" y="35"/>
                  </a:cxn>
                  <a:cxn ang="0">
                    <a:pos x="16" y="0"/>
                  </a:cxn>
                </a:cxnLst>
                <a:rect l="0" t="0" r="r" b="b"/>
                <a:pathLst>
                  <a:path w="17" h="36">
                    <a:moveTo>
                      <a:pt x="0" y="5"/>
                    </a:moveTo>
                    <a:lnTo>
                      <a:pt x="0" y="35"/>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8" name="Freeform 86"/>
              <p:cNvSpPr>
                <a:spLocks/>
              </p:cNvSpPr>
              <p:nvPr/>
            </p:nvSpPr>
            <p:spPr bwMode="auto">
              <a:xfrm>
                <a:off x="516" y="590"/>
                <a:ext cx="17" cy="43"/>
              </a:xfrm>
              <a:custGeom>
                <a:avLst/>
                <a:gdLst/>
                <a:ahLst/>
                <a:cxnLst>
                  <a:cxn ang="0">
                    <a:pos x="0" y="0"/>
                  </a:cxn>
                  <a:cxn ang="0">
                    <a:pos x="16" y="28"/>
                  </a:cxn>
                  <a:cxn ang="0">
                    <a:pos x="16" y="42"/>
                  </a:cxn>
                </a:cxnLst>
                <a:rect l="0" t="0" r="r" b="b"/>
                <a:pathLst>
                  <a:path w="17" h="43">
                    <a:moveTo>
                      <a:pt x="0" y="0"/>
                    </a:moveTo>
                    <a:lnTo>
                      <a:pt x="16" y="28"/>
                    </a:lnTo>
                    <a:lnTo>
                      <a:pt x="16" y="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79" name="Line 87"/>
              <p:cNvSpPr>
                <a:spLocks noChangeShapeType="1"/>
              </p:cNvSpPr>
              <p:nvPr/>
            </p:nvSpPr>
            <p:spPr bwMode="auto">
              <a:xfrm flipV="1">
                <a:off x="404" y="459"/>
                <a:ext cx="24" cy="2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80" name="Freeform 88"/>
              <p:cNvSpPr>
                <a:spLocks/>
              </p:cNvSpPr>
              <p:nvPr/>
            </p:nvSpPr>
            <p:spPr bwMode="auto">
              <a:xfrm>
                <a:off x="260" y="446"/>
                <a:ext cx="61" cy="30"/>
              </a:xfrm>
              <a:custGeom>
                <a:avLst/>
                <a:gdLst/>
                <a:ahLst/>
                <a:cxnLst>
                  <a:cxn ang="0">
                    <a:pos x="0" y="29"/>
                  </a:cxn>
                  <a:cxn ang="0">
                    <a:pos x="39" y="13"/>
                  </a:cxn>
                  <a:cxn ang="0">
                    <a:pos x="60" y="0"/>
                  </a:cxn>
                </a:cxnLst>
                <a:rect l="0" t="0" r="r" b="b"/>
                <a:pathLst>
                  <a:path w="61" h="30">
                    <a:moveTo>
                      <a:pt x="0" y="29"/>
                    </a:moveTo>
                    <a:lnTo>
                      <a:pt x="39" y="13"/>
                    </a:ln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81" name="Line 89"/>
              <p:cNvSpPr>
                <a:spLocks noChangeShapeType="1"/>
              </p:cNvSpPr>
              <p:nvPr/>
            </p:nvSpPr>
            <p:spPr bwMode="auto">
              <a:xfrm flipV="1">
                <a:off x="229" y="518"/>
                <a:ext cx="1" cy="3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82" name="Freeform 90"/>
              <p:cNvSpPr>
                <a:spLocks/>
              </p:cNvSpPr>
              <p:nvPr/>
            </p:nvSpPr>
            <p:spPr bwMode="auto">
              <a:xfrm>
                <a:off x="638" y="496"/>
                <a:ext cx="20" cy="38"/>
              </a:xfrm>
              <a:custGeom>
                <a:avLst/>
                <a:gdLst/>
                <a:ahLst/>
                <a:cxnLst>
                  <a:cxn ang="0">
                    <a:pos x="0" y="0"/>
                  </a:cxn>
                  <a:cxn ang="0">
                    <a:pos x="10" y="21"/>
                  </a:cxn>
                  <a:cxn ang="0">
                    <a:pos x="15" y="25"/>
                  </a:cxn>
                  <a:cxn ang="0">
                    <a:pos x="19" y="37"/>
                  </a:cxn>
                </a:cxnLst>
                <a:rect l="0" t="0" r="r" b="b"/>
                <a:pathLst>
                  <a:path w="20" h="38">
                    <a:moveTo>
                      <a:pt x="0" y="0"/>
                    </a:moveTo>
                    <a:lnTo>
                      <a:pt x="10" y="21"/>
                    </a:lnTo>
                    <a:lnTo>
                      <a:pt x="15" y="25"/>
                    </a:lnTo>
                    <a:lnTo>
                      <a:pt x="19" y="3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83" name="Line 91"/>
              <p:cNvSpPr>
                <a:spLocks noChangeShapeType="1"/>
              </p:cNvSpPr>
              <p:nvPr/>
            </p:nvSpPr>
            <p:spPr bwMode="auto">
              <a:xfrm>
                <a:off x="646" y="528"/>
                <a:ext cx="1"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84" name="Freeform 92"/>
              <p:cNvSpPr>
                <a:spLocks/>
              </p:cNvSpPr>
              <p:nvPr/>
            </p:nvSpPr>
            <p:spPr bwMode="auto">
              <a:xfrm>
                <a:off x="182" y="348"/>
                <a:ext cx="17" cy="17"/>
              </a:xfrm>
              <a:custGeom>
                <a:avLst/>
                <a:gdLst/>
                <a:ahLst/>
                <a:cxnLst>
                  <a:cxn ang="0">
                    <a:pos x="3" y="16"/>
                  </a:cxn>
                  <a:cxn ang="0">
                    <a:pos x="1" y="8"/>
                  </a:cxn>
                  <a:cxn ang="0">
                    <a:pos x="0" y="3"/>
                  </a:cxn>
                  <a:cxn ang="0">
                    <a:pos x="1" y="0"/>
                  </a:cxn>
                  <a:cxn ang="0">
                    <a:pos x="8" y="0"/>
                  </a:cxn>
                  <a:cxn ang="0">
                    <a:pos x="11" y="3"/>
                  </a:cxn>
                  <a:cxn ang="0">
                    <a:pos x="16" y="12"/>
                  </a:cxn>
                  <a:cxn ang="0">
                    <a:pos x="11" y="7"/>
                  </a:cxn>
                  <a:cxn ang="0">
                    <a:pos x="8" y="5"/>
                  </a:cxn>
                  <a:cxn ang="0">
                    <a:pos x="3" y="7"/>
                  </a:cxn>
                  <a:cxn ang="0">
                    <a:pos x="3" y="10"/>
                  </a:cxn>
                  <a:cxn ang="0">
                    <a:pos x="3" y="16"/>
                  </a:cxn>
                </a:cxnLst>
                <a:rect l="0" t="0" r="r" b="b"/>
                <a:pathLst>
                  <a:path w="17" h="17">
                    <a:moveTo>
                      <a:pt x="3" y="16"/>
                    </a:moveTo>
                    <a:lnTo>
                      <a:pt x="1" y="8"/>
                    </a:lnTo>
                    <a:lnTo>
                      <a:pt x="0" y="3"/>
                    </a:lnTo>
                    <a:lnTo>
                      <a:pt x="1" y="0"/>
                    </a:lnTo>
                    <a:lnTo>
                      <a:pt x="8" y="0"/>
                    </a:lnTo>
                    <a:lnTo>
                      <a:pt x="11" y="3"/>
                    </a:lnTo>
                    <a:lnTo>
                      <a:pt x="16" y="12"/>
                    </a:lnTo>
                    <a:lnTo>
                      <a:pt x="11" y="7"/>
                    </a:lnTo>
                    <a:lnTo>
                      <a:pt x="8" y="5"/>
                    </a:lnTo>
                    <a:lnTo>
                      <a:pt x="3" y="7"/>
                    </a:lnTo>
                    <a:lnTo>
                      <a:pt x="3" y="10"/>
                    </a:lnTo>
                    <a:lnTo>
                      <a:pt x="3"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85" name="Freeform 93"/>
              <p:cNvSpPr>
                <a:spLocks/>
              </p:cNvSpPr>
              <p:nvPr/>
            </p:nvSpPr>
            <p:spPr bwMode="auto">
              <a:xfrm>
                <a:off x="297" y="282"/>
                <a:ext cx="20" cy="17"/>
              </a:xfrm>
              <a:custGeom>
                <a:avLst/>
                <a:gdLst/>
                <a:ahLst/>
                <a:cxnLst>
                  <a:cxn ang="0">
                    <a:pos x="0" y="3"/>
                  </a:cxn>
                  <a:cxn ang="0">
                    <a:pos x="1" y="1"/>
                  </a:cxn>
                  <a:cxn ang="0">
                    <a:pos x="7" y="0"/>
                  </a:cxn>
                  <a:cxn ang="0">
                    <a:pos x="14" y="2"/>
                  </a:cxn>
                  <a:cxn ang="0">
                    <a:pos x="19" y="5"/>
                  </a:cxn>
                  <a:cxn ang="0">
                    <a:pos x="19" y="8"/>
                  </a:cxn>
                  <a:cxn ang="0">
                    <a:pos x="17" y="13"/>
                  </a:cxn>
                  <a:cxn ang="0">
                    <a:pos x="14" y="16"/>
                  </a:cxn>
                  <a:cxn ang="0">
                    <a:pos x="11" y="16"/>
                  </a:cxn>
                  <a:cxn ang="0">
                    <a:pos x="16" y="14"/>
                  </a:cxn>
                  <a:cxn ang="0">
                    <a:pos x="16" y="8"/>
                  </a:cxn>
                  <a:cxn ang="0">
                    <a:pos x="13" y="7"/>
                  </a:cxn>
                  <a:cxn ang="0">
                    <a:pos x="8" y="8"/>
                  </a:cxn>
                  <a:cxn ang="0">
                    <a:pos x="5" y="9"/>
                  </a:cxn>
                  <a:cxn ang="0">
                    <a:pos x="9" y="5"/>
                  </a:cxn>
                  <a:cxn ang="0">
                    <a:pos x="6" y="3"/>
                  </a:cxn>
                  <a:cxn ang="0">
                    <a:pos x="3" y="2"/>
                  </a:cxn>
                  <a:cxn ang="0">
                    <a:pos x="0" y="3"/>
                  </a:cxn>
                </a:cxnLst>
                <a:rect l="0" t="0" r="r" b="b"/>
                <a:pathLst>
                  <a:path w="20" h="17">
                    <a:moveTo>
                      <a:pt x="0" y="3"/>
                    </a:moveTo>
                    <a:lnTo>
                      <a:pt x="1" y="1"/>
                    </a:lnTo>
                    <a:lnTo>
                      <a:pt x="7" y="0"/>
                    </a:lnTo>
                    <a:lnTo>
                      <a:pt x="14" y="2"/>
                    </a:lnTo>
                    <a:lnTo>
                      <a:pt x="19" y="5"/>
                    </a:lnTo>
                    <a:lnTo>
                      <a:pt x="19" y="8"/>
                    </a:lnTo>
                    <a:lnTo>
                      <a:pt x="17" y="13"/>
                    </a:lnTo>
                    <a:lnTo>
                      <a:pt x="14" y="16"/>
                    </a:lnTo>
                    <a:lnTo>
                      <a:pt x="11" y="16"/>
                    </a:lnTo>
                    <a:lnTo>
                      <a:pt x="16" y="14"/>
                    </a:lnTo>
                    <a:lnTo>
                      <a:pt x="16" y="8"/>
                    </a:lnTo>
                    <a:lnTo>
                      <a:pt x="13" y="7"/>
                    </a:lnTo>
                    <a:lnTo>
                      <a:pt x="8" y="8"/>
                    </a:lnTo>
                    <a:lnTo>
                      <a:pt x="5" y="9"/>
                    </a:lnTo>
                    <a:lnTo>
                      <a:pt x="9" y="5"/>
                    </a:lnTo>
                    <a:lnTo>
                      <a:pt x="6" y="3"/>
                    </a:lnTo>
                    <a:lnTo>
                      <a:pt x="3" y="2"/>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86" name="Freeform 94"/>
              <p:cNvSpPr>
                <a:spLocks/>
              </p:cNvSpPr>
              <p:nvPr/>
            </p:nvSpPr>
            <p:spPr bwMode="auto">
              <a:xfrm>
                <a:off x="210" y="309"/>
                <a:ext cx="17" cy="20"/>
              </a:xfrm>
              <a:custGeom>
                <a:avLst/>
                <a:gdLst/>
                <a:ahLst/>
                <a:cxnLst>
                  <a:cxn ang="0">
                    <a:pos x="1" y="0"/>
                  </a:cxn>
                  <a:cxn ang="0">
                    <a:pos x="7" y="1"/>
                  </a:cxn>
                  <a:cxn ang="0">
                    <a:pos x="16" y="1"/>
                  </a:cxn>
                  <a:cxn ang="0">
                    <a:pos x="16" y="9"/>
                  </a:cxn>
                  <a:cxn ang="0">
                    <a:pos x="14" y="15"/>
                  </a:cxn>
                  <a:cxn ang="0">
                    <a:pos x="13" y="19"/>
                  </a:cxn>
                  <a:cxn ang="0">
                    <a:pos x="13" y="8"/>
                  </a:cxn>
                  <a:cxn ang="0">
                    <a:pos x="13" y="5"/>
                  </a:cxn>
                  <a:cxn ang="0">
                    <a:pos x="9" y="3"/>
                  </a:cxn>
                  <a:cxn ang="0">
                    <a:pos x="4" y="5"/>
                  </a:cxn>
                  <a:cxn ang="0">
                    <a:pos x="2" y="9"/>
                  </a:cxn>
                  <a:cxn ang="0">
                    <a:pos x="0" y="3"/>
                  </a:cxn>
                  <a:cxn ang="0">
                    <a:pos x="1" y="0"/>
                  </a:cxn>
                </a:cxnLst>
                <a:rect l="0" t="0" r="r" b="b"/>
                <a:pathLst>
                  <a:path w="17" h="20">
                    <a:moveTo>
                      <a:pt x="1" y="0"/>
                    </a:moveTo>
                    <a:lnTo>
                      <a:pt x="7" y="1"/>
                    </a:lnTo>
                    <a:lnTo>
                      <a:pt x="16" y="1"/>
                    </a:lnTo>
                    <a:lnTo>
                      <a:pt x="16" y="9"/>
                    </a:lnTo>
                    <a:lnTo>
                      <a:pt x="14" y="15"/>
                    </a:lnTo>
                    <a:lnTo>
                      <a:pt x="13" y="19"/>
                    </a:lnTo>
                    <a:lnTo>
                      <a:pt x="13" y="8"/>
                    </a:lnTo>
                    <a:lnTo>
                      <a:pt x="13" y="5"/>
                    </a:lnTo>
                    <a:lnTo>
                      <a:pt x="9" y="3"/>
                    </a:lnTo>
                    <a:lnTo>
                      <a:pt x="4" y="5"/>
                    </a:lnTo>
                    <a:lnTo>
                      <a:pt x="2" y="9"/>
                    </a:lnTo>
                    <a:lnTo>
                      <a:pt x="0" y="3"/>
                    </a:lnTo>
                    <a:lnTo>
                      <a:pt x="1"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87" name="Freeform 95"/>
              <p:cNvSpPr>
                <a:spLocks/>
              </p:cNvSpPr>
              <p:nvPr/>
            </p:nvSpPr>
            <p:spPr bwMode="auto">
              <a:xfrm>
                <a:off x="192" y="288"/>
                <a:ext cx="17" cy="43"/>
              </a:xfrm>
              <a:custGeom>
                <a:avLst/>
                <a:gdLst/>
                <a:ahLst/>
                <a:cxnLst>
                  <a:cxn ang="0">
                    <a:pos x="0" y="0"/>
                  </a:cxn>
                  <a:cxn ang="0">
                    <a:pos x="4" y="19"/>
                  </a:cxn>
                  <a:cxn ang="0">
                    <a:pos x="10" y="21"/>
                  </a:cxn>
                  <a:cxn ang="0">
                    <a:pos x="16" y="22"/>
                  </a:cxn>
                  <a:cxn ang="0">
                    <a:pos x="16" y="27"/>
                  </a:cxn>
                  <a:cxn ang="0">
                    <a:pos x="16" y="32"/>
                  </a:cxn>
                  <a:cxn ang="0">
                    <a:pos x="11" y="27"/>
                  </a:cxn>
                  <a:cxn ang="0">
                    <a:pos x="8" y="25"/>
                  </a:cxn>
                  <a:cxn ang="0">
                    <a:pos x="5" y="26"/>
                  </a:cxn>
                  <a:cxn ang="0">
                    <a:pos x="5" y="31"/>
                  </a:cxn>
                  <a:cxn ang="0">
                    <a:pos x="6" y="35"/>
                  </a:cxn>
                  <a:cxn ang="0">
                    <a:pos x="8" y="42"/>
                  </a:cxn>
                  <a:cxn ang="0">
                    <a:pos x="5" y="36"/>
                  </a:cxn>
                  <a:cxn ang="0">
                    <a:pos x="1" y="27"/>
                  </a:cxn>
                  <a:cxn ang="0">
                    <a:pos x="0" y="31"/>
                  </a:cxn>
                  <a:cxn ang="0">
                    <a:pos x="0" y="14"/>
                  </a:cxn>
                  <a:cxn ang="0">
                    <a:pos x="0" y="0"/>
                  </a:cxn>
                </a:cxnLst>
                <a:rect l="0" t="0" r="r" b="b"/>
                <a:pathLst>
                  <a:path w="17" h="43">
                    <a:moveTo>
                      <a:pt x="0" y="0"/>
                    </a:moveTo>
                    <a:lnTo>
                      <a:pt x="4" y="19"/>
                    </a:lnTo>
                    <a:lnTo>
                      <a:pt x="10" y="21"/>
                    </a:lnTo>
                    <a:lnTo>
                      <a:pt x="16" y="22"/>
                    </a:lnTo>
                    <a:lnTo>
                      <a:pt x="16" y="27"/>
                    </a:lnTo>
                    <a:lnTo>
                      <a:pt x="16" y="32"/>
                    </a:lnTo>
                    <a:lnTo>
                      <a:pt x="11" y="27"/>
                    </a:lnTo>
                    <a:lnTo>
                      <a:pt x="8" y="25"/>
                    </a:lnTo>
                    <a:lnTo>
                      <a:pt x="5" y="26"/>
                    </a:lnTo>
                    <a:lnTo>
                      <a:pt x="5" y="31"/>
                    </a:lnTo>
                    <a:lnTo>
                      <a:pt x="6" y="35"/>
                    </a:lnTo>
                    <a:lnTo>
                      <a:pt x="8" y="42"/>
                    </a:lnTo>
                    <a:lnTo>
                      <a:pt x="5" y="36"/>
                    </a:lnTo>
                    <a:lnTo>
                      <a:pt x="1" y="27"/>
                    </a:lnTo>
                    <a:lnTo>
                      <a:pt x="0" y="31"/>
                    </a:lnTo>
                    <a:lnTo>
                      <a:pt x="0"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88" name="Freeform 96"/>
              <p:cNvSpPr>
                <a:spLocks/>
              </p:cNvSpPr>
              <p:nvPr/>
            </p:nvSpPr>
            <p:spPr bwMode="auto">
              <a:xfrm>
                <a:off x="151" y="265"/>
                <a:ext cx="17" cy="17"/>
              </a:xfrm>
              <a:custGeom>
                <a:avLst/>
                <a:gdLst/>
                <a:ahLst/>
                <a:cxnLst>
                  <a:cxn ang="0">
                    <a:pos x="0" y="16"/>
                  </a:cxn>
                  <a:cxn ang="0">
                    <a:pos x="4" y="1"/>
                  </a:cxn>
                  <a:cxn ang="0">
                    <a:pos x="16" y="0"/>
                  </a:cxn>
                  <a:cxn ang="0">
                    <a:pos x="8" y="10"/>
                  </a:cxn>
                  <a:cxn ang="0">
                    <a:pos x="0" y="16"/>
                  </a:cxn>
                </a:cxnLst>
                <a:rect l="0" t="0" r="r" b="b"/>
                <a:pathLst>
                  <a:path w="17" h="17">
                    <a:moveTo>
                      <a:pt x="0" y="16"/>
                    </a:moveTo>
                    <a:lnTo>
                      <a:pt x="4" y="1"/>
                    </a:lnTo>
                    <a:lnTo>
                      <a:pt x="16" y="0"/>
                    </a:lnTo>
                    <a:lnTo>
                      <a:pt x="8" y="10"/>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89" name="Freeform 97"/>
              <p:cNvSpPr>
                <a:spLocks/>
              </p:cNvSpPr>
              <p:nvPr/>
            </p:nvSpPr>
            <p:spPr bwMode="auto">
              <a:xfrm>
                <a:off x="177" y="222"/>
                <a:ext cx="17" cy="17"/>
              </a:xfrm>
              <a:custGeom>
                <a:avLst/>
                <a:gdLst/>
                <a:ahLst/>
                <a:cxnLst>
                  <a:cxn ang="0">
                    <a:pos x="1" y="11"/>
                  </a:cxn>
                  <a:cxn ang="0">
                    <a:pos x="10" y="6"/>
                  </a:cxn>
                  <a:cxn ang="0">
                    <a:pos x="16" y="0"/>
                  </a:cxn>
                  <a:cxn ang="0">
                    <a:pos x="16" y="8"/>
                  </a:cxn>
                  <a:cxn ang="0">
                    <a:pos x="14" y="16"/>
                  </a:cxn>
                  <a:cxn ang="0">
                    <a:pos x="0" y="16"/>
                  </a:cxn>
                  <a:cxn ang="0">
                    <a:pos x="1" y="11"/>
                  </a:cxn>
                </a:cxnLst>
                <a:rect l="0" t="0" r="r" b="b"/>
                <a:pathLst>
                  <a:path w="17" h="17">
                    <a:moveTo>
                      <a:pt x="1" y="11"/>
                    </a:moveTo>
                    <a:lnTo>
                      <a:pt x="10" y="6"/>
                    </a:lnTo>
                    <a:lnTo>
                      <a:pt x="16" y="0"/>
                    </a:lnTo>
                    <a:lnTo>
                      <a:pt x="16" y="8"/>
                    </a:lnTo>
                    <a:lnTo>
                      <a:pt x="14" y="16"/>
                    </a:lnTo>
                    <a:lnTo>
                      <a:pt x="0" y="16"/>
                    </a:lnTo>
                    <a:lnTo>
                      <a:pt x="1" y="1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290" name="Freeform 98"/>
              <p:cNvSpPr>
                <a:spLocks/>
              </p:cNvSpPr>
              <p:nvPr/>
            </p:nvSpPr>
            <p:spPr bwMode="auto">
              <a:xfrm>
                <a:off x="477" y="148"/>
                <a:ext cx="17" cy="24"/>
              </a:xfrm>
              <a:custGeom>
                <a:avLst/>
                <a:gdLst/>
                <a:ahLst/>
                <a:cxnLst>
                  <a:cxn ang="0">
                    <a:pos x="0" y="16"/>
                  </a:cxn>
                  <a:cxn ang="0">
                    <a:pos x="1" y="23"/>
                  </a:cxn>
                  <a:cxn ang="0">
                    <a:pos x="12" y="16"/>
                  </a:cxn>
                  <a:cxn ang="0">
                    <a:pos x="16" y="0"/>
                  </a:cxn>
                  <a:cxn ang="0">
                    <a:pos x="4" y="17"/>
                  </a:cxn>
                  <a:cxn ang="0">
                    <a:pos x="0" y="16"/>
                  </a:cxn>
                </a:cxnLst>
                <a:rect l="0" t="0" r="r" b="b"/>
                <a:pathLst>
                  <a:path w="17" h="24">
                    <a:moveTo>
                      <a:pt x="0" y="16"/>
                    </a:moveTo>
                    <a:lnTo>
                      <a:pt x="1" y="23"/>
                    </a:lnTo>
                    <a:lnTo>
                      <a:pt x="12" y="16"/>
                    </a:lnTo>
                    <a:lnTo>
                      <a:pt x="16" y="0"/>
                    </a:lnTo>
                    <a:lnTo>
                      <a:pt x="4" y="17"/>
                    </a:lnTo>
                    <a:lnTo>
                      <a:pt x="0" y="16"/>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8291" name="Freeform 99"/>
              <p:cNvSpPr>
                <a:spLocks/>
              </p:cNvSpPr>
              <p:nvPr/>
            </p:nvSpPr>
            <p:spPr bwMode="auto">
              <a:xfrm>
                <a:off x="470" y="110"/>
                <a:ext cx="68" cy="35"/>
              </a:xfrm>
              <a:custGeom>
                <a:avLst/>
                <a:gdLst/>
                <a:ahLst/>
                <a:cxnLst>
                  <a:cxn ang="0">
                    <a:pos x="0" y="4"/>
                  </a:cxn>
                  <a:cxn ang="0">
                    <a:pos x="55" y="23"/>
                  </a:cxn>
                  <a:cxn ang="0">
                    <a:pos x="56" y="21"/>
                  </a:cxn>
                  <a:cxn ang="0">
                    <a:pos x="58" y="23"/>
                  </a:cxn>
                  <a:cxn ang="0">
                    <a:pos x="58" y="26"/>
                  </a:cxn>
                  <a:cxn ang="0">
                    <a:pos x="56" y="29"/>
                  </a:cxn>
                  <a:cxn ang="0">
                    <a:pos x="58" y="32"/>
                  </a:cxn>
                  <a:cxn ang="0">
                    <a:pos x="61" y="34"/>
                  </a:cxn>
                  <a:cxn ang="0">
                    <a:pos x="64" y="34"/>
                  </a:cxn>
                  <a:cxn ang="0">
                    <a:pos x="61" y="32"/>
                  </a:cxn>
                  <a:cxn ang="0">
                    <a:pos x="59" y="29"/>
                  </a:cxn>
                  <a:cxn ang="0">
                    <a:pos x="59" y="26"/>
                  </a:cxn>
                  <a:cxn ang="0">
                    <a:pos x="61" y="30"/>
                  </a:cxn>
                  <a:cxn ang="0">
                    <a:pos x="64" y="30"/>
                  </a:cxn>
                  <a:cxn ang="0">
                    <a:pos x="65" y="30"/>
                  </a:cxn>
                  <a:cxn ang="0">
                    <a:pos x="67" y="29"/>
                  </a:cxn>
                  <a:cxn ang="0">
                    <a:pos x="64" y="29"/>
                  </a:cxn>
                  <a:cxn ang="0">
                    <a:pos x="61" y="26"/>
                  </a:cxn>
                  <a:cxn ang="0">
                    <a:pos x="61" y="23"/>
                  </a:cxn>
                  <a:cxn ang="0">
                    <a:pos x="58" y="18"/>
                  </a:cxn>
                  <a:cxn ang="0">
                    <a:pos x="58" y="17"/>
                  </a:cxn>
                  <a:cxn ang="0">
                    <a:pos x="55" y="17"/>
                  </a:cxn>
                  <a:cxn ang="0">
                    <a:pos x="3" y="0"/>
                  </a:cxn>
                  <a:cxn ang="0">
                    <a:pos x="0" y="4"/>
                  </a:cxn>
                </a:cxnLst>
                <a:rect l="0" t="0" r="r" b="b"/>
                <a:pathLst>
                  <a:path w="68" h="35">
                    <a:moveTo>
                      <a:pt x="0" y="4"/>
                    </a:moveTo>
                    <a:lnTo>
                      <a:pt x="55" y="23"/>
                    </a:lnTo>
                    <a:lnTo>
                      <a:pt x="56" y="21"/>
                    </a:lnTo>
                    <a:lnTo>
                      <a:pt x="58" y="23"/>
                    </a:lnTo>
                    <a:lnTo>
                      <a:pt x="58" y="26"/>
                    </a:lnTo>
                    <a:lnTo>
                      <a:pt x="56" y="29"/>
                    </a:lnTo>
                    <a:lnTo>
                      <a:pt x="58" y="32"/>
                    </a:lnTo>
                    <a:lnTo>
                      <a:pt x="61" y="34"/>
                    </a:lnTo>
                    <a:lnTo>
                      <a:pt x="64" y="34"/>
                    </a:lnTo>
                    <a:lnTo>
                      <a:pt x="61" y="32"/>
                    </a:lnTo>
                    <a:lnTo>
                      <a:pt x="59" y="29"/>
                    </a:lnTo>
                    <a:lnTo>
                      <a:pt x="59" y="26"/>
                    </a:lnTo>
                    <a:lnTo>
                      <a:pt x="61" y="30"/>
                    </a:lnTo>
                    <a:lnTo>
                      <a:pt x="64" y="30"/>
                    </a:lnTo>
                    <a:lnTo>
                      <a:pt x="65" y="30"/>
                    </a:lnTo>
                    <a:lnTo>
                      <a:pt x="67" y="29"/>
                    </a:lnTo>
                    <a:lnTo>
                      <a:pt x="64" y="29"/>
                    </a:lnTo>
                    <a:lnTo>
                      <a:pt x="61" y="26"/>
                    </a:lnTo>
                    <a:lnTo>
                      <a:pt x="61" y="23"/>
                    </a:lnTo>
                    <a:lnTo>
                      <a:pt x="58" y="18"/>
                    </a:lnTo>
                    <a:lnTo>
                      <a:pt x="58" y="17"/>
                    </a:lnTo>
                    <a:lnTo>
                      <a:pt x="55" y="17"/>
                    </a:lnTo>
                    <a:lnTo>
                      <a:pt x="3" y="0"/>
                    </a:lnTo>
                    <a:lnTo>
                      <a:pt x="0" y="4"/>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8292" name="Freeform 100"/>
              <p:cNvSpPr>
                <a:spLocks/>
              </p:cNvSpPr>
              <p:nvPr/>
            </p:nvSpPr>
            <p:spPr bwMode="auto">
              <a:xfrm>
                <a:off x="604" y="202"/>
                <a:ext cx="42" cy="21"/>
              </a:xfrm>
              <a:custGeom>
                <a:avLst/>
                <a:gdLst/>
                <a:ahLst/>
                <a:cxnLst>
                  <a:cxn ang="0">
                    <a:pos x="0" y="2"/>
                  </a:cxn>
                  <a:cxn ang="0">
                    <a:pos x="8" y="6"/>
                  </a:cxn>
                  <a:cxn ang="0">
                    <a:pos x="10" y="10"/>
                  </a:cxn>
                  <a:cxn ang="0">
                    <a:pos x="16" y="18"/>
                  </a:cxn>
                  <a:cxn ang="0">
                    <a:pos x="17" y="20"/>
                  </a:cxn>
                  <a:cxn ang="0">
                    <a:pos x="24" y="18"/>
                  </a:cxn>
                  <a:cxn ang="0">
                    <a:pos x="30" y="18"/>
                  </a:cxn>
                  <a:cxn ang="0">
                    <a:pos x="34" y="18"/>
                  </a:cxn>
                  <a:cxn ang="0">
                    <a:pos x="41" y="18"/>
                  </a:cxn>
                  <a:cxn ang="0">
                    <a:pos x="41" y="16"/>
                  </a:cxn>
                  <a:cxn ang="0">
                    <a:pos x="39" y="16"/>
                  </a:cxn>
                  <a:cxn ang="0">
                    <a:pos x="32" y="16"/>
                  </a:cxn>
                  <a:cxn ang="0">
                    <a:pos x="25" y="16"/>
                  </a:cxn>
                  <a:cxn ang="0">
                    <a:pos x="18" y="18"/>
                  </a:cxn>
                  <a:cxn ang="0">
                    <a:pos x="16" y="12"/>
                  </a:cxn>
                  <a:cxn ang="0">
                    <a:pos x="13" y="9"/>
                  </a:cxn>
                  <a:cxn ang="0">
                    <a:pos x="10" y="6"/>
                  </a:cxn>
                  <a:cxn ang="0">
                    <a:pos x="7" y="3"/>
                  </a:cxn>
                  <a:cxn ang="0">
                    <a:pos x="0" y="0"/>
                  </a:cxn>
                  <a:cxn ang="0">
                    <a:pos x="0" y="2"/>
                  </a:cxn>
                </a:cxnLst>
                <a:rect l="0" t="0" r="r" b="b"/>
                <a:pathLst>
                  <a:path w="42" h="21">
                    <a:moveTo>
                      <a:pt x="0" y="2"/>
                    </a:moveTo>
                    <a:lnTo>
                      <a:pt x="8" y="6"/>
                    </a:lnTo>
                    <a:lnTo>
                      <a:pt x="10" y="10"/>
                    </a:lnTo>
                    <a:lnTo>
                      <a:pt x="16" y="18"/>
                    </a:lnTo>
                    <a:lnTo>
                      <a:pt x="17" y="20"/>
                    </a:lnTo>
                    <a:lnTo>
                      <a:pt x="24" y="18"/>
                    </a:lnTo>
                    <a:lnTo>
                      <a:pt x="30" y="18"/>
                    </a:lnTo>
                    <a:lnTo>
                      <a:pt x="34" y="18"/>
                    </a:lnTo>
                    <a:lnTo>
                      <a:pt x="41" y="18"/>
                    </a:lnTo>
                    <a:lnTo>
                      <a:pt x="41" y="16"/>
                    </a:lnTo>
                    <a:lnTo>
                      <a:pt x="39" y="16"/>
                    </a:lnTo>
                    <a:lnTo>
                      <a:pt x="32" y="16"/>
                    </a:lnTo>
                    <a:lnTo>
                      <a:pt x="25" y="16"/>
                    </a:lnTo>
                    <a:lnTo>
                      <a:pt x="18" y="18"/>
                    </a:lnTo>
                    <a:lnTo>
                      <a:pt x="16" y="12"/>
                    </a:lnTo>
                    <a:lnTo>
                      <a:pt x="13" y="9"/>
                    </a:lnTo>
                    <a:lnTo>
                      <a:pt x="10" y="6"/>
                    </a:lnTo>
                    <a:lnTo>
                      <a:pt x="7" y="3"/>
                    </a:lnTo>
                    <a:lnTo>
                      <a:pt x="0" y="0"/>
                    </a:lnTo>
                    <a:lnTo>
                      <a:pt x="0" y="2"/>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8293" name="Freeform 101"/>
              <p:cNvSpPr>
                <a:spLocks/>
              </p:cNvSpPr>
              <p:nvPr/>
            </p:nvSpPr>
            <p:spPr bwMode="auto">
              <a:xfrm>
                <a:off x="606" y="196"/>
                <a:ext cx="42" cy="22"/>
              </a:xfrm>
              <a:custGeom>
                <a:avLst/>
                <a:gdLst/>
                <a:ahLst/>
                <a:cxnLst>
                  <a:cxn ang="0">
                    <a:pos x="0" y="1"/>
                  </a:cxn>
                  <a:cxn ang="0">
                    <a:pos x="7" y="6"/>
                  </a:cxn>
                  <a:cxn ang="0">
                    <a:pos x="10" y="9"/>
                  </a:cxn>
                  <a:cxn ang="0">
                    <a:pos x="15" y="17"/>
                  </a:cxn>
                  <a:cxn ang="0">
                    <a:pos x="17" y="21"/>
                  </a:cxn>
                  <a:cxn ang="0">
                    <a:pos x="24" y="19"/>
                  </a:cxn>
                  <a:cxn ang="0">
                    <a:pos x="30" y="17"/>
                  </a:cxn>
                  <a:cxn ang="0">
                    <a:pos x="34" y="19"/>
                  </a:cxn>
                  <a:cxn ang="0">
                    <a:pos x="41" y="19"/>
                  </a:cxn>
                  <a:cxn ang="0">
                    <a:pos x="41" y="17"/>
                  </a:cxn>
                  <a:cxn ang="0">
                    <a:pos x="38" y="17"/>
                  </a:cxn>
                  <a:cxn ang="0">
                    <a:pos x="31" y="16"/>
                  </a:cxn>
                  <a:cxn ang="0">
                    <a:pos x="24" y="17"/>
                  </a:cxn>
                  <a:cxn ang="0">
                    <a:pos x="18" y="17"/>
                  </a:cxn>
                  <a:cxn ang="0">
                    <a:pos x="16" y="13"/>
                  </a:cxn>
                  <a:cxn ang="0">
                    <a:pos x="13" y="9"/>
                  </a:cxn>
                  <a:cxn ang="0">
                    <a:pos x="10" y="6"/>
                  </a:cxn>
                  <a:cxn ang="0">
                    <a:pos x="7" y="3"/>
                  </a:cxn>
                  <a:cxn ang="0">
                    <a:pos x="0" y="0"/>
                  </a:cxn>
                  <a:cxn ang="0">
                    <a:pos x="0" y="1"/>
                  </a:cxn>
                </a:cxnLst>
                <a:rect l="0" t="0" r="r" b="b"/>
                <a:pathLst>
                  <a:path w="42" h="22">
                    <a:moveTo>
                      <a:pt x="0" y="1"/>
                    </a:moveTo>
                    <a:lnTo>
                      <a:pt x="7" y="6"/>
                    </a:lnTo>
                    <a:lnTo>
                      <a:pt x="10" y="9"/>
                    </a:lnTo>
                    <a:lnTo>
                      <a:pt x="15" y="17"/>
                    </a:lnTo>
                    <a:lnTo>
                      <a:pt x="17" y="21"/>
                    </a:lnTo>
                    <a:lnTo>
                      <a:pt x="24" y="19"/>
                    </a:lnTo>
                    <a:lnTo>
                      <a:pt x="30" y="17"/>
                    </a:lnTo>
                    <a:lnTo>
                      <a:pt x="34" y="19"/>
                    </a:lnTo>
                    <a:lnTo>
                      <a:pt x="41" y="19"/>
                    </a:lnTo>
                    <a:lnTo>
                      <a:pt x="41" y="17"/>
                    </a:lnTo>
                    <a:lnTo>
                      <a:pt x="38" y="17"/>
                    </a:lnTo>
                    <a:lnTo>
                      <a:pt x="31" y="16"/>
                    </a:lnTo>
                    <a:lnTo>
                      <a:pt x="24" y="17"/>
                    </a:lnTo>
                    <a:lnTo>
                      <a:pt x="18" y="17"/>
                    </a:lnTo>
                    <a:lnTo>
                      <a:pt x="16" y="13"/>
                    </a:lnTo>
                    <a:lnTo>
                      <a:pt x="13" y="9"/>
                    </a:lnTo>
                    <a:lnTo>
                      <a:pt x="10" y="6"/>
                    </a:lnTo>
                    <a:lnTo>
                      <a:pt x="7" y="3"/>
                    </a:lnTo>
                    <a:lnTo>
                      <a:pt x="0" y="0"/>
                    </a:lnTo>
                    <a:lnTo>
                      <a:pt x="0" y="1"/>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294" name="Freeform 102"/>
              <p:cNvSpPr>
                <a:spLocks/>
              </p:cNvSpPr>
              <p:nvPr/>
            </p:nvSpPr>
            <p:spPr bwMode="auto">
              <a:xfrm>
                <a:off x="470" y="207"/>
                <a:ext cx="18" cy="44"/>
              </a:xfrm>
              <a:custGeom>
                <a:avLst/>
                <a:gdLst/>
                <a:ahLst/>
                <a:cxnLst>
                  <a:cxn ang="0">
                    <a:pos x="13" y="0"/>
                  </a:cxn>
                  <a:cxn ang="0">
                    <a:pos x="17" y="13"/>
                  </a:cxn>
                  <a:cxn ang="0">
                    <a:pos x="15" y="27"/>
                  </a:cxn>
                  <a:cxn ang="0">
                    <a:pos x="0" y="43"/>
                  </a:cxn>
                </a:cxnLst>
                <a:rect l="0" t="0" r="r" b="b"/>
                <a:pathLst>
                  <a:path w="18" h="44">
                    <a:moveTo>
                      <a:pt x="13" y="0"/>
                    </a:moveTo>
                    <a:lnTo>
                      <a:pt x="17" y="13"/>
                    </a:lnTo>
                    <a:lnTo>
                      <a:pt x="15" y="27"/>
                    </a:lnTo>
                    <a:lnTo>
                      <a:pt x="0" y="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95" name="Freeform 103"/>
              <p:cNvSpPr>
                <a:spLocks/>
              </p:cNvSpPr>
              <p:nvPr/>
            </p:nvSpPr>
            <p:spPr bwMode="auto">
              <a:xfrm>
                <a:off x="487" y="189"/>
                <a:ext cx="35" cy="17"/>
              </a:xfrm>
              <a:custGeom>
                <a:avLst/>
                <a:gdLst/>
                <a:ahLst/>
                <a:cxnLst>
                  <a:cxn ang="0">
                    <a:pos x="0" y="16"/>
                  </a:cxn>
                  <a:cxn ang="0">
                    <a:pos x="10" y="0"/>
                  </a:cxn>
                  <a:cxn ang="0">
                    <a:pos x="26" y="0"/>
                  </a:cxn>
                  <a:cxn ang="0">
                    <a:pos x="34" y="10"/>
                  </a:cxn>
                </a:cxnLst>
                <a:rect l="0" t="0" r="r" b="b"/>
                <a:pathLst>
                  <a:path w="35" h="17">
                    <a:moveTo>
                      <a:pt x="0" y="16"/>
                    </a:moveTo>
                    <a:lnTo>
                      <a:pt x="10" y="0"/>
                    </a:lnTo>
                    <a:lnTo>
                      <a:pt x="26" y="0"/>
                    </a:lnTo>
                    <a:lnTo>
                      <a:pt x="34"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296" name="Line 104"/>
              <p:cNvSpPr>
                <a:spLocks noChangeShapeType="1"/>
              </p:cNvSpPr>
              <p:nvPr/>
            </p:nvSpPr>
            <p:spPr bwMode="auto">
              <a:xfrm flipH="1">
                <a:off x="527" y="211"/>
                <a:ext cx="4"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97" name="Line 105"/>
              <p:cNvSpPr>
                <a:spLocks noChangeShapeType="1"/>
              </p:cNvSpPr>
              <p:nvPr/>
            </p:nvSpPr>
            <p:spPr bwMode="auto">
              <a:xfrm flipH="1">
                <a:off x="494" y="273"/>
                <a:ext cx="2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298" name="Freeform 106"/>
              <p:cNvSpPr>
                <a:spLocks/>
              </p:cNvSpPr>
              <p:nvPr/>
            </p:nvSpPr>
            <p:spPr bwMode="auto">
              <a:xfrm>
                <a:off x="514" y="412"/>
                <a:ext cx="17" cy="43"/>
              </a:xfrm>
              <a:custGeom>
                <a:avLst/>
                <a:gdLst/>
                <a:ahLst/>
                <a:cxnLst>
                  <a:cxn ang="0">
                    <a:pos x="0" y="38"/>
                  </a:cxn>
                  <a:cxn ang="0">
                    <a:pos x="16" y="0"/>
                  </a:cxn>
                  <a:cxn ang="0">
                    <a:pos x="16" y="26"/>
                  </a:cxn>
                  <a:cxn ang="0">
                    <a:pos x="10" y="42"/>
                  </a:cxn>
                  <a:cxn ang="0">
                    <a:pos x="5" y="38"/>
                  </a:cxn>
                  <a:cxn ang="0">
                    <a:pos x="0" y="38"/>
                  </a:cxn>
                </a:cxnLst>
                <a:rect l="0" t="0" r="r" b="b"/>
                <a:pathLst>
                  <a:path w="17" h="43">
                    <a:moveTo>
                      <a:pt x="0" y="38"/>
                    </a:moveTo>
                    <a:lnTo>
                      <a:pt x="16" y="0"/>
                    </a:lnTo>
                    <a:lnTo>
                      <a:pt x="16" y="26"/>
                    </a:lnTo>
                    <a:lnTo>
                      <a:pt x="10" y="42"/>
                    </a:lnTo>
                    <a:lnTo>
                      <a:pt x="5" y="38"/>
                    </a:lnTo>
                    <a:lnTo>
                      <a:pt x="0" y="38"/>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299" name="Freeform 107"/>
              <p:cNvSpPr>
                <a:spLocks/>
              </p:cNvSpPr>
              <p:nvPr/>
            </p:nvSpPr>
            <p:spPr bwMode="auto">
              <a:xfrm>
                <a:off x="361" y="183"/>
                <a:ext cx="31" cy="30"/>
              </a:xfrm>
              <a:custGeom>
                <a:avLst/>
                <a:gdLst/>
                <a:ahLst/>
                <a:cxnLst>
                  <a:cxn ang="0">
                    <a:pos x="20" y="0"/>
                  </a:cxn>
                  <a:cxn ang="0">
                    <a:pos x="22" y="12"/>
                  </a:cxn>
                  <a:cxn ang="0">
                    <a:pos x="22" y="17"/>
                  </a:cxn>
                  <a:cxn ang="0">
                    <a:pos x="13" y="23"/>
                  </a:cxn>
                  <a:cxn ang="0">
                    <a:pos x="0" y="29"/>
                  </a:cxn>
                  <a:cxn ang="0">
                    <a:pos x="24" y="22"/>
                  </a:cxn>
                  <a:cxn ang="0">
                    <a:pos x="30" y="22"/>
                  </a:cxn>
                  <a:cxn ang="0">
                    <a:pos x="26" y="10"/>
                  </a:cxn>
                  <a:cxn ang="0">
                    <a:pos x="20" y="0"/>
                  </a:cxn>
                </a:cxnLst>
                <a:rect l="0" t="0" r="r" b="b"/>
                <a:pathLst>
                  <a:path w="31" h="30">
                    <a:moveTo>
                      <a:pt x="20" y="0"/>
                    </a:moveTo>
                    <a:lnTo>
                      <a:pt x="22" y="12"/>
                    </a:lnTo>
                    <a:lnTo>
                      <a:pt x="22" y="17"/>
                    </a:lnTo>
                    <a:lnTo>
                      <a:pt x="13" y="23"/>
                    </a:lnTo>
                    <a:lnTo>
                      <a:pt x="0" y="29"/>
                    </a:lnTo>
                    <a:lnTo>
                      <a:pt x="24" y="22"/>
                    </a:lnTo>
                    <a:lnTo>
                      <a:pt x="30" y="22"/>
                    </a:lnTo>
                    <a:lnTo>
                      <a:pt x="26" y="10"/>
                    </a:lnTo>
                    <a:lnTo>
                      <a:pt x="2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300" name="Freeform 108"/>
              <p:cNvSpPr>
                <a:spLocks/>
              </p:cNvSpPr>
              <p:nvPr/>
            </p:nvSpPr>
            <p:spPr bwMode="auto">
              <a:xfrm>
                <a:off x="591" y="318"/>
                <a:ext cx="57" cy="43"/>
              </a:xfrm>
              <a:custGeom>
                <a:avLst/>
                <a:gdLst/>
                <a:ahLst/>
                <a:cxnLst>
                  <a:cxn ang="0">
                    <a:pos x="31" y="0"/>
                  </a:cxn>
                  <a:cxn ang="0">
                    <a:pos x="36" y="0"/>
                  </a:cxn>
                  <a:cxn ang="0">
                    <a:pos x="35" y="5"/>
                  </a:cxn>
                  <a:cxn ang="0">
                    <a:pos x="35" y="13"/>
                  </a:cxn>
                  <a:cxn ang="0">
                    <a:pos x="37" y="18"/>
                  </a:cxn>
                  <a:cxn ang="0">
                    <a:pos x="41" y="27"/>
                  </a:cxn>
                  <a:cxn ang="0">
                    <a:pos x="47" y="31"/>
                  </a:cxn>
                  <a:cxn ang="0">
                    <a:pos x="52" y="34"/>
                  </a:cxn>
                  <a:cxn ang="0">
                    <a:pos x="56" y="36"/>
                  </a:cxn>
                  <a:cxn ang="0">
                    <a:pos x="47" y="36"/>
                  </a:cxn>
                  <a:cxn ang="0">
                    <a:pos x="40" y="31"/>
                  </a:cxn>
                  <a:cxn ang="0">
                    <a:pos x="31" y="27"/>
                  </a:cxn>
                  <a:cxn ang="0">
                    <a:pos x="25" y="27"/>
                  </a:cxn>
                  <a:cxn ang="0">
                    <a:pos x="20" y="29"/>
                  </a:cxn>
                  <a:cxn ang="0">
                    <a:pos x="12" y="33"/>
                  </a:cxn>
                  <a:cxn ang="0">
                    <a:pos x="5" y="42"/>
                  </a:cxn>
                  <a:cxn ang="0">
                    <a:pos x="0" y="42"/>
                  </a:cxn>
                  <a:cxn ang="0">
                    <a:pos x="10" y="31"/>
                  </a:cxn>
                  <a:cxn ang="0">
                    <a:pos x="18" y="23"/>
                  </a:cxn>
                  <a:cxn ang="0">
                    <a:pos x="26" y="11"/>
                  </a:cxn>
                  <a:cxn ang="0">
                    <a:pos x="29" y="3"/>
                  </a:cxn>
                  <a:cxn ang="0">
                    <a:pos x="31" y="0"/>
                  </a:cxn>
                </a:cxnLst>
                <a:rect l="0" t="0" r="r" b="b"/>
                <a:pathLst>
                  <a:path w="57" h="43">
                    <a:moveTo>
                      <a:pt x="31" y="0"/>
                    </a:moveTo>
                    <a:lnTo>
                      <a:pt x="36" y="0"/>
                    </a:lnTo>
                    <a:lnTo>
                      <a:pt x="35" y="5"/>
                    </a:lnTo>
                    <a:lnTo>
                      <a:pt x="35" y="13"/>
                    </a:lnTo>
                    <a:lnTo>
                      <a:pt x="37" y="18"/>
                    </a:lnTo>
                    <a:lnTo>
                      <a:pt x="41" y="27"/>
                    </a:lnTo>
                    <a:lnTo>
                      <a:pt x="47" y="31"/>
                    </a:lnTo>
                    <a:lnTo>
                      <a:pt x="52" y="34"/>
                    </a:lnTo>
                    <a:lnTo>
                      <a:pt x="56" y="36"/>
                    </a:lnTo>
                    <a:lnTo>
                      <a:pt x="47" y="36"/>
                    </a:lnTo>
                    <a:lnTo>
                      <a:pt x="40" y="31"/>
                    </a:lnTo>
                    <a:lnTo>
                      <a:pt x="31" y="27"/>
                    </a:lnTo>
                    <a:lnTo>
                      <a:pt x="25" y="27"/>
                    </a:lnTo>
                    <a:lnTo>
                      <a:pt x="20" y="29"/>
                    </a:lnTo>
                    <a:lnTo>
                      <a:pt x="12" y="33"/>
                    </a:lnTo>
                    <a:lnTo>
                      <a:pt x="5" y="42"/>
                    </a:lnTo>
                    <a:lnTo>
                      <a:pt x="0" y="42"/>
                    </a:lnTo>
                    <a:lnTo>
                      <a:pt x="10" y="31"/>
                    </a:lnTo>
                    <a:lnTo>
                      <a:pt x="18" y="23"/>
                    </a:lnTo>
                    <a:lnTo>
                      <a:pt x="26" y="11"/>
                    </a:lnTo>
                    <a:lnTo>
                      <a:pt x="29" y="3"/>
                    </a:lnTo>
                    <a:lnTo>
                      <a:pt x="31"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301" name="Freeform 109"/>
              <p:cNvSpPr>
                <a:spLocks/>
              </p:cNvSpPr>
              <p:nvPr/>
            </p:nvSpPr>
            <p:spPr bwMode="auto">
              <a:xfrm>
                <a:off x="574" y="359"/>
                <a:ext cx="27" cy="22"/>
              </a:xfrm>
              <a:custGeom>
                <a:avLst/>
                <a:gdLst/>
                <a:ahLst/>
                <a:cxnLst>
                  <a:cxn ang="0">
                    <a:pos x="26" y="0"/>
                  </a:cxn>
                  <a:cxn ang="0">
                    <a:pos x="13" y="19"/>
                  </a:cxn>
                  <a:cxn ang="0">
                    <a:pos x="0" y="21"/>
                  </a:cxn>
                  <a:cxn ang="0">
                    <a:pos x="7" y="11"/>
                  </a:cxn>
                  <a:cxn ang="0">
                    <a:pos x="17" y="0"/>
                  </a:cxn>
                  <a:cxn ang="0">
                    <a:pos x="26" y="0"/>
                  </a:cxn>
                </a:cxnLst>
                <a:rect l="0" t="0" r="r" b="b"/>
                <a:pathLst>
                  <a:path w="27" h="22">
                    <a:moveTo>
                      <a:pt x="26" y="0"/>
                    </a:moveTo>
                    <a:lnTo>
                      <a:pt x="13" y="19"/>
                    </a:lnTo>
                    <a:lnTo>
                      <a:pt x="0" y="21"/>
                    </a:lnTo>
                    <a:lnTo>
                      <a:pt x="7" y="11"/>
                    </a:lnTo>
                    <a:lnTo>
                      <a:pt x="17" y="0"/>
                    </a:lnTo>
                    <a:lnTo>
                      <a:pt x="26"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302" name="Freeform 110"/>
              <p:cNvSpPr>
                <a:spLocks/>
              </p:cNvSpPr>
              <p:nvPr/>
            </p:nvSpPr>
            <p:spPr bwMode="auto">
              <a:xfrm>
                <a:off x="573" y="380"/>
                <a:ext cx="32" cy="111"/>
              </a:xfrm>
              <a:custGeom>
                <a:avLst/>
                <a:gdLst/>
                <a:ahLst/>
                <a:cxnLst>
                  <a:cxn ang="0">
                    <a:pos x="0" y="2"/>
                  </a:cxn>
                  <a:cxn ang="0">
                    <a:pos x="0" y="38"/>
                  </a:cxn>
                  <a:cxn ang="0">
                    <a:pos x="0" y="79"/>
                  </a:cxn>
                  <a:cxn ang="0">
                    <a:pos x="3" y="91"/>
                  </a:cxn>
                  <a:cxn ang="0">
                    <a:pos x="7" y="99"/>
                  </a:cxn>
                  <a:cxn ang="0">
                    <a:pos x="20" y="110"/>
                  </a:cxn>
                  <a:cxn ang="0">
                    <a:pos x="31" y="107"/>
                  </a:cxn>
                  <a:cxn ang="0">
                    <a:pos x="16" y="95"/>
                  </a:cxn>
                  <a:cxn ang="0">
                    <a:pos x="13" y="84"/>
                  </a:cxn>
                  <a:cxn ang="0">
                    <a:pos x="12" y="61"/>
                  </a:cxn>
                  <a:cxn ang="0">
                    <a:pos x="11" y="34"/>
                  </a:cxn>
                  <a:cxn ang="0">
                    <a:pos x="11" y="17"/>
                  </a:cxn>
                  <a:cxn ang="0">
                    <a:pos x="13" y="0"/>
                  </a:cxn>
                  <a:cxn ang="0">
                    <a:pos x="0" y="2"/>
                  </a:cxn>
                </a:cxnLst>
                <a:rect l="0" t="0" r="r" b="b"/>
                <a:pathLst>
                  <a:path w="32" h="111">
                    <a:moveTo>
                      <a:pt x="0" y="2"/>
                    </a:moveTo>
                    <a:lnTo>
                      <a:pt x="0" y="38"/>
                    </a:lnTo>
                    <a:lnTo>
                      <a:pt x="0" y="79"/>
                    </a:lnTo>
                    <a:lnTo>
                      <a:pt x="3" y="91"/>
                    </a:lnTo>
                    <a:lnTo>
                      <a:pt x="7" y="99"/>
                    </a:lnTo>
                    <a:lnTo>
                      <a:pt x="20" y="110"/>
                    </a:lnTo>
                    <a:lnTo>
                      <a:pt x="31" y="107"/>
                    </a:lnTo>
                    <a:lnTo>
                      <a:pt x="16" y="95"/>
                    </a:lnTo>
                    <a:lnTo>
                      <a:pt x="13" y="84"/>
                    </a:lnTo>
                    <a:lnTo>
                      <a:pt x="12" y="61"/>
                    </a:lnTo>
                    <a:lnTo>
                      <a:pt x="11" y="34"/>
                    </a:lnTo>
                    <a:lnTo>
                      <a:pt x="11" y="17"/>
                    </a:lnTo>
                    <a:lnTo>
                      <a:pt x="13" y="0"/>
                    </a:lnTo>
                    <a:lnTo>
                      <a:pt x="0" y="2"/>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8303" name="Freeform 111"/>
              <p:cNvSpPr>
                <a:spLocks/>
              </p:cNvSpPr>
              <p:nvPr/>
            </p:nvSpPr>
            <p:spPr bwMode="auto">
              <a:xfrm>
                <a:off x="596" y="343"/>
                <a:ext cx="42" cy="42"/>
              </a:xfrm>
              <a:custGeom>
                <a:avLst/>
                <a:gdLst/>
                <a:ahLst/>
                <a:cxnLst>
                  <a:cxn ang="0">
                    <a:pos x="41" y="20"/>
                  </a:cxn>
                  <a:cxn ang="0">
                    <a:pos x="39" y="13"/>
                  </a:cxn>
                  <a:cxn ang="0">
                    <a:pos x="36" y="5"/>
                  </a:cxn>
                  <a:cxn ang="0">
                    <a:pos x="28" y="1"/>
                  </a:cxn>
                  <a:cxn ang="0">
                    <a:pos x="21" y="0"/>
                  </a:cxn>
                  <a:cxn ang="0">
                    <a:pos x="12" y="1"/>
                  </a:cxn>
                  <a:cxn ang="0">
                    <a:pos x="6" y="5"/>
                  </a:cxn>
                  <a:cxn ang="0">
                    <a:pos x="1" y="13"/>
                  </a:cxn>
                  <a:cxn ang="0">
                    <a:pos x="0" y="20"/>
                  </a:cxn>
                  <a:cxn ang="0">
                    <a:pos x="1" y="28"/>
                  </a:cxn>
                  <a:cxn ang="0">
                    <a:pos x="6" y="35"/>
                  </a:cxn>
                  <a:cxn ang="0">
                    <a:pos x="12" y="39"/>
                  </a:cxn>
                  <a:cxn ang="0">
                    <a:pos x="21" y="41"/>
                  </a:cxn>
                  <a:cxn ang="0">
                    <a:pos x="28" y="39"/>
                  </a:cxn>
                  <a:cxn ang="0">
                    <a:pos x="36" y="35"/>
                  </a:cxn>
                  <a:cxn ang="0">
                    <a:pos x="39" y="28"/>
                  </a:cxn>
                  <a:cxn ang="0">
                    <a:pos x="41" y="20"/>
                  </a:cxn>
                </a:cxnLst>
                <a:rect l="0" t="0" r="r" b="b"/>
                <a:pathLst>
                  <a:path w="42" h="42">
                    <a:moveTo>
                      <a:pt x="41" y="20"/>
                    </a:moveTo>
                    <a:lnTo>
                      <a:pt x="39" y="13"/>
                    </a:lnTo>
                    <a:lnTo>
                      <a:pt x="36" y="5"/>
                    </a:lnTo>
                    <a:lnTo>
                      <a:pt x="28" y="1"/>
                    </a:lnTo>
                    <a:lnTo>
                      <a:pt x="21" y="0"/>
                    </a:lnTo>
                    <a:lnTo>
                      <a:pt x="12" y="1"/>
                    </a:lnTo>
                    <a:lnTo>
                      <a:pt x="6" y="5"/>
                    </a:lnTo>
                    <a:lnTo>
                      <a:pt x="1" y="13"/>
                    </a:lnTo>
                    <a:lnTo>
                      <a:pt x="0" y="20"/>
                    </a:lnTo>
                    <a:lnTo>
                      <a:pt x="1" y="28"/>
                    </a:lnTo>
                    <a:lnTo>
                      <a:pt x="6" y="35"/>
                    </a:lnTo>
                    <a:lnTo>
                      <a:pt x="12" y="39"/>
                    </a:lnTo>
                    <a:lnTo>
                      <a:pt x="21" y="41"/>
                    </a:lnTo>
                    <a:lnTo>
                      <a:pt x="28" y="39"/>
                    </a:lnTo>
                    <a:lnTo>
                      <a:pt x="36" y="35"/>
                    </a:lnTo>
                    <a:lnTo>
                      <a:pt x="39" y="28"/>
                    </a:lnTo>
                    <a:lnTo>
                      <a:pt x="41" y="20"/>
                    </a:lnTo>
                  </a:path>
                </a:pathLst>
              </a:custGeom>
              <a:solidFill>
                <a:srgbClr val="CFAF80"/>
              </a:solidFill>
              <a:ln w="9525" cap="rnd">
                <a:noFill/>
                <a:round/>
                <a:headEnd/>
                <a:tailEnd/>
              </a:ln>
              <a:effectLst/>
            </p:spPr>
            <p:txBody>
              <a:bodyPr/>
              <a:lstStyle/>
              <a:p>
                <a:endParaRPr lang="en-US"/>
              </a:p>
            </p:txBody>
          </p:sp>
          <p:sp>
            <p:nvSpPr>
              <p:cNvPr id="8304" name="Rectangle 112"/>
              <p:cNvSpPr>
                <a:spLocks noChangeArrowheads="1"/>
              </p:cNvSpPr>
              <p:nvPr/>
            </p:nvSpPr>
            <p:spPr bwMode="auto">
              <a:xfrm>
                <a:off x="597" y="343"/>
                <a:ext cx="12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U.S.</a:t>
                </a:r>
              </a:p>
            </p:txBody>
          </p:sp>
          <p:sp>
            <p:nvSpPr>
              <p:cNvPr id="8305" name="Freeform 113"/>
              <p:cNvSpPr>
                <a:spLocks/>
              </p:cNvSpPr>
              <p:nvPr/>
            </p:nvSpPr>
            <p:spPr bwMode="auto">
              <a:xfrm>
                <a:off x="317" y="301"/>
                <a:ext cx="17" cy="17"/>
              </a:xfrm>
              <a:custGeom>
                <a:avLst/>
                <a:gdLst/>
                <a:ahLst/>
                <a:cxnLst>
                  <a:cxn ang="0">
                    <a:pos x="0" y="16"/>
                  </a:cxn>
                  <a:cxn ang="0">
                    <a:pos x="8" y="2"/>
                  </a:cxn>
                  <a:cxn ang="0">
                    <a:pos x="16" y="0"/>
                  </a:cxn>
                </a:cxnLst>
                <a:rect l="0" t="0" r="r" b="b"/>
                <a:pathLst>
                  <a:path w="17" h="17">
                    <a:moveTo>
                      <a:pt x="0" y="16"/>
                    </a:moveTo>
                    <a:lnTo>
                      <a:pt x="8" y="2"/>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06" name="Freeform 114"/>
              <p:cNvSpPr>
                <a:spLocks/>
              </p:cNvSpPr>
              <p:nvPr/>
            </p:nvSpPr>
            <p:spPr bwMode="auto">
              <a:xfrm>
                <a:off x="372" y="403"/>
                <a:ext cx="17" cy="27"/>
              </a:xfrm>
              <a:custGeom>
                <a:avLst/>
                <a:gdLst/>
                <a:ahLst/>
                <a:cxnLst>
                  <a:cxn ang="0">
                    <a:pos x="0" y="18"/>
                  </a:cxn>
                  <a:cxn ang="0">
                    <a:pos x="13" y="0"/>
                  </a:cxn>
                  <a:cxn ang="0">
                    <a:pos x="12" y="6"/>
                  </a:cxn>
                  <a:cxn ang="0">
                    <a:pos x="16" y="13"/>
                  </a:cxn>
                  <a:cxn ang="0">
                    <a:pos x="10" y="26"/>
                  </a:cxn>
                </a:cxnLst>
                <a:rect l="0" t="0" r="r" b="b"/>
                <a:pathLst>
                  <a:path w="17" h="27">
                    <a:moveTo>
                      <a:pt x="0" y="18"/>
                    </a:moveTo>
                    <a:lnTo>
                      <a:pt x="13" y="0"/>
                    </a:lnTo>
                    <a:lnTo>
                      <a:pt x="12" y="6"/>
                    </a:lnTo>
                    <a:lnTo>
                      <a:pt x="16" y="13"/>
                    </a:lnTo>
                    <a:lnTo>
                      <a:pt x="1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07" name="Line 115"/>
              <p:cNvSpPr>
                <a:spLocks noChangeShapeType="1"/>
              </p:cNvSpPr>
              <p:nvPr/>
            </p:nvSpPr>
            <p:spPr bwMode="auto">
              <a:xfrm flipV="1">
                <a:off x="610" y="556"/>
                <a:ext cx="5" cy="2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308" name="Line 116"/>
              <p:cNvSpPr>
                <a:spLocks noChangeShapeType="1"/>
              </p:cNvSpPr>
              <p:nvPr/>
            </p:nvSpPr>
            <p:spPr bwMode="auto">
              <a:xfrm>
                <a:off x="627" y="544"/>
                <a:ext cx="1" cy="1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309" name="Line 117"/>
              <p:cNvSpPr>
                <a:spLocks noChangeShapeType="1"/>
              </p:cNvSpPr>
              <p:nvPr/>
            </p:nvSpPr>
            <p:spPr bwMode="auto">
              <a:xfrm flipV="1">
                <a:off x="384" y="589"/>
                <a:ext cx="0" cy="1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310" name="Freeform 118"/>
              <p:cNvSpPr>
                <a:spLocks/>
              </p:cNvSpPr>
              <p:nvPr/>
            </p:nvSpPr>
            <p:spPr bwMode="auto">
              <a:xfrm>
                <a:off x="639" y="273"/>
                <a:ext cx="17" cy="33"/>
              </a:xfrm>
              <a:custGeom>
                <a:avLst/>
                <a:gdLst/>
                <a:ahLst/>
                <a:cxnLst>
                  <a:cxn ang="0">
                    <a:pos x="12" y="0"/>
                  </a:cxn>
                  <a:cxn ang="0">
                    <a:pos x="16" y="5"/>
                  </a:cxn>
                  <a:cxn ang="0">
                    <a:pos x="16" y="16"/>
                  </a:cxn>
                  <a:cxn ang="0">
                    <a:pos x="8" y="26"/>
                  </a:cxn>
                  <a:cxn ang="0">
                    <a:pos x="0" y="32"/>
                  </a:cxn>
                </a:cxnLst>
                <a:rect l="0" t="0" r="r" b="b"/>
                <a:pathLst>
                  <a:path w="17" h="33">
                    <a:moveTo>
                      <a:pt x="12" y="0"/>
                    </a:moveTo>
                    <a:lnTo>
                      <a:pt x="16" y="5"/>
                    </a:lnTo>
                    <a:lnTo>
                      <a:pt x="16" y="16"/>
                    </a:lnTo>
                    <a:lnTo>
                      <a:pt x="8" y="26"/>
                    </a:lnTo>
                    <a:lnTo>
                      <a:pt x="0" y="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11" name="Line 119"/>
              <p:cNvSpPr>
                <a:spLocks noChangeShapeType="1"/>
              </p:cNvSpPr>
              <p:nvPr/>
            </p:nvSpPr>
            <p:spPr bwMode="auto">
              <a:xfrm>
                <a:off x="689" y="391"/>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312" name="Line 120"/>
              <p:cNvSpPr>
                <a:spLocks noChangeShapeType="1"/>
              </p:cNvSpPr>
              <p:nvPr/>
            </p:nvSpPr>
            <p:spPr bwMode="auto">
              <a:xfrm>
                <a:off x="593" y="399"/>
                <a:ext cx="4"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313" name="Freeform 121"/>
              <p:cNvSpPr>
                <a:spLocks/>
              </p:cNvSpPr>
              <p:nvPr/>
            </p:nvSpPr>
            <p:spPr bwMode="auto">
              <a:xfrm>
                <a:off x="546" y="303"/>
                <a:ext cx="50" cy="102"/>
              </a:xfrm>
              <a:custGeom>
                <a:avLst/>
                <a:gdLst/>
                <a:ahLst/>
                <a:cxnLst>
                  <a:cxn ang="0">
                    <a:pos x="44" y="0"/>
                  </a:cxn>
                  <a:cxn ang="0">
                    <a:pos x="40" y="11"/>
                  </a:cxn>
                  <a:cxn ang="0">
                    <a:pos x="21" y="31"/>
                  </a:cxn>
                  <a:cxn ang="0">
                    <a:pos x="11" y="47"/>
                  </a:cxn>
                  <a:cxn ang="0">
                    <a:pos x="8" y="56"/>
                  </a:cxn>
                  <a:cxn ang="0">
                    <a:pos x="4" y="76"/>
                  </a:cxn>
                  <a:cxn ang="0">
                    <a:pos x="0" y="97"/>
                  </a:cxn>
                  <a:cxn ang="0">
                    <a:pos x="5" y="101"/>
                  </a:cxn>
                  <a:cxn ang="0">
                    <a:pos x="13" y="53"/>
                  </a:cxn>
                  <a:cxn ang="0">
                    <a:pos x="16" y="48"/>
                  </a:cxn>
                  <a:cxn ang="0">
                    <a:pos x="25" y="37"/>
                  </a:cxn>
                  <a:cxn ang="0">
                    <a:pos x="38" y="22"/>
                  </a:cxn>
                  <a:cxn ang="0">
                    <a:pos x="44" y="16"/>
                  </a:cxn>
                  <a:cxn ang="0">
                    <a:pos x="46" y="11"/>
                  </a:cxn>
                  <a:cxn ang="0">
                    <a:pos x="49" y="0"/>
                  </a:cxn>
                  <a:cxn ang="0">
                    <a:pos x="44" y="0"/>
                  </a:cxn>
                </a:cxnLst>
                <a:rect l="0" t="0" r="r" b="b"/>
                <a:pathLst>
                  <a:path w="50" h="102">
                    <a:moveTo>
                      <a:pt x="44" y="0"/>
                    </a:moveTo>
                    <a:lnTo>
                      <a:pt x="40" y="11"/>
                    </a:lnTo>
                    <a:lnTo>
                      <a:pt x="21" y="31"/>
                    </a:lnTo>
                    <a:lnTo>
                      <a:pt x="11" y="47"/>
                    </a:lnTo>
                    <a:lnTo>
                      <a:pt x="8" y="56"/>
                    </a:lnTo>
                    <a:lnTo>
                      <a:pt x="4" y="76"/>
                    </a:lnTo>
                    <a:lnTo>
                      <a:pt x="0" y="97"/>
                    </a:lnTo>
                    <a:lnTo>
                      <a:pt x="5" y="101"/>
                    </a:lnTo>
                    <a:lnTo>
                      <a:pt x="13" y="53"/>
                    </a:lnTo>
                    <a:lnTo>
                      <a:pt x="16" y="48"/>
                    </a:lnTo>
                    <a:lnTo>
                      <a:pt x="25" y="37"/>
                    </a:lnTo>
                    <a:lnTo>
                      <a:pt x="38" y="22"/>
                    </a:lnTo>
                    <a:lnTo>
                      <a:pt x="44" y="16"/>
                    </a:lnTo>
                    <a:lnTo>
                      <a:pt x="46" y="11"/>
                    </a:lnTo>
                    <a:lnTo>
                      <a:pt x="49" y="0"/>
                    </a:lnTo>
                    <a:lnTo>
                      <a:pt x="44"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314" name="Freeform 122"/>
              <p:cNvSpPr>
                <a:spLocks/>
              </p:cNvSpPr>
              <p:nvPr/>
            </p:nvSpPr>
            <p:spPr bwMode="auto">
              <a:xfrm>
                <a:off x="520" y="485"/>
                <a:ext cx="17" cy="19"/>
              </a:xfrm>
              <a:custGeom>
                <a:avLst/>
                <a:gdLst/>
                <a:ahLst/>
                <a:cxnLst>
                  <a:cxn ang="0">
                    <a:pos x="0" y="0"/>
                  </a:cxn>
                  <a:cxn ang="0">
                    <a:pos x="8" y="7"/>
                  </a:cxn>
                  <a:cxn ang="0">
                    <a:pos x="16" y="18"/>
                  </a:cxn>
                </a:cxnLst>
                <a:rect l="0" t="0" r="r" b="b"/>
                <a:pathLst>
                  <a:path w="17" h="19">
                    <a:moveTo>
                      <a:pt x="0" y="0"/>
                    </a:moveTo>
                    <a:lnTo>
                      <a:pt x="8" y="7"/>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15" name="Freeform 123"/>
              <p:cNvSpPr>
                <a:spLocks/>
              </p:cNvSpPr>
              <p:nvPr/>
            </p:nvSpPr>
            <p:spPr bwMode="auto">
              <a:xfrm>
                <a:off x="529" y="499"/>
                <a:ext cx="28" cy="17"/>
              </a:xfrm>
              <a:custGeom>
                <a:avLst/>
                <a:gdLst/>
                <a:ahLst/>
                <a:cxnLst>
                  <a:cxn ang="0">
                    <a:pos x="0" y="0"/>
                  </a:cxn>
                  <a:cxn ang="0">
                    <a:pos x="20" y="13"/>
                  </a:cxn>
                  <a:cxn ang="0">
                    <a:pos x="27" y="16"/>
                  </a:cxn>
                </a:cxnLst>
                <a:rect l="0" t="0" r="r" b="b"/>
                <a:pathLst>
                  <a:path w="28" h="17">
                    <a:moveTo>
                      <a:pt x="0" y="0"/>
                    </a:moveTo>
                    <a:lnTo>
                      <a:pt x="20" y="13"/>
                    </a:lnTo>
                    <a:lnTo>
                      <a:pt x="27"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16" name="Freeform 124"/>
              <p:cNvSpPr>
                <a:spLocks/>
              </p:cNvSpPr>
              <p:nvPr/>
            </p:nvSpPr>
            <p:spPr bwMode="auto">
              <a:xfrm>
                <a:off x="580" y="115"/>
                <a:ext cx="21" cy="17"/>
              </a:xfrm>
              <a:custGeom>
                <a:avLst/>
                <a:gdLst/>
                <a:ahLst/>
                <a:cxnLst>
                  <a:cxn ang="0">
                    <a:pos x="0" y="0"/>
                  </a:cxn>
                  <a:cxn ang="0">
                    <a:pos x="13" y="2"/>
                  </a:cxn>
                  <a:cxn ang="0">
                    <a:pos x="20" y="16"/>
                  </a:cxn>
                </a:cxnLst>
                <a:rect l="0" t="0" r="r" b="b"/>
                <a:pathLst>
                  <a:path w="21" h="17">
                    <a:moveTo>
                      <a:pt x="0" y="0"/>
                    </a:moveTo>
                    <a:lnTo>
                      <a:pt x="13" y="2"/>
                    </a:lnTo>
                    <a:lnTo>
                      <a:pt x="2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17" name="Freeform 125"/>
              <p:cNvSpPr>
                <a:spLocks/>
              </p:cNvSpPr>
              <p:nvPr/>
            </p:nvSpPr>
            <p:spPr bwMode="auto">
              <a:xfrm>
                <a:off x="747" y="423"/>
                <a:ext cx="59" cy="90"/>
              </a:xfrm>
              <a:custGeom>
                <a:avLst/>
                <a:gdLst/>
                <a:ahLst/>
                <a:cxnLst>
                  <a:cxn ang="0">
                    <a:pos x="0" y="89"/>
                  </a:cxn>
                  <a:cxn ang="0">
                    <a:pos x="3" y="75"/>
                  </a:cxn>
                  <a:cxn ang="0">
                    <a:pos x="7" y="66"/>
                  </a:cxn>
                  <a:cxn ang="0">
                    <a:pos x="38" y="32"/>
                  </a:cxn>
                  <a:cxn ang="0">
                    <a:pos x="49" y="17"/>
                  </a:cxn>
                  <a:cxn ang="0">
                    <a:pos x="58" y="0"/>
                  </a:cxn>
                </a:cxnLst>
                <a:rect l="0" t="0" r="r" b="b"/>
                <a:pathLst>
                  <a:path w="59" h="90">
                    <a:moveTo>
                      <a:pt x="0" y="89"/>
                    </a:moveTo>
                    <a:lnTo>
                      <a:pt x="3" y="75"/>
                    </a:lnTo>
                    <a:lnTo>
                      <a:pt x="7" y="66"/>
                    </a:lnTo>
                    <a:lnTo>
                      <a:pt x="38" y="32"/>
                    </a:lnTo>
                    <a:lnTo>
                      <a:pt x="49" y="17"/>
                    </a:lnTo>
                    <a:lnTo>
                      <a:pt x="5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18" name="Freeform 126"/>
              <p:cNvSpPr>
                <a:spLocks/>
              </p:cNvSpPr>
              <p:nvPr/>
            </p:nvSpPr>
            <p:spPr bwMode="auto">
              <a:xfrm>
                <a:off x="554" y="505"/>
                <a:ext cx="17" cy="17"/>
              </a:xfrm>
              <a:custGeom>
                <a:avLst/>
                <a:gdLst/>
                <a:ahLst/>
                <a:cxnLst>
                  <a:cxn ang="0">
                    <a:pos x="16" y="8"/>
                  </a:cxn>
                  <a:cxn ang="0">
                    <a:pos x="12" y="1"/>
                  </a:cxn>
                  <a:cxn ang="0">
                    <a:pos x="8" y="0"/>
                  </a:cxn>
                  <a:cxn ang="0">
                    <a:pos x="1" y="1"/>
                  </a:cxn>
                  <a:cxn ang="0">
                    <a:pos x="0" y="8"/>
                  </a:cxn>
                  <a:cxn ang="0">
                    <a:pos x="1" y="12"/>
                  </a:cxn>
                  <a:cxn ang="0">
                    <a:pos x="8" y="16"/>
                  </a:cxn>
                  <a:cxn ang="0">
                    <a:pos x="12" y="12"/>
                  </a:cxn>
                  <a:cxn ang="0">
                    <a:pos x="16" y="8"/>
                  </a:cxn>
                </a:cxnLst>
                <a:rect l="0" t="0" r="r" b="b"/>
                <a:pathLst>
                  <a:path w="17" h="17">
                    <a:moveTo>
                      <a:pt x="16" y="8"/>
                    </a:moveTo>
                    <a:lnTo>
                      <a:pt x="12" y="1"/>
                    </a:lnTo>
                    <a:lnTo>
                      <a:pt x="8" y="0"/>
                    </a:lnTo>
                    <a:lnTo>
                      <a:pt x="1" y="1"/>
                    </a:lnTo>
                    <a:lnTo>
                      <a:pt x="0" y="8"/>
                    </a:lnTo>
                    <a:lnTo>
                      <a:pt x="1" y="12"/>
                    </a:lnTo>
                    <a:lnTo>
                      <a:pt x="8" y="16"/>
                    </a:lnTo>
                    <a:lnTo>
                      <a:pt x="12" y="12"/>
                    </a:lnTo>
                    <a:lnTo>
                      <a:pt x="16" y="8"/>
                    </a:lnTo>
                  </a:path>
                </a:pathLst>
              </a:custGeom>
              <a:solidFill>
                <a:srgbClr val="000054"/>
              </a:solidFill>
              <a:ln w="9525" cap="rnd">
                <a:noFill/>
                <a:round/>
                <a:headEnd/>
                <a:tailEnd/>
              </a:ln>
              <a:effectLst/>
            </p:spPr>
            <p:txBody>
              <a:bodyPr/>
              <a:lstStyle/>
              <a:p>
                <a:endParaRPr lang="en-US"/>
              </a:p>
            </p:txBody>
          </p:sp>
          <p:sp>
            <p:nvSpPr>
              <p:cNvPr id="8319" name="Freeform 127"/>
              <p:cNvSpPr>
                <a:spLocks/>
              </p:cNvSpPr>
              <p:nvPr/>
            </p:nvSpPr>
            <p:spPr bwMode="auto">
              <a:xfrm>
                <a:off x="499" y="136"/>
                <a:ext cx="17" cy="21"/>
              </a:xfrm>
              <a:custGeom>
                <a:avLst/>
                <a:gdLst/>
                <a:ahLst/>
                <a:cxnLst>
                  <a:cxn ang="0">
                    <a:pos x="0" y="0"/>
                  </a:cxn>
                  <a:cxn ang="0">
                    <a:pos x="0" y="11"/>
                  </a:cxn>
                  <a:cxn ang="0">
                    <a:pos x="16" y="20"/>
                  </a:cxn>
                </a:cxnLst>
                <a:rect l="0" t="0" r="r" b="b"/>
                <a:pathLst>
                  <a:path w="17" h="21">
                    <a:moveTo>
                      <a:pt x="0" y="0"/>
                    </a:moveTo>
                    <a:lnTo>
                      <a:pt x="0" y="11"/>
                    </a:lnTo>
                    <a:lnTo>
                      <a:pt x="16"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320" name="Line 128"/>
              <p:cNvSpPr>
                <a:spLocks noChangeShapeType="1"/>
              </p:cNvSpPr>
              <p:nvPr/>
            </p:nvSpPr>
            <p:spPr bwMode="auto">
              <a:xfrm>
                <a:off x="512" y="147"/>
                <a:ext cx="0"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8321" name="Freeform 129"/>
              <p:cNvSpPr>
                <a:spLocks/>
              </p:cNvSpPr>
              <p:nvPr/>
            </p:nvSpPr>
            <p:spPr bwMode="auto">
              <a:xfrm>
                <a:off x="314" y="268"/>
                <a:ext cx="17" cy="17"/>
              </a:xfrm>
              <a:custGeom>
                <a:avLst/>
                <a:gdLst/>
                <a:ahLst/>
                <a:cxnLst>
                  <a:cxn ang="0">
                    <a:pos x="0" y="13"/>
                  </a:cxn>
                  <a:cxn ang="0">
                    <a:pos x="8" y="6"/>
                  </a:cxn>
                  <a:cxn ang="0">
                    <a:pos x="16" y="0"/>
                  </a:cxn>
                  <a:cxn ang="0">
                    <a:pos x="12" y="10"/>
                  </a:cxn>
                  <a:cxn ang="0">
                    <a:pos x="0" y="16"/>
                  </a:cxn>
                  <a:cxn ang="0">
                    <a:pos x="0" y="13"/>
                  </a:cxn>
                </a:cxnLst>
                <a:rect l="0" t="0" r="r" b="b"/>
                <a:pathLst>
                  <a:path w="17" h="17">
                    <a:moveTo>
                      <a:pt x="0" y="13"/>
                    </a:moveTo>
                    <a:lnTo>
                      <a:pt x="8" y="6"/>
                    </a:lnTo>
                    <a:lnTo>
                      <a:pt x="16" y="0"/>
                    </a:lnTo>
                    <a:lnTo>
                      <a:pt x="12" y="10"/>
                    </a:lnTo>
                    <a:lnTo>
                      <a:pt x="0" y="16"/>
                    </a:lnTo>
                    <a:lnTo>
                      <a:pt x="0" y="1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322" name="Freeform 130"/>
              <p:cNvSpPr>
                <a:spLocks/>
              </p:cNvSpPr>
              <p:nvPr/>
            </p:nvSpPr>
            <p:spPr bwMode="auto">
              <a:xfrm>
                <a:off x="604" y="139"/>
                <a:ext cx="17" cy="17"/>
              </a:xfrm>
              <a:custGeom>
                <a:avLst/>
                <a:gdLst/>
                <a:ahLst/>
                <a:cxnLst>
                  <a:cxn ang="0">
                    <a:pos x="8" y="0"/>
                  </a:cxn>
                  <a:cxn ang="0">
                    <a:pos x="12" y="1"/>
                  </a:cxn>
                  <a:cxn ang="0">
                    <a:pos x="10" y="10"/>
                  </a:cxn>
                  <a:cxn ang="0">
                    <a:pos x="7" y="14"/>
                  </a:cxn>
                  <a:cxn ang="0">
                    <a:pos x="0" y="16"/>
                  </a:cxn>
                  <a:cxn ang="0">
                    <a:pos x="10" y="16"/>
                  </a:cxn>
                  <a:cxn ang="0">
                    <a:pos x="14" y="10"/>
                  </a:cxn>
                  <a:cxn ang="0">
                    <a:pos x="16" y="1"/>
                  </a:cxn>
                  <a:cxn ang="0">
                    <a:pos x="12" y="0"/>
                  </a:cxn>
                  <a:cxn ang="0">
                    <a:pos x="8" y="0"/>
                  </a:cxn>
                </a:cxnLst>
                <a:rect l="0" t="0" r="r" b="b"/>
                <a:pathLst>
                  <a:path w="17" h="17">
                    <a:moveTo>
                      <a:pt x="8" y="0"/>
                    </a:moveTo>
                    <a:lnTo>
                      <a:pt x="12" y="1"/>
                    </a:lnTo>
                    <a:lnTo>
                      <a:pt x="10" y="10"/>
                    </a:lnTo>
                    <a:lnTo>
                      <a:pt x="7" y="14"/>
                    </a:lnTo>
                    <a:lnTo>
                      <a:pt x="0" y="16"/>
                    </a:lnTo>
                    <a:lnTo>
                      <a:pt x="10" y="16"/>
                    </a:lnTo>
                    <a:lnTo>
                      <a:pt x="14" y="10"/>
                    </a:lnTo>
                    <a:lnTo>
                      <a:pt x="16" y="1"/>
                    </a:lnTo>
                    <a:lnTo>
                      <a:pt x="12" y="0"/>
                    </a:lnTo>
                    <a:lnTo>
                      <a:pt x="8"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8323" name="Rectangle 131"/>
              <p:cNvSpPr>
                <a:spLocks noChangeArrowheads="1"/>
              </p:cNvSpPr>
              <p:nvPr/>
            </p:nvSpPr>
            <p:spPr bwMode="auto">
              <a:xfrm>
                <a:off x="187" y="639"/>
                <a:ext cx="224"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Paul A. Rossi</a:t>
                </a:r>
              </a:p>
            </p:txBody>
          </p:sp>
          <p:sp>
            <p:nvSpPr>
              <p:cNvPr id="8324" name="Freeform 132"/>
              <p:cNvSpPr>
                <a:spLocks/>
              </p:cNvSpPr>
              <p:nvPr/>
            </p:nvSpPr>
            <p:spPr bwMode="auto">
              <a:xfrm>
                <a:off x="186" y="648"/>
                <a:ext cx="18" cy="17"/>
              </a:xfrm>
              <a:custGeom>
                <a:avLst/>
                <a:gdLst/>
                <a:ahLst/>
                <a:cxnLst>
                  <a:cxn ang="0">
                    <a:pos x="17" y="8"/>
                  </a:cxn>
                  <a:cxn ang="0">
                    <a:pos x="17" y="7"/>
                  </a:cxn>
                  <a:cxn ang="0">
                    <a:pos x="17" y="6"/>
                  </a:cxn>
                  <a:cxn ang="0">
                    <a:pos x="17" y="5"/>
                  </a:cxn>
                  <a:cxn ang="0">
                    <a:pos x="17" y="4"/>
                  </a:cxn>
                  <a:cxn ang="0">
                    <a:pos x="16" y="4"/>
                  </a:cxn>
                  <a:cxn ang="0">
                    <a:pos x="15" y="3"/>
                  </a:cxn>
                  <a:cxn ang="0">
                    <a:pos x="14" y="3"/>
                  </a:cxn>
                  <a:cxn ang="0">
                    <a:pos x="14" y="2"/>
                  </a:cxn>
                  <a:cxn ang="0">
                    <a:pos x="13" y="2"/>
                  </a:cxn>
                  <a:cxn ang="0">
                    <a:pos x="13" y="1"/>
                  </a:cxn>
                  <a:cxn ang="0">
                    <a:pos x="12" y="0"/>
                  </a:cxn>
                  <a:cxn ang="0">
                    <a:pos x="11" y="0"/>
                  </a:cxn>
                  <a:cxn ang="0">
                    <a:pos x="10" y="0"/>
                  </a:cxn>
                  <a:cxn ang="0">
                    <a:pos x="9" y="0"/>
                  </a:cxn>
                  <a:cxn ang="0">
                    <a:pos x="8" y="0"/>
                  </a:cxn>
                  <a:cxn ang="0">
                    <a:pos x="6" y="0"/>
                  </a:cxn>
                  <a:cxn ang="0">
                    <a:pos x="5" y="0"/>
                  </a:cxn>
                  <a:cxn ang="0">
                    <a:pos x="4" y="1"/>
                  </a:cxn>
                  <a:cxn ang="0">
                    <a:pos x="3" y="1"/>
                  </a:cxn>
                  <a:cxn ang="0">
                    <a:pos x="3" y="2"/>
                  </a:cxn>
                  <a:cxn ang="0">
                    <a:pos x="2" y="3"/>
                  </a:cxn>
                  <a:cxn ang="0">
                    <a:pos x="1" y="3"/>
                  </a:cxn>
                  <a:cxn ang="0">
                    <a:pos x="1" y="4"/>
                  </a:cxn>
                  <a:cxn ang="0">
                    <a:pos x="0" y="4"/>
                  </a:cxn>
                  <a:cxn ang="0">
                    <a:pos x="0" y="5"/>
                  </a:cxn>
                  <a:cxn ang="0">
                    <a:pos x="0" y="6"/>
                  </a:cxn>
                  <a:cxn ang="0">
                    <a:pos x="0" y="7"/>
                  </a:cxn>
                  <a:cxn ang="0">
                    <a:pos x="0" y="8"/>
                  </a:cxn>
                  <a:cxn ang="0">
                    <a:pos x="0" y="9"/>
                  </a:cxn>
                  <a:cxn ang="0">
                    <a:pos x="0" y="10"/>
                  </a:cxn>
                  <a:cxn ang="0">
                    <a:pos x="1" y="11"/>
                  </a:cxn>
                  <a:cxn ang="0">
                    <a:pos x="1" y="12"/>
                  </a:cxn>
                  <a:cxn ang="0">
                    <a:pos x="2" y="12"/>
                  </a:cxn>
                  <a:cxn ang="0">
                    <a:pos x="3" y="13"/>
                  </a:cxn>
                  <a:cxn ang="0">
                    <a:pos x="4" y="13"/>
                  </a:cxn>
                  <a:cxn ang="0">
                    <a:pos x="5" y="14"/>
                  </a:cxn>
                  <a:cxn ang="0">
                    <a:pos x="5" y="16"/>
                  </a:cxn>
                  <a:cxn ang="0">
                    <a:pos x="6" y="16"/>
                  </a:cxn>
                  <a:cxn ang="0">
                    <a:pos x="8" y="16"/>
                  </a:cxn>
                  <a:cxn ang="0">
                    <a:pos x="9" y="16"/>
                  </a:cxn>
                  <a:cxn ang="0">
                    <a:pos x="10" y="16"/>
                  </a:cxn>
                  <a:cxn ang="0">
                    <a:pos x="11" y="16"/>
                  </a:cxn>
                  <a:cxn ang="0">
                    <a:pos x="12" y="16"/>
                  </a:cxn>
                  <a:cxn ang="0">
                    <a:pos x="12" y="14"/>
                  </a:cxn>
                  <a:cxn ang="0">
                    <a:pos x="13" y="13"/>
                  </a:cxn>
                  <a:cxn ang="0">
                    <a:pos x="14" y="13"/>
                  </a:cxn>
                  <a:cxn ang="0">
                    <a:pos x="14" y="12"/>
                  </a:cxn>
                  <a:cxn ang="0">
                    <a:pos x="15" y="12"/>
                  </a:cxn>
                  <a:cxn ang="0">
                    <a:pos x="16" y="12"/>
                  </a:cxn>
                  <a:cxn ang="0">
                    <a:pos x="16" y="11"/>
                  </a:cxn>
                  <a:cxn ang="0">
                    <a:pos x="17" y="10"/>
                  </a:cxn>
                  <a:cxn ang="0">
                    <a:pos x="17" y="9"/>
                  </a:cxn>
                  <a:cxn ang="0">
                    <a:pos x="17" y="8"/>
                  </a:cxn>
                </a:cxnLst>
                <a:rect l="0" t="0" r="r" b="b"/>
                <a:pathLst>
                  <a:path w="18" h="17">
                    <a:moveTo>
                      <a:pt x="17" y="8"/>
                    </a:moveTo>
                    <a:lnTo>
                      <a:pt x="17" y="7"/>
                    </a:lnTo>
                    <a:lnTo>
                      <a:pt x="17" y="6"/>
                    </a:lnTo>
                    <a:lnTo>
                      <a:pt x="17" y="5"/>
                    </a:lnTo>
                    <a:lnTo>
                      <a:pt x="17" y="4"/>
                    </a:lnTo>
                    <a:lnTo>
                      <a:pt x="16" y="4"/>
                    </a:lnTo>
                    <a:lnTo>
                      <a:pt x="15" y="3"/>
                    </a:lnTo>
                    <a:lnTo>
                      <a:pt x="14" y="3"/>
                    </a:lnTo>
                    <a:lnTo>
                      <a:pt x="14" y="2"/>
                    </a:lnTo>
                    <a:lnTo>
                      <a:pt x="13" y="2"/>
                    </a:lnTo>
                    <a:lnTo>
                      <a:pt x="13" y="1"/>
                    </a:lnTo>
                    <a:lnTo>
                      <a:pt x="12" y="0"/>
                    </a:lnTo>
                    <a:lnTo>
                      <a:pt x="11" y="0"/>
                    </a:lnTo>
                    <a:lnTo>
                      <a:pt x="10" y="0"/>
                    </a:lnTo>
                    <a:lnTo>
                      <a:pt x="9" y="0"/>
                    </a:lnTo>
                    <a:lnTo>
                      <a:pt x="8" y="0"/>
                    </a:lnTo>
                    <a:lnTo>
                      <a:pt x="6" y="0"/>
                    </a:lnTo>
                    <a:lnTo>
                      <a:pt x="5" y="0"/>
                    </a:lnTo>
                    <a:lnTo>
                      <a:pt x="4" y="1"/>
                    </a:lnTo>
                    <a:lnTo>
                      <a:pt x="3" y="1"/>
                    </a:lnTo>
                    <a:lnTo>
                      <a:pt x="3" y="2"/>
                    </a:lnTo>
                    <a:lnTo>
                      <a:pt x="2" y="3"/>
                    </a:lnTo>
                    <a:lnTo>
                      <a:pt x="1" y="3"/>
                    </a:lnTo>
                    <a:lnTo>
                      <a:pt x="1" y="4"/>
                    </a:lnTo>
                    <a:lnTo>
                      <a:pt x="0" y="4"/>
                    </a:lnTo>
                    <a:lnTo>
                      <a:pt x="0" y="5"/>
                    </a:lnTo>
                    <a:lnTo>
                      <a:pt x="0" y="6"/>
                    </a:lnTo>
                    <a:lnTo>
                      <a:pt x="0" y="7"/>
                    </a:lnTo>
                    <a:lnTo>
                      <a:pt x="0" y="8"/>
                    </a:lnTo>
                    <a:lnTo>
                      <a:pt x="0" y="9"/>
                    </a:lnTo>
                    <a:lnTo>
                      <a:pt x="0" y="10"/>
                    </a:lnTo>
                    <a:lnTo>
                      <a:pt x="1" y="11"/>
                    </a:lnTo>
                    <a:lnTo>
                      <a:pt x="1" y="12"/>
                    </a:lnTo>
                    <a:lnTo>
                      <a:pt x="2" y="12"/>
                    </a:lnTo>
                    <a:lnTo>
                      <a:pt x="3" y="13"/>
                    </a:lnTo>
                    <a:lnTo>
                      <a:pt x="4" y="13"/>
                    </a:lnTo>
                    <a:lnTo>
                      <a:pt x="5" y="14"/>
                    </a:lnTo>
                    <a:lnTo>
                      <a:pt x="5" y="16"/>
                    </a:lnTo>
                    <a:lnTo>
                      <a:pt x="6" y="16"/>
                    </a:lnTo>
                    <a:lnTo>
                      <a:pt x="8" y="16"/>
                    </a:lnTo>
                    <a:lnTo>
                      <a:pt x="9" y="16"/>
                    </a:lnTo>
                    <a:lnTo>
                      <a:pt x="10" y="16"/>
                    </a:lnTo>
                    <a:lnTo>
                      <a:pt x="11" y="16"/>
                    </a:lnTo>
                    <a:lnTo>
                      <a:pt x="12" y="16"/>
                    </a:lnTo>
                    <a:lnTo>
                      <a:pt x="12" y="14"/>
                    </a:lnTo>
                    <a:lnTo>
                      <a:pt x="13" y="13"/>
                    </a:lnTo>
                    <a:lnTo>
                      <a:pt x="14" y="13"/>
                    </a:lnTo>
                    <a:lnTo>
                      <a:pt x="14" y="12"/>
                    </a:lnTo>
                    <a:lnTo>
                      <a:pt x="15" y="12"/>
                    </a:lnTo>
                    <a:lnTo>
                      <a:pt x="16" y="12"/>
                    </a:lnTo>
                    <a:lnTo>
                      <a:pt x="16" y="11"/>
                    </a:lnTo>
                    <a:lnTo>
                      <a:pt x="17" y="10"/>
                    </a:lnTo>
                    <a:lnTo>
                      <a:pt x="17" y="9"/>
                    </a:lnTo>
                    <a:lnTo>
                      <a:pt x="17" y="8"/>
                    </a:lnTo>
                  </a:path>
                </a:pathLst>
              </a:custGeom>
              <a:noFill/>
              <a:ln w="12700" cap="rnd" cmpd="sng">
                <a:solidFill>
                  <a:srgbClr val="000000"/>
                </a:solidFill>
                <a:prstDash val="solid"/>
                <a:round/>
                <a:headEnd/>
                <a:tailEnd/>
              </a:ln>
              <a:effectLst/>
            </p:spPr>
            <p:txBody>
              <a:bodyPr/>
              <a:lstStyle/>
              <a:p>
                <a:endParaRPr lang="en-US"/>
              </a:p>
            </p:txBody>
          </p:sp>
          <p:sp>
            <p:nvSpPr>
              <p:cNvPr id="8325" name="Rectangle 133"/>
              <p:cNvSpPr>
                <a:spLocks noChangeArrowheads="1"/>
              </p:cNvSpPr>
              <p:nvPr/>
            </p:nvSpPr>
            <p:spPr bwMode="auto">
              <a:xfrm>
                <a:off x="168" y="640"/>
                <a:ext cx="9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C</a:t>
                </a:r>
              </a:p>
            </p:txBody>
          </p:sp>
        </p:grpSp>
      </p:grpSp>
      <p:sp>
        <p:nvSpPr>
          <p:cNvPr id="8326" name="Rectangle 134"/>
          <p:cNvSpPr>
            <a:spLocks noChangeArrowheads="1"/>
          </p:cNvSpPr>
          <p:nvPr/>
        </p:nvSpPr>
        <p:spPr bwMode="auto">
          <a:xfrm>
            <a:off x="1524000" y="457200"/>
            <a:ext cx="6400800" cy="1295400"/>
          </a:xfrm>
          <a:prstGeom prst="rect">
            <a:avLst/>
          </a:prstGeom>
          <a:solidFill>
            <a:srgbClr val="FFFFCC"/>
          </a:solidFill>
          <a:ln w="9525">
            <a:noFill/>
            <a:miter lim="800000"/>
            <a:headEnd/>
            <a:tailEnd/>
          </a:ln>
          <a:effectLst>
            <a:outerShdw dist="35921" dir="2700000" algn="ctr" rotWithShape="0">
              <a:schemeClr val="bg2"/>
            </a:outerShdw>
          </a:effectLst>
        </p:spPr>
        <p:txBody>
          <a:bodyPr lIns="92075" tIns="46038" rIns="92075" bIns="46038" anchor="ctr"/>
          <a:lstStyle/>
          <a:p>
            <a:pPr algn="ctr"/>
            <a:r>
              <a:rPr lang="en-US" sz="3600">
                <a:solidFill>
                  <a:schemeClr val="tx1"/>
                </a:solidFill>
                <a:effectLst>
                  <a:outerShdw blurRad="38100" dist="38100" dir="2700000" algn="tl">
                    <a:srgbClr val="FFFFFF"/>
                  </a:outerShdw>
                </a:effectLst>
              </a:rPr>
              <a:t>Cost Reduction Initiative</a:t>
            </a:r>
            <a:br>
              <a:rPr lang="en-US" sz="3600">
                <a:solidFill>
                  <a:schemeClr val="tx1"/>
                </a:solidFill>
                <a:effectLst>
                  <a:outerShdw blurRad="38100" dist="38100" dir="2700000" algn="tl">
                    <a:srgbClr val="FFFFFF"/>
                  </a:outerShdw>
                </a:effectLst>
              </a:rPr>
            </a:br>
            <a:r>
              <a:rPr lang="en-US" sz="2800" b="0">
                <a:solidFill>
                  <a:schemeClr val="tx1"/>
                </a:solidFill>
                <a:effectLst>
                  <a:outerShdw blurRad="38100" dist="38100" dir="2700000" algn="tl">
                    <a:srgbClr val="FFFFFF"/>
                  </a:outerShdw>
                </a:effectLst>
              </a:rPr>
              <a:t>$000</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Share the Wealth</a:t>
            </a:r>
          </a:p>
        </p:txBody>
      </p:sp>
      <p:sp>
        <p:nvSpPr>
          <p:cNvPr id="11267" name="Rectangle 3"/>
          <p:cNvSpPr>
            <a:spLocks noGrp="1" noChangeArrowheads="1"/>
          </p:cNvSpPr>
          <p:nvPr>
            <p:ph idx="1"/>
          </p:nvPr>
        </p:nvSpPr>
        <p:spPr/>
        <p:txBody>
          <a:bodyPr/>
          <a:lstStyle/>
          <a:p>
            <a:r>
              <a:rPr lang="en-US" dirty="0"/>
              <a:t>Garrison Commander:</a:t>
            </a:r>
          </a:p>
          <a:p>
            <a:pPr lvl="1"/>
            <a:r>
              <a:rPr lang="en-US" dirty="0"/>
              <a:t>“You know those computers you’ve wanted for the warehouse that we couldn’t afford?  Well, thanks to your action we can now afford them.  Take $6K of the savings and get them.  I’ll take the other $17K for unfunded requirements that I have at the Garrison Level.  Great job!” </a:t>
            </a:r>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a:t>Resizing Service Level to Current Needs</a:t>
            </a:r>
          </a:p>
        </p:txBody>
      </p:sp>
      <p:sp>
        <p:nvSpPr>
          <p:cNvPr id="30723" name="Rectangle 3"/>
          <p:cNvSpPr>
            <a:spLocks noGrp="1" noChangeArrowheads="1"/>
          </p:cNvSpPr>
          <p:nvPr>
            <p:ph idx="1"/>
          </p:nvPr>
        </p:nvSpPr>
        <p:spPr>
          <a:xfrm>
            <a:off x="685800" y="1737360"/>
            <a:ext cx="7772400" cy="4114800"/>
          </a:xfrm>
        </p:spPr>
        <p:txBody>
          <a:bodyPr/>
          <a:lstStyle/>
          <a:p>
            <a:r>
              <a:rPr lang="en-US" dirty="0" smtClean="0"/>
              <a:t>Many missions have downsized </a:t>
            </a:r>
          </a:p>
          <a:p>
            <a:pPr lvl="1"/>
            <a:r>
              <a:rPr lang="en-US" dirty="0" smtClean="0"/>
              <a:t>Many support functions have not </a:t>
            </a:r>
          </a:p>
          <a:p>
            <a:r>
              <a:rPr lang="en-US" dirty="0" smtClean="0"/>
              <a:t>Examples: </a:t>
            </a:r>
          </a:p>
          <a:p>
            <a:pPr lvl="1"/>
            <a:r>
              <a:rPr lang="en-US" dirty="0" smtClean="0"/>
              <a:t>Hours of airfield operation at Fort Huachuca</a:t>
            </a:r>
          </a:p>
          <a:p>
            <a:pPr lvl="1"/>
            <a:r>
              <a:rPr lang="en-US" dirty="0" smtClean="0"/>
              <a:t>Staffing for ammunition issue point at Fort Huachuca</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Eliminating Redundancies</a:t>
            </a:r>
          </a:p>
        </p:txBody>
      </p:sp>
      <p:sp>
        <p:nvSpPr>
          <p:cNvPr id="29699" name="Rectangle 3"/>
          <p:cNvSpPr>
            <a:spLocks noGrp="1" noChangeArrowheads="1"/>
          </p:cNvSpPr>
          <p:nvPr>
            <p:ph idx="1"/>
          </p:nvPr>
        </p:nvSpPr>
        <p:spPr>
          <a:xfrm>
            <a:off x="685800" y="1737360"/>
            <a:ext cx="8153400" cy="4114800"/>
          </a:xfrm>
        </p:spPr>
        <p:txBody>
          <a:bodyPr/>
          <a:lstStyle/>
          <a:p>
            <a:r>
              <a:rPr lang="en-US" dirty="0"/>
              <a:t>Organizations </a:t>
            </a:r>
            <a:r>
              <a:rPr lang="en-US" dirty="0" smtClean="0"/>
              <a:t>often generate </a:t>
            </a:r>
            <a:r>
              <a:rPr lang="en-US" dirty="0"/>
              <a:t>a </a:t>
            </a:r>
            <a:r>
              <a:rPr lang="en-US" dirty="0" smtClean="0"/>
              <a:t>“stove pipe</a:t>
            </a:r>
            <a:r>
              <a:rPr lang="en-US" dirty="0"/>
              <a:t>” </a:t>
            </a:r>
            <a:r>
              <a:rPr lang="en-US" dirty="0" smtClean="0"/>
              <a:t>approach</a:t>
            </a:r>
            <a:endParaRPr lang="en-US" dirty="0"/>
          </a:p>
          <a:p>
            <a:r>
              <a:rPr lang="en-US" dirty="0"/>
              <a:t>Consolidating </a:t>
            </a:r>
            <a:r>
              <a:rPr lang="en-US" dirty="0" smtClean="0"/>
              <a:t>across institutionalized boundaries can improve efficiency</a:t>
            </a:r>
            <a:endParaRPr lang="en-US" dirty="0"/>
          </a:p>
          <a:p>
            <a:pPr lvl="1"/>
            <a:r>
              <a:rPr lang="en-US" dirty="0" smtClean="0"/>
              <a:t>Beware the danger </a:t>
            </a:r>
            <a:r>
              <a:rPr lang="en-US" dirty="0"/>
              <a:t>of </a:t>
            </a:r>
            <a:r>
              <a:rPr lang="en-US" dirty="0" smtClean="0"/>
              <a:t>creating non-responsive monopolies</a:t>
            </a:r>
            <a:endParaRPr lang="en-US" dirty="0"/>
          </a:p>
          <a:p>
            <a:r>
              <a:rPr lang="en-US" dirty="0"/>
              <a:t>Examples: Fort </a:t>
            </a:r>
            <a:r>
              <a:rPr lang="en-US" dirty="0" err="1"/>
              <a:t>Detrick</a:t>
            </a:r>
            <a:r>
              <a:rPr lang="en-US" dirty="0"/>
              <a:t> and Fort Huachuca </a:t>
            </a:r>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a:t>Fort Detrick</a:t>
            </a:r>
          </a:p>
        </p:txBody>
      </p:sp>
      <p:sp>
        <p:nvSpPr>
          <p:cNvPr id="35843" name="Rectangle 1027"/>
          <p:cNvSpPr>
            <a:spLocks noGrp="1" noChangeArrowheads="1"/>
          </p:cNvSpPr>
          <p:nvPr>
            <p:ph idx="1"/>
          </p:nvPr>
        </p:nvSpPr>
        <p:spPr>
          <a:xfrm>
            <a:off x="685800" y="1737360"/>
            <a:ext cx="7772400" cy="4114800"/>
          </a:xfrm>
        </p:spPr>
        <p:txBody>
          <a:bodyPr/>
          <a:lstStyle/>
          <a:p>
            <a:r>
              <a:rPr lang="en-US" b="1" dirty="0">
                <a:solidFill>
                  <a:srgbClr val="0070C0"/>
                </a:solidFill>
                <a:effectLst>
                  <a:outerShdw blurRad="38100" dist="38100" dir="2700000" algn="tl">
                    <a:srgbClr val="000000">
                      <a:alpha val="43137"/>
                    </a:srgbClr>
                  </a:outerShdw>
                </a:effectLst>
              </a:rPr>
              <a:t>Initiator: </a:t>
            </a:r>
            <a:r>
              <a:rPr lang="en-US" dirty="0"/>
              <a:t>M</a:t>
            </a:r>
            <a:r>
              <a:rPr lang="en-US" dirty="0" smtClean="0"/>
              <a:t>aintenance </a:t>
            </a:r>
            <a:r>
              <a:rPr lang="en-US" dirty="0"/>
              <a:t>S</a:t>
            </a:r>
            <a:r>
              <a:rPr lang="en-US" dirty="0" smtClean="0"/>
              <a:t>upervisor</a:t>
            </a:r>
            <a:endParaRPr lang="en-US" dirty="0"/>
          </a:p>
          <a:p>
            <a:r>
              <a:rPr lang="en-US" b="1" dirty="0">
                <a:solidFill>
                  <a:srgbClr val="0070C0"/>
                </a:solidFill>
                <a:effectLst>
                  <a:outerShdw blurRad="38100" dist="38100" dir="2700000" algn="tl">
                    <a:srgbClr val="000000">
                      <a:alpha val="43137"/>
                    </a:srgbClr>
                  </a:outerShdw>
                </a:effectLst>
              </a:rPr>
              <a:t>Description</a:t>
            </a:r>
            <a:r>
              <a:rPr lang="en-US" b="1" dirty="0"/>
              <a:t>: </a:t>
            </a:r>
            <a:r>
              <a:rPr lang="en-US" dirty="0"/>
              <a:t>C</a:t>
            </a:r>
            <a:r>
              <a:rPr lang="en-US" dirty="0" smtClean="0"/>
              <a:t>ross train monitoring</a:t>
            </a:r>
            <a:r>
              <a:rPr lang="en-US" dirty="0"/>
              <a:t>, </a:t>
            </a:r>
            <a:r>
              <a:rPr lang="en-US" dirty="0" smtClean="0"/>
              <a:t>preventive maintenance</a:t>
            </a:r>
            <a:r>
              <a:rPr lang="en-US" dirty="0"/>
              <a:t>, and </a:t>
            </a:r>
            <a:r>
              <a:rPr lang="en-US" dirty="0" smtClean="0"/>
              <a:t>emergency response personnel</a:t>
            </a:r>
            <a:endParaRPr lang="en-US" dirty="0"/>
          </a:p>
          <a:p>
            <a:r>
              <a:rPr lang="en-US" b="1" dirty="0">
                <a:solidFill>
                  <a:srgbClr val="0070C0"/>
                </a:solidFill>
                <a:effectLst>
                  <a:outerShdw blurRad="38100" dist="38100" dir="2700000" algn="tl">
                    <a:srgbClr val="000000">
                      <a:alpha val="43137"/>
                    </a:srgbClr>
                  </a:outerShdw>
                </a:effectLst>
              </a:rPr>
              <a:t>Result</a:t>
            </a:r>
            <a:r>
              <a:rPr lang="en-US" b="1" dirty="0"/>
              <a:t>: </a:t>
            </a:r>
            <a:r>
              <a:rPr lang="en-US" dirty="0"/>
              <a:t>S</a:t>
            </a:r>
            <a:r>
              <a:rPr lang="en-US" dirty="0" smtClean="0"/>
              <a:t>ave </a:t>
            </a:r>
            <a:r>
              <a:rPr lang="en-US" dirty="0"/>
              <a:t>$600K per </a:t>
            </a:r>
            <a:r>
              <a:rPr lang="en-US" dirty="0" smtClean="0"/>
              <a:t>year while increasing uptime</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292"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294" name="Rectangle 6"/>
          <p:cNvSpPr>
            <a:spLocks noGrp="1" noChangeArrowheads="1"/>
          </p:cNvSpPr>
          <p:nvPr>
            <p:ph type="subTitle" idx="1"/>
          </p:nvPr>
        </p:nvSpPr>
        <p:spPr>
          <a:xfrm>
            <a:off x="381000" y="1981200"/>
            <a:ext cx="8229600" cy="4648200"/>
          </a:xfrm>
          <a:noFill/>
          <a:ln/>
        </p:spPr>
        <p:txBody>
          <a:bodyPr/>
          <a:lstStyle/>
          <a:p>
            <a:pPr marL="342900" indent="-342900" algn="l"/>
            <a:r>
              <a:rPr lang="en-US" sz="2800" b="0"/>
              <a:t>Title:    	    </a:t>
            </a:r>
            <a:r>
              <a:rPr lang="en-US" sz="2800" b="0" u="sng"/>
              <a:t>Fire Watch Station Consolidation</a:t>
            </a:r>
          </a:p>
          <a:p>
            <a:pPr marL="342900" indent="-342900" algn="l"/>
            <a:r>
              <a:rPr lang="en-US" sz="2800" b="0"/>
              <a:t>Status:  </a:t>
            </a:r>
            <a:r>
              <a:rPr lang="en-US" sz="2000">
                <a:solidFill>
                  <a:srgbClr val="FF0033"/>
                </a:solidFill>
              </a:rPr>
              <a:t>(Achieved or in-progress)</a:t>
            </a:r>
            <a:r>
              <a:rPr lang="en-US" sz="2000"/>
              <a:t>		</a:t>
            </a:r>
            <a:r>
              <a:rPr lang="en-US" sz="2800"/>
              <a:t>IN-PROGRESS</a:t>
            </a:r>
            <a:endParaRPr lang="en-US" sz="2000"/>
          </a:p>
          <a:p>
            <a:pPr marL="342900" indent="-342900" algn="l"/>
            <a:r>
              <a:rPr lang="en-US" sz="2800" b="0"/>
              <a:t>Responsible Manager:</a:t>
            </a:r>
            <a:endParaRPr lang="en-US" sz="2800"/>
          </a:p>
          <a:p>
            <a:pPr marL="342900" indent="-342900" algn="l"/>
            <a:r>
              <a:rPr lang="en-US" sz="2800" b="0"/>
              <a:t>Forecasted annual cost reduction:	    </a:t>
            </a:r>
            <a:r>
              <a:rPr lang="en-US" sz="2800"/>
              <a:t>$   87K</a:t>
            </a:r>
          </a:p>
          <a:p>
            <a:pPr marL="342900" indent="-342900" algn="l"/>
            <a:endParaRPr lang="en-US" sz="2800"/>
          </a:p>
          <a:p>
            <a:pPr marL="342900" indent="-342900" algn="l"/>
            <a:r>
              <a:rPr lang="en-US" sz="2800" b="0"/>
              <a:t>Number of positions (FTE):		           </a:t>
            </a:r>
            <a:r>
              <a:rPr lang="en-US" sz="2800"/>
              <a:t>3</a:t>
            </a:r>
            <a:endParaRPr lang="en-US" sz="2800" b="0"/>
          </a:p>
          <a:p>
            <a:pPr marL="342900" indent="-342900" algn="l"/>
            <a:endParaRPr lang="en-US" sz="2800" b="0"/>
          </a:p>
          <a:p>
            <a:pPr marL="342900" indent="-342900" algn="l"/>
            <a:r>
              <a:rPr lang="en-US" sz="2800" b="0"/>
              <a:t>Target date for cost reduction:    	      </a:t>
            </a:r>
            <a:r>
              <a:rPr lang="en-US" sz="2800"/>
              <a:t>May </a:t>
            </a:r>
          </a:p>
          <a:p>
            <a:pPr marL="342900" indent="-342900" algn="l"/>
            <a:r>
              <a:rPr lang="en-US" sz="2800"/>
              <a:t>	</a:t>
            </a:r>
            <a:r>
              <a:rPr lang="en-US" sz="800"/>
              <a:t>	</a:t>
            </a:r>
            <a:r>
              <a:rPr lang="en-US" sz="2800"/>
              <a:t>				</a:t>
            </a:r>
            <a:endParaRPr lang="en-US" sz="1400"/>
          </a:p>
          <a:p>
            <a:pPr marL="342900" indent="-342900" algn="l"/>
            <a:endParaRPr lang="en-US" sz="1400"/>
          </a:p>
        </p:txBody>
      </p:sp>
      <p:grpSp>
        <p:nvGrpSpPr>
          <p:cNvPr id="12295" name="Group 7"/>
          <p:cNvGrpSpPr>
            <a:grpSpLocks/>
          </p:cNvGrpSpPr>
          <p:nvPr/>
        </p:nvGrpSpPr>
        <p:grpSpPr bwMode="auto">
          <a:xfrm>
            <a:off x="228600" y="152400"/>
            <a:ext cx="8434388" cy="6453188"/>
            <a:chOff x="144" y="96"/>
            <a:chExt cx="5313" cy="4065"/>
          </a:xfrm>
        </p:grpSpPr>
        <p:sp>
          <p:nvSpPr>
            <p:cNvPr id="12296" name="AutoShape 8"/>
            <p:cNvSpPr>
              <a:spLocks noChangeArrowheads="1"/>
            </p:cNvSpPr>
            <p:nvPr/>
          </p:nvSpPr>
          <p:spPr bwMode="auto">
            <a:xfrm>
              <a:off x="255" y="207"/>
              <a:ext cx="5202" cy="3954"/>
            </a:xfrm>
            <a:prstGeom prst="roundRect">
              <a:avLst>
                <a:gd name="adj" fmla="val 12458"/>
              </a:avLst>
            </a:prstGeom>
            <a:noFill/>
            <a:ln w="25400">
              <a:solidFill>
                <a:schemeClr val="tx1"/>
              </a:solidFill>
              <a:round/>
              <a:headEnd/>
              <a:tailEnd/>
            </a:ln>
            <a:effectLst/>
          </p:spPr>
          <p:txBody>
            <a:bodyPr wrap="none" anchor="ctr"/>
            <a:lstStyle/>
            <a:p>
              <a:endParaRPr lang="en-US"/>
            </a:p>
          </p:txBody>
        </p:sp>
        <p:grpSp>
          <p:nvGrpSpPr>
            <p:cNvPr id="12297" name="Group 9"/>
            <p:cNvGrpSpPr>
              <a:grpSpLocks/>
            </p:cNvGrpSpPr>
            <p:nvPr/>
          </p:nvGrpSpPr>
          <p:grpSpPr bwMode="auto">
            <a:xfrm>
              <a:off x="144" y="96"/>
              <a:ext cx="720" cy="613"/>
              <a:chOff x="144" y="96"/>
              <a:chExt cx="720" cy="613"/>
            </a:xfrm>
          </p:grpSpPr>
          <p:sp>
            <p:nvSpPr>
              <p:cNvPr id="12298" name="Freeform 10"/>
              <p:cNvSpPr>
                <a:spLocks/>
              </p:cNvSpPr>
              <p:nvPr/>
            </p:nvSpPr>
            <p:spPr bwMode="auto">
              <a:xfrm>
                <a:off x="144" y="217"/>
                <a:ext cx="283" cy="414"/>
              </a:xfrm>
              <a:custGeom>
                <a:avLst/>
                <a:gdLst/>
                <a:ahLst/>
                <a:cxnLst>
                  <a:cxn ang="0">
                    <a:pos x="67" y="153"/>
                  </a:cxn>
                  <a:cxn ang="0">
                    <a:pos x="50" y="153"/>
                  </a:cxn>
                  <a:cxn ang="0">
                    <a:pos x="30" y="141"/>
                  </a:cxn>
                  <a:cxn ang="0">
                    <a:pos x="18" y="78"/>
                  </a:cxn>
                  <a:cxn ang="0">
                    <a:pos x="0" y="76"/>
                  </a:cxn>
                  <a:cxn ang="0">
                    <a:pos x="3" y="37"/>
                  </a:cxn>
                  <a:cxn ang="0">
                    <a:pos x="20" y="21"/>
                  </a:cxn>
                  <a:cxn ang="0">
                    <a:pos x="24" y="0"/>
                  </a:cxn>
                  <a:cxn ang="0">
                    <a:pos x="37" y="0"/>
                  </a:cxn>
                  <a:cxn ang="0">
                    <a:pos x="39" y="16"/>
                  </a:cxn>
                  <a:cxn ang="0">
                    <a:pos x="102" y="4"/>
                  </a:cxn>
                  <a:cxn ang="0">
                    <a:pos x="162" y="18"/>
                  </a:cxn>
                  <a:cxn ang="0">
                    <a:pos x="216" y="64"/>
                  </a:cxn>
                  <a:cxn ang="0">
                    <a:pos x="258" y="113"/>
                  </a:cxn>
                  <a:cxn ang="0">
                    <a:pos x="269" y="181"/>
                  </a:cxn>
                  <a:cxn ang="0">
                    <a:pos x="282" y="218"/>
                  </a:cxn>
                  <a:cxn ang="0">
                    <a:pos x="254" y="246"/>
                  </a:cxn>
                  <a:cxn ang="0">
                    <a:pos x="256" y="333"/>
                  </a:cxn>
                  <a:cxn ang="0">
                    <a:pos x="249" y="388"/>
                  </a:cxn>
                  <a:cxn ang="0">
                    <a:pos x="233" y="404"/>
                  </a:cxn>
                  <a:cxn ang="0">
                    <a:pos x="206" y="413"/>
                  </a:cxn>
                  <a:cxn ang="0">
                    <a:pos x="224" y="388"/>
                  </a:cxn>
                  <a:cxn ang="0">
                    <a:pos x="230" y="316"/>
                  </a:cxn>
                  <a:cxn ang="0">
                    <a:pos x="164" y="252"/>
                  </a:cxn>
                  <a:cxn ang="0">
                    <a:pos x="104" y="286"/>
                  </a:cxn>
                  <a:cxn ang="0">
                    <a:pos x="89" y="344"/>
                  </a:cxn>
                  <a:cxn ang="0">
                    <a:pos x="83" y="362"/>
                  </a:cxn>
                  <a:cxn ang="0">
                    <a:pos x="70" y="361"/>
                  </a:cxn>
                  <a:cxn ang="0">
                    <a:pos x="76" y="318"/>
                  </a:cxn>
                  <a:cxn ang="0">
                    <a:pos x="83" y="279"/>
                  </a:cxn>
                  <a:cxn ang="0">
                    <a:pos x="92" y="254"/>
                  </a:cxn>
                  <a:cxn ang="0">
                    <a:pos x="145" y="222"/>
                  </a:cxn>
                  <a:cxn ang="0">
                    <a:pos x="145" y="187"/>
                  </a:cxn>
                  <a:cxn ang="0">
                    <a:pos x="142" y="156"/>
                  </a:cxn>
                  <a:cxn ang="0">
                    <a:pos x="109" y="95"/>
                  </a:cxn>
                  <a:cxn ang="0">
                    <a:pos x="84" y="92"/>
                  </a:cxn>
                  <a:cxn ang="0">
                    <a:pos x="78" y="120"/>
                  </a:cxn>
                  <a:cxn ang="0">
                    <a:pos x="89" y="138"/>
                  </a:cxn>
                  <a:cxn ang="0">
                    <a:pos x="76" y="156"/>
                  </a:cxn>
                  <a:cxn ang="0">
                    <a:pos x="67" y="132"/>
                  </a:cxn>
                </a:cxnLst>
                <a:rect l="0" t="0" r="r" b="b"/>
                <a:pathLst>
                  <a:path w="283" h="414">
                    <a:moveTo>
                      <a:pt x="67" y="132"/>
                    </a:moveTo>
                    <a:lnTo>
                      <a:pt x="67" y="153"/>
                    </a:lnTo>
                    <a:lnTo>
                      <a:pt x="61" y="159"/>
                    </a:lnTo>
                    <a:lnTo>
                      <a:pt x="50" y="153"/>
                    </a:lnTo>
                    <a:lnTo>
                      <a:pt x="35" y="148"/>
                    </a:lnTo>
                    <a:lnTo>
                      <a:pt x="30" y="141"/>
                    </a:lnTo>
                    <a:lnTo>
                      <a:pt x="23" y="117"/>
                    </a:lnTo>
                    <a:lnTo>
                      <a:pt x="18" y="78"/>
                    </a:lnTo>
                    <a:lnTo>
                      <a:pt x="14" y="55"/>
                    </a:lnTo>
                    <a:lnTo>
                      <a:pt x="0" y="76"/>
                    </a:lnTo>
                    <a:lnTo>
                      <a:pt x="5" y="48"/>
                    </a:lnTo>
                    <a:lnTo>
                      <a:pt x="3" y="37"/>
                    </a:lnTo>
                    <a:lnTo>
                      <a:pt x="14" y="25"/>
                    </a:lnTo>
                    <a:lnTo>
                      <a:pt x="20" y="21"/>
                    </a:lnTo>
                    <a:lnTo>
                      <a:pt x="24" y="9"/>
                    </a:lnTo>
                    <a:lnTo>
                      <a:pt x="24" y="0"/>
                    </a:lnTo>
                    <a:lnTo>
                      <a:pt x="31" y="7"/>
                    </a:lnTo>
                    <a:lnTo>
                      <a:pt x="37" y="0"/>
                    </a:lnTo>
                    <a:lnTo>
                      <a:pt x="40" y="11"/>
                    </a:lnTo>
                    <a:lnTo>
                      <a:pt x="39" y="16"/>
                    </a:lnTo>
                    <a:lnTo>
                      <a:pt x="72" y="9"/>
                    </a:lnTo>
                    <a:lnTo>
                      <a:pt x="102" y="4"/>
                    </a:lnTo>
                    <a:lnTo>
                      <a:pt x="128" y="7"/>
                    </a:lnTo>
                    <a:lnTo>
                      <a:pt x="162" y="18"/>
                    </a:lnTo>
                    <a:lnTo>
                      <a:pt x="179" y="27"/>
                    </a:lnTo>
                    <a:lnTo>
                      <a:pt x="216" y="64"/>
                    </a:lnTo>
                    <a:lnTo>
                      <a:pt x="260" y="70"/>
                    </a:lnTo>
                    <a:lnTo>
                      <a:pt x="258" y="113"/>
                    </a:lnTo>
                    <a:lnTo>
                      <a:pt x="260" y="141"/>
                    </a:lnTo>
                    <a:lnTo>
                      <a:pt x="269" y="181"/>
                    </a:lnTo>
                    <a:lnTo>
                      <a:pt x="278" y="205"/>
                    </a:lnTo>
                    <a:lnTo>
                      <a:pt x="282" y="218"/>
                    </a:lnTo>
                    <a:lnTo>
                      <a:pt x="278" y="230"/>
                    </a:lnTo>
                    <a:lnTo>
                      <a:pt x="254" y="246"/>
                    </a:lnTo>
                    <a:lnTo>
                      <a:pt x="252" y="284"/>
                    </a:lnTo>
                    <a:lnTo>
                      <a:pt x="256" y="333"/>
                    </a:lnTo>
                    <a:lnTo>
                      <a:pt x="249" y="342"/>
                    </a:lnTo>
                    <a:lnTo>
                      <a:pt x="249" y="388"/>
                    </a:lnTo>
                    <a:lnTo>
                      <a:pt x="242" y="402"/>
                    </a:lnTo>
                    <a:lnTo>
                      <a:pt x="233" y="404"/>
                    </a:lnTo>
                    <a:lnTo>
                      <a:pt x="226" y="413"/>
                    </a:lnTo>
                    <a:lnTo>
                      <a:pt x="206" y="413"/>
                    </a:lnTo>
                    <a:lnTo>
                      <a:pt x="212" y="404"/>
                    </a:lnTo>
                    <a:lnTo>
                      <a:pt x="224" y="388"/>
                    </a:lnTo>
                    <a:lnTo>
                      <a:pt x="231" y="364"/>
                    </a:lnTo>
                    <a:lnTo>
                      <a:pt x="230" y="316"/>
                    </a:lnTo>
                    <a:lnTo>
                      <a:pt x="206" y="231"/>
                    </a:lnTo>
                    <a:lnTo>
                      <a:pt x="164" y="252"/>
                    </a:lnTo>
                    <a:lnTo>
                      <a:pt x="116" y="268"/>
                    </a:lnTo>
                    <a:lnTo>
                      <a:pt x="104" y="286"/>
                    </a:lnTo>
                    <a:lnTo>
                      <a:pt x="100" y="301"/>
                    </a:lnTo>
                    <a:lnTo>
                      <a:pt x="89" y="344"/>
                    </a:lnTo>
                    <a:lnTo>
                      <a:pt x="83" y="351"/>
                    </a:lnTo>
                    <a:lnTo>
                      <a:pt x="83" y="362"/>
                    </a:lnTo>
                    <a:lnTo>
                      <a:pt x="67" y="376"/>
                    </a:lnTo>
                    <a:lnTo>
                      <a:pt x="70" y="361"/>
                    </a:lnTo>
                    <a:lnTo>
                      <a:pt x="67" y="339"/>
                    </a:lnTo>
                    <a:lnTo>
                      <a:pt x="76" y="318"/>
                    </a:lnTo>
                    <a:lnTo>
                      <a:pt x="87" y="293"/>
                    </a:lnTo>
                    <a:lnTo>
                      <a:pt x="83" y="279"/>
                    </a:lnTo>
                    <a:lnTo>
                      <a:pt x="89" y="263"/>
                    </a:lnTo>
                    <a:lnTo>
                      <a:pt x="92" y="254"/>
                    </a:lnTo>
                    <a:lnTo>
                      <a:pt x="128" y="235"/>
                    </a:lnTo>
                    <a:lnTo>
                      <a:pt x="145" y="222"/>
                    </a:lnTo>
                    <a:lnTo>
                      <a:pt x="156" y="207"/>
                    </a:lnTo>
                    <a:lnTo>
                      <a:pt x="145" y="187"/>
                    </a:lnTo>
                    <a:lnTo>
                      <a:pt x="146" y="171"/>
                    </a:lnTo>
                    <a:lnTo>
                      <a:pt x="142" y="156"/>
                    </a:lnTo>
                    <a:lnTo>
                      <a:pt x="120" y="125"/>
                    </a:lnTo>
                    <a:lnTo>
                      <a:pt x="109" y="95"/>
                    </a:lnTo>
                    <a:lnTo>
                      <a:pt x="97" y="85"/>
                    </a:lnTo>
                    <a:lnTo>
                      <a:pt x="84" y="92"/>
                    </a:lnTo>
                    <a:lnTo>
                      <a:pt x="83" y="108"/>
                    </a:lnTo>
                    <a:lnTo>
                      <a:pt x="78" y="120"/>
                    </a:lnTo>
                    <a:lnTo>
                      <a:pt x="84" y="129"/>
                    </a:lnTo>
                    <a:lnTo>
                      <a:pt x="89" y="138"/>
                    </a:lnTo>
                    <a:lnTo>
                      <a:pt x="83" y="145"/>
                    </a:lnTo>
                    <a:lnTo>
                      <a:pt x="76" y="156"/>
                    </a:lnTo>
                    <a:lnTo>
                      <a:pt x="70" y="136"/>
                    </a:lnTo>
                    <a:lnTo>
                      <a:pt x="67" y="13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12299" name="Freeform 11"/>
              <p:cNvSpPr>
                <a:spLocks/>
              </p:cNvSpPr>
              <p:nvPr/>
            </p:nvSpPr>
            <p:spPr bwMode="auto">
              <a:xfrm>
                <a:off x="573" y="480"/>
                <a:ext cx="89" cy="167"/>
              </a:xfrm>
              <a:custGeom>
                <a:avLst/>
                <a:gdLst/>
                <a:ahLst/>
                <a:cxnLst>
                  <a:cxn ang="0">
                    <a:pos x="62" y="0"/>
                  </a:cxn>
                  <a:cxn ang="0">
                    <a:pos x="65" y="14"/>
                  </a:cxn>
                  <a:cxn ang="0">
                    <a:pos x="74" y="21"/>
                  </a:cxn>
                  <a:cxn ang="0">
                    <a:pos x="88" y="25"/>
                  </a:cxn>
                  <a:cxn ang="0">
                    <a:pos x="86" y="51"/>
                  </a:cxn>
                  <a:cxn ang="0">
                    <a:pos x="79" y="76"/>
                  </a:cxn>
                  <a:cxn ang="0">
                    <a:pos x="76" y="120"/>
                  </a:cxn>
                  <a:cxn ang="0">
                    <a:pos x="70" y="145"/>
                  </a:cxn>
                  <a:cxn ang="0">
                    <a:pos x="58" y="153"/>
                  </a:cxn>
                  <a:cxn ang="0">
                    <a:pos x="48" y="166"/>
                  </a:cxn>
                  <a:cxn ang="0">
                    <a:pos x="35" y="166"/>
                  </a:cxn>
                  <a:cxn ang="0">
                    <a:pos x="56" y="134"/>
                  </a:cxn>
                  <a:cxn ang="0">
                    <a:pos x="60" y="93"/>
                  </a:cxn>
                  <a:cxn ang="0">
                    <a:pos x="56" y="76"/>
                  </a:cxn>
                  <a:cxn ang="0">
                    <a:pos x="36" y="120"/>
                  </a:cxn>
                  <a:cxn ang="0">
                    <a:pos x="31" y="123"/>
                  </a:cxn>
                  <a:cxn ang="0">
                    <a:pos x="35" y="132"/>
                  </a:cxn>
                  <a:cxn ang="0">
                    <a:pos x="25" y="147"/>
                  </a:cxn>
                  <a:cxn ang="0">
                    <a:pos x="22" y="141"/>
                  </a:cxn>
                  <a:cxn ang="0">
                    <a:pos x="18" y="134"/>
                  </a:cxn>
                  <a:cxn ang="0">
                    <a:pos x="10" y="117"/>
                  </a:cxn>
                  <a:cxn ang="0">
                    <a:pos x="45" y="60"/>
                  </a:cxn>
                  <a:cxn ang="0">
                    <a:pos x="46" y="55"/>
                  </a:cxn>
                  <a:cxn ang="0">
                    <a:pos x="29" y="32"/>
                  </a:cxn>
                  <a:cxn ang="0">
                    <a:pos x="0" y="13"/>
                  </a:cxn>
                  <a:cxn ang="0">
                    <a:pos x="25" y="7"/>
                  </a:cxn>
                  <a:cxn ang="0">
                    <a:pos x="62" y="0"/>
                  </a:cxn>
                </a:cxnLst>
                <a:rect l="0" t="0" r="r" b="b"/>
                <a:pathLst>
                  <a:path w="89" h="167">
                    <a:moveTo>
                      <a:pt x="62" y="0"/>
                    </a:moveTo>
                    <a:lnTo>
                      <a:pt x="65" y="14"/>
                    </a:lnTo>
                    <a:lnTo>
                      <a:pt x="74" y="21"/>
                    </a:lnTo>
                    <a:lnTo>
                      <a:pt x="88" y="25"/>
                    </a:lnTo>
                    <a:lnTo>
                      <a:pt x="86" y="51"/>
                    </a:lnTo>
                    <a:lnTo>
                      <a:pt x="79" y="76"/>
                    </a:lnTo>
                    <a:lnTo>
                      <a:pt x="76" y="120"/>
                    </a:lnTo>
                    <a:lnTo>
                      <a:pt x="70" y="145"/>
                    </a:lnTo>
                    <a:lnTo>
                      <a:pt x="58" y="153"/>
                    </a:lnTo>
                    <a:lnTo>
                      <a:pt x="48" y="166"/>
                    </a:lnTo>
                    <a:lnTo>
                      <a:pt x="35" y="166"/>
                    </a:lnTo>
                    <a:lnTo>
                      <a:pt x="56" y="134"/>
                    </a:lnTo>
                    <a:lnTo>
                      <a:pt x="60" y="93"/>
                    </a:lnTo>
                    <a:lnTo>
                      <a:pt x="56" y="76"/>
                    </a:lnTo>
                    <a:lnTo>
                      <a:pt x="36" y="120"/>
                    </a:lnTo>
                    <a:lnTo>
                      <a:pt x="31" y="123"/>
                    </a:lnTo>
                    <a:lnTo>
                      <a:pt x="35" y="132"/>
                    </a:lnTo>
                    <a:lnTo>
                      <a:pt x="25" y="147"/>
                    </a:lnTo>
                    <a:lnTo>
                      <a:pt x="22" y="141"/>
                    </a:lnTo>
                    <a:lnTo>
                      <a:pt x="18" y="134"/>
                    </a:lnTo>
                    <a:lnTo>
                      <a:pt x="10" y="117"/>
                    </a:lnTo>
                    <a:lnTo>
                      <a:pt x="45" y="60"/>
                    </a:lnTo>
                    <a:lnTo>
                      <a:pt x="46" y="55"/>
                    </a:lnTo>
                    <a:lnTo>
                      <a:pt x="29" y="32"/>
                    </a:lnTo>
                    <a:lnTo>
                      <a:pt x="0" y="13"/>
                    </a:lnTo>
                    <a:lnTo>
                      <a:pt x="25" y="7"/>
                    </a:lnTo>
                    <a:lnTo>
                      <a:pt x="62" y="0"/>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12300" name="Freeform 12"/>
              <p:cNvSpPr>
                <a:spLocks/>
              </p:cNvSpPr>
              <p:nvPr/>
            </p:nvSpPr>
            <p:spPr bwMode="auto">
              <a:xfrm>
                <a:off x="289" y="176"/>
                <a:ext cx="263" cy="475"/>
              </a:xfrm>
              <a:custGeom>
                <a:avLst/>
                <a:gdLst/>
                <a:ahLst/>
                <a:cxnLst>
                  <a:cxn ang="0">
                    <a:pos x="40" y="138"/>
                  </a:cxn>
                  <a:cxn ang="0">
                    <a:pos x="6" y="132"/>
                  </a:cxn>
                  <a:cxn ang="0">
                    <a:pos x="0" y="106"/>
                  </a:cxn>
                  <a:cxn ang="0">
                    <a:pos x="56" y="52"/>
                  </a:cxn>
                  <a:cxn ang="0">
                    <a:pos x="60" y="39"/>
                  </a:cxn>
                  <a:cxn ang="0">
                    <a:pos x="61" y="29"/>
                  </a:cxn>
                  <a:cxn ang="0">
                    <a:pos x="88" y="25"/>
                  </a:cxn>
                  <a:cxn ang="0">
                    <a:pos x="89" y="18"/>
                  </a:cxn>
                  <a:cxn ang="0">
                    <a:pos x="109" y="20"/>
                  </a:cxn>
                  <a:cxn ang="0">
                    <a:pos x="157" y="51"/>
                  </a:cxn>
                  <a:cxn ang="0">
                    <a:pos x="191" y="97"/>
                  </a:cxn>
                  <a:cxn ang="0">
                    <a:pos x="221" y="127"/>
                  </a:cxn>
                  <a:cxn ang="0">
                    <a:pos x="249" y="169"/>
                  </a:cxn>
                  <a:cxn ang="0">
                    <a:pos x="243" y="272"/>
                  </a:cxn>
                  <a:cxn ang="0">
                    <a:pos x="239" y="377"/>
                  </a:cxn>
                  <a:cxn ang="0">
                    <a:pos x="233" y="394"/>
                  </a:cxn>
                  <a:cxn ang="0">
                    <a:pos x="243" y="455"/>
                  </a:cxn>
                  <a:cxn ang="0">
                    <a:pos x="237" y="465"/>
                  </a:cxn>
                  <a:cxn ang="0">
                    <a:pos x="213" y="469"/>
                  </a:cxn>
                  <a:cxn ang="0">
                    <a:pos x="221" y="423"/>
                  </a:cxn>
                  <a:cxn ang="0">
                    <a:pos x="208" y="379"/>
                  </a:cxn>
                  <a:cxn ang="0">
                    <a:pos x="191" y="330"/>
                  </a:cxn>
                  <a:cxn ang="0">
                    <a:pos x="176" y="305"/>
                  </a:cxn>
                  <a:cxn ang="0">
                    <a:pos x="131" y="319"/>
                  </a:cxn>
                  <a:cxn ang="0">
                    <a:pos x="95" y="333"/>
                  </a:cxn>
                  <a:cxn ang="0">
                    <a:pos x="95" y="367"/>
                  </a:cxn>
                  <a:cxn ang="0">
                    <a:pos x="110" y="399"/>
                  </a:cxn>
                  <a:cxn ang="0">
                    <a:pos x="114" y="422"/>
                  </a:cxn>
                  <a:cxn ang="0">
                    <a:pos x="100" y="407"/>
                  </a:cxn>
                  <a:cxn ang="0">
                    <a:pos x="82" y="390"/>
                  </a:cxn>
                  <a:cxn ang="0">
                    <a:pos x="67" y="342"/>
                  </a:cxn>
                  <a:cxn ang="0">
                    <a:pos x="70" y="317"/>
                  </a:cxn>
                  <a:cxn ang="0">
                    <a:pos x="132" y="274"/>
                  </a:cxn>
                  <a:cxn ang="0">
                    <a:pos x="121" y="212"/>
                  </a:cxn>
                  <a:cxn ang="0">
                    <a:pos x="114" y="122"/>
                  </a:cxn>
                  <a:cxn ang="0">
                    <a:pos x="70" y="122"/>
                  </a:cxn>
                  <a:cxn ang="0">
                    <a:pos x="44" y="129"/>
                  </a:cxn>
                </a:cxnLst>
                <a:rect l="0" t="0" r="r" b="b"/>
                <a:pathLst>
                  <a:path w="263" h="475">
                    <a:moveTo>
                      <a:pt x="44" y="129"/>
                    </a:moveTo>
                    <a:lnTo>
                      <a:pt x="40" y="138"/>
                    </a:lnTo>
                    <a:lnTo>
                      <a:pt x="33" y="138"/>
                    </a:lnTo>
                    <a:lnTo>
                      <a:pt x="6" y="132"/>
                    </a:lnTo>
                    <a:lnTo>
                      <a:pt x="3" y="127"/>
                    </a:lnTo>
                    <a:lnTo>
                      <a:pt x="0" y="106"/>
                    </a:lnTo>
                    <a:lnTo>
                      <a:pt x="26" y="76"/>
                    </a:lnTo>
                    <a:lnTo>
                      <a:pt x="56" y="52"/>
                    </a:lnTo>
                    <a:lnTo>
                      <a:pt x="74" y="39"/>
                    </a:lnTo>
                    <a:lnTo>
                      <a:pt x="60" y="39"/>
                    </a:lnTo>
                    <a:lnTo>
                      <a:pt x="74" y="32"/>
                    </a:lnTo>
                    <a:lnTo>
                      <a:pt x="61" y="29"/>
                    </a:lnTo>
                    <a:lnTo>
                      <a:pt x="81" y="27"/>
                    </a:lnTo>
                    <a:lnTo>
                      <a:pt x="88" y="25"/>
                    </a:lnTo>
                    <a:lnTo>
                      <a:pt x="78" y="11"/>
                    </a:lnTo>
                    <a:lnTo>
                      <a:pt x="89" y="18"/>
                    </a:lnTo>
                    <a:lnTo>
                      <a:pt x="88" y="0"/>
                    </a:lnTo>
                    <a:lnTo>
                      <a:pt x="109" y="20"/>
                    </a:lnTo>
                    <a:lnTo>
                      <a:pt x="137" y="34"/>
                    </a:lnTo>
                    <a:lnTo>
                      <a:pt x="157" y="51"/>
                    </a:lnTo>
                    <a:lnTo>
                      <a:pt x="173" y="69"/>
                    </a:lnTo>
                    <a:lnTo>
                      <a:pt x="191" y="97"/>
                    </a:lnTo>
                    <a:lnTo>
                      <a:pt x="208" y="118"/>
                    </a:lnTo>
                    <a:lnTo>
                      <a:pt x="221" y="127"/>
                    </a:lnTo>
                    <a:lnTo>
                      <a:pt x="262" y="147"/>
                    </a:lnTo>
                    <a:lnTo>
                      <a:pt x="249" y="169"/>
                    </a:lnTo>
                    <a:lnTo>
                      <a:pt x="238" y="210"/>
                    </a:lnTo>
                    <a:lnTo>
                      <a:pt x="243" y="272"/>
                    </a:lnTo>
                    <a:lnTo>
                      <a:pt x="230" y="324"/>
                    </a:lnTo>
                    <a:lnTo>
                      <a:pt x="239" y="377"/>
                    </a:lnTo>
                    <a:lnTo>
                      <a:pt x="239" y="386"/>
                    </a:lnTo>
                    <a:lnTo>
                      <a:pt x="233" y="394"/>
                    </a:lnTo>
                    <a:lnTo>
                      <a:pt x="243" y="437"/>
                    </a:lnTo>
                    <a:lnTo>
                      <a:pt x="243" y="455"/>
                    </a:lnTo>
                    <a:lnTo>
                      <a:pt x="240" y="465"/>
                    </a:lnTo>
                    <a:lnTo>
                      <a:pt x="237" y="465"/>
                    </a:lnTo>
                    <a:lnTo>
                      <a:pt x="228" y="474"/>
                    </a:lnTo>
                    <a:lnTo>
                      <a:pt x="213" y="469"/>
                    </a:lnTo>
                    <a:lnTo>
                      <a:pt x="221" y="460"/>
                    </a:lnTo>
                    <a:lnTo>
                      <a:pt x="221" y="423"/>
                    </a:lnTo>
                    <a:lnTo>
                      <a:pt x="215" y="391"/>
                    </a:lnTo>
                    <a:lnTo>
                      <a:pt x="208" y="379"/>
                    </a:lnTo>
                    <a:lnTo>
                      <a:pt x="206" y="367"/>
                    </a:lnTo>
                    <a:lnTo>
                      <a:pt x="191" y="330"/>
                    </a:lnTo>
                    <a:lnTo>
                      <a:pt x="181" y="305"/>
                    </a:lnTo>
                    <a:lnTo>
                      <a:pt x="176" y="305"/>
                    </a:lnTo>
                    <a:lnTo>
                      <a:pt x="171" y="302"/>
                    </a:lnTo>
                    <a:lnTo>
                      <a:pt x="131" y="319"/>
                    </a:lnTo>
                    <a:lnTo>
                      <a:pt x="100" y="328"/>
                    </a:lnTo>
                    <a:lnTo>
                      <a:pt x="95" y="333"/>
                    </a:lnTo>
                    <a:lnTo>
                      <a:pt x="86" y="345"/>
                    </a:lnTo>
                    <a:lnTo>
                      <a:pt x="95" y="367"/>
                    </a:lnTo>
                    <a:lnTo>
                      <a:pt x="111" y="391"/>
                    </a:lnTo>
                    <a:lnTo>
                      <a:pt x="110" y="399"/>
                    </a:lnTo>
                    <a:lnTo>
                      <a:pt x="117" y="416"/>
                    </a:lnTo>
                    <a:lnTo>
                      <a:pt x="114" y="422"/>
                    </a:lnTo>
                    <a:lnTo>
                      <a:pt x="108" y="429"/>
                    </a:lnTo>
                    <a:lnTo>
                      <a:pt x="100" y="407"/>
                    </a:lnTo>
                    <a:lnTo>
                      <a:pt x="91" y="399"/>
                    </a:lnTo>
                    <a:lnTo>
                      <a:pt x="82" y="390"/>
                    </a:lnTo>
                    <a:lnTo>
                      <a:pt x="76" y="366"/>
                    </a:lnTo>
                    <a:lnTo>
                      <a:pt x="67" y="342"/>
                    </a:lnTo>
                    <a:lnTo>
                      <a:pt x="65" y="326"/>
                    </a:lnTo>
                    <a:lnTo>
                      <a:pt x="70" y="317"/>
                    </a:lnTo>
                    <a:lnTo>
                      <a:pt x="111" y="293"/>
                    </a:lnTo>
                    <a:lnTo>
                      <a:pt x="132" y="274"/>
                    </a:lnTo>
                    <a:lnTo>
                      <a:pt x="137" y="263"/>
                    </a:lnTo>
                    <a:lnTo>
                      <a:pt x="121" y="212"/>
                    </a:lnTo>
                    <a:lnTo>
                      <a:pt x="113" y="164"/>
                    </a:lnTo>
                    <a:lnTo>
                      <a:pt x="114" y="122"/>
                    </a:lnTo>
                    <a:lnTo>
                      <a:pt x="88" y="113"/>
                    </a:lnTo>
                    <a:lnTo>
                      <a:pt x="70" y="122"/>
                    </a:lnTo>
                    <a:lnTo>
                      <a:pt x="47" y="132"/>
                    </a:lnTo>
                    <a:lnTo>
                      <a:pt x="44" y="129"/>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12301" name="Freeform 13"/>
              <p:cNvSpPr>
                <a:spLocks/>
              </p:cNvSpPr>
              <p:nvPr/>
            </p:nvSpPr>
            <p:spPr bwMode="auto">
              <a:xfrm>
                <a:off x="559" y="321"/>
                <a:ext cx="305" cy="336"/>
              </a:xfrm>
              <a:custGeom>
                <a:avLst/>
                <a:gdLst/>
                <a:ahLst/>
                <a:cxnLst>
                  <a:cxn ang="0">
                    <a:pos x="129" y="0"/>
                  </a:cxn>
                  <a:cxn ang="0">
                    <a:pos x="217" y="11"/>
                  </a:cxn>
                  <a:cxn ang="0">
                    <a:pos x="278" y="38"/>
                  </a:cxn>
                  <a:cxn ang="0">
                    <a:pos x="302" y="87"/>
                  </a:cxn>
                  <a:cxn ang="0">
                    <a:pos x="290" y="155"/>
                  </a:cxn>
                  <a:cxn ang="0">
                    <a:pos x="268" y="213"/>
                  </a:cxn>
                  <a:cxn ang="0">
                    <a:pos x="260" y="147"/>
                  </a:cxn>
                  <a:cxn ang="0">
                    <a:pos x="270" y="74"/>
                  </a:cxn>
                  <a:cxn ang="0">
                    <a:pos x="253" y="46"/>
                  </a:cxn>
                  <a:cxn ang="0">
                    <a:pos x="260" y="76"/>
                  </a:cxn>
                  <a:cxn ang="0">
                    <a:pos x="245" y="128"/>
                  </a:cxn>
                  <a:cxn ang="0">
                    <a:pos x="226" y="173"/>
                  </a:cxn>
                  <a:cxn ang="0">
                    <a:pos x="254" y="222"/>
                  </a:cxn>
                  <a:cxn ang="0">
                    <a:pos x="249" y="291"/>
                  </a:cxn>
                  <a:cxn ang="0">
                    <a:pos x="249" y="314"/>
                  </a:cxn>
                  <a:cxn ang="0">
                    <a:pos x="238" y="324"/>
                  </a:cxn>
                  <a:cxn ang="0">
                    <a:pos x="217" y="335"/>
                  </a:cxn>
                  <a:cxn ang="0">
                    <a:pos x="231" y="286"/>
                  </a:cxn>
                  <a:cxn ang="0">
                    <a:pos x="223" y="231"/>
                  </a:cxn>
                  <a:cxn ang="0">
                    <a:pos x="192" y="215"/>
                  </a:cxn>
                  <a:cxn ang="0">
                    <a:pos x="157" y="266"/>
                  </a:cxn>
                  <a:cxn ang="0">
                    <a:pos x="134" y="301"/>
                  </a:cxn>
                  <a:cxn ang="0">
                    <a:pos x="124" y="314"/>
                  </a:cxn>
                  <a:cxn ang="0">
                    <a:pos x="113" y="303"/>
                  </a:cxn>
                  <a:cxn ang="0">
                    <a:pos x="116" y="279"/>
                  </a:cxn>
                  <a:cxn ang="0">
                    <a:pos x="159" y="243"/>
                  </a:cxn>
                  <a:cxn ang="0">
                    <a:pos x="155" y="204"/>
                  </a:cxn>
                  <a:cxn ang="0">
                    <a:pos x="144" y="161"/>
                  </a:cxn>
                  <a:cxn ang="0">
                    <a:pos x="127" y="150"/>
                  </a:cxn>
                  <a:cxn ang="0">
                    <a:pos x="69" y="161"/>
                  </a:cxn>
                  <a:cxn ang="0">
                    <a:pos x="0" y="166"/>
                  </a:cxn>
                  <a:cxn ang="0">
                    <a:pos x="12" y="61"/>
                  </a:cxn>
                </a:cxnLst>
                <a:rect l="0" t="0" r="r" b="b"/>
                <a:pathLst>
                  <a:path w="305" h="336">
                    <a:moveTo>
                      <a:pt x="67" y="4"/>
                    </a:moveTo>
                    <a:lnTo>
                      <a:pt x="129" y="0"/>
                    </a:lnTo>
                    <a:lnTo>
                      <a:pt x="171" y="0"/>
                    </a:lnTo>
                    <a:lnTo>
                      <a:pt x="217" y="11"/>
                    </a:lnTo>
                    <a:lnTo>
                      <a:pt x="245" y="23"/>
                    </a:lnTo>
                    <a:lnTo>
                      <a:pt x="278" y="38"/>
                    </a:lnTo>
                    <a:lnTo>
                      <a:pt x="295" y="57"/>
                    </a:lnTo>
                    <a:lnTo>
                      <a:pt x="302" y="87"/>
                    </a:lnTo>
                    <a:lnTo>
                      <a:pt x="304" y="117"/>
                    </a:lnTo>
                    <a:lnTo>
                      <a:pt x="290" y="155"/>
                    </a:lnTo>
                    <a:lnTo>
                      <a:pt x="278" y="180"/>
                    </a:lnTo>
                    <a:lnTo>
                      <a:pt x="268" y="213"/>
                    </a:lnTo>
                    <a:lnTo>
                      <a:pt x="263" y="184"/>
                    </a:lnTo>
                    <a:lnTo>
                      <a:pt x="260" y="147"/>
                    </a:lnTo>
                    <a:lnTo>
                      <a:pt x="272" y="104"/>
                    </a:lnTo>
                    <a:lnTo>
                      <a:pt x="270" y="74"/>
                    </a:lnTo>
                    <a:lnTo>
                      <a:pt x="263" y="55"/>
                    </a:lnTo>
                    <a:lnTo>
                      <a:pt x="253" y="46"/>
                    </a:lnTo>
                    <a:lnTo>
                      <a:pt x="258" y="61"/>
                    </a:lnTo>
                    <a:lnTo>
                      <a:pt x="260" y="76"/>
                    </a:lnTo>
                    <a:lnTo>
                      <a:pt x="257" y="98"/>
                    </a:lnTo>
                    <a:lnTo>
                      <a:pt x="245" y="128"/>
                    </a:lnTo>
                    <a:lnTo>
                      <a:pt x="231" y="147"/>
                    </a:lnTo>
                    <a:lnTo>
                      <a:pt x="226" y="173"/>
                    </a:lnTo>
                    <a:lnTo>
                      <a:pt x="231" y="189"/>
                    </a:lnTo>
                    <a:lnTo>
                      <a:pt x="254" y="222"/>
                    </a:lnTo>
                    <a:lnTo>
                      <a:pt x="251" y="261"/>
                    </a:lnTo>
                    <a:lnTo>
                      <a:pt x="249" y="291"/>
                    </a:lnTo>
                    <a:lnTo>
                      <a:pt x="251" y="307"/>
                    </a:lnTo>
                    <a:lnTo>
                      <a:pt x="249" y="314"/>
                    </a:lnTo>
                    <a:lnTo>
                      <a:pt x="242" y="324"/>
                    </a:lnTo>
                    <a:lnTo>
                      <a:pt x="238" y="324"/>
                    </a:lnTo>
                    <a:lnTo>
                      <a:pt x="234" y="331"/>
                    </a:lnTo>
                    <a:lnTo>
                      <a:pt x="217" y="335"/>
                    </a:lnTo>
                    <a:lnTo>
                      <a:pt x="225" y="316"/>
                    </a:lnTo>
                    <a:lnTo>
                      <a:pt x="231" y="286"/>
                    </a:lnTo>
                    <a:lnTo>
                      <a:pt x="230" y="261"/>
                    </a:lnTo>
                    <a:lnTo>
                      <a:pt x="223" y="231"/>
                    </a:lnTo>
                    <a:lnTo>
                      <a:pt x="187" y="191"/>
                    </a:lnTo>
                    <a:lnTo>
                      <a:pt x="192" y="215"/>
                    </a:lnTo>
                    <a:lnTo>
                      <a:pt x="198" y="231"/>
                    </a:lnTo>
                    <a:lnTo>
                      <a:pt x="157" y="266"/>
                    </a:lnTo>
                    <a:lnTo>
                      <a:pt x="141" y="284"/>
                    </a:lnTo>
                    <a:lnTo>
                      <a:pt x="134" y="301"/>
                    </a:lnTo>
                    <a:lnTo>
                      <a:pt x="125" y="305"/>
                    </a:lnTo>
                    <a:lnTo>
                      <a:pt x="124" y="314"/>
                    </a:lnTo>
                    <a:lnTo>
                      <a:pt x="107" y="319"/>
                    </a:lnTo>
                    <a:lnTo>
                      <a:pt x="113" y="303"/>
                    </a:lnTo>
                    <a:lnTo>
                      <a:pt x="115" y="288"/>
                    </a:lnTo>
                    <a:lnTo>
                      <a:pt x="116" y="279"/>
                    </a:lnTo>
                    <a:lnTo>
                      <a:pt x="129" y="270"/>
                    </a:lnTo>
                    <a:lnTo>
                      <a:pt x="159" y="243"/>
                    </a:lnTo>
                    <a:lnTo>
                      <a:pt x="161" y="226"/>
                    </a:lnTo>
                    <a:lnTo>
                      <a:pt x="155" y="204"/>
                    </a:lnTo>
                    <a:lnTo>
                      <a:pt x="150" y="191"/>
                    </a:lnTo>
                    <a:lnTo>
                      <a:pt x="144" y="161"/>
                    </a:lnTo>
                    <a:lnTo>
                      <a:pt x="140" y="147"/>
                    </a:lnTo>
                    <a:lnTo>
                      <a:pt x="127" y="150"/>
                    </a:lnTo>
                    <a:lnTo>
                      <a:pt x="111" y="143"/>
                    </a:lnTo>
                    <a:lnTo>
                      <a:pt x="69" y="161"/>
                    </a:lnTo>
                    <a:lnTo>
                      <a:pt x="17" y="173"/>
                    </a:lnTo>
                    <a:lnTo>
                      <a:pt x="0" y="166"/>
                    </a:lnTo>
                    <a:lnTo>
                      <a:pt x="10" y="117"/>
                    </a:lnTo>
                    <a:lnTo>
                      <a:pt x="12" y="61"/>
                    </a:lnTo>
                    <a:lnTo>
                      <a:pt x="67" y="4"/>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12302" name="Freeform 14"/>
              <p:cNvSpPr>
                <a:spLocks/>
              </p:cNvSpPr>
              <p:nvPr/>
            </p:nvSpPr>
            <p:spPr bwMode="auto">
              <a:xfrm>
                <a:off x="453" y="163"/>
                <a:ext cx="84" cy="138"/>
              </a:xfrm>
              <a:custGeom>
                <a:avLst/>
                <a:gdLst/>
                <a:ahLst/>
                <a:cxnLst>
                  <a:cxn ang="0">
                    <a:pos x="3" y="72"/>
                  </a:cxn>
                  <a:cxn ang="0">
                    <a:pos x="14" y="87"/>
                  </a:cxn>
                  <a:cxn ang="0">
                    <a:pos x="26" y="106"/>
                  </a:cxn>
                  <a:cxn ang="0">
                    <a:pos x="37" y="120"/>
                  </a:cxn>
                  <a:cxn ang="0">
                    <a:pos x="50" y="133"/>
                  </a:cxn>
                  <a:cxn ang="0">
                    <a:pos x="55" y="137"/>
                  </a:cxn>
                  <a:cxn ang="0">
                    <a:pos x="58" y="129"/>
                  </a:cxn>
                  <a:cxn ang="0">
                    <a:pos x="68" y="123"/>
                  </a:cxn>
                  <a:cxn ang="0">
                    <a:pos x="80" y="120"/>
                  </a:cxn>
                  <a:cxn ang="0">
                    <a:pos x="79" y="109"/>
                  </a:cxn>
                  <a:cxn ang="0">
                    <a:pos x="60" y="106"/>
                  </a:cxn>
                  <a:cxn ang="0">
                    <a:pos x="56" y="99"/>
                  </a:cxn>
                  <a:cxn ang="0">
                    <a:pos x="58" y="87"/>
                  </a:cxn>
                  <a:cxn ang="0">
                    <a:pos x="67" y="87"/>
                  </a:cxn>
                  <a:cxn ang="0">
                    <a:pos x="73" y="85"/>
                  </a:cxn>
                  <a:cxn ang="0">
                    <a:pos x="65" y="83"/>
                  </a:cxn>
                  <a:cxn ang="0">
                    <a:pos x="58" y="80"/>
                  </a:cxn>
                  <a:cxn ang="0">
                    <a:pos x="75" y="78"/>
                  </a:cxn>
                  <a:cxn ang="0">
                    <a:pos x="81" y="80"/>
                  </a:cxn>
                  <a:cxn ang="0">
                    <a:pos x="79" y="62"/>
                  </a:cxn>
                  <a:cxn ang="0">
                    <a:pos x="83" y="42"/>
                  </a:cxn>
                  <a:cxn ang="0">
                    <a:pos x="83" y="30"/>
                  </a:cxn>
                  <a:cxn ang="0">
                    <a:pos x="70" y="14"/>
                  </a:cxn>
                  <a:cxn ang="0">
                    <a:pos x="54" y="7"/>
                  </a:cxn>
                  <a:cxn ang="0">
                    <a:pos x="47" y="0"/>
                  </a:cxn>
                  <a:cxn ang="0">
                    <a:pos x="35" y="16"/>
                  </a:cxn>
                  <a:cxn ang="0">
                    <a:pos x="16" y="30"/>
                  </a:cxn>
                  <a:cxn ang="0">
                    <a:pos x="12" y="42"/>
                  </a:cxn>
                  <a:cxn ang="0">
                    <a:pos x="9" y="52"/>
                  </a:cxn>
                  <a:cxn ang="0">
                    <a:pos x="0" y="69"/>
                  </a:cxn>
                  <a:cxn ang="0">
                    <a:pos x="3" y="72"/>
                  </a:cxn>
                </a:cxnLst>
                <a:rect l="0" t="0" r="r" b="b"/>
                <a:pathLst>
                  <a:path w="84" h="138">
                    <a:moveTo>
                      <a:pt x="3" y="72"/>
                    </a:moveTo>
                    <a:lnTo>
                      <a:pt x="14" y="87"/>
                    </a:lnTo>
                    <a:lnTo>
                      <a:pt x="26" y="106"/>
                    </a:lnTo>
                    <a:lnTo>
                      <a:pt x="37" y="120"/>
                    </a:lnTo>
                    <a:lnTo>
                      <a:pt x="50" y="133"/>
                    </a:lnTo>
                    <a:lnTo>
                      <a:pt x="55" y="137"/>
                    </a:lnTo>
                    <a:lnTo>
                      <a:pt x="58" y="129"/>
                    </a:lnTo>
                    <a:lnTo>
                      <a:pt x="68" y="123"/>
                    </a:lnTo>
                    <a:lnTo>
                      <a:pt x="80" y="120"/>
                    </a:lnTo>
                    <a:lnTo>
                      <a:pt x="79" y="109"/>
                    </a:lnTo>
                    <a:lnTo>
                      <a:pt x="60" y="106"/>
                    </a:lnTo>
                    <a:lnTo>
                      <a:pt x="56" y="99"/>
                    </a:lnTo>
                    <a:lnTo>
                      <a:pt x="58" y="87"/>
                    </a:lnTo>
                    <a:lnTo>
                      <a:pt x="67" y="87"/>
                    </a:lnTo>
                    <a:lnTo>
                      <a:pt x="73" y="85"/>
                    </a:lnTo>
                    <a:lnTo>
                      <a:pt x="65" y="83"/>
                    </a:lnTo>
                    <a:lnTo>
                      <a:pt x="58" y="80"/>
                    </a:lnTo>
                    <a:lnTo>
                      <a:pt x="75" y="78"/>
                    </a:lnTo>
                    <a:lnTo>
                      <a:pt x="81" y="80"/>
                    </a:lnTo>
                    <a:lnTo>
                      <a:pt x="79" y="62"/>
                    </a:lnTo>
                    <a:lnTo>
                      <a:pt x="83" y="42"/>
                    </a:lnTo>
                    <a:lnTo>
                      <a:pt x="83" y="30"/>
                    </a:lnTo>
                    <a:lnTo>
                      <a:pt x="70" y="14"/>
                    </a:lnTo>
                    <a:lnTo>
                      <a:pt x="54" y="7"/>
                    </a:lnTo>
                    <a:lnTo>
                      <a:pt x="47" y="0"/>
                    </a:lnTo>
                    <a:lnTo>
                      <a:pt x="35" y="16"/>
                    </a:lnTo>
                    <a:lnTo>
                      <a:pt x="16" y="30"/>
                    </a:lnTo>
                    <a:lnTo>
                      <a:pt x="12" y="42"/>
                    </a:lnTo>
                    <a:lnTo>
                      <a:pt x="9" y="52"/>
                    </a:lnTo>
                    <a:lnTo>
                      <a:pt x="0" y="69"/>
                    </a:lnTo>
                    <a:lnTo>
                      <a:pt x="3" y="72"/>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12303" name="Freeform 15"/>
              <p:cNvSpPr>
                <a:spLocks/>
              </p:cNvSpPr>
              <p:nvPr/>
            </p:nvSpPr>
            <p:spPr bwMode="auto">
              <a:xfrm>
                <a:off x="455" y="116"/>
                <a:ext cx="36" cy="50"/>
              </a:xfrm>
              <a:custGeom>
                <a:avLst/>
                <a:gdLst/>
                <a:ahLst/>
                <a:cxnLst>
                  <a:cxn ang="0">
                    <a:pos x="13" y="0"/>
                  </a:cxn>
                  <a:cxn ang="0">
                    <a:pos x="9" y="8"/>
                  </a:cxn>
                  <a:cxn ang="0">
                    <a:pos x="9" y="10"/>
                  </a:cxn>
                  <a:cxn ang="0">
                    <a:pos x="0" y="25"/>
                  </a:cxn>
                  <a:cxn ang="0">
                    <a:pos x="5" y="25"/>
                  </a:cxn>
                  <a:cxn ang="0">
                    <a:pos x="5" y="30"/>
                  </a:cxn>
                  <a:cxn ang="0">
                    <a:pos x="7" y="39"/>
                  </a:cxn>
                  <a:cxn ang="0">
                    <a:pos x="9" y="47"/>
                  </a:cxn>
                  <a:cxn ang="0">
                    <a:pos x="24" y="49"/>
                  </a:cxn>
                  <a:cxn ang="0">
                    <a:pos x="33" y="32"/>
                  </a:cxn>
                  <a:cxn ang="0">
                    <a:pos x="35" y="20"/>
                  </a:cxn>
                  <a:cxn ang="0">
                    <a:pos x="35" y="11"/>
                  </a:cxn>
                  <a:cxn ang="0">
                    <a:pos x="33" y="8"/>
                  </a:cxn>
                  <a:cxn ang="0">
                    <a:pos x="13" y="0"/>
                  </a:cxn>
                </a:cxnLst>
                <a:rect l="0" t="0" r="r" b="b"/>
                <a:pathLst>
                  <a:path w="36" h="50">
                    <a:moveTo>
                      <a:pt x="13" y="0"/>
                    </a:moveTo>
                    <a:lnTo>
                      <a:pt x="9" y="8"/>
                    </a:lnTo>
                    <a:lnTo>
                      <a:pt x="9" y="10"/>
                    </a:lnTo>
                    <a:lnTo>
                      <a:pt x="0" y="25"/>
                    </a:lnTo>
                    <a:lnTo>
                      <a:pt x="5" y="25"/>
                    </a:lnTo>
                    <a:lnTo>
                      <a:pt x="5" y="30"/>
                    </a:lnTo>
                    <a:lnTo>
                      <a:pt x="7" y="39"/>
                    </a:lnTo>
                    <a:lnTo>
                      <a:pt x="9" y="47"/>
                    </a:lnTo>
                    <a:lnTo>
                      <a:pt x="24" y="49"/>
                    </a:lnTo>
                    <a:lnTo>
                      <a:pt x="33" y="32"/>
                    </a:lnTo>
                    <a:lnTo>
                      <a:pt x="35" y="20"/>
                    </a:lnTo>
                    <a:lnTo>
                      <a:pt x="35" y="11"/>
                    </a:lnTo>
                    <a:lnTo>
                      <a:pt x="33" y="8"/>
                    </a:lnTo>
                    <a:lnTo>
                      <a:pt x="13" y="0"/>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12304" name="Freeform 16"/>
              <p:cNvSpPr>
                <a:spLocks/>
              </p:cNvSpPr>
              <p:nvPr/>
            </p:nvSpPr>
            <p:spPr bwMode="auto">
              <a:xfrm>
                <a:off x="456" y="103"/>
                <a:ext cx="88" cy="107"/>
              </a:xfrm>
              <a:custGeom>
                <a:avLst/>
                <a:gdLst/>
                <a:ahLst/>
                <a:cxnLst>
                  <a:cxn ang="0">
                    <a:pos x="11" y="14"/>
                  </a:cxn>
                  <a:cxn ang="0">
                    <a:pos x="21" y="2"/>
                  </a:cxn>
                  <a:cxn ang="0">
                    <a:pos x="32" y="0"/>
                  </a:cxn>
                  <a:cxn ang="0">
                    <a:pos x="47" y="5"/>
                  </a:cxn>
                  <a:cxn ang="0">
                    <a:pos x="64" y="14"/>
                  </a:cxn>
                  <a:cxn ang="0">
                    <a:pos x="67" y="25"/>
                  </a:cxn>
                  <a:cxn ang="0">
                    <a:pos x="69" y="57"/>
                  </a:cxn>
                  <a:cxn ang="0">
                    <a:pos x="81" y="72"/>
                  </a:cxn>
                  <a:cxn ang="0">
                    <a:pos x="85" y="81"/>
                  </a:cxn>
                  <a:cxn ang="0">
                    <a:pos x="87" y="106"/>
                  </a:cxn>
                  <a:cxn ang="0">
                    <a:pos x="81" y="90"/>
                  </a:cxn>
                  <a:cxn ang="0">
                    <a:pos x="75" y="82"/>
                  </a:cxn>
                  <a:cxn ang="0">
                    <a:pos x="69" y="74"/>
                  </a:cxn>
                  <a:cxn ang="0">
                    <a:pos x="55" y="72"/>
                  </a:cxn>
                  <a:cxn ang="0">
                    <a:pos x="43" y="60"/>
                  </a:cxn>
                  <a:cxn ang="0">
                    <a:pos x="34" y="74"/>
                  </a:cxn>
                  <a:cxn ang="0">
                    <a:pos x="24" y="81"/>
                  </a:cxn>
                  <a:cxn ang="0">
                    <a:pos x="12" y="95"/>
                  </a:cxn>
                  <a:cxn ang="0">
                    <a:pos x="20" y="76"/>
                  </a:cxn>
                  <a:cxn ang="0">
                    <a:pos x="1" y="88"/>
                  </a:cxn>
                  <a:cxn ang="0">
                    <a:pos x="0" y="85"/>
                  </a:cxn>
                  <a:cxn ang="0">
                    <a:pos x="21" y="69"/>
                  </a:cxn>
                  <a:cxn ang="0">
                    <a:pos x="30" y="62"/>
                  </a:cxn>
                  <a:cxn ang="0">
                    <a:pos x="33" y="41"/>
                  </a:cxn>
                  <a:cxn ang="0">
                    <a:pos x="33" y="27"/>
                  </a:cxn>
                  <a:cxn ang="0">
                    <a:pos x="33" y="23"/>
                  </a:cxn>
                  <a:cxn ang="0">
                    <a:pos x="11" y="14"/>
                  </a:cxn>
                </a:cxnLst>
                <a:rect l="0" t="0" r="r" b="b"/>
                <a:pathLst>
                  <a:path w="88" h="107">
                    <a:moveTo>
                      <a:pt x="11" y="14"/>
                    </a:moveTo>
                    <a:lnTo>
                      <a:pt x="21" y="2"/>
                    </a:lnTo>
                    <a:lnTo>
                      <a:pt x="32" y="0"/>
                    </a:lnTo>
                    <a:lnTo>
                      <a:pt x="47" y="5"/>
                    </a:lnTo>
                    <a:lnTo>
                      <a:pt x="64" y="14"/>
                    </a:lnTo>
                    <a:lnTo>
                      <a:pt x="67" y="25"/>
                    </a:lnTo>
                    <a:lnTo>
                      <a:pt x="69" y="57"/>
                    </a:lnTo>
                    <a:lnTo>
                      <a:pt x="81" y="72"/>
                    </a:lnTo>
                    <a:lnTo>
                      <a:pt x="85" y="81"/>
                    </a:lnTo>
                    <a:lnTo>
                      <a:pt x="87" y="106"/>
                    </a:lnTo>
                    <a:lnTo>
                      <a:pt x="81" y="90"/>
                    </a:lnTo>
                    <a:lnTo>
                      <a:pt x="75" y="82"/>
                    </a:lnTo>
                    <a:lnTo>
                      <a:pt x="69" y="74"/>
                    </a:lnTo>
                    <a:lnTo>
                      <a:pt x="55" y="72"/>
                    </a:lnTo>
                    <a:lnTo>
                      <a:pt x="43" y="60"/>
                    </a:lnTo>
                    <a:lnTo>
                      <a:pt x="34" y="74"/>
                    </a:lnTo>
                    <a:lnTo>
                      <a:pt x="24" y="81"/>
                    </a:lnTo>
                    <a:lnTo>
                      <a:pt x="12" y="95"/>
                    </a:lnTo>
                    <a:lnTo>
                      <a:pt x="20" y="76"/>
                    </a:lnTo>
                    <a:lnTo>
                      <a:pt x="1" y="88"/>
                    </a:lnTo>
                    <a:lnTo>
                      <a:pt x="0" y="85"/>
                    </a:lnTo>
                    <a:lnTo>
                      <a:pt x="21" y="69"/>
                    </a:lnTo>
                    <a:lnTo>
                      <a:pt x="30" y="62"/>
                    </a:lnTo>
                    <a:lnTo>
                      <a:pt x="33" y="41"/>
                    </a:lnTo>
                    <a:lnTo>
                      <a:pt x="33" y="27"/>
                    </a:lnTo>
                    <a:lnTo>
                      <a:pt x="33" y="23"/>
                    </a:lnTo>
                    <a:lnTo>
                      <a:pt x="11"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05" name="Freeform 17"/>
              <p:cNvSpPr>
                <a:spLocks/>
              </p:cNvSpPr>
              <p:nvPr/>
            </p:nvSpPr>
            <p:spPr bwMode="auto">
              <a:xfrm>
                <a:off x="543" y="96"/>
                <a:ext cx="123" cy="50"/>
              </a:xfrm>
              <a:custGeom>
                <a:avLst/>
                <a:gdLst/>
                <a:ahLst/>
                <a:cxnLst>
                  <a:cxn ang="0">
                    <a:pos x="0" y="24"/>
                  </a:cxn>
                  <a:cxn ang="0">
                    <a:pos x="31" y="30"/>
                  </a:cxn>
                  <a:cxn ang="0">
                    <a:pos x="51" y="30"/>
                  </a:cxn>
                  <a:cxn ang="0">
                    <a:pos x="71" y="45"/>
                  </a:cxn>
                  <a:cxn ang="0">
                    <a:pos x="99" y="49"/>
                  </a:cxn>
                  <a:cxn ang="0">
                    <a:pos x="122" y="45"/>
                  </a:cxn>
                  <a:cxn ang="0">
                    <a:pos x="106" y="43"/>
                  </a:cxn>
                  <a:cxn ang="0">
                    <a:pos x="96" y="37"/>
                  </a:cxn>
                  <a:cxn ang="0">
                    <a:pos x="88" y="32"/>
                  </a:cxn>
                  <a:cxn ang="0">
                    <a:pos x="90" y="24"/>
                  </a:cxn>
                  <a:cxn ang="0">
                    <a:pos x="85" y="16"/>
                  </a:cxn>
                  <a:cxn ang="0">
                    <a:pos x="87" y="9"/>
                  </a:cxn>
                  <a:cxn ang="0">
                    <a:pos x="67" y="0"/>
                  </a:cxn>
                  <a:cxn ang="0">
                    <a:pos x="44" y="2"/>
                  </a:cxn>
                  <a:cxn ang="0">
                    <a:pos x="39" y="2"/>
                  </a:cxn>
                  <a:cxn ang="0">
                    <a:pos x="39" y="7"/>
                  </a:cxn>
                  <a:cxn ang="0">
                    <a:pos x="31" y="18"/>
                  </a:cxn>
                  <a:cxn ang="0">
                    <a:pos x="0" y="24"/>
                  </a:cxn>
                </a:cxnLst>
                <a:rect l="0" t="0" r="r" b="b"/>
                <a:pathLst>
                  <a:path w="123" h="50">
                    <a:moveTo>
                      <a:pt x="0" y="24"/>
                    </a:moveTo>
                    <a:lnTo>
                      <a:pt x="31" y="30"/>
                    </a:lnTo>
                    <a:lnTo>
                      <a:pt x="51" y="30"/>
                    </a:lnTo>
                    <a:lnTo>
                      <a:pt x="71" y="45"/>
                    </a:lnTo>
                    <a:lnTo>
                      <a:pt x="99" y="49"/>
                    </a:lnTo>
                    <a:lnTo>
                      <a:pt x="122" y="45"/>
                    </a:lnTo>
                    <a:lnTo>
                      <a:pt x="106" y="43"/>
                    </a:lnTo>
                    <a:lnTo>
                      <a:pt x="96" y="37"/>
                    </a:lnTo>
                    <a:lnTo>
                      <a:pt x="88" y="32"/>
                    </a:lnTo>
                    <a:lnTo>
                      <a:pt x="90" y="24"/>
                    </a:lnTo>
                    <a:lnTo>
                      <a:pt x="85" y="16"/>
                    </a:lnTo>
                    <a:lnTo>
                      <a:pt x="87" y="9"/>
                    </a:lnTo>
                    <a:lnTo>
                      <a:pt x="67" y="0"/>
                    </a:lnTo>
                    <a:lnTo>
                      <a:pt x="44" y="2"/>
                    </a:lnTo>
                    <a:lnTo>
                      <a:pt x="39" y="2"/>
                    </a:lnTo>
                    <a:lnTo>
                      <a:pt x="39" y="7"/>
                    </a:lnTo>
                    <a:lnTo>
                      <a:pt x="31" y="18"/>
                    </a:lnTo>
                    <a:lnTo>
                      <a:pt x="0" y="24"/>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12306" name="Freeform 18"/>
              <p:cNvSpPr>
                <a:spLocks/>
              </p:cNvSpPr>
              <p:nvPr/>
            </p:nvSpPr>
            <p:spPr bwMode="auto">
              <a:xfrm>
                <a:off x="559" y="170"/>
                <a:ext cx="92" cy="144"/>
              </a:xfrm>
              <a:custGeom>
                <a:avLst/>
                <a:gdLst/>
                <a:ahLst/>
                <a:cxnLst>
                  <a:cxn ang="0">
                    <a:pos x="14" y="27"/>
                  </a:cxn>
                  <a:cxn ang="0">
                    <a:pos x="25" y="7"/>
                  </a:cxn>
                  <a:cxn ang="0">
                    <a:pos x="54" y="0"/>
                  </a:cxn>
                  <a:cxn ang="0">
                    <a:pos x="72" y="2"/>
                  </a:cxn>
                  <a:cxn ang="0">
                    <a:pos x="91" y="14"/>
                  </a:cxn>
                  <a:cxn ang="0">
                    <a:pos x="85" y="48"/>
                  </a:cxn>
                  <a:cxn ang="0">
                    <a:pos x="79" y="74"/>
                  </a:cxn>
                  <a:cxn ang="0">
                    <a:pos x="75" y="81"/>
                  </a:cxn>
                  <a:cxn ang="0">
                    <a:pos x="80" y="87"/>
                  </a:cxn>
                  <a:cxn ang="0">
                    <a:pos x="80" y="101"/>
                  </a:cxn>
                  <a:cxn ang="0">
                    <a:pos x="78" y="127"/>
                  </a:cxn>
                  <a:cxn ang="0">
                    <a:pos x="67" y="143"/>
                  </a:cxn>
                  <a:cxn ang="0">
                    <a:pos x="58" y="134"/>
                  </a:cxn>
                  <a:cxn ang="0">
                    <a:pos x="35" y="130"/>
                  </a:cxn>
                  <a:cxn ang="0">
                    <a:pos x="21" y="124"/>
                  </a:cxn>
                  <a:cxn ang="0">
                    <a:pos x="0" y="124"/>
                  </a:cxn>
                  <a:cxn ang="0">
                    <a:pos x="7" y="67"/>
                  </a:cxn>
                  <a:cxn ang="0">
                    <a:pos x="3" y="46"/>
                  </a:cxn>
                  <a:cxn ang="0">
                    <a:pos x="14" y="27"/>
                  </a:cxn>
                </a:cxnLst>
                <a:rect l="0" t="0" r="r" b="b"/>
                <a:pathLst>
                  <a:path w="92" h="144">
                    <a:moveTo>
                      <a:pt x="14" y="27"/>
                    </a:moveTo>
                    <a:lnTo>
                      <a:pt x="25" y="7"/>
                    </a:lnTo>
                    <a:lnTo>
                      <a:pt x="54" y="0"/>
                    </a:lnTo>
                    <a:lnTo>
                      <a:pt x="72" y="2"/>
                    </a:lnTo>
                    <a:lnTo>
                      <a:pt x="91" y="14"/>
                    </a:lnTo>
                    <a:lnTo>
                      <a:pt x="85" y="48"/>
                    </a:lnTo>
                    <a:lnTo>
                      <a:pt x="79" y="74"/>
                    </a:lnTo>
                    <a:lnTo>
                      <a:pt x="75" y="81"/>
                    </a:lnTo>
                    <a:lnTo>
                      <a:pt x="80" y="87"/>
                    </a:lnTo>
                    <a:lnTo>
                      <a:pt x="80" y="101"/>
                    </a:lnTo>
                    <a:lnTo>
                      <a:pt x="78" y="127"/>
                    </a:lnTo>
                    <a:lnTo>
                      <a:pt x="67" y="143"/>
                    </a:lnTo>
                    <a:lnTo>
                      <a:pt x="58" y="134"/>
                    </a:lnTo>
                    <a:lnTo>
                      <a:pt x="35" y="130"/>
                    </a:lnTo>
                    <a:lnTo>
                      <a:pt x="21" y="124"/>
                    </a:lnTo>
                    <a:lnTo>
                      <a:pt x="0" y="124"/>
                    </a:lnTo>
                    <a:lnTo>
                      <a:pt x="7" y="67"/>
                    </a:lnTo>
                    <a:lnTo>
                      <a:pt x="3" y="46"/>
                    </a:lnTo>
                    <a:lnTo>
                      <a:pt x="14" y="27"/>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12307" name="Freeform 19"/>
              <p:cNvSpPr>
                <a:spLocks/>
              </p:cNvSpPr>
              <p:nvPr/>
            </p:nvSpPr>
            <p:spPr bwMode="auto">
              <a:xfrm>
                <a:off x="526" y="295"/>
                <a:ext cx="99" cy="113"/>
              </a:xfrm>
              <a:custGeom>
                <a:avLst/>
                <a:gdLst/>
                <a:ahLst/>
                <a:cxnLst>
                  <a:cxn ang="0">
                    <a:pos x="39" y="2"/>
                  </a:cxn>
                  <a:cxn ang="0">
                    <a:pos x="38" y="9"/>
                  </a:cxn>
                  <a:cxn ang="0">
                    <a:pos x="37" y="16"/>
                  </a:cxn>
                  <a:cxn ang="0">
                    <a:pos x="30" y="23"/>
                  </a:cxn>
                  <a:cxn ang="0">
                    <a:pos x="23" y="34"/>
                  </a:cxn>
                  <a:cxn ang="0">
                    <a:pos x="10" y="52"/>
                  </a:cxn>
                  <a:cxn ang="0">
                    <a:pos x="8" y="62"/>
                  </a:cxn>
                  <a:cxn ang="0">
                    <a:pos x="3" y="76"/>
                  </a:cxn>
                  <a:cxn ang="0">
                    <a:pos x="3" y="80"/>
                  </a:cxn>
                  <a:cxn ang="0">
                    <a:pos x="0" y="94"/>
                  </a:cxn>
                  <a:cxn ang="0">
                    <a:pos x="7" y="97"/>
                  </a:cxn>
                  <a:cxn ang="0">
                    <a:pos x="16" y="105"/>
                  </a:cxn>
                  <a:cxn ang="0">
                    <a:pos x="28" y="112"/>
                  </a:cxn>
                  <a:cxn ang="0">
                    <a:pos x="46" y="101"/>
                  </a:cxn>
                  <a:cxn ang="0">
                    <a:pos x="44" y="97"/>
                  </a:cxn>
                  <a:cxn ang="0">
                    <a:pos x="49" y="83"/>
                  </a:cxn>
                  <a:cxn ang="0">
                    <a:pos x="61" y="69"/>
                  </a:cxn>
                  <a:cxn ang="0">
                    <a:pos x="73" y="55"/>
                  </a:cxn>
                  <a:cxn ang="0">
                    <a:pos x="83" y="44"/>
                  </a:cxn>
                  <a:cxn ang="0">
                    <a:pos x="90" y="34"/>
                  </a:cxn>
                  <a:cxn ang="0">
                    <a:pos x="98" y="19"/>
                  </a:cxn>
                  <a:cxn ang="0">
                    <a:pos x="94" y="13"/>
                  </a:cxn>
                  <a:cxn ang="0">
                    <a:pos x="88" y="8"/>
                  </a:cxn>
                  <a:cxn ang="0">
                    <a:pos x="83" y="8"/>
                  </a:cxn>
                  <a:cxn ang="0">
                    <a:pos x="68" y="5"/>
                  </a:cxn>
                  <a:cxn ang="0">
                    <a:pos x="52" y="0"/>
                  </a:cxn>
                  <a:cxn ang="0">
                    <a:pos x="45" y="0"/>
                  </a:cxn>
                  <a:cxn ang="0">
                    <a:pos x="43" y="1"/>
                  </a:cxn>
                  <a:cxn ang="0">
                    <a:pos x="39" y="2"/>
                  </a:cxn>
                </a:cxnLst>
                <a:rect l="0" t="0" r="r" b="b"/>
                <a:pathLst>
                  <a:path w="99" h="113">
                    <a:moveTo>
                      <a:pt x="39" y="2"/>
                    </a:moveTo>
                    <a:lnTo>
                      <a:pt x="38" y="9"/>
                    </a:lnTo>
                    <a:lnTo>
                      <a:pt x="37" y="16"/>
                    </a:lnTo>
                    <a:lnTo>
                      <a:pt x="30" y="23"/>
                    </a:lnTo>
                    <a:lnTo>
                      <a:pt x="23" y="34"/>
                    </a:lnTo>
                    <a:lnTo>
                      <a:pt x="10" y="52"/>
                    </a:lnTo>
                    <a:lnTo>
                      <a:pt x="8" y="62"/>
                    </a:lnTo>
                    <a:lnTo>
                      <a:pt x="3" y="76"/>
                    </a:lnTo>
                    <a:lnTo>
                      <a:pt x="3" y="80"/>
                    </a:lnTo>
                    <a:lnTo>
                      <a:pt x="0" y="94"/>
                    </a:lnTo>
                    <a:lnTo>
                      <a:pt x="7" y="97"/>
                    </a:lnTo>
                    <a:lnTo>
                      <a:pt x="16" y="105"/>
                    </a:lnTo>
                    <a:lnTo>
                      <a:pt x="28" y="112"/>
                    </a:lnTo>
                    <a:lnTo>
                      <a:pt x="46" y="101"/>
                    </a:lnTo>
                    <a:lnTo>
                      <a:pt x="44" y="97"/>
                    </a:lnTo>
                    <a:lnTo>
                      <a:pt x="49" y="83"/>
                    </a:lnTo>
                    <a:lnTo>
                      <a:pt x="61" y="69"/>
                    </a:lnTo>
                    <a:lnTo>
                      <a:pt x="73" y="55"/>
                    </a:lnTo>
                    <a:lnTo>
                      <a:pt x="83" y="44"/>
                    </a:lnTo>
                    <a:lnTo>
                      <a:pt x="90" y="34"/>
                    </a:lnTo>
                    <a:lnTo>
                      <a:pt x="98" y="19"/>
                    </a:lnTo>
                    <a:lnTo>
                      <a:pt x="94" y="13"/>
                    </a:lnTo>
                    <a:lnTo>
                      <a:pt x="88" y="8"/>
                    </a:lnTo>
                    <a:lnTo>
                      <a:pt x="83" y="8"/>
                    </a:lnTo>
                    <a:lnTo>
                      <a:pt x="68" y="5"/>
                    </a:lnTo>
                    <a:lnTo>
                      <a:pt x="52" y="0"/>
                    </a:lnTo>
                    <a:lnTo>
                      <a:pt x="45" y="0"/>
                    </a:lnTo>
                    <a:lnTo>
                      <a:pt x="43" y="1"/>
                    </a:lnTo>
                    <a:lnTo>
                      <a:pt x="39" y="2"/>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12308" name="Freeform 20"/>
              <p:cNvSpPr>
                <a:spLocks/>
              </p:cNvSpPr>
              <p:nvPr/>
            </p:nvSpPr>
            <p:spPr bwMode="auto">
              <a:xfrm>
                <a:off x="623" y="247"/>
                <a:ext cx="81" cy="73"/>
              </a:xfrm>
              <a:custGeom>
                <a:avLst/>
                <a:gdLst/>
                <a:ahLst/>
                <a:cxnLst>
                  <a:cxn ang="0">
                    <a:pos x="19" y="21"/>
                  </a:cxn>
                  <a:cxn ang="0">
                    <a:pos x="24" y="28"/>
                  </a:cxn>
                  <a:cxn ang="0">
                    <a:pos x="49" y="0"/>
                  </a:cxn>
                  <a:cxn ang="0">
                    <a:pos x="53" y="0"/>
                  </a:cxn>
                  <a:cxn ang="0">
                    <a:pos x="59" y="9"/>
                  </a:cxn>
                  <a:cxn ang="0">
                    <a:pos x="66" y="14"/>
                  </a:cxn>
                  <a:cxn ang="0">
                    <a:pos x="80" y="21"/>
                  </a:cxn>
                  <a:cxn ang="0">
                    <a:pos x="14" y="68"/>
                  </a:cxn>
                  <a:cxn ang="0">
                    <a:pos x="8" y="68"/>
                  </a:cxn>
                  <a:cxn ang="0">
                    <a:pos x="0" y="72"/>
                  </a:cxn>
                  <a:cxn ang="0">
                    <a:pos x="11" y="55"/>
                  </a:cxn>
                  <a:cxn ang="0">
                    <a:pos x="14" y="46"/>
                  </a:cxn>
                  <a:cxn ang="0">
                    <a:pos x="16" y="33"/>
                  </a:cxn>
                  <a:cxn ang="0">
                    <a:pos x="19" y="21"/>
                  </a:cxn>
                </a:cxnLst>
                <a:rect l="0" t="0" r="r" b="b"/>
                <a:pathLst>
                  <a:path w="81" h="73">
                    <a:moveTo>
                      <a:pt x="19" y="21"/>
                    </a:moveTo>
                    <a:lnTo>
                      <a:pt x="24" y="28"/>
                    </a:lnTo>
                    <a:lnTo>
                      <a:pt x="49" y="0"/>
                    </a:lnTo>
                    <a:lnTo>
                      <a:pt x="53" y="0"/>
                    </a:lnTo>
                    <a:lnTo>
                      <a:pt x="59" y="9"/>
                    </a:lnTo>
                    <a:lnTo>
                      <a:pt x="66" y="14"/>
                    </a:lnTo>
                    <a:lnTo>
                      <a:pt x="80" y="21"/>
                    </a:lnTo>
                    <a:lnTo>
                      <a:pt x="14" y="68"/>
                    </a:lnTo>
                    <a:lnTo>
                      <a:pt x="8" y="68"/>
                    </a:lnTo>
                    <a:lnTo>
                      <a:pt x="0" y="72"/>
                    </a:lnTo>
                    <a:lnTo>
                      <a:pt x="11" y="55"/>
                    </a:lnTo>
                    <a:lnTo>
                      <a:pt x="14" y="46"/>
                    </a:lnTo>
                    <a:lnTo>
                      <a:pt x="16" y="33"/>
                    </a:lnTo>
                    <a:lnTo>
                      <a:pt x="19" y="21"/>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12309" name="Freeform 21"/>
              <p:cNvSpPr>
                <a:spLocks/>
              </p:cNvSpPr>
              <p:nvPr/>
            </p:nvSpPr>
            <p:spPr bwMode="auto">
              <a:xfrm>
                <a:off x="456" y="447"/>
                <a:ext cx="71" cy="63"/>
              </a:xfrm>
              <a:custGeom>
                <a:avLst/>
                <a:gdLst/>
                <a:ahLst/>
                <a:cxnLst>
                  <a:cxn ang="0">
                    <a:pos x="49" y="0"/>
                  </a:cxn>
                  <a:cxn ang="0">
                    <a:pos x="56" y="2"/>
                  </a:cxn>
                  <a:cxn ang="0">
                    <a:pos x="64" y="5"/>
                  </a:cxn>
                  <a:cxn ang="0">
                    <a:pos x="70" y="12"/>
                  </a:cxn>
                  <a:cxn ang="0">
                    <a:pos x="66" y="29"/>
                  </a:cxn>
                  <a:cxn ang="0">
                    <a:pos x="61" y="42"/>
                  </a:cxn>
                  <a:cxn ang="0">
                    <a:pos x="54" y="58"/>
                  </a:cxn>
                  <a:cxn ang="0">
                    <a:pos x="45" y="62"/>
                  </a:cxn>
                  <a:cxn ang="0">
                    <a:pos x="35" y="62"/>
                  </a:cxn>
                  <a:cxn ang="0">
                    <a:pos x="17" y="51"/>
                  </a:cxn>
                  <a:cxn ang="0">
                    <a:pos x="5" y="51"/>
                  </a:cxn>
                  <a:cxn ang="0">
                    <a:pos x="0" y="46"/>
                  </a:cxn>
                  <a:cxn ang="0">
                    <a:pos x="26" y="18"/>
                  </a:cxn>
                  <a:cxn ang="0">
                    <a:pos x="49" y="0"/>
                  </a:cxn>
                </a:cxnLst>
                <a:rect l="0" t="0" r="r" b="b"/>
                <a:pathLst>
                  <a:path w="71" h="63">
                    <a:moveTo>
                      <a:pt x="49" y="0"/>
                    </a:moveTo>
                    <a:lnTo>
                      <a:pt x="56" y="2"/>
                    </a:lnTo>
                    <a:lnTo>
                      <a:pt x="64" y="5"/>
                    </a:lnTo>
                    <a:lnTo>
                      <a:pt x="70" y="12"/>
                    </a:lnTo>
                    <a:lnTo>
                      <a:pt x="66" y="29"/>
                    </a:lnTo>
                    <a:lnTo>
                      <a:pt x="61" y="42"/>
                    </a:lnTo>
                    <a:lnTo>
                      <a:pt x="54" y="58"/>
                    </a:lnTo>
                    <a:lnTo>
                      <a:pt x="45" y="62"/>
                    </a:lnTo>
                    <a:lnTo>
                      <a:pt x="35" y="62"/>
                    </a:lnTo>
                    <a:lnTo>
                      <a:pt x="17" y="51"/>
                    </a:lnTo>
                    <a:lnTo>
                      <a:pt x="5" y="51"/>
                    </a:lnTo>
                    <a:lnTo>
                      <a:pt x="0" y="46"/>
                    </a:lnTo>
                    <a:lnTo>
                      <a:pt x="26" y="18"/>
                    </a:lnTo>
                    <a:lnTo>
                      <a:pt x="49"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10" name="Freeform 22"/>
              <p:cNvSpPr>
                <a:spLocks/>
              </p:cNvSpPr>
              <p:nvPr/>
            </p:nvSpPr>
            <p:spPr bwMode="auto">
              <a:xfrm>
                <a:off x="571" y="323"/>
                <a:ext cx="131" cy="83"/>
              </a:xfrm>
              <a:custGeom>
                <a:avLst/>
                <a:gdLst/>
                <a:ahLst/>
                <a:cxnLst>
                  <a:cxn ang="0">
                    <a:pos x="51" y="2"/>
                  </a:cxn>
                  <a:cxn ang="0">
                    <a:pos x="119" y="0"/>
                  </a:cxn>
                  <a:cxn ang="0">
                    <a:pos x="126" y="45"/>
                  </a:cxn>
                  <a:cxn ang="0">
                    <a:pos x="130" y="57"/>
                  </a:cxn>
                  <a:cxn ang="0">
                    <a:pos x="126" y="71"/>
                  </a:cxn>
                  <a:cxn ang="0">
                    <a:pos x="0" y="82"/>
                  </a:cxn>
                  <a:cxn ang="0">
                    <a:pos x="3" y="57"/>
                  </a:cxn>
                  <a:cxn ang="0">
                    <a:pos x="51" y="2"/>
                  </a:cxn>
                </a:cxnLst>
                <a:rect l="0" t="0" r="r" b="b"/>
                <a:pathLst>
                  <a:path w="131" h="83">
                    <a:moveTo>
                      <a:pt x="51" y="2"/>
                    </a:moveTo>
                    <a:lnTo>
                      <a:pt x="119" y="0"/>
                    </a:lnTo>
                    <a:lnTo>
                      <a:pt x="126" y="45"/>
                    </a:lnTo>
                    <a:lnTo>
                      <a:pt x="130" y="57"/>
                    </a:lnTo>
                    <a:lnTo>
                      <a:pt x="126" y="71"/>
                    </a:lnTo>
                    <a:lnTo>
                      <a:pt x="0" y="82"/>
                    </a:lnTo>
                    <a:lnTo>
                      <a:pt x="3" y="57"/>
                    </a:lnTo>
                    <a:lnTo>
                      <a:pt x="51" y="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12311" name="Freeform 23"/>
              <p:cNvSpPr>
                <a:spLocks/>
              </p:cNvSpPr>
              <p:nvPr/>
            </p:nvSpPr>
            <p:spPr bwMode="auto">
              <a:xfrm>
                <a:off x="626" y="305"/>
                <a:ext cx="47" cy="45"/>
              </a:xfrm>
              <a:custGeom>
                <a:avLst/>
                <a:gdLst/>
                <a:ahLst/>
                <a:cxnLst>
                  <a:cxn ang="0">
                    <a:pos x="46" y="22"/>
                  </a:cxn>
                  <a:cxn ang="0">
                    <a:pos x="44" y="14"/>
                  </a:cxn>
                  <a:cxn ang="0">
                    <a:pos x="39" y="6"/>
                  </a:cxn>
                  <a:cxn ang="0">
                    <a:pos x="33" y="1"/>
                  </a:cxn>
                  <a:cxn ang="0">
                    <a:pos x="23" y="0"/>
                  </a:cxn>
                  <a:cxn ang="0">
                    <a:pos x="14" y="1"/>
                  </a:cxn>
                  <a:cxn ang="0">
                    <a:pos x="7" y="6"/>
                  </a:cxn>
                  <a:cxn ang="0">
                    <a:pos x="2" y="14"/>
                  </a:cxn>
                  <a:cxn ang="0">
                    <a:pos x="0" y="22"/>
                  </a:cxn>
                  <a:cxn ang="0">
                    <a:pos x="2" y="31"/>
                  </a:cxn>
                  <a:cxn ang="0">
                    <a:pos x="7" y="38"/>
                  </a:cxn>
                  <a:cxn ang="0">
                    <a:pos x="14" y="42"/>
                  </a:cxn>
                  <a:cxn ang="0">
                    <a:pos x="23" y="44"/>
                  </a:cxn>
                  <a:cxn ang="0">
                    <a:pos x="33" y="42"/>
                  </a:cxn>
                  <a:cxn ang="0">
                    <a:pos x="39" y="38"/>
                  </a:cxn>
                  <a:cxn ang="0">
                    <a:pos x="44" y="31"/>
                  </a:cxn>
                  <a:cxn ang="0">
                    <a:pos x="46" y="22"/>
                  </a:cxn>
                </a:cxnLst>
                <a:rect l="0" t="0" r="r" b="b"/>
                <a:pathLst>
                  <a:path w="47" h="45">
                    <a:moveTo>
                      <a:pt x="46" y="22"/>
                    </a:moveTo>
                    <a:lnTo>
                      <a:pt x="44" y="14"/>
                    </a:lnTo>
                    <a:lnTo>
                      <a:pt x="39" y="6"/>
                    </a:lnTo>
                    <a:lnTo>
                      <a:pt x="33" y="1"/>
                    </a:lnTo>
                    <a:lnTo>
                      <a:pt x="23" y="0"/>
                    </a:lnTo>
                    <a:lnTo>
                      <a:pt x="14" y="1"/>
                    </a:lnTo>
                    <a:lnTo>
                      <a:pt x="7" y="6"/>
                    </a:lnTo>
                    <a:lnTo>
                      <a:pt x="2" y="14"/>
                    </a:lnTo>
                    <a:lnTo>
                      <a:pt x="0" y="22"/>
                    </a:lnTo>
                    <a:lnTo>
                      <a:pt x="2" y="31"/>
                    </a:lnTo>
                    <a:lnTo>
                      <a:pt x="7" y="38"/>
                    </a:lnTo>
                    <a:lnTo>
                      <a:pt x="14" y="42"/>
                    </a:lnTo>
                    <a:lnTo>
                      <a:pt x="23" y="44"/>
                    </a:lnTo>
                    <a:lnTo>
                      <a:pt x="33" y="42"/>
                    </a:lnTo>
                    <a:lnTo>
                      <a:pt x="39" y="38"/>
                    </a:lnTo>
                    <a:lnTo>
                      <a:pt x="44" y="31"/>
                    </a:lnTo>
                    <a:lnTo>
                      <a:pt x="46" y="22"/>
                    </a:lnTo>
                  </a:path>
                </a:pathLst>
              </a:custGeom>
              <a:solidFill>
                <a:srgbClr val="008000"/>
              </a:solidFill>
              <a:ln w="9525" cap="rnd">
                <a:noFill/>
                <a:round/>
                <a:headEnd/>
                <a:tailEnd/>
              </a:ln>
              <a:effectLst/>
            </p:spPr>
            <p:txBody>
              <a:bodyPr/>
              <a:lstStyle/>
              <a:p>
                <a:endParaRPr lang="en-US"/>
              </a:p>
            </p:txBody>
          </p:sp>
          <p:sp>
            <p:nvSpPr>
              <p:cNvPr id="12312" name="Freeform 24"/>
              <p:cNvSpPr>
                <a:spLocks/>
              </p:cNvSpPr>
              <p:nvPr/>
            </p:nvSpPr>
            <p:spPr bwMode="auto">
              <a:xfrm>
                <a:off x="510" y="389"/>
                <a:ext cx="62" cy="123"/>
              </a:xfrm>
              <a:custGeom>
                <a:avLst/>
                <a:gdLst/>
                <a:ahLst/>
                <a:cxnLst>
                  <a:cxn ang="0">
                    <a:pos x="16" y="0"/>
                  </a:cxn>
                  <a:cxn ang="0">
                    <a:pos x="21" y="62"/>
                  </a:cxn>
                  <a:cxn ang="0">
                    <a:pos x="16" y="76"/>
                  </a:cxn>
                  <a:cxn ang="0">
                    <a:pos x="12" y="76"/>
                  </a:cxn>
                  <a:cxn ang="0">
                    <a:pos x="10" y="90"/>
                  </a:cxn>
                  <a:cxn ang="0">
                    <a:pos x="0" y="113"/>
                  </a:cxn>
                  <a:cxn ang="0">
                    <a:pos x="14" y="113"/>
                  </a:cxn>
                  <a:cxn ang="0">
                    <a:pos x="19" y="113"/>
                  </a:cxn>
                  <a:cxn ang="0">
                    <a:pos x="16" y="118"/>
                  </a:cxn>
                  <a:cxn ang="0">
                    <a:pos x="33" y="122"/>
                  </a:cxn>
                  <a:cxn ang="0">
                    <a:pos x="38" y="120"/>
                  </a:cxn>
                  <a:cxn ang="0">
                    <a:pos x="47" y="101"/>
                  </a:cxn>
                  <a:cxn ang="0">
                    <a:pos x="57" y="71"/>
                  </a:cxn>
                  <a:cxn ang="0">
                    <a:pos x="61" y="37"/>
                  </a:cxn>
                  <a:cxn ang="0">
                    <a:pos x="59" y="7"/>
                  </a:cxn>
                  <a:cxn ang="0">
                    <a:pos x="43" y="18"/>
                  </a:cxn>
                  <a:cxn ang="0">
                    <a:pos x="16" y="0"/>
                  </a:cxn>
                </a:cxnLst>
                <a:rect l="0" t="0" r="r" b="b"/>
                <a:pathLst>
                  <a:path w="62" h="123">
                    <a:moveTo>
                      <a:pt x="16" y="0"/>
                    </a:moveTo>
                    <a:lnTo>
                      <a:pt x="21" y="62"/>
                    </a:lnTo>
                    <a:lnTo>
                      <a:pt x="16" y="76"/>
                    </a:lnTo>
                    <a:lnTo>
                      <a:pt x="12" y="76"/>
                    </a:lnTo>
                    <a:lnTo>
                      <a:pt x="10" y="90"/>
                    </a:lnTo>
                    <a:lnTo>
                      <a:pt x="0" y="113"/>
                    </a:lnTo>
                    <a:lnTo>
                      <a:pt x="14" y="113"/>
                    </a:lnTo>
                    <a:lnTo>
                      <a:pt x="19" y="113"/>
                    </a:lnTo>
                    <a:lnTo>
                      <a:pt x="16" y="118"/>
                    </a:lnTo>
                    <a:lnTo>
                      <a:pt x="33" y="122"/>
                    </a:lnTo>
                    <a:lnTo>
                      <a:pt x="38" y="120"/>
                    </a:lnTo>
                    <a:lnTo>
                      <a:pt x="47" y="101"/>
                    </a:lnTo>
                    <a:lnTo>
                      <a:pt x="57" y="71"/>
                    </a:lnTo>
                    <a:lnTo>
                      <a:pt x="61" y="37"/>
                    </a:lnTo>
                    <a:lnTo>
                      <a:pt x="59" y="7"/>
                    </a:lnTo>
                    <a:lnTo>
                      <a:pt x="43" y="18"/>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13" name="Freeform 25"/>
              <p:cNvSpPr>
                <a:spLocks/>
              </p:cNvSpPr>
              <p:nvPr/>
            </p:nvSpPr>
            <p:spPr bwMode="auto">
              <a:xfrm>
                <a:off x="601" y="346"/>
                <a:ext cx="83" cy="91"/>
              </a:xfrm>
              <a:custGeom>
                <a:avLst/>
                <a:gdLst/>
                <a:ahLst/>
                <a:cxnLst>
                  <a:cxn ang="0">
                    <a:pos x="3" y="0"/>
                  </a:cxn>
                  <a:cxn ang="0">
                    <a:pos x="14" y="5"/>
                  </a:cxn>
                  <a:cxn ang="0">
                    <a:pos x="27" y="9"/>
                  </a:cxn>
                  <a:cxn ang="0">
                    <a:pos x="36" y="8"/>
                  </a:cxn>
                  <a:cxn ang="0">
                    <a:pos x="43" y="8"/>
                  </a:cxn>
                  <a:cxn ang="0">
                    <a:pos x="51" y="7"/>
                  </a:cxn>
                  <a:cxn ang="0">
                    <a:pos x="60" y="6"/>
                  </a:cxn>
                  <a:cxn ang="0">
                    <a:pos x="67" y="2"/>
                  </a:cxn>
                  <a:cxn ang="0">
                    <a:pos x="77" y="0"/>
                  </a:cxn>
                  <a:cxn ang="0">
                    <a:pos x="82" y="58"/>
                  </a:cxn>
                  <a:cxn ang="0">
                    <a:pos x="80" y="76"/>
                  </a:cxn>
                  <a:cxn ang="0">
                    <a:pos x="66" y="83"/>
                  </a:cxn>
                  <a:cxn ang="0">
                    <a:pos x="41" y="83"/>
                  </a:cxn>
                  <a:cxn ang="0">
                    <a:pos x="21" y="88"/>
                  </a:cxn>
                  <a:cxn ang="0">
                    <a:pos x="6" y="90"/>
                  </a:cxn>
                  <a:cxn ang="0">
                    <a:pos x="0" y="83"/>
                  </a:cxn>
                  <a:cxn ang="0">
                    <a:pos x="3" y="0"/>
                  </a:cxn>
                </a:cxnLst>
                <a:rect l="0" t="0" r="r" b="b"/>
                <a:pathLst>
                  <a:path w="83" h="91">
                    <a:moveTo>
                      <a:pt x="3" y="0"/>
                    </a:moveTo>
                    <a:lnTo>
                      <a:pt x="14" y="5"/>
                    </a:lnTo>
                    <a:lnTo>
                      <a:pt x="27" y="9"/>
                    </a:lnTo>
                    <a:lnTo>
                      <a:pt x="36" y="8"/>
                    </a:lnTo>
                    <a:lnTo>
                      <a:pt x="43" y="8"/>
                    </a:lnTo>
                    <a:lnTo>
                      <a:pt x="51" y="7"/>
                    </a:lnTo>
                    <a:lnTo>
                      <a:pt x="60" y="6"/>
                    </a:lnTo>
                    <a:lnTo>
                      <a:pt x="67" y="2"/>
                    </a:lnTo>
                    <a:lnTo>
                      <a:pt x="77" y="0"/>
                    </a:lnTo>
                    <a:lnTo>
                      <a:pt x="82" y="58"/>
                    </a:lnTo>
                    <a:lnTo>
                      <a:pt x="80" y="76"/>
                    </a:lnTo>
                    <a:lnTo>
                      <a:pt x="66" y="83"/>
                    </a:lnTo>
                    <a:lnTo>
                      <a:pt x="41" y="83"/>
                    </a:lnTo>
                    <a:lnTo>
                      <a:pt x="21" y="88"/>
                    </a:lnTo>
                    <a:lnTo>
                      <a:pt x="6" y="90"/>
                    </a:lnTo>
                    <a:lnTo>
                      <a:pt x="0" y="83"/>
                    </a:lnTo>
                    <a:lnTo>
                      <a:pt x="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14" name="Freeform 26"/>
              <p:cNvSpPr>
                <a:spLocks/>
              </p:cNvSpPr>
              <p:nvPr/>
            </p:nvSpPr>
            <p:spPr bwMode="auto">
              <a:xfrm>
                <a:off x="566" y="127"/>
                <a:ext cx="59" cy="51"/>
              </a:xfrm>
              <a:custGeom>
                <a:avLst/>
                <a:gdLst/>
                <a:ahLst/>
                <a:cxnLst>
                  <a:cxn ang="0">
                    <a:pos x="9" y="0"/>
                  </a:cxn>
                  <a:cxn ang="0">
                    <a:pos x="9" y="6"/>
                  </a:cxn>
                  <a:cxn ang="0">
                    <a:pos x="3" y="11"/>
                  </a:cxn>
                  <a:cxn ang="0">
                    <a:pos x="0" y="21"/>
                  </a:cxn>
                  <a:cxn ang="0">
                    <a:pos x="3" y="21"/>
                  </a:cxn>
                  <a:cxn ang="0">
                    <a:pos x="3" y="27"/>
                  </a:cxn>
                  <a:cxn ang="0">
                    <a:pos x="5" y="32"/>
                  </a:cxn>
                  <a:cxn ang="0">
                    <a:pos x="3" y="36"/>
                  </a:cxn>
                  <a:cxn ang="0">
                    <a:pos x="10" y="39"/>
                  </a:cxn>
                  <a:cxn ang="0">
                    <a:pos x="17" y="41"/>
                  </a:cxn>
                  <a:cxn ang="0">
                    <a:pos x="28" y="36"/>
                  </a:cxn>
                  <a:cxn ang="0">
                    <a:pos x="21" y="50"/>
                  </a:cxn>
                  <a:cxn ang="0">
                    <a:pos x="42" y="43"/>
                  </a:cxn>
                  <a:cxn ang="0">
                    <a:pos x="58" y="37"/>
                  </a:cxn>
                  <a:cxn ang="0">
                    <a:pos x="56" y="34"/>
                  </a:cxn>
                  <a:cxn ang="0">
                    <a:pos x="48" y="25"/>
                  </a:cxn>
                  <a:cxn ang="0">
                    <a:pos x="47" y="21"/>
                  </a:cxn>
                  <a:cxn ang="0">
                    <a:pos x="47" y="13"/>
                  </a:cxn>
                  <a:cxn ang="0">
                    <a:pos x="30" y="0"/>
                  </a:cxn>
                  <a:cxn ang="0">
                    <a:pos x="16" y="0"/>
                  </a:cxn>
                  <a:cxn ang="0">
                    <a:pos x="9" y="0"/>
                  </a:cxn>
                </a:cxnLst>
                <a:rect l="0" t="0" r="r" b="b"/>
                <a:pathLst>
                  <a:path w="59" h="51">
                    <a:moveTo>
                      <a:pt x="9" y="0"/>
                    </a:moveTo>
                    <a:lnTo>
                      <a:pt x="9" y="6"/>
                    </a:lnTo>
                    <a:lnTo>
                      <a:pt x="3" y="11"/>
                    </a:lnTo>
                    <a:lnTo>
                      <a:pt x="0" y="21"/>
                    </a:lnTo>
                    <a:lnTo>
                      <a:pt x="3" y="21"/>
                    </a:lnTo>
                    <a:lnTo>
                      <a:pt x="3" y="27"/>
                    </a:lnTo>
                    <a:lnTo>
                      <a:pt x="5" y="32"/>
                    </a:lnTo>
                    <a:lnTo>
                      <a:pt x="3" y="36"/>
                    </a:lnTo>
                    <a:lnTo>
                      <a:pt x="10" y="39"/>
                    </a:lnTo>
                    <a:lnTo>
                      <a:pt x="17" y="41"/>
                    </a:lnTo>
                    <a:lnTo>
                      <a:pt x="28" y="36"/>
                    </a:lnTo>
                    <a:lnTo>
                      <a:pt x="21" y="50"/>
                    </a:lnTo>
                    <a:lnTo>
                      <a:pt x="42" y="43"/>
                    </a:lnTo>
                    <a:lnTo>
                      <a:pt x="58" y="37"/>
                    </a:lnTo>
                    <a:lnTo>
                      <a:pt x="56" y="34"/>
                    </a:lnTo>
                    <a:lnTo>
                      <a:pt x="48" y="25"/>
                    </a:lnTo>
                    <a:lnTo>
                      <a:pt x="47" y="21"/>
                    </a:lnTo>
                    <a:lnTo>
                      <a:pt x="47" y="13"/>
                    </a:lnTo>
                    <a:lnTo>
                      <a:pt x="30" y="0"/>
                    </a:lnTo>
                    <a:lnTo>
                      <a:pt x="16" y="0"/>
                    </a:lnTo>
                    <a:lnTo>
                      <a:pt x="9" y="0"/>
                    </a:lnTo>
                  </a:path>
                </a:pathLst>
              </a:custGeom>
              <a:solidFill>
                <a:srgbClr val="FCBDA5"/>
              </a:solidFill>
              <a:ln w="12700" cap="rnd" cmpd="sng">
                <a:solidFill>
                  <a:srgbClr val="000000"/>
                </a:solidFill>
                <a:prstDash val="solid"/>
                <a:round/>
                <a:headEnd/>
                <a:tailEnd/>
              </a:ln>
              <a:effectLst/>
            </p:spPr>
            <p:txBody>
              <a:bodyPr/>
              <a:lstStyle/>
              <a:p>
                <a:endParaRPr lang="en-US"/>
              </a:p>
            </p:txBody>
          </p:sp>
          <p:sp>
            <p:nvSpPr>
              <p:cNvPr id="12315" name="Freeform 27"/>
              <p:cNvSpPr>
                <a:spLocks/>
              </p:cNvSpPr>
              <p:nvPr/>
            </p:nvSpPr>
            <p:spPr bwMode="auto">
              <a:xfrm>
                <a:off x="204" y="582"/>
                <a:ext cx="31" cy="42"/>
              </a:xfrm>
              <a:custGeom>
                <a:avLst/>
                <a:gdLst/>
                <a:ahLst/>
                <a:cxnLst>
                  <a:cxn ang="0">
                    <a:pos x="5" y="16"/>
                  </a:cxn>
                  <a:cxn ang="0">
                    <a:pos x="0" y="41"/>
                  </a:cxn>
                  <a:cxn ang="0">
                    <a:pos x="20" y="28"/>
                  </a:cxn>
                  <a:cxn ang="0">
                    <a:pos x="28" y="21"/>
                  </a:cxn>
                  <a:cxn ang="0">
                    <a:pos x="30" y="8"/>
                  </a:cxn>
                  <a:cxn ang="0">
                    <a:pos x="26" y="0"/>
                  </a:cxn>
                  <a:cxn ang="0">
                    <a:pos x="5" y="16"/>
                  </a:cxn>
                </a:cxnLst>
                <a:rect l="0" t="0" r="r" b="b"/>
                <a:pathLst>
                  <a:path w="31" h="42">
                    <a:moveTo>
                      <a:pt x="5" y="16"/>
                    </a:moveTo>
                    <a:lnTo>
                      <a:pt x="0" y="41"/>
                    </a:lnTo>
                    <a:lnTo>
                      <a:pt x="20" y="28"/>
                    </a:lnTo>
                    <a:lnTo>
                      <a:pt x="28" y="21"/>
                    </a:lnTo>
                    <a:lnTo>
                      <a:pt x="30" y="8"/>
                    </a:lnTo>
                    <a:lnTo>
                      <a:pt x="26" y="0"/>
                    </a:lnTo>
                    <a:lnTo>
                      <a:pt x="5"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16" name="Freeform 28"/>
              <p:cNvSpPr>
                <a:spLocks/>
              </p:cNvSpPr>
              <p:nvPr/>
            </p:nvSpPr>
            <p:spPr bwMode="auto">
              <a:xfrm>
                <a:off x="334" y="627"/>
                <a:ext cx="42" cy="25"/>
              </a:xfrm>
              <a:custGeom>
                <a:avLst/>
                <a:gdLst/>
                <a:ahLst/>
                <a:cxnLst>
                  <a:cxn ang="0">
                    <a:pos x="16" y="0"/>
                  </a:cxn>
                  <a:cxn ang="0">
                    <a:pos x="16" y="4"/>
                  </a:cxn>
                  <a:cxn ang="0">
                    <a:pos x="0" y="24"/>
                  </a:cxn>
                  <a:cxn ang="0">
                    <a:pos x="24" y="24"/>
                  </a:cxn>
                  <a:cxn ang="0">
                    <a:pos x="30" y="22"/>
                  </a:cxn>
                  <a:cxn ang="0">
                    <a:pos x="41" y="11"/>
                  </a:cxn>
                  <a:cxn ang="0">
                    <a:pos x="34" y="4"/>
                  </a:cxn>
                  <a:cxn ang="0">
                    <a:pos x="16" y="0"/>
                  </a:cxn>
                </a:cxnLst>
                <a:rect l="0" t="0" r="r" b="b"/>
                <a:pathLst>
                  <a:path w="42" h="25">
                    <a:moveTo>
                      <a:pt x="16" y="0"/>
                    </a:moveTo>
                    <a:lnTo>
                      <a:pt x="16" y="4"/>
                    </a:lnTo>
                    <a:lnTo>
                      <a:pt x="0" y="24"/>
                    </a:lnTo>
                    <a:lnTo>
                      <a:pt x="24" y="24"/>
                    </a:lnTo>
                    <a:lnTo>
                      <a:pt x="30" y="22"/>
                    </a:lnTo>
                    <a:lnTo>
                      <a:pt x="41" y="11"/>
                    </a:lnTo>
                    <a:lnTo>
                      <a:pt x="34" y="4"/>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17" name="Freeform 29"/>
              <p:cNvSpPr>
                <a:spLocks/>
              </p:cNvSpPr>
              <p:nvPr/>
            </p:nvSpPr>
            <p:spPr bwMode="auto">
              <a:xfrm>
                <a:off x="396" y="594"/>
                <a:ext cx="25" cy="41"/>
              </a:xfrm>
              <a:custGeom>
                <a:avLst/>
                <a:gdLst/>
                <a:ahLst/>
                <a:cxnLst>
                  <a:cxn ang="0">
                    <a:pos x="0" y="14"/>
                  </a:cxn>
                  <a:cxn ang="0">
                    <a:pos x="4" y="21"/>
                  </a:cxn>
                  <a:cxn ang="0">
                    <a:pos x="10" y="40"/>
                  </a:cxn>
                  <a:cxn ang="0">
                    <a:pos x="22" y="19"/>
                  </a:cxn>
                  <a:cxn ang="0">
                    <a:pos x="24" y="6"/>
                  </a:cxn>
                  <a:cxn ang="0">
                    <a:pos x="11" y="0"/>
                  </a:cxn>
                  <a:cxn ang="0">
                    <a:pos x="0" y="14"/>
                  </a:cxn>
                </a:cxnLst>
                <a:rect l="0" t="0" r="r" b="b"/>
                <a:pathLst>
                  <a:path w="25" h="41">
                    <a:moveTo>
                      <a:pt x="0" y="14"/>
                    </a:moveTo>
                    <a:lnTo>
                      <a:pt x="4" y="21"/>
                    </a:lnTo>
                    <a:lnTo>
                      <a:pt x="10" y="40"/>
                    </a:lnTo>
                    <a:lnTo>
                      <a:pt x="22" y="19"/>
                    </a:lnTo>
                    <a:lnTo>
                      <a:pt x="24" y="6"/>
                    </a:lnTo>
                    <a:lnTo>
                      <a:pt x="11" y="0"/>
                    </a:lnTo>
                    <a:lnTo>
                      <a:pt x="0"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18" name="Freeform 30"/>
              <p:cNvSpPr>
                <a:spLocks/>
              </p:cNvSpPr>
              <p:nvPr/>
            </p:nvSpPr>
            <p:spPr bwMode="auto">
              <a:xfrm>
                <a:off x="484" y="648"/>
                <a:ext cx="36" cy="26"/>
              </a:xfrm>
              <a:custGeom>
                <a:avLst/>
                <a:gdLst/>
                <a:ahLst/>
                <a:cxnLst>
                  <a:cxn ang="0">
                    <a:pos x="22" y="0"/>
                  </a:cxn>
                  <a:cxn ang="0">
                    <a:pos x="14" y="2"/>
                  </a:cxn>
                  <a:cxn ang="0">
                    <a:pos x="0" y="21"/>
                  </a:cxn>
                  <a:cxn ang="0">
                    <a:pos x="24" y="25"/>
                  </a:cxn>
                  <a:cxn ang="0">
                    <a:pos x="31" y="18"/>
                  </a:cxn>
                  <a:cxn ang="0">
                    <a:pos x="35" y="11"/>
                  </a:cxn>
                  <a:cxn ang="0">
                    <a:pos x="31" y="6"/>
                  </a:cxn>
                  <a:cxn ang="0">
                    <a:pos x="22" y="0"/>
                  </a:cxn>
                </a:cxnLst>
                <a:rect l="0" t="0" r="r" b="b"/>
                <a:pathLst>
                  <a:path w="36" h="26">
                    <a:moveTo>
                      <a:pt x="22" y="0"/>
                    </a:moveTo>
                    <a:lnTo>
                      <a:pt x="14" y="2"/>
                    </a:lnTo>
                    <a:lnTo>
                      <a:pt x="0" y="21"/>
                    </a:lnTo>
                    <a:lnTo>
                      <a:pt x="24" y="25"/>
                    </a:lnTo>
                    <a:lnTo>
                      <a:pt x="31" y="18"/>
                    </a:lnTo>
                    <a:lnTo>
                      <a:pt x="35" y="11"/>
                    </a:lnTo>
                    <a:lnTo>
                      <a:pt x="31" y="6"/>
                    </a:lnTo>
                    <a:lnTo>
                      <a:pt x="22"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19" name="Freeform 31"/>
              <p:cNvSpPr>
                <a:spLocks/>
              </p:cNvSpPr>
              <p:nvPr/>
            </p:nvSpPr>
            <p:spPr bwMode="auto">
              <a:xfrm>
                <a:off x="601" y="614"/>
                <a:ext cx="20" cy="35"/>
              </a:xfrm>
              <a:custGeom>
                <a:avLst/>
                <a:gdLst/>
                <a:ahLst/>
                <a:cxnLst>
                  <a:cxn ang="0">
                    <a:pos x="1" y="12"/>
                  </a:cxn>
                  <a:cxn ang="0">
                    <a:pos x="0" y="19"/>
                  </a:cxn>
                  <a:cxn ang="0">
                    <a:pos x="6" y="34"/>
                  </a:cxn>
                  <a:cxn ang="0">
                    <a:pos x="19" y="14"/>
                  </a:cxn>
                  <a:cxn ang="0">
                    <a:pos x="16" y="0"/>
                  </a:cxn>
                  <a:cxn ang="0">
                    <a:pos x="9" y="0"/>
                  </a:cxn>
                  <a:cxn ang="0">
                    <a:pos x="1" y="12"/>
                  </a:cxn>
                </a:cxnLst>
                <a:rect l="0" t="0" r="r" b="b"/>
                <a:pathLst>
                  <a:path w="20" h="35">
                    <a:moveTo>
                      <a:pt x="1" y="12"/>
                    </a:moveTo>
                    <a:lnTo>
                      <a:pt x="0" y="19"/>
                    </a:lnTo>
                    <a:lnTo>
                      <a:pt x="6" y="34"/>
                    </a:lnTo>
                    <a:lnTo>
                      <a:pt x="19" y="14"/>
                    </a:lnTo>
                    <a:lnTo>
                      <a:pt x="16" y="0"/>
                    </a:lnTo>
                    <a:lnTo>
                      <a:pt x="9" y="0"/>
                    </a:lnTo>
                    <a:lnTo>
                      <a:pt x="1" y="1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20" name="Freeform 32"/>
              <p:cNvSpPr>
                <a:spLocks/>
              </p:cNvSpPr>
              <p:nvPr/>
            </p:nvSpPr>
            <p:spPr bwMode="auto">
              <a:xfrm>
                <a:off x="589" y="646"/>
                <a:ext cx="39" cy="25"/>
              </a:xfrm>
              <a:custGeom>
                <a:avLst/>
                <a:gdLst/>
                <a:ahLst/>
                <a:cxnLst>
                  <a:cxn ang="0">
                    <a:pos x="20" y="0"/>
                  </a:cxn>
                  <a:cxn ang="0">
                    <a:pos x="0" y="20"/>
                  </a:cxn>
                  <a:cxn ang="0">
                    <a:pos x="11" y="22"/>
                  </a:cxn>
                  <a:cxn ang="0">
                    <a:pos x="27" y="24"/>
                  </a:cxn>
                  <a:cxn ang="0">
                    <a:pos x="38" y="12"/>
                  </a:cxn>
                  <a:cxn ang="0">
                    <a:pos x="38" y="5"/>
                  </a:cxn>
                  <a:cxn ang="0">
                    <a:pos x="34" y="0"/>
                  </a:cxn>
                  <a:cxn ang="0">
                    <a:pos x="20" y="0"/>
                  </a:cxn>
                </a:cxnLst>
                <a:rect l="0" t="0" r="r" b="b"/>
                <a:pathLst>
                  <a:path w="39" h="25">
                    <a:moveTo>
                      <a:pt x="20" y="0"/>
                    </a:moveTo>
                    <a:lnTo>
                      <a:pt x="0" y="20"/>
                    </a:lnTo>
                    <a:lnTo>
                      <a:pt x="11" y="22"/>
                    </a:lnTo>
                    <a:lnTo>
                      <a:pt x="27" y="24"/>
                    </a:lnTo>
                    <a:lnTo>
                      <a:pt x="38" y="12"/>
                    </a:lnTo>
                    <a:lnTo>
                      <a:pt x="38" y="5"/>
                    </a:lnTo>
                    <a:lnTo>
                      <a:pt x="34" y="0"/>
                    </a:lnTo>
                    <a:lnTo>
                      <a:pt x="2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21" name="Freeform 33"/>
              <p:cNvSpPr>
                <a:spLocks/>
              </p:cNvSpPr>
              <p:nvPr/>
            </p:nvSpPr>
            <p:spPr bwMode="auto">
              <a:xfrm>
                <a:off x="666" y="635"/>
                <a:ext cx="26" cy="30"/>
              </a:xfrm>
              <a:custGeom>
                <a:avLst/>
                <a:gdLst/>
                <a:ahLst/>
                <a:cxnLst>
                  <a:cxn ang="0">
                    <a:pos x="0" y="4"/>
                  </a:cxn>
                  <a:cxn ang="0">
                    <a:pos x="0" y="18"/>
                  </a:cxn>
                  <a:cxn ang="0">
                    <a:pos x="0" y="29"/>
                  </a:cxn>
                  <a:cxn ang="0">
                    <a:pos x="14" y="25"/>
                  </a:cxn>
                  <a:cxn ang="0">
                    <a:pos x="23" y="16"/>
                  </a:cxn>
                  <a:cxn ang="0">
                    <a:pos x="25" y="9"/>
                  </a:cxn>
                  <a:cxn ang="0">
                    <a:pos x="18" y="0"/>
                  </a:cxn>
                  <a:cxn ang="0">
                    <a:pos x="0" y="4"/>
                  </a:cxn>
                </a:cxnLst>
                <a:rect l="0" t="0" r="r" b="b"/>
                <a:pathLst>
                  <a:path w="26" h="30">
                    <a:moveTo>
                      <a:pt x="0" y="4"/>
                    </a:moveTo>
                    <a:lnTo>
                      <a:pt x="0" y="18"/>
                    </a:lnTo>
                    <a:lnTo>
                      <a:pt x="0" y="29"/>
                    </a:lnTo>
                    <a:lnTo>
                      <a:pt x="14" y="25"/>
                    </a:lnTo>
                    <a:lnTo>
                      <a:pt x="23" y="16"/>
                    </a:lnTo>
                    <a:lnTo>
                      <a:pt x="25" y="9"/>
                    </a:lnTo>
                    <a:lnTo>
                      <a:pt x="18"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22" name="Freeform 34"/>
              <p:cNvSpPr>
                <a:spLocks/>
              </p:cNvSpPr>
              <p:nvPr/>
            </p:nvSpPr>
            <p:spPr bwMode="auto">
              <a:xfrm>
                <a:off x="762" y="652"/>
                <a:ext cx="40" cy="25"/>
              </a:xfrm>
              <a:custGeom>
                <a:avLst/>
                <a:gdLst/>
                <a:ahLst/>
                <a:cxnLst>
                  <a:cxn ang="0">
                    <a:pos x="15" y="2"/>
                  </a:cxn>
                  <a:cxn ang="0">
                    <a:pos x="6" y="13"/>
                  </a:cxn>
                  <a:cxn ang="0">
                    <a:pos x="0" y="22"/>
                  </a:cxn>
                  <a:cxn ang="0">
                    <a:pos x="16" y="24"/>
                  </a:cxn>
                  <a:cxn ang="0">
                    <a:pos x="32" y="22"/>
                  </a:cxn>
                  <a:cxn ang="0">
                    <a:pos x="36" y="13"/>
                  </a:cxn>
                  <a:cxn ang="0">
                    <a:pos x="39" y="8"/>
                  </a:cxn>
                  <a:cxn ang="0">
                    <a:pos x="31" y="4"/>
                  </a:cxn>
                  <a:cxn ang="0">
                    <a:pos x="30" y="0"/>
                  </a:cxn>
                  <a:cxn ang="0">
                    <a:pos x="15" y="2"/>
                  </a:cxn>
                </a:cxnLst>
                <a:rect l="0" t="0" r="r" b="b"/>
                <a:pathLst>
                  <a:path w="40" h="25">
                    <a:moveTo>
                      <a:pt x="15" y="2"/>
                    </a:moveTo>
                    <a:lnTo>
                      <a:pt x="6" y="13"/>
                    </a:lnTo>
                    <a:lnTo>
                      <a:pt x="0" y="22"/>
                    </a:lnTo>
                    <a:lnTo>
                      <a:pt x="16" y="24"/>
                    </a:lnTo>
                    <a:lnTo>
                      <a:pt x="32" y="22"/>
                    </a:lnTo>
                    <a:lnTo>
                      <a:pt x="36" y="13"/>
                    </a:lnTo>
                    <a:lnTo>
                      <a:pt x="39" y="8"/>
                    </a:lnTo>
                    <a:lnTo>
                      <a:pt x="31" y="4"/>
                    </a:lnTo>
                    <a:lnTo>
                      <a:pt x="30" y="0"/>
                    </a:lnTo>
                    <a:lnTo>
                      <a:pt x="15" y="2"/>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23" name="Freeform 35"/>
              <p:cNvSpPr>
                <a:spLocks/>
              </p:cNvSpPr>
              <p:nvPr/>
            </p:nvSpPr>
            <p:spPr bwMode="auto">
              <a:xfrm>
                <a:off x="374" y="341"/>
                <a:ext cx="53" cy="136"/>
              </a:xfrm>
              <a:custGeom>
                <a:avLst/>
                <a:gdLst/>
                <a:ahLst/>
                <a:cxnLst>
                  <a:cxn ang="0">
                    <a:pos x="28" y="0"/>
                  </a:cxn>
                  <a:cxn ang="0">
                    <a:pos x="19" y="8"/>
                  </a:cxn>
                  <a:cxn ang="0">
                    <a:pos x="17" y="20"/>
                  </a:cxn>
                  <a:cxn ang="0">
                    <a:pos x="17" y="27"/>
                  </a:cxn>
                  <a:cxn ang="0">
                    <a:pos x="12" y="32"/>
                  </a:cxn>
                  <a:cxn ang="0">
                    <a:pos x="13" y="39"/>
                  </a:cxn>
                  <a:cxn ang="0">
                    <a:pos x="12" y="55"/>
                  </a:cxn>
                  <a:cxn ang="0">
                    <a:pos x="8" y="69"/>
                  </a:cxn>
                  <a:cxn ang="0">
                    <a:pos x="16" y="78"/>
                  </a:cxn>
                  <a:cxn ang="0">
                    <a:pos x="12" y="85"/>
                  </a:cxn>
                  <a:cxn ang="0">
                    <a:pos x="19" y="92"/>
                  </a:cxn>
                  <a:cxn ang="0">
                    <a:pos x="12" y="99"/>
                  </a:cxn>
                  <a:cxn ang="0">
                    <a:pos x="12" y="103"/>
                  </a:cxn>
                  <a:cxn ang="0">
                    <a:pos x="17" y="108"/>
                  </a:cxn>
                  <a:cxn ang="0">
                    <a:pos x="0" y="120"/>
                  </a:cxn>
                  <a:cxn ang="0">
                    <a:pos x="0" y="135"/>
                  </a:cxn>
                  <a:cxn ang="0">
                    <a:pos x="16" y="133"/>
                  </a:cxn>
                  <a:cxn ang="0">
                    <a:pos x="25" y="127"/>
                  </a:cxn>
                  <a:cxn ang="0">
                    <a:pos x="34" y="121"/>
                  </a:cxn>
                  <a:cxn ang="0">
                    <a:pos x="40" y="115"/>
                  </a:cxn>
                  <a:cxn ang="0">
                    <a:pos x="47" y="110"/>
                  </a:cxn>
                  <a:cxn ang="0">
                    <a:pos x="52" y="96"/>
                  </a:cxn>
                  <a:cxn ang="0">
                    <a:pos x="44" y="71"/>
                  </a:cxn>
                  <a:cxn ang="0">
                    <a:pos x="35" y="43"/>
                  </a:cxn>
                  <a:cxn ang="0">
                    <a:pos x="28" y="0"/>
                  </a:cxn>
                </a:cxnLst>
                <a:rect l="0" t="0" r="r" b="b"/>
                <a:pathLst>
                  <a:path w="53" h="136">
                    <a:moveTo>
                      <a:pt x="28" y="0"/>
                    </a:moveTo>
                    <a:lnTo>
                      <a:pt x="19" y="8"/>
                    </a:lnTo>
                    <a:lnTo>
                      <a:pt x="17" y="20"/>
                    </a:lnTo>
                    <a:lnTo>
                      <a:pt x="17" y="27"/>
                    </a:lnTo>
                    <a:lnTo>
                      <a:pt x="12" y="32"/>
                    </a:lnTo>
                    <a:lnTo>
                      <a:pt x="13" y="39"/>
                    </a:lnTo>
                    <a:lnTo>
                      <a:pt x="12" y="55"/>
                    </a:lnTo>
                    <a:lnTo>
                      <a:pt x="8" y="69"/>
                    </a:lnTo>
                    <a:lnTo>
                      <a:pt x="16" y="78"/>
                    </a:lnTo>
                    <a:lnTo>
                      <a:pt x="12" y="85"/>
                    </a:lnTo>
                    <a:lnTo>
                      <a:pt x="19" y="92"/>
                    </a:lnTo>
                    <a:lnTo>
                      <a:pt x="12" y="99"/>
                    </a:lnTo>
                    <a:lnTo>
                      <a:pt x="12" y="103"/>
                    </a:lnTo>
                    <a:lnTo>
                      <a:pt x="17" y="108"/>
                    </a:lnTo>
                    <a:lnTo>
                      <a:pt x="0" y="120"/>
                    </a:lnTo>
                    <a:lnTo>
                      <a:pt x="0" y="135"/>
                    </a:lnTo>
                    <a:lnTo>
                      <a:pt x="16" y="133"/>
                    </a:lnTo>
                    <a:lnTo>
                      <a:pt x="25" y="127"/>
                    </a:lnTo>
                    <a:lnTo>
                      <a:pt x="34" y="121"/>
                    </a:lnTo>
                    <a:lnTo>
                      <a:pt x="40" y="115"/>
                    </a:lnTo>
                    <a:lnTo>
                      <a:pt x="47" y="110"/>
                    </a:lnTo>
                    <a:lnTo>
                      <a:pt x="52" y="96"/>
                    </a:lnTo>
                    <a:lnTo>
                      <a:pt x="44" y="71"/>
                    </a:lnTo>
                    <a:lnTo>
                      <a:pt x="35" y="43"/>
                    </a:lnTo>
                    <a:lnTo>
                      <a:pt x="28" y="0"/>
                    </a:lnTo>
                  </a:path>
                </a:pathLst>
              </a:custGeom>
              <a:solidFill>
                <a:srgbClr val="008000"/>
              </a:solidFill>
              <a:ln w="12700" cap="rnd" cmpd="sng">
                <a:solidFill>
                  <a:srgbClr val="000000"/>
                </a:solidFill>
                <a:prstDash val="solid"/>
                <a:round/>
                <a:headEnd/>
                <a:tailEnd/>
              </a:ln>
              <a:effectLst/>
            </p:spPr>
            <p:txBody>
              <a:bodyPr/>
              <a:lstStyle/>
              <a:p>
                <a:endParaRPr lang="en-US"/>
              </a:p>
            </p:txBody>
          </p:sp>
          <p:sp>
            <p:nvSpPr>
              <p:cNvPr id="12324" name="Freeform 36"/>
              <p:cNvSpPr>
                <a:spLocks/>
              </p:cNvSpPr>
              <p:nvPr/>
            </p:nvSpPr>
            <p:spPr bwMode="auto">
              <a:xfrm>
                <a:off x="336" y="421"/>
                <a:ext cx="45" cy="63"/>
              </a:xfrm>
              <a:custGeom>
                <a:avLst/>
                <a:gdLst/>
                <a:ahLst/>
                <a:cxnLst>
                  <a:cxn ang="0">
                    <a:pos x="33" y="0"/>
                  </a:cxn>
                  <a:cxn ang="0">
                    <a:pos x="26" y="2"/>
                  </a:cxn>
                  <a:cxn ang="0">
                    <a:pos x="8" y="30"/>
                  </a:cxn>
                  <a:cxn ang="0">
                    <a:pos x="0" y="46"/>
                  </a:cxn>
                  <a:cxn ang="0">
                    <a:pos x="17" y="53"/>
                  </a:cxn>
                  <a:cxn ang="0">
                    <a:pos x="37" y="62"/>
                  </a:cxn>
                  <a:cxn ang="0">
                    <a:pos x="37" y="39"/>
                  </a:cxn>
                  <a:cxn ang="0">
                    <a:pos x="42" y="25"/>
                  </a:cxn>
                  <a:cxn ang="0">
                    <a:pos x="44" y="9"/>
                  </a:cxn>
                  <a:cxn ang="0">
                    <a:pos x="39" y="2"/>
                  </a:cxn>
                  <a:cxn ang="0">
                    <a:pos x="33" y="0"/>
                  </a:cxn>
                </a:cxnLst>
                <a:rect l="0" t="0" r="r" b="b"/>
                <a:pathLst>
                  <a:path w="45" h="63">
                    <a:moveTo>
                      <a:pt x="33" y="0"/>
                    </a:moveTo>
                    <a:lnTo>
                      <a:pt x="26" y="2"/>
                    </a:lnTo>
                    <a:lnTo>
                      <a:pt x="8" y="30"/>
                    </a:lnTo>
                    <a:lnTo>
                      <a:pt x="0" y="46"/>
                    </a:lnTo>
                    <a:lnTo>
                      <a:pt x="17" y="53"/>
                    </a:lnTo>
                    <a:lnTo>
                      <a:pt x="37" y="62"/>
                    </a:lnTo>
                    <a:lnTo>
                      <a:pt x="37" y="39"/>
                    </a:lnTo>
                    <a:lnTo>
                      <a:pt x="42" y="25"/>
                    </a:lnTo>
                    <a:lnTo>
                      <a:pt x="44" y="9"/>
                    </a:lnTo>
                    <a:lnTo>
                      <a:pt x="39" y="2"/>
                    </a:lnTo>
                    <a:lnTo>
                      <a:pt x="3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25" name="Freeform 37"/>
              <p:cNvSpPr>
                <a:spLocks/>
              </p:cNvSpPr>
              <p:nvPr/>
            </p:nvSpPr>
            <p:spPr bwMode="auto">
              <a:xfrm>
                <a:off x="509" y="242"/>
                <a:ext cx="56" cy="45"/>
              </a:xfrm>
              <a:custGeom>
                <a:avLst/>
                <a:gdLst/>
                <a:ahLst/>
                <a:cxnLst>
                  <a:cxn ang="0">
                    <a:pos x="55" y="8"/>
                  </a:cxn>
                  <a:cxn ang="0">
                    <a:pos x="32" y="6"/>
                  </a:cxn>
                  <a:cxn ang="0">
                    <a:pos x="19" y="0"/>
                  </a:cxn>
                  <a:cxn ang="0">
                    <a:pos x="9" y="0"/>
                  </a:cxn>
                  <a:cxn ang="0">
                    <a:pos x="3" y="0"/>
                  </a:cxn>
                  <a:cxn ang="0">
                    <a:pos x="3" y="2"/>
                  </a:cxn>
                  <a:cxn ang="0">
                    <a:pos x="17" y="6"/>
                  </a:cxn>
                  <a:cxn ang="0">
                    <a:pos x="11" y="8"/>
                  </a:cxn>
                  <a:cxn ang="0">
                    <a:pos x="3" y="8"/>
                  </a:cxn>
                  <a:cxn ang="0">
                    <a:pos x="1" y="9"/>
                  </a:cxn>
                  <a:cxn ang="0">
                    <a:pos x="1" y="11"/>
                  </a:cxn>
                  <a:cxn ang="0">
                    <a:pos x="0" y="16"/>
                  </a:cxn>
                  <a:cxn ang="0">
                    <a:pos x="0" y="20"/>
                  </a:cxn>
                  <a:cxn ang="0">
                    <a:pos x="3" y="28"/>
                  </a:cxn>
                  <a:cxn ang="0">
                    <a:pos x="26" y="30"/>
                  </a:cxn>
                  <a:cxn ang="0">
                    <a:pos x="42" y="37"/>
                  </a:cxn>
                  <a:cxn ang="0">
                    <a:pos x="52" y="44"/>
                  </a:cxn>
                  <a:cxn ang="0">
                    <a:pos x="55" y="8"/>
                  </a:cxn>
                </a:cxnLst>
                <a:rect l="0" t="0" r="r" b="b"/>
                <a:pathLst>
                  <a:path w="56" h="45">
                    <a:moveTo>
                      <a:pt x="55" y="8"/>
                    </a:moveTo>
                    <a:lnTo>
                      <a:pt x="32" y="6"/>
                    </a:lnTo>
                    <a:lnTo>
                      <a:pt x="19" y="0"/>
                    </a:lnTo>
                    <a:lnTo>
                      <a:pt x="9" y="0"/>
                    </a:lnTo>
                    <a:lnTo>
                      <a:pt x="3" y="0"/>
                    </a:lnTo>
                    <a:lnTo>
                      <a:pt x="3" y="2"/>
                    </a:lnTo>
                    <a:lnTo>
                      <a:pt x="17" y="6"/>
                    </a:lnTo>
                    <a:lnTo>
                      <a:pt x="11" y="8"/>
                    </a:lnTo>
                    <a:lnTo>
                      <a:pt x="3" y="8"/>
                    </a:lnTo>
                    <a:lnTo>
                      <a:pt x="1" y="9"/>
                    </a:lnTo>
                    <a:lnTo>
                      <a:pt x="1" y="11"/>
                    </a:lnTo>
                    <a:lnTo>
                      <a:pt x="0" y="16"/>
                    </a:lnTo>
                    <a:lnTo>
                      <a:pt x="0" y="20"/>
                    </a:lnTo>
                    <a:lnTo>
                      <a:pt x="3" y="28"/>
                    </a:lnTo>
                    <a:lnTo>
                      <a:pt x="26" y="30"/>
                    </a:lnTo>
                    <a:lnTo>
                      <a:pt x="42" y="37"/>
                    </a:lnTo>
                    <a:lnTo>
                      <a:pt x="52" y="44"/>
                    </a:lnTo>
                    <a:lnTo>
                      <a:pt x="55" y="8"/>
                    </a:lnTo>
                  </a:path>
                </a:pathLst>
              </a:custGeom>
              <a:solidFill>
                <a:srgbClr val="CFAF80"/>
              </a:solidFill>
              <a:ln w="12700" cap="rnd" cmpd="sng">
                <a:solidFill>
                  <a:srgbClr val="000000"/>
                </a:solidFill>
                <a:prstDash val="solid"/>
                <a:round/>
                <a:headEnd/>
                <a:tailEnd/>
              </a:ln>
              <a:effectLst/>
            </p:spPr>
            <p:txBody>
              <a:bodyPr/>
              <a:lstStyle/>
              <a:p>
                <a:endParaRPr lang="en-US"/>
              </a:p>
            </p:txBody>
          </p:sp>
          <p:sp>
            <p:nvSpPr>
              <p:cNvPr id="12326" name="Freeform 38"/>
              <p:cNvSpPr>
                <a:spLocks/>
              </p:cNvSpPr>
              <p:nvPr/>
            </p:nvSpPr>
            <p:spPr bwMode="auto">
              <a:xfrm>
                <a:off x="495" y="283"/>
                <a:ext cx="67" cy="65"/>
              </a:xfrm>
              <a:custGeom>
                <a:avLst/>
                <a:gdLst/>
                <a:ahLst/>
                <a:cxnLst>
                  <a:cxn ang="0">
                    <a:pos x="17" y="6"/>
                  </a:cxn>
                  <a:cxn ang="0">
                    <a:pos x="32" y="2"/>
                  </a:cxn>
                  <a:cxn ang="0">
                    <a:pos x="42" y="0"/>
                  </a:cxn>
                  <a:cxn ang="0">
                    <a:pos x="53" y="2"/>
                  </a:cxn>
                  <a:cxn ang="0">
                    <a:pos x="60" y="9"/>
                  </a:cxn>
                  <a:cxn ang="0">
                    <a:pos x="61" y="13"/>
                  </a:cxn>
                  <a:cxn ang="0">
                    <a:pos x="59" y="19"/>
                  </a:cxn>
                  <a:cxn ang="0">
                    <a:pos x="63" y="21"/>
                  </a:cxn>
                  <a:cxn ang="0">
                    <a:pos x="66" y="27"/>
                  </a:cxn>
                  <a:cxn ang="0">
                    <a:pos x="62" y="33"/>
                  </a:cxn>
                  <a:cxn ang="0">
                    <a:pos x="58" y="39"/>
                  </a:cxn>
                  <a:cxn ang="0">
                    <a:pos x="47" y="55"/>
                  </a:cxn>
                  <a:cxn ang="0">
                    <a:pos x="35" y="62"/>
                  </a:cxn>
                  <a:cxn ang="0">
                    <a:pos x="16" y="64"/>
                  </a:cxn>
                  <a:cxn ang="0">
                    <a:pos x="7" y="60"/>
                  </a:cxn>
                  <a:cxn ang="0">
                    <a:pos x="0" y="51"/>
                  </a:cxn>
                  <a:cxn ang="0">
                    <a:pos x="5" y="36"/>
                  </a:cxn>
                  <a:cxn ang="0">
                    <a:pos x="14" y="27"/>
                  </a:cxn>
                  <a:cxn ang="0">
                    <a:pos x="12" y="14"/>
                  </a:cxn>
                  <a:cxn ang="0">
                    <a:pos x="21" y="5"/>
                  </a:cxn>
                  <a:cxn ang="0">
                    <a:pos x="17" y="6"/>
                  </a:cxn>
                </a:cxnLst>
                <a:rect l="0" t="0" r="r" b="b"/>
                <a:pathLst>
                  <a:path w="67" h="65">
                    <a:moveTo>
                      <a:pt x="17" y="6"/>
                    </a:moveTo>
                    <a:lnTo>
                      <a:pt x="32" y="2"/>
                    </a:lnTo>
                    <a:lnTo>
                      <a:pt x="42" y="0"/>
                    </a:lnTo>
                    <a:lnTo>
                      <a:pt x="53" y="2"/>
                    </a:lnTo>
                    <a:lnTo>
                      <a:pt x="60" y="9"/>
                    </a:lnTo>
                    <a:lnTo>
                      <a:pt x="61" y="13"/>
                    </a:lnTo>
                    <a:lnTo>
                      <a:pt x="59" y="19"/>
                    </a:lnTo>
                    <a:lnTo>
                      <a:pt x="63" y="21"/>
                    </a:lnTo>
                    <a:lnTo>
                      <a:pt x="66" y="27"/>
                    </a:lnTo>
                    <a:lnTo>
                      <a:pt x="62" y="33"/>
                    </a:lnTo>
                    <a:lnTo>
                      <a:pt x="58" y="39"/>
                    </a:lnTo>
                    <a:lnTo>
                      <a:pt x="47" y="55"/>
                    </a:lnTo>
                    <a:lnTo>
                      <a:pt x="35" y="62"/>
                    </a:lnTo>
                    <a:lnTo>
                      <a:pt x="16" y="64"/>
                    </a:lnTo>
                    <a:lnTo>
                      <a:pt x="7" y="60"/>
                    </a:lnTo>
                    <a:lnTo>
                      <a:pt x="0" y="51"/>
                    </a:lnTo>
                    <a:lnTo>
                      <a:pt x="5" y="36"/>
                    </a:lnTo>
                    <a:lnTo>
                      <a:pt x="14" y="27"/>
                    </a:lnTo>
                    <a:lnTo>
                      <a:pt x="12" y="14"/>
                    </a:lnTo>
                    <a:lnTo>
                      <a:pt x="21" y="5"/>
                    </a:lnTo>
                    <a:lnTo>
                      <a:pt x="17" y="6"/>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12327" name="Freeform 39"/>
              <p:cNvSpPr>
                <a:spLocks/>
              </p:cNvSpPr>
              <p:nvPr/>
            </p:nvSpPr>
            <p:spPr bwMode="auto">
              <a:xfrm>
                <a:off x="601" y="124"/>
                <a:ext cx="31" cy="17"/>
              </a:xfrm>
              <a:custGeom>
                <a:avLst/>
                <a:gdLst/>
                <a:ahLst/>
                <a:cxnLst>
                  <a:cxn ang="0">
                    <a:pos x="0" y="8"/>
                  </a:cxn>
                  <a:cxn ang="0">
                    <a:pos x="30" y="16"/>
                  </a:cxn>
                  <a:cxn ang="0">
                    <a:pos x="30" y="0"/>
                  </a:cxn>
                  <a:cxn ang="0">
                    <a:pos x="0" y="8"/>
                  </a:cxn>
                </a:cxnLst>
                <a:rect l="0" t="0" r="r" b="b"/>
                <a:pathLst>
                  <a:path w="31" h="17">
                    <a:moveTo>
                      <a:pt x="0" y="8"/>
                    </a:moveTo>
                    <a:lnTo>
                      <a:pt x="30" y="16"/>
                    </a:lnTo>
                    <a:lnTo>
                      <a:pt x="30" y="0"/>
                    </a:lnTo>
                    <a:lnTo>
                      <a:pt x="0" y="8"/>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28" name="Freeform 40"/>
              <p:cNvSpPr>
                <a:spLocks/>
              </p:cNvSpPr>
              <p:nvPr/>
            </p:nvSpPr>
            <p:spPr bwMode="auto">
              <a:xfrm>
                <a:off x="597" y="130"/>
                <a:ext cx="17" cy="17"/>
              </a:xfrm>
              <a:custGeom>
                <a:avLst/>
                <a:gdLst/>
                <a:ahLst/>
                <a:cxnLst>
                  <a:cxn ang="0">
                    <a:pos x="6" y="0"/>
                  </a:cxn>
                  <a:cxn ang="0">
                    <a:pos x="0" y="16"/>
                  </a:cxn>
                  <a:cxn ang="0">
                    <a:pos x="6" y="13"/>
                  </a:cxn>
                  <a:cxn ang="0">
                    <a:pos x="9" y="10"/>
                  </a:cxn>
                  <a:cxn ang="0">
                    <a:pos x="16" y="6"/>
                  </a:cxn>
                  <a:cxn ang="0">
                    <a:pos x="12" y="4"/>
                  </a:cxn>
                  <a:cxn ang="0">
                    <a:pos x="6" y="0"/>
                  </a:cxn>
                </a:cxnLst>
                <a:rect l="0" t="0" r="r" b="b"/>
                <a:pathLst>
                  <a:path w="17" h="17">
                    <a:moveTo>
                      <a:pt x="6" y="0"/>
                    </a:moveTo>
                    <a:lnTo>
                      <a:pt x="0" y="16"/>
                    </a:lnTo>
                    <a:lnTo>
                      <a:pt x="6" y="13"/>
                    </a:lnTo>
                    <a:lnTo>
                      <a:pt x="9" y="10"/>
                    </a:lnTo>
                    <a:lnTo>
                      <a:pt x="16" y="6"/>
                    </a:lnTo>
                    <a:lnTo>
                      <a:pt x="12" y="4"/>
                    </a:lnTo>
                    <a:lnTo>
                      <a:pt x="6"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29" name="Freeform 41"/>
              <p:cNvSpPr>
                <a:spLocks/>
              </p:cNvSpPr>
              <p:nvPr/>
            </p:nvSpPr>
            <p:spPr bwMode="auto">
              <a:xfrm>
                <a:off x="610" y="137"/>
                <a:ext cx="32" cy="25"/>
              </a:xfrm>
              <a:custGeom>
                <a:avLst/>
                <a:gdLst/>
                <a:ahLst/>
                <a:cxnLst>
                  <a:cxn ang="0">
                    <a:pos x="4" y="4"/>
                  </a:cxn>
                  <a:cxn ang="0">
                    <a:pos x="0" y="0"/>
                  </a:cxn>
                  <a:cxn ang="0">
                    <a:pos x="5" y="10"/>
                  </a:cxn>
                  <a:cxn ang="0">
                    <a:pos x="5" y="16"/>
                  </a:cxn>
                  <a:cxn ang="0">
                    <a:pos x="5" y="21"/>
                  </a:cxn>
                  <a:cxn ang="0">
                    <a:pos x="17" y="24"/>
                  </a:cxn>
                  <a:cxn ang="0">
                    <a:pos x="8" y="15"/>
                  </a:cxn>
                  <a:cxn ang="0">
                    <a:pos x="22" y="22"/>
                  </a:cxn>
                  <a:cxn ang="0">
                    <a:pos x="12" y="12"/>
                  </a:cxn>
                  <a:cxn ang="0">
                    <a:pos x="31" y="20"/>
                  </a:cxn>
                  <a:cxn ang="0">
                    <a:pos x="22" y="11"/>
                  </a:cxn>
                  <a:cxn ang="0">
                    <a:pos x="28" y="11"/>
                  </a:cxn>
                  <a:cxn ang="0">
                    <a:pos x="20" y="6"/>
                  </a:cxn>
                  <a:cxn ang="0">
                    <a:pos x="4" y="4"/>
                  </a:cxn>
                </a:cxnLst>
                <a:rect l="0" t="0" r="r" b="b"/>
                <a:pathLst>
                  <a:path w="32" h="25">
                    <a:moveTo>
                      <a:pt x="4" y="4"/>
                    </a:moveTo>
                    <a:lnTo>
                      <a:pt x="0" y="0"/>
                    </a:lnTo>
                    <a:lnTo>
                      <a:pt x="5" y="10"/>
                    </a:lnTo>
                    <a:lnTo>
                      <a:pt x="5" y="16"/>
                    </a:lnTo>
                    <a:lnTo>
                      <a:pt x="5" y="21"/>
                    </a:lnTo>
                    <a:lnTo>
                      <a:pt x="17" y="24"/>
                    </a:lnTo>
                    <a:lnTo>
                      <a:pt x="8" y="15"/>
                    </a:lnTo>
                    <a:lnTo>
                      <a:pt x="22" y="22"/>
                    </a:lnTo>
                    <a:lnTo>
                      <a:pt x="12" y="12"/>
                    </a:lnTo>
                    <a:lnTo>
                      <a:pt x="31" y="20"/>
                    </a:lnTo>
                    <a:lnTo>
                      <a:pt x="22" y="11"/>
                    </a:lnTo>
                    <a:lnTo>
                      <a:pt x="28" y="11"/>
                    </a:lnTo>
                    <a:lnTo>
                      <a:pt x="20" y="6"/>
                    </a:lnTo>
                    <a:lnTo>
                      <a:pt x="4" y="4"/>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30" name="Freeform 42"/>
              <p:cNvSpPr>
                <a:spLocks/>
              </p:cNvSpPr>
              <p:nvPr/>
            </p:nvSpPr>
            <p:spPr bwMode="auto">
              <a:xfrm>
                <a:off x="568" y="166"/>
                <a:ext cx="96" cy="23"/>
              </a:xfrm>
              <a:custGeom>
                <a:avLst/>
                <a:gdLst/>
                <a:ahLst/>
                <a:cxnLst>
                  <a:cxn ang="0">
                    <a:pos x="0" y="15"/>
                  </a:cxn>
                  <a:cxn ang="0">
                    <a:pos x="14" y="15"/>
                  </a:cxn>
                  <a:cxn ang="0">
                    <a:pos x="28" y="4"/>
                  </a:cxn>
                  <a:cxn ang="0">
                    <a:pos x="44" y="2"/>
                  </a:cxn>
                  <a:cxn ang="0">
                    <a:pos x="56" y="0"/>
                  </a:cxn>
                  <a:cxn ang="0">
                    <a:pos x="63" y="0"/>
                  </a:cxn>
                  <a:cxn ang="0">
                    <a:pos x="67" y="6"/>
                  </a:cxn>
                  <a:cxn ang="0">
                    <a:pos x="82" y="6"/>
                  </a:cxn>
                  <a:cxn ang="0">
                    <a:pos x="79" y="13"/>
                  </a:cxn>
                  <a:cxn ang="0">
                    <a:pos x="87" y="18"/>
                  </a:cxn>
                  <a:cxn ang="0">
                    <a:pos x="95" y="15"/>
                  </a:cxn>
                  <a:cxn ang="0">
                    <a:pos x="79" y="22"/>
                  </a:cxn>
                  <a:cxn ang="0">
                    <a:pos x="71" y="13"/>
                  </a:cxn>
                  <a:cxn ang="0">
                    <a:pos x="56" y="6"/>
                  </a:cxn>
                  <a:cxn ang="0">
                    <a:pos x="39" y="8"/>
                  </a:cxn>
                  <a:cxn ang="0">
                    <a:pos x="24" y="11"/>
                  </a:cxn>
                  <a:cxn ang="0">
                    <a:pos x="10" y="20"/>
                  </a:cxn>
                  <a:cxn ang="0">
                    <a:pos x="0" y="15"/>
                  </a:cxn>
                </a:cxnLst>
                <a:rect l="0" t="0" r="r" b="b"/>
                <a:pathLst>
                  <a:path w="96" h="23">
                    <a:moveTo>
                      <a:pt x="0" y="15"/>
                    </a:moveTo>
                    <a:lnTo>
                      <a:pt x="14" y="15"/>
                    </a:lnTo>
                    <a:lnTo>
                      <a:pt x="28" y="4"/>
                    </a:lnTo>
                    <a:lnTo>
                      <a:pt x="44" y="2"/>
                    </a:lnTo>
                    <a:lnTo>
                      <a:pt x="56" y="0"/>
                    </a:lnTo>
                    <a:lnTo>
                      <a:pt x="63" y="0"/>
                    </a:lnTo>
                    <a:lnTo>
                      <a:pt x="67" y="6"/>
                    </a:lnTo>
                    <a:lnTo>
                      <a:pt x="82" y="6"/>
                    </a:lnTo>
                    <a:lnTo>
                      <a:pt x="79" y="13"/>
                    </a:lnTo>
                    <a:lnTo>
                      <a:pt x="87" y="18"/>
                    </a:lnTo>
                    <a:lnTo>
                      <a:pt x="95" y="15"/>
                    </a:lnTo>
                    <a:lnTo>
                      <a:pt x="79" y="22"/>
                    </a:lnTo>
                    <a:lnTo>
                      <a:pt x="71" y="13"/>
                    </a:lnTo>
                    <a:lnTo>
                      <a:pt x="56" y="6"/>
                    </a:lnTo>
                    <a:lnTo>
                      <a:pt x="39" y="8"/>
                    </a:lnTo>
                    <a:lnTo>
                      <a:pt x="24" y="11"/>
                    </a:lnTo>
                    <a:lnTo>
                      <a:pt x="10" y="20"/>
                    </a:lnTo>
                    <a:lnTo>
                      <a:pt x="0" y="15"/>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31" name="Freeform 43"/>
              <p:cNvSpPr>
                <a:spLocks/>
              </p:cNvSpPr>
              <p:nvPr/>
            </p:nvSpPr>
            <p:spPr bwMode="auto">
              <a:xfrm>
                <a:off x="593" y="176"/>
                <a:ext cx="17" cy="22"/>
              </a:xfrm>
              <a:custGeom>
                <a:avLst/>
                <a:gdLst/>
                <a:ahLst/>
                <a:cxnLst>
                  <a:cxn ang="0">
                    <a:pos x="3" y="2"/>
                  </a:cxn>
                  <a:cxn ang="0">
                    <a:pos x="1" y="4"/>
                  </a:cxn>
                  <a:cxn ang="0">
                    <a:pos x="0" y="21"/>
                  </a:cxn>
                  <a:cxn ang="0">
                    <a:pos x="16" y="0"/>
                  </a:cxn>
                  <a:cxn ang="0">
                    <a:pos x="3" y="2"/>
                  </a:cxn>
                </a:cxnLst>
                <a:rect l="0" t="0" r="r" b="b"/>
                <a:pathLst>
                  <a:path w="17" h="22">
                    <a:moveTo>
                      <a:pt x="3" y="2"/>
                    </a:moveTo>
                    <a:lnTo>
                      <a:pt x="1" y="4"/>
                    </a:lnTo>
                    <a:lnTo>
                      <a:pt x="0" y="21"/>
                    </a:lnTo>
                    <a:lnTo>
                      <a:pt x="16" y="0"/>
                    </a:lnTo>
                    <a:lnTo>
                      <a:pt x="3" y="2"/>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32" name="Freeform 44"/>
              <p:cNvSpPr>
                <a:spLocks/>
              </p:cNvSpPr>
              <p:nvPr/>
            </p:nvSpPr>
            <p:spPr bwMode="auto">
              <a:xfrm>
                <a:off x="465" y="129"/>
                <a:ext cx="17" cy="17"/>
              </a:xfrm>
              <a:custGeom>
                <a:avLst/>
                <a:gdLst/>
                <a:ahLst/>
                <a:cxnLst>
                  <a:cxn ang="0">
                    <a:pos x="0" y="0"/>
                  </a:cxn>
                  <a:cxn ang="0">
                    <a:pos x="10" y="0"/>
                  </a:cxn>
                  <a:cxn ang="0">
                    <a:pos x="16" y="16"/>
                  </a:cxn>
                  <a:cxn ang="0">
                    <a:pos x="3" y="16"/>
                  </a:cxn>
                </a:cxnLst>
                <a:rect l="0" t="0" r="r" b="b"/>
                <a:pathLst>
                  <a:path w="17" h="17">
                    <a:moveTo>
                      <a:pt x="0" y="0"/>
                    </a:moveTo>
                    <a:lnTo>
                      <a:pt x="10" y="0"/>
                    </a:lnTo>
                    <a:lnTo>
                      <a:pt x="16" y="16"/>
                    </a:lnTo>
                    <a:lnTo>
                      <a:pt x="3"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33" name="Line 45"/>
              <p:cNvSpPr>
                <a:spLocks noChangeShapeType="1"/>
              </p:cNvSpPr>
              <p:nvPr/>
            </p:nvSpPr>
            <p:spPr bwMode="auto">
              <a:xfrm>
                <a:off x="462" y="144"/>
                <a:ext cx="1"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34" name="Freeform 46"/>
              <p:cNvSpPr>
                <a:spLocks/>
              </p:cNvSpPr>
              <p:nvPr/>
            </p:nvSpPr>
            <p:spPr bwMode="auto">
              <a:xfrm>
                <a:off x="462" y="154"/>
                <a:ext cx="17" cy="17"/>
              </a:xfrm>
              <a:custGeom>
                <a:avLst/>
                <a:gdLst/>
                <a:ahLst/>
                <a:cxnLst>
                  <a:cxn ang="0">
                    <a:pos x="0" y="0"/>
                  </a:cxn>
                  <a:cxn ang="0">
                    <a:pos x="16" y="8"/>
                  </a:cxn>
                  <a:cxn ang="0">
                    <a:pos x="16" y="16"/>
                  </a:cxn>
                  <a:cxn ang="0">
                    <a:pos x="0" y="8"/>
                  </a:cxn>
                </a:cxnLst>
                <a:rect l="0" t="0" r="r" b="b"/>
                <a:pathLst>
                  <a:path w="17" h="17">
                    <a:moveTo>
                      <a:pt x="0" y="0"/>
                    </a:moveTo>
                    <a:lnTo>
                      <a:pt x="16" y="8"/>
                    </a:lnTo>
                    <a:lnTo>
                      <a:pt x="16" y="16"/>
                    </a:lnTo>
                    <a:lnTo>
                      <a:pt x="0"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35" name="Freeform 47"/>
              <p:cNvSpPr>
                <a:spLocks/>
              </p:cNvSpPr>
              <p:nvPr/>
            </p:nvSpPr>
            <p:spPr bwMode="auto">
              <a:xfrm>
                <a:off x="573" y="131"/>
                <a:ext cx="17" cy="17"/>
              </a:xfrm>
              <a:custGeom>
                <a:avLst/>
                <a:gdLst/>
                <a:ahLst/>
                <a:cxnLst>
                  <a:cxn ang="0">
                    <a:pos x="0" y="0"/>
                  </a:cxn>
                  <a:cxn ang="0">
                    <a:pos x="16" y="16"/>
                  </a:cxn>
                  <a:cxn ang="0">
                    <a:pos x="1" y="16"/>
                  </a:cxn>
                </a:cxnLst>
                <a:rect l="0" t="0" r="r" b="b"/>
                <a:pathLst>
                  <a:path w="17" h="17">
                    <a:moveTo>
                      <a:pt x="0" y="0"/>
                    </a:moveTo>
                    <a:lnTo>
                      <a:pt x="16" y="16"/>
                    </a:lnTo>
                    <a:lnTo>
                      <a:pt x="1"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36" name="Freeform 48"/>
              <p:cNvSpPr>
                <a:spLocks/>
              </p:cNvSpPr>
              <p:nvPr/>
            </p:nvSpPr>
            <p:spPr bwMode="auto">
              <a:xfrm>
                <a:off x="568" y="145"/>
                <a:ext cx="17" cy="17"/>
              </a:xfrm>
              <a:custGeom>
                <a:avLst/>
                <a:gdLst/>
                <a:ahLst/>
                <a:cxnLst>
                  <a:cxn ang="0">
                    <a:pos x="3" y="0"/>
                  </a:cxn>
                  <a:cxn ang="0">
                    <a:pos x="16" y="16"/>
                  </a:cxn>
                  <a:cxn ang="0">
                    <a:pos x="0" y="16"/>
                  </a:cxn>
                </a:cxnLst>
                <a:rect l="0" t="0" r="r" b="b"/>
                <a:pathLst>
                  <a:path w="17" h="17">
                    <a:moveTo>
                      <a:pt x="3" y="0"/>
                    </a:moveTo>
                    <a:lnTo>
                      <a:pt x="16" y="16"/>
                    </a:lnTo>
                    <a:lnTo>
                      <a:pt x="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37" name="Line 49"/>
              <p:cNvSpPr>
                <a:spLocks noChangeShapeType="1"/>
              </p:cNvSpPr>
              <p:nvPr/>
            </p:nvSpPr>
            <p:spPr bwMode="auto">
              <a:xfrm>
                <a:off x="579" y="146"/>
                <a:ext cx="1"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38" name="Freeform 50"/>
              <p:cNvSpPr>
                <a:spLocks/>
              </p:cNvSpPr>
              <p:nvPr/>
            </p:nvSpPr>
            <p:spPr bwMode="auto">
              <a:xfrm>
                <a:off x="559" y="149"/>
                <a:ext cx="21" cy="17"/>
              </a:xfrm>
              <a:custGeom>
                <a:avLst/>
                <a:gdLst/>
                <a:ahLst/>
                <a:cxnLst>
                  <a:cxn ang="0">
                    <a:pos x="0" y="9"/>
                  </a:cxn>
                  <a:cxn ang="0">
                    <a:pos x="9" y="0"/>
                  </a:cxn>
                  <a:cxn ang="0">
                    <a:pos x="16" y="3"/>
                  </a:cxn>
                  <a:cxn ang="0">
                    <a:pos x="20" y="16"/>
                  </a:cxn>
                  <a:cxn ang="0">
                    <a:pos x="11" y="8"/>
                  </a:cxn>
                  <a:cxn ang="0">
                    <a:pos x="7" y="9"/>
                  </a:cxn>
                  <a:cxn ang="0">
                    <a:pos x="0" y="9"/>
                  </a:cxn>
                </a:cxnLst>
                <a:rect l="0" t="0" r="r" b="b"/>
                <a:pathLst>
                  <a:path w="21" h="17">
                    <a:moveTo>
                      <a:pt x="0" y="9"/>
                    </a:moveTo>
                    <a:lnTo>
                      <a:pt x="9" y="0"/>
                    </a:lnTo>
                    <a:lnTo>
                      <a:pt x="16" y="3"/>
                    </a:lnTo>
                    <a:lnTo>
                      <a:pt x="20" y="16"/>
                    </a:lnTo>
                    <a:lnTo>
                      <a:pt x="11" y="8"/>
                    </a:lnTo>
                    <a:lnTo>
                      <a:pt x="7" y="9"/>
                    </a:lnTo>
                    <a:lnTo>
                      <a:pt x="0" y="9"/>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39" name="Freeform 51"/>
              <p:cNvSpPr>
                <a:spLocks/>
              </p:cNvSpPr>
              <p:nvPr/>
            </p:nvSpPr>
            <p:spPr bwMode="auto">
              <a:xfrm>
                <a:off x="197" y="231"/>
                <a:ext cx="26" cy="123"/>
              </a:xfrm>
              <a:custGeom>
                <a:avLst/>
                <a:gdLst/>
                <a:ahLst/>
                <a:cxnLst>
                  <a:cxn ang="0">
                    <a:pos x="14" y="118"/>
                  </a:cxn>
                  <a:cxn ang="0">
                    <a:pos x="9" y="85"/>
                  </a:cxn>
                  <a:cxn ang="0">
                    <a:pos x="11" y="71"/>
                  </a:cxn>
                  <a:cxn ang="0">
                    <a:pos x="14" y="62"/>
                  </a:cxn>
                  <a:cxn ang="0">
                    <a:pos x="0" y="0"/>
                  </a:cxn>
                  <a:cxn ang="0">
                    <a:pos x="5" y="0"/>
                  </a:cxn>
                  <a:cxn ang="0">
                    <a:pos x="17" y="57"/>
                  </a:cxn>
                  <a:cxn ang="0">
                    <a:pos x="25" y="41"/>
                  </a:cxn>
                  <a:cxn ang="0">
                    <a:pos x="25" y="48"/>
                  </a:cxn>
                  <a:cxn ang="0">
                    <a:pos x="14" y="74"/>
                  </a:cxn>
                  <a:cxn ang="0">
                    <a:pos x="13" y="85"/>
                  </a:cxn>
                  <a:cxn ang="0">
                    <a:pos x="17" y="122"/>
                  </a:cxn>
                </a:cxnLst>
                <a:rect l="0" t="0" r="r" b="b"/>
                <a:pathLst>
                  <a:path w="26" h="123">
                    <a:moveTo>
                      <a:pt x="14" y="118"/>
                    </a:moveTo>
                    <a:lnTo>
                      <a:pt x="9" y="85"/>
                    </a:lnTo>
                    <a:lnTo>
                      <a:pt x="11" y="71"/>
                    </a:lnTo>
                    <a:lnTo>
                      <a:pt x="14" y="62"/>
                    </a:lnTo>
                    <a:lnTo>
                      <a:pt x="0" y="0"/>
                    </a:lnTo>
                    <a:lnTo>
                      <a:pt x="5" y="0"/>
                    </a:lnTo>
                    <a:lnTo>
                      <a:pt x="17" y="57"/>
                    </a:lnTo>
                    <a:lnTo>
                      <a:pt x="25" y="41"/>
                    </a:lnTo>
                    <a:lnTo>
                      <a:pt x="25" y="48"/>
                    </a:lnTo>
                    <a:lnTo>
                      <a:pt x="14" y="74"/>
                    </a:lnTo>
                    <a:lnTo>
                      <a:pt x="13" y="85"/>
                    </a:lnTo>
                    <a:lnTo>
                      <a:pt x="17" y="1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40" name="Freeform 52"/>
              <p:cNvSpPr>
                <a:spLocks/>
              </p:cNvSpPr>
              <p:nvPr/>
            </p:nvSpPr>
            <p:spPr bwMode="auto">
              <a:xfrm>
                <a:off x="162" y="248"/>
                <a:ext cx="42" cy="17"/>
              </a:xfrm>
              <a:custGeom>
                <a:avLst/>
                <a:gdLst/>
                <a:ahLst/>
                <a:cxnLst>
                  <a:cxn ang="0">
                    <a:pos x="41" y="0"/>
                  </a:cxn>
                  <a:cxn ang="0">
                    <a:pos x="1" y="7"/>
                  </a:cxn>
                  <a:cxn ang="0">
                    <a:pos x="0" y="16"/>
                  </a:cxn>
                  <a:cxn ang="0">
                    <a:pos x="41" y="8"/>
                  </a:cxn>
                </a:cxnLst>
                <a:rect l="0" t="0" r="r" b="b"/>
                <a:pathLst>
                  <a:path w="42" h="17">
                    <a:moveTo>
                      <a:pt x="41" y="0"/>
                    </a:moveTo>
                    <a:lnTo>
                      <a:pt x="1" y="7"/>
                    </a:lnTo>
                    <a:lnTo>
                      <a:pt x="0" y="16"/>
                    </a:lnTo>
                    <a:lnTo>
                      <a:pt x="41"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41" name="Freeform 53"/>
              <p:cNvSpPr>
                <a:spLocks/>
              </p:cNvSpPr>
              <p:nvPr/>
            </p:nvSpPr>
            <p:spPr bwMode="auto">
              <a:xfrm>
                <a:off x="727" y="450"/>
                <a:ext cx="29" cy="33"/>
              </a:xfrm>
              <a:custGeom>
                <a:avLst/>
                <a:gdLst/>
                <a:ahLst/>
                <a:cxnLst>
                  <a:cxn ang="0">
                    <a:pos x="3" y="0"/>
                  </a:cxn>
                  <a:cxn ang="0">
                    <a:pos x="0" y="14"/>
                  </a:cxn>
                  <a:cxn ang="0">
                    <a:pos x="7" y="30"/>
                  </a:cxn>
                  <a:cxn ang="0">
                    <a:pos x="11" y="32"/>
                  </a:cxn>
                  <a:cxn ang="0">
                    <a:pos x="16" y="32"/>
                  </a:cxn>
                  <a:cxn ang="0">
                    <a:pos x="19" y="26"/>
                  </a:cxn>
                  <a:cxn ang="0">
                    <a:pos x="28" y="9"/>
                  </a:cxn>
                  <a:cxn ang="0">
                    <a:pos x="17" y="23"/>
                  </a:cxn>
                  <a:cxn ang="0">
                    <a:pos x="8" y="14"/>
                  </a:cxn>
                  <a:cxn ang="0">
                    <a:pos x="3" y="0"/>
                  </a:cxn>
                </a:cxnLst>
                <a:rect l="0" t="0" r="r" b="b"/>
                <a:pathLst>
                  <a:path w="29" h="33">
                    <a:moveTo>
                      <a:pt x="3" y="0"/>
                    </a:moveTo>
                    <a:lnTo>
                      <a:pt x="0" y="14"/>
                    </a:lnTo>
                    <a:lnTo>
                      <a:pt x="7" y="30"/>
                    </a:lnTo>
                    <a:lnTo>
                      <a:pt x="11" y="32"/>
                    </a:lnTo>
                    <a:lnTo>
                      <a:pt x="16" y="32"/>
                    </a:lnTo>
                    <a:lnTo>
                      <a:pt x="19" y="26"/>
                    </a:lnTo>
                    <a:lnTo>
                      <a:pt x="28" y="9"/>
                    </a:lnTo>
                    <a:lnTo>
                      <a:pt x="17" y="23"/>
                    </a:lnTo>
                    <a:lnTo>
                      <a:pt x="8" y="14"/>
                    </a:lnTo>
                    <a:lnTo>
                      <a:pt x="3"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2" name="Freeform 54"/>
              <p:cNvSpPr>
                <a:spLocks/>
              </p:cNvSpPr>
              <p:nvPr/>
            </p:nvSpPr>
            <p:spPr bwMode="auto">
              <a:xfrm>
                <a:off x="404" y="241"/>
                <a:ext cx="56" cy="182"/>
              </a:xfrm>
              <a:custGeom>
                <a:avLst/>
                <a:gdLst/>
                <a:ahLst/>
                <a:cxnLst>
                  <a:cxn ang="0">
                    <a:pos x="8" y="21"/>
                  </a:cxn>
                  <a:cxn ang="0">
                    <a:pos x="16" y="0"/>
                  </a:cxn>
                  <a:cxn ang="0">
                    <a:pos x="33" y="24"/>
                  </a:cxn>
                  <a:cxn ang="0">
                    <a:pos x="48" y="51"/>
                  </a:cxn>
                  <a:cxn ang="0">
                    <a:pos x="55" y="74"/>
                  </a:cxn>
                  <a:cxn ang="0">
                    <a:pos x="44" y="60"/>
                  </a:cxn>
                  <a:cxn ang="0">
                    <a:pos x="33" y="46"/>
                  </a:cxn>
                  <a:cxn ang="0">
                    <a:pos x="19" y="39"/>
                  </a:cxn>
                  <a:cxn ang="0">
                    <a:pos x="14" y="44"/>
                  </a:cxn>
                  <a:cxn ang="0">
                    <a:pos x="13" y="70"/>
                  </a:cxn>
                  <a:cxn ang="0">
                    <a:pos x="16" y="107"/>
                  </a:cxn>
                  <a:cxn ang="0">
                    <a:pos x="24" y="151"/>
                  </a:cxn>
                  <a:cxn ang="0">
                    <a:pos x="24" y="181"/>
                  </a:cxn>
                  <a:cxn ang="0">
                    <a:pos x="18" y="149"/>
                  </a:cxn>
                  <a:cxn ang="0">
                    <a:pos x="13" y="123"/>
                  </a:cxn>
                  <a:cxn ang="0">
                    <a:pos x="8" y="95"/>
                  </a:cxn>
                  <a:cxn ang="0">
                    <a:pos x="7" y="62"/>
                  </a:cxn>
                  <a:cxn ang="0">
                    <a:pos x="0" y="39"/>
                  </a:cxn>
                  <a:cxn ang="0">
                    <a:pos x="8" y="27"/>
                  </a:cxn>
                  <a:cxn ang="0">
                    <a:pos x="8" y="21"/>
                  </a:cxn>
                </a:cxnLst>
                <a:rect l="0" t="0" r="r" b="b"/>
                <a:pathLst>
                  <a:path w="56" h="182">
                    <a:moveTo>
                      <a:pt x="8" y="21"/>
                    </a:moveTo>
                    <a:lnTo>
                      <a:pt x="16" y="0"/>
                    </a:lnTo>
                    <a:lnTo>
                      <a:pt x="33" y="24"/>
                    </a:lnTo>
                    <a:lnTo>
                      <a:pt x="48" y="51"/>
                    </a:lnTo>
                    <a:lnTo>
                      <a:pt x="55" y="74"/>
                    </a:lnTo>
                    <a:lnTo>
                      <a:pt x="44" y="60"/>
                    </a:lnTo>
                    <a:lnTo>
                      <a:pt x="33" y="46"/>
                    </a:lnTo>
                    <a:lnTo>
                      <a:pt x="19" y="39"/>
                    </a:lnTo>
                    <a:lnTo>
                      <a:pt x="14" y="44"/>
                    </a:lnTo>
                    <a:lnTo>
                      <a:pt x="13" y="70"/>
                    </a:lnTo>
                    <a:lnTo>
                      <a:pt x="16" y="107"/>
                    </a:lnTo>
                    <a:lnTo>
                      <a:pt x="24" y="151"/>
                    </a:lnTo>
                    <a:lnTo>
                      <a:pt x="24" y="181"/>
                    </a:lnTo>
                    <a:lnTo>
                      <a:pt x="18" y="149"/>
                    </a:lnTo>
                    <a:lnTo>
                      <a:pt x="13" y="123"/>
                    </a:lnTo>
                    <a:lnTo>
                      <a:pt x="8" y="95"/>
                    </a:lnTo>
                    <a:lnTo>
                      <a:pt x="7" y="62"/>
                    </a:lnTo>
                    <a:lnTo>
                      <a:pt x="0" y="39"/>
                    </a:lnTo>
                    <a:lnTo>
                      <a:pt x="8" y="27"/>
                    </a:lnTo>
                    <a:lnTo>
                      <a:pt x="8" y="2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3" name="Freeform 55"/>
              <p:cNvSpPr>
                <a:spLocks/>
              </p:cNvSpPr>
              <p:nvPr/>
            </p:nvSpPr>
            <p:spPr bwMode="auto">
              <a:xfrm>
                <a:off x="439" y="354"/>
                <a:ext cx="36" cy="56"/>
              </a:xfrm>
              <a:custGeom>
                <a:avLst/>
                <a:gdLst/>
                <a:ahLst/>
                <a:cxnLst>
                  <a:cxn ang="0">
                    <a:pos x="0" y="55"/>
                  </a:cxn>
                  <a:cxn ang="0">
                    <a:pos x="14" y="23"/>
                  </a:cxn>
                  <a:cxn ang="0">
                    <a:pos x="35" y="0"/>
                  </a:cxn>
                  <a:cxn ang="0">
                    <a:pos x="22" y="21"/>
                  </a:cxn>
                  <a:cxn ang="0">
                    <a:pos x="7" y="44"/>
                  </a:cxn>
                  <a:cxn ang="0">
                    <a:pos x="0" y="55"/>
                  </a:cxn>
                </a:cxnLst>
                <a:rect l="0" t="0" r="r" b="b"/>
                <a:pathLst>
                  <a:path w="36" h="56">
                    <a:moveTo>
                      <a:pt x="0" y="55"/>
                    </a:moveTo>
                    <a:lnTo>
                      <a:pt x="14" y="23"/>
                    </a:lnTo>
                    <a:lnTo>
                      <a:pt x="35" y="0"/>
                    </a:lnTo>
                    <a:lnTo>
                      <a:pt x="22" y="21"/>
                    </a:lnTo>
                    <a:lnTo>
                      <a:pt x="7" y="44"/>
                    </a:lnTo>
                    <a:lnTo>
                      <a:pt x="0" y="55"/>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44" name="Freeform 56"/>
              <p:cNvSpPr>
                <a:spLocks/>
              </p:cNvSpPr>
              <p:nvPr/>
            </p:nvSpPr>
            <p:spPr bwMode="auto">
              <a:xfrm>
                <a:off x="826" y="372"/>
                <a:ext cx="17" cy="93"/>
              </a:xfrm>
              <a:custGeom>
                <a:avLst/>
                <a:gdLst/>
                <a:ahLst/>
                <a:cxnLst>
                  <a:cxn ang="0">
                    <a:pos x="0" y="0"/>
                  </a:cxn>
                  <a:cxn ang="0">
                    <a:pos x="9" y="23"/>
                  </a:cxn>
                  <a:cxn ang="0">
                    <a:pos x="13" y="48"/>
                  </a:cxn>
                  <a:cxn ang="0">
                    <a:pos x="8" y="73"/>
                  </a:cxn>
                  <a:cxn ang="0">
                    <a:pos x="3" y="92"/>
                  </a:cxn>
                  <a:cxn ang="0">
                    <a:pos x="16" y="60"/>
                  </a:cxn>
                  <a:cxn ang="0">
                    <a:pos x="16" y="29"/>
                  </a:cxn>
                  <a:cxn ang="0">
                    <a:pos x="9" y="14"/>
                  </a:cxn>
                  <a:cxn ang="0">
                    <a:pos x="0" y="0"/>
                  </a:cxn>
                </a:cxnLst>
                <a:rect l="0" t="0" r="r" b="b"/>
                <a:pathLst>
                  <a:path w="17" h="93">
                    <a:moveTo>
                      <a:pt x="0" y="0"/>
                    </a:moveTo>
                    <a:lnTo>
                      <a:pt x="9" y="23"/>
                    </a:lnTo>
                    <a:lnTo>
                      <a:pt x="13" y="48"/>
                    </a:lnTo>
                    <a:lnTo>
                      <a:pt x="8" y="73"/>
                    </a:lnTo>
                    <a:lnTo>
                      <a:pt x="3" y="92"/>
                    </a:lnTo>
                    <a:lnTo>
                      <a:pt x="16" y="60"/>
                    </a:lnTo>
                    <a:lnTo>
                      <a:pt x="16" y="29"/>
                    </a:lnTo>
                    <a:lnTo>
                      <a:pt x="9"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5" name="Freeform 57"/>
              <p:cNvSpPr>
                <a:spLocks/>
              </p:cNvSpPr>
              <p:nvPr/>
            </p:nvSpPr>
            <p:spPr bwMode="auto">
              <a:xfrm>
                <a:off x="299" y="316"/>
                <a:ext cx="65" cy="59"/>
              </a:xfrm>
              <a:custGeom>
                <a:avLst/>
                <a:gdLst/>
                <a:ahLst/>
                <a:cxnLst>
                  <a:cxn ang="0">
                    <a:pos x="0" y="58"/>
                  </a:cxn>
                  <a:cxn ang="0">
                    <a:pos x="25" y="39"/>
                  </a:cxn>
                  <a:cxn ang="0">
                    <a:pos x="43" y="24"/>
                  </a:cxn>
                  <a:cxn ang="0">
                    <a:pos x="64" y="0"/>
                  </a:cxn>
                  <a:cxn ang="0">
                    <a:pos x="49" y="24"/>
                  </a:cxn>
                  <a:cxn ang="0">
                    <a:pos x="34" y="37"/>
                  </a:cxn>
                  <a:cxn ang="0">
                    <a:pos x="23" y="49"/>
                  </a:cxn>
                  <a:cxn ang="0">
                    <a:pos x="0" y="58"/>
                  </a:cxn>
                </a:cxnLst>
                <a:rect l="0" t="0" r="r" b="b"/>
                <a:pathLst>
                  <a:path w="65" h="59">
                    <a:moveTo>
                      <a:pt x="0" y="58"/>
                    </a:moveTo>
                    <a:lnTo>
                      <a:pt x="25" y="39"/>
                    </a:lnTo>
                    <a:lnTo>
                      <a:pt x="43" y="24"/>
                    </a:lnTo>
                    <a:lnTo>
                      <a:pt x="64" y="0"/>
                    </a:lnTo>
                    <a:lnTo>
                      <a:pt x="49" y="24"/>
                    </a:lnTo>
                    <a:lnTo>
                      <a:pt x="34" y="37"/>
                    </a:lnTo>
                    <a:lnTo>
                      <a:pt x="23" y="49"/>
                    </a:lnTo>
                    <a:lnTo>
                      <a:pt x="0" y="5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6" name="Freeform 58"/>
              <p:cNvSpPr>
                <a:spLocks/>
              </p:cNvSpPr>
              <p:nvPr/>
            </p:nvSpPr>
            <p:spPr bwMode="auto">
              <a:xfrm>
                <a:off x="310" y="363"/>
                <a:ext cx="41" cy="54"/>
              </a:xfrm>
              <a:custGeom>
                <a:avLst/>
                <a:gdLst/>
                <a:ahLst/>
                <a:cxnLst>
                  <a:cxn ang="0">
                    <a:pos x="8" y="53"/>
                  </a:cxn>
                  <a:cxn ang="0">
                    <a:pos x="0" y="44"/>
                  </a:cxn>
                  <a:cxn ang="0">
                    <a:pos x="0" y="32"/>
                  </a:cxn>
                  <a:cxn ang="0">
                    <a:pos x="24" y="9"/>
                  </a:cxn>
                  <a:cxn ang="0">
                    <a:pos x="40" y="0"/>
                  </a:cxn>
                  <a:cxn ang="0">
                    <a:pos x="26" y="12"/>
                  </a:cxn>
                  <a:cxn ang="0">
                    <a:pos x="16" y="23"/>
                  </a:cxn>
                  <a:cxn ang="0">
                    <a:pos x="7" y="35"/>
                  </a:cxn>
                  <a:cxn ang="0">
                    <a:pos x="7" y="41"/>
                  </a:cxn>
                  <a:cxn ang="0">
                    <a:pos x="8" y="53"/>
                  </a:cxn>
                </a:cxnLst>
                <a:rect l="0" t="0" r="r" b="b"/>
                <a:pathLst>
                  <a:path w="41" h="54">
                    <a:moveTo>
                      <a:pt x="8" y="53"/>
                    </a:moveTo>
                    <a:lnTo>
                      <a:pt x="0" y="44"/>
                    </a:lnTo>
                    <a:lnTo>
                      <a:pt x="0" y="32"/>
                    </a:lnTo>
                    <a:lnTo>
                      <a:pt x="24" y="9"/>
                    </a:lnTo>
                    <a:lnTo>
                      <a:pt x="40" y="0"/>
                    </a:lnTo>
                    <a:lnTo>
                      <a:pt x="26" y="12"/>
                    </a:lnTo>
                    <a:lnTo>
                      <a:pt x="16" y="23"/>
                    </a:lnTo>
                    <a:lnTo>
                      <a:pt x="7" y="35"/>
                    </a:lnTo>
                    <a:lnTo>
                      <a:pt x="7" y="41"/>
                    </a:lnTo>
                    <a:lnTo>
                      <a:pt x="8" y="5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7" name="Freeform 59"/>
              <p:cNvSpPr>
                <a:spLocks/>
              </p:cNvSpPr>
              <p:nvPr/>
            </p:nvSpPr>
            <p:spPr bwMode="auto">
              <a:xfrm>
                <a:off x="694" y="383"/>
                <a:ext cx="30" cy="77"/>
              </a:xfrm>
              <a:custGeom>
                <a:avLst/>
                <a:gdLst/>
                <a:ahLst/>
                <a:cxnLst>
                  <a:cxn ang="0">
                    <a:pos x="3" y="76"/>
                  </a:cxn>
                  <a:cxn ang="0">
                    <a:pos x="0" y="60"/>
                  </a:cxn>
                  <a:cxn ang="0">
                    <a:pos x="0" y="51"/>
                  </a:cxn>
                  <a:cxn ang="0">
                    <a:pos x="6" y="40"/>
                  </a:cxn>
                  <a:cxn ang="0">
                    <a:pos x="22" y="19"/>
                  </a:cxn>
                  <a:cxn ang="0">
                    <a:pos x="22" y="9"/>
                  </a:cxn>
                  <a:cxn ang="0">
                    <a:pos x="15" y="0"/>
                  </a:cxn>
                  <a:cxn ang="0">
                    <a:pos x="26" y="9"/>
                  </a:cxn>
                  <a:cxn ang="0">
                    <a:pos x="29" y="16"/>
                  </a:cxn>
                  <a:cxn ang="0">
                    <a:pos x="19" y="29"/>
                  </a:cxn>
                  <a:cxn ang="0">
                    <a:pos x="8" y="42"/>
                  </a:cxn>
                  <a:cxn ang="0">
                    <a:pos x="6" y="48"/>
                  </a:cxn>
                  <a:cxn ang="0">
                    <a:pos x="5" y="55"/>
                  </a:cxn>
                  <a:cxn ang="0">
                    <a:pos x="3" y="76"/>
                  </a:cxn>
                </a:cxnLst>
                <a:rect l="0" t="0" r="r" b="b"/>
                <a:pathLst>
                  <a:path w="30" h="77">
                    <a:moveTo>
                      <a:pt x="3" y="76"/>
                    </a:moveTo>
                    <a:lnTo>
                      <a:pt x="0" y="60"/>
                    </a:lnTo>
                    <a:lnTo>
                      <a:pt x="0" y="51"/>
                    </a:lnTo>
                    <a:lnTo>
                      <a:pt x="6" y="40"/>
                    </a:lnTo>
                    <a:lnTo>
                      <a:pt x="22" y="19"/>
                    </a:lnTo>
                    <a:lnTo>
                      <a:pt x="22" y="9"/>
                    </a:lnTo>
                    <a:lnTo>
                      <a:pt x="15" y="0"/>
                    </a:lnTo>
                    <a:lnTo>
                      <a:pt x="26" y="9"/>
                    </a:lnTo>
                    <a:lnTo>
                      <a:pt x="29" y="16"/>
                    </a:lnTo>
                    <a:lnTo>
                      <a:pt x="19" y="29"/>
                    </a:lnTo>
                    <a:lnTo>
                      <a:pt x="8" y="42"/>
                    </a:lnTo>
                    <a:lnTo>
                      <a:pt x="6" y="48"/>
                    </a:lnTo>
                    <a:lnTo>
                      <a:pt x="5" y="55"/>
                    </a:lnTo>
                    <a:lnTo>
                      <a:pt x="3" y="7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8" name="Freeform 60"/>
              <p:cNvSpPr>
                <a:spLocks/>
              </p:cNvSpPr>
              <p:nvPr/>
            </p:nvSpPr>
            <p:spPr bwMode="auto">
              <a:xfrm>
                <a:off x="441" y="435"/>
                <a:ext cx="64" cy="41"/>
              </a:xfrm>
              <a:custGeom>
                <a:avLst/>
                <a:gdLst/>
                <a:ahLst/>
                <a:cxnLst>
                  <a:cxn ang="0">
                    <a:pos x="14" y="40"/>
                  </a:cxn>
                  <a:cxn ang="0">
                    <a:pos x="0" y="26"/>
                  </a:cxn>
                  <a:cxn ang="0">
                    <a:pos x="0" y="9"/>
                  </a:cxn>
                  <a:cxn ang="0">
                    <a:pos x="10" y="0"/>
                  </a:cxn>
                  <a:cxn ang="0">
                    <a:pos x="30" y="0"/>
                  </a:cxn>
                  <a:cxn ang="0">
                    <a:pos x="44" y="9"/>
                  </a:cxn>
                  <a:cxn ang="0">
                    <a:pos x="63" y="9"/>
                  </a:cxn>
                  <a:cxn ang="0">
                    <a:pos x="32" y="17"/>
                  </a:cxn>
                  <a:cxn ang="0">
                    <a:pos x="17" y="11"/>
                  </a:cxn>
                  <a:cxn ang="0">
                    <a:pos x="12" y="23"/>
                  </a:cxn>
                  <a:cxn ang="0">
                    <a:pos x="16" y="36"/>
                  </a:cxn>
                  <a:cxn ang="0">
                    <a:pos x="14" y="40"/>
                  </a:cxn>
                </a:cxnLst>
                <a:rect l="0" t="0" r="r" b="b"/>
                <a:pathLst>
                  <a:path w="64" h="41">
                    <a:moveTo>
                      <a:pt x="14" y="40"/>
                    </a:moveTo>
                    <a:lnTo>
                      <a:pt x="0" y="26"/>
                    </a:lnTo>
                    <a:lnTo>
                      <a:pt x="0" y="9"/>
                    </a:lnTo>
                    <a:lnTo>
                      <a:pt x="10" y="0"/>
                    </a:lnTo>
                    <a:lnTo>
                      <a:pt x="30" y="0"/>
                    </a:lnTo>
                    <a:lnTo>
                      <a:pt x="44" y="9"/>
                    </a:lnTo>
                    <a:lnTo>
                      <a:pt x="63" y="9"/>
                    </a:lnTo>
                    <a:lnTo>
                      <a:pt x="32" y="17"/>
                    </a:lnTo>
                    <a:lnTo>
                      <a:pt x="17" y="11"/>
                    </a:lnTo>
                    <a:lnTo>
                      <a:pt x="12" y="23"/>
                    </a:lnTo>
                    <a:lnTo>
                      <a:pt x="16" y="36"/>
                    </a:lnTo>
                    <a:lnTo>
                      <a:pt x="14" y="4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49" name="Freeform 61"/>
              <p:cNvSpPr>
                <a:spLocks/>
              </p:cNvSpPr>
              <p:nvPr/>
            </p:nvSpPr>
            <p:spPr bwMode="auto">
              <a:xfrm>
                <a:off x="389" y="477"/>
                <a:ext cx="58" cy="18"/>
              </a:xfrm>
              <a:custGeom>
                <a:avLst/>
                <a:gdLst/>
                <a:ahLst/>
                <a:cxnLst>
                  <a:cxn ang="0">
                    <a:pos x="0" y="17"/>
                  </a:cxn>
                  <a:cxn ang="0">
                    <a:pos x="29" y="4"/>
                  </a:cxn>
                  <a:cxn ang="0">
                    <a:pos x="57" y="0"/>
                  </a:cxn>
                  <a:cxn ang="0">
                    <a:pos x="32" y="9"/>
                  </a:cxn>
                  <a:cxn ang="0">
                    <a:pos x="0" y="17"/>
                  </a:cxn>
                </a:cxnLst>
                <a:rect l="0" t="0" r="r" b="b"/>
                <a:pathLst>
                  <a:path w="58" h="18">
                    <a:moveTo>
                      <a:pt x="0" y="17"/>
                    </a:moveTo>
                    <a:lnTo>
                      <a:pt x="29" y="4"/>
                    </a:lnTo>
                    <a:lnTo>
                      <a:pt x="57" y="0"/>
                    </a:lnTo>
                    <a:lnTo>
                      <a:pt x="32" y="9"/>
                    </a:lnTo>
                    <a:lnTo>
                      <a:pt x="0" y="17"/>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50" name="Freeform 62"/>
              <p:cNvSpPr>
                <a:spLocks/>
              </p:cNvSpPr>
              <p:nvPr/>
            </p:nvSpPr>
            <p:spPr bwMode="auto">
              <a:xfrm>
                <a:off x="364" y="511"/>
                <a:ext cx="17" cy="56"/>
              </a:xfrm>
              <a:custGeom>
                <a:avLst/>
                <a:gdLst/>
                <a:ahLst/>
                <a:cxnLst>
                  <a:cxn ang="0">
                    <a:pos x="0" y="0"/>
                  </a:cxn>
                  <a:cxn ang="0">
                    <a:pos x="12" y="46"/>
                  </a:cxn>
                  <a:cxn ang="0">
                    <a:pos x="12" y="55"/>
                  </a:cxn>
                  <a:cxn ang="0">
                    <a:pos x="16" y="36"/>
                  </a:cxn>
                  <a:cxn ang="0">
                    <a:pos x="0" y="0"/>
                  </a:cxn>
                </a:cxnLst>
                <a:rect l="0" t="0" r="r" b="b"/>
                <a:pathLst>
                  <a:path w="17" h="56">
                    <a:moveTo>
                      <a:pt x="0" y="0"/>
                    </a:moveTo>
                    <a:lnTo>
                      <a:pt x="12" y="46"/>
                    </a:lnTo>
                    <a:lnTo>
                      <a:pt x="12" y="55"/>
                    </a:lnTo>
                    <a:lnTo>
                      <a:pt x="16" y="3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51" name="Freeform 63"/>
              <p:cNvSpPr>
                <a:spLocks/>
              </p:cNvSpPr>
              <p:nvPr/>
            </p:nvSpPr>
            <p:spPr bwMode="auto">
              <a:xfrm>
                <a:off x="790" y="558"/>
                <a:ext cx="17" cy="38"/>
              </a:xfrm>
              <a:custGeom>
                <a:avLst/>
                <a:gdLst/>
                <a:ahLst/>
                <a:cxnLst>
                  <a:cxn ang="0">
                    <a:pos x="0" y="0"/>
                  </a:cxn>
                  <a:cxn ang="0">
                    <a:pos x="9" y="37"/>
                  </a:cxn>
                  <a:cxn ang="0">
                    <a:pos x="16" y="11"/>
                  </a:cxn>
                  <a:cxn ang="0">
                    <a:pos x="0" y="0"/>
                  </a:cxn>
                </a:cxnLst>
                <a:rect l="0" t="0" r="r" b="b"/>
                <a:pathLst>
                  <a:path w="17" h="38">
                    <a:moveTo>
                      <a:pt x="0" y="0"/>
                    </a:moveTo>
                    <a:lnTo>
                      <a:pt x="9" y="37"/>
                    </a:lnTo>
                    <a:lnTo>
                      <a:pt x="16" y="11"/>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52" name="Freeform 64"/>
              <p:cNvSpPr>
                <a:spLocks/>
              </p:cNvSpPr>
              <p:nvPr/>
            </p:nvSpPr>
            <p:spPr bwMode="auto">
              <a:xfrm>
                <a:off x="726" y="329"/>
                <a:ext cx="70" cy="22"/>
              </a:xfrm>
              <a:custGeom>
                <a:avLst/>
                <a:gdLst/>
                <a:ahLst/>
                <a:cxnLst>
                  <a:cxn ang="0">
                    <a:pos x="0" y="0"/>
                  </a:cxn>
                  <a:cxn ang="0">
                    <a:pos x="40" y="8"/>
                  </a:cxn>
                  <a:cxn ang="0">
                    <a:pos x="69" y="21"/>
                  </a:cxn>
                  <a:cxn ang="0">
                    <a:pos x="37" y="14"/>
                  </a:cxn>
                  <a:cxn ang="0">
                    <a:pos x="0" y="0"/>
                  </a:cxn>
                </a:cxnLst>
                <a:rect l="0" t="0" r="r" b="b"/>
                <a:pathLst>
                  <a:path w="70" h="22">
                    <a:moveTo>
                      <a:pt x="0" y="0"/>
                    </a:moveTo>
                    <a:lnTo>
                      <a:pt x="40" y="8"/>
                    </a:lnTo>
                    <a:lnTo>
                      <a:pt x="69" y="21"/>
                    </a:lnTo>
                    <a:lnTo>
                      <a:pt x="37" y="14"/>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53" name="Freeform 65"/>
              <p:cNvSpPr>
                <a:spLocks/>
              </p:cNvSpPr>
              <p:nvPr/>
            </p:nvSpPr>
            <p:spPr bwMode="auto">
              <a:xfrm>
                <a:off x="218" y="248"/>
                <a:ext cx="32" cy="46"/>
              </a:xfrm>
              <a:custGeom>
                <a:avLst/>
                <a:gdLst/>
                <a:ahLst/>
                <a:cxnLst>
                  <a:cxn ang="0">
                    <a:pos x="21" y="45"/>
                  </a:cxn>
                  <a:cxn ang="0">
                    <a:pos x="24" y="32"/>
                  </a:cxn>
                  <a:cxn ang="0">
                    <a:pos x="21" y="17"/>
                  </a:cxn>
                  <a:cxn ang="0">
                    <a:pos x="10" y="4"/>
                  </a:cxn>
                  <a:cxn ang="0">
                    <a:pos x="0" y="0"/>
                  </a:cxn>
                  <a:cxn ang="0">
                    <a:pos x="26" y="14"/>
                  </a:cxn>
                  <a:cxn ang="0">
                    <a:pos x="31" y="23"/>
                  </a:cxn>
                  <a:cxn ang="0">
                    <a:pos x="31" y="32"/>
                  </a:cxn>
                  <a:cxn ang="0">
                    <a:pos x="21" y="45"/>
                  </a:cxn>
                </a:cxnLst>
                <a:rect l="0" t="0" r="r" b="b"/>
                <a:pathLst>
                  <a:path w="32" h="46">
                    <a:moveTo>
                      <a:pt x="21" y="45"/>
                    </a:moveTo>
                    <a:lnTo>
                      <a:pt x="24" y="32"/>
                    </a:lnTo>
                    <a:lnTo>
                      <a:pt x="21" y="17"/>
                    </a:lnTo>
                    <a:lnTo>
                      <a:pt x="10" y="4"/>
                    </a:lnTo>
                    <a:lnTo>
                      <a:pt x="0" y="0"/>
                    </a:lnTo>
                    <a:lnTo>
                      <a:pt x="26" y="14"/>
                    </a:lnTo>
                    <a:lnTo>
                      <a:pt x="31" y="23"/>
                    </a:lnTo>
                    <a:lnTo>
                      <a:pt x="31" y="32"/>
                    </a:lnTo>
                    <a:lnTo>
                      <a:pt x="21" y="4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54" name="Freeform 66"/>
              <p:cNvSpPr>
                <a:spLocks/>
              </p:cNvSpPr>
              <p:nvPr/>
            </p:nvSpPr>
            <p:spPr bwMode="auto">
              <a:xfrm>
                <a:off x="222" y="243"/>
                <a:ext cx="61" cy="23"/>
              </a:xfrm>
              <a:custGeom>
                <a:avLst/>
                <a:gdLst/>
                <a:ahLst/>
                <a:cxnLst>
                  <a:cxn ang="0">
                    <a:pos x="0" y="4"/>
                  </a:cxn>
                  <a:cxn ang="0">
                    <a:pos x="26" y="6"/>
                  </a:cxn>
                  <a:cxn ang="0">
                    <a:pos x="43" y="13"/>
                  </a:cxn>
                  <a:cxn ang="0">
                    <a:pos x="60" y="22"/>
                  </a:cxn>
                  <a:cxn ang="0">
                    <a:pos x="44" y="8"/>
                  </a:cxn>
                  <a:cxn ang="0">
                    <a:pos x="30" y="2"/>
                  </a:cxn>
                  <a:cxn ang="0">
                    <a:pos x="17" y="0"/>
                  </a:cxn>
                  <a:cxn ang="0">
                    <a:pos x="0" y="4"/>
                  </a:cxn>
                </a:cxnLst>
                <a:rect l="0" t="0" r="r" b="b"/>
                <a:pathLst>
                  <a:path w="61" h="23">
                    <a:moveTo>
                      <a:pt x="0" y="4"/>
                    </a:moveTo>
                    <a:lnTo>
                      <a:pt x="26" y="6"/>
                    </a:lnTo>
                    <a:lnTo>
                      <a:pt x="43" y="13"/>
                    </a:lnTo>
                    <a:lnTo>
                      <a:pt x="60" y="22"/>
                    </a:lnTo>
                    <a:lnTo>
                      <a:pt x="44" y="8"/>
                    </a:lnTo>
                    <a:lnTo>
                      <a:pt x="30" y="2"/>
                    </a:lnTo>
                    <a:lnTo>
                      <a:pt x="17"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55" name="Freeform 67"/>
              <p:cNvSpPr>
                <a:spLocks/>
              </p:cNvSpPr>
              <p:nvPr/>
            </p:nvSpPr>
            <p:spPr bwMode="auto">
              <a:xfrm>
                <a:off x="175" y="280"/>
                <a:ext cx="17" cy="17"/>
              </a:xfrm>
              <a:custGeom>
                <a:avLst/>
                <a:gdLst/>
                <a:ahLst/>
                <a:cxnLst>
                  <a:cxn ang="0">
                    <a:pos x="0" y="16"/>
                  </a:cxn>
                  <a:cxn ang="0">
                    <a:pos x="1" y="3"/>
                  </a:cxn>
                  <a:cxn ang="0">
                    <a:pos x="8" y="0"/>
                  </a:cxn>
                  <a:cxn ang="0">
                    <a:pos x="16" y="0"/>
                  </a:cxn>
                  <a:cxn ang="0">
                    <a:pos x="13" y="8"/>
                  </a:cxn>
                  <a:cxn ang="0">
                    <a:pos x="5" y="16"/>
                  </a:cxn>
                  <a:cxn ang="0">
                    <a:pos x="0" y="16"/>
                  </a:cxn>
                </a:cxnLst>
                <a:rect l="0" t="0" r="r" b="b"/>
                <a:pathLst>
                  <a:path w="17" h="17">
                    <a:moveTo>
                      <a:pt x="0" y="16"/>
                    </a:moveTo>
                    <a:lnTo>
                      <a:pt x="1" y="3"/>
                    </a:lnTo>
                    <a:lnTo>
                      <a:pt x="8" y="0"/>
                    </a:lnTo>
                    <a:lnTo>
                      <a:pt x="16" y="0"/>
                    </a:lnTo>
                    <a:lnTo>
                      <a:pt x="13" y="8"/>
                    </a:lnTo>
                    <a:lnTo>
                      <a:pt x="5" y="16"/>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56" name="Freeform 68"/>
              <p:cNvSpPr>
                <a:spLocks/>
              </p:cNvSpPr>
              <p:nvPr/>
            </p:nvSpPr>
            <p:spPr bwMode="auto">
              <a:xfrm>
                <a:off x="364" y="227"/>
                <a:ext cx="17" cy="17"/>
              </a:xfrm>
              <a:custGeom>
                <a:avLst/>
                <a:gdLst/>
                <a:ahLst/>
                <a:cxnLst>
                  <a:cxn ang="0">
                    <a:pos x="0" y="4"/>
                  </a:cxn>
                  <a:cxn ang="0">
                    <a:pos x="8" y="0"/>
                  </a:cxn>
                  <a:cxn ang="0">
                    <a:pos x="16" y="4"/>
                  </a:cxn>
                  <a:cxn ang="0">
                    <a:pos x="5" y="16"/>
                  </a:cxn>
                  <a:cxn ang="0">
                    <a:pos x="0" y="4"/>
                  </a:cxn>
                </a:cxnLst>
                <a:rect l="0" t="0" r="r" b="b"/>
                <a:pathLst>
                  <a:path w="17" h="17">
                    <a:moveTo>
                      <a:pt x="0" y="4"/>
                    </a:moveTo>
                    <a:lnTo>
                      <a:pt x="8" y="0"/>
                    </a:lnTo>
                    <a:lnTo>
                      <a:pt x="16" y="4"/>
                    </a:lnTo>
                    <a:lnTo>
                      <a:pt x="5" y="16"/>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57" name="Freeform 69"/>
              <p:cNvSpPr>
                <a:spLocks/>
              </p:cNvSpPr>
              <p:nvPr/>
            </p:nvSpPr>
            <p:spPr bwMode="auto">
              <a:xfrm>
                <a:off x="388" y="227"/>
                <a:ext cx="19" cy="17"/>
              </a:xfrm>
              <a:custGeom>
                <a:avLst/>
                <a:gdLst/>
                <a:ahLst/>
                <a:cxnLst>
                  <a:cxn ang="0">
                    <a:pos x="0" y="0"/>
                  </a:cxn>
                  <a:cxn ang="0">
                    <a:pos x="11" y="0"/>
                  </a:cxn>
                  <a:cxn ang="0">
                    <a:pos x="18" y="16"/>
                  </a:cxn>
                  <a:cxn ang="0">
                    <a:pos x="9" y="9"/>
                  </a:cxn>
                  <a:cxn ang="0">
                    <a:pos x="0" y="0"/>
                  </a:cxn>
                </a:cxnLst>
                <a:rect l="0" t="0" r="r" b="b"/>
                <a:pathLst>
                  <a:path w="19" h="17">
                    <a:moveTo>
                      <a:pt x="0" y="0"/>
                    </a:moveTo>
                    <a:lnTo>
                      <a:pt x="11" y="0"/>
                    </a:lnTo>
                    <a:lnTo>
                      <a:pt x="18" y="16"/>
                    </a:lnTo>
                    <a:lnTo>
                      <a:pt x="9" y="9"/>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58" name="Freeform 70"/>
              <p:cNvSpPr>
                <a:spLocks/>
              </p:cNvSpPr>
              <p:nvPr/>
            </p:nvSpPr>
            <p:spPr bwMode="auto">
              <a:xfrm>
                <a:off x="155" y="235"/>
                <a:ext cx="20" cy="32"/>
              </a:xfrm>
              <a:custGeom>
                <a:avLst/>
                <a:gdLst/>
                <a:ahLst/>
                <a:cxnLst>
                  <a:cxn ang="0">
                    <a:pos x="19" y="9"/>
                  </a:cxn>
                  <a:cxn ang="0">
                    <a:pos x="8" y="24"/>
                  </a:cxn>
                  <a:cxn ang="0">
                    <a:pos x="9" y="31"/>
                  </a:cxn>
                  <a:cxn ang="0">
                    <a:pos x="0" y="31"/>
                  </a:cxn>
                  <a:cxn ang="0">
                    <a:pos x="1" y="19"/>
                  </a:cxn>
                  <a:cxn ang="0">
                    <a:pos x="12" y="7"/>
                  </a:cxn>
                  <a:cxn ang="0">
                    <a:pos x="19" y="0"/>
                  </a:cxn>
                  <a:cxn ang="0">
                    <a:pos x="19" y="9"/>
                  </a:cxn>
                </a:cxnLst>
                <a:rect l="0" t="0" r="r" b="b"/>
                <a:pathLst>
                  <a:path w="20" h="32">
                    <a:moveTo>
                      <a:pt x="19" y="9"/>
                    </a:moveTo>
                    <a:lnTo>
                      <a:pt x="8" y="24"/>
                    </a:lnTo>
                    <a:lnTo>
                      <a:pt x="9" y="31"/>
                    </a:lnTo>
                    <a:lnTo>
                      <a:pt x="0" y="31"/>
                    </a:lnTo>
                    <a:lnTo>
                      <a:pt x="1" y="19"/>
                    </a:lnTo>
                    <a:lnTo>
                      <a:pt x="12" y="7"/>
                    </a:lnTo>
                    <a:lnTo>
                      <a:pt x="19" y="0"/>
                    </a:lnTo>
                    <a:lnTo>
                      <a:pt x="19" y="9"/>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59" name="Freeform 71"/>
              <p:cNvSpPr>
                <a:spLocks/>
              </p:cNvSpPr>
              <p:nvPr/>
            </p:nvSpPr>
            <p:spPr bwMode="auto">
              <a:xfrm>
                <a:off x="195" y="256"/>
                <a:ext cx="17" cy="19"/>
              </a:xfrm>
              <a:custGeom>
                <a:avLst/>
                <a:gdLst/>
                <a:ahLst/>
                <a:cxnLst>
                  <a:cxn ang="0">
                    <a:pos x="5" y="18"/>
                  </a:cxn>
                  <a:cxn ang="0">
                    <a:pos x="0" y="9"/>
                  </a:cxn>
                  <a:cxn ang="0">
                    <a:pos x="5" y="0"/>
                  </a:cxn>
                  <a:cxn ang="0">
                    <a:pos x="16" y="0"/>
                  </a:cxn>
                  <a:cxn ang="0">
                    <a:pos x="8" y="14"/>
                  </a:cxn>
                  <a:cxn ang="0">
                    <a:pos x="5" y="18"/>
                  </a:cxn>
                </a:cxnLst>
                <a:rect l="0" t="0" r="r" b="b"/>
                <a:pathLst>
                  <a:path w="17" h="19">
                    <a:moveTo>
                      <a:pt x="5" y="18"/>
                    </a:moveTo>
                    <a:lnTo>
                      <a:pt x="0" y="9"/>
                    </a:lnTo>
                    <a:lnTo>
                      <a:pt x="5" y="0"/>
                    </a:lnTo>
                    <a:lnTo>
                      <a:pt x="16" y="0"/>
                    </a:lnTo>
                    <a:lnTo>
                      <a:pt x="8" y="14"/>
                    </a:lnTo>
                    <a:lnTo>
                      <a:pt x="5" y="1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60" name="Freeform 72"/>
              <p:cNvSpPr>
                <a:spLocks/>
              </p:cNvSpPr>
              <p:nvPr/>
            </p:nvSpPr>
            <p:spPr bwMode="auto">
              <a:xfrm>
                <a:off x="182" y="346"/>
                <a:ext cx="17" cy="19"/>
              </a:xfrm>
              <a:custGeom>
                <a:avLst/>
                <a:gdLst/>
                <a:ahLst/>
                <a:cxnLst>
                  <a:cxn ang="0">
                    <a:pos x="12" y="14"/>
                  </a:cxn>
                  <a:cxn ang="0">
                    <a:pos x="4" y="10"/>
                  </a:cxn>
                  <a:cxn ang="0">
                    <a:pos x="0" y="5"/>
                  </a:cxn>
                  <a:cxn ang="0">
                    <a:pos x="0" y="2"/>
                  </a:cxn>
                  <a:cxn ang="0">
                    <a:pos x="3" y="0"/>
                  </a:cxn>
                  <a:cxn ang="0">
                    <a:pos x="8" y="0"/>
                  </a:cxn>
                  <a:cxn ang="0">
                    <a:pos x="14" y="9"/>
                  </a:cxn>
                  <a:cxn ang="0">
                    <a:pos x="16" y="18"/>
                  </a:cxn>
                </a:cxnLst>
                <a:rect l="0" t="0" r="r" b="b"/>
                <a:pathLst>
                  <a:path w="17" h="19">
                    <a:moveTo>
                      <a:pt x="12" y="14"/>
                    </a:moveTo>
                    <a:lnTo>
                      <a:pt x="4" y="10"/>
                    </a:lnTo>
                    <a:lnTo>
                      <a:pt x="0" y="5"/>
                    </a:lnTo>
                    <a:lnTo>
                      <a:pt x="0" y="2"/>
                    </a:lnTo>
                    <a:lnTo>
                      <a:pt x="3" y="0"/>
                    </a:lnTo>
                    <a:lnTo>
                      <a:pt x="8" y="0"/>
                    </a:lnTo>
                    <a:lnTo>
                      <a:pt x="14" y="9"/>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61" name="Line 73"/>
              <p:cNvSpPr>
                <a:spLocks noChangeShapeType="1"/>
              </p:cNvSpPr>
              <p:nvPr/>
            </p:nvSpPr>
            <p:spPr bwMode="auto">
              <a:xfrm flipH="1" flipV="1">
                <a:off x="195" y="363"/>
                <a:ext cx="5"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62" name="Freeform 74"/>
              <p:cNvSpPr>
                <a:spLocks/>
              </p:cNvSpPr>
              <p:nvPr/>
            </p:nvSpPr>
            <p:spPr bwMode="auto">
              <a:xfrm>
                <a:off x="295" y="280"/>
                <a:ext cx="23" cy="24"/>
              </a:xfrm>
              <a:custGeom>
                <a:avLst/>
                <a:gdLst/>
                <a:ahLst/>
                <a:cxnLst>
                  <a:cxn ang="0">
                    <a:pos x="0" y="6"/>
                  </a:cxn>
                  <a:cxn ang="0">
                    <a:pos x="5" y="18"/>
                  </a:cxn>
                  <a:cxn ang="0">
                    <a:pos x="17" y="23"/>
                  </a:cxn>
                  <a:cxn ang="0">
                    <a:pos x="20" y="16"/>
                  </a:cxn>
                  <a:cxn ang="0">
                    <a:pos x="22" y="6"/>
                  </a:cxn>
                  <a:cxn ang="0">
                    <a:pos x="17" y="2"/>
                  </a:cxn>
                  <a:cxn ang="0">
                    <a:pos x="5" y="0"/>
                  </a:cxn>
                  <a:cxn ang="0">
                    <a:pos x="0" y="5"/>
                  </a:cxn>
                  <a:cxn ang="0">
                    <a:pos x="2" y="8"/>
                  </a:cxn>
                </a:cxnLst>
                <a:rect l="0" t="0" r="r" b="b"/>
                <a:pathLst>
                  <a:path w="23" h="24">
                    <a:moveTo>
                      <a:pt x="0" y="6"/>
                    </a:moveTo>
                    <a:lnTo>
                      <a:pt x="5" y="18"/>
                    </a:lnTo>
                    <a:lnTo>
                      <a:pt x="17" y="23"/>
                    </a:lnTo>
                    <a:lnTo>
                      <a:pt x="20" y="16"/>
                    </a:lnTo>
                    <a:lnTo>
                      <a:pt x="22" y="6"/>
                    </a:lnTo>
                    <a:lnTo>
                      <a:pt x="17" y="2"/>
                    </a:lnTo>
                    <a:lnTo>
                      <a:pt x="5" y="0"/>
                    </a:lnTo>
                    <a:lnTo>
                      <a:pt x="0" y="5"/>
                    </a:lnTo>
                    <a:lnTo>
                      <a:pt x="2"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63" name="Freeform 75"/>
              <p:cNvSpPr>
                <a:spLocks/>
              </p:cNvSpPr>
              <p:nvPr/>
            </p:nvSpPr>
            <p:spPr bwMode="auto">
              <a:xfrm>
                <a:off x="344" y="276"/>
                <a:ext cx="30" cy="23"/>
              </a:xfrm>
              <a:custGeom>
                <a:avLst/>
                <a:gdLst/>
                <a:ahLst/>
                <a:cxnLst>
                  <a:cxn ang="0">
                    <a:pos x="0" y="22"/>
                  </a:cxn>
                  <a:cxn ang="0">
                    <a:pos x="11" y="13"/>
                  </a:cxn>
                  <a:cxn ang="0">
                    <a:pos x="29" y="0"/>
                  </a:cxn>
                  <a:cxn ang="0">
                    <a:pos x="26" y="11"/>
                  </a:cxn>
                  <a:cxn ang="0">
                    <a:pos x="0" y="22"/>
                  </a:cxn>
                </a:cxnLst>
                <a:rect l="0" t="0" r="r" b="b"/>
                <a:pathLst>
                  <a:path w="30" h="23">
                    <a:moveTo>
                      <a:pt x="0" y="22"/>
                    </a:moveTo>
                    <a:lnTo>
                      <a:pt x="11" y="13"/>
                    </a:lnTo>
                    <a:lnTo>
                      <a:pt x="29" y="0"/>
                    </a:lnTo>
                    <a:lnTo>
                      <a:pt x="26" y="11"/>
                    </a:lnTo>
                    <a:lnTo>
                      <a:pt x="0"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64" name="Freeform 76"/>
              <p:cNvSpPr>
                <a:spLocks/>
              </p:cNvSpPr>
              <p:nvPr/>
            </p:nvSpPr>
            <p:spPr bwMode="auto">
              <a:xfrm>
                <a:off x="340" y="245"/>
                <a:ext cx="27" cy="26"/>
              </a:xfrm>
              <a:custGeom>
                <a:avLst/>
                <a:gdLst/>
                <a:ahLst/>
                <a:cxnLst>
                  <a:cxn ang="0">
                    <a:pos x="5" y="25"/>
                  </a:cxn>
                  <a:cxn ang="0">
                    <a:pos x="0" y="16"/>
                  </a:cxn>
                  <a:cxn ang="0">
                    <a:pos x="26" y="0"/>
                  </a:cxn>
                  <a:cxn ang="0">
                    <a:pos x="8" y="16"/>
                  </a:cxn>
                  <a:cxn ang="0">
                    <a:pos x="6" y="18"/>
                  </a:cxn>
                  <a:cxn ang="0">
                    <a:pos x="5" y="25"/>
                  </a:cxn>
                </a:cxnLst>
                <a:rect l="0" t="0" r="r" b="b"/>
                <a:pathLst>
                  <a:path w="27" h="26">
                    <a:moveTo>
                      <a:pt x="5" y="25"/>
                    </a:moveTo>
                    <a:lnTo>
                      <a:pt x="0" y="16"/>
                    </a:lnTo>
                    <a:lnTo>
                      <a:pt x="26" y="0"/>
                    </a:lnTo>
                    <a:lnTo>
                      <a:pt x="8" y="16"/>
                    </a:lnTo>
                    <a:lnTo>
                      <a:pt x="6" y="18"/>
                    </a:lnTo>
                    <a:lnTo>
                      <a:pt x="5" y="2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65" name="Freeform 77"/>
              <p:cNvSpPr>
                <a:spLocks/>
              </p:cNvSpPr>
              <p:nvPr/>
            </p:nvSpPr>
            <p:spPr bwMode="auto">
              <a:xfrm>
                <a:off x="490" y="511"/>
                <a:ext cx="17" cy="47"/>
              </a:xfrm>
              <a:custGeom>
                <a:avLst/>
                <a:gdLst/>
                <a:ahLst/>
                <a:cxnLst>
                  <a:cxn ang="0">
                    <a:pos x="0" y="0"/>
                  </a:cxn>
                  <a:cxn ang="0">
                    <a:pos x="16" y="46"/>
                  </a:cxn>
                  <a:cxn ang="0">
                    <a:pos x="16" y="27"/>
                  </a:cxn>
                  <a:cxn ang="0">
                    <a:pos x="12" y="6"/>
                  </a:cxn>
                  <a:cxn ang="0">
                    <a:pos x="0" y="0"/>
                  </a:cxn>
                </a:cxnLst>
                <a:rect l="0" t="0" r="r" b="b"/>
                <a:pathLst>
                  <a:path w="17" h="47">
                    <a:moveTo>
                      <a:pt x="0" y="0"/>
                    </a:moveTo>
                    <a:lnTo>
                      <a:pt x="16" y="46"/>
                    </a:lnTo>
                    <a:lnTo>
                      <a:pt x="16" y="27"/>
                    </a:lnTo>
                    <a:lnTo>
                      <a:pt x="12" y="6"/>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12366" name="Freeform 78"/>
              <p:cNvSpPr>
                <a:spLocks/>
              </p:cNvSpPr>
              <p:nvPr/>
            </p:nvSpPr>
            <p:spPr bwMode="auto">
              <a:xfrm>
                <a:off x="510" y="304"/>
                <a:ext cx="45" cy="17"/>
              </a:xfrm>
              <a:custGeom>
                <a:avLst/>
                <a:gdLst/>
                <a:ahLst/>
                <a:cxnLst>
                  <a:cxn ang="0">
                    <a:pos x="0" y="16"/>
                  </a:cxn>
                  <a:cxn ang="0">
                    <a:pos x="14" y="1"/>
                  </a:cxn>
                  <a:cxn ang="0">
                    <a:pos x="31" y="0"/>
                  </a:cxn>
                  <a:cxn ang="0">
                    <a:pos x="44" y="7"/>
                  </a:cxn>
                </a:cxnLst>
                <a:rect l="0" t="0" r="r" b="b"/>
                <a:pathLst>
                  <a:path w="45" h="17">
                    <a:moveTo>
                      <a:pt x="0" y="16"/>
                    </a:moveTo>
                    <a:lnTo>
                      <a:pt x="14" y="1"/>
                    </a:lnTo>
                    <a:lnTo>
                      <a:pt x="31" y="0"/>
                    </a:lnTo>
                    <a:lnTo>
                      <a:pt x="44" y="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67" name="Freeform 79"/>
              <p:cNvSpPr>
                <a:spLocks/>
              </p:cNvSpPr>
              <p:nvPr/>
            </p:nvSpPr>
            <p:spPr bwMode="auto">
              <a:xfrm>
                <a:off x="509" y="311"/>
                <a:ext cx="37" cy="32"/>
              </a:xfrm>
              <a:custGeom>
                <a:avLst/>
                <a:gdLst/>
                <a:ahLst/>
                <a:cxnLst>
                  <a:cxn ang="0">
                    <a:pos x="0" y="24"/>
                  </a:cxn>
                  <a:cxn ang="0">
                    <a:pos x="0" y="12"/>
                  </a:cxn>
                  <a:cxn ang="0">
                    <a:pos x="15" y="2"/>
                  </a:cxn>
                  <a:cxn ang="0">
                    <a:pos x="25" y="0"/>
                  </a:cxn>
                  <a:cxn ang="0">
                    <a:pos x="34" y="2"/>
                  </a:cxn>
                  <a:cxn ang="0">
                    <a:pos x="36" y="7"/>
                  </a:cxn>
                  <a:cxn ang="0">
                    <a:pos x="34" y="17"/>
                  </a:cxn>
                  <a:cxn ang="0">
                    <a:pos x="22" y="27"/>
                  </a:cxn>
                  <a:cxn ang="0">
                    <a:pos x="6" y="31"/>
                  </a:cxn>
                  <a:cxn ang="0">
                    <a:pos x="0" y="27"/>
                  </a:cxn>
                </a:cxnLst>
                <a:rect l="0" t="0" r="r" b="b"/>
                <a:pathLst>
                  <a:path w="37" h="32">
                    <a:moveTo>
                      <a:pt x="0" y="24"/>
                    </a:moveTo>
                    <a:lnTo>
                      <a:pt x="0" y="12"/>
                    </a:lnTo>
                    <a:lnTo>
                      <a:pt x="15" y="2"/>
                    </a:lnTo>
                    <a:lnTo>
                      <a:pt x="25" y="0"/>
                    </a:lnTo>
                    <a:lnTo>
                      <a:pt x="34" y="2"/>
                    </a:lnTo>
                    <a:lnTo>
                      <a:pt x="36" y="7"/>
                    </a:lnTo>
                    <a:lnTo>
                      <a:pt x="34" y="17"/>
                    </a:lnTo>
                    <a:lnTo>
                      <a:pt x="22" y="27"/>
                    </a:lnTo>
                    <a:lnTo>
                      <a:pt x="6" y="31"/>
                    </a:lnTo>
                    <a:lnTo>
                      <a:pt x="0"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68" name="Freeform 80"/>
              <p:cNvSpPr>
                <a:spLocks/>
              </p:cNvSpPr>
              <p:nvPr/>
            </p:nvSpPr>
            <p:spPr bwMode="auto">
              <a:xfrm>
                <a:off x="518" y="318"/>
                <a:ext cx="21" cy="17"/>
              </a:xfrm>
              <a:custGeom>
                <a:avLst/>
                <a:gdLst/>
                <a:ahLst/>
                <a:cxnLst>
                  <a:cxn ang="0">
                    <a:pos x="0" y="10"/>
                  </a:cxn>
                  <a:cxn ang="0">
                    <a:pos x="8" y="2"/>
                  </a:cxn>
                  <a:cxn ang="0">
                    <a:pos x="20" y="0"/>
                  </a:cxn>
                  <a:cxn ang="0">
                    <a:pos x="15" y="8"/>
                  </a:cxn>
                  <a:cxn ang="0">
                    <a:pos x="5" y="16"/>
                  </a:cxn>
                  <a:cxn ang="0">
                    <a:pos x="2" y="13"/>
                  </a:cxn>
                </a:cxnLst>
                <a:rect l="0" t="0" r="r" b="b"/>
                <a:pathLst>
                  <a:path w="21" h="17">
                    <a:moveTo>
                      <a:pt x="0" y="10"/>
                    </a:moveTo>
                    <a:lnTo>
                      <a:pt x="8" y="2"/>
                    </a:lnTo>
                    <a:lnTo>
                      <a:pt x="20" y="0"/>
                    </a:lnTo>
                    <a:lnTo>
                      <a:pt x="15" y="8"/>
                    </a:lnTo>
                    <a:lnTo>
                      <a:pt x="5" y="16"/>
                    </a:lnTo>
                    <a:lnTo>
                      <a:pt x="2" y="1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69" name="Freeform 81"/>
              <p:cNvSpPr>
                <a:spLocks/>
              </p:cNvSpPr>
              <p:nvPr/>
            </p:nvSpPr>
            <p:spPr bwMode="auto">
              <a:xfrm>
                <a:off x="565" y="193"/>
                <a:ext cx="43" cy="66"/>
              </a:xfrm>
              <a:custGeom>
                <a:avLst/>
                <a:gdLst/>
                <a:ahLst/>
                <a:cxnLst>
                  <a:cxn ang="0">
                    <a:pos x="0" y="59"/>
                  </a:cxn>
                  <a:cxn ang="0">
                    <a:pos x="25" y="65"/>
                  </a:cxn>
                  <a:cxn ang="0">
                    <a:pos x="35" y="61"/>
                  </a:cxn>
                  <a:cxn ang="0">
                    <a:pos x="34" y="37"/>
                  </a:cxn>
                  <a:cxn ang="0">
                    <a:pos x="34" y="21"/>
                  </a:cxn>
                  <a:cxn ang="0">
                    <a:pos x="42" y="0"/>
                  </a:cxn>
                </a:cxnLst>
                <a:rect l="0" t="0" r="r" b="b"/>
                <a:pathLst>
                  <a:path w="43" h="66">
                    <a:moveTo>
                      <a:pt x="0" y="59"/>
                    </a:moveTo>
                    <a:lnTo>
                      <a:pt x="25" y="65"/>
                    </a:lnTo>
                    <a:lnTo>
                      <a:pt x="35" y="61"/>
                    </a:lnTo>
                    <a:lnTo>
                      <a:pt x="34" y="37"/>
                    </a:lnTo>
                    <a:lnTo>
                      <a:pt x="34" y="21"/>
                    </a:lnTo>
                    <a:lnTo>
                      <a:pt x="4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0" name="Freeform 82"/>
              <p:cNvSpPr>
                <a:spLocks/>
              </p:cNvSpPr>
              <p:nvPr/>
            </p:nvSpPr>
            <p:spPr bwMode="auto">
              <a:xfrm>
                <a:off x="618" y="185"/>
                <a:ext cx="30" cy="23"/>
              </a:xfrm>
              <a:custGeom>
                <a:avLst/>
                <a:gdLst/>
                <a:ahLst/>
                <a:cxnLst>
                  <a:cxn ang="0">
                    <a:pos x="0" y="0"/>
                  </a:cxn>
                  <a:cxn ang="0">
                    <a:pos x="12" y="0"/>
                  </a:cxn>
                  <a:cxn ang="0">
                    <a:pos x="17" y="4"/>
                  </a:cxn>
                  <a:cxn ang="0">
                    <a:pos x="26" y="11"/>
                  </a:cxn>
                  <a:cxn ang="0">
                    <a:pos x="29" y="22"/>
                  </a:cxn>
                </a:cxnLst>
                <a:rect l="0" t="0" r="r" b="b"/>
                <a:pathLst>
                  <a:path w="30" h="23">
                    <a:moveTo>
                      <a:pt x="0" y="0"/>
                    </a:moveTo>
                    <a:lnTo>
                      <a:pt x="12" y="0"/>
                    </a:lnTo>
                    <a:lnTo>
                      <a:pt x="17" y="4"/>
                    </a:lnTo>
                    <a:lnTo>
                      <a:pt x="26" y="11"/>
                    </a:lnTo>
                    <a:lnTo>
                      <a:pt x="2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1" name="Freeform 83"/>
              <p:cNvSpPr>
                <a:spLocks/>
              </p:cNvSpPr>
              <p:nvPr/>
            </p:nvSpPr>
            <p:spPr bwMode="auto">
              <a:xfrm>
                <a:off x="563" y="251"/>
                <a:ext cx="72" cy="33"/>
              </a:xfrm>
              <a:custGeom>
                <a:avLst/>
                <a:gdLst/>
                <a:ahLst/>
                <a:cxnLst>
                  <a:cxn ang="0">
                    <a:pos x="0" y="26"/>
                  </a:cxn>
                  <a:cxn ang="0">
                    <a:pos x="29" y="32"/>
                  </a:cxn>
                  <a:cxn ang="0">
                    <a:pos x="52" y="32"/>
                  </a:cxn>
                  <a:cxn ang="0">
                    <a:pos x="63" y="23"/>
                  </a:cxn>
                  <a:cxn ang="0">
                    <a:pos x="71" y="0"/>
                  </a:cxn>
                </a:cxnLst>
                <a:rect l="0" t="0" r="r" b="b"/>
                <a:pathLst>
                  <a:path w="72" h="33">
                    <a:moveTo>
                      <a:pt x="0" y="26"/>
                    </a:moveTo>
                    <a:lnTo>
                      <a:pt x="29" y="32"/>
                    </a:lnTo>
                    <a:lnTo>
                      <a:pt x="52" y="32"/>
                    </a:lnTo>
                    <a:lnTo>
                      <a:pt x="63" y="2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2" name="Line 84"/>
              <p:cNvSpPr>
                <a:spLocks noChangeShapeType="1"/>
              </p:cNvSpPr>
              <p:nvPr/>
            </p:nvSpPr>
            <p:spPr bwMode="auto">
              <a:xfrm flipH="1">
                <a:off x="693" y="578"/>
                <a:ext cx="34"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73" name="Freeform 85"/>
              <p:cNvSpPr>
                <a:spLocks/>
              </p:cNvSpPr>
              <p:nvPr/>
            </p:nvSpPr>
            <p:spPr bwMode="auto">
              <a:xfrm>
                <a:off x="797" y="587"/>
                <a:ext cx="17" cy="36"/>
              </a:xfrm>
              <a:custGeom>
                <a:avLst/>
                <a:gdLst/>
                <a:ahLst/>
                <a:cxnLst>
                  <a:cxn ang="0">
                    <a:pos x="0" y="5"/>
                  </a:cxn>
                  <a:cxn ang="0">
                    <a:pos x="0" y="35"/>
                  </a:cxn>
                  <a:cxn ang="0">
                    <a:pos x="16" y="0"/>
                  </a:cxn>
                </a:cxnLst>
                <a:rect l="0" t="0" r="r" b="b"/>
                <a:pathLst>
                  <a:path w="17" h="36">
                    <a:moveTo>
                      <a:pt x="0" y="5"/>
                    </a:moveTo>
                    <a:lnTo>
                      <a:pt x="0" y="35"/>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4" name="Freeform 86"/>
              <p:cNvSpPr>
                <a:spLocks/>
              </p:cNvSpPr>
              <p:nvPr/>
            </p:nvSpPr>
            <p:spPr bwMode="auto">
              <a:xfrm>
                <a:off x="516" y="590"/>
                <a:ext cx="17" cy="43"/>
              </a:xfrm>
              <a:custGeom>
                <a:avLst/>
                <a:gdLst/>
                <a:ahLst/>
                <a:cxnLst>
                  <a:cxn ang="0">
                    <a:pos x="0" y="0"/>
                  </a:cxn>
                  <a:cxn ang="0">
                    <a:pos x="16" y="28"/>
                  </a:cxn>
                  <a:cxn ang="0">
                    <a:pos x="16" y="42"/>
                  </a:cxn>
                </a:cxnLst>
                <a:rect l="0" t="0" r="r" b="b"/>
                <a:pathLst>
                  <a:path w="17" h="43">
                    <a:moveTo>
                      <a:pt x="0" y="0"/>
                    </a:moveTo>
                    <a:lnTo>
                      <a:pt x="16" y="28"/>
                    </a:lnTo>
                    <a:lnTo>
                      <a:pt x="16" y="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5" name="Line 87"/>
              <p:cNvSpPr>
                <a:spLocks noChangeShapeType="1"/>
              </p:cNvSpPr>
              <p:nvPr/>
            </p:nvSpPr>
            <p:spPr bwMode="auto">
              <a:xfrm flipV="1">
                <a:off x="404" y="459"/>
                <a:ext cx="24" cy="2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76" name="Freeform 88"/>
              <p:cNvSpPr>
                <a:spLocks/>
              </p:cNvSpPr>
              <p:nvPr/>
            </p:nvSpPr>
            <p:spPr bwMode="auto">
              <a:xfrm>
                <a:off x="260" y="446"/>
                <a:ext cx="61" cy="30"/>
              </a:xfrm>
              <a:custGeom>
                <a:avLst/>
                <a:gdLst/>
                <a:ahLst/>
                <a:cxnLst>
                  <a:cxn ang="0">
                    <a:pos x="0" y="29"/>
                  </a:cxn>
                  <a:cxn ang="0">
                    <a:pos x="39" y="13"/>
                  </a:cxn>
                  <a:cxn ang="0">
                    <a:pos x="60" y="0"/>
                  </a:cxn>
                </a:cxnLst>
                <a:rect l="0" t="0" r="r" b="b"/>
                <a:pathLst>
                  <a:path w="61" h="30">
                    <a:moveTo>
                      <a:pt x="0" y="29"/>
                    </a:moveTo>
                    <a:lnTo>
                      <a:pt x="39" y="13"/>
                    </a:ln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7" name="Line 89"/>
              <p:cNvSpPr>
                <a:spLocks noChangeShapeType="1"/>
              </p:cNvSpPr>
              <p:nvPr/>
            </p:nvSpPr>
            <p:spPr bwMode="auto">
              <a:xfrm flipV="1">
                <a:off x="229" y="518"/>
                <a:ext cx="1" cy="3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78" name="Freeform 90"/>
              <p:cNvSpPr>
                <a:spLocks/>
              </p:cNvSpPr>
              <p:nvPr/>
            </p:nvSpPr>
            <p:spPr bwMode="auto">
              <a:xfrm>
                <a:off x="638" y="496"/>
                <a:ext cx="20" cy="38"/>
              </a:xfrm>
              <a:custGeom>
                <a:avLst/>
                <a:gdLst/>
                <a:ahLst/>
                <a:cxnLst>
                  <a:cxn ang="0">
                    <a:pos x="0" y="0"/>
                  </a:cxn>
                  <a:cxn ang="0">
                    <a:pos x="10" y="21"/>
                  </a:cxn>
                  <a:cxn ang="0">
                    <a:pos x="15" y="25"/>
                  </a:cxn>
                  <a:cxn ang="0">
                    <a:pos x="19" y="37"/>
                  </a:cxn>
                </a:cxnLst>
                <a:rect l="0" t="0" r="r" b="b"/>
                <a:pathLst>
                  <a:path w="20" h="38">
                    <a:moveTo>
                      <a:pt x="0" y="0"/>
                    </a:moveTo>
                    <a:lnTo>
                      <a:pt x="10" y="21"/>
                    </a:lnTo>
                    <a:lnTo>
                      <a:pt x="15" y="25"/>
                    </a:lnTo>
                    <a:lnTo>
                      <a:pt x="19" y="3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79" name="Line 91"/>
              <p:cNvSpPr>
                <a:spLocks noChangeShapeType="1"/>
              </p:cNvSpPr>
              <p:nvPr/>
            </p:nvSpPr>
            <p:spPr bwMode="auto">
              <a:xfrm>
                <a:off x="646" y="528"/>
                <a:ext cx="1"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80" name="Freeform 92"/>
              <p:cNvSpPr>
                <a:spLocks/>
              </p:cNvSpPr>
              <p:nvPr/>
            </p:nvSpPr>
            <p:spPr bwMode="auto">
              <a:xfrm>
                <a:off x="182" y="348"/>
                <a:ext cx="17" cy="17"/>
              </a:xfrm>
              <a:custGeom>
                <a:avLst/>
                <a:gdLst/>
                <a:ahLst/>
                <a:cxnLst>
                  <a:cxn ang="0">
                    <a:pos x="3" y="16"/>
                  </a:cxn>
                  <a:cxn ang="0">
                    <a:pos x="1" y="8"/>
                  </a:cxn>
                  <a:cxn ang="0">
                    <a:pos x="0" y="3"/>
                  </a:cxn>
                  <a:cxn ang="0">
                    <a:pos x="1" y="0"/>
                  </a:cxn>
                  <a:cxn ang="0">
                    <a:pos x="8" y="0"/>
                  </a:cxn>
                  <a:cxn ang="0">
                    <a:pos x="11" y="3"/>
                  </a:cxn>
                  <a:cxn ang="0">
                    <a:pos x="16" y="12"/>
                  </a:cxn>
                  <a:cxn ang="0">
                    <a:pos x="11" y="7"/>
                  </a:cxn>
                  <a:cxn ang="0">
                    <a:pos x="8" y="5"/>
                  </a:cxn>
                  <a:cxn ang="0">
                    <a:pos x="3" y="7"/>
                  </a:cxn>
                  <a:cxn ang="0">
                    <a:pos x="3" y="10"/>
                  </a:cxn>
                  <a:cxn ang="0">
                    <a:pos x="3" y="16"/>
                  </a:cxn>
                </a:cxnLst>
                <a:rect l="0" t="0" r="r" b="b"/>
                <a:pathLst>
                  <a:path w="17" h="17">
                    <a:moveTo>
                      <a:pt x="3" y="16"/>
                    </a:moveTo>
                    <a:lnTo>
                      <a:pt x="1" y="8"/>
                    </a:lnTo>
                    <a:lnTo>
                      <a:pt x="0" y="3"/>
                    </a:lnTo>
                    <a:lnTo>
                      <a:pt x="1" y="0"/>
                    </a:lnTo>
                    <a:lnTo>
                      <a:pt x="8" y="0"/>
                    </a:lnTo>
                    <a:lnTo>
                      <a:pt x="11" y="3"/>
                    </a:lnTo>
                    <a:lnTo>
                      <a:pt x="16" y="12"/>
                    </a:lnTo>
                    <a:lnTo>
                      <a:pt x="11" y="7"/>
                    </a:lnTo>
                    <a:lnTo>
                      <a:pt x="8" y="5"/>
                    </a:lnTo>
                    <a:lnTo>
                      <a:pt x="3" y="7"/>
                    </a:lnTo>
                    <a:lnTo>
                      <a:pt x="3" y="10"/>
                    </a:lnTo>
                    <a:lnTo>
                      <a:pt x="3"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81" name="Freeform 93"/>
              <p:cNvSpPr>
                <a:spLocks/>
              </p:cNvSpPr>
              <p:nvPr/>
            </p:nvSpPr>
            <p:spPr bwMode="auto">
              <a:xfrm>
                <a:off x="297" y="282"/>
                <a:ext cx="20" cy="17"/>
              </a:xfrm>
              <a:custGeom>
                <a:avLst/>
                <a:gdLst/>
                <a:ahLst/>
                <a:cxnLst>
                  <a:cxn ang="0">
                    <a:pos x="0" y="3"/>
                  </a:cxn>
                  <a:cxn ang="0">
                    <a:pos x="1" y="1"/>
                  </a:cxn>
                  <a:cxn ang="0">
                    <a:pos x="7" y="0"/>
                  </a:cxn>
                  <a:cxn ang="0">
                    <a:pos x="14" y="2"/>
                  </a:cxn>
                  <a:cxn ang="0">
                    <a:pos x="19" y="5"/>
                  </a:cxn>
                  <a:cxn ang="0">
                    <a:pos x="19" y="8"/>
                  </a:cxn>
                  <a:cxn ang="0">
                    <a:pos x="17" y="13"/>
                  </a:cxn>
                  <a:cxn ang="0">
                    <a:pos x="14" y="16"/>
                  </a:cxn>
                  <a:cxn ang="0">
                    <a:pos x="11" y="16"/>
                  </a:cxn>
                  <a:cxn ang="0">
                    <a:pos x="16" y="14"/>
                  </a:cxn>
                  <a:cxn ang="0">
                    <a:pos x="16" y="8"/>
                  </a:cxn>
                  <a:cxn ang="0">
                    <a:pos x="13" y="7"/>
                  </a:cxn>
                  <a:cxn ang="0">
                    <a:pos x="8" y="8"/>
                  </a:cxn>
                  <a:cxn ang="0">
                    <a:pos x="5" y="9"/>
                  </a:cxn>
                  <a:cxn ang="0">
                    <a:pos x="9" y="5"/>
                  </a:cxn>
                  <a:cxn ang="0">
                    <a:pos x="6" y="3"/>
                  </a:cxn>
                  <a:cxn ang="0">
                    <a:pos x="3" y="2"/>
                  </a:cxn>
                  <a:cxn ang="0">
                    <a:pos x="0" y="3"/>
                  </a:cxn>
                </a:cxnLst>
                <a:rect l="0" t="0" r="r" b="b"/>
                <a:pathLst>
                  <a:path w="20" h="17">
                    <a:moveTo>
                      <a:pt x="0" y="3"/>
                    </a:moveTo>
                    <a:lnTo>
                      <a:pt x="1" y="1"/>
                    </a:lnTo>
                    <a:lnTo>
                      <a:pt x="7" y="0"/>
                    </a:lnTo>
                    <a:lnTo>
                      <a:pt x="14" y="2"/>
                    </a:lnTo>
                    <a:lnTo>
                      <a:pt x="19" y="5"/>
                    </a:lnTo>
                    <a:lnTo>
                      <a:pt x="19" y="8"/>
                    </a:lnTo>
                    <a:lnTo>
                      <a:pt x="17" y="13"/>
                    </a:lnTo>
                    <a:lnTo>
                      <a:pt x="14" y="16"/>
                    </a:lnTo>
                    <a:lnTo>
                      <a:pt x="11" y="16"/>
                    </a:lnTo>
                    <a:lnTo>
                      <a:pt x="16" y="14"/>
                    </a:lnTo>
                    <a:lnTo>
                      <a:pt x="16" y="8"/>
                    </a:lnTo>
                    <a:lnTo>
                      <a:pt x="13" y="7"/>
                    </a:lnTo>
                    <a:lnTo>
                      <a:pt x="8" y="8"/>
                    </a:lnTo>
                    <a:lnTo>
                      <a:pt x="5" y="9"/>
                    </a:lnTo>
                    <a:lnTo>
                      <a:pt x="9" y="5"/>
                    </a:lnTo>
                    <a:lnTo>
                      <a:pt x="6" y="3"/>
                    </a:lnTo>
                    <a:lnTo>
                      <a:pt x="3" y="2"/>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82" name="Freeform 94"/>
              <p:cNvSpPr>
                <a:spLocks/>
              </p:cNvSpPr>
              <p:nvPr/>
            </p:nvSpPr>
            <p:spPr bwMode="auto">
              <a:xfrm>
                <a:off x="210" y="309"/>
                <a:ext cx="17" cy="20"/>
              </a:xfrm>
              <a:custGeom>
                <a:avLst/>
                <a:gdLst/>
                <a:ahLst/>
                <a:cxnLst>
                  <a:cxn ang="0">
                    <a:pos x="1" y="0"/>
                  </a:cxn>
                  <a:cxn ang="0">
                    <a:pos x="7" y="1"/>
                  </a:cxn>
                  <a:cxn ang="0">
                    <a:pos x="16" y="1"/>
                  </a:cxn>
                  <a:cxn ang="0">
                    <a:pos x="16" y="9"/>
                  </a:cxn>
                  <a:cxn ang="0">
                    <a:pos x="14" y="15"/>
                  </a:cxn>
                  <a:cxn ang="0">
                    <a:pos x="13" y="19"/>
                  </a:cxn>
                  <a:cxn ang="0">
                    <a:pos x="13" y="8"/>
                  </a:cxn>
                  <a:cxn ang="0">
                    <a:pos x="13" y="5"/>
                  </a:cxn>
                  <a:cxn ang="0">
                    <a:pos x="9" y="3"/>
                  </a:cxn>
                  <a:cxn ang="0">
                    <a:pos x="4" y="5"/>
                  </a:cxn>
                  <a:cxn ang="0">
                    <a:pos x="2" y="9"/>
                  </a:cxn>
                  <a:cxn ang="0">
                    <a:pos x="0" y="3"/>
                  </a:cxn>
                  <a:cxn ang="0">
                    <a:pos x="1" y="0"/>
                  </a:cxn>
                </a:cxnLst>
                <a:rect l="0" t="0" r="r" b="b"/>
                <a:pathLst>
                  <a:path w="17" h="20">
                    <a:moveTo>
                      <a:pt x="1" y="0"/>
                    </a:moveTo>
                    <a:lnTo>
                      <a:pt x="7" y="1"/>
                    </a:lnTo>
                    <a:lnTo>
                      <a:pt x="16" y="1"/>
                    </a:lnTo>
                    <a:lnTo>
                      <a:pt x="16" y="9"/>
                    </a:lnTo>
                    <a:lnTo>
                      <a:pt x="14" y="15"/>
                    </a:lnTo>
                    <a:lnTo>
                      <a:pt x="13" y="19"/>
                    </a:lnTo>
                    <a:lnTo>
                      <a:pt x="13" y="8"/>
                    </a:lnTo>
                    <a:lnTo>
                      <a:pt x="13" y="5"/>
                    </a:lnTo>
                    <a:lnTo>
                      <a:pt x="9" y="3"/>
                    </a:lnTo>
                    <a:lnTo>
                      <a:pt x="4" y="5"/>
                    </a:lnTo>
                    <a:lnTo>
                      <a:pt x="2" y="9"/>
                    </a:lnTo>
                    <a:lnTo>
                      <a:pt x="0" y="3"/>
                    </a:lnTo>
                    <a:lnTo>
                      <a:pt x="1"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83" name="Freeform 95"/>
              <p:cNvSpPr>
                <a:spLocks/>
              </p:cNvSpPr>
              <p:nvPr/>
            </p:nvSpPr>
            <p:spPr bwMode="auto">
              <a:xfrm>
                <a:off x="192" y="288"/>
                <a:ext cx="17" cy="43"/>
              </a:xfrm>
              <a:custGeom>
                <a:avLst/>
                <a:gdLst/>
                <a:ahLst/>
                <a:cxnLst>
                  <a:cxn ang="0">
                    <a:pos x="0" y="0"/>
                  </a:cxn>
                  <a:cxn ang="0">
                    <a:pos x="4" y="19"/>
                  </a:cxn>
                  <a:cxn ang="0">
                    <a:pos x="10" y="21"/>
                  </a:cxn>
                  <a:cxn ang="0">
                    <a:pos x="16" y="22"/>
                  </a:cxn>
                  <a:cxn ang="0">
                    <a:pos x="16" y="27"/>
                  </a:cxn>
                  <a:cxn ang="0">
                    <a:pos x="16" y="32"/>
                  </a:cxn>
                  <a:cxn ang="0">
                    <a:pos x="11" y="27"/>
                  </a:cxn>
                  <a:cxn ang="0">
                    <a:pos x="8" y="25"/>
                  </a:cxn>
                  <a:cxn ang="0">
                    <a:pos x="5" y="26"/>
                  </a:cxn>
                  <a:cxn ang="0">
                    <a:pos x="5" y="31"/>
                  </a:cxn>
                  <a:cxn ang="0">
                    <a:pos x="6" y="35"/>
                  </a:cxn>
                  <a:cxn ang="0">
                    <a:pos x="8" y="42"/>
                  </a:cxn>
                  <a:cxn ang="0">
                    <a:pos x="5" y="36"/>
                  </a:cxn>
                  <a:cxn ang="0">
                    <a:pos x="1" y="27"/>
                  </a:cxn>
                  <a:cxn ang="0">
                    <a:pos x="0" y="31"/>
                  </a:cxn>
                  <a:cxn ang="0">
                    <a:pos x="0" y="14"/>
                  </a:cxn>
                  <a:cxn ang="0">
                    <a:pos x="0" y="0"/>
                  </a:cxn>
                </a:cxnLst>
                <a:rect l="0" t="0" r="r" b="b"/>
                <a:pathLst>
                  <a:path w="17" h="43">
                    <a:moveTo>
                      <a:pt x="0" y="0"/>
                    </a:moveTo>
                    <a:lnTo>
                      <a:pt x="4" y="19"/>
                    </a:lnTo>
                    <a:lnTo>
                      <a:pt x="10" y="21"/>
                    </a:lnTo>
                    <a:lnTo>
                      <a:pt x="16" y="22"/>
                    </a:lnTo>
                    <a:lnTo>
                      <a:pt x="16" y="27"/>
                    </a:lnTo>
                    <a:lnTo>
                      <a:pt x="16" y="32"/>
                    </a:lnTo>
                    <a:lnTo>
                      <a:pt x="11" y="27"/>
                    </a:lnTo>
                    <a:lnTo>
                      <a:pt x="8" y="25"/>
                    </a:lnTo>
                    <a:lnTo>
                      <a:pt x="5" y="26"/>
                    </a:lnTo>
                    <a:lnTo>
                      <a:pt x="5" y="31"/>
                    </a:lnTo>
                    <a:lnTo>
                      <a:pt x="6" y="35"/>
                    </a:lnTo>
                    <a:lnTo>
                      <a:pt x="8" y="42"/>
                    </a:lnTo>
                    <a:lnTo>
                      <a:pt x="5" y="36"/>
                    </a:lnTo>
                    <a:lnTo>
                      <a:pt x="1" y="27"/>
                    </a:lnTo>
                    <a:lnTo>
                      <a:pt x="0" y="31"/>
                    </a:lnTo>
                    <a:lnTo>
                      <a:pt x="0"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84" name="Freeform 96"/>
              <p:cNvSpPr>
                <a:spLocks/>
              </p:cNvSpPr>
              <p:nvPr/>
            </p:nvSpPr>
            <p:spPr bwMode="auto">
              <a:xfrm>
                <a:off x="151" y="265"/>
                <a:ext cx="17" cy="17"/>
              </a:xfrm>
              <a:custGeom>
                <a:avLst/>
                <a:gdLst/>
                <a:ahLst/>
                <a:cxnLst>
                  <a:cxn ang="0">
                    <a:pos x="0" y="16"/>
                  </a:cxn>
                  <a:cxn ang="0">
                    <a:pos x="4" y="1"/>
                  </a:cxn>
                  <a:cxn ang="0">
                    <a:pos x="16" y="0"/>
                  </a:cxn>
                  <a:cxn ang="0">
                    <a:pos x="8" y="10"/>
                  </a:cxn>
                  <a:cxn ang="0">
                    <a:pos x="0" y="16"/>
                  </a:cxn>
                </a:cxnLst>
                <a:rect l="0" t="0" r="r" b="b"/>
                <a:pathLst>
                  <a:path w="17" h="17">
                    <a:moveTo>
                      <a:pt x="0" y="16"/>
                    </a:moveTo>
                    <a:lnTo>
                      <a:pt x="4" y="1"/>
                    </a:lnTo>
                    <a:lnTo>
                      <a:pt x="16" y="0"/>
                    </a:lnTo>
                    <a:lnTo>
                      <a:pt x="8" y="10"/>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85" name="Freeform 97"/>
              <p:cNvSpPr>
                <a:spLocks/>
              </p:cNvSpPr>
              <p:nvPr/>
            </p:nvSpPr>
            <p:spPr bwMode="auto">
              <a:xfrm>
                <a:off x="177" y="222"/>
                <a:ext cx="17" cy="17"/>
              </a:xfrm>
              <a:custGeom>
                <a:avLst/>
                <a:gdLst/>
                <a:ahLst/>
                <a:cxnLst>
                  <a:cxn ang="0">
                    <a:pos x="1" y="11"/>
                  </a:cxn>
                  <a:cxn ang="0">
                    <a:pos x="10" y="6"/>
                  </a:cxn>
                  <a:cxn ang="0">
                    <a:pos x="16" y="0"/>
                  </a:cxn>
                  <a:cxn ang="0">
                    <a:pos x="16" y="8"/>
                  </a:cxn>
                  <a:cxn ang="0">
                    <a:pos x="14" y="16"/>
                  </a:cxn>
                  <a:cxn ang="0">
                    <a:pos x="0" y="16"/>
                  </a:cxn>
                  <a:cxn ang="0">
                    <a:pos x="1" y="11"/>
                  </a:cxn>
                </a:cxnLst>
                <a:rect l="0" t="0" r="r" b="b"/>
                <a:pathLst>
                  <a:path w="17" h="17">
                    <a:moveTo>
                      <a:pt x="1" y="11"/>
                    </a:moveTo>
                    <a:lnTo>
                      <a:pt x="10" y="6"/>
                    </a:lnTo>
                    <a:lnTo>
                      <a:pt x="16" y="0"/>
                    </a:lnTo>
                    <a:lnTo>
                      <a:pt x="16" y="8"/>
                    </a:lnTo>
                    <a:lnTo>
                      <a:pt x="14" y="16"/>
                    </a:lnTo>
                    <a:lnTo>
                      <a:pt x="0" y="16"/>
                    </a:lnTo>
                    <a:lnTo>
                      <a:pt x="1" y="1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86" name="Freeform 98"/>
              <p:cNvSpPr>
                <a:spLocks/>
              </p:cNvSpPr>
              <p:nvPr/>
            </p:nvSpPr>
            <p:spPr bwMode="auto">
              <a:xfrm>
                <a:off x="477" y="148"/>
                <a:ext cx="17" cy="24"/>
              </a:xfrm>
              <a:custGeom>
                <a:avLst/>
                <a:gdLst/>
                <a:ahLst/>
                <a:cxnLst>
                  <a:cxn ang="0">
                    <a:pos x="0" y="16"/>
                  </a:cxn>
                  <a:cxn ang="0">
                    <a:pos x="1" y="23"/>
                  </a:cxn>
                  <a:cxn ang="0">
                    <a:pos x="12" y="16"/>
                  </a:cxn>
                  <a:cxn ang="0">
                    <a:pos x="16" y="0"/>
                  </a:cxn>
                  <a:cxn ang="0">
                    <a:pos x="4" y="17"/>
                  </a:cxn>
                  <a:cxn ang="0">
                    <a:pos x="0" y="16"/>
                  </a:cxn>
                </a:cxnLst>
                <a:rect l="0" t="0" r="r" b="b"/>
                <a:pathLst>
                  <a:path w="17" h="24">
                    <a:moveTo>
                      <a:pt x="0" y="16"/>
                    </a:moveTo>
                    <a:lnTo>
                      <a:pt x="1" y="23"/>
                    </a:lnTo>
                    <a:lnTo>
                      <a:pt x="12" y="16"/>
                    </a:lnTo>
                    <a:lnTo>
                      <a:pt x="16" y="0"/>
                    </a:lnTo>
                    <a:lnTo>
                      <a:pt x="4" y="17"/>
                    </a:lnTo>
                    <a:lnTo>
                      <a:pt x="0" y="16"/>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12387" name="Freeform 99"/>
              <p:cNvSpPr>
                <a:spLocks/>
              </p:cNvSpPr>
              <p:nvPr/>
            </p:nvSpPr>
            <p:spPr bwMode="auto">
              <a:xfrm>
                <a:off x="470" y="110"/>
                <a:ext cx="68" cy="35"/>
              </a:xfrm>
              <a:custGeom>
                <a:avLst/>
                <a:gdLst/>
                <a:ahLst/>
                <a:cxnLst>
                  <a:cxn ang="0">
                    <a:pos x="0" y="4"/>
                  </a:cxn>
                  <a:cxn ang="0">
                    <a:pos x="55" y="23"/>
                  </a:cxn>
                  <a:cxn ang="0">
                    <a:pos x="56" y="21"/>
                  </a:cxn>
                  <a:cxn ang="0">
                    <a:pos x="58" y="23"/>
                  </a:cxn>
                  <a:cxn ang="0">
                    <a:pos x="58" y="26"/>
                  </a:cxn>
                  <a:cxn ang="0">
                    <a:pos x="56" y="29"/>
                  </a:cxn>
                  <a:cxn ang="0">
                    <a:pos x="58" y="32"/>
                  </a:cxn>
                  <a:cxn ang="0">
                    <a:pos x="61" y="34"/>
                  </a:cxn>
                  <a:cxn ang="0">
                    <a:pos x="64" y="34"/>
                  </a:cxn>
                  <a:cxn ang="0">
                    <a:pos x="61" y="32"/>
                  </a:cxn>
                  <a:cxn ang="0">
                    <a:pos x="59" y="29"/>
                  </a:cxn>
                  <a:cxn ang="0">
                    <a:pos x="59" y="26"/>
                  </a:cxn>
                  <a:cxn ang="0">
                    <a:pos x="61" y="30"/>
                  </a:cxn>
                  <a:cxn ang="0">
                    <a:pos x="64" y="30"/>
                  </a:cxn>
                  <a:cxn ang="0">
                    <a:pos x="65" y="30"/>
                  </a:cxn>
                  <a:cxn ang="0">
                    <a:pos x="67" y="29"/>
                  </a:cxn>
                  <a:cxn ang="0">
                    <a:pos x="64" y="29"/>
                  </a:cxn>
                  <a:cxn ang="0">
                    <a:pos x="61" y="26"/>
                  </a:cxn>
                  <a:cxn ang="0">
                    <a:pos x="61" y="23"/>
                  </a:cxn>
                  <a:cxn ang="0">
                    <a:pos x="58" y="18"/>
                  </a:cxn>
                  <a:cxn ang="0">
                    <a:pos x="58" y="17"/>
                  </a:cxn>
                  <a:cxn ang="0">
                    <a:pos x="55" y="17"/>
                  </a:cxn>
                  <a:cxn ang="0">
                    <a:pos x="3" y="0"/>
                  </a:cxn>
                  <a:cxn ang="0">
                    <a:pos x="0" y="4"/>
                  </a:cxn>
                </a:cxnLst>
                <a:rect l="0" t="0" r="r" b="b"/>
                <a:pathLst>
                  <a:path w="68" h="35">
                    <a:moveTo>
                      <a:pt x="0" y="4"/>
                    </a:moveTo>
                    <a:lnTo>
                      <a:pt x="55" y="23"/>
                    </a:lnTo>
                    <a:lnTo>
                      <a:pt x="56" y="21"/>
                    </a:lnTo>
                    <a:lnTo>
                      <a:pt x="58" y="23"/>
                    </a:lnTo>
                    <a:lnTo>
                      <a:pt x="58" y="26"/>
                    </a:lnTo>
                    <a:lnTo>
                      <a:pt x="56" y="29"/>
                    </a:lnTo>
                    <a:lnTo>
                      <a:pt x="58" y="32"/>
                    </a:lnTo>
                    <a:lnTo>
                      <a:pt x="61" y="34"/>
                    </a:lnTo>
                    <a:lnTo>
                      <a:pt x="64" y="34"/>
                    </a:lnTo>
                    <a:lnTo>
                      <a:pt x="61" y="32"/>
                    </a:lnTo>
                    <a:lnTo>
                      <a:pt x="59" y="29"/>
                    </a:lnTo>
                    <a:lnTo>
                      <a:pt x="59" y="26"/>
                    </a:lnTo>
                    <a:lnTo>
                      <a:pt x="61" y="30"/>
                    </a:lnTo>
                    <a:lnTo>
                      <a:pt x="64" y="30"/>
                    </a:lnTo>
                    <a:lnTo>
                      <a:pt x="65" y="30"/>
                    </a:lnTo>
                    <a:lnTo>
                      <a:pt x="67" y="29"/>
                    </a:lnTo>
                    <a:lnTo>
                      <a:pt x="64" y="29"/>
                    </a:lnTo>
                    <a:lnTo>
                      <a:pt x="61" y="26"/>
                    </a:lnTo>
                    <a:lnTo>
                      <a:pt x="61" y="23"/>
                    </a:lnTo>
                    <a:lnTo>
                      <a:pt x="58" y="18"/>
                    </a:lnTo>
                    <a:lnTo>
                      <a:pt x="58" y="17"/>
                    </a:lnTo>
                    <a:lnTo>
                      <a:pt x="55" y="17"/>
                    </a:lnTo>
                    <a:lnTo>
                      <a:pt x="3" y="0"/>
                    </a:lnTo>
                    <a:lnTo>
                      <a:pt x="0" y="4"/>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12388" name="Freeform 100"/>
              <p:cNvSpPr>
                <a:spLocks/>
              </p:cNvSpPr>
              <p:nvPr/>
            </p:nvSpPr>
            <p:spPr bwMode="auto">
              <a:xfrm>
                <a:off x="604" y="202"/>
                <a:ext cx="42" cy="21"/>
              </a:xfrm>
              <a:custGeom>
                <a:avLst/>
                <a:gdLst/>
                <a:ahLst/>
                <a:cxnLst>
                  <a:cxn ang="0">
                    <a:pos x="0" y="2"/>
                  </a:cxn>
                  <a:cxn ang="0">
                    <a:pos x="8" y="6"/>
                  </a:cxn>
                  <a:cxn ang="0">
                    <a:pos x="10" y="10"/>
                  </a:cxn>
                  <a:cxn ang="0">
                    <a:pos x="16" y="18"/>
                  </a:cxn>
                  <a:cxn ang="0">
                    <a:pos x="17" y="20"/>
                  </a:cxn>
                  <a:cxn ang="0">
                    <a:pos x="24" y="18"/>
                  </a:cxn>
                  <a:cxn ang="0">
                    <a:pos x="30" y="18"/>
                  </a:cxn>
                  <a:cxn ang="0">
                    <a:pos x="34" y="18"/>
                  </a:cxn>
                  <a:cxn ang="0">
                    <a:pos x="41" y="18"/>
                  </a:cxn>
                  <a:cxn ang="0">
                    <a:pos x="41" y="16"/>
                  </a:cxn>
                  <a:cxn ang="0">
                    <a:pos x="39" y="16"/>
                  </a:cxn>
                  <a:cxn ang="0">
                    <a:pos x="32" y="16"/>
                  </a:cxn>
                  <a:cxn ang="0">
                    <a:pos x="25" y="16"/>
                  </a:cxn>
                  <a:cxn ang="0">
                    <a:pos x="18" y="18"/>
                  </a:cxn>
                  <a:cxn ang="0">
                    <a:pos x="16" y="12"/>
                  </a:cxn>
                  <a:cxn ang="0">
                    <a:pos x="13" y="9"/>
                  </a:cxn>
                  <a:cxn ang="0">
                    <a:pos x="10" y="6"/>
                  </a:cxn>
                  <a:cxn ang="0">
                    <a:pos x="7" y="3"/>
                  </a:cxn>
                  <a:cxn ang="0">
                    <a:pos x="0" y="0"/>
                  </a:cxn>
                  <a:cxn ang="0">
                    <a:pos x="0" y="2"/>
                  </a:cxn>
                </a:cxnLst>
                <a:rect l="0" t="0" r="r" b="b"/>
                <a:pathLst>
                  <a:path w="42" h="21">
                    <a:moveTo>
                      <a:pt x="0" y="2"/>
                    </a:moveTo>
                    <a:lnTo>
                      <a:pt x="8" y="6"/>
                    </a:lnTo>
                    <a:lnTo>
                      <a:pt x="10" y="10"/>
                    </a:lnTo>
                    <a:lnTo>
                      <a:pt x="16" y="18"/>
                    </a:lnTo>
                    <a:lnTo>
                      <a:pt x="17" y="20"/>
                    </a:lnTo>
                    <a:lnTo>
                      <a:pt x="24" y="18"/>
                    </a:lnTo>
                    <a:lnTo>
                      <a:pt x="30" y="18"/>
                    </a:lnTo>
                    <a:lnTo>
                      <a:pt x="34" y="18"/>
                    </a:lnTo>
                    <a:lnTo>
                      <a:pt x="41" y="18"/>
                    </a:lnTo>
                    <a:lnTo>
                      <a:pt x="41" y="16"/>
                    </a:lnTo>
                    <a:lnTo>
                      <a:pt x="39" y="16"/>
                    </a:lnTo>
                    <a:lnTo>
                      <a:pt x="32" y="16"/>
                    </a:lnTo>
                    <a:lnTo>
                      <a:pt x="25" y="16"/>
                    </a:lnTo>
                    <a:lnTo>
                      <a:pt x="18" y="18"/>
                    </a:lnTo>
                    <a:lnTo>
                      <a:pt x="16" y="12"/>
                    </a:lnTo>
                    <a:lnTo>
                      <a:pt x="13" y="9"/>
                    </a:lnTo>
                    <a:lnTo>
                      <a:pt x="10" y="6"/>
                    </a:lnTo>
                    <a:lnTo>
                      <a:pt x="7" y="3"/>
                    </a:lnTo>
                    <a:lnTo>
                      <a:pt x="0" y="0"/>
                    </a:lnTo>
                    <a:lnTo>
                      <a:pt x="0" y="2"/>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12389" name="Freeform 101"/>
              <p:cNvSpPr>
                <a:spLocks/>
              </p:cNvSpPr>
              <p:nvPr/>
            </p:nvSpPr>
            <p:spPr bwMode="auto">
              <a:xfrm>
                <a:off x="606" y="196"/>
                <a:ext cx="42" cy="22"/>
              </a:xfrm>
              <a:custGeom>
                <a:avLst/>
                <a:gdLst/>
                <a:ahLst/>
                <a:cxnLst>
                  <a:cxn ang="0">
                    <a:pos x="0" y="1"/>
                  </a:cxn>
                  <a:cxn ang="0">
                    <a:pos x="7" y="6"/>
                  </a:cxn>
                  <a:cxn ang="0">
                    <a:pos x="10" y="9"/>
                  </a:cxn>
                  <a:cxn ang="0">
                    <a:pos x="15" y="17"/>
                  </a:cxn>
                  <a:cxn ang="0">
                    <a:pos x="17" y="21"/>
                  </a:cxn>
                  <a:cxn ang="0">
                    <a:pos x="24" y="19"/>
                  </a:cxn>
                  <a:cxn ang="0">
                    <a:pos x="30" y="17"/>
                  </a:cxn>
                  <a:cxn ang="0">
                    <a:pos x="34" y="19"/>
                  </a:cxn>
                  <a:cxn ang="0">
                    <a:pos x="41" y="19"/>
                  </a:cxn>
                  <a:cxn ang="0">
                    <a:pos x="41" y="17"/>
                  </a:cxn>
                  <a:cxn ang="0">
                    <a:pos x="38" y="17"/>
                  </a:cxn>
                  <a:cxn ang="0">
                    <a:pos x="31" y="16"/>
                  </a:cxn>
                  <a:cxn ang="0">
                    <a:pos x="24" y="17"/>
                  </a:cxn>
                  <a:cxn ang="0">
                    <a:pos x="18" y="17"/>
                  </a:cxn>
                  <a:cxn ang="0">
                    <a:pos x="16" y="13"/>
                  </a:cxn>
                  <a:cxn ang="0">
                    <a:pos x="13" y="9"/>
                  </a:cxn>
                  <a:cxn ang="0">
                    <a:pos x="10" y="6"/>
                  </a:cxn>
                  <a:cxn ang="0">
                    <a:pos x="7" y="3"/>
                  </a:cxn>
                  <a:cxn ang="0">
                    <a:pos x="0" y="0"/>
                  </a:cxn>
                  <a:cxn ang="0">
                    <a:pos x="0" y="1"/>
                  </a:cxn>
                </a:cxnLst>
                <a:rect l="0" t="0" r="r" b="b"/>
                <a:pathLst>
                  <a:path w="42" h="22">
                    <a:moveTo>
                      <a:pt x="0" y="1"/>
                    </a:moveTo>
                    <a:lnTo>
                      <a:pt x="7" y="6"/>
                    </a:lnTo>
                    <a:lnTo>
                      <a:pt x="10" y="9"/>
                    </a:lnTo>
                    <a:lnTo>
                      <a:pt x="15" y="17"/>
                    </a:lnTo>
                    <a:lnTo>
                      <a:pt x="17" y="21"/>
                    </a:lnTo>
                    <a:lnTo>
                      <a:pt x="24" y="19"/>
                    </a:lnTo>
                    <a:lnTo>
                      <a:pt x="30" y="17"/>
                    </a:lnTo>
                    <a:lnTo>
                      <a:pt x="34" y="19"/>
                    </a:lnTo>
                    <a:lnTo>
                      <a:pt x="41" y="19"/>
                    </a:lnTo>
                    <a:lnTo>
                      <a:pt x="41" y="17"/>
                    </a:lnTo>
                    <a:lnTo>
                      <a:pt x="38" y="17"/>
                    </a:lnTo>
                    <a:lnTo>
                      <a:pt x="31" y="16"/>
                    </a:lnTo>
                    <a:lnTo>
                      <a:pt x="24" y="17"/>
                    </a:lnTo>
                    <a:lnTo>
                      <a:pt x="18" y="17"/>
                    </a:lnTo>
                    <a:lnTo>
                      <a:pt x="16" y="13"/>
                    </a:lnTo>
                    <a:lnTo>
                      <a:pt x="13" y="9"/>
                    </a:lnTo>
                    <a:lnTo>
                      <a:pt x="10" y="6"/>
                    </a:lnTo>
                    <a:lnTo>
                      <a:pt x="7" y="3"/>
                    </a:lnTo>
                    <a:lnTo>
                      <a:pt x="0" y="0"/>
                    </a:lnTo>
                    <a:lnTo>
                      <a:pt x="0" y="1"/>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390" name="Freeform 102"/>
              <p:cNvSpPr>
                <a:spLocks/>
              </p:cNvSpPr>
              <p:nvPr/>
            </p:nvSpPr>
            <p:spPr bwMode="auto">
              <a:xfrm>
                <a:off x="470" y="207"/>
                <a:ext cx="18" cy="44"/>
              </a:xfrm>
              <a:custGeom>
                <a:avLst/>
                <a:gdLst/>
                <a:ahLst/>
                <a:cxnLst>
                  <a:cxn ang="0">
                    <a:pos x="13" y="0"/>
                  </a:cxn>
                  <a:cxn ang="0">
                    <a:pos x="17" y="13"/>
                  </a:cxn>
                  <a:cxn ang="0">
                    <a:pos x="15" y="27"/>
                  </a:cxn>
                  <a:cxn ang="0">
                    <a:pos x="0" y="43"/>
                  </a:cxn>
                </a:cxnLst>
                <a:rect l="0" t="0" r="r" b="b"/>
                <a:pathLst>
                  <a:path w="18" h="44">
                    <a:moveTo>
                      <a:pt x="13" y="0"/>
                    </a:moveTo>
                    <a:lnTo>
                      <a:pt x="17" y="13"/>
                    </a:lnTo>
                    <a:lnTo>
                      <a:pt x="15" y="27"/>
                    </a:lnTo>
                    <a:lnTo>
                      <a:pt x="0" y="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91" name="Freeform 103"/>
              <p:cNvSpPr>
                <a:spLocks/>
              </p:cNvSpPr>
              <p:nvPr/>
            </p:nvSpPr>
            <p:spPr bwMode="auto">
              <a:xfrm>
                <a:off x="487" y="189"/>
                <a:ext cx="35" cy="17"/>
              </a:xfrm>
              <a:custGeom>
                <a:avLst/>
                <a:gdLst/>
                <a:ahLst/>
                <a:cxnLst>
                  <a:cxn ang="0">
                    <a:pos x="0" y="16"/>
                  </a:cxn>
                  <a:cxn ang="0">
                    <a:pos x="10" y="0"/>
                  </a:cxn>
                  <a:cxn ang="0">
                    <a:pos x="26" y="0"/>
                  </a:cxn>
                  <a:cxn ang="0">
                    <a:pos x="34" y="10"/>
                  </a:cxn>
                </a:cxnLst>
                <a:rect l="0" t="0" r="r" b="b"/>
                <a:pathLst>
                  <a:path w="35" h="17">
                    <a:moveTo>
                      <a:pt x="0" y="16"/>
                    </a:moveTo>
                    <a:lnTo>
                      <a:pt x="10" y="0"/>
                    </a:lnTo>
                    <a:lnTo>
                      <a:pt x="26" y="0"/>
                    </a:lnTo>
                    <a:lnTo>
                      <a:pt x="34"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392" name="Line 104"/>
              <p:cNvSpPr>
                <a:spLocks noChangeShapeType="1"/>
              </p:cNvSpPr>
              <p:nvPr/>
            </p:nvSpPr>
            <p:spPr bwMode="auto">
              <a:xfrm flipH="1">
                <a:off x="527" y="211"/>
                <a:ext cx="4" cy="1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93" name="Line 105"/>
              <p:cNvSpPr>
                <a:spLocks noChangeShapeType="1"/>
              </p:cNvSpPr>
              <p:nvPr/>
            </p:nvSpPr>
            <p:spPr bwMode="auto">
              <a:xfrm flipH="1">
                <a:off x="494" y="273"/>
                <a:ext cx="20"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394" name="Freeform 106"/>
              <p:cNvSpPr>
                <a:spLocks/>
              </p:cNvSpPr>
              <p:nvPr/>
            </p:nvSpPr>
            <p:spPr bwMode="auto">
              <a:xfrm>
                <a:off x="514" y="412"/>
                <a:ext cx="17" cy="43"/>
              </a:xfrm>
              <a:custGeom>
                <a:avLst/>
                <a:gdLst/>
                <a:ahLst/>
                <a:cxnLst>
                  <a:cxn ang="0">
                    <a:pos x="0" y="38"/>
                  </a:cxn>
                  <a:cxn ang="0">
                    <a:pos x="16" y="0"/>
                  </a:cxn>
                  <a:cxn ang="0">
                    <a:pos x="16" y="26"/>
                  </a:cxn>
                  <a:cxn ang="0">
                    <a:pos x="10" y="42"/>
                  </a:cxn>
                  <a:cxn ang="0">
                    <a:pos x="5" y="38"/>
                  </a:cxn>
                  <a:cxn ang="0">
                    <a:pos x="0" y="38"/>
                  </a:cxn>
                </a:cxnLst>
                <a:rect l="0" t="0" r="r" b="b"/>
                <a:pathLst>
                  <a:path w="17" h="43">
                    <a:moveTo>
                      <a:pt x="0" y="38"/>
                    </a:moveTo>
                    <a:lnTo>
                      <a:pt x="16" y="0"/>
                    </a:lnTo>
                    <a:lnTo>
                      <a:pt x="16" y="26"/>
                    </a:lnTo>
                    <a:lnTo>
                      <a:pt x="10" y="42"/>
                    </a:lnTo>
                    <a:lnTo>
                      <a:pt x="5" y="38"/>
                    </a:lnTo>
                    <a:lnTo>
                      <a:pt x="0" y="38"/>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95" name="Freeform 107"/>
              <p:cNvSpPr>
                <a:spLocks/>
              </p:cNvSpPr>
              <p:nvPr/>
            </p:nvSpPr>
            <p:spPr bwMode="auto">
              <a:xfrm>
                <a:off x="361" y="183"/>
                <a:ext cx="31" cy="30"/>
              </a:xfrm>
              <a:custGeom>
                <a:avLst/>
                <a:gdLst/>
                <a:ahLst/>
                <a:cxnLst>
                  <a:cxn ang="0">
                    <a:pos x="20" y="0"/>
                  </a:cxn>
                  <a:cxn ang="0">
                    <a:pos x="22" y="12"/>
                  </a:cxn>
                  <a:cxn ang="0">
                    <a:pos x="22" y="17"/>
                  </a:cxn>
                  <a:cxn ang="0">
                    <a:pos x="13" y="23"/>
                  </a:cxn>
                  <a:cxn ang="0">
                    <a:pos x="0" y="29"/>
                  </a:cxn>
                  <a:cxn ang="0">
                    <a:pos x="24" y="22"/>
                  </a:cxn>
                  <a:cxn ang="0">
                    <a:pos x="30" y="22"/>
                  </a:cxn>
                  <a:cxn ang="0">
                    <a:pos x="26" y="10"/>
                  </a:cxn>
                  <a:cxn ang="0">
                    <a:pos x="20" y="0"/>
                  </a:cxn>
                </a:cxnLst>
                <a:rect l="0" t="0" r="r" b="b"/>
                <a:pathLst>
                  <a:path w="31" h="30">
                    <a:moveTo>
                      <a:pt x="20" y="0"/>
                    </a:moveTo>
                    <a:lnTo>
                      <a:pt x="22" y="12"/>
                    </a:lnTo>
                    <a:lnTo>
                      <a:pt x="22" y="17"/>
                    </a:lnTo>
                    <a:lnTo>
                      <a:pt x="13" y="23"/>
                    </a:lnTo>
                    <a:lnTo>
                      <a:pt x="0" y="29"/>
                    </a:lnTo>
                    <a:lnTo>
                      <a:pt x="24" y="22"/>
                    </a:lnTo>
                    <a:lnTo>
                      <a:pt x="30" y="22"/>
                    </a:lnTo>
                    <a:lnTo>
                      <a:pt x="26" y="10"/>
                    </a:lnTo>
                    <a:lnTo>
                      <a:pt x="2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396" name="Freeform 108"/>
              <p:cNvSpPr>
                <a:spLocks/>
              </p:cNvSpPr>
              <p:nvPr/>
            </p:nvSpPr>
            <p:spPr bwMode="auto">
              <a:xfrm>
                <a:off x="591" y="318"/>
                <a:ext cx="57" cy="43"/>
              </a:xfrm>
              <a:custGeom>
                <a:avLst/>
                <a:gdLst/>
                <a:ahLst/>
                <a:cxnLst>
                  <a:cxn ang="0">
                    <a:pos x="31" y="0"/>
                  </a:cxn>
                  <a:cxn ang="0">
                    <a:pos x="36" y="0"/>
                  </a:cxn>
                  <a:cxn ang="0">
                    <a:pos x="35" y="5"/>
                  </a:cxn>
                  <a:cxn ang="0">
                    <a:pos x="35" y="13"/>
                  </a:cxn>
                  <a:cxn ang="0">
                    <a:pos x="37" y="18"/>
                  </a:cxn>
                  <a:cxn ang="0">
                    <a:pos x="41" y="27"/>
                  </a:cxn>
                  <a:cxn ang="0">
                    <a:pos x="47" y="31"/>
                  </a:cxn>
                  <a:cxn ang="0">
                    <a:pos x="52" y="34"/>
                  </a:cxn>
                  <a:cxn ang="0">
                    <a:pos x="56" y="36"/>
                  </a:cxn>
                  <a:cxn ang="0">
                    <a:pos x="47" y="36"/>
                  </a:cxn>
                  <a:cxn ang="0">
                    <a:pos x="40" y="31"/>
                  </a:cxn>
                  <a:cxn ang="0">
                    <a:pos x="31" y="27"/>
                  </a:cxn>
                  <a:cxn ang="0">
                    <a:pos x="25" y="27"/>
                  </a:cxn>
                  <a:cxn ang="0">
                    <a:pos x="20" y="29"/>
                  </a:cxn>
                  <a:cxn ang="0">
                    <a:pos x="12" y="33"/>
                  </a:cxn>
                  <a:cxn ang="0">
                    <a:pos x="5" y="42"/>
                  </a:cxn>
                  <a:cxn ang="0">
                    <a:pos x="0" y="42"/>
                  </a:cxn>
                  <a:cxn ang="0">
                    <a:pos x="10" y="31"/>
                  </a:cxn>
                  <a:cxn ang="0">
                    <a:pos x="18" y="23"/>
                  </a:cxn>
                  <a:cxn ang="0">
                    <a:pos x="26" y="11"/>
                  </a:cxn>
                  <a:cxn ang="0">
                    <a:pos x="29" y="3"/>
                  </a:cxn>
                  <a:cxn ang="0">
                    <a:pos x="31" y="0"/>
                  </a:cxn>
                </a:cxnLst>
                <a:rect l="0" t="0" r="r" b="b"/>
                <a:pathLst>
                  <a:path w="57" h="43">
                    <a:moveTo>
                      <a:pt x="31" y="0"/>
                    </a:moveTo>
                    <a:lnTo>
                      <a:pt x="36" y="0"/>
                    </a:lnTo>
                    <a:lnTo>
                      <a:pt x="35" y="5"/>
                    </a:lnTo>
                    <a:lnTo>
                      <a:pt x="35" y="13"/>
                    </a:lnTo>
                    <a:lnTo>
                      <a:pt x="37" y="18"/>
                    </a:lnTo>
                    <a:lnTo>
                      <a:pt x="41" y="27"/>
                    </a:lnTo>
                    <a:lnTo>
                      <a:pt x="47" y="31"/>
                    </a:lnTo>
                    <a:lnTo>
                      <a:pt x="52" y="34"/>
                    </a:lnTo>
                    <a:lnTo>
                      <a:pt x="56" y="36"/>
                    </a:lnTo>
                    <a:lnTo>
                      <a:pt x="47" y="36"/>
                    </a:lnTo>
                    <a:lnTo>
                      <a:pt x="40" y="31"/>
                    </a:lnTo>
                    <a:lnTo>
                      <a:pt x="31" y="27"/>
                    </a:lnTo>
                    <a:lnTo>
                      <a:pt x="25" y="27"/>
                    </a:lnTo>
                    <a:lnTo>
                      <a:pt x="20" y="29"/>
                    </a:lnTo>
                    <a:lnTo>
                      <a:pt x="12" y="33"/>
                    </a:lnTo>
                    <a:lnTo>
                      <a:pt x="5" y="42"/>
                    </a:lnTo>
                    <a:lnTo>
                      <a:pt x="0" y="42"/>
                    </a:lnTo>
                    <a:lnTo>
                      <a:pt x="10" y="31"/>
                    </a:lnTo>
                    <a:lnTo>
                      <a:pt x="18" y="23"/>
                    </a:lnTo>
                    <a:lnTo>
                      <a:pt x="26" y="11"/>
                    </a:lnTo>
                    <a:lnTo>
                      <a:pt x="29" y="3"/>
                    </a:lnTo>
                    <a:lnTo>
                      <a:pt x="31"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97" name="Freeform 109"/>
              <p:cNvSpPr>
                <a:spLocks/>
              </p:cNvSpPr>
              <p:nvPr/>
            </p:nvSpPr>
            <p:spPr bwMode="auto">
              <a:xfrm>
                <a:off x="574" y="359"/>
                <a:ext cx="27" cy="22"/>
              </a:xfrm>
              <a:custGeom>
                <a:avLst/>
                <a:gdLst/>
                <a:ahLst/>
                <a:cxnLst>
                  <a:cxn ang="0">
                    <a:pos x="26" y="0"/>
                  </a:cxn>
                  <a:cxn ang="0">
                    <a:pos x="13" y="19"/>
                  </a:cxn>
                  <a:cxn ang="0">
                    <a:pos x="0" y="21"/>
                  </a:cxn>
                  <a:cxn ang="0">
                    <a:pos x="7" y="11"/>
                  </a:cxn>
                  <a:cxn ang="0">
                    <a:pos x="17" y="0"/>
                  </a:cxn>
                  <a:cxn ang="0">
                    <a:pos x="26" y="0"/>
                  </a:cxn>
                </a:cxnLst>
                <a:rect l="0" t="0" r="r" b="b"/>
                <a:pathLst>
                  <a:path w="27" h="22">
                    <a:moveTo>
                      <a:pt x="26" y="0"/>
                    </a:moveTo>
                    <a:lnTo>
                      <a:pt x="13" y="19"/>
                    </a:lnTo>
                    <a:lnTo>
                      <a:pt x="0" y="21"/>
                    </a:lnTo>
                    <a:lnTo>
                      <a:pt x="7" y="11"/>
                    </a:lnTo>
                    <a:lnTo>
                      <a:pt x="17" y="0"/>
                    </a:lnTo>
                    <a:lnTo>
                      <a:pt x="26"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98" name="Freeform 110"/>
              <p:cNvSpPr>
                <a:spLocks/>
              </p:cNvSpPr>
              <p:nvPr/>
            </p:nvSpPr>
            <p:spPr bwMode="auto">
              <a:xfrm>
                <a:off x="573" y="380"/>
                <a:ext cx="32" cy="111"/>
              </a:xfrm>
              <a:custGeom>
                <a:avLst/>
                <a:gdLst/>
                <a:ahLst/>
                <a:cxnLst>
                  <a:cxn ang="0">
                    <a:pos x="0" y="2"/>
                  </a:cxn>
                  <a:cxn ang="0">
                    <a:pos x="0" y="38"/>
                  </a:cxn>
                  <a:cxn ang="0">
                    <a:pos x="0" y="79"/>
                  </a:cxn>
                  <a:cxn ang="0">
                    <a:pos x="3" y="91"/>
                  </a:cxn>
                  <a:cxn ang="0">
                    <a:pos x="7" y="99"/>
                  </a:cxn>
                  <a:cxn ang="0">
                    <a:pos x="20" y="110"/>
                  </a:cxn>
                  <a:cxn ang="0">
                    <a:pos x="31" y="107"/>
                  </a:cxn>
                  <a:cxn ang="0">
                    <a:pos x="16" y="95"/>
                  </a:cxn>
                  <a:cxn ang="0">
                    <a:pos x="13" y="84"/>
                  </a:cxn>
                  <a:cxn ang="0">
                    <a:pos x="12" y="61"/>
                  </a:cxn>
                  <a:cxn ang="0">
                    <a:pos x="11" y="34"/>
                  </a:cxn>
                  <a:cxn ang="0">
                    <a:pos x="11" y="17"/>
                  </a:cxn>
                  <a:cxn ang="0">
                    <a:pos x="13" y="0"/>
                  </a:cxn>
                  <a:cxn ang="0">
                    <a:pos x="0" y="2"/>
                  </a:cxn>
                </a:cxnLst>
                <a:rect l="0" t="0" r="r" b="b"/>
                <a:pathLst>
                  <a:path w="32" h="111">
                    <a:moveTo>
                      <a:pt x="0" y="2"/>
                    </a:moveTo>
                    <a:lnTo>
                      <a:pt x="0" y="38"/>
                    </a:lnTo>
                    <a:lnTo>
                      <a:pt x="0" y="79"/>
                    </a:lnTo>
                    <a:lnTo>
                      <a:pt x="3" y="91"/>
                    </a:lnTo>
                    <a:lnTo>
                      <a:pt x="7" y="99"/>
                    </a:lnTo>
                    <a:lnTo>
                      <a:pt x="20" y="110"/>
                    </a:lnTo>
                    <a:lnTo>
                      <a:pt x="31" y="107"/>
                    </a:lnTo>
                    <a:lnTo>
                      <a:pt x="16" y="95"/>
                    </a:lnTo>
                    <a:lnTo>
                      <a:pt x="13" y="84"/>
                    </a:lnTo>
                    <a:lnTo>
                      <a:pt x="12" y="61"/>
                    </a:lnTo>
                    <a:lnTo>
                      <a:pt x="11" y="34"/>
                    </a:lnTo>
                    <a:lnTo>
                      <a:pt x="11" y="17"/>
                    </a:lnTo>
                    <a:lnTo>
                      <a:pt x="13" y="0"/>
                    </a:lnTo>
                    <a:lnTo>
                      <a:pt x="0" y="2"/>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12399" name="Freeform 111"/>
              <p:cNvSpPr>
                <a:spLocks/>
              </p:cNvSpPr>
              <p:nvPr/>
            </p:nvSpPr>
            <p:spPr bwMode="auto">
              <a:xfrm>
                <a:off x="596" y="343"/>
                <a:ext cx="42" cy="42"/>
              </a:xfrm>
              <a:custGeom>
                <a:avLst/>
                <a:gdLst/>
                <a:ahLst/>
                <a:cxnLst>
                  <a:cxn ang="0">
                    <a:pos x="41" y="20"/>
                  </a:cxn>
                  <a:cxn ang="0">
                    <a:pos x="39" y="13"/>
                  </a:cxn>
                  <a:cxn ang="0">
                    <a:pos x="36" y="5"/>
                  </a:cxn>
                  <a:cxn ang="0">
                    <a:pos x="28" y="1"/>
                  </a:cxn>
                  <a:cxn ang="0">
                    <a:pos x="21" y="0"/>
                  </a:cxn>
                  <a:cxn ang="0">
                    <a:pos x="12" y="1"/>
                  </a:cxn>
                  <a:cxn ang="0">
                    <a:pos x="6" y="5"/>
                  </a:cxn>
                  <a:cxn ang="0">
                    <a:pos x="1" y="13"/>
                  </a:cxn>
                  <a:cxn ang="0">
                    <a:pos x="0" y="20"/>
                  </a:cxn>
                  <a:cxn ang="0">
                    <a:pos x="1" y="28"/>
                  </a:cxn>
                  <a:cxn ang="0">
                    <a:pos x="6" y="35"/>
                  </a:cxn>
                  <a:cxn ang="0">
                    <a:pos x="12" y="39"/>
                  </a:cxn>
                  <a:cxn ang="0">
                    <a:pos x="21" y="41"/>
                  </a:cxn>
                  <a:cxn ang="0">
                    <a:pos x="28" y="39"/>
                  </a:cxn>
                  <a:cxn ang="0">
                    <a:pos x="36" y="35"/>
                  </a:cxn>
                  <a:cxn ang="0">
                    <a:pos x="39" y="28"/>
                  </a:cxn>
                  <a:cxn ang="0">
                    <a:pos x="41" y="20"/>
                  </a:cxn>
                </a:cxnLst>
                <a:rect l="0" t="0" r="r" b="b"/>
                <a:pathLst>
                  <a:path w="42" h="42">
                    <a:moveTo>
                      <a:pt x="41" y="20"/>
                    </a:moveTo>
                    <a:lnTo>
                      <a:pt x="39" y="13"/>
                    </a:lnTo>
                    <a:lnTo>
                      <a:pt x="36" y="5"/>
                    </a:lnTo>
                    <a:lnTo>
                      <a:pt x="28" y="1"/>
                    </a:lnTo>
                    <a:lnTo>
                      <a:pt x="21" y="0"/>
                    </a:lnTo>
                    <a:lnTo>
                      <a:pt x="12" y="1"/>
                    </a:lnTo>
                    <a:lnTo>
                      <a:pt x="6" y="5"/>
                    </a:lnTo>
                    <a:lnTo>
                      <a:pt x="1" y="13"/>
                    </a:lnTo>
                    <a:lnTo>
                      <a:pt x="0" y="20"/>
                    </a:lnTo>
                    <a:lnTo>
                      <a:pt x="1" y="28"/>
                    </a:lnTo>
                    <a:lnTo>
                      <a:pt x="6" y="35"/>
                    </a:lnTo>
                    <a:lnTo>
                      <a:pt x="12" y="39"/>
                    </a:lnTo>
                    <a:lnTo>
                      <a:pt x="21" y="41"/>
                    </a:lnTo>
                    <a:lnTo>
                      <a:pt x="28" y="39"/>
                    </a:lnTo>
                    <a:lnTo>
                      <a:pt x="36" y="35"/>
                    </a:lnTo>
                    <a:lnTo>
                      <a:pt x="39" y="28"/>
                    </a:lnTo>
                    <a:lnTo>
                      <a:pt x="41" y="20"/>
                    </a:lnTo>
                  </a:path>
                </a:pathLst>
              </a:custGeom>
              <a:solidFill>
                <a:srgbClr val="CFAF80"/>
              </a:solidFill>
              <a:ln w="9525" cap="rnd">
                <a:noFill/>
                <a:round/>
                <a:headEnd/>
                <a:tailEnd/>
              </a:ln>
              <a:effectLst/>
            </p:spPr>
            <p:txBody>
              <a:bodyPr/>
              <a:lstStyle/>
              <a:p>
                <a:endParaRPr lang="en-US"/>
              </a:p>
            </p:txBody>
          </p:sp>
          <p:sp>
            <p:nvSpPr>
              <p:cNvPr id="12400" name="Rectangle 112"/>
              <p:cNvSpPr>
                <a:spLocks noChangeArrowheads="1"/>
              </p:cNvSpPr>
              <p:nvPr/>
            </p:nvSpPr>
            <p:spPr bwMode="auto">
              <a:xfrm>
                <a:off x="597" y="343"/>
                <a:ext cx="12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U.S.</a:t>
                </a:r>
              </a:p>
            </p:txBody>
          </p:sp>
          <p:sp>
            <p:nvSpPr>
              <p:cNvPr id="12401" name="Freeform 113"/>
              <p:cNvSpPr>
                <a:spLocks/>
              </p:cNvSpPr>
              <p:nvPr/>
            </p:nvSpPr>
            <p:spPr bwMode="auto">
              <a:xfrm>
                <a:off x="317" y="301"/>
                <a:ext cx="17" cy="17"/>
              </a:xfrm>
              <a:custGeom>
                <a:avLst/>
                <a:gdLst/>
                <a:ahLst/>
                <a:cxnLst>
                  <a:cxn ang="0">
                    <a:pos x="0" y="16"/>
                  </a:cxn>
                  <a:cxn ang="0">
                    <a:pos x="8" y="2"/>
                  </a:cxn>
                  <a:cxn ang="0">
                    <a:pos x="16" y="0"/>
                  </a:cxn>
                </a:cxnLst>
                <a:rect l="0" t="0" r="r" b="b"/>
                <a:pathLst>
                  <a:path w="17" h="17">
                    <a:moveTo>
                      <a:pt x="0" y="16"/>
                    </a:moveTo>
                    <a:lnTo>
                      <a:pt x="8" y="2"/>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02" name="Freeform 114"/>
              <p:cNvSpPr>
                <a:spLocks/>
              </p:cNvSpPr>
              <p:nvPr/>
            </p:nvSpPr>
            <p:spPr bwMode="auto">
              <a:xfrm>
                <a:off x="372" y="403"/>
                <a:ext cx="17" cy="27"/>
              </a:xfrm>
              <a:custGeom>
                <a:avLst/>
                <a:gdLst/>
                <a:ahLst/>
                <a:cxnLst>
                  <a:cxn ang="0">
                    <a:pos x="0" y="18"/>
                  </a:cxn>
                  <a:cxn ang="0">
                    <a:pos x="13" y="0"/>
                  </a:cxn>
                  <a:cxn ang="0">
                    <a:pos x="12" y="6"/>
                  </a:cxn>
                  <a:cxn ang="0">
                    <a:pos x="16" y="13"/>
                  </a:cxn>
                  <a:cxn ang="0">
                    <a:pos x="10" y="26"/>
                  </a:cxn>
                </a:cxnLst>
                <a:rect l="0" t="0" r="r" b="b"/>
                <a:pathLst>
                  <a:path w="17" h="27">
                    <a:moveTo>
                      <a:pt x="0" y="18"/>
                    </a:moveTo>
                    <a:lnTo>
                      <a:pt x="13" y="0"/>
                    </a:lnTo>
                    <a:lnTo>
                      <a:pt x="12" y="6"/>
                    </a:lnTo>
                    <a:lnTo>
                      <a:pt x="16" y="13"/>
                    </a:lnTo>
                    <a:lnTo>
                      <a:pt x="1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03" name="Line 115"/>
              <p:cNvSpPr>
                <a:spLocks noChangeShapeType="1"/>
              </p:cNvSpPr>
              <p:nvPr/>
            </p:nvSpPr>
            <p:spPr bwMode="auto">
              <a:xfrm flipV="1">
                <a:off x="610" y="556"/>
                <a:ext cx="5" cy="2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404" name="Line 116"/>
              <p:cNvSpPr>
                <a:spLocks noChangeShapeType="1"/>
              </p:cNvSpPr>
              <p:nvPr/>
            </p:nvSpPr>
            <p:spPr bwMode="auto">
              <a:xfrm>
                <a:off x="627" y="544"/>
                <a:ext cx="1" cy="1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405" name="Line 117"/>
              <p:cNvSpPr>
                <a:spLocks noChangeShapeType="1"/>
              </p:cNvSpPr>
              <p:nvPr/>
            </p:nvSpPr>
            <p:spPr bwMode="auto">
              <a:xfrm flipV="1">
                <a:off x="384" y="589"/>
                <a:ext cx="0" cy="1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406" name="Freeform 118"/>
              <p:cNvSpPr>
                <a:spLocks/>
              </p:cNvSpPr>
              <p:nvPr/>
            </p:nvSpPr>
            <p:spPr bwMode="auto">
              <a:xfrm>
                <a:off x="639" y="273"/>
                <a:ext cx="17" cy="33"/>
              </a:xfrm>
              <a:custGeom>
                <a:avLst/>
                <a:gdLst/>
                <a:ahLst/>
                <a:cxnLst>
                  <a:cxn ang="0">
                    <a:pos x="12" y="0"/>
                  </a:cxn>
                  <a:cxn ang="0">
                    <a:pos x="16" y="5"/>
                  </a:cxn>
                  <a:cxn ang="0">
                    <a:pos x="16" y="16"/>
                  </a:cxn>
                  <a:cxn ang="0">
                    <a:pos x="8" y="26"/>
                  </a:cxn>
                  <a:cxn ang="0">
                    <a:pos x="0" y="32"/>
                  </a:cxn>
                </a:cxnLst>
                <a:rect l="0" t="0" r="r" b="b"/>
                <a:pathLst>
                  <a:path w="17" h="33">
                    <a:moveTo>
                      <a:pt x="12" y="0"/>
                    </a:moveTo>
                    <a:lnTo>
                      <a:pt x="16" y="5"/>
                    </a:lnTo>
                    <a:lnTo>
                      <a:pt x="16" y="16"/>
                    </a:lnTo>
                    <a:lnTo>
                      <a:pt x="8" y="26"/>
                    </a:lnTo>
                    <a:lnTo>
                      <a:pt x="0" y="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07" name="Line 119"/>
              <p:cNvSpPr>
                <a:spLocks noChangeShapeType="1"/>
              </p:cNvSpPr>
              <p:nvPr/>
            </p:nvSpPr>
            <p:spPr bwMode="auto">
              <a:xfrm>
                <a:off x="689" y="391"/>
                <a:ext cx="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408" name="Line 120"/>
              <p:cNvSpPr>
                <a:spLocks noChangeShapeType="1"/>
              </p:cNvSpPr>
              <p:nvPr/>
            </p:nvSpPr>
            <p:spPr bwMode="auto">
              <a:xfrm>
                <a:off x="593" y="399"/>
                <a:ext cx="4"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409" name="Freeform 121"/>
              <p:cNvSpPr>
                <a:spLocks/>
              </p:cNvSpPr>
              <p:nvPr/>
            </p:nvSpPr>
            <p:spPr bwMode="auto">
              <a:xfrm>
                <a:off x="546" y="303"/>
                <a:ext cx="50" cy="102"/>
              </a:xfrm>
              <a:custGeom>
                <a:avLst/>
                <a:gdLst/>
                <a:ahLst/>
                <a:cxnLst>
                  <a:cxn ang="0">
                    <a:pos x="44" y="0"/>
                  </a:cxn>
                  <a:cxn ang="0">
                    <a:pos x="40" y="11"/>
                  </a:cxn>
                  <a:cxn ang="0">
                    <a:pos x="21" y="31"/>
                  </a:cxn>
                  <a:cxn ang="0">
                    <a:pos x="11" y="47"/>
                  </a:cxn>
                  <a:cxn ang="0">
                    <a:pos x="8" y="56"/>
                  </a:cxn>
                  <a:cxn ang="0">
                    <a:pos x="4" y="76"/>
                  </a:cxn>
                  <a:cxn ang="0">
                    <a:pos x="0" y="97"/>
                  </a:cxn>
                  <a:cxn ang="0">
                    <a:pos x="5" y="101"/>
                  </a:cxn>
                  <a:cxn ang="0">
                    <a:pos x="13" y="53"/>
                  </a:cxn>
                  <a:cxn ang="0">
                    <a:pos x="16" y="48"/>
                  </a:cxn>
                  <a:cxn ang="0">
                    <a:pos x="25" y="37"/>
                  </a:cxn>
                  <a:cxn ang="0">
                    <a:pos x="38" y="22"/>
                  </a:cxn>
                  <a:cxn ang="0">
                    <a:pos x="44" y="16"/>
                  </a:cxn>
                  <a:cxn ang="0">
                    <a:pos x="46" y="11"/>
                  </a:cxn>
                  <a:cxn ang="0">
                    <a:pos x="49" y="0"/>
                  </a:cxn>
                  <a:cxn ang="0">
                    <a:pos x="44" y="0"/>
                  </a:cxn>
                </a:cxnLst>
                <a:rect l="0" t="0" r="r" b="b"/>
                <a:pathLst>
                  <a:path w="50" h="102">
                    <a:moveTo>
                      <a:pt x="44" y="0"/>
                    </a:moveTo>
                    <a:lnTo>
                      <a:pt x="40" y="11"/>
                    </a:lnTo>
                    <a:lnTo>
                      <a:pt x="21" y="31"/>
                    </a:lnTo>
                    <a:lnTo>
                      <a:pt x="11" y="47"/>
                    </a:lnTo>
                    <a:lnTo>
                      <a:pt x="8" y="56"/>
                    </a:lnTo>
                    <a:lnTo>
                      <a:pt x="4" y="76"/>
                    </a:lnTo>
                    <a:lnTo>
                      <a:pt x="0" y="97"/>
                    </a:lnTo>
                    <a:lnTo>
                      <a:pt x="5" y="101"/>
                    </a:lnTo>
                    <a:lnTo>
                      <a:pt x="13" y="53"/>
                    </a:lnTo>
                    <a:lnTo>
                      <a:pt x="16" y="48"/>
                    </a:lnTo>
                    <a:lnTo>
                      <a:pt x="25" y="37"/>
                    </a:lnTo>
                    <a:lnTo>
                      <a:pt x="38" y="22"/>
                    </a:lnTo>
                    <a:lnTo>
                      <a:pt x="44" y="16"/>
                    </a:lnTo>
                    <a:lnTo>
                      <a:pt x="46" y="11"/>
                    </a:lnTo>
                    <a:lnTo>
                      <a:pt x="49" y="0"/>
                    </a:lnTo>
                    <a:lnTo>
                      <a:pt x="44"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410" name="Freeform 122"/>
              <p:cNvSpPr>
                <a:spLocks/>
              </p:cNvSpPr>
              <p:nvPr/>
            </p:nvSpPr>
            <p:spPr bwMode="auto">
              <a:xfrm>
                <a:off x="520" y="485"/>
                <a:ext cx="17" cy="19"/>
              </a:xfrm>
              <a:custGeom>
                <a:avLst/>
                <a:gdLst/>
                <a:ahLst/>
                <a:cxnLst>
                  <a:cxn ang="0">
                    <a:pos x="0" y="0"/>
                  </a:cxn>
                  <a:cxn ang="0">
                    <a:pos x="8" y="7"/>
                  </a:cxn>
                  <a:cxn ang="0">
                    <a:pos x="16" y="18"/>
                  </a:cxn>
                </a:cxnLst>
                <a:rect l="0" t="0" r="r" b="b"/>
                <a:pathLst>
                  <a:path w="17" h="19">
                    <a:moveTo>
                      <a:pt x="0" y="0"/>
                    </a:moveTo>
                    <a:lnTo>
                      <a:pt x="8" y="7"/>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11" name="Freeform 123"/>
              <p:cNvSpPr>
                <a:spLocks/>
              </p:cNvSpPr>
              <p:nvPr/>
            </p:nvSpPr>
            <p:spPr bwMode="auto">
              <a:xfrm>
                <a:off x="529" y="499"/>
                <a:ext cx="28" cy="17"/>
              </a:xfrm>
              <a:custGeom>
                <a:avLst/>
                <a:gdLst/>
                <a:ahLst/>
                <a:cxnLst>
                  <a:cxn ang="0">
                    <a:pos x="0" y="0"/>
                  </a:cxn>
                  <a:cxn ang="0">
                    <a:pos x="20" y="13"/>
                  </a:cxn>
                  <a:cxn ang="0">
                    <a:pos x="27" y="16"/>
                  </a:cxn>
                </a:cxnLst>
                <a:rect l="0" t="0" r="r" b="b"/>
                <a:pathLst>
                  <a:path w="28" h="17">
                    <a:moveTo>
                      <a:pt x="0" y="0"/>
                    </a:moveTo>
                    <a:lnTo>
                      <a:pt x="20" y="13"/>
                    </a:lnTo>
                    <a:lnTo>
                      <a:pt x="27"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12" name="Freeform 124"/>
              <p:cNvSpPr>
                <a:spLocks/>
              </p:cNvSpPr>
              <p:nvPr/>
            </p:nvSpPr>
            <p:spPr bwMode="auto">
              <a:xfrm>
                <a:off x="580" y="115"/>
                <a:ext cx="21" cy="17"/>
              </a:xfrm>
              <a:custGeom>
                <a:avLst/>
                <a:gdLst/>
                <a:ahLst/>
                <a:cxnLst>
                  <a:cxn ang="0">
                    <a:pos x="0" y="0"/>
                  </a:cxn>
                  <a:cxn ang="0">
                    <a:pos x="13" y="2"/>
                  </a:cxn>
                  <a:cxn ang="0">
                    <a:pos x="20" y="16"/>
                  </a:cxn>
                </a:cxnLst>
                <a:rect l="0" t="0" r="r" b="b"/>
                <a:pathLst>
                  <a:path w="21" h="17">
                    <a:moveTo>
                      <a:pt x="0" y="0"/>
                    </a:moveTo>
                    <a:lnTo>
                      <a:pt x="13" y="2"/>
                    </a:lnTo>
                    <a:lnTo>
                      <a:pt x="2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13" name="Freeform 125"/>
              <p:cNvSpPr>
                <a:spLocks/>
              </p:cNvSpPr>
              <p:nvPr/>
            </p:nvSpPr>
            <p:spPr bwMode="auto">
              <a:xfrm>
                <a:off x="747" y="423"/>
                <a:ext cx="59" cy="90"/>
              </a:xfrm>
              <a:custGeom>
                <a:avLst/>
                <a:gdLst/>
                <a:ahLst/>
                <a:cxnLst>
                  <a:cxn ang="0">
                    <a:pos x="0" y="89"/>
                  </a:cxn>
                  <a:cxn ang="0">
                    <a:pos x="3" y="75"/>
                  </a:cxn>
                  <a:cxn ang="0">
                    <a:pos x="7" y="66"/>
                  </a:cxn>
                  <a:cxn ang="0">
                    <a:pos x="38" y="32"/>
                  </a:cxn>
                  <a:cxn ang="0">
                    <a:pos x="49" y="17"/>
                  </a:cxn>
                  <a:cxn ang="0">
                    <a:pos x="58" y="0"/>
                  </a:cxn>
                </a:cxnLst>
                <a:rect l="0" t="0" r="r" b="b"/>
                <a:pathLst>
                  <a:path w="59" h="90">
                    <a:moveTo>
                      <a:pt x="0" y="89"/>
                    </a:moveTo>
                    <a:lnTo>
                      <a:pt x="3" y="75"/>
                    </a:lnTo>
                    <a:lnTo>
                      <a:pt x="7" y="66"/>
                    </a:lnTo>
                    <a:lnTo>
                      <a:pt x="38" y="32"/>
                    </a:lnTo>
                    <a:lnTo>
                      <a:pt x="49" y="17"/>
                    </a:lnTo>
                    <a:lnTo>
                      <a:pt x="5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14" name="Freeform 126"/>
              <p:cNvSpPr>
                <a:spLocks/>
              </p:cNvSpPr>
              <p:nvPr/>
            </p:nvSpPr>
            <p:spPr bwMode="auto">
              <a:xfrm>
                <a:off x="554" y="505"/>
                <a:ext cx="17" cy="17"/>
              </a:xfrm>
              <a:custGeom>
                <a:avLst/>
                <a:gdLst/>
                <a:ahLst/>
                <a:cxnLst>
                  <a:cxn ang="0">
                    <a:pos x="16" y="8"/>
                  </a:cxn>
                  <a:cxn ang="0">
                    <a:pos x="12" y="1"/>
                  </a:cxn>
                  <a:cxn ang="0">
                    <a:pos x="8" y="0"/>
                  </a:cxn>
                  <a:cxn ang="0">
                    <a:pos x="1" y="1"/>
                  </a:cxn>
                  <a:cxn ang="0">
                    <a:pos x="0" y="8"/>
                  </a:cxn>
                  <a:cxn ang="0">
                    <a:pos x="1" y="12"/>
                  </a:cxn>
                  <a:cxn ang="0">
                    <a:pos x="8" y="16"/>
                  </a:cxn>
                  <a:cxn ang="0">
                    <a:pos x="12" y="12"/>
                  </a:cxn>
                  <a:cxn ang="0">
                    <a:pos x="16" y="8"/>
                  </a:cxn>
                </a:cxnLst>
                <a:rect l="0" t="0" r="r" b="b"/>
                <a:pathLst>
                  <a:path w="17" h="17">
                    <a:moveTo>
                      <a:pt x="16" y="8"/>
                    </a:moveTo>
                    <a:lnTo>
                      <a:pt x="12" y="1"/>
                    </a:lnTo>
                    <a:lnTo>
                      <a:pt x="8" y="0"/>
                    </a:lnTo>
                    <a:lnTo>
                      <a:pt x="1" y="1"/>
                    </a:lnTo>
                    <a:lnTo>
                      <a:pt x="0" y="8"/>
                    </a:lnTo>
                    <a:lnTo>
                      <a:pt x="1" y="12"/>
                    </a:lnTo>
                    <a:lnTo>
                      <a:pt x="8" y="16"/>
                    </a:lnTo>
                    <a:lnTo>
                      <a:pt x="12" y="12"/>
                    </a:lnTo>
                    <a:lnTo>
                      <a:pt x="16" y="8"/>
                    </a:lnTo>
                  </a:path>
                </a:pathLst>
              </a:custGeom>
              <a:solidFill>
                <a:srgbClr val="000054"/>
              </a:solidFill>
              <a:ln w="9525" cap="rnd">
                <a:noFill/>
                <a:round/>
                <a:headEnd/>
                <a:tailEnd/>
              </a:ln>
              <a:effectLst/>
            </p:spPr>
            <p:txBody>
              <a:bodyPr/>
              <a:lstStyle/>
              <a:p>
                <a:endParaRPr lang="en-US"/>
              </a:p>
            </p:txBody>
          </p:sp>
          <p:sp>
            <p:nvSpPr>
              <p:cNvPr id="12415" name="Freeform 127"/>
              <p:cNvSpPr>
                <a:spLocks/>
              </p:cNvSpPr>
              <p:nvPr/>
            </p:nvSpPr>
            <p:spPr bwMode="auto">
              <a:xfrm>
                <a:off x="499" y="136"/>
                <a:ext cx="17" cy="21"/>
              </a:xfrm>
              <a:custGeom>
                <a:avLst/>
                <a:gdLst/>
                <a:ahLst/>
                <a:cxnLst>
                  <a:cxn ang="0">
                    <a:pos x="0" y="0"/>
                  </a:cxn>
                  <a:cxn ang="0">
                    <a:pos x="0" y="11"/>
                  </a:cxn>
                  <a:cxn ang="0">
                    <a:pos x="16" y="20"/>
                  </a:cxn>
                </a:cxnLst>
                <a:rect l="0" t="0" r="r" b="b"/>
                <a:pathLst>
                  <a:path w="17" h="21">
                    <a:moveTo>
                      <a:pt x="0" y="0"/>
                    </a:moveTo>
                    <a:lnTo>
                      <a:pt x="0" y="11"/>
                    </a:lnTo>
                    <a:lnTo>
                      <a:pt x="16"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2416" name="Line 128"/>
              <p:cNvSpPr>
                <a:spLocks noChangeShapeType="1"/>
              </p:cNvSpPr>
              <p:nvPr/>
            </p:nvSpPr>
            <p:spPr bwMode="auto">
              <a:xfrm>
                <a:off x="512" y="147"/>
                <a:ext cx="0" cy="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2417" name="Freeform 129"/>
              <p:cNvSpPr>
                <a:spLocks/>
              </p:cNvSpPr>
              <p:nvPr/>
            </p:nvSpPr>
            <p:spPr bwMode="auto">
              <a:xfrm>
                <a:off x="314" y="268"/>
                <a:ext cx="17" cy="17"/>
              </a:xfrm>
              <a:custGeom>
                <a:avLst/>
                <a:gdLst/>
                <a:ahLst/>
                <a:cxnLst>
                  <a:cxn ang="0">
                    <a:pos x="0" y="13"/>
                  </a:cxn>
                  <a:cxn ang="0">
                    <a:pos x="8" y="6"/>
                  </a:cxn>
                  <a:cxn ang="0">
                    <a:pos x="16" y="0"/>
                  </a:cxn>
                  <a:cxn ang="0">
                    <a:pos x="12" y="10"/>
                  </a:cxn>
                  <a:cxn ang="0">
                    <a:pos x="0" y="16"/>
                  </a:cxn>
                  <a:cxn ang="0">
                    <a:pos x="0" y="13"/>
                  </a:cxn>
                </a:cxnLst>
                <a:rect l="0" t="0" r="r" b="b"/>
                <a:pathLst>
                  <a:path w="17" h="17">
                    <a:moveTo>
                      <a:pt x="0" y="13"/>
                    </a:moveTo>
                    <a:lnTo>
                      <a:pt x="8" y="6"/>
                    </a:lnTo>
                    <a:lnTo>
                      <a:pt x="16" y="0"/>
                    </a:lnTo>
                    <a:lnTo>
                      <a:pt x="12" y="10"/>
                    </a:lnTo>
                    <a:lnTo>
                      <a:pt x="0" y="16"/>
                    </a:lnTo>
                    <a:lnTo>
                      <a:pt x="0" y="1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2418" name="Freeform 130"/>
              <p:cNvSpPr>
                <a:spLocks/>
              </p:cNvSpPr>
              <p:nvPr/>
            </p:nvSpPr>
            <p:spPr bwMode="auto">
              <a:xfrm>
                <a:off x="604" y="139"/>
                <a:ext cx="17" cy="17"/>
              </a:xfrm>
              <a:custGeom>
                <a:avLst/>
                <a:gdLst/>
                <a:ahLst/>
                <a:cxnLst>
                  <a:cxn ang="0">
                    <a:pos x="8" y="0"/>
                  </a:cxn>
                  <a:cxn ang="0">
                    <a:pos x="12" y="1"/>
                  </a:cxn>
                  <a:cxn ang="0">
                    <a:pos x="10" y="10"/>
                  </a:cxn>
                  <a:cxn ang="0">
                    <a:pos x="7" y="14"/>
                  </a:cxn>
                  <a:cxn ang="0">
                    <a:pos x="0" y="16"/>
                  </a:cxn>
                  <a:cxn ang="0">
                    <a:pos x="10" y="16"/>
                  </a:cxn>
                  <a:cxn ang="0">
                    <a:pos x="14" y="10"/>
                  </a:cxn>
                  <a:cxn ang="0">
                    <a:pos x="16" y="1"/>
                  </a:cxn>
                  <a:cxn ang="0">
                    <a:pos x="12" y="0"/>
                  </a:cxn>
                  <a:cxn ang="0">
                    <a:pos x="8" y="0"/>
                  </a:cxn>
                </a:cxnLst>
                <a:rect l="0" t="0" r="r" b="b"/>
                <a:pathLst>
                  <a:path w="17" h="17">
                    <a:moveTo>
                      <a:pt x="8" y="0"/>
                    </a:moveTo>
                    <a:lnTo>
                      <a:pt x="12" y="1"/>
                    </a:lnTo>
                    <a:lnTo>
                      <a:pt x="10" y="10"/>
                    </a:lnTo>
                    <a:lnTo>
                      <a:pt x="7" y="14"/>
                    </a:lnTo>
                    <a:lnTo>
                      <a:pt x="0" y="16"/>
                    </a:lnTo>
                    <a:lnTo>
                      <a:pt x="10" y="16"/>
                    </a:lnTo>
                    <a:lnTo>
                      <a:pt x="14" y="10"/>
                    </a:lnTo>
                    <a:lnTo>
                      <a:pt x="16" y="1"/>
                    </a:lnTo>
                    <a:lnTo>
                      <a:pt x="12" y="0"/>
                    </a:lnTo>
                    <a:lnTo>
                      <a:pt x="8"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12419" name="Rectangle 131"/>
              <p:cNvSpPr>
                <a:spLocks noChangeArrowheads="1"/>
              </p:cNvSpPr>
              <p:nvPr/>
            </p:nvSpPr>
            <p:spPr bwMode="auto">
              <a:xfrm>
                <a:off x="187" y="639"/>
                <a:ext cx="224"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Paul A. Rossi</a:t>
                </a:r>
              </a:p>
            </p:txBody>
          </p:sp>
          <p:sp>
            <p:nvSpPr>
              <p:cNvPr id="12420" name="Freeform 132"/>
              <p:cNvSpPr>
                <a:spLocks/>
              </p:cNvSpPr>
              <p:nvPr/>
            </p:nvSpPr>
            <p:spPr bwMode="auto">
              <a:xfrm>
                <a:off x="186" y="648"/>
                <a:ext cx="18" cy="17"/>
              </a:xfrm>
              <a:custGeom>
                <a:avLst/>
                <a:gdLst/>
                <a:ahLst/>
                <a:cxnLst>
                  <a:cxn ang="0">
                    <a:pos x="17" y="8"/>
                  </a:cxn>
                  <a:cxn ang="0">
                    <a:pos x="17" y="7"/>
                  </a:cxn>
                  <a:cxn ang="0">
                    <a:pos x="17" y="6"/>
                  </a:cxn>
                  <a:cxn ang="0">
                    <a:pos x="17" y="5"/>
                  </a:cxn>
                  <a:cxn ang="0">
                    <a:pos x="17" y="4"/>
                  </a:cxn>
                  <a:cxn ang="0">
                    <a:pos x="16" y="4"/>
                  </a:cxn>
                  <a:cxn ang="0">
                    <a:pos x="15" y="3"/>
                  </a:cxn>
                  <a:cxn ang="0">
                    <a:pos x="14" y="3"/>
                  </a:cxn>
                  <a:cxn ang="0">
                    <a:pos x="14" y="2"/>
                  </a:cxn>
                  <a:cxn ang="0">
                    <a:pos x="13" y="2"/>
                  </a:cxn>
                  <a:cxn ang="0">
                    <a:pos x="13" y="1"/>
                  </a:cxn>
                  <a:cxn ang="0">
                    <a:pos x="12" y="0"/>
                  </a:cxn>
                  <a:cxn ang="0">
                    <a:pos x="11" y="0"/>
                  </a:cxn>
                  <a:cxn ang="0">
                    <a:pos x="10" y="0"/>
                  </a:cxn>
                  <a:cxn ang="0">
                    <a:pos x="9" y="0"/>
                  </a:cxn>
                  <a:cxn ang="0">
                    <a:pos x="8" y="0"/>
                  </a:cxn>
                  <a:cxn ang="0">
                    <a:pos x="6" y="0"/>
                  </a:cxn>
                  <a:cxn ang="0">
                    <a:pos x="5" y="0"/>
                  </a:cxn>
                  <a:cxn ang="0">
                    <a:pos x="4" y="1"/>
                  </a:cxn>
                  <a:cxn ang="0">
                    <a:pos x="3" y="1"/>
                  </a:cxn>
                  <a:cxn ang="0">
                    <a:pos x="3" y="2"/>
                  </a:cxn>
                  <a:cxn ang="0">
                    <a:pos x="2" y="3"/>
                  </a:cxn>
                  <a:cxn ang="0">
                    <a:pos x="1" y="3"/>
                  </a:cxn>
                  <a:cxn ang="0">
                    <a:pos x="1" y="4"/>
                  </a:cxn>
                  <a:cxn ang="0">
                    <a:pos x="0" y="4"/>
                  </a:cxn>
                  <a:cxn ang="0">
                    <a:pos x="0" y="5"/>
                  </a:cxn>
                  <a:cxn ang="0">
                    <a:pos x="0" y="6"/>
                  </a:cxn>
                  <a:cxn ang="0">
                    <a:pos x="0" y="7"/>
                  </a:cxn>
                  <a:cxn ang="0">
                    <a:pos x="0" y="8"/>
                  </a:cxn>
                  <a:cxn ang="0">
                    <a:pos x="0" y="9"/>
                  </a:cxn>
                  <a:cxn ang="0">
                    <a:pos x="0" y="10"/>
                  </a:cxn>
                  <a:cxn ang="0">
                    <a:pos x="1" y="11"/>
                  </a:cxn>
                  <a:cxn ang="0">
                    <a:pos x="1" y="12"/>
                  </a:cxn>
                  <a:cxn ang="0">
                    <a:pos x="2" y="12"/>
                  </a:cxn>
                  <a:cxn ang="0">
                    <a:pos x="3" y="13"/>
                  </a:cxn>
                  <a:cxn ang="0">
                    <a:pos x="4" y="13"/>
                  </a:cxn>
                  <a:cxn ang="0">
                    <a:pos x="5" y="14"/>
                  </a:cxn>
                  <a:cxn ang="0">
                    <a:pos x="5" y="16"/>
                  </a:cxn>
                  <a:cxn ang="0">
                    <a:pos x="6" y="16"/>
                  </a:cxn>
                  <a:cxn ang="0">
                    <a:pos x="8" y="16"/>
                  </a:cxn>
                  <a:cxn ang="0">
                    <a:pos x="9" y="16"/>
                  </a:cxn>
                  <a:cxn ang="0">
                    <a:pos x="10" y="16"/>
                  </a:cxn>
                  <a:cxn ang="0">
                    <a:pos x="11" y="16"/>
                  </a:cxn>
                  <a:cxn ang="0">
                    <a:pos x="12" y="16"/>
                  </a:cxn>
                  <a:cxn ang="0">
                    <a:pos x="12" y="14"/>
                  </a:cxn>
                  <a:cxn ang="0">
                    <a:pos x="13" y="13"/>
                  </a:cxn>
                  <a:cxn ang="0">
                    <a:pos x="14" y="13"/>
                  </a:cxn>
                  <a:cxn ang="0">
                    <a:pos x="14" y="12"/>
                  </a:cxn>
                  <a:cxn ang="0">
                    <a:pos x="15" y="12"/>
                  </a:cxn>
                  <a:cxn ang="0">
                    <a:pos x="16" y="12"/>
                  </a:cxn>
                  <a:cxn ang="0">
                    <a:pos x="16" y="11"/>
                  </a:cxn>
                  <a:cxn ang="0">
                    <a:pos x="17" y="10"/>
                  </a:cxn>
                  <a:cxn ang="0">
                    <a:pos x="17" y="9"/>
                  </a:cxn>
                  <a:cxn ang="0">
                    <a:pos x="17" y="8"/>
                  </a:cxn>
                </a:cxnLst>
                <a:rect l="0" t="0" r="r" b="b"/>
                <a:pathLst>
                  <a:path w="18" h="17">
                    <a:moveTo>
                      <a:pt x="17" y="8"/>
                    </a:moveTo>
                    <a:lnTo>
                      <a:pt x="17" y="7"/>
                    </a:lnTo>
                    <a:lnTo>
                      <a:pt x="17" y="6"/>
                    </a:lnTo>
                    <a:lnTo>
                      <a:pt x="17" y="5"/>
                    </a:lnTo>
                    <a:lnTo>
                      <a:pt x="17" y="4"/>
                    </a:lnTo>
                    <a:lnTo>
                      <a:pt x="16" y="4"/>
                    </a:lnTo>
                    <a:lnTo>
                      <a:pt x="15" y="3"/>
                    </a:lnTo>
                    <a:lnTo>
                      <a:pt x="14" y="3"/>
                    </a:lnTo>
                    <a:lnTo>
                      <a:pt x="14" y="2"/>
                    </a:lnTo>
                    <a:lnTo>
                      <a:pt x="13" y="2"/>
                    </a:lnTo>
                    <a:lnTo>
                      <a:pt x="13" y="1"/>
                    </a:lnTo>
                    <a:lnTo>
                      <a:pt x="12" y="0"/>
                    </a:lnTo>
                    <a:lnTo>
                      <a:pt x="11" y="0"/>
                    </a:lnTo>
                    <a:lnTo>
                      <a:pt x="10" y="0"/>
                    </a:lnTo>
                    <a:lnTo>
                      <a:pt x="9" y="0"/>
                    </a:lnTo>
                    <a:lnTo>
                      <a:pt x="8" y="0"/>
                    </a:lnTo>
                    <a:lnTo>
                      <a:pt x="6" y="0"/>
                    </a:lnTo>
                    <a:lnTo>
                      <a:pt x="5" y="0"/>
                    </a:lnTo>
                    <a:lnTo>
                      <a:pt x="4" y="1"/>
                    </a:lnTo>
                    <a:lnTo>
                      <a:pt x="3" y="1"/>
                    </a:lnTo>
                    <a:lnTo>
                      <a:pt x="3" y="2"/>
                    </a:lnTo>
                    <a:lnTo>
                      <a:pt x="2" y="3"/>
                    </a:lnTo>
                    <a:lnTo>
                      <a:pt x="1" y="3"/>
                    </a:lnTo>
                    <a:lnTo>
                      <a:pt x="1" y="4"/>
                    </a:lnTo>
                    <a:lnTo>
                      <a:pt x="0" y="4"/>
                    </a:lnTo>
                    <a:lnTo>
                      <a:pt x="0" y="5"/>
                    </a:lnTo>
                    <a:lnTo>
                      <a:pt x="0" y="6"/>
                    </a:lnTo>
                    <a:lnTo>
                      <a:pt x="0" y="7"/>
                    </a:lnTo>
                    <a:lnTo>
                      <a:pt x="0" y="8"/>
                    </a:lnTo>
                    <a:lnTo>
                      <a:pt x="0" y="9"/>
                    </a:lnTo>
                    <a:lnTo>
                      <a:pt x="0" y="10"/>
                    </a:lnTo>
                    <a:lnTo>
                      <a:pt x="1" y="11"/>
                    </a:lnTo>
                    <a:lnTo>
                      <a:pt x="1" y="12"/>
                    </a:lnTo>
                    <a:lnTo>
                      <a:pt x="2" y="12"/>
                    </a:lnTo>
                    <a:lnTo>
                      <a:pt x="3" y="13"/>
                    </a:lnTo>
                    <a:lnTo>
                      <a:pt x="4" y="13"/>
                    </a:lnTo>
                    <a:lnTo>
                      <a:pt x="5" y="14"/>
                    </a:lnTo>
                    <a:lnTo>
                      <a:pt x="5" y="16"/>
                    </a:lnTo>
                    <a:lnTo>
                      <a:pt x="6" y="16"/>
                    </a:lnTo>
                    <a:lnTo>
                      <a:pt x="8" y="16"/>
                    </a:lnTo>
                    <a:lnTo>
                      <a:pt x="9" y="16"/>
                    </a:lnTo>
                    <a:lnTo>
                      <a:pt x="10" y="16"/>
                    </a:lnTo>
                    <a:lnTo>
                      <a:pt x="11" y="16"/>
                    </a:lnTo>
                    <a:lnTo>
                      <a:pt x="12" y="16"/>
                    </a:lnTo>
                    <a:lnTo>
                      <a:pt x="12" y="14"/>
                    </a:lnTo>
                    <a:lnTo>
                      <a:pt x="13" y="13"/>
                    </a:lnTo>
                    <a:lnTo>
                      <a:pt x="14" y="13"/>
                    </a:lnTo>
                    <a:lnTo>
                      <a:pt x="14" y="12"/>
                    </a:lnTo>
                    <a:lnTo>
                      <a:pt x="15" y="12"/>
                    </a:lnTo>
                    <a:lnTo>
                      <a:pt x="16" y="12"/>
                    </a:lnTo>
                    <a:lnTo>
                      <a:pt x="16" y="11"/>
                    </a:lnTo>
                    <a:lnTo>
                      <a:pt x="17" y="10"/>
                    </a:lnTo>
                    <a:lnTo>
                      <a:pt x="17" y="9"/>
                    </a:lnTo>
                    <a:lnTo>
                      <a:pt x="17" y="8"/>
                    </a:lnTo>
                  </a:path>
                </a:pathLst>
              </a:custGeom>
              <a:noFill/>
              <a:ln w="12700" cap="rnd" cmpd="sng">
                <a:solidFill>
                  <a:srgbClr val="000000"/>
                </a:solidFill>
                <a:prstDash val="solid"/>
                <a:round/>
                <a:headEnd/>
                <a:tailEnd/>
              </a:ln>
              <a:effectLst/>
            </p:spPr>
            <p:txBody>
              <a:bodyPr/>
              <a:lstStyle/>
              <a:p>
                <a:endParaRPr lang="en-US"/>
              </a:p>
            </p:txBody>
          </p:sp>
          <p:sp>
            <p:nvSpPr>
              <p:cNvPr id="12421" name="Rectangle 133"/>
              <p:cNvSpPr>
                <a:spLocks noChangeArrowheads="1"/>
              </p:cNvSpPr>
              <p:nvPr/>
            </p:nvSpPr>
            <p:spPr bwMode="auto">
              <a:xfrm>
                <a:off x="168" y="640"/>
                <a:ext cx="9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C</a:t>
                </a:r>
              </a:p>
            </p:txBody>
          </p:sp>
        </p:grpSp>
      </p:grpSp>
      <p:sp>
        <p:nvSpPr>
          <p:cNvPr id="12422" name="Rectangle 134"/>
          <p:cNvSpPr>
            <a:spLocks noChangeArrowheads="1"/>
          </p:cNvSpPr>
          <p:nvPr/>
        </p:nvSpPr>
        <p:spPr bwMode="auto">
          <a:xfrm>
            <a:off x="1524000" y="457200"/>
            <a:ext cx="6400800" cy="1295400"/>
          </a:xfrm>
          <a:prstGeom prst="rect">
            <a:avLst/>
          </a:prstGeom>
          <a:solidFill>
            <a:srgbClr val="FFFFCC"/>
          </a:solidFill>
          <a:ln w="9525">
            <a:noFill/>
            <a:miter lim="800000"/>
            <a:headEnd/>
            <a:tailEnd/>
          </a:ln>
          <a:effectLst>
            <a:outerShdw dist="35921" dir="2700000" algn="ctr" rotWithShape="0">
              <a:schemeClr val="bg2"/>
            </a:outerShdw>
          </a:effectLst>
        </p:spPr>
        <p:txBody>
          <a:bodyPr lIns="92075" tIns="46038" rIns="92075" bIns="46038" anchor="ctr"/>
          <a:lstStyle/>
          <a:p>
            <a:pPr algn="ctr"/>
            <a:r>
              <a:rPr lang="en-US" sz="3600">
                <a:solidFill>
                  <a:schemeClr val="tx1"/>
                </a:solidFill>
                <a:effectLst>
                  <a:outerShdw blurRad="38100" dist="38100" dir="2700000" algn="tl">
                    <a:srgbClr val="FFFFFF"/>
                  </a:outerShdw>
                </a:effectLst>
              </a:rPr>
              <a:t>Cost Reduction Initiative</a:t>
            </a:r>
            <a:br>
              <a:rPr lang="en-US" sz="3600">
                <a:solidFill>
                  <a:schemeClr val="tx1"/>
                </a:solidFill>
                <a:effectLst>
                  <a:outerShdw blurRad="38100" dist="38100" dir="2700000" algn="tl">
                    <a:srgbClr val="FFFFFF"/>
                  </a:outerShdw>
                </a:effectLst>
              </a:rPr>
            </a:br>
            <a:r>
              <a:rPr lang="en-US" sz="2800" b="0">
                <a:solidFill>
                  <a:schemeClr val="tx1"/>
                </a:solidFill>
                <a:effectLst>
                  <a:outerShdw blurRad="38100" dist="38100" dir="2700000" algn="tl">
                    <a:srgbClr val="FFFFFF"/>
                  </a:outerShdw>
                </a:effectLst>
              </a:rPr>
              <a:t>$000</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Fix Problems, Not Blame</a:t>
            </a:r>
          </a:p>
        </p:txBody>
      </p:sp>
      <p:sp>
        <p:nvSpPr>
          <p:cNvPr id="14339" name="Rectangle 3"/>
          <p:cNvSpPr>
            <a:spLocks noGrp="1" noChangeArrowheads="1"/>
          </p:cNvSpPr>
          <p:nvPr>
            <p:ph idx="1"/>
          </p:nvPr>
        </p:nvSpPr>
        <p:spPr/>
        <p:txBody>
          <a:bodyPr/>
          <a:lstStyle/>
          <a:p>
            <a:pPr>
              <a:lnSpc>
                <a:spcPct val="90000"/>
              </a:lnSpc>
            </a:pPr>
            <a:r>
              <a:rPr lang="en-US" dirty="0"/>
              <a:t>But it is Instructive to </a:t>
            </a:r>
            <a:r>
              <a:rPr lang="en-US" dirty="0" smtClean="0"/>
              <a:t>consider</a:t>
            </a:r>
            <a:r>
              <a:rPr lang="en-US" dirty="0"/>
              <a:t>: W</a:t>
            </a:r>
            <a:r>
              <a:rPr lang="en-US" dirty="0" smtClean="0"/>
              <a:t>hy this had not been done already, when:</a:t>
            </a:r>
            <a:endParaRPr lang="en-US" dirty="0"/>
          </a:p>
          <a:p>
            <a:pPr lvl="1">
              <a:lnSpc>
                <a:spcPct val="90000"/>
              </a:lnSpc>
            </a:pPr>
            <a:r>
              <a:rPr lang="en-US" dirty="0" smtClean="0"/>
              <a:t>Budgets had been reduced </a:t>
            </a:r>
            <a:r>
              <a:rPr lang="en-US" dirty="0"/>
              <a:t>for the </a:t>
            </a:r>
            <a:r>
              <a:rPr lang="en-US" dirty="0" smtClean="0"/>
              <a:t>previous four </a:t>
            </a:r>
            <a:r>
              <a:rPr lang="en-US" dirty="0"/>
              <a:t>or </a:t>
            </a:r>
            <a:r>
              <a:rPr lang="en-US" dirty="0" smtClean="0"/>
              <a:t>five years</a:t>
            </a:r>
            <a:r>
              <a:rPr lang="en-US" dirty="0"/>
              <a:t>?</a:t>
            </a:r>
          </a:p>
          <a:p>
            <a:pPr lvl="1">
              <a:lnSpc>
                <a:spcPct val="90000"/>
              </a:lnSpc>
            </a:pPr>
            <a:r>
              <a:rPr lang="en-US" dirty="0"/>
              <a:t>Internal Review Audit in 1992 </a:t>
            </a:r>
            <a:r>
              <a:rPr lang="en-US" dirty="0" smtClean="0"/>
              <a:t>had suggested </a:t>
            </a:r>
            <a:r>
              <a:rPr lang="en-US" dirty="0"/>
              <a:t>i</a:t>
            </a:r>
            <a:r>
              <a:rPr lang="en-US" dirty="0" smtClean="0"/>
              <a:t>t</a:t>
            </a:r>
            <a:r>
              <a:rPr lang="en-US" dirty="0"/>
              <a:t>?</a:t>
            </a:r>
          </a:p>
          <a:p>
            <a:pPr>
              <a:lnSpc>
                <a:spcPct val="90000"/>
              </a:lnSpc>
            </a:pPr>
            <a:r>
              <a:rPr lang="en-US" dirty="0"/>
              <a:t>What’s </a:t>
            </a:r>
            <a:r>
              <a:rPr lang="en-US" dirty="0" smtClean="0"/>
              <a:t>different here</a:t>
            </a:r>
            <a:r>
              <a:rPr lang="en-US" dirty="0"/>
              <a:t>?</a:t>
            </a:r>
          </a:p>
          <a:p>
            <a:pPr lvl="1">
              <a:lnSpc>
                <a:spcPct val="90000"/>
              </a:lnSpc>
            </a:pPr>
            <a:r>
              <a:rPr lang="en-US" dirty="0"/>
              <a:t>Productivity </a:t>
            </a:r>
            <a:r>
              <a:rPr lang="en-US" dirty="0" smtClean="0"/>
              <a:t>oriented culture driven </a:t>
            </a:r>
            <a:r>
              <a:rPr lang="en-US" dirty="0"/>
              <a:t>by </a:t>
            </a:r>
            <a:r>
              <a:rPr lang="en-US" dirty="0" smtClean="0"/>
              <a:t>leadership </a:t>
            </a:r>
            <a:r>
              <a:rPr lang="en-US" dirty="0"/>
              <a:t>that </a:t>
            </a:r>
            <a:r>
              <a:rPr lang="en-US" dirty="0" smtClean="0"/>
              <a:t>expects creativity</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r>
              <a:rPr lang="en-US"/>
              <a:t>Redefining Service Levels Provided</a:t>
            </a:r>
          </a:p>
        </p:txBody>
      </p:sp>
      <p:sp>
        <p:nvSpPr>
          <p:cNvPr id="31747" name="Rectangle 1027"/>
          <p:cNvSpPr>
            <a:spLocks noGrp="1" noChangeArrowheads="1"/>
          </p:cNvSpPr>
          <p:nvPr>
            <p:ph idx="1"/>
          </p:nvPr>
        </p:nvSpPr>
        <p:spPr>
          <a:xfrm>
            <a:off x="685800" y="1737360"/>
            <a:ext cx="7772400" cy="4114800"/>
          </a:xfrm>
        </p:spPr>
        <p:txBody>
          <a:bodyPr/>
          <a:lstStyle/>
          <a:p>
            <a:r>
              <a:rPr lang="en-US" dirty="0"/>
              <a:t>Support </a:t>
            </a:r>
            <a:r>
              <a:rPr lang="en-US" dirty="0" smtClean="0"/>
              <a:t>services </a:t>
            </a:r>
            <a:r>
              <a:rPr lang="en-US" dirty="0"/>
              <a:t>are </a:t>
            </a:r>
            <a:r>
              <a:rPr lang="en-US" dirty="0" smtClean="0"/>
              <a:t>free goods </a:t>
            </a:r>
            <a:r>
              <a:rPr lang="en-US" dirty="0"/>
              <a:t>to </a:t>
            </a:r>
            <a:r>
              <a:rPr lang="en-US" dirty="0" smtClean="0"/>
              <a:t>users</a:t>
            </a:r>
            <a:endParaRPr lang="en-US" dirty="0"/>
          </a:p>
          <a:p>
            <a:r>
              <a:rPr lang="en-US" dirty="0"/>
              <a:t>Free </a:t>
            </a:r>
            <a:r>
              <a:rPr lang="en-US" dirty="0" smtClean="0"/>
              <a:t>goods have infinite demand</a:t>
            </a:r>
            <a:endParaRPr lang="en-US" dirty="0"/>
          </a:p>
          <a:p>
            <a:r>
              <a:rPr lang="en-US" dirty="0"/>
              <a:t>Redefining </a:t>
            </a:r>
            <a:r>
              <a:rPr lang="en-US" dirty="0" smtClean="0"/>
              <a:t>basic “free</a:t>
            </a:r>
            <a:r>
              <a:rPr lang="en-US" dirty="0"/>
              <a:t>” </a:t>
            </a:r>
            <a:r>
              <a:rPr lang="en-US" dirty="0" smtClean="0"/>
              <a:t>service level can lead </a:t>
            </a:r>
            <a:r>
              <a:rPr lang="en-US" dirty="0"/>
              <a:t>to </a:t>
            </a:r>
            <a:r>
              <a:rPr lang="en-US" dirty="0" smtClean="0"/>
              <a:t>more efficient consumption</a:t>
            </a:r>
            <a:endParaRPr lang="en-US" dirty="0"/>
          </a:p>
          <a:p>
            <a:pPr lvl="1"/>
            <a:r>
              <a:rPr lang="en-US" dirty="0"/>
              <a:t>Beware of the </a:t>
            </a:r>
            <a:r>
              <a:rPr lang="en-US" dirty="0" smtClean="0"/>
              <a:t>danger </a:t>
            </a:r>
            <a:r>
              <a:rPr lang="en-US" dirty="0"/>
              <a:t>in </a:t>
            </a:r>
            <a:r>
              <a:rPr lang="en-US" dirty="0" smtClean="0"/>
              <a:t>creating costly accounting cross charges </a:t>
            </a:r>
            <a:r>
              <a:rPr lang="en-US" dirty="0"/>
              <a:t>that </a:t>
            </a:r>
            <a:r>
              <a:rPr lang="en-US" dirty="0" smtClean="0"/>
              <a:t>don’t create desired behavior modification </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Cutting </a:t>
            </a:r>
            <a:r>
              <a:rPr lang="en-US" dirty="0" smtClean="0"/>
              <a:t>Non-Productive </a:t>
            </a:r>
            <a:r>
              <a:rPr lang="en-US" dirty="0"/>
              <a:t>Employees</a:t>
            </a:r>
          </a:p>
        </p:txBody>
      </p:sp>
      <p:sp>
        <p:nvSpPr>
          <p:cNvPr id="32771" name="Rectangle 3"/>
          <p:cNvSpPr>
            <a:spLocks noGrp="1" noChangeArrowheads="1"/>
          </p:cNvSpPr>
          <p:nvPr>
            <p:ph idx="1"/>
          </p:nvPr>
        </p:nvSpPr>
        <p:spPr>
          <a:xfrm>
            <a:off x="685800" y="1737360"/>
            <a:ext cx="7772400" cy="4114800"/>
          </a:xfrm>
        </p:spPr>
        <p:txBody>
          <a:bodyPr/>
          <a:lstStyle/>
          <a:p>
            <a:r>
              <a:rPr lang="en-US" dirty="0"/>
              <a:t>All </a:t>
            </a:r>
            <a:r>
              <a:rPr lang="en-US" dirty="0" smtClean="0"/>
              <a:t>organizations </a:t>
            </a:r>
            <a:r>
              <a:rPr lang="en-US" dirty="0"/>
              <a:t>and </a:t>
            </a:r>
            <a:r>
              <a:rPr lang="en-US" dirty="0" smtClean="0"/>
              <a:t>leaders find </a:t>
            </a:r>
            <a:r>
              <a:rPr lang="en-US" dirty="0"/>
              <a:t>it </a:t>
            </a:r>
            <a:r>
              <a:rPr lang="en-US" dirty="0" smtClean="0"/>
              <a:t>difficult </a:t>
            </a:r>
            <a:r>
              <a:rPr lang="en-US" dirty="0"/>
              <a:t>to </a:t>
            </a:r>
            <a:r>
              <a:rPr lang="en-US" dirty="0" smtClean="0"/>
              <a:t>cut non-productive workers</a:t>
            </a:r>
            <a:endParaRPr lang="en-US" dirty="0"/>
          </a:p>
          <a:p>
            <a:r>
              <a:rPr lang="en-US" dirty="0"/>
              <a:t>Relatively </a:t>
            </a:r>
            <a:r>
              <a:rPr lang="en-US" dirty="0" smtClean="0"/>
              <a:t>abundant resources allowed avoidance </a:t>
            </a:r>
            <a:r>
              <a:rPr lang="en-US" dirty="0"/>
              <a:t>of the </a:t>
            </a:r>
            <a:r>
              <a:rPr lang="en-US" dirty="0" smtClean="0"/>
              <a:t>issue </a:t>
            </a:r>
            <a:r>
              <a:rPr lang="en-US" dirty="0"/>
              <a:t>in the </a:t>
            </a:r>
            <a:r>
              <a:rPr lang="en-US" dirty="0" smtClean="0"/>
              <a:t>past</a:t>
            </a:r>
            <a:endParaRPr lang="en-US" dirty="0"/>
          </a:p>
          <a:p>
            <a:pPr lvl="1"/>
            <a:r>
              <a:rPr lang="en-US" dirty="0"/>
              <a:t>Could </a:t>
            </a:r>
            <a:r>
              <a:rPr lang="en-US" dirty="0" smtClean="0"/>
              <a:t>your organization operate </a:t>
            </a:r>
            <a:r>
              <a:rPr lang="en-US" dirty="0"/>
              <a:t>as </a:t>
            </a:r>
            <a:r>
              <a:rPr lang="en-US" dirty="0" smtClean="0"/>
              <a:t>effectively </a:t>
            </a:r>
            <a:r>
              <a:rPr lang="en-US" dirty="0"/>
              <a:t>as </a:t>
            </a:r>
            <a:r>
              <a:rPr lang="en-US" dirty="0" smtClean="0"/>
              <a:t>now without bottom </a:t>
            </a:r>
            <a:r>
              <a:rPr lang="en-US" dirty="0"/>
              <a:t>5%?</a:t>
            </a:r>
          </a:p>
          <a:p>
            <a:pPr lvl="1"/>
            <a:r>
              <a:rPr lang="en-US" dirty="0"/>
              <a:t>Could </a:t>
            </a:r>
            <a:r>
              <a:rPr lang="en-US" dirty="0" smtClean="0"/>
              <a:t>you use </a:t>
            </a:r>
            <a:r>
              <a:rPr lang="en-US" dirty="0"/>
              <a:t>5% </a:t>
            </a:r>
            <a:r>
              <a:rPr lang="en-US" dirty="0" smtClean="0"/>
              <a:t>more funding</a:t>
            </a:r>
            <a:r>
              <a:rPr lang="en-US" dirty="0"/>
              <a:t>?</a:t>
            </a:r>
          </a:p>
          <a:p>
            <a:pPr lvl="1"/>
            <a:r>
              <a:rPr lang="en-US" dirty="0"/>
              <a:t>How </a:t>
            </a:r>
            <a:r>
              <a:rPr lang="en-US" dirty="0" smtClean="0"/>
              <a:t>important </a:t>
            </a:r>
            <a:r>
              <a:rPr lang="en-US" dirty="0"/>
              <a:t>is it?</a:t>
            </a:r>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Task:  </a:t>
            </a:r>
            <a:r>
              <a:rPr lang="en-US" dirty="0" smtClean="0"/>
              <a:t>Determine the Purpose and Motivation for Continuous Improvement</a:t>
            </a:r>
          </a:p>
          <a:p>
            <a:r>
              <a:rPr lang="en-US" b="1" dirty="0" smtClean="0"/>
              <a:t>Condition:  </a:t>
            </a:r>
            <a:r>
              <a:rPr lang="en-US" dirty="0"/>
              <a:t>You are training to become an ACE with access to ICAM course handouts, readings, and spreadsheet tools and awareness of Operational Environment (OE)/Contemporary Operational Environment (COE) variables and </a:t>
            </a:r>
            <a:r>
              <a:rPr lang="en-US"/>
              <a:t>actors</a:t>
            </a:r>
            <a:r>
              <a:rPr lang="en-US" smtClean="0"/>
              <a:t>.</a:t>
            </a:r>
          </a:p>
          <a:p>
            <a:r>
              <a:rPr lang="en-US" b="1" smtClean="0"/>
              <a:t>Standard</a:t>
            </a:r>
            <a:r>
              <a:rPr lang="en-US" b="1" dirty="0" smtClean="0"/>
              <a:t>:  </a:t>
            </a:r>
            <a:r>
              <a:rPr lang="en-US" dirty="0" smtClean="0"/>
              <a:t>with at least 80% accuracy:</a:t>
            </a:r>
          </a:p>
          <a:p>
            <a:pPr lvl="1"/>
            <a:r>
              <a:rPr lang="en-US" dirty="0" smtClean="0"/>
              <a:t>Describe the benefit of Continuous Improvement</a:t>
            </a:r>
          </a:p>
          <a:p>
            <a:pPr lvl="1"/>
            <a:r>
              <a:rPr lang="en-US" dirty="0" smtClean="0"/>
              <a:t>Describe the process of stimulating Continuous Improvement and creativity</a:t>
            </a:r>
          </a:p>
        </p:txBody>
      </p:sp>
      <p:sp>
        <p:nvSpPr>
          <p:cNvPr id="4" name="Footer Placeholder 3"/>
          <p:cNvSpPr>
            <a:spLocks noGrp="1"/>
          </p:cNvSpPr>
          <p:nvPr>
            <p:ph type="ftr" sz="quarter" idx="11"/>
          </p:nvPr>
        </p:nvSpPr>
        <p:spPr/>
        <p:txBody>
          <a:bodyPr/>
          <a:lstStyle/>
          <a:p>
            <a:r>
              <a:rPr dirty="0" smtClean="0">
                <a:solidFill>
                  <a:prstClr val="white">
                    <a:lumMod val="65000"/>
                  </a:prstClr>
                </a:solidFill>
              </a:rPr>
              <a:t>© </a:t>
            </a:r>
            <a:endParaRPr dirty="0">
              <a:solidFill>
                <a:prstClr val="white">
                  <a:lumMod val="65000"/>
                </a:prstClr>
              </a:solidFill>
            </a:endParaRPr>
          </a:p>
        </p:txBody>
      </p:sp>
      <p:sp>
        <p:nvSpPr>
          <p:cNvPr id="5" name="Slide Number Placeholder 4"/>
          <p:cNvSpPr>
            <a:spLocks noGrp="1"/>
          </p:cNvSpPr>
          <p:nvPr>
            <p:ph type="sldNum" sz="quarter" idx="12"/>
          </p:nvPr>
        </p:nvSpPr>
        <p:spPr/>
        <p:txBody>
          <a:bodyPr/>
          <a:lstStyle/>
          <a:p>
            <a:fld id="{D0C54CF1-54FE-438D-B9A8-EC83C60B2D01}" type="slidenum">
              <a:rPr smtClean="0">
                <a:solidFill>
                  <a:prstClr val="white">
                    <a:lumMod val="65000"/>
                  </a:prstClr>
                </a:solidFill>
              </a:rPr>
              <a:pPr/>
              <a:t>3</a:t>
            </a:fld>
            <a:endParaRPr>
              <a:solidFill>
                <a:prstClr val="white">
                  <a:lumMod val="65000"/>
                </a:prstClr>
              </a:solidFill>
            </a:endParaRPr>
          </a:p>
        </p:txBody>
      </p:sp>
    </p:spTree>
    <p:extLst>
      <p:ext uri="{BB962C8B-B14F-4D97-AF65-F5344CB8AC3E}">
        <p14:creationId xmlns:p14="http://schemas.microsoft.com/office/powerpoint/2010/main" xmlns="" val="1640351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normAutofit fontScale="90000"/>
          </a:bodyPr>
          <a:lstStyle/>
          <a:p>
            <a:r>
              <a:rPr lang="en-US" dirty="0"/>
              <a:t>The Long Term Power of Continuous Improvement</a:t>
            </a:r>
          </a:p>
        </p:txBody>
      </p:sp>
      <p:sp>
        <p:nvSpPr>
          <p:cNvPr id="19459" name="Rectangle 1027"/>
          <p:cNvSpPr>
            <a:spLocks noGrp="1" noChangeArrowheads="1"/>
          </p:cNvSpPr>
          <p:nvPr>
            <p:ph idx="1"/>
          </p:nvPr>
        </p:nvSpPr>
        <p:spPr>
          <a:xfrm>
            <a:off x="685800" y="1737360"/>
            <a:ext cx="7772400" cy="4114800"/>
          </a:xfrm>
        </p:spPr>
        <p:txBody>
          <a:bodyPr/>
          <a:lstStyle/>
          <a:p>
            <a:r>
              <a:rPr lang="en-US" dirty="0"/>
              <a:t>Often </a:t>
            </a:r>
            <a:r>
              <a:rPr lang="en-US" dirty="0" smtClean="0"/>
              <a:t>consider only digital decisions</a:t>
            </a:r>
            <a:endParaRPr lang="en-US" dirty="0"/>
          </a:p>
          <a:p>
            <a:pPr lvl="1"/>
            <a:r>
              <a:rPr lang="en-US" dirty="0"/>
              <a:t>Kill </a:t>
            </a:r>
            <a:r>
              <a:rPr lang="en-US" dirty="0" smtClean="0"/>
              <a:t>it </a:t>
            </a:r>
            <a:r>
              <a:rPr lang="en-US" dirty="0"/>
              <a:t>or </a:t>
            </a:r>
            <a:r>
              <a:rPr lang="en-US" dirty="0" smtClean="0"/>
              <a:t>keep it</a:t>
            </a:r>
            <a:endParaRPr lang="en-US" dirty="0"/>
          </a:p>
          <a:p>
            <a:r>
              <a:rPr lang="en-US" dirty="0"/>
              <a:t>Too </a:t>
            </a:r>
            <a:r>
              <a:rPr lang="en-US" dirty="0" smtClean="0"/>
              <a:t>little thought given </a:t>
            </a:r>
            <a:r>
              <a:rPr lang="en-US" dirty="0"/>
              <a:t>to </a:t>
            </a:r>
            <a:r>
              <a:rPr lang="en-US" dirty="0" smtClean="0"/>
              <a:t>gradually making operations more efficient</a:t>
            </a:r>
            <a:endParaRPr lang="en-US" dirty="0"/>
          </a:p>
          <a:p>
            <a:pPr lvl="1"/>
            <a:r>
              <a:rPr lang="en-US" dirty="0"/>
              <a:t>A 4% </a:t>
            </a:r>
            <a:r>
              <a:rPr lang="en-US" dirty="0" smtClean="0"/>
              <a:t>annual productivity increase will not solve current crisis </a:t>
            </a:r>
            <a:r>
              <a:rPr lang="en-US" dirty="0"/>
              <a:t>or </a:t>
            </a:r>
            <a:r>
              <a:rPr lang="en-US" dirty="0" smtClean="0"/>
              <a:t>get much attention</a:t>
            </a:r>
            <a:endParaRPr lang="en-US" dirty="0"/>
          </a:p>
          <a:p>
            <a:pPr lvl="1"/>
            <a:r>
              <a:rPr lang="en-US" dirty="0"/>
              <a:t>Ten </a:t>
            </a:r>
            <a:r>
              <a:rPr lang="en-US" dirty="0" smtClean="0"/>
              <a:t>years </a:t>
            </a:r>
            <a:r>
              <a:rPr lang="en-US" dirty="0"/>
              <a:t>of 4% </a:t>
            </a:r>
            <a:r>
              <a:rPr lang="en-US" dirty="0" smtClean="0"/>
              <a:t>annual productivity increases will</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dirty="0"/>
              <a:t>Learning </a:t>
            </a:r>
            <a:r>
              <a:rPr lang="en-US" dirty="0" smtClean="0"/>
              <a:t>Requires Teaching</a:t>
            </a:r>
            <a:r>
              <a:rPr lang="en-US" dirty="0"/>
              <a:t>:</a:t>
            </a:r>
            <a:br>
              <a:rPr lang="en-US" dirty="0"/>
            </a:br>
            <a:r>
              <a:rPr lang="en-US" dirty="0" smtClean="0"/>
              <a:t>Leadership </a:t>
            </a:r>
            <a:r>
              <a:rPr lang="en-US" dirty="0"/>
              <a:t>Has KEY Role</a:t>
            </a:r>
          </a:p>
        </p:txBody>
      </p:sp>
      <p:sp>
        <p:nvSpPr>
          <p:cNvPr id="36867" name="Rectangle 3"/>
          <p:cNvSpPr>
            <a:spLocks noGrp="1" noChangeArrowheads="1"/>
          </p:cNvSpPr>
          <p:nvPr>
            <p:ph idx="1"/>
          </p:nvPr>
        </p:nvSpPr>
        <p:spPr>
          <a:xfrm>
            <a:off x="685800" y="1737360"/>
            <a:ext cx="8153400" cy="4114800"/>
          </a:xfrm>
        </p:spPr>
        <p:txBody>
          <a:bodyPr/>
          <a:lstStyle/>
          <a:p>
            <a:r>
              <a:rPr lang="en-US" dirty="0"/>
              <a:t>Government </a:t>
            </a:r>
            <a:r>
              <a:rPr lang="en-US" dirty="0" smtClean="0"/>
              <a:t>organizations can learn</a:t>
            </a:r>
            <a:endParaRPr lang="en-US" dirty="0"/>
          </a:p>
          <a:p>
            <a:r>
              <a:rPr lang="en-US" dirty="0"/>
              <a:t>Who is </a:t>
            </a:r>
            <a:r>
              <a:rPr lang="en-US" dirty="0" smtClean="0"/>
              <a:t>responsible </a:t>
            </a:r>
            <a:r>
              <a:rPr lang="en-US" dirty="0"/>
              <a:t>for </a:t>
            </a:r>
            <a:r>
              <a:rPr lang="en-US" dirty="0" smtClean="0"/>
              <a:t>teaching</a:t>
            </a:r>
            <a:r>
              <a:rPr lang="en-US" dirty="0"/>
              <a:t>?</a:t>
            </a:r>
          </a:p>
          <a:p>
            <a:r>
              <a:rPr lang="en-US" dirty="0"/>
              <a:t>Support </a:t>
            </a:r>
            <a:r>
              <a:rPr lang="en-US" dirty="0" smtClean="0"/>
              <a:t>exists </a:t>
            </a:r>
            <a:r>
              <a:rPr lang="en-US" dirty="0"/>
              <a:t>and </a:t>
            </a:r>
            <a:r>
              <a:rPr lang="en-US" dirty="0" smtClean="0"/>
              <a:t>provides training materials like this but </a:t>
            </a:r>
            <a:r>
              <a:rPr lang="en-US" dirty="0"/>
              <a:t>. . .</a:t>
            </a:r>
          </a:p>
          <a:p>
            <a:pPr lvl="1"/>
            <a:r>
              <a:rPr lang="en-US" dirty="0"/>
              <a:t>“Effective </a:t>
            </a:r>
            <a:r>
              <a:rPr lang="en-US" dirty="0" smtClean="0"/>
              <a:t>training requires </a:t>
            </a:r>
            <a:r>
              <a:rPr lang="en-US" dirty="0"/>
              <a:t>the </a:t>
            </a:r>
            <a:r>
              <a:rPr lang="en-US" dirty="0" smtClean="0"/>
              <a:t>personal time</a:t>
            </a:r>
            <a:r>
              <a:rPr lang="en-US" dirty="0"/>
              <a:t>, </a:t>
            </a:r>
            <a:r>
              <a:rPr lang="en-US" dirty="0" smtClean="0"/>
              <a:t>energy</a:t>
            </a:r>
            <a:r>
              <a:rPr lang="en-US" dirty="0"/>
              <a:t>, and </a:t>
            </a:r>
            <a:r>
              <a:rPr lang="en-US" dirty="0" smtClean="0"/>
              <a:t>guidance </a:t>
            </a:r>
            <a:r>
              <a:rPr lang="en-US" dirty="0"/>
              <a:t>of </a:t>
            </a:r>
            <a:r>
              <a:rPr lang="en-US" dirty="0" smtClean="0"/>
              <a:t>commanders</a:t>
            </a:r>
            <a:r>
              <a:rPr lang="en-US" dirty="0"/>
              <a:t>.  Commanders </a:t>
            </a:r>
            <a:r>
              <a:rPr lang="en-US" dirty="0" smtClean="0"/>
              <a:t>must personally observe </a:t>
            </a:r>
            <a:r>
              <a:rPr lang="en-US" dirty="0"/>
              <a:t>and </a:t>
            </a:r>
            <a:r>
              <a:rPr lang="en-US" dirty="0" smtClean="0"/>
              <a:t>assess training </a:t>
            </a:r>
            <a:r>
              <a:rPr lang="en-US" dirty="0"/>
              <a:t>at </a:t>
            </a:r>
            <a:r>
              <a:rPr lang="en-US" dirty="0" smtClean="0"/>
              <a:t>all echelons</a:t>
            </a:r>
            <a:r>
              <a:rPr lang="en-US" dirty="0"/>
              <a:t>.”</a:t>
            </a:r>
          </a:p>
        </p:txBody>
      </p:sp>
      <p:sp>
        <p:nvSpPr>
          <p:cNvPr id="36868" name="Rectangle 4"/>
          <p:cNvSpPr>
            <a:spLocks noChangeArrowheads="1"/>
          </p:cNvSpPr>
          <p:nvPr/>
        </p:nvSpPr>
        <p:spPr bwMode="auto">
          <a:xfrm>
            <a:off x="3276600" y="6172200"/>
            <a:ext cx="5867400" cy="396875"/>
          </a:xfrm>
          <a:prstGeom prst="rect">
            <a:avLst/>
          </a:prstGeom>
          <a:noFill/>
          <a:ln w="12700">
            <a:noFill/>
            <a:miter lim="800000"/>
            <a:headEnd type="none" w="sm" len="sm"/>
            <a:tailEnd type="none" w="sm" len="sm"/>
          </a:ln>
          <a:effectLst/>
        </p:spPr>
        <p:txBody>
          <a:bodyPr>
            <a:spAutoFit/>
          </a:bodyPr>
          <a:lstStyle/>
          <a:p>
            <a:pPr lvl="1">
              <a:spcBef>
                <a:spcPct val="50000"/>
              </a:spcBef>
              <a:buFontTx/>
              <a:buChar char="–"/>
            </a:pPr>
            <a:r>
              <a:rPr lang="en-US" sz="2000" i="1">
                <a:solidFill>
                  <a:schemeClr val="tx1"/>
                </a:solidFill>
              </a:rPr>
              <a:t>United States Army Field Manual FM 25-101</a:t>
            </a:r>
            <a:endParaRPr lang="en-US" sz="2000" i="1" u="sng">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t>The Payoff: New Source of Funding</a:t>
            </a:r>
          </a:p>
        </p:txBody>
      </p:sp>
      <p:sp>
        <p:nvSpPr>
          <p:cNvPr id="18435" name="Rectangle 3"/>
          <p:cNvSpPr>
            <a:spLocks noGrp="1" noChangeArrowheads="1"/>
          </p:cNvSpPr>
          <p:nvPr>
            <p:ph idx="1"/>
          </p:nvPr>
        </p:nvSpPr>
        <p:spPr>
          <a:xfrm>
            <a:off x="685800" y="2103120"/>
            <a:ext cx="7772400" cy="4114800"/>
          </a:xfrm>
        </p:spPr>
        <p:txBody>
          <a:bodyPr/>
          <a:lstStyle/>
          <a:p>
            <a:r>
              <a:rPr lang="en-US" dirty="0"/>
              <a:t>After </a:t>
            </a:r>
            <a:r>
              <a:rPr lang="en-US" dirty="0" smtClean="0"/>
              <a:t>six months </a:t>
            </a:r>
            <a:r>
              <a:rPr lang="en-US" dirty="0"/>
              <a:t>of </a:t>
            </a:r>
            <a:r>
              <a:rPr lang="en-US" dirty="0" smtClean="0"/>
              <a:t>pilot</a:t>
            </a:r>
            <a:r>
              <a:rPr lang="en-US" dirty="0"/>
              <a:t>, Ft Huachuca Garrison Commander </a:t>
            </a:r>
            <a:r>
              <a:rPr lang="en-US" dirty="0" smtClean="0"/>
              <a:t>disclosed </a:t>
            </a:r>
            <a:r>
              <a:rPr lang="en-US" dirty="0"/>
              <a:t>that </a:t>
            </a:r>
            <a:r>
              <a:rPr lang="en-US" dirty="0" smtClean="0"/>
              <a:t>he</a:t>
            </a:r>
            <a:r>
              <a:rPr lang="en-US" dirty="0"/>
              <a:t>: </a:t>
            </a:r>
          </a:p>
          <a:p>
            <a:pPr lvl="1"/>
            <a:r>
              <a:rPr lang="en-US" dirty="0"/>
              <a:t>Had </a:t>
            </a:r>
            <a:r>
              <a:rPr lang="en-US" dirty="0" smtClean="0"/>
              <a:t>cost reductions greater </a:t>
            </a:r>
            <a:r>
              <a:rPr lang="en-US" dirty="0"/>
              <a:t>than </a:t>
            </a:r>
            <a:r>
              <a:rPr lang="en-US" dirty="0" smtClean="0"/>
              <a:t>worse case budget cut </a:t>
            </a:r>
            <a:r>
              <a:rPr lang="en-US" dirty="0"/>
              <a:t>for the </a:t>
            </a:r>
            <a:r>
              <a:rPr lang="en-US" dirty="0" smtClean="0"/>
              <a:t>next fiscal year</a:t>
            </a:r>
            <a:endParaRPr lang="en-US" dirty="0"/>
          </a:p>
          <a:p>
            <a:pPr lvl="1"/>
            <a:r>
              <a:rPr lang="en-US" dirty="0"/>
              <a:t>Could </a:t>
            </a:r>
            <a:r>
              <a:rPr lang="en-US" dirty="0" smtClean="0"/>
              <a:t>now afford key spending initiatives that were previously unaffordable in:</a:t>
            </a:r>
            <a:endParaRPr lang="en-US" dirty="0"/>
          </a:p>
          <a:p>
            <a:pPr lvl="2"/>
            <a:r>
              <a:rPr lang="en-US" dirty="0"/>
              <a:t>Information </a:t>
            </a:r>
            <a:r>
              <a:rPr lang="en-US" dirty="0" smtClean="0"/>
              <a:t>technology</a:t>
            </a:r>
            <a:endParaRPr lang="en-US" dirty="0"/>
          </a:p>
          <a:p>
            <a:pPr lvl="2"/>
            <a:r>
              <a:rPr lang="en-US" dirty="0"/>
              <a:t>Quality of </a:t>
            </a:r>
            <a:r>
              <a:rPr lang="en-US" dirty="0" smtClean="0"/>
              <a:t>life</a:t>
            </a:r>
            <a:endParaRPr lang="en-US" dirty="0"/>
          </a:p>
        </p:txBody>
      </p:sp>
      <p:sp>
        <p:nvSpPr>
          <p:cNvPr id="18436" name="Text Box 4"/>
          <p:cNvSpPr txBox="1">
            <a:spLocks noChangeArrowheads="1"/>
          </p:cNvSpPr>
          <p:nvPr/>
        </p:nvSpPr>
        <p:spPr bwMode="auto">
          <a:xfrm>
            <a:off x="6705600" y="1371600"/>
            <a:ext cx="2209800" cy="579438"/>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tx2">
                    <a:lumMod val="60000"/>
                    <a:lumOff val="40000"/>
                  </a:schemeClr>
                </a:solidFill>
                <a:effectLst>
                  <a:outerShdw blurRad="38100" dist="38100" dir="2700000" algn="tl">
                    <a:srgbClr val="000000">
                      <a:alpha val="43137"/>
                    </a:srgbClr>
                  </a:outerShdw>
                </a:effectLst>
                <a:latin typeface="+mn-lt"/>
              </a:rPr>
              <a:t>FY98</a:t>
            </a:r>
          </a:p>
        </p:txBody>
      </p:sp>
      <p:sp>
        <p:nvSpPr>
          <p:cNvPr id="18437" name="Line 5"/>
          <p:cNvSpPr>
            <a:spLocks noChangeShapeType="1"/>
          </p:cNvSpPr>
          <p:nvPr/>
        </p:nvSpPr>
        <p:spPr bwMode="auto">
          <a:xfrm flipH="1">
            <a:off x="4913644" y="1676400"/>
            <a:ext cx="1791956" cy="544286"/>
          </a:xfrm>
          <a:prstGeom prst="line">
            <a:avLst/>
          </a:prstGeom>
          <a:ln>
            <a:headEnd/>
            <a:tailEnd type="triangle" w="med" len="med"/>
          </a:ln>
        </p:spPr>
        <p:style>
          <a:lnRef idx="3">
            <a:schemeClr val="accent6"/>
          </a:lnRef>
          <a:fillRef idx="0">
            <a:schemeClr val="accent6"/>
          </a:fillRef>
          <a:effectRef idx="2">
            <a:schemeClr val="accent6"/>
          </a:effectRef>
          <a:fontRef idx="minor">
            <a:schemeClr val="tx1"/>
          </a:fontRef>
        </p:style>
        <p:txBody>
          <a:bodyPr/>
          <a:lstStyle/>
          <a:p>
            <a:endParaRPr lang="en-US"/>
          </a:p>
        </p:txBody>
      </p:sp>
      <p:sp>
        <p:nvSpPr>
          <p:cNvPr id="6"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228600" y="152400"/>
            <a:ext cx="8434388" cy="6453188"/>
            <a:chOff x="144" y="96"/>
            <a:chExt cx="5313" cy="4065"/>
          </a:xfrm>
        </p:grpSpPr>
        <p:sp>
          <p:nvSpPr>
            <p:cNvPr id="39939" name="AutoShape 3"/>
            <p:cNvSpPr>
              <a:spLocks noChangeArrowheads="1"/>
            </p:cNvSpPr>
            <p:nvPr/>
          </p:nvSpPr>
          <p:spPr bwMode="auto">
            <a:xfrm>
              <a:off x="255" y="207"/>
              <a:ext cx="5202" cy="3954"/>
            </a:xfrm>
            <a:prstGeom prst="roundRect">
              <a:avLst>
                <a:gd name="adj" fmla="val 12477"/>
              </a:avLst>
            </a:prstGeom>
            <a:noFill/>
            <a:ln w="25400">
              <a:solidFill>
                <a:schemeClr val="tx1"/>
              </a:solidFill>
              <a:round/>
              <a:headEnd/>
              <a:tailEnd/>
            </a:ln>
            <a:effectLst/>
          </p:spPr>
          <p:txBody>
            <a:bodyPr wrap="none" anchor="ctr"/>
            <a:lstStyle/>
            <a:p>
              <a:endParaRPr lang="en-US"/>
            </a:p>
          </p:txBody>
        </p:sp>
        <p:grpSp>
          <p:nvGrpSpPr>
            <p:cNvPr id="39940" name="Group 4"/>
            <p:cNvGrpSpPr>
              <a:grpSpLocks/>
            </p:cNvGrpSpPr>
            <p:nvPr/>
          </p:nvGrpSpPr>
          <p:grpSpPr bwMode="auto">
            <a:xfrm>
              <a:off x="144" y="96"/>
              <a:ext cx="720" cy="613"/>
              <a:chOff x="144" y="96"/>
              <a:chExt cx="720" cy="613"/>
            </a:xfrm>
          </p:grpSpPr>
          <p:sp>
            <p:nvSpPr>
              <p:cNvPr id="39941" name="Freeform 5"/>
              <p:cNvSpPr>
                <a:spLocks/>
              </p:cNvSpPr>
              <p:nvPr/>
            </p:nvSpPr>
            <p:spPr bwMode="auto">
              <a:xfrm>
                <a:off x="144" y="217"/>
                <a:ext cx="283" cy="414"/>
              </a:xfrm>
              <a:custGeom>
                <a:avLst/>
                <a:gdLst/>
                <a:ahLst/>
                <a:cxnLst>
                  <a:cxn ang="0">
                    <a:pos x="67" y="153"/>
                  </a:cxn>
                  <a:cxn ang="0">
                    <a:pos x="50" y="153"/>
                  </a:cxn>
                  <a:cxn ang="0">
                    <a:pos x="30" y="141"/>
                  </a:cxn>
                  <a:cxn ang="0">
                    <a:pos x="18" y="78"/>
                  </a:cxn>
                  <a:cxn ang="0">
                    <a:pos x="0" y="76"/>
                  </a:cxn>
                  <a:cxn ang="0">
                    <a:pos x="3" y="37"/>
                  </a:cxn>
                  <a:cxn ang="0">
                    <a:pos x="20" y="21"/>
                  </a:cxn>
                  <a:cxn ang="0">
                    <a:pos x="24" y="0"/>
                  </a:cxn>
                  <a:cxn ang="0">
                    <a:pos x="37" y="0"/>
                  </a:cxn>
                  <a:cxn ang="0">
                    <a:pos x="39" y="16"/>
                  </a:cxn>
                  <a:cxn ang="0">
                    <a:pos x="102" y="4"/>
                  </a:cxn>
                  <a:cxn ang="0">
                    <a:pos x="162" y="18"/>
                  </a:cxn>
                  <a:cxn ang="0">
                    <a:pos x="216" y="64"/>
                  </a:cxn>
                  <a:cxn ang="0">
                    <a:pos x="258" y="113"/>
                  </a:cxn>
                  <a:cxn ang="0">
                    <a:pos x="269" y="181"/>
                  </a:cxn>
                  <a:cxn ang="0">
                    <a:pos x="282" y="218"/>
                  </a:cxn>
                  <a:cxn ang="0">
                    <a:pos x="254" y="246"/>
                  </a:cxn>
                  <a:cxn ang="0">
                    <a:pos x="256" y="333"/>
                  </a:cxn>
                  <a:cxn ang="0">
                    <a:pos x="249" y="388"/>
                  </a:cxn>
                  <a:cxn ang="0">
                    <a:pos x="233" y="404"/>
                  </a:cxn>
                  <a:cxn ang="0">
                    <a:pos x="206" y="413"/>
                  </a:cxn>
                  <a:cxn ang="0">
                    <a:pos x="224" y="388"/>
                  </a:cxn>
                  <a:cxn ang="0">
                    <a:pos x="230" y="316"/>
                  </a:cxn>
                  <a:cxn ang="0">
                    <a:pos x="164" y="252"/>
                  </a:cxn>
                  <a:cxn ang="0">
                    <a:pos x="104" y="286"/>
                  </a:cxn>
                  <a:cxn ang="0">
                    <a:pos x="89" y="344"/>
                  </a:cxn>
                  <a:cxn ang="0">
                    <a:pos x="83" y="362"/>
                  </a:cxn>
                  <a:cxn ang="0">
                    <a:pos x="70" y="361"/>
                  </a:cxn>
                  <a:cxn ang="0">
                    <a:pos x="76" y="318"/>
                  </a:cxn>
                  <a:cxn ang="0">
                    <a:pos x="83" y="279"/>
                  </a:cxn>
                  <a:cxn ang="0">
                    <a:pos x="92" y="254"/>
                  </a:cxn>
                  <a:cxn ang="0">
                    <a:pos x="145" y="222"/>
                  </a:cxn>
                  <a:cxn ang="0">
                    <a:pos x="145" y="187"/>
                  </a:cxn>
                  <a:cxn ang="0">
                    <a:pos x="142" y="156"/>
                  </a:cxn>
                  <a:cxn ang="0">
                    <a:pos x="109" y="95"/>
                  </a:cxn>
                  <a:cxn ang="0">
                    <a:pos x="84" y="92"/>
                  </a:cxn>
                  <a:cxn ang="0">
                    <a:pos x="78" y="120"/>
                  </a:cxn>
                  <a:cxn ang="0">
                    <a:pos x="89" y="138"/>
                  </a:cxn>
                  <a:cxn ang="0">
                    <a:pos x="76" y="156"/>
                  </a:cxn>
                  <a:cxn ang="0">
                    <a:pos x="67" y="132"/>
                  </a:cxn>
                </a:cxnLst>
                <a:rect l="0" t="0" r="r" b="b"/>
                <a:pathLst>
                  <a:path w="283" h="414">
                    <a:moveTo>
                      <a:pt x="67" y="132"/>
                    </a:moveTo>
                    <a:lnTo>
                      <a:pt x="67" y="153"/>
                    </a:lnTo>
                    <a:lnTo>
                      <a:pt x="61" y="159"/>
                    </a:lnTo>
                    <a:lnTo>
                      <a:pt x="50" y="153"/>
                    </a:lnTo>
                    <a:lnTo>
                      <a:pt x="35" y="148"/>
                    </a:lnTo>
                    <a:lnTo>
                      <a:pt x="30" y="141"/>
                    </a:lnTo>
                    <a:lnTo>
                      <a:pt x="23" y="117"/>
                    </a:lnTo>
                    <a:lnTo>
                      <a:pt x="18" y="78"/>
                    </a:lnTo>
                    <a:lnTo>
                      <a:pt x="14" y="55"/>
                    </a:lnTo>
                    <a:lnTo>
                      <a:pt x="0" y="76"/>
                    </a:lnTo>
                    <a:lnTo>
                      <a:pt x="5" y="48"/>
                    </a:lnTo>
                    <a:lnTo>
                      <a:pt x="3" y="37"/>
                    </a:lnTo>
                    <a:lnTo>
                      <a:pt x="14" y="25"/>
                    </a:lnTo>
                    <a:lnTo>
                      <a:pt x="20" y="21"/>
                    </a:lnTo>
                    <a:lnTo>
                      <a:pt x="24" y="9"/>
                    </a:lnTo>
                    <a:lnTo>
                      <a:pt x="24" y="0"/>
                    </a:lnTo>
                    <a:lnTo>
                      <a:pt x="31" y="7"/>
                    </a:lnTo>
                    <a:lnTo>
                      <a:pt x="37" y="0"/>
                    </a:lnTo>
                    <a:lnTo>
                      <a:pt x="40" y="11"/>
                    </a:lnTo>
                    <a:lnTo>
                      <a:pt x="39" y="16"/>
                    </a:lnTo>
                    <a:lnTo>
                      <a:pt x="72" y="9"/>
                    </a:lnTo>
                    <a:lnTo>
                      <a:pt x="102" y="4"/>
                    </a:lnTo>
                    <a:lnTo>
                      <a:pt x="128" y="7"/>
                    </a:lnTo>
                    <a:lnTo>
                      <a:pt x="162" y="18"/>
                    </a:lnTo>
                    <a:lnTo>
                      <a:pt x="179" y="27"/>
                    </a:lnTo>
                    <a:lnTo>
                      <a:pt x="216" y="64"/>
                    </a:lnTo>
                    <a:lnTo>
                      <a:pt x="260" y="70"/>
                    </a:lnTo>
                    <a:lnTo>
                      <a:pt x="258" y="113"/>
                    </a:lnTo>
                    <a:lnTo>
                      <a:pt x="260" y="141"/>
                    </a:lnTo>
                    <a:lnTo>
                      <a:pt x="269" y="181"/>
                    </a:lnTo>
                    <a:lnTo>
                      <a:pt x="278" y="205"/>
                    </a:lnTo>
                    <a:lnTo>
                      <a:pt x="282" y="218"/>
                    </a:lnTo>
                    <a:lnTo>
                      <a:pt x="278" y="230"/>
                    </a:lnTo>
                    <a:lnTo>
                      <a:pt x="254" y="246"/>
                    </a:lnTo>
                    <a:lnTo>
                      <a:pt x="252" y="284"/>
                    </a:lnTo>
                    <a:lnTo>
                      <a:pt x="256" y="333"/>
                    </a:lnTo>
                    <a:lnTo>
                      <a:pt x="249" y="342"/>
                    </a:lnTo>
                    <a:lnTo>
                      <a:pt x="249" y="388"/>
                    </a:lnTo>
                    <a:lnTo>
                      <a:pt x="242" y="402"/>
                    </a:lnTo>
                    <a:lnTo>
                      <a:pt x="233" y="404"/>
                    </a:lnTo>
                    <a:lnTo>
                      <a:pt x="226" y="413"/>
                    </a:lnTo>
                    <a:lnTo>
                      <a:pt x="206" y="413"/>
                    </a:lnTo>
                    <a:lnTo>
                      <a:pt x="212" y="404"/>
                    </a:lnTo>
                    <a:lnTo>
                      <a:pt x="224" y="388"/>
                    </a:lnTo>
                    <a:lnTo>
                      <a:pt x="231" y="364"/>
                    </a:lnTo>
                    <a:lnTo>
                      <a:pt x="230" y="316"/>
                    </a:lnTo>
                    <a:lnTo>
                      <a:pt x="206" y="231"/>
                    </a:lnTo>
                    <a:lnTo>
                      <a:pt x="164" y="252"/>
                    </a:lnTo>
                    <a:lnTo>
                      <a:pt x="116" y="268"/>
                    </a:lnTo>
                    <a:lnTo>
                      <a:pt x="104" y="286"/>
                    </a:lnTo>
                    <a:lnTo>
                      <a:pt x="100" y="301"/>
                    </a:lnTo>
                    <a:lnTo>
                      <a:pt x="89" y="344"/>
                    </a:lnTo>
                    <a:lnTo>
                      <a:pt x="83" y="351"/>
                    </a:lnTo>
                    <a:lnTo>
                      <a:pt x="83" y="362"/>
                    </a:lnTo>
                    <a:lnTo>
                      <a:pt x="67" y="376"/>
                    </a:lnTo>
                    <a:lnTo>
                      <a:pt x="70" y="361"/>
                    </a:lnTo>
                    <a:lnTo>
                      <a:pt x="67" y="339"/>
                    </a:lnTo>
                    <a:lnTo>
                      <a:pt x="76" y="318"/>
                    </a:lnTo>
                    <a:lnTo>
                      <a:pt x="87" y="293"/>
                    </a:lnTo>
                    <a:lnTo>
                      <a:pt x="83" y="279"/>
                    </a:lnTo>
                    <a:lnTo>
                      <a:pt x="89" y="263"/>
                    </a:lnTo>
                    <a:lnTo>
                      <a:pt x="92" y="254"/>
                    </a:lnTo>
                    <a:lnTo>
                      <a:pt x="128" y="235"/>
                    </a:lnTo>
                    <a:lnTo>
                      <a:pt x="145" y="222"/>
                    </a:lnTo>
                    <a:lnTo>
                      <a:pt x="156" y="207"/>
                    </a:lnTo>
                    <a:lnTo>
                      <a:pt x="145" y="187"/>
                    </a:lnTo>
                    <a:lnTo>
                      <a:pt x="146" y="171"/>
                    </a:lnTo>
                    <a:lnTo>
                      <a:pt x="142" y="156"/>
                    </a:lnTo>
                    <a:lnTo>
                      <a:pt x="120" y="125"/>
                    </a:lnTo>
                    <a:lnTo>
                      <a:pt x="109" y="95"/>
                    </a:lnTo>
                    <a:lnTo>
                      <a:pt x="97" y="85"/>
                    </a:lnTo>
                    <a:lnTo>
                      <a:pt x="84" y="92"/>
                    </a:lnTo>
                    <a:lnTo>
                      <a:pt x="83" y="108"/>
                    </a:lnTo>
                    <a:lnTo>
                      <a:pt x="78" y="120"/>
                    </a:lnTo>
                    <a:lnTo>
                      <a:pt x="84" y="129"/>
                    </a:lnTo>
                    <a:lnTo>
                      <a:pt x="89" y="138"/>
                    </a:lnTo>
                    <a:lnTo>
                      <a:pt x="83" y="145"/>
                    </a:lnTo>
                    <a:lnTo>
                      <a:pt x="76" y="156"/>
                    </a:lnTo>
                    <a:lnTo>
                      <a:pt x="70" y="136"/>
                    </a:lnTo>
                    <a:lnTo>
                      <a:pt x="67" y="13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39942" name="Freeform 6"/>
              <p:cNvSpPr>
                <a:spLocks/>
              </p:cNvSpPr>
              <p:nvPr/>
            </p:nvSpPr>
            <p:spPr bwMode="auto">
              <a:xfrm>
                <a:off x="573" y="480"/>
                <a:ext cx="89" cy="167"/>
              </a:xfrm>
              <a:custGeom>
                <a:avLst/>
                <a:gdLst/>
                <a:ahLst/>
                <a:cxnLst>
                  <a:cxn ang="0">
                    <a:pos x="62" y="0"/>
                  </a:cxn>
                  <a:cxn ang="0">
                    <a:pos x="65" y="14"/>
                  </a:cxn>
                  <a:cxn ang="0">
                    <a:pos x="74" y="21"/>
                  </a:cxn>
                  <a:cxn ang="0">
                    <a:pos x="88" y="25"/>
                  </a:cxn>
                  <a:cxn ang="0">
                    <a:pos x="86" y="51"/>
                  </a:cxn>
                  <a:cxn ang="0">
                    <a:pos x="79" y="76"/>
                  </a:cxn>
                  <a:cxn ang="0">
                    <a:pos x="76" y="120"/>
                  </a:cxn>
                  <a:cxn ang="0">
                    <a:pos x="70" y="145"/>
                  </a:cxn>
                  <a:cxn ang="0">
                    <a:pos x="58" y="153"/>
                  </a:cxn>
                  <a:cxn ang="0">
                    <a:pos x="48" y="166"/>
                  </a:cxn>
                  <a:cxn ang="0">
                    <a:pos x="35" y="166"/>
                  </a:cxn>
                  <a:cxn ang="0">
                    <a:pos x="56" y="134"/>
                  </a:cxn>
                  <a:cxn ang="0">
                    <a:pos x="60" y="93"/>
                  </a:cxn>
                  <a:cxn ang="0">
                    <a:pos x="56" y="76"/>
                  </a:cxn>
                  <a:cxn ang="0">
                    <a:pos x="36" y="120"/>
                  </a:cxn>
                  <a:cxn ang="0">
                    <a:pos x="31" y="123"/>
                  </a:cxn>
                  <a:cxn ang="0">
                    <a:pos x="35" y="132"/>
                  </a:cxn>
                  <a:cxn ang="0">
                    <a:pos x="25" y="147"/>
                  </a:cxn>
                  <a:cxn ang="0">
                    <a:pos x="22" y="141"/>
                  </a:cxn>
                  <a:cxn ang="0">
                    <a:pos x="18" y="134"/>
                  </a:cxn>
                  <a:cxn ang="0">
                    <a:pos x="10" y="117"/>
                  </a:cxn>
                  <a:cxn ang="0">
                    <a:pos x="45" y="60"/>
                  </a:cxn>
                  <a:cxn ang="0">
                    <a:pos x="46" y="55"/>
                  </a:cxn>
                  <a:cxn ang="0">
                    <a:pos x="29" y="32"/>
                  </a:cxn>
                  <a:cxn ang="0">
                    <a:pos x="0" y="13"/>
                  </a:cxn>
                  <a:cxn ang="0">
                    <a:pos x="25" y="7"/>
                  </a:cxn>
                  <a:cxn ang="0">
                    <a:pos x="62" y="0"/>
                  </a:cxn>
                </a:cxnLst>
                <a:rect l="0" t="0" r="r" b="b"/>
                <a:pathLst>
                  <a:path w="89" h="167">
                    <a:moveTo>
                      <a:pt x="62" y="0"/>
                    </a:moveTo>
                    <a:lnTo>
                      <a:pt x="65" y="14"/>
                    </a:lnTo>
                    <a:lnTo>
                      <a:pt x="74" y="21"/>
                    </a:lnTo>
                    <a:lnTo>
                      <a:pt x="88" y="25"/>
                    </a:lnTo>
                    <a:lnTo>
                      <a:pt x="86" y="51"/>
                    </a:lnTo>
                    <a:lnTo>
                      <a:pt x="79" y="76"/>
                    </a:lnTo>
                    <a:lnTo>
                      <a:pt x="76" y="120"/>
                    </a:lnTo>
                    <a:lnTo>
                      <a:pt x="70" y="145"/>
                    </a:lnTo>
                    <a:lnTo>
                      <a:pt x="58" y="153"/>
                    </a:lnTo>
                    <a:lnTo>
                      <a:pt x="48" y="166"/>
                    </a:lnTo>
                    <a:lnTo>
                      <a:pt x="35" y="166"/>
                    </a:lnTo>
                    <a:lnTo>
                      <a:pt x="56" y="134"/>
                    </a:lnTo>
                    <a:lnTo>
                      <a:pt x="60" y="93"/>
                    </a:lnTo>
                    <a:lnTo>
                      <a:pt x="56" y="76"/>
                    </a:lnTo>
                    <a:lnTo>
                      <a:pt x="36" y="120"/>
                    </a:lnTo>
                    <a:lnTo>
                      <a:pt x="31" y="123"/>
                    </a:lnTo>
                    <a:lnTo>
                      <a:pt x="35" y="132"/>
                    </a:lnTo>
                    <a:lnTo>
                      <a:pt x="25" y="147"/>
                    </a:lnTo>
                    <a:lnTo>
                      <a:pt x="22" y="141"/>
                    </a:lnTo>
                    <a:lnTo>
                      <a:pt x="18" y="134"/>
                    </a:lnTo>
                    <a:lnTo>
                      <a:pt x="10" y="117"/>
                    </a:lnTo>
                    <a:lnTo>
                      <a:pt x="45" y="60"/>
                    </a:lnTo>
                    <a:lnTo>
                      <a:pt x="46" y="55"/>
                    </a:lnTo>
                    <a:lnTo>
                      <a:pt x="29" y="32"/>
                    </a:lnTo>
                    <a:lnTo>
                      <a:pt x="0" y="13"/>
                    </a:lnTo>
                    <a:lnTo>
                      <a:pt x="25" y="7"/>
                    </a:lnTo>
                    <a:lnTo>
                      <a:pt x="62" y="0"/>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39943" name="Freeform 7"/>
              <p:cNvSpPr>
                <a:spLocks/>
              </p:cNvSpPr>
              <p:nvPr/>
            </p:nvSpPr>
            <p:spPr bwMode="auto">
              <a:xfrm>
                <a:off x="289" y="176"/>
                <a:ext cx="263" cy="475"/>
              </a:xfrm>
              <a:custGeom>
                <a:avLst/>
                <a:gdLst/>
                <a:ahLst/>
                <a:cxnLst>
                  <a:cxn ang="0">
                    <a:pos x="40" y="138"/>
                  </a:cxn>
                  <a:cxn ang="0">
                    <a:pos x="6" y="132"/>
                  </a:cxn>
                  <a:cxn ang="0">
                    <a:pos x="0" y="106"/>
                  </a:cxn>
                  <a:cxn ang="0">
                    <a:pos x="56" y="52"/>
                  </a:cxn>
                  <a:cxn ang="0">
                    <a:pos x="60" y="39"/>
                  </a:cxn>
                  <a:cxn ang="0">
                    <a:pos x="61" y="29"/>
                  </a:cxn>
                  <a:cxn ang="0">
                    <a:pos x="88" y="25"/>
                  </a:cxn>
                  <a:cxn ang="0">
                    <a:pos x="89" y="18"/>
                  </a:cxn>
                  <a:cxn ang="0">
                    <a:pos x="109" y="20"/>
                  </a:cxn>
                  <a:cxn ang="0">
                    <a:pos x="157" y="51"/>
                  </a:cxn>
                  <a:cxn ang="0">
                    <a:pos x="191" y="97"/>
                  </a:cxn>
                  <a:cxn ang="0">
                    <a:pos x="221" y="127"/>
                  </a:cxn>
                  <a:cxn ang="0">
                    <a:pos x="249" y="169"/>
                  </a:cxn>
                  <a:cxn ang="0">
                    <a:pos x="243" y="272"/>
                  </a:cxn>
                  <a:cxn ang="0">
                    <a:pos x="239" y="377"/>
                  </a:cxn>
                  <a:cxn ang="0">
                    <a:pos x="233" y="394"/>
                  </a:cxn>
                  <a:cxn ang="0">
                    <a:pos x="243" y="455"/>
                  </a:cxn>
                  <a:cxn ang="0">
                    <a:pos x="237" y="465"/>
                  </a:cxn>
                  <a:cxn ang="0">
                    <a:pos x="213" y="469"/>
                  </a:cxn>
                  <a:cxn ang="0">
                    <a:pos x="221" y="423"/>
                  </a:cxn>
                  <a:cxn ang="0">
                    <a:pos x="208" y="379"/>
                  </a:cxn>
                  <a:cxn ang="0">
                    <a:pos x="191" y="330"/>
                  </a:cxn>
                  <a:cxn ang="0">
                    <a:pos x="176" y="305"/>
                  </a:cxn>
                  <a:cxn ang="0">
                    <a:pos x="131" y="319"/>
                  </a:cxn>
                  <a:cxn ang="0">
                    <a:pos x="95" y="333"/>
                  </a:cxn>
                  <a:cxn ang="0">
                    <a:pos x="95" y="367"/>
                  </a:cxn>
                  <a:cxn ang="0">
                    <a:pos x="110" y="399"/>
                  </a:cxn>
                  <a:cxn ang="0">
                    <a:pos x="114" y="422"/>
                  </a:cxn>
                  <a:cxn ang="0">
                    <a:pos x="100" y="407"/>
                  </a:cxn>
                  <a:cxn ang="0">
                    <a:pos x="82" y="390"/>
                  </a:cxn>
                  <a:cxn ang="0">
                    <a:pos x="67" y="342"/>
                  </a:cxn>
                  <a:cxn ang="0">
                    <a:pos x="70" y="317"/>
                  </a:cxn>
                  <a:cxn ang="0">
                    <a:pos x="132" y="274"/>
                  </a:cxn>
                  <a:cxn ang="0">
                    <a:pos x="121" y="212"/>
                  </a:cxn>
                  <a:cxn ang="0">
                    <a:pos x="114" y="122"/>
                  </a:cxn>
                  <a:cxn ang="0">
                    <a:pos x="70" y="122"/>
                  </a:cxn>
                  <a:cxn ang="0">
                    <a:pos x="44" y="129"/>
                  </a:cxn>
                </a:cxnLst>
                <a:rect l="0" t="0" r="r" b="b"/>
                <a:pathLst>
                  <a:path w="263" h="475">
                    <a:moveTo>
                      <a:pt x="44" y="129"/>
                    </a:moveTo>
                    <a:lnTo>
                      <a:pt x="40" y="138"/>
                    </a:lnTo>
                    <a:lnTo>
                      <a:pt x="33" y="138"/>
                    </a:lnTo>
                    <a:lnTo>
                      <a:pt x="6" y="132"/>
                    </a:lnTo>
                    <a:lnTo>
                      <a:pt x="3" y="127"/>
                    </a:lnTo>
                    <a:lnTo>
                      <a:pt x="0" y="106"/>
                    </a:lnTo>
                    <a:lnTo>
                      <a:pt x="26" y="76"/>
                    </a:lnTo>
                    <a:lnTo>
                      <a:pt x="56" y="52"/>
                    </a:lnTo>
                    <a:lnTo>
                      <a:pt x="74" y="39"/>
                    </a:lnTo>
                    <a:lnTo>
                      <a:pt x="60" y="39"/>
                    </a:lnTo>
                    <a:lnTo>
                      <a:pt x="74" y="32"/>
                    </a:lnTo>
                    <a:lnTo>
                      <a:pt x="61" y="29"/>
                    </a:lnTo>
                    <a:lnTo>
                      <a:pt x="81" y="27"/>
                    </a:lnTo>
                    <a:lnTo>
                      <a:pt x="88" y="25"/>
                    </a:lnTo>
                    <a:lnTo>
                      <a:pt x="78" y="11"/>
                    </a:lnTo>
                    <a:lnTo>
                      <a:pt x="89" y="18"/>
                    </a:lnTo>
                    <a:lnTo>
                      <a:pt x="88" y="0"/>
                    </a:lnTo>
                    <a:lnTo>
                      <a:pt x="109" y="20"/>
                    </a:lnTo>
                    <a:lnTo>
                      <a:pt x="137" y="34"/>
                    </a:lnTo>
                    <a:lnTo>
                      <a:pt x="157" y="51"/>
                    </a:lnTo>
                    <a:lnTo>
                      <a:pt x="173" y="69"/>
                    </a:lnTo>
                    <a:lnTo>
                      <a:pt x="191" y="97"/>
                    </a:lnTo>
                    <a:lnTo>
                      <a:pt x="208" y="118"/>
                    </a:lnTo>
                    <a:lnTo>
                      <a:pt x="221" y="127"/>
                    </a:lnTo>
                    <a:lnTo>
                      <a:pt x="262" y="147"/>
                    </a:lnTo>
                    <a:lnTo>
                      <a:pt x="249" y="169"/>
                    </a:lnTo>
                    <a:lnTo>
                      <a:pt x="238" y="210"/>
                    </a:lnTo>
                    <a:lnTo>
                      <a:pt x="243" y="272"/>
                    </a:lnTo>
                    <a:lnTo>
                      <a:pt x="230" y="324"/>
                    </a:lnTo>
                    <a:lnTo>
                      <a:pt x="239" y="377"/>
                    </a:lnTo>
                    <a:lnTo>
                      <a:pt x="239" y="386"/>
                    </a:lnTo>
                    <a:lnTo>
                      <a:pt x="233" y="394"/>
                    </a:lnTo>
                    <a:lnTo>
                      <a:pt x="243" y="437"/>
                    </a:lnTo>
                    <a:lnTo>
                      <a:pt x="243" y="455"/>
                    </a:lnTo>
                    <a:lnTo>
                      <a:pt x="240" y="465"/>
                    </a:lnTo>
                    <a:lnTo>
                      <a:pt x="237" y="465"/>
                    </a:lnTo>
                    <a:lnTo>
                      <a:pt x="228" y="474"/>
                    </a:lnTo>
                    <a:lnTo>
                      <a:pt x="213" y="469"/>
                    </a:lnTo>
                    <a:lnTo>
                      <a:pt x="221" y="460"/>
                    </a:lnTo>
                    <a:lnTo>
                      <a:pt x="221" y="423"/>
                    </a:lnTo>
                    <a:lnTo>
                      <a:pt x="215" y="391"/>
                    </a:lnTo>
                    <a:lnTo>
                      <a:pt x="208" y="379"/>
                    </a:lnTo>
                    <a:lnTo>
                      <a:pt x="206" y="367"/>
                    </a:lnTo>
                    <a:lnTo>
                      <a:pt x="191" y="330"/>
                    </a:lnTo>
                    <a:lnTo>
                      <a:pt x="181" y="305"/>
                    </a:lnTo>
                    <a:lnTo>
                      <a:pt x="176" y="305"/>
                    </a:lnTo>
                    <a:lnTo>
                      <a:pt x="171" y="302"/>
                    </a:lnTo>
                    <a:lnTo>
                      <a:pt x="131" y="319"/>
                    </a:lnTo>
                    <a:lnTo>
                      <a:pt x="100" y="328"/>
                    </a:lnTo>
                    <a:lnTo>
                      <a:pt x="95" y="333"/>
                    </a:lnTo>
                    <a:lnTo>
                      <a:pt x="86" y="345"/>
                    </a:lnTo>
                    <a:lnTo>
                      <a:pt x="95" y="367"/>
                    </a:lnTo>
                    <a:lnTo>
                      <a:pt x="111" y="391"/>
                    </a:lnTo>
                    <a:lnTo>
                      <a:pt x="110" y="399"/>
                    </a:lnTo>
                    <a:lnTo>
                      <a:pt x="117" y="416"/>
                    </a:lnTo>
                    <a:lnTo>
                      <a:pt x="114" y="422"/>
                    </a:lnTo>
                    <a:lnTo>
                      <a:pt x="108" y="429"/>
                    </a:lnTo>
                    <a:lnTo>
                      <a:pt x="100" y="407"/>
                    </a:lnTo>
                    <a:lnTo>
                      <a:pt x="91" y="399"/>
                    </a:lnTo>
                    <a:lnTo>
                      <a:pt x="82" y="390"/>
                    </a:lnTo>
                    <a:lnTo>
                      <a:pt x="76" y="366"/>
                    </a:lnTo>
                    <a:lnTo>
                      <a:pt x="67" y="342"/>
                    </a:lnTo>
                    <a:lnTo>
                      <a:pt x="65" y="326"/>
                    </a:lnTo>
                    <a:lnTo>
                      <a:pt x="70" y="317"/>
                    </a:lnTo>
                    <a:lnTo>
                      <a:pt x="111" y="293"/>
                    </a:lnTo>
                    <a:lnTo>
                      <a:pt x="132" y="274"/>
                    </a:lnTo>
                    <a:lnTo>
                      <a:pt x="137" y="263"/>
                    </a:lnTo>
                    <a:lnTo>
                      <a:pt x="121" y="212"/>
                    </a:lnTo>
                    <a:lnTo>
                      <a:pt x="113" y="164"/>
                    </a:lnTo>
                    <a:lnTo>
                      <a:pt x="114" y="122"/>
                    </a:lnTo>
                    <a:lnTo>
                      <a:pt x="88" y="113"/>
                    </a:lnTo>
                    <a:lnTo>
                      <a:pt x="70" y="122"/>
                    </a:lnTo>
                    <a:lnTo>
                      <a:pt x="47" y="132"/>
                    </a:lnTo>
                    <a:lnTo>
                      <a:pt x="44" y="129"/>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39944" name="Freeform 8"/>
              <p:cNvSpPr>
                <a:spLocks/>
              </p:cNvSpPr>
              <p:nvPr/>
            </p:nvSpPr>
            <p:spPr bwMode="auto">
              <a:xfrm>
                <a:off x="559" y="321"/>
                <a:ext cx="305" cy="336"/>
              </a:xfrm>
              <a:custGeom>
                <a:avLst/>
                <a:gdLst/>
                <a:ahLst/>
                <a:cxnLst>
                  <a:cxn ang="0">
                    <a:pos x="129" y="0"/>
                  </a:cxn>
                  <a:cxn ang="0">
                    <a:pos x="217" y="11"/>
                  </a:cxn>
                  <a:cxn ang="0">
                    <a:pos x="278" y="38"/>
                  </a:cxn>
                  <a:cxn ang="0">
                    <a:pos x="302" y="87"/>
                  </a:cxn>
                  <a:cxn ang="0">
                    <a:pos x="290" y="155"/>
                  </a:cxn>
                  <a:cxn ang="0">
                    <a:pos x="268" y="213"/>
                  </a:cxn>
                  <a:cxn ang="0">
                    <a:pos x="260" y="147"/>
                  </a:cxn>
                  <a:cxn ang="0">
                    <a:pos x="270" y="74"/>
                  </a:cxn>
                  <a:cxn ang="0">
                    <a:pos x="253" y="46"/>
                  </a:cxn>
                  <a:cxn ang="0">
                    <a:pos x="260" y="76"/>
                  </a:cxn>
                  <a:cxn ang="0">
                    <a:pos x="245" y="128"/>
                  </a:cxn>
                  <a:cxn ang="0">
                    <a:pos x="226" y="173"/>
                  </a:cxn>
                  <a:cxn ang="0">
                    <a:pos x="254" y="222"/>
                  </a:cxn>
                  <a:cxn ang="0">
                    <a:pos x="249" y="291"/>
                  </a:cxn>
                  <a:cxn ang="0">
                    <a:pos x="249" y="314"/>
                  </a:cxn>
                  <a:cxn ang="0">
                    <a:pos x="238" y="324"/>
                  </a:cxn>
                  <a:cxn ang="0">
                    <a:pos x="217" y="335"/>
                  </a:cxn>
                  <a:cxn ang="0">
                    <a:pos x="231" y="286"/>
                  </a:cxn>
                  <a:cxn ang="0">
                    <a:pos x="223" y="231"/>
                  </a:cxn>
                  <a:cxn ang="0">
                    <a:pos x="192" y="215"/>
                  </a:cxn>
                  <a:cxn ang="0">
                    <a:pos x="157" y="266"/>
                  </a:cxn>
                  <a:cxn ang="0">
                    <a:pos x="134" y="301"/>
                  </a:cxn>
                  <a:cxn ang="0">
                    <a:pos x="124" y="314"/>
                  </a:cxn>
                  <a:cxn ang="0">
                    <a:pos x="113" y="303"/>
                  </a:cxn>
                  <a:cxn ang="0">
                    <a:pos x="116" y="279"/>
                  </a:cxn>
                  <a:cxn ang="0">
                    <a:pos x="159" y="243"/>
                  </a:cxn>
                  <a:cxn ang="0">
                    <a:pos x="155" y="204"/>
                  </a:cxn>
                  <a:cxn ang="0">
                    <a:pos x="144" y="161"/>
                  </a:cxn>
                  <a:cxn ang="0">
                    <a:pos x="127" y="150"/>
                  </a:cxn>
                  <a:cxn ang="0">
                    <a:pos x="69" y="161"/>
                  </a:cxn>
                  <a:cxn ang="0">
                    <a:pos x="0" y="166"/>
                  </a:cxn>
                  <a:cxn ang="0">
                    <a:pos x="12" y="61"/>
                  </a:cxn>
                </a:cxnLst>
                <a:rect l="0" t="0" r="r" b="b"/>
                <a:pathLst>
                  <a:path w="305" h="336">
                    <a:moveTo>
                      <a:pt x="67" y="4"/>
                    </a:moveTo>
                    <a:lnTo>
                      <a:pt x="129" y="0"/>
                    </a:lnTo>
                    <a:lnTo>
                      <a:pt x="171" y="0"/>
                    </a:lnTo>
                    <a:lnTo>
                      <a:pt x="217" y="11"/>
                    </a:lnTo>
                    <a:lnTo>
                      <a:pt x="245" y="23"/>
                    </a:lnTo>
                    <a:lnTo>
                      <a:pt x="278" y="38"/>
                    </a:lnTo>
                    <a:lnTo>
                      <a:pt x="295" y="57"/>
                    </a:lnTo>
                    <a:lnTo>
                      <a:pt x="302" y="87"/>
                    </a:lnTo>
                    <a:lnTo>
                      <a:pt x="304" y="117"/>
                    </a:lnTo>
                    <a:lnTo>
                      <a:pt x="290" y="155"/>
                    </a:lnTo>
                    <a:lnTo>
                      <a:pt x="278" y="180"/>
                    </a:lnTo>
                    <a:lnTo>
                      <a:pt x="268" y="213"/>
                    </a:lnTo>
                    <a:lnTo>
                      <a:pt x="263" y="184"/>
                    </a:lnTo>
                    <a:lnTo>
                      <a:pt x="260" y="147"/>
                    </a:lnTo>
                    <a:lnTo>
                      <a:pt x="272" y="104"/>
                    </a:lnTo>
                    <a:lnTo>
                      <a:pt x="270" y="74"/>
                    </a:lnTo>
                    <a:lnTo>
                      <a:pt x="263" y="55"/>
                    </a:lnTo>
                    <a:lnTo>
                      <a:pt x="253" y="46"/>
                    </a:lnTo>
                    <a:lnTo>
                      <a:pt x="258" y="61"/>
                    </a:lnTo>
                    <a:lnTo>
                      <a:pt x="260" y="76"/>
                    </a:lnTo>
                    <a:lnTo>
                      <a:pt x="257" y="98"/>
                    </a:lnTo>
                    <a:lnTo>
                      <a:pt x="245" y="128"/>
                    </a:lnTo>
                    <a:lnTo>
                      <a:pt x="231" y="147"/>
                    </a:lnTo>
                    <a:lnTo>
                      <a:pt x="226" y="173"/>
                    </a:lnTo>
                    <a:lnTo>
                      <a:pt x="231" y="189"/>
                    </a:lnTo>
                    <a:lnTo>
                      <a:pt x="254" y="222"/>
                    </a:lnTo>
                    <a:lnTo>
                      <a:pt x="251" y="261"/>
                    </a:lnTo>
                    <a:lnTo>
                      <a:pt x="249" y="291"/>
                    </a:lnTo>
                    <a:lnTo>
                      <a:pt x="251" y="307"/>
                    </a:lnTo>
                    <a:lnTo>
                      <a:pt x="249" y="314"/>
                    </a:lnTo>
                    <a:lnTo>
                      <a:pt x="242" y="324"/>
                    </a:lnTo>
                    <a:lnTo>
                      <a:pt x="238" y="324"/>
                    </a:lnTo>
                    <a:lnTo>
                      <a:pt x="234" y="331"/>
                    </a:lnTo>
                    <a:lnTo>
                      <a:pt x="217" y="335"/>
                    </a:lnTo>
                    <a:lnTo>
                      <a:pt x="225" y="316"/>
                    </a:lnTo>
                    <a:lnTo>
                      <a:pt x="231" y="286"/>
                    </a:lnTo>
                    <a:lnTo>
                      <a:pt x="230" y="261"/>
                    </a:lnTo>
                    <a:lnTo>
                      <a:pt x="223" y="231"/>
                    </a:lnTo>
                    <a:lnTo>
                      <a:pt x="187" y="191"/>
                    </a:lnTo>
                    <a:lnTo>
                      <a:pt x="192" y="215"/>
                    </a:lnTo>
                    <a:lnTo>
                      <a:pt x="198" y="231"/>
                    </a:lnTo>
                    <a:lnTo>
                      <a:pt x="157" y="266"/>
                    </a:lnTo>
                    <a:lnTo>
                      <a:pt x="141" y="284"/>
                    </a:lnTo>
                    <a:lnTo>
                      <a:pt x="134" y="301"/>
                    </a:lnTo>
                    <a:lnTo>
                      <a:pt x="125" y="305"/>
                    </a:lnTo>
                    <a:lnTo>
                      <a:pt x="124" y="314"/>
                    </a:lnTo>
                    <a:lnTo>
                      <a:pt x="107" y="319"/>
                    </a:lnTo>
                    <a:lnTo>
                      <a:pt x="113" y="303"/>
                    </a:lnTo>
                    <a:lnTo>
                      <a:pt x="115" y="288"/>
                    </a:lnTo>
                    <a:lnTo>
                      <a:pt x="116" y="279"/>
                    </a:lnTo>
                    <a:lnTo>
                      <a:pt x="129" y="270"/>
                    </a:lnTo>
                    <a:lnTo>
                      <a:pt x="159" y="243"/>
                    </a:lnTo>
                    <a:lnTo>
                      <a:pt x="161" y="226"/>
                    </a:lnTo>
                    <a:lnTo>
                      <a:pt x="155" y="204"/>
                    </a:lnTo>
                    <a:lnTo>
                      <a:pt x="150" y="191"/>
                    </a:lnTo>
                    <a:lnTo>
                      <a:pt x="144" y="161"/>
                    </a:lnTo>
                    <a:lnTo>
                      <a:pt x="140" y="147"/>
                    </a:lnTo>
                    <a:lnTo>
                      <a:pt x="127" y="150"/>
                    </a:lnTo>
                    <a:lnTo>
                      <a:pt x="111" y="143"/>
                    </a:lnTo>
                    <a:lnTo>
                      <a:pt x="69" y="161"/>
                    </a:lnTo>
                    <a:lnTo>
                      <a:pt x="17" y="173"/>
                    </a:lnTo>
                    <a:lnTo>
                      <a:pt x="0" y="166"/>
                    </a:lnTo>
                    <a:lnTo>
                      <a:pt x="10" y="117"/>
                    </a:lnTo>
                    <a:lnTo>
                      <a:pt x="12" y="61"/>
                    </a:lnTo>
                    <a:lnTo>
                      <a:pt x="67" y="4"/>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39945" name="Freeform 9"/>
              <p:cNvSpPr>
                <a:spLocks/>
              </p:cNvSpPr>
              <p:nvPr/>
            </p:nvSpPr>
            <p:spPr bwMode="auto">
              <a:xfrm>
                <a:off x="453" y="163"/>
                <a:ext cx="84" cy="138"/>
              </a:xfrm>
              <a:custGeom>
                <a:avLst/>
                <a:gdLst/>
                <a:ahLst/>
                <a:cxnLst>
                  <a:cxn ang="0">
                    <a:pos x="3" y="72"/>
                  </a:cxn>
                  <a:cxn ang="0">
                    <a:pos x="14" y="87"/>
                  </a:cxn>
                  <a:cxn ang="0">
                    <a:pos x="26" y="106"/>
                  </a:cxn>
                  <a:cxn ang="0">
                    <a:pos x="37" y="120"/>
                  </a:cxn>
                  <a:cxn ang="0">
                    <a:pos x="50" y="133"/>
                  </a:cxn>
                  <a:cxn ang="0">
                    <a:pos x="55" y="137"/>
                  </a:cxn>
                  <a:cxn ang="0">
                    <a:pos x="58" y="129"/>
                  </a:cxn>
                  <a:cxn ang="0">
                    <a:pos x="68" y="123"/>
                  </a:cxn>
                  <a:cxn ang="0">
                    <a:pos x="80" y="120"/>
                  </a:cxn>
                  <a:cxn ang="0">
                    <a:pos x="79" y="109"/>
                  </a:cxn>
                  <a:cxn ang="0">
                    <a:pos x="60" y="106"/>
                  </a:cxn>
                  <a:cxn ang="0">
                    <a:pos x="56" y="99"/>
                  </a:cxn>
                  <a:cxn ang="0">
                    <a:pos x="58" y="87"/>
                  </a:cxn>
                  <a:cxn ang="0">
                    <a:pos x="67" y="87"/>
                  </a:cxn>
                  <a:cxn ang="0">
                    <a:pos x="73" y="85"/>
                  </a:cxn>
                  <a:cxn ang="0">
                    <a:pos x="65" y="83"/>
                  </a:cxn>
                  <a:cxn ang="0">
                    <a:pos x="58" y="80"/>
                  </a:cxn>
                  <a:cxn ang="0">
                    <a:pos x="75" y="78"/>
                  </a:cxn>
                  <a:cxn ang="0">
                    <a:pos x="81" y="80"/>
                  </a:cxn>
                  <a:cxn ang="0">
                    <a:pos x="79" y="62"/>
                  </a:cxn>
                  <a:cxn ang="0">
                    <a:pos x="83" y="42"/>
                  </a:cxn>
                  <a:cxn ang="0">
                    <a:pos x="83" y="30"/>
                  </a:cxn>
                  <a:cxn ang="0">
                    <a:pos x="70" y="14"/>
                  </a:cxn>
                  <a:cxn ang="0">
                    <a:pos x="54" y="7"/>
                  </a:cxn>
                  <a:cxn ang="0">
                    <a:pos x="47" y="0"/>
                  </a:cxn>
                  <a:cxn ang="0">
                    <a:pos x="35" y="16"/>
                  </a:cxn>
                  <a:cxn ang="0">
                    <a:pos x="16" y="30"/>
                  </a:cxn>
                  <a:cxn ang="0">
                    <a:pos x="12" y="42"/>
                  </a:cxn>
                  <a:cxn ang="0">
                    <a:pos x="9" y="52"/>
                  </a:cxn>
                  <a:cxn ang="0">
                    <a:pos x="0" y="69"/>
                  </a:cxn>
                  <a:cxn ang="0">
                    <a:pos x="3" y="72"/>
                  </a:cxn>
                </a:cxnLst>
                <a:rect l="0" t="0" r="r" b="b"/>
                <a:pathLst>
                  <a:path w="84" h="138">
                    <a:moveTo>
                      <a:pt x="3" y="72"/>
                    </a:moveTo>
                    <a:lnTo>
                      <a:pt x="14" y="87"/>
                    </a:lnTo>
                    <a:lnTo>
                      <a:pt x="26" y="106"/>
                    </a:lnTo>
                    <a:lnTo>
                      <a:pt x="37" y="120"/>
                    </a:lnTo>
                    <a:lnTo>
                      <a:pt x="50" y="133"/>
                    </a:lnTo>
                    <a:lnTo>
                      <a:pt x="55" y="137"/>
                    </a:lnTo>
                    <a:lnTo>
                      <a:pt x="58" y="129"/>
                    </a:lnTo>
                    <a:lnTo>
                      <a:pt x="68" y="123"/>
                    </a:lnTo>
                    <a:lnTo>
                      <a:pt x="80" y="120"/>
                    </a:lnTo>
                    <a:lnTo>
                      <a:pt x="79" y="109"/>
                    </a:lnTo>
                    <a:lnTo>
                      <a:pt x="60" y="106"/>
                    </a:lnTo>
                    <a:lnTo>
                      <a:pt x="56" y="99"/>
                    </a:lnTo>
                    <a:lnTo>
                      <a:pt x="58" y="87"/>
                    </a:lnTo>
                    <a:lnTo>
                      <a:pt x="67" y="87"/>
                    </a:lnTo>
                    <a:lnTo>
                      <a:pt x="73" y="85"/>
                    </a:lnTo>
                    <a:lnTo>
                      <a:pt x="65" y="83"/>
                    </a:lnTo>
                    <a:lnTo>
                      <a:pt x="58" y="80"/>
                    </a:lnTo>
                    <a:lnTo>
                      <a:pt x="75" y="78"/>
                    </a:lnTo>
                    <a:lnTo>
                      <a:pt x="81" y="80"/>
                    </a:lnTo>
                    <a:lnTo>
                      <a:pt x="79" y="62"/>
                    </a:lnTo>
                    <a:lnTo>
                      <a:pt x="83" y="42"/>
                    </a:lnTo>
                    <a:lnTo>
                      <a:pt x="83" y="30"/>
                    </a:lnTo>
                    <a:lnTo>
                      <a:pt x="70" y="14"/>
                    </a:lnTo>
                    <a:lnTo>
                      <a:pt x="54" y="7"/>
                    </a:lnTo>
                    <a:lnTo>
                      <a:pt x="47" y="0"/>
                    </a:lnTo>
                    <a:lnTo>
                      <a:pt x="35" y="16"/>
                    </a:lnTo>
                    <a:lnTo>
                      <a:pt x="16" y="30"/>
                    </a:lnTo>
                    <a:lnTo>
                      <a:pt x="12" y="42"/>
                    </a:lnTo>
                    <a:lnTo>
                      <a:pt x="9" y="52"/>
                    </a:lnTo>
                    <a:lnTo>
                      <a:pt x="0" y="69"/>
                    </a:lnTo>
                    <a:lnTo>
                      <a:pt x="3" y="72"/>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39946" name="Freeform 10"/>
              <p:cNvSpPr>
                <a:spLocks/>
              </p:cNvSpPr>
              <p:nvPr/>
            </p:nvSpPr>
            <p:spPr bwMode="auto">
              <a:xfrm>
                <a:off x="455" y="116"/>
                <a:ext cx="36" cy="50"/>
              </a:xfrm>
              <a:custGeom>
                <a:avLst/>
                <a:gdLst/>
                <a:ahLst/>
                <a:cxnLst>
                  <a:cxn ang="0">
                    <a:pos x="13" y="0"/>
                  </a:cxn>
                  <a:cxn ang="0">
                    <a:pos x="9" y="8"/>
                  </a:cxn>
                  <a:cxn ang="0">
                    <a:pos x="9" y="10"/>
                  </a:cxn>
                  <a:cxn ang="0">
                    <a:pos x="0" y="25"/>
                  </a:cxn>
                  <a:cxn ang="0">
                    <a:pos x="5" y="25"/>
                  </a:cxn>
                  <a:cxn ang="0">
                    <a:pos x="5" y="30"/>
                  </a:cxn>
                  <a:cxn ang="0">
                    <a:pos x="7" y="39"/>
                  </a:cxn>
                  <a:cxn ang="0">
                    <a:pos x="9" y="47"/>
                  </a:cxn>
                  <a:cxn ang="0">
                    <a:pos x="24" y="49"/>
                  </a:cxn>
                  <a:cxn ang="0">
                    <a:pos x="33" y="32"/>
                  </a:cxn>
                  <a:cxn ang="0">
                    <a:pos x="35" y="20"/>
                  </a:cxn>
                  <a:cxn ang="0">
                    <a:pos x="35" y="11"/>
                  </a:cxn>
                  <a:cxn ang="0">
                    <a:pos x="33" y="8"/>
                  </a:cxn>
                  <a:cxn ang="0">
                    <a:pos x="13" y="0"/>
                  </a:cxn>
                </a:cxnLst>
                <a:rect l="0" t="0" r="r" b="b"/>
                <a:pathLst>
                  <a:path w="36" h="50">
                    <a:moveTo>
                      <a:pt x="13" y="0"/>
                    </a:moveTo>
                    <a:lnTo>
                      <a:pt x="9" y="8"/>
                    </a:lnTo>
                    <a:lnTo>
                      <a:pt x="9" y="10"/>
                    </a:lnTo>
                    <a:lnTo>
                      <a:pt x="0" y="25"/>
                    </a:lnTo>
                    <a:lnTo>
                      <a:pt x="5" y="25"/>
                    </a:lnTo>
                    <a:lnTo>
                      <a:pt x="5" y="30"/>
                    </a:lnTo>
                    <a:lnTo>
                      <a:pt x="7" y="39"/>
                    </a:lnTo>
                    <a:lnTo>
                      <a:pt x="9" y="47"/>
                    </a:lnTo>
                    <a:lnTo>
                      <a:pt x="24" y="49"/>
                    </a:lnTo>
                    <a:lnTo>
                      <a:pt x="33" y="32"/>
                    </a:lnTo>
                    <a:lnTo>
                      <a:pt x="35" y="20"/>
                    </a:lnTo>
                    <a:lnTo>
                      <a:pt x="35" y="11"/>
                    </a:lnTo>
                    <a:lnTo>
                      <a:pt x="33" y="8"/>
                    </a:lnTo>
                    <a:lnTo>
                      <a:pt x="13" y="0"/>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39947" name="Freeform 11"/>
              <p:cNvSpPr>
                <a:spLocks/>
              </p:cNvSpPr>
              <p:nvPr/>
            </p:nvSpPr>
            <p:spPr bwMode="auto">
              <a:xfrm>
                <a:off x="456" y="103"/>
                <a:ext cx="88" cy="107"/>
              </a:xfrm>
              <a:custGeom>
                <a:avLst/>
                <a:gdLst/>
                <a:ahLst/>
                <a:cxnLst>
                  <a:cxn ang="0">
                    <a:pos x="11" y="14"/>
                  </a:cxn>
                  <a:cxn ang="0">
                    <a:pos x="21" y="2"/>
                  </a:cxn>
                  <a:cxn ang="0">
                    <a:pos x="32" y="0"/>
                  </a:cxn>
                  <a:cxn ang="0">
                    <a:pos x="47" y="5"/>
                  </a:cxn>
                  <a:cxn ang="0">
                    <a:pos x="64" y="14"/>
                  </a:cxn>
                  <a:cxn ang="0">
                    <a:pos x="67" y="25"/>
                  </a:cxn>
                  <a:cxn ang="0">
                    <a:pos x="69" y="57"/>
                  </a:cxn>
                  <a:cxn ang="0">
                    <a:pos x="81" y="72"/>
                  </a:cxn>
                  <a:cxn ang="0">
                    <a:pos x="85" y="81"/>
                  </a:cxn>
                  <a:cxn ang="0">
                    <a:pos x="87" y="106"/>
                  </a:cxn>
                  <a:cxn ang="0">
                    <a:pos x="81" y="90"/>
                  </a:cxn>
                  <a:cxn ang="0">
                    <a:pos x="75" y="82"/>
                  </a:cxn>
                  <a:cxn ang="0">
                    <a:pos x="69" y="74"/>
                  </a:cxn>
                  <a:cxn ang="0">
                    <a:pos x="55" y="72"/>
                  </a:cxn>
                  <a:cxn ang="0">
                    <a:pos x="43" y="60"/>
                  </a:cxn>
                  <a:cxn ang="0">
                    <a:pos x="34" y="74"/>
                  </a:cxn>
                  <a:cxn ang="0">
                    <a:pos x="24" y="81"/>
                  </a:cxn>
                  <a:cxn ang="0">
                    <a:pos x="12" y="95"/>
                  </a:cxn>
                  <a:cxn ang="0">
                    <a:pos x="20" y="76"/>
                  </a:cxn>
                  <a:cxn ang="0">
                    <a:pos x="1" y="88"/>
                  </a:cxn>
                  <a:cxn ang="0">
                    <a:pos x="0" y="85"/>
                  </a:cxn>
                  <a:cxn ang="0">
                    <a:pos x="21" y="69"/>
                  </a:cxn>
                  <a:cxn ang="0">
                    <a:pos x="30" y="62"/>
                  </a:cxn>
                  <a:cxn ang="0">
                    <a:pos x="33" y="41"/>
                  </a:cxn>
                  <a:cxn ang="0">
                    <a:pos x="33" y="27"/>
                  </a:cxn>
                  <a:cxn ang="0">
                    <a:pos x="33" y="23"/>
                  </a:cxn>
                  <a:cxn ang="0">
                    <a:pos x="11" y="14"/>
                  </a:cxn>
                </a:cxnLst>
                <a:rect l="0" t="0" r="r" b="b"/>
                <a:pathLst>
                  <a:path w="88" h="107">
                    <a:moveTo>
                      <a:pt x="11" y="14"/>
                    </a:moveTo>
                    <a:lnTo>
                      <a:pt x="21" y="2"/>
                    </a:lnTo>
                    <a:lnTo>
                      <a:pt x="32" y="0"/>
                    </a:lnTo>
                    <a:lnTo>
                      <a:pt x="47" y="5"/>
                    </a:lnTo>
                    <a:lnTo>
                      <a:pt x="64" y="14"/>
                    </a:lnTo>
                    <a:lnTo>
                      <a:pt x="67" y="25"/>
                    </a:lnTo>
                    <a:lnTo>
                      <a:pt x="69" y="57"/>
                    </a:lnTo>
                    <a:lnTo>
                      <a:pt x="81" y="72"/>
                    </a:lnTo>
                    <a:lnTo>
                      <a:pt x="85" y="81"/>
                    </a:lnTo>
                    <a:lnTo>
                      <a:pt x="87" y="106"/>
                    </a:lnTo>
                    <a:lnTo>
                      <a:pt x="81" y="90"/>
                    </a:lnTo>
                    <a:lnTo>
                      <a:pt x="75" y="82"/>
                    </a:lnTo>
                    <a:lnTo>
                      <a:pt x="69" y="74"/>
                    </a:lnTo>
                    <a:lnTo>
                      <a:pt x="55" y="72"/>
                    </a:lnTo>
                    <a:lnTo>
                      <a:pt x="43" y="60"/>
                    </a:lnTo>
                    <a:lnTo>
                      <a:pt x="34" y="74"/>
                    </a:lnTo>
                    <a:lnTo>
                      <a:pt x="24" y="81"/>
                    </a:lnTo>
                    <a:lnTo>
                      <a:pt x="12" y="95"/>
                    </a:lnTo>
                    <a:lnTo>
                      <a:pt x="20" y="76"/>
                    </a:lnTo>
                    <a:lnTo>
                      <a:pt x="1" y="88"/>
                    </a:lnTo>
                    <a:lnTo>
                      <a:pt x="0" y="85"/>
                    </a:lnTo>
                    <a:lnTo>
                      <a:pt x="21" y="69"/>
                    </a:lnTo>
                    <a:lnTo>
                      <a:pt x="30" y="62"/>
                    </a:lnTo>
                    <a:lnTo>
                      <a:pt x="33" y="41"/>
                    </a:lnTo>
                    <a:lnTo>
                      <a:pt x="33" y="27"/>
                    </a:lnTo>
                    <a:lnTo>
                      <a:pt x="33" y="23"/>
                    </a:lnTo>
                    <a:lnTo>
                      <a:pt x="11"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48" name="Freeform 12"/>
              <p:cNvSpPr>
                <a:spLocks/>
              </p:cNvSpPr>
              <p:nvPr/>
            </p:nvSpPr>
            <p:spPr bwMode="auto">
              <a:xfrm>
                <a:off x="543" y="96"/>
                <a:ext cx="123" cy="50"/>
              </a:xfrm>
              <a:custGeom>
                <a:avLst/>
                <a:gdLst/>
                <a:ahLst/>
                <a:cxnLst>
                  <a:cxn ang="0">
                    <a:pos x="0" y="24"/>
                  </a:cxn>
                  <a:cxn ang="0">
                    <a:pos x="31" y="30"/>
                  </a:cxn>
                  <a:cxn ang="0">
                    <a:pos x="51" y="30"/>
                  </a:cxn>
                  <a:cxn ang="0">
                    <a:pos x="71" y="45"/>
                  </a:cxn>
                  <a:cxn ang="0">
                    <a:pos x="99" y="49"/>
                  </a:cxn>
                  <a:cxn ang="0">
                    <a:pos x="122" y="45"/>
                  </a:cxn>
                  <a:cxn ang="0">
                    <a:pos x="106" y="43"/>
                  </a:cxn>
                  <a:cxn ang="0">
                    <a:pos x="96" y="37"/>
                  </a:cxn>
                  <a:cxn ang="0">
                    <a:pos x="88" y="32"/>
                  </a:cxn>
                  <a:cxn ang="0">
                    <a:pos x="90" y="24"/>
                  </a:cxn>
                  <a:cxn ang="0">
                    <a:pos x="85" y="16"/>
                  </a:cxn>
                  <a:cxn ang="0">
                    <a:pos x="87" y="9"/>
                  </a:cxn>
                  <a:cxn ang="0">
                    <a:pos x="67" y="0"/>
                  </a:cxn>
                  <a:cxn ang="0">
                    <a:pos x="44" y="2"/>
                  </a:cxn>
                  <a:cxn ang="0">
                    <a:pos x="39" y="2"/>
                  </a:cxn>
                  <a:cxn ang="0">
                    <a:pos x="39" y="7"/>
                  </a:cxn>
                  <a:cxn ang="0">
                    <a:pos x="31" y="18"/>
                  </a:cxn>
                  <a:cxn ang="0">
                    <a:pos x="0" y="24"/>
                  </a:cxn>
                </a:cxnLst>
                <a:rect l="0" t="0" r="r" b="b"/>
                <a:pathLst>
                  <a:path w="123" h="50">
                    <a:moveTo>
                      <a:pt x="0" y="24"/>
                    </a:moveTo>
                    <a:lnTo>
                      <a:pt x="31" y="30"/>
                    </a:lnTo>
                    <a:lnTo>
                      <a:pt x="51" y="30"/>
                    </a:lnTo>
                    <a:lnTo>
                      <a:pt x="71" y="45"/>
                    </a:lnTo>
                    <a:lnTo>
                      <a:pt x="99" y="49"/>
                    </a:lnTo>
                    <a:lnTo>
                      <a:pt x="122" y="45"/>
                    </a:lnTo>
                    <a:lnTo>
                      <a:pt x="106" y="43"/>
                    </a:lnTo>
                    <a:lnTo>
                      <a:pt x="96" y="37"/>
                    </a:lnTo>
                    <a:lnTo>
                      <a:pt x="88" y="32"/>
                    </a:lnTo>
                    <a:lnTo>
                      <a:pt x="90" y="24"/>
                    </a:lnTo>
                    <a:lnTo>
                      <a:pt x="85" y="16"/>
                    </a:lnTo>
                    <a:lnTo>
                      <a:pt x="87" y="9"/>
                    </a:lnTo>
                    <a:lnTo>
                      <a:pt x="67" y="0"/>
                    </a:lnTo>
                    <a:lnTo>
                      <a:pt x="44" y="2"/>
                    </a:lnTo>
                    <a:lnTo>
                      <a:pt x="39" y="2"/>
                    </a:lnTo>
                    <a:lnTo>
                      <a:pt x="39" y="7"/>
                    </a:lnTo>
                    <a:lnTo>
                      <a:pt x="31" y="18"/>
                    </a:lnTo>
                    <a:lnTo>
                      <a:pt x="0" y="24"/>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39949" name="Freeform 13"/>
              <p:cNvSpPr>
                <a:spLocks/>
              </p:cNvSpPr>
              <p:nvPr/>
            </p:nvSpPr>
            <p:spPr bwMode="auto">
              <a:xfrm>
                <a:off x="559" y="170"/>
                <a:ext cx="92" cy="144"/>
              </a:xfrm>
              <a:custGeom>
                <a:avLst/>
                <a:gdLst/>
                <a:ahLst/>
                <a:cxnLst>
                  <a:cxn ang="0">
                    <a:pos x="14" y="27"/>
                  </a:cxn>
                  <a:cxn ang="0">
                    <a:pos x="25" y="7"/>
                  </a:cxn>
                  <a:cxn ang="0">
                    <a:pos x="54" y="0"/>
                  </a:cxn>
                  <a:cxn ang="0">
                    <a:pos x="72" y="2"/>
                  </a:cxn>
                  <a:cxn ang="0">
                    <a:pos x="91" y="14"/>
                  </a:cxn>
                  <a:cxn ang="0">
                    <a:pos x="85" y="48"/>
                  </a:cxn>
                  <a:cxn ang="0">
                    <a:pos x="79" y="74"/>
                  </a:cxn>
                  <a:cxn ang="0">
                    <a:pos x="75" y="81"/>
                  </a:cxn>
                  <a:cxn ang="0">
                    <a:pos x="80" y="87"/>
                  </a:cxn>
                  <a:cxn ang="0">
                    <a:pos x="80" y="101"/>
                  </a:cxn>
                  <a:cxn ang="0">
                    <a:pos x="78" y="127"/>
                  </a:cxn>
                  <a:cxn ang="0">
                    <a:pos x="67" y="143"/>
                  </a:cxn>
                  <a:cxn ang="0">
                    <a:pos x="58" y="134"/>
                  </a:cxn>
                  <a:cxn ang="0">
                    <a:pos x="35" y="130"/>
                  </a:cxn>
                  <a:cxn ang="0">
                    <a:pos x="21" y="124"/>
                  </a:cxn>
                  <a:cxn ang="0">
                    <a:pos x="0" y="124"/>
                  </a:cxn>
                  <a:cxn ang="0">
                    <a:pos x="7" y="67"/>
                  </a:cxn>
                  <a:cxn ang="0">
                    <a:pos x="3" y="46"/>
                  </a:cxn>
                  <a:cxn ang="0">
                    <a:pos x="14" y="27"/>
                  </a:cxn>
                </a:cxnLst>
                <a:rect l="0" t="0" r="r" b="b"/>
                <a:pathLst>
                  <a:path w="92" h="144">
                    <a:moveTo>
                      <a:pt x="14" y="27"/>
                    </a:moveTo>
                    <a:lnTo>
                      <a:pt x="25" y="7"/>
                    </a:lnTo>
                    <a:lnTo>
                      <a:pt x="54" y="0"/>
                    </a:lnTo>
                    <a:lnTo>
                      <a:pt x="72" y="2"/>
                    </a:lnTo>
                    <a:lnTo>
                      <a:pt x="91" y="14"/>
                    </a:lnTo>
                    <a:lnTo>
                      <a:pt x="85" y="48"/>
                    </a:lnTo>
                    <a:lnTo>
                      <a:pt x="79" y="74"/>
                    </a:lnTo>
                    <a:lnTo>
                      <a:pt x="75" y="81"/>
                    </a:lnTo>
                    <a:lnTo>
                      <a:pt x="80" y="87"/>
                    </a:lnTo>
                    <a:lnTo>
                      <a:pt x="80" y="101"/>
                    </a:lnTo>
                    <a:lnTo>
                      <a:pt x="78" y="127"/>
                    </a:lnTo>
                    <a:lnTo>
                      <a:pt x="67" y="143"/>
                    </a:lnTo>
                    <a:lnTo>
                      <a:pt x="58" y="134"/>
                    </a:lnTo>
                    <a:lnTo>
                      <a:pt x="35" y="130"/>
                    </a:lnTo>
                    <a:lnTo>
                      <a:pt x="21" y="124"/>
                    </a:lnTo>
                    <a:lnTo>
                      <a:pt x="0" y="124"/>
                    </a:lnTo>
                    <a:lnTo>
                      <a:pt x="7" y="67"/>
                    </a:lnTo>
                    <a:lnTo>
                      <a:pt x="3" y="46"/>
                    </a:lnTo>
                    <a:lnTo>
                      <a:pt x="14" y="27"/>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39950" name="Freeform 14"/>
              <p:cNvSpPr>
                <a:spLocks/>
              </p:cNvSpPr>
              <p:nvPr/>
            </p:nvSpPr>
            <p:spPr bwMode="auto">
              <a:xfrm>
                <a:off x="526" y="295"/>
                <a:ext cx="99" cy="113"/>
              </a:xfrm>
              <a:custGeom>
                <a:avLst/>
                <a:gdLst/>
                <a:ahLst/>
                <a:cxnLst>
                  <a:cxn ang="0">
                    <a:pos x="39" y="2"/>
                  </a:cxn>
                  <a:cxn ang="0">
                    <a:pos x="38" y="9"/>
                  </a:cxn>
                  <a:cxn ang="0">
                    <a:pos x="37" y="16"/>
                  </a:cxn>
                  <a:cxn ang="0">
                    <a:pos x="30" y="23"/>
                  </a:cxn>
                  <a:cxn ang="0">
                    <a:pos x="23" y="34"/>
                  </a:cxn>
                  <a:cxn ang="0">
                    <a:pos x="10" y="52"/>
                  </a:cxn>
                  <a:cxn ang="0">
                    <a:pos x="8" y="62"/>
                  </a:cxn>
                  <a:cxn ang="0">
                    <a:pos x="3" y="76"/>
                  </a:cxn>
                  <a:cxn ang="0">
                    <a:pos x="3" y="80"/>
                  </a:cxn>
                  <a:cxn ang="0">
                    <a:pos x="0" y="94"/>
                  </a:cxn>
                  <a:cxn ang="0">
                    <a:pos x="7" y="97"/>
                  </a:cxn>
                  <a:cxn ang="0">
                    <a:pos x="16" y="105"/>
                  </a:cxn>
                  <a:cxn ang="0">
                    <a:pos x="28" y="112"/>
                  </a:cxn>
                  <a:cxn ang="0">
                    <a:pos x="46" y="101"/>
                  </a:cxn>
                  <a:cxn ang="0">
                    <a:pos x="44" y="97"/>
                  </a:cxn>
                  <a:cxn ang="0">
                    <a:pos x="49" y="83"/>
                  </a:cxn>
                  <a:cxn ang="0">
                    <a:pos x="61" y="69"/>
                  </a:cxn>
                  <a:cxn ang="0">
                    <a:pos x="73" y="55"/>
                  </a:cxn>
                  <a:cxn ang="0">
                    <a:pos x="83" y="44"/>
                  </a:cxn>
                  <a:cxn ang="0">
                    <a:pos x="90" y="34"/>
                  </a:cxn>
                  <a:cxn ang="0">
                    <a:pos x="98" y="19"/>
                  </a:cxn>
                  <a:cxn ang="0">
                    <a:pos x="94" y="13"/>
                  </a:cxn>
                  <a:cxn ang="0">
                    <a:pos x="88" y="8"/>
                  </a:cxn>
                  <a:cxn ang="0">
                    <a:pos x="83" y="8"/>
                  </a:cxn>
                  <a:cxn ang="0">
                    <a:pos x="68" y="5"/>
                  </a:cxn>
                  <a:cxn ang="0">
                    <a:pos x="52" y="0"/>
                  </a:cxn>
                  <a:cxn ang="0">
                    <a:pos x="45" y="0"/>
                  </a:cxn>
                  <a:cxn ang="0">
                    <a:pos x="43" y="1"/>
                  </a:cxn>
                  <a:cxn ang="0">
                    <a:pos x="39" y="2"/>
                  </a:cxn>
                </a:cxnLst>
                <a:rect l="0" t="0" r="r" b="b"/>
                <a:pathLst>
                  <a:path w="99" h="113">
                    <a:moveTo>
                      <a:pt x="39" y="2"/>
                    </a:moveTo>
                    <a:lnTo>
                      <a:pt x="38" y="9"/>
                    </a:lnTo>
                    <a:lnTo>
                      <a:pt x="37" y="16"/>
                    </a:lnTo>
                    <a:lnTo>
                      <a:pt x="30" y="23"/>
                    </a:lnTo>
                    <a:lnTo>
                      <a:pt x="23" y="34"/>
                    </a:lnTo>
                    <a:lnTo>
                      <a:pt x="10" y="52"/>
                    </a:lnTo>
                    <a:lnTo>
                      <a:pt x="8" y="62"/>
                    </a:lnTo>
                    <a:lnTo>
                      <a:pt x="3" y="76"/>
                    </a:lnTo>
                    <a:lnTo>
                      <a:pt x="3" y="80"/>
                    </a:lnTo>
                    <a:lnTo>
                      <a:pt x="0" y="94"/>
                    </a:lnTo>
                    <a:lnTo>
                      <a:pt x="7" y="97"/>
                    </a:lnTo>
                    <a:lnTo>
                      <a:pt x="16" y="105"/>
                    </a:lnTo>
                    <a:lnTo>
                      <a:pt x="28" y="112"/>
                    </a:lnTo>
                    <a:lnTo>
                      <a:pt x="46" y="101"/>
                    </a:lnTo>
                    <a:lnTo>
                      <a:pt x="44" y="97"/>
                    </a:lnTo>
                    <a:lnTo>
                      <a:pt x="49" y="83"/>
                    </a:lnTo>
                    <a:lnTo>
                      <a:pt x="61" y="69"/>
                    </a:lnTo>
                    <a:lnTo>
                      <a:pt x="73" y="55"/>
                    </a:lnTo>
                    <a:lnTo>
                      <a:pt x="83" y="44"/>
                    </a:lnTo>
                    <a:lnTo>
                      <a:pt x="90" y="34"/>
                    </a:lnTo>
                    <a:lnTo>
                      <a:pt x="98" y="19"/>
                    </a:lnTo>
                    <a:lnTo>
                      <a:pt x="94" y="13"/>
                    </a:lnTo>
                    <a:lnTo>
                      <a:pt x="88" y="8"/>
                    </a:lnTo>
                    <a:lnTo>
                      <a:pt x="83" y="8"/>
                    </a:lnTo>
                    <a:lnTo>
                      <a:pt x="68" y="5"/>
                    </a:lnTo>
                    <a:lnTo>
                      <a:pt x="52" y="0"/>
                    </a:lnTo>
                    <a:lnTo>
                      <a:pt x="45" y="0"/>
                    </a:lnTo>
                    <a:lnTo>
                      <a:pt x="43" y="1"/>
                    </a:lnTo>
                    <a:lnTo>
                      <a:pt x="39" y="2"/>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39951" name="Freeform 15"/>
              <p:cNvSpPr>
                <a:spLocks/>
              </p:cNvSpPr>
              <p:nvPr/>
            </p:nvSpPr>
            <p:spPr bwMode="auto">
              <a:xfrm>
                <a:off x="623" y="247"/>
                <a:ext cx="81" cy="73"/>
              </a:xfrm>
              <a:custGeom>
                <a:avLst/>
                <a:gdLst/>
                <a:ahLst/>
                <a:cxnLst>
                  <a:cxn ang="0">
                    <a:pos x="19" y="21"/>
                  </a:cxn>
                  <a:cxn ang="0">
                    <a:pos x="24" y="28"/>
                  </a:cxn>
                  <a:cxn ang="0">
                    <a:pos x="49" y="0"/>
                  </a:cxn>
                  <a:cxn ang="0">
                    <a:pos x="53" y="0"/>
                  </a:cxn>
                  <a:cxn ang="0">
                    <a:pos x="59" y="9"/>
                  </a:cxn>
                  <a:cxn ang="0">
                    <a:pos x="66" y="14"/>
                  </a:cxn>
                  <a:cxn ang="0">
                    <a:pos x="80" y="21"/>
                  </a:cxn>
                  <a:cxn ang="0">
                    <a:pos x="14" y="68"/>
                  </a:cxn>
                  <a:cxn ang="0">
                    <a:pos x="8" y="68"/>
                  </a:cxn>
                  <a:cxn ang="0">
                    <a:pos x="0" y="72"/>
                  </a:cxn>
                  <a:cxn ang="0">
                    <a:pos x="11" y="55"/>
                  </a:cxn>
                  <a:cxn ang="0">
                    <a:pos x="14" y="46"/>
                  </a:cxn>
                  <a:cxn ang="0">
                    <a:pos x="16" y="33"/>
                  </a:cxn>
                  <a:cxn ang="0">
                    <a:pos x="19" y="21"/>
                  </a:cxn>
                </a:cxnLst>
                <a:rect l="0" t="0" r="r" b="b"/>
                <a:pathLst>
                  <a:path w="81" h="73">
                    <a:moveTo>
                      <a:pt x="19" y="21"/>
                    </a:moveTo>
                    <a:lnTo>
                      <a:pt x="24" y="28"/>
                    </a:lnTo>
                    <a:lnTo>
                      <a:pt x="49" y="0"/>
                    </a:lnTo>
                    <a:lnTo>
                      <a:pt x="53" y="0"/>
                    </a:lnTo>
                    <a:lnTo>
                      <a:pt x="59" y="9"/>
                    </a:lnTo>
                    <a:lnTo>
                      <a:pt x="66" y="14"/>
                    </a:lnTo>
                    <a:lnTo>
                      <a:pt x="80" y="21"/>
                    </a:lnTo>
                    <a:lnTo>
                      <a:pt x="14" y="68"/>
                    </a:lnTo>
                    <a:lnTo>
                      <a:pt x="8" y="68"/>
                    </a:lnTo>
                    <a:lnTo>
                      <a:pt x="0" y="72"/>
                    </a:lnTo>
                    <a:lnTo>
                      <a:pt x="11" y="55"/>
                    </a:lnTo>
                    <a:lnTo>
                      <a:pt x="14" y="46"/>
                    </a:lnTo>
                    <a:lnTo>
                      <a:pt x="16" y="33"/>
                    </a:lnTo>
                    <a:lnTo>
                      <a:pt x="19" y="21"/>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39952" name="Freeform 16"/>
              <p:cNvSpPr>
                <a:spLocks/>
              </p:cNvSpPr>
              <p:nvPr/>
            </p:nvSpPr>
            <p:spPr bwMode="auto">
              <a:xfrm>
                <a:off x="456" y="447"/>
                <a:ext cx="71" cy="63"/>
              </a:xfrm>
              <a:custGeom>
                <a:avLst/>
                <a:gdLst/>
                <a:ahLst/>
                <a:cxnLst>
                  <a:cxn ang="0">
                    <a:pos x="49" y="0"/>
                  </a:cxn>
                  <a:cxn ang="0">
                    <a:pos x="56" y="2"/>
                  </a:cxn>
                  <a:cxn ang="0">
                    <a:pos x="64" y="5"/>
                  </a:cxn>
                  <a:cxn ang="0">
                    <a:pos x="70" y="12"/>
                  </a:cxn>
                  <a:cxn ang="0">
                    <a:pos x="66" y="29"/>
                  </a:cxn>
                  <a:cxn ang="0">
                    <a:pos x="61" y="42"/>
                  </a:cxn>
                  <a:cxn ang="0">
                    <a:pos x="54" y="58"/>
                  </a:cxn>
                  <a:cxn ang="0">
                    <a:pos x="45" y="62"/>
                  </a:cxn>
                  <a:cxn ang="0">
                    <a:pos x="35" y="62"/>
                  </a:cxn>
                  <a:cxn ang="0">
                    <a:pos x="17" y="51"/>
                  </a:cxn>
                  <a:cxn ang="0">
                    <a:pos x="5" y="51"/>
                  </a:cxn>
                  <a:cxn ang="0">
                    <a:pos x="0" y="46"/>
                  </a:cxn>
                  <a:cxn ang="0">
                    <a:pos x="26" y="18"/>
                  </a:cxn>
                  <a:cxn ang="0">
                    <a:pos x="49" y="0"/>
                  </a:cxn>
                </a:cxnLst>
                <a:rect l="0" t="0" r="r" b="b"/>
                <a:pathLst>
                  <a:path w="71" h="63">
                    <a:moveTo>
                      <a:pt x="49" y="0"/>
                    </a:moveTo>
                    <a:lnTo>
                      <a:pt x="56" y="2"/>
                    </a:lnTo>
                    <a:lnTo>
                      <a:pt x="64" y="5"/>
                    </a:lnTo>
                    <a:lnTo>
                      <a:pt x="70" y="12"/>
                    </a:lnTo>
                    <a:lnTo>
                      <a:pt x="66" y="29"/>
                    </a:lnTo>
                    <a:lnTo>
                      <a:pt x="61" y="42"/>
                    </a:lnTo>
                    <a:lnTo>
                      <a:pt x="54" y="58"/>
                    </a:lnTo>
                    <a:lnTo>
                      <a:pt x="45" y="62"/>
                    </a:lnTo>
                    <a:lnTo>
                      <a:pt x="35" y="62"/>
                    </a:lnTo>
                    <a:lnTo>
                      <a:pt x="17" y="51"/>
                    </a:lnTo>
                    <a:lnTo>
                      <a:pt x="5" y="51"/>
                    </a:lnTo>
                    <a:lnTo>
                      <a:pt x="0" y="46"/>
                    </a:lnTo>
                    <a:lnTo>
                      <a:pt x="26" y="18"/>
                    </a:lnTo>
                    <a:lnTo>
                      <a:pt x="49"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39953" name="Freeform 17"/>
              <p:cNvSpPr>
                <a:spLocks/>
              </p:cNvSpPr>
              <p:nvPr/>
            </p:nvSpPr>
            <p:spPr bwMode="auto">
              <a:xfrm>
                <a:off x="571" y="323"/>
                <a:ext cx="131" cy="83"/>
              </a:xfrm>
              <a:custGeom>
                <a:avLst/>
                <a:gdLst/>
                <a:ahLst/>
                <a:cxnLst>
                  <a:cxn ang="0">
                    <a:pos x="51" y="2"/>
                  </a:cxn>
                  <a:cxn ang="0">
                    <a:pos x="119" y="0"/>
                  </a:cxn>
                  <a:cxn ang="0">
                    <a:pos x="126" y="45"/>
                  </a:cxn>
                  <a:cxn ang="0">
                    <a:pos x="130" y="57"/>
                  </a:cxn>
                  <a:cxn ang="0">
                    <a:pos x="126" y="71"/>
                  </a:cxn>
                  <a:cxn ang="0">
                    <a:pos x="0" y="82"/>
                  </a:cxn>
                  <a:cxn ang="0">
                    <a:pos x="3" y="57"/>
                  </a:cxn>
                  <a:cxn ang="0">
                    <a:pos x="51" y="2"/>
                  </a:cxn>
                </a:cxnLst>
                <a:rect l="0" t="0" r="r" b="b"/>
                <a:pathLst>
                  <a:path w="131" h="83">
                    <a:moveTo>
                      <a:pt x="51" y="2"/>
                    </a:moveTo>
                    <a:lnTo>
                      <a:pt x="119" y="0"/>
                    </a:lnTo>
                    <a:lnTo>
                      <a:pt x="126" y="45"/>
                    </a:lnTo>
                    <a:lnTo>
                      <a:pt x="130" y="57"/>
                    </a:lnTo>
                    <a:lnTo>
                      <a:pt x="126" y="71"/>
                    </a:lnTo>
                    <a:lnTo>
                      <a:pt x="0" y="82"/>
                    </a:lnTo>
                    <a:lnTo>
                      <a:pt x="3" y="57"/>
                    </a:lnTo>
                    <a:lnTo>
                      <a:pt x="51" y="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39954" name="Freeform 18"/>
              <p:cNvSpPr>
                <a:spLocks/>
              </p:cNvSpPr>
              <p:nvPr/>
            </p:nvSpPr>
            <p:spPr bwMode="auto">
              <a:xfrm>
                <a:off x="626" y="305"/>
                <a:ext cx="47" cy="45"/>
              </a:xfrm>
              <a:custGeom>
                <a:avLst/>
                <a:gdLst/>
                <a:ahLst/>
                <a:cxnLst>
                  <a:cxn ang="0">
                    <a:pos x="46" y="22"/>
                  </a:cxn>
                  <a:cxn ang="0">
                    <a:pos x="44" y="14"/>
                  </a:cxn>
                  <a:cxn ang="0">
                    <a:pos x="39" y="6"/>
                  </a:cxn>
                  <a:cxn ang="0">
                    <a:pos x="33" y="1"/>
                  </a:cxn>
                  <a:cxn ang="0">
                    <a:pos x="23" y="0"/>
                  </a:cxn>
                  <a:cxn ang="0">
                    <a:pos x="14" y="1"/>
                  </a:cxn>
                  <a:cxn ang="0">
                    <a:pos x="7" y="6"/>
                  </a:cxn>
                  <a:cxn ang="0">
                    <a:pos x="2" y="14"/>
                  </a:cxn>
                  <a:cxn ang="0">
                    <a:pos x="0" y="22"/>
                  </a:cxn>
                  <a:cxn ang="0">
                    <a:pos x="2" y="31"/>
                  </a:cxn>
                  <a:cxn ang="0">
                    <a:pos x="7" y="38"/>
                  </a:cxn>
                  <a:cxn ang="0">
                    <a:pos x="14" y="42"/>
                  </a:cxn>
                  <a:cxn ang="0">
                    <a:pos x="23" y="44"/>
                  </a:cxn>
                  <a:cxn ang="0">
                    <a:pos x="33" y="42"/>
                  </a:cxn>
                  <a:cxn ang="0">
                    <a:pos x="39" y="38"/>
                  </a:cxn>
                  <a:cxn ang="0">
                    <a:pos x="44" y="31"/>
                  </a:cxn>
                  <a:cxn ang="0">
                    <a:pos x="46" y="22"/>
                  </a:cxn>
                </a:cxnLst>
                <a:rect l="0" t="0" r="r" b="b"/>
                <a:pathLst>
                  <a:path w="47" h="45">
                    <a:moveTo>
                      <a:pt x="46" y="22"/>
                    </a:moveTo>
                    <a:lnTo>
                      <a:pt x="44" y="14"/>
                    </a:lnTo>
                    <a:lnTo>
                      <a:pt x="39" y="6"/>
                    </a:lnTo>
                    <a:lnTo>
                      <a:pt x="33" y="1"/>
                    </a:lnTo>
                    <a:lnTo>
                      <a:pt x="23" y="0"/>
                    </a:lnTo>
                    <a:lnTo>
                      <a:pt x="14" y="1"/>
                    </a:lnTo>
                    <a:lnTo>
                      <a:pt x="7" y="6"/>
                    </a:lnTo>
                    <a:lnTo>
                      <a:pt x="2" y="14"/>
                    </a:lnTo>
                    <a:lnTo>
                      <a:pt x="0" y="22"/>
                    </a:lnTo>
                    <a:lnTo>
                      <a:pt x="2" y="31"/>
                    </a:lnTo>
                    <a:lnTo>
                      <a:pt x="7" y="38"/>
                    </a:lnTo>
                    <a:lnTo>
                      <a:pt x="14" y="42"/>
                    </a:lnTo>
                    <a:lnTo>
                      <a:pt x="23" y="44"/>
                    </a:lnTo>
                    <a:lnTo>
                      <a:pt x="33" y="42"/>
                    </a:lnTo>
                    <a:lnTo>
                      <a:pt x="39" y="38"/>
                    </a:lnTo>
                    <a:lnTo>
                      <a:pt x="44" y="31"/>
                    </a:lnTo>
                    <a:lnTo>
                      <a:pt x="46" y="22"/>
                    </a:lnTo>
                  </a:path>
                </a:pathLst>
              </a:custGeom>
              <a:solidFill>
                <a:srgbClr val="008000"/>
              </a:solidFill>
              <a:ln w="9525" cap="rnd">
                <a:noFill/>
                <a:round/>
                <a:headEnd/>
                <a:tailEnd/>
              </a:ln>
              <a:effectLst/>
            </p:spPr>
            <p:txBody>
              <a:bodyPr/>
              <a:lstStyle/>
              <a:p>
                <a:endParaRPr lang="en-US"/>
              </a:p>
            </p:txBody>
          </p:sp>
          <p:sp>
            <p:nvSpPr>
              <p:cNvPr id="39955" name="Freeform 19"/>
              <p:cNvSpPr>
                <a:spLocks/>
              </p:cNvSpPr>
              <p:nvPr/>
            </p:nvSpPr>
            <p:spPr bwMode="auto">
              <a:xfrm>
                <a:off x="510" y="389"/>
                <a:ext cx="62" cy="123"/>
              </a:xfrm>
              <a:custGeom>
                <a:avLst/>
                <a:gdLst/>
                <a:ahLst/>
                <a:cxnLst>
                  <a:cxn ang="0">
                    <a:pos x="16" y="0"/>
                  </a:cxn>
                  <a:cxn ang="0">
                    <a:pos x="21" y="62"/>
                  </a:cxn>
                  <a:cxn ang="0">
                    <a:pos x="16" y="76"/>
                  </a:cxn>
                  <a:cxn ang="0">
                    <a:pos x="12" y="76"/>
                  </a:cxn>
                  <a:cxn ang="0">
                    <a:pos x="10" y="90"/>
                  </a:cxn>
                  <a:cxn ang="0">
                    <a:pos x="0" y="113"/>
                  </a:cxn>
                  <a:cxn ang="0">
                    <a:pos x="14" y="113"/>
                  </a:cxn>
                  <a:cxn ang="0">
                    <a:pos x="19" y="113"/>
                  </a:cxn>
                  <a:cxn ang="0">
                    <a:pos x="16" y="118"/>
                  </a:cxn>
                  <a:cxn ang="0">
                    <a:pos x="33" y="122"/>
                  </a:cxn>
                  <a:cxn ang="0">
                    <a:pos x="38" y="120"/>
                  </a:cxn>
                  <a:cxn ang="0">
                    <a:pos x="47" y="101"/>
                  </a:cxn>
                  <a:cxn ang="0">
                    <a:pos x="57" y="71"/>
                  </a:cxn>
                  <a:cxn ang="0">
                    <a:pos x="61" y="37"/>
                  </a:cxn>
                  <a:cxn ang="0">
                    <a:pos x="59" y="7"/>
                  </a:cxn>
                  <a:cxn ang="0">
                    <a:pos x="43" y="18"/>
                  </a:cxn>
                  <a:cxn ang="0">
                    <a:pos x="16" y="0"/>
                  </a:cxn>
                </a:cxnLst>
                <a:rect l="0" t="0" r="r" b="b"/>
                <a:pathLst>
                  <a:path w="62" h="123">
                    <a:moveTo>
                      <a:pt x="16" y="0"/>
                    </a:moveTo>
                    <a:lnTo>
                      <a:pt x="21" y="62"/>
                    </a:lnTo>
                    <a:lnTo>
                      <a:pt x="16" y="76"/>
                    </a:lnTo>
                    <a:lnTo>
                      <a:pt x="12" y="76"/>
                    </a:lnTo>
                    <a:lnTo>
                      <a:pt x="10" y="90"/>
                    </a:lnTo>
                    <a:lnTo>
                      <a:pt x="0" y="113"/>
                    </a:lnTo>
                    <a:lnTo>
                      <a:pt x="14" y="113"/>
                    </a:lnTo>
                    <a:lnTo>
                      <a:pt x="19" y="113"/>
                    </a:lnTo>
                    <a:lnTo>
                      <a:pt x="16" y="118"/>
                    </a:lnTo>
                    <a:lnTo>
                      <a:pt x="33" y="122"/>
                    </a:lnTo>
                    <a:lnTo>
                      <a:pt x="38" y="120"/>
                    </a:lnTo>
                    <a:lnTo>
                      <a:pt x="47" y="101"/>
                    </a:lnTo>
                    <a:lnTo>
                      <a:pt x="57" y="71"/>
                    </a:lnTo>
                    <a:lnTo>
                      <a:pt x="61" y="37"/>
                    </a:lnTo>
                    <a:lnTo>
                      <a:pt x="59" y="7"/>
                    </a:lnTo>
                    <a:lnTo>
                      <a:pt x="43" y="18"/>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56" name="Freeform 20"/>
              <p:cNvSpPr>
                <a:spLocks/>
              </p:cNvSpPr>
              <p:nvPr/>
            </p:nvSpPr>
            <p:spPr bwMode="auto">
              <a:xfrm>
                <a:off x="601" y="346"/>
                <a:ext cx="83" cy="91"/>
              </a:xfrm>
              <a:custGeom>
                <a:avLst/>
                <a:gdLst/>
                <a:ahLst/>
                <a:cxnLst>
                  <a:cxn ang="0">
                    <a:pos x="3" y="0"/>
                  </a:cxn>
                  <a:cxn ang="0">
                    <a:pos x="14" y="5"/>
                  </a:cxn>
                  <a:cxn ang="0">
                    <a:pos x="27" y="9"/>
                  </a:cxn>
                  <a:cxn ang="0">
                    <a:pos x="36" y="8"/>
                  </a:cxn>
                  <a:cxn ang="0">
                    <a:pos x="43" y="8"/>
                  </a:cxn>
                  <a:cxn ang="0">
                    <a:pos x="51" y="7"/>
                  </a:cxn>
                  <a:cxn ang="0">
                    <a:pos x="60" y="6"/>
                  </a:cxn>
                  <a:cxn ang="0">
                    <a:pos x="67" y="2"/>
                  </a:cxn>
                  <a:cxn ang="0">
                    <a:pos x="77" y="0"/>
                  </a:cxn>
                  <a:cxn ang="0">
                    <a:pos x="82" y="58"/>
                  </a:cxn>
                  <a:cxn ang="0">
                    <a:pos x="80" y="76"/>
                  </a:cxn>
                  <a:cxn ang="0">
                    <a:pos x="66" y="83"/>
                  </a:cxn>
                  <a:cxn ang="0">
                    <a:pos x="41" y="83"/>
                  </a:cxn>
                  <a:cxn ang="0">
                    <a:pos x="21" y="88"/>
                  </a:cxn>
                  <a:cxn ang="0">
                    <a:pos x="6" y="90"/>
                  </a:cxn>
                  <a:cxn ang="0">
                    <a:pos x="0" y="83"/>
                  </a:cxn>
                  <a:cxn ang="0">
                    <a:pos x="3" y="0"/>
                  </a:cxn>
                </a:cxnLst>
                <a:rect l="0" t="0" r="r" b="b"/>
                <a:pathLst>
                  <a:path w="83" h="91">
                    <a:moveTo>
                      <a:pt x="3" y="0"/>
                    </a:moveTo>
                    <a:lnTo>
                      <a:pt x="14" y="5"/>
                    </a:lnTo>
                    <a:lnTo>
                      <a:pt x="27" y="9"/>
                    </a:lnTo>
                    <a:lnTo>
                      <a:pt x="36" y="8"/>
                    </a:lnTo>
                    <a:lnTo>
                      <a:pt x="43" y="8"/>
                    </a:lnTo>
                    <a:lnTo>
                      <a:pt x="51" y="7"/>
                    </a:lnTo>
                    <a:lnTo>
                      <a:pt x="60" y="6"/>
                    </a:lnTo>
                    <a:lnTo>
                      <a:pt x="67" y="2"/>
                    </a:lnTo>
                    <a:lnTo>
                      <a:pt x="77" y="0"/>
                    </a:lnTo>
                    <a:lnTo>
                      <a:pt x="82" y="58"/>
                    </a:lnTo>
                    <a:lnTo>
                      <a:pt x="80" y="76"/>
                    </a:lnTo>
                    <a:lnTo>
                      <a:pt x="66" y="83"/>
                    </a:lnTo>
                    <a:lnTo>
                      <a:pt x="41" y="83"/>
                    </a:lnTo>
                    <a:lnTo>
                      <a:pt x="21" y="88"/>
                    </a:lnTo>
                    <a:lnTo>
                      <a:pt x="6" y="90"/>
                    </a:lnTo>
                    <a:lnTo>
                      <a:pt x="0" y="83"/>
                    </a:lnTo>
                    <a:lnTo>
                      <a:pt x="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39957" name="Freeform 21"/>
              <p:cNvSpPr>
                <a:spLocks/>
              </p:cNvSpPr>
              <p:nvPr/>
            </p:nvSpPr>
            <p:spPr bwMode="auto">
              <a:xfrm>
                <a:off x="566" y="127"/>
                <a:ext cx="59" cy="51"/>
              </a:xfrm>
              <a:custGeom>
                <a:avLst/>
                <a:gdLst/>
                <a:ahLst/>
                <a:cxnLst>
                  <a:cxn ang="0">
                    <a:pos x="9" y="0"/>
                  </a:cxn>
                  <a:cxn ang="0">
                    <a:pos x="9" y="6"/>
                  </a:cxn>
                  <a:cxn ang="0">
                    <a:pos x="3" y="11"/>
                  </a:cxn>
                  <a:cxn ang="0">
                    <a:pos x="0" y="21"/>
                  </a:cxn>
                  <a:cxn ang="0">
                    <a:pos x="3" y="21"/>
                  </a:cxn>
                  <a:cxn ang="0">
                    <a:pos x="3" y="27"/>
                  </a:cxn>
                  <a:cxn ang="0">
                    <a:pos x="5" y="32"/>
                  </a:cxn>
                  <a:cxn ang="0">
                    <a:pos x="3" y="36"/>
                  </a:cxn>
                  <a:cxn ang="0">
                    <a:pos x="10" y="39"/>
                  </a:cxn>
                  <a:cxn ang="0">
                    <a:pos x="17" y="41"/>
                  </a:cxn>
                  <a:cxn ang="0">
                    <a:pos x="28" y="36"/>
                  </a:cxn>
                  <a:cxn ang="0">
                    <a:pos x="21" y="50"/>
                  </a:cxn>
                  <a:cxn ang="0">
                    <a:pos x="42" y="43"/>
                  </a:cxn>
                  <a:cxn ang="0">
                    <a:pos x="58" y="37"/>
                  </a:cxn>
                  <a:cxn ang="0">
                    <a:pos x="56" y="34"/>
                  </a:cxn>
                  <a:cxn ang="0">
                    <a:pos x="48" y="25"/>
                  </a:cxn>
                  <a:cxn ang="0">
                    <a:pos x="47" y="21"/>
                  </a:cxn>
                  <a:cxn ang="0">
                    <a:pos x="47" y="13"/>
                  </a:cxn>
                  <a:cxn ang="0">
                    <a:pos x="30" y="0"/>
                  </a:cxn>
                  <a:cxn ang="0">
                    <a:pos x="16" y="0"/>
                  </a:cxn>
                  <a:cxn ang="0">
                    <a:pos x="9" y="0"/>
                  </a:cxn>
                </a:cxnLst>
                <a:rect l="0" t="0" r="r" b="b"/>
                <a:pathLst>
                  <a:path w="59" h="51">
                    <a:moveTo>
                      <a:pt x="9" y="0"/>
                    </a:moveTo>
                    <a:lnTo>
                      <a:pt x="9" y="6"/>
                    </a:lnTo>
                    <a:lnTo>
                      <a:pt x="3" y="11"/>
                    </a:lnTo>
                    <a:lnTo>
                      <a:pt x="0" y="21"/>
                    </a:lnTo>
                    <a:lnTo>
                      <a:pt x="3" y="21"/>
                    </a:lnTo>
                    <a:lnTo>
                      <a:pt x="3" y="27"/>
                    </a:lnTo>
                    <a:lnTo>
                      <a:pt x="5" y="32"/>
                    </a:lnTo>
                    <a:lnTo>
                      <a:pt x="3" y="36"/>
                    </a:lnTo>
                    <a:lnTo>
                      <a:pt x="10" y="39"/>
                    </a:lnTo>
                    <a:lnTo>
                      <a:pt x="17" y="41"/>
                    </a:lnTo>
                    <a:lnTo>
                      <a:pt x="28" y="36"/>
                    </a:lnTo>
                    <a:lnTo>
                      <a:pt x="21" y="50"/>
                    </a:lnTo>
                    <a:lnTo>
                      <a:pt x="42" y="43"/>
                    </a:lnTo>
                    <a:lnTo>
                      <a:pt x="58" y="37"/>
                    </a:lnTo>
                    <a:lnTo>
                      <a:pt x="56" y="34"/>
                    </a:lnTo>
                    <a:lnTo>
                      <a:pt x="48" y="25"/>
                    </a:lnTo>
                    <a:lnTo>
                      <a:pt x="47" y="21"/>
                    </a:lnTo>
                    <a:lnTo>
                      <a:pt x="47" y="13"/>
                    </a:lnTo>
                    <a:lnTo>
                      <a:pt x="30" y="0"/>
                    </a:lnTo>
                    <a:lnTo>
                      <a:pt x="16" y="0"/>
                    </a:lnTo>
                    <a:lnTo>
                      <a:pt x="9" y="0"/>
                    </a:lnTo>
                  </a:path>
                </a:pathLst>
              </a:custGeom>
              <a:solidFill>
                <a:srgbClr val="FCBDA5"/>
              </a:solidFill>
              <a:ln w="12700" cap="rnd" cmpd="sng">
                <a:solidFill>
                  <a:srgbClr val="000000"/>
                </a:solidFill>
                <a:prstDash val="solid"/>
                <a:round/>
                <a:headEnd/>
                <a:tailEnd/>
              </a:ln>
              <a:effectLst/>
            </p:spPr>
            <p:txBody>
              <a:bodyPr/>
              <a:lstStyle/>
              <a:p>
                <a:endParaRPr lang="en-US"/>
              </a:p>
            </p:txBody>
          </p:sp>
          <p:sp>
            <p:nvSpPr>
              <p:cNvPr id="39958" name="Freeform 22"/>
              <p:cNvSpPr>
                <a:spLocks/>
              </p:cNvSpPr>
              <p:nvPr/>
            </p:nvSpPr>
            <p:spPr bwMode="auto">
              <a:xfrm>
                <a:off x="204" y="582"/>
                <a:ext cx="31" cy="42"/>
              </a:xfrm>
              <a:custGeom>
                <a:avLst/>
                <a:gdLst/>
                <a:ahLst/>
                <a:cxnLst>
                  <a:cxn ang="0">
                    <a:pos x="5" y="16"/>
                  </a:cxn>
                  <a:cxn ang="0">
                    <a:pos x="0" y="41"/>
                  </a:cxn>
                  <a:cxn ang="0">
                    <a:pos x="20" y="28"/>
                  </a:cxn>
                  <a:cxn ang="0">
                    <a:pos x="28" y="21"/>
                  </a:cxn>
                  <a:cxn ang="0">
                    <a:pos x="30" y="8"/>
                  </a:cxn>
                  <a:cxn ang="0">
                    <a:pos x="26" y="0"/>
                  </a:cxn>
                  <a:cxn ang="0">
                    <a:pos x="5" y="16"/>
                  </a:cxn>
                </a:cxnLst>
                <a:rect l="0" t="0" r="r" b="b"/>
                <a:pathLst>
                  <a:path w="31" h="42">
                    <a:moveTo>
                      <a:pt x="5" y="16"/>
                    </a:moveTo>
                    <a:lnTo>
                      <a:pt x="0" y="41"/>
                    </a:lnTo>
                    <a:lnTo>
                      <a:pt x="20" y="28"/>
                    </a:lnTo>
                    <a:lnTo>
                      <a:pt x="28" y="21"/>
                    </a:lnTo>
                    <a:lnTo>
                      <a:pt x="30" y="8"/>
                    </a:lnTo>
                    <a:lnTo>
                      <a:pt x="26" y="0"/>
                    </a:lnTo>
                    <a:lnTo>
                      <a:pt x="5"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59" name="Freeform 23"/>
              <p:cNvSpPr>
                <a:spLocks/>
              </p:cNvSpPr>
              <p:nvPr/>
            </p:nvSpPr>
            <p:spPr bwMode="auto">
              <a:xfrm>
                <a:off x="334" y="627"/>
                <a:ext cx="42" cy="25"/>
              </a:xfrm>
              <a:custGeom>
                <a:avLst/>
                <a:gdLst/>
                <a:ahLst/>
                <a:cxnLst>
                  <a:cxn ang="0">
                    <a:pos x="16" y="0"/>
                  </a:cxn>
                  <a:cxn ang="0">
                    <a:pos x="16" y="4"/>
                  </a:cxn>
                  <a:cxn ang="0">
                    <a:pos x="0" y="24"/>
                  </a:cxn>
                  <a:cxn ang="0">
                    <a:pos x="24" y="24"/>
                  </a:cxn>
                  <a:cxn ang="0">
                    <a:pos x="30" y="22"/>
                  </a:cxn>
                  <a:cxn ang="0">
                    <a:pos x="41" y="11"/>
                  </a:cxn>
                  <a:cxn ang="0">
                    <a:pos x="34" y="4"/>
                  </a:cxn>
                  <a:cxn ang="0">
                    <a:pos x="16" y="0"/>
                  </a:cxn>
                </a:cxnLst>
                <a:rect l="0" t="0" r="r" b="b"/>
                <a:pathLst>
                  <a:path w="42" h="25">
                    <a:moveTo>
                      <a:pt x="16" y="0"/>
                    </a:moveTo>
                    <a:lnTo>
                      <a:pt x="16" y="4"/>
                    </a:lnTo>
                    <a:lnTo>
                      <a:pt x="0" y="24"/>
                    </a:lnTo>
                    <a:lnTo>
                      <a:pt x="24" y="24"/>
                    </a:lnTo>
                    <a:lnTo>
                      <a:pt x="30" y="22"/>
                    </a:lnTo>
                    <a:lnTo>
                      <a:pt x="41" y="11"/>
                    </a:lnTo>
                    <a:lnTo>
                      <a:pt x="34" y="4"/>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60" name="Freeform 24"/>
              <p:cNvSpPr>
                <a:spLocks/>
              </p:cNvSpPr>
              <p:nvPr/>
            </p:nvSpPr>
            <p:spPr bwMode="auto">
              <a:xfrm>
                <a:off x="396" y="594"/>
                <a:ext cx="25" cy="41"/>
              </a:xfrm>
              <a:custGeom>
                <a:avLst/>
                <a:gdLst/>
                <a:ahLst/>
                <a:cxnLst>
                  <a:cxn ang="0">
                    <a:pos x="0" y="14"/>
                  </a:cxn>
                  <a:cxn ang="0">
                    <a:pos x="4" y="21"/>
                  </a:cxn>
                  <a:cxn ang="0">
                    <a:pos x="10" y="40"/>
                  </a:cxn>
                  <a:cxn ang="0">
                    <a:pos x="22" y="19"/>
                  </a:cxn>
                  <a:cxn ang="0">
                    <a:pos x="24" y="6"/>
                  </a:cxn>
                  <a:cxn ang="0">
                    <a:pos x="11" y="0"/>
                  </a:cxn>
                  <a:cxn ang="0">
                    <a:pos x="0" y="14"/>
                  </a:cxn>
                </a:cxnLst>
                <a:rect l="0" t="0" r="r" b="b"/>
                <a:pathLst>
                  <a:path w="25" h="41">
                    <a:moveTo>
                      <a:pt x="0" y="14"/>
                    </a:moveTo>
                    <a:lnTo>
                      <a:pt x="4" y="21"/>
                    </a:lnTo>
                    <a:lnTo>
                      <a:pt x="10" y="40"/>
                    </a:lnTo>
                    <a:lnTo>
                      <a:pt x="22" y="19"/>
                    </a:lnTo>
                    <a:lnTo>
                      <a:pt x="24" y="6"/>
                    </a:lnTo>
                    <a:lnTo>
                      <a:pt x="11" y="0"/>
                    </a:lnTo>
                    <a:lnTo>
                      <a:pt x="0"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61" name="Freeform 25"/>
              <p:cNvSpPr>
                <a:spLocks/>
              </p:cNvSpPr>
              <p:nvPr/>
            </p:nvSpPr>
            <p:spPr bwMode="auto">
              <a:xfrm>
                <a:off x="484" y="648"/>
                <a:ext cx="36" cy="26"/>
              </a:xfrm>
              <a:custGeom>
                <a:avLst/>
                <a:gdLst/>
                <a:ahLst/>
                <a:cxnLst>
                  <a:cxn ang="0">
                    <a:pos x="22" y="0"/>
                  </a:cxn>
                  <a:cxn ang="0">
                    <a:pos x="14" y="2"/>
                  </a:cxn>
                  <a:cxn ang="0">
                    <a:pos x="0" y="21"/>
                  </a:cxn>
                  <a:cxn ang="0">
                    <a:pos x="24" y="25"/>
                  </a:cxn>
                  <a:cxn ang="0">
                    <a:pos x="31" y="18"/>
                  </a:cxn>
                  <a:cxn ang="0">
                    <a:pos x="35" y="11"/>
                  </a:cxn>
                  <a:cxn ang="0">
                    <a:pos x="31" y="6"/>
                  </a:cxn>
                  <a:cxn ang="0">
                    <a:pos x="22" y="0"/>
                  </a:cxn>
                </a:cxnLst>
                <a:rect l="0" t="0" r="r" b="b"/>
                <a:pathLst>
                  <a:path w="36" h="26">
                    <a:moveTo>
                      <a:pt x="22" y="0"/>
                    </a:moveTo>
                    <a:lnTo>
                      <a:pt x="14" y="2"/>
                    </a:lnTo>
                    <a:lnTo>
                      <a:pt x="0" y="21"/>
                    </a:lnTo>
                    <a:lnTo>
                      <a:pt x="24" y="25"/>
                    </a:lnTo>
                    <a:lnTo>
                      <a:pt x="31" y="18"/>
                    </a:lnTo>
                    <a:lnTo>
                      <a:pt x="35" y="11"/>
                    </a:lnTo>
                    <a:lnTo>
                      <a:pt x="31" y="6"/>
                    </a:lnTo>
                    <a:lnTo>
                      <a:pt x="22"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62" name="Freeform 26"/>
              <p:cNvSpPr>
                <a:spLocks/>
              </p:cNvSpPr>
              <p:nvPr/>
            </p:nvSpPr>
            <p:spPr bwMode="auto">
              <a:xfrm>
                <a:off x="601" y="614"/>
                <a:ext cx="20" cy="35"/>
              </a:xfrm>
              <a:custGeom>
                <a:avLst/>
                <a:gdLst/>
                <a:ahLst/>
                <a:cxnLst>
                  <a:cxn ang="0">
                    <a:pos x="1" y="12"/>
                  </a:cxn>
                  <a:cxn ang="0">
                    <a:pos x="0" y="19"/>
                  </a:cxn>
                  <a:cxn ang="0">
                    <a:pos x="6" y="34"/>
                  </a:cxn>
                  <a:cxn ang="0">
                    <a:pos x="19" y="14"/>
                  </a:cxn>
                  <a:cxn ang="0">
                    <a:pos x="16" y="0"/>
                  </a:cxn>
                  <a:cxn ang="0">
                    <a:pos x="9" y="0"/>
                  </a:cxn>
                  <a:cxn ang="0">
                    <a:pos x="1" y="12"/>
                  </a:cxn>
                </a:cxnLst>
                <a:rect l="0" t="0" r="r" b="b"/>
                <a:pathLst>
                  <a:path w="20" h="35">
                    <a:moveTo>
                      <a:pt x="1" y="12"/>
                    </a:moveTo>
                    <a:lnTo>
                      <a:pt x="0" y="19"/>
                    </a:lnTo>
                    <a:lnTo>
                      <a:pt x="6" y="34"/>
                    </a:lnTo>
                    <a:lnTo>
                      <a:pt x="19" y="14"/>
                    </a:lnTo>
                    <a:lnTo>
                      <a:pt x="16" y="0"/>
                    </a:lnTo>
                    <a:lnTo>
                      <a:pt x="9" y="0"/>
                    </a:lnTo>
                    <a:lnTo>
                      <a:pt x="1" y="1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63" name="Freeform 27"/>
              <p:cNvSpPr>
                <a:spLocks/>
              </p:cNvSpPr>
              <p:nvPr/>
            </p:nvSpPr>
            <p:spPr bwMode="auto">
              <a:xfrm>
                <a:off x="589" y="646"/>
                <a:ext cx="39" cy="25"/>
              </a:xfrm>
              <a:custGeom>
                <a:avLst/>
                <a:gdLst/>
                <a:ahLst/>
                <a:cxnLst>
                  <a:cxn ang="0">
                    <a:pos x="20" y="0"/>
                  </a:cxn>
                  <a:cxn ang="0">
                    <a:pos x="0" y="20"/>
                  </a:cxn>
                  <a:cxn ang="0">
                    <a:pos x="11" y="22"/>
                  </a:cxn>
                  <a:cxn ang="0">
                    <a:pos x="27" y="24"/>
                  </a:cxn>
                  <a:cxn ang="0">
                    <a:pos x="38" y="12"/>
                  </a:cxn>
                  <a:cxn ang="0">
                    <a:pos x="38" y="5"/>
                  </a:cxn>
                  <a:cxn ang="0">
                    <a:pos x="34" y="0"/>
                  </a:cxn>
                  <a:cxn ang="0">
                    <a:pos x="20" y="0"/>
                  </a:cxn>
                </a:cxnLst>
                <a:rect l="0" t="0" r="r" b="b"/>
                <a:pathLst>
                  <a:path w="39" h="25">
                    <a:moveTo>
                      <a:pt x="20" y="0"/>
                    </a:moveTo>
                    <a:lnTo>
                      <a:pt x="0" y="20"/>
                    </a:lnTo>
                    <a:lnTo>
                      <a:pt x="11" y="22"/>
                    </a:lnTo>
                    <a:lnTo>
                      <a:pt x="27" y="24"/>
                    </a:lnTo>
                    <a:lnTo>
                      <a:pt x="38" y="12"/>
                    </a:lnTo>
                    <a:lnTo>
                      <a:pt x="38" y="5"/>
                    </a:lnTo>
                    <a:lnTo>
                      <a:pt x="34" y="0"/>
                    </a:lnTo>
                    <a:lnTo>
                      <a:pt x="2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64" name="Freeform 28"/>
              <p:cNvSpPr>
                <a:spLocks/>
              </p:cNvSpPr>
              <p:nvPr/>
            </p:nvSpPr>
            <p:spPr bwMode="auto">
              <a:xfrm>
                <a:off x="666" y="635"/>
                <a:ext cx="26" cy="30"/>
              </a:xfrm>
              <a:custGeom>
                <a:avLst/>
                <a:gdLst/>
                <a:ahLst/>
                <a:cxnLst>
                  <a:cxn ang="0">
                    <a:pos x="0" y="4"/>
                  </a:cxn>
                  <a:cxn ang="0">
                    <a:pos x="0" y="18"/>
                  </a:cxn>
                  <a:cxn ang="0">
                    <a:pos x="0" y="29"/>
                  </a:cxn>
                  <a:cxn ang="0">
                    <a:pos x="14" y="25"/>
                  </a:cxn>
                  <a:cxn ang="0">
                    <a:pos x="23" y="16"/>
                  </a:cxn>
                  <a:cxn ang="0">
                    <a:pos x="25" y="9"/>
                  </a:cxn>
                  <a:cxn ang="0">
                    <a:pos x="18" y="0"/>
                  </a:cxn>
                  <a:cxn ang="0">
                    <a:pos x="0" y="4"/>
                  </a:cxn>
                </a:cxnLst>
                <a:rect l="0" t="0" r="r" b="b"/>
                <a:pathLst>
                  <a:path w="26" h="30">
                    <a:moveTo>
                      <a:pt x="0" y="4"/>
                    </a:moveTo>
                    <a:lnTo>
                      <a:pt x="0" y="18"/>
                    </a:lnTo>
                    <a:lnTo>
                      <a:pt x="0" y="29"/>
                    </a:lnTo>
                    <a:lnTo>
                      <a:pt x="14" y="25"/>
                    </a:lnTo>
                    <a:lnTo>
                      <a:pt x="23" y="16"/>
                    </a:lnTo>
                    <a:lnTo>
                      <a:pt x="25" y="9"/>
                    </a:lnTo>
                    <a:lnTo>
                      <a:pt x="18"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65" name="Freeform 29"/>
              <p:cNvSpPr>
                <a:spLocks/>
              </p:cNvSpPr>
              <p:nvPr/>
            </p:nvSpPr>
            <p:spPr bwMode="auto">
              <a:xfrm>
                <a:off x="762" y="652"/>
                <a:ext cx="40" cy="25"/>
              </a:xfrm>
              <a:custGeom>
                <a:avLst/>
                <a:gdLst/>
                <a:ahLst/>
                <a:cxnLst>
                  <a:cxn ang="0">
                    <a:pos x="15" y="2"/>
                  </a:cxn>
                  <a:cxn ang="0">
                    <a:pos x="6" y="13"/>
                  </a:cxn>
                  <a:cxn ang="0">
                    <a:pos x="0" y="22"/>
                  </a:cxn>
                  <a:cxn ang="0">
                    <a:pos x="16" y="24"/>
                  </a:cxn>
                  <a:cxn ang="0">
                    <a:pos x="32" y="22"/>
                  </a:cxn>
                  <a:cxn ang="0">
                    <a:pos x="36" y="13"/>
                  </a:cxn>
                  <a:cxn ang="0">
                    <a:pos x="39" y="8"/>
                  </a:cxn>
                  <a:cxn ang="0">
                    <a:pos x="31" y="4"/>
                  </a:cxn>
                  <a:cxn ang="0">
                    <a:pos x="30" y="0"/>
                  </a:cxn>
                  <a:cxn ang="0">
                    <a:pos x="15" y="2"/>
                  </a:cxn>
                </a:cxnLst>
                <a:rect l="0" t="0" r="r" b="b"/>
                <a:pathLst>
                  <a:path w="40" h="25">
                    <a:moveTo>
                      <a:pt x="15" y="2"/>
                    </a:moveTo>
                    <a:lnTo>
                      <a:pt x="6" y="13"/>
                    </a:lnTo>
                    <a:lnTo>
                      <a:pt x="0" y="22"/>
                    </a:lnTo>
                    <a:lnTo>
                      <a:pt x="16" y="24"/>
                    </a:lnTo>
                    <a:lnTo>
                      <a:pt x="32" y="22"/>
                    </a:lnTo>
                    <a:lnTo>
                      <a:pt x="36" y="13"/>
                    </a:lnTo>
                    <a:lnTo>
                      <a:pt x="39" y="8"/>
                    </a:lnTo>
                    <a:lnTo>
                      <a:pt x="31" y="4"/>
                    </a:lnTo>
                    <a:lnTo>
                      <a:pt x="30" y="0"/>
                    </a:lnTo>
                    <a:lnTo>
                      <a:pt x="15" y="2"/>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66" name="Freeform 30"/>
              <p:cNvSpPr>
                <a:spLocks/>
              </p:cNvSpPr>
              <p:nvPr/>
            </p:nvSpPr>
            <p:spPr bwMode="auto">
              <a:xfrm>
                <a:off x="374" y="341"/>
                <a:ext cx="53" cy="136"/>
              </a:xfrm>
              <a:custGeom>
                <a:avLst/>
                <a:gdLst/>
                <a:ahLst/>
                <a:cxnLst>
                  <a:cxn ang="0">
                    <a:pos x="28" y="0"/>
                  </a:cxn>
                  <a:cxn ang="0">
                    <a:pos x="19" y="8"/>
                  </a:cxn>
                  <a:cxn ang="0">
                    <a:pos x="17" y="20"/>
                  </a:cxn>
                  <a:cxn ang="0">
                    <a:pos x="17" y="27"/>
                  </a:cxn>
                  <a:cxn ang="0">
                    <a:pos x="12" y="32"/>
                  </a:cxn>
                  <a:cxn ang="0">
                    <a:pos x="13" y="39"/>
                  </a:cxn>
                  <a:cxn ang="0">
                    <a:pos x="12" y="55"/>
                  </a:cxn>
                  <a:cxn ang="0">
                    <a:pos x="8" y="69"/>
                  </a:cxn>
                  <a:cxn ang="0">
                    <a:pos x="16" y="78"/>
                  </a:cxn>
                  <a:cxn ang="0">
                    <a:pos x="12" y="85"/>
                  </a:cxn>
                  <a:cxn ang="0">
                    <a:pos x="19" y="92"/>
                  </a:cxn>
                  <a:cxn ang="0">
                    <a:pos x="12" y="99"/>
                  </a:cxn>
                  <a:cxn ang="0">
                    <a:pos x="12" y="103"/>
                  </a:cxn>
                  <a:cxn ang="0">
                    <a:pos x="17" y="108"/>
                  </a:cxn>
                  <a:cxn ang="0">
                    <a:pos x="0" y="120"/>
                  </a:cxn>
                  <a:cxn ang="0">
                    <a:pos x="0" y="135"/>
                  </a:cxn>
                  <a:cxn ang="0">
                    <a:pos x="16" y="133"/>
                  </a:cxn>
                  <a:cxn ang="0">
                    <a:pos x="25" y="127"/>
                  </a:cxn>
                  <a:cxn ang="0">
                    <a:pos x="34" y="121"/>
                  </a:cxn>
                  <a:cxn ang="0">
                    <a:pos x="40" y="115"/>
                  </a:cxn>
                  <a:cxn ang="0">
                    <a:pos x="47" y="110"/>
                  </a:cxn>
                  <a:cxn ang="0">
                    <a:pos x="52" y="96"/>
                  </a:cxn>
                  <a:cxn ang="0">
                    <a:pos x="44" y="71"/>
                  </a:cxn>
                  <a:cxn ang="0">
                    <a:pos x="35" y="43"/>
                  </a:cxn>
                  <a:cxn ang="0">
                    <a:pos x="28" y="0"/>
                  </a:cxn>
                </a:cxnLst>
                <a:rect l="0" t="0" r="r" b="b"/>
                <a:pathLst>
                  <a:path w="53" h="136">
                    <a:moveTo>
                      <a:pt x="28" y="0"/>
                    </a:moveTo>
                    <a:lnTo>
                      <a:pt x="19" y="8"/>
                    </a:lnTo>
                    <a:lnTo>
                      <a:pt x="17" y="20"/>
                    </a:lnTo>
                    <a:lnTo>
                      <a:pt x="17" y="27"/>
                    </a:lnTo>
                    <a:lnTo>
                      <a:pt x="12" y="32"/>
                    </a:lnTo>
                    <a:lnTo>
                      <a:pt x="13" y="39"/>
                    </a:lnTo>
                    <a:lnTo>
                      <a:pt x="12" y="55"/>
                    </a:lnTo>
                    <a:lnTo>
                      <a:pt x="8" y="69"/>
                    </a:lnTo>
                    <a:lnTo>
                      <a:pt x="16" y="78"/>
                    </a:lnTo>
                    <a:lnTo>
                      <a:pt x="12" y="85"/>
                    </a:lnTo>
                    <a:lnTo>
                      <a:pt x="19" y="92"/>
                    </a:lnTo>
                    <a:lnTo>
                      <a:pt x="12" y="99"/>
                    </a:lnTo>
                    <a:lnTo>
                      <a:pt x="12" y="103"/>
                    </a:lnTo>
                    <a:lnTo>
                      <a:pt x="17" y="108"/>
                    </a:lnTo>
                    <a:lnTo>
                      <a:pt x="0" y="120"/>
                    </a:lnTo>
                    <a:lnTo>
                      <a:pt x="0" y="135"/>
                    </a:lnTo>
                    <a:lnTo>
                      <a:pt x="16" y="133"/>
                    </a:lnTo>
                    <a:lnTo>
                      <a:pt x="25" y="127"/>
                    </a:lnTo>
                    <a:lnTo>
                      <a:pt x="34" y="121"/>
                    </a:lnTo>
                    <a:lnTo>
                      <a:pt x="40" y="115"/>
                    </a:lnTo>
                    <a:lnTo>
                      <a:pt x="47" y="110"/>
                    </a:lnTo>
                    <a:lnTo>
                      <a:pt x="52" y="96"/>
                    </a:lnTo>
                    <a:lnTo>
                      <a:pt x="44" y="71"/>
                    </a:lnTo>
                    <a:lnTo>
                      <a:pt x="35" y="43"/>
                    </a:lnTo>
                    <a:lnTo>
                      <a:pt x="28" y="0"/>
                    </a:lnTo>
                  </a:path>
                </a:pathLst>
              </a:custGeom>
              <a:solidFill>
                <a:srgbClr val="008000"/>
              </a:solidFill>
              <a:ln w="12700" cap="rnd" cmpd="sng">
                <a:solidFill>
                  <a:srgbClr val="000000"/>
                </a:solidFill>
                <a:prstDash val="solid"/>
                <a:round/>
                <a:headEnd/>
                <a:tailEnd/>
              </a:ln>
              <a:effectLst/>
            </p:spPr>
            <p:txBody>
              <a:bodyPr/>
              <a:lstStyle/>
              <a:p>
                <a:endParaRPr lang="en-US"/>
              </a:p>
            </p:txBody>
          </p:sp>
          <p:sp>
            <p:nvSpPr>
              <p:cNvPr id="39967" name="Freeform 31"/>
              <p:cNvSpPr>
                <a:spLocks/>
              </p:cNvSpPr>
              <p:nvPr/>
            </p:nvSpPr>
            <p:spPr bwMode="auto">
              <a:xfrm>
                <a:off x="336" y="421"/>
                <a:ext cx="45" cy="63"/>
              </a:xfrm>
              <a:custGeom>
                <a:avLst/>
                <a:gdLst/>
                <a:ahLst/>
                <a:cxnLst>
                  <a:cxn ang="0">
                    <a:pos x="33" y="0"/>
                  </a:cxn>
                  <a:cxn ang="0">
                    <a:pos x="26" y="2"/>
                  </a:cxn>
                  <a:cxn ang="0">
                    <a:pos x="8" y="30"/>
                  </a:cxn>
                  <a:cxn ang="0">
                    <a:pos x="0" y="46"/>
                  </a:cxn>
                  <a:cxn ang="0">
                    <a:pos x="17" y="53"/>
                  </a:cxn>
                  <a:cxn ang="0">
                    <a:pos x="37" y="62"/>
                  </a:cxn>
                  <a:cxn ang="0">
                    <a:pos x="37" y="39"/>
                  </a:cxn>
                  <a:cxn ang="0">
                    <a:pos x="42" y="25"/>
                  </a:cxn>
                  <a:cxn ang="0">
                    <a:pos x="44" y="9"/>
                  </a:cxn>
                  <a:cxn ang="0">
                    <a:pos x="39" y="2"/>
                  </a:cxn>
                  <a:cxn ang="0">
                    <a:pos x="33" y="0"/>
                  </a:cxn>
                </a:cxnLst>
                <a:rect l="0" t="0" r="r" b="b"/>
                <a:pathLst>
                  <a:path w="45" h="63">
                    <a:moveTo>
                      <a:pt x="33" y="0"/>
                    </a:moveTo>
                    <a:lnTo>
                      <a:pt x="26" y="2"/>
                    </a:lnTo>
                    <a:lnTo>
                      <a:pt x="8" y="30"/>
                    </a:lnTo>
                    <a:lnTo>
                      <a:pt x="0" y="46"/>
                    </a:lnTo>
                    <a:lnTo>
                      <a:pt x="17" y="53"/>
                    </a:lnTo>
                    <a:lnTo>
                      <a:pt x="37" y="62"/>
                    </a:lnTo>
                    <a:lnTo>
                      <a:pt x="37" y="39"/>
                    </a:lnTo>
                    <a:lnTo>
                      <a:pt x="42" y="25"/>
                    </a:lnTo>
                    <a:lnTo>
                      <a:pt x="44" y="9"/>
                    </a:lnTo>
                    <a:lnTo>
                      <a:pt x="39" y="2"/>
                    </a:lnTo>
                    <a:lnTo>
                      <a:pt x="3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39968" name="Freeform 32"/>
              <p:cNvSpPr>
                <a:spLocks/>
              </p:cNvSpPr>
              <p:nvPr/>
            </p:nvSpPr>
            <p:spPr bwMode="auto">
              <a:xfrm>
                <a:off x="509" y="242"/>
                <a:ext cx="56" cy="45"/>
              </a:xfrm>
              <a:custGeom>
                <a:avLst/>
                <a:gdLst/>
                <a:ahLst/>
                <a:cxnLst>
                  <a:cxn ang="0">
                    <a:pos x="55" y="8"/>
                  </a:cxn>
                  <a:cxn ang="0">
                    <a:pos x="32" y="6"/>
                  </a:cxn>
                  <a:cxn ang="0">
                    <a:pos x="19" y="0"/>
                  </a:cxn>
                  <a:cxn ang="0">
                    <a:pos x="9" y="0"/>
                  </a:cxn>
                  <a:cxn ang="0">
                    <a:pos x="3" y="0"/>
                  </a:cxn>
                  <a:cxn ang="0">
                    <a:pos x="3" y="2"/>
                  </a:cxn>
                  <a:cxn ang="0">
                    <a:pos x="17" y="6"/>
                  </a:cxn>
                  <a:cxn ang="0">
                    <a:pos x="11" y="8"/>
                  </a:cxn>
                  <a:cxn ang="0">
                    <a:pos x="3" y="8"/>
                  </a:cxn>
                  <a:cxn ang="0">
                    <a:pos x="1" y="9"/>
                  </a:cxn>
                  <a:cxn ang="0">
                    <a:pos x="1" y="11"/>
                  </a:cxn>
                  <a:cxn ang="0">
                    <a:pos x="0" y="16"/>
                  </a:cxn>
                  <a:cxn ang="0">
                    <a:pos x="0" y="20"/>
                  </a:cxn>
                  <a:cxn ang="0">
                    <a:pos x="3" y="28"/>
                  </a:cxn>
                  <a:cxn ang="0">
                    <a:pos x="26" y="30"/>
                  </a:cxn>
                  <a:cxn ang="0">
                    <a:pos x="42" y="37"/>
                  </a:cxn>
                  <a:cxn ang="0">
                    <a:pos x="52" y="44"/>
                  </a:cxn>
                  <a:cxn ang="0">
                    <a:pos x="55" y="8"/>
                  </a:cxn>
                </a:cxnLst>
                <a:rect l="0" t="0" r="r" b="b"/>
                <a:pathLst>
                  <a:path w="56" h="45">
                    <a:moveTo>
                      <a:pt x="55" y="8"/>
                    </a:moveTo>
                    <a:lnTo>
                      <a:pt x="32" y="6"/>
                    </a:lnTo>
                    <a:lnTo>
                      <a:pt x="19" y="0"/>
                    </a:lnTo>
                    <a:lnTo>
                      <a:pt x="9" y="0"/>
                    </a:lnTo>
                    <a:lnTo>
                      <a:pt x="3" y="0"/>
                    </a:lnTo>
                    <a:lnTo>
                      <a:pt x="3" y="2"/>
                    </a:lnTo>
                    <a:lnTo>
                      <a:pt x="17" y="6"/>
                    </a:lnTo>
                    <a:lnTo>
                      <a:pt x="11" y="8"/>
                    </a:lnTo>
                    <a:lnTo>
                      <a:pt x="3" y="8"/>
                    </a:lnTo>
                    <a:lnTo>
                      <a:pt x="1" y="9"/>
                    </a:lnTo>
                    <a:lnTo>
                      <a:pt x="1" y="11"/>
                    </a:lnTo>
                    <a:lnTo>
                      <a:pt x="0" y="16"/>
                    </a:lnTo>
                    <a:lnTo>
                      <a:pt x="0" y="20"/>
                    </a:lnTo>
                    <a:lnTo>
                      <a:pt x="3" y="28"/>
                    </a:lnTo>
                    <a:lnTo>
                      <a:pt x="26" y="30"/>
                    </a:lnTo>
                    <a:lnTo>
                      <a:pt x="42" y="37"/>
                    </a:lnTo>
                    <a:lnTo>
                      <a:pt x="52" y="44"/>
                    </a:lnTo>
                    <a:lnTo>
                      <a:pt x="55" y="8"/>
                    </a:lnTo>
                  </a:path>
                </a:pathLst>
              </a:custGeom>
              <a:solidFill>
                <a:srgbClr val="CFAF80"/>
              </a:solidFill>
              <a:ln w="12700" cap="rnd" cmpd="sng">
                <a:solidFill>
                  <a:srgbClr val="000000"/>
                </a:solidFill>
                <a:prstDash val="solid"/>
                <a:round/>
                <a:headEnd/>
                <a:tailEnd/>
              </a:ln>
              <a:effectLst/>
            </p:spPr>
            <p:txBody>
              <a:bodyPr/>
              <a:lstStyle/>
              <a:p>
                <a:endParaRPr lang="en-US"/>
              </a:p>
            </p:txBody>
          </p:sp>
          <p:sp>
            <p:nvSpPr>
              <p:cNvPr id="39969" name="Freeform 33"/>
              <p:cNvSpPr>
                <a:spLocks/>
              </p:cNvSpPr>
              <p:nvPr/>
            </p:nvSpPr>
            <p:spPr bwMode="auto">
              <a:xfrm>
                <a:off x="495" y="283"/>
                <a:ext cx="67" cy="65"/>
              </a:xfrm>
              <a:custGeom>
                <a:avLst/>
                <a:gdLst/>
                <a:ahLst/>
                <a:cxnLst>
                  <a:cxn ang="0">
                    <a:pos x="17" y="6"/>
                  </a:cxn>
                  <a:cxn ang="0">
                    <a:pos x="32" y="2"/>
                  </a:cxn>
                  <a:cxn ang="0">
                    <a:pos x="42" y="0"/>
                  </a:cxn>
                  <a:cxn ang="0">
                    <a:pos x="53" y="2"/>
                  </a:cxn>
                  <a:cxn ang="0">
                    <a:pos x="60" y="9"/>
                  </a:cxn>
                  <a:cxn ang="0">
                    <a:pos x="61" y="13"/>
                  </a:cxn>
                  <a:cxn ang="0">
                    <a:pos x="59" y="19"/>
                  </a:cxn>
                  <a:cxn ang="0">
                    <a:pos x="63" y="21"/>
                  </a:cxn>
                  <a:cxn ang="0">
                    <a:pos x="66" y="27"/>
                  </a:cxn>
                  <a:cxn ang="0">
                    <a:pos x="62" y="33"/>
                  </a:cxn>
                  <a:cxn ang="0">
                    <a:pos x="58" y="39"/>
                  </a:cxn>
                  <a:cxn ang="0">
                    <a:pos x="47" y="55"/>
                  </a:cxn>
                  <a:cxn ang="0">
                    <a:pos x="35" y="62"/>
                  </a:cxn>
                  <a:cxn ang="0">
                    <a:pos x="16" y="64"/>
                  </a:cxn>
                  <a:cxn ang="0">
                    <a:pos x="7" y="60"/>
                  </a:cxn>
                  <a:cxn ang="0">
                    <a:pos x="0" y="51"/>
                  </a:cxn>
                  <a:cxn ang="0">
                    <a:pos x="5" y="36"/>
                  </a:cxn>
                  <a:cxn ang="0">
                    <a:pos x="14" y="27"/>
                  </a:cxn>
                  <a:cxn ang="0">
                    <a:pos x="12" y="14"/>
                  </a:cxn>
                  <a:cxn ang="0">
                    <a:pos x="21" y="5"/>
                  </a:cxn>
                  <a:cxn ang="0">
                    <a:pos x="17" y="6"/>
                  </a:cxn>
                </a:cxnLst>
                <a:rect l="0" t="0" r="r" b="b"/>
                <a:pathLst>
                  <a:path w="67" h="65">
                    <a:moveTo>
                      <a:pt x="17" y="6"/>
                    </a:moveTo>
                    <a:lnTo>
                      <a:pt x="32" y="2"/>
                    </a:lnTo>
                    <a:lnTo>
                      <a:pt x="42" y="0"/>
                    </a:lnTo>
                    <a:lnTo>
                      <a:pt x="53" y="2"/>
                    </a:lnTo>
                    <a:lnTo>
                      <a:pt x="60" y="9"/>
                    </a:lnTo>
                    <a:lnTo>
                      <a:pt x="61" y="13"/>
                    </a:lnTo>
                    <a:lnTo>
                      <a:pt x="59" y="19"/>
                    </a:lnTo>
                    <a:lnTo>
                      <a:pt x="63" y="21"/>
                    </a:lnTo>
                    <a:lnTo>
                      <a:pt x="66" y="27"/>
                    </a:lnTo>
                    <a:lnTo>
                      <a:pt x="62" y="33"/>
                    </a:lnTo>
                    <a:lnTo>
                      <a:pt x="58" y="39"/>
                    </a:lnTo>
                    <a:lnTo>
                      <a:pt x="47" y="55"/>
                    </a:lnTo>
                    <a:lnTo>
                      <a:pt x="35" y="62"/>
                    </a:lnTo>
                    <a:lnTo>
                      <a:pt x="16" y="64"/>
                    </a:lnTo>
                    <a:lnTo>
                      <a:pt x="7" y="60"/>
                    </a:lnTo>
                    <a:lnTo>
                      <a:pt x="0" y="51"/>
                    </a:lnTo>
                    <a:lnTo>
                      <a:pt x="5" y="36"/>
                    </a:lnTo>
                    <a:lnTo>
                      <a:pt x="14" y="27"/>
                    </a:lnTo>
                    <a:lnTo>
                      <a:pt x="12" y="14"/>
                    </a:lnTo>
                    <a:lnTo>
                      <a:pt x="21" y="5"/>
                    </a:lnTo>
                    <a:lnTo>
                      <a:pt x="17" y="6"/>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39970" name="Freeform 34"/>
              <p:cNvSpPr>
                <a:spLocks/>
              </p:cNvSpPr>
              <p:nvPr/>
            </p:nvSpPr>
            <p:spPr bwMode="auto">
              <a:xfrm>
                <a:off x="601" y="124"/>
                <a:ext cx="31" cy="17"/>
              </a:xfrm>
              <a:custGeom>
                <a:avLst/>
                <a:gdLst/>
                <a:ahLst/>
                <a:cxnLst>
                  <a:cxn ang="0">
                    <a:pos x="0" y="8"/>
                  </a:cxn>
                  <a:cxn ang="0">
                    <a:pos x="30" y="16"/>
                  </a:cxn>
                  <a:cxn ang="0">
                    <a:pos x="30" y="0"/>
                  </a:cxn>
                  <a:cxn ang="0">
                    <a:pos x="0" y="8"/>
                  </a:cxn>
                </a:cxnLst>
                <a:rect l="0" t="0" r="r" b="b"/>
                <a:pathLst>
                  <a:path w="31" h="17">
                    <a:moveTo>
                      <a:pt x="0" y="8"/>
                    </a:moveTo>
                    <a:lnTo>
                      <a:pt x="30" y="16"/>
                    </a:lnTo>
                    <a:lnTo>
                      <a:pt x="30" y="0"/>
                    </a:lnTo>
                    <a:lnTo>
                      <a:pt x="0" y="8"/>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39971" name="Freeform 35"/>
              <p:cNvSpPr>
                <a:spLocks/>
              </p:cNvSpPr>
              <p:nvPr/>
            </p:nvSpPr>
            <p:spPr bwMode="auto">
              <a:xfrm>
                <a:off x="597" y="130"/>
                <a:ext cx="17" cy="17"/>
              </a:xfrm>
              <a:custGeom>
                <a:avLst/>
                <a:gdLst/>
                <a:ahLst/>
                <a:cxnLst>
                  <a:cxn ang="0">
                    <a:pos x="6" y="0"/>
                  </a:cxn>
                  <a:cxn ang="0">
                    <a:pos x="0" y="16"/>
                  </a:cxn>
                  <a:cxn ang="0">
                    <a:pos x="6" y="13"/>
                  </a:cxn>
                  <a:cxn ang="0">
                    <a:pos x="9" y="10"/>
                  </a:cxn>
                  <a:cxn ang="0">
                    <a:pos x="16" y="6"/>
                  </a:cxn>
                  <a:cxn ang="0">
                    <a:pos x="12" y="4"/>
                  </a:cxn>
                  <a:cxn ang="0">
                    <a:pos x="6" y="0"/>
                  </a:cxn>
                </a:cxnLst>
                <a:rect l="0" t="0" r="r" b="b"/>
                <a:pathLst>
                  <a:path w="17" h="17">
                    <a:moveTo>
                      <a:pt x="6" y="0"/>
                    </a:moveTo>
                    <a:lnTo>
                      <a:pt x="0" y="16"/>
                    </a:lnTo>
                    <a:lnTo>
                      <a:pt x="6" y="13"/>
                    </a:lnTo>
                    <a:lnTo>
                      <a:pt x="9" y="10"/>
                    </a:lnTo>
                    <a:lnTo>
                      <a:pt x="16" y="6"/>
                    </a:lnTo>
                    <a:lnTo>
                      <a:pt x="12" y="4"/>
                    </a:lnTo>
                    <a:lnTo>
                      <a:pt x="6"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39972" name="Freeform 36"/>
              <p:cNvSpPr>
                <a:spLocks/>
              </p:cNvSpPr>
              <p:nvPr/>
            </p:nvSpPr>
            <p:spPr bwMode="auto">
              <a:xfrm>
                <a:off x="610" y="137"/>
                <a:ext cx="32" cy="25"/>
              </a:xfrm>
              <a:custGeom>
                <a:avLst/>
                <a:gdLst/>
                <a:ahLst/>
                <a:cxnLst>
                  <a:cxn ang="0">
                    <a:pos x="4" y="4"/>
                  </a:cxn>
                  <a:cxn ang="0">
                    <a:pos x="0" y="0"/>
                  </a:cxn>
                  <a:cxn ang="0">
                    <a:pos x="5" y="10"/>
                  </a:cxn>
                  <a:cxn ang="0">
                    <a:pos x="5" y="16"/>
                  </a:cxn>
                  <a:cxn ang="0">
                    <a:pos x="5" y="21"/>
                  </a:cxn>
                  <a:cxn ang="0">
                    <a:pos x="17" y="24"/>
                  </a:cxn>
                  <a:cxn ang="0">
                    <a:pos x="8" y="15"/>
                  </a:cxn>
                  <a:cxn ang="0">
                    <a:pos x="22" y="22"/>
                  </a:cxn>
                  <a:cxn ang="0">
                    <a:pos x="12" y="12"/>
                  </a:cxn>
                  <a:cxn ang="0">
                    <a:pos x="31" y="20"/>
                  </a:cxn>
                  <a:cxn ang="0">
                    <a:pos x="22" y="11"/>
                  </a:cxn>
                  <a:cxn ang="0">
                    <a:pos x="28" y="11"/>
                  </a:cxn>
                  <a:cxn ang="0">
                    <a:pos x="20" y="6"/>
                  </a:cxn>
                  <a:cxn ang="0">
                    <a:pos x="4" y="4"/>
                  </a:cxn>
                </a:cxnLst>
                <a:rect l="0" t="0" r="r" b="b"/>
                <a:pathLst>
                  <a:path w="32" h="25">
                    <a:moveTo>
                      <a:pt x="4" y="4"/>
                    </a:moveTo>
                    <a:lnTo>
                      <a:pt x="0" y="0"/>
                    </a:lnTo>
                    <a:lnTo>
                      <a:pt x="5" y="10"/>
                    </a:lnTo>
                    <a:lnTo>
                      <a:pt x="5" y="16"/>
                    </a:lnTo>
                    <a:lnTo>
                      <a:pt x="5" y="21"/>
                    </a:lnTo>
                    <a:lnTo>
                      <a:pt x="17" y="24"/>
                    </a:lnTo>
                    <a:lnTo>
                      <a:pt x="8" y="15"/>
                    </a:lnTo>
                    <a:lnTo>
                      <a:pt x="22" y="22"/>
                    </a:lnTo>
                    <a:lnTo>
                      <a:pt x="12" y="12"/>
                    </a:lnTo>
                    <a:lnTo>
                      <a:pt x="31" y="20"/>
                    </a:lnTo>
                    <a:lnTo>
                      <a:pt x="22" y="11"/>
                    </a:lnTo>
                    <a:lnTo>
                      <a:pt x="28" y="11"/>
                    </a:lnTo>
                    <a:lnTo>
                      <a:pt x="20" y="6"/>
                    </a:lnTo>
                    <a:lnTo>
                      <a:pt x="4" y="4"/>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39973" name="Freeform 37"/>
              <p:cNvSpPr>
                <a:spLocks/>
              </p:cNvSpPr>
              <p:nvPr/>
            </p:nvSpPr>
            <p:spPr bwMode="auto">
              <a:xfrm>
                <a:off x="568" y="166"/>
                <a:ext cx="96" cy="23"/>
              </a:xfrm>
              <a:custGeom>
                <a:avLst/>
                <a:gdLst/>
                <a:ahLst/>
                <a:cxnLst>
                  <a:cxn ang="0">
                    <a:pos x="0" y="15"/>
                  </a:cxn>
                  <a:cxn ang="0">
                    <a:pos x="14" y="15"/>
                  </a:cxn>
                  <a:cxn ang="0">
                    <a:pos x="28" y="4"/>
                  </a:cxn>
                  <a:cxn ang="0">
                    <a:pos x="44" y="2"/>
                  </a:cxn>
                  <a:cxn ang="0">
                    <a:pos x="56" y="0"/>
                  </a:cxn>
                  <a:cxn ang="0">
                    <a:pos x="63" y="0"/>
                  </a:cxn>
                  <a:cxn ang="0">
                    <a:pos x="67" y="6"/>
                  </a:cxn>
                  <a:cxn ang="0">
                    <a:pos x="82" y="6"/>
                  </a:cxn>
                  <a:cxn ang="0">
                    <a:pos x="79" y="13"/>
                  </a:cxn>
                  <a:cxn ang="0">
                    <a:pos x="87" y="18"/>
                  </a:cxn>
                  <a:cxn ang="0">
                    <a:pos x="95" y="15"/>
                  </a:cxn>
                  <a:cxn ang="0">
                    <a:pos x="79" y="22"/>
                  </a:cxn>
                  <a:cxn ang="0">
                    <a:pos x="71" y="13"/>
                  </a:cxn>
                  <a:cxn ang="0">
                    <a:pos x="56" y="6"/>
                  </a:cxn>
                  <a:cxn ang="0">
                    <a:pos x="39" y="8"/>
                  </a:cxn>
                  <a:cxn ang="0">
                    <a:pos x="24" y="11"/>
                  </a:cxn>
                  <a:cxn ang="0">
                    <a:pos x="10" y="20"/>
                  </a:cxn>
                  <a:cxn ang="0">
                    <a:pos x="0" y="15"/>
                  </a:cxn>
                </a:cxnLst>
                <a:rect l="0" t="0" r="r" b="b"/>
                <a:pathLst>
                  <a:path w="96" h="23">
                    <a:moveTo>
                      <a:pt x="0" y="15"/>
                    </a:moveTo>
                    <a:lnTo>
                      <a:pt x="14" y="15"/>
                    </a:lnTo>
                    <a:lnTo>
                      <a:pt x="28" y="4"/>
                    </a:lnTo>
                    <a:lnTo>
                      <a:pt x="44" y="2"/>
                    </a:lnTo>
                    <a:lnTo>
                      <a:pt x="56" y="0"/>
                    </a:lnTo>
                    <a:lnTo>
                      <a:pt x="63" y="0"/>
                    </a:lnTo>
                    <a:lnTo>
                      <a:pt x="67" y="6"/>
                    </a:lnTo>
                    <a:lnTo>
                      <a:pt x="82" y="6"/>
                    </a:lnTo>
                    <a:lnTo>
                      <a:pt x="79" y="13"/>
                    </a:lnTo>
                    <a:lnTo>
                      <a:pt x="87" y="18"/>
                    </a:lnTo>
                    <a:lnTo>
                      <a:pt x="95" y="15"/>
                    </a:lnTo>
                    <a:lnTo>
                      <a:pt x="79" y="22"/>
                    </a:lnTo>
                    <a:lnTo>
                      <a:pt x="71" y="13"/>
                    </a:lnTo>
                    <a:lnTo>
                      <a:pt x="56" y="6"/>
                    </a:lnTo>
                    <a:lnTo>
                      <a:pt x="39" y="8"/>
                    </a:lnTo>
                    <a:lnTo>
                      <a:pt x="24" y="11"/>
                    </a:lnTo>
                    <a:lnTo>
                      <a:pt x="10" y="20"/>
                    </a:lnTo>
                    <a:lnTo>
                      <a:pt x="0" y="15"/>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39974" name="Freeform 38"/>
              <p:cNvSpPr>
                <a:spLocks/>
              </p:cNvSpPr>
              <p:nvPr/>
            </p:nvSpPr>
            <p:spPr bwMode="auto">
              <a:xfrm>
                <a:off x="593" y="176"/>
                <a:ext cx="17" cy="22"/>
              </a:xfrm>
              <a:custGeom>
                <a:avLst/>
                <a:gdLst/>
                <a:ahLst/>
                <a:cxnLst>
                  <a:cxn ang="0">
                    <a:pos x="3" y="2"/>
                  </a:cxn>
                  <a:cxn ang="0">
                    <a:pos x="1" y="4"/>
                  </a:cxn>
                  <a:cxn ang="0">
                    <a:pos x="0" y="21"/>
                  </a:cxn>
                  <a:cxn ang="0">
                    <a:pos x="16" y="0"/>
                  </a:cxn>
                  <a:cxn ang="0">
                    <a:pos x="3" y="2"/>
                  </a:cxn>
                </a:cxnLst>
                <a:rect l="0" t="0" r="r" b="b"/>
                <a:pathLst>
                  <a:path w="17" h="22">
                    <a:moveTo>
                      <a:pt x="3" y="2"/>
                    </a:moveTo>
                    <a:lnTo>
                      <a:pt x="1" y="4"/>
                    </a:lnTo>
                    <a:lnTo>
                      <a:pt x="0" y="21"/>
                    </a:lnTo>
                    <a:lnTo>
                      <a:pt x="16" y="0"/>
                    </a:lnTo>
                    <a:lnTo>
                      <a:pt x="3" y="2"/>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39975" name="Freeform 39"/>
              <p:cNvSpPr>
                <a:spLocks/>
              </p:cNvSpPr>
              <p:nvPr/>
            </p:nvSpPr>
            <p:spPr bwMode="auto">
              <a:xfrm>
                <a:off x="465" y="129"/>
                <a:ext cx="17" cy="17"/>
              </a:xfrm>
              <a:custGeom>
                <a:avLst/>
                <a:gdLst/>
                <a:ahLst/>
                <a:cxnLst>
                  <a:cxn ang="0">
                    <a:pos x="0" y="0"/>
                  </a:cxn>
                  <a:cxn ang="0">
                    <a:pos x="10" y="0"/>
                  </a:cxn>
                  <a:cxn ang="0">
                    <a:pos x="16" y="16"/>
                  </a:cxn>
                  <a:cxn ang="0">
                    <a:pos x="3" y="16"/>
                  </a:cxn>
                </a:cxnLst>
                <a:rect l="0" t="0" r="r" b="b"/>
                <a:pathLst>
                  <a:path w="17" h="17">
                    <a:moveTo>
                      <a:pt x="0" y="0"/>
                    </a:moveTo>
                    <a:lnTo>
                      <a:pt x="10" y="0"/>
                    </a:lnTo>
                    <a:lnTo>
                      <a:pt x="16" y="16"/>
                    </a:lnTo>
                    <a:lnTo>
                      <a:pt x="3"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39976" name="Line 40"/>
              <p:cNvSpPr>
                <a:spLocks noChangeShapeType="1"/>
              </p:cNvSpPr>
              <p:nvPr/>
            </p:nvSpPr>
            <p:spPr bwMode="auto">
              <a:xfrm>
                <a:off x="461" y="144"/>
                <a:ext cx="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39977" name="Freeform 41"/>
              <p:cNvSpPr>
                <a:spLocks/>
              </p:cNvSpPr>
              <p:nvPr/>
            </p:nvSpPr>
            <p:spPr bwMode="auto">
              <a:xfrm>
                <a:off x="462" y="154"/>
                <a:ext cx="17" cy="17"/>
              </a:xfrm>
              <a:custGeom>
                <a:avLst/>
                <a:gdLst/>
                <a:ahLst/>
                <a:cxnLst>
                  <a:cxn ang="0">
                    <a:pos x="0" y="0"/>
                  </a:cxn>
                  <a:cxn ang="0">
                    <a:pos x="16" y="8"/>
                  </a:cxn>
                  <a:cxn ang="0">
                    <a:pos x="16" y="16"/>
                  </a:cxn>
                  <a:cxn ang="0">
                    <a:pos x="0" y="8"/>
                  </a:cxn>
                </a:cxnLst>
                <a:rect l="0" t="0" r="r" b="b"/>
                <a:pathLst>
                  <a:path w="17" h="17">
                    <a:moveTo>
                      <a:pt x="0" y="0"/>
                    </a:moveTo>
                    <a:lnTo>
                      <a:pt x="16" y="8"/>
                    </a:lnTo>
                    <a:lnTo>
                      <a:pt x="16" y="16"/>
                    </a:lnTo>
                    <a:lnTo>
                      <a:pt x="0"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39978" name="Freeform 42"/>
              <p:cNvSpPr>
                <a:spLocks/>
              </p:cNvSpPr>
              <p:nvPr/>
            </p:nvSpPr>
            <p:spPr bwMode="auto">
              <a:xfrm>
                <a:off x="573" y="131"/>
                <a:ext cx="17" cy="17"/>
              </a:xfrm>
              <a:custGeom>
                <a:avLst/>
                <a:gdLst/>
                <a:ahLst/>
                <a:cxnLst>
                  <a:cxn ang="0">
                    <a:pos x="0" y="0"/>
                  </a:cxn>
                  <a:cxn ang="0">
                    <a:pos x="16" y="16"/>
                  </a:cxn>
                  <a:cxn ang="0">
                    <a:pos x="1" y="16"/>
                  </a:cxn>
                </a:cxnLst>
                <a:rect l="0" t="0" r="r" b="b"/>
                <a:pathLst>
                  <a:path w="17" h="17">
                    <a:moveTo>
                      <a:pt x="0" y="0"/>
                    </a:moveTo>
                    <a:lnTo>
                      <a:pt x="16" y="16"/>
                    </a:lnTo>
                    <a:lnTo>
                      <a:pt x="1"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39979" name="Freeform 43"/>
              <p:cNvSpPr>
                <a:spLocks/>
              </p:cNvSpPr>
              <p:nvPr/>
            </p:nvSpPr>
            <p:spPr bwMode="auto">
              <a:xfrm>
                <a:off x="568" y="145"/>
                <a:ext cx="17" cy="17"/>
              </a:xfrm>
              <a:custGeom>
                <a:avLst/>
                <a:gdLst/>
                <a:ahLst/>
                <a:cxnLst>
                  <a:cxn ang="0">
                    <a:pos x="3" y="0"/>
                  </a:cxn>
                  <a:cxn ang="0">
                    <a:pos x="16" y="16"/>
                  </a:cxn>
                  <a:cxn ang="0">
                    <a:pos x="0" y="16"/>
                  </a:cxn>
                </a:cxnLst>
                <a:rect l="0" t="0" r="r" b="b"/>
                <a:pathLst>
                  <a:path w="17" h="17">
                    <a:moveTo>
                      <a:pt x="3" y="0"/>
                    </a:moveTo>
                    <a:lnTo>
                      <a:pt x="16" y="16"/>
                    </a:lnTo>
                    <a:lnTo>
                      <a:pt x="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39980" name="Line 44"/>
              <p:cNvSpPr>
                <a:spLocks noChangeShapeType="1"/>
              </p:cNvSpPr>
              <p:nvPr/>
            </p:nvSpPr>
            <p:spPr bwMode="auto">
              <a:xfrm>
                <a:off x="579" y="145"/>
                <a:ext cx="1"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39981" name="Freeform 45"/>
              <p:cNvSpPr>
                <a:spLocks/>
              </p:cNvSpPr>
              <p:nvPr/>
            </p:nvSpPr>
            <p:spPr bwMode="auto">
              <a:xfrm>
                <a:off x="559" y="149"/>
                <a:ext cx="21" cy="17"/>
              </a:xfrm>
              <a:custGeom>
                <a:avLst/>
                <a:gdLst/>
                <a:ahLst/>
                <a:cxnLst>
                  <a:cxn ang="0">
                    <a:pos x="0" y="9"/>
                  </a:cxn>
                  <a:cxn ang="0">
                    <a:pos x="9" y="0"/>
                  </a:cxn>
                  <a:cxn ang="0">
                    <a:pos x="16" y="3"/>
                  </a:cxn>
                  <a:cxn ang="0">
                    <a:pos x="20" y="16"/>
                  </a:cxn>
                  <a:cxn ang="0">
                    <a:pos x="11" y="8"/>
                  </a:cxn>
                  <a:cxn ang="0">
                    <a:pos x="7" y="9"/>
                  </a:cxn>
                  <a:cxn ang="0">
                    <a:pos x="0" y="9"/>
                  </a:cxn>
                </a:cxnLst>
                <a:rect l="0" t="0" r="r" b="b"/>
                <a:pathLst>
                  <a:path w="21" h="17">
                    <a:moveTo>
                      <a:pt x="0" y="9"/>
                    </a:moveTo>
                    <a:lnTo>
                      <a:pt x="9" y="0"/>
                    </a:lnTo>
                    <a:lnTo>
                      <a:pt x="16" y="3"/>
                    </a:lnTo>
                    <a:lnTo>
                      <a:pt x="20" y="16"/>
                    </a:lnTo>
                    <a:lnTo>
                      <a:pt x="11" y="8"/>
                    </a:lnTo>
                    <a:lnTo>
                      <a:pt x="7" y="9"/>
                    </a:lnTo>
                    <a:lnTo>
                      <a:pt x="0" y="9"/>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39982" name="Freeform 46"/>
              <p:cNvSpPr>
                <a:spLocks/>
              </p:cNvSpPr>
              <p:nvPr/>
            </p:nvSpPr>
            <p:spPr bwMode="auto">
              <a:xfrm>
                <a:off x="197" y="231"/>
                <a:ext cx="26" cy="123"/>
              </a:xfrm>
              <a:custGeom>
                <a:avLst/>
                <a:gdLst/>
                <a:ahLst/>
                <a:cxnLst>
                  <a:cxn ang="0">
                    <a:pos x="14" y="118"/>
                  </a:cxn>
                  <a:cxn ang="0">
                    <a:pos x="9" y="85"/>
                  </a:cxn>
                  <a:cxn ang="0">
                    <a:pos x="11" y="71"/>
                  </a:cxn>
                  <a:cxn ang="0">
                    <a:pos x="14" y="62"/>
                  </a:cxn>
                  <a:cxn ang="0">
                    <a:pos x="0" y="0"/>
                  </a:cxn>
                  <a:cxn ang="0">
                    <a:pos x="5" y="0"/>
                  </a:cxn>
                  <a:cxn ang="0">
                    <a:pos x="17" y="57"/>
                  </a:cxn>
                  <a:cxn ang="0">
                    <a:pos x="25" y="41"/>
                  </a:cxn>
                  <a:cxn ang="0">
                    <a:pos x="25" y="48"/>
                  </a:cxn>
                  <a:cxn ang="0">
                    <a:pos x="14" y="74"/>
                  </a:cxn>
                  <a:cxn ang="0">
                    <a:pos x="13" y="85"/>
                  </a:cxn>
                  <a:cxn ang="0">
                    <a:pos x="17" y="122"/>
                  </a:cxn>
                </a:cxnLst>
                <a:rect l="0" t="0" r="r" b="b"/>
                <a:pathLst>
                  <a:path w="26" h="123">
                    <a:moveTo>
                      <a:pt x="14" y="118"/>
                    </a:moveTo>
                    <a:lnTo>
                      <a:pt x="9" y="85"/>
                    </a:lnTo>
                    <a:lnTo>
                      <a:pt x="11" y="71"/>
                    </a:lnTo>
                    <a:lnTo>
                      <a:pt x="14" y="62"/>
                    </a:lnTo>
                    <a:lnTo>
                      <a:pt x="0" y="0"/>
                    </a:lnTo>
                    <a:lnTo>
                      <a:pt x="5" y="0"/>
                    </a:lnTo>
                    <a:lnTo>
                      <a:pt x="17" y="57"/>
                    </a:lnTo>
                    <a:lnTo>
                      <a:pt x="25" y="41"/>
                    </a:lnTo>
                    <a:lnTo>
                      <a:pt x="25" y="48"/>
                    </a:lnTo>
                    <a:lnTo>
                      <a:pt x="14" y="74"/>
                    </a:lnTo>
                    <a:lnTo>
                      <a:pt x="13" y="85"/>
                    </a:lnTo>
                    <a:lnTo>
                      <a:pt x="17" y="1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39983" name="Freeform 47"/>
              <p:cNvSpPr>
                <a:spLocks/>
              </p:cNvSpPr>
              <p:nvPr/>
            </p:nvSpPr>
            <p:spPr bwMode="auto">
              <a:xfrm>
                <a:off x="162" y="248"/>
                <a:ext cx="42" cy="17"/>
              </a:xfrm>
              <a:custGeom>
                <a:avLst/>
                <a:gdLst/>
                <a:ahLst/>
                <a:cxnLst>
                  <a:cxn ang="0">
                    <a:pos x="41" y="0"/>
                  </a:cxn>
                  <a:cxn ang="0">
                    <a:pos x="1" y="7"/>
                  </a:cxn>
                  <a:cxn ang="0">
                    <a:pos x="0" y="16"/>
                  </a:cxn>
                  <a:cxn ang="0">
                    <a:pos x="41" y="8"/>
                  </a:cxn>
                </a:cxnLst>
                <a:rect l="0" t="0" r="r" b="b"/>
                <a:pathLst>
                  <a:path w="42" h="17">
                    <a:moveTo>
                      <a:pt x="41" y="0"/>
                    </a:moveTo>
                    <a:lnTo>
                      <a:pt x="1" y="7"/>
                    </a:lnTo>
                    <a:lnTo>
                      <a:pt x="0" y="16"/>
                    </a:lnTo>
                    <a:lnTo>
                      <a:pt x="41"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39984" name="Freeform 48"/>
              <p:cNvSpPr>
                <a:spLocks/>
              </p:cNvSpPr>
              <p:nvPr/>
            </p:nvSpPr>
            <p:spPr bwMode="auto">
              <a:xfrm>
                <a:off x="727" y="450"/>
                <a:ext cx="29" cy="33"/>
              </a:xfrm>
              <a:custGeom>
                <a:avLst/>
                <a:gdLst/>
                <a:ahLst/>
                <a:cxnLst>
                  <a:cxn ang="0">
                    <a:pos x="3" y="0"/>
                  </a:cxn>
                  <a:cxn ang="0">
                    <a:pos x="0" y="14"/>
                  </a:cxn>
                  <a:cxn ang="0">
                    <a:pos x="7" y="30"/>
                  </a:cxn>
                  <a:cxn ang="0">
                    <a:pos x="11" y="32"/>
                  </a:cxn>
                  <a:cxn ang="0">
                    <a:pos x="16" y="32"/>
                  </a:cxn>
                  <a:cxn ang="0">
                    <a:pos x="19" y="26"/>
                  </a:cxn>
                  <a:cxn ang="0">
                    <a:pos x="28" y="9"/>
                  </a:cxn>
                  <a:cxn ang="0">
                    <a:pos x="17" y="23"/>
                  </a:cxn>
                  <a:cxn ang="0">
                    <a:pos x="8" y="14"/>
                  </a:cxn>
                  <a:cxn ang="0">
                    <a:pos x="3" y="0"/>
                  </a:cxn>
                </a:cxnLst>
                <a:rect l="0" t="0" r="r" b="b"/>
                <a:pathLst>
                  <a:path w="29" h="33">
                    <a:moveTo>
                      <a:pt x="3" y="0"/>
                    </a:moveTo>
                    <a:lnTo>
                      <a:pt x="0" y="14"/>
                    </a:lnTo>
                    <a:lnTo>
                      <a:pt x="7" y="30"/>
                    </a:lnTo>
                    <a:lnTo>
                      <a:pt x="11" y="32"/>
                    </a:lnTo>
                    <a:lnTo>
                      <a:pt x="16" y="32"/>
                    </a:lnTo>
                    <a:lnTo>
                      <a:pt x="19" y="26"/>
                    </a:lnTo>
                    <a:lnTo>
                      <a:pt x="28" y="9"/>
                    </a:lnTo>
                    <a:lnTo>
                      <a:pt x="17" y="23"/>
                    </a:lnTo>
                    <a:lnTo>
                      <a:pt x="8" y="14"/>
                    </a:lnTo>
                    <a:lnTo>
                      <a:pt x="3"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85" name="Freeform 49"/>
              <p:cNvSpPr>
                <a:spLocks/>
              </p:cNvSpPr>
              <p:nvPr/>
            </p:nvSpPr>
            <p:spPr bwMode="auto">
              <a:xfrm>
                <a:off x="404" y="241"/>
                <a:ext cx="56" cy="182"/>
              </a:xfrm>
              <a:custGeom>
                <a:avLst/>
                <a:gdLst/>
                <a:ahLst/>
                <a:cxnLst>
                  <a:cxn ang="0">
                    <a:pos x="8" y="21"/>
                  </a:cxn>
                  <a:cxn ang="0">
                    <a:pos x="16" y="0"/>
                  </a:cxn>
                  <a:cxn ang="0">
                    <a:pos x="33" y="24"/>
                  </a:cxn>
                  <a:cxn ang="0">
                    <a:pos x="48" y="51"/>
                  </a:cxn>
                  <a:cxn ang="0">
                    <a:pos x="55" y="74"/>
                  </a:cxn>
                  <a:cxn ang="0">
                    <a:pos x="44" y="60"/>
                  </a:cxn>
                  <a:cxn ang="0">
                    <a:pos x="33" y="46"/>
                  </a:cxn>
                  <a:cxn ang="0">
                    <a:pos x="19" y="39"/>
                  </a:cxn>
                  <a:cxn ang="0">
                    <a:pos x="14" y="44"/>
                  </a:cxn>
                  <a:cxn ang="0">
                    <a:pos x="13" y="70"/>
                  </a:cxn>
                  <a:cxn ang="0">
                    <a:pos x="16" y="107"/>
                  </a:cxn>
                  <a:cxn ang="0">
                    <a:pos x="24" y="151"/>
                  </a:cxn>
                  <a:cxn ang="0">
                    <a:pos x="24" y="181"/>
                  </a:cxn>
                  <a:cxn ang="0">
                    <a:pos x="18" y="149"/>
                  </a:cxn>
                  <a:cxn ang="0">
                    <a:pos x="13" y="123"/>
                  </a:cxn>
                  <a:cxn ang="0">
                    <a:pos x="8" y="95"/>
                  </a:cxn>
                  <a:cxn ang="0">
                    <a:pos x="7" y="62"/>
                  </a:cxn>
                  <a:cxn ang="0">
                    <a:pos x="0" y="39"/>
                  </a:cxn>
                  <a:cxn ang="0">
                    <a:pos x="8" y="27"/>
                  </a:cxn>
                  <a:cxn ang="0">
                    <a:pos x="8" y="21"/>
                  </a:cxn>
                </a:cxnLst>
                <a:rect l="0" t="0" r="r" b="b"/>
                <a:pathLst>
                  <a:path w="56" h="182">
                    <a:moveTo>
                      <a:pt x="8" y="21"/>
                    </a:moveTo>
                    <a:lnTo>
                      <a:pt x="16" y="0"/>
                    </a:lnTo>
                    <a:lnTo>
                      <a:pt x="33" y="24"/>
                    </a:lnTo>
                    <a:lnTo>
                      <a:pt x="48" y="51"/>
                    </a:lnTo>
                    <a:lnTo>
                      <a:pt x="55" y="74"/>
                    </a:lnTo>
                    <a:lnTo>
                      <a:pt x="44" y="60"/>
                    </a:lnTo>
                    <a:lnTo>
                      <a:pt x="33" y="46"/>
                    </a:lnTo>
                    <a:lnTo>
                      <a:pt x="19" y="39"/>
                    </a:lnTo>
                    <a:lnTo>
                      <a:pt x="14" y="44"/>
                    </a:lnTo>
                    <a:lnTo>
                      <a:pt x="13" y="70"/>
                    </a:lnTo>
                    <a:lnTo>
                      <a:pt x="16" y="107"/>
                    </a:lnTo>
                    <a:lnTo>
                      <a:pt x="24" y="151"/>
                    </a:lnTo>
                    <a:lnTo>
                      <a:pt x="24" y="181"/>
                    </a:lnTo>
                    <a:lnTo>
                      <a:pt x="18" y="149"/>
                    </a:lnTo>
                    <a:lnTo>
                      <a:pt x="13" y="123"/>
                    </a:lnTo>
                    <a:lnTo>
                      <a:pt x="8" y="95"/>
                    </a:lnTo>
                    <a:lnTo>
                      <a:pt x="7" y="62"/>
                    </a:lnTo>
                    <a:lnTo>
                      <a:pt x="0" y="39"/>
                    </a:lnTo>
                    <a:lnTo>
                      <a:pt x="8" y="27"/>
                    </a:lnTo>
                    <a:lnTo>
                      <a:pt x="8" y="2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86" name="Freeform 50"/>
              <p:cNvSpPr>
                <a:spLocks/>
              </p:cNvSpPr>
              <p:nvPr/>
            </p:nvSpPr>
            <p:spPr bwMode="auto">
              <a:xfrm>
                <a:off x="439" y="354"/>
                <a:ext cx="36" cy="56"/>
              </a:xfrm>
              <a:custGeom>
                <a:avLst/>
                <a:gdLst/>
                <a:ahLst/>
                <a:cxnLst>
                  <a:cxn ang="0">
                    <a:pos x="0" y="55"/>
                  </a:cxn>
                  <a:cxn ang="0">
                    <a:pos x="14" y="23"/>
                  </a:cxn>
                  <a:cxn ang="0">
                    <a:pos x="35" y="0"/>
                  </a:cxn>
                  <a:cxn ang="0">
                    <a:pos x="22" y="21"/>
                  </a:cxn>
                  <a:cxn ang="0">
                    <a:pos x="7" y="44"/>
                  </a:cxn>
                  <a:cxn ang="0">
                    <a:pos x="0" y="55"/>
                  </a:cxn>
                </a:cxnLst>
                <a:rect l="0" t="0" r="r" b="b"/>
                <a:pathLst>
                  <a:path w="36" h="56">
                    <a:moveTo>
                      <a:pt x="0" y="55"/>
                    </a:moveTo>
                    <a:lnTo>
                      <a:pt x="14" y="23"/>
                    </a:lnTo>
                    <a:lnTo>
                      <a:pt x="35" y="0"/>
                    </a:lnTo>
                    <a:lnTo>
                      <a:pt x="22" y="21"/>
                    </a:lnTo>
                    <a:lnTo>
                      <a:pt x="7" y="44"/>
                    </a:lnTo>
                    <a:lnTo>
                      <a:pt x="0" y="55"/>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87" name="Freeform 51"/>
              <p:cNvSpPr>
                <a:spLocks/>
              </p:cNvSpPr>
              <p:nvPr/>
            </p:nvSpPr>
            <p:spPr bwMode="auto">
              <a:xfrm>
                <a:off x="826" y="372"/>
                <a:ext cx="17" cy="93"/>
              </a:xfrm>
              <a:custGeom>
                <a:avLst/>
                <a:gdLst/>
                <a:ahLst/>
                <a:cxnLst>
                  <a:cxn ang="0">
                    <a:pos x="0" y="0"/>
                  </a:cxn>
                  <a:cxn ang="0">
                    <a:pos x="9" y="23"/>
                  </a:cxn>
                  <a:cxn ang="0">
                    <a:pos x="13" y="48"/>
                  </a:cxn>
                  <a:cxn ang="0">
                    <a:pos x="8" y="73"/>
                  </a:cxn>
                  <a:cxn ang="0">
                    <a:pos x="3" y="92"/>
                  </a:cxn>
                  <a:cxn ang="0">
                    <a:pos x="16" y="60"/>
                  </a:cxn>
                  <a:cxn ang="0">
                    <a:pos x="16" y="29"/>
                  </a:cxn>
                  <a:cxn ang="0">
                    <a:pos x="9" y="14"/>
                  </a:cxn>
                  <a:cxn ang="0">
                    <a:pos x="0" y="0"/>
                  </a:cxn>
                </a:cxnLst>
                <a:rect l="0" t="0" r="r" b="b"/>
                <a:pathLst>
                  <a:path w="17" h="93">
                    <a:moveTo>
                      <a:pt x="0" y="0"/>
                    </a:moveTo>
                    <a:lnTo>
                      <a:pt x="9" y="23"/>
                    </a:lnTo>
                    <a:lnTo>
                      <a:pt x="13" y="48"/>
                    </a:lnTo>
                    <a:lnTo>
                      <a:pt x="8" y="73"/>
                    </a:lnTo>
                    <a:lnTo>
                      <a:pt x="3" y="92"/>
                    </a:lnTo>
                    <a:lnTo>
                      <a:pt x="16" y="60"/>
                    </a:lnTo>
                    <a:lnTo>
                      <a:pt x="16" y="29"/>
                    </a:lnTo>
                    <a:lnTo>
                      <a:pt x="9"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88" name="Freeform 52"/>
              <p:cNvSpPr>
                <a:spLocks/>
              </p:cNvSpPr>
              <p:nvPr/>
            </p:nvSpPr>
            <p:spPr bwMode="auto">
              <a:xfrm>
                <a:off x="299" y="316"/>
                <a:ext cx="65" cy="59"/>
              </a:xfrm>
              <a:custGeom>
                <a:avLst/>
                <a:gdLst/>
                <a:ahLst/>
                <a:cxnLst>
                  <a:cxn ang="0">
                    <a:pos x="0" y="58"/>
                  </a:cxn>
                  <a:cxn ang="0">
                    <a:pos x="25" y="39"/>
                  </a:cxn>
                  <a:cxn ang="0">
                    <a:pos x="43" y="24"/>
                  </a:cxn>
                  <a:cxn ang="0">
                    <a:pos x="64" y="0"/>
                  </a:cxn>
                  <a:cxn ang="0">
                    <a:pos x="49" y="24"/>
                  </a:cxn>
                  <a:cxn ang="0">
                    <a:pos x="34" y="37"/>
                  </a:cxn>
                  <a:cxn ang="0">
                    <a:pos x="23" y="49"/>
                  </a:cxn>
                  <a:cxn ang="0">
                    <a:pos x="0" y="58"/>
                  </a:cxn>
                </a:cxnLst>
                <a:rect l="0" t="0" r="r" b="b"/>
                <a:pathLst>
                  <a:path w="65" h="59">
                    <a:moveTo>
                      <a:pt x="0" y="58"/>
                    </a:moveTo>
                    <a:lnTo>
                      <a:pt x="25" y="39"/>
                    </a:lnTo>
                    <a:lnTo>
                      <a:pt x="43" y="24"/>
                    </a:lnTo>
                    <a:lnTo>
                      <a:pt x="64" y="0"/>
                    </a:lnTo>
                    <a:lnTo>
                      <a:pt x="49" y="24"/>
                    </a:lnTo>
                    <a:lnTo>
                      <a:pt x="34" y="37"/>
                    </a:lnTo>
                    <a:lnTo>
                      <a:pt x="23" y="49"/>
                    </a:lnTo>
                    <a:lnTo>
                      <a:pt x="0" y="5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89" name="Freeform 53"/>
              <p:cNvSpPr>
                <a:spLocks/>
              </p:cNvSpPr>
              <p:nvPr/>
            </p:nvSpPr>
            <p:spPr bwMode="auto">
              <a:xfrm>
                <a:off x="310" y="363"/>
                <a:ext cx="41" cy="54"/>
              </a:xfrm>
              <a:custGeom>
                <a:avLst/>
                <a:gdLst/>
                <a:ahLst/>
                <a:cxnLst>
                  <a:cxn ang="0">
                    <a:pos x="8" y="53"/>
                  </a:cxn>
                  <a:cxn ang="0">
                    <a:pos x="0" y="44"/>
                  </a:cxn>
                  <a:cxn ang="0">
                    <a:pos x="0" y="32"/>
                  </a:cxn>
                  <a:cxn ang="0">
                    <a:pos x="24" y="9"/>
                  </a:cxn>
                  <a:cxn ang="0">
                    <a:pos x="40" y="0"/>
                  </a:cxn>
                  <a:cxn ang="0">
                    <a:pos x="26" y="12"/>
                  </a:cxn>
                  <a:cxn ang="0">
                    <a:pos x="16" y="23"/>
                  </a:cxn>
                  <a:cxn ang="0">
                    <a:pos x="7" y="35"/>
                  </a:cxn>
                  <a:cxn ang="0">
                    <a:pos x="7" y="41"/>
                  </a:cxn>
                  <a:cxn ang="0">
                    <a:pos x="8" y="53"/>
                  </a:cxn>
                </a:cxnLst>
                <a:rect l="0" t="0" r="r" b="b"/>
                <a:pathLst>
                  <a:path w="41" h="54">
                    <a:moveTo>
                      <a:pt x="8" y="53"/>
                    </a:moveTo>
                    <a:lnTo>
                      <a:pt x="0" y="44"/>
                    </a:lnTo>
                    <a:lnTo>
                      <a:pt x="0" y="32"/>
                    </a:lnTo>
                    <a:lnTo>
                      <a:pt x="24" y="9"/>
                    </a:lnTo>
                    <a:lnTo>
                      <a:pt x="40" y="0"/>
                    </a:lnTo>
                    <a:lnTo>
                      <a:pt x="26" y="12"/>
                    </a:lnTo>
                    <a:lnTo>
                      <a:pt x="16" y="23"/>
                    </a:lnTo>
                    <a:lnTo>
                      <a:pt x="7" y="35"/>
                    </a:lnTo>
                    <a:lnTo>
                      <a:pt x="7" y="41"/>
                    </a:lnTo>
                    <a:lnTo>
                      <a:pt x="8" y="5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0" name="Freeform 54"/>
              <p:cNvSpPr>
                <a:spLocks/>
              </p:cNvSpPr>
              <p:nvPr/>
            </p:nvSpPr>
            <p:spPr bwMode="auto">
              <a:xfrm>
                <a:off x="694" y="383"/>
                <a:ext cx="30" cy="77"/>
              </a:xfrm>
              <a:custGeom>
                <a:avLst/>
                <a:gdLst/>
                <a:ahLst/>
                <a:cxnLst>
                  <a:cxn ang="0">
                    <a:pos x="3" y="76"/>
                  </a:cxn>
                  <a:cxn ang="0">
                    <a:pos x="0" y="60"/>
                  </a:cxn>
                  <a:cxn ang="0">
                    <a:pos x="0" y="51"/>
                  </a:cxn>
                  <a:cxn ang="0">
                    <a:pos x="6" y="40"/>
                  </a:cxn>
                  <a:cxn ang="0">
                    <a:pos x="22" y="19"/>
                  </a:cxn>
                  <a:cxn ang="0">
                    <a:pos x="22" y="9"/>
                  </a:cxn>
                  <a:cxn ang="0">
                    <a:pos x="15" y="0"/>
                  </a:cxn>
                  <a:cxn ang="0">
                    <a:pos x="26" y="9"/>
                  </a:cxn>
                  <a:cxn ang="0">
                    <a:pos x="29" y="16"/>
                  </a:cxn>
                  <a:cxn ang="0">
                    <a:pos x="19" y="29"/>
                  </a:cxn>
                  <a:cxn ang="0">
                    <a:pos x="8" y="42"/>
                  </a:cxn>
                  <a:cxn ang="0">
                    <a:pos x="6" y="48"/>
                  </a:cxn>
                  <a:cxn ang="0">
                    <a:pos x="5" y="55"/>
                  </a:cxn>
                  <a:cxn ang="0">
                    <a:pos x="3" y="76"/>
                  </a:cxn>
                </a:cxnLst>
                <a:rect l="0" t="0" r="r" b="b"/>
                <a:pathLst>
                  <a:path w="30" h="77">
                    <a:moveTo>
                      <a:pt x="3" y="76"/>
                    </a:moveTo>
                    <a:lnTo>
                      <a:pt x="0" y="60"/>
                    </a:lnTo>
                    <a:lnTo>
                      <a:pt x="0" y="51"/>
                    </a:lnTo>
                    <a:lnTo>
                      <a:pt x="6" y="40"/>
                    </a:lnTo>
                    <a:lnTo>
                      <a:pt x="22" y="19"/>
                    </a:lnTo>
                    <a:lnTo>
                      <a:pt x="22" y="9"/>
                    </a:lnTo>
                    <a:lnTo>
                      <a:pt x="15" y="0"/>
                    </a:lnTo>
                    <a:lnTo>
                      <a:pt x="26" y="9"/>
                    </a:lnTo>
                    <a:lnTo>
                      <a:pt x="29" y="16"/>
                    </a:lnTo>
                    <a:lnTo>
                      <a:pt x="19" y="29"/>
                    </a:lnTo>
                    <a:lnTo>
                      <a:pt x="8" y="42"/>
                    </a:lnTo>
                    <a:lnTo>
                      <a:pt x="6" y="48"/>
                    </a:lnTo>
                    <a:lnTo>
                      <a:pt x="5" y="55"/>
                    </a:lnTo>
                    <a:lnTo>
                      <a:pt x="3" y="7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1" name="Freeform 55"/>
              <p:cNvSpPr>
                <a:spLocks/>
              </p:cNvSpPr>
              <p:nvPr/>
            </p:nvSpPr>
            <p:spPr bwMode="auto">
              <a:xfrm>
                <a:off x="441" y="435"/>
                <a:ext cx="64" cy="41"/>
              </a:xfrm>
              <a:custGeom>
                <a:avLst/>
                <a:gdLst/>
                <a:ahLst/>
                <a:cxnLst>
                  <a:cxn ang="0">
                    <a:pos x="14" y="40"/>
                  </a:cxn>
                  <a:cxn ang="0">
                    <a:pos x="0" y="26"/>
                  </a:cxn>
                  <a:cxn ang="0">
                    <a:pos x="0" y="9"/>
                  </a:cxn>
                  <a:cxn ang="0">
                    <a:pos x="10" y="0"/>
                  </a:cxn>
                  <a:cxn ang="0">
                    <a:pos x="30" y="0"/>
                  </a:cxn>
                  <a:cxn ang="0">
                    <a:pos x="44" y="9"/>
                  </a:cxn>
                  <a:cxn ang="0">
                    <a:pos x="63" y="9"/>
                  </a:cxn>
                  <a:cxn ang="0">
                    <a:pos x="32" y="17"/>
                  </a:cxn>
                  <a:cxn ang="0">
                    <a:pos x="17" y="11"/>
                  </a:cxn>
                  <a:cxn ang="0">
                    <a:pos x="12" y="23"/>
                  </a:cxn>
                  <a:cxn ang="0">
                    <a:pos x="16" y="36"/>
                  </a:cxn>
                  <a:cxn ang="0">
                    <a:pos x="14" y="40"/>
                  </a:cxn>
                </a:cxnLst>
                <a:rect l="0" t="0" r="r" b="b"/>
                <a:pathLst>
                  <a:path w="64" h="41">
                    <a:moveTo>
                      <a:pt x="14" y="40"/>
                    </a:moveTo>
                    <a:lnTo>
                      <a:pt x="0" y="26"/>
                    </a:lnTo>
                    <a:lnTo>
                      <a:pt x="0" y="9"/>
                    </a:lnTo>
                    <a:lnTo>
                      <a:pt x="10" y="0"/>
                    </a:lnTo>
                    <a:lnTo>
                      <a:pt x="30" y="0"/>
                    </a:lnTo>
                    <a:lnTo>
                      <a:pt x="44" y="9"/>
                    </a:lnTo>
                    <a:lnTo>
                      <a:pt x="63" y="9"/>
                    </a:lnTo>
                    <a:lnTo>
                      <a:pt x="32" y="17"/>
                    </a:lnTo>
                    <a:lnTo>
                      <a:pt x="17" y="11"/>
                    </a:lnTo>
                    <a:lnTo>
                      <a:pt x="12" y="23"/>
                    </a:lnTo>
                    <a:lnTo>
                      <a:pt x="16" y="36"/>
                    </a:lnTo>
                    <a:lnTo>
                      <a:pt x="14" y="4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2" name="Freeform 56"/>
              <p:cNvSpPr>
                <a:spLocks/>
              </p:cNvSpPr>
              <p:nvPr/>
            </p:nvSpPr>
            <p:spPr bwMode="auto">
              <a:xfrm>
                <a:off x="389" y="477"/>
                <a:ext cx="58" cy="18"/>
              </a:xfrm>
              <a:custGeom>
                <a:avLst/>
                <a:gdLst/>
                <a:ahLst/>
                <a:cxnLst>
                  <a:cxn ang="0">
                    <a:pos x="0" y="17"/>
                  </a:cxn>
                  <a:cxn ang="0">
                    <a:pos x="29" y="4"/>
                  </a:cxn>
                  <a:cxn ang="0">
                    <a:pos x="57" y="0"/>
                  </a:cxn>
                  <a:cxn ang="0">
                    <a:pos x="32" y="9"/>
                  </a:cxn>
                  <a:cxn ang="0">
                    <a:pos x="0" y="17"/>
                  </a:cxn>
                </a:cxnLst>
                <a:rect l="0" t="0" r="r" b="b"/>
                <a:pathLst>
                  <a:path w="58" h="18">
                    <a:moveTo>
                      <a:pt x="0" y="17"/>
                    </a:moveTo>
                    <a:lnTo>
                      <a:pt x="29" y="4"/>
                    </a:lnTo>
                    <a:lnTo>
                      <a:pt x="57" y="0"/>
                    </a:lnTo>
                    <a:lnTo>
                      <a:pt x="32" y="9"/>
                    </a:lnTo>
                    <a:lnTo>
                      <a:pt x="0" y="17"/>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93" name="Freeform 57"/>
              <p:cNvSpPr>
                <a:spLocks/>
              </p:cNvSpPr>
              <p:nvPr/>
            </p:nvSpPr>
            <p:spPr bwMode="auto">
              <a:xfrm>
                <a:off x="364" y="511"/>
                <a:ext cx="17" cy="56"/>
              </a:xfrm>
              <a:custGeom>
                <a:avLst/>
                <a:gdLst/>
                <a:ahLst/>
                <a:cxnLst>
                  <a:cxn ang="0">
                    <a:pos x="0" y="0"/>
                  </a:cxn>
                  <a:cxn ang="0">
                    <a:pos x="12" y="46"/>
                  </a:cxn>
                  <a:cxn ang="0">
                    <a:pos x="12" y="55"/>
                  </a:cxn>
                  <a:cxn ang="0">
                    <a:pos x="16" y="36"/>
                  </a:cxn>
                  <a:cxn ang="0">
                    <a:pos x="0" y="0"/>
                  </a:cxn>
                </a:cxnLst>
                <a:rect l="0" t="0" r="r" b="b"/>
                <a:pathLst>
                  <a:path w="17" h="56">
                    <a:moveTo>
                      <a:pt x="0" y="0"/>
                    </a:moveTo>
                    <a:lnTo>
                      <a:pt x="12" y="46"/>
                    </a:lnTo>
                    <a:lnTo>
                      <a:pt x="12" y="55"/>
                    </a:lnTo>
                    <a:lnTo>
                      <a:pt x="16" y="3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4" name="Freeform 58"/>
              <p:cNvSpPr>
                <a:spLocks/>
              </p:cNvSpPr>
              <p:nvPr/>
            </p:nvSpPr>
            <p:spPr bwMode="auto">
              <a:xfrm>
                <a:off x="790" y="558"/>
                <a:ext cx="17" cy="38"/>
              </a:xfrm>
              <a:custGeom>
                <a:avLst/>
                <a:gdLst/>
                <a:ahLst/>
                <a:cxnLst>
                  <a:cxn ang="0">
                    <a:pos x="0" y="0"/>
                  </a:cxn>
                  <a:cxn ang="0">
                    <a:pos x="9" y="37"/>
                  </a:cxn>
                  <a:cxn ang="0">
                    <a:pos x="16" y="11"/>
                  </a:cxn>
                  <a:cxn ang="0">
                    <a:pos x="0" y="0"/>
                  </a:cxn>
                </a:cxnLst>
                <a:rect l="0" t="0" r="r" b="b"/>
                <a:pathLst>
                  <a:path w="17" h="38">
                    <a:moveTo>
                      <a:pt x="0" y="0"/>
                    </a:moveTo>
                    <a:lnTo>
                      <a:pt x="9" y="37"/>
                    </a:lnTo>
                    <a:lnTo>
                      <a:pt x="16" y="11"/>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95" name="Freeform 59"/>
              <p:cNvSpPr>
                <a:spLocks/>
              </p:cNvSpPr>
              <p:nvPr/>
            </p:nvSpPr>
            <p:spPr bwMode="auto">
              <a:xfrm>
                <a:off x="726" y="329"/>
                <a:ext cx="70" cy="22"/>
              </a:xfrm>
              <a:custGeom>
                <a:avLst/>
                <a:gdLst/>
                <a:ahLst/>
                <a:cxnLst>
                  <a:cxn ang="0">
                    <a:pos x="0" y="0"/>
                  </a:cxn>
                  <a:cxn ang="0">
                    <a:pos x="40" y="8"/>
                  </a:cxn>
                  <a:cxn ang="0">
                    <a:pos x="69" y="21"/>
                  </a:cxn>
                  <a:cxn ang="0">
                    <a:pos x="37" y="14"/>
                  </a:cxn>
                  <a:cxn ang="0">
                    <a:pos x="0" y="0"/>
                  </a:cxn>
                </a:cxnLst>
                <a:rect l="0" t="0" r="r" b="b"/>
                <a:pathLst>
                  <a:path w="70" h="22">
                    <a:moveTo>
                      <a:pt x="0" y="0"/>
                    </a:moveTo>
                    <a:lnTo>
                      <a:pt x="40" y="8"/>
                    </a:lnTo>
                    <a:lnTo>
                      <a:pt x="69" y="21"/>
                    </a:lnTo>
                    <a:lnTo>
                      <a:pt x="37" y="14"/>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39996" name="Freeform 60"/>
              <p:cNvSpPr>
                <a:spLocks/>
              </p:cNvSpPr>
              <p:nvPr/>
            </p:nvSpPr>
            <p:spPr bwMode="auto">
              <a:xfrm>
                <a:off x="218" y="248"/>
                <a:ext cx="32" cy="46"/>
              </a:xfrm>
              <a:custGeom>
                <a:avLst/>
                <a:gdLst/>
                <a:ahLst/>
                <a:cxnLst>
                  <a:cxn ang="0">
                    <a:pos x="21" y="45"/>
                  </a:cxn>
                  <a:cxn ang="0">
                    <a:pos x="24" y="32"/>
                  </a:cxn>
                  <a:cxn ang="0">
                    <a:pos x="21" y="17"/>
                  </a:cxn>
                  <a:cxn ang="0">
                    <a:pos x="10" y="4"/>
                  </a:cxn>
                  <a:cxn ang="0">
                    <a:pos x="0" y="0"/>
                  </a:cxn>
                  <a:cxn ang="0">
                    <a:pos x="26" y="14"/>
                  </a:cxn>
                  <a:cxn ang="0">
                    <a:pos x="31" y="23"/>
                  </a:cxn>
                  <a:cxn ang="0">
                    <a:pos x="31" y="32"/>
                  </a:cxn>
                  <a:cxn ang="0">
                    <a:pos x="21" y="45"/>
                  </a:cxn>
                </a:cxnLst>
                <a:rect l="0" t="0" r="r" b="b"/>
                <a:pathLst>
                  <a:path w="32" h="46">
                    <a:moveTo>
                      <a:pt x="21" y="45"/>
                    </a:moveTo>
                    <a:lnTo>
                      <a:pt x="24" y="32"/>
                    </a:lnTo>
                    <a:lnTo>
                      <a:pt x="21" y="17"/>
                    </a:lnTo>
                    <a:lnTo>
                      <a:pt x="10" y="4"/>
                    </a:lnTo>
                    <a:lnTo>
                      <a:pt x="0" y="0"/>
                    </a:lnTo>
                    <a:lnTo>
                      <a:pt x="26" y="14"/>
                    </a:lnTo>
                    <a:lnTo>
                      <a:pt x="31" y="23"/>
                    </a:lnTo>
                    <a:lnTo>
                      <a:pt x="31" y="32"/>
                    </a:lnTo>
                    <a:lnTo>
                      <a:pt x="21" y="4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7" name="Freeform 61"/>
              <p:cNvSpPr>
                <a:spLocks/>
              </p:cNvSpPr>
              <p:nvPr/>
            </p:nvSpPr>
            <p:spPr bwMode="auto">
              <a:xfrm>
                <a:off x="222" y="243"/>
                <a:ext cx="61" cy="23"/>
              </a:xfrm>
              <a:custGeom>
                <a:avLst/>
                <a:gdLst/>
                <a:ahLst/>
                <a:cxnLst>
                  <a:cxn ang="0">
                    <a:pos x="0" y="4"/>
                  </a:cxn>
                  <a:cxn ang="0">
                    <a:pos x="26" y="6"/>
                  </a:cxn>
                  <a:cxn ang="0">
                    <a:pos x="43" y="13"/>
                  </a:cxn>
                  <a:cxn ang="0">
                    <a:pos x="60" y="22"/>
                  </a:cxn>
                  <a:cxn ang="0">
                    <a:pos x="44" y="8"/>
                  </a:cxn>
                  <a:cxn ang="0">
                    <a:pos x="30" y="2"/>
                  </a:cxn>
                  <a:cxn ang="0">
                    <a:pos x="17" y="0"/>
                  </a:cxn>
                  <a:cxn ang="0">
                    <a:pos x="0" y="4"/>
                  </a:cxn>
                </a:cxnLst>
                <a:rect l="0" t="0" r="r" b="b"/>
                <a:pathLst>
                  <a:path w="61" h="23">
                    <a:moveTo>
                      <a:pt x="0" y="4"/>
                    </a:moveTo>
                    <a:lnTo>
                      <a:pt x="26" y="6"/>
                    </a:lnTo>
                    <a:lnTo>
                      <a:pt x="43" y="13"/>
                    </a:lnTo>
                    <a:lnTo>
                      <a:pt x="60" y="22"/>
                    </a:lnTo>
                    <a:lnTo>
                      <a:pt x="44" y="8"/>
                    </a:lnTo>
                    <a:lnTo>
                      <a:pt x="30" y="2"/>
                    </a:lnTo>
                    <a:lnTo>
                      <a:pt x="17"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8" name="Freeform 62"/>
              <p:cNvSpPr>
                <a:spLocks/>
              </p:cNvSpPr>
              <p:nvPr/>
            </p:nvSpPr>
            <p:spPr bwMode="auto">
              <a:xfrm>
                <a:off x="175" y="280"/>
                <a:ext cx="17" cy="17"/>
              </a:xfrm>
              <a:custGeom>
                <a:avLst/>
                <a:gdLst/>
                <a:ahLst/>
                <a:cxnLst>
                  <a:cxn ang="0">
                    <a:pos x="0" y="16"/>
                  </a:cxn>
                  <a:cxn ang="0">
                    <a:pos x="1" y="3"/>
                  </a:cxn>
                  <a:cxn ang="0">
                    <a:pos x="8" y="0"/>
                  </a:cxn>
                  <a:cxn ang="0">
                    <a:pos x="16" y="0"/>
                  </a:cxn>
                  <a:cxn ang="0">
                    <a:pos x="13" y="8"/>
                  </a:cxn>
                  <a:cxn ang="0">
                    <a:pos x="5" y="16"/>
                  </a:cxn>
                  <a:cxn ang="0">
                    <a:pos x="0" y="16"/>
                  </a:cxn>
                </a:cxnLst>
                <a:rect l="0" t="0" r="r" b="b"/>
                <a:pathLst>
                  <a:path w="17" h="17">
                    <a:moveTo>
                      <a:pt x="0" y="16"/>
                    </a:moveTo>
                    <a:lnTo>
                      <a:pt x="1" y="3"/>
                    </a:lnTo>
                    <a:lnTo>
                      <a:pt x="8" y="0"/>
                    </a:lnTo>
                    <a:lnTo>
                      <a:pt x="16" y="0"/>
                    </a:lnTo>
                    <a:lnTo>
                      <a:pt x="13" y="8"/>
                    </a:lnTo>
                    <a:lnTo>
                      <a:pt x="5" y="16"/>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39999" name="Freeform 63"/>
              <p:cNvSpPr>
                <a:spLocks/>
              </p:cNvSpPr>
              <p:nvPr/>
            </p:nvSpPr>
            <p:spPr bwMode="auto">
              <a:xfrm>
                <a:off x="364" y="227"/>
                <a:ext cx="17" cy="17"/>
              </a:xfrm>
              <a:custGeom>
                <a:avLst/>
                <a:gdLst/>
                <a:ahLst/>
                <a:cxnLst>
                  <a:cxn ang="0">
                    <a:pos x="0" y="4"/>
                  </a:cxn>
                  <a:cxn ang="0">
                    <a:pos x="8" y="0"/>
                  </a:cxn>
                  <a:cxn ang="0">
                    <a:pos x="16" y="4"/>
                  </a:cxn>
                  <a:cxn ang="0">
                    <a:pos x="5" y="16"/>
                  </a:cxn>
                  <a:cxn ang="0">
                    <a:pos x="0" y="4"/>
                  </a:cxn>
                </a:cxnLst>
                <a:rect l="0" t="0" r="r" b="b"/>
                <a:pathLst>
                  <a:path w="17" h="17">
                    <a:moveTo>
                      <a:pt x="0" y="4"/>
                    </a:moveTo>
                    <a:lnTo>
                      <a:pt x="8" y="0"/>
                    </a:lnTo>
                    <a:lnTo>
                      <a:pt x="16" y="4"/>
                    </a:lnTo>
                    <a:lnTo>
                      <a:pt x="5" y="16"/>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00" name="Freeform 64"/>
              <p:cNvSpPr>
                <a:spLocks/>
              </p:cNvSpPr>
              <p:nvPr/>
            </p:nvSpPr>
            <p:spPr bwMode="auto">
              <a:xfrm>
                <a:off x="388" y="227"/>
                <a:ext cx="19" cy="17"/>
              </a:xfrm>
              <a:custGeom>
                <a:avLst/>
                <a:gdLst/>
                <a:ahLst/>
                <a:cxnLst>
                  <a:cxn ang="0">
                    <a:pos x="0" y="0"/>
                  </a:cxn>
                  <a:cxn ang="0">
                    <a:pos x="11" y="0"/>
                  </a:cxn>
                  <a:cxn ang="0">
                    <a:pos x="18" y="16"/>
                  </a:cxn>
                  <a:cxn ang="0">
                    <a:pos x="9" y="9"/>
                  </a:cxn>
                  <a:cxn ang="0">
                    <a:pos x="0" y="0"/>
                  </a:cxn>
                </a:cxnLst>
                <a:rect l="0" t="0" r="r" b="b"/>
                <a:pathLst>
                  <a:path w="19" h="17">
                    <a:moveTo>
                      <a:pt x="0" y="0"/>
                    </a:moveTo>
                    <a:lnTo>
                      <a:pt x="11" y="0"/>
                    </a:lnTo>
                    <a:lnTo>
                      <a:pt x="18" y="16"/>
                    </a:lnTo>
                    <a:lnTo>
                      <a:pt x="9" y="9"/>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0001" name="Freeform 65"/>
              <p:cNvSpPr>
                <a:spLocks/>
              </p:cNvSpPr>
              <p:nvPr/>
            </p:nvSpPr>
            <p:spPr bwMode="auto">
              <a:xfrm>
                <a:off x="155" y="235"/>
                <a:ext cx="20" cy="32"/>
              </a:xfrm>
              <a:custGeom>
                <a:avLst/>
                <a:gdLst/>
                <a:ahLst/>
                <a:cxnLst>
                  <a:cxn ang="0">
                    <a:pos x="19" y="9"/>
                  </a:cxn>
                  <a:cxn ang="0">
                    <a:pos x="8" y="24"/>
                  </a:cxn>
                  <a:cxn ang="0">
                    <a:pos x="9" y="31"/>
                  </a:cxn>
                  <a:cxn ang="0">
                    <a:pos x="0" y="31"/>
                  </a:cxn>
                  <a:cxn ang="0">
                    <a:pos x="1" y="19"/>
                  </a:cxn>
                  <a:cxn ang="0">
                    <a:pos x="12" y="7"/>
                  </a:cxn>
                  <a:cxn ang="0">
                    <a:pos x="19" y="0"/>
                  </a:cxn>
                  <a:cxn ang="0">
                    <a:pos x="19" y="9"/>
                  </a:cxn>
                </a:cxnLst>
                <a:rect l="0" t="0" r="r" b="b"/>
                <a:pathLst>
                  <a:path w="20" h="32">
                    <a:moveTo>
                      <a:pt x="19" y="9"/>
                    </a:moveTo>
                    <a:lnTo>
                      <a:pt x="8" y="24"/>
                    </a:lnTo>
                    <a:lnTo>
                      <a:pt x="9" y="31"/>
                    </a:lnTo>
                    <a:lnTo>
                      <a:pt x="0" y="31"/>
                    </a:lnTo>
                    <a:lnTo>
                      <a:pt x="1" y="19"/>
                    </a:lnTo>
                    <a:lnTo>
                      <a:pt x="12" y="7"/>
                    </a:lnTo>
                    <a:lnTo>
                      <a:pt x="19" y="0"/>
                    </a:lnTo>
                    <a:lnTo>
                      <a:pt x="19" y="9"/>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02" name="Freeform 66"/>
              <p:cNvSpPr>
                <a:spLocks/>
              </p:cNvSpPr>
              <p:nvPr/>
            </p:nvSpPr>
            <p:spPr bwMode="auto">
              <a:xfrm>
                <a:off x="195" y="256"/>
                <a:ext cx="17" cy="19"/>
              </a:xfrm>
              <a:custGeom>
                <a:avLst/>
                <a:gdLst/>
                <a:ahLst/>
                <a:cxnLst>
                  <a:cxn ang="0">
                    <a:pos x="5" y="18"/>
                  </a:cxn>
                  <a:cxn ang="0">
                    <a:pos x="0" y="9"/>
                  </a:cxn>
                  <a:cxn ang="0">
                    <a:pos x="5" y="0"/>
                  </a:cxn>
                  <a:cxn ang="0">
                    <a:pos x="16" y="0"/>
                  </a:cxn>
                  <a:cxn ang="0">
                    <a:pos x="8" y="14"/>
                  </a:cxn>
                  <a:cxn ang="0">
                    <a:pos x="5" y="18"/>
                  </a:cxn>
                </a:cxnLst>
                <a:rect l="0" t="0" r="r" b="b"/>
                <a:pathLst>
                  <a:path w="17" h="19">
                    <a:moveTo>
                      <a:pt x="5" y="18"/>
                    </a:moveTo>
                    <a:lnTo>
                      <a:pt x="0" y="9"/>
                    </a:lnTo>
                    <a:lnTo>
                      <a:pt x="5" y="0"/>
                    </a:lnTo>
                    <a:lnTo>
                      <a:pt x="16" y="0"/>
                    </a:lnTo>
                    <a:lnTo>
                      <a:pt x="8" y="14"/>
                    </a:lnTo>
                    <a:lnTo>
                      <a:pt x="5" y="1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03" name="Freeform 67"/>
              <p:cNvSpPr>
                <a:spLocks/>
              </p:cNvSpPr>
              <p:nvPr/>
            </p:nvSpPr>
            <p:spPr bwMode="auto">
              <a:xfrm>
                <a:off x="182" y="346"/>
                <a:ext cx="17" cy="19"/>
              </a:xfrm>
              <a:custGeom>
                <a:avLst/>
                <a:gdLst/>
                <a:ahLst/>
                <a:cxnLst>
                  <a:cxn ang="0">
                    <a:pos x="12" y="14"/>
                  </a:cxn>
                  <a:cxn ang="0">
                    <a:pos x="4" y="10"/>
                  </a:cxn>
                  <a:cxn ang="0">
                    <a:pos x="0" y="5"/>
                  </a:cxn>
                  <a:cxn ang="0">
                    <a:pos x="0" y="2"/>
                  </a:cxn>
                  <a:cxn ang="0">
                    <a:pos x="3" y="0"/>
                  </a:cxn>
                  <a:cxn ang="0">
                    <a:pos x="8" y="0"/>
                  </a:cxn>
                  <a:cxn ang="0">
                    <a:pos x="14" y="9"/>
                  </a:cxn>
                  <a:cxn ang="0">
                    <a:pos x="16" y="18"/>
                  </a:cxn>
                </a:cxnLst>
                <a:rect l="0" t="0" r="r" b="b"/>
                <a:pathLst>
                  <a:path w="17" h="19">
                    <a:moveTo>
                      <a:pt x="12" y="14"/>
                    </a:moveTo>
                    <a:lnTo>
                      <a:pt x="4" y="10"/>
                    </a:lnTo>
                    <a:lnTo>
                      <a:pt x="0" y="5"/>
                    </a:lnTo>
                    <a:lnTo>
                      <a:pt x="0" y="2"/>
                    </a:lnTo>
                    <a:lnTo>
                      <a:pt x="3" y="0"/>
                    </a:lnTo>
                    <a:lnTo>
                      <a:pt x="8" y="0"/>
                    </a:lnTo>
                    <a:lnTo>
                      <a:pt x="14" y="9"/>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04" name="Line 68"/>
              <p:cNvSpPr>
                <a:spLocks noChangeShapeType="1"/>
              </p:cNvSpPr>
              <p:nvPr/>
            </p:nvSpPr>
            <p:spPr bwMode="auto">
              <a:xfrm flipH="1" flipV="1">
                <a:off x="194" y="362"/>
                <a:ext cx="7" cy="5"/>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05" name="Freeform 69"/>
              <p:cNvSpPr>
                <a:spLocks/>
              </p:cNvSpPr>
              <p:nvPr/>
            </p:nvSpPr>
            <p:spPr bwMode="auto">
              <a:xfrm>
                <a:off x="295" y="280"/>
                <a:ext cx="23" cy="24"/>
              </a:xfrm>
              <a:custGeom>
                <a:avLst/>
                <a:gdLst/>
                <a:ahLst/>
                <a:cxnLst>
                  <a:cxn ang="0">
                    <a:pos x="0" y="6"/>
                  </a:cxn>
                  <a:cxn ang="0">
                    <a:pos x="5" y="18"/>
                  </a:cxn>
                  <a:cxn ang="0">
                    <a:pos x="17" y="23"/>
                  </a:cxn>
                  <a:cxn ang="0">
                    <a:pos x="20" y="16"/>
                  </a:cxn>
                  <a:cxn ang="0">
                    <a:pos x="22" y="6"/>
                  </a:cxn>
                  <a:cxn ang="0">
                    <a:pos x="17" y="2"/>
                  </a:cxn>
                  <a:cxn ang="0">
                    <a:pos x="5" y="0"/>
                  </a:cxn>
                  <a:cxn ang="0">
                    <a:pos x="0" y="5"/>
                  </a:cxn>
                  <a:cxn ang="0">
                    <a:pos x="2" y="8"/>
                  </a:cxn>
                </a:cxnLst>
                <a:rect l="0" t="0" r="r" b="b"/>
                <a:pathLst>
                  <a:path w="23" h="24">
                    <a:moveTo>
                      <a:pt x="0" y="6"/>
                    </a:moveTo>
                    <a:lnTo>
                      <a:pt x="5" y="18"/>
                    </a:lnTo>
                    <a:lnTo>
                      <a:pt x="17" y="23"/>
                    </a:lnTo>
                    <a:lnTo>
                      <a:pt x="20" y="16"/>
                    </a:lnTo>
                    <a:lnTo>
                      <a:pt x="22" y="6"/>
                    </a:lnTo>
                    <a:lnTo>
                      <a:pt x="17" y="2"/>
                    </a:lnTo>
                    <a:lnTo>
                      <a:pt x="5" y="0"/>
                    </a:lnTo>
                    <a:lnTo>
                      <a:pt x="0" y="5"/>
                    </a:lnTo>
                    <a:lnTo>
                      <a:pt x="2"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06" name="Freeform 70"/>
              <p:cNvSpPr>
                <a:spLocks/>
              </p:cNvSpPr>
              <p:nvPr/>
            </p:nvSpPr>
            <p:spPr bwMode="auto">
              <a:xfrm>
                <a:off x="344" y="276"/>
                <a:ext cx="30" cy="23"/>
              </a:xfrm>
              <a:custGeom>
                <a:avLst/>
                <a:gdLst/>
                <a:ahLst/>
                <a:cxnLst>
                  <a:cxn ang="0">
                    <a:pos x="0" y="22"/>
                  </a:cxn>
                  <a:cxn ang="0">
                    <a:pos x="11" y="13"/>
                  </a:cxn>
                  <a:cxn ang="0">
                    <a:pos x="29" y="0"/>
                  </a:cxn>
                  <a:cxn ang="0">
                    <a:pos x="26" y="11"/>
                  </a:cxn>
                  <a:cxn ang="0">
                    <a:pos x="0" y="22"/>
                  </a:cxn>
                </a:cxnLst>
                <a:rect l="0" t="0" r="r" b="b"/>
                <a:pathLst>
                  <a:path w="30" h="23">
                    <a:moveTo>
                      <a:pt x="0" y="22"/>
                    </a:moveTo>
                    <a:lnTo>
                      <a:pt x="11" y="13"/>
                    </a:lnTo>
                    <a:lnTo>
                      <a:pt x="29" y="0"/>
                    </a:lnTo>
                    <a:lnTo>
                      <a:pt x="26" y="11"/>
                    </a:lnTo>
                    <a:lnTo>
                      <a:pt x="0"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07" name="Freeform 71"/>
              <p:cNvSpPr>
                <a:spLocks/>
              </p:cNvSpPr>
              <p:nvPr/>
            </p:nvSpPr>
            <p:spPr bwMode="auto">
              <a:xfrm>
                <a:off x="340" y="245"/>
                <a:ext cx="27" cy="26"/>
              </a:xfrm>
              <a:custGeom>
                <a:avLst/>
                <a:gdLst/>
                <a:ahLst/>
                <a:cxnLst>
                  <a:cxn ang="0">
                    <a:pos x="5" y="25"/>
                  </a:cxn>
                  <a:cxn ang="0">
                    <a:pos x="0" y="16"/>
                  </a:cxn>
                  <a:cxn ang="0">
                    <a:pos x="26" y="0"/>
                  </a:cxn>
                  <a:cxn ang="0">
                    <a:pos x="8" y="16"/>
                  </a:cxn>
                  <a:cxn ang="0">
                    <a:pos x="6" y="18"/>
                  </a:cxn>
                  <a:cxn ang="0">
                    <a:pos x="5" y="25"/>
                  </a:cxn>
                </a:cxnLst>
                <a:rect l="0" t="0" r="r" b="b"/>
                <a:pathLst>
                  <a:path w="27" h="26">
                    <a:moveTo>
                      <a:pt x="5" y="25"/>
                    </a:moveTo>
                    <a:lnTo>
                      <a:pt x="0" y="16"/>
                    </a:lnTo>
                    <a:lnTo>
                      <a:pt x="26" y="0"/>
                    </a:lnTo>
                    <a:lnTo>
                      <a:pt x="8" y="16"/>
                    </a:lnTo>
                    <a:lnTo>
                      <a:pt x="6" y="18"/>
                    </a:lnTo>
                    <a:lnTo>
                      <a:pt x="5" y="2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08" name="Freeform 72"/>
              <p:cNvSpPr>
                <a:spLocks/>
              </p:cNvSpPr>
              <p:nvPr/>
            </p:nvSpPr>
            <p:spPr bwMode="auto">
              <a:xfrm>
                <a:off x="490" y="511"/>
                <a:ext cx="17" cy="47"/>
              </a:xfrm>
              <a:custGeom>
                <a:avLst/>
                <a:gdLst/>
                <a:ahLst/>
                <a:cxnLst>
                  <a:cxn ang="0">
                    <a:pos x="0" y="0"/>
                  </a:cxn>
                  <a:cxn ang="0">
                    <a:pos x="16" y="46"/>
                  </a:cxn>
                  <a:cxn ang="0">
                    <a:pos x="16" y="27"/>
                  </a:cxn>
                  <a:cxn ang="0">
                    <a:pos x="12" y="6"/>
                  </a:cxn>
                  <a:cxn ang="0">
                    <a:pos x="0" y="0"/>
                  </a:cxn>
                </a:cxnLst>
                <a:rect l="0" t="0" r="r" b="b"/>
                <a:pathLst>
                  <a:path w="17" h="47">
                    <a:moveTo>
                      <a:pt x="0" y="0"/>
                    </a:moveTo>
                    <a:lnTo>
                      <a:pt x="16" y="46"/>
                    </a:lnTo>
                    <a:lnTo>
                      <a:pt x="16" y="27"/>
                    </a:lnTo>
                    <a:lnTo>
                      <a:pt x="12" y="6"/>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0009" name="Freeform 73"/>
              <p:cNvSpPr>
                <a:spLocks/>
              </p:cNvSpPr>
              <p:nvPr/>
            </p:nvSpPr>
            <p:spPr bwMode="auto">
              <a:xfrm>
                <a:off x="510" y="304"/>
                <a:ext cx="45" cy="17"/>
              </a:xfrm>
              <a:custGeom>
                <a:avLst/>
                <a:gdLst/>
                <a:ahLst/>
                <a:cxnLst>
                  <a:cxn ang="0">
                    <a:pos x="0" y="16"/>
                  </a:cxn>
                  <a:cxn ang="0">
                    <a:pos x="14" y="1"/>
                  </a:cxn>
                  <a:cxn ang="0">
                    <a:pos x="31" y="0"/>
                  </a:cxn>
                  <a:cxn ang="0">
                    <a:pos x="44" y="7"/>
                  </a:cxn>
                </a:cxnLst>
                <a:rect l="0" t="0" r="r" b="b"/>
                <a:pathLst>
                  <a:path w="45" h="17">
                    <a:moveTo>
                      <a:pt x="0" y="16"/>
                    </a:moveTo>
                    <a:lnTo>
                      <a:pt x="14" y="1"/>
                    </a:lnTo>
                    <a:lnTo>
                      <a:pt x="31" y="0"/>
                    </a:lnTo>
                    <a:lnTo>
                      <a:pt x="44" y="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0" name="Freeform 74"/>
              <p:cNvSpPr>
                <a:spLocks/>
              </p:cNvSpPr>
              <p:nvPr/>
            </p:nvSpPr>
            <p:spPr bwMode="auto">
              <a:xfrm>
                <a:off x="509" y="311"/>
                <a:ext cx="37" cy="32"/>
              </a:xfrm>
              <a:custGeom>
                <a:avLst/>
                <a:gdLst/>
                <a:ahLst/>
                <a:cxnLst>
                  <a:cxn ang="0">
                    <a:pos x="0" y="24"/>
                  </a:cxn>
                  <a:cxn ang="0">
                    <a:pos x="0" y="12"/>
                  </a:cxn>
                  <a:cxn ang="0">
                    <a:pos x="15" y="2"/>
                  </a:cxn>
                  <a:cxn ang="0">
                    <a:pos x="25" y="0"/>
                  </a:cxn>
                  <a:cxn ang="0">
                    <a:pos x="34" y="2"/>
                  </a:cxn>
                  <a:cxn ang="0">
                    <a:pos x="36" y="7"/>
                  </a:cxn>
                  <a:cxn ang="0">
                    <a:pos x="34" y="17"/>
                  </a:cxn>
                  <a:cxn ang="0">
                    <a:pos x="22" y="27"/>
                  </a:cxn>
                  <a:cxn ang="0">
                    <a:pos x="6" y="31"/>
                  </a:cxn>
                  <a:cxn ang="0">
                    <a:pos x="0" y="27"/>
                  </a:cxn>
                </a:cxnLst>
                <a:rect l="0" t="0" r="r" b="b"/>
                <a:pathLst>
                  <a:path w="37" h="32">
                    <a:moveTo>
                      <a:pt x="0" y="24"/>
                    </a:moveTo>
                    <a:lnTo>
                      <a:pt x="0" y="12"/>
                    </a:lnTo>
                    <a:lnTo>
                      <a:pt x="15" y="2"/>
                    </a:lnTo>
                    <a:lnTo>
                      <a:pt x="25" y="0"/>
                    </a:lnTo>
                    <a:lnTo>
                      <a:pt x="34" y="2"/>
                    </a:lnTo>
                    <a:lnTo>
                      <a:pt x="36" y="7"/>
                    </a:lnTo>
                    <a:lnTo>
                      <a:pt x="34" y="17"/>
                    </a:lnTo>
                    <a:lnTo>
                      <a:pt x="22" y="27"/>
                    </a:lnTo>
                    <a:lnTo>
                      <a:pt x="6" y="31"/>
                    </a:lnTo>
                    <a:lnTo>
                      <a:pt x="0"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1" name="Freeform 75"/>
              <p:cNvSpPr>
                <a:spLocks/>
              </p:cNvSpPr>
              <p:nvPr/>
            </p:nvSpPr>
            <p:spPr bwMode="auto">
              <a:xfrm>
                <a:off x="518" y="318"/>
                <a:ext cx="21" cy="17"/>
              </a:xfrm>
              <a:custGeom>
                <a:avLst/>
                <a:gdLst/>
                <a:ahLst/>
                <a:cxnLst>
                  <a:cxn ang="0">
                    <a:pos x="0" y="10"/>
                  </a:cxn>
                  <a:cxn ang="0">
                    <a:pos x="8" y="2"/>
                  </a:cxn>
                  <a:cxn ang="0">
                    <a:pos x="20" y="0"/>
                  </a:cxn>
                  <a:cxn ang="0">
                    <a:pos x="15" y="8"/>
                  </a:cxn>
                  <a:cxn ang="0">
                    <a:pos x="5" y="16"/>
                  </a:cxn>
                  <a:cxn ang="0">
                    <a:pos x="2" y="13"/>
                  </a:cxn>
                </a:cxnLst>
                <a:rect l="0" t="0" r="r" b="b"/>
                <a:pathLst>
                  <a:path w="21" h="17">
                    <a:moveTo>
                      <a:pt x="0" y="10"/>
                    </a:moveTo>
                    <a:lnTo>
                      <a:pt x="8" y="2"/>
                    </a:lnTo>
                    <a:lnTo>
                      <a:pt x="20" y="0"/>
                    </a:lnTo>
                    <a:lnTo>
                      <a:pt x="15" y="8"/>
                    </a:lnTo>
                    <a:lnTo>
                      <a:pt x="5" y="16"/>
                    </a:lnTo>
                    <a:lnTo>
                      <a:pt x="2" y="1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2" name="Freeform 76"/>
              <p:cNvSpPr>
                <a:spLocks/>
              </p:cNvSpPr>
              <p:nvPr/>
            </p:nvSpPr>
            <p:spPr bwMode="auto">
              <a:xfrm>
                <a:off x="565" y="193"/>
                <a:ext cx="43" cy="66"/>
              </a:xfrm>
              <a:custGeom>
                <a:avLst/>
                <a:gdLst/>
                <a:ahLst/>
                <a:cxnLst>
                  <a:cxn ang="0">
                    <a:pos x="0" y="59"/>
                  </a:cxn>
                  <a:cxn ang="0">
                    <a:pos x="25" y="65"/>
                  </a:cxn>
                  <a:cxn ang="0">
                    <a:pos x="35" y="61"/>
                  </a:cxn>
                  <a:cxn ang="0">
                    <a:pos x="34" y="37"/>
                  </a:cxn>
                  <a:cxn ang="0">
                    <a:pos x="34" y="21"/>
                  </a:cxn>
                  <a:cxn ang="0">
                    <a:pos x="42" y="0"/>
                  </a:cxn>
                </a:cxnLst>
                <a:rect l="0" t="0" r="r" b="b"/>
                <a:pathLst>
                  <a:path w="43" h="66">
                    <a:moveTo>
                      <a:pt x="0" y="59"/>
                    </a:moveTo>
                    <a:lnTo>
                      <a:pt x="25" y="65"/>
                    </a:lnTo>
                    <a:lnTo>
                      <a:pt x="35" y="61"/>
                    </a:lnTo>
                    <a:lnTo>
                      <a:pt x="34" y="37"/>
                    </a:lnTo>
                    <a:lnTo>
                      <a:pt x="34" y="21"/>
                    </a:lnTo>
                    <a:lnTo>
                      <a:pt x="4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3" name="Freeform 77"/>
              <p:cNvSpPr>
                <a:spLocks/>
              </p:cNvSpPr>
              <p:nvPr/>
            </p:nvSpPr>
            <p:spPr bwMode="auto">
              <a:xfrm>
                <a:off x="618" y="185"/>
                <a:ext cx="30" cy="23"/>
              </a:xfrm>
              <a:custGeom>
                <a:avLst/>
                <a:gdLst/>
                <a:ahLst/>
                <a:cxnLst>
                  <a:cxn ang="0">
                    <a:pos x="0" y="0"/>
                  </a:cxn>
                  <a:cxn ang="0">
                    <a:pos x="12" y="0"/>
                  </a:cxn>
                  <a:cxn ang="0">
                    <a:pos x="17" y="4"/>
                  </a:cxn>
                  <a:cxn ang="0">
                    <a:pos x="26" y="11"/>
                  </a:cxn>
                  <a:cxn ang="0">
                    <a:pos x="29" y="22"/>
                  </a:cxn>
                </a:cxnLst>
                <a:rect l="0" t="0" r="r" b="b"/>
                <a:pathLst>
                  <a:path w="30" h="23">
                    <a:moveTo>
                      <a:pt x="0" y="0"/>
                    </a:moveTo>
                    <a:lnTo>
                      <a:pt x="12" y="0"/>
                    </a:lnTo>
                    <a:lnTo>
                      <a:pt x="17" y="4"/>
                    </a:lnTo>
                    <a:lnTo>
                      <a:pt x="26" y="11"/>
                    </a:lnTo>
                    <a:lnTo>
                      <a:pt x="2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4" name="Freeform 78"/>
              <p:cNvSpPr>
                <a:spLocks/>
              </p:cNvSpPr>
              <p:nvPr/>
            </p:nvSpPr>
            <p:spPr bwMode="auto">
              <a:xfrm>
                <a:off x="563" y="251"/>
                <a:ext cx="72" cy="33"/>
              </a:xfrm>
              <a:custGeom>
                <a:avLst/>
                <a:gdLst/>
                <a:ahLst/>
                <a:cxnLst>
                  <a:cxn ang="0">
                    <a:pos x="0" y="26"/>
                  </a:cxn>
                  <a:cxn ang="0">
                    <a:pos x="29" y="32"/>
                  </a:cxn>
                  <a:cxn ang="0">
                    <a:pos x="52" y="32"/>
                  </a:cxn>
                  <a:cxn ang="0">
                    <a:pos x="63" y="23"/>
                  </a:cxn>
                  <a:cxn ang="0">
                    <a:pos x="71" y="0"/>
                  </a:cxn>
                </a:cxnLst>
                <a:rect l="0" t="0" r="r" b="b"/>
                <a:pathLst>
                  <a:path w="72" h="33">
                    <a:moveTo>
                      <a:pt x="0" y="26"/>
                    </a:moveTo>
                    <a:lnTo>
                      <a:pt x="29" y="32"/>
                    </a:lnTo>
                    <a:lnTo>
                      <a:pt x="52" y="32"/>
                    </a:lnTo>
                    <a:lnTo>
                      <a:pt x="63" y="2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5" name="Line 79"/>
              <p:cNvSpPr>
                <a:spLocks noChangeShapeType="1"/>
              </p:cNvSpPr>
              <p:nvPr/>
            </p:nvSpPr>
            <p:spPr bwMode="auto">
              <a:xfrm flipH="1">
                <a:off x="691" y="576"/>
                <a:ext cx="36" cy="2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16" name="Freeform 80"/>
              <p:cNvSpPr>
                <a:spLocks/>
              </p:cNvSpPr>
              <p:nvPr/>
            </p:nvSpPr>
            <p:spPr bwMode="auto">
              <a:xfrm>
                <a:off x="797" y="587"/>
                <a:ext cx="17" cy="36"/>
              </a:xfrm>
              <a:custGeom>
                <a:avLst/>
                <a:gdLst/>
                <a:ahLst/>
                <a:cxnLst>
                  <a:cxn ang="0">
                    <a:pos x="0" y="5"/>
                  </a:cxn>
                  <a:cxn ang="0">
                    <a:pos x="0" y="35"/>
                  </a:cxn>
                  <a:cxn ang="0">
                    <a:pos x="16" y="0"/>
                  </a:cxn>
                </a:cxnLst>
                <a:rect l="0" t="0" r="r" b="b"/>
                <a:pathLst>
                  <a:path w="17" h="36">
                    <a:moveTo>
                      <a:pt x="0" y="5"/>
                    </a:moveTo>
                    <a:lnTo>
                      <a:pt x="0" y="35"/>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7" name="Freeform 81"/>
              <p:cNvSpPr>
                <a:spLocks/>
              </p:cNvSpPr>
              <p:nvPr/>
            </p:nvSpPr>
            <p:spPr bwMode="auto">
              <a:xfrm>
                <a:off x="516" y="590"/>
                <a:ext cx="17" cy="43"/>
              </a:xfrm>
              <a:custGeom>
                <a:avLst/>
                <a:gdLst/>
                <a:ahLst/>
                <a:cxnLst>
                  <a:cxn ang="0">
                    <a:pos x="0" y="0"/>
                  </a:cxn>
                  <a:cxn ang="0">
                    <a:pos x="16" y="28"/>
                  </a:cxn>
                  <a:cxn ang="0">
                    <a:pos x="16" y="42"/>
                  </a:cxn>
                </a:cxnLst>
                <a:rect l="0" t="0" r="r" b="b"/>
                <a:pathLst>
                  <a:path w="17" h="43">
                    <a:moveTo>
                      <a:pt x="0" y="0"/>
                    </a:moveTo>
                    <a:lnTo>
                      <a:pt x="16" y="28"/>
                    </a:lnTo>
                    <a:lnTo>
                      <a:pt x="16" y="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18" name="Line 82"/>
              <p:cNvSpPr>
                <a:spLocks noChangeShapeType="1"/>
              </p:cNvSpPr>
              <p:nvPr/>
            </p:nvSpPr>
            <p:spPr bwMode="auto">
              <a:xfrm flipV="1">
                <a:off x="403" y="458"/>
                <a:ext cx="26" cy="25"/>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19" name="Freeform 83"/>
              <p:cNvSpPr>
                <a:spLocks/>
              </p:cNvSpPr>
              <p:nvPr/>
            </p:nvSpPr>
            <p:spPr bwMode="auto">
              <a:xfrm>
                <a:off x="260" y="446"/>
                <a:ext cx="61" cy="30"/>
              </a:xfrm>
              <a:custGeom>
                <a:avLst/>
                <a:gdLst/>
                <a:ahLst/>
                <a:cxnLst>
                  <a:cxn ang="0">
                    <a:pos x="0" y="29"/>
                  </a:cxn>
                  <a:cxn ang="0">
                    <a:pos x="39" y="13"/>
                  </a:cxn>
                  <a:cxn ang="0">
                    <a:pos x="60" y="0"/>
                  </a:cxn>
                </a:cxnLst>
                <a:rect l="0" t="0" r="r" b="b"/>
                <a:pathLst>
                  <a:path w="61" h="30">
                    <a:moveTo>
                      <a:pt x="0" y="29"/>
                    </a:moveTo>
                    <a:lnTo>
                      <a:pt x="39" y="13"/>
                    </a:ln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20" name="Line 84"/>
              <p:cNvSpPr>
                <a:spLocks noChangeShapeType="1"/>
              </p:cNvSpPr>
              <p:nvPr/>
            </p:nvSpPr>
            <p:spPr bwMode="auto">
              <a:xfrm flipV="1">
                <a:off x="228" y="517"/>
                <a:ext cx="3" cy="4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21" name="Freeform 85"/>
              <p:cNvSpPr>
                <a:spLocks/>
              </p:cNvSpPr>
              <p:nvPr/>
            </p:nvSpPr>
            <p:spPr bwMode="auto">
              <a:xfrm>
                <a:off x="638" y="496"/>
                <a:ext cx="20" cy="38"/>
              </a:xfrm>
              <a:custGeom>
                <a:avLst/>
                <a:gdLst/>
                <a:ahLst/>
                <a:cxnLst>
                  <a:cxn ang="0">
                    <a:pos x="0" y="0"/>
                  </a:cxn>
                  <a:cxn ang="0">
                    <a:pos x="10" y="21"/>
                  </a:cxn>
                  <a:cxn ang="0">
                    <a:pos x="15" y="25"/>
                  </a:cxn>
                  <a:cxn ang="0">
                    <a:pos x="19" y="37"/>
                  </a:cxn>
                </a:cxnLst>
                <a:rect l="0" t="0" r="r" b="b"/>
                <a:pathLst>
                  <a:path w="20" h="38">
                    <a:moveTo>
                      <a:pt x="0" y="0"/>
                    </a:moveTo>
                    <a:lnTo>
                      <a:pt x="10" y="21"/>
                    </a:lnTo>
                    <a:lnTo>
                      <a:pt x="15" y="25"/>
                    </a:lnTo>
                    <a:lnTo>
                      <a:pt x="19" y="3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22" name="Line 86"/>
              <p:cNvSpPr>
                <a:spLocks noChangeShapeType="1"/>
              </p:cNvSpPr>
              <p:nvPr/>
            </p:nvSpPr>
            <p:spPr bwMode="auto">
              <a:xfrm>
                <a:off x="645" y="526"/>
                <a:ext cx="2" cy="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23" name="Freeform 87"/>
              <p:cNvSpPr>
                <a:spLocks/>
              </p:cNvSpPr>
              <p:nvPr/>
            </p:nvSpPr>
            <p:spPr bwMode="auto">
              <a:xfrm>
                <a:off x="182" y="348"/>
                <a:ext cx="17" cy="17"/>
              </a:xfrm>
              <a:custGeom>
                <a:avLst/>
                <a:gdLst/>
                <a:ahLst/>
                <a:cxnLst>
                  <a:cxn ang="0">
                    <a:pos x="3" y="16"/>
                  </a:cxn>
                  <a:cxn ang="0">
                    <a:pos x="1" y="8"/>
                  </a:cxn>
                  <a:cxn ang="0">
                    <a:pos x="0" y="3"/>
                  </a:cxn>
                  <a:cxn ang="0">
                    <a:pos x="1" y="0"/>
                  </a:cxn>
                  <a:cxn ang="0">
                    <a:pos x="8" y="0"/>
                  </a:cxn>
                  <a:cxn ang="0">
                    <a:pos x="11" y="3"/>
                  </a:cxn>
                  <a:cxn ang="0">
                    <a:pos x="16" y="12"/>
                  </a:cxn>
                  <a:cxn ang="0">
                    <a:pos x="11" y="7"/>
                  </a:cxn>
                  <a:cxn ang="0">
                    <a:pos x="8" y="5"/>
                  </a:cxn>
                  <a:cxn ang="0">
                    <a:pos x="3" y="7"/>
                  </a:cxn>
                  <a:cxn ang="0">
                    <a:pos x="3" y="10"/>
                  </a:cxn>
                  <a:cxn ang="0">
                    <a:pos x="3" y="16"/>
                  </a:cxn>
                </a:cxnLst>
                <a:rect l="0" t="0" r="r" b="b"/>
                <a:pathLst>
                  <a:path w="17" h="17">
                    <a:moveTo>
                      <a:pt x="3" y="16"/>
                    </a:moveTo>
                    <a:lnTo>
                      <a:pt x="1" y="8"/>
                    </a:lnTo>
                    <a:lnTo>
                      <a:pt x="0" y="3"/>
                    </a:lnTo>
                    <a:lnTo>
                      <a:pt x="1" y="0"/>
                    </a:lnTo>
                    <a:lnTo>
                      <a:pt x="8" y="0"/>
                    </a:lnTo>
                    <a:lnTo>
                      <a:pt x="11" y="3"/>
                    </a:lnTo>
                    <a:lnTo>
                      <a:pt x="16" y="12"/>
                    </a:lnTo>
                    <a:lnTo>
                      <a:pt x="11" y="7"/>
                    </a:lnTo>
                    <a:lnTo>
                      <a:pt x="8" y="5"/>
                    </a:lnTo>
                    <a:lnTo>
                      <a:pt x="3" y="7"/>
                    </a:lnTo>
                    <a:lnTo>
                      <a:pt x="3" y="10"/>
                    </a:lnTo>
                    <a:lnTo>
                      <a:pt x="3"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24" name="Freeform 88"/>
              <p:cNvSpPr>
                <a:spLocks/>
              </p:cNvSpPr>
              <p:nvPr/>
            </p:nvSpPr>
            <p:spPr bwMode="auto">
              <a:xfrm>
                <a:off x="297" y="282"/>
                <a:ext cx="20" cy="17"/>
              </a:xfrm>
              <a:custGeom>
                <a:avLst/>
                <a:gdLst/>
                <a:ahLst/>
                <a:cxnLst>
                  <a:cxn ang="0">
                    <a:pos x="0" y="3"/>
                  </a:cxn>
                  <a:cxn ang="0">
                    <a:pos x="1" y="1"/>
                  </a:cxn>
                  <a:cxn ang="0">
                    <a:pos x="7" y="0"/>
                  </a:cxn>
                  <a:cxn ang="0">
                    <a:pos x="14" y="2"/>
                  </a:cxn>
                  <a:cxn ang="0">
                    <a:pos x="19" y="5"/>
                  </a:cxn>
                  <a:cxn ang="0">
                    <a:pos x="19" y="8"/>
                  </a:cxn>
                  <a:cxn ang="0">
                    <a:pos x="17" y="13"/>
                  </a:cxn>
                  <a:cxn ang="0">
                    <a:pos x="14" y="16"/>
                  </a:cxn>
                  <a:cxn ang="0">
                    <a:pos x="11" y="16"/>
                  </a:cxn>
                  <a:cxn ang="0">
                    <a:pos x="16" y="14"/>
                  </a:cxn>
                  <a:cxn ang="0">
                    <a:pos x="16" y="8"/>
                  </a:cxn>
                  <a:cxn ang="0">
                    <a:pos x="13" y="7"/>
                  </a:cxn>
                  <a:cxn ang="0">
                    <a:pos x="8" y="8"/>
                  </a:cxn>
                  <a:cxn ang="0">
                    <a:pos x="5" y="9"/>
                  </a:cxn>
                  <a:cxn ang="0">
                    <a:pos x="9" y="5"/>
                  </a:cxn>
                  <a:cxn ang="0">
                    <a:pos x="6" y="3"/>
                  </a:cxn>
                  <a:cxn ang="0">
                    <a:pos x="3" y="2"/>
                  </a:cxn>
                  <a:cxn ang="0">
                    <a:pos x="0" y="3"/>
                  </a:cxn>
                </a:cxnLst>
                <a:rect l="0" t="0" r="r" b="b"/>
                <a:pathLst>
                  <a:path w="20" h="17">
                    <a:moveTo>
                      <a:pt x="0" y="3"/>
                    </a:moveTo>
                    <a:lnTo>
                      <a:pt x="1" y="1"/>
                    </a:lnTo>
                    <a:lnTo>
                      <a:pt x="7" y="0"/>
                    </a:lnTo>
                    <a:lnTo>
                      <a:pt x="14" y="2"/>
                    </a:lnTo>
                    <a:lnTo>
                      <a:pt x="19" y="5"/>
                    </a:lnTo>
                    <a:lnTo>
                      <a:pt x="19" y="8"/>
                    </a:lnTo>
                    <a:lnTo>
                      <a:pt x="17" y="13"/>
                    </a:lnTo>
                    <a:lnTo>
                      <a:pt x="14" y="16"/>
                    </a:lnTo>
                    <a:lnTo>
                      <a:pt x="11" y="16"/>
                    </a:lnTo>
                    <a:lnTo>
                      <a:pt x="16" y="14"/>
                    </a:lnTo>
                    <a:lnTo>
                      <a:pt x="16" y="8"/>
                    </a:lnTo>
                    <a:lnTo>
                      <a:pt x="13" y="7"/>
                    </a:lnTo>
                    <a:lnTo>
                      <a:pt x="8" y="8"/>
                    </a:lnTo>
                    <a:lnTo>
                      <a:pt x="5" y="9"/>
                    </a:lnTo>
                    <a:lnTo>
                      <a:pt x="9" y="5"/>
                    </a:lnTo>
                    <a:lnTo>
                      <a:pt x="6" y="3"/>
                    </a:lnTo>
                    <a:lnTo>
                      <a:pt x="3" y="2"/>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25" name="Freeform 89"/>
              <p:cNvSpPr>
                <a:spLocks/>
              </p:cNvSpPr>
              <p:nvPr/>
            </p:nvSpPr>
            <p:spPr bwMode="auto">
              <a:xfrm>
                <a:off x="210" y="309"/>
                <a:ext cx="17" cy="20"/>
              </a:xfrm>
              <a:custGeom>
                <a:avLst/>
                <a:gdLst/>
                <a:ahLst/>
                <a:cxnLst>
                  <a:cxn ang="0">
                    <a:pos x="1" y="0"/>
                  </a:cxn>
                  <a:cxn ang="0">
                    <a:pos x="7" y="1"/>
                  </a:cxn>
                  <a:cxn ang="0">
                    <a:pos x="16" y="1"/>
                  </a:cxn>
                  <a:cxn ang="0">
                    <a:pos x="16" y="9"/>
                  </a:cxn>
                  <a:cxn ang="0">
                    <a:pos x="14" y="15"/>
                  </a:cxn>
                  <a:cxn ang="0">
                    <a:pos x="13" y="19"/>
                  </a:cxn>
                  <a:cxn ang="0">
                    <a:pos x="13" y="8"/>
                  </a:cxn>
                  <a:cxn ang="0">
                    <a:pos x="13" y="5"/>
                  </a:cxn>
                  <a:cxn ang="0">
                    <a:pos x="9" y="3"/>
                  </a:cxn>
                  <a:cxn ang="0">
                    <a:pos x="4" y="5"/>
                  </a:cxn>
                  <a:cxn ang="0">
                    <a:pos x="2" y="9"/>
                  </a:cxn>
                  <a:cxn ang="0">
                    <a:pos x="0" y="3"/>
                  </a:cxn>
                  <a:cxn ang="0">
                    <a:pos x="1" y="0"/>
                  </a:cxn>
                </a:cxnLst>
                <a:rect l="0" t="0" r="r" b="b"/>
                <a:pathLst>
                  <a:path w="17" h="20">
                    <a:moveTo>
                      <a:pt x="1" y="0"/>
                    </a:moveTo>
                    <a:lnTo>
                      <a:pt x="7" y="1"/>
                    </a:lnTo>
                    <a:lnTo>
                      <a:pt x="16" y="1"/>
                    </a:lnTo>
                    <a:lnTo>
                      <a:pt x="16" y="9"/>
                    </a:lnTo>
                    <a:lnTo>
                      <a:pt x="14" y="15"/>
                    </a:lnTo>
                    <a:lnTo>
                      <a:pt x="13" y="19"/>
                    </a:lnTo>
                    <a:lnTo>
                      <a:pt x="13" y="8"/>
                    </a:lnTo>
                    <a:lnTo>
                      <a:pt x="13" y="5"/>
                    </a:lnTo>
                    <a:lnTo>
                      <a:pt x="9" y="3"/>
                    </a:lnTo>
                    <a:lnTo>
                      <a:pt x="4" y="5"/>
                    </a:lnTo>
                    <a:lnTo>
                      <a:pt x="2" y="9"/>
                    </a:lnTo>
                    <a:lnTo>
                      <a:pt x="0" y="3"/>
                    </a:lnTo>
                    <a:lnTo>
                      <a:pt x="1"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26" name="Freeform 90"/>
              <p:cNvSpPr>
                <a:spLocks/>
              </p:cNvSpPr>
              <p:nvPr/>
            </p:nvSpPr>
            <p:spPr bwMode="auto">
              <a:xfrm>
                <a:off x="192" y="288"/>
                <a:ext cx="17" cy="43"/>
              </a:xfrm>
              <a:custGeom>
                <a:avLst/>
                <a:gdLst/>
                <a:ahLst/>
                <a:cxnLst>
                  <a:cxn ang="0">
                    <a:pos x="0" y="0"/>
                  </a:cxn>
                  <a:cxn ang="0">
                    <a:pos x="4" y="19"/>
                  </a:cxn>
                  <a:cxn ang="0">
                    <a:pos x="10" y="21"/>
                  </a:cxn>
                  <a:cxn ang="0">
                    <a:pos x="16" y="22"/>
                  </a:cxn>
                  <a:cxn ang="0">
                    <a:pos x="16" y="27"/>
                  </a:cxn>
                  <a:cxn ang="0">
                    <a:pos x="16" y="32"/>
                  </a:cxn>
                  <a:cxn ang="0">
                    <a:pos x="11" y="27"/>
                  </a:cxn>
                  <a:cxn ang="0">
                    <a:pos x="8" y="25"/>
                  </a:cxn>
                  <a:cxn ang="0">
                    <a:pos x="5" y="26"/>
                  </a:cxn>
                  <a:cxn ang="0">
                    <a:pos x="5" y="31"/>
                  </a:cxn>
                  <a:cxn ang="0">
                    <a:pos x="6" y="35"/>
                  </a:cxn>
                  <a:cxn ang="0">
                    <a:pos x="8" y="42"/>
                  </a:cxn>
                  <a:cxn ang="0">
                    <a:pos x="5" y="36"/>
                  </a:cxn>
                  <a:cxn ang="0">
                    <a:pos x="1" y="27"/>
                  </a:cxn>
                  <a:cxn ang="0">
                    <a:pos x="0" y="31"/>
                  </a:cxn>
                  <a:cxn ang="0">
                    <a:pos x="0" y="14"/>
                  </a:cxn>
                  <a:cxn ang="0">
                    <a:pos x="0" y="0"/>
                  </a:cxn>
                </a:cxnLst>
                <a:rect l="0" t="0" r="r" b="b"/>
                <a:pathLst>
                  <a:path w="17" h="43">
                    <a:moveTo>
                      <a:pt x="0" y="0"/>
                    </a:moveTo>
                    <a:lnTo>
                      <a:pt x="4" y="19"/>
                    </a:lnTo>
                    <a:lnTo>
                      <a:pt x="10" y="21"/>
                    </a:lnTo>
                    <a:lnTo>
                      <a:pt x="16" y="22"/>
                    </a:lnTo>
                    <a:lnTo>
                      <a:pt x="16" y="27"/>
                    </a:lnTo>
                    <a:lnTo>
                      <a:pt x="16" y="32"/>
                    </a:lnTo>
                    <a:lnTo>
                      <a:pt x="11" y="27"/>
                    </a:lnTo>
                    <a:lnTo>
                      <a:pt x="8" y="25"/>
                    </a:lnTo>
                    <a:lnTo>
                      <a:pt x="5" y="26"/>
                    </a:lnTo>
                    <a:lnTo>
                      <a:pt x="5" y="31"/>
                    </a:lnTo>
                    <a:lnTo>
                      <a:pt x="6" y="35"/>
                    </a:lnTo>
                    <a:lnTo>
                      <a:pt x="8" y="42"/>
                    </a:lnTo>
                    <a:lnTo>
                      <a:pt x="5" y="36"/>
                    </a:lnTo>
                    <a:lnTo>
                      <a:pt x="1" y="27"/>
                    </a:lnTo>
                    <a:lnTo>
                      <a:pt x="0" y="31"/>
                    </a:lnTo>
                    <a:lnTo>
                      <a:pt x="0"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27" name="Freeform 91"/>
              <p:cNvSpPr>
                <a:spLocks/>
              </p:cNvSpPr>
              <p:nvPr/>
            </p:nvSpPr>
            <p:spPr bwMode="auto">
              <a:xfrm>
                <a:off x="151" y="265"/>
                <a:ext cx="17" cy="17"/>
              </a:xfrm>
              <a:custGeom>
                <a:avLst/>
                <a:gdLst/>
                <a:ahLst/>
                <a:cxnLst>
                  <a:cxn ang="0">
                    <a:pos x="0" y="16"/>
                  </a:cxn>
                  <a:cxn ang="0">
                    <a:pos x="4" y="1"/>
                  </a:cxn>
                  <a:cxn ang="0">
                    <a:pos x="16" y="0"/>
                  </a:cxn>
                  <a:cxn ang="0">
                    <a:pos x="8" y="10"/>
                  </a:cxn>
                  <a:cxn ang="0">
                    <a:pos x="0" y="16"/>
                  </a:cxn>
                </a:cxnLst>
                <a:rect l="0" t="0" r="r" b="b"/>
                <a:pathLst>
                  <a:path w="17" h="17">
                    <a:moveTo>
                      <a:pt x="0" y="16"/>
                    </a:moveTo>
                    <a:lnTo>
                      <a:pt x="4" y="1"/>
                    </a:lnTo>
                    <a:lnTo>
                      <a:pt x="16" y="0"/>
                    </a:lnTo>
                    <a:lnTo>
                      <a:pt x="8" y="10"/>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28" name="Freeform 92"/>
              <p:cNvSpPr>
                <a:spLocks/>
              </p:cNvSpPr>
              <p:nvPr/>
            </p:nvSpPr>
            <p:spPr bwMode="auto">
              <a:xfrm>
                <a:off x="177" y="222"/>
                <a:ext cx="17" cy="17"/>
              </a:xfrm>
              <a:custGeom>
                <a:avLst/>
                <a:gdLst/>
                <a:ahLst/>
                <a:cxnLst>
                  <a:cxn ang="0">
                    <a:pos x="1" y="11"/>
                  </a:cxn>
                  <a:cxn ang="0">
                    <a:pos x="10" y="6"/>
                  </a:cxn>
                  <a:cxn ang="0">
                    <a:pos x="16" y="0"/>
                  </a:cxn>
                  <a:cxn ang="0">
                    <a:pos x="16" y="8"/>
                  </a:cxn>
                  <a:cxn ang="0">
                    <a:pos x="14" y="16"/>
                  </a:cxn>
                  <a:cxn ang="0">
                    <a:pos x="0" y="16"/>
                  </a:cxn>
                  <a:cxn ang="0">
                    <a:pos x="1" y="11"/>
                  </a:cxn>
                </a:cxnLst>
                <a:rect l="0" t="0" r="r" b="b"/>
                <a:pathLst>
                  <a:path w="17" h="17">
                    <a:moveTo>
                      <a:pt x="1" y="11"/>
                    </a:moveTo>
                    <a:lnTo>
                      <a:pt x="10" y="6"/>
                    </a:lnTo>
                    <a:lnTo>
                      <a:pt x="16" y="0"/>
                    </a:lnTo>
                    <a:lnTo>
                      <a:pt x="16" y="8"/>
                    </a:lnTo>
                    <a:lnTo>
                      <a:pt x="14" y="16"/>
                    </a:lnTo>
                    <a:lnTo>
                      <a:pt x="0" y="16"/>
                    </a:lnTo>
                    <a:lnTo>
                      <a:pt x="1" y="1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29" name="Freeform 93"/>
              <p:cNvSpPr>
                <a:spLocks/>
              </p:cNvSpPr>
              <p:nvPr/>
            </p:nvSpPr>
            <p:spPr bwMode="auto">
              <a:xfrm>
                <a:off x="477" y="148"/>
                <a:ext cx="17" cy="24"/>
              </a:xfrm>
              <a:custGeom>
                <a:avLst/>
                <a:gdLst/>
                <a:ahLst/>
                <a:cxnLst>
                  <a:cxn ang="0">
                    <a:pos x="0" y="16"/>
                  </a:cxn>
                  <a:cxn ang="0">
                    <a:pos x="1" y="23"/>
                  </a:cxn>
                  <a:cxn ang="0">
                    <a:pos x="12" y="16"/>
                  </a:cxn>
                  <a:cxn ang="0">
                    <a:pos x="16" y="0"/>
                  </a:cxn>
                  <a:cxn ang="0">
                    <a:pos x="4" y="17"/>
                  </a:cxn>
                  <a:cxn ang="0">
                    <a:pos x="0" y="16"/>
                  </a:cxn>
                </a:cxnLst>
                <a:rect l="0" t="0" r="r" b="b"/>
                <a:pathLst>
                  <a:path w="17" h="24">
                    <a:moveTo>
                      <a:pt x="0" y="16"/>
                    </a:moveTo>
                    <a:lnTo>
                      <a:pt x="1" y="23"/>
                    </a:lnTo>
                    <a:lnTo>
                      <a:pt x="12" y="16"/>
                    </a:lnTo>
                    <a:lnTo>
                      <a:pt x="16" y="0"/>
                    </a:lnTo>
                    <a:lnTo>
                      <a:pt x="4" y="17"/>
                    </a:lnTo>
                    <a:lnTo>
                      <a:pt x="0" y="16"/>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40030" name="Freeform 94"/>
              <p:cNvSpPr>
                <a:spLocks/>
              </p:cNvSpPr>
              <p:nvPr/>
            </p:nvSpPr>
            <p:spPr bwMode="auto">
              <a:xfrm>
                <a:off x="470" y="110"/>
                <a:ext cx="68" cy="35"/>
              </a:xfrm>
              <a:custGeom>
                <a:avLst/>
                <a:gdLst/>
                <a:ahLst/>
                <a:cxnLst>
                  <a:cxn ang="0">
                    <a:pos x="0" y="4"/>
                  </a:cxn>
                  <a:cxn ang="0">
                    <a:pos x="55" y="23"/>
                  </a:cxn>
                  <a:cxn ang="0">
                    <a:pos x="56" y="21"/>
                  </a:cxn>
                  <a:cxn ang="0">
                    <a:pos x="58" y="23"/>
                  </a:cxn>
                  <a:cxn ang="0">
                    <a:pos x="58" y="26"/>
                  </a:cxn>
                  <a:cxn ang="0">
                    <a:pos x="56" y="29"/>
                  </a:cxn>
                  <a:cxn ang="0">
                    <a:pos x="58" y="32"/>
                  </a:cxn>
                  <a:cxn ang="0">
                    <a:pos x="61" y="34"/>
                  </a:cxn>
                  <a:cxn ang="0">
                    <a:pos x="64" y="34"/>
                  </a:cxn>
                  <a:cxn ang="0">
                    <a:pos x="61" y="32"/>
                  </a:cxn>
                  <a:cxn ang="0">
                    <a:pos x="59" y="29"/>
                  </a:cxn>
                  <a:cxn ang="0">
                    <a:pos x="59" y="26"/>
                  </a:cxn>
                  <a:cxn ang="0">
                    <a:pos x="61" y="30"/>
                  </a:cxn>
                  <a:cxn ang="0">
                    <a:pos x="64" y="30"/>
                  </a:cxn>
                  <a:cxn ang="0">
                    <a:pos x="65" y="30"/>
                  </a:cxn>
                  <a:cxn ang="0">
                    <a:pos x="67" y="29"/>
                  </a:cxn>
                  <a:cxn ang="0">
                    <a:pos x="64" y="29"/>
                  </a:cxn>
                  <a:cxn ang="0">
                    <a:pos x="61" y="26"/>
                  </a:cxn>
                  <a:cxn ang="0">
                    <a:pos x="61" y="23"/>
                  </a:cxn>
                  <a:cxn ang="0">
                    <a:pos x="58" y="18"/>
                  </a:cxn>
                  <a:cxn ang="0">
                    <a:pos x="58" y="17"/>
                  </a:cxn>
                  <a:cxn ang="0">
                    <a:pos x="55" y="17"/>
                  </a:cxn>
                  <a:cxn ang="0">
                    <a:pos x="3" y="0"/>
                  </a:cxn>
                  <a:cxn ang="0">
                    <a:pos x="0" y="4"/>
                  </a:cxn>
                </a:cxnLst>
                <a:rect l="0" t="0" r="r" b="b"/>
                <a:pathLst>
                  <a:path w="68" h="35">
                    <a:moveTo>
                      <a:pt x="0" y="4"/>
                    </a:moveTo>
                    <a:lnTo>
                      <a:pt x="55" y="23"/>
                    </a:lnTo>
                    <a:lnTo>
                      <a:pt x="56" y="21"/>
                    </a:lnTo>
                    <a:lnTo>
                      <a:pt x="58" y="23"/>
                    </a:lnTo>
                    <a:lnTo>
                      <a:pt x="58" y="26"/>
                    </a:lnTo>
                    <a:lnTo>
                      <a:pt x="56" y="29"/>
                    </a:lnTo>
                    <a:lnTo>
                      <a:pt x="58" y="32"/>
                    </a:lnTo>
                    <a:lnTo>
                      <a:pt x="61" y="34"/>
                    </a:lnTo>
                    <a:lnTo>
                      <a:pt x="64" y="34"/>
                    </a:lnTo>
                    <a:lnTo>
                      <a:pt x="61" y="32"/>
                    </a:lnTo>
                    <a:lnTo>
                      <a:pt x="59" y="29"/>
                    </a:lnTo>
                    <a:lnTo>
                      <a:pt x="59" y="26"/>
                    </a:lnTo>
                    <a:lnTo>
                      <a:pt x="61" y="30"/>
                    </a:lnTo>
                    <a:lnTo>
                      <a:pt x="64" y="30"/>
                    </a:lnTo>
                    <a:lnTo>
                      <a:pt x="65" y="30"/>
                    </a:lnTo>
                    <a:lnTo>
                      <a:pt x="67" y="29"/>
                    </a:lnTo>
                    <a:lnTo>
                      <a:pt x="64" y="29"/>
                    </a:lnTo>
                    <a:lnTo>
                      <a:pt x="61" y="26"/>
                    </a:lnTo>
                    <a:lnTo>
                      <a:pt x="61" y="23"/>
                    </a:lnTo>
                    <a:lnTo>
                      <a:pt x="58" y="18"/>
                    </a:lnTo>
                    <a:lnTo>
                      <a:pt x="58" y="17"/>
                    </a:lnTo>
                    <a:lnTo>
                      <a:pt x="55" y="17"/>
                    </a:lnTo>
                    <a:lnTo>
                      <a:pt x="3" y="0"/>
                    </a:lnTo>
                    <a:lnTo>
                      <a:pt x="0" y="4"/>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0031" name="Freeform 95"/>
              <p:cNvSpPr>
                <a:spLocks/>
              </p:cNvSpPr>
              <p:nvPr/>
            </p:nvSpPr>
            <p:spPr bwMode="auto">
              <a:xfrm>
                <a:off x="604" y="202"/>
                <a:ext cx="42" cy="21"/>
              </a:xfrm>
              <a:custGeom>
                <a:avLst/>
                <a:gdLst/>
                <a:ahLst/>
                <a:cxnLst>
                  <a:cxn ang="0">
                    <a:pos x="0" y="2"/>
                  </a:cxn>
                  <a:cxn ang="0">
                    <a:pos x="8" y="6"/>
                  </a:cxn>
                  <a:cxn ang="0">
                    <a:pos x="10" y="10"/>
                  </a:cxn>
                  <a:cxn ang="0">
                    <a:pos x="16" y="18"/>
                  </a:cxn>
                  <a:cxn ang="0">
                    <a:pos x="17" y="20"/>
                  </a:cxn>
                  <a:cxn ang="0">
                    <a:pos x="24" y="18"/>
                  </a:cxn>
                  <a:cxn ang="0">
                    <a:pos x="30" y="18"/>
                  </a:cxn>
                  <a:cxn ang="0">
                    <a:pos x="34" y="18"/>
                  </a:cxn>
                  <a:cxn ang="0">
                    <a:pos x="41" y="18"/>
                  </a:cxn>
                  <a:cxn ang="0">
                    <a:pos x="41" y="16"/>
                  </a:cxn>
                  <a:cxn ang="0">
                    <a:pos x="39" y="16"/>
                  </a:cxn>
                  <a:cxn ang="0">
                    <a:pos x="32" y="16"/>
                  </a:cxn>
                  <a:cxn ang="0">
                    <a:pos x="25" y="16"/>
                  </a:cxn>
                  <a:cxn ang="0">
                    <a:pos x="18" y="18"/>
                  </a:cxn>
                  <a:cxn ang="0">
                    <a:pos x="16" y="12"/>
                  </a:cxn>
                  <a:cxn ang="0">
                    <a:pos x="13" y="9"/>
                  </a:cxn>
                  <a:cxn ang="0">
                    <a:pos x="10" y="6"/>
                  </a:cxn>
                  <a:cxn ang="0">
                    <a:pos x="7" y="3"/>
                  </a:cxn>
                  <a:cxn ang="0">
                    <a:pos x="0" y="0"/>
                  </a:cxn>
                  <a:cxn ang="0">
                    <a:pos x="0" y="2"/>
                  </a:cxn>
                </a:cxnLst>
                <a:rect l="0" t="0" r="r" b="b"/>
                <a:pathLst>
                  <a:path w="42" h="21">
                    <a:moveTo>
                      <a:pt x="0" y="2"/>
                    </a:moveTo>
                    <a:lnTo>
                      <a:pt x="8" y="6"/>
                    </a:lnTo>
                    <a:lnTo>
                      <a:pt x="10" y="10"/>
                    </a:lnTo>
                    <a:lnTo>
                      <a:pt x="16" y="18"/>
                    </a:lnTo>
                    <a:lnTo>
                      <a:pt x="17" y="20"/>
                    </a:lnTo>
                    <a:lnTo>
                      <a:pt x="24" y="18"/>
                    </a:lnTo>
                    <a:lnTo>
                      <a:pt x="30" y="18"/>
                    </a:lnTo>
                    <a:lnTo>
                      <a:pt x="34" y="18"/>
                    </a:lnTo>
                    <a:lnTo>
                      <a:pt x="41" y="18"/>
                    </a:lnTo>
                    <a:lnTo>
                      <a:pt x="41" y="16"/>
                    </a:lnTo>
                    <a:lnTo>
                      <a:pt x="39" y="16"/>
                    </a:lnTo>
                    <a:lnTo>
                      <a:pt x="32" y="16"/>
                    </a:lnTo>
                    <a:lnTo>
                      <a:pt x="25" y="16"/>
                    </a:lnTo>
                    <a:lnTo>
                      <a:pt x="18" y="18"/>
                    </a:lnTo>
                    <a:lnTo>
                      <a:pt x="16" y="12"/>
                    </a:lnTo>
                    <a:lnTo>
                      <a:pt x="13" y="9"/>
                    </a:lnTo>
                    <a:lnTo>
                      <a:pt x="10" y="6"/>
                    </a:lnTo>
                    <a:lnTo>
                      <a:pt x="7" y="3"/>
                    </a:lnTo>
                    <a:lnTo>
                      <a:pt x="0" y="0"/>
                    </a:lnTo>
                    <a:lnTo>
                      <a:pt x="0" y="2"/>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0032" name="Freeform 96"/>
              <p:cNvSpPr>
                <a:spLocks/>
              </p:cNvSpPr>
              <p:nvPr/>
            </p:nvSpPr>
            <p:spPr bwMode="auto">
              <a:xfrm>
                <a:off x="606" y="196"/>
                <a:ext cx="42" cy="22"/>
              </a:xfrm>
              <a:custGeom>
                <a:avLst/>
                <a:gdLst/>
                <a:ahLst/>
                <a:cxnLst>
                  <a:cxn ang="0">
                    <a:pos x="0" y="1"/>
                  </a:cxn>
                  <a:cxn ang="0">
                    <a:pos x="7" y="6"/>
                  </a:cxn>
                  <a:cxn ang="0">
                    <a:pos x="10" y="9"/>
                  </a:cxn>
                  <a:cxn ang="0">
                    <a:pos x="15" y="17"/>
                  </a:cxn>
                  <a:cxn ang="0">
                    <a:pos x="17" y="21"/>
                  </a:cxn>
                  <a:cxn ang="0">
                    <a:pos x="24" y="19"/>
                  </a:cxn>
                  <a:cxn ang="0">
                    <a:pos x="30" y="17"/>
                  </a:cxn>
                  <a:cxn ang="0">
                    <a:pos x="34" y="19"/>
                  </a:cxn>
                  <a:cxn ang="0">
                    <a:pos x="41" y="19"/>
                  </a:cxn>
                  <a:cxn ang="0">
                    <a:pos x="41" y="17"/>
                  </a:cxn>
                  <a:cxn ang="0">
                    <a:pos x="38" y="17"/>
                  </a:cxn>
                  <a:cxn ang="0">
                    <a:pos x="31" y="16"/>
                  </a:cxn>
                  <a:cxn ang="0">
                    <a:pos x="24" y="17"/>
                  </a:cxn>
                  <a:cxn ang="0">
                    <a:pos x="18" y="17"/>
                  </a:cxn>
                  <a:cxn ang="0">
                    <a:pos x="16" y="13"/>
                  </a:cxn>
                  <a:cxn ang="0">
                    <a:pos x="13" y="9"/>
                  </a:cxn>
                  <a:cxn ang="0">
                    <a:pos x="10" y="6"/>
                  </a:cxn>
                  <a:cxn ang="0">
                    <a:pos x="7" y="3"/>
                  </a:cxn>
                  <a:cxn ang="0">
                    <a:pos x="0" y="0"/>
                  </a:cxn>
                  <a:cxn ang="0">
                    <a:pos x="0" y="1"/>
                  </a:cxn>
                </a:cxnLst>
                <a:rect l="0" t="0" r="r" b="b"/>
                <a:pathLst>
                  <a:path w="42" h="22">
                    <a:moveTo>
                      <a:pt x="0" y="1"/>
                    </a:moveTo>
                    <a:lnTo>
                      <a:pt x="7" y="6"/>
                    </a:lnTo>
                    <a:lnTo>
                      <a:pt x="10" y="9"/>
                    </a:lnTo>
                    <a:lnTo>
                      <a:pt x="15" y="17"/>
                    </a:lnTo>
                    <a:lnTo>
                      <a:pt x="17" y="21"/>
                    </a:lnTo>
                    <a:lnTo>
                      <a:pt x="24" y="19"/>
                    </a:lnTo>
                    <a:lnTo>
                      <a:pt x="30" y="17"/>
                    </a:lnTo>
                    <a:lnTo>
                      <a:pt x="34" y="19"/>
                    </a:lnTo>
                    <a:lnTo>
                      <a:pt x="41" y="19"/>
                    </a:lnTo>
                    <a:lnTo>
                      <a:pt x="41" y="17"/>
                    </a:lnTo>
                    <a:lnTo>
                      <a:pt x="38" y="17"/>
                    </a:lnTo>
                    <a:lnTo>
                      <a:pt x="31" y="16"/>
                    </a:lnTo>
                    <a:lnTo>
                      <a:pt x="24" y="17"/>
                    </a:lnTo>
                    <a:lnTo>
                      <a:pt x="18" y="17"/>
                    </a:lnTo>
                    <a:lnTo>
                      <a:pt x="16" y="13"/>
                    </a:lnTo>
                    <a:lnTo>
                      <a:pt x="13" y="9"/>
                    </a:lnTo>
                    <a:lnTo>
                      <a:pt x="10" y="6"/>
                    </a:lnTo>
                    <a:lnTo>
                      <a:pt x="7" y="3"/>
                    </a:lnTo>
                    <a:lnTo>
                      <a:pt x="0" y="0"/>
                    </a:lnTo>
                    <a:lnTo>
                      <a:pt x="0" y="1"/>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0033" name="Freeform 97"/>
              <p:cNvSpPr>
                <a:spLocks/>
              </p:cNvSpPr>
              <p:nvPr/>
            </p:nvSpPr>
            <p:spPr bwMode="auto">
              <a:xfrm>
                <a:off x="470" y="207"/>
                <a:ext cx="18" cy="44"/>
              </a:xfrm>
              <a:custGeom>
                <a:avLst/>
                <a:gdLst/>
                <a:ahLst/>
                <a:cxnLst>
                  <a:cxn ang="0">
                    <a:pos x="13" y="0"/>
                  </a:cxn>
                  <a:cxn ang="0">
                    <a:pos x="17" y="13"/>
                  </a:cxn>
                  <a:cxn ang="0">
                    <a:pos x="15" y="27"/>
                  </a:cxn>
                  <a:cxn ang="0">
                    <a:pos x="0" y="43"/>
                  </a:cxn>
                </a:cxnLst>
                <a:rect l="0" t="0" r="r" b="b"/>
                <a:pathLst>
                  <a:path w="18" h="44">
                    <a:moveTo>
                      <a:pt x="13" y="0"/>
                    </a:moveTo>
                    <a:lnTo>
                      <a:pt x="17" y="13"/>
                    </a:lnTo>
                    <a:lnTo>
                      <a:pt x="15" y="27"/>
                    </a:lnTo>
                    <a:lnTo>
                      <a:pt x="0" y="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34" name="Freeform 98"/>
              <p:cNvSpPr>
                <a:spLocks/>
              </p:cNvSpPr>
              <p:nvPr/>
            </p:nvSpPr>
            <p:spPr bwMode="auto">
              <a:xfrm>
                <a:off x="487" y="189"/>
                <a:ext cx="35" cy="17"/>
              </a:xfrm>
              <a:custGeom>
                <a:avLst/>
                <a:gdLst/>
                <a:ahLst/>
                <a:cxnLst>
                  <a:cxn ang="0">
                    <a:pos x="0" y="16"/>
                  </a:cxn>
                  <a:cxn ang="0">
                    <a:pos x="10" y="0"/>
                  </a:cxn>
                  <a:cxn ang="0">
                    <a:pos x="26" y="0"/>
                  </a:cxn>
                  <a:cxn ang="0">
                    <a:pos x="34" y="10"/>
                  </a:cxn>
                </a:cxnLst>
                <a:rect l="0" t="0" r="r" b="b"/>
                <a:pathLst>
                  <a:path w="35" h="17">
                    <a:moveTo>
                      <a:pt x="0" y="16"/>
                    </a:moveTo>
                    <a:lnTo>
                      <a:pt x="10" y="0"/>
                    </a:lnTo>
                    <a:lnTo>
                      <a:pt x="26" y="0"/>
                    </a:lnTo>
                    <a:lnTo>
                      <a:pt x="34"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35" name="Line 99"/>
              <p:cNvSpPr>
                <a:spLocks noChangeShapeType="1"/>
              </p:cNvSpPr>
              <p:nvPr/>
            </p:nvSpPr>
            <p:spPr bwMode="auto">
              <a:xfrm flipH="1">
                <a:off x="525" y="209"/>
                <a:ext cx="6" cy="2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36" name="Line 100"/>
              <p:cNvSpPr>
                <a:spLocks noChangeShapeType="1"/>
              </p:cNvSpPr>
              <p:nvPr/>
            </p:nvSpPr>
            <p:spPr bwMode="auto">
              <a:xfrm flipH="1">
                <a:off x="492" y="271"/>
                <a:ext cx="22"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37" name="Freeform 101"/>
              <p:cNvSpPr>
                <a:spLocks/>
              </p:cNvSpPr>
              <p:nvPr/>
            </p:nvSpPr>
            <p:spPr bwMode="auto">
              <a:xfrm>
                <a:off x="514" y="412"/>
                <a:ext cx="17" cy="43"/>
              </a:xfrm>
              <a:custGeom>
                <a:avLst/>
                <a:gdLst/>
                <a:ahLst/>
                <a:cxnLst>
                  <a:cxn ang="0">
                    <a:pos x="0" y="38"/>
                  </a:cxn>
                  <a:cxn ang="0">
                    <a:pos x="16" y="0"/>
                  </a:cxn>
                  <a:cxn ang="0">
                    <a:pos x="16" y="26"/>
                  </a:cxn>
                  <a:cxn ang="0">
                    <a:pos x="10" y="42"/>
                  </a:cxn>
                  <a:cxn ang="0">
                    <a:pos x="5" y="38"/>
                  </a:cxn>
                  <a:cxn ang="0">
                    <a:pos x="0" y="38"/>
                  </a:cxn>
                </a:cxnLst>
                <a:rect l="0" t="0" r="r" b="b"/>
                <a:pathLst>
                  <a:path w="17" h="43">
                    <a:moveTo>
                      <a:pt x="0" y="38"/>
                    </a:moveTo>
                    <a:lnTo>
                      <a:pt x="16" y="0"/>
                    </a:lnTo>
                    <a:lnTo>
                      <a:pt x="16" y="26"/>
                    </a:lnTo>
                    <a:lnTo>
                      <a:pt x="10" y="42"/>
                    </a:lnTo>
                    <a:lnTo>
                      <a:pt x="5" y="38"/>
                    </a:lnTo>
                    <a:lnTo>
                      <a:pt x="0" y="38"/>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0038" name="Freeform 102"/>
              <p:cNvSpPr>
                <a:spLocks/>
              </p:cNvSpPr>
              <p:nvPr/>
            </p:nvSpPr>
            <p:spPr bwMode="auto">
              <a:xfrm>
                <a:off x="361" y="183"/>
                <a:ext cx="31" cy="30"/>
              </a:xfrm>
              <a:custGeom>
                <a:avLst/>
                <a:gdLst/>
                <a:ahLst/>
                <a:cxnLst>
                  <a:cxn ang="0">
                    <a:pos x="20" y="0"/>
                  </a:cxn>
                  <a:cxn ang="0">
                    <a:pos x="22" y="12"/>
                  </a:cxn>
                  <a:cxn ang="0">
                    <a:pos x="22" y="17"/>
                  </a:cxn>
                  <a:cxn ang="0">
                    <a:pos x="13" y="23"/>
                  </a:cxn>
                  <a:cxn ang="0">
                    <a:pos x="0" y="29"/>
                  </a:cxn>
                  <a:cxn ang="0">
                    <a:pos x="24" y="22"/>
                  </a:cxn>
                  <a:cxn ang="0">
                    <a:pos x="30" y="22"/>
                  </a:cxn>
                  <a:cxn ang="0">
                    <a:pos x="26" y="10"/>
                  </a:cxn>
                  <a:cxn ang="0">
                    <a:pos x="20" y="0"/>
                  </a:cxn>
                </a:cxnLst>
                <a:rect l="0" t="0" r="r" b="b"/>
                <a:pathLst>
                  <a:path w="31" h="30">
                    <a:moveTo>
                      <a:pt x="20" y="0"/>
                    </a:moveTo>
                    <a:lnTo>
                      <a:pt x="22" y="12"/>
                    </a:lnTo>
                    <a:lnTo>
                      <a:pt x="22" y="17"/>
                    </a:lnTo>
                    <a:lnTo>
                      <a:pt x="13" y="23"/>
                    </a:lnTo>
                    <a:lnTo>
                      <a:pt x="0" y="29"/>
                    </a:lnTo>
                    <a:lnTo>
                      <a:pt x="24" y="22"/>
                    </a:lnTo>
                    <a:lnTo>
                      <a:pt x="30" y="22"/>
                    </a:lnTo>
                    <a:lnTo>
                      <a:pt x="26" y="10"/>
                    </a:lnTo>
                    <a:lnTo>
                      <a:pt x="2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39" name="Freeform 103"/>
              <p:cNvSpPr>
                <a:spLocks/>
              </p:cNvSpPr>
              <p:nvPr/>
            </p:nvSpPr>
            <p:spPr bwMode="auto">
              <a:xfrm>
                <a:off x="591" y="318"/>
                <a:ext cx="57" cy="43"/>
              </a:xfrm>
              <a:custGeom>
                <a:avLst/>
                <a:gdLst/>
                <a:ahLst/>
                <a:cxnLst>
                  <a:cxn ang="0">
                    <a:pos x="31" y="0"/>
                  </a:cxn>
                  <a:cxn ang="0">
                    <a:pos x="36" y="0"/>
                  </a:cxn>
                  <a:cxn ang="0">
                    <a:pos x="35" y="5"/>
                  </a:cxn>
                  <a:cxn ang="0">
                    <a:pos x="35" y="13"/>
                  </a:cxn>
                  <a:cxn ang="0">
                    <a:pos x="37" y="18"/>
                  </a:cxn>
                  <a:cxn ang="0">
                    <a:pos x="41" y="27"/>
                  </a:cxn>
                  <a:cxn ang="0">
                    <a:pos x="47" y="31"/>
                  </a:cxn>
                  <a:cxn ang="0">
                    <a:pos x="52" y="34"/>
                  </a:cxn>
                  <a:cxn ang="0">
                    <a:pos x="56" y="36"/>
                  </a:cxn>
                  <a:cxn ang="0">
                    <a:pos x="47" y="36"/>
                  </a:cxn>
                  <a:cxn ang="0">
                    <a:pos x="40" y="31"/>
                  </a:cxn>
                  <a:cxn ang="0">
                    <a:pos x="31" y="27"/>
                  </a:cxn>
                  <a:cxn ang="0">
                    <a:pos x="25" y="27"/>
                  </a:cxn>
                  <a:cxn ang="0">
                    <a:pos x="20" y="29"/>
                  </a:cxn>
                  <a:cxn ang="0">
                    <a:pos x="12" y="33"/>
                  </a:cxn>
                  <a:cxn ang="0">
                    <a:pos x="5" y="42"/>
                  </a:cxn>
                  <a:cxn ang="0">
                    <a:pos x="0" y="42"/>
                  </a:cxn>
                  <a:cxn ang="0">
                    <a:pos x="10" y="31"/>
                  </a:cxn>
                  <a:cxn ang="0">
                    <a:pos x="18" y="23"/>
                  </a:cxn>
                  <a:cxn ang="0">
                    <a:pos x="26" y="11"/>
                  </a:cxn>
                  <a:cxn ang="0">
                    <a:pos x="29" y="3"/>
                  </a:cxn>
                  <a:cxn ang="0">
                    <a:pos x="31" y="0"/>
                  </a:cxn>
                </a:cxnLst>
                <a:rect l="0" t="0" r="r" b="b"/>
                <a:pathLst>
                  <a:path w="57" h="43">
                    <a:moveTo>
                      <a:pt x="31" y="0"/>
                    </a:moveTo>
                    <a:lnTo>
                      <a:pt x="36" y="0"/>
                    </a:lnTo>
                    <a:lnTo>
                      <a:pt x="35" y="5"/>
                    </a:lnTo>
                    <a:lnTo>
                      <a:pt x="35" y="13"/>
                    </a:lnTo>
                    <a:lnTo>
                      <a:pt x="37" y="18"/>
                    </a:lnTo>
                    <a:lnTo>
                      <a:pt x="41" y="27"/>
                    </a:lnTo>
                    <a:lnTo>
                      <a:pt x="47" y="31"/>
                    </a:lnTo>
                    <a:lnTo>
                      <a:pt x="52" y="34"/>
                    </a:lnTo>
                    <a:lnTo>
                      <a:pt x="56" y="36"/>
                    </a:lnTo>
                    <a:lnTo>
                      <a:pt x="47" y="36"/>
                    </a:lnTo>
                    <a:lnTo>
                      <a:pt x="40" y="31"/>
                    </a:lnTo>
                    <a:lnTo>
                      <a:pt x="31" y="27"/>
                    </a:lnTo>
                    <a:lnTo>
                      <a:pt x="25" y="27"/>
                    </a:lnTo>
                    <a:lnTo>
                      <a:pt x="20" y="29"/>
                    </a:lnTo>
                    <a:lnTo>
                      <a:pt x="12" y="33"/>
                    </a:lnTo>
                    <a:lnTo>
                      <a:pt x="5" y="42"/>
                    </a:lnTo>
                    <a:lnTo>
                      <a:pt x="0" y="42"/>
                    </a:lnTo>
                    <a:lnTo>
                      <a:pt x="10" y="31"/>
                    </a:lnTo>
                    <a:lnTo>
                      <a:pt x="18" y="23"/>
                    </a:lnTo>
                    <a:lnTo>
                      <a:pt x="26" y="11"/>
                    </a:lnTo>
                    <a:lnTo>
                      <a:pt x="29" y="3"/>
                    </a:lnTo>
                    <a:lnTo>
                      <a:pt x="31"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0040" name="Freeform 104"/>
              <p:cNvSpPr>
                <a:spLocks/>
              </p:cNvSpPr>
              <p:nvPr/>
            </p:nvSpPr>
            <p:spPr bwMode="auto">
              <a:xfrm>
                <a:off x="574" y="359"/>
                <a:ext cx="27" cy="22"/>
              </a:xfrm>
              <a:custGeom>
                <a:avLst/>
                <a:gdLst/>
                <a:ahLst/>
                <a:cxnLst>
                  <a:cxn ang="0">
                    <a:pos x="26" y="0"/>
                  </a:cxn>
                  <a:cxn ang="0">
                    <a:pos x="13" y="19"/>
                  </a:cxn>
                  <a:cxn ang="0">
                    <a:pos x="0" y="21"/>
                  </a:cxn>
                  <a:cxn ang="0">
                    <a:pos x="7" y="11"/>
                  </a:cxn>
                  <a:cxn ang="0">
                    <a:pos x="17" y="0"/>
                  </a:cxn>
                  <a:cxn ang="0">
                    <a:pos x="26" y="0"/>
                  </a:cxn>
                </a:cxnLst>
                <a:rect l="0" t="0" r="r" b="b"/>
                <a:pathLst>
                  <a:path w="27" h="22">
                    <a:moveTo>
                      <a:pt x="26" y="0"/>
                    </a:moveTo>
                    <a:lnTo>
                      <a:pt x="13" y="19"/>
                    </a:lnTo>
                    <a:lnTo>
                      <a:pt x="0" y="21"/>
                    </a:lnTo>
                    <a:lnTo>
                      <a:pt x="7" y="11"/>
                    </a:lnTo>
                    <a:lnTo>
                      <a:pt x="17" y="0"/>
                    </a:lnTo>
                    <a:lnTo>
                      <a:pt x="26"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0041" name="Freeform 105"/>
              <p:cNvSpPr>
                <a:spLocks/>
              </p:cNvSpPr>
              <p:nvPr/>
            </p:nvSpPr>
            <p:spPr bwMode="auto">
              <a:xfrm>
                <a:off x="573" y="380"/>
                <a:ext cx="32" cy="111"/>
              </a:xfrm>
              <a:custGeom>
                <a:avLst/>
                <a:gdLst/>
                <a:ahLst/>
                <a:cxnLst>
                  <a:cxn ang="0">
                    <a:pos x="0" y="2"/>
                  </a:cxn>
                  <a:cxn ang="0">
                    <a:pos x="0" y="38"/>
                  </a:cxn>
                  <a:cxn ang="0">
                    <a:pos x="0" y="79"/>
                  </a:cxn>
                  <a:cxn ang="0">
                    <a:pos x="3" y="91"/>
                  </a:cxn>
                  <a:cxn ang="0">
                    <a:pos x="7" y="99"/>
                  </a:cxn>
                  <a:cxn ang="0">
                    <a:pos x="20" y="110"/>
                  </a:cxn>
                  <a:cxn ang="0">
                    <a:pos x="31" y="107"/>
                  </a:cxn>
                  <a:cxn ang="0">
                    <a:pos x="16" y="95"/>
                  </a:cxn>
                  <a:cxn ang="0">
                    <a:pos x="13" y="84"/>
                  </a:cxn>
                  <a:cxn ang="0">
                    <a:pos x="12" y="61"/>
                  </a:cxn>
                  <a:cxn ang="0">
                    <a:pos x="11" y="34"/>
                  </a:cxn>
                  <a:cxn ang="0">
                    <a:pos x="11" y="17"/>
                  </a:cxn>
                  <a:cxn ang="0">
                    <a:pos x="13" y="0"/>
                  </a:cxn>
                  <a:cxn ang="0">
                    <a:pos x="0" y="2"/>
                  </a:cxn>
                </a:cxnLst>
                <a:rect l="0" t="0" r="r" b="b"/>
                <a:pathLst>
                  <a:path w="32" h="111">
                    <a:moveTo>
                      <a:pt x="0" y="2"/>
                    </a:moveTo>
                    <a:lnTo>
                      <a:pt x="0" y="38"/>
                    </a:lnTo>
                    <a:lnTo>
                      <a:pt x="0" y="79"/>
                    </a:lnTo>
                    <a:lnTo>
                      <a:pt x="3" y="91"/>
                    </a:lnTo>
                    <a:lnTo>
                      <a:pt x="7" y="99"/>
                    </a:lnTo>
                    <a:lnTo>
                      <a:pt x="20" y="110"/>
                    </a:lnTo>
                    <a:lnTo>
                      <a:pt x="31" y="107"/>
                    </a:lnTo>
                    <a:lnTo>
                      <a:pt x="16" y="95"/>
                    </a:lnTo>
                    <a:lnTo>
                      <a:pt x="13" y="84"/>
                    </a:lnTo>
                    <a:lnTo>
                      <a:pt x="12" y="61"/>
                    </a:lnTo>
                    <a:lnTo>
                      <a:pt x="11" y="34"/>
                    </a:lnTo>
                    <a:lnTo>
                      <a:pt x="11" y="17"/>
                    </a:lnTo>
                    <a:lnTo>
                      <a:pt x="13" y="0"/>
                    </a:lnTo>
                    <a:lnTo>
                      <a:pt x="0" y="2"/>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0042" name="Freeform 106"/>
              <p:cNvSpPr>
                <a:spLocks/>
              </p:cNvSpPr>
              <p:nvPr/>
            </p:nvSpPr>
            <p:spPr bwMode="auto">
              <a:xfrm>
                <a:off x="596" y="343"/>
                <a:ext cx="42" cy="42"/>
              </a:xfrm>
              <a:custGeom>
                <a:avLst/>
                <a:gdLst/>
                <a:ahLst/>
                <a:cxnLst>
                  <a:cxn ang="0">
                    <a:pos x="41" y="20"/>
                  </a:cxn>
                  <a:cxn ang="0">
                    <a:pos x="39" y="13"/>
                  </a:cxn>
                  <a:cxn ang="0">
                    <a:pos x="36" y="5"/>
                  </a:cxn>
                  <a:cxn ang="0">
                    <a:pos x="28" y="1"/>
                  </a:cxn>
                  <a:cxn ang="0">
                    <a:pos x="21" y="0"/>
                  </a:cxn>
                  <a:cxn ang="0">
                    <a:pos x="12" y="1"/>
                  </a:cxn>
                  <a:cxn ang="0">
                    <a:pos x="6" y="5"/>
                  </a:cxn>
                  <a:cxn ang="0">
                    <a:pos x="1" y="13"/>
                  </a:cxn>
                  <a:cxn ang="0">
                    <a:pos x="0" y="20"/>
                  </a:cxn>
                  <a:cxn ang="0">
                    <a:pos x="1" y="28"/>
                  </a:cxn>
                  <a:cxn ang="0">
                    <a:pos x="6" y="35"/>
                  </a:cxn>
                  <a:cxn ang="0">
                    <a:pos x="12" y="39"/>
                  </a:cxn>
                  <a:cxn ang="0">
                    <a:pos x="21" y="41"/>
                  </a:cxn>
                  <a:cxn ang="0">
                    <a:pos x="28" y="39"/>
                  </a:cxn>
                  <a:cxn ang="0">
                    <a:pos x="36" y="35"/>
                  </a:cxn>
                  <a:cxn ang="0">
                    <a:pos x="39" y="28"/>
                  </a:cxn>
                  <a:cxn ang="0">
                    <a:pos x="41" y="20"/>
                  </a:cxn>
                </a:cxnLst>
                <a:rect l="0" t="0" r="r" b="b"/>
                <a:pathLst>
                  <a:path w="42" h="42">
                    <a:moveTo>
                      <a:pt x="41" y="20"/>
                    </a:moveTo>
                    <a:lnTo>
                      <a:pt x="39" y="13"/>
                    </a:lnTo>
                    <a:lnTo>
                      <a:pt x="36" y="5"/>
                    </a:lnTo>
                    <a:lnTo>
                      <a:pt x="28" y="1"/>
                    </a:lnTo>
                    <a:lnTo>
                      <a:pt x="21" y="0"/>
                    </a:lnTo>
                    <a:lnTo>
                      <a:pt x="12" y="1"/>
                    </a:lnTo>
                    <a:lnTo>
                      <a:pt x="6" y="5"/>
                    </a:lnTo>
                    <a:lnTo>
                      <a:pt x="1" y="13"/>
                    </a:lnTo>
                    <a:lnTo>
                      <a:pt x="0" y="20"/>
                    </a:lnTo>
                    <a:lnTo>
                      <a:pt x="1" y="28"/>
                    </a:lnTo>
                    <a:lnTo>
                      <a:pt x="6" y="35"/>
                    </a:lnTo>
                    <a:lnTo>
                      <a:pt x="12" y="39"/>
                    </a:lnTo>
                    <a:lnTo>
                      <a:pt x="21" y="41"/>
                    </a:lnTo>
                    <a:lnTo>
                      <a:pt x="28" y="39"/>
                    </a:lnTo>
                    <a:lnTo>
                      <a:pt x="36" y="35"/>
                    </a:lnTo>
                    <a:lnTo>
                      <a:pt x="39" y="28"/>
                    </a:lnTo>
                    <a:lnTo>
                      <a:pt x="41" y="20"/>
                    </a:lnTo>
                  </a:path>
                </a:pathLst>
              </a:custGeom>
              <a:solidFill>
                <a:srgbClr val="CFAF80"/>
              </a:solidFill>
              <a:ln w="9525" cap="rnd">
                <a:noFill/>
                <a:round/>
                <a:headEnd/>
                <a:tailEnd/>
              </a:ln>
              <a:effectLst/>
            </p:spPr>
            <p:txBody>
              <a:bodyPr/>
              <a:lstStyle/>
              <a:p>
                <a:endParaRPr lang="en-US"/>
              </a:p>
            </p:txBody>
          </p:sp>
          <p:sp>
            <p:nvSpPr>
              <p:cNvPr id="40043" name="Rectangle 107"/>
              <p:cNvSpPr>
                <a:spLocks noChangeArrowheads="1"/>
              </p:cNvSpPr>
              <p:nvPr/>
            </p:nvSpPr>
            <p:spPr bwMode="auto">
              <a:xfrm>
                <a:off x="597" y="343"/>
                <a:ext cx="12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U.S.</a:t>
                </a:r>
              </a:p>
            </p:txBody>
          </p:sp>
          <p:sp>
            <p:nvSpPr>
              <p:cNvPr id="40044" name="Freeform 108"/>
              <p:cNvSpPr>
                <a:spLocks/>
              </p:cNvSpPr>
              <p:nvPr/>
            </p:nvSpPr>
            <p:spPr bwMode="auto">
              <a:xfrm>
                <a:off x="317" y="301"/>
                <a:ext cx="17" cy="17"/>
              </a:xfrm>
              <a:custGeom>
                <a:avLst/>
                <a:gdLst/>
                <a:ahLst/>
                <a:cxnLst>
                  <a:cxn ang="0">
                    <a:pos x="0" y="16"/>
                  </a:cxn>
                  <a:cxn ang="0">
                    <a:pos x="8" y="2"/>
                  </a:cxn>
                  <a:cxn ang="0">
                    <a:pos x="16" y="0"/>
                  </a:cxn>
                </a:cxnLst>
                <a:rect l="0" t="0" r="r" b="b"/>
                <a:pathLst>
                  <a:path w="17" h="17">
                    <a:moveTo>
                      <a:pt x="0" y="16"/>
                    </a:moveTo>
                    <a:lnTo>
                      <a:pt x="8" y="2"/>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45" name="Freeform 109"/>
              <p:cNvSpPr>
                <a:spLocks/>
              </p:cNvSpPr>
              <p:nvPr/>
            </p:nvSpPr>
            <p:spPr bwMode="auto">
              <a:xfrm>
                <a:off x="372" y="403"/>
                <a:ext cx="17" cy="27"/>
              </a:xfrm>
              <a:custGeom>
                <a:avLst/>
                <a:gdLst/>
                <a:ahLst/>
                <a:cxnLst>
                  <a:cxn ang="0">
                    <a:pos x="0" y="18"/>
                  </a:cxn>
                  <a:cxn ang="0">
                    <a:pos x="13" y="0"/>
                  </a:cxn>
                  <a:cxn ang="0">
                    <a:pos x="12" y="6"/>
                  </a:cxn>
                  <a:cxn ang="0">
                    <a:pos x="16" y="13"/>
                  </a:cxn>
                  <a:cxn ang="0">
                    <a:pos x="10" y="26"/>
                  </a:cxn>
                </a:cxnLst>
                <a:rect l="0" t="0" r="r" b="b"/>
                <a:pathLst>
                  <a:path w="17" h="27">
                    <a:moveTo>
                      <a:pt x="0" y="18"/>
                    </a:moveTo>
                    <a:lnTo>
                      <a:pt x="13" y="0"/>
                    </a:lnTo>
                    <a:lnTo>
                      <a:pt x="12" y="6"/>
                    </a:lnTo>
                    <a:lnTo>
                      <a:pt x="16" y="13"/>
                    </a:lnTo>
                    <a:lnTo>
                      <a:pt x="1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46" name="Line 110"/>
              <p:cNvSpPr>
                <a:spLocks noChangeShapeType="1"/>
              </p:cNvSpPr>
              <p:nvPr/>
            </p:nvSpPr>
            <p:spPr bwMode="auto">
              <a:xfrm flipV="1">
                <a:off x="609" y="555"/>
                <a:ext cx="7" cy="3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47" name="Line 111"/>
              <p:cNvSpPr>
                <a:spLocks noChangeShapeType="1"/>
              </p:cNvSpPr>
              <p:nvPr/>
            </p:nvSpPr>
            <p:spPr bwMode="auto">
              <a:xfrm>
                <a:off x="626" y="542"/>
                <a:ext cx="2" cy="1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48" name="Line 112"/>
              <p:cNvSpPr>
                <a:spLocks noChangeShapeType="1"/>
              </p:cNvSpPr>
              <p:nvPr/>
            </p:nvSpPr>
            <p:spPr bwMode="auto">
              <a:xfrm flipV="1">
                <a:off x="384" y="588"/>
                <a:ext cx="0" cy="1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49" name="Freeform 113"/>
              <p:cNvSpPr>
                <a:spLocks/>
              </p:cNvSpPr>
              <p:nvPr/>
            </p:nvSpPr>
            <p:spPr bwMode="auto">
              <a:xfrm>
                <a:off x="639" y="273"/>
                <a:ext cx="17" cy="33"/>
              </a:xfrm>
              <a:custGeom>
                <a:avLst/>
                <a:gdLst/>
                <a:ahLst/>
                <a:cxnLst>
                  <a:cxn ang="0">
                    <a:pos x="12" y="0"/>
                  </a:cxn>
                  <a:cxn ang="0">
                    <a:pos x="16" y="5"/>
                  </a:cxn>
                  <a:cxn ang="0">
                    <a:pos x="16" y="16"/>
                  </a:cxn>
                  <a:cxn ang="0">
                    <a:pos x="8" y="26"/>
                  </a:cxn>
                  <a:cxn ang="0">
                    <a:pos x="0" y="32"/>
                  </a:cxn>
                </a:cxnLst>
                <a:rect l="0" t="0" r="r" b="b"/>
                <a:pathLst>
                  <a:path w="17" h="33">
                    <a:moveTo>
                      <a:pt x="12" y="0"/>
                    </a:moveTo>
                    <a:lnTo>
                      <a:pt x="16" y="5"/>
                    </a:lnTo>
                    <a:lnTo>
                      <a:pt x="16" y="16"/>
                    </a:lnTo>
                    <a:lnTo>
                      <a:pt x="8" y="26"/>
                    </a:lnTo>
                    <a:lnTo>
                      <a:pt x="0" y="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50" name="Line 114"/>
              <p:cNvSpPr>
                <a:spLocks noChangeShapeType="1"/>
              </p:cNvSpPr>
              <p:nvPr/>
            </p:nvSpPr>
            <p:spPr bwMode="auto">
              <a:xfrm>
                <a:off x="687" y="391"/>
                <a:ext cx="5"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51" name="Line 115"/>
              <p:cNvSpPr>
                <a:spLocks noChangeShapeType="1"/>
              </p:cNvSpPr>
              <p:nvPr/>
            </p:nvSpPr>
            <p:spPr bwMode="auto">
              <a:xfrm>
                <a:off x="591" y="399"/>
                <a:ext cx="6"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52" name="Freeform 116"/>
              <p:cNvSpPr>
                <a:spLocks/>
              </p:cNvSpPr>
              <p:nvPr/>
            </p:nvSpPr>
            <p:spPr bwMode="auto">
              <a:xfrm>
                <a:off x="546" y="303"/>
                <a:ext cx="50" cy="102"/>
              </a:xfrm>
              <a:custGeom>
                <a:avLst/>
                <a:gdLst/>
                <a:ahLst/>
                <a:cxnLst>
                  <a:cxn ang="0">
                    <a:pos x="44" y="0"/>
                  </a:cxn>
                  <a:cxn ang="0">
                    <a:pos x="40" y="11"/>
                  </a:cxn>
                  <a:cxn ang="0">
                    <a:pos x="21" y="31"/>
                  </a:cxn>
                  <a:cxn ang="0">
                    <a:pos x="11" y="47"/>
                  </a:cxn>
                  <a:cxn ang="0">
                    <a:pos x="8" y="56"/>
                  </a:cxn>
                  <a:cxn ang="0">
                    <a:pos x="4" y="76"/>
                  </a:cxn>
                  <a:cxn ang="0">
                    <a:pos x="0" y="97"/>
                  </a:cxn>
                  <a:cxn ang="0">
                    <a:pos x="5" y="101"/>
                  </a:cxn>
                  <a:cxn ang="0">
                    <a:pos x="13" y="53"/>
                  </a:cxn>
                  <a:cxn ang="0">
                    <a:pos x="16" y="48"/>
                  </a:cxn>
                  <a:cxn ang="0">
                    <a:pos x="25" y="37"/>
                  </a:cxn>
                  <a:cxn ang="0">
                    <a:pos x="38" y="22"/>
                  </a:cxn>
                  <a:cxn ang="0">
                    <a:pos x="44" y="16"/>
                  </a:cxn>
                  <a:cxn ang="0">
                    <a:pos x="46" y="11"/>
                  </a:cxn>
                  <a:cxn ang="0">
                    <a:pos x="49" y="0"/>
                  </a:cxn>
                  <a:cxn ang="0">
                    <a:pos x="44" y="0"/>
                  </a:cxn>
                </a:cxnLst>
                <a:rect l="0" t="0" r="r" b="b"/>
                <a:pathLst>
                  <a:path w="50" h="102">
                    <a:moveTo>
                      <a:pt x="44" y="0"/>
                    </a:moveTo>
                    <a:lnTo>
                      <a:pt x="40" y="11"/>
                    </a:lnTo>
                    <a:lnTo>
                      <a:pt x="21" y="31"/>
                    </a:lnTo>
                    <a:lnTo>
                      <a:pt x="11" y="47"/>
                    </a:lnTo>
                    <a:lnTo>
                      <a:pt x="8" y="56"/>
                    </a:lnTo>
                    <a:lnTo>
                      <a:pt x="4" y="76"/>
                    </a:lnTo>
                    <a:lnTo>
                      <a:pt x="0" y="97"/>
                    </a:lnTo>
                    <a:lnTo>
                      <a:pt x="5" y="101"/>
                    </a:lnTo>
                    <a:lnTo>
                      <a:pt x="13" y="53"/>
                    </a:lnTo>
                    <a:lnTo>
                      <a:pt x="16" y="48"/>
                    </a:lnTo>
                    <a:lnTo>
                      <a:pt x="25" y="37"/>
                    </a:lnTo>
                    <a:lnTo>
                      <a:pt x="38" y="22"/>
                    </a:lnTo>
                    <a:lnTo>
                      <a:pt x="44" y="16"/>
                    </a:lnTo>
                    <a:lnTo>
                      <a:pt x="46" y="11"/>
                    </a:lnTo>
                    <a:lnTo>
                      <a:pt x="49" y="0"/>
                    </a:lnTo>
                    <a:lnTo>
                      <a:pt x="44"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0053" name="Freeform 117"/>
              <p:cNvSpPr>
                <a:spLocks/>
              </p:cNvSpPr>
              <p:nvPr/>
            </p:nvSpPr>
            <p:spPr bwMode="auto">
              <a:xfrm>
                <a:off x="520" y="485"/>
                <a:ext cx="17" cy="19"/>
              </a:xfrm>
              <a:custGeom>
                <a:avLst/>
                <a:gdLst/>
                <a:ahLst/>
                <a:cxnLst>
                  <a:cxn ang="0">
                    <a:pos x="0" y="0"/>
                  </a:cxn>
                  <a:cxn ang="0">
                    <a:pos x="8" y="7"/>
                  </a:cxn>
                  <a:cxn ang="0">
                    <a:pos x="16" y="18"/>
                  </a:cxn>
                </a:cxnLst>
                <a:rect l="0" t="0" r="r" b="b"/>
                <a:pathLst>
                  <a:path w="17" h="19">
                    <a:moveTo>
                      <a:pt x="0" y="0"/>
                    </a:moveTo>
                    <a:lnTo>
                      <a:pt x="8" y="7"/>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54" name="Freeform 118"/>
              <p:cNvSpPr>
                <a:spLocks/>
              </p:cNvSpPr>
              <p:nvPr/>
            </p:nvSpPr>
            <p:spPr bwMode="auto">
              <a:xfrm>
                <a:off x="529" y="499"/>
                <a:ext cx="28" cy="17"/>
              </a:xfrm>
              <a:custGeom>
                <a:avLst/>
                <a:gdLst/>
                <a:ahLst/>
                <a:cxnLst>
                  <a:cxn ang="0">
                    <a:pos x="0" y="0"/>
                  </a:cxn>
                  <a:cxn ang="0">
                    <a:pos x="20" y="13"/>
                  </a:cxn>
                  <a:cxn ang="0">
                    <a:pos x="27" y="16"/>
                  </a:cxn>
                </a:cxnLst>
                <a:rect l="0" t="0" r="r" b="b"/>
                <a:pathLst>
                  <a:path w="28" h="17">
                    <a:moveTo>
                      <a:pt x="0" y="0"/>
                    </a:moveTo>
                    <a:lnTo>
                      <a:pt x="20" y="13"/>
                    </a:lnTo>
                    <a:lnTo>
                      <a:pt x="27"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55" name="Freeform 119"/>
              <p:cNvSpPr>
                <a:spLocks/>
              </p:cNvSpPr>
              <p:nvPr/>
            </p:nvSpPr>
            <p:spPr bwMode="auto">
              <a:xfrm>
                <a:off x="580" y="115"/>
                <a:ext cx="21" cy="17"/>
              </a:xfrm>
              <a:custGeom>
                <a:avLst/>
                <a:gdLst/>
                <a:ahLst/>
                <a:cxnLst>
                  <a:cxn ang="0">
                    <a:pos x="0" y="0"/>
                  </a:cxn>
                  <a:cxn ang="0">
                    <a:pos x="13" y="2"/>
                  </a:cxn>
                  <a:cxn ang="0">
                    <a:pos x="20" y="16"/>
                  </a:cxn>
                </a:cxnLst>
                <a:rect l="0" t="0" r="r" b="b"/>
                <a:pathLst>
                  <a:path w="21" h="17">
                    <a:moveTo>
                      <a:pt x="0" y="0"/>
                    </a:moveTo>
                    <a:lnTo>
                      <a:pt x="13" y="2"/>
                    </a:lnTo>
                    <a:lnTo>
                      <a:pt x="2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56" name="Freeform 120"/>
              <p:cNvSpPr>
                <a:spLocks/>
              </p:cNvSpPr>
              <p:nvPr/>
            </p:nvSpPr>
            <p:spPr bwMode="auto">
              <a:xfrm>
                <a:off x="747" y="423"/>
                <a:ext cx="59" cy="90"/>
              </a:xfrm>
              <a:custGeom>
                <a:avLst/>
                <a:gdLst/>
                <a:ahLst/>
                <a:cxnLst>
                  <a:cxn ang="0">
                    <a:pos x="0" y="89"/>
                  </a:cxn>
                  <a:cxn ang="0">
                    <a:pos x="3" y="75"/>
                  </a:cxn>
                  <a:cxn ang="0">
                    <a:pos x="7" y="66"/>
                  </a:cxn>
                  <a:cxn ang="0">
                    <a:pos x="38" y="32"/>
                  </a:cxn>
                  <a:cxn ang="0">
                    <a:pos x="49" y="17"/>
                  </a:cxn>
                  <a:cxn ang="0">
                    <a:pos x="58" y="0"/>
                  </a:cxn>
                </a:cxnLst>
                <a:rect l="0" t="0" r="r" b="b"/>
                <a:pathLst>
                  <a:path w="59" h="90">
                    <a:moveTo>
                      <a:pt x="0" y="89"/>
                    </a:moveTo>
                    <a:lnTo>
                      <a:pt x="3" y="75"/>
                    </a:lnTo>
                    <a:lnTo>
                      <a:pt x="7" y="66"/>
                    </a:lnTo>
                    <a:lnTo>
                      <a:pt x="38" y="32"/>
                    </a:lnTo>
                    <a:lnTo>
                      <a:pt x="49" y="17"/>
                    </a:lnTo>
                    <a:lnTo>
                      <a:pt x="5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57" name="Freeform 121"/>
              <p:cNvSpPr>
                <a:spLocks/>
              </p:cNvSpPr>
              <p:nvPr/>
            </p:nvSpPr>
            <p:spPr bwMode="auto">
              <a:xfrm>
                <a:off x="554" y="505"/>
                <a:ext cx="17" cy="17"/>
              </a:xfrm>
              <a:custGeom>
                <a:avLst/>
                <a:gdLst/>
                <a:ahLst/>
                <a:cxnLst>
                  <a:cxn ang="0">
                    <a:pos x="16" y="8"/>
                  </a:cxn>
                  <a:cxn ang="0">
                    <a:pos x="12" y="1"/>
                  </a:cxn>
                  <a:cxn ang="0">
                    <a:pos x="8" y="0"/>
                  </a:cxn>
                  <a:cxn ang="0">
                    <a:pos x="1" y="1"/>
                  </a:cxn>
                  <a:cxn ang="0">
                    <a:pos x="0" y="8"/>
                  </a:cxn>
                  <a:cxn ang="0">
                    <a:pos x="1" y="12"/>
                  </a:cxn>
                  <a:cxn ang="0">
                    <a:pos x="8" y="16"/>
                  </a:cxn>
                  <a:cxn ang="0">
                    <a:pos x="12" y="12"/>
                  </a:cxn>
                  <a:cxn ang="0">
                    <a:pos x="16" y="8"/>
                  </a:cxn>
                </a:cxnLst>
                <a:rect l="0" t="0" r="r" b="b"/>
                <a:pathLst>
                  <a:path w="17" h="17">
                    <a:moveTo>
                      <a:pt x="16" y="8"/>
                    </a:moveTo>
                    <a:lnTo>
                      <a:pt x="12" y="1"/>
                    </a:lnTo>
                    <a:lnTo>
                      <a:pt x="8" y="0"/>
                    </a:lnTo>
                    <a:lnTo>
                      <a:pt x="1" y="1"/>
                    </a:lnTo>
                    <a:lnTo>
                      <a:pt x="0" y="8"/>
                    </a:lnTo>
                    <a:lnTo>
                      <a:pt x="1" y="12"/>
                    </a:lnTo>
                    <a:lnTo>
                      <a:pt x="8" y="16"/>
                    </a:lnTo>
                    <a:lnTo>
                      <a:pt x="12" y="12"/>
                    </a:lnTo>
                    <a:lnTo>
                      <a:pt x="16" y="8"/>
                    </a:lnTo>
                  </a:path>
                </a:pathLst>
              </a:custGeom>
              <a:solidFill>
                <a:srgbClr val="000054"/>
              </a:solidFill>
              <a:ln w="9525" cap="rnd">
                <a:noFill/>
                <a:round/>
                <a:headEnd/>
                <a:tailEnd/>
              </a:ln>
              <a:effectLst/>
            </p:spPr>
            <p:txBody>
              <a:bodyPr/>
              <a:lstStyle/>
              <a:p>
                <a:endParaRPr lang="en-US"/>
              </a:p>
            </p:txBody>
          </p:sp>
          <p:sp>
            <p:nvSpPr>
              <p:cNvPr id="40058" name="Freeform 122"/>
              <p:cNvSpPr>
                <a:spLocks/>
              </p:cNvSpPr>
              <p:nvPr/>
            </p:nvSpPr>
            <p:spPr bwMode="auto">
              <a:xfrm>
                <a:off x="499" y="136"/>
                <a:ext cx="17" cy="21"/>
              </a:xfrm>
              <a:custGeom>
                <a:avLst/>
                <a:gdLst/>
                <a:ahLst/>
                <a:cxnLst>
                  <a:cxn ang="0">
                    <a:pos x="0" y="0"/>
                  </a:cxn>
                  <a:cxn ang="0">
                    <a:pos x="0" y="11"/>
                  </a:cxn>
                  <a:cxn ang="0">
                    <a:pos x="16" y="20"/>
                  </a:cxn>
                </a:cxnLst>
                <a:rect l="0" t="0" r="r" b="b"/>
                <a:pathLst>
                  <a:path w="17" h="21">
                    <a:moveTo>
                      <a:pt x="0" y="0"/>
                    </a:moveTo>
                    <a:lnTo>
                      <a:pt x="0" y="11"/>
                    </a:lnTo>
                    <a:lnTo>
                      <a:pt x="16"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0059" name="Line 123"/>
              <p:cNvSpPr>
                <a:spLocks noChangeShapeType="1"/>
              </p:cNvSpPr>
              <p:nvPr/>
            </p:nvSpPr>
            <p:spPr bwMode="auto">
              <a:xfrm>
                <a:off x="512" y="145"/>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0060" name="Freeform 124"/>
              <p:cNvSpPr>
                <a:spLocks/>
              </p:cNvSpPr>
              <p:nvPr/>
            </p:nvSpPr>
            <p:spPr bwMode="auto">
              <a:xfrm>
                <a:off x="314" y="268"/>
                <a:ext cx="17" cy="17"/>
              </a:xfrm>
              <a:custGeom>
                <a:avLst/>
                <a:gdLst/>
                <a:ahLst/>
                <a:cxnLst>
                  <a:cxn ang="0">
                    <a:pos x="0" y="13"/>
                  </a:cxn>
                  <a:cxn ang="0">
                    <a:pos x="8" y="6"/>
                  </a:cxn>
                  <a:cxn ang="0">
                    <a:pos x="16" y="0"/>
                  </a:cxn>
                  <a:cxn ang="0">
                    <a:pos x="12" y="10"/>
                  </a:cxn>
                  <a:cxn ang="0">
                    <a:pos x="0" y="16"/>
                  </a:cxn>
                  <a:cxn ang="0">
                    <a:pos x="0" y="13"/>
                  </a:cxn>
                </a:cxnLst>
                <a:rect l="0" t="0" r="r" b="b"/>
                <a:pathLst>
                  <a:path w="17" h="17">
                    <a:moveTo>
                      <a:pt x="0" y="13"/>
                    </a:moveTo>
                    <a:lnTo>
                      <a:pt x="8" y="6"/>
                    </a:lnTo>
                    <a:lnTo>
                      <a:pt x="16" y="0"/>
                    </a:lnTo>
                    <a:lnTo>
                      <a:pt x="12" y="10"/>
                    </a:lnTo>
                    <a:lnTo>
                      <a:pt x="0" y="16"/>
                    </a:lnTo>
                    <a:lnTo>
                      <a:pt x="0" y="1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0061" name="Freeform 125"/>
              <p:cNvSpPr>
                <a:spLocks/>
              </p:cNvSpPr>
              <p:nvPr/>
            </p:nvSpPr>
            <p:spPr bwMode="auto">
              <a:xfrm>
                <a:off x="604" y="139"/>
                <a:ext cx="17" cy="17"/>
              </a:xfrm>
              <a:custGeom>
                <a:avLst/>
                <a:gdLst/>
                <a:ahLst/>
                <a:cxnLst>
                  <a:cxn ang="0">
                    <a:pos x="8" y="0"/>
                  </a:cxn>
                  <a:cxn ang="0">
                    <a:pos x="12" y="1"/>
                  </a:cxn>
                  <a:cxn ang="0">
                    <a:pos x="10" y="10"/>
                  </a:cxn>
                  <a:cxn ang="0">
                    <a:pos x="7" y="14"/>
                  </a:cxn>
                  <a:cxn ang="0">
                    <a:pos x="0" y="16"/>
                  </a:cxn>
                  <a:cxn ang="0">
                    <a:pos x="10" y="16"/>
                  </a:cxn>
                  <a:cxn ang="0">
                    <a:pos x="14" y="10"/>
                  </a:cxn>
                  <a:cxn ang="0">
                    <a:pos x="16" y="1"/>
                  </a:cxn>
                  <a:cxn ang="0">
                    <a:pos x="12" y="0"/>
                  </a:cxn>
                  <a:cxn ang="0">
                    <a:pos x="8" y="0"/>
                  </a:cxn>
                </a:cxnLst>
                <a:rect l="0" t="0" r="r" b="b"/>
                <a:pathLst>
                  <a:path w="17" h="17">
                    <a:moveTo>
                      <a:pt x="8" y="0"/>
                    </a:moveTo>
                    <a:lnTo>
                      <a:pt x="12" y="1"/>
                    </a:lnTo>
                    <a:lnTo>
                      <a:pt x="10" y="10"/>
                    </a:lnTo>
                    <a:lnTo>
                      <a:pt x="7" y="14"/>
                    </a:lnTo>
                    <a:lnTo>
                      <a:pt x="0" y="16"/>
                    </a:lnTo>
                    <a:lnTo>
                      <a:pt x="10" y="16"/>
                    </a:lnTo>
                    <a:lnTo>
                      <a:pt x="14" y="10"/>
                    </a:lnTo>
                    <a:lnTo>
                      <a:pt x="16" y="1"/>
                    </a:lnTo>
                    <a:lnTo>
                      <a:pt x="12" y="0"/>
                    </a:lnTo>
                    <a:lnTo>
                      <a:pt x="8"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0062" name="Rectangle 126"/>
              <p:cNvSpPr>
                <a:spLocks noChangeArrowheads="1"/>
              </p:cNvSpPr>
              <p:nvPr/>
            </p:nvSpPr>
            <p:spPr bwMode="auto">
              <a:xfrm>
                <a:off x="187" y="639"/>
                <a:ext cx="224"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Paul A. Rossi</a:t>
                </a:r>
              </a:p>
            </p:txBody>
          </p:sp>
          <p:sp>
            <p:nvSpPr>
              <p:cNvPr id="40063" name="Freeform 127"/>
              <p:cNvSpPr>
                <a:spLocks/>
              </p:cNvSpPr>
              <p:nvPr/>
            </p:nvSpPr>
            <p:spPr bwMode="auto">
              <a:xfrm>
                <a:off x="186" y="648"/>
                <a:ext cx="18" cy="17"/>
              </a:xfrm>
              <a:custGeom>
                <a:avLst/>
                <a:gdLst/>
                <a:ahLst/>
                <a:cxnLst>
                  <a:cxn ang="0">
                    <a:pos x="17" y="8"/>
                  </a:cxn>
                  <a:cxn ang="0">
                    <a:pos x="17" y="7"/>
                  </a:cxn>
                  <a:cxn ang="0">
                    <a:pos x="17" y="6"/>
                  </a:cxn>
                  <a:cxn ang="0">
                    <a:pos x="17" y="5"/>
                  </a:cxn>
                  <a:cxn ang="0">
                    <a:pos x="17" y="4"/>
                  </a:cxn>
                  <a:cxn ang="0">
                    <a:pos x="16" y="4"/>
                  </a:cxn>
                  <a:cxn ang="0">
                    <a:pos x="15" y="3"/>
                  </a:cxn>
                  <a:cxn ang="0">
                    <a:pos x="14" y="3"/>
                  </a:cxn>
                  <a:cxn ang="0">
                    <a:pos x="14" y="2"/>
                  </a:cxn>
                  <a:cxn ang="0">
                    <a:pos x="13" y="2"/>
                  </a:cxn>
                  <a:cxn ang="0">
                    <a:pos x="13" y="1"/>
                  </a:cxn>
                  <a:cxn ang="0">
                    <a:pos x="12" y="0"/>
                  </a:cxn>
                  <a:cxn ang="0">
                    <a:pos x="11" y="0"/>
                  </a:cxn>
                  <a:cxn ang="0">
                    <a:pos x="10" y="0"/>
                  </a:cxn>
                  <a:cxn ang="0">
                    <a:pos x="9" y="0"/>
                  </a:cxn>
                  <a:cxn ang="0">
                    <a:pos x="8" y="0"/>
                  </a:cxn>
                  <a:cxn ang="0">
                    <a:pos x="6" y="0"/>
                  </a:cxn>
                  <a:cxn ang="0">
                    <a:pos x="5" y="0"/>
                  </a:cxn>
                  <a:cxn ang="0">
                    <a:pos x="4" y="1"/>
                  </a:cxn>
                  <a:cxn ang="0">
                    <a:pos x="3" y="1"/>
                  </a:cxn>
                  <a:cxn ang="0">
                    <a:pos x="3" y="2"/>
                  </a:cxn>
                  <a:cxn ang="0">
                    <a:pos x="2" y="3"/>
                  </a:cxn>
                  <a:cxn ang="0">
                    <a:pos x="1" y="3"/>
                  </a:cxn>
                  <a:cxn ang="0">
                    <a:pos x="1" y="4"/>
                  </a:cxn>
                  <a:cxn ang="0">
                    <a:pos x="0" y="4"/>
                  </a:cxn>
                  <a:cxn ang="0">
                    <a:pos x="0" y="5"/>
                  </a:cxn>
                  <a:cxn ang="0">
                    <a:pos x="0" y="6"/>
                  </a:cxn>
                  <a:cxn ang="0">
                    <a:pos x="0" y="7"/>
                  </a:cxn>
                  <a:cxn ang="0">
                    <a:pos x="0" y="8"/>
                  </a:cxn>
                  <a:cxn ang="0">
                    <a:pos x="0" y="9"/>
                  </a:cxn>
                  <a:cxn ang="0">
                    <a:pos x="0" y="10"/>
                  </a:cxn>
                  <a:cxn ang="0">
                    <a:pos x="1" y="11"/>
                  </a:cxn>
                  <a:cxn ang="0">
                    <a:pos x="1" y="12"/>
                  </a:cxn>
                  <a:cxn ang="0">
                    <a:pos x="2" y="12"/>
                  </a:cxn>
                  <a:cxn ang="0">
                    <a:pos x="3" y="13"/>
                  </a:cxn>
                  <a:cxn ang="0">
                    <a:pos x="4" y="13"/>
                  </a:cxn>
                  <a:cxn ang="0">
                    <a:pos x="5" y="14"/>
                  </a:cxn>
                  <a:cxn ang="0">
                    <a:pos x="5" y="16"/>
                  </a:cxn>
                  <a:cxn ang="0">
                    <a:pos x="6" y="16"/>
                  </a:cxn>
                  <a:cxn ang="0">
                    <a:pos x="8" y="16"/>
                  </a:cxn>
                  <a:cxn ang="0">
                    <a:pos x="9" y="16"/>
                  </a:cxn>
                  <a:cxn ang="0">
                    <a:pos x="10" y="16"/>
                  </a:cxn>
                  <a:cxn ang="0">
                    <a:pos x="11" y="16"/>
                  </a:cxn>
                  <a:cxn ang="0">
                    <a:pos x="12" y="16"/>
                  </a:cxn>
                  <a:cxn ang="0">
                    <a:pos x="12" y="14"/>
                  </a:cxn>
                  <a:cxn ang="0">
                    <a:pos x="13" y="13"/>
                  </a:cxn>
                  <a:cxn ang="0">
                    <a:pos x="14" y="13"/>
                  </a:cxn>
                  <a:cxn ang="0">
                    <a:pos x="14" y="12"/>
                  </a:cxn>
                  <a:cxn ang="0">
                    <a:pos x="15" y="12"/>
                  </a:cxn>
                  <a:cxn ang="0">
                    <a:pos x="16" y="12"/>
                  </a:cxn>
                  <a:cxn ang="0">
                    <a:pos x="16" y="11"/>
                  </a:cxn>
                  <a:cxn ang="0">
                    <a:pos x="17" y="10"/>
                  </a:cxn>
                  <a:cxn ang="0">
                    <a:pos x="17" y="9"/>
                  </a:cxn>
                  <a:cxn ang="0">
                    <a:pos x="17" y="8"/>
                  </a:cxn>
                </a:cxnLst>
                <a:rect l="0" t="0" r="r" b="b"/>
                <a:pathLst>
                  <a:path w="18" h="17">
                    <a:moveTo>
                      <a:pt x="17" y="8"/>
                    </a:moveTo>
                    <a:lnTo>
                      <a:pt x="17" y="7"/>
                    </a:lnTo>
                    <a:lnTo>
                      <a:pt x="17" y="6"/>
                    </a:lnTo>
                    <a:lnTo>
                      <a:pt x="17" y="5"/>
                    </a:lnTo>
                    <a:lnTo>
                      <a:pt x="17" y="4"/>
                    </a:lnTo>
                    <a:lnTo>
                      <a:pt x="16" y="4"/>
                    </a:lnTo>
                    <a:lnTo>
                      <a:pt x="15" y="3"/>
                    </a:lnTo>
                    <a:lnTo>
                      <a:pt x="14" y="3"/>
                    </a:lnTo>
                    <a:lnTo>
                      <a:pt x="14" y="2"/>
                    </a:lnTo>
                    <a:lnTo>
                      <a:pt x="13" y="2"/>
                    </a:lnTo>
                    <a:lnTo>
                      <a:pt x="13" y="1"/>
                    </a:lnTo>
                    <a:lnTo>
                      <a:pt x="12" y="0"/>
                    </a:lnTo>
                    <a:lnTo>
                      <a:pt x="11" y="0"/>
                    </a:lnTo>
                    <a:lnTo>
                      <a:pt x="10" y="0"/>
                    </a:lnTo>
                    <a:lnTo>
                      <a:pt x="9" y="0"/>
                    </a:lnTo>
                    <a:lnTo>
                      <a:pt x="8" y="0"/>
                    </a:lnTo>
                    <a:lnTo>
                      <a:pt x="6" y="0"/>
                    </a:lnTo>
                    <a:lnTo>
                      <a:pt x="5" y="0"/>
                    </a:lnTo>
                    <a:lnTo>
                      <a:pt x="4" y="1"/>
                    </a:lnTo>
                    <a:lnTo>
                      <a:pt x="3" y="1"/>
                    </a:lnTo>
                    <a:lnTo>
                      <a:pt x="3" y="2"/>
                    </a:lnTo>
                    <a:lnTo>
                      <a:pt x="2" y="3"/>
                    </a:lnTo>
                    <a:lnTo>
                      <a:pt x="1" y="3"/>
                    </a:lnTo>
                    <a:lnTo>
                      <a:pt x="1" y="4"/>
                    </a:lnTo>
                    <a:lnTo>
                      <a:pt x="0" y="4"/>
                    </a:lnTo>
                    <a:lnTo>
                      <a:pt x="0" y="5"/>
                    </a:lnTo>
                    <a:lnTo>
                      <a:pt x="0" y="6"/>
                    </a:lnTo>
                    <a:lnTo>
                      <a:pt x="0" y="7"/>
                    </a:lnTo>
                    <a:lnTo>
                      <a:pt x="0" y="8"/>
                    </a:lnTo>
                    <a:lnTo>
                      <a:pt x="0" y="9"/>
                    </a:lnTo>
                    <a:lnTo>
                      <a:pt x="0" y="10"/>
                    </a:lnTo>
                    <a:lnTo>
                      <a:pt x="1" y="11"/>
                    </a:lnTo>
                    <a:lnTo>
                      <a:pt x="1" y="12"/>
                    </a:lnTo>
                    <a:lnTo>
                      <a:pt x="2" y="12"/>
                    </a:lnTo>
                    <a:lnTo>
                      <a:pt x="3" y="13"/>
                    </a:lnTo>
                    <a:lnTo>
                      <a:pt x="4" y="13"/>
                    </a:lnTo>
                    <a:lnTo>
                      <a:pt x="5" y="14"/>
                    </a:lnTo>
                    <a:lnTo>
                      <a:pt x="5" y="16"/>
                    </a:lnTo>
                    <a:lnTo>
                      <a:pt x="6" y="16"/>
                    </a:lnTo>
                    <a:lnTo>
                      <a:pt x="8" y="16"/>
                    </a:lnTo>
                    <a:lnTo>
                      <a:pt x="9" y="16"/>
                    </a:lnTo>
                    <a:lnTo>
                      <a:pt x="10" y="16"/>
                    </a:lnTo>
                    <a:lnTo>
                      <a:pt x="11" y="16"/>
                    </a:lnTo>
                    <a:lnTo>
                      <a:pt x="12" y="16"/>
                    </a:lnTo>
                    <a:lnTo>
                      <a:pt x="12" y="14"/>
                    </a:lnTo>
                    <a:lnTo>
                      <a:pt x="13" y="13"/>
                    </a:lnTo>
                    <a:lnTo>
                      <a:pt x="14" y="13"/>
                    </a:lnTo>
                    <a:lnTo>
                      <a:pt x="14" y="12"/>
                    </a:lnTo>
                    <a:lnTo>
                      <a:pt x="15" y="12"/>
                    </a:lnTo>
                    <a:lnTo>
                      <a:pt x="16" y="12"/>
                    </a:lnTo>
                    <a:lnTo>
                      <a:pt x="16" y="11"/>
                    </a:lnTo>
                    <a:lnTo>
                      <a:pt x="17" y="10"/>
                    </a:lnTo>
                    <a:lnTo>
                      <a:pt x="17" y="9"/>
                    </a:lnTo>
                    <a:lnTo>
                      <a:pt x="17" y="8"/>
                    </a:lnTo>
                  </a:path>
                </a:pathLst>
              </a:custGeom>
              <a:noFill/>
              <a:ln w="12700" cap="rnd" cmpd="sng">
                <a:solidFill>
                  <a:srgbClr val="000000"/>
                </a:solidFill>
                <a:prstDash val="solid"/>
                <a:round/>
                <a:headEnd/>
                <a:tailEnd/>
              </a:ln>
              <a:effectLst/>
            </p:spPr>
            <p:txBody>
              <a:bodyPr/>
              <a:lstStyle/>
              <a:p>
                <a:endParaRPr lang="en-US"/>
              </a:p>
            </p:txBody>
          </p:sp>
          <p:sp>
            <p:nvSpPr>
              <p:cNvPr id="40064" name="Rectangle 128"/>
              <p:cNvSpPr>
                <a:spLocks noChangeArrowheads="1"/>
              </p:cNvSpPr>
              <p:nvPr/>
            </p:nvSpPr>
            <p:spPr bwMode="auto">
              <a:xfrm>
                <a:off x="168" y="640"/>
                <a:ext cx="9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C</a:t>
                </a:r>
              </a:p>
            </p:txBody>
          </p:sp>
        </p:grpSp>
      </p:grpSp>
      <p:sp>
        <p:nvSpPr>
          <p:cNvPr id="40065" name="Rectangle 129"/>
          <p:cNvSpPr>
            <a:spLocks noChangeArrowheads="1"/>
          </p:cNvSpPr>
          <p:nvPr/>
        </p:nvSpPr>
        <p:spPr bwMode="auto">
          <a:xfrm>
            <a:off x="1752600" y="457200"/>
            <a:ext cx="5867400" cy="990600"/>
          </a:xfrm>
          <a:prstGeom prst="rect">
            <a:avLst/>
          </a:prstGeom>
          <a:solidFill>
            <a:srgbClr val="FFFF00"/>
          </a:solidFill>
          <a:ln w="9525">
            <a:solidFill>
              <a:schemeClr val="tx1"/>
            </a:solidFill>
            <a:miter lim="800000"/>
            <a:headEnd/>
            <a:tailEnd/>
          </a:ln>
          <a:effectLst/>
        </p:spPr>
        <p:txBody>
          <a:bodyPr wrap="none" anchor="ctr"/>
          <a:lstStyle/>
          <a:p>
            <a:pPr algn="ctr"/>
            <a:r>
              <a:rPr lang="en-US" sz="2000">
                <a:solidFill>
                  <a:schemeClr val="tx1"/>
                </a:solidFill>
                <a:latin typeface="Arial" charset="0"/>
              </a:rPr>
              <a:t>GARRISON MANAGEMENT SYSTEM </a:t>
            </a:r>
            <a:endParaRPr lang="en-US" sz="2400">
              <a:solidFill>
                <a:schemeClr val="tx1"/>
              </a:solidFill>
              <a:latin typeface="Arial" charset="0"/>
            </a:endParaRPr>
          </a:p>
          <a:p>
            <a:pPr algn="ctr"/>
            <a:r>
              <a:rPr lang="en-US" sz="1000">
                <a:solidFill>
                  <a:schemeClr val="tx1"/>
                </a:solidFill>
                <a:effectLst>
                  <a:outerShdw blurRad="38100" dist="38100" dir="2700000" algn="tl">
                    <a:srgbClr val="FFFFFF"/>
                  </a:outerShdw>
                </a:effectLst>
                <a:latin typeface="Arial" charset="0"/>
              </a:rPr>
              <a:t/>
            </a:r>
            <a:br>
              <a:rPr lang="en-US" sz="1000">
                <a:solidFill>
                  <a:schemeClr val="tx1"/>
                </a:solidFill>
                <a:effectLst>
                  <a:outerShdw blurRad="38100" dist="38100" dir="2700000" algn="tl">
                    <a:srgbClr val="FFFFFF"/>
                  </a:outerShdw>
                </a:effectLst>
                <a:latin typeface="Arial" charset="0"/>
              </a:rPr>
            </a:br>
            <a:endParaRPr lang="en-US" sz="1000">
              <a:solidFill>
                <a:schemeClr val="tx1"/>
              </a:solidFill>
              <a:effectLst>
                <a:outerShdw blurRad="38100" dist="38100" dir="2700000" algn="tl">
                  <a:srgbClr val="FFFFFF"/>
                </a:outerShdw>
              </a:effectLst>
            </a:endParaRPr>
          </a:p>
          <a:p>
            <a:pPr algn="ctr"/>
            <a:endParaRPr lang="en-US" sz="1000">
              <a:solidFill>
                <a:schemeClr val="tx1"/>
              </a:solidFill>
            </a:endParaRPr>
          </a:p>
        </p:txBody>
      </p:sp>
      <p:pic>
        <p:nvPicPr>
          <p:cNvPr id="40066" name="Picture 130" descr="INSTALLATION MANAGEMENT ACTIVITY-DUI-COLOR"/>
          <p:cNvPicPr preferRelativeResize="0">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772400" y="0"/>
            <a:ext cx="1022350" cy="966788"/>
          </a:xfrm>
          <a:prstGeom prst="rect">
            <a:avLst/>
          </a:prstGeom>
          <a:noFill/>
        </p:spPr>
      </p:pic>
      <p:graphicFrame>
        <p:nvGraphicFramePr>
          <p:cNvPr id="48128" name="Object 0"/>
          <p:cNvGraphicFramePr>
            <a:graphicFrameLocks noChangeAspect="1"/>
          </p:cNvGraphicFramePr>
          <p:nvPr/>
        </p:nvGraphicFramePr>
        <p:xfrm>
          <a:off x="685800" y="1700213"/>
          <a:ext cx="7391400" cy="4532312"/>
        </p:xfrm>
        <a:graphic>
          <a:graphicData uri="http://schemas.openxmlformats.org/presentationml/2006/ole">
            <p:oleObj spid="_x0000_s48139" name="Chart" r:id="rId5" imgW="8524800" imgH="5227200" progId="Excel.Sheet.8">
              <p:embed/>
            </p:oleObj>
          </a:graphicData>
        </a:graphic>
      </p:graphicFrame>
      <p:sp>
        <p:nvSpPr>
          <p:cNvPr id="40071" name="Text Box 135"/>
          <p:cNvSpPr txBox="1">
            <a:spLocks noChangeArrowheads="1"/>
          </p:cNvSpPr>
          <p:nvPr/>
        </p:nvSpPr>
        <p:spPr bwMode="auto">
          <a:xfrm>
            <a:off x="7543800" y="1219200"/>
            <a:ext cx="1295400" cy="579438"/>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effectLst>
                  <a:outerShdw blurRad="38100" dist="38100" dir="2700000" algn="tl">
                    <a:srgbClr val="000000">
                      <a:alpha val="43137"/>
                    </a:srgbClr>
                  </a:outerShdw>
                </a:effectLst>
                <a:latin typeface="Calibri" pitchFamily="34" charset="0"/>
                <a:cs typeface="Calibri" pitchFamily="34" charset="0"/>
              </a:rPr>
              <a:t>FY03</a:t>
            </a:r>
          </a:p>
        </p:txBody>
      </p:sp>
      <p:sp>
        <p:nvSpPr>
          <p:cNvPr id="40072" name="Line 136"/>
          <p:cNvSpPr>
            <a:spLocks noChangeShapeType="1"/>
          </p:cNvSpPr>
          <p:nvPr/>
        </p:nvSpPr>
        <p:spPr bwMode="auto">
          <a:xfrm flipH="1">
            <a:off x="5334000" y="1524000"/>
            <a:ext cx="2209800" cy="2438400"/>
          </a:xfrm>
          <a:prstGeom prst="line">
            <a:avLst/>
          </a:prstGeom>
          <a:noFill/>
          <a:ln w="38100">
            <a:solidFill>
              <a:srgbClr val="FFC000"/>
            </a:solidFill>
            <a:round/>
            <a:headEnd/>
            <a:tailEnd type="triangle" w="med" len="med"/>
          </a:ln>
          <a:effectLst>
            <a:outerShdw blurRad="50800" dist="38100" dir="2700000" algn="tl" rotWithShape="0">
              <a:prstClr val="black">
                <a:alpha val="40000"/>
              </a:prstClr>
            </a:outerShdw>
          </a:effectLst>
        </p:spPr>
        <p:txBody>
          <a:bodyPr/>
          <a:lstStyle/>
          <a:p>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
          <p:cNvGrpSpPr>
            <a:grpSpLocks/>
          </p:cNvGrpSpPr>
          <p:nvPr/>
        </p:nvGrpSpPr>
        <p:grpSpPr bwMode="auto">
          <a:xfrm>
            <a:off x="228600" y="152400"/>
            <a:ext cx="8434388" cy="6453188"/>
            <a:chOff x="144" y="96"/>
            <a:chExt cx="5313" cy="4065"/>
          </a:xfrm>
        </p:grpSpPr>
        <p:sp>
          <p:nvSpPr>
            <p:cNvPr id="41987" name="AutoShape 3"/>
            <p:cNvSpPr>
              <a:spLocks noChangeArrowheads="1"/>
            </p:cNvSpPr>
            <p:nvPr/>
          </p:nvSpPr>
          <p:spPr bwMode="auto">
            <a:xfrm>
              <a:off x="255" y="207"/>
              <a:ext cx="5202" cy="3954"/>
            </a:xfrm>
            <a:prstGeom prst="roundRect">
              <a:avLst>
                <a:gd name="adj" fmla="val 12477"/>
              </a:avLst>
            </a:prstGeom>
            <a:noFill/>
            <a:ln w="25400">
              <a:solidFill>
                <a:schemeClr val="tx1"/>
              </a:solidFill>
              <a:round/>
              <a:headEnd/>
              <a:tailEnd/>
            </a:ln>
            <a:effectLst/>
          </p:spPr>
          <p:txBody>
            <a:bodyPr wrap="none" anchor="ctr"/>
            <a:lstStyle/>
            <a:p>
              <a:endParaRPr lang="en-US"/>
            </a:p>
          </p:txBody>
        </p:sp>
        <p:grpSp>
          <p:nvGrpSpPr>
            <p:cNvPr id="41988" name="Group 4"/>
            <p:cNvGrpSpPr>
              <a:grpSpLocks/>
            </p:cNvGrpSpPr>
            <p:nvPr/>
          </p:nvGrpSpPr>
          <p:grpSpPr bwMode="auto">
            <a:xfrm>
              <a:off x="144" y="96"/>
              <a:ext cx="720" cy="613"/>
              <a:chOff x="144" y="96"/>
              <a:chExt cx="720" cy="613"/>
            </a:xfrm>
          </p:grpSpPr>
          <p:sp>
            <p:nvSpPr>
              <p:cNvPr id="41989" name="Freeform 5"/>
              <p:cNvSpPr>
                <a:spLocks/>
              </p:cNvSpPr>
              <p:nvPr/>
            </p:nvSpPr>
            <p:spPr bwMode="auto">
              <a:xfrm>
                <a:off x="144" y="217"/>
                <a:ext cx="283" cy="414"/>
              </a:xfrm>
              <a:custGeom>
                <a:avLst/>
                <a:gdLst/>
                <a:ahLst/>
                <a:cxnLst>
                  <a:cxn ang="0">
                    <a:pos x="67" y="153"/>
                  </a:cxn>
                  <a:cxn ang="0">
                    <a:pos x="50" y="153"/>
                  </a:cxn>
                  <a:cxn ang="0">
                    <a:pos x="30" y="141"/>
                  </a:cxn>
                  <a:cxn ang="0">
                    <a:pos x="18" y="78"/>
                  </a:cxn>
                  <a:cxn ang="0">
                    <a:pos x="0" y="76"/>
                  </a:cxn>
                  <a:cxn ang="0">
                    <a:pos x="3" y="37"/>
                  </a:cxn>
                  <a:cxn ang="0">
                    <a:pos x="20" y="21"/>
                  </a:cxn>
                  <a:cxn ang="0">
                    <a:pos x="24" y="0"/>
                  </a:cxn>
                  <a:cxn ang="0">
                    <a:pos x="37" y="0"/>
                  </a:cxn>
                  <a:cxn ang="0">
                    <a:pos x="39" y="16"/>
                  </a:cxn>
                  <a:cxn ang="0">
                    <a:pos x="102" y="4"/>
                  </a:cxn>
                  <a:cxn ang="0">
                    <a:pos x="162" y="18"/>
                  </a:cxn>
                  <a:cxn ang="0">
                    <a:pos x="216" y="64"/>
                  </a:cxn>
                  <a:cxn ang="0">
                    <a:pos x="258" y="113"/>
                  </a:cxn>
                  <a:cxn ang="0">
                    <a:pos x="269" y="181"/>
                  </a:cxn>
                  <a:cxn ang="0">
                    <a:pos x="282" y="218"/>
                  </a:cxn>
                  <a:cxn ang="0">
                    <a:pos x="254" y="246"/>
                  </a:cxn>
                  <a:cxn ang="0">
                    <a:pos x="256" y="333"/>
                  </a:cxn>
                  <a:cxn ang="0">
                    <a:pos x="249" y="388"/>
                  </a:cxn>
                  <a:cxn ang="0">
                    <a:pos x="233" y="404"/>
                  </a:cxn>
                  <a:cxn ang="0">
                    <a:pos x="206" y="413"/>
                  </a:cxn>
                  <a:cxn ang="0">
                    <a:pos x="224" y="388"/>
                  </a:cxn>
                  <a:cxn ang="0">
                    <a:pos x="230" y="316"/>
                  </a:cxn>
                  <a:cxn ang="0">
                    <a:pos x="164" y="252"/>
                  </a:cxn>
                  <a:cxn ang="0">
                    <a:pos x="104" y="286"/>
                  </a:cxn>
                  <a:cxn ang="0">
                    <a:pos x="89" y="344"/>
                  </a:cxn>
                  <a:cxn ang="0">
                    <a:pos x="83" y="362"/>
                  </a:cxn>
                  <a:cxn ang="0">
                    <a:pos x="70" y="361"/>
                  </a:cxn>
                  <a:cxn ang="0">
                    <a:pos x="76" y="318"/>
                  </a:cxn>
                  <a:cxn ang="0">
                    <a:pos x="83" y="279"/>
                  </a:cxn>
                  <a:cxn ang="0">
                    <a:pos x="92" y="254"/>
                  </a:cxn>
                  <a:cxn ang="0">
                    <a:pos x="145" y="222"/>
                  </a:cxn>
                  <a:cxn ang="0">
                    <a:pos x="145" y="187"/>
                  </a:cxn>
                  <a:cxn ang="0">
                    <a:pos x="142" y="156"/>
                  </a:cxn>
                  <a:cxn ang="0">
                    <a:pos x="109" y="95"/>
                  </a:cxn>
                  <a:cxn ang="0">
                    <a:pos x="84" y="92"/>
                  </a:cxn>
                  <a:cxn ang="0">
                    <a:pos x="78" y="120"/>
                  </a:cxn>
                  <a:cxn ang="0">
                    <a:pos x="89" y="138"/>
                  </a:cxn>
                  <a:cxn ang="0">
                    <a:pos x="76" y="156"/>
                  </a:cxn>
                  <a:cxn ang="0">
                    <a:pos x="67" y="132"/>
                  </a:cxn>
                </a:cxnLst>
                <a:rect l="0" t="0" r="r" b="b"/>
                <a:pathLst>
                  <a:path w="283" h="414">
                    <a:moveTo>
                      <a:pt x="67" y="132"/>
                    </a:moveTo>
                    <a:lnTo>
                      <a:pt x="67" y="153"/>
                    </a:lnTo>
                    <a:lnTo>
                      <a:pt x="61" y="159"/>
                    </a:lnTo>
                    <a:lnTo>
                      <a:pt x="50" y="153"/>
                    </a:lnTo>
                    <a:lnTo>
                      <a:pt x="35" y="148"/>
                    </a:lnTo>
                    <a:lnTo>
                      <a:pt x="30" y="141"/>
                    </a:lnTo>
                    <a:lnTo>
                      <a:pt x="23" y="117"/>
                    </a:lnTo>
                    <a:lnTo>
                      <a:pt x="18" y="78"/>
                    </a:lnTo>
                    <a:lnTo>
                      <a:pt x="14" y="55"/>
                    </a:lnTo>
                    <a:lnTo>
                      <a:pt x="0" y="76"/>
                    </a:lnTo>
                    <a:lnTo>
                      <a:pt x="5" y="48"/>
                    </a:lnTo>
                    <a:lnTo>
                      <a:pt x="3" y="37"/>
                    </a:lnTo>
                    <a:lnTo>
                      <a:pt x="14" y="25"/>
                    </a:lnTo>
                    <a:lnTo>
                      <a:pt x="20" y="21"/>
                    </a:lnTo>
                    <a:lnTo>
                      <a:pt x="24" y="9"/>
                    </a:lnTo>
                    <a:lnTo>
                      <a:pt x="24" y="0"/>
                    </a:lnTo>
                    <a:lnTo>
                      <a:pt x="31" y="7"/>
                    </a:lnTo>
                    <a:lnTo>
                      <a:pt x="37" y="0"/>
                    </a:lnTo>
                    <a:lnTo>
                      <a:pt x="40" y="11"/>
                    </a:lnTo>
                    <a:lnTo>
                      <a:pt x="39" y="16"/>
                    </a:lnTo>
                    <a:lnTo>
                      <a:pt x="72" y="9"/>
                    </a:lnTo>
                    <a:lnTo>
                      <a:pt x="102" y="4"/>
                    </a:lnTo>
                    <a:lnTo>
                      <a:pt x="128" y="7"/>
                    </a:lnTo>
                    <a:lnTo>
                      <a:pt x="162" y="18"/>
                    </a:lnTo>
                    <a:lnTo>
                      <a:pt x="179" y="27"/>
                    </a:lnTo>
                    <a:lnTo>
                      <a:pt x="216" y="64"/>
                    </a:lnTo>
                    <a:lnTo>
                      <a:pt x="260" y="70"/>
                    </a:lnTo>
                    <a:lnTo>
                      <a:pt x="258" y="113"/>
                    </a:lnTo>
                    <a:lnTo>
                      <a:pt x="260" y="141"/>
                    </a:lnTo>
                    <a:lnTo>
                      <a:pt x="269" y="181"/>
                    </a:lnTo>
                    <a:lnTo>
                      <a:pt x="278" y="205"/>
                    </a:lnTo>
                    <a:lnTo>
                      <a:pt x="282" y="218"/>
                    </a:lnTo>
                    <a:lnTo>
                      <a:pt x="278" y="230"/>
                    </a:lnTo>
                    <a:lnTo>
                      <a:pt x="254" y="246"/>
                    </a:lnTo>
                    <a:lnTo>
                      <a:pt x="252" y="284"/>
                    </a:lnTo>
                    <a:lnTo>
                      <a:pt x="256" y="333"/>
                    </a:lnTo>
                    <a:lnTo>
                      <a:pt x="249" y="342"/>
                    </a:lnTo>
                    <a:lnTo>
                      <a:pt x="249" y="388"/>
                    </a:lnTo>
                    <a:lnTo>
                      <a:pt x="242" y="402"/>
                    </a:lnTo>
                    <a:lnTo>
                      <a:pt x="233" y="404"/>
                    </a:lnTo>
                    <a:lnTo>
                      <a:pt x="226" y="413"/>
                    </a:lnTo>
                    <a:lnTo>
                      <a:pt x="206" y="413"/>
                    </a:lnTo>
                    <a:lnTo>
                      <a:pt x="212" y="404"/>
                    </a:lnTo>
                    <a:lnTo>
                      <a:pt x="224" y="388"/>
                    </a:lnTo>
                    <a:lnTo>
                      <a:pt x="231" y="364"/>
                    </a:lnTo>
                    <a:lnTo>
                      <a:pt x="230" y="316"/>
                    </a:lnTo>
                    <a:lnTo>
                      <a:pt x="206" y="231"/>
                    </a:lnTo>
                    <a:lnTo>
                      <a:pt x="164" y="252"/>
                    </a:lnTo>
                    <a:lnTo>
                      <a:pt x="116" y="268"/>
                    </a:lnTo>
                    <a:lnTo>
                      <a:pt x="104" y="286"/>
                    </a:lnTo>
                    <a:lnTo>
                      <a:pt x="100" y="301"/>
                    </a:lnTo>
                    <a:lnTo>
                      <a:pt x="89" y="344"/>
                    </a:lnTo>
                    <a:lnTo>
                      <a:pt x="83" y="351"/>
                    </a:lnTo>
                    <a:lnTo>
                      <a:pt x="83" y="362"/>
                    </a:lnTo>
                    <a:lnTo>
                      <a:pt x="67" y="376"/>
                    </a:lnTo>
                    <a:lnTo>
                      <a:pt x="70" y="361"/>
                    </a:lnTo>
                    <a:lnTo>
                      <a:pt x="67" y="339"/>
                    </a:lnTo>
                    <a:lnTo>
                      <a:pt x="76" y="318"/>
                    </a:lnTo>
                    <a:lnTo>
                      <a:pt x="87" y="293"/>
                    </a:lnTo>
                    <a:lnTo>
                      <a:pt x="83" y="279"/>
                    </a:lnTo>
                    <a:lnTo>
                      <a:pt x="89" y="263"/>
                    </a:lnTo>
                    <a:lnTo>
                      <a:pt x="92" y="254"/>
                    </a:lnTo>
                    <a:lnTo>
                      <a:pt x="128" y="235"/>
                    </a:lnTo>
                    <a:lnTo>
                      <a:pt x="145" y="222"/>
                    </a:lnTo>
                    <a:lnTo>
                      <a:pt x="156" y="207"/>
                    </a:lnTo>
                    <a:lnTo>
                      <a:pt x="145" y="187"/>
                    </a:lnTo>
                    <a:lnTo>
                      <a:pt x="146" y="171"/>
                    </a:lnTo>
                    <a:lnTo>
                      <a:pt x="142" y="156"/>
                    </a:lnTo>
                    <a:lnTo>
                      <a:pt x="120" y="125"/>
                    </a:lnTo>
                    <a:lnTo>
                      <a:pt x="109" y="95"/>
                    </a:lnTo>
                    <a:lnTo>
                      <a:pt x="97" y="85"/>
                    </a:lnTo>
                    <a:lnTo>
                      <a:pt x="84" y="92"/>
                    </a:lnTo>
                    <a:lnTo>
                      <a:pt x="83" y="108"/>
                    </a:lnTo>
                    <a:lnTo>
                      <a:pt x="78" y="120"/>
                    </a:lnTo>
                    <a:lnTo>
                      <a:pt x="84" y="129"/>
                    </a:lnTo>
                    <a:lnTo>
                      <a:pt x="89" y="138"/>
                    </a:lnTo>
                    <a:lnTo>
                      <a:pt x="83" y="145"/>
                    </a:lnTo>
                    <a:lnTo>
                      <a:pt x="76" y="156"/>
                    </a:lnTo>
                    <a:lnTo>
                      <a:pt x="70" y="136"/>
                    </a:lnTo>
                    <a:lnTo>
                      <a:pt x="67" y="13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41990" name="Freeform 6"/>
              <p:cNvSpPr>
                <a:spLocks/>
              </p:cNvSpPr>
              <p:nvPr/>
            </p:nvSpPr>
            <p:spPr bwMode="auto">
              <a:xfrm>
                <a:off x="573" y="480"/>
                <a:ext cx="89" cy="167"/>
              </a:xfrm>
              <a:custGeom>
                <a:avLst/>
                <a:gdLst/>
                <a:ahLst/>
                <a:cxnLst>
                  <a:cxn ang="0">
                    <a:pos x="62" y="0"/>
                  </a:cxn>
                  <a:cxn ang="0">
                    <a:pos x="65" y="14"/>
                  </a:cxn>
                  <a:cxn ang="0">
                    <a:pos x="74" y="21"/>
                  </a:cxn>
                  <a:cxn ang="0">
                    <a:pos x="88" y="25"/>
                  </a:cxn>
                  <a:cxn ang="0">
                    <a:pos x="86" y="51"/>
                  </a:cxn>
                  <a:cxn ang="0">
                    <a:pos x="79" y="76"/>
                  </a:cxn>
                  <a:cxn ang="0">
                    <a:pos x="76" y="120"/>
                  </a:cxn>
                  <a:cxn ang="0">
                    <a:pos x="70" y="145"/>
                  </a:cxn>
                  <a:cxn ang="0">
                    <a:pos x="58" y="153"/>
                  </a:cxn>
                  <a:cxn ang="0">
                    <a:pos x="48" y="166"/>
                  </a:cxn>
                  <a:cxn ang="0">
                    <a:pos x="35" y="166"/>
                  </a:cxn>
                  <a:cxn ang="0">
                    <a:pos x="56" y="134"/>
                  </a:cxn>
                  <a:cxn ang="0">
                    <a:pos x="60" y="93"/>
                  </a:cxn>
                  <a:cxn ang="0">
                    <a:pos x="56" y="76"/>
                  </a:cxn>
                  <a:cxn ang="0">
                    <a:pos x="36" y="120"/>
                  </a:cxn>
                  <a:cxn ang="0">
                    <a:pos x="31" y="123"/>
                  </a:cxn>
                  <a:cxn ang="0">
                    <a:pos x="35" y="132"/>
                  </a:cxn>
                  <a:cxn ang="0">
                    <a:pos x="25" y="147"/>
                  </a:cxn>
                  <a:cxn ang="0">
                    <a:pos x="22" y="141"/>
                  </a:cxn>
                  <a:cxn ang="0">
                    <a:pos x="18" y="134"/>
                  </a:cxn>
                  <a:cxn ang="0">
                    <a:pos x="10" y="117"/>
                  </a:cxn>
                  <a:cxn ang="0">
                    <a:pos x="45" y="60"/>
                  </a:cxn>
                  <a:cxn ang="0">
                    <a:pos x="46" y="55"/>
                  </a:cxn>
                  <a:cxn ang="0">
                    <a:pos x="29" y="32"/>
                  </a:cxn>
                  <a:cxn ang="0">
                    <a:pos x="0" y="13"/>
                  </a:cxn>
                  <a:cxn ang="0">
                    <a:pos x="25" y="7"/>
                  </a:cxn>
                  <a:cxn ang="0">
                    <a:pos x="62" y="0"/>
                  </a:cxn>
                </a:cxnLst>
                <a:rect l="0" t="0" r="r" b="b"/>
                <a:pathLst>
                  <a:path w="89" h="167">
                    <a:moveTo>
                      <a:pt x="62" y="0"/>
                    </a:moveTo>
                    <a:lnTo>
                      <a:pt x="65" y="14"/>
                    </a:lnTo>
                    <a:lnTo>
                      <a:pt x="74" y="21"/>
                    </a:lnTo>
                    <a:lnTo>
                      <a:pt x="88" y="25"/>
                    </a:lnTo>
                    <a:lnTo>
                      <a:pt x="86" y="51"/>
                    </a:lnTo>
                    <a:lnTo>
                      <a:pt x="79" y="76"/>
                    </a:lnTo>
                    <a:lnTo>
                      <a:pt x="76" y="120"/>
                    </a:lnTo>
                    <a:lnTo>
                      <a:pt x="70" y="145"/>
                    </a:lnTo>
                    <a:lnTo>
                      <a:pt x="58" y="153"/>
                    </a:lnTo>
                    <a:lnTo>
                      <a:pt x="48" y="166"/>
                    </a:lnTo>
                    <a:lnTo>
                      <a:pt x="35" y="166"/>
                    </a:lnTo>
                    <a:lnTo>
                      <a:pt x="56" y="134"/>
                    </a:lnTo>
                    <a:lnTo>
                      <a:pt x="60" y="93"/>
                    </a:lnTo>
                    <a:lnTo>
                      <a:pt x="56" y="76"/>
                    </a:lnTo>
                    <a:lnTo>
                      <a:pt x="36" y="120"/>
                    </a:lnTo>
                    <a:lnTo>
                      <a:pt x="31" y="123"/>
                    </a:lnTo>
                    <a:lnTo>
                      <a:pt x="35" y="132"/>
                    </a:lnTo>
                    <a:lnTo>
                      <a:pt x="25" y="147"/>
                    </a:lnTo>
                    <a:lnTo>
                      <a:pt x="22" y="141"/>
                    </a:lnTo>
                    <a:lnTo>
                      <a:pt x="18" y="134"/>
                    </a:lnTo>
                    <a:lnTo>
                      <a:pt x="10" y="117"/>
                    </a:lnTo>
                    <a:lnTo>
                      <a:pt x="45" y="60"/>
                    </a:lnTo>
                    <a:lnTo>
                      <a:pt x="46" y="55"/>
                    </a:lnTo>
                    <a:lnTo>
                      <a:pt x="29" y="32"/>
                    </a:lnTo>
                    <a:lnTo>
                      <a:pt x="0" y="13"/>
                    </a:lnTo>
                    <a:lnTo>
                      <a:pt x="25" y="7"/>
                    </a:lnTo>
                    <a:lnTo>
                      <a:pt x="62" y="0"/>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41991" name="Freeform 7"/>
              <p:cNvSpPr>
                <a:spLocks/>
              </p:cNvSpPr>
              <p:nvPr/>
            </p:nvSpPr>
            <p:spPr bwMode="auto">
              <a:xfrm>
                <a:off x="289" y="176"/>
                <a:ext cx="263" cy="475"/>
              </a:xfrm>
              <a:custGeom>
                <a:avLst/>
                <a:gdLst/>
                <a:ahLst/>
                <a:cxnLst>
                  <a:cxn ang="0">
                    <a:pos x="40" y="138"/>
                  </a:cxn>
                  <a:cxn ang="0">
                    <a:pos x="6" y="132"/>
                  </a:cxn>
                  <a:cxn ang="0">
                    <a:pos x="0" y="106"/>
                  </a:cxn>
                  <a:cxn ang="0">
                    <a:pos x="56" y="52"/>
                  </a:cxn>
                  <a:cxn ang="0">
                    <a:pos x="60" y="39"/>
                  </a:cxn>
                  <a:cxn ang="0">
                    <a:pos x="61" y="29"/>
                  </a:cxn>
                  <a:cxn ang="0">
                    <a:pos x="88" y="25"/>
                  </a:cxn>
                  <a:cxn ang="0">
                    <a:pos x="89" y="18"/>
                  </a:cxn>
                  <a:cxn ang="0">
                    <a:pos x="109" y="20"/>
                  </a:cxn>
                  <a:cxn ang="0">
                    <a:pos x="157" y="51"/>
                  </a:cxn>
                  <a:cxn ang="0">
                    <a:pos x="191" y="97"/>
                  </a:cxn>
                  <a:cxn ang="0">
                    <a:pos x="221" y="127"/>
                  </a:cxn>
                  <a:cxn ang="0">
                    <a:pos x="249" y="169"/>
                  </a:cxn>
                  <a:cxn ang="0">
                    <a:pos x="243" y="272"/>
                  </a:cxn>
                  <a:cxn ang="0">
                    <a:pos x="239" y="377"/>
                  </a:cxn>
                  <a:cxn ang="0">
                    <a:pos x="233" y="394"/>
                  </a:cxn>
                  <a:cxn ang="0">
                    <a:pos x="243" y="455"/>
                  </a:cxn>
                  <a:cxn ang="0">
                    <a:pos x="237" y="465"/>
                  </a:cxn>
                  <a:cxn ang="0">
                    <a:pos x="213" y="469"/>
                  </a:cxn>
                  <a:cxn ang="0">
                    <a:pos x="221" y="423"/>
                  </a:cxn>
                  <a:cxn ang="0">
                    <a:pos x="208" y="379"/>
                  </a:cxn>
                  <a:cxn ang="0">
                    <a:pos x="191" y="330"/>
                  </a:cxn>
                  <a:cxn ang="0">
                    <a:pos x="176" y="305"/>
                  </a:cxn>
                  <a:cxn ang="0">
                    <a:pos x="131" y="319"/>
                  </a:cxn>
                  <a:cxn ang="0">
                    <a:pos x="95" y="333"/>
                  </a:cxn>
                  <a:cxn ang="0">
                    <a:pos x="95" y="367"/>
                  </a:cxn>
                  <a:cxn ang="0">
                    <a:pos x="110" y="399"/>
                  </a:cxn>
                  <a:cxn ang="0">
                    <a:pos x="114" y="422"/>
                  </a:cxn>
                  <a:cxn ang="0">
                    <a:pos x="100" y="407"/>
                  </a:cxn>
                  <a:cxn ang="0">
                    <a:pos x="82" y="390"/>
                  </a:cxn>
                  <a:cxn ang="0">
                    <a:pos x="67" y="342"/>
                  </a:cxn>
                  <a:cxn ang="0">
                    <a:pos x="70" y="317"/>
                  </a:cxn>
                  <a:cxn ang="0">
                    <a:pos x="132" y="274"/>
                  </a:cxn>
                  <a:cxn ang="0">
                    <a:pos x="121" y="212"/>
                  </a:cxn>
                  <a:cxn ang="0">
                    <a:pos x="114" y="122"/>
                  </a:cxn>
                  <a:cxn ang="0">
                    <a:pos x="70" y="122"/>
                  </a:cxn>
                  <a:cxn ang="0">
                    <a:pos x="44" y="129"/>
                  </a:cxn>
                </a:cxnLst>
                <a:rect l="0" t="0" r="r" b="b"/>
                <a:pathLst>
                  <a:path w="263" h="475">
                    <a:moveTo>
                      <a:pt x="44" y="129"/>
                    </a:moveTo>
                    <a:lnTo>
                      <a:pt x="40" y="138"/>
                    </a:lnTo>
                    <a:lnTo>
                      <a:pt x="33" y="138"/>
                    </a:lnTo>
                    <a:lnTo>
                      <a:pt x="6" y="132"/>
                    </a:lnTo>
                    <a:lnTo>
                      <a:pt x="3" y="127"/>
                    </a:lnTo>
                    <a:lnTo>
                      <a:pt x="0" y="106"/>
                    </a:lnTo>
                    <a:lnTo>
                      <a:pt x="26" y="76"/>
                    </a:lnTo>
                    <a:lnTo>
                      <a:pt x="56" y="52"/>
                    </a:lnTo>
                    <a:lnTo>
                      <a:pt x="74" y="39"/>
                    </a:lnTo>
                    <a:lnTo>
                      <a:pt x="60" y="39"/>
                    </a:lnTo>
                    <a:lnTo>
                      <a:pt x="74" y="32"/>
                    </a:lnTo>
                    <a:lnTo>
                      <a:pt x="61" y="29"/>
                    </a:lnTo>
                    <a:lnTo>
                      <a:pt x="81" y="27"/>
                    </a:lnTo>
                    <a:lnTo>
                      <a:pt x="88" y="25"/>
                    </a:lnTo>
                    <a:lnTo>
                      <a:pt x="78" y="11"/>
                    </a:lnTo>
                    <a:lnTo>
                      <a:pt x="89" y="18"/>
                    </a:lnTo>
                    <a:lnTo>
                      <a:pt x="88" y="0"/>
                    </a:lnTo>
                    <a:lnTo>
                      <a:pt x="109" y="20"/>
                    </a:lnTo>
                    <a:lnTo>
                      <a:pt x="137" y="34"/>
                    </a:lnTo>
                    <a:lnTo>
                      <a:pt x="157" y="51"/>
                    </a:lnTo>
                    <a:lnTo>
                      <a:pt x="173" y="69"/>
                    </a:lnTo>
                    <a:lnTo>
                      <a:pt x="191" y="97"/>
                    </a:lnTo>
                    <a:lnTo>
                      <a:pt x="208" y="118"/>
                    </a:lnTo>
                    <a:lnTo>
                      <a:pt x="221" y="127"/>
                    </a:lnTo>
                    <a:lnTo>
                      <a:pt x="262" y="147"/>
                    </a:lnTo>
                    <a:lnTo>
                      <a:pt x="249" y="169"/>
                    </a:lnTo>
                    <a:lnTo>
                      <a:pt x="238" y="210"/>
                    </a:lnTo>
                    <a:lnTo>
                      <a:pt x="243" y="272"/>
                    </a:lnTo>
                    <a:lnTo>
                      <a:pt x="230" y="324"/>
                    </a:lnTo>
                    <a:lnTo>
                      <a:pt x="239" y="377"/>
                    </a:lnTo>
                    <a:lnTo>
                      <a:pt x="239" y="386"/>
                    </a:lnTo>
                    <a:lnTo>
                      <a:pt x="233" y="394"/>
                    </a:lnTo>
                    <a:lnTo>
                      <a:pt x="243" y="437"/>
                    </a:lnTo>
                    <a:lnTo>
                      <a:pt x="243" y="455"/>
                    </a:lnTo>
                    <a:lnTo>
                      <a:pt x="240" y="465"/>
                    </a:lnTo>
                    <a:lnTo>
                      <a:pt x="237" y="465"/>
                    </a:lnTo>
                    <a:lnTo>
                      <a:pt x="228" y="474"/>
                    </a:lnTo>
                    <a:lnTo>
                      <a:pt x="213" y="469"/>
                    </a:lnTo>
                    <a:lnTo>
                      <a:pt x="221" y="460"/>
                    </a:lnTo>
                    <a:lnTo>
                      <a:pt x="221" y="423"/>
                    </a:lnTo>
                    <a:lnTo>
                      <a:pt x="215" y="391"/>
                    </a:lnTo>
                    <a:lnTo>
                      <a:pt x="208" y="379"/>
                    </a:lnTo>
                    <a:lnTo>
                      <a:pt x="206" y="367"/>
                    </a:lnTo>
                    <a:lnTo>
                      <a:pt x="191" y="330"/>
                    </a:lnTo>
                    <a:lnTo>
                      <a:pt x="181" y="305"/>
                    </a:lnTo>
                    <a:lnTo>
                      <a:pt x="176" y="305"/>
                    </a:lnTo>
                    <a:lnTo>
                      <a:pt x="171" y="302"/>
                    </a:lnTo>
                    <a:lnTo>
                      <a:pt x="131" y="319"/>
                    </a:lnTo>
                    <a:lnTo>
                      <a:pt x="100" y="328"/>
                    </a:lnTo>
                    <a:lnTo>
                      <a:pt x="95" y="333"/>
                    </a:lnTo>
                    <a:lnTo>
                      <a:pt x="86" y="345"/>
                    </a:lnTo>
                    <a:lnTo>
                      <a:pt x="95" y="367"/>
                    </a:lnTo>
                    <a:lnTo>
                      <a:pt x="111" y="391"/>
                    </a:lnTo>
                    <a:lnTo>
                      <a:pt x="110" y="399"/>
                    </a:lnTo>
                    <a:lnTo>
                      <a:pt x="117" y="416"/>
                    </a:lnTo>
                    <a:lnTo>
                      <a:pt x="114" y="422"/>
                    </a:lnTo>
                    <a:lnTo>
                      <a:pt x="108" y="429"/>
                    </a:lnTo>
                    <a:lnTo>
                      <a:pt x="100" y="407"/>
                    </a:lnTo>
                    <a:lnTo>
                      <a:pt x="91" y="399"/>
                    </a:lnTo>
                    <a:lnTo>
                      <a:pt x="82" y="390"/>
                    </a:lnTo>
                    <a:lnTo>
                      <a:pt x="76" y="366"/>
                    </a:lnTo>
                    <a:lnTo>
                      <a:pt x="67" y="342"/>
                    </a:lnTo>
                    <a:lnTo>
                      <a:pt x="65" y="326"/>
                    </a:lnTo>
                    <a:lnTo>
                      <a:pt x="70" y="317"/>
                    </a:lnTo>
                    <a:lnTo>
                      <a:pt x="111" y="293"/>
                    </a:lnTo>
                    <a:lnTo>
                      <a:pt x="132" y="274"/>
                    </a:lnTo>
                    <a:lnTo>
                      <a:pt x="137" y="263"/>
                    </a:lnTo>
                    <a:lnTo>
                      <a:pt x="121" y="212"/>
                    </a:lnTo>
                    <a:lnTo>
                      <a:pt x="113" y="164"/>
                    </a:lnTo>
                    <a:lnTo>
                      <a:pt x="114" y="122"/>
                    </a:lnTo>
                    <a:lnTo>
                      <a:pt x="88" y="113"/>
                    </a:lnTo>
                    <a:lnTo>
                      <a:pt x="70" y="122"/>
                    </a:lnTo>
                    <a:lnTo>
                      <a:pt x="47" y="132"/>
                    </a:lnTo>
                    <a:lnTo>
                      <a:pt x="44" y="129"/>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41992" name="Freeform 8"/>
              <p:cNvSpPr>
                <a:spLocks/>
              </p:cNvSpPr>
              <p:nvPr/>
            </p:nvSpPr>
            <p:spPr bwMode="auto">
              <a:xfrm>
                <a:off x="559" y="321"/>
                <a:ext cx="305" cy="336"/>
              </a:xfrm>
              <a:custGeom>
                <a:avLst/>
                <a:gdLst/>
                <a:ahLst/>
                <a:cxnLst>
                  <a:cxn ang="0">
                    <a:pos x="129" y="0"/>
                  </a:cxn>
                  <a:cxn ang="0">
                    <a:pos x="217" y="11"/>
                  </a:cxn>
                  <a:cxn ang="0">
                    <a:pos x="278" y="38"/>
                  </a:cxn>
                  <a:cxn ang="0">
                    <a:pos x="302" y="87"/>
                  </a:cxn>
                  <a:cxn ang="0">
                    <a:pos x="290" y="155"/>
                  </a:cxn>
                  <a:cxn ang="0">
                    <a:pos x="268" y="213"/>
                  </a:cxn>
                  <a:cxn ang="0">
                    <a:pos x="260" y="147"/>
                  </a:cxn>
                  <a:cxn ang="0">
                    <a:pos x="270" y="74"/>
                  </a:cxn>
                  <a:cxn ang="0">
                    <a:pos x="253" y="46"/>
                  </a:cxn>
                  <a:cxn ang="0">
                    <a:pos x="260" y="76"/>
                  </a:cxn>
                  <a:cxn ang="0">
                    <a:pos x="245" y="128"/>
                  </a:cxn>
                  <a:cxn ang="0">
                    <a:pos x="226" y="173"/>
                  </a:cxn>
                  <a:cxn ang="0">
                    <a:pos x="254" y="222"/>
                  </a:cxn>
                  <a:cxn ang="0">
                    <a:pos x="249" y="291"/>
                  </a:cxn>
                  <a:cxn ang="0">
                    <a:pos x="249" y="314"/>
                  </a:cxn>
                  <a:cxn ang="0">
                    <a:pos x="238" y="324"/>
                  </a:cxn>
                  <a:cxn ang="0">
                    <a:pos x="217" y="335"/>
                  </a:cxn>
                  <a:cxn ang="0">
                    <a:pos x="231" y="286"/>
                  </a:cxn>
                  <a:cxn ang="0">
                    <a:pos x="223" y="231"/>
                  </a:cxn>
                  <a:cxn ang="0">
                    <a:pos x="192" y="215"/>
                  </a:cxn>
                  <a:cxn ang="0">
                    <a:pos x="157" y="266"/>
                  </a:cxn>
                  <a:cxn ang="0">
                    <a:pos x="134" y="301"/>
                  </a:cxn>
                  <a:cxn ang="0">
                    <a:pos x="124" y="314"/>
                  </a:cxn>
                  <a:cxn ang="0">
                    <a:pos x="113" y="303"/>
                  </a:cxn>
                  <a:cxn ang="0">
                    <a:pos x="116" y="279"/>
                  </a:cxn>
                  <a:cxn ang="0">
                    <a:pos x="159" y="243"/>
                  </a:cxn>
                  <a:cxn ang="0">
                    <a:pos x="155" y="204"/>
                  </a:cxn>
                  <a:cxn ang="0">
                    <a:pos x="144" y="161"/>
                  </a:cxn>
                  <a:cxn ang="0">
                    <a:pos x="127" y="150"/>
                  </a:cxn>
                  <a:cxn ang="0">
                    <a:pos x="69" y="161"/>
                  </a:cxn>
                  <a:cxn ang="0">
                    <a:pos x="0" y="166"/>
                  </a:cxn>
                  <a:cxn ang="0">
                    <a:pos x="12" y="61"/>
                  </a:cxn>
                </a:cxnLst>
                <a:rect l="0" t="0" r="r" b="b"/>
                <a:pathLst>
                  <a:path w="305" h="336">
                    <a:moveTo>
                      <a:pt x="67" y="4"/>
                    </a:moveTo>
                    <a:lnTo>
                      <a:pt x="129" y="0"/>
                    </a:lnTo>
                    <a:lnTo>
                      <a:pt x="171" y="0"/>
                    </a:lnTo>
                    <a:lnTo>
                      <a:pt x="217" y="11"/>
                    </a:lnTo>
                    <a:lnTo>
                      <a:pt x="245" y="23"/>
                    </a:lnTo>
                    <a:lnTo>
                      <a:pt x="278" y="38"/>
                    </a:lnTo>
                    <a:lnTo>
                      <a:pt x="295" y="57"/>
                    </a:lnTo>
                    <a:lnTo>
                      <a:pt x="302" y="87"/>
                    </a:lnTo>
                    <a:lnTo>
                      <a:pt x="304" y="117"/>
                    </a:lnTo>
                    <a:lnTo>
                      <a:pt x="290" y="155"/>
                    </a:lnTo>
                    <a:lnTo>
                      <a:pt x="278" y="180"/>
                    </a:lnTo>
                    <a:lnTo>
                      <a:pt x="268" y="213"/>
                    </a:lnTo>
                    <a:lnTo>
                      <a:pt x="263" y="184"/>
                    </a:lnTo>
                    <a:lnTo>
                      <a:pt x="260" y="147"/>
                    </a:lnTo>
                    <a:lnTo>
                      <a:pt x="272" y="104"/>
                    </a:lnTo>
                    <a:lnTo>
                      <a:pt x="270" y="74"/>
                    </a:lnTo>
                    <a:lnTo>
                      <a:pt x="263" y="55"/>
                    </a:lnTo>
                    <a:lnTo>
                      <a:pt x="253" y="46"/>
                    </a:lnTo>
                    <a:lnTo>
                      <a:pt x="258" y="61"/>
                    </a:lnTo>
                    <a:lnTo>
                      <a:pt x="260" y="76"/>
                    </a:lnTo>
                    <a:lnTo>
                      <a:pt x="257" y="98"/>
                    </a:lnTo>
                    <a:lnTo>
                      <a:pt x="245" y="128"/>
                    </a:lnTo>
                    <a:lnTo>
                      <a:pt x="231" y="147"/>
                    </a:lnTo>
                    <a:lnTo>
                      <a:pt x="226" y="173"/>
                    </a:lnTo>
                    <a:lnTo>
                      <a:pt x="231" y="189"/>
                    </a:lnTo>
                    <a:lnTo>
                      <a:pt x="254" y="222"/>
                    </a:lnTo>
                    <a:lnTo>
                      <a:pt x="251" y="261"/>
                    </a:lnTo>
                    <a:lnTo>
                      <a:pt x="249" y="291"/>
                    </a:lnTo>
                    <a:lnTo>
                      <a:pt x="251" y="307"/>
                    </a:lnTo>
                    <a:lnTo>
                      <a:pt x="249" y="314"/>
                    </a:lnTo>
                    <a:lnTo>
                      <a:pt x="242" y="324"/>
                    </a:lnTo>
                    <a:lnTo>
                      <a:pt x="238" y="324"/>
                    </a:lnTo>
                    <a:lnTo>
                      <a:pt x="234" y="331"/>
                    </a:lnTo>
                    <a:lnTo>
                      <a:pt x="217" y="335"/>
                    </a:lnTo>
                    <a:lnTo>
                      <a:pt x="225" y="316"/>
                    </a:lnTo>
                    <a:lnTo>
                      <a:pt x="231" y="286"/>
                    </a:lnTo>
                    <a:lnTo>
                      <a:pt x="230" y="261"/>
                    </a:lnTo>
                    <a:lnTo>
                      <a:pt x="223" y="231"/>
                    </a:lnTo>
                    <a:lnTo>
                      <a:pt x="187" y="191"/>
                    </a:lnTo>
                    <a:lnTo>
                      <a:pt x="192" y="215"/>
                    </a:lnTo>
                    <a:lnTo>
                      <a:pt x="198" y="231"/>
                    </a:lnTo>
                    <a:lnTo>
                      <a:pt x="157" y="266"/>
                    </a:lnTo>
                    <a:lnTo>
                      <a:pt x="141" y="284"/>
                    </a:lnTo>
                    <a:lnTo>
                      <a:pt x="134" y="301"/>
                    </a:lnTo>
                    <a:lnTo>
                      <a:pt x="125" y="305"/>
                    </a:lnTo>
                    <a:lnTo>
                      <a:pt x="124" y="314"/>
                    </a:lnTo>
                    <a:lnTo>
                      <a:pt x="107" y="319"/>
                    </a:lnTo>
                    <a:lnTo>
                      <a:pt x="113" y="303"/>
                    </a:lnTo>
                    <a:lnTo>
                      <a:pt x="115" y="288"/>
                    </a:lnTo>
                    <a:lnTo>
                      <a:pt x="116" y="279"/>
                    </a:lnTo>
                    <a:lnTo>
                      <a:pt x="129" y="270"/>
                    </a:lnTo>
                    <a:lnTo>
                      <a:pt x="159" y="243"/>
                    </a:lnTo>
                    <a:lnTo>
                      <a:pt x="161" y="226"/>
                    </a:lnTo>
                    <a:lnTo>
                      <a:pt x="155" y="204"/>
                    </a:lnTo>
                    <a:lnTo>
                      <a:pt x="150" y="191"/>
                    </a:lnTo>
                    <a:lnTo>
                      <a:pt x="144" y="161"/>
                    </a:lnTo>
                    <a:lnTo>
                      <a:pt x="140" y="147"/>
                    </a:lnTo>
                    <a:lnTo>
                      <a:pt x="127" y="150"/>
                    </a:lnTo>
                    <a:lnTo>
                      <a:pt x="111" y="143"/>
                    </a:lnTo>
                    <a:lnTo>
                      <a:pt x="69" y="161"/>
                    </a:lnTo>
                    <a:lnTo>
                      <a:pt x="17" y="173"/>
                    </a:lnTo>
                    <a:lnTo>
                      <a:pt x="0" y="166"/>
                    </a:lnTo>
                    <a:lnTo>
                      <a:pt x="10" y="117"/>
                    </a:lnTo>
                    <a:lnTo>
                      <a:pt x="12" y="61"/>
                    </a:lnTo>
                    <a:lnTo>
                      <a:pt x="67" y="4"/>
                    </a:lnTo>
                  </a:path>
                </a:pathLst>
              </a:custGeom>
              <a:solidFill>
                <a:srgbClr val="E99F40"/>
              </a:solidFill>
              <a:ln w="12700" cap="rnd" cmpd="sng">
                <a:solidFill>
                  <a:srgbClr val="000000"/>
                </a:solidFill>
                <a:prstDash val="solid"/>
                <a:round/>
                <a:headEnd/>
                <a:tailEnd/>
              </a:ln>
              <a:effectLst/>
            </p:spPr>
            <p:txBody>
              <a:bodyPr/>
              <a:lstStyle/>
              <a:p>
                <a:endParaRPr lang="en-US"/>
              </a:p>
            </p:txBody>
          </p:sp>
          <p:sp>
            <p:nvSpPr>
              <p:cNvPr id="41993" name="Freeform 9"/>
              <p:cNvSpPr>
                <a:spLocks/>
              </p:cNvSpPr>
              <p:nvPr/>
            </p:nvSpPr>
            <p:spPr bwMode="auto">
              <a:xfrm>
                <a:off x="453" y="163"/>
                <a:ext cx="84" cy="138"/>
              </a:xfrm>
              <a:custGeom>
                <a:avLst/>
                <a:gdLst/>
                <a:ahLst/>
                <a:cxnLst>
                  <a:cxn ang="0">
                    <a:pos x="3" y="72"/>
                  </a:cxn>
                  <a:cxn ang="0">
                    <a:pos x="14" y="87"/>
                  </a:cxn>
                  <a:cxn ang="0">
                    <a:pos x="26" y="106"/>
                  </a:cxn>
                  <a:cxn ang="0">
                    <a:pos x="37" y="120"/>
                  </a:cxn>
                  <a:cxn ang="0">
                    <a:pos x="50" y="133"/>
                  </a:cxn>
                  <a:cxn ang="0">
                    <a:pos x="55" y="137"/>
                  </a:cxn>
                  <a:cxn ang="0">
                    <a:pos x="58" y="129"/>
                  </a:cxn>
                  <a:cxn ang="0">
                    <a:pos x="68" y="123"/>
                  </a:cxn>
                  <a:cxn ang="0">
                    <a:pos x="80" y="120"/>
                  </a:cxn>
                  <a:cxn ang="0">
                    <a:pos x="79" y="109"/>
                  </a:cxn>
                  <a:cxn ang="0">
                    <a:pos x="60" y="106"/>
                  </a:cxn>
                  <a:cxn ang="0">
                    <a:pos x="56" y="99"/>
                  </a:cxn>
                  <a:cxn ang="0">
                    <a:pos x="58" y="87"/>
                  </a:cxn>
                  <a:cxn ang="0">
                    <a:pos x="67" y="87"/>
                  </a:cxn>
                  <a:cxn ang="0">
                    <a:pos x="73" y="85"/>
                  </a:cxn>
                  <a:cxn ang="0">
                    <a:pos x="65" y="83"/>
                  </a:cxn>
                  <a:cxn ang="0">
                    <a:pos x="58" y="80"/>
                  </a:cxn>
                  <a:cxn ang="0">
                    <a:pos x="75" y="78"/>
                  </a:cxn>
                  <a:cxn ang="0">
                    <a:pos x="81" y="80"/>
                  </a:cxn>
                  <a:cxn ang="0">
                    <a:pos x="79" y="62"/>
                  </a:cxn>
                  <a:cxn ang="0">
                    <a:pos x="83" y="42"/>
                  </a:cxn>
                  <a:cxn ang="0">
                    <a:pos x="83" y="30"/>
                  </a:cxn>
                  <a:cxn ang="0">
                    <a:pos x="70" y="14"/>
                  </a:cxn>
                  <a:cxn ang="0">
                    <a:pos x="54" y="7"/>
                  </a:cxn>
                  <a:cxn ang="0">
                    <a:pos x="47" y="0"/>
                  </a:cxn>
                  <a:cxn ang="0">
                    <a:pos x="35" y="16"/>
                  </a:cxn>
                  <a:cxn ang="0">
                    <a:pos x="16" y="30"/>
                  </a:cxn>
                  <a:cxn ang="0">
                    <a:pos x="12" y="42"/>
                  </a:cxn>
                  <a:cxn ang="0">
                    <a:pos x="9" y="52"/>
                  </a:cxn>
                  <a:cxn ang="0">
                    <a:pos x="0" y="69"/>
                  </a:cxn>
                  <a:cxn ang="0">
                    <a:pos x="3" y="72"/>
                  </a:cxn>
                </a:cxnLst>
                <a:rect l="0" t="0" r="r" b="b"/>
                <a:pathLst>
                  <a:path w="84" h="138">
                    <a:moveTo>
                      <a:pt x="3" y="72"/>
                    </a:moveTo>
                    <a:lnTo>
                      <a:pt x="14" y="87"/>
                    </a:lnTo>
                    <a:lnTo>
                      <a:pt x="26" y="106"/>
                    </a:lnTo>
                    <a:lnTo>
                      <a:pt x="37" y="120"/>
                    </a:lnTo>
                    <a:lnTo>
                      <a:pt x="50" y="133"/>
                    </a:lnTo>
                    <a:lnTo>
                      <a:pt x="55" y="137"/>
                    </a:lnTo>
                    <a:lnTo>
                      <a:pt x="58" y="129"/>
                    </a:lnTo>
                    <a:lnTo>
                      <a:pt x="68" y="123"/>
                    </a:lnTo>
                    <a:lnTo>
                      <a:pt x="80" y="120"/>
                    </a:lnTo>
                    <a:lnTo>
                      <a:pt x="79" y="109"/>
                    </a:lnTo>
                    <a:lnTo>
                      <a:pt x="60" y="106"/>
                    </a:lnTo>
                    <a:lnTo>
                      <a:pt x="56" y="99"/>
                    </a:lnTo>
                    <a:lnTo>
                      <a:pt x="58" y="87"/>
                    </a:lnTo>
                    <a:lnTo>
                      <a:pt x="67" y="87"/>
                    </a:lnTo>
                    <a:lnTo>
                      <a:pt x="73" y="85"/>
                    </a:lnTo>
                    <a:lnTo>
                      <a:pt x="65" y="83"/>
                    </a:lnTo>
                    <a:lnTo>
                      <a:pt x="58" y="80"/>
                    </a:lnTo>
                    <a:lnTo>
                      <a:pt x="75" y="78"/>
                    </a:lnTo>
                    <a:lnTo>
                      <a:pt x="81" y="80"/>
                    </a:lnTo>
                    <a:lnTo>
                      <a:pt x="79" y="62"/>
                    </a:lnTo>
                    <a:lnTo>
                      <a:pt x="83" y="42"/>
                    </a:lnTo>
                    <a:lnTo>
                      <a:pt x="83" y="30"/>
                    </a:lnTo>
                    <a:lnTo>
                      <a:pt x="70" y="14"/>
                    </a:lnTo>
                    <a:lnTo>
                      <a:pt x="54" y="7"/>
                    </a:lnTo>
                    <a:lnTo>
                      <a:pt x="47" y="0"/>
                    </a:lnTo>
                    <a:lnTo>
                      <a:pt x="35" y="16"/>
                    </a:lnTo>
                    <a:lnTo>
                      <a:pt x="16" y="30"/>
                    </a:lnTo>
                    <a:lnTo>
                      <a:pt x="12" y="42"/>
                    </a:lnTo>
                    <a:lnTo>
                      <a:pt x="9" y="52"/>
                    </a:lnTo>
                    <a:lnTo>
                      <a:pt x="0" y="69"/>
                    </a:lnTo>
                    <a:lnTo>
                      <a:pt x="3" y="72"/>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1994" name="Freeform 10"/>
              <p:cNvSpPr>
                <a:spLocks/>
              </p:cNvSpPr>
              <p:nvPr/>
            </p:nvSpPr>
            <p:spPr bwMode="auto">
              <a:xfrm>
                <a:off x="455" y="116"/>
                <a:ext cx="36" cy="50"/>
              </a:xfrm>
              <a:custGeom>
                <a:avLst/>
                <a:gdLst/>
                <a:ahLst/>
                <a:cxnLst>
                  <a:cxn ang="0">
                    <a:pos x="13" y="0"/>
                  </a:cxn>
                  <a:cxn ang="0">
                    <a:pos x="9" y="8"/>
                  </a:cxn>
                  <a:cxn ang="0">
                    <a:pos x="9" y="10"/>
                  </a:cxn>
                  <a:cxn ang="0">
                    <a:pos x="0" y="25"/>
                  </a:cxn>
                  <a:cxn ang="0">
                    <a:pos x="5" y="25"/>
                  </a:cxn>
                  <a:cxn ang="0">
                    <a:pos x="5" y="30"/>
                  </a:cxn>
                  <a:cxn ang="0">
                    <a:pos x="7" y="39"/>
                  </a:cxn>
                  <a:cxn ang="0">
                    <a:pos x="9" y="47"/>
                  </a:cxn>
                  <a:cxn ang="0">
                    <a:pos x="24" y="49"/>
                  </a:cxn>
                  <a:cxn ang="0">
                    <a:pos x="33" y="32"/>
                  </a:cxn>
                  <a:cxn ang="0">
                    <a:pos x="35" y="20"/>
                  </a:cxn>
                  <a:cxn ang="0">
                    <a:pos x="35" y="11"/>
                  </a:cxn>
                  <a:cxn ang="0">
                    <a:pos x="33" y="8"/>
                  </a:cxn>
                  <a:cxn ang="0">
                    <a:pos x="13" y="0"/>
                  </a:cxn>
                </a:cxnLst>
                <a:rect l="0" t="0" r="r" b="b"/>
                <a:pathLst>
                  <a:path w="36" h="50">
                    <a:moveTo>
                      <a:pt x="13" y="0"/>
                    </a:moveTo>
                    <a:lnTo>
                      <a:pt x="9" y="8"/>
                    </a:lnTo>
                    <a:lnTo>
                      <a:pt x="9" y="10"/>
                    </a:lnTo>
                    <a:lnTo>
                      <a:pt x="0" y="25"/>
                    </a:lnTo>
                    <a:lnTo>
                      <a:pt x="5" y="25"/>
                    </a:lnTo>
                    <a:lnTo>
                      <a:pt x="5" y="30"/>
                    </a:lnTo>
                    <a:lnTo>
                      <a:pt x="7" y="39"/>
                    </a:lnTo>
                    <a:lnTo>
                      <a:pt x="9" y="47"/>
                    </a:lnTo>
                    <a:lnTo>
                      <a:pt x="24" y="49"/>
                    </a:lnTo>
                    <a:lnTo>
                      <a:pt x="33" y="32"/>
                    </a:lnTo>
                    <a:lnTo>
                      <a:pt x="35" y="20"/>
                    </a:lnTo>
                    <a:lnTo>
                      <a:pt x="35" y="11"/>
                    </a:lnTo>
                    <a:lnTo>
                      <a:pt x="33" y="8"/>
                    </a:lnTo>
                    <a:lnTo>
                      <a:pt x="13" y="0"/>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41995" name="Freeform 11"/>
              <p:cNvSpPr>
                <a:spLocks/>
              </p:cNvSpPr>
              <p:nvPr/>
            </p:nvSpPr>
            <p:spPr bwMode="auto">
              <a:xfrm>
                <a:off x="456" y="103"/>
                <a:ext cx="88" cy="107"/>
              </a:xfrm>
              <a:custGeom>
                <a:avLst/>
                <a:gdLst/>
                <a:ahLst/>
                <a:cxnLst>
                  <a:cxn ang="0">
                    <a:pos x="11" y="14"/>
                  </a:cxn>
                  <a:cxn ang="0">
                    <a:pos x="21" y="2"/>
                  </a:cxn>
                  <a:cxn ang="0">
                    <a:pos x="32" y="0"/>
                  </a:cxn>
                  <a:cxn ang="0">
                    <a:pos x="47" y="5"/>
                  </a:cxn>
                  <a:cxn ang="0">
                    <a:pos x="64" y="14"/>
                  </a:cxn>
                  <a:cxn ang="0">
                    <a:pos x="67" y="25"/>
                  </a:cxn>
                  <a:cxn ang="0">
                    <a:pos x="69" y="57"/>
                  </a:cxn>
                  <a:cxn ang="0">
                    <a:pos x="81" y="72"/>
                  </a:cxn>
                  <a:cxn ang="0">
                    <a:pos x="85" y="81"/>
                  </a:cxn>
                  <a:cxn ang="0">
                    <a:pos x="87" y="106"/>
                  </a:cxn>
                  <a:cxn ang="0">
                    <a:pos x="81" y="90"/>
                  </a:cxn>
                  <a:cxn ang="0">
                    <a:pos x="75" y="82"/>
                  </a:cxn>
                  <a:cxn ang="0">
                    <a:pos x="69" y="74"/>
                  </a:cxn>
                  <a:cxn ang="0">
                    <a:pos x="55" y="72"/>
                  </a:cxn>
                  <a:cxn ang="0">
                    <a:pos x="43" y="60"/>
                  </a:cxn>
                  <a:cxn ang="0">
                    <a:pos x="34" y="74"/>
                  </a:cxn>
                  <a:cxn ang="0">
                    <a:pos x="24" y="81"/>
                  </a:cxn>
                  <a:cxn ang="0">
                    <a:pos x="12" y="95"/>
                  </a:cxn>
                  <a:cxn ang="0">
                    <a:pos x="20" y="76"/>
                  </a:cxn>
                  <a:cxn ang="0">
                    <a:pos x="1" y="88"/>
                  </a:cxn>
                  <a:cxn ang="0">
                    <a:pos x="0" y="85"/>
                  </a:cxn>
                  <a:cxn ang="0">
                    <a:pos x="21" y="69"/>
                  </a:cxn>
                  <a:cxn ang="0">
                    <a:pos x="30" y="62"/>
                  </a:cxn>
                  <a:cxn ang="0">
                    <a:pos x="33" y="41"/>
                  </a:cxn>
                  <a:cxn ang="0">
                    <a:pos x="33" y="27"/>
                  </a:cxn>
                  <a:cxn ang="0">
                    <a:pos x="33" y="23"/>
                  </a:cxn>
                  <a:cxn ang="0">
                    <a:pos x="11" y="14"/>
                  </a:cxn>
                </a:cxnLst>
                <a:rect l="0" t="0" r="r" b="b"/>
                <a:pathLst>
                  <a:path w="88" h="107">
                    <a:moveTo>
                      <a:pt x="11" y="14"/>
                    </a:moveTo>
                    <a:lnTo>
                      <a:pt x="21" y="2"/>
                    </a:lnTo>
                    <a:lnTo>
                      <a:pt x="32" y="0"/>
                    </a:lnTo>
                    <a:lnTo>
                      <a:pt x="47" y="5"/>
                    </a:lnTo>
                    <a:lnTo>
                      <a:pt x="64" y="14"/>
                    </a:lnTo>
                    <a:lnTo>
                      <a:pt x="67" y="25"/>
                    </a:lnTo>
                    <a:lnTo>
                      <a:pt x="69" y="57"/>
                    </a:lnTo>
                    <a:lnTo>
                      <a:pt x="81" y="72"/>
                    </a:lnTo>
                    <a:lnTo>
                      <a:pt x="85" y="81"/>
                    </a:lnTo>
                    <a:lnTo>
                      <a:pt x="87" y="106"/>
                    </a:lnTo>
                    <a:lnTo>
                      <a:pt x="81" y="90"/>
                    </a:lnTo>
                    <a:lnTo>
                      <a:pt x="75" y="82"/>
                    </a:lnTo>
                    <a:lnTo>
                      <a:pt x="69" y="74"/>
                    </a:lnTo>
                    <a:lnTo>
                      <a:pt x="55" y="72"/>
                    </a:lnTo>
                    <a:lnTo>
                      <a:pt x="43" y="60"/>
                    </a:lnTo>
                    <a:lnTo>
                      <a:pt x="34" y="74"/>
                    </a:lnTo>
                    <a:lnTo>
                      <a:pt x="24" y="81"/>
                    </a:lnTo>
                    <a:lnTo>
                      <a:pt x="12" y="95"/>
                    </a:lnTo>
                    <a:lnTo>
                      <a:pt x="20" y="76"/>
                    </a:lnTo>
                    <a:lnTo>
                      <a:pt x="1" y="88"/>
                    </a:lnTo>
                    <a:lnTo>
                      <a:pt x="0" y="85"/>
                    </a:lnTo>
                    <a:lnTo>
                      <a:pt x="21" y="69"/>
                    </a:lnTo>
                    <a:lnTo>
                      <a:pt x="30" y="62"/>
                    </a:lnTo>
                    <a:lnTo>
                      <a:pt x="33" y="41"/>
                    </a:lnTo>
                    <a:lnTo>
                      <a:pt x="33" y="27"/>
                    </a:lnTo>
                    <a:lnTo>
                      <a:pt x="33" y="23"/>
                    </a:lnTo>
                    <a:lnTo>
                      <a:pt x="11"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1996" name="Freeform 12"/>
              <p:cNvSpPr>
                <a:spLocks/>
              </p:cNvSpPr>
              <p:nvPr/>
            </p:nvSpPr>
            <p:spPr bwMode="auto">
              <a:xfrm>
                <a:off x="543" y="96"/>
                <a:ext cx="123" cy="50"/>
              </a:xfrm>
              <a:custGeom>
                <a:avLst/>
                <a:gdLst/>
                <a:ahLst/>
                <a:cxnLst>
                  <a:cxn ang="0">
                    <a:pos x="0" y="24"/>
                  </a:cxn>
                  <a:cxn ang="0">
                    <a:pos x="31" y="30"/>
                  </a:cxn>
                  <a:cxn ang="0">
                    <a:pos x="51" y="30"/>
                  </a:cxn>
                  <a:cxn ang="0">
                    <a:pos x="71" y="45"/>
                  </a:cxn>
                  <a:cxn ang="0">
                    <a:pos x="99" y="49"/>
                  </a:cxn>
                  <a:cxn ang="0">
                    <a:pos x="122" y="45"/>
                  </a:cxn>
                  <a:cxn ang="0">
                    <a:pos x="106" y="43"/>
                  </a:cxn>
                  <a:cxn ang="0">
                    <a:pos x="96" y="37"/>
                  </a:cxn>
                  <a:cxn ang="0">
                    <a:pos x="88" y="32"/>
                  </a:cxn>
                  <a:cxn ang="0">
                    <a:pos x="90" y="24"/>
                  </a:cxn>
                  <a:cxn ang="0">
                    <a:pos x="85" y="16"/>
                  </a:cxn>
                  <a:cxn ang="0">
                    <a:pos x="87" y="9"/>
                  </a:cxn>
                  <a:cxn ang="0">
                    <a:pos x="67" y="0"/>
                  </a:cxn>
                  <a:cxn ang="0">
                    <a:pos x="44" y="2"/>
                  </a:cxn>
                  <a:cxn ang="0">
                    <a:pos x="39" y="2"/>
                  </a:cxn>
                  <a:cxn ang="0">
                    <a:pos x="39" y="7"/>
                  </a:cxn>
                  <a:cxn ang="0">
                    <a:pos x="31" y="18"/>
                  </a:cxn>
                  <a:cxn ang="0">
                    <a:pos x="0" y="24"/>
                  </a:cxn>
                </a:cxnLst>
                <a:rect l="0" t="0" r="r" b="b"/>
                <a:pathLst>
                  <a:path w="123" h="50">
                    <a:moveTo>
                      <a:pt x="0" y="24"/>
                    </a:moveTo>
                    <a:lnTo>
                      <a:pt x="31" y="30"/>
                    </a:lnTo>
                    <a:lnTo>
                      <a:pt x="51" y="30"/>
                    </a:lnTo>
                    <a:lnTo>
                      <a:pt x="71" y="45"/>
                    </a:lnTo>
                    <a:lnTo>
                      <a:pt x="99" y="49"/>
                    </a:lnTo>
                    <a:lnTo>
                      <a:pt x="122" y="45"/>
                    </a:lnTo>
                    <a:lnTo>
                      <a:pt x="106" y="43"/>
                    </a:lnTo>
                    <a:lnTo>
                      <a:pt x="96" y="37"/>
                    </a:lnTo>
                    <a:lnTo>
                      <a:pt x="88" y="32"/>
                    </a:lnTo>
                    <a:lnTo>
                      <a:pt x="90" y="24"/>
                    </a:lnTo>
                    <a:lnTo>
                      <a:pt x="85" y="16"/>
                    </a:lnTo>
                    <a:lnTo>
                      <a:pt x="87" y="9"/>
                    </a:lnTo>
                    <a:lnTo>
                      <a:pt x="67" y="0"/>
                    </a:lnTo>
                    <a:lnTo>
                      <a:pt x="44" y="2"/>
                    </a:lnTo>
                    <a:lnTo>
                      <a:pt x="39" y="2"/>
                    </a:lnTo>
                    <a:lnTo>
                      <a:pt x="39" y="7"/>
                    </a:lnTo>
                    <a:lnTo>
                      <a:pt x="31" y="18"/>
                    </a:lnTo>
                    <a:lnTo>
                      <a:pt x="0" y="24"/>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41997" name="Freeform 13"/>
              <p:cNvSpPr>
                <a:spLocks/>
              </p:cNvSpPr>
              <p:nvPr/>
            </p:nvSpPr>
            <p:spPr bwMode="auto">
              <a:xfrm>
                <a:off x="559" y="170"/>
                <a:ext cx="92" cy="144"/>
              </a:xfrm>
              <a:custGeom>
                <a:avLst/>
                <a:gdLst/>
                <a:ahLst/>
                <a:cxnLst>
                  <a:cxn ang="0">
                    <a:pos x="14" y="27"/>
                  </a:cxn>
                  <a:cxn ang="0">
                    <a:pos x="25" y="7"/>
                  </a:cxn>
                  <a:cxn ang="0">
                    <a:pos x="54" y="0"/>
                  </a:cxn>
                  <a:cxn ang="0">
                    <a:pos x="72" y="2"/>
                  </a:cxn>
                  <a:cxn ang="0">
                    <a:pos x="91" y="14"/>
                  </a:cxn>
                  <a:cxn ang="0">
                    <a:pos x="85" y="48"/>
                  </a:cxn>
                  <a:cxn ang="0">
                    <a:pos x="79" y="74"/>
                  </a:cxn>
                  <a:cxn ang="0">
                    <a:pos x="75" y="81"/>
                  </a:cxn>
                  <a:cxn ang="0">
                    <a:pos x="80" y="87"/>
                  </a:cxn>
                  <a:cxn ang="0">
                    <a:pos x="80" y="101"/>
                  </a:cxn>
                  <a:cxn ang="0">
                    <a:pos x="78" y="127"/>
                  </a:cxn>
                  <a:cxn ang="0">
                    <a:pos x="67" y="143"/>
                  </a:cxn>
                  <a:cxn ang="0">
                    <a:pos x="58" y="134"/>
                  </a:cxn>
                  <a:cxn ang="0">
                    <a:pos x="35" y="130"/>
                  </a:cxn>
                  <a:cxn ang="0">
                    <a:pos x="21" y="124"/>
                  </a:cxn>
                  <a:cxn ang="0">
                    <a:pos x="0" y="124"/>
                  </a:cxn>
                  <a:cxn ang="0">
                    <a:pos x="7" y="67"/>
                  </a:cxn>
                  <a:cxn ang="0">
                    <a:pos x="3" y="46"/>
                  </a:cxn>
                  <a:cxn ang="0">
                    <a:pos x="14" y="27"/>
                  </a:cxn>
                </a:cxnLst>
                <a:rect l="0" t="0" r="r" b="b"/>
                <a:pathLst>
                  <a:path w="92" h="144">
                    <a:moveTo>
                      <a:pt x="14" y="27"/>
                    </a:moveTo>
                    <a:lnTo>
                      <a:pt x="25" y="7"/>
                    </a:lnTo>
                    <a:lnTo>
                      <a:pt x="54" y="0"/>
                    </a:lnTo>
                    <a:lnTo>
                      <a:pt x="72" y="2"/>
                    </a:lnTo>
                    <a:lnTo>
                      <a:pt x="91" y="14"/>
                    </a:lnTo>
                    <a:lnTo>
                      <a:pt x="85" y="48"/>
                    </a:lnTo>
                    <a:lnTo>
                      <a:pt x="79" y="74"/>
                    </a:lnTo>
                    <a:lnTo>
                      <a:pt x="75" y="81"/>
                    </a:lnTo>
                    <a:lnTo>
                      <a:pt x="80" y="87"/>
                    </a:lnTo>
                    <a:lnTo>
                      <a:pt x="80" y="101"/>
                    </a:lnTo>
                    <a:lnTo>
                      <a:pt x="78" y="127"/>
                    </a:lnTo>
                    <a:lnTo>
                      <a:pt x="67" y="143"/>
                    </a:lnTo>
                    <a:lnTo>
                      <a:pt x="58" y="134"/>
                    </a:lnTo>
                    <a:lnTo>
                      <a:pt x="35" y="130"/>
                    </a:lnTo>
                    <a:lnTo>
                      <a:pt x="21" y="124"/>
                    </a:lnTo>
                    <a:lnTo>
                      <a:pt x="0" y="124"/>
                    </a:lnTo>
                    <a:lnTo>
                      <a:pt x="7" y="67"/>
                    </a:lnTo>
                    <a:lnTo>
                      <a:pt x="3" y="46"/>
                    </a:lnTo>
                    <a:lnTo>
                      <a:pt x="14" y="27"/>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41998" name="Freeform 14"/>
              <p:cNvSpPr>
                <a:spLocks/>
              </p:cNvSpPr>
              <p:nvPr/>
            </p:nvSpPr>
            <p:spPr bwMode="auto">
              <a:xfrm>
                <a:off x="526" y="295"/>
                <a:ext cx="99" cy="113"/>
              </a:xfrm>
              <a:custGeom>
                <a:avLst/>
                <a:gdLst/>
                <a:ahLst/>
                <a:cxnLst>
                  <a:cxn ang="0">
                    <a:pos x="39" y="2"/>
                  </a:cxn>
                  <a:cxn ang="0">
                    <a:pos x="38" y="9"/>
                  </a:cxn>
                  <a:cxn ang="0">
                    <a:pos x="37" y="16"/>
                  </a:cxn>
                  <a:cxn ang="0">
                    <a:pos x="30" y="23"/>
                  </a:cxn>
                  <a:cxn ang="0">
                    <a:pos x="23" y="34"/>
                  </a:cxn>
                  <a:cxn ang="0">
                    <a:pos x="10" y="52"/>
                  </a:cxn>
                  <a:cxn ang="0">
                    <a:pos x="8" y="62"/>
                  </a:cxn>
                  <a:cxn ang="0">
                    <a:pos x="3" y="76"/>
                  </a:cxn>
                  <a:cxn ang="0">
                    <a:pos x="3" y="80"/>
                  </a:cxn>
                  <a:cxn ang="0">
                    <a:pos x="0" y="94"/>
                  </a:cxn>
                  <a:cxn ang="0">
                    <a:pos x="7" y="97"/>
                  </a:cxn>
                  <a:cxn ang="0">
                    <a:pos x="16" y="105"/>
                  </a:cxn>
                  <a:cxn ang="0">
                    <a:pos x="28" y="112"/>
                  </a:cxn>
                  <a:cxn ang="0">
                    <a:pos x="46" y="101"/>
                  </a:cxn>
                  <a:cxn ang="0">
                    <a:pos x="44" y="97"/>
                  </a:cxn>
                  <a:cxn ang="0">
                    <a:pos x="49" y="83"/>
                  </a:cxn>
                  <a:cxn ang="0">
                    <a:pos x="61" y="69"/>
                  </a:cxn>
                  <a:cxn ang="0">
                    <a:pos x="73" y="55"/>
                  </a:cxn>
                  <a:cxn ang="0">
                    <a:pos x="83" y="44"/>
                  </a:cxn>
                  <a:cxn ang="0">
                    <a:pos x="90" y="34"/>
                  </a:cxn>
                  <a:cxn ang="0">
                    <a:pos x="98" y="19"/>
                  </a:cxn>
                  <a:cxn ang="0">
                    <a:pos x="94" y="13"/>
                  </a:cxn>
                  <a:cxn ang="0">
                    <a:pos x="88" y="8"/>
                  </a:cxn>
                  <a:cxn ang="0">
                    <a:pos x="83" y="8"/>
                  </a:cxn>
                  <a:cxn ang="0">
                    <a:pos x="68" y="5"/>
                  </a:cxn>
                  <a:cxn ang="0">
                    <a:pos x="52" y="0"/>
                  </a:cxn>
                  <a:cxn ang="0">
                    <a:pos x="45" y="0"/>
                  </a:cxn>
                  <a:cxn ang="0">
                    <a:pos x="43" y="1"/>
                  </a:cxn>
                  <a:cxn ang="0">
                    <a:pos x="39" y="2"/>
                  </a:cxn>
                </a:cxnLst>
                <a:rect l="0" t="0" r="r" b="b"/>
                <a:pathLst>
                  <a:path w="99" h="113">
                    <a:moveTo>
                      <a:pt x="39" y="2"/>
                    </a:moveTo>
                    <a:lnTo>
                      <a:pt x="38" y="9"/>
                    </a:lnTo>
                    <a:lnTo>
                      <a:pt x="37" y="16"/>
                    </a:lnTo>
                    <a:lnTo>
                      <a:pt x="30" y="23"/>
                    </a:lnTo>
                    <a:lnTo>
                      <a:pt x="23" y="34"/>
                    </a:lnTo>
                    <a:lnTo>
                      <a:pt x="10" y="52"/>
                    </a:lnTo>
                    <a:lnTo>
                      <a:pt x="8" y="62"/>
                    </a:lnTo>
                    <a:lnTo>
                      <a:pt x="3" y="76"/>
                    </a:lnTo>
                    <a:lnTo>
                      <a:pt x="3" y="80"/>
                    </a:lnTo>
                    <a:lnTo>
                      <a:pt x="0" y="94"/>
                    </a:lnTo>
                    <a:lnTo>
                      <a:pt x="7" y="97"/>
                    </a:lnTo>
                    <a:lnTo>
                      <a:pt x="16" y="105"/>
                    </a:lnTo>
                    <a:lnTo>
                      <a:pt x="28" y="112"/>
                    </a:lnTo>
                    <a:lnTo>
                      <a:pt x="46" y="101"/>
                    </a:lnTo>
                    <a:lnTo>
                      <a:pt x="44" y="97"/>
                    </a:lnTo>
                    <a:lnTo>
                      <a:pt x="49" y="83"/>
                    </a:lnTo>
                    <a:lnTo>
                      <a:pt x="61" y="69"/>
                    </a:lnTo>
                    <a:lnTo>
                      <a:pt x="73" y="55"/>
                    </a:lnTo>
                    <a:lnTo>
                      <a:pt x="83" y="44"/>
                    </a:lnTo>
                    <a:lnTo>
                      <a:pt x="90" y="34"/>
                    </a:lnTo>
                    <a:lnTo>
                      <a:pt x="98" y="19"/>
                    </a:lnTo>
                    <a:lnTo>
                      <a:pt x="94" y="13"/>
                    </a:lnTo>
                    <a:lnTo>
                      <a:pt x="88" y="8"/>
                    </a:lnTo>
                    <a:lnTo>
                      <a:pt x="83" y="8"/>
                    </a:lnTo>
                    <a:lnTo>
                      <a:pt x="68" y="5"/>
                    </a:lnTo>
                    <a:lnTo>
                      <a:pt x="52" y="0"/>
                    </a:lnTo>
                    <a:lnTo>
                      <a:pt x="45" y="0"/>
                    </a:lnTo>
                    <a:lnTo>
                      <a:pt x="43" y="1"/>
                    </a:lnTo>
                    <a:lnTo>
                      <a:pt x="39" y="2"/>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41999" name="Freeform 15"/>
              <p:cNvSpPr>
                <a:spLocks/>
              </p:cNvSpPr>
              <p:nvPr/>
            </p:nvSpPr>
            <p:spPr bwMode="auto">
              <a:xfrm>
                <a:off x="623" y="247"/>
                <a:ext cx="81" cy="73"/>
              </a:xfrm>
              <a:custGeom>
                <a:avLst/>
                <a:gdLst/>
                <a:ahLst/>
                <a:cxnLst>
                  <a:cxn ang="0">
                    <a:pos x="19" y="21"/>
                  </a:cxn>
                  <a:cxn ang="0">
                    <a:pos x="24" y="28"/>
                  </a:cxn>
                  <a:cxn ang="0">
                    <a:pos x="49" y="0"/>
                  </a:cxn>
                  <a:cxn ang="0">
                    <a:pos x="53" y="0"/>
                  </a:cxn>
                  <a:cxn ang="0">
                    <a:pos x="59" y="9"/>
                  </a:cxn>
                  <a:cxn ang="0">
                    <a:pos x="66" y="14"/>
                  </a:cxn>
                  <a:cxn ang="0">
                    <a:pos x="80" y="21"/>
                  </a:cxn>
                  <a:cxn ang="0">
                    <a:pos x="14" y="68"/>
                  </a:cxn>
                  <a:cxn ang="0">
                    <a:pos x="8" y="68"/>
                  </a:cxn>
                  <a:cxn ang="0">
                    <a:pos x="0" y="72"/>
                  </a:cxn>
                  <a:cxn ang="0">
                    <a:pos x="11" y="55"/>
                  </a:cxn>
                  <a:cxn ang="0">
                    <a:pos x="14" y="46"/>
                  </a:cxn>
                  <a:cxn ang="0">
                    <a:pos x="16" y="33"/>
                  </a:cxn>
                  <a:cxn ang="0">
                    <a:pos x="19" y="21"/>
                  </a:cxn>
                </a:cxnLst>
                <a:rect l="0" t="0" r="r" b="b"/>
                <a:pathLst>
                  <a:path w="81" h="73">
                    <a:moveTo>
                      <a:pt x="19" y="21"/>
                    </a:moveTo>
                    <a:lnTo>
                      <a:pt x="24" y="28"/>
                    </a:lnTo>
                    <a:lnTo>
                      <a:pt x="49" y="0"/>
                    </a:lnTo>
                    <a:lnTo>
                      <a:pt x="53" y="0"/>
                    </a:lnTo>
                    <a:lnTo>
                      <a:pt x="59" y="9"/>
                    </a:lnTo>
                    <a:lnTo>
                      <a:pt x="66" y="14"/>
                    </a:lnTo>
                    <a:lnTo>
                      <a:pt x="80" y="21"/>
                    </a:lnTo>
                    <a:lnTo>
                      <a:pt x="14" y="68"/>
                    </a:lnTo>
                    <a:lnTo>
                      <a:pt x="8" y="68"/>
                    </a:lnTo>
                    <a:lnTo>
                      <a:pt x="0" y="72"/>
                    </a:lnTo>
                    <a:lnTo>
                      <a:pt x="11" y="55"/>
                    </a:lnTo>
                    <a:lnTo>
                      <a:pt x="14" y="46"/>
                    </a:lnTo>
                    <a:lnTo>
                      <a:pt x="16" y="33"/>
                    </a:lnTo>
                    <a:lnTo>
                      <a:pt x="19" y="21"/>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42000" name="Freeform 16"/>
              <p:cNvSpPr>
                <a:spLocks/>
              </p:cNvSpPr>
              <p:nvPr/>
            </p:nvSpPr>
            <p:spPr bwMode="auto">
              <a:xfrm>
                <a:off x="456" y="447"/>
                <a:ext cx="71" cy="63"/>
              </a:xfrm>
              <a:custGeom>
                <a:avLst/>
                <a:gdLst/>
                <a:ahLst/>
                <a:cxnLst>
                  <a:cxn ang="0">
                    <a:pos x="49" y="0"/>
                  </a:cxn>
                  <a:cxn ang="0">
                    <a:pos x="56" y="2"/>
                  </a:cxn>
                  <a:cxn ang="0">
                    <a:pos x="64" y="5"/>
                  </a:cxn>
                  <a:cxn ang="0">
                    <a:pos x="70" y="12"/>
                  </a:cxn>
                  <a:cxn ang="0">
                    <a:pos x="66" y="29"/>
                  </a:cxn>
                  <a:cxn ang="0">
                    <a:pos x="61" y="42"/>
                  </a:cxn>
                  <a:cxn ang="0">
                    <a:pos x="54" y="58"/>
                  </a:cxn>
                  <a:cxn ang="0">
                    <a:pos x="45" y="62"/>
                  </a:cxn>
                  <a:cxn ang="0">
                    <a:pos x="35" y="62"/>
                  </a:cxn>
                  <a:cxn ang="0">
                    <a:pos x="17" y="51"/>
                  </a:cxn>
                  <a:cxn ang="0">
                    <a:pos x="5" y="51"/>
                  </a:cxn>
                  <a:cxn ang="0">
                    <a:pos x="0" y="46"/>
                  </a:cxn>
                  <a:cxn ang="0">
                    <a:pos x="26" y="18"/>
                  </a:cxn>
                  <a:cxn ang="0">
                    <a:pos x="49" y="0"/>
                  </a:cxn>
                </a:cxnLst>
                <a:rect l="0" t="0" r="r" b="b"/>
                <a:pathLst>
                  <a:path w="71" h="63">
                    <a:moveTo>
                      <a:pt x="49" y="0"/>
                    </a:moveTo>
                    <a:lnTo>
                      <a:pt x="56" y="2"/>
                    </a:lnTo>
                    <a:lnTo>
                      <a:pt x="64" y="5"/>
                    </a:lnTo>
                    <a:lnTo>
                      <a:pt x="70" y="12"/>
                    </a:lnTo>
                    <a:lnTo>
                      <a:pt x="66" y="29"/>
                    </a:lnTo>
                    <a:lnTo>
                      <a:pt x="61" y="42"/>
                    </a:lnTo>
                    <a:lnTo>
                      <a:pt x="54" y="58"/>
                    </a:lnTo>
                    <a:lnTo>
                      <a:pt x="45" y="62"/>
                    </a:lnTo>
                    <a:lnTo>
                      <a:pt x="35" y="62"/>
                    </a:lnTo>
                    <a:lnTo>
                      <a:pt x="17" y="51"/>
                    </a:lnTo>
                    <a:lnTo>
                      <a:pt x="5" y="51"/>
                    </a:lnTo>
                    <a:lnTo>
                      <a:pt x="0" y="46"/>
                    </a:lnTo>
                    <a:lnTo>
                      <a:pt x="26" y="18"/>
                    </a:lnTo>
                    <a:lnTo>
                      <a:pt x="49"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01" name="Freeform 17"/>
              <p:cNvSpPr>
                <a:spLocks/>
              </p:cNvSpPr>
              <p:nvPr/>
            </p:nvSpPr>
            <p:spPr bwMode="auto">
              <a:xfrm>
                <a:off x="571" y="323"/>
                <a:ext cx="131" cy="83"/>
              </a:xfrm>
              <a:custGeom>
                <a:avLst/>
                <a:gdLst/>
                <a:ahLst/>
                <a:cxnLst>
                  <a:cxn ang="0">
                    <a:pos x="51" y="2"/>
                  </a:cxn>
                  <a:cxn ang="0">
                    <a:pos x="119" y="0"/>
                  </a:cxn>
                  <a:cxn ang="0">
                    <a:pos x="126" y="45"/>
                  </a:cxn>
                  <a:cxn ang="0">
                    <a:pos x="130" y="57"/>
                  </a:cxn>
                  <a:cxn ang="0">
                    <a:pos x="126" y="71"/>
                  </a:cxn>
                  <a:cxn ang="0">
                    <a:pos x="0" y="82"/>
                  </a:cxn>
                  <a:cxn ang="0">
                    <a:pos x="3" y="57"/>
                  </a:cxn>
                  <a:cxn ang="0">
                    <a:pos x="51" y="2"/>
                  </a:cxn>
                </a:cxnLst>
                <a:rect l="0" t="0" r="r" b="b"/>
                <a:pathLst>
                  <a:path w="131" h="83">
                    <a:moveTo>
                      <a:pt x="51" y="2"/>
                    </a:moveTo>
                    <a:lnTo>
                      <a:pt x="119" y="0"/>
                    </a:lnTo>
                    <a:lnTo>
                      <a:pt x="126" y="45"/>
                    </a:lnTo>
                    <a:lnTo>
                      <a:pt x="130" y="57"/>
                    </a:lnTo>
                    <a:lnTo>
                      <a:pt x="126" y="71"/>
                    </a:lnTo>
                    <a:lnTo>
                      <a:pt x="0" y="82"/>
                    </a:lnTo>
                    <a:lnTo>
                      <a:pt x="3" y="57"/>
                    </a:lnTo>
                    <a:lnTo>
                      <a:pt x="51" y="2"/>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42002" name="Freeform 18"/>
              <p:cNvSpPr>
                <a:spLocks/>
              </p:cNvSpPr>
              <p:nvPr/>
            </p:nvSpPr>
            <p:spPr bwMode="auto">
              <a:xfrm>
                <a:off x="626" y="305"/>
                <a:ext cx="47" cy="45"/>
              </a:xfrm>
              <a:custGeom>
                <a:avLst/>
                <a:gdLst/>
                <a:ahLst/>
                <a:cxnLst>
                  <a:cxn ang="0">
                    <a:pos x="46" y="22"/>
                  </a:cxn>
                  <a:cxn ang="0">
                    <a:pos x="44" y="14"/>
                  </a:cxn>
                  <a:cxn ang="0">
                    <a:pos x="39" y="6"/>
                  </a:cxn>
                  <a:cxn ang="0">
                    <a:pos x="33" y="1"/>
                  </a:cxn>
                  <a:cxn ang="0">
                    <a:pos x="23" y="0"/>
                  </a:cxn>
                  <a:cxn ang="0">
                    <a:pos x="14" y="1"/>
                  </a:cxn>
                  <a:cxn ang="0">
                    <a:pos x="7" y="6"/>
                  </a:cxn>
                  <a:cxn ang="0">
                    <a:pos x="2" y="14"/>
                  </a:cxn>
                  <a:cxn ang="0">
                    <a:pos x="0" y="22"/>
                  </a:cxn>
                  <a:cxn ang="0">
                    <a:pos x="2" y="31"/>
                  </a:cxn>
                  <a:cxn ang="0">
                    <a:pos x="7" y="38"/>
                  </a:cxn>
                  <a:cxn ang="0">
                    <a:pos x="14" y="42"/>
                  </a:cxn>
                  <a:cxn ang="0">
                    <a:pos x="23" y="44"/>
                  </a:cxn>
                  <a:cxn ang="0">
                    <a:pos x="33" y="42"/>
                  </a:cxn>
                  <a:cxn ang="0">
                    <a:pos x="39" y="38"/>
                  </a:cxn>
                  <a:cxn ang="0">
                    <a:pos x="44" y="31"/>
                  </a:cxn>
                  <a:cxn ang="0">
                    <a:pos x="46" y="22"/>
                  </a:cxn>
                </a:cxnLst>
                <a:rect l="0" t="0" r="r" b="b"/>
                <a:pathLst>
                  <a:path w="47" h="45">
                    <a:moveTo>
                      <a:pt x="46" y="22"/>
                    </a:moveTo>
                    <a:lnTo>
                      <a:pt x="44" y="14"/>
                    </a:lnTo>
                    <a:lnTo>
                      <a:pt x="39" y="6"/>
                    </a:lnTo>
                    <a:lnTo>
                      <a:pt x="33" y="1"/>
                    </a:lnTo>
                    <a:lnTo>
                      <a:pt x="23" y="0"/>
                    </a:lnTo>
                    <a:lnTo>
                      <a:pt x="14" y="1"/>
                    </a:lnTo>
                    <a:lnTo>
                      <a:pt x="7" y="6"/>
                    </a:lnTo>
                    <a:lnTo>
                      <a:pt x="2" y="14"/>
                    </a:lnTo>
                    <a:lnTo>
                      <a:pt x="0" y="22"/>
                    </a:lnTo>
                    <a:lnTo>
                      <a:pt x="2" y="31"/>
                    </a:lnTo>
                    <a:lnTo>
                      <a:pt x="7" y="38"/>
                    </a:lnTo>
                    <a:lnTo>
                      <a:pt x="14" y="42"/>
                    </a:lnTo>
                    <a:lnTo>
                      <a:pt x="23" y="44"/>
                    </a:lnTo>
                    <a:lnTo>
                      <a:pt x="33" y="42"/>
                    </a:lnTo>
                    <a:lnTo>
                      <a:pt x="39" y="38"/>
                    </a:lnTo>
                    <a:lnTo>
                      <a:pt x="44" y="31"/>
                    </a:lnTo>
                    <a:lnTo>
                      <a:pt x="46" y="22"/>
                    </a:lnTo>
                  </a:path>
                </a:pathLst>
              </a:custGeom>
              <a:solidFill>
                <a:srgbClr val="008000"/>
              </a:solidFill>
              <a:ln w="9525" cap="rnd">
                <a:noFill/>
                <a:round/>
                <a:headEnd/>
                <a:tailEnd/>
              </a:ln>
              <a:effectLst/>
            </p:spPr>
            <p:txBody>
              <a:bodyPr/>
              <a:lstStyle/>
              <a:p>
                <a:endParaRPr lang="en-US"/>
              </a:p>
            </p:txBody>
          </p:sp>
          <p:sp>
            <p:nvSpPr>
              <p:cNvPr id="42003" name="Freeform 19"/>
              <p:cNvSpPr>
                <a:spLocks/>
              </p:cNvSpPr>
              <p:nvPr/>
            </p:nvSpPr>
            <p:spPr bwMode="auto">
              <a:xfrm>
                <a:off x="510" y="389"/>
                <a:ext cx="62" cy="123"/>
              </a:xfrm>
              <a:custGeom>
                <a:avLst/>
                <a:gdLst/>
                <a:ahLst/>
                <a:cxnLst>
                  <a:cxn ang="0">
                    <a:pos x="16" y="0"/>
                  </a:cxn>
                  <a:cxn ang="0">
                    <a:pos x="21" y="62"/>
                  </a:cxn>
                  <a:cxn ang="0">
                    <a:pos x="16" y="76"/>
                  </a:cxn>
                  <a:cxn ang="0">
                    <a:pos x="12" y="76"/>
                  </a:cxn>
                  <a:cxn ang="0">
                    <a:pos x="10" y="90"/>
                  </a:cxn>
                  <a:cxn ang="0">
                    <a:pos x="0" y="113"/>
                  </a:cxn>
                  <a:cxn ang="0">
                    <a:pos x="14" y="113"/>
                  </a:cxn>
                  <a:cxn ang="0">
                    <a:pos x="19" y="113"/>
                  </a:cxn>
                  <a:cxn ang="0">
                    <a:pos x="16" y="118"/>
                  </a:cxn>
                  <a:cxn ang="0">
                    <a:pos x="33" y="122"/>
                  </a:cxn>
                  <a:cxn ang="0">
                    <a:pos x="38" y="120"/>
                  </a:cxn>
                  <a:cxn ang="0">
                    <a:pos x="47" y="101"/>
                  </a:cxn>
                  <a:cxn ang="0">
                    <a:pos x="57" y="71"/>
                  </a:cxn>
                  <a:cxn ang="0">
                    <a:pos x="61" y="37"/>
                  </a:cxn>
                  <a:cxn ang="0">
                    <a:pos x="59" y="7"/>
                  </a:cxn>
                  <a:cxn ang="0">
                    <a:pos x="43" y="18"/>
                  </a:cxn>
                  <a:cxn ang="0">
                    <a:pos x="16" y="0"/>
                  </a:cxn>
                </a:cxnLst>
                <a:rect l="0" t="0" r="r" b="b"/>
                <a:pathLst>
                  <a:path w="62" h="123">
                    <a:moveTo>
                      <a:pt x="16" y="0"/>
                    </a:moveTo>
                    <a:lnTo>
                      <a:pt x="21" y="62"/>
                    </a:lnTo>
                    <a:lnTo>
                      <a:pt x="16" y="76"/>
                    </a:lnTo>
                    <a:lnTo>
                      <a:pt x="12" y="76"/>
                    </a:lnTo>
                    <a:lnTo>
                      <a:pt x="10" y="90"/>
                    </a:lnTo>
                    <a:lnTo>
                      <a:pt x="0" y="113"/>
                    </a:lnTo>
                    <a:lnTo>
                      <a:pt x="14" y="113"/>
                    </a:lnTo>
                    <a:lnTo>
                      <a:pt x="19" y="113"/>
                    </a:lnTo>
                    <a:lnTo>
                      <a:pt x="16" y="118"/>
                    </a:lnTo>
                    <a:lnTo>
                      <a:pt x="33" y="122"/>
                    </a:lnTo>
                    <a:lnTo>
                      <a:pt x="38" y="120"/>
                    </a:lnTo>
                    <a:lnTo>
                      <a:pt x="47" y="101"/>
                    </a:lnTo>
                    <a:lnTo>
                      <a:pt x="57" y="71"/>
                    </a:lnTo>
                    <a:lnTo>
                      <a:pt x="61" y="37"/>
                    </a:lnTo>
                    <a:lnTo>
                      <a:pt x="59" y="7"/>
                    </a:lnTo>
                    <a:lnTo>
                      <a:pt x="43" y="18"/>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04" name="Freeform 20"/>
              <p:cNvSpPr>
                <a:spLocks/>
              </p:cNvSpPr>
              <p:nvPr/>
            </p:nvSpPr>
            <p:spPr bwMode="auto">
              <a:xfrm>
                <a:off x="601" y="346"/>
                <a:ext cx="83" cy="91"/>
              </a:xfrm>
              <a:custGeom>
                <a:avLst/>
                <a:gdLst/>
                <a:ahLst/>
                <a:cxnLst>
                  <a:cxn ang="0">
                    <a:pos x="3" y="0"/>
                  </a:cxn>
                  <a:cxn ang="0">
                    <a:pos x="14" y="5"/>
                  </a:cxn>
                  <a:cxn ang="0">
                    <a:pos x="27" y="9"/>
                  </a:cxn>
                  <a:cxn ang="0">
                    <a:pos x="36" y="8"/>
                  </a:cxn>
                  <a:cxn ang="0">
                    <a:pos x="43" y="8"/>
                  </a:cxn>
                  <a:cxn ang="0">
                    <a:pos x="51" y="7"/>
                  </a:cxn>
                  <a:cxn ang="0">
                    <a:pos x="60" y="6"/>
                  </a:cxn>
                  <a:cxn ang="0">
                    <a:pos x="67" y="2"/>
                  </a:cxn>
                  <a:cxn ang="0">
                    <a:pos x="77" y="0"/>
                  </a:cxn>
                  <a:cxn ang="0">
                    <a:pos x="82" y="58"/>
                  </a:cxn>
                  <a:cxn ang="0">
                    <a:pos x="80" y="76"/>
                  </a:cxn>
                  <a:cxn ang="0">
                    <a:pos x="66" y="83"/>
                  </a:cxn>
                  <a:cxn ang="0">
                    <a:pos x="41" y="83"/>
                  </a:cxn>
                  <a:cxn ang="0">
                    <a:pos x="21" y="88"/>
                  </a:cxn>
                  <a:cxn ang="0">
                    <a:pos x="6" y="90"/>
                  </a:cxn>
                  <a:cxn ang="0">
                    <a:pos x="0" y="83"/>
                  </a:cxn>
                  <a:cxn ang="0">
                    <a:pos x="3" y="0"/>
                  </a:cxn>
                </a:cxnLst>
                <a:rect l="0" t="0" r="r" b="b"/>
                <a:pathLst>
                  <a:path w="83" h="91">
                    <a:moveTo>
                      <a:pt x="3" y="0"/>
                    </a:moveTo>
                    <a:lnTo>
                      <a:pt x="14" y="5"/>
                    </a:lnTo>
                    <a:lnTo>
                      <a:pt x="27" y="9"/>
                    </a:lnTo>
                    <a:lnTo>
                      <a:pt x="36" y="8"/>
                    </a:lnTo>
                    <a:lnTo>
                      <a:pt x="43" y="8"/>
                    </a:lnTo>
                    <a:lnTo>
                      <a:pt x="51" y="7"/>
                    </a:lnTo>
                    <a:lnTo>
                      <a:pt x="60" y="6"/>
                    </a:lnTo>
                    <a:lnTo>
                      <a:pt x="67" y="2"/>
                    </a:lnTo>
                    <a:lnTo>
                      <a:pt x="77" y="0"/>
                    </a:lnTo>
                    <a:lnTo>
                      <a:pt x="82" y="58"/>
                    </a:lnTo>
                    <a:lnTo>
                      <a:pt x="80" y="76"/>
                    </a:lnTo>
                    <a:lnTo>
                      <a:pt x="66" y="83"/>
                    </a:lnTo>
                    <a:lnTo>
                      <a:pt x="41" y="83"/>
                    </a:lnTo>
                    <a:lnTo>
                      <a:pt x="21" y="88"/>
                    </a:lnTo>
                    <a:lnTo>
                      <a:pt x="6" y="90"/>
                    </a:lnTo>
                    <a:lnTo>
                      <a:pt x="0" y="83"/>
                    </a:lnTo>
                    <a:lnTo>
                      <a:pt x="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05" name="Freeform 21"/>
              <p:cNvSpPr>
                <a:spLocks/>
              </p:cNvSpPr>
              <p:nvPr/>
            </p:nvSpPr>
            <p:spPr bwMode="auto">
              <a:xfrm>
                <a:off x="566" y="127"/>
                <a:ext cx="59" cy="51"/>
              </a:xfrm>
              <a:custGeom>
                <a:avLst/>
                <a:gdLst/>
                <a:ahLst/>
                <a:cxnLst>
                  <a:cxn ang="0">
                    <a:pos x="9" y="0"/>
                  </a:cxn>
                  <a:cxn ang="0">
                    <a:pos x="9" y="6"/>
                  </a:cxn>
                  <a:cxn ang="0">
                    <a:pos x="3" y="11"/>
                  </a:cxn>
                  <a:cxn ang="0">
                    <a:pos x="0" y="21"/>
                  </a:cxn>
                  <a:cxn ang="0">
                    <a:pos x="3" y="21"/>
                  </a:cxn>
                  <a:cxn ang="0">
                    <a:pos x="3" y="27"/>
                  </a:cxn>
                  <a:cxn ang="0">
                    <a:pos x="5" y="32"/>
                  </a:cxn>
                  <a:cxn ang="0">
                    <a:pos x="3" y="36"/>
                  </a:cxn>
                  <a:cxn ang="0">
                    <a:pos x="10" y="39"/>
                  </a:cxn>
                  <a:cxn ang="0">
                    <a:pos x="17" y="41"/>
                  </a:cxn>
                  <a:cxn ang="0">
                    <a:pos x="28" y="36"/>
                  </a:cxn>
                  <a:cxn ang="0">
                    <a:pos x="21" y="50"/>
                  </a:cxn>
                  <a:cxn ang="0">
                    <a:pos x="42" y="43"/>
                  </a:cxn>
                  <a:cxn ang="0">
                    <a:pos x="58" y="37"/>
                  </a:cxn>
                  <a:cxn ang="0">
                    <a:pos x="56" y="34"/>
                  </a:cxn>
                  <a:cxn ang="0">
                    <a:pos x="48" y="25"/>
                  </a:cxn>
                  <a:cxn ang="0">
                    <a:pos x="47" y="21"/>
                  </a:cxn>
                  <a:cxn ang="0">
                    <a:pos x="47" y="13"/>
                  </a:cxn>
                  <a:cxn ang="0">
                    <a:pos x="30" y="0"/>
                  </a:cxn>
                  <a:cxn ang="0">
                    <a:pos x="16" y="0"/>
                  </a:cxn>
                  <a:cxn ang="0">
                    <a:pos x="9" y="0"/>
                  </a:cxn>
                </a:cxnLst>
                <a:rect l="0" t="0" r="r" b="b"/>
                <a:pathLst>
                  <a:path w="59" h="51">
                    <a:moveTo>
                      <a:pt x="9" y="0"/>
                    </a:moveTo>
                    <a:lnTo>
                      <a:pt x="9" y="6"/>
                    </a:lnTo>
                    <a:lnTo>
                      <a:pt x="3" y="11"/>
                    </a:lnTo>
                    <a:lnTo>
                      <a:pt x="0" y="21"/>
                    </a:lnTo>
                    <a:lnTo>
                      <a:pt x="3" y="21"/>
                    </a:lnTo>
                    <a:lnTo>
                      <a:pt x="3" y="27"/>
                    </a:lnTo>
                    <a:lnTo>
                      <a:pt x="5" y="32"/>
                    </a:lnTo>
                    <a:lnTo>
                      <a:pt x="3" y="36"/>
                    </a:lnTo>
                    <a:lnTo>
                      <a:pt x="10" y="39"/>
                    </a:lnTo>
                    <a:lnTo>
                      <a:pt x="17" y="41"/>
                    </a:lnTo>
                    <a:lnTo>
                      <a:pt x="28" y="36"/>
                    </a:lnTo>
                    <a:lnTo>
                      <a:pt x="21" y="50"/>
                    </a:lnTo>
                    <a:lnTo>
                      <a:pt x="42" y="43"/>
                    </a:lnTo>
                    <a:lnTo>
                      <a:pt x="58" y="37"/>
                    </a:lnTo>
                    <a:lnTo>
                      <a:pt x="56" y="34"/>
                    </a:lnTo>
                    <a:lnTo>
                      <a:pt x="48" y="25"/>
                    </a:lnTo>
                    <a:lnTo>
                      <a:pt x="47" y="21"/>
                    </a:lnTo>
                    <a:lnTo>
                      <a:pt x="47" y="13"/>
                    </a:lnTo>
                    <a:lnTo>
                      <a:pt x="30" y="0"/>
                    </a:lnTo>
                    <a:lnTo>
                      <a:pt x="16" y="0"/>
                    </a:lnTo>
                    <a:lnTo>
                      <a:pt x="9" y="0"/>
                    </a:lnTo>
                  </a:path>
                </a:pathLst>
              </a:custGeom>
              <a:solidFill>
                <a:srgbClr val="FCBDA5"/>
              </a:solidFill>
              <a:ln w="12700" cap="rnd" cmpd="sng">
                <a:solidFill>
                  <a:srgbClr val="000000"/>
                </a:solidFill>
                <a:prstDash val="solid"/>
                <a:round/>
                <a:headEnd/>
                <a:tailEnd/>
              </a:ln>
              <a:effectLst/>
            </p:spPr>
            <p:txBody>
              <a:bodyPr/>
              <a:lstStyle/>
              <a:p>
                <a:endParaRPr lang="en-US"/>
              </a:p>
            </p:txBody>
          </p:sp>
          <p:sp>
            <p:nvSpPr>
              <p:cNvPr id="42006" name="Freeform 22"/>
              <p:cNvSpPr>
                <a:spLocks/>
              </p:cNvSpPr>
              <p:nvPr/>
            </p:nvSpPr>
            <p:spPr bwMode="auto">
              <a:xfrm>
                <a:off x="204" y="582"/>
                <a:ext cx="31" cy="42"/>
              </a:xfrm>
              <a:custGeom>
                <a:avLst/>
                <a:gdLst/>
                <a:ahLst/>
                <a:cxnLst>
                  <a:cxn ang="0">
                    <a:pos x="5" y="16"/>
                  </a:cxn>
                  <a:cxn ang="0">
                    <a:pos x="0" y="41"/>
                  </a:cxn>
                  <a:cxn ang="0">
                    <a:pos x="20" y="28"/>
                  </a:cxn>
                  <a:cxn ang="0">
                    <a:pos x="28" y="21"/>
                  </a:cxn>
                  <a:cxn ang="0">
                    <a:pos x="30" y="8"/>
                  </a:cxn>
                  <a:cxn ang="0">
                    <a:pos x="26" y="0"/>
                  </a:cxn>
                  <a:cxn ang="0">
                    <a:pos x="5" y="16"/>
                  </a:cxn>
                </a:cxnLst>
                <a:rect l="0" t="0" r="r" b="b"/>
                <a:pathLst>
                  <a:path w="31" h="42">
                    <a:moveTo>
                      <a:pt x="5" y="16"/>
                    </a:moveTo>
                    <a:lnTo>
                      <a:pt x="0" y="41"/>
                    </a:lnTo>
                    <a:lnTo>
                      <a:pt x="20" y="28"/>
                    </a:lnTo>
                    <a:lnTo>
                      <a:pt x="28" y="21"/>
                    </a:lnTo>
                    <a:lnTo>
                      <a:pt x="30" y="8"/>
                    </a:lnTo>
                    <a:lnTo>
                      <a:pt x="26" y="0"/>
                    </a:lnTo>
                    <a:lnTo>
                      <a:pt x="5"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07" name="Freeform 23"/>
              <p:cNvSpPr>
                <a:spLocks/>
              </p:cNvSpPr>
              <p:nvPr/>
            </p:nvSpPr>
            <p:spPr bwMode="auto">
              <a:xfrm>
                <a:off x="334" y="627"/>
                <a:ext cx="42" cy="25"/>
              </a:xfrm>
              <a:custGeom>
                <a:avLst/>
                <a:gdLst/>
                <a:ahLst/>
                <a:cxnLst>
                  <a:cxn ang="0">
                    <a:pos x="16" y="0"/>
                  </a:cxn>
                  <a:cxn ang="0">
                    <a:pos x="16" y="4"/>
                  </a:cxn>
                  <a:cxn ang="0">
                    <a:pos x="0" y="24"/>
                  </a:cxn>
                  <a:cxn ang="0">
                    <a:pos x="24" y="24"/>
                  </a:cxn>
                  <a:cxn ang="0">
                    <a:pos x="30" y="22"/>
                  </a:cxn>
                  <a:cxn ang="0">
                    <a:pos x="41" y="11"/>
                  </a:cxn>
                  <a:cxn ang="0">
                    <a:pos x="34" y="4"/>
                  </a:cxn>
                  <a:cxn ang="0">
                    <a:pos x="16" y="0"/>
                  </a:cxn>
                </a:cxnLst>
                <a:rect l="0" t="0" r="r" b="b"/>
                <a:pathLst>
                  <a:path w="42" h="25">
                    <a:moveTo>
                      <a:pt x="16" y="0"/>
                    </a:moveTo>
                    <a:lnTo>
                      <a:pt x="16" y="4"/>
                    </a:lnTo>
                    <a:lnTo>
                      <a:pt x="0" y="24"/>
                    </a:lnTo>
                    <a:lnTo>
                      <a:pt x="24" y="24"/>
                    </a:lnTo>
                    <a:lnTo>
                      <a:pt x="30" y="22"/>
                    </a:lnTo>
                    <a:lnTo>
                      <a:pt x="41" y="11"/>
                    </a:lnTo>
                    <a:lnTo>
                      <a:pt x="34" y="4"/>
                    </a:lnTo>
                    <a:lnTo>
                      <a:pt x="16"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08" name="Freeform 24"/>
              <p:cNvSpPr>
                <a:spLocks/>
              </p:cNvSpPr>
              <p:nvPr/>
            </p:nvSpPr>
            <p:spPr bwMode="auto">
              <a:xfrm>
                <a:off x="396" y="594"/>
                <a:ext cx="25" cy="41"/>
              </a:xfrm>
              <a:custGeom>
                <a:avLst/>
                <a:gdLst/>
                <a:ahLst/>
                <a:cxnLst>
                  <a:cxn ang="0">
                    <a:pos x="0" y="14"/>
                  </a:cxn>
                  <a:cxn ang="0">
                    <a:pos x="4" y="21"/>
                  </a:cxn>
                  <a:cxn ang="0">
                    <a:pos x="10" y="40"/>
                  </a:cxn>
                  <a:cxn ang="0">
                    <a:pos x="22" y="19"/>
                  </a:cxn>
                  <a:cxn ang="0">
                    <a:pos x="24" y="6"/>
                  </a:cxn>
                  <a:cxn ang="0">
                    <a:pos x="11" y="0"/>
                  </a:cxn>
                  <a:cxn ang="0">
                    <a:pos x="0" y="14"/>
                  </a:cxn>
                </a:cxnLst>
                <a:rect l="0" t="0" r="r" b="b"/>
                <a:pathLst>
                  <a:path w="25" h="41">
                    <a:moveTo>
                      <a:pt x="0" y="14"/>
                    </a:moveTo>
                    <a:lnTo>
                      <a:pt x="4" y="21"/>
                    </a:lnTo>
                    <a:lnTo>
                      <a:pt x="10" y="40"/>
                    </a:lnTo>
                    <a:lnTo>
                      <a:pt x="22" y="19"/>
                    </a:lnTo>
                    <a:lnTo>
                      <a:pt x="24" y="6"/>
                    </a:lnTo>
                    <a:lnTo>
                      <a:pt x="11" y="0"/>
                    </a:lnTo>
                    <a:lnTo>
                      <a:pt x="0"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09" name="Freeform 25"/>
              <p:cNvSpPr>
                <a:spLocks/>
              </p:cNvSpPr>
              <p:nvPr/>
            </p:nvSpPr>
            <p:spPr bwMode="auto">
              <a:xfrm>
                <a:off x="484" y="648"/>
                <a:ext cx="36" cy="26"/>
              </a:xfrm>
              <a:custGeom>
                <a:avLst/>
                <a:gdLst/>
                <a:ahLst/>
                <a:cxnLst>
                  <a:cxn ang="0">
                    <a:pos x="22" y="0"/>
                  </a:cxn>
                  <a:cxn ang="0">
                    <a:pos x="14" y="2"/>
                  </a:cxn>
                  <a:cxn ang="0">
                    <a:pos x="0" y="21"/>
                  </a:cxn>
                  <a:cxn ang="0">
                    <a:pos x="24" y="25"/>
                  </a:cxn>
                  <a:cxn ang="0">
                    <a:pos x="31" y="18"/>
                  </a:cxn>
                  <a:cxn ang="0">
                    <a:pos x="35" y="11"/>
                  </a:cxn>
                  <a:cxn ang="0">
                    <a:pos x="31" y="6"/>
                  </a:cxn>
                  <a:cxn ang="0">
                    <a:pos x="22" y="0"/>
                  </a:cxn>
                </a:cxnLst>
                <a:rect l="0" t="0" r="r" b="b"/>
                <a:pathLst>
                  <a:path w="36" h="26">
                    <a:moveTo>
                      <a:pt x="22" y="0"/>
                    </a:moveTo>
                    <a:lnTo>
                      <a:pt x="14" y="2"/>
                    </a:lnTo>
                    <a:lnTo>
                      <a:pt x="0" y="21"/>
                    </a:lnTo>
                    <a:lnTo>
                      <a:pt x="24" y="25"/>
                    </a:lnTo>
                    <a:lnTo>
                      <a:pt x="31" y="18"/>
                    </a:lnTo>
                    <a:lnTo>
                      <a:pt x="35" y="11"/>
                    </a:lnTo>
                    <a:lnTo>
                      <a:pt x="31" y="6"/>
                    </a:lnTo>
                    <a:lnTo>
                      <a:pt x="22"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10" name="Freeform 26"/>
              <p:cNvSpPr>
                <a:spLocks/>
              </p:cNvSpPr>
              <p:nvPr/>
            </p:nvSpPr>
            <p:spPr bwMode="auto">
              <a:xfrm>
                <a:off x="601" y="614"/>
                <a:ext cx="20" cy="35"/>
              </a:xfrm>
              <a:custGeom>
                <a:avLst/>
                <a:gdLst/>
                <a:ahLst/>
                <a:cxnLst>
                  <a:cxn ang="0">
                    <a:pos x="1" y="12"/>
                  </a:cxn>
                  <a:cxn ang="0">
                    <a:pos x="0" y="19"/>
                  </a:cxn>
                  <a:cxn ang="0">
                    <a:pos x="6" y="34"/>
                  </a:cxn>
                  <a:cxn ang="0">
                    <a:pos x="19" y="14"/>
                  </a:cxn>
                  <a:cxn ang="0">
                    <a:pos x="16" y="0"/>
                  </a:cxn>
                  <a:cxn ang="0">
                    <a:pos x="9" y="0"/>
                  </a:cxn>
                  <a:cxn ang="0">
                    <a:pos x="1" y="12"/>
                  </a:cxn>
                </a:cxnLst>
                <a:rect l="0" t="0" r="r" b="b"/>
                <a:pathLst>
                  <a:path w="20" h="35">
                    <a:moveTo>
                      <a:pt x="1" y="12"/>
                    </a:moveTo>
                    <a:lnTo>
                      <a:pt x="0" y="19"/>
                    </a:lnTo>
                    <a:lnTo>
                      <a:pt x="6" y="34"/>
                    </a:lnTo>
                    <a:lnTo>
                      <a:pt x="19" y="14"/>
                    </a:lnTo>
                    <a:lnTo>
                      <a:pt x="16" y="0"/>
                    </a:lnTo>
                    <a:lnTo>
                      <a:pt x="9" y="0"/>
                    </a:lnTo>
                    <a:lnTo>
                      <a:pt x="1" y="1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11" name="Freeform 27"/>
              <p:cNvSpPr>
                <a:spLocks/>
              </p:cNvSpPr>
              <p:nvPr/>
            </p:nvSpPr>
            <p:spPr bwMode="auto">
              <a:xfrm>
                <a:off x="589" y="646"/>
                <a:ext cx="39" cy="25"/>
              </a:xfrm>
              <a:custGeom>
                <a:avLst/>
                <a:gdLst/>
                <a:ahLst/>
                <a:cxnLst>
                  <a:cxn ang="0">
                    <a:pos x="20" y="0"/>
                  </a:cxn>
                  <a:cxn ang="0">
                    <a:pos x="0" y="20"/>
                  </a:cxn>
                  <a:cxn ang="0">
                    <a:pos x="11" y="22"/>
                  </a:cxn>
                  <a:cxn ang="0">
                    <a:pos x="27" y="24"/>
                  </a:cxn>
                  <a:cxn ang="0">
                    <a:pos x="38" y="12"/>
                  </a:cxn>
                  <a:cxn ang="0">
                    <a:pos x="38" y="5"/>
                  </a:cxn>
                  <a:cxn ang="0">
                    <a:pos x="34" y="0"/>
                  </a:cxn>
                  <a:cxn ang="0">
                    <a:pos x="20" y="0"/>
                  </a:cxn>
                </a:cxnLst>
                <a:rect l="0" t="0" r="r" b="b"/>
                <a:pathLst>
                  <a:path w="39" h="25">
                    <a:moveTo>
                      <a:pt x="20" y="0"/>
                    </a:moveTo>
                    <a:lnTo>
                      <a:pt x="0" y="20"/>
                    </a:lnTo>
                    <a:lnTo>
                      <a:pt x="11" y="22"/>
                    </a:lnTo>
                    <a:lnTo>
                      <a:pt x="27" y="24"/>
                    </a:lnTo>
                    <a:lnTo>
                      <a:pt x="38" y="12"/>
                    </a:lnTo>
                    <a:lnTo>
                      <a:pt x="38" y="5"/>
                    </a:lnTo>
                    <a:lnTo>
                      <a:pt x="34" y="0"/>
                    </a:lnTo>
                    <a:lnTo>
                      <a:pt x="2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12" name="Freeform 28"/>
              <p:cNvSpPr>
                <a:spLocks/>
              </p:cNvSpPr>
              <p:nvPr/>
            </p:nvSpPr>
            <p:spPr bwMode="auto">
              <a:xfrm>
                <a:off x="666" y="635"/>
                <a:ext cx="26" cy="30"/>
              </a:xfrm>
              <a:custGeom>
                <a:avLst/>
                <a:gdLst/>
                <a:ahLst/>
                <a:cxnLst>
                  <a:cxn ang="0">
                    <a:pos x="0" y="4"/>
                  </a:cxn>
                  <a:cxn ang="0">
                    <a:pos x="0" y="18"/>
                  </a:cxn>
                  <a:cxn ang="0">
                    <a:pos x="0" y="29"/>
                  </a:cxn>
                  <a:cxn ang="0">
                    <a:pos x="14" y="25"/>
                  </a:cxn>
                  <a:cxn ang="0">
                    <a:pos x="23" y="16"/>
                  </a:cxn>
                  <a:cxn ang="0">
                    <a:pos x="25" y="9"/>
                  </a:cxn>
                  <a:cxn ang="0">
                    <a:pos x="18" y="0"/>
                  </a:cxn>
                  <a:cxn ang="0">
                    <a:pos x="0" y="4"/>
                  </a:cxn>
                </a:cxnLst>
                <a:rect l="0" t="0" r="r" b="b"/>
                <a:pathLst>
                  <a:path w="26" h="30">
                    <a:moveTo>
                      <a:pt x="0" y="4"/>
                    </a:moveTo>
                    <a:lnTo>
                      <a:pt x="0" y="18"/>
                    </a:lnTo>
                    <a:lnTo>
                      <a:pt x="0" y="29"/>
                    </a:lnTo>
                    <a:lnTo>
                      <a:pt x="14" y="25"/>
                    </a:lnTo>
                    <a:lnTo>
                      <a:pt x="23" y="16"/>
                    </a:lnTo>
                    <a:lnTo>
                      <a:pt x="25" y="9"/>
                    </a:lnTo>
                    <a:lnTo>
                      <a:pt x="18"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13" name="Freeform 29"/>
              <p:cNvSpPr>
                <a:spLocks/>
              </p:cNvSpPr>
              <p:nvPr/>
            </p:nvSpPr>
            <p:spPr bwMode="auto">
              <a:xfrm>
                <a:off x="762" y="652"/>
                <a:ext cx="40" cy="25"/>
              </a:xfrm>
              <a:custGeom>
                <a:avLst/>
                <a:gdLst/>
                <a:ahLst/>
                <a:cxnLst>
                  <a:cxn ang="0">
                    <a:pos x="15" y="2"/>
                  </a:cxn>
                  <a:cxn ang="0">
                    <a:pos x="6" y="13"/>
                  </a:cxn>
                  <a:cxn ang="0">
                    <a:pos x="0" y="22"/>
                  </a:cxn>
                  <a:cxn ang="0">
                    <a:pos x="16" y="24"/>
                  </a:cxn>
                  <a:cxn ang="0">
                    <a:pos x="32" y="22"/>
                  </a:cxn>
                  <a:cxn ang="0">
                    <a:pos x="36" y="13"/>
                  </a:cxn>
                  <a:cxn ang="0">
                    <a:pos x="39" y="8"/>
                  </a:cxn>
                  <a:cxn ang="0">
                    <a:pos x="31" y="4"/>
                  </a:cxn>
                  <a:cxn ang="0">
                    <a:pos x="30" y="0"/>
                  </a:cxn>
                  <a:cxn ang="0">
                    <a:pos x="15" y="2"/>
                  </a:cxn>
                </a:cxnLst>
                <a:rect l="0" t="0" r="r" b="b"/>
                <a:pathLst>
                  <a:path w="40" h="25">
                    <a:moveTo>
                      <a:pt x="15" y="2"/>
                    </a:moveTo>
                    <a:lnTo>
                      <a:pt x="6" y="13"/>
                    </a:lnTo>
                    <a:lnTo>
                      <a:pt x="0" y="22"/>
                    </a:lnTo>
                    <a:lnTo>
                      <a:pt x="16" y="24"/>
                    </a:lnTo>
                    <a:lnTo>
                      <a:pt x="32" y="22"/>
                    </a:lnTo>
                    <a:lnTo>
                      <a:pt x="36" y="13"/>
                    </a:lnTo>
                    <a:lnTo>
                      <a:pt x="39" y="8"/>
                    </a:lnTo>
                    <a:lnTo>
                      <a:pt x="31" y="4"/>
                    </a:lnTo>
                    <a:lnTo>
                      <a:pt x="30" y="0"/>
                    </a:lnTo>
                    <a:lnTo>
                      <a:pt x="15" y="2"/>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14" name="Freeform 30"/>
              <p:cNvSpPr>
                <a:spLocks/>
              </p:cNvSpPr>
              <p:nvPr/>
            </p:nvSpPr>
            <p:spPr bwMode="auto">
              <a:xfrm>
                <a:off x="374" y="341"/>
                <a:ext cx="53" cy="136"/>
              </a:xfrm>
              <a:custGeom>
                <a:avLst/>
                <a:gdLst/>
                <a:ahLst/>
                <a:cxnLst>
                  <a:cxn ang="0">
                    <a:pos x="28" y="0"/>
                  </a:cxn>
                  <a:cxn ang="0">
                    <a:pos x="19" y="8"/>
                  </a:cxn>
                  <a:cxn ang="0">
                    <a:pos x="17" y="20"/>
                  </a:cxn>
                  <a:cxn ang="0">
                    <a:pos x="17" y="27"/>
                  </a:cxn>
                  <a:cxn ang="0">
                    <a:pos x="12" y="32"/>
                  </a:cxn>
                  <a:cxn ang="0">
                    <a:pos x="13" y="39"/>
                  </a:cxn>
                  <a:cxn ang="0">
                    <a:pos x="12" y="55"/>
                  </a:cxn>
                  <a:cxn ang="0">
                    <a:pos x="8" y="69"/>
                  </a:cxn>
                  <a:cxn ang="0">
                    <a:pos x="16" y="78"/>
                  </a:cxn>
                  <a:cxn ang="0">
                    <a:pos x="12" y="85"/>
                  </a:cxn>
                  <a:cxn ang="0">
                    <a:pos x="19" y="92"/>
                  </a:cxn>
                  <a:cxn ang="0">
                    <a:pos x="12" y="99"/>
                  </a:cxn>
                  <a:cxn ang="0">
                    <a:pos x="12" y="103"/>
                  </a:cxn>
                  <a:cxn ang="0">
                    <a:pos x="17" y="108"/>
                  </a:cxn>
                  <a:cxn ang="0">
                    <a:pos x="0" y="120"/>
                  </a:cxn>
                  <a:cxn ang="0">
                    <a:pos x="0" y="135"/>
                  </a:cxn>
                  <a:cxn ang="0">
                    <a:pos x="16" y="133"/>
                  </a:cxn>
                  <a:cxn ang="0">
                    <a:pos x="25" y="127"/>
                  </a:cxn>
                  <a:cxn ang="0">
                    <a:pos x="34" y="121"/>
                  </a:cxn>
                  <a:cxn ang="0">
                    <a:pos x="40" y="115"/>
                  </a:cxn>
                  <a:cxn ang="0">
                    <a:pos x="47" y="110"/>
                  </a:cxn>
                  <a:cxn ang="0">
                    <a:pos x="52" y="96"/>
                  </a:cxn>
                  <a:cxn ang="0">
                    <a:pos x="44" y="71"/>
                  </a:cxn>
                  <a:cxn ang="0">
                    <a:pos x="35" y="43"/>
                  </a:cxn>
                  <a:cxn ang="0">
                    <a:pos x="28" y="0"/>
                  </a:cxn>
                </a:cxnLst>
                <a:rect l="0" t="0" r="r" b="b"/>
                <a:pathLst>
                  <a:path w="53" h="136">
                    <a:moveTo>
                      <a:pt x="28" y="0"/>
                    </a:moveTo>
                    <a:lnTo>
                      <a:pt x="19" y="8"/>
                    </a:lnTo>
                    <a:lnTo>
                      <a:pt x="17" y="20"/>
                    </a:lnTo>
                    <a:lnTo>
                      <a:pt x="17" y="27"/>
                    </a:lnTo>
                    <a:lnTo>
                      <a:pt x="12" y="32"/>
                    </a:lnTo>
                    <a:lnTo>
                      <a:pt x="13" y="39"/>
                    </a:lnTo>
                    <a:lnTo>
                      <a:pt x="12" y="55"/>
                    </a:lnTo>
                    <a:lnTo>
                      <a:pt x="8" y="69"/>
                    </a:lnTo>
                    <a:lnTo>
                      <a:pt x="16" y="78"/>
                    </a:lnTo>
                    <a:lnTo>
                      <a:pt x="12" y="85"/>
                    </a:lnTo>
                    <a:lnTo>
                      <a:pt x="19" y="92"/>
                    </a:lnTo>
                    <a:lnTo>
                      <a:pt x="12" y="99"/>
                    </a:lnTo>
                    <a:lnTo>
                      <a:pt x="12" y="103"/>
                    </a:lnTo>
                    <a:lnTo>
                      <a:pt x="17" y="108"/>
                    </a:lnTo>
                    <a:lnTo>
                      <a:pt x="0" y="120"/>
                    </a:lnTo>
                    <a:lnTo>
                      <a:pt x="0" y="135"/>
                    </a:lnTo>
                    <a:lnTo>
                      <a:pt x="16" y="133"/>
                    </a:lnTo>
                    <a:lnTo>
                      <a:pt x="25" y="127"/>
                    </a:lnTo>
                    <a:lnTo>
                      <a:pt x="34" y="121"/>
                    </a:lnTo>
                    <a:lnTo>
                      <a:pt x="40" y="115"/>
                    </a:lnTo>
                    <a:lnTo>
                      <a:pt x="47" y="110"/>
                    </a:lnTo>
                    <a:lnTo>
                      <a:pt x="52" y="96"/>
                    </a:lnTo>
                    <a:lnTo>
                      <a:pt x="44" y="71"/>
                    </a:lnTo>
                    <a:lnTo>
                      <a:pt x="35" y="43"/>
                    </a:lnTo>
                    <a:lnTo>
                      <a:pt x="28" y="0"/>
                    </a:lnTo>
                  </a:path>
                </a:pathLst>
              </a:custGeom>
              <a:solidFill>
                <a:srgbClr val="008000"/>
              </a:solidFill>
              <a:ln w="12700" cap="rnd" cmpd="sng">
                <a:solidFill>
                  <a:srgbClr val="000000"/>
                </a:solidFill>
                <a:prstDash val="solid"/>
                <a:round/>
                <a:headEnd/>
                <a:tailEnd/>
              </a:ln>
              <a:effectLst/>
            </p:spPr>
            <p:txBody>
              <a:bodyPr/>
              <a:lstStyle/>
              <a:p>
                <a:endParaRPr lang="en-US"/>
              </a:p>
            </p:txBody>
          </p:sp>
          <p:sp>
            <p:nvSpPr>
              <p:cNvPr id="42015" name="Freeform 31"/>
              <p:cNvSpPr>
                <a:spLocks/>
              </p:cNvSpPr>
              <p:nvPr/>
            </p:nvSpPr>
            <p:spPr bwMode="auto">
              <a:xfrm>
                <a:off x="336" y="421"/>
                <a:ext cx="45" cy="63"/>
              </a:xfrm>
              <a:custGeom>
                <a:avLst/>
                <a:gdLst/>
                <a:ahLst/>
                <a:cxnLst>
                  <a:cxn ang="0">
                    <a:pos x="33" y="0"/>
                  </a:cxn>
                  <a:cxn ang="0">
                    <a:pos x="26" y="2"/>
                  </a:cxn>
                  <a:cxn ang="0">
                    <a:pos x="8" y="30"/>
                  </a:cxn>
                  <a:cxn ang="0">
                    <a:pos x="0" y="46"/>
                  </a:cxn>
                  <a:cxn ang="0">
                    <a:pos x="17" y="53"/>
                  </a:cxn>
                  <a:cxn ang="0">
                    <a:pos x="37" y="62"/>
                  </a:cxn>
                  <a:cxn ang="0">
                    <a:pos x="37" y="39"/>
                  </a:cxn>
                  <a:cxn ang="0">
                    <a:pos x="42" y="25"/>
                  </a:cxn>
                  <a:cxn ang="0">
                    <a:pos x="44" y="9"/>
                  </a:cxn>
                  <a:cxn ang="0">
                    <a:pos x="39" y="2"/>
                  </a:cxn>
                  <a:cxn ang="0">
                    <a:pos x="33" y="0"/>
                  </a:cxn>
                </a:cxnLst>
                <a:rect l="0" t="0" r="r" b="b"/>
                <a:pathLst>
                  <a:path w="45" h="63">
                    <a:moveTo>
                      <a:pt x="33" y="0"/>
                    </a:moveTo>
                    <a:lnTo>
                      <a:pt x="26" y="2"/>
                    </a:lnTo>
                    <a:lnTo>
                      <a:pt x="8" y="30"/>
                    </a:lnTo>
                    <a:lnTo>
                      <a:pt x="0" y="46"/>
                    </a:lnTo>
                    <a:lnTo>
                      <a:pt x="17" y="53"/>
                    </a:lnTo>
                    <a:lnTo>
                      <a:pt x="37" y="62"/>
                    </a:lnTo>
                    <a:lnTo>
                      <a:pt x="37" y="39"/>
                    </a:lnTo>
                    <a:lnTo>
                      <a:pt x="42" y="25"/>
                    </a:lnTo>
                    <a:lnTo>
                      <a:pt x="44" y="9"/>
                    </a:lnTo>
                    <a:lnTo>
                      <a:pt x="39" y="2"/>
                    </a:lnTo>
                    <a:lnTo>
                      <a:pt x="33"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16" name="Freeform 32"/>
              <p:cNvSpPr>
                <a:spLocks/>
              </p:cNvSpPr>
              <p:nvPr/>
            </p:nvSpPr>
            <p:spPr bwMode="auto">
              <a:xfrm>
                <a:off x="509" y="242"/>
                <a:ext cx="56" cy="45"/>
              </a:xfrm>
              <a:custGeom>
                <a:avLst/>
                <a:gdLst/>
                <a:ahLst/>
                <a:cxnLst>
                  <a:cxn ang="0">
                    <a:pos x="55" y="8"/>
                  </a:cxn>
                  <a:cxn ang="0">
                    <a:pos x="32" y="6"/>
                  </a:cxn>
                  <a:cxn ang="0">
                    <a:pos x="19" y="0"/>
                  </a:cxn>
                  <a:cxn ang="0">
                    <a:pos x="9" y="0"/>
                  </a:cxn>
                  <a:cxn ang="0">
                    <a:pos x="3" y="0"/>
                  </a:cxn>
                  <a:cxn ang="0">
                    <a:pos x="3" y="2"/>
                  </a:cxn>
                  <a:cxn ang="0">
                    <a:pos x="17" y="6"/>
                  </a:cxn>
                  <a:cxn ang="0">
                    <a:pos x="11" y="8"/>
                  </a:cxn>
                  <a:cxn ang="0">
                    <a:pos x="3" y="8"/>
                  </a:cxn>
                  <a:cxn ang="0">
                    <a:pos x="1" y="9"/>
                  </a:cxn>
                  <a:cxn ang="0">
                    <a:pos x="1" y="11"/>
                  </a:cxn>
                  <a:cxn ang="0">
                    <a:pos x="0" y="16"/>
                  </a:cxn>
                  <a:cxn ang="0">
                    <a:pos x="0" y="20"/>
                  </a:cxn>
                  <a:cxn ang="0">
                    <a:pos x="3" y="28"/>
                  </a:cxn>
                  <a:cxn ang="0">
                    <a:pos x="26" y="30"/>
                  </a:cxn>
                  <a:cxn ang="0">
                    <a:pos x="42" y="37"/>
                  </a:cxn>
                  <a:cxn ang="0">
                    <a:pos x="52" y="44"/>
                  </a:cxn>
                  <a:cxn ang="0">
                    <a:pos x="55" y="8"/>
                  </a:cxn>
                </a:cxnLst>
                <a:rect l="0" t="0" r="r" b="b"/>
                <a:pathLst>
                  <a:path w="56" h="45">
                    <a:moveTo>
                      <a:pt x="55" y="8"/>
                    </a:moveTo>
                    <a:lnTo>
                      <a:pt x="32" y="6"/>
                    </a:lnTo>
                    <a:lnTo>
                      <a:pt x="19" y="0"/>
                    </a:lnTo>
                    <a:lnTo>
                      <a:pt x="9" y="0"/>
                    </a:lnTo>
                    <a:lnTo>
                      <a:pt x="3" y="0"/>
                    </a:lnTo>
                    <a:lnTo>
                      <a:pt x="3" y="2"/>
                    </a:lnTo>
                    <a:lnTo>
                      <a:pt x="17" y="6"/>
                    </a:lnTo>
                    <a:lnTo>
                      <a:pt x="11" y="8"/>
                    </a:lnTo>
                    <a:lnTo>
                      <a:pt x="3" y="8"/>
                    </a:lnTo>
                    <a:lnTo>
                      <a:pt x="1" y="9"/>
                    </a:lnTo>
                    <a:lnTo>
                      <a:pt x="1" y="11"/>
                    </a:lnTo>
                    <a:lnTo>
                      <a:pt x="0" y="16"/>
                    </a:lnTo>
                    <a:lnTo>
                      <a:pt x="0" y="20"/>
                    </a:lnTo>
                    <a:lnTo>
                      <a:pt x="3" y="28"/>
                    </a:lnTo>
                    <a:lnTo>
                      <a:pt x="26" y="30"/>
                    </a:lnTo>
                    <a:lnTo>
                      <a:pt x="42" y="37"/>
                    </a:lnTo>
                    <a:lnTo>
                      <a:pt x="52" y="44"/>
                    </a:lnTo>
                    <a:lnTo>
                      <a:pt x="55" y="8"/>
                    </a:lnTo>
                  </a:path>
                </a:pathLst>
              </a:custGeom>
              <a:solidFill>
                <a:srgbClr val="CFAF80"/>
              </a:solidFill>
              <a:ln w="12700" cap="rnd" cmpd="sng">
                <a:solidFill>
                  <a:srgbClr val="000000"/>
                </a:solidFill>
                <a:prstDash val="solid"/>
                <a:round/>
                <a:headEnd/>
                <a:tailEnd/>
              </a:ln>
              <a:effectLst/>
            </p:spPr>
            <p:txBody>
              <a:bodyPr/>
              <a:lstStyle/>
              <a:p>
                <a:endParaRPr lang="en-US"/>
              </a:p>
            </p:txBody>
          </p:sp>
          <p:sp>
            <p:nvSpPr>
              <p:cNvPr id="42017" name="Freeform 33"/>
              <p:cNvSpPr>
                <a:spLocks/>
              </p:cNvSpPr>
              <p:nvPr/>
            </p:nvSpPr>
            <p:spPr bwMode="auto">
              <a:xfrm>
                <a:off x="495" y="283"/>
                <a:ext cx="67" cy="65"/>
              </a:xfrm>
              <a:custGeom>
                <a:avLst/>
                <a:gdLst/>
                <a:ahLst/>
                <a:cxnLst>
                  <a:cxn ang="0">
                    <a:pos x="17" y="6"/>
                  </a:cxn>
                  <a:cxn ang="0">
                    <a:pos x="32" y="2"/>
                  </a:cxn>
                  <a:cxn ang="0">
                    <a:pos x="42" y="0"/>
                  </a:cxn>
                  <a:cxn ang="0">
                    <a:pos x="53" y="2"/>
                  </a:cxn>
                  <a:cxn ang="0">
                    <a:pos x="60" y="9"/>
                  </a:cxn>
                  <a:cxn ang="0">
                    <a:pos x="61" y="13"/>
                  </a:cxn>
                  <a:cxn ang="0">
                    <a:pos x="59" y="19"/>
                  </a:cxn>
                  <a:cxn ang="0">
                    <a:pos x="63" y="21"/>
                  </a:cxn>
                  <a:cxn ang="0">
                    <a:pos x="66" y="27"/>
                  </a:cxn>
                  <a:cxn ang="0">
                    <a:pos x="62" y="33"/>
                  </a:cxn>
                  <a:cxn ang="0">
                    <a:pos x="58" y="39"/>
                  </a:cxn>
                  <a:cxn ang="0">
                    <a:pos x="47" y="55"/>
                  </a:cxn>
                  <a:cxn ang="0">
                    <a:pos x="35" y="62"/>
                  </a:cxn>
                  <a:cxn ang="0">
                    <a:pos x="16" y="64"/>
                  </a:cxn>
                  <a:cxn ang="0">
                    <a:pos x="7" y="60"/>
                  </a:cxn>
                  <a:cxn ang="0">
                    <a:pos x="0" y="51"/>
                  </a:cxn>
                  <a:cxn ang="0">
                    <a:pos x="5" y="36"/>
                  </a:cxn>
                  <a:cxn ang="0">
                    <a:pos x="14" y="27"/>
                  </a:cxn>
                  <a:cxn ang="0">
                    <a:pos x="12" y="14"/>
                  </a:cxn>
                  <a:cxn ang="0">
                    <a:pos x="21" y="5"/>
                  </a:cxn>
                  <a:cxn ang="0">
                    <a:pos x="17" y="6"/>
                  </a:cxn>
                </a:cxnLst>
                <a:rect l="0" t="0" r="r" b="b"/>
                <a:pathLst>
                  <a:path w="67" h="65">
                    <a:moveTo>
                      <a:pt x="17" y="6"/>
                    </a:moveTo>
                    <a:lnTo>
                      <a:pt x="32" y="2"/>
                    </a:lnTo>
                    <a:lnTo>
                      <a:pt x="42" y="0"/>
                    </a:lnTo>
                    <a:lnTo>
                      <a:pt x="53" y="2"/>
                    </a:lnTo>
                    <a:lnTo>
                      <a:pt x="60" y="9"/>
                    </a:lnTo>
                    <a:lnTo>
                      <a:pt x="61" y="13"/>
                    </a:lnTo>
                    <a:lnTo>
                      <a:pt x="59" y="19"/>
                    </a:lnTo>
                    <a:lnTo>
                      <a:pt x="63" y="21"/>
                    </a:lnTo>
                    <a:lnTo>
                      <a:pt x="66" y="27"/>
                    </a:lnTo>
                    <a:lnTo>
                      <a:pt x="62" y="33"/>
                    </a:lnTo>
                    <a:lnTo>
                      <a:pt x="58" y="39"/>
                    </a:lnTo>
                    <a:lnTo>
                      <a:pt x="47" y="55"/>
                    </a:lnTo>
                    <a:lnTo>
                      <a:pt x="35" y="62"/>
                    </a:lnTo>
                    <a:lnTo>
                      <a:pt x="16" y="64"/>
                    </a:lnTo>
                    <a:lnTo>
                      <a:pt x="7" y="60"/>
                    </a:lnTo>
                    <a:lnTo>
                      <a:pt x="0" y="51"/>
                    </a:lnTo>
                    <a:lnTo>
                      <a:pt x="5" y="36"/>
                    </a:lnTo>
                    <a:lnTo>
                      <a:pt x="14" y="27"/>
                    </a:lnTo>
                    <a:lnTo>
                      <a:pt x="12" y="14"/>
                    </a:lnTo>
                    <a:lnTo>
                      <a:pt x="21" y="5"/>
                    </a:lnTo>
                    <a:lnTo>
                      <a:pt x="17" y="6"/>
                    </a:lnTo>
                  </a:path>
                </a:pathLst>
              </a:custGeom>
              <a:solidFill>
                <a:srgbClr val="973F00"/>
              </a:solidFill>
              <a:ln w="12700" cap="rnd" cmpd="sng">
                <a:solidFill>
                  <a:srgbClr val="000000"/>
                </a:solidFill>
                <a:prstDash val="solid"/>
                <a:round/>
                <a:headEnd/>
                <a:tailEnd/>
              </a:ln>
              <a:effectLst/>
            </p:spPr>
            <p:txBody>
              <a:bodyPr/>
              <a:lstStyle/>
              <a:p>
                <a:endParaRPr lang="en-US"/>
              </a:p>
            </p:txBody>
          </p:sp>
          <p:sp>
            <p:nvSpPr>
              <p:cNvPr id="42018" name="Freeform 34"/>
              <p:cNvSpPr>
                <a:spLocks/>
              </p:cNvSpPr>
              <p:nvPr/>
            </p:nvSpPr>
            <p:spPr bwMode="auto">
              <a:xfrm>
                <a:off x="601" y="124"/>
                <a:ext cx="31" cy="17"/>
              </a:xfrm>
              <a:custGeom>
                <a:avLst/>
                <a:gdLst/>
                <a:ahLst/>
                <a:cxnLst>
                  <a:cxn ang="0">
                    <a:pos x="0" y="8"/>
                  </a:cxn>
                  <a:cxn ang="0">
                    <a:pos x="30" y="16"/>
                  </a:cxn>
                  <a:cxn ang="0">
                    <a:pos x="30" y="0"/>
                  </a:cxn>
                  <a:cxn ang="0">
                    <a:pos x="0" y="8"/>
                  </a:cxn>
                </a:cxnLst>
                <a:rect l="0" t="0" r="r" b="b"/>
                <a:pathLst>
                  <a:path w="31" h="17">
                    <a:moveTo>
                      <a:pt x="0" y="8"/>
                    </a:moveTo>
                    <a:lnTo>
                      <a:pt x="30" y="16"/>
                    </a:lnTo>
                    <a:lnTo>
                      <a:pt x="30" y="0"/>
                    </a:lnTo>
                    <a:lnTo>
                      <a:pt x="0" y="8"/>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19" name="Freeform 35"/>
              <p:cNvSpPr>
                <a:spLocks/>
              </p:cNvSpPr>
              <p:nvPr/>
            </p:nvSpPr>
            <p:spPr bwMode="auto">
              <a:xfrm>
                <a:off x="597" y="130"/>
                <a:ext cx="17" cy="17"/>
              </a:xfrm>
              <a:custGeom>
                <a:avLst/>
                <a:gdLst/>
                <a:ahLst/>
                <a:cxnLst>
                  <a:cxn ang="0">
                    <a:pos x="6" y="0"/>
                  </a:cxn>
                  <a:cxn ang="0">
                    <a:pos x="0" y="16"/>
                  </a:cxn>
                  <a:cxn ang="0">
                    <a:pos x="6" y="13"/>
                  </a:cxn>
                  <a:cxn ang="0">
                    <a:pos x="9" y="10"/>
                  </a:cxn>
                  <a:cxn ang="0">
                    <a:pos x="16" y="6"/>
                  </a:cxn>
                  <a:cxn ang="0">
                    <a:pos x="12" y="4"/>
                  </a:cxn>
                  <a:cxn ang="0">
                    <a:pos x="6" y="0"/>
                  </a:cxn>
                </a:cxnLst>
                <a:rect l="0" t="0" r="r" b="b"/>
                <a:pathLst>
                  <a:path w="17" h="17">
                    <a:moveTo>
                      <a:pt x="6" y="0"/>
                    </a:moveTo>
                    <a:lnTo>
                      <a:pt x="0" y="16"/>
                    </a:lnTo>
                    <a:lnTo>
                      <a:pt x="6" y="13"/>
                    </a:lnTo>
                    <a:lnTo>
                      <a:pt x="9" y="10"/>
                    </a:lnTo>
                    <a:lnTo>
                      <a:pt x="16" y="6"/>
                    </a:lnTo>
                    <a:lnTo>
                      <a:pt x="12" y="4"/>
                    </a:lnTo>
                    <a:lnTo>
                      <a:pt x="6"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20" name="Freeform 36"/>
              <p:cNvSpPr>
                <a:spLocks/>
              </p:cNvSpPr>
              <p:nvPr/>
            </p:nvSpPr>
            <p:spPr bwMode="auto">
              <a:xfrm>
                <a:off x="610" y="137"/>
                <a:ext cx="32" cy="25"/>
              </a:xfrm>
              <a:custGeom>
                <a:avLst/>
                <a:gdLst/>
                <a:ahLst/>
                <a:cxnLst>
                  <a:cxn ang="0">
                    <a:pos x="4" y="4"/>
                  </a:cxn>
                  <a:cxn ang="0">
                    <a:pos x="0" y="0"/>
                  </a:cxn>
                  <a:cxn ang="0">
                    <a:pos x="5" y="10"/>
                  </a:cxn>
                  <a:cxn ang="0">
                    <a:pos x="5" y="16"/>
                  </a:cxn>
                  <a:cxn ang="0">
                    <a:pos x="5" y="21"/>
                  </a:cxn>
                  <a:cxn ang="0">
                    <a:pos x="17" y="24"/>
                  </a:cxn>
                  <a:cxn ang="0">
                    <a:pos x="8" y="15"/>
                  </a:cxn>
                  <a:cxn ang="0">
                    <a:pos x="22" y="22"/>
                  </a:cxn>
                  <a:cxn ang="0">
                    <a:pos x="12" y="12"/>
                  </a:cxn>
                  <a:cxn ang="0">
                    <a:pos x="31" y="20"/>
                  </a:cxn>
                  <a:cxn ang="0">
                    <a:pos x="22" y="11"/>
                  </a:cxn>
                  <a:cxn ang="0">
                    <a:pos x="28" y="11"/>
                  </a:cxn>
                  <a:cxn ang="0">
                    <a:pos x="20" y="6"/>
                  </a:cxn>
                  <a:cxn ang="0">
                    <a:pos x="4" y="4"/>
                  </a:cxn>
                </a:cxnLst>
                <a:rect l="0" t="0" r="r" b="b"/>
                <a:pathLst>
                  <a:path w="32" h="25">
                    <a:moveTo>
                      <a:pt x="4" y="4"/>
                    </a:moveTo>
                    <a:lnTo>
                      <a:pt x="0" y="0"/>
                    </a:lnTo>
                    <a:lnTo>
                      <a:pt x="5" y="10"/>
                    </a:lnTo>
                    <a:lnTo>
                      <a:pt x="5" y="16"/>
                    </a:lnTo>
                    <a:lnTo>
                      <a:pt x="5" y="21"/>
                    </a:lnTo>
                    <a:lnTo>
                      <a:pt x="17" y="24"/>
                    </a:lnTo>
                    <a:lnTo>
                      <a:pt x="8" y="15"/>
                    </a:lnTo>
                    <a:lnTo>
                      <a:pt x="22" y="22"/>
                    </a:lnTo>
                    <a:lnTo>
                      <a:pt x="12" y="12"/>
                    </a:lnTo>
                    <a:lnTo>
                      <a:pt x="31" y="20"/>
                    </a:lnTo>
                    <a:lnTo>
                      <a:pt x="22" y="11"/>
                    </a:lnTo>
                    <a:lnTo>
                      <a:pt x="28" y="11"/>
                    </a:lnTo>
                    <a:lnTo>
                      <a:pt x="20" y="6"/>
                    </a:lnTo>
                    <a:lnTo>
                      <a:pt x="4" y="4"/>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21" name="Freeform 37"/>
              <p:cNvSpPr>
                <a:spLocks/>
              </p:cNvSpPr>
              <p:nvPr/>
            </p:nvSpPr>
            <p:spPr bwMode="auto">
              <a:xfrm>
                <a:off x="568" y="166"/>
                <a:ext cx="96" cy="23"/>
              </a:xfrm>
              <a:custGeom>
                <a:avLst/>
                <a:gdLst/>
                <a:ahLst/>
                <a:cxnLst>
                  <a:cxn ang="0">
                    <a:pos x="0" y="15"/>
                  </a:cxn>
                  <a:cxn ang="0">
                    <a:pos x="14" y="15"/>
                  </a:cxn>
                  <a:cxn ang="0">
                    <a:pos x="28" y="4"/>
                  </a:cxn>
                  <a:cxn ang="0">
                    <a:pos x="44" y="2"/>
                  </a:cxn>
                  <a:cxn ang="0">
                    <a:pos x="56" y="0"/>
                  </a:cxn>
                  <a:cxn ang="0">
                    <a:pos x="63" y="0"/>
                  </a:cxn>
                  <a:cxn ang="0">
                    <a:pos x="67" y="6"/>
                  </a:cxn>
                  <a:cxn ang="0">
                    <a:pos x="82" y="6"/>
                  </a:cxn>
                  <a:cxn ang="0">
                    <a:pos x="79" y="13"/>
                  </a:cxn>
                  <a:cxn ang="0">
                    <a:pos x="87" y="18"/>
                  </a:cxn>
                  <a:cxn ang="0">
                    <a:pos x="95" y="15"/>
                  </a:cxn>
                  <a:cxn ang="0">
                    <a:pos x="79" y="22"/>
                  </a:cxn>
                  <a:cxn ang="0">
                    <a:pos x="71" y="13"/>
                  </a:cxn>
                  <a:cxn ang="0">
                    <a:pos x="56" y="6"/>
                  </a:cxn>
                  <a:cxn ang="0">
                    <a:pos x="39" y="8"/>
                  </a:cxn>
                  <a:cxn ang="0">
                    <a:pos x="24" y="11"/>
                  </a:cxn>
                  <a:cxn ang="0">
                    <a:pos x="10" y="20"/>
                  </a:cxn>
                  <a:cxn ang="0">
                    <a:pos x="0" y="15"/>
                  </a:cxn>
                </a:cxnLst>
                <a:rect l="0" t="0" r="r" b="b"/>
                <a:pathLst>
                  <a:path w="96" h="23">
                    <a:moveTo>
                      <a:pt x="0" y="15"/>
                    </a:moveTo>
                    <a:lnTo>
                      <a:pt x="14" y="15"/>
                    </a:lnTo>
                    <a:lnTo>
                      <a:pt x="28" y="4"/>
                    </a:lnTo>
                    <a:lnTo>
                      <a:pt x="44" y="2"/>
                    </a:lnTo>
                    <a:lnTo>
                      <a:pt x="56" y="0"/>
                    </a:lnTo>
                    <a:lnTo>
                      <a:pt x="63" y="0"/>
                    </a:lnTo>
                    <a:lnTo>
                      <a:pt x="67" y="6"/>
                    </a:lnTo>
                    <a:lnTo>
                      <a:pt x="82" y="6"/>
                    </a:lnTo>
                    <a:lnTo>
                      <a:pt x="79" y="13"/>
                    </a:lnTo>
                    <a:lnTo>
                      <a:pt x="87" y="18"/>
                    </a:lnTo>
                    <a:lnTo>
                      <a:pt x="95" y="15"/>
                    </a:lnTo>
                    <a:lnTo>
                      <a:pt x="79" y="22"/>
                    </a:lnTo>
                    <a:lnTo>
                      <a:pt x="71" y="13"/>
                    </a:lnTo>
                    <a:lnTo>
                      <a:pt x="56" y="6"/>
                    </a:lnTo>
                    <a:lnTo>
                      <a:pt x="39" y="8"/>
                    </a:lnTo>
                    <a:lnTo>
                      <a:pt x="24" y="11"/>
                    </a:lnTo>
                    <a:lnTo>
                      <a:pt x="10" y="20"/>
                    </a:lnTo>
                    <a:lnTo>
                      <a:pt x="0" y="15"/>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22" name="Freeform 38"/>
              <p:cNvSpPr>
                <a:spLocks/>
              </p:cNvSpPr>
              <p:nvPr/>
            </p:nvSpPr>
            <p:spPr bwMode="auto">
              <a:xfrm>
                <a:off x="593" y="176"/>
                <a:ext cx="17" cy="22"/>
              </a:xfrm>
              <a:custGeom>
                <a:avLst/>
                <a:gdLst/>
                <a:ahLst/>
                <a:cxnLst>
                  <a:cxn ang="0">
                    <a:pos x="3" y="2"/>
                  </a:cxn>
                  <a:cxn ang="0">
                    <a:pos x="1" y="4"/>
                  </a:cxn>
                  <a:cxn ang="0">
                    <a:pos x="0" y="21"/>
                  </a:cxn>
                  <a:cxn ang="0">
                    <a:pos x="16" y="0"/>
                  </a:cxn>
                  <a:cxn ang="0">
                    <a:pos x="3" y="2"/>
                  </a:cxn>
                </a:cxnLst>
                <a:rect l="0" t="0" r="r" b="b"/>
                <a:pathLst>
                  <a:path w="17" h="22">
                    <a:moveTo>
                      <a:pt x="3" y="2"/>
                    </a:moveTo>
                    <a:lnTo>
                      <a:pt x="1" y="4"/>
                    </a:lnTo>
                    <a:lnTo>
                      <a:pt x="0" y="21"/>
                    </a:lnTo>
                    <a:lnTo>
                      <a:pt x="16" y="0"/>
                    </a:lnTo>
                    <a:lnTo>
                      <a:pt x="3" y="2"/>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23" name="Freeform 39"/>
              <p:cNvSpPr>
                <a:spLocks/>
              </p:cNvSpPr>
              <p:nvPr/>
            </p:nvSpPr>
            <p:spPr bwMode="auto">
              <a:xfrm>
                <a:off x="465" y="129"/>
                <a:ext cx="17" cy="17"/>
              </a:xfrm>
              <a:custGeom>
                <a:avLst/>
                <a:gdLst/>
                <a:ahLst/>
                <a:cxnLst>
                  <a:cxn ang="0">
                    <a:pos x="0" y="0"/>
                  </a:cxn>
                  <a:cxn ang="0">
                    <a:pos x="10" y="0"/>
                  </a:cxn>
                  <a:cxn ang="0">
                    <a:pos x="16" y="16"/>
                  </a:cxn>
                  <a:cxn ang="0">
                    <a:pos x="3" y="16"/>
                  </a:cxn>
                </a:cxnLst>
                <a:rect l="0" t="0" r="r" b="b"/>
                <a:pathLst>
                  <a:path w="17" h="17">
                    <a:moveTo>
                      <a:pt x="0" y="0"/>
                    </a:moveTo>
                    <a:lnTo>
                      <a:pt x="10" y="0"/>
                    </a:lnTo>
                    <a:lnTo>
                      <a:pt x="16" y="16"/>
                    </a:lnTo>
                    <a:lnTo>
                      <a:pt x="3"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24" name="Line 40"/>
              <p:cNvSpPr>
                <a:spLocks noChangeShapeType="1"/>
              </p:cNvSpPr>
              <p:nvPr/>
            </p:nvSpPr>
            <p:spPr bwMode="auto">
              <a:xfrm>
                <a:off x="461" y="144"/>
                <a:ext cx="2"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25" name="Freeform 41"/>
              <p:cNvSpPr>
                <a:spLocks/>
              </p:cNvSpPr>
              <p:nvPr/>
            </p:nvSpPr>
            <p:spPr bwMode="auto">
              <a:xfrm>
                <a:off x="462" y="154"/>
                <a:ext cx="17" cy="17"/>
              </a:xfrm>
              <a:custGeom>
                <a:avLst/>
                <a:gdLst/>
                <a:ahLst/>
                <a:cxnLst>
                  <a:cxn ang="0">
                    <a:pos x="0" y="0"/>
                  </a:cxn>
                  <a:cxn ang="0">
                    <a:pos x="16" y="8"/>
                  </a:cxn>
                  <a:cxn ang="0">
                    <a:pos x="16" y="16"/>
                  </a:cxn>
                  <a:cxn ang="0">
                    <a:pos x="0" y="8"/>
                  </a:cxn>
                </a:cxnLst>
                <a:rect l="0" t="0" r="r" b="b"/>
                <a:pathLst>
                  <a:path w="17" h="17">
                    <a:moveTo>
                      <a:pt x="0" y="0"/>
                    </a:moveTo>
                    <a:lnTo>
                      <a:pt x="16" y="8"/>
                    </a:lnTo>
                    <a:lnTo>
                      <a:pt x="16" y="16"/>
                    </a:lnTo>
                    <a:lnTo>
                      <a:pt x="0"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26" name="Freeform 42"/>
              <p:cNvSpPr>
                <a:spLocks/>
              </p:cNvSpPr>
              <p:nvPr/>
            </p:nvSpPr>
            <p:spPr bwMode="auto">
              <a:xfrm>
                <a:off x="573" y="131"/>
                <a:ext cx="17" cy="17"/>
              </a:xfrm>
              <a:custGeom>
                <a:avLst/>
                <a:gdLst/>
                <a:ahLst/>
                <a:cxnLst>
                  <a:cxn ang="0">
                    <a:pos x="0" y="0"/>
                  </a:cxn>
                  <a:cxn ang="0">
                    <a:pos x="16" y="16"/>
                  </a:cxn>
                  <a:cxn ang="0">
                    <a:pos x="1" y="16"/>
                  </a:cxn>
                </a:cxnLst>
                <a:rect l="0" t="0" r="r" b="b"/>
                <a:pathLst>
                  <a:path w="17" h="17">
                    <a:moveTo>
                      <a:pt x="0" y="0"/>
                    </a:moveTo>
                    <a:lnTo>
                      <a:pt x="16" y="16"/>
                    </a:lnTo>
                    <a:lnTo>
                      <a:pt x="1"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27" name="Freeform 43"/>
              <p:cNvSpPr>
                <a:spLocks/>
              </p:cNvSpPr>
              <p:nvPr/>
            </p:nvSpPr>
            <p:spPr bwMode="auto">
              <a:xfrm>
                <a:off x="568" y="145"/>
                <a:ext cx="17" cy="17"/>
              </a:xfrm>
              <a:custGeom>
                <a:avLst/>
                <a:gdLst/>
                <a:ahLst/>
                <a:cxnLst>
                  <a:cxn ang="0">
                    <a:pos x="3" y="0"/>
                  </a:cxn>
                  <a:cxn ang="0">
                    <a:pos x="16" y="16"/>
                  </a:cxn>
                  <a:cxn ang="0">
                    <a:pos x="0" y="16"/>
                  </a:cxn>
                </a:cxnLst>
                <a:rect l="0" t="0" r="r" b="b"/>
                <a:pathLst>
                  <a:path w="17" h="17">
                    <a:moveTo>
                      <a:pt x="3" y="0"/>
                    </a:moveTo>
                    <a:lnTo>
                      <a:pt x="16" y="16"/>
                    </a:lnTo>
                    <a:lnTo>
                      <a:pt x="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28" name="Line 44"/>
              <p:cNvSpPr>
                <a:spLocks noChangeShapeType="1"/>
              </p:cNvSpPr>
              <p:nvPr/>
            </p:nvSpPr>
            <p:spPr bwMode="auto">
              <a:xfrm>
                <a:off x="579" y="145"/>
                <a:ext cx="1" cy="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29" name="Freeform 45"/>
              <p:cNvSpPr>
                <a:spLocks/>
              </p:cNvSpPr>
              <p:nvPr/>
            </p:nvSpPr>
            <p:spPr bwMode="auto">
              <a:xfrm>
                <a:off x="559" y="149"/>
                <a:ext cx="21" cy="17"/>
              </a:xfrm>
              <a:custGeom>
                <a:avLst/>
                <a:gdLst/>
                <a:ahLst/>
                <a:cxnLst>
                  <a:cxn ang="0">
                    <a:pos x="0" y="9"/>
                  </a:cxn>
                  <a:cxn ang="0">
                    <a:pos x="9" y="0"/>
                  </a:cxn>
                  <a:cxn ang="0">
                    <a:pos x="16" y="3"/>
                  </a:cxn>
                  <a:cxn ang="0">
                    <a:pos x="20" y="16"/>
                  </a:cxn>
                  <a:cxn ang="0">
                    <a:pos x="11" y="8"/>
                  </a:cxn>
                  <a:cxn ang="0">
                    <a:pos x="7" y="9"/>
                  </a:cxn>
                  <a:cxn ang="0">
                    <a:pos x="0" y="9"/>
                  </a:cxn>
                </a:cxnLst>
                <a:rect l="0" t="0" r="r" b="b"/>
                <a:pathLst>
                  <a:path w="21" h="17">
                    <a:moveTo>
                      <a:pt x="0" y="9"/>
                    </a:moveTo>
                    <a:lnTo>
                      <a:pt x="9" y="0"/>
                    </a:lnTo>
                    <a:lnTo>
                      <a:pt x="16" y="3"/>
                    </a:lnTo>
                    <a:lnTo>
                      <a:pt x="20" y="16"/>
                    </a:lnTo>
                    <a:lnTo>
                      <a:pt x="11" y="8"/>
                    </a:lnTo>
                    <a:lnTo>
                      <a:pt x="7" y="9"/>
                    </a:lnTo>
                    <a:lnTo>
                      <a:pt x="0" y="9"/>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30" name="Freeform 46"/>
              <p:cNvSpPr>
                <a:spLocks/>
              </p:cNvSpPr>
              <p:nvPr/>
            </p:nvSpPr>
            <p:spPr bwMode="auto">
              <a:xfrm>
                <a:off x="197" y="231"/>
                <a:ext cx="26" cy="123"/>
              </a:xfrm>
              <a:custGeom>
                <a:avLst/>
                <a:gdLst/>
                <a:ahLst/>
                <a:cxnLst>
                  <a:cxn ang="0">
                    <a:pos x="14" y="118"/>
                  </a:cxn>
                  <a:cxn ang="0">
                    <a:pos x="9" y="85"/>
                  </a:cxn>
                  <a:cxn ang="0">
                    <a:pos x="11" y="71"/>
                  </a:cxn>
                  <a:cxn ang="0">
                    <a:pos x="14" y="62"/>
                  </a:cxn>
                  <a:cxn ang="0">
                    <a:pos x="0" y="0"/>
                  </a:cxn>
                  <a:cxn ang="0">
                    <a:pos x="5" y="0"/>
                  </a:cxn>
                  <a:cxn ang="0">
                    <a:pos x="17" y="57"/>
                  </a:cxn>
                  <a:cxn ang="0">
                    <a:pos x="25" y="41"/>
                  </a:cxn>
                  <a:cxn ang="0">
                    <a:pos x="25" y="48"/>
                  </a:cxn>
                  <a:cxn ang="0">
                    <a:pos x="14" y="74"/>
                  </a:cxn>
                  <a:cxn ang="0">
                    <a:pos x="13" y="85"/>
                  </a:cxn>
                  <a:cxn ang="0">
                    <a:pos x="17" y="122"/>
                  </a:cxn>
                </a:cxnLst>
                <a:rect l="0" t="0" r="r" b="b"/>
                <a:pathLst>
                  <a:path w="26" h="123">
                    <a:moveTo>
                      <a:pt x="14" y="118"/>
                    </a:moveTo>
                    <a:lnTo>
                      <a:pt x="9" y="85"/>
                    </a:lnTo>
                    <a:lnTo>
                      <a:pt x="11" y="71"/>
                    </a:lnTo>
                    <a:lnTo>
                      <a:pt x="14" y="62"/>
                    </a:lnTo>
                    <a:lnTo>
                      <a:pt x="0" y="0"/>
                    </a:lnTo>
                    <a:lnTo>
                      <a:pt x="5" y="0"/>
                    </a:lnTo>
                    <a:lnTo>
                      <a:pt x="17" y="57"/>
                    </a:lnTo>
                    <a:lnTo>
                      <a:pt x="25" y="41"/>
                    </a:lnTo>
                    <a:lnTo>
                      <a:pt x="25" y="48"/>
                    </a:lnTo>
                    <a:lnTo>
                      <a:pt x="14" y="74"/>
                    </a:lnTo>
                    <a:lnTo>
                      <a:pt x="13" y="85"/>
                    </a:lnTo>
                    <a:lnTo>
                      <a:pt x="17" y="1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31" name="Freeform 47"/>
              <p:cNvSpPr>
                <a:spLocks/>
              </p:cNvSpPr>
              <p:nvPr/>
            </p:nvSpPr>
            <p:spPr bwMode="auto">
              <a:xfrm>
                <a:off x="162" y="248"/>
                <a:ext cx="42" cy="17"/>
              </a:xfrm>
              <a:custGeom>
                <a:avLst/>
                <a:gdLst/>
                <a:ahLst/>
                <a:cxnLst>
                  <a:cxn ang="0">
                    <a:pos x="41" y="0"/>
                  </a:cxn>
                  <a:cxn ang="0">
                    <a:pos x="1" y="7"/>
                  </a:cxn>
                  <a:cxn ang="0">
                    <a:pos x="0" y="16"/>
                  </a:cxn>
                  <a:cxn ang="0">
                    <a:pos x="41" y="8"/>
                  </a:cxn>
                </a:cxnLst>
                <a:rect l="0" t="0" r="r" b="b"/>
                <a:pathLst>
                  <a:path w="42" h="17">
                    <a:moveTo>
                      <a:pt x="41" y="0"/>
                    </a:moveTo>
                    <a:lnTo>
                      <a:pt x="1" y="7"/>
                    </a:lnTo>
                    <a:lnTo>
                      <a:pt x="0" y="16"/>
                    </a:lnTo>
                    <a:lnTo>
                      <a:pt x="41"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32" name="Freeform 48"/>
              <p:cNvSpPr>
                <a:spLocks/>
              </p:cNvSpPr>
              <p:nvPr/>
            </p:nvSpPr>
            <p:spPr bwMode="auto">
              <a:xfrm>
                <a:off x="727" y="450"/>
                <a:ext cx="29" cy="33"/>
              </a:xfrm>
              <a:custGeom>
                <a:avLst/>
                <a:gdLst/>
                <a:ahLst/>
                <a:cxnLst>
                  <a:cxn ang="0">
                    <a:pos x="3" y="0"/>
                  </a:cxn>
                  <a:cxn ang="0">
                    <a:pos x="0" y="14"/>
                  </a:cxn>
                  <a:cxn ang="0">
                    <a:pos x="7" y="30"/>
                  </a:cxn>
                  <a:cxn ang="0">
                    <a:pos x="11" y="32"/>
                  </a:cxn>
                  <a:cxn ang="0">
                    <a:pos x="16" y="32"/>
                  </a:cxn>
                  <a:cxn ang="0">
                    <a:pos x="19" y="26"/>
                  </a:cxn>
                  <a:cxn ang="0">
                    <a:pos x="28" y="9"/>
                  </a:cxn>
                  <a:cxn ang="0">
                    <a:pos x="17" y="23"/>
                  </a:cxn>
                  <a:cxn ang="0">
                    <a:pos x="8" y="14"/>
                  </a:cxn>
                  <a:cxn ang="0">
                    <a:pos x="3" y="0"/>
                  </a:cxn>
                </a:cxnLst>
                <a:rect l="0" t="0" r="r" b="b"/>
                <a:pathLst>
                  <a:path w="29" h="33">
                    <a:moveTo>
                      <a:pt x="3" y="0"/>
                    </a:moveTo>
                    <a:lnTo>
                      <a:pt x="0" y="14"/>
                    </a:lnTo>
                    <a:lnTo>
                      <a:pt x="7" y="30"/>
                    </a:lnTo>
                    <a:lnTo>
                      <a:pt x="11" y="32"/>
                    </a:lnTo>
                    <a:lnTo>
                      <a:pt x="16" y="32"/>
                    </a:lnTo>
                    <a:lnTo>
                      <a:pt x="19" y="26"/>
                    </a:lnTo>
                    <a:lnTo>
                      <a:pt x="28" y="9"/>
                    </a:lnTo>
                    <a:lnTo>
                      <a:pt x="17" y="23"/>
                    </a:lnTo>
                    <a:lnTo>
                      <a:pt x="8" y="14"/>
                    </a:lnTo>
                    <a:lnTo>
                      <a:pt x="3"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33" name="Freeform 49"/>
              <p:cNvSpPr>
                <a:spLocks/>
              </p:cNvSpPr>
              <p:nvPr/>
            </p:nvSpPr>
            <p:spPr bwMode="auto">
              <a:xfrm>
                <a:off x="404" y="241"/>
                <a:ext cx="56" cy="182"/>
              </a:xfrm>
              <a:custGeom>
                <a:avLst/>
                <a:gdLst/>
                <a:ahLst/>
                <a:cxnLst>
                  <a:cxn ang="0">
                    <a:pos x="8" y="21"/>
                  </a:cxn>
                  <a:cxn ang="0">
                    <a:pos x="16" y="0"/>
                  </a:cxn>
                  <a:cxn ang="0">
                    <a:pos x="33" y="24"/>
                  </a:cxn>
                  <a:cxn ang="0">
                    <a:pos x="48" y="51"/>
                  </a:cxn>
                  <a:cxn ang="0">
                    <a:pos x="55" y="74"/>
                  </a:cxn>
                  <a:cxn ang="0">
                    <a:pos x="44" y="60"/>
                  </a:cxn>
                  <a:cxn ang="0">
                    <a:pos x="33" y="46"/>
                  </a:cxn>
                  <a:cxn ang="0">
                    <a:pos x="19" y="39"/>
                  </a:cxn>
                  <a:cxn ang="0">
                    <a:pos x="14" y="44"/>
                  </a:cxn>
                  <a:cxn ang="0">
                    <a:pos x="13" y="70"/>
                  </a:cxn>
                  <a:cxn ang="0">
                    <a:pos x="16" y="107"/>
                  </a:cxn>
                  <a:cxn ang="0">
                    <a:pos x="24" y="151"/>
                  </a:cxn>
                  <a:cxn ang="0">
                    <a:pos x="24" y="181"/>
                  </a:cxn>
                  <a:cxn ang="0">
                    <a:pos x="18" y="149"/>
                  </a:cxn>
                  <a:cxn ang="0">
                    <a:pos x="13" y="123"/>
                  </a:cxn>
                  <a:cxn ang="0">
                    <a:pos x="8" y="95"/>
                  </a:cxn>
                  <a:cxn ang="0">
                    <a:pos x="7" y="62"/>
                  </a:cxn>
                  <a:cxn ang="0">
                    <a:pos x="0" y="39"/>
                  </a:cxn>
                  <a:cxn ang="0">
                    <a:pos x="8" y="27"/>
                  </a:cxn>
                  <a:cxn ang="0">
                    <a:pos x="8" y="21"/>
                  </a:cxn>
                </a:cxnLst>
                <a:rect l="0" t="0" r="r" b="b"/>
                <a:pathLst>
                  <a:path w="56" h="182">
                    <a:moveTo>
                      <a:pt x="8" y="21"/>
                    </a:moveTo>
                    <a:lnTo>
                      <a:pt x="16" y="0"/>
                    </a:lnTo>
                    <a:lnTo>
                      <a:pt x="33" y="24"/>
                    </a:lnTo>
                    <a:lnTo>
                      <a:pt x="48" y="51"/>
                    </a:lnTo>
                    <a:lnTo>
                      <a:pt x="55" y="74"/>
                    </a:lnTo>
                    <a:lnTo>
                      <a:pt x="44" y="60"/>
                    </a:lnTo>
                    <a:lnTo>
                      <a:pt x="33" y="46"/>
                    </a:lnTo>
                    <a:lnTo>
                      <a:pt x="19" y="39"/>
                    </a:lnTo>
                    <a:lnTo>
                      <a:pt x="14" y="44"/>
                    </a:lnTo>
                    <a:lnTo>
                      <a:pt x="13" y="70"/>
                    </a:lnTo>
                    <a:lnTo>
                      <a:pt x="16" y="107"/>
                    </a:lnTo>
                    <a:lnTo>
                      <a:pt x="24" y="151"/>
                    </a:lnTo>
                    <a:lnTo>
                      <a:pt x="24" y="181"/>
                    </a:lnTo>
                    <a:lnTo>
                      <a:pt x="18" y="149"/>
                    </a:lnTo>
                    <a:lnTo>
                      <a:pt x="13" y="123"/>
                    </a:lnTo>
                    <a:lnTo>
                      <a:pt x="8" y="95"/>
                    </a:lnTo>
                    <a:lnTo>
                      <a:pt x="7" y="62"/>
                    </a:lnTo>
                    <a:lnTo>
                      <a:pt x="0" y="39"/>
                    </a:lnTo>
                    <a:lnTo>
                      <a:pt x="8" y="27"/>
                    </a:lnTo>
                    <a:lnTo>
                      <a:pt x="8" y="2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34" name="Freeform 50"/>
              <p:cNvSpPr>
                <a:spLocks/>
              </p:cNvSpPr>
              <p:nvPr/>
            </p:nvSpPr>
            <p:spPr bwMode="auto">
              <a:xfrm>
                <a:off x="439" y="354"/>
                <a:ext cx="36" cy="56"/>
              </a:xfrm>
              <a:custGeom>
                <a:avLst/>
                <a:gdLst/>
                <a:ahLst/>
                <a:cxnLst>
                  <a:cxn ang="0">
                    <a:pos x="0" y="55"/>
                  </a:cxn>
                  <a:cxn ang="0">
                    <a:pos x="14" y="23"/>
                  </a:cxn>
                  <a:cxn ang="0">
                    <a:pos x="35" y="0"/>
                  </a:cxn>
                  <a:cxn ang="0">
                    <a:pos x="22" y="21"/>
                  </a:cxn>
                  <a:cxn ang="0">
                    <a:pos x="7" y="44"/>
                  </a:cxn>
                  <a:cxn ang="0">
                    <a:pos x="0" y="55"/>
                  </a:cxn>
                </a:cxnLst>
                <a:rect l="0" t="0" r="r" b="b"/>
                <a:pathLst>
                  <a:path w="36" h="56">
                    <a:moveTo>
                      <a:pt x="0" y="55"/>
                    </a:moveTo>
                    <a:lnTo>
                      <a:pt x="14" y="23"/>
                    </a:lnTo>
                    <a:lnTo>
                      <a:pt x="35" y="0"/>
                    </a:lnTo>
                    <a:lnTo>
                      <a:pt x="22" y="21"/>
                    </a:lnTo>
                    <a:lnTo>
                      <a:pt x="7" y="44"/>
                    </a:lnTo>
                    <a:lnTo>
                      <a:pt x="0" y="55"/>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35" name="Freeform 51"/>
              <p:cNvSpPr>
                <a:spLocks/>
              </p:cNvSpPr>
              <p:nvPr/>
            </p:nvSpPr>
            <p:spPr bwMode="auto">
              <a:xfrm>
                <a:off x="826" y="372"/>
                <a:ext cx="17" cy="93"/>
              </a:xfrm>
              <a:custGeom>
                <a:avLst/>
                <a:gdLst/>
                <a:ahLst/>
                <a:cxnLst>
                  <a:cxn ang="0">
                    <a:pos x="0" y="0"/>
                  </a:cxn>
                  <a:cxn ang="0">
                    <a:pos x="9" y="23"/>
                  </a:cxn>
                  <a:cxn ang="0">
                    <a:pos x="13" y="48"/>
                  </a:cxn>
                  <a:cxn ang="0">
                    <a:pos x="8" y="73"/>
                  </a:cxn>
                  <a:cxn ang="0">
                    <a:pos x="3" y="92"/>
                  </a:cxn>
                  <a:cxn ang="0">
                    <a:pos x="16" y="60"/>
                  </a:cxn>
                  <a:cxn ang="0">
                    <a:pos x="16" y="29"/>
                  </a:cxn>
                  <a:cxn ang="0">
                    <a:pos x="9" y="14"/>
                  </a:cxn>
                  <a:cxn ang="0">
                    <a:pos x="0" y="0"/>
                  </a:cxn>
                </a:cxnLst>
                <a:rect l="0" t="0" r="r" b="b"/>
                <a:pathLst>
                  <a:path w="17" h="93">
                    <a:moveTo>
                      <a:pt x="0" y="0"/>
                    </a:moveTo>
                    <a:lnTo>
                      <a:pt x="9" y="23"/>
                    </a:lnTo>
                    <a:lnTo>
                      <a:pt x="13" y="48"/>
                    </a:lnTo>
                    <a:lnTo>
                      <a:pt x="8" y="73"/>
                    </a:lnTo>
                    <a:lnTo>
                      <a:pt x="3" y="92"/>
                    </a:lnTo>
                    <a:lnTo>
                      <a:pt x="16" y="60"/>
                    </a:lnTo>
                    <a:lnTo>
                      <a:pt x="16" y="29"/>
                    </a:lnTo>
                    <a:lnTo>
                      <a:pt x="9"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36" name="Freeform 52"/>
              <p:cNvSpPr>
                <a:spLocks/>
              </p:cNvSpPr>
              <p:nvPr/>
            </p:nvSpPr>
            <p:spPr bwMode="auto">
              <a:xfrm>
                <a:off x="299" y="316"/>
                <a:ext cx="65" cy="59"/>
              </a:xfrm>
              <a:custGeom>
                <a:avLst/>
                <a:gdLst/>
                <a:ahLst/>
                <a:cxnLst>
                  <a:cxn ang="0">
                    <a:pos x="0" y="58"/>
                  </a:cxn>
                  <a:cxn ang="0">
                    <a:pos x="25" y="39"/>
                  </a:cxn>
                  <a:cxn ang="0">
                    <a:pos x="43" y="24"/>
                  </a:cxn>
                  <a:cxn ang="0">
                    <a:pos x="64" y="0"/>
                  </a:cxn>
                  <a:cxn ang="0">
                    <a:pos x="49" y="24"/>
                  </a:cxn>
                  <a:cxn ang="0">
                    <a:pos x="34" y="37"/>
                  </a:cxn>
                  <a:cxn ang="0">
                    <a:pos x="23" y="49"/>
                  </a:cxn>
                  <a:cxn ang="0">
                    <a:pos x="0" y="58"/>
                  </a:cxn>
                </a:cxnLst>
                <a:rect l="0" t="0" r="r" b="b"/>
                <a:pathLst>
                  <a:path w="65" h="59">
                    <a:moveTo>
                      <a:pt x="0" y="58"/>
                    </a:moveTo>
                    <a:lnTo>
                      <a:pt x="25" y="39"/>
                    </a:lnTo>
                    <a:lnTo>
                      <a:pt x="43" y="24"/>
                    </a:lnTo>
                    <a:lnTo>
                      <a:pt x="64" y="0"/>
                    </a:lnTo>
                    <a:lnTo>
                      <a:pt x="49" y="24"/>
                    </a:lnTo>
                    <a:lnTo>
                      <a:pt x="34" y="37"/>
                    </a:lnTo>
                    <a:lnTo>
                      <a:pt x="23" y="49"/>
                    </a:lnTo>
                    <a:lnTo>
                      <a:pt x="0" y="5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37" name="Freeform 53"/>
              <p:cNvSpPr>
                <a:spLocks/>
              </p:cNvSpPr>
              <p:nvPr/>
            </p:nvSpPr>
            <p:spPr bwMode="auto">
              <a:xfrm>
                <a:off x="310" y="363"/>
                <a:ext cx="41" cy="54"/>
              </a:xfrm>
              <a:custGeom>
                <a:avLst/>
                <a:gdLst/>
                <a:ahLst/>
                <a:cxnLst>
                  <a:cxn ang="0">
                    <a:pos x="8" y="53"/>
                  </a:cxn>
                  <a:cxn ang="0">
                    <a:pos x="0" y="44"/>
                  </a:cxn>
                  <a:cxn ang="0">
                    <a:pos x="0" y="32"/>
                  </a:cxn>
                  <a:cxn ang="0">
                    <a:pos x="24" y="9"/>
                  </a:cxn>
                  <a:cxn ang="0">
                    <a:pos x="40" y="0"/>
                  </a:cxn>
                  <a:cxn ang="0">
                    <a:pos x="26" y="12"/>
                  </a:cxn>
                  <a:cxn ang="0">
                    <a:pos x="16" y="23"/>
                  </a:cxn>
                  <a:cxn ang="0">
                    <a:pos x="7" y="35"/>
                  </a:cxn>
                  <a:cxn ang="0">
                    <a:pos x="7" y="41"/>
                  </a:cxn>
                  <a:cxn ang="0">
                    <a:pos x="8" y="53"/>
                  </a:cxn>
                </a:cxnLst>
                <a:rect l="0" t="0" r="r" b="b"/>
                <a:pathLst>
                  <a:path w="41" h="54">
                    <a:moveTo>
                      <a:pt x="8" y="53"/>
                    </a:moveTo>
                    <a:lnTo>
                      <a:pt x="0" y="44"/>
                    </a:lnTo>
                    <a:lnTo>
                      <a:pt x="0" y="32"/>
                    </a:lnTo>
                    <a:lnTo>
                      <a:pt x="24" y="9"/>
                    </a:lnTo>
                    <a:lnTo>
                      <a:pt x="40" y="0"/>
                    </a:lnTo>
                    <a:lnTo>
                      <a:pt x="26" y="12"/>
                    </a:lnTo>
                    <a:lnTo>
                      <a:pt x="16" y="23"/>
                    </a:lnTo>
                    <a:lnTo>
                      <a:pt x="7" y="35"/>
                    </a:lnTo>
                    <a:lnTo>
                      <a:pt x="7" y="41"/>
                    </a:lnTo>
                    <a:lnTo>
                      <a:pt x="8" y="5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38" name="Freeform 54"/>
              <p:cNvSpPr>
                <a:spLocks/>
              </p:cNvSpPr>
              <p:nvPr/>
            </p:nvSpPr>
            <p:spPr bwMode="auto">
              <a:xfrm>
                <a:off x="694" y="383"/>
                <a:ext cx="30" cy="77"/>
              </a:xfrm>
              <a:custGeom>
                <a:avLst/>
                <a:gdLst/>
                <a:ahLst/>
                <a:cxnLst>
                  <a:cxn ang="0">
                    <a:pos x="3" y="76"/>
                  </a:cxn>
                  <a:cxn ang="0">
                    <a:pos x="0" y="60"/>
                  </a:cxn>
                  <a:cxn ang="0">
                    <a:pos x="0" y="51"/>
                  </a:cxn>
                  <a:cxn ang="0">
                    <a:pos x="6" y="40"/>
                  </a:cxn>
                  <a:cxn ang="0">
                    <a:pos x="22" y="19"/>
                  </a:cxn>
                  <a:cxn ang="0">
                    <a:pos x="22" y="9"/>
                  </a:cxn>
                  <a:cxn ang="0">
                    <a:pos x="15" y="0"/>
                  </a:cxn>
                  <a:cxn ang="0">
                    <a:pos x="26" y="9"/>
                  </a:cxn>
                  <a:cxn ang="0">
                    <a:pos x="29" y="16"/>
                  </a:cxn>
                  <a:cxn ang="0">
                    <a:pos x="19" y="29"/>
                  </a:cxn>
                  <a:cxn ang="0">
                    <a:pos x="8" y="42"/>
                  </a:cxn>
                  <a:cxn ang="0">
                    <a:pos x="6" y="48"/>
                  </a:cxn>
                  <a:cxn ang="0">
                    <a:pos x="5" y="55"/>
                  </a:cxn>
                  <a:cxn ang="0">
                    <a:pos x="3" y="76"/>
                  </a:cxn>
                </a:cxnLst>
                <a:rect l="0" t="0" r="r" b="b"/>
                <a:pathLst>
                  <a:path w="30" h="77">
                    <a:moveTo>
                      <a:pt x="3" y="76"/>
                    </a:moveTo>
                    <a:lnTo>
                      <a:pt x="0" y="60"/>
                    </a:lnTo>
                    <a:lnTo>
                      <a:pt x="0" y="51"/>
                    </a:lnTo>
                    <a:lnTo>
                      <a:pt x="6" y="40"/>
                    </a:lnTo>
                    <a:lnTo>
                      <a:pt x="22" y="19"/>
                    </a:lnTo>
                    <a:lnTo>
                      <a:pt x="22" y="9"/>
                    </a:lnTo>
                    <a:lnTo>
                      <a:pt x="15" y="0"/>
                    </a:lnTo>
                    <a:lnTo>
                      <a:pt x="26" y="9"/>
                    </a:lnTo>
                    <a:lnTo>
                      <a:pt x="29" y="16"/>
                    </a:lnTo>
                    <a:lnTo>
                      <a:pt x="19" y="29"/>
                    </a:lnTo>
                    <a:lnTo>
                      <a:pt x="8" y="42"/>
                    </a:lnTo>
                    <a:lnTo>
                      <a:pt x="6" y="48"/>
                    </a:lnTo>
                    <a:lnTo>
                      <a:pt x="5" y="55"/>
                    </a:lnTo>
                    <a:lnTo>
                      <a:pt x="3" y="7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39" name="Freeform 55"/>
              <p:cNvSpPr>
                <a:spLocks/>
              </p:cNvSpPr>
              <p:nvPr/>
            </p:nvSpPr>
            <p:spPr bwMode="auto">
              <a:xfrm>
                <a:off x="441" y="435"/>
                <a:ext cx="64" cy="41"/>
              </a:xfrm>
              <a:custGeom>
                <a:avLst/>
                <a:gdLst/>
                <a:ahLst/>
                <a:cxnLst>
                  <a:cxn ang="0">
                    <a:pos x="14" y="40"/>
                  </a:cxn>
                  <a:cxn ang="0">
                    <a:pos x="0" y="26"/>
                  </a:cxn>
                  <a:cxn ang="0">
                    <a:pos x="0" y="9"/>
                  </a:cxn>
                  <a:cxn ang="0">
                    <a:pos x="10" y="0"/>
                  </a:cxn>
                  <a:cxn ang="0">
                    <a:pos x="30" y="0"/>
                  </a:cxn>
                  <a:cxn ang="0">
                    <a:pos x="44" y="9"/>
                  </a:cxn>
                  <a:cxn ang="0">
                    <a:pos x="63" y="9"/>
                  </a:cxn>
                  <a:cxn ang="0">
                    <a:pos x="32" y="17"/>
                  </a:cxn>
                  <a:cxn ang="0">
                    <a:pos x="17" y="11"/>
                  </a:cxn>
                  <a:cxn ang="0">
                    <a:pos x="12" y="23"/>
                  </a:cxn>
                  <a:cxn ang="0">
                    <a:pos x="16" y="36"/>
                  </a:cxn>
                  <a:cxn ang="0">
                    <a:pos x="14" y="40"/>
                  </a:cxn>
                </a:cxnLst>
                <a:rect l="0" t="0" r="r" b="b"/>
                <a:pathLst>
                  <a:path w="64" h="41">
                    <a:moveTo>
                      <a:pt x="14" y="40"/>
                    </a:moveTo>
                    <a:lnTo>
                      <a:pt x="0" y="26"/>
                    </a:lnTo>
                    <a:lnTo>
                      <a:pt x="0" y="9"/>
                    </a:lnTo>
                    <a:lnTo>
                      <a:pt x="10" y="0"/>
                    </a:lnTo>
                    <a:lnTo>
                      <a:pt x="30" y="0"/>
                    </a:lnTo>
                    <a:lnTo>
                      <a:pt x="44" y="9"/>
                    </a:lnTo>
                    <a:lnTo>
                      <a:pt x="63" y="9"/>
                    </a:lnTo>
                    <a:lnTo>
                      <a:pt x="32" y="17"/>
                    </a:lnTo>
                    <a:lnTo>
                      <a:pt x="17" y="11"/>
                    </a:lnTo>
                    <a:lnTo>
                      <a:pt x="12" y="23"/>
                    </a:lnTo>
                    <a:lnTo>
                      <a:pt x="16" y="36"/>
                    </a:lnTo>
                    <a:lnTo>
                      <a:pt x="14" y="4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40" name="Freeform 56"/>
              <p:cNvSpPr>
                <a:spLocks/>
              </p:cNvSpPr>
              <p:nvPr/>
            </p:nvSpPr>
            <p:spPr bwMode="auto">
              <a:xfrm>
                <a:off x="389" y="477"/>
                <a:ext cx="58" cy="18"/>
              </a:xfrm>
              <a:custGeom>
                <a:avLst/>
                <a:gdLst/>
                <a:ahLst/>
                <a:cxnLst>
                  <a:cxn ang="0">
                    <a:pos x="0" y="17"/>
                  </a:cxn>
                  <a:cxn ang="0">
                    <a:pos x="29" y="4"/>
                  </a:cxn>
                  <a:cxn ang="0">
                    <a:pos x="57" y="0"/>
                  </a:cxn>
                  <a:cxn ang="0">
                    <a:pos x="32" y="9"/>
                  </a:cxn>
                  <a:cxn ang="0">
                    <a:pos x="0" y="17"/>
                  </a:cxn>
                </a:cxnLst>
                <a:rect l="0" t="0" r="r" b="b"/>
                <a:pathLst>
                  <a:path w="58" h="18">
                    <a:moveTo>
                      <a:pt x="0" y="17"/>
                    </a:moveTo>
                    <a:lnTo>
                      <a:pt x="29" y="4"/>
                    </a:lnTo>
                    <a:lnTo>
                      <a:pt x="57" y="0"/>
                    </a:lnTo>
                    <a:lnTo>
                      <a:pt x="32" y="9"/>
                    </a:lnTo>
                    <a:lnTo>
                      <a:pt x="0" y="17"/>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41" name="Freeform 57"/>
              <p:cNvSpPr>
                <a:spLocks/>
              </p:cNvSpPr>
              <p:nvPr/>
            </p:nvSpPr>
            <p:spPr bwMode="auto">
              <a:xfrm>
                <a:off x="364" y="511"/>
                <a:ext cx="17" cy="56"/>
              </a:xfrm>
              <a:custGeom>
                <a:avLst/>
                <a:gdLst/>
                <a:ahLst/>
                <a:cxnLst>
                  <a:cxn ang="0">
                    <a:pos x="0" y="0"/>
                  </a:cxn>
                  <a:cxn ang="0">
                    <a:pos x="12" y="46"/>
                  </a:cxn>
                  <a:cxn ang="0">
                    <a:pos x="12" y="55"/>
                  </a:cxn>
                  <a:cxn ang="0">
                    <a:pos x="16" y="36"/>
                  </a:cxn>
                  <a:cxn ang="0">
                    <a:pos x="0" y="0"/>
                  </a:cxn>
                </a:cxnLst>
                <a:rect l="0" t="0" r="r" b="b"/>
                <a:pathLst>
                  <a:path w="17" h="56">
                    <a:moveTo>
                      <a:pt x="0" y="0"/>
                    </a:moveTo>
                    <a:lnTo>
                      <a:pt x="12" y="46"/>
                    </a:lnTo>
                    <a:lnTo>
                      <a:pt x="12" y="55"/>
                    </a:lnTo>
                    <a:lnTo>
                      <a:pt x="16" y="36"/>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42" name="Freeform 58"/>
              <p:cNvSpPr>
                <a:spLocks/>
              </p:cNvSpPr>
              <p:nvPr/>
            </p:nvSpPr>
            <p:spPr bwMode="auto">
              <a:xfrm>
                <a:off x="790" y="558"/>
                <a:ext cx="17" cy="38"/>
              </a:xfrm>
              <a:custGeom>
                <a:avLst/>
                <a:gdLst/>
                <a:ahLst/>
                <a:cxnLst>
                  <a:cxn ang="0">
                    <a:pos x="0" y="0"/>
                  </a:cxn>
                  <a:cxn ang="0">
                    <a:pos x="9" y="37"/>
                  </a:cxn>
                  <a:cxn ang="0">
                    <a:pos x="16" y="11"/>
                  </a:cxn>
                  <a:cxn ang="0">
                    <a:pos x="0" y="0"/>
                  </a:cxn>
                </a:cxnLst>
                <a:rect l="0" t="0" r="r" b="b"/>
                <a:pathLst>
                  <a:path w="17" h="38">
                    <a:moveTo>
                      <a:pt x="0" y="0"/>
                    </a:moveTo>
                    <a:lnTo>
                      <a:pt x="9" y="37"/>
                    </a:lnTo>
                    <a:lnTo>
                      <a:pt x="16" y="11"/>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43" name="Freeform 59"/>
              <p:cNvSpPr>
                <a:spLocks/>
              </p:cNvSpPr>
              <p:nvPr/>
            </p:nvSpPr>
            <p:spPr bwMode="auto">
              <a:xfrm>
                <a:off x="726" y="329"/>
                <a:ext cx="70" cy="22"/>
              </a:xfrm>
              <a:custGeom>
                <a:avLst/>
                <a:gdLst/>
                <a:ahLst/>
                <a:cxnLst>
                  <a:cxn ang="0">
                    <a:pos x="0" y="0"/>
                  </a:cxn>
                  <a:cxn ang="0">
                    <a:pos x="40" y="8"/>
                  </a:cxn>
                  <a:cxn ang="0">
                    <a:pos x="69" y="21"/>
                  </a:cxn>
                  <a:cxn ang="0">
                    <a:pos x="37" y="14"/>
                  </a:cxn>
                  <a:cxn ang="0">
                    <a:pos x="0" y="0"/>
                  </a:cxn>
                </a:cxnLst>
                <a:rect l="0" t="0" r="r" b="b"/>
                <a:pathLst>
                  <a:path w="70" h="22">
                    <a:moveTo>
                      <a:pt x="0" y="0"/>
                    </a:moveTo>
                    <a:lnTo>
                      <a:pt x="40" y="8"/>
                    </a:lnTo>
                    <a:lnTo>
                      <a:pt x="69" y="21"/>
                    </a:lnTo>
                    <a:lnTo>
                      <a:pt x="37" y="14"/>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44" name="Freeform 60"/>
              <p:cNvSpPr>
                <a:spLocks/>
              </p:cNvSpPr>
              <p:nvPr/>
            </p:nvSpPr>
            <p:spPr bwMode="auto">
              <a:xfrm>
                <a:off x="218" y="248"/>
                <a:ext cx="32" cy="46"/>
              </a:xfrm>
              <a:custGeom>
                <a:avLst/>
                <a:gdLst/>
                <a:ahLst/>
                <a:cxnLst>
                  <a:cxn ang="0">
                    <a:pos x="21" y="45"/>
                  </a:cxn>
                  <a:cxn ang="0">
                    <a:pos x="24" y="32"/>
                  </a:cxn>
                  <a:cxn ang="0">
                    <a:pos x="21" y="17"/>
                  </a:cxn>
                  <a:cxn ang="0">
                    <a:pos x="10" y="4"/>
                  </a:cxn>
                  <a:cxn ang="0">
                    <a:pos x="0" y="0"/>
                  </a:cxn>
                  <a:cxn ang="0">
                    <a:pos x="26" y="14"/>
                  </a:cxn>
                  <a:cxn ang="0">
                    <a:pos x="31" y="23"/>
                  </a:cxn>
                  <a:cxn ang="0">
                    <a:pos x="31" y="32"/>
                  </a:cxn>
                  <a:cxn ang="0">
                    <a:pos x="21" y="45"/>
                  </a:cxn>
                </a:cxnLst>
                <a:rect l="0" t="0" r="r" b="b"/>
                <a:pathLst>
                  <a:path w="32" h="46">
                    <a:moveTo>
                      <a:pt x="21" y="45"/>
                    </a:moveTo>
                    <a:lnTo>
                      <a:pt x="24" y="32"/>
                    </a:lnTo>
                    <a:lnTo>
                      <a:pt x="21" y="17"/>
                    </a:lnTo>
                    <a:lnTo>
                      <a:pt x="10" y="4"/>
                    </a:lnTo>
                    <a:lnTo>
                      <a:pt x="0" y="0"/>
                    </a:lnTo>
                    <a:lnTo>
                      <a:pt x="26" y="14"/>
                    </a:lnTo>
                    <a:lnTo>
                      <a:pt x="31" y="23"/>
                    </a:lnTo>
                    <a:lnTo>
                      <a:pt x="31" y="32"/>
                    </a:lnTo>
                    <a:lnTo>
                      <a:pt x="21" y="4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45" name="Freeform 61"/>
              <p:cNvSpPr>
                <a:spLocks/>
              </p:cNvSpPr>
              <p:nvPr/>
            </p:nvSpPr>
            <p:spPr bwMode="auto">
              <a:xfrm>
                <a:off x="222" y="243"/>
                <a:ext cx="61" cy="23"/>
              </a:xfrm>
              <a:custGeom>
                <a:avLst/>
                <a:gdLst/>
                <a:ahLst/>
                <a:cxnLst>
                  <a:cxn ang="0">
                    <a:pos x="0" y="4"/>
                  </a:cxn>
                  <a:cxn ang="0">
                    <a:pos x="26" y="6"/>
                  </a:cxn>
                  <a:cxn ang="0">
                    <a:pos x="43" y="13"/>
                  </a:cxn>
                  <a:cxn ang="0">
                    <a:pos x="60" y="22"/>
                  </a:cxn>
                  <a:cxn ang="0">
                    <a:pos x="44" y="8"/>
                  </a:cxn>
                  <a:cxn ang="0">
                    <a:pos x="30" y="2"/>
                  </a:cxn>
                  <a:cxn ang="0">
                    <a:pos x="17" y="0"/>
                  </a:cxn>
                  <a:cxn ang="0">
                    <a:pos x="0" y="4"/>
                  </a:cxn>
                </a:cxnLst>
                <a:rect l="0" t="0" r="r" b="b"/>
                <a:pathLst>
                  <a:path w="61" h="23">
                    <a:moveTo>
                      <a:pt x="0" y="4"/>
                    </a:moveTo>
                    <a:lnTo>
                      <a:pt x="26" y="6"/>
                    </a:lnTo>
                    <a:lnTo>
                      <a:pt x="43" y="13"/>
                    </a:lnTo>
                    <a:lnTo>
                      <a:pt x="60" y="22"/>
                    </a:lnTo>
                    <a:lnTo>
                      <a:pt x="44" y="8"/>
                    </a:lnTo>
                    <a:lnTo>
                      <a:pt x="30" y="2"/>
                    </a:lnTo>
                    <a:lnTo>
                      <a:pt x="17" y="0"/>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46" name="Freeform 62"/>
              <p:cNvSpPr>
                <a:spLocks/>
              </p:cNvSpPr>
              <p:nvPr/>
            </p:nvSpPr>
            <p:spPr bwMode="auto">
              <a:xfrm>
                <a:off x="175" y="280"/>
                <a:ext cx="17" cy="17"/>
              </a:xfrm>
              <a:custGeom>
                <a:avLst/>
                <a:gdLst/>
                <a:ahLst/>
                <a:cxnLst>
                  <a:cxn ang="0">
                    <a:pos x="0" y="16"/>
                  </a:cxn>
                  <a:cxn ang="0">
                    <a:pos x="1" y="3"/>
                  </a:cxn>
                  <a:cxn ang="0">
                    <a:pos x="8" y="0"/>
                  </a:cxn>
                  <a:cxn ang="0">
                    <a:pos x="16" y="0"/>
                  </a:cxn>
                  <a:cxn ang="0">
                    <a:pos x="13" y="8"/>
                  </a:cxn>
                  <a:cxn ang="0">
                    <a:pos x="5" y="16"/>
                  </a:cxn>
                  <a:cxn ang="0">
                    <a:pos x="0" y="16"/>
                  </a:cxn>
                </a:cxnLst>
                <a:rect l="0" t="0" r="r" b="b"/>
                <a:pathLst>
                  <a:path w="17" h="17">
                    <a:moveTo>
                      <a:pt x="0" y="16"/>
                    </a:moveTo>
                    <a:lnTo>
                      <a:pt x="1" y="3"/>
                    </a:lnTo>
                    <a:lnTo>
                      <a:pt x="8" y="0"/>
                    </a:lnTo>
                    <a:lnTo>
                      <a:pt x="16" y="0"/>
                    </a:lnTo>
                    <a:lnTo>
                      <a:pt x="13" y="8"/>
                    </a:lnTo>
                    <a:lnTo>
                      <a:pt x="5" y="16"/>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47" name="Freeform 63"/>
              <p:cNvSpPr>
                <a:spLocks/>
              </p:cNvSpPr>
              <p:nvPr/>
            </p:nvSpPr>
            <p:spPr bwMode="auto">
              <a:xfrm>
                <a:off x="364" y="227"/>
                <a:ext cx="17" cy="17"/>
              </a:xfrm>
              <a:custGeom>
                <a:avLst/>
                <a:gdLst/>
                <a:ahLst/>
                <a:cxnLst>
                  <a:cxn ang="0">
                    <a:pos x="0" y="4"/>
                  </a:cxn>
                  <a:cxn ang="0">
                    <a:pos x="8" y="0"/>
                  </a:cxn>
                  <a:cxn ang="0">
                    <a:pos x="16" y="4"/>
                  </a:cxn>
                  <a:cxn ang="0">
                    <a:pos x="5" y="16"/>
                  </a:cxn>
                  <a:cxn ang="0">
                    <a:pos x="0" y="4"/>
                  </a:cxn>
                </a:cxnLst>
                <a:rect l="0" t="0" r="r" b="b"/>
                <a:pathLst>
                  <a:path w="17" h="17">
                    <a:moveTo>
                      <a:pt x="0" y="4"/>
                    </a:moveTo>
                    <a:lnTo>
                      <a:pt x="8" y="0"/>
                    </a:lnTo>
                    <a:lnTo>
                      <a:pt x="16" y="4"/>
                    </a:lnTo>
                    <a:lnTo>
                      <a:pt x="5" y="16"/>
                    </a:lnTo>
                    <a:lnTo>
                      <a:pt x="0" y="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48" name="Freeform 64"/>
              <p:cNvSpPr>
                <a:spLocks/>
              </p:cNvSpPr>
              <p:nvPr/>
            </p:nvSpPr>
            <p:spPr bwMode="auto">
              <a:xfrm>
                <a:off x="388" y="227"/>
                <a:ext cx="19" cy="17"/>
              </a:xfrm>
              <a:custGeom>
                <a:avLst/>
                <a:gdLst/>
                <a:ahLst/>
                <a:cxnLst>
                  <a:cxn ang="0">
                    <a:pos x="0" y="0"/>
                  </a:cxn>
                  <a:cxn ang="0">
                    <a:pos x="11" y="0"/>
                  </a:cxn>
                  <a:cxn ang="0">
                    <a:pos x="18" y="16"/>
                  </a:cxn>
                  <a:cxn ang="0">
                    <a:pos x="9" y="9"/>
                  </a:cxn>
                  <a:cxn ang="0">
                    <a:pos x="0" y="0"/>
                  </a:cxn>
                </a:cxnLst>
                <a:rect l="0" t="0" r="r" b="b"/>
                <a:pathLst>
                  <a:path w="19" h="17">
                    <a:moveTo>
                      <a:pt x="0" y="0"/>
                    </a:moveTo>
                    <a:lnTo>
                      <a:pt x="11" y="0"/>
                    </a:lnTo>
                    <a:lnTo>
                      <a:pt x="18" y="16"/>
                    </a:lnTo>
                    <a:lnTo>
                      <a:pt x="9" y="9"/>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49" name="Freeform 65"/>
              <p:cNvSpPr>
                <a:spLocks/>
              </p:cNvSpPr>
              <p:nvPr/>
            </p:nvSpPr>
            <p:spPr bwMode="auto">
              <a:xfrm>
                <a:off x="155" y="235"/>
                <a:ext cx="20" cy="32"/>
              </a:xfrm>
              <a:custGeom>
                <a:avLst/>
                <a:gdLst/>
                <a:ahLst/>
                <a:cxnLst>
                  <a:cxn ang="0">
                    <a:pos x="19" y="9"/>
                  </a:cxn>
                  <a:cxn ang="0">
                    <a:pos x="8" y="24"/>
                  </a:cxn>
                  <a:cxn ang="0">
                    <a:pos x="9" y="31"/>
                  </a:cxn>
                  <a:cxn ang="0">
                    <a:pos x="0" y="31"/>
                  </a:cxn>
                  <a:cxn ang="0">
                    <a:pos x="1" y="19"/>
                  </a:cxn>
                  <a:cxn ang="0">
                    <a:pos x="12" y="7"/>
                  </a:cxn>
                  <a:cxn ang="0">
                    <a:pos x="19" y="0"/>
                  </a:cxn>
                  <a:cxn ang="0">
                    <a:pos x="19" y="9"/>
                  </a:cxn>
                </a:cxnLst>
                <a:rect l="0" t="0" r="r" b="b"/>
                <a:pathLst>
                  <a:path w="20" h="32">
                    <a:moveTo>
                      <a:pt x="19" y="9"/>
                    </a:moveTo>
                    <a:lnTo>
                      <a:pt x="8" y="24"/>
                    </a:lnTo>
                    <a:lnTo>
                      <a:pt x="9" y="31"/>
                    </a:lnTo>
                    <a:lnTo>
                      <a:pt x="0" y="31"/>
                    </a:lnTo>
                    <a:lnTo>
                      <a:pt x="1" y="19"/>
                    </a:lnTo>
                    <a:lnTo>
                      <a:pt x="12" y="7"/>
                    </a:lnTo>
                    <a:lnTo>
                      <a:pt x="19" y="0"/>
                    </a:lnTo>
                    <a:lnTo>
                      <a:pt x="19" y="9"/>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50" name="Freeform 66"/>
              <p:cNvSpPr>
                <a:spLocks/>
              </p:cNvSpPr>
              <p:nvPr/>
            </p:nvSpPr>
            <p:spPr bwMode="auto">
              <a:xfrm>
                <a:off x="195" y="256"/>
                <a:ext cx="17" cy="19"/>
              </a:xfrm>
              <a:custGeom>
                <a:avLst/>
                <a:gdLst/>
                <a:ahLst/>
                <a:cxnLst>
                  <a:cxn ang="0">
                    <a:pos x="5" y="18"/>
                  </a:cxn>
                  <a:cxn ang="0">
                    <a:pos x="0" y="9"/>
                  </a:cxn>
                  <a:cxn ang="0">
                    <a:pos x="5" y="0"/>
                  </a:cxn>
                  <a:cxn ang="0">
                    <a:pos x="16" y="0"/>
                  </a:cxn>
                  <a:cxn ang="0">
                    <a:pos x="8" y="14"/>
                  </a:cxn>
                  <a:cxn ang="0">
                    <a:pos x="5" y="18"/>
                  </a:cxn>
                </a:cxnLst>
                <a:rect l="0" t="0" r="r" b="b"/>
                <a:pathLst>
                  <a:path w="17" h="19">
                    <a:moveTo>
                      <a:pt x="5" y="18"/>
                    </a:moveTo>
                    <a:lnTo>
                      <a:pt x="0" y="9"/>
                    </a:lnTo>
                    <a:lnTo>
                      <a:pt x="5" y="0"/>
                    </a:lnTo>
                    <a:lnTo>
                      <a:pt x="16" y="0"/>
                    </a:lnTo>
                    <a:lnTo>
                      <a:pt x="8" y="14"/>
                    </a:lnTo>
                    <a:lnTo>
                      <a:pt x="5" y="1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51" name="Freeform 67"/>
              <p:cNvSpPr>
                <a:spLocks/>
              </p:cNvSpPr>
              <p:nvPr/>
            </p:nvSpPr>
            <p:spPr bwMode="auto">
              <a:xfrm>
                <a:off x="182" y="346"/>
                <a:ext cx="17" cy="19"/>
              </a:xfrm>
              <a:custGeom>
                <a:avLst/>
                <a:gdLst/>
                <a:ahLst/>
                <a:cxnLst>
                  <a:cxn ang="0">
                    <a:pos x="12" y="14"/>
                  </a:cxn>
                  <a:cxn ang="0">
                    <a:pos x="4" y="10"/>
                  </a:cxn>
                  <a:cxn ang="0">
                    <a:pos x="0" y="5"/>
                  </a:cxn>
                  <a:cxn ang="0">
                    <a:pos x="0" y="2"/>
                  </a:cxn>
                  <a:cxn ang="0">
                    <a:pos x="3" y="0"/>
                  </a:cxn>
                  <a:cxn ang="0">
                    <a:pos x="8" y="0"/>
                  </a:cxn>
                  <a:cxn ang="0">
                    <a:pos x="14" y="9"/>
                  </a:cxn>
                  <a:cxn ang="0">
                    <a:pos x="16" y="18"/>
                  </a:cxn>
                </a:cxnLst>
                <a:rect l="0" t="0" r="r" b="b"/>
                <a:pathLst>
                  <a:path w="17" h="19">
                    <a:moveTo>
                      <a:pt x="12" y="14"/>
                    </a:moveTo>
                    <a:lnTo>
                      <a:pt x="4" y="10"/>
                    </a:lnTo>
                    <a:lnTo>
                      <a:pt x="0" y="5"/>
                    </a:lnTo>
                    <a:lnTo>
                      <a:pt x="0" y="2"/>
                    </a:lnTo>
                    <a:lnTo>
                      <a:pt x="3" y="0"/>
                    </a:lnTo>
                    <a:lnTo>
                      <a:pt x="8" y="0"/>
                    </a:lnTo>
                    <a:lnTo>
                      <a:pt x="14" y="9"/>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52" name="Line 68"/>
              <p:cNvSpPr>
                <a:spLocks noChangeShapeType="1"/>
              </p:cNvSpPr>
              <p:nvPr/>
            </p:nvSpPr>
            <p:spPr bwMode="auto">
              <a:xfrm flipH="1" flipV="1">
                <a:off x="194" y="362"/>
                <a:ext cx="7" cy="5"/>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53" name="Freeform 69"/>
              <p:cNvSpPr>
                <a:spLocks/>
              </p:cNvSpPr>
              <p:nvPr/>
            </p:nvSpPr>
            <p:spPr bwMode="auto">
              <a:xfrm>
                <a:off x="295" y="280"/>
                <a:ext cx="23" cy="24"/>
              </a:xfrm>
              <a:custGeom>
                <a:avLst/>
                <a:gdLst/>
                <a:ahLst/>
                <a:cxnLst>
                  <a:cxn ang="0">
                    <a:pos x="0" y="6"/>
                  </a:cxn>
                  <a:cxn ang="0">
                    <a:pos x="5" y="18"/>
                  </a:cxn>
                  <a:cxn ang="0">
                    <a:pos x="17" y="23"/>
                  </a:cxn>
                  <a:cxn ang="0">
                    <a:pos x="20" y="16"/>
                  </a:cxn>
                  <a:cxn ang="0">
                    <a:pos x="22" y="6"/>
                  </a:cxn>
                  <a:cxn ang="0">
                    <a:pos x="17" y="2"/>
                  </a:cxn>
                  <a:cxn ang="0">
                    <a:pos x="5" y="0"/>
                  </a:cxn>
                  <a:cxn ang="0">
                    <a:pos x="0" y="5"/>
                  </a:cxn>
                  <a:cxn ang="0">
                    <a:pos x="2" y="8"/>
                  </a:cxn>
                </a:cxnLst>
                <a:rect l="0" t="0" r="r" b="b"/>
                <a:pathLst>
                  <a:path w="23" h="24">
                    <a:moveTo>
                      <a:pt x="0" y="6"/>
                    </a:moveTo>
                    <a:lnTo>
                      <a:pt x="5" y="18"/>
                    </a:lnTo>
                    <a:lnTo>
                      <a:pt x="17" y="23"/>
                    </a:lnTo>
                    <a:lnTo>
                      <a:pt x="20" y="16"/>
                    </a:lnTo>
                    <a:lnTo>
                      <a:pt x="22" y="6"/>
                    </a:lnTo>
                    <a:lnTo>
                      <a:pt x="17" y="2"/>
                    </a:lnTo>
                    <a:lnTo>
                      <a:pt x="5" y="0"/>
                    </a:lnTo>
                    <a:lnTo>
                      <a:pt x="0" y="5"/>
                    </a:lnTo>
                    <a:lnTo>
                      <a:pt x="2"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54" name="Freeform 70"/>
              <p:cNvSpPr>
                <a:spLocks/>
              </p:cNvSpPr>
              <p:nvPr/>
            </p:nvSpPr>
            <p:spPr bwMode="auto">
              <a:xfrm>
                <a:off x="344" y="276"/>
                <a:ext cx="30" cy="23"/>
              </a:xfrm>
              <a:custGeom>
                <a:avLst/>
                <a:gdLst/>
                <a:ahLst/>
                <a:cxnLst>
                  <a:cxn ang="0">
                    <a:pos x="0" y="22"/>
                  </a:cxn>
                  <a:cxn ang="0">
                    <a:pos x="11" y="13"/>
                  </a:cxn>
                  <a:cxn ang="0">
                    <a:pos x="29" y="0"/>
                  </a:cxn>
                  <a:cxn ang="0">
                    <a:pos x="26" y="11"/>
                  </a:cxn>
                  <a:cxn ang="0">
                    <a:pos x="0" y="22"/>
                  </a:cxn>
                </a:cxnLst>
                <a:rect l="0" t="0" r="r" b="b"/>
                <a:pathLst>
                  <a:path w="30" h="23">
                    <a:moveTo>
                      <a:pt x="0" y="22"/>
                    </a:moveTo>
                    <a:lnTo>
                      <a:pt x="11" y="13"/>
                    </a:lnTo>
                    <a:lnTo>
                      <a:pt x="29" y="0"/>
                    </a:lnTo>
                    <a:lnTo>
                      <a:pt x="26" y="11"/>
                    </a:lnTo>
                    <a:lnTo>
                      <a:pt x="0" y="22"/>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55" name="Freeform 71"/>
              <p:cNvSpPr>
                <a:spLocks/>
              </p:cNvSpPr>
              <p:nvPr/>
            </p:nvSpPr>
            <p:spPr bwMode="auto">
              <a:xfrm>
                <a:off x="340" y="245"/>
                <a:ext cx="27" cy="26"/>
              </a:xfrm>
              <a:custGeom>
                <a:avLst/>
                <a:gdLst/>
                <a:ahLst/>
                <a:cxnLst>
                  <a:cxn ang="0">
                    <a:pos x="5" y="25"/>
                  </a:cxn>
                  <a:cxn ang="0">
                    <a:pos x="0" y="16"/>
                  </a:cxn>
                  <a:cxn ang="0">
                    <a:pos x="26" y="0"/>
                  </a:cxn>
                  <a:cxn ang="0">
                    <a:pos x="8" y="16"/>
                  </a:cxn>
                  <a:cxn ang="0">
                    <a:pos x="6" y="18"/>
                  </a:cxn>
                  <a:cxn ang="0">
                    <a:pos x="5" y="25"/>
                  </a:cxn>
                </a:cxnLst>
                <a:rect l="0" t="0" r="r" b="b"/>
                <a:pathLst>
                  <a:path w="27" h="26">
                    <a:moveTo>
                      <a:pt x="5" y="25"/>
                    </a:moveTo>
                    <a:lnTo>
                      <a:pt x="0" y="16"/>
                    </a:lnTo>
                    <a:lnTo>
                      <a:pt x="26" y="0"/>
                    </a:lnTo>
                    <a:lnTo>
                      <a:pt x="8" y="16"/>
                    </a:lnTo>
                    <a:lnTo>
                      <a:pt x="6" y="18"/>
                    </a:lnTo>
                    <a:lnTo>
                      <a:pt x="5" y="2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56" name="Freeform 72"/>
              <p:cNvSpPr>
                <a:spLocks/>
              </p:cNvSpPr>
              <p:nvPr/>
            </p:nvSpPr>
            <p:spPr bwMode="auto">
              <a:xfrm>
                <a:off x="490" y="511"/>
                <a:ext cx="17" cy="47"/>
              </a:xfrm>
              <a:custGeom>
                <a:avLst/>
                <a:gdLst/>
                <a:ahLst/>
                <a:cxnLst>
                  <a:cxn ang="0">
                    <a:pos x="0" y="0"/>
                  </a:cxn>
                  <a:cxn ang="0">
                    <a:pos x="16" y="46"/>
                  </a:cxn>
                  <a:cxn ang="0">
                    <a:pos x="16" y="27"/>
                  </a:cxn>
                  <a:cxn ang="0">
                    <a:pos x="12" y="6"/>
                  </a:cxn>
                  <a:cxn ang="0">
                    <a:pos x="0" y="0"/>
                  </a:cxn>
                </a:cxnLst>
                <a:rect l="0" t="0" r="r" b="b"/>
                <a:pathLst>
                  <a:path w="17" h="47">
                    <a:moveTo>
                      <a:pt x="0" y="0"/>
                    </a:moveTo>
                    <a:lnTo>
                      <a:pt x="16" y="46"/>
                    </a:lnTo>
                    <a:lnTo>
                      <a:pt x="16" y="27"/>
                    </a:lnTo>
                    <a:lnTo>
                      <a:pt x="12" y="6"/>
                    </a:lnTo>
                    <a:lnTo>
                      <a:pt x="0" y="0"/>
                    </a:lnTo>
                  </a:path>
                </a:pathLst>
              </a:custGeom>
              <a:solidFill>
                <a:srgbClr val="000054"/>
              </a:solidFill>
              <a:ln w="12700" cap="rnd" cmpd="sng">
                <a:solidFill>
                  <a:srgbClr val="000000"/>
                </a:solidFill>
                <a:prstDash val="solid"/>
                <a:round/>
                <a:headEnd/>
                <a:tailEnd/>
              </a:ln>
              <a:effectLst/>
            </p:spPr>
            <p:txBody>
              <a:bodyPr/>
              <a:lstStyle/>
              <a:p>
                <a:endParaRPr lang="en-US"/>
              </a:p>
            </p:txBody>
          </p:sp>
          <p:sp>
            <p:nvSpPr>
              <p:cNvPr id="42057" name="Freeform 73"/>
              <p:cNvSpPr>
                <a:spLocks/>
              </p:cNvSpPr>
              <p:nvPr/>
            </p:nvSpPr>
            <p:spPr bwMode="auto">
              <a:xfrm>
                <a:off x="510" y="304"/>
                <a:ext cx="45" cy="17"/>
              </a:xfrm>
              <a:custGeom>
                <a:avLst/>
                <a:gdLst/>
                <a:ahLst/>
                <a:cxnLst>
                  <a:cxn ang="0">
                    <a:pos x="0" y="16"/>
                  </a:cxn>
                  <a:cxn ang="0">
                    <a:pos x="14" y="1"/>
                  </a:cxn>
                  <a:cxn ang="0">
                    <a:pos x="31" y="0"/>
                  </a:cxn>
                  <a:cxn ang="0">
                    <a:pos x="44" y="7"/>
                  </a:cxn>
                </a:cxnLst>
                <a:rect l="0" t="0" r="r" b="b"/>
                <a:pathLst>
                  <a:path w="45" h="17">
                    <a:moveTo>
                      <a:pt x="0" y="16"/>
                    </a:moveTo>
                    <a:lnTo>
                      <a:pt x="14" y="1"/>
                    </a:lnTo>
                    <a:lnTo>
                      <a:pt x="31" y="0"/>
                    </a:lnTo>
                    <a:lnTo>
                      <a:pt x="44" y="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58" name="Freeform 74"/>
              <p:cNvSpPr>
                <a:spLocks/>
              </p:cNvSpPr>
              <p:nvPr/>
            </p:nvSpPr>
            <p:spPr bwMode="auto">
              <a:xfrm>
                <a:off x="509" y="311"/>
                <a:ext cx="37" cy="32"/>
              </a:xfrm>
              <a:custGeom>
                <a:avLst/>
                <a:gdLst/>
                <a:ahLst/>
                <a:cxnLst>
                  <a:cxn ang="0">
                    <a:pos x="0" y="24"/>
                  </a:cxn>
                  <a:cxn ang="0">
                    <a:pos x="0" y="12"/>
                  </a:cxn>
                  <a:cxn ang="0">
                    <a:pos x="15" y="2"/>
                  </a:cxn>
                  <a:cxn ang="0">
                    <a:pos x="25" y="0"/>
                  </a:cxn>
                  <a:cxn ang="0">
                    <a:pos x="34" y="2"/>
                  </a:cxn>
                  <a:cxn ang="0">
                    <a:pos x="36" y="7"/>
                  </a:cxn>
                  <a:cxn ang="0">
                    <a:pos x="34" y="17"/>
                  </a:cxn>
                  <a:cxn ang="0">
                    <a:pos x="22" y="27"/>
                  </a:cxn>
                  <a:cxn ang="0">
                    <a:pos x="6" y="31"/>
                  </a:cxn>
                  <a:cxn ang="0">
                    <a:pos x="0" y="27"/>
                  </a:cxn>
                </a:cxnLst>
                <a:rect l="0" t="0" r="r" b="b"/>
                <a:pathLst>
                  <a:path w="37" h="32">
                    <a:moveTo>
                      <a:pt x="0" y="24"/>
                    </a:moveTo>
                    <a:lnTo>
                      <a:pt x="0" y="12"/>
                    </a:lnTo>
                    <a:lnTo>
                      <a:pt x="15" y="2"/>
                    </a:lnTo>
                    <a:lnTo>
                      <a:pt x="25" y="0"/>
                    </a:lnTo>
                    <a:lnTo>
                      <a:pt x="34" y="2"/>
                    </a:lnTo>
                    <a:lnTo>
                      <a:pt x="36" y="7"/>
                    </a:lnTo>
                    <a:lnTo>
                      <a:pt x="34" y="17"/>
                    </a:lnTo>
                    <a:lnTo>
                      <a:pt x="22" y="27"/>
                    </a:lnTo>
                    <a:lnTo>
                      <a:pt x="6" y="31"/>
                    </a:lnTo>
                    <a:lnTo>
                      <a:pt x="0"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59" name="Freeform 75"/>
              <p:cNvSpPr>
                <a:spLocks/>
              </p:cNvSpPr>
              <p:nvPr/>
            </p:nvSpPr>
            <p:spPr bwMode="auto">
              <a:xfrm>
                <a:off x="518" y="318"/>
                <a:ext cx="21" cy="17"/>
              </a:xfrm>
              <a:custGeom>
                <a:avLst/>
                <a:gdLst/>
                <a:ahLst/>
                <a:cxnLst>
                  <a:cxn ang="0">
                    <a:pos x="0" y="10"/>
                  </a:cxn>
                  <a:cxn ang="0">
                    <a:pos x="8" y="2"/>
                  </a:cxn>
                  <a:cxn ang="0">
                    <a:pos x="20" y="0"/>
                  </a:cxn>
                  <a:cxn ang="0">
                    <a:pos x="15" y="8"/>
                  </a:cxn>
                  <a:cxn ang="0">
                    <a:pos x="5" y="16"/>
                  </a:cxn>
                  <a:cxn ang="0">
                    <a:pos x="2" y="13"/>
                  </a:cxn>
                </a:cxnLst>
                <a:rect l="0" t="0" r="r" b="b"/>
                <a:pathLst>
                  <a:path w="21" h="17">
                    <a:moveTo>
                      <a:pt x="0" y="10"/>
                    </a:moveTo>
                    <a:lnTo>
                      <a:pt x="8" y="2"/>
                    </a:lnTo>
                    <a:lnTo>
                      <a:pt x="20" y="0"/>
                    </a:lnTo>
                    <a:lnTo>
                      <a:pt x="15" y="8"/>
                    </a:lnTo>
                    <a:lnTo>
                      <a:pt x="5" y="16"/>
                    </a:lnTo>
                    <a:lnTo>
                      <a:pt x="2" y="1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0" name="Freeform 76"/>
              <p:cNvSpPr>
                <a:spLocks/>
              </p:cNvSpPr>
              <p:nvPr/>
            </p:nvSpPr>
            <p:spPr bwMode="auto">
              <a:xfrm>
                <a:off x="565" y="193"/>
                <a:ext cx="43" cy="66"/>
              </a:xfrm>
              <a:custGeom>
                <a:avLst/>
                <a:gdLst/>
                <a:ahLst/>
                <a:cxnLst>
                  <a:cxn ang="0">
                    <a:pos x="0" y="59"/>
                  </a:cxn>
                  <a:cxn ang="0">
                    <a:pos x="25" y="65"/>
                  </a:cxn>
                  <a:cxn ang="0">
                    <a:pos x="35" y="61"/>
                  </a:cxn>
                  <a:cxn ang="0">
                    <a:pos x="34" y="37"/>
                  </a:cxn>
                  <a:cxn ang="0">
                    <a:pos x="34" y="21"/>
                  </a:cxn>
                  <a:cxn ang="0">
                    <a:pos x="42" y="0"/>
                  </a:cxn>
                </a:cxnLst>
                <a:rect l="0" t="0" r="r" b="b"/>
                <a:pathLst>
                  <a:path w="43" h="66">
                    <a:moveTo>
                      <a:pt x="0" y="59"/>
                    </a:moveTo>
                    <a:lnTo>
                      <a:pt x="25" y="65"/>
                    </a:lnTo>
                    <a:lnTo>
                      <a:pt x="35" y="61"/>
                    </a:lnTo>
                    <a:lnTo>
                      <a:pt x="34" y="37"/>
                    </a:lnTo>
                    <a:lnTo>
                      <a:pt x="34" y="21"/>
                    </a:lnTo>
                    <a:lnTo>
                      <a:pt x="4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1" name="Freeform 77"/>
              <p:cNvSpPr>
                <a:spLocks/>
              </p:cNvSpPr>
              <p:nvPr/>
            </p:nvSpPr>
            <p:spPr bwMode="auto">
              <a:xfrm>
                <a:off x="618" y="185"/>
                <a:ext cx="30" cy="23"/>
              </a:xfrm>
              <a:custGeom>
                <a:avLst/>
                <a:gdLst/>
                <a:ahLst/>
                <a:cxnLst>
                  <a:cxn ang="0">
                    <a:pos x="0" y="0"/>
                  </a:cxn>
                  <a:cxn ang="0">
                    <a:pos x="12" y="0"/>
                  </a:cxn>
                  <a:cxn ang="0">
                    <a:pos x="17" y="4"/>
                  </a:cxn>
                  <a:cxn ang="0">
                    <a:pos x="26" y="11"/>
                  </a:cxn>
                  <a:cxn ang="0">
                    <a:pos x="29" y="22"/>
                  </a:cxn>
                </a:cxnLst>
                <a:rect l="0" t="0" r="r" b="b"/>
                <a:pathLst>
                  <a:path w="30" h="23">
                    <a:moveTo>
                      <a:pt x="0" y="0"/>
                    </a:moveTo>
                    <a:lnTo>
                      <a:pt x="12" y="0"/>
                    </a:lnTo>
                    <a:lnTo>
                      <a:pt x="17" y="4"/>
                    </a:lnTo>
                    <a:lnTo>
                      <a:pt x="26" y="11"/>
                    </a:lnTo>
                    <a:lnTo>
                      <a:pt x="2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2" name="Freeform 78"/>
              <p:cNvSpPr>
                <a:spLocks/>
              </p:cNvSpPr>
              <p:nvPr/>
            </p:nvSpPr>
            <p:spPr bwMode="auto">
              <a:xfrm>
                <a:off x="563" y="251"/>
                <a:ext cx="72" cy="33"/>
              </a:xfrm>
              <a:custGeom>
                <a:avLst/>
                <a:gdLst/>
                <a:ahLst/>
                <a:cxnLst>
                  <a:cxn ang="0">
                    <a:pos x="0" y="26"/>
                  </a:cxn>
                  <a:cxn ang="0">
                    <a:pos x="29" y="32"/>
                  </a:cxn>
                  <a:cxn ang="0">
                    <a:pos x="52" y="32"/>
                  </a:cxn>
                  <a:cxn ang="0">
                    <a:pos x="63" y="23"/>
                  </a:cxn>
                  <a:cxn ang="0">
                    <a:pos x="71" y="0"/>
                  </a:cxn>
                </a:cxnLst>
                <a:rect l="0" t="0" r="r" b="b"/>
                <a:pathLst>
                  <a:path w="72" h="33">
                    <a:moveTo>
                      <a:pt x="0" y="26"/>
                    </a:moveTo>
                    <a:lnTo>
                      <a:pt x="29" y="32"/>
                    </a:lnTo>
                    <a:lnTo>
                      <a:pt x="52" y="32"/>
                    </a:lnTo>
                    <a:lnTo>
                      <a:pt x="63" y="2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3" name="Line 79"/>
              <p:cNvSpPr>
                <a:spLocks noChangeShapeType="1"/>
              </p:cNvSpPr>
              <p:nvPr/>
            </p:nvSpPr>
            <p:spPr bwMode="auto">
              <a:xfrm flipH="1">
                <a:off x="691" y="576"/>
                <a:ext cx="36" cy="2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64" name="Freeform 80"/>
              <p:cNvSpPr>
                <a:spLocks/>
              </p:cNvSpPr>
              <p:nvPr/>
            </p:nvSpPr>
            <p:spPr bwMode="auto">
              <a:xfrm>
                <a:off x="797" y="587"/>
                <a:ext cx="17" cy="36"/>
              </a:xfrm>
              <a:custGeom>
                <a:avLst/>
                <a:gdLst/>
                <a:ahLst/>
                <a:cxnLst>
                  <a:cxn ang="0">
                    <a:pos x="0" y="5"/>
                  </a:cxn>
                  <a:cxn ang="0">
                    <a:pos x="0" y="35"/>
                  </a:cxn>
                  <a:cxn ang="0">
                    <a:pos x="16" y="0"/>
                  </a:cxn>
                </a:cxnLst>
                <a:rect l="0" t="0" r="r" b="b"/>
                <a:pathLst>
                  <a:path w="17" h="36">
                    <a:moveTo>
                      <a:pt x="0" y="5"/>
                    </a:moveTo>
                    <a:lnTo>
                      <a:pt x="0" y="35"/>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5" name="Freeform 81"/>
              <p:cNvSpPr>
                <a:spLocks/>
              </p:cNvSpPr>
              <p:nvPr/>
            </p:nvSpPr>
            <p:spPr bwMode="auto">
              <a:xfrm>
                <a:off x="516" y="590"/>
                <a:ext cx="17" cy="43"/>
              </a:xfrm>
              <a:custGeom>
                <a:avLst/>
                <a:gdLst/>
                <a:ahLst/>
                <a:cxnLst>
                  <a:cxn ang="0">
                    <a:pos x="0" y="0"/>
                  </a:cxn>
                  <a:cxn ang="0">
                    <a:pos x="16" y="28"/>
                  </a:cxn>
                  <a:cxn ang="0">
                    <a:pos x="16" y="42"/>
                  </a:cxn>
                </a:cxnLst>
                <a:rect l="0" t="0" r="r" b="b"/>
                <a:pathLst>
                  <a:path w="17" h="43">
                    <a:moveTo>
                      <a:pt x="0" y="0"/>
                    </a:moveTo>
                    <a:lnTo>
                      <a:pt x="16" y="28"/>
                    </a:lnTo>
                    <a:lnTo>
                      <a:pt x="16" y="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6" name="Line 82"/>
              <p:cNvSpPr>
                <a:spLocks noChangeShapeType="1"/>
              </p:cNvSpPr>
              <p:nvPr/>
            </p:nvSpPr>
            <p:spPr bwMode="auto">
              <a:xfrm flipV="1">
                <a:off x="403" y="458"/>
                <a:ext cx="26" cy="25"/>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67" name="Freeform 83"/>
              <p:cNvSpPr>
                <a:spLocks/>
              </p:cNvSpPr>
              <p:nvPr/>
            </p:nvSpPr>
            <p:spPr bwMode="auto">
              <a:xfrm>
                <a:off x="260" y="446"/>
                <a:ext cx="61" cy="30"/>
              </a:xfrm>
              <a:custGeom>
                <a:avLst/>
                <a:gdLst/>
                <a:ahLst/>
                <a:cxnLst>
                  <a:cxn ang="0">
                    <a:pos x="0" y="29"/>
                  </a:cxn>
                  <a:cxn ang="0">
                    <a:pos x="39" y="13"/>
                  </a:cxn>
                  <a:cxn ang="0">
                    <a:pos x="60" y="0"/>
                  </a:cxn>
                </a:cxnLst>
                <a:rect l="0" t="0" r="r" b="b"/>
                <a:pathLst>
                  <a:path w="61" h="30">
                    <a:moveTo>
                      <a:pt x="0" y="29"/>
                    </a:moveTo>
                    <a:lnTo>
                      <a:pt x="39" y="13"/>
                    </a:ln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68" name="Line 84"/>
              <p:cNvSpPr>
                <a:spLocks noChangeShapeType="1"/>
              </p:cNvSpPr>
              <p:nvPr/>
            </p:nvSpPr>
            <p:spPr bwMode="auto">
              <a:xfrm flipV="1">
                <a:off x="228" y="517"/>
                <a:ext cx="3" cy="4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69" name="Freeform 85"/>
              <p:cNvSpPr>
                <a:spLocks/>
              </p:cNvSpPr>
              <p:nvPr/>
            </p:nvSpPr>
            <p:spPr bwMode="auto">
              <a:xfrm>
                <a:off x="638" y="496"/>
                <a:ext cx="20" cy="38"/>
              </a:xfrm>
              <a:custGeom>
                <a:avLst/>
                <a:gdLst/>
                <a:ahLst/>
                <a:cxnLst>
                  <a:cxn ang="0">
                    <a:pos x="0" y="0"/>
                  </a:cxn>
                  <a:cxn ang="0">
                    <a:pos x="10" y="21"/>
                  </a:cxn>
                  <a:cxn ang="0">
                    <a:pos x="15" y="25"/>
                  </a:cxn>
                  <a:cxn ang="0">
                    <a:pos x="19" y="37"/>
                  </a:cxn>
                </a:cxnLst>
                <a:rect l="0" t="0" r="r" b="b"/>
                <a:pathLst>
                  <a:path w="20" h="38">
                    <a:moveTo>
                      <a:pt x="0" y="0"/>
                    </a:moveTo>
                    <a:lnTo>
                      <a:pt x="10" y="21"/>
                    </a:lnTo>
                    <a:lnTo>
                      <a:pt x="15" y="25"/>
                    </a:lnTo>
                    <a:lnTo>
                      <a:pt x="19" y="3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70" name="Line 86"/>
              <p:cNvSpPr>
                <a:spLocks noChangeShapeType="1"/>
              </p:cNvSpPr>
              <p:nvPr/>
            </p:nvSpPr>
            <p:spPr bwMode="auto">
              <a:xfrm>
                <a:off x="645" y="526"/>
                <a:ext cx="2" cy="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71" name="Freeform 87"/>
              <p:cNvSpPr>
                <a:spLocks/>
              </p:cNvSpPr>
              <p:nvPr/>
            </p:nvSpPr>
            <p:spPr bwMode="auto">
              <a:xfrm>
                <a:off x="182" y="348"/>
                <a:ext cx="17" cy="17"/>
              </a:xfrm>
              <a:custGeom>
                <a:avLst/>
                <a:gdLst/>
                <a:ahLst/>
                <a:cxnLst>
                  <a:cxn ang="0">
                    <a:pos x="3" y="16"/>
                  </a:cxn>
                  <a:cxn ang="0">
                    <a:pos x="1" y="8"/>
                  </a:cxn>
                  <a:cxn ang="0">
                    <a:pos x="0" y="3"/>
                  </a:cxn>
                  <a:cxn ang="0">
                    <a:pos x="1" y="0"/>
                  </a:cxn>
                  <a:cxn ang="0">
                    <a:pos x="8" y="0"/>
                  </a:cxn>
                  <a:cxn ang="0">
                    <a:pos x="11" y="3"/>
                  </a:cxn>
                  <a:cxn ang="0">
                    <a:pos x="16" y="12"/>
                  </a:cxn>
                  <a:cxn ang="0">
                    <a:pos x="11" y="7"/>
                  </a:cxn>
                  <a:cxn ang="0">
                    <a:pos x="8" y="5"/>
                  </a:cxn>
                  <a:cxn ang="0">
                    <a:pos x="3" y="7"/>
                  </a:cxn>
                  <a:cxn ang="0">
                    <a:pos x="3" y="10"/>
                  </a:cxn>
                  <a:cxn ang="0">
                    <a:pos x="3" y="16"/>
                  </a:cxn>
                </a:cxnLst>
                <a:rect l="0" t="0" r="r" b="b"/>
                <a:pathLst>
                  <a:path w="17" h="17">
                    <a:moveTo>
                      <a:pt x="3" y="16"/>
                    </a:moveTo>
                    <a:lnTo>
                      <a:pt x="1" y="8"/>
                    </a:lnTo>
                    <a:lnTo>
                      <a:pt x="0" y="3"/>
                    </a:lnTo>
                    <a:lnTo>
                      <a:pt x="1" y="0"/>
                    </a:lnTo>
                    <a:lnTo>
                      <a:pt x="8" y="0"/>
                    </a:lnTo>
                    <a:lnTo>
                      <a:pt x="11" y="3"/>
                    </a:lnTo>
                    <a:lnTo>
                      <a:pt x="16" y="12"/>
                    </a:lnTo>
                    <a:lnTo>
                      <a:pt x="11" y="7"/>
                    </a:lnTo>
                    <a:lnTo>
                      <a:pt x="8" y="5"/>
                    </a:lnTo>
                    <a:lnTo>
                      <a:pt x="3" y="7"/>
                    </a:lnTo>
                    <a:lnTo>
                      <a:pt x="3" y="10"/>
                    </a:lnTo>
                    <a:lnTo>
                      <a:pt x="3"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72" name="Freeform 88"/>
              <p:cNvSpPr>
                <a:spLocks/>
              </p:cNvSpPr>
              <p:nvPr/>
            </p:nvSpPr>
            <p:spPr bwMode="auto">
              <a:xfrm>
                <a:off x="297" y="282"/>
                <a:ext cx="20" cy="17"/>
              </a:xfrm>
              <a:custGeom>
                <a:avLst/>
                <a:gdLst/>
                <a:ahLst/>
                <a:cxnLst>
                  <a:cxn ang="0">
                    <a:pos x="0" y="3"/>
                  </a:cxn>
                  <a:cxn ang="0">
                    <a:pos x="1" y="1"/>
                  </a:cxn>
                  <a:cxn ang="0">
                    <a:pos x="7" y="0"/>
                  </a:cxn>
                  <a:cxn ang="0">
                    <a:pos x="14" y="2"/>
                  </a:cxn>
                  <a:cxn ang="0">
                    <a:pos x="19" y="5"/>
                  </a:cxn>
                  <a:cxn ang="0">
                    <a:pos x="19" y="8"/>
                  </a:cxn>
                  <a:cxn ang="0">
                    <a:pos x="17" y="13"/>
                  </a:cxn>
                  <a:cxn ang="0">
                    <a:pos x="14" y="16"/>
                  </a:cxn>
                  <a:cxn ang="0">
                    <a:pos x="11" y="16"/>
                  </a:cxn>
                  <a:cxn ang="0">
                    <a:pos x="16" y="14"/>
                  </a:cxn>
                  <a:cxn ang="0">
                    <a:pos x="16" y="8"/>
                  </a:cxn>
                  <a:cxn ang="0">
                    <a:pos x="13" y="7"/>
                  </a:cxn>
                  <a:cxn ang="0">
                    <a:pos x="8" y="8"/>
                  </a:cxn>
                  <a:cxn ang="0">
                    <a:pos x="5" y="9"/>
                  </a:cxn>
                  <a:cxn ang="0">
                    <a:pos x="9" y="5"/>
                  </a:cxn>
                  <a:cxn ang="0">
                    <a:pos x="6" y="3"/>
                  </a:cxn>
                  <a:cxn ang="0">
                    <a:pos x="3" y="2"/>
                  </a:cxn>
                  <a:cxn ang="0">
                    <a:pos x="0" y="3"/>
                  </a:cxn>
                </a:cxnLst>
                <a:rect l="0" t="0" r="r" b="b"/>
                <a:pathLst>
                  <a:path w="20" h="17">
                    <a:moveTo>
                      <a:pt x="0" y="3"/>
                    </a:moveTo>
                    <a:lnTo>
                      <a:pt x="1" y="1"/>
                    </a:lnTo>
                    <a:lnTo>
                      <a:pt x="7" y="0"/>
                    </a:lnTo>
                    <a:lnTo>
                      <a:pt x="14" y="2"/>
                    </a:lnTo>
                    <a:lnTo>
                      <a:pt x="19" y="5"/>
                    </a:lnTo>
                    <a:lnTo>
                      <a:pt x="19" y="8"/>
                    </a:lnTo>
                    <a:lnTo>
                      <a:pt x="17" y="13"/>
                    </a:lnTo>
                    <a:lnTo>
                      <a:pt x="14" y="16"/>
                    </a:lnTo>
                    <a:lnTo>
                      <a:pt x="11" y="16"/>
                    </a:lnTo>
                    <a:lnTo>
                      <a:pt x="16" y="14"/>
                    </a:lnTo>
                    <a:lnTo>
                      <a:pt x="16" y="8"/>
                    </a:lnTo>
                    <a:lnTo>
                      <a:pt x="13" y="7"/>
                    </a:lnTo>
                    <a:lnTo>
                      <a:pt x="8" y="8"/>
                    </a:lnTo>
                    <a:lnTo>
                      <a:pt x="5" y="9"/>
                    </a:lnTo>
                    <a:lnTo>
                      <a:pt x="9" y="5"/>
                    </a:lnTo>
                    <a:lnTo>
                      <a:pt x="6" y="3"/>
                    </a:lnTo>
                    <a:lnTo>
                      <a:pt x="3" y="2"/>
                    </a:lnTo>
                    <a:lnTo>
                      <a:pt x="0"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73" name="Freeform 89"/>
              <p:cNvSpPr>
                <a:spLocks/>
              </p:cNvSpPr>
              <p:nvPr/>
            </p:nvSpPr>
            <p:spPr bwMode="auto">
              <a:xfrm>
                <a:off x="210" y="309"/>
                <a:ext cx="17" cy="20"/>
              </a:xfrm>
              <a:custGeom>
                <a:avLst/>
                <a:gdLst/>
                <a:ahLst/>
                <a:cxnLst>
                  <a:cxn ang="0">
                    <a:pos x="1" y="0"/>
                  </a:cxn>
                  <a:cxn ang="0">
                    <a:pos x="7" y="1"/>
                  </a:cxn>
                  <a:cxn ang="0">
                    <a:pos x="16" y="1"/>
                  </a:cxn>
                  <a:cxn ang="0">
                    <a:pos x="16" y="9"/>
                  </a:cxn>
                  <a:cxn ang="0">
                    <a:pos x="14" y="15"/>
                  </a:cxn>
                  <a:cxn ang="0">
                    <a:pos x="13" y="19"/>
                  </a:cxn>
                  <a:cxn ang="0">
                    <a:pos x="13" y="8"/>
                  </a:cxn>
                  <a:cxn ang="0">
                    <a:pos x="13" y="5"/>
                  </a:cxn>
                  <a:cxn ang="0">
                    <a:pos x="9" y="3"/>
                  </a:cxn>
                  <a:cxn ang="0">
                    <a:pos x="4" y="5"/>
                  </a:cxn>
                  <a:cxn ang="0">
                    <a:pos x="2" y="9"/>
                  </a:cxn>
                  <a:cxn ang="0">
                    <a:pos x="0" y="3"/>
                  </a:cxn>
                  <a:cxn ang="0">
                    <a:pos x="1" y="0"/>
                  </a:cxn>
                </a:cxnLst>
                <a:rect l="0" t="0" r="r" b="b"/>
                <a:pathLst>
                  <a:path w="17" h="20">
                    <a:moveTo>
                      <a:pt x="1" y="0"/>
                    </a:moveTo>
                    <a:lnTo>
                      <a:pt x="7" y="1"/>
                    </a:lnTo>
                    <a:lnTo>
                      <a:pt x="16" y="1"/>
                    </a:lnTo>
                    <a:lnTo>
                      <a:pt x="16" y="9"/>
                    </a:lnTo>
                    <a:lnTo>
                      <a:pt x="14" y="15"/>
                    </a:lnTo>
                    <a:lnTo>
                      <a:pt x="13" y="19"/>
                    </a:lnTo>
                    <a:lnTo>
                      <a:pt x="13" y="8"/>
                    </a:lnTo>
                    <a:lnTo>
                      <a:pt x="13" y="5"/>
                    </a:lnTo>
                    <a:lnTo>
                      <a:pt x="9" y="3"/>
                    </a:lnTo>
                    <a:lnTo>
                      <a:pt x="4" y="5"/>
                    </a:lnTo>
                    <a:lnTo>
                      <a:pt x="2" y="9"/>
                    </a:lnTo>
                    <a:lnTo>
                      <a:pt x="0" y="3"/>
                    </a:lnTo>
                    <a:lnTo>
                      <a:pt x="1"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74" name="Freeform 90"/>
              <p:cNvSpPr>
                <a:spLocks/>
              </p:cNvSpPr>
              <p:nvPr/>
            </p:nvSpPr>
            <p:spPr bwMode="auto">
              <a:xfrm>
                <a:off x="192" y="288"/>
                <a:ext cx="17" cy="43"/>
              </a:xfrm>
              <a:custGeom>
                <a:avLst/>
                <a:gdLst/>
                <a:ahLst/>
                <a:cxnLst>
                  <a:cxn ang="0">
                    <a:pos x="0" y="0"/>
                  </a:cxn>
                  <a:cxn ang="0">
                    <a:pos x="4" y="19"/>
                  </a:cxn>
                  <a:cxn ang="0">
                    <a:pos x="10" y="21"/>
                  </a:cxn>
                  <a:cxn ang="0">
                    <a:pos x="16" y="22"/>
                  </a:cxn>
                  <a:cxn ang="0">
                    <a:pos x="16" y="27"/>
                  </a:cxn>
                  <a:cxn ang="0">
                    <a:pos x="16" y="32"/>
                  </a:cxn>
                  <a:cxn ang="0">
                    <a:pos x="11" y="27"/>
                  </a:cxn>
                  <a:cxn ang="0">
                    <a:pos x="8" y="25"/>
                  </a:cxn>
                  <a:cxn ang="0">
                    <a:pos x="5" y="26"/>
                  </a:cxn>
                  <a:cxn ang="0">
                    <a:pos x="5" y="31"/>
                  </a:cxn>
                  <a:cxn ang="0">
                    <a:pos x="6" y="35"/>
                  </a:cxn>
                  <a:cxn ang="0">
                    <a:pos x="8" y="42"/>
                  </a:cxn>
                  <a:cxn ang="0">
                    <a:pos x="5" y="36"/>
                  </a:cxn>
                  <a:cxn ang="0">
                    <a:pos x="1" y="27"/>
                  </a:cxn>
                  <a:cxn ang="0">
                    <a:pos x="0" y="31"/>
                  </a:cxn>
                  <a:cxn ang="0">
                    <a:pos x="0" y="14"/>
                  </a:cxn>
                  <a:cxn ang="0">
                    <a:pos x="0" y="0"/>
                  </a:cxn>
                </a:cxnLst>
                <a:rect l="0" t="0" r="r" b="b"/>
                <a:pathLst>
                  <a:path w="17" h="43">
                    <a:moveTo>
                      <a:pt x="0" y="0"/>
                    </a:moveTo>
                    <a:lnTo>
                      <a:pt x="4" y="19"/>
                    </a:lnTo>
                    <a:lnTo>
                      <a:pt x="10" y="21"/>
                    </a:lnTo>
                    <a:lnTo>
                      <a:pt x="16" y="22"/>
                    </a:lnTo>
                    <a:lnTo>
                      <a:pt x="16" y="27"/>
                    </a:lnTo>
                    <a:lnTo>
                      <a:pt x="16" y="32"/>
                    </a:lnTo>
                    <a:lnTo>
                      <a:pt x="11" y="27"/>
                    </a:lnTo>
                    <a:lnTo>
                      <a:pt x="8" y="25"/>
                    </a:lnTo>
                    <a:lnTo>
                      <a:pt x="5" y="26"/>
                    </a:lnTo>
                    <a:lnTo>
                      <a:pt x="5" y="31"/>
                    </a:lnTo>
                    <a:lnTo>
                      <a:pt x="6" y="35"/>
                    </a:lnTo>
                    <a:lnTo>
                      <a:pt x="8" y="42"/>
                    </a:lnTo>
                    <a:lnTo>
                      <a:pt x="5" y="36"/>
                    </a:lnTo>
                    <a:lnTo>
                      <a:pt x="1" y="27"/>
                    </a:lnTo>
                    <a:lnTo>
                      <a:pt x="0" y="31"/>
                    </a:lnTo>
                    <a:lnTo>
                      <a:pt x="0" y="14"/>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75" name="Freeform 91"/>
              <p:cNvSpPr>
                <a:spLocks/>
              </p:cNvSpPr>
              <p:nvPr/>
            </p:nvSpPr>
            <p:spPr bwMode="auto">
              <a:xfrm>
                <a:off x="151" y="265"/>
                <a:ext cx="17" cy="17"/>
              </a:xfrm>
              <a:custGeom>
                <a:avLst/>
                <a:gdLst/>
                <a:ahLst/>
                <a:cxnLst>
                  <a:cxn ang="0">
                    <a:pos x="0" y="16"/>
                  </a:cxn>
                  <a:cxn ang="0">
                    <a:pos x="4" y="1"/>
                  </a:cxn>
                  <a:cxn ang="0">
                    <a:pos x="16" y="0"/>
                  </a:cxn>
                  <a:cxn ang="0">
                    <a:pos x="8" y="10"/>
                  </a:cxn>
                  <a:cxn ang="0">
                    <a:pos x="0" y="16"/>
                  </a:cxn>
                </a:cxnLst>
                <a:rect l="0" t="0" r="r" b="b"/>
                <a:pathLst>
                  <a:path w="17" h="17">
                    <a:moveTo>
                      <a:pt x="0" y="16"/>
                    </a:moveTo>
                    <a:lnTo>
                      <a:pt x="4" y="1"/>
                    </a:lnTo>
                    <a:lnTo>
                      <a:pt x="16" y="0"/>
                    </a:lnTo>
                    <a:lnTo>
                      <a:pt x="8" y="10"/>
                    </a:lnTo>
                    <a:lnTo>
                      <a:pt x="0" y="1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76" name="Freeform 92"/>
              <p:cNvSpPr>
                <a:spLocks/>
              </p:cNvSpPr>
              <p:nvPr/>
            </p:nvSpPr>
            <p:spPr bwMode="auto">
              <a:xfrm>
                <a:off x="177" y="222"/>
                <a:ext cx="17" cy="17"/>
              </a:xfrm>
              <a:custGeom>
                <a:avLst/>
                <a:gdLst/>
                <a:ahLst/>
                <a:cxnLst>
                  <a:cxn ang="0">
                    <a:pos x="1" y="11"/>
                  </a:cxn>
                  <a:cxn ang="0">
                    <a:pos x="10" y="6"/>
                  </a:cxn>
                  <a:cxn ang="0">
                    <a:pos x="16" y="0"/>
                  </a:cxn>
                  <a:cxn ang="0">
                    <a:pos x="16" y="8"/>
                  </a:cxn>
                  <a:cxn ang="0">
                    <a:pos x="14" y="16"/>
                  </a:cxn>
                  <a:cxn ang="0">
                    <a:pos x="0" y="16"/>
                  </a:cxn>
                  <a:cxn ang="0">
                    <a:pos x="1" y="11"/>
                  </a:cxn>
                </a:cxnLst>
                <a:rect l="0" t="0" r="r" b="b"/>
                <a:pathLst>
                  <a:path w="17" h="17">
                    <a:moveTo>
                      <a:pt x="1" y="11"/>
                    </a:moveTo>
                    <a:lnTo>
                      <a:pt x="10" y="6"/>
                    </a:lnTo>
                    <a:lnTo>
                      <a:pt x="16" y="0"/>
                    </a:lnTo>
                    <a:lnTo>
                      <a:pt x="16" y="8"/>
                    </a:lnTo>
                    <a:lnTo>
                      <a:pt x="14" y="16"/>
                    </a:lnTo>
                    <a:lnTo>
                      <a:pt x="0" y="16"/>
                    </a:lnTo>
                    <a:lnTo>
                      <a:pt x="1" y="1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77" name="Freeform 93"/>
              <p:cNvSpPr>
                <a:spLocks/>
              </p:cNvSpPr>
              <p:nvPr/>
            </p:nvSpPr>
            <p:spPr bwMode="auto">
              <a:xfrm>
                <a:off x="477" y="148"/>
                <a:ext cx="17" cy="24"/>
              </a:xfrm>
              <a:custGeom>
                <a:avLst/>
                <a:gdLst/>
                <a:ahLst/>
                <a:cxnLst>
                  <a:cxn ang="0">
                    <a:pos x="0" y="16"/>
                  </a:cxn>
                  <a:cxn ang="0">
                    <a:pos x="1" y="23"/>
                  </a:cxn>
                  <a:cxn ang="0">
                    <a:pos x="12" y="16"/>
                  </a:cxn>
                  <a:cxn ang="0">
                    <a:pos x="16" y="0"/>
                  </a:cxn>
                  <a:cxn ang="0">
                    <a:pos x="4" y="17"/>
                  </a:cxn>
                  <a:cxn ang="0">
                    <a:pos x="0" y="16"/>
                  </a:cxn>
                </a:cxnLst>
                <a:rect l="0" t="0" r="r" b="b"/>
                <a:pathLst>
                  <a:path w="17" h="24">
                    <a:moveTo>
                      <a:pt x="0" y="16"/>
                    </a:moveTo>
                    <a:lnTo>
                      <a:pt x="1" y="23"/>
                    </a:lnTo>
                    <a:lnTo>
                      <a:pt x="12" y="16"/>
                    </a:lnTo>
                    <a:lnTo>
                      <a:pt x="16" y="0"/>
                    </a:lnTo>
                    <a:lnTo>
                      <a:pt x="4" y="17"/>
                    </a:lnTo>
                    <a:lnTo>
                      <a:pt x="0" y="16"/>
                    </a:lnTo>
                  </a:path>
                </a:pathLst>
              </a:custGeom>
              <a:solidFill>
                <a:srgbClr val="D69470"/>
              </a:solidFill>
              <a:ln w="12700" cap="rnd" cmpd="sng">
                <a:solidFill>
                  <a:srgbClr val="000000"/>
                </a:solidFill>
                <a:prstDash val="solid"/>
                <a:round/>
                <a:headEnd/>
                <a:tailEnd/>
              </a:ln>
              <a:effectLst/>
            </p:spPr>
            <p:txBody>
              <a:bodyPr/>
              <a:lstStyle/>
              <a:p>
                <a:endParaRPr lang="en-US"/>
              </a:p>
            </p:txBody>
          </p:sp>
          <p:sp>
            <p:nvSpPr>
              <p:cNvPr id="42078" name="Freeform 94"/>
              <p:cNvSpPr>
                <a:spLocks/>
              </p:cNvSpPr>
              <p:nvPr/>
            </p:nvSpPr>
            <p:spPr bwMode="auto">
              <a:xfrm>
                <a:off x="470" y="110"/>
                <a:ext cx="68" cy="35"/>
              </a:xfrm>
              <a:custGeom>
                <a:avLst/>
                <a:gdLst/>
                <a:ahLst/>
                <a:cxnLst>
                  <a:cxn ang="0">
                    <a:pos x="0" y="4"/>
                  </a:cxn>
                  <a:cxn ang="0">
                    <a:pos x="55" y="23"/>
                  </a:cxn>
                  <a:cxn ang="0">
                    <a:pos x="56" y="21"/>
                  </a:cxn>
                  <a:cxn ang="0">
                    <a:pos x="58" y="23"/>
                  </a:cxn>
                  <a:cxn ang="0">
                    <a:pos x="58" y="26"/>
                  </a:cxn>
                  <a:cxn ang="0">
                    <a:pos x="56" y="29"/>
                  </a:cxn>
                  <a:cxn ang="0">
                    <a:pos x="58" y="32"/>
                  </a:cxn>
                  <a:cxn ang="0">
                    <a:pos x="61" y="34"/>
                  </a:cxn>
                  <a:cxn ang="0">
                    <a:pos x="64" y="34"/>
                  </a:cxn>
                  <a:cxn ang="0">
                    <a:pos x="61" y="32"/>
                  </a:cxn>
                  <a:cxn ang="0">
                    <a:pos x="59" y="29"/>
                  </a:cxn>
                  <a:cxn ang="0">
                    <a:pos x="59" y="26"/>
                  </a:cxn>
                  <a:cxn ang="0">
                    <a:pos x="61" y="30"/>
                  </a:cxn>
                  <a:cxn ang="0">
                    <a:pos x="64" y="30"/>
                  </a:cxn>
                  <a:cxn ang="0">
                    <a:pos x="65" y="30"/>
                  </a:cxn>
                  <a:cxn ang="0">
                    <a:pos x="67" y="29"/>
                  </a:cxn>
                  <a:cxn ang="0">
                    <a:pos x="64" y="29"/>
                  </a:cxn>
                  <a:cxn ang="0">
                    <a:pos x="61" y="26"/>
                  </a:cxn>
                  <a:cxn ang="0">
                    <a:pos x="61" y="23"/>
                  </a:cxn>
                  <a:cxn ang="0">
                    <a:pos x="58" y="18"/>
                  </a:cxn>
                  <a:cxn ang="0">
                    <a:pos x="58" y="17"/>
                  </a:cxn>
                  <a:cxn ang="0">
                    <a:pos x="55" y="17"/>
                  </a:cxn>
                  <a:cxn ang="0">
                    <a:pos x="3" y="0"/>
                  </a:cxn>
                  <a:cxn ang="0">
                    <a:pos x="0" y="4"/>
                  </a:cxn>
                </a:cxnLst>
                <a:rect l="0" t="0" r="r" b="b"/>
                <a:pathLst>
                  <a:path w="68" h="35">
                    <a:moveTo>
                      <a:pt x="0" y="4"/>
                    </a:moveTo>
                    <a:lnTo>
                      <a:pt x="55" y="23"/>
                    </a:lnTo>
                    <a:lnTo>
                      <a:pt x="56" y="21"/>
                    </a:lnTo>
                    <a:lnTo>
                      <a:pt x="58" y="23"/>
                    </a:lnTo>
                    <a:lnTo>
                      <a:pt x="58" y="26"/>
                    </a:lnTo>
                    <a:lnTo>
                      <a:pt x="56" y="29"/>
                    </a:lnTo>
                    <a:lnTo>
                      <a:pt x="58" y="32"/>
                    </a:lnTo>
                    <a:lnTo>
                      <a:pt x="61" y="34"/>
                    </a:lnTo>
                    <a:lnTo>
                      <a:pt x="64" y="34"/>
                    </a:lnTo>
                    <a:lnTo>
                      <a:pt x="61" y="32"/>
                    </a:lnTo>
                    <a:lnTo>
                      <a:pt x="59" y="29"/>
                    </a:lnTo>
                    <a:lnTo>
                      <a:pt x="59" y="26"/>
                    </a:lnTo>
                    <a:lnTo>
                      <a:pt x="61" y="30"/>
                    </a:lnTo>
                    <a:lnTo>
                      <a:pt x="64" y="30"/>
                    </a:lnTo>
                    <a:lnTo>
                      <a:pt x="65" y="30"/>
                    </a:lnTo>
                    <a:lnTo>
                      <a:pt x="67" y="29"/>
                    </a:lnTo>
                    <a:lnTo>
                      <a:pt x="64" y="29"/>
                    </a:lnTo>
                    <a:lnTo>
                      <a:pt x="61" y="26"/>
                    </a:lnTo>
                    <a:lnTo>
                      <a:pt x="61" y="23"/>
                    </a:lnTo>
                    <a:lnTo>
                      <a:pt x="58" y="18"/>
                    </a:lnTo>
                    <a:lnTo>
                      <a:pt x="58" y="17"/>
                    </a:lnTo>
                    <a:lnTo>
                      <a:pt x="55" y="17"/>
                    </a:lnTo>
                    <a:lnTo>
                      <a:pt x="3" y="0"/>
                    </a:lnTo>
                    <a:lnTo>
                      <a:pt x="0" y="4"/>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42079" name="Freeform 95"/>
              <p:cNvSpPr>
                <a:spLocks/>
              </p:cNvSpPr>
              <p:nvPr/>
            </p:nvSpPr>
            <p:spPr bwMode="auto">
              <a:xfrm>
                <a:off x="604" y="202"/>
                <a:ext cx="42" cy="21"/>
              </a:xfrm>
              <a:custGeom>
                <a:avLst/>
                <a:gdLst/>
                <a:ahLst/>
                <a:cxnLst>
                  <a:cxn ang="0">
                    <a:pos x="0" y="2"/>
                  </a:cxn>
                  <a:cxn ang="0">
                    <a:pos x="8" y="6"/>
                  </a:cxn>
                  <a:cxn ang="0">
                    <a:pos x="10" y="10"/>
                  </a:cxn>
                  <a:cxn ang="0">
                    <a:pos x="16" y="18"/>
                  </a:cxn>
                  <a:cxn ang="0">
                    <a:pos x="17" y="20"/>
                  </a:cxn>
                  <a:cxn ang="0">
                    <a:pos x="24" y="18"/>
                  </a:cxn>
                  <a:cxn ang="0">
                    <a:pos x="30" y="18"/>
                  </a:cxn>
                  <a:cxn ang="0">
                    <a:pos x="34" y="18"/>
                  </a:cxn>
                  <a:cxn ang="0">
                    <a:pos x="41" y="18"/>
                  </a:cxn>
                  <a:cxn ang="0">
                    <a:pos x="41" y="16"/>
                  </a:cxn>
                  <a:cxn ang="0">
                    <a:pos x="39" y="16"/>
                  </a:cxn>
                  <a:cxn ang="0">
                    <a:pos x="32" y="16"/>
                  </a:cxn>
                  <a:cxn ang="0">
                    <a:pos x="25" y="16"/>
                  </a:cxn>
                  <a:cxn ang="0">
                    <a:pos x="18" y="18"/>
                  </a:cxn>
                  <a:cxn ang="0">
                    <a:pos x="16" y="12"/>
                  </a:cxn>
                  <a:cxn ang="0">
                    <a:pos x="13" y="9"/>
                  </a:cxn>
                  <a:cxn ang="0">
                    <a:pos x="10" y="6"/>
                  </a:cxn>
                  <a:cxn ang="0">
                    <a:pos x="7" y="3"/>
                  </a:cxn>
                  <a:cxn ang="0">
                    <a:pos x="0" y="0"/>
                  </a:cxn>
                  <a:cxn ang="0">
                    <a:pos x="0" y="2"/>
                  </a:cxn>
                </a:cxnLst>
                <a:rect l="0" t="0" r="r" b="b"/>
                <a:pathLst>
                  <a:path w="42" h="21">
                    <a:moveTo>
                      <a:pt x="0" y="2"/>
                    </a:moveTo>
                    <a:lnTo>
                      <a:pt x="8" y="6"/>
                    </a:lnTo>
                    <a:lnTo>
                      <a:pt x="10" y="10"/>
                    </a:lnTo>
                    <a:lnTo>
                      <a:pt x="16" y="18"/>
                    </a:lnTo>
                    <a:lnTo>
                      <a:pt x="17" y="20"/>
                    </a:lnTo>
                    <a:lnTo>
                      <a:pt x="24" y="18"/>
                    </a:lnTo>
                    <a:lnTo>
                      <a:pt x="30" y="18"/>
                    </a:lnTo>
                    <a:lnTo>
                      <a:pt x="34" y="18"/>
                    </a:lnTo>
                    <a:lnTo>
                      <a:pt x="41" y="18"/>
                    </a:lnTo>
                    <a:lnTo>
                      <a:pt x="41" y="16"/>
                    </a:lnTo>
                    <a:lnTo>
                      <a:pt x="39" y="16"/>
                    </a:lnTo>
                    <a:lnTo>
                      <a:pt x="32" y="16"/>
                    </a:lnTo>
                    <a:lnTo>
                      <a:pt x="25" y="16"/>
                    </a:lnTo>
                    <a:lnTo>
                      <a:pt x="18" y="18"/>
                    </a:lnTo>
                    <a:lnTo>
                      <a:pt x="16" y="12"/>
                    </a:lnTo>
                    <a:lnTo>
                      <a:pt x="13" y="9"/>
                    </a:lnTo>
                    <a:lnTo>
                      <a:pt x="10" y="6"/>
                    </a:lnTo>
                    <a:lnTo>
                      <a:pt x="7" y="3"/>
                    </a:lnTo>
                    <a:lnTo>
                      <a:pt x="0" y="0"/>
                    </a:lnTo>
                    <a:lnTo>
                      <a:pt x="0" y="2"/>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42080" name="Freeform 96"/>
              <p:cNvSpPr>
                <a:spLocks/>
              </p:cNvSpPr>
              <p:nvPr/>
            </p:nvSpPr>
            <p:spPr bwMode="auto">
              <a:xfrm>
                <a:off x="606" y="196"/>
                <a:ext cx="42" cy="22"/>
              </a:xfrm>
              <a:custGeom>
                <a:avLst/>
                <a:gdLst/>
                <a:ahLst/>
                <a:cxnLst>
                  <a:cxn ang="0">
                    <a:pos x="0" y="1"/>
                  </a:cxn>
                  <a:cxn ang="0">
                    <a:pos x="7" y="6"/>
                  </a:cxn>
                  <a:cxn ang="0">
                    <a:pos x="10" y="9"/>
                  </a:cxn>
                  <a:cxn ang="0">
                    <a:pos x="15" y="17"/>
                  </a:cxn>
                  <a:cxn ang="0">
                    <a:pos x="17" y="21"/>
                  </a:cxn>
                  <a:cxn ang="0">
                    <a:pos x="24" y="19"/>
                  </a:cxn>
                  <a:cxn ang="0">
                    <a:pos x="30" y="17"/>
                  </a:cxn>
                  <a:cxn ang="0">
                    <a:pos x="34" y="19"/>
                  </a:cxn>
                  <a:cxn ang="0">
                    <a:pos x="41" y="19"/>
                  </a:cxn>
                  <a:cxn ang="0">
                    <a:pos x="41" y="17"/>
                  </a:cxn>
                  <a:cxn ang="0">
                    <a:pos x="38" y="17"/>
                  </a:cxn>
                  <a:cxn ang="0">
                    <a:pos x="31" y="16"/>
                  </a:cxn>
                  <a:cxn ang="0">
                    <a:pos x="24" y="17"/>
                  </a:cxn>
                  <a:cxn ang="0">
                    <a:pos x="18" y="17"/>
                  </a:cxn>
                  <a:cxn ang="0">
                    <a:pos x="16" y="13"/>
                  </a:cxn>
                  <a:cxn ang="0">
                    <a:pos x="13" y="9"/>
                  </a:cxn>
                  <a:cxn ang="0">
                    <a:pos x="10" y="6"/>
                  </a:cxn>
                  <a:cxn ang="0">
                    <a:pos x="7" y="3"/>
                  </a:cxn>
                  <a:cxn ang="0">
                    <a:pos x="0" y="0"/>
                  </a:cxn>
                  <a:cxn ang="0">
                    <a:pos x="0" y="1"/>
                  </a:cxn>
                </a:cxnLst>
                <a:rect l="0" t="0" r="r" b="b"/>
                <a:pathLst>
                  <a:path w="42" h="22">
                    <a:moveTo>
                      <a:pt x="0" y="1"/>
                    </a:moveTo>
                    <a:lnTo>
                      <a:pt x="7" y="6"/>
                    </a:lnTo>
                    <a:lnTo>
                      <a:pt x="10" y="9"/>
                    </a:lnTo>
                    <a:lnTo>
                      <a:pt x="15" y="17"/>
                    </a:lnTo>
                    <a:lnTo>
                      <a:pt x="17" y="21"/>
                    </a:lnTo>
                    <a:lnTo>
                      <a:pt x="24" y="19"/>
                    </a:lnTo>
                    <a:lnTo>
                      <a:pt x="30" y="17"/>
                    </a:lnTo>
                    <a:lnTo>
                      <a:pt x="34" y="19"/>
                    </a:lnTo>
                    <a:lnTo>
                      <a:pt x="41" y="19"/>
                    </a:lnTo>
                    <a:lnTo>
                      <a:pt x="41" y="17"/>
                    </a:lnTo>
                    <a:lnTo>
                      <a:pt x="38" y="17"/>
                    </a:lnTo>
                    <a:lnTo>
                      <a:pt x="31" y="16"/>
                    </a:lnTo>
                    <a:lnTo>
                      <a:pt x="24" y="17"/>
                    </a:lnTo>
                    <a:lnTo>
                      <a:pt x="18" y="17"/>
                    </a:lnTo>
                    <a:lnTo>
                      <a:pt x="16" y="13"/>
                    </a:lnTo>
                    <a:lnTo>
                      <a:pt x="13" y="9"/>
                    </a:lnTo>
                    <a:lnTo>
                      <a:pt x="10" y="6"/>
                    </a:lnTo>
                    <a:lnTo>
                      <a:pt x="7" y="3"/>
                    </a:lnTo>
                    <a:lnTo>
                      <a:pt x="0" y="0"/>
                    </a:lnTo>
                    <a:lnTo>
                      <a:pt x="0" y="1"/>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081" name="Freeform 97"/>
              <p:cNvSpPr>
                <a:spLocks/>
              </p:cNvSpPr>
              <p:nvPr/>
            </p:nvSpPr>
            <p:spPr bwMode="auto">
              <a:xfrm>
                <a:off x="470" y="207"/>
                <a:ext cx="18" cy="44"/>
              </a:xfrm>
              <a:custGeom>
                <a:avLst/>
                <a:gdLst/>
                <a:ahLst/>
                <a:cxnLst>
                  <a:cxn ang="0">
                    <a:pos x="13" y="0"/>
                  </a:cxn>
                  <a:cxn ang="0">
                    <a:pos x="17" y="13"/>
                  </a:cxn>
                  <a:cxn ang="0">
                    <a:pos x="15" y="27"/>
                  </a:cxn>
                  <a:cxn ang="0">
                    <a:pos x="0" y="43"/>
                  </a:cxn>
                </a:cxnLst>
                <a:rect l="0" t="0" r="r" b="b"/>
                <a:pathLst>
                  <a:path w="18" h="44">
                    <a:moveTo>
                      <a:pt x="13" y="0"/>
                    </a:moveTo>
                    <a:lnTo>
                      <a:pt x="17" y="13"/>
                    </a:lnTo>
                    <a:lnTo>
                      <a:pt x="15" y="27"/>
                    </a:lnTo>
                    <a:lnTo>
                      <a:pt x="0" y="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82" name="Freeform 98"/>
              <p:cNvSpPr>
                <a:spLocks/>
              </p:cNvSpPr>
              <p:nvPr/>
            </p:nvSpPr>
            <p:spPr bwMode="auto">
              <a:xfrm>
                <a:off x="487" y="189"/>
                <a:ext cx="35" cy="17"/>
              </a:xfrm>
              <a:custGeom>
                <a:avLst/>
                <a:gdLst/>
                <a:ahLst/>
                <a:cxnLst>
                  <a:cxn ang="0">
                    <a:pos x="0" y="16"/>
                  </a:cxn>
                  <a:cxn ang="0">
                    <a:pos x="10" y="0"/>
                  </a:cxn>
                  <a:cxn ang="0">
                    <a:pos x="26" y="0"/>
                  </a:cxn>
                  <a:cxn ang="0">
                    <a:pos x="34" y="10"/>
                  </a:cxn>
                </a:cxnLst>
                <a:rect l="0" t="0" r="r" b="b"/>
                <a:pathLst>
                  <a:path w="35" h="17">
                    <a:moveTo>
                      <a:pt x="0" y="16"/>
                    </a:moveTo>
                    <a:lnTo>
                      <a:pt x="10" y="0"/>
                    </a:lnTo>
                    <a:lnTo>
                      <a:pt x="26" y="0"/>
                    </a:lnTo>
                    <a:lnTo>
                      <a:pt x="34"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83" name="Line 99"/>
              <p:cNvSpPr>
                <a:spLocks noChangeShapeType="1"/>
              </p:cNvSpPr>
              <p:nvPr/>
            </p:nvSpPr>
            <p:spPr bwMode="auto">
              <a:xfrm flipH="1">
                <a:off x="525" y="209"/>
                <a:ext cx="6" cy="2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84" name="Line 100"/>
              <p:cNvSpPr>
                <a:spLocks noChangeShapeType="1"/>
              </p:cNvSpPr>
              <p:nvPr/>
            </p:nvSpPr>
            <p:spPr bwMode="auto">
              <a:xfrm flipH="1">
                <a:off x="492" y="271"/>
                <a:ext cx="22" cy="4"/>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85" name="Freeform 101"/>
              <p:cNvSpPr>
                <a:spLocks/>
              </p:cNvSpPr>
              <p:nvPr/>
            </p:nvSpPr>
            <p:spPr bwMode="auto">
              <a:xfrm>
                <a:off x="514" y="412"/>
                <a:ext cx="17" cy="43"/>
              </a:xfrm>
              <a:custGeom>
                <a:avLst/>
                <a:gdLst/>
                <a:ahLst/>
                <a:cxnLst>
                  <a:cxn ang="0">
                    <a:pos x="0" y="38"/>
                  </a:cxn>
                  <a:cxn ang="0">
                    <a:pos x="16" y="0"/>
                  </a:cxn>
                  <a:cxn ang="0">
                    <a:pos x="16" y="26"/>
                  </a:cxn>
                  <a:cxn ang="0">
                    <a:pos x="10" y="42"/>
                  </a:cxn>
                  <a:cxn ang="0">
                    <a:pos x="5" y="38"/>
                  </a:cxn>
                  <a:cxn ang="0">
                    <a:pos x="0" y="38"/>
                  </a:cxn>
                </a:cxnLst>
                <a:rect l="0" t="0" r="r" b="b"/>
                <a:pathLst>
                  <a:path w="17" h="43">
                    <a:moveTo>
                      <a:pt x="0" y="38"/>
                    </a:moveTo>
                    <a:lnTo>
                      <a:pt x="16" y="0"/>
                    </a:lnTo>
                    <a:lnTo>
                      <a:pt x="16" y="26"/>
                    </a:lnTo>
                    <a:lnTo>
                      <a:pt x="10" y="42"/>
                    </a:lnTo>
                    <a:lnTo>
                      <a:pt x="5" y="38"/>
                    </a:lnTo>
                    <a:lnTo>
                      <a:pt x="0" y="38"/>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86" name="Freeform 102"/>
              <p:cNvSpPr>
                <a:spLocks/>
              </p:cNvSpPr>
              <p:nvPr/>
            </p:nvSpPr>
            <p:spPr bwMode="auto">
              <a:xfrm>
                <a:off x="361" y="183"/>
                <a:ext cx="31" cy="30"/>
              </a:xfrm>
              <a:custGeom>
                <a:avLst/>
                <a:gdLst/>
                <a:ahLst/>
                <a:cxnLst>
                  <a:cxn ang="0">
                    <a:pos x="20" y="0"/>
                  </a:cxn>
                  <a:cxn ang="0">
                    <a:pos x="22" y="12"/>
                  </a:cxn>
                  <a:cxn ang="0">
                    <a:pos x="22" y="17"/>
                  </a:cxn>
                  <a:cxn ang="0">
                    <a:pos x="13" y="23"/>
                  </a:cxn>
                  <a:cxn ang="0">
                    <a:pos x="0" y="29"/>
                  </a:cxn>
                  <a:cxn ang="0">
                    <a:pos x="24" y="22"/>
                  </a:cxn>
                  <a:cxn ang="0">
                    <a:pos x="30" y="22"/>
                  </a:cxn>
                  <a:cxn ang="0">
                    <a:pos x="26" y="10"/>
                  </a:cxn>
                  <a:cxn ang="0">
                    <a:pos x="20" y="0"/>
                  </a:cxn>
                </a:cxnLst>
                <a:rect l="0" t="0" r="r" b="b"/>
                <a:pathLst>
                  <a:path w="31" h="30">
                    <a:moveTo>
                      <a:pt x="20" y="0"/>
                    </a:moveTo>
                    <a:lnTo>
                      <a:pt x="22" y="12"/>
                    </a:lnTo>
                    <a:lnTo>
                      <a:pt x="22" y="17"/>
                    </a:lnTo>
                    <a:lnTo>
                      <a:pt x="13" y="23"/>
                    </a:lnTo>
                    <a:lnTo>
                      <a:pt x="0" y="29"/>
                    </a:lnTo>
                    <a:lnTo>
                      <a:pt x="24" y="22"/>
                    </a:lnTo>
                    <a:lnTo>
                      <a:pt x="30" y="22"/>
                    </a:lnTo>
                    <a:lnTo>
                      <a:pt x="26" y="10"/>
                    </a:lnTo>
                    <a:lnTo>
                      <a:pt x="2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087" name="Freeform 103"/>
              <p:cNvSpPr>
                <a:spLocks/>
              </p:cNvSpPr>
              <p:nvPr/>
            </p:nvSpPr>
            <p:spPr bwMode="auto">
              <a:xfrm>
                <a:off x="591" y="318"/>
                <a:ext cx="57" cy="43"/>
              </a:xfrm>
              <a:custGeom>
                <a:avLst/>
                <a:gdLst/>
                <a:ahLst/>
                <a:cxnLst>
                  <a:cxn ang="0">
                    <a:pos x="31" y="0"/>
                  </a:cxn>
                  <a:cxn ang="0">
                    <a:pos x="36" y="0"/>
                  </a:cxn>
                  <a:cxn ang="0">
                    <a:pos x="35" y="5"/>
                  </a:cxn>
                  <a:cxn ang="0">
                    <a:pos x="35" y="13"/>
                  </a:cxn>
                  <a:cxn ang="0">
                    <a:pos x="37" y="18"/>
                  </a:cxn>
                  <a:cxn ang="0">
                    <a:pos x="41" y="27"/>
                  </a:cxn>
                  <a:cxn ang="0">
                    <a:pos x="47" y="31"/>
                  </a:cxn>
                  <a:cxn ang="0">
                    <a:pos x="52" y="34"/>
                  </a:cxn>
                  <a:cxn ang="0">
                    <a:pos x="56" y="36"/>
                  </a:cxn>
                  <a:cxn ang="0">
                    <a:pos x="47" y="36"/>
                  </a:cxn>
                  <a:cxn ang="0">
                    <a:pos x="40" y="31"/>
                  </a:cxn>
                  <a:cxn ang="0">
                    <a:pos x="31" y="27"/>
                  </a:cxn>
                  <a:cxn ang="0">
                    <a:pos x="25" y="27"/>
                  </a:cxn>
                  <a:cxn ang="0">
                    <a:pos x="20" y="29"/>
                  </a:cxn>
                  <a:cxn ang="0">
                    <a:pos x="12" y="33"/>
                  </a:cxn>
                  <a:cxn ang="0">
                    <a:pos x="5" y="42"/>
                  </a:cxn>
                  <a:cxn ang="0">
                    <a:pos x="0" y="42"/>
                  </a:cxn>
                  <a:cxn ang="0">
                    <a:pos x="10" y="31"/>
                  </a:cxn>
                  <a:cxn ang="0">
                    <a:pos x="18" y="23"/>
                  </a:cxn>
                  <a:cxn ang="0">
                    <a:pos x="26" y="11"/>
                  </a:cxn>
                  <a:cxn ang="0">
                    <a:pos x="29" y="3"/>
                  </a:cxn>
                  <a:cxn ang="0">
                    <a:pos x="31" y="0"/>
                  </a:cxn>
                </a:cxnLst>
                <a:rect l="0" t="0" r="r" b="b"/>
                <a:pathLst>
                  <a:path w="57" h="43">
                    <a:moveTo>
                      <a:pt x="31" y="0"/>
                    </a:moveTo>
                    <a:lnTo>
                      <a:pt x="36" y="0"/>
                    </a:lnTo>
                    <a:lnTo>
                      <a:pt x="35" y="5"/>
                    </a:lnTo>
                    <a:lnTo>
                      <a:pt x="35" y="13"/>
                    </a:lnTo>
                    <a:lnTo>
                      <a:pt x="37" y="18"/>
                    </a:lnTo>
                    <a:lnTo>
                      <a:pt x="41" y="27"/>
                    </a:lnTo>
                    <a:lnTo>
                      <a:pt x="47" y="31"/>
                    </a:lnTo>
                    <a:lnTo>
                      <a:pt x="52" y="34"/>
                    </a:lnTo>
                    <a:lnTo>
                      <a:pt x="56" y="36"/>
                    </a:lnTo>
                    <a:lnTo>
                      <a:pt x="47" y="36"/>
                    </a:lnTo>
                    <a:lnTo>
                      <a:pt x="40" y="31"/>
                    </a:lnTo>
                    <a:lnTo>
                      <a:pt x="31" y="27"/>
                    </a:lnTo>
                    <a:lnTo>
                      <a:pt x="25" y="27"/>
                    </a:lnTo>
                    <a:lnTo>
                      <a:pt x="20" y="29"/>
                    </a:lnTo>
                    <a:lnTo>
                      <a:pt x="12" y="33"/>
                    </a:lnTo>
                    <a:lnTo>
                      <a:pt x="5" y="42"/>
                    </a:lnTo>
                    <a:lnTo>
                      <a:pt x="0" y="42"/>
                    </a:lnTo>
                    <a:lnTo>
                      <a:pt x="10" y="31"/>
                    </a:lnTo>
                    <a:lnTo>
                      <a:pt x="18" y="23"/>
                    </a:lnTo>
                    <a:lnTo>
                      <a:pt x="26" y="11"/>
                    </a:lnTo>
                    <a:lnTo>
                      <a:pt x="29" y="3"/>
                    </a:lnTo>
                    <a:lnTo>
                      <a:pt x="31"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88" name="Freeform 104"/>
              <p:cNvSpPr>
                <a:spLocks/>
              </p:cNvSpPr>
              <p:nvPr/>
            </p:nvSpPr>
            <p:spPr bwMode="auto">
              <a:xfrm>
                <a:off x="574" y="359"/>
                <a:ext cx="27" cy="22"/>
              </a:xfrm>
              <a:custGeom>
                <a:avLst/>
                <a:gdLst/>
                <a:ahLst/>
                <a:cxnLst>
                  <a:cxn ang="0">
                    <a:pos x="26" y="0"/>
                  </a:cxn>
                  <a:cxn ang="0">
                    <a:pos x="13" y="19"/>
                  </a:cxn>
                  <a:cxn ang="0">
                    <a:pos x="0" y="21"/>
                  </a:cxn>
                  <a:cxn ang="0">
                    <a:pos x="7" y="11"/>
                  </a:cxn>
                  <a:cxn ang="0">
                    <a:pos x="17" y="0"/>
                  </a:cxn>
                  <a:cxn ang="0">
                    <a:pos x="26" y="0"/>
                  </a:cxn>
                </a:cxnLst>
                <a:rect l="0" t="0" r="r" b="b"/>
                <a:pathLst>
                  <a:path w="27" h="22">
                    <a:moveTo>
                      <a:pt x="26" y="0"/>
                    </a:moveTo>
                    <a:lnTo>
                      <a:pt x="13" y="19"/>
                    </a:lnTo>
                    <a:lnTo>
                      <a:pt x="0" y="21"/>
                    </a:lnTo>
                    <a:lnTo>
                      <a:pt x="7" y="11"/>
                    </a:lnTo>
                    <a:lnTo>
                      <a:pt x="17" y="0"/>
                    </a:lnTo>
                    <a:lnTo>
                      <a:pt x="26" y="0"/>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89" name="Freeform 105"/>
              <p:cNvSpPr>
                <a:spLocks/>
              </p:cNvSpPr>
              <p:nvPr/>
            </p:nvSpPr>
            <p:spPr bwMode="auto">
              <a:xfrm>
                <a:off x="573" y="380"/>
                <a:ext cx="32" cy="111"/>
              </a:xfrm>
              <a:custGeom>
                <a:avLst/>
                <a:gdLst/>
                <a:ahLst/>
                <a:cxnLst>
                  <a:cxn ang="0">
                    <a:pos x="0" y="2"/>
                  </a:cxn>
                  <a:cxn ang="0">
                    <a:pos x="0" y="38"/>
                  </a:cxn>
                  <a:cxn ang="0">
                    <a:pos x="0" y="79"/>
                  </a:cxn>
                  <a:cxn ang="0">
                    <a:pos x="3" y="91"/>
                  </a:cxn>
                  <a:cxn ang="0">
                    <a:pos x="7" y="99"/>
                  </a:cxn>
                  <a:cxn ang="0">
                    <a:pos x="20" y="110"/>
                  </a:cxn>
                  <a:cxn ang="0">
                    <a:pos x="31" y="107"/>
                  </a:cxn>
                  <a:cxn ang="0">
                    <a:pos x="16" y="95"/>
                  </a:cxn>
                  <a:cxn ang="0">
                    <a:pos x="13" y="84"/>
                  </a:cxn>
                  <a:cxn ang="0">
                    <a:pos x="12" y="61"/>
                  </a:cxn>
                  <a:cxn ang="0">
                    <a:pos x="11" y="34"/>
                  </a:cxn>
                  <a:cxn ang="0">
                    <a:pos x="11" y="17"/>
                  </a:cxn>
                  <a:cxn ang="0">
                    <a:pos x="13" y="0"/>
                  </a:cxn>
                  <a:cxn ang="0">
                    <a:pos x="0" y="2"/>
                  </a:cxn>
                </a:cxnLst>
                <a:rect l="0" t="0" r="r" b="b"/>
                <a:pathLst>
                  <a:path w="32" h="111">
                    <a:moveTo>
                      <a:pt x="0" y="2"/>
                    </a:moveTo>
                    <a:lnTo>
                      <a:pt x="0" y="38"/>
                    </a:lnTo>
                    <a:lnTo>
                      <a:pt x="0" y="79"/>
                    </a:lnTo>
                    <a:lnTo>
                      <a:pt x="3" y="91"/>
                    </a:lnTo>
                    <a:lnTo>
                      <a:pt x="7" y="99"/>
                    </a:lnTo>
                    <a:lnTo>
                      <a:pt x="20" y="110"/>
                    </a:lnTo>
                    <a:lnTo>
                      <a:pt x="31" y="107"/>
                    </a:lnTo>
                    <a:lnTo>
                      <a:pt x="16" y="95"/>
                    </a:lnTo>
                    <a:lnTo>
                      <a:pt x="13" y="84"/>
                    </a:lnTo>
                    <a:lnTo>
                      <a:pt x="12" y="61"/>
                    </a:lnTo>
                    <a:lnTo>
                      <a:pt x="11" y="34"/>
                    </a:lnTo>
                    <a:lnTo>
                      <a:pt x="11" y="17"/>
                    </a:lnTo>
                    <a:lnTo>
                      <a:pt x="13" y="0"/>
                    </a:lnTo>
                    <a:lnTo>
                      <a:pt x="0" y="2"/>
                    </a:lnTo>
                  </a:path>
                </a:pathLst>
              </a:custGeom>
              <a:solidFill>
                <a:srgbClr val="805C00"/>
              </a:solidFill>
              <a:ln w="12700" cap="rnd" cmpd="sng">
                <a:solidFill>
                  <a:srgbClr val="000000"/>
                </a:solidFill>
                <a:prstDash val="solid"/>
                <a:round/>
                <a:headEnd/>
                <a:tailEnd/>
              </a:ln>
              <a:effectLst/>
            </p:spPr>
            <p:txBody>
              <a:bodyPr/>
              <a:lstStyle/>
              <a:p>
                <a:endParaRPr lang="en-US"/>
              </a:p>
            </p:txBody>
          </p:sp>
          <p:sp>
            <p:nvSpPr>
              <p:cNvPr id="42090" name="Freeform 106"/>
              <p:cNvSpPr>
                <a:spLocks/>
              </p:cNvSpPr>
              <p:nvPr/>
            </p:nvSpPr>
            <p:spPr bwMode="auto">
              <a:xfrm>
                <a:off x="596" y="343"/>
                <a:ext cx="42" cy="42"/>
              </a:xfrm>
              <a:custGeom>
                <a:avLst/>
                <a:gdLst/>
                <a:ahLst/>
                <a:cxnLst>
                  <a:cxn ang="0">
                    <a:pos x="41" y="20"/>
                  </a:cxn>
                  <a:cxn ang="0">
                    <a:pos x="39" y="13"/>
                  </a:cxn>
                  <a:cxn ang="0">
                    <a:pos x="36" y="5"/>
                  </a:cxn>
                  <a:cxn ang="0">
                    <a:pos x="28" y="1"/>
                  </a:cxn>
                  <a:cxn ang="0">
                    <a:pos x="21" y="0"/>
                  </a:cxn>
                  <a:cxn ang="0">
                    <a:pos x="12" y="1"/>
                  </a:cxn>
                  <a:cxn ang="0">
                    <a:pos x="6" y="5"/>
                  </a:cxn>
                  <a:cxn ang="0">
                    <a:pos x="1" y="13"/>
                  </a:cxn>
                  <a:cxn ang="0">
                    <a:pos x="0" y="20"/>
                  </a:cxn>
                  <a:cxn ang="0">
                    <a:pos x="1" y="28"/>
                  </a:cxn>
                  <a:cxn ang="0">
                    <a:pos x="6" y="35"/>
                  </a:cxn>
                  <a:cxn ang="0">
                    <a:pos x="12" y="39"/>
                  </a:cxn>
                  <a:cxn ang="0">
                    <a:pos x="21" y="41"/>
                  </a:cxn>
                  <a:cxn ang="0">
                    <a:pos x="28" y="39"/>
                  </a:cxn>
                  <a:cxn ang="0">
                    <a:pos x="36" y="35"/>
                  </a:cxn>
                  <a:cxn ang="0">
                    <a:pos x="39" y="28"/>
                  </a:cxn>
                  <a:cxn ang="0">
                    <a:pos x="41" y="20"/>
                  </a:cxn>
                </a:cxnLst>
                <a:rect l="0" t="0" r="r" b="b"/>
                <a:pathLst>
                  <a:path w="42" h="42">
                    <a:moveTo>
                      <a:pt x="41" y="20"/>
                    </a:moveTo>
                    <a:lnTo>
                      <a:pt x="39" y="13"/>
                    </a:lnTo>
                    <a:lnTo>
                      <a:pt x="36" y="5"/>
                    </a:lnTo>
                    <a:lnTo>
                      <a:pt x="28" y="1"/>
                    </a:lnTo>
                    <a:lnTo>
                      <a:pt x="21" y="0"/>
                    </a:lnTo>
                    <a:lnTo>
                      <a:pt x="12" y="1"/>
                    </a:lnTo>
                    <a:lnTo>
                      <a:pt x="6" y="5"/>
                    </a:lnTo>
                    <a:lnTo>
                      <a:pt x="1" y="13"/>
                    </a:lnTo>
                    <a:lnTo>
                      <a:pt x="0" y="20"/>
                    </a:lnTo>
                    <a:lnTo>
                      <a:pt x="1" y="28"/>
                    </a:lnTo>
                    <a:lnTo>
                      <a:pt x="6" y="35"/>
                    </a:lnTo>
                    <a:lnTo>
                      <a:pt x="12" y="39"/>
                    </a:lnTo>
                    <a:lnTo>
                      <a:pt x="21" y="41"/>
                    </a:lnTo>
                    <a:lnTo>
                      <a:pt x="28" y="39"/>
                    </a:lnTo>
                    <a:lnTo>
                      <a:pt x="36" y="35"/>
                    </a:lnTo>
                    <a:lnTo>
                      <a:pt x="39" y="28"/>
                    </a:lnTo>
                    <a:lnTo>
                      <a:pt x="41" y="20"/>
                    </a:lnTo>
                  </a:path>
                </a:pathLst>
              </a:custGeom>
              <a:solidFill>
                <a:srgbClr val="CFAF80"/>
              </a:solidFill>
              <a:ln w="9525" cap="rnd">
                <a:noFill/>
                <a:round/>
                <a:headEnd/>
                <a:tailEnd/>
              </a:ln>
              <a:effectLst/>
            </p:spPr>
            <p:txBody>
              <a:bodyPr/>
              <a:lstStyle/>
              <a:p>
                <a:endParaRPr lang="en-US"/>
              </a:p>
            </p:txBody>
          </p:sp>
          <p:sp>
            <p:nvSpPr>
              <p:cNvPr id="42091" name="Rectangle 107"/>
              <p:cNvSpPr>
                <a:spLocks noChangeArrowheads="1"/>
              </p:cNvSpPr>
              <p:nvPr/>
            </p:nvSpPr>
            <p:spPr bwMode="auto">
              <a:xfrm>
                <a:off x="597" y="343"/>
                <a:ext cx="12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U.S.</a:t>
                </a:r>
              </a:p>
            </p:txBody>
          </p:sp>
          <p:sp>
            <p:nvSpPr>
              <p:cNvPr id="42092" name="Freeform 108"/>
              <p:cNvSpPr>
                <a:spLocks/>
              </p:cNvSpPr>
              <p:nvPr/>
            </p:nvSpPr>
            <p:spPr bwMode="auto">
              <a:xfrm>
                <a:off x="317" y="301"/>
                <a:ext cx="17" cy="17"/>
              </a:xfrm>
              <a:custGeom>
                <a:avLst/>
                <a:gdLst/>
                <a:ahLst/>
                <a:cxnLst>
                  <a:cxn ang="0">
                    <a:pos x="0" y="16"/>
                  </a:cxn>
                  <a:cxn ang="0">
                    <a:pos x="8" y="2"/>
                  </a:cxn>
                  <a:cxn ang="0">
                    <a:pos x="16" y="0"/>
                  </a:cxn>
                </a:cxnLst>
                <a:rect l="0" t="0" r="r" b="b"/>
                <a:pathLst>
                  <a:path w="17" h="17">
                    <a:moveTo>
                      <a:pt x="0" y="16"/>
                    </a:moveTo>
                    <a:lnTo>
                      <a:pt x="8" y="2"/>
                    </a:lnTo>
                    <a:lnTo>
                      <a:pt x="1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93" name="Freeform 109"/>
              <p:cNvSpPr>
                <a:spLocks/>
              </p:cNvSpPr>
              <p:nvPr/>
            </p:nvSpPr>
            <p:spPr bwMode="auto">
              <a:xfrm>
                <a:off x="372" y="403"/>
                <a:ext cx="17" cy="27"/>
              </a:xfrm>
              <a:custGeom>
                <a:avLst/>
                <a:gdLst/>
                <a:ahLst/>
                <a:cxnLst>
                  <a:cxn ang="0">
                    <a:pos x="0" y="18"/>
                  </a:cxn>
                  <a:cxn ang="0">
                    <a:pos x="13" y="0"/>
                  </a:cxn>
                  <a:cxn ang="0">
                    <a:pos x="12" y="6"/>
                  </a:cxn>
                  <a:cxn ang="0">
                    <a:pos x="16" y="13"/>
                  </a:cxn>
                  <a:cxn ang="0">
                    <a:pos x="10" y="26"/>
                  </a:cxn>
                </a:cxnLst>
                <a:rect l="0" t="0" r="r" b="b"/>
                <a:pathLst>
                  <a:path w="17" h="27">
                    <a:moveTo>
                      <a:pt x="0" y="18"/>
                    </a:moveTo>
                    <a:lnTo>
                      <a:pt x="13" y="0"/>
                    </a:lnTo>
                    <a:lnTo>
                      <a:pt x="12" y="6"/>
                    </a:lnTo>
                    <a:lnTo>
                      <a:pt x="16" y="13"/>
                    </a:lnTo>
                    <a:lnTo>
                      <a:pt x="1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94" name="Line 110"/>
              <p:cNvSpPr>
                <a:spLocks noChangeShapeType="1"/>
              </p:cNvSpPr>
              <p:nvPr/>
            </p:nvSpPr>
            <p:spPr bwMode="auto">
              <a:xfrm flipV="1">
                <a:off x="609" y="555"/>
                <a:ext cx="7" cy="3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95" name="Line 111"/>
              <p:cNvSpPr>
                <a:spLocks noChangeShapeType="1"/>
              </p:cNvSpPr>
              <p:nvPr/>
            </p:nvSpPr>
            <p:spPr bwMode="auto">
              <a:xfrm>
                <a:off x="626" y="542"/>
                <a:ext cx="2" cy="12"/>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96" name="Line 112"/>
              <p:cNvSpPr>
                <a:spLocks noChangeShapeType="1"/>
              </p:cNvSpPr>
              <p:nvPr/>
            </p:nvSpPr>
            <p:spPr bwMode="auto">
              <a:xfrm flipV="1">
                <a:off x="384" y="588"/>
                <a:ext cx="0" cy="16"/>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97" name="Freeform 113"/>
              <p:cNvSpPr>
                <a:spLocks/>
              </p:cNvSpPr>
              <p:nvPr/>
            </p:nvSpPr>
            <p:spPr bwMode="auto">
              <a:xfrm>
                <a:off x="639" y="273"/>
                <a:ext cx="17" cy="33"/>
              </a:xfrm>
              <a:custGeom>
                <a:avLst/>
                <a:gdLst/>
                <a:ahLst/>
                <a:cxnLst>
                  <a:cxn ang="0">
                    <a:pos x="12" y="0"/>
                  </a:cxn>
                  <a:cxn ang="0">
                    <a:pos x="16" y="5"/>
                  </a:cxn>
                  <a:cxn ang="0">
                    <a:pos x="16" y="16"/>
                  </a:cxn>
                  <a:cxn ang="0">
                    <a:pos x="8" y="26"/>
                  </a:cxn>
                  <a:cxn ang="0">
                    <a:pos x="0" y="32"/>
                  </a:cxn>
                </a:cxnLst>
                <a:rect l="0" t="0" r="r" b="b"/>
                <a:pathLst>
                  <a:path w="17" h="33">
                    <a:moveTo>
                      <a:pt x="12" y="0"/>
                    </a:moveTo>
                    <a:lnTo>
                      <a:pt x="16" y="5"/>
                    </a:lnTo>
                    <a:lnTo>
                      <a:pt x="16" y="16"/>
                    </a:lnTo>
                    <a:lnTo>
                      <a:pt x="8" y="26"/>
                    </a:lnTo>
                    <a:lnTo>
                      <a:pt x="0" y="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098" name="Line 114"/>
              <p:cNvSpPr>
                <a:spLocks noChangeShapeType="1"/>
              </p:cNvSpPr>
              <p:nvPr/>
            </p:nvSpPr>
            <p:spPr bwMode="auto">
              <a:xfrm>
                <a:off x="687" y="391"/>
                <a:ext cx="5"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099" name="Line 115"/>
              <p:cNvSpPr>
                <a:spLocks noChangeShapeType="1"/>
              </p:cNvSpPr>
              <p:nvPr/>
            </p:nvSpPr>
            <p:spPr bwMode="auto">
              <a:xfrm>
                <a:off x="591" y="399"/>
                <a:ext cx="6"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100" name="Freeform 116"/>
              <p:cNvSpPr>
                <a:spLocks/>
              </p:cNvSpPr>
              <p:nvPr/>
            </p:nvSpPr>
            <p:spPr bwMode="auto">
              <a:xfrm>
                <a:off x="546" y="303"/>
                <a:ext cx="50" cy="102"/>
              </a:xfrm>
              <a:custGeom>
                <a:avLst/>
                <a:gdLst/>
                <a:ahLst/>
                <a:cxnLst>
                  <a:cxn ang="0">
                    <a:pos x="44" y="0"/>
                  </a:cxn>
                  <a:cxn ang="0">
                    <a:pos x="40" y="11"/>
                  </a:cxn>
                  <a:cxn ang="0">
                    <a:pos x="21" y="31"/>
                  </a:cxn>
                  <a:cxn ang="0">
                    <a:pos x="11" y="47"/>
                  </a:cxn>
                  <a:cxn ang="0">
                    <a:pos x="8" y="56"/>
                  </a:cxn>
                  <a:cxn ang="0">
                    <a:pos x="4" y="76"/>
                  </a:cxn>
                  <a:cxn ang="0">
                    <a:pos x="0" y="97"/>
                  </a:cxn>
                  <a:cxn ang="0">
                    <a:pos x="5" y="101"/>
                  </a:cxn>
                  <a:cxn ang="0">
                    <a:pos x="13" y="53"/>
                  </a:cxn>
                  <a:cxn ang="0">
                    <a:pos x="16" y="48"/>
                  </a:cxn>
                  <a:cxn ang="0">
                    <a:pos x="25" y="37"/>
                  </a:cxn>
                  <a:cxn ang="0">
                    <a:pos x="38" y="22"/>
                  </a:cxn>
                  <a:cxn ang="0">
                    <a:pos x="44" y="16"/>
                  </a:cxn>
                  <a:cxn ang="0">
                    <a:pos x="46" y="11"/>
                  </a:cxn>
                  <a:cxn ang="0">
                    <a:pos x="49" y="0"/>
                  </a:cxn>
                  <a:cxn ang="0">
                    <a:pos x="44" y="0"/>
                  </a:cxn>
                </a:cxnLst>
                <a:rect l="0" t="0" r="r" b="b"/>
                <a:pathLst>
                  <a:path w="50" h="102">
                    <a:moveTo>
                      <a:pt x="44" y="0"/>
                    </a:moveTo>
                    <a:lnTo>
                      <a:pt x="40" y="11"/>
                    </a:lnTo>
                    <a:lnTo>
                      <a:pt x="21" y="31"/>
                    </a:lnTo>
                    <a:lnTo>
                      <a:pt x="11" y="47"/>
                    </a:lnTo>
                    <a:lnTo>
                      <a:pt x="8" y="56"/>
                    </a:lnTo>
                    <a:lnTo>
                      <a:pt x="4" y="76"/>
                    </a:lnTo>
                    <a:lnTo>
                      <a:pt x="0" y="97"/>
                    </a:lnTo>
                    <a:lnTo>
                      <a:pt x="5" y="101"/>
                    </a:lnTo>
                    <a:lnTo>
                      <a:pt x="13" y="53"/>
                    </a:lnTo>
                    <a:lnTo>
                      <a:pt x="16" y="48"/>
                    </a:lnTo>
                    <a:lnTo>
                      <a:pt x="25" y="37"/>
                    </a:lnTo>
                    <a:lnTo>
                      <a:pt x="38" y="22"/>
                    </a:lnTo>
                    <a:lnTo>
                      <a:pt x="44" y="16"/>
                    </a:lnTo>
                    <a:lnTo>
                      <a:pt x="46" y="11"/>
                    </a:lnTo>
                    <a:lnTo>
                      <a:pt x="49" y="0"/>
                    </a:lnTo>
                    <a:lnTo>
                      <a:pt x="44"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101" name="Freeform 117"/>
              <p:cNvSpPr>
                <a:spLocks/>
              </p:cNvSpPr>
              <p:nvPr/>
            </p:nvSpPr>
            <p:spPr bwMode="auto">
              <a:xfrm>
                <a:off x="520" y="485"/>
                <a:ext cx="17" cy="19"/>
              </a:xfrm>
              <a:custGeom>
                <a:avLst/>
                <a:gdLst/>
                <a:ahLst/>
                <a:cxnLst>
                  <a:cxn ang="0">
                    <a:pos x="0" y="0"/>
                  </a:cxn>
                  <a:cxn ang="0">
                    <a:pos x="8" y="7"/>
                  </a:cxn>
                  <a:cxn ang="0">
                    <a:pos x="16" y="18"/>
                  </a:cxn>
                </a:cxnLst>
                <a:rect l="0" t="0" r="r" b="b"/>
                <a:pathLst>
                  <a:path w="17" h="19">
                    <a:moveTo>
                      <a:pt x="0" y="0"/>
                    </a:moveTo>
                    <a:lnTo>
                      <a:pt x="8" y="7"/>
                    </a:lnTo>
                    <a:lnTo>
                      <a:pt x="1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102" name="Freeform 118"/>
              <p:cNvSpPr>
                <a:spLocks/>
              </p:cNvSpPr>
              <p:nvPr/>
            </p:nvSpPr>
            <p:spPr bwMode="auto">
              <a:xfrm>
                <a:off x="529" y="499"/>
                <a:ext cx="28" cy="17"/>
              </a:xfrm>
              <a:custGeom>
                <a:avLst/>
                <a:gdLst/>
                <a:ahLst/>
                <a:cxnLst>
                  <a:cxn ang="0">
                    <a:pos x="0" y="0"/>
                  </a:cxn>
                  <a:cxn ang="0">
                    <a:pos x="20" y="13"/>
                  </a:cxn>
                  <a:cxn ang="0">
                    <a:pos x="27" y="16"/>
                  </a:cxn>
                </a:cxnLst>
                <a:rect l="0" t="0" r="r" b="b"/>
                <a:pathLst>
                  <a:path w="28" h="17">
                    <a:moveTo>
                      <a:pt x="0" y="0"/>
                    </a:moveTo>
                    <a:lnTo>
                      <a:pt x="20" y="13"/>
                    </a:lnTo>
                    <a:lnTo>
                      <a:pt x="27"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103" name="Freeform 119"/>
              <p:cNvSpPr>
                <a:spLocks/>
              </p:cNvSpPr>
              <p:nvPr/>
            </p:nvSpPr>
            <p:spPr bwMode="auto">
              <a:xfrm>
                <a:off x="580" y="115"/>
                <a:ext cx="21" cy="17"/>
              </a:xfrm>
              <a:custGeom>
                <a:avLst/>
                <a:gdLst/>
                <a:ahLst/>
                <a:cxnLst>
                  <a:cxn ang="0">
                    <a:pos x="0" y="0"/>
                  </a:cxn>
                  <a:cxn ang="0">
                    <a:pos x="13" y="2"/>
                  </a:cxn>
                  <a:cxn ang="0">
                    <a:pos x="20" y="16"/>
                  </a:cxn>
                </a:cxnLst>
                <a:rect l="0" t="0" r="r" b="b"/>
                <a:pathLst>
                  <a:path w="21" h="17">
                    <a:moveTo>
                      <a:pt x="0" y="0"/>
                    </a:moveTo>
                    <a:lnTo>
                      <a:pt x="13" y="2"/>
                    </a:lnTo>
                    <a:lnTo>
                      <a:pt x="20"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104" name="Freeform 120"/>
              <p:cNvSpPr>
                <a:spLocks/>
              </p:cNvSpPr>
              <p:nvPr/>
            </p:nvSpPr>
            <p:spPr bwMode="auto">
              <a:xfrm>
                <a:off x="747" y="423"/>
                <a:ext cx="59" cy="90"/>
              </a:xfrm>
              <a:custGeom>
                <a:avLst/>
                <a:gdLst/>
                <a:ahLst/>
                <a:cxnLst>
                  <a:cxn ang="0">
                    <a:pos x="0" y="89"/>
                  </a:cxn>
                  <a:cxn ang="0">
                    <a:pos x="3" y="75"/>
                  </a:cxn>
                  <a:cxn ang="0">
                    <a:pos x="7" y="66"/>
                  </a:cxn>
                  <a:cxn ang="0">
                    <a:pos x="38" y="32"/>
                  </a:cxn>
                  <a:cxn ang="0">
                    <a:pos x="49" y="17"/>
                  </a:cxn>
                  <a:cxn ang="0">
                    <a:pos x="58" y="0"/>
                  </a:cxn>
                </a:cxnLst>
                <a:rect l="0" t="0" r="r" b="b"/>
                <a:pathLst>
                  <a:path w="59" h="90">
                    <a:moveTo>
                      <a:pt x="0" y="89"/>
                    </a:moveTo>
                    <a:lnTo>
                      <a:pt x="3" y="75"/>
                    </a:lnTo>
                    <a:lnTo>
                      <a:pt x="7" y="66"/>
                    </a:lnTo>
                    <a:lnTo>
                      <a:pt x="38" y="32"/>
                    </a:lnTo>
                    <a:lnTo>
                      <a:pt x="49" y="17"/>
                    </a:lnTo>
                    <a:lnTo>
                      <a:pt x="5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105" name="Freeform 121"/>
              <p:cNvSpPr>
                <a:spLocks/>
              </p:cNvSpPr>
              <p:nvPr/>
            </p:nvSpPr>
            <p:spPr bwMode="auto">
              <a:xfrm>
                <a:off x="554" y="505"/>
                <a:ext cx="17" cy="17"/>
              </a:xfrm>
              <a:custGeom>
                <a:avLst/>
                <a:gdLst/>
                <a:ahLst/>
                <a:cxnLst>
                  <a:cxn ang="0">
                    <a:pos x="16" y="8"/>
                  </a:cxn>
                  <a:cxn ang="0">
                    <a:pos x="12" y="1"/>
                  </a:cxn>
                  <a:cxn ang="0">
                    <a:pos x="8" y="0"/>
                  </a:cxn>
                  <a:cxn ang="0">
                    <a:pos x="1" y="1"/>
                  </a:cxn>
                  <a:cxn ang="0">
                    <a:pos x="0" y="8"/>
                  </a:cxn>
                  <a:cxn ang="0">
                    <a:pos x="1" y="12"/>
                  </a:cxn>
                  <a:cxn ang="0">
                    <a:pos x="8" y="16"/>
                  </a:cxn>
                  <a:cxn ang="0">
                    <a:pos x="12" y="12"/>
                  </a:cxn>
                  <a:cxn ang="0">
                    <a:pos x="16" y="8"/>
                  </a:cxn>
                </a:cxnLst>
                <a:rect l="0" t="0" r="r" b="b"/>
                <a:pathLst>
                  <a:path w="17" h="17">
                    <a:moveTo>
                      <a:pt x="16" y="8"/>
                    </a:moveTo>
                    <a:lnTo>
                      <a:pt x="12" y="1"/>
                    </a:lnTo>
                    <a:lnTo>
                      <a:pt x="8" y="0"/>
                    </a:lnTo>
                    <a:lnTo>
                      <a:pt x="1" y="1"/>
                    </a:lnTo>
                    <a:lnTo>
                      <a:pt x="0" y="8"/>
                    </a:lnTo>
                    <a:lnTo>
                      <a:pt x="1" y="12"/>
                    </a:lnTo>
                    <a:lnTo>
                      <a:pt x="8" y="16"/>
                    </a:lnTo>
                    <a:lnTo>
                      <a:pt x="12" y="12"/>
                    </a:lnTo>
                    <a:lnTo>
                      <a:pt x="16" y="8"/>
                    </a:lnTo>
                  </a:path>
                </a:pathLst>
              </a:custGeom>
              <a:solidFill>
                <a:srgbClr val="000054"/>
              </a:solidFill>
              <a:ln w="9525" cap="rnd">
                <a:noFill/>
                <a:round/>
                <a:headEnd/>
                <a:tailEnd/>
              </a:ln>
              <a:effectLst/>
            </p:spPr>
            <p:txBody>
              <a:bodyPr/>
              <a:lstStyle/>
              <a:p>
                <a:endParaRPr lang="en-US"/>
              </a:p>
            </p:txBody>
          </p:sp>
          <p:sp>
            <p:nvSpPr>
              <p:cNvPr id="42106" name="Freeform 122"/>
              <p:cNvSpPr>
                <a:spLocks/>
              </p:cNvSpPr>
              <p:nvPr/>
            </p:nvSpPr>
            <p:spPr bwMode="auto">
              <a:xfrm>
                <a:off x="499" y="136"/>
                <a:ext cx="17" cy="21"/>
              </a:xfrm>
              <a:custGeom>
                <a:avLst/>
                <a:gdLst/>
                <a:ahLst/>
                <a:cxnLst>
                  <a:cxn ang="0">
                    <a:pos x="0" y="0"/>
                  </a:cxn>
                  <a:cxn ang="0">
                    <a:pos x="0" y="11"/>
                  </a:cxn>
                  <a:cxn ang="0">
                    <a:pos x="16" y="20"/>
                  </a:cxn>
                </a:cxnLst>
                <a:rect l="0" t="0" r="r" b="b"/>
                <a:pathLst>
                  <a:path w="17" h="21">
                    <a:moveTo>
                      <a:pt x="0" y="0"/>
                    </a:moveTo>
                    <a:lnTo>
                      <a:pt x="0" y="11"/>
                    </a:lnTo>
                    <a:lnTo>
                      <a:pt x="16"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2107" name="Line 123"/>
              <p:cNvSpPr>
                <a:spLocks noChangeShapeType="1"/>
              </p:cNvSpPr>
              <p:nvPr/>
            </p:nvSpPr>
            <p:spPr bwMode="auto">
              <a:xfrm>
                <a:off x="512" y="145"/>
                <a:ext cx="0" cy="3"/>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42108" name="Freeform 124"/>
              <p:cNvSpPr>
                <a:spLocks/>
              </p:cNvSpPr>
              <p:nvPr/>
            </p:nvSpPr>
            <p:spPr bwMode="auto">
              <a:xfrm>
                <a:off x="314" y="268"/>
                <a:ext cx="17" cy="17"/>
              </a:xfrm>
              <a:custGeom>
                <a:avLst/>
                <a:gdLst/>
                <a:ahLst/>
                <a:cxnLst>
                  <a:cxn ang="0">
                    <a:pos x="0" y="13"/>
                  </a:cxn>
                  <a:cxn ang="0">
                    <a:pos x="8" y="6"/>
                  </a:cxn>
                  <a:cxn ang="0">
                    <a:pos x="16" y="0"/>
                  </a:cxn>
                  <a:cxn ang="0">
                    <a:pos x="12" y="10"/>
                  </a:cxn>
                  <a:cxn ang="0">
                    <a:pos x="0" y="16"/>
                  </a:cxn>
                  <a:cxn ang="0">
                    <a:pos x="0" y="13"/>
                  </a:cxn>
                </a:cxnLst>
                <a:rect l="0" t="0" r="r" b="b"/>
                <a:pathLst>
                  <a:path w="17" h="17">
                    <a:moveTo>
                      <a:pt x="0" y="13"/>
                    </a:moveTo>
                    <a:lnTo>
                      <a:pt x="8" y="6"/>
                    </a:lnTo>
                    <a:lnTo>
                      <a:pt x="16" y="0"/>
                    </a:lnTo>
                    <a:lnTo>
                      <a:pt x="12" y="10"/>
                    </a:lnTo>
                    <a:lnTo>
                      <a:pt x="0" y="16"/>
                    </a:lnTo>
                    <a:lnTo>
                      <a:pt x="0" y="1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42109" name="Freeform 125"/>
              <p:cNvSpPr>
                <a:spLocks/>
              </p:cNvSpPr>
              <p:nvPr/>
            </p:nvSpPr>
            <p:spPr bwMode="auto">
              <a:xfrm>
                <a:off x="604" y="139"/>
                <a:ext cx="17" cy="17"/>
              </a:xfrm>
              <a:custGeom>
                <a:avLst/>
                <a:gdLst/>
                <a:ahLst/>
                <a:cxnLst>
                  <a:cxn ang="0">
                    <a:pos x="8" y="0"/>
                  </a:cxn>
                  <a:cxn ang="0">
                    <a:pos x="12" y="1"/>
                  </a:cxn>
                  <a:cxn ang="0">
                    <a:pos x="10" y="10"/>
                  </a:cxn>
                  <a:cxn ang="0">
                    <a:pos x="7" y="14"/>
                  </a:cxn>
                  <a:cxn ang="0">
                    <a:pos x="0" y="16"/>
                  </a:cxn>
                  <a:cxn ang="0">
                    <a:pos x="10" y="16"/>
                  </a:cxn>
                  <a:cxn ang="0">
                    <a:pos x="14" y="10"/>
                  </a:cxn>
                  <a:cxn ang="0">
                    <a:pos x="16" y="1"/>
                  </a:cxn>
                  <a:cxn ang="0">
                    <a:pos x="12" y="0"/>
                  </a:cxn>
                  <a:cxn ang="0">
                    <a:pos x="8" y="0"/>
                  </a:cxn>
                </a:cxnLst>
                <a:rect l="0" t="0" r="r" b="b"/>
                <a:pathLst>
                  <a:path w="17" h="17">
                    <a:moveTo>
                      <a:pt x="8" y="0"/>
                    </a:moveTo>
                    <a:lnTo>
                      <a:pt x="12" y="1"/>
                    </a:lnTo>
                    <a:lnTo>
                      <a:pt x="10" y="10"/>
                    </a:lnTo>
                    <a:lnTo>
                      <a:pt x="7" y="14"/>
                    </a:lnTo>
                    <a:lnTo>
                      <a:pt x="0" y="16"/>
                    </a:lnTo>
                    <a:lnTo>
                      <a:pt x="10" y="16"/>
                    </a:lnTo>
                    <a:lnTo>
                      <a:pt x="14" y="10"/>
                    </a:lnTo>
                    <a:lnTo>
                      <a:pt x="16" y="1"/>
                    </a:lnTo>
                    <a:lnTo>
                      <a:pt x="12" y="0"/>
                    </a:lnTo>
                    <a:lnTo>
                      <a:pt x="8" y="0"/>
                    </a:lnTo>
                  </a:path>
                </a:pathLst>
              </a:custGeom>
              <a:solidFill>
                <a:srgbClr val="FFFF00"/>
              </a:solidFill>
              <a:ln w="12700" cap="rnd" cmpd="sng">
                <a:solidFill>
                  <a:srgbClr val="000000"/>
                </a:solidFill>
                <a:prstDash val="solid"/>
                <a:round/>
                <a:headEnd/>
                <a:tailEnd/>
              </a:ln>
              <a:effectLst/>
            </p:spPr>
            <p:txBody>
              <a:bodyPr/>
              <a:lstStyle/>
              <a:p>
                <a:endParaRPr lang="en-US"/>
              </a:p>
            </p:txBody>
          </p:sp>
          <p:sp>
            <p:nvSpPr>
              <p:cNvPr id="42110" name="Rectangle 126"/>
              <p:cNvSpPr>
                <a:spLocks noChangeArrowheads="1"/>
              </p:cNvSpPr>
              <p:nvPr/>
            </p:nvSpPr>
            <p:spPr bwMode="auto">
              <a:xfrm>
                <a:off x="187" y="639"/>
                <a:ext cx="224"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Paul A. Rossi</a:t>
                </a:r>
              </a:p>
            </p:txBody>
          </p:sp>
          <p:sp>
            <p:nvSpPr>
              <p:cNvPr id="42111" name="Freeform 127"/>
              <p:cNvSpPr>
                <a:spLocks/>
              </p:cNvSpPr>
              <p:nvPr/>
            </p:nvSpPr>
            <p:spPr bwMode="auto">
              <a:xfrm>
                <a:off x="186" y="648"/>
                <a:ext cx="18" cy="17"/>
              </a:xfrm>
              <a:custGeom>
                <a:avLst/>
                <a:gdLst/>
                <a:ahLst/>
                <a:cxnLst>
                  <a:cxn ang="0">
                    <a:pos x="17" y="8"/>
                  </a:cxn>
                  <a:cxn ang="0">
                    <a:pos x="17" y="7"/>
                  </a:cxn>
                  <a:cxn ang="0">
                    <a:pos x="17" y="6"/>
                  </a:cxn>
                  <a:cxn ang="0">
                    <a:pos x="17" y="5"/>
                  </a:cxn>
                  <a:cxn ang="0">
                    <a:pos x="17" y="4"/>
                  </a:cxn>
                  <a:cxn ang="0">
                    <a:pos x="16" y="4"/>
                  </a:cxn>
                  <a:cxn ang="0">
                    <a:pos x="15" y="3"/>
                  </a:cxn>
                  <a:cxn ang="0">
                    <a:pos x="14" y="3"/>
                  </a:cxn>
                  <a:cxn ang="0">
                    <a:pos x="14" y="2"/>
                  </a:cxn>
                  <a:cxn ang="0">
                    <a:pos x="13" y="2"/>
                  </a:cxn>
                  <a:cxn ang="0">
                    <a:pos x="13" y="1"/>
                  </a:cxn>
                  <a:cxn ang="0">
                    <a:pos x="12" y="0"/>
                  </a:cxn>
                  <a:cxn ang="0">
                    <a:pos x="11" y="0"/>
                  </a:cxn>
                  <a:cxn ang="0">
                    <a:pos x="10" y="0"/>
                  </a:cxn>
                  <a:cxn ang="0">
                    <a:pos x="9" y="0"/>
                  </a:cxn>
                  <a:cxn ang="0">
                    <a:pos x="8" y="0"/>
                  </a:cxn>
                  <a:cxn ang="0">
                    <a:pos x="6" y="0"/>
                  </a:cxn>
                  <a:cxn ang="0">
                    <a:pos x="5" y="0"/>
                  </a:cxn>
                  <a:cxn ang="0">
                    <a:pos x="4" y="1"/>
                  </a:cxn>
                  <a:cxn ang="0">
                    <a:pos x="3" y="1"/>
                  </a:cxn>
                  <a:cxn ang="0">
                    <a:pos x="3" y="2"/>
                  </a:cxn>
                  <a:cxn ang="0">
                    <a:pos x="2" y="3"/>
                  </a:cxn>
                  <a:cxn ang="0">
                    <a:pos x="1" y="3"/>
                  </a:cxn>
                  <a:cxn ang="0">
                    <a:pos x="1" y="4"/>
                  </a:cxn>
                  <a:cxn ang="0">
                    <a:pos x="0" y="4"/>
                  </a:cxn>
                  <a:cxn ang="0">
                    <a:pos x="0" y="5"/>
                  </a:cxn>
                  <a:cxn ang="0">
                    <a:pos x="0" y="6"/>
                  </a:cxn>
                  <a:cxn ang="0">
                    <a:pos x="0" y="7"/>
                  </a:cxn>
                  <a:cxn ang="0">
                    <a:pos x="0" y="8"/>
                  </a:cxn>
                  <a:cxn ang="0">
                    <a:pos x="0" y="9"/>
                  </a:cxn>
                  <a:cxn ang="0">
                    <a:pos x="0" y="10"/>
                  </a:cxn>
                  <a:cxn ang="0">
                    <a:pos x="1" y="11"/>
                  </a:cxn>
                  <a:cxn ang="0">
                    <a:pos x="1" y="12"/>
                  </a:cxn>
                  <a:cxn ang="0">
                    <a:pos x="2" y="12"/>
                  </a:cxn>
                  <a:cxn ang="0">
                    <a:pos x="3" y="13"/>
                  </a:cxn>
                  <a:cxn ang="0">
                    <a:pos x="4" y="13"/>
                  </a:cxn>
                  <a:cxn ang="0">
                    <a:pos x="5" y="14"/>
                  </a:cxn>
                  <a:cxn ang="0">
                    <a:pos x="5" y="16"/>
                  </a:cxn>
                  <a:cxn ang="0">
                    <a:pos x="6" y="16"/>
                  </a:cxn>
                  <a:cxn ang="0">
                    <a:pos x="8" y="16"/>
                  </a:cxn>
                  <a:cxn ang="0">
                    <a:pos x="9" y="16"/>
                  </a:cxn>
                  <a:cxn ang="0">
                    <a:pos x="10" y="16"/>
                  </a:cxn>
                  <a:cxn ang="0">
                    <a:pos x="11" y="16"/>
                  </a:cxn>
                  <a:cxn ang="0">
                    <a:pos x="12" y="16"/>
                  </a:cxn>
                  <a:cxn ang="0">
                    <a:pos x="12" y="14"/>
                  </a:cxn>
                  <a:cxn ang="0">
                    <a:pos x="13" y="13"/>
                  </a:cxn>
                  <a:cxn ang="0">
                    <a:pos x="14" y="13"/>
                  </a:cxn>
                  <a:cxn ang="0">
                    <a:pos x="14" y="12"/>
                  </a:cxn>
                  <a:cxn ang="0">
                    <a:pos x="15" y="12"/>
                  </a:cxn>
                  <a:cxn ang="0">
                    <a:pos x="16" y="12"/>
                  </a:cxn>
                  <a:cxn ang="0">
                    <a:pos x="16" y="11"/>
                  </a:cxn>
                  <a:cxn ang="0">
                    <a:pos x="17" y="10"/>
                  </a:cxn>
                  <a:cxn ang="0">
                    <a:pos x="17" y="9"/>
                  </a:cxn>
                  <a:cxn ang="0">
                    <a:pos x="17" y="8"/>
                  </a:cxn>
                </a:cxnLst>
                <a:rect l="0" t="0" r="r" b="b"/>
                <a:pathLst>
                  <a:path w="18" h="17">
                    <a:moveTo>
                      <a:pt x="17" y="8"/>
                    </a:moveTo>
                    <a:lnTo>
                      <a:pt x="17" y="7"/>
                    </a:lnTo>
                    <a:lnTo>
                      <a:pt x="17" y="6"/>
                    </a:lnTo>
                    <a:lnTo>
                      <a:pt x="17" y="5"/>
                    </a:lnTo>
                    <a:lnTo>
                      <a:pt x="17" y="4"/>
                    </a:lnTo>
                    <a:lnTo>
                      <a:pt x="16" y="4"/>
                    </a:lnTo>
                    <a:lnTo>
                      <a:pt x="15" y="3"/>
                    </a:lnTo>
                    <a:lnTo>
                      <a:pt x="14" y="3"/>
                    </a:lnTo>
                    <a:lnTo>
                      <a:pt x="14" y="2"/>
                    </a:lnTo>
                    <a:lnTo>
                      <a:pt x="13" y="2"/>
                    </a:lnTo>
                    <a:lnTo>
                      <a:pt x="13" y="1"/>
                    </a:lnTo>
                    <a:lnTo>
                      <a:pt x="12" y="0"/>
                    </a:lnTo>
                    <a:lnTo>
                      <a:pt x="11" y="0"/>
                    </a:lnTo>
                    <a:lnTo>
                      <a:pt x="10" y="0"/>
                    </a:lnTo>
                    <a:lnTo>
                      <a:pt x="9" y="0"/>
                    </a:lnTo>
                    <a:lnTo>
                      <a:pt x="8" y="0"/>
                    </a:lnTo>
                    <a:lnTo>
                      <a:pt x="6" y="0"/>
                    </a:lnTo>
                    <a:lnTo>
                      <a:pt x="5" y="0"/>
                    </a:lnTo>
                    <a:lnTo>
                      <a:pt x="4" y="1"/>
                    </a:lnTo>
                    <a:lnTo>
                      <a:pt x="3" y="1"/>
                    </a:lnTo>
                    <a:lnTo>
                      <a:pt x="3" y="2"/>
                    </a:lnTo>
                    <a:lnTo>
                      <a:pt x="2" y="3"/>
                    </a:lnTo>
                    <a:lnTo>
                      <a:pt x="1" y="3"/>
                    </a:lnTo>
                    <a:lnTo>
                      <a:pt x="1" y="4"/>
                    </a:lnTo>
                    <a:lnTo>
                      <a:pt x="0" y="4"/>
                    </a:lnTo>
                    <a:lnTo>
                      <a:pt x="0" y="5"/>
                    </a:lnTo>
                    <a:lnTo>
                      <a:pt x="0" y="6"/>
                    </a:lnTo>
                    <a:lnTo>
                      <a:pt x="0" y="7"/>
                    </a:lnTo>
                    <a:lnTo>
                      <a:pt x="0" y="8"/>
                    </a:lnTo>
                    <a:lnTo>
                      <a:pt x="0" y="9"/>
                    </a:lnTo>
                    <a:lnTo>
                      <a:pt x="0" y="10"/>
                    </a:lnTo>
                    <a:lnTo>
                      <a:pt x="1" y="11"/>
                    </a:lnTo>
                    <a:lnTo>
                      <a:pt x="1" y="12"/>
                    </a:lnTo>
                    <a:lnTo>
                      <a:pt x="2" y="12"/>
                    </a:lnTo>
                    <a:lnTo>
                      <a:pt x="3" y="13"/>
                    </a:lnTo>
                    <a:lnTo>
                      <a:pt x="4" y="13"/>
                    </a:lnTo>
                    <a:lnTo>
                      <a:pt x="5" y="14"/>
                    </a:lnTo>
                    <a:lnTo>
                      <a:pt x="5" y="16"/>
                    </a:lnTo>
                    <a:lnTo>
                      <a:pt x="6" y="16"/>
                    </a:lnTo>
                    <a:lnTo>
                      <a:pt x="8" y="16"/>
                    </a:lnTo>
                    <a:lnTo>
                      <a:pt x="9" y="16"/>
                    </a:lnTo>
                    <a:lnTo>
                      <a:pt x="10" y="16"/>
                    </a:lnTo>
                    <a:lnTo>
                      <a:pt x="11" y="16"/>
                    </a:lnTo>
                    <a:lnTo>
                      <a:pt x="12" y="16"/>
                    </a:lnTo>
                    <a:lnTo>
                      <a:pt x="12" y="14"/>
                    </a:lnTo>
                    <a:lnTo>
                      <a:pt x="13" y="13"/>
                    </a:lnTo>
                    <a:lnTo>
                      <a:pt x="14" y="13"/>
                    </a:lnTo>
                    <a:lnTo>
                      <a:pt x="14" y="12"/>
                    </a:lnTo>
                    <a:lnTo>
                      <a:pt x="15" y="12"/>
                    </a:lnTo>
                    <a:lnTo>
                      <a:pt x="16" y="12"/>
                    </a:lnTo>
                    <a:lnTo>
                      <a:pt x="16" y="11"/>
                    </a:lnTo>
                    <a:lnTo>
                      <a:pt x="17" y="10"/>
                    </a:lnTo>
                    <a:lnTo>
                      <a:pt x="17" y="9"/>
                    </a:lnTo>
                    <a:lnTo>
                      <a:pt x="17" y="8"/>
                    </a:lnTo>
                  </a:path>
                </a:pathLst>
              </a:custGeom>
              <a:noFill/>
              <a:ln w="12700" cap="rnd" cmpd="sng">
                <a:solidFill>
                  <a:srgbClr val="000000"/>
                </a:solidFill>
                <a:prstDash val="solid"/>
                <a:round/>
                <a:headEnd/>
                <a:tailEnd/>
              </a:ln>
              <a:effectLst/>
            </p:spPr>
            <p:txBody>
              <a:bodyPr/>
              <a:lstStyle/>
              <a:p>
                <a:endParaRPr lang="en-US"/>
              </a:p>
            </p:txBody>
          </p:sp>
          <p:sp>
            <p:nvSpPr>
              <p:cNvPr id="42112" name="Rectangle 128"/>
              <p:cNvSpPr>
                <a:spLocks noChangeArrowheads="1"/>
              </p:cNvSpPr>
              <p:nvPr/>
            </p:nvSpPr>
            <p:spPr bwMode="auto">
              <a:xfrm>
                <a:off x="168" y="640"/>
                <a:ext cx="97" cy="69"/>
              </a:xfrm>
              <a:prstGeom prst="rect">
                <a:avLst/>
              </a:prstGeom>
              <a:noFill/>
              <a:ln w="9525">
                <a:noFill/>
                <a:miter lim="800000"/>
                <a:headEnd/>
                <a:tailEnd/>
              </a:ln>
              <a:effectLst/>
            </p:spPr>
            <p:txBody>
              <a:bodyPr wrap="none" lIns="63500" tIns="31750" rIns="63500" bIns="31750">
                <a:spAutoFit/>
              </a:bodyPr>
              <a:lstStyle/>
              <a:p>
                <a:pPr defTabSz="417513"/>
                <a:r>
                  <a:rPr lang="en-US" sz="300" b="0">
                    <a:solidFill>
                      <a:srgbClr val="000054"/>
                    </a:solidFill>
                    <a:latin typeface="Arial" charset="0"/>
                  </a:rPr>
                  <a:t>C</a:t>
                </a:r>
              </a:p>
            </p:txBody>
          </p:sp>
        </p:grpSp>
      </p:grpSp>
      <p:sp>
        <p:nvSpPr>
          <p:cNvPr id="42113" name="Rectangle 129"/>
          <p:cNvSpPr>
            <a:spLocks noChangeArrowheads="1"/>
          </p:cNvSpPr>
          <p:nvPr/>
        </p:nvSpPr>
        <p:spPr bwMode="auto">
          <a:xfrm>
            <a:off x="1752600" y="457200"/>
            <a:ext cx="5791200" cy="990600"/>
          </a:xfrm>
          <a:prstGeom prst="rect">
            <a:avLst/>
          </a:prstGeom>
          <a:solidFill>
            <a:srgbClr val="FFFF00"/>
          </a:solidFill>
          <a:ln w="9525">
            <a:solidFill>
              <a:schemeClr val="tx1"/>
            </a:solidFill>
            <a:miter lim="800000"/>
            <a:headEnd/>
            <a:tailEnd/>
          </a:ln>
          <a:effectLst/>
        </p:spPr>
        <p:txBody>
          <a:bodyPr wrap="none" anchor="ctr"/>
          <a:lstStyle/>
          <a:p>
            <a:pPr algn="ctr"/>
            <a:r>
              <a:rPr lang="en-US" sz="2000">
                <a:solidFill>
                  <a:schemeClr val="tx1"/>
                </a:solidFill>
                <a:latin typeface="Arial" charset="0"/>
              </a:rPr>
              <a:t>GARRISON MANAGEMENT SYSTEM </a:t>
            </a:r>
            <a:endParaRPr lang="en-US" sz="2400">
              <a:solidFill>
                <a:schemeClr val="tx1"/>
              </a:solidFill>
              <a:latin typeface="Arial" charset="0"/>
            </a:endParaRPr>
          </a:p>
          <a:p>
            <a:pPr algn="ctr"/>
            <a:r>
              <a:rPr lang="en-US" sz="1000">
                <a:solidFill>
                  <a:schemeClr val="tx1"/>
                </a:solidFill>
                <a:effectLst>
                  <a:outerShdw blurRad="38100" dist="38100" dir="2700000" algn="tl">
                    <a:srgbClr val="FFFFFF"/>
                  </a:outerShdw>
                </a:effectLst>
                <a:latin typeface="Arial" charset="0"/>
              </a:rPr>
              <a:t/>
            </a:r>
            <a:br>
              <a:rPr lang="en-US" sz="1000">
                <a:solidFill>
                  <a:schemeClr val="tx1"/>
                </a:solidFill>
                <a:effectLst>
                  <a:outerShdw blurRad="38100" dist="38100" dir="2700000" algn="tl">
                    <a:srgbClr val="FFFFFF"/>
                  </a:outerShdw>
                </a:effectLst>
                <a:latin typeface="Arial" charset="0"/>
              </a:rPr>
            </a:br>
            <a:endParaRPr lang="en-US" sz="1000">
              <a:solidFill>
                <a:schemeClr val="tx1"/>
              </a:solidFill>
              <a:effectLst>
                <a:outerShdw blurRad="38100" dist="38100" dir="2700000" algn="tl">
                  <a:srgbClr val="FFFFFF"/>
                </a:outerShdw>
              </a:effectLst>
            </a:endParaRPr>
          </a:p>
          <a:p>
            <a:pPr algn="ctr"/>
            <a:endParaRPr lang="en-US" sz="1000">
              <a:solidFill>
                <a:schemeClr val="tx1"/>
              </a:solidFill>
            </a:endParaRPr>
          </a:p>
        </p:txBody>
      </p:sp>
      <p:pic>
        <p:nvPicPr>
          <p:cNvPr id="42114" name="Picture 130" descr="INSTALLATION MANAGEMENT ACTIVITY-DUI-COLOR"/>
          <p:cNvPicPr preferRelativeResize="0">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772400" y="0"/>
            <a:ext cx="1022350" cy="966788"/>
          </a:xfrm>
          <a:prstGeom prst="rect">
            <a:avLst/>
          </a:prstGeom>
          <a:noFill/>
        </p:spPr>
      </p:pic>
      <p:graphicFrame>
        <p:nvGraphicFramePr>
          <p:cNvPr id="42117" name="Object 133"/>
          <p:cNvGraphicFramePr>
            <a:graphicFrameLocks noChangeAspect="1"/>
          </p:cNvGraphicFramePr>
          <p:nvPr/>
        </p:nvGraphicFramePr>
        <p:xfrm>
          <a:off x="762000" y="1676400"/>
          <a:ext cx="7391400" cy="4672013"/>
        </p:xfrm>
        <a:graphic>
          <a:graphicData uri="http://schemas.openxmlformats.org/presentationml/2006/ole">
            <p:oleObj spid="_x0000_s42128" name="Chart" r:id="rId5" imgW="7315200" imgH="4622400" progId="Excel.Sheet.8">
              <p:embed/>
            </p:oleObj>
          </a:graphicData>
        </a:graphic>
      </p:graphicFrame>
      <p:sp>
        <p:nvSpPr>
          <p:cNvPr id="42119" name="Text Box 135"/>
          <p:cNvSpPr txBox="1">
            <a:spLocks noChangeArrowheads="1"/>
          </p:cNvSpPr>
          <p:nvPr/>
        </p:nvSpPr>
        <p:spPr bwMode="auto">
          <a:xfrm>
            <a:off x="6358094" y="1158081"/>
            <a:ext cx="1295400" cy="579438"/>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effectLst>
                  <a:outerShdw blurRad="38100" dist="38100" dir="2700000" algn="tl">
                    <a:srgbClr val="000000">
                      <a:alpha val="43137"/>
                    </a:srgbClr>
                  </a:outerShdw>
                </a:effectLst>
                <a:latin typeface="Calibri" pitchFamily="34" charset="0"/>
                <a:cs typeface="Calibri" pitchFamily="34" charset="0"/>
              </a:rPr>
              <a:t>FY03</a:t>
            </a:r>
          </a:p>
        </p:txBody>
      </p:sp>
      <p:sp>
        <p:nvSpPr>
          <p:cNvPr id="42120" name="Line 136"/>
          <p:cNvSpPr>
            <a:spLocks noChangeShapeType="1"/>
          </p:cNvSpPr>
          <p:nvPr/>
        </p:nvSpPr>
        <p:spPr bwMode="auto">
          <a:xfrm flipH="1">
            <a:off x="5334000" y="1627833"/>
            <a:ext cx="1277815" cy="2334566"/>
          </a:xfrm>
          <a:prstGeom prst="line">
            <a:avLst/>
          </a:prstGeom>
          <a:noFill/>
          <a:ln w="38100">
            <a:solidFill>
              <a:srgbClr val="FFC000"/>
            </a:solidFill>
            <a:round/>
            <a:headEnd/>
            <a:tailEnd type="triangle" w="med" len="med"/>
          </a:ln>
          <a:effectLst>
            <a:outerShdw blurRad="50800" dist="38100" dir="2700000" algn="tl" rotWithShape="0">
              <a:prstClr val="black">
                <a:alpha val="40000"/>
              </a:prstClr>
            </a:outerShdw>
          </a:effectLst>
        </p:spPr>
        <p:txBody>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How does Continuous Improvement differ from the “kill it or keep it” mentality?</a:t>
            </a:r>
          </a:p>
          <a:p>
            <a:r>
              <a:rPr lang="en-US" dirty="0" smtClean="0"/>
              <a:t>Who is responsible for ensuring that learning occurs?</a:t>
            </a:r>
          </a:p>
        </p:txBody>
      </p:sp>
      <p:sp>
        <p:nvSpPr>
          <p:cNvPr id="4" name="Footer Placeholder 3"/>
          <p:cNvSpPr>
            <a:spLocks noGrp="1"/>
          </p:cNvSpPr>
          <p:nvPr>
            <p:ph type="ftr" sz="quarter" idx="11"/>
          </p:nvPr>
        </p:nvSpPr>
        <p:spPr/>
        <p:txBody>
          <a:bodyPr/>
          <a:lstStyle/>
          <a:p>
            <a:r>
              <a:rPr lang="en-US" dirty="0" smtClean="0">
                <a:solidFill>
                  <a:prstClr val="white">
                    <a:lumMod val="65000"/>
                  </a:prstClr>
                </a:solidFill>
              </a:rPr>
              <a:t>© </a:t>
            </a:r>
            <a:endParaRPr lang="en-US" dirty="0">
              <a:solidFill>
                <a:prstClr val="white">
                  <a:lumMod val="65000"/>
                </a:prstClr>
              </a:solidFill>
            </a:endParaRPr>
          </a:p>
        </p:txBody>
      </p:sp>
      <p:sp>
        <p:nvSpPr>
          <p:cNvPr id="5" name="Slide Number Placeholder 4"/>
          <p:cNvSpPr>
            <a:spLocks noGrp="1"/>
          </p:cNvSpPr>
          <p:nvPr>
            <p:ph type="sldNum" sz="quarter" idx="12"/>
          </p:nvPr>
        </p:nvSpPr>
        <p:spPr/>
        <p:txBody>
          <a:bodyPr/>
          <a:lstStyle/>
          <a:p>
            <a:fld id="{D0C54CF1-54FE-438D-B9A8-EC83C60B2D01}" type="slidenum">
              <a:rPr lang="en-US" smtClean="0">
                <a:solidFill>
                  <a:prstClr val="white">
                    <a:lumMod val="65000"/>
                  </a:prstClr>
                </a:solidFill>
              </a:rPr>
              <a:pPr/>
              <a:t>35</a:t>
            </a:fld>
            <a:endParaRPr lang="en-US">
              <a:solidFill>
                <a:prstClr val="white">
                  <a:lumMod val="65000"/>
                </a:prstClr>
              </a:solidFill>
            </a:endParaRPr>
          </a:p>
        </p:txBody>
      </p:sp>
      <p:pic>
        <p:nvPicPr>
          <p:cNvPr id="51202" name="Picture 2" descr="C:\Users\Melanie Nelson\AppData\Local\Microsoft\Windows\Temporary Internet Files\Content.IE5\RP8K8XXC\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94713" y="198455"/>
            <a:ext cx="997299"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20899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sz="4000" dirty="0" smtClean="0"/>
              <a:t>How Can You Motivate Continuous Improvement?</a:t>
            </a:r>
            <a:endParaRPr lang="en-US" sz="4000" dirty="0"/>
          </a:p>
        </p:txBody>
      </p:sp>
      <p:sp>
        <p:nvSpPr>
          <p:cNvPr id="4099" name="Rectangle 3"/>
          <p:cNvSpPr>
            <a:spLocks noGrp="1" noChangeArrowheads="1"/>
          </p:cNvSpPr>
          <p:nvPr>
            <p:ph idx="1"/>
          </p:nvPr>
        </p:nvSpPr>
        <p:spPr/>
        <p:txBody>
          <a:bodyPr/>
          <a:lstStyle/>
          <a:p>
            <a:r>
              <a:rPr lang="en-US" dirty="0" smtClean="0"/>
              <a:t>The Army motivates soldiers to do much harder things</a:t>
            </a:r>
          </a:p>
          <a:p>
            <a:pPr lvl="1"/>
            <a:r>
              <a:rPr lang="en-US" dirty="0" smtClean="0"/>
              <a:t>Under threat </a:t>
            </a:r>
            <a:r>
              <a:rPr lang="en-US" dirty="0"/>
              <a:t>of </a:t>
            </a:r>
            <a:r>
              <a:rPr lang="en-US" dirty="0" smtClean="0"/>
              <a:t>great personal risk</a:t>
            </a:r>
            <a:endParaRPr lang="en-US" dirty="0"/>
          </a:p>
          <a:p>
            <a:pPr lvl="1"/>
            <a:r>
              <a:rPr lang="en-US" dirty="0"/>
              <a:t>For </a:t>
            </a:r>
            <a:r>
              <a:rPr lang="en-US" dirty="0" smtClean="0"/>
              <a:t>limited monetary compensation</a:t>
            </a:r>
            <a:endParaRPr lang="en-US" dirty="0"/>
          </a:p>
          <a:p>
            <a:pPr lvl="1"/>
            <a:r>
              <a:rPr lang="en-US" dirty="0"/>
              <a:t>Under </a:t>
            </a:r>
            <a:r>
              <a:rPr lang="en-US" dirty="0" smtClean="0"/>
              <a:t>often adverse conditions</a:t>
            </a:r>
            <a:endParaRPr lang="en-US" dirty="0"/>
          </a:p>
          <a:p>
            <a:r>
              <a:rPr lang="en-US" dirty="0" smtClean="0"/>
              <a:t>Is </a:t>
            </a:r>
            <a:r>
              <a:rPr lang="en-US" dirty="0"/>
              <a:t>it </a:t>
            </a:r>
            <a:r>
              <a:rPr lang="en-US" dirty="0" smtClean="0"/>
              <a:t>patriotism</a:t>
            </a:r>
            <a:r>
              <a:rPr lang="en-US" dirty="0"/>
              <a:t>?</a:t>
            </a:r>
          </a:p>
          <a:p>
            <a:r>
              <a:rPr lang="en-US" dirty="0"/>
              <a:t>Is it for the </a:t>
            </a:r>
            <a:r>
              <a:rPr lang="en-US" dirty="0" smtClean="0"/>
              <a:t>money</a:t>
            </a:r>
            <a:r>
              <a:rPr lang="en-US" dirty="0"/>
              <a:t>?</a:t>
            </a:r>
          </a:p>
          <a:p>
            <a:r>
              <a:rPr lang="en-US" dirty="0"/>
              <a:t>Is it to </a:t>
            </a:r>
            <a:r>
              <a:rPr lang="en-US" dirty="0" smtClean="0"/>
              <a:t>win </a:t>
            </a:r>
            <a:r>
              <a:rPr lang="en-US" dirty="0"/>
              <a:t>a </a:t>
            </a:r>
            <a:r>
              <a:rPr lang="en-US" dirty="0" smtClean="0"/>
              <a:t>medal</a:t>
            </a:r>
            <a:r>
              <a:rPr lang="en-US" dirty="0"/>
              <a:t>?</a:t>
            </a:r>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a:t>Why Soldiers Fight</a:t>
            </a:r>
          </a:p>
        </p:txBody>
      </p:sp>
      <p:sp>
        <p:nvSpPr>
          <p:cNvPr id="18435" name="Rectangle 1027"/>
          <p:cNvSpPr>
            <a:spLocks noGrp="1" noChangeArrowheads="1"/>
          </p:cNvSpPr>
          <p:nvPr>
            <p:ph idx="1"/>
          </p:nvPr>
        </p:nvSpPr>
        <p:spPr/>
        <p:txBody>
          <a:bodyPr/>
          <a:lstStyle/>
          <a:p>
            <a:r>
              <a:rPr lang="en-US" dirty="0"/>
              <a:t>Possible </a:t>
            </a:r>
            <a:r>
              <a:rPr lang="en-US" dirty="0" smtClean="0"/>
              <a:t>reasons</a:t>
            </a:r>
            <a:r>
              <a:rPr lang="en-US" dirty="0"/>
              <a:t>:</a:t>
            </a:r>
          </a:p>
          <a:p>
            <a:pPr lvl="1"/>
            <a:r>
              <a:rPr lang="en-US" dirty="0"/>
              <a:t>Expected by </a:t>
            </a:r>
            <a:r>
              <a:rPr lang="en-US" dirty="0" smtClean="0"/>
              <a:t>peers</a:t>
            </a:r>
            <a:endParaRPr lang="en-US" dirty="0"/>
          </a:p>
          <a:p>
            <a:pPr lvl="1"/>
            <a:r>
              <a:rPr lang="en-US" dirty="0"/>
              <a:t>Demanded by </a:t>
            </a:r>
            <a:r>
              <a:rPr lang="en-US" dirty="0" smtClean="0"/>
              <a:t>leader</a:t>
            </a:r>
            <a:endParaRPr lang="en-US" dirty="0"/>
          </a:p>
          <a:p>
            <a:pPr lvl="1"/>
            <a:r>
              <a:rPr lang="en-US" dirty="0"/>
              <a:t>Trained by the </a:t>
            </a:r>
            <a:r>
              <a:rPr lang="en-US" dirty="0" smtClean="0"/>
              <a:t>institution</a:t>
            </a:r>
            <a:endParaRPr lang="en-US" dirty="0"/>
          </a:p>
          <a:p>
            <a:pPr lvl="1"/>
            <a:endParaRPr lang="en-US" dirty="0"/>
          </a:p>
          <a:p>
            <a:r>
              <a:rPr lang="en-US" dirty="0"/>
              <a:t>These are the </a:t>
            </a:r>
            <a:r>
              <a:rPr lang="en-US" dirty="0" smtClean="0"/>
              <a:t>ingredients </a:t>
            </a:r>
            <a:r>
              <a:rPr lang="en-US" dirty="0"/>
              <a:t>that </a:t>
            </a:r>
            <a:r>
              <a:rPr lang="en-US" dirty="0" smtClean="0"/>
              <a:t>define </a:t>
            </a:r>
            <a:r>
              <a:rPr lang="en-US" dirty="0"/>
              <a:t>an </a:t>
            </a:r>
            <a:r>
              <a:rPr lang="en-US" dirty="0" smtClean="0"/>
              <a:t>organization’s culture </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Cold War Cost Culture Will Lose the Cost War</a:t>
            </a:r>
          </a:p>
        </p:txBody>
      </p:sp>
      <p:sp>
        <p:nvSpPr>
          <p:cNvPr id="5123" name="Rectangle 3"/>
          <p:cNvSpPr>
            <a:spLocks noGrp="1" noChangeArrowheads="1"/>
          </p:cNvSpPr>
          <p:nvPr>
            <p:ph idx="1"/>
          </p:nvPr>
        </p:nvSpPr>
        <p:spPr>
          <a:xfrm>
            <a:off x="685800" y="1737360"/>
            <a:ext cx="7772400" cy="4114800"/>
          </a:xfrm>
        </p:spPr>
        <p:txBody>
          <a:bodyPr/>
          <a:lstStyle/>
          <a:p>
            <a:pPr>
              <a:lnSpc>
                <a:spcPct val="90000"/>
              </a:lnSpc>
            </a:pPr>
            <a:r>
              <a:rPr lang="en-US" dirty="0"/>
              <a:t>Performance </a:t>
            </a:r>
            <a:r>
              <a:rPr lang="en-US" dirty="0" smtClean="0"/>
              <a:t>management is not important when resources are plentiful</a:t>
            </a:r>
            <a:endParaRPr lang="en-US" dirty="0"/>
          </a:p>
          <a:p>
            <a:pPr>
              <a:lnSpc>
                <a:spcPct val="90000"/>
              </a:lnSpc>
            </a:pPr>
            <a:r>
              <a:rPr lang="en-US" dirty="0"/>
              <a:t>Budget </a:t>
            </a:r>
            <a:r>
              <a:rPr lang="en-US" dirty="0" smtClean="0"/>
              <a:t>management dominates actions</a:t>
            </a:r>
            <a:endParaRPr lang="en-US" dirty="0"/>
          </a:p>
          <a:p>
            <a:pPr lvl="1">
              <a:lnSpc>
                <a:spcPct val="90000"/>
              </a:lnSpc>
            </a:pPr>
            <a:r>
              <a:rPr lang="en-US" dirty="0"/>
              <a:t>Spend 99.9%</a:t>
            </a:r>
          </a:p>
          <a:p>
            <a:pPr lvl="1">
              <a:lnSpc>
                <a:spcPct val="90000"/>
              </a:lnSpc>
            </a:pPr>
            <a:r>
              <a:rPr lang="en-US" dirty="0"/>
              <a:t>Work on </a:t>
            </a:r>
            <a:r>
              <a:rPr lang="en-US" dirty="0" smtClean="0"/>
              <a:t>defining “needs</a:t>
            </a:r>
            <a:r>
              <a:rPr lang="en-US" dirty="0"/>
              <a:t>” to </a:t>
            </a:r>
            <a:r>
              <a:rPr lang="en-US" dirty="0" smtClean="0"/>
              <a:t>get more</a:t>
            </a:r>
            <a:endParaRPr lang="en-US" dirty="0"/>
          </a:p>
          <a:p>
            <a:pPr lvl="1">
              <a:lnSpc>
                <a:spcPct val="90000"/>
              </a:lnSpc>
            </a:pPr>
            <a:r>
              <a:rPr lang="en-US" dirty="0"/>
              <a:t>Never </a:t>
            </a:r>
            <a:r>
              <a:rPr lang="en-US" dirty="0" smtClean="0"/>
              <a:t>give any back</a:t>
            </a:r>
            <a:endParaRPr lang="en-US" dirty="0"/>
          </a:p>
          <a:p>
            <a:pPr>
              <a:lnSpc>
                <a:spcPct val="90000"/>
              </a:lnSpc>
            </a:pPr>
            <a:r>
              <a:rPr lang="en-US" dirty="0"/>
              <a:t>Result: </a:t>
            </a:r>
            <a:r>
              <a:rPr lang="en-US" dirty="0" smtClean="0"/>
              <a:t>“Why should </a:t>
            </a:r>
            <a:r>
              <a:rPr lang="en-US" dirty="0"/>
              <a:t>I </a:t>
            </a:r>
            <a:r>
              <a:rPr lang="en-US" dirty="0" smtClean="0"/>
              <a:t>reduce cost </a:t>
            </a:r>
            <a:r>
              <a:rPr lang="en-US" dirty="0"/>
              <a:t>- </a:t>
            </a:r>
            <a:r>
              <a:rPr lang="en-US" dirty="0" smtClean="0"/>
              <a:t>we don’t get </a:t>
            </a:r>
            <a:r>
              <a:rPr lang="en-US" dirty="0"/>
              <a:t>to </a:t>
            </a:r>
            <a:r>
              <a:rPr lang="en-US" dirty="0" smtClean="0"/>
              <a:t>keep it?” culture</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normAutofit fontScale="90000"/>
          </a:bodyPr>
          <a:lstStyle/>
          <a:p>
            <a:r>
              <a:rPr lang="en-US"/>
              <a:t>Battlefield Culture Needed to Win the Cost War</a:t>
            </a:r>
          </a:p>
        </p:txBody>
      </p:sp>
      <p:sp>
        <p:nvSpPr>
          <p:cNvPr id="38915" name="Rectangle 1027"/>
          <p:cNvSpPr>
            <a:spLocks noGrp="1" noChangeArrowheads="1"/>
          </p:cNvSpPr>
          <p:nvPr>
            <p:ph idx="1"/>
          </p:nvPr>
        </p:nvSpPr>
        <p:spPr>
          <a:xfrm>
            <a:off x="685800" y="1737360"/>
            <a:ext cx="7772400" cy="4114800"/>
          </a:xfrm>
        </p:spPr>
        <p:txBody>
          <a:bodyPr/>
          <a:lstStyle/>
          <a:p>
            <a:pPr>
              <a:lnSpc>
                <a:spcPct val="90000"/>
              </a:lnSpc>
            </a:pPr>
            <a:r>
              <a:rPr lang="en-US" dirty="0"/>
              <a:t>Good </a:t>
            </a:r>
            <a:r>
              <a:rPr lang="en-US" dirty="0" smtClean="0"/>
              <a:t>commanders </a:t>
            </a:r>
            <a:r>
              <a:rPr lang="en-US" dirty="0"/>
              <a:t>are </a:t>
            </a:r>
            <a:r>
              <a:rPr lang="en-US" dirty="0" smtClean="0"/>
              <a:t>inherently cost conscious </a:t>
            </a:r>
            <a:r>
              <a:rPr lang="en-US" dirty="0"/>
              <a:t>in </a:t>
            </a:r>
            <a:r>
              <a:rPr lang="en-US" dirty="0" smtClean="0"/>
              <a:t>achieving missions </a:t>
            </a:r>
            <a:endParaRPr lang="en-US" dirty="0"/>
          </a:p>
          <a:p>
            <a:pPr lvl="1">
              <a:lnSpc>
                <a:spcPct val="90000"/>
              </a:lnSpc>
            </a:pPr>
            <a:r>
              <a:rPr lang="en-US" dirty="0"/>
              <a:t>Minimize </a:t>
            </a:r>
            <a:r>
              <a:rPr lang="en-US" dirty="0" smtClean="0"/>
              <a:t>cost </a:t>
            </a:r>
            <a:r>
              <a:rPr lang="en-US" dirty="0"/>
              <a:t>i</a:t>
            </a:r>
            <a:r>
              <a:rPr lang="en-US" dirty="0" smtClean="0"/>
              <a:t>n soldiers lost</a:t>
            </a:r>
            <a:endParaRPr lang="en-US" dirty="0"/>
          </a:p>
          <a:p>
            <a:pPr lvl="1">
              <a:lnSpc>
                <a:spcPct val="90000"/>
              </a:lnSpc>
            </a:pPr>
            <a:r>
              <a:rPr lang="en-US" dirty="0"/>
              <a:t>Minimize </a:t>
            </a:r>
            <a:r>
              <a:rPr lang="en-US" dirty="0" smtClean="0"/>
              <a:t>cost in resources </a:t>
            </a:r>
            <a:r>
              <a:rPr lang="en-US" dirty="0"/>
              <a:t>and </a:t>
            </a:r>
            <a:r>
              <a:rPr lang="en-US" dirty="0" smtClean="0"/>
              <a:t>capabilities</a:t>
            </a:r>
            <a:endParaRPr lang="en-US" dirty="0"/>
          </a:p>
          <a:p>
            <a:pPr>
              <a:lnSpc>
                <a:spcPct val="90000"/>
              </a:lnSpc>
            </a:pPr>
            <a:r>
              <a:rPr lang="en-US" dirty="0"/>
              <a:t>Winning the Cost War </a:t>
            </a:r>
            <a:r>
              <a:rPr lang="en-US" dirty="0" smtClean="0"/>
              <a:t>requires </a:t>
            </a:r>
            <a:r>
              <a:rPr lang="en-US" dirty="0"/>
              <a:t>the </a:t>
            </a:r>
            <a:r>
              <a:rPr lang="en-US" dirty="0" smtClean="0"/>
              <a:t>same cost conscious mentality</a:t>
            </a:r>
            <a:endParaRPr lang="en-US" dirty="0"/>
          </a:p>
          <a:p>
            <a:pPr>
              <a:lnSpc>
                <a:spcPct val="90000"/>
              </a:lnSpc>
            </a:pPr>
            <a:r>
              <a:rPr lang="en-US" dirty="0"/>
              <a:t>Excessive </a:t>
            </a:r>
            <a:r>
              <a:rPr lang="en-US" dirty="0" smtClean="0"/>
              <a:t>casualties </a:t>
            </a:r>
            <a:r>
              <a:rPr lang="en-US" dirty="0"/>
              <a:t>and </a:t>
            </a:r>
            <a:r>
              <a:rPr lang="en-US" dirty="0" smtClean="0"/>
              <a:t>excessive costs </a:t>
            </a:r>
            <a:r>
              <a:rPr lang="en-US" dirty="0"/>
              <a:t>are </a:t>
            </a:r>
            <a:r>
              <a:rPr lang="en-US" dirty="0" smtClean="0"/>
              <a:t>unacceptable</a:t>
            </a:r>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dirty="0" smtClean="0">
                <a:solidFill>
                  <a:prstClr val="white">
                    <a:lumMod val="65000"/>
                  </a:prstClr>
                </a:solidFill>
              </a:rPr>
              <a:t>© </a:t>
            </a:r>
            <a:endParaRPr dirty="0">
              <a:solidFill>
                <a:prstClr val="white">
                  <a:lumMod val="65000"/>
                </a:prst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43000"/>
          </a:xfrm>
        </p:spPr>
        <p:txBody>
          <a:bodyPr/>
          <a:lstStyle/>
          <a:p>
            <a:r>
              <a:rPr lang="en-US" sz="3600" dirty="0" smtClean="0"/>
              <a:t>The Power of Continuous Improvement</a:t>
            </a:r>
            <a:endParaRPr lang="en-US" sz="3600" dirty="0"/>
          </a:p>
        </p:txBody>
      </p:sp>
      <p:graphicFrame>
        <p:nvGraphicFramePr>
          <p:cNvPr id="8" name="Table 7"/>
          <p:cNvGraphicFramePr>
            <a:graphicFrameLocks noGrp="1"/>
          </p:cNvGraphicFramePr>
          <p:nvPr/>
        </p:nvGraphicFramePr>
        <p:xfrm>
          <a:off x="2057400" y="914414"/>
          <a:ext cx="3962400" cy="5734605"/>
        </p:xfrm>
        <a:graphic>
          <a:graphicData uri="http://schemas.openxmlformats.org/drawingml/2006/table">
            <a:tbl>
              <a:tblPr/>
              <a:tblGrid>
                <a:gridCol w="1056640"/>
                <a:gridCol w="1452880"/>
                <a:gridCol w="1452880"/>
              </a:tblGrid>
              <a:tr h="197745">
                <a:tc>
                  <a:txBody>
                    <a:bodyPr/>
                    <a:lstStyle/>
                    <a:p>
                      <a:pPr algn="r" fontAlgn="b"/>
                      <a:r>
                        <a:rPr lang="en-US" sz="1200" b="1" i="0" u="none" strike="noStrike" dirty="0">
                          <a:solidFill>
                            <a:srgbClr val="000000"/>
                          </a:solidFill>
                          <a:latin typeface="Calibri"/>
                        </a:rPr>
                        <a:t>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0.16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0.31</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0.32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7</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0.64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1.27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9</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2.56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5.12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10.23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11</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20.47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20.48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13</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655.35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655.36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2621.43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2621.44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5242.87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5242.88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10485.75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21</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10485.76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20971.51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20971.52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41943.03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41943.04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83886.07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83886.08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167772.15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167772.16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335544.31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335544.32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671088.63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671088.64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1342177.27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1342177.28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2684354.55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2684354.56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30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5368709.12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10737418.23</a:t>
                      </a:r>
                    </a:p>
                  </a:txBody>
                  <a:tcPr marL="6983" marR="6983" marT="6983" marB="0" anchor="b">
                    <a:lnL>
                      <a:noFill/>
                    </a:lnL>
                    <a:lnR>
                      <a:noFill/>
                    </a:lnR>
                    <a:lnT>
                      <a:noFill/>
                    </a:lnT>
                    <a:lnB>
                      <a:noFill/>
                    </a:lnB>
                  </a:tcPr>
                </a:tc>
              </a:tr>
            </a:tbl>
          </a:graphicData>
        </a:graphic>
      </p:graphicFrame>
      <p:sp>
        <p:nvSpPr>
          <p:cNvPr id="2" name="Rectangle 1"/>
          <p:cNvSpPr/>
          <p:nvPr/>
        </p:nvSpPr>
        <p:spPr>
          <a:xfrm>
            <a:off x="2895600" y="914400"/>
            <a:ext cx="3200400" cy="228600"/>
          </a:xfrm>
          <a:prstGeom prst="rect">
            <a:avLst/>
          </a:prstGeom>
          <a:noFill/>
          <a:ln>
            <a:solidFill>
              <a:srgbClr val="FF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24600" y="1028700"/>
            <a:ext cx="2819400" cy="1015663"/>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000" b="0" dirty="0" smtClean="0"/>
              <a:t>Day Two’s two cents + Day One’s one cent = three cents</a:t>
            </a:r>
            <a:endParaRPr lang="en-US" sz="2000" b="0" dirty="0"/>
          </a:p>
        </p:txBody>
      </p:sp>
      <p:pic>
        <p:nvPicPr>
          <p:cNvPr id="15"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3655" y="120616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835" y="1867680"/>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9373" y="1867679"/>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Cross 17"/>
          <p:cNvSpPr/>
          <p:nvPr/>
        </p:nvSpPr>
        <p:spPr>
          <a:xfrm>
            <a:off x="883625" y="1224644"/>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a:ln/>
        </p:spPr>
        <p:txBody>
          <a:bodyPr/>
          <a:lstStyle/>
          <a:p>
            <a:endParaRPr lang="en-US"/>
          </a:p>
        </p:txBody>
      </p:sp>
      <p:sp>
        <p:nvSpPr>
          <p:cNvPr id="863235" name="Rectangle 3"/>
          <p:cNvSpPr>
            <a:spLocks noGrp="1" noChangeArrowheads="1"/>
          </p:cNvSpPr>
          <p:nvPr>
            <p:ph idx="1"/>
          </p:nvPr>
        </p:nvSpPr>
        <p:spPr>
          <a:ln/>
        </p:spPr>
        <p:txBody>
          <a:bodyPr/>
          <a:lstStyle/>
          <a:p>
            <a:endParaRPr lang="en-US"/>
          </a:p>
        </p:txBody>
      </p:sp>
      <p:pic>
        <p:nvPicPr>
          <p:cNvPr id="863236" name="Picture 4" descr="Adm McCarthy Book Slide jpe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43000"/>
          </a:xfrm>
        </p:spPr>
        <p:txBody>
          <a:bodyPr/>
          <a:lstStyle/>
          <a:p>
            <a:r>
              <a:rPr lang="en-US" sz="3600" dirty="0" smtClean="0"/>
              <a:t>The Power of Continuous Improvement</a:t>
            </a:r>
            <a:endParaRPr lang="en-US" sz="3600" dirty="0"/>
          </a:p>
        </p:txBody>
      </p:sp>
      <p:graphicFrame>
        <p:nvGraphicFramePr>
          <p:cNvPr id="8" name="Table 7"/>
          <p:cNvGraphicFramePr>
            <a:graphicFrameLocks noGrp="1"/>
          </p:cNvGraphicFramePr>
          <p:nvPr/>
        </p:nvGraphicFramePr>
        <p:xfrm>
          <a:off x="2057400" y="914414"/>
          <a:ext cx="3962400" cy="5734605"/>
        </p:xfrm>
        <a:graphic>
          <a:graphicData uri="http://schemas.openxmlformats.org/drawingml/2006/table">
            <a:tbl>
              <a:tblPr/>
              <a:tblGrid>
                <a:gridCol w="1056640"/>
                <a:gridCol w="1452880"/>
                <a:gridCol w="1452880"/>
              </a:tblGrid>
              <a:tr h="197745">
                <a:tc>
                  <a:txBody>
                    <a:bodyPr/>
                    <a:lstStyle/>
                    <a:p>
                      <a:pPr algn="r" fontAlgn="b"/>
                      <a:r>
                        <a:rPr lang="en-US" sz="1200" b="1" i="0" u="none" strike="noStrike" dirty="0">
                          <a:solidFill>
                            <a:srgbClr val="000000"/>
                          </a:solidFill>
                          <a:latin typeface="Calibri"/>
                        </a:rPr>
                        <a:t>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0.16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0.31</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0.32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7</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0.64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1.27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9</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2.56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5.12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10.23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11</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20.47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20.48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13</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655.35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655.36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2621.43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2621.44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5242.87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5242.88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10485.75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21</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10485.76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20971.51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20971.52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41943.03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41943.04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83886.07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83886.08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167772.15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167772.16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335544.31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335544.32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671088.63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671088.64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1342177.27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1342177.28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2684354.55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2684354.56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30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5368709.12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10737418.23</a:t>
                      </a:r>
                    </a:p>
                  </a:txBody>
                  <a:tcPr marL="6983" marR="6983" marT="6983" marB="0" anchor="b">
                    <a:lnL>
                      <a:noFill/>
                    </a:lnL>
                    <a:lnR>
                      <a:noFill/>
                    </a:lnR>
                    <a:lnT>
                      <a:noFill/>
                    </a:lnT>
                    <a:lnB>
                      <a:noFill/>
                    </a:lnB>
                  </a:tcPr>
                </a:tc>
              </a:tr>
            </a:tbl>
          </a:graphicData>
        </a:graphic>
      </p:graphicFrame>
      <p:sp>
        <p:nvSpPr>
          <p:cNvPr id="2" name="Rectangle 1"/>
          <p:cNvSpPr/>
          <p:nvPr/>
        </p:nvSpPr>
        <p:spPr>
          <a:xfrm>
            <a:off x="2895600" y="1110344"/>
            <a:ext cx="3200400" cy="228600"/>
          </a:xfrm>
          <a:prstGeom prst="rect">
            <a:avLst/>
          </a:prstGeom>
          <a:noFill/>
          <a:ln>
            <a:solidFill>
              <a:srgbClr val="FF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24600" y="1028700"/>
            <a:ext cx="2819400" cy="132343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000" b="0" dirty="0" smtClean="0"/>
              <a:t>Day Three’s four cents + Day Two’s two cents + Day One’s one cent = seven cents</a:t>
            </a:r>
            <a:endParaRPr lang="en-US" sz="2000" b="0" dirty="0"/>
          </a:p>
        </p:txBody>
      </p:sp>
      <p:pic>
        <p:nvPicPr>
          <p:cNvPr id="17"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3655" y="1206163"/>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Cross 17"/>
          <p:cNvSpPr/>
          <p:nvPr/>
        </p:nvSpPr>
        <p:spPr>
          <a:xfrm>
            <a:off x="1421839" y="1943879"/>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835" y="1867680"/>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3" y="1867679"/>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Cross 20"/>
          <p:cNvSpPr/>
          <p:nvPr/>
        </p:nvSpPr>
        <p:spPr>
          <a:xfrm>
            <a:off x="883625" y="1224644"/>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88490" y="2553004"/>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16028" y="255300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835" y="255300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5"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3" y="2553002"/>
            <a:ext cx="509117" cy="5091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5141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43000"/>
          </a:xfrm>
        </p:spPr>
        <p:txBody>
          <a:bodyPr/>
          <a:lstStyle/>
          <a:p>
            <a:r>
              <a:rPr lang="en-US" sz="3600" dirty="0" smtClean="0"/>
              <a:t>The Power of Continuous Improvement</a:t>
            </a:r>
            <a:endParaRPr lang="en-US" sz="3600" dirty="0"/>
          </a:p>
        </p:txBody>
      </p:sp>
      <p:graphicFrame>
        <p:nvGraphicFramePr>
          <p:cNvPr id="8" name="Table 7"/>
          <p:cNvGraphicFramePr>
            <a:graphicFrameLocks noGrp="1"/>
          </p:cNvGraphicFramePr>
          <p:nvPr/>
        </p:nvGraphicFramePr>
        <p:xfrm>
          <a:off x="2057400" y="914414"/>
          <a:ext cx="3962400" cy="5734605"/>
        </p:xfrm>
        <a:graphic>
          <a:graphicData uri="http://schemas.openxmlformats.org/drawingml/2006/table">
            <a:tbl>
              <a:tblPr/>
              <a:tblGrid>
                <a:gridCol w="1056640"/>
                <a:gridCol w="1452880"/>
                <a:gridCol w="1452880"/>
              </a:tblGrid>
              <a:tr h="197745">
                <a:tc>
                  <a:txBody>
                    <a:bodyPr/>
                    <a:lstStyle/>
                    <a:p>
                      <a:pPr algn="r" fontAlgn="b"/>
                      <a:r>
                        <a:rPr lang="en-US" sz="1200" b="1" i="0" u="none" strike="noStrike" dirty="0">
                          <a:solidFill>
                            <a:srgbClr val="000000"/>
                          </a:solidFill>
                          <a:latin typeface="Calibri"/>
                        </a:rPr>
                        <a:t>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0.31</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1.27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9</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2.56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5.12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10.23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11</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20.47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20.48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40.95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13</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81.91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163.83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327.67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655.35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655.36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2621.43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2621.44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5242.87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5242.88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10485.75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21</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10485.76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20971.51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20971.52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41943.03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41943.04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83886.07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83886.08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167772.15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167772.16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335544.31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335544.32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671088.63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671088.64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1342177.27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1342177.28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2684354.55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2684354.56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30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5368709.12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10737418.23</a:t>
                      </a:r>
                    </a:p>
                  </a:txBody>
                  <a:tcPr marL="6983" marR="6983" marT="6983" marB="0" anchor="b">
                    <a:lnL>
                      <a:noFill/>
                    </a:lnL>
                    <a:lnR>
                      <a:noFill/>
                    </a:lnR>
                    <a:lnT>
                      <a:noFill/>
                    </a:lnT>
                    <a:lnB>
                      <a:noFill/>
                    </a:lnB>
                  </a:tcPr>
                </a:tc>
              </a:tr>
            </a:tbl>
          </a:graphicData>
        </a:graphic>
      </p:graphicFrame>
      <p:sp>
        <p:nvSpPr>
          <p:cNvPr id="3" name="TextBox 2"/>
          <p:cNvSpPr txBox="1"/>
          <p:nvPr/>
        </p:nvSpPr>
        <p:spPr>
          <a:xfrm>
            <a:off x="6324600" y="2244550"/>
            <a:ext cx="1704033" cy="70788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000" b="0" dirty="0" smtClean="0"/>
              <a:t>And so on….</a:t>
            </a:r>
          </a:p>
          <a:p>
            <a:r>
              <a:rPr lang="en-US" sz="2000" b="0" dirty="0" smtClean="0"/>
              <a:t>And so on…</a:t>
            </a:r>
            <a:endParaRPr lang="en-US" sz="2000" b="0" dirty="0"/>
          </a:p>
        </p:txBody>
      </p:sp>
      <p:pic>
        <p:nvPicPr>
          <p:cNvPr id="6"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3655" y="120616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835" y="1867680"/>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3" y="1867679"/>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Cross 11"/>
          <p:cNvSpPr/>
          <p:nvPr/>
        </p:nvSpPr>
        <p:spPr>
          <a:xfrm>
            <a:off x="883625" y="1224644"/>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88490" y="2553004"/>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16028" y="255300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835" y="255300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3" y="2553002"/>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88489" y="3269669"/>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16027" y="3269668"/>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4" descr="C:\Users\Melanie Nelson\AppData\Local\Microsoft\Windows\Temporary Internet Files\Content.IE5\2HTPEZWL\MC910216996[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1834" y="3269668"/>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2" y="3269667"/>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Cross 21"/>
          <p:cNvSpPr/>
          <p:nvPr/>
        </p:nvSpPr>
        <p:spPr>
          <a:xfrm>
            <a:off x="1421839" y="1943879"/>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88490" y="3778784"/>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16028" y="377878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5"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835" y="377878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26"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9373" y="3778782"/>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Cross 26"/>
          <p:cNvSpPr/>
          <p:nvPr/>
        </p:nvSpPr>
        <p:spPr>
          <a:xfrm>
            <a:off x="2436720" y="2629203"/>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ross 27"/>
          <p:cNvSpPr/>
          <p:nvPr/>
        </p:nvSpPr>
        <p:spPr>
          <a:xfrm>
            <a:off x="2444670" y="3854981"/>
            <a:ext cx="404865" cy="356717"/>
          </a:xfrm>
          <a:prstGeom prst="plus">
            <a:avLst>
              <a:gd name="adj" fmla="val 43488"/>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88488" y="4607775"/>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0"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16026" y="4607774"/>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1"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833" y="4607774"/>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2"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9371" y="460777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3"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88489" y="5116890"/>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4"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16027" y="5116889"/>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5"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834" y="5116889"/>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6"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2" y="5116888"/>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7"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88489" y="5626009"/>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8"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16027" y="5626008"/>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39" name="Picture 4" descr="C:\Users\Melanie Nelson\AppData\Local\Microsoft\Windows\Temporary Internet Files\Content.IE5\2HTPEZWL\MC910216996[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834" y="5626008"/>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40"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2" y="5626007"/>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41"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88490" y="6135124"/>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42"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16028" y="613512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43"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835" y="6135123"/>
            <a:ext cx="509117" cy="509117"/>
          </a:xfrm>
          <a:prstGeom prst="rect">
            <a:avLst/>
          </a:prstGeom>
          <a:noFill/>
          <a:extLst>
            <a:ext uri="{909E8E84-426E-40DD-AFC4-6F175D3DCCD1}">
              <a14:hiddenFill xmlns:a14="http://schemas.microsoft.com/office/drawing/2010/main" xmlns="">
                <a:solidFill>
                  <a:srgbClr val="FFFFFF"/>
                </a:solidFill>
              </a14:hiddenFill>
            </a:ext>
          </a:extLst>
        </p:spPr>
      </p:pic>
      <p:pic>
        <p:nvPicPr>
          <p:cNvPr id="44" name="Picture 4" descr="C:\Users\Melanie Nelson\AppData\Local\Microsoft\Windows\Temporary Internet Files\Content.IE5\2HTPEZWL\MC910216996[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9373" y="6135122"/>
            <a:ext cx="509117" cy="50911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369302" y="6055046"/>
            <a:ext cx="646331" cy="646331"/>
          </a:xfrm>
          <a:prstGeom prst="rect">
            <a:avLst/>
          </a:prstGeom>
          <a:noFill/>
        </p:spPr>
        <p:txBody>
          <a:bodyPr wrap="none" rtlCol="0">
            <a:spAutoFit/>
          </a:bodyPr>
          <a:lstStyle/>
          <a:p>
            <a:r>
              <a:rPr lang="en-US" sz="3600" dirty="0" smtClean="0">
                <a:effectLst>
                  <a:outerShdw blurRad="38100" dist="38100" dir="2700000" algn="tl">
                    <a:srgbClr val="000000">
                      <a:alpha val="43137"/>
                    </a:srgbClr>
                  </a:outerShdw>
                </a:effectLst>
              </a:rPr>
              <a:t>…</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12804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43000"/>
          </a:xfrm>
        </p:spPr>
        <p:txBody>
          <a:bodyPr/>
          <a:lstStyle/>
          <a:p>
            <a:r>
              <a:rPr lang="en-US" sz="3600" dirty="0" smtClean="0"/>
              <a:t>The Power of Continuous Improvement</a:t>
            </a:r>
            <a:endParaRPr lang="en-US" sz="3600" dirty="0"/>
          </a:p>
        </p:txBody>
      </p:sp>
      <p:graphicFrame>
        <p:nvGraphicFramePr>
          <p:cNvPr id="8" name="Table 7"/>
          <p:cNvGraphicFramePr>
            <a:graphicFrameLocks noGrp="1"/>
          </p:cNvGraphicFramePr>
          <p:nvPr/>
        </p:nvGraphicFramePr>
        <p:xfrm>
          <a:off x="2057400" y="914414"/>
          <a:ext cx="3962400" cy="5734605"/>
        </p:xfrm>
        <a:graphic>
          <a:graphicData uri="http://schemas.openxmlformats.org/drawingml/2006/table">
            <a:tbl>
              <a:tblPr/>
              <a:tblGrid>
                <a:gridCol w="1056640"/>
                <a:gridCol w="1452880"/>
                <a:gridCol w="1452880"/>
              </a:tblGrid>
              <a:tr h="197745">
                <a:tc>
                  <a:txBody>
                    <a:bodyPr/>
                    <a:lstStyle/>
                    <a:p>
                      <a:pPr algn="r" fontAlgn="b"/>
                      <a:r>
                        <a:rPr lang="en-US" sz="1200" b="1" i="0" u="none" strike="noStrike" dirty="0">
                          <a:solidFill>
                            <a:srgbClr val="000000"/>
                          </a:solidFill>
                          <a:latin typeface="Calibri"/>
                        </a:rPr>
                        <a:t>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0.31</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1.27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9</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2.56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5.12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10.23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11</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20.47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20.48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40.95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13</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81.91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163.83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327.67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655.35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655.36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2621.43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2621.44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5242.87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5242.88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10485.75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21</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10485.76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20971.51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20971.52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41943.03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41943.04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83886.07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83886.08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167772.15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167772.16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335544.31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335544.32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671088.63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671088.64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1342177.27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1342177.28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2684354.55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2684354.56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30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5368709.12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10737418.23</a:t>
                      </a:r>
                    </a:p>
                  </a:txBody>
                  <a:tcPr marL="6983" marR="6983" marT="6983" marB="0" anchor="b">
                    <a:lnL>
                      <a:noFill/>
                    </a:lnL>
                    <a:lnR>
                      <a:noFill/>
                    </a:lnR>
                    <a:lnT>
                      <a:noFill/>
                    </a:lnT>
                    <a:lnB>
                      <a:noFill/>
                    </a:lnB>
                  </a:tcPr>
                </a:tc>
              </a:tr>
            </a:tbl>
          </a:graphicData>
        </a:graphic>
      </p:graphicFrame>
      <p:sp>
        <p:nvSpPr>
          <p:cNvPr id="3" name="TextBox 2"/>
          <p:cNvSpPr txBox="1"/>
          <p:nvPr/>
        </p:nvSpPr>
        <p:spPr>
          <a:xfrm>
            <a:off x="6324600" y="2244550"/>
            <a:ext cx="1704033" cy="1015663"/>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000" b="0" dirty="0" smtClean="0"/>
              <a:t>By the end of the first week we have $1.27</a:t>
            </a:r>
            <a:endParaRPr lang="en-US" sz="2000" b="0" dirty="0"/>
          </a:p>
        </p:txBody>
      </p:sp>
      <p:sp>
        <p:nvSpPr>
          <p:cNvPr id="45" name="Rectangle 44"/>
          <p:cNvSpPr/>
          <p:nvPr/>
        </p:nvSpPr>
        <p:spPr>
          <a:xfrm>
            <a:off x="2895600" y="1894114"/>
            <a:ext cx="3200400" cy="228600"/>
          </a:xfrm>
          <a:prstGeom prst="rect">
            <a:avLst/>
          </a:prstGeom>
          <a:noFill/>
          <a:ln>
            <a:solidFill>
              <a:srgbClr val="FF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65714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43000"/>
          </a:xfrm>
        </p:spPr>
        <p:txBody>
          <a:bodyPr/>
          <a:lstStyle/>
          <a:p>
            <a:r>
              <a:rPr lang="en-US" sz="3600" dirty="0" smtClean="0"/>
              <a:t>The Power of Continuous Improvement</a:t>
            </a:r>
            <a:endParaRPr lang="en-US" sz="3600" dirty="0"/>
          </a:p>
        </p:txBody>
      </p:sp>
      <p:graphicFrame>
        <p:nvGraphicFramePr>
          <p:cNvPr id="8" name="Table 7"/>
          <p:cNvGraphicFramePr>
            <a:graphicFrameLocks noGrp="1"/>
          </p:cNvGraphicFramePr>
          <p:nvPr/>
        </p:nvGraphicFramePr>
        <p:xfrm>
          <a:off x="2057400" y="914414"/>
          <a:ext cx="3962400" cy="5734605"/>
        </p:xfrm>
        <a:graphic>
          <a:graphicData uri="http://schemas.openxmlformats.org/drawingml/2006/table">
            <a:tbl>
              <a:tblPr/>
              <a:tblGrid>
                <a:gridCol w="1056640"/>
                <a:gridCol w="1452880"/>
                <a:gridCol w="1452880"/>
              </a:tblGrid>
              <a:tr h="197745">
                <a:tc>
                  <a:txBody>
                    <a:bodyPr/>
                    <a:lstStyle/>
                    <a:p>
                      <a:pPr algn="r" fontAlgn="b"/>
                      <a:r>
                        <a:rPr lang="en-US" sz="1200" b="1" i="0" u="none" strike="noStrike" dirty="0">
                          <a:solidFill>
                            <a:srgbClr val="000000"/>
                          </a:solidFill>
                          <a:latin typeface="Calibri"/>
                        </a:rPr>
                        <a:t>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0.31</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1.27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9</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2.56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5.12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10.23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11</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20.47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20.48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40.95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13</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81.91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163.83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327.67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655.35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655.36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2621.43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2621.44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5242.87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5242.88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10485.75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21</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10485.76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20971.51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20971.52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41943.03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41943.04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83886.07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83886.08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167772.15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167772.16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335544.31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335544.32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671088.63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671088.64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1342177.27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1342177.28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2684354.55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2684354.56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30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5368709.12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10737418.23</a:t>
                      </a:r>
                    </a:p>
                  </a:txBody>
                  <a:tcPr marL="6983" marR="6983" marT="6983" marB="0" anchor="b">
                    <a:lnL>
                      <a:noFill/>
                    </a:lnL>
                    <a:lnR>
                      <a:noFill/>
                    </a:lnR>
                    <a:lnT>
                      <a:noFill/>
                    </a:lnT>
                    <a:lnB>
                      <a:noFill/>
                    </a:lnB>
                  </a:tcPr>
                </a:tc>
              </a:tr>
            </a:tbl>
          </a:graphicData>
        </a:graphic>
      </p:graphicFrame>
      <p:sp>
        <p:nvSpPr>
          <p:cNvPr id="3" name="TextBox 2"/>
          <p:cNvSpPr txBox="1"/>
          <p:nvPr/>
        </p:nvSpPr>
        <p:spPr>
          <a:xfrm>
            <a:off x="6324600" y="2244550"/>
            <a:ext cx="1704033" cy="132343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000" b="0" dirty="0" smtClean="0"/>
              <a:t>By the end of the second week we have $163.83</a:t>
            </a:r>
            <a:endParaRPr lang="en-US" sz="2000" b="0" dirty="0"/>
          </a:p>
        </p:txBody>
      </p:sp>
      <p:sp>
        <p:nvSpPr>
          <p:cNvPr id="45" name="Rectangle 44"/>
          <p:cNvSpPr/>
          <p:nvPr/>
        </p:nvSpPr>
        <p:spPr>
          <a:xfrm>
            <a:off x="2895600" y="3282822"/>
            <a:ext cx="3200400" cy="228600"/>
          </a:xfrm>
          <a:prstGeom prst="rect">
            <a:avLst/>
          </a:prstGeom>
          <a:noFill/>
          <a:ln>
            <a:solidFill>
              <a:srgbClr val="FF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677644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bwMode="auto">
          <a:xfrm>
            <a:off x="5029200" y="6324600"/>
            <a:ext cx="1143000" cy="457200"/>
          </a:xfrm>
          <a:prstGeom prst="ellipse">
            <a:avLst/>
          </a:prstGeom>
          <a:solidFill>
            <a:srgbClr val="FFFF00"/>
          </a:solidFill>
          <a:ln w="12700" cap="flat" cmpd="sng" algn="ctr">
            <a:noFill/>
            <a:prstDash val="solid"/>
            <a:round/>
            <a:headEnd type="none" w="sm" len="sm"/>
            <a:tailEnd type="none" w="sm" len="sm"/>
          </a:ln>
          <a:effectLst>
            <a:softEdge rad="63500"/>
          </a:effectLst>
          <a:scene3d>
            <a:camera prst="orthographicFront">
              <a:rot lat="0" lon="0" rev="0"/>
            </a:camera>
            <a:lightRig rig="balanced" dir="t">
              <a:rot lat="0" lon="0" rev="8700000"/>
            </a:lightRig>
          </a:scene3d>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6" name="TextBox 5"/>
          <p:cNvSpPr txBox="1"/>
          <p:nvPr/>
        </p:nvSpPr>
        <p:spPr>
          <a:xfrm>
            <a:off x="6271847" y="3013770"/>
            <a:ext cx="2389833" cy="230832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0" dirty="0" smtClean="0">
                <a:solidFill>
                  <a:schemeClr val="bg1"/>
                </a:solidFill>
              </a:rPr>
              <a:t>By the end of the month the total is more than </a:t>
            </a:r>
          </a:p>
          <a:p>
            <a:pPr algn="ctr"/>
            <a:r>
              <a:rPr lang="en-US" sz="3600" b="0" dirty="0" smtClean="0">
                <a:solidFill>
                  <a:schemeClr val="bg1"/>
                </a:solidFill>
              </a:rPr>
              <a:t>$10 Million!</a:t>
            </a:r>
            <a:endParaRPr lang="en-US" sz="3600" b="0" dirty="0">
              <a:solidFill>
                <a:schemeClr val="bg1"/>
              </a:solidFill>
            </a:endParaRPr>
          </a:p>
        </p:txBody>
      </p:sp>
      <p:sp>
        <p:nvSpPr>
          <p:cNvPr id="7" name="Title 6"/>
          <p:cNvSpPr>
            <a:spLocks noGrp="1"/>
          </p:cNvSpPr>
          <p:nvPr>
            <p:ph type="title"/>
          </p:nvPr>
        </p:nvSpPr>
        <p:spPr>
          <a:xfrm>
            <a:off x="0" y="0"/>
            <a:ext cx="9144000" cy="1143000"/>
          </a:xfrm>
        </p:spPr>
        <p:txBody>
          <a:bodyPr/>
          <a:lstStyle/>
          <a:p>
            <a:r>
              <a:rPr lang="en-US" sz="3600" dirty="0" smtClean="0"/>
              <a:t>The Power of Continuous Improvement</a:t>
            </a:r>
            <a:endParaRPr lang="en-US" sz="3600" dirty="0"/>
          </a:p>
        </p:txBody>
      </p:sp>
      <p:graphicFrame>
        <p:nvGraphicFramePr>
          <p:cNvPr id="8" name="Table 7"/>
          <p:cNvGraphicFramePr>
            <a:graphicFrameLocks noGrp="1"/>
          </p:cNvGraphicFramePr>
          <p:nvPr/>
        </p:nvGraphicFramePr>
        <p:xfrm>
          <a:off x="2057400" y="914414"/>
          <a:ext cx="3962400" cy="5734605"/>
        </p:xfrm>
        <a:graphic>
          <a:graphicData uri="http://schemas.openxmlformats.org/drawingml/2006/table">
            <a:tbl>
              <a:tblPr/>
              <a:tblGrid>
                <a:gridCol w="1056640"/>
                <a:gridCol w="1452880"/>
                <a:gridCol w="1452880"/>
              </a:tblGrid>
              <a:tr h="197745">
                <a:tc>
                  <a:txBody>
                    <a:bodyPr/>
                    <a:lstStyle/>
                    <a:p>
                      <a:pPr algn="r" fontAlgn="b"/>
                      <a:r>
                        <a:rPr lang="en-US" sz="1200" b="1" i="0" u="none" strike="noStrike" dirty="0">
                          <a:solidFill>
                            <a:srgbClr val="000000"/>
                          </a:solidFill>
                          <a:latin typeface="Calibri"/>
                        </a:rPr>
                        <a:t>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0.03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0.08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0.16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0.31</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0.32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0.63</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0.64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1.27</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9</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2.56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5.12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10.23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11</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20.47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20.48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40.95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13</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40.96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81.91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81.92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163.83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15</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163.84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327.67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327.68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655.35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655.36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1310.72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2621.43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19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2621.44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5242.87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20</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5242.88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10485.75</a:t>
                      </a:r>
                    </a:p>
                  </a:txBody>
                  <a:tcPr marL="6983" marR="6983" marT="6983" marB="0" anchor="b">
                    <a:lnL>
                      <a:noFill/>
                    </a:lnL>
                    <a:lnR>
                      <a:noFill/>
                    </a:lnR>
                    <a:lnT>
                      <a:noFill/>
                    </a:lnT>
                    <a:lnB>
                      <a:noFill/>
                    </a:lnB>
                  </a:tcPr>
                </a:tc>
              </a:tr>
              <a:tr h="197745">
                <a:tc>
                  <a:txBody>
                    <a:bodyPr/>
                    <a:lstStyle/>
                    <a:p>
                      <a:pPr algn="r" fontAlgn="b"/>
                      <a:r>
                        <a:rPr lang="en-US" sz="1200" b="1" i="0" u="none" strike="noStrike" dirty="0">
                          <a:solidFill>
                            <a:srgbClr val="000000"/>
                          </a:solidFill>
                          <a:latin typeface="Calibri"/>
                        </a:rPr>
                        <a:t>21</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10485.76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20971.51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22</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20971.52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41943.03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23</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41943.04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83886.07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24</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83886.08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167772.15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25</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167772.16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335544.31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26</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335544.32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671088.63</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27</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671088.64</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1342177.27</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28</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1342177.28</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2684354.55</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29</a:t>
                      </a:r>
                    </a:p>
                  </a:txBody>
                  <a:tcPr marL="6983" marR="6983" marT="6983" marB="0" anchor="b">
                    <a:lnL>
                      <a:noFill/>
                    </a:lnL>
                    <a:lnR>
                      <a:noFill/>
                    </a:lnR>
                    <a:lnT>
                      <a:noFill/>
                    </a:lnT>
                    <a:lnB>
                      <a:noFill/>
                    </a:lnB>
                  </a:tcPr>
                </a:tc>
                <a:tc>
                  <a:txBody>
                    <a:bodyPr/>
                    <a:lstStyle/>
                    <a:p>
                      <a:pPr algn="r" fontAlgn="b"/>
                      <a:r>
                        <a:rPr lang="en-US" sz="1200" b="1" i="0" u="none" strike="noStrike">
                          <a:solidFill>
                            <a:srgbClr val="000000"/>
                          </a:solidFill>
                          <a:latin typeface="Calibri"/>
                        </a:rPr>
                        <a:t>2684354.56</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5368709.11</a:t>
                      </a:r>
                    </a:p>
                  </a:txBody>
                  <a:tcPr marL="6983" marR="6983" marT="6983" marB="0" anchor="b">
                    <a:lnL>
                      <a:noFill/>
                    </a:lnL>
                    <a:lnR>
                      <a:noFill/>
                    </a:lnR>
                    <a:lnT>
                      <a:noFill/>
                    </a:lnT>
                    <a:lnB>
                      <a:noFill/>
                    </a:lnB>
                  </a:tcPr>
                </a:tc>
              </a:tr>
              <a:tr h="197745">
                <a:tc>
                  <a:txBody>
                    <a:bodyPr/>
                    <a:lstStyle/>
                    <a:p>
                      <a:pPr algn="r" fontAlgn="b"/>
                      <a:r>
                        <a:rPr lang="en-US" sz="1200" b="1" i="0" u="none" strike="noStrike">
                          <a:solidFill>
                            <a:srgbClr val="000000"/>
                          </a:solidFill>
                          <a:latin typeface="Calibri"/>
                        </a:rPr>
                        <a:t>30</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5368709.12</a:t>
                      </a:r>
                    </a:p>
                  </a:txBody>
                  <a:tcPr marL="6983" marR="6983" marT="6983"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10737418.23</a:t>
                      </a:r>
                    </a:p>
                  </a:txBody>
                  <a:tcPr marL="6983" marR="6983" marT="6983" marB="0" anchor="b">
                    <a:lnL>
                      <a:noFill/>
                    </a:lnL>
                    <a:lnR>
                      <a:noFill/>
                    </a:lnR>
                    <a:lnT>
                      <a:noFill/>
                    </a:lnT>
                    <a:lnB>
                      <a:noFill/>
                    </a:lnB>
                  </a:tcPr>
                </a:tc>
              </a:tr>
            </a:tbl>
          </a:graphicData>
        </a:graphic>
      </p:graphicFrame>
      <p:sp>
        <p:nvSpPr>
          <p:cNvPr id="153" name="Rectangle 152"/>
          <p:cNvSpPr/>
          <p:nvPr/>
        </p:nvSpPr>
        <p:spPr>
          <a:xfrm>
            <a:off x="2895600" y="6438900"/>
            <a:ext cx="3200400" cy="228600"/>
          </a:xfrm>
          <a:prstGeom prst="rect">
            <a:avLst/>
          </a:prstGeom>
          <a:noFill/>
          <a:ln>
            <a:solidFill>
              <a:srgbClr val="FF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13015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ook 4 Hour">
  <a:themeElements>
    <a:clrScheme name="Book 4 Hou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ook 4 Hour">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Book 4 Hou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ook 4 Hou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ook 4 Hour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ook 4 Hour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ook 4 Hour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ook 4 Hour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ook 4 Hour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Documents\Book 4 Hour.ppt</Template>
  <TotalTime>2752</TotalTime>
  <Words>5766</Words>
  <Application>Microsoft Office PowerPoint</Application>
  <PresentationFormat>On-screen Show (4:3)</PresentationFormat>
  <Paragraphs>1192</Paragraphs>
  <Slides>40</Slides>
  <Notes>40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40</vt:i4>
      </vt:variant>
    </vt:vector>
  </HeadingPairs>
  <TitlesOfParts>
    <vt:vector size="44" baseType="lpstr">
      <vt:lpstr>Book 4 Hour</vt:lpstr>
      <vt:lpstr>PCAM</vt:lpstr>
      <vt:lpstr>1_PCAM</vt:lpstr>
      <vt:lpstr>Chart</vt:lpstr>
      <vt:lpstr>Determine the Purpose and Motivation for Continuous Improvement</vt:lpstr>
      <vt:lpstr>Which Would You Rather Have?</vt:lpstr>
      <vt:lpstr>Terminal Learning Objective</vt:lpstr>
      <vt:lpstr>The Power of Continuous Improvement</vt:lpstr>
      <vt:lpstr>The Power of Continuous Improvement</vt:lpstr>
      <vt:lpstr>The Power of Continuous Improvement</vt:lpstr>
      <vt:lpstr>The Power of Continuous Improvement</vt:lpstr>
      <vt:lpstr>The Power of Continuous Improvement</vt:lpstr>
      <vt:lpstr>The Power of Continuous Improvement</vt:lpstr>
      <vt:lpstr>Consider a 3%  Annual Improvement</vt:lpstr>
      <vt:lpstr>Consider a 3%  Annual Improvement</vt:lpstr>
      <vt:lpstr>Consider a 3%  Annual Improvement</vt:lpstr>
      <vt:lpstr>Consider a 3%  Annual Improvement</vt:lpstr>
      <vt:lpstr>Continuous Improvements: Lots of Small Victories</vt:lpstr>
      <vt:lpstr>Learning Check</vt:lpstr>
      <vt:lpstr>How Do You Get Continuous Improvements?</vt:lpstr>
      <vt:lpstr>You Will Be Amazed</vt:lpstr>
      <vt:lpstr>Opportunities for Creativity</vt:lpstr>
      <vt:lpstr>Learning Check</vt:lpstr>
      <vt:lpstr>Shedding Activities No Longer Needed</vt:lpstr>
      <vt:lpstr>Slide 21</vt:lpstr>
      <vt:lpstr>Share the Wealth</vt:lpstr>
      <vt:lpstr>Resizing Service Level to Current Needs</vt:lpstr>
      <vt:lpstr>Eliminating Redundancies</vt:lpstr>
      <vt:lpstr>Fort Detrick</vt:lpstr>
      <vt:lpstr>Slide 26</vt:lpstr>
      <vt:lpstr>Fix Problems, Not Blame</vt:lpstr>
      <vt:lpstr>Redefining Service Levels Provided</vt:lpstr>
      <vt:lpstr>Cutting Non-Productive Employees</vt:lpstr>
      <vt:lpstr>The Long Term Power of Continuous Improvement</vt:lpstr>
      <vt:lpstr>Learning Requires Teaching: Leadership Has KEY Role</vt:lpstr>
      <vt:lpstr>The Payoff: New Source of Funding</vt:lpstr>
      <vt:lpstr>Slide 33</vt:lpstr>
      <vt:lpstr>Slide 34</vt:lpstr>
      <vt:lpstr>Learning Check</vt:lpstr>
      <vt:lpstr>How Can You Motivate Continuous Improvement?</vt:lpstr>
      <vt:lpstr>Why Soldiers Fight</vt:lpstr>
      <vt:lpstr>Cold War Cost Culture Will Lose the Cost War</vt:lpstr>
      <vt:lpstr>Battlefield Culture Needed to Win the Cost War</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Dale</dc:creator>
  <cp:lastModifiedBy>audrey.mccaskill</cp:lastModifiedBy>
  <cp:revision>118</cp:revision>
  <dcterms:created xsi:type="dcterms:W3CDTF">2000-01-13T16:11:04Z</dcterms:created>
  <dcterms:modified xsi:type="dcterms:W3CDTF">2011-08-31T14:11:04Z</dcterms:modified>
</cp:coreProperties>
</file>