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416" r:id="rId15"/>
    <p:sldId id="417" r:id="rId16"/>
    <p:sldId id="392" r:id="rId17"/>
    <p:sldId id="393" r:id="rId18"/>
    <p:sldId id="394" r:id="rId19"/>
    <p:sldId id="395" r:id="rId20"/>
    <p:sldId id="396" r:id="rId21"/>
    <p:sldId id="418" r:id="rId22"/>
    <p:sldId id="398" r:id="rId23"/>
    <p:sldId id="399" r:id="rId24"/>
    <p:sldId id="400" r:id="rId25"/>
    <p:sldId id="401" r:id="rId26"/>
    <p:sldId id="419" r:id="rId27"/>
    <p:sldId id="403" r:id="rId28"/>
    <p:sldId id="422" r:id="rId29"/>
    <p:sldId id="404" r:id="rId30"/>
    <p:sldId id="405" r:id="rId31"/>
    <p:sldId id="406" r:id="rId32"/>
    <p:sldId id="407" r:id="rId33"/>
    <p:sldId id="420" r:id="rId34"/>
    <p:sldId id="409" r:id="rId35"/>
    <p:sldId id="410" r:id="rId36"/>
    <p:sldId id="411" r:id="rId37"/>
    <p:sldId id="412" r:id="rId38"/>
    <p:sldId id="413" r:id="rId39"/>
    <p:sldId id="414" r:id="rId40"/>
    <p:sldId id="41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r" initials="l" lastIdx="18" clrIdx="0">
    <p:extLst>
      <p:ext uri="{19B8F6BF-5375-455C-9EA6-DF929625EA0E}">
        <p15:presenceInfo xmlns:p15="http://schemas.microsoft.com/office/powerpoint/2012/main" userId="laser" providerId="None"/>
      </p:ext>
    </p:extLst>
  </p:cmAuthor>
  <p:cmAuthor id="2" name="S, Muthulakshmi" initials="SM" lastIdx="1" clrIdx="1">
    <p:extLst>
      <p:ext uri="{19B8F6BF-5375-455C-9EA6-DF929625EA0E}">
        <p15:presenceInfo xmlns:p15="http://schemas.microsoft.com/office/powerpoint/2012/main" userId="S-1-5-21-617317731-1927854996-104450171-51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92" d="100"/>
          <a:sy n="92" d="100"/>
        </p:scale>
        <p:origin x="90" y="126"/>
      </p:cViewPr>
      <p:guideLst>
        <p:guide orient="horz" pos="2160"/>
        <p:guide pos="2880"/>
      </p:guideLst>
    </p:cSldViewPr>
  </p:slideViewPr>
  <p:outlineViewPr>
    <p:cViewPr>
      <p:scale>
        <a:sx n="33" d="100"/>
        <a:sy n="33" d="100"/>
      </p:scale>
      <p:origin x="0" y="-16878"/>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9/15/2016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Where We Are Now….  Chapter 7 Interviewing</a:t>
            </a:r>
            <a:r>
              <a:rPr lang="en-US" b="1" baseline="0" dirty="0" smtClean="0"/>
              <a:t> Candidates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 6 focused on the important tools</a:t>
            </a:r>
            <a:r>
              <a:rPr lang="en-US" baseline="0" dirty="0" smtClean="0"/>
              <a:t> </a:t>
            </a:r>
            <a:r>
              <a:rPr lang="en-US" dirty="0" smtClean="0"/>
              <a:t>managers use to select employees. Now</a:t>
            </a:r>
            <a:r>
              <a:rPr lang="en-US" baseline="0" dirty="0" smtClean="0"/>
              <a:t> </a:t>
            </a:r>
            <a:r>
              <a:rPr lang="en-US" dirty="0" smtClean="0"/>
              <a:t>we’ll turn to one of these tools</a:t>
            </a:r>
            <a:r>
              <a:rPr lang="en-US" baseline="0" dirty="0" smtClean="0"/>
              <a:t> – </a:t>
            </a:r>
            <a:r>
              <a:rPr lang="en-US" sz="1200" b="0" i="0" u="none" strike="noStrike" kern="1200" baseline="0" dirty="0" smtClean="0">
                <a:solidFill>
                  <a:schemeClr val="tx1"/>
                </a:solidFill>
                <a:latin typeface="+mn-lt"/>
                <a:ea typeface="+mn-ea"/>
                <a:cs typeface="+mn-cs"/>
              </a:rPr>
              <a:t>what we refer to as the employment interview.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main topics we’ll cover include types of interviews, things that undermine interviewing’s usefulness, designing and conducting effective selection interviews, using a total selection process to improve employee engagement, and making the offer.</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selection interviews are probably still </a:t>
            </a:r>
            <a:r>
              <a:rPr lang="en-US" sz="1200" b="1" i="1" u="none" strike="noStrike" kern="1200" baseline="0" dirty="0" smtClean="0">
                <a:solidFill>
                  <a:schemeClr val="tx1"/>
                </a:solidFill>
                <a:latin typeface="+mn-lt"/>
                <a:ea typeface="+mn-ea"/>
                <a:cs typeface="+mn-cs"/>
              </a:rPr>
              <a:t>one-on-one </a:t>
            </a:r>
            <a:r>
              <a:rPr lang="en-US" sz="1200" b="1" i="0" u="none" strike="noStrike" kern="1200" baseline="0" dirty="0" smtClean="0">
                <a:solidFill>
                  <a:schemeClr val="tx1"/>
                </a:solidFill>
                <a:latin typeface="+mn-lt"/>
                <a:ea typeface="+mn-ea"/>
                <a:cs typeface="+mn-cs"/>
              </a:rPr>
              <a:t>and </a:t>
            </a:r>
            <a:r>
              <a:rPr lang="en-US" sz="1200" b="1" i="1" u="none" strike="noStrike" kern="1200" baseline="0" dirty="0" smtClean="0">
                <a:solidFill>
                  <a:schemeClr val="tx1"/>
                </a:solidFill>
                <a:latin typeface="+mn-lt"/>
                <a:ea typeface="+mn-ea"/>
                <a:cs typeface="+mn-cs"/>
              </a:rPr>
              <a:t>sequential</a:t>
            </a:r>
            <a:r>
              <a:rPr lang="en-US" sz="1200" b="0" i="0" u="none" strike="noStrike" kern="1200" baseline="0" dirty="0" smtClean="0">
                <a:solidFill>
                  <a:schemeClr val="tx1"/>
                </a:solidFill>
                <a:latin typeface="+mn-lt"/>
                <a:ea typeface="+mn-ea"/>
                <a:cs typeface="+mn-cs"/>
              </a:rPr>
              <a:t>.</a:t>
            </a:r>
            <a:r>
              <a:rPr lang="en-US" sz="1200" b="1" i="1" u="none" strike="noStrike" kern="1200" baseline="0" dirty="0" smtClean="0">
                <a:solidFill>
                  <a:schemeClr val="tx1"/>
                </a:solidFill>
                <a:latin typeface="+mn-lt"/>
                <a:ea typeface="+mn-ea"/>
                <a:cs typeface="+mn-cs"/>
              </a:rPr>
              <a:t> </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 </a:t>
            </a:r>
            <a:r>
              <a:rPr lang="en-US" sz="1200" b="1" i="0" u="none" strike="noStrike" kern="1200" baseline="0" dirty="0" smtClean="0">
                <a:solidFill>
                  <a:schemeClr val="tx1"/>
                </a:solidFill>
                <a:latin typeface="+mn-lt"/>
                <a:ea typeface="+mn-ea"/>
                <a:cs typeface="+mn-cs"/>
              </a:rPr>
              <a:t>one-on-one interview, </a:t>
            </a:r>
            <a:r>
              <a:rPr lang="en-US" sz="1200" b="0" i="0" u="none" strike="noStrike" kern="1200" baseline="0" dirty="0" smtClean="0">
                <a:solidFill>
                  <a:schemeClr val="tx1"/>
                </a:solidFill>
                <a:latin typeface="+mn-lt"/>
                <a:ea typeface="+mn-ea"/>
                <a:cs typeface="+mn-cs"/>
              </a:rPr>
              <a:t>two people meet alone, and one interviews the other by seeking oral responses to oral inquiries. Employers tend to schedule these interviews </a:t>
            </a:r>
            <a:r>
              <a:rPr lang="en-US" sz="1200" b="0" i="1" u="none" strike="noStrike" kern="1200" baseline="0" dirty="0" smtClean="0">
                <a:solidFill>
                  <a:schemeClr val="tx1"/>
                </a:solidFill>
                <a:latin typeface="+mn-lt"/>
                <a:ea typeface="+mn-ea"/>
                <a:cs typeface="+mn-cs"/>
              </a:rPr>
              <a:t>sequentially.</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 </a:t>
            </a:r>
            <a:r>
              <a:rPr lang="en-US" sz="1200" b="1" i="1" u="none" strike="noStrike" kern="1200" baseline="0" dirty="0" smtClean="0">
                <a:solidFill>
                  <a:schemeClr val="tx1"/>
                </a:solidFill>
                <a:latin typeface="+mn-lt"/>
                <a:ea typeface="+mn-ea"/>
                <a:cs typeface="+mn-cs"/>
              </a:rPr>
              <a:t>sequential (or serial) interview</a:t>
            </a:r>
            <a:r>
              <a:rPr lang="en-US" sz="1200" b="0" i="0" u="none" strike="noStrike" kern="1200" baseline="0" dirty="0" smtClean="0">
                <a:solidFill>
                  <a:schemeClr val="tx1"/>
                </a:solidFill>
                <a:latin typeface="+mn-lt"/>
                <a:ea typeface="+mn-ea"/>
                <a:cs typeface="+mn-cs"/>
              </a:rPr>
              <a:t>, several persons interview the applicant, in sequence, one-on-one, and then make their hiring decision.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47189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Employers also administer interviews in other ways:  </a:t>
            </a:r>
            <a:r>
              <a:rPr lang="en-US" sz="1200" kern="1200" baseline="0" dirty="0" smtClean="0">
                <a:solidFill>
                  <a:schemeClr val="tx1"/>
                </a:solidFill>
                <a:effectLst/>
                <a:latin typeface="+mn-lt"/>
                <a:ea typeface="+mn-ea"/>
                <a:cs typeface="+mn-cs"/>
              </a:rPr>
              <a:t>Let’s examine them…..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effectLst/>
                <a:latin typeface="+mn-lt"/>
                <a:ea typeface="+mn-ea"/>
                <a:cs typeface="+mn-cs"/>
              </a:rPr>
              <a:t>3.  Panel</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effectLst/>
                <a:latin typeface="+mn-lt"/>
                <a:ea typeface="+mn-ea"/>
                <a:cs typeface="+mn-cs"/>
              </a:rPr>
              <a:t>4.  Mass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panel interview</a:t>
            </a:r>
            <a:r>
              <a:rPr lang="en-US" sz="1200" b="0" i="0" u="none" strike="noStrike" kern="1200" baseline="0" dirty="0" smtClean="0">
                <a:solidFill>
                  <a:schemeClr val="tx1"/>
                </a:solidFill>
                <a:latin typeface="+mn-lt"/>
                <a:ea typeface="+mn-ea"/>
                <a:cs typeface="+mn-cs"/>
              </a:rPr>
              <a:t>, also known as a board interview, is an interview conducted by a team of interviewers (usually two to three), who together question each candidate and then combine their ratings of each candidate’s answers into a final panel score.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panel format enables interviewers to ask follow-up questions, much as reporters do in press conferences. This may elicit more meaningful responses than a series of one-on-one interviews.</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effectLst/>
                <a:latin typeface="+mn-lt"/>
                <a:ea typeface="+mn-ea"/>
                <a:cs typeface="+mn-cs"/>
              </a:rPr>
              <a:t>The mass interview </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Here a panel interviews several candidates simultaneously. The panel might pose a problem, and then watches to see which candidate takes the lead in formulating an answer.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8817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Employers also administer interviews in some</a:t>
            </a:r>
            <a:r>
              <a:rPr lang="en-US" sz="1200" kern="1200" baseline="0" dirty="0" smtClean="0">
                <a:solidFill>
                  <a:schemeClr val="tx1"/>
                </a:solidFill>
                <a:effectLst/>
                <a:latin typeface="+mn-lt"/>
                <a:ea typeface="+mn-ea"/>
                <a:cs typeface="+mn-cs"/>
              </a:rPr>
              <a:t> more </a:t>
            </a:r>
            <a:r>
              <a:rPr lang="en-US" sz="1200" kern="1200" dirty="0" smtClean="0">
                <a:solidFill>
                  <a:schemeClr val="tx1"/>
                </a:solidFill>
                <a:effectLst/>
                <a:latin typeface="+mn-lt"/>
                <a:ea typeface="+mn-ea"/>
                <a:cs typeface="+mn-cs"/>
              </a:rPr>
              <a:t>ways:  </a:t>
            </a:r>
            <a:r>
              <a:rPr lang="en-US" sz="1200" kern="1200" baseline="0" dirty="0" smtClean="0">
                <a:solidFill>
                  <a:schemeClr val="tx1"/>
                </a:solidFill>
                <a:effectLst/>
                <a:latin typeface="+mn-lt"/>
                <a:ea typeface="+mn-ea"/>
                <a:cs typeface="+mn-cs"/>
              </a:rPr>
              <a:t>Let’s examine them…..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effectLst/>
                <a:latin typeface="+mn-lt"/>
                <a:ea typeface="+mn-ea"/>
                <a:cs typeface="+mn-cs"/>
              </a:rPr>
              <a:t>5.  Phone</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effectLst/>
                <a:latin typeface="+mn-lt"/>
                <a:ea typeface="+mn-ea"/>
                <a:cs typeface="+mn-cs"/>
              </a:rPr>
              <a:t>6.  Computer-based</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effectLst/>
                <a:latin typeface="+mn-lt"/>
                <a:ea typeface="+mn-ea"/>
                <a:cs typeface="+mn-cs"/>
              </a:rPr>
              <a:t>7.  Web-based Video</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Phone Interviews </a:t>
            </a:r>
            <a:r>
              <a:rPr lang="en-US" sz="1200" kern="1200" dirty="0" smtClean="0">
                <a:solidFill>
                  <a:schemeClr val="tx1"/>
                </a:solidFill>
                <a:effectLst/>
                <a:latin typeface="+mn-lt"/>
                <a:ea typeface="+mn-ea"/>
                <a:cs typeface="+mn-cs"/>
              </a:rPr>
              <a:t>–</a:t>
            </a:r>
            <a:r>
              <a:rPr lang="en-US" dirty="0" smtClean="0">
                <a:effectLst/>
              </a:rPr>
              <a:t> </a:t>
            </a:r>
            <a:r>
              <a:rPr lang="en-US" sz="1200" b="0" i="0" u="none" strike="noStrike" kern="1200" baseline="0" dirty="0" smtClean="0">
                <a:solidFill>
                  <a:schemeClr val="tx1"/>
                </a:solidFill>
                <a:latin typeface="+mn-lt"/>
                <a:ea typeface="+mn-ea"/>
                <a:cs typeface="+mn-cs"/>
              </a:rPr>
              <a:t>Employers also conduct interviews via phone. Somewhat counterintuitively, these can actually be more useful than face-to-face interviews for judging one’s conscientiousness, intelligence, and interpersonal skills. Because they needn’t worry about appearance or handshakes, each party can focus on answers. And perhaps candidates—somewhat surprised by an unplanned call from the recruiter—give more spontaneous answers.</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Computer-Based Job Interviews </a:t>
            </a:r>
            <a:r>
              <a:rPr lang="en-US" sz="1200" kern="1200" dirty="0" smtClean="0">
                <a:solidFill>
                  <a:schemeClr val="tx1"/>
                </a:solidFill>
                <a:effectLst/>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computerized selection interview </a:t>
            </a:r>
            <a:r>
              <a:rPr lang="en-US" sz="1200" b="0" i="0" u="none" strike="noStrike" kern="1200" baseline="0" dirty="0" smtClean="0">
                <a:solidFill>
                  <a:schemeClr val="tx1"/>
                </a:solidFill>
                <a:latin typeface="+mn-lt"/>
                <a:ea typeface="+mn-ea"/>
                <a:cs typeface="+mn-cs"/>
              </a:rPr>
              <a:t>is one in which a job candidate’s oral and/or keyed replies are obtained in response to computerized oral, visual, or written questions and/or situations.</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Web-Based Video Interviews </a:t>
            </a:r>
            <a:r>
              <a:rPr lang="en-US" sz="1200" kern="1200" dirty="0" smtClean="0">
                <a:solidFill>
                  <a:schemeClr val="tx1"/>
                </a:solidFill>
                <a:effectLst/>
                <a:latin typeface="+mn-lt"/>
                <a:ea typeface="+mn-ea"/>
                <a:cs typeface="+mn-cs"/>
              </a:rPr>
              <a:t>–</a:t>
            </a:r>
            <a:r>
              <a:rPr lang="en-US" dirty="0" smtClean="0">
                <a:effectLst/>
              </a:rPr>
              <a:t> </a:t>
            </a:r>
            <a:r>
              <a:rPr lang="en-US" sz="1200" b="0" i="0" u="none" strike="noStrike" kern="1200" baseline="0" dirty="0" smtClean="0">
                <a:solidFill>
                  <a:schemeClr val="tx1"/>
                </a:solidFill>
                <a:latin typeface="+mn-lt"/>
                <a:ea typeface="+mn-ea"/>
                <a:cs typeface="+mn-cs"/>
              </a:rPr>
              <a:t>With phone and tablet video functionalities and </a:t>
            </a:r>
            <a:r>
              <a:rPr lang="en-US" sz="1200" b="0" i="0" u="none" strike="noStrike" kern="1200" baseline="0" dirty="0" err="1" smtClean="0">
                <a:solidFill>
                  <a:schemeClr val="tx1"/>
                </a:solidFill>
                <a:latin typeface="+mn-lt"/>
                <a:ea typeface="+mn-ea"/>
                <a:cs typeface="+mn-cs"/>
              </a:rPr>
              <a:t>FaceTime</a:t>
            </a:r>
            <a:r>
              <a:rPr lang="en-US" sz="1200" b="0" i="0" u="none" strike="noStrike" kern="1200" baseline="0" dirty="0" smtClean="0">
                <a:solidFill>
                  <a:schemeClr val="tx1"/>
                </a:solidFill>
                <a:latin typeface="+mn-lt"/>
                <a:ea typeface="+mn-ea"/>
                <a:cs typeface="+mn-cs"/>
              </a:rPr>
              <a:t>™ and Skype™, Web-based “in-person” interview use is widespread; about 18% of candidates took such interviews in one recent year. With the </a:t>
            </a:r>
            <a:r>
              <a:rPr lang="en-US" sz="1200" b="0" i="0" u="none" strike="noStrike" kern="1200" baseline="0" dirty="0" err="1" smtClean="0">
                <a:solidFill>
                  <a:schemeClr val="tx1"/>
                </a:solidFill>
                <a:latin typeface="+mn-lt"/>
                <a:ea typeface="+mn-ea"/>
                <a:cs typeface="+mn-cs"/>
              </a:rPr>
              <a:t>InterviewStream</a:t>
            </a:r>
            <a:r>
              <a:rPr lang="en-US" sz="1200" b="0" i="0" u="none" strike="noStrike" kern="1200" baseline="0" dirty="0" smtClean="0">
                <a:solidFill>
                  <a:schemeClr val="tx1"/>
                </a:solidFill>
                <a:latin typeface="+mn-lt"/>
                <a:ea typeface="+mn-ea"/>
                <a:cs typeface="+mn-cs"/>
              </a:rPr>
              <a:t> 360 Video Practice Interview System, college career centers and outplacement firms can have students or job seekers record interviews for their own development and for prospective employers.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15441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online video interview requires little special preparation for employers, but Career FAQs (www.careerfaqs.com.au) lists things that </a:t>
            </a:r>
            <a:r>
              <a:rPr lang="en-US" sz="1200" b="0" i="1" u="none" strike="noStrike" kern="1200" baseline="0" dirty="0" smtClean="0">
                <a:solidFill>
                  <a:schemeClr val="tx1"/>
                </a:solidFill>
                <a:latin typeface="+mn-lt"/>
                <a:ea typeface="+mn-ea"/>
                <a:cs typeface="+mn-cs"/>
              </a:rPr>
              <a:t>interviewees </a:t>
            </a:r>
            <a:r>
              <a:rPr lang="en-US" sz="1200" b="0" i="0" u="none" strike="noStrike" kern="1200" baseline="0" dirty="0" smtClean="0">
                <a:solidFill>
                  <a:schemeClr val="tx1"/>
                </a:solidFill>
                <a:latin typeface="+mn-lt"/>
                <a:ea typeface="+mn-ea"/>
                <a:cs typeface="+mn-cs"/>
              </a:rPr>
              <a:t>should keep in mind.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Look presentable. </a:t>
            </a:r>
            <a:r>
              <a:rPr lang="en-US" sz="1200" b="0" i="0" u="none" strike="noStrike" kern="1200" baseline="0" dirty="0" smtClean="0">
                <a:solidFill>
                  <a:schemeClr val="tx1"/>
                </a:solidFill>
                <a:latin typeface="+mn-lt"/>
                <a:ea typeface="+mn-ea"/>
                <a:cs typeface="+mn-cs"/>
              </a:rPr>
              <a:t>It might seem silly sitting at home wearing a suit, but it could make a difference.</a:t>
            </a:r>
          </a:p>
          <a:p>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Clean up the room. </a:t>
            </a:r>
            <a:r>
              <a:rPr lang="en-US" sz="1200" b="0" i="0" u="none" strike="noStrike" kern="1200" baseline="0" dirty="0" smtClean="0">
                <a:solidFill>
                  <a:schemeClr val="tx1"/>
                </a:solidFill>
                <a:latin typeface="+mn-lt"/>
                <a:ea typeface="+mn-ea"/>
                <a:cs typeface="+mn-cs"/>
              </a:rPr>
              <a:t>Do not let the interviewer see clutter.</a:t>
            </a:r>
          </a:p>
          <a:p>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Test first. </a:t>
            </a:r>
            <a:r>
              <a:rPr lang="en-US" sz="1200" b="0" i="0" u="none" strike="noStrike" kern="1200" baseline="0" dirty="0" smtClean="0">
                <a:solidFill>
                  <a:schemeClr val="tx1"/>
                </a:solidFill>
                <a:latin typeface="+mn-lt"/>
                <a:ea typeface="+mn-ea"/>
                <a:cs typeface="+mn-cs"/>
              </a:rPr>
              <a:t>As Career FAQs says, “Five minutes before the video interview is not a good time to realize that your Internet is down…”</a:t>
            </a:r>
          </a:p>
          <a:p>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Do a dry run. </a:t>
            </a:r>
            <a:r>
              <a:rPr lang="en-US" sz="1200" b="0" i="0" u="none" strike="noStrike" kern="1200" baseline="0" dirty="0" smtClean="0">
                <a:solidFill>
                  <a:schemeClr val="tx1"/>
                </a:solidFill>
                <a:latin typeface="+mn-lt"/>
                <a:ea typeface="+mn-ea"/>
                <a:cs typeface="+mn-cs"/>
              </a:rPr>
              <a:t>Record yourself before the interview to see how you’re “coming across.”</a:t>
            </a:r>
          </a:p>
          <a:p>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Relax. </a:t>
            </a:r>
            <a:r>
              <a:rPr lang="en-US" sz="1200" b="0" i="0" u="none" strike="noStrike" kern="1200" baseline="0" dirty="0" smtClean="0">
                <a:solidFill>
                  <a:schemeClr val="tx1"/>
                </a:solidFill>
                <a:latin typeface="+mn-lt"/>
                <a:ea typeface="+mn-ea"/>
                <a:cs typeface="+mn-cs"/>
              </a:rPr>
              <a:t>The golden rule with such interviews is to treat them like face-to-face meetings. Smile, look confident and enthusiastic, make eye contact, and don’t shout, but do speak clearly.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521955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Trends Shaping HR: </a:t>
            </a:r>
            <a:r>
              <a:rPr lang="en-US" sz="1200" b="1" i="1" u="none" strike="noStrike" kern="1200" baseline="0" dirty="0" smtClean="0">
                <a:solidFill>
                  <a:schemeClr val="tx1"/>
                </a:solidFill>
                <a:latin typeface="+mn-lt"/>
                <a:ea typeface="+mn-ea"/>
                <a:cs typeface="+mn-cs"/>
              </a:rPr>
              <a:t>Digital and Social Media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Today the growing popularity of mobile-based (iPhone or iPad, for instance) interviews is disrupting how job interviewing is done. They enable the interviewee to “do” the interview at his or her leisure from wherever the person wants, and even allow prescreen interviews to occur directly between hiring managers and job applicants, rather than HR.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HireVue</a:t>
            </a:r>
            <a:r>
              <a:rPr lang="en-US" sz="1200" b="0" i="0" u="none" strike="noStrike" kern="1200" baseline="0" dirty="0" smtClean="0">
                <a:solidFill>
                  <a:schemeClr val="tx1"/>
                </a:solidFill>
                <a:latin typeface="+mn-lt"/>
                <a:ea typeface="+mn-ea"/>
                <a:cs typeface="+mn-cs"/>
              </a:rPr>
              <a:t> system is an example. As described at http://hirevue.com/mobile/, the free </a:t>
            </a:r>
            <a:r>
              <a:rPr lang="en-US" sz="1200" b="0" i="0" u="none" strike="noStrike" kern="1200" baseline="0" dirty="0" err="1" smtClean="0">
                <a:solidFill>
                  <a:schemeClr val="tx1"/>
                </a:solidFill>
                <a:latin typeface="+mn-lt"/>
                <a:ea typeface="+mn-ea"/>
                <a:cs typeface="+mn-cs"/>
              </a:rPr>
              <a:t>HireVue</a:t>
            </a:r>
            <a:r>
              <a:rPr lang="en-US" sz="1200" b="0" i="0" u="none" strike="noStrike" kern="1200" baseline="0" dirty="0" smtClean="0">
                <a:solidFill>
                  <a:schemeClr val="tx1"/>
                </a:solidFill>
                <a:latin typeface="+mn-lt"/>
                <a:ea typeface="+mn-ea"/>
                <a:cs typeface="+mn-cs"/>
              </a:rPr>
              <a:t> tool (available as an app for iPhone, iPad, and iPod) enables interviewees to take their </a:t>
            </a:r>
            <a:r>
              <a:rPr lang="en-US" sz="1200" b="0" i="0" u="none" strike="noStrike" kern="1200" baseline="0" dirty="0" err="1" smtClean="0">
                <a:solidFill>
                  <a:schemeClr val="tx1"/>
                </a:solidFill>
                <a:latin typeface="+mn-lt"/>
                <a:ea typeface="+mn-ea"/>
                <a:cs typeface="+mn-cs"/>
              </a:rPr>
              <a:t>HireVue</a:t>
            </a:r>
            <a:r>
              <a:rPr lang="en-US" sz="1200" b="0" i="0" u="none" strike="noStrike" kern="1200" baseline="0" dirty="0" smtClean="0">
                <a:solidFill>
                  <a:schemeClr val="tx1"/>
                </a:solidFill>
                <a:latin typeface="+mn-lt"/>
                <a:ea typeface="+mn-ea"/>
                <a:cs typeface="+mn-cs"/>
              </a:rPr>
              <a:t> Interviews anytime, anywhere when invited by a potential employer. You can complete your </a:t>
            </a:r>
            <a:r>
              <a:rPr lang="en-US" sz="1200" b="0" i="0" u="none" strike="noStrike" kern="1200" baseline="0" dirty="0" err="1" smtClean="0">
                <a:solidFill>
                  <a:schemeClr val="tx1"/>
                </a:solidFill>
                <a:latin typeface="+mn-lt"/>
                <a:ea typeface="+mn-ea"/>
                <a:cs typeface="+mn-cs"/>
              </a:rPr>
              <a:t>HireVue</a:t>
            </a:r>
            <a:r>
              <a:rPr lang="en-US" sz="1200" b="0" i="0" u="none" strike="noStrike" kern="1200" baseline="0" dirty="0" smtClean="0">
                <a:solidFill>
                  <a:schemeClr val="tx1"/>
                </a:solidFill>
                <a:latin typeface="+mn-lt"/>
                <a:ea typeface="+mn-ea"/>
                <a:cs typeface="+mn-cs"/>
              </a:rPr>
              <a:t> Digital Interview on your own time, when it works for you, anywhere you have an Internet connection.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hiring manager can arrange for candidates to first respond to several prescreening questions, and then arrange for a set time for a synchronous online interview. Another </a:t>
            </a:r>
            <a:r>
              <a:rPr lang="en-US" sz="1200" b="0" i="0" u="none" strike="noStrike" kern="1200" baseline="0" dirty="0" err="1" smtClean="0">
                <a:solidFill>
                  <a:schemeClr val="tx1"/>
                </a:solidFill>
                <a:latin typeface="+mn-lt"/>
                <a:ea typeface="+mn-ea"/>
                <a:cs typeface="+mn-cs"/>
              </a:rPr>
              <a:t>HireVue</a:t>
            </a:r>
            <a:r>
              <a:rPr lang="en-US" sz="1200" b="0" i="0" u="none" strike="noStrike" kern="1200" baseline="0" dirty="0" smtClean="0">
                <a:solidFill>
                  <a:schemeClr val="tx1"/>
                </a:solidFill>
                <a:latin typeface="+mn-lt"/>
                <a:ea typeface="+mn-ea"/>
                <a:cs typeface="+mn-cs"/>
              </a:rPr>
              <a:t> tool uses data analysis to examine what the vendor says is more than 15,000 digital interview attributes to predict which candidates are most likely to be top performers and identify which interviewers make the best hiring decisions.</a:t>
            </a:r>
          </a:p>
          <a:p>
            <a:r>
              <a:rPr lang="en-US" sz="1200" b="0" i="0" u="none" strike="noStrike" kern="1200" baseline="0" dirty="0" smtClean="0">
                <a:solidFill>
                  <a:schemeClr val="tx1"/>
                </a:solidFill>
                <a:latin typeface="+mn-lt"/>
                <a:ea typeface="+mn-ea"/>
                <a:cs typeface="+mn-cs"/>
              </a:rPr>
              <a:t>The Improving Performance feature on the next slide illustrates this.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2562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Improving Performance: </a:t>
            </a:r>
            <a:r>
              <a:rPr lang="en-US" sz="1200" b="1" i="1" u="none" strike="noStrike" kern="1200" baseline="0" dirty="0" smtClean="0">
                <a:solidFill>
                  <a:schemeClr val="tx1"/>
                </a:solidFill>
                <a:latin typeface="+mn-lt"/>
                <a:ea typeface="+mn-ea"/>
                <a:cs typeface="+mn-cs"/>
              </a:rPr>
              <a:t>The Strategic Context</a:t>
            </a:r>
          </a:p>
          <a:p>
            <a:endParaRPr lang="en-US" sz="1200" b="1"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Urban Outfitters</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Urban Outfitters needs store employees who share its core values of community, pride, creativity, and respect. The question is, how does it find and attract such applicants, while controlling hiring costs in the competitive retail industry? Because it receives so many applications, the company first used group interviews for selecting sales associates. Retail managers would interview six to eight candidates at once in a group interview. Store managers didn’t think this was a good fit for Urban Outfitter’s culture, though.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Urban Outfitters switched to </a:t>
            </a:r>
            <a:r>
              <a:rPr lang="en-US" sz="1200" b="0" i="0" u="none" strike="noStrike" kern="1200" baseline="0" dirty="0" err="1" smtClean="0">
                <a:solidFill>
                  <a:schemeClr val="tx1"/>
                </a:solidFill>
                <a:latin typeface="+mn-lt"/>
                <a:ea typeface="+mn-ea"/>
                <a:cs typeface="+mn-cs"/>
              </a:rPr>
              <a:t>HireVue</a:t>
            </a:r>
            <a:r>
              <a:rPr lang="en-US" sz="1200" b="0" i="0" u="none" strike="noStrike" kern="1200" baseline="0" dirty="0" smtClean="0">
                <a:solidFill>
                  <a:schemeClr val="tx1"/>
                </a:solidFill>
                <a:latin typeface="+mn-lt"/>
                <a:ea typeface="+mn-ea"/>
                <a:cs typeface="+mn-cs"/>
              </a:rPr>
              <a:t> on-demand interviews in its 200 retail stores. The </a:t>
            </a:r>
            <a:r>
              <a:rPr lang="en-US" sz="1200" b="0" i="0" u="none" strike="noStrike" kern="1200" baseline="0" dirty="0" err="1" smtClean="0">
                <a:solidFill>
                  <a:schemeClr val="tx1"/>
                </a:solidFill>
                <a:latin typeface="+mn-lt"/>
                <a:ea typeface="+mn-ea"/>
                <a:cs typeface="+mn-cs"/>
              </a:rPr>
              <a:t>HireVue</a:t>
            </a:r>
            <a:r>
              <a:rPr lang="en-US" sz="1200" b="0" i="0" u="none" strike="noStrike" kern="1200" baseline="0" dirty="0" smtClean="0">
                <a:solidFill>
                  <a:schemeClr val="tx1"/>
                </a:solidFill>
                <a:latin typeface="+mn-lt"/>
                <a:ea typeface="+mn-ea"/>
                <a:cs typeface="+mn-cs"/>
              </a:rPr>
              <a:t> system enabled applicants to watch videos about Urban Outfitters and the job, and then to respond in writing and by video to </a:t>
            </a:r>
            <a:r>
              <a:rPr lang="en-US" sz="1200" b="0" i="0" u="none" strike="noStrike" kern="1200" baseline="0" dirty="0" err="1" smtClean="0">
                <a:solidFill>
                  <a:schemeClr val="tx1"/>
                </a:solidFill>
                <a:latin typeface="+mn-lt"/>
                <a:ea typeface="+mn-ea"/>
                <a:cs typeface="+mn-cs"/>
              </a:rPr>
              <a:t>Urban’s</a:t>
            </a:r>
            <a:r>
              <a:rPr lang="en-US" sz="1200" b="0" i="0" u="none" strike="noStrike" kern="1200" baseline="0" dirty="0" smtClean="0">
                <a:solidFill>
                  <a:schemeClr val="tx1"/>
                </a:solidFill>
                <a:latin typeface="+mn-lt"/>
                <a:ea typeface="+mn-ea"/>
                <a:cs typeface="+mn-cs"/>
              </a:rPr>
              <a:t> interview questions and instructions, at their leisure, “on demand.” The hiring managers then reviewed the recorded interviews, usually outside of peak business hours when the stores weren’t as busy. The new system reportedly has been a boon to Urban Outfitters. It reduced screening time by 80%, lets store managers process many more applicants, and is preferred by applicants, 90% of whom can do their interviews after hours. The </a:t>
            </a:r>
            <a:r>
              <a:rPr lang="en-US" sz="1200" b="0" i="0" u="none" strike="noStrike" kern="1200" baseline="0" dirty="0" err="1" smtClean="0">
                <a:solidFill>
                  <a:schemeClr val="tx1"/>
                </a:solidFill>
                <a:latin typeface="+mn-lt"/>
                <a:ea typeface="+mn-ea"/>
                <a:cs typeface="+mn-cs"/>
              </a:rPr>
              <a:t>HireVue</a:t>
            </a:r>
            <a:r>
              <a:rPr lang="en-US" sz="1200" b="0" i="0" u="none" strike="noStrike" kern="1200" baseline="0" dirty="0" smtClean="0">
                <a:solidFill>
                  <a:schemeClr val="tx1"/>
                </a:solidFill>
                <a:latin typeface="+mn-lt"/>
                <a:ea typeface="+mn-ea"/>
                <a:cs typeface="+mn-cs"/>
              </a:rPr>
              <a:t> system also supports Urban Outfitters’ strategy. As it says, “Moving to digital interviewing has transformed our hiring process into a true reflection of the Urban Outfitters culture. Our value in creativity and community and our nonconformist approach now begins with our candidate experience. No other initiative has impacted our hiring teams like digital recruiting has.”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Talk About it (Discussion)</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have to hire dozens of wait staff every year for a new restaurant on Miami Beach. Explain how you would use a </a:t>
            </a:r>
            <a:r>
              <a:rPr lang="en-US" sz="1200" b="0" i="0" u="none" strike="noStrike" kern="1200" baseline="0" dirty="0" err="1" smtClean="0">
                <a:solidFill>
                  <a:schemeClr val="tx1"/>
                </a:solidFill>
                <a:latin typeface="+mn-lt"/>
                <a:ea typeface="+mn-ea"/>
                <a:cs typeface="+mn-cs"/>
              </a:rPr>
              <a:t>HireVue</a:t>
            </a:r>
            <a:r>
              <a:rPr lang="en-US" sz="1200" b="0" i="0" u="none" strike="noStrike" kern="1200" baseline="0" dirty="0" smtClean="0">
                <a:solidFill>
                  <a:schemeClr val="tx1"/>
                </a:solidFill>
                <a:latin typeface="+mn-lt"/>
                <a:ea typeface="+mn-ea"/>
                <a:cs typeface="+mn-cs"/>
              </a:rPr>
              <a:t> interview, including questions and tasks for candidates.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9959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reason selection interviews are often less than useful is that managers make predictable, avoidable errors. We’ll look at these next.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71604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Interviews hold an ironic place in the hiring process: Everyone uses them, but they’re generally not particularly valid. The knack is to do them properly. If you do, then the interview is generally a good predictor of performance and is comparable with many other selection techniques.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Keep three things in mind—use structured interviews, know what to ask, and avoid the common interviewing errors.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First, </a:t>
            </a:r>
            <a:r>
              <a:rPr lang="en-US" sz="1200" b="1" i="1" u="none" strike="noStrike" kern="1200" baseline="0" dirty="0" smtClean="0">
                <a:solidFill>
                  <a:schemeClr val="tx1"/>
                </a:solidFill>
                <a:latin typeface="+mn-lt"/>
                <a:ea typeface="+mn-ea"/>
                <a:cs typeface="+mn-cs"/>
              </a:rPr>
              <a:t>structure the interview</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Structured interviews (particularly structured interviews using situational questions) are more valid than unstructured interviews for predicting job performance. They are more valid partly because they are more reliable—for example, the same interviewer administers the interview more consistently from candidate to candidate.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Second</a:t>
            </a:r>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Know what to ask</a:t>
            </a:r>
            <a:r>
              <a:rPr lang="en-US" sz="1200" b="0" i="0" u="none" strike="noStrike" kern="1200" baseline="0" dirty="0" smtClean="0">
                <a:solidFill>
                  <a:schemeClr val="tx1"/>
                </a:solidFill>
                <a:latin typeface="+mn-lt"/>
                <a:ea typeface="+mn-ea"/>
                <a:cs typeface="+mn-cs"/>
              </a:rPr>
              <a:t>. Interviews are better at revealing some things than others, so know what to focus 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Third, </a:t>
            </a:r>
            <a:r>
              <a:rPr lang="en-US" sz="1200" b="1" i="1" u="none" strike="noStrike" kern="1200" baseline="0" dirty="0" smtClean="0">
                <a:solidFill>
                  <a:schemeClr val="tx1"/>
                </a:solidFill>
                <a:latin typeface="+mn-lt"/>
                <a:ea typeface="+mn-ea"/>
                <a:cs typeface="+mn-cs"/>
              </a:rPr>
              <a:t>Avoid the Common Interviewing Errors</a:t>
            </a:r>
            <a:r>
              <a:rPr lang="en-US" sz="1200" b="0" i="0" u="none" strike="noStrike" kern="1200" baseline="0" dirty="0" smtClean="0">
                <a:solidFill>
                  <a:schemeClr val="tx1"/>
                </a:solidFill>
                <a:latin typeface="+mn-lt"/>
                <a:ea typeface="+mn-ea"/>
                <a:cs typeface="+mn-cs"/>
              </a:rPr>
              <a:t>.</a:t>
            </a:r>
            <a:r>
              <a:rPr lang="en-US" sz="1200" b="1"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Whether the interview is in person or online, effective employment interviewers understand and avoid the following common interview errors…</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906305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First Impressions (Snap Judgments</a:t>
            </a:r>
            <a:r>
              <a:rPr lang="en-US" sz="1200" b="0" i="0" u="none" strike="noStrike" kern="1200" baseline="0" dirty="0" smtClean="0">
                <a:solidFill>
                  <a:schemeClr val="tx1"/>
                </a:solidFill>
                <a:latin typeface="+mn-lt"/>
                <a:ea typeface="+mn-ea"/>
                <a:cs typeface="+mn-cs"/>
              </a:rPr>
              <a:t>) – Probably the most widespread error is that interviewers tend to jump to conclusions—make snap judgments—about candidates during the first few minutes of the interview (or even before the interview starts, based on test scores or résumé data).</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 Clarifying What the Job Requires </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Interviewers who don’t have an accurate picture of what the job entails and what sort of candidate is best for it usually make their decisions based on incorrect impressions or stereotypes of what a good applicant is. Then they erroneously match interviewees with their incorrect stereotypes. You should clarify what sorts of traits you’re looking for and why, before starting the interview.</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Candidate-Order (Contrast) Error and Pressure to Hire </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Means that the order in which you see applicants affects how you rate them. In one study, managers had to evaluate a sample candidate who was “just average” after first evaluating several “unfavorable” candidates. They scored the average candidate more favorably than they might otherwise because, in contrast to the unfavorable candidates, the average one looked better than he actually was. </a:t>
            </a:r>
            <a:r>
              <a:rPr lang="en-US" sz="1200" b="1" i="0" u="none" strike="noStrike" kern="1200" baseline="0" dirty="0" smtClean="0">
                <a:solidFill>
                  <a:schemeClr val="tx1"/>
                </a:solidFill>
                <a:latin typeface="+mn-lt"/>
                <a:ea typeface="+mn-ea"/>
                <a:cs typeface="+mn-cs"/>
              </a:rPr>
              <a:t>Pressure to hire </a:t>
            </a:r>
            <a:r>
              <a:rPr lang="en-US" sz="1200" b="0" i="0" u="none" strike="noStrike" kern="1200" baseline="0" dirty="0" smtClean="0">
                <a:solidFill>
                  <a:schemeClr val="tx1"/>
                </a:solidFill>
                <a:latin typeface="+mn-lt"/>
                <a:ea typeface="+mn-ea"/>
                <a:cs typeface="+mn-cs"/>
              </a:rPr>
              <a:t>accentuates this problem. Researchers told one group of managers to assume they were behind in their recruiting quota. They told a second group they were ahead. Those “behind” managers rated the same recruits more highly.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62206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effectLst/>
              </a:rPr>
              <a:t>The applicant’s </a:t>
            </a:r>
            <a:r>
              <a:rPr lang="en-US" b="1" dirty="0" smtClean="0">
                <a:effectLst/>
              </a:rPr>
              <a:t>nonverbal behavior </a:t>
            </a:r>
            <a:r>
              <a:rPr lang="en-US" dirty="0" smtClean="0">
                <a:effectLst/>
              </a:rPr>
              <a:t>(smiling, avoiding your gaze, and so on) can also have a surprisingly large impact on his or her rating. Interviewers infer your personality from your nonverbal</a:t>
            </a:r>
            <a:r>
              <a:rPr lang="en-US" baseline="0" dirty="0" smtClean="0">
                <a:effectLst/>
              </a:rPr>
              <a:t> behaviors</a:t>
            </a:r>
            <a:r>
              <a:rPr lang="en-US" dirty="0" smtClean="0">
                <a:effectLst/>
              </a:rPr>
              <a:t> in the interview. </a:t>
            </a:r>
          </a:p>
          <a:p>
            <a:pPr defTabSz="931774">
              <a:defRPr/>
            </a:pPr>
            <a:endParaRPr lang="en-US" dirty="0" smtClean="0">
              <a:effectLst/>
            </a:endParaRPr>
          </a:p>
          <a:p>
            <a:pPr defTabSz="931774">
              <a:defRPr/>
            </a:pPr>
            <a:r>
              <a:rPr lang="en-US" dirty="0" smtClean="0">
                <a:effectLst/>
              </a:rPr>
              <a:t>Clever candidates capitalize on non-verbal behavior and impression management. One study found that some used </a:t>
            </a:r>
            <a:r>
              <a:rPr lang="en-US" i="1" dirty="0" smtClean="0">
                <a:effectLst/>
              </a:rPr>
              <a:t>ingratiation</a:t>
            </a:r>
            <a:r>
              <a:rPr lang="en-US" dirty="0" smtClean="0">
                <a:effectLst/>
              </a:rPr>
              <a:t> to persuade interviewers to like them. Psychologists call using</a:t>
            </a:r>
            <a:r>
              <a:rPr lang="en-US" baseline="0" dirty="0" smtClean="0">
                <a:effectLst/>
              </a:rPr>
              <a:t> </a:t>
            </a:r>
            <a:r>
              <a:rPr lang="en-US" dirty="0" smtClean="0">
                <a:effectLst/>
              </a:rPr>
              <a:t>techniques like ingratiation and self-promotion </a:t>
            </a:r>
            <a:r>
              <a:rPr lang="en-US" b="1" dirty="0" smtClean="0">
                <a:effectLst/>
              </a:rPr>
              <a:t>“impression management.”</a:t>
            </a:r>
          </a:p>
          <a:p>
            <a:pPr defTabSz="931774">
              <a:defRPr/>
            </a:pPr>
            <a:endParaRPr lang="en-US" dirty="0" smtClean="0">
              <a:effectLst/>
            </a:endParaRPr>
          </a:p>
          <a:p>
            <a:pPr defTabSz="931774">
              <a:defRPr/>
            </a:pPr>
            <a:r>
              <a:rPr lang="en-US" b="1" dirty="0" smtClean="0">
                <a:effectLst/>
              </a:rPr>
              <a:t>Effect</a:t>
            </a:r>
            <a:r>
              <a:rPr lang="en-US" b="1" baseline="0" dirty="0" smtClean="0">
                <a:effectLst/>
              </a:rPr>
              <a:t> of Personal Characteristics: Attractiveness, Gender, Race </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effectLst/>
                <a:latin typeface="+mn-lt"/>
                <a:ea typeface="+mn-ea"/>
                <a:cs typeface="+mn-cs"/>
              </a:rPr>
              <a:t> </a:t>
            </a:r>
            <a:r>
              <a:rPr lang="en-US" dirty="0" smtClean="0">
                <a:effectLst/>
              </a:rPr>
              <a:t>Unfortunately, physical attributes such as applicants’ attractiveness, gender, disability, or race also may distort an interviewer’s assessments.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276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studying this chapter, you will be able to:</a:t>
            </a:r>
          </a:p>
          <a:p>
            <a:endParaRPr lang="en-US" sz="1200" kern="1200" dirty="0" smtClean="0">
              <a:solidFill>
                <a:schemeClr val="tx1"/>
              </a:solidFill>
              <a:effectLst/>
              <a:latin typeface="+mn-lt"/>
              <a:ea typeface="+mn-ea"/>
              <a:cs typeface="+mn-cs"/>
            </a:endParaRPr>
          </a:p>
          <a:p>
            <a:pPr marL="0" indent="0">
              <a:buFont typeface="+mj-lt"/>
              <a:buNone/>
            </a:pPr>
            <a:r>
              <a:rPr lang="en-US" sz="1200" b="0" dirty="0" smtClean="0">
                <a:latin typeface="Arial" panose="020B0604020202020204" pitchFamily="34" charset="0"/>
                <a:cs typeface="Arial" panose="020B0604020202020204" pitchFamily="34" charset="0"/>
              </a:rPr>
              <a:t>7-1. List and give examples of the main types of selection interviews.</a:t>
            </a:r>
          </a:p>
          <a:p>
            <a:pPr marL="0" indent="0">
              <a:buFont typeface="+mj-lt"/>
              <a:buNone/>
            </a:pPr>
            <a:r>
              <a:rPr lang="en-US" sz="1200" b="0" dirty="0" smtClean="0">
                <a:latin typeface="Arial" panose="020B0604020202020204" pitchFamily="34" charset="0"/>
                <a:cs typeface="Arial" panose="020B0604020202020204" pitchFamily="34" charset="0"/>
              </a:rPr>
              <a:t>7-2. List and explain the main errors that can undermine an interview’s usefulness.</a:t>
            </a:r>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122573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Diversity Counts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Applicant Disability and the Employment Interview</a:t>
            </a:r>
          </a:p>
          <a:p>
            <a:r>
              <a:rPr lang="en-US" sz="1200" b="0" i="0" u="none" strike="noStrike" kern="1200" baseline="0" dirty="0" smtClean="0">
                <a:solidFill>
                  <a:schemeClr val="tx1"/>
                </a:solidFill>
                <a:latin typeface="+mn-lt"/>
                <a:ea typeface="+mn-ea"/>
                <a:cs typeface="+mn-cs"/>
              </a:rPr>
              <a:t>Researchers surveyed 40 disabled people from various occupations. The disabled people felt that interviewers tend to avoid directly addressing the disability, and therefore make their decisions without all the facts. What the disabled people prefer is a discussion that lets the employer address his or her concerns and reach a knowledgeable conclusion.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Among the questions they said they would like interviewers to ask were: </a:t>
            </a:r>
          </a:p>
          <a:p>
            <a:r>
              <a:rPr lang="en-US" sz="1200" b="0" i="0" u="none" strike="noStrike" kern="1200" baseline="0" dirty="0" smtClean="0">
                <a:solidFill>
                  <a:schemeClr val="tx1"/>
                </a:solidFill>
                <a:latin typeface="+mn-lt"/>
                <a:ea typeface="+mn-ea"/>
                <a:cs typeface="+mn-cs"/>
              </a:rPr>
              <a:t>Is there any kind of setting or special equipment that will facilitate the interview process for you? </a:t>
            </a:r>
          </a:p>
          <a:p>
            <a:r>
              <a:rPr lang="en-US" sz="1200" b="0" i="0" u="none" strike="noStrike" kern="1200" baseline="0" dirty="0" smtClean="0">
                <a:solidFill>
                  <a:schemeClr val="tx1"/>
                </a:solidFill>
                <a:latin typeface="+mn-lt"/>
                <a:ea typeface="+mn-ea"/>
                <a:cs typeface="+mn-cs"/>
              </a:rPr>
              <a:t>Is there any specific technology that you currently use or have used in previous jobs that assists the way you work?</a:t>
            </a:r>
          </a:p>
          <a:p>
            <a:r>
              <a:rPr lang="en-US" sz="1200" b="0" i="0" u="none" strike="noStrike" kern="1200" baseline="0" dirty="0" smtClean="0">
                <a:solidFill>
                  <a:schemeClr val="tx1"/>
                </a:solidFill>
                <a:latin typeface="+mn-lt"/>
                <a:ea typeface="+mn-ea"/>
                <a:cs typeface="+mn-cs"/>
              </a:rPr>
              <a:t>What other kind of support did you have in previous jobs? </a:t>
            </a:r>
          </a:p>
          <a:p>
            <a:r>
              <a:rPr lang="en-US" sz="1200" b="0" i="0" u="none" strike="noStrike" kern="1200" baseline="0" dirty="0" smtClean="0">
                <a:solidFill>
                  <a:schemeClr val="tx1"/>
                </a:solidFill>
                <a:latin typeface="+mn-lt"/>
                <a:ea typeface="+mn-ea"/>
                <a:cs typeface="+mn-cs"/>
              </a:rPr>
              <a:t>Is there anything that would benefit you? </a:t>
            </a:r>
          </a:p>
          <a:p>
            <a:r>
              <a:rPr lang="en-US" sz="1200" b="0" i="0" u="none" strike="noStrike" kern="1200" baseline="0" dirty="0" smtClean="0">
                <a:solidFill>
                  <a:schemeClr val="tx1"/>
                </a:solidFill>
                <a:latin typeface="+mn-lt"/>
                <a:ea typeface="+mn-ea"/>
                <a:cs typeface="+mn-cs"/>
              </a:rPr>
              <a:t>Discuss a barrier or obstacle, if any, that you have encountered in any of your previous jobs. </a:t>
            </a:r>
          </a:p>
          <a:p>
            <a:r>
              <a:rPr lang="en-US" sz="1200" b="0" i="0" u="none" strike="noStrike" kern="1200" baseline="0" dirty="0" smtClean="0">
                <a:solidFill>
                  <a:schemeClr val="tx1"/>
                </a:solidFill>
                <a:latin typeface="+mn-lt"/>
                <a:ea typeface="+mn-ea"/>
                <a:cs typeface="+mn-cs"/>
              </a:rPr>
              <a:t>How was that addressed? and, </a:t>
            </a:r>
          </a:p>
          <a:p>
            <a:r>
              <a:rPr lang="en-US" sz="1200" b="0" i="0" u="none" strike="noStrike" kern="1200" baseline="0" dirty="0" smtClean="0">
                <a:solidFill>
                  <a:schemeClr val="tx1"/>
                </a:solidFill>
                <a:latin typeface="+mn-lt"/>
                <a:ea typeface="+mn-ea"/>
                <a:cs typeface="+mn-cs"/>
              </a:rPr>
              <a:t>Do you anticipate any transportation or scheduling issues with the work schedule expected of this position?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Remember that under the Americans with Disabilities Act, the interviewer must limit his or her questions to whether the applicant has any physical or mental impairment that may interfere with his or her ability to perform the job’s essential tasks.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another study, the researchers manipulated the candidates’ appearance, for instance “by placing scar-like marks on the cheeks of some of the applicants for some interviews, but not for others.” Results revealed that managers who interviewed a facially stigmatized applicant (versus a non-stigmatized applicant) “rated the applicant lower [and] recalled less information about the interview” (in part, apparently, because staring at the “scars” distracted the interviewers).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that the use of employment discrimination “testers” makes nondiscriminatory interviewing even more important. As defined by the EEOC, testers are “individuals who apply for employment which they do not intend to accept, for the sole purpose of uncovering unlawful discriminatory hiring practices.” Although not really seeking employment, testers have legal standing with the courts and EEOC. One civil rights group sent four university students—two white, two black—to an employment agency, supposedly in pursuit of a job. The civil rights group gave the four “testers” backgrounds and training to make their qualifications appear almost indistinguishable from each other. The white tester/applicants got interviews and job offers. The black tester/applicants got neither interviews nor offers.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HR Practices feature in the next slide shows why care is required abroad too.</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43313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Improving Performance: </a:t>
            </a:r>
            <a:r>
              <a:rPr lang="en-US" sz="1200" b="1" i="1" u="none" strike="noStrike" kern="1200" baseline="0" dirty="0" err="1" smtClean="0">
                <a:solidFill>
                  <a:schemeClr val="tx1"/>
                </a:solidFill>
                <a:latin typeface="+mn-lt"/>
                <a:ea typeface="+mn-ea"/>
                <a:cs typeface="+mn-cs"/>
              </a:rPr>
              <a:t>Hr</a:t>
            </a:r>
            <a:r>
              <a:rPr lang="en-US" sz="1200" b="1" i="1" u="none" strike="noStrike" kern="1200" baseline="0" dirty="0" smtClean="0">
                <a:solidFill>
                  <a:schemeClr val="tx1"/>
                </a:solidFill>
                <a:latin typeface="+mn-lt"/>
                <a:ea typeface="+mn-ea"/>
                <a:cs typeface="+mn-cs"/>
              </a:rPr>
              <a:t> Practices Around the Globe</a:t>
            </a:r>
          </a:p>
          <a:p>
            <a:endParaRPr lang="en-US" sz="1200" b="1"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Selection Practices Abroad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choosing selection criteria abroad, the manager in a multinational subsidiary walks a thin line between using the parent company’s selection process and adapting it to local cultural differences. One study focused on Bangladesh. Traditional selection practices there are different from what one might expect in the United States. For example, “age is considered synonymous to wisdom.” Therefore, job advertisements for mid- and senior-level positions often set a minimum age as a selection criteria. But managers of multinational subsidiaries there are slowly implementing their corporate headquarters’ prescribed HRM practices. As a result, the multinationals are affecting local recruitment and selection practices. That said, a manager would still be wise to understand each country’s unique cultural demands before holding an interview there.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Talk About it (Discussion)</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are interviewing candidates in Bangladesh and you have a great candidate who unfortunately is 25 years old, when the job calls for someone at least 40. List three interview questions you would ask to see if the person is still qualified.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971404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Finally, the </a:t>
            </a:r>
            <a:r>
              <a:rPr lang="en-US" sz="1200" b="0" i="1" u="none" strike="noStrike" kern="1200" baseline="0" dirty="0" smtClean="0">
                <a:solidFill>
                  <a:schemeClr val="tx1"/>
                </a:solidFill>
                <a:latin typeface="+mn-lt"/>
                <a:ea typeface="+mn-ea"/>
                <a:cs typeface="+mn-cs"/>
              </a:rPr>
              <a:t>interviewer’s </a:t>
            </a:r>
            <a:r>
              <a:rPr lang="en-US" sz="1200" b="0" i="0" u="none" strike="noStrike" kern="1200" baseline="0" dirty="0" smtClean="0">
                <a:solidFill>
                  <a:schemeClr val="tx1"/>
                </a:solidFill>
                <a:latin typeface="+mn-lt"/>
                <a:ea typeface="+mn-ea"/>
                <a:cs typeface="+mn-cs"/>
              </a:rPr>
              <a:t>behavior affects interviewee performance and rating.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some interviewers inadvertently telegraph the expected answers, as in: “This job involves a lot of stress. You can handle that, can’t you?” Even subtle cues (like a smile or nod) can telegraph the desired answer. Some interviewers talk so much that applicants have no time to answer questions. At the other extreme, some interviewers let the applicant dominate the interview, and so don’t ask all their questions. When interviewers have favorable pre-interview impressions of the applicant, they tend to act more positively toward that person (smiling more, for instance). Other interviewers play interrogator, forgetting that it’s uncivil to play “gotcha” by gleefully pouncing on inconsistencies. Some interviewers play amateur psychologist, unprofessionally probing for hidden meanings in what the applicant says. Others ask improper questions, forgetting that discriminatory questions “had a significant negative effect on participants’ reactions to the interview and interviewer.” Other interviewers just can’t conduct interviews.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634361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is little doubt that the structured situational interview—a series of job-relevant questions with predetermined answers that interviewers ask of all applicants for the job—produces superior results.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Now we will look into this a bit more.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97753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not have the time or inclination to create a structured situational interview.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However, there is still much you can do to make your interviews more systematic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effective.</a:t>
            </a:r>
          </a:p>
          <a:p>
            <a:endParaRPr lang="en-US" dirty="0" smtClean="0"/>
          </a:p>
          <a:p>
            <a:r>
              <a:rPr lang="en-US" sz="1200" b="0" i="0" u="none" strike="noStrike" kern="1200" baseline="0" dirty="0" smtClean="0">
                <a:solidFill>
                  <a:schemeClr val="tx1"/>
                </a:solidFill>
                <a:latin typeface="+mn-lt"/>
                <a:ea typeface="+mn-ea"/>
                <a:cs typeface="+mn-cs"/>
              </a:rPr>
              <a:t>Ideally, the basics is to (1) write situational (what would you do), behavioral (what did you do), or job knowledge questions, </a:t>
            </a:r>
            <a:r>
              <a:rPr lang="en-US" sz="1200" b="0" i="1"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(2) have job experts (like those supervising the job) also write several answers for each of these questions, rating the answers from good to poor.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128295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procedure is as follows: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1. Analyze the job. </a:t>
            </a:r>
            <a:r>
              <a:rPr lang="en-US" sz="1200" b="0" i="0" u="none" strike="noStrike" kern="1200" baseline="0" dirty="0" smtClean="0">
                <a:solidFill>
                  <a:schemeClr val="tx1"/>
                </a:solidFill>
                <a:latin typeface="+mn-lt"/>
                <a:ea typeface="+mn-ea"/>
                <a:cs typeface="+mn-cs"/>
              </a:rPr>
              <a:t>Write a job description with a list of job duties; required knowledge, skills, and abilities; and other worker qualifications.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2. Rate the job’s main duties. </a:t>
            </a:r>
            <a:r>
              <a:rPr lang="en-US" sz="1200" b="0" i="0" u="none" strike="noStrike" kern="1200" baseline="0" dirty="0" smtClean="0">
                <a:solidFill>
                  <a:schemeClr val="tx1"/>
                </a:solidFill>
                <a:latin typeface="+mn-lt"/>
                <a:ea typeface="+mn-ea"/>
                <a:cs typeface="+mn-cs"/>
              </a:rPr>
              <a:t>Rate each job duty, say from 1 to 5, based on how important it is to doing the job.</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3. Create interview questions. </a:t>
            </a:r>
            <a:r>
              <a:rPr lang="en-US" sz="1200" b="0" i="0" u="none" strike="noStrike" kern="1200" baseline="0" dirty="0" smtClean="0">
                <a:solidFill>
                  <a:schemeClr val="tx1"/>
                </a:solidFill>
                <a:latin typeface="+mn-lt"/>
                <a:ea typeface="+mn-ea"/>
                <a:cs typeface="+mn-cs"/>
              </a:rPr>
              <a:t>Create situational, behavioral, and job knowledge interview questions for each of the job’s duties, with more questions for the important duties. The people who create the questions usually write them as critical incidents. For example, to probe for conscientiousness, the interviewer might ask this situational question:</a:t>
            </a:r>
          </a:p>
          <a:p>
            <a:r>
              <a:rPr lang="en-US" sz="1200" b="0" i="0" u="none" strike="noStrike" kern="1200" baseline="0" dirty="0" smtClean="0">
                <a:solidFill>
                  <a:schemeClr val="tx1"/>
                </a:solidFill>
                <a:latin typeface="+mn-lt"/>
                <a:ea typeface="+mn-ea"/>
                <a:cs typeface="+mn-cs"/>
              </a:rPr>
              <a:t>Your spouse and two teenage children are sick in bed with colds. There are no relatives or friends available to look in on them. Your shift starts in 3 hours. What would you do?</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4. Create benchmark answers. </a:t>
            </a:r>
            <a:r>
              <a:rPr lang="en-US" sz="1200" b="0" i="0" u="none" strike="noStrike" kern="1200" baseline="0" dirty="0" smtClean="0">
                <a:solidFill>
                  <a:schemeClr val="tx1"/>
                </a:solidFill>
                <a:latin typeface="+mn-lt"/>
                <a:ea typeface="+mn-ea"/>
                <a:cs typeface="+mn-cs"/>
              </a:rPr>
              <a:t>Next, </a:t>
            </a:r>
            <a:r>
              <a:rPr lang="en-US" sz="1200" b="0" i="1" u="none" strike="noStrike" kern="1200" baseline="0" dirty="0" smtClean="0">
                <a:solidFill>
                  <a:schemeClr val="tx1"/>
                </a:solidFill>
                <a:latin typeface="+mn-lt"/>
                <a:ea typeface="+mn-ea"/>
                <a:cs typeface="+mn-cs"/>
              </a:rPr>
              <a:t>for each question</a:t>
            </a:r>
            <a:r>
              <a:rPr lang="en-US" sz="1200" b="0" i="0" u="none" strike="noStrike" kern="1200" baseline="0" dirty="0" smtClean="0">
                <a:solidFill>
                  <a:schemeClr val="tx1"/>
                </a:solidFill>
                <a:latin typeface="+mn-lt"/>
                <a:ea typeface="+mn-ea"/>
                <a:cs typeface="+mn-cs"/>
              </a:rPr>
              <a:t>, develop ideal (benchmark) answers for good (a 5 rating), marginal (a 3 rating), and poor (a 1 rating) answers.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5. Appoint the interview panel and conduct interviews. </a:t>
            </a:r>
            <a:r>
              <a:rPr lang="en-US" sz="1200" b="0" i="0" u="none" strike="noStrike" kern="1200" baseline="0" dirty="0" smtClean="0">
                <a:solidFill>
                  <a:schemeClr val="tx1"/>
                </a:solidFill>
                <a:latin typeface="+mn-lt"/>
                <a:ea typeface="+mn-ea"/>
                <a:cs typeface="+mn-cs"/>
              </a:rPr>
              <a:t>Employers generally conduct structured situational interviews using a panel, rather than one-on-one. The panel usually consists of three to six members, preferably the same ones who wrote the questions and answers. It may also include the job’s supervisor</a:t>
            </a:r>
          </a:p>
          <a:p>
            <a:r>
              <a:rPr lang="en-US" sz="1200" b="0" i="0" u="none" strike="noStrike" kern="1200" baseline="0" dirty="0" smtClean="0">
                <a:solidFill>
                  <a:schemeClr val="tx1"/>
                </a:solidFill>
                <a:latin typeface="+mn-lt"/>
                <a:ea typeface="+mn-ea"/>
                <a:cs typeface="+mn-cs"/>
              </a:rPr>
              <a:t>and/or incumbent, and a human resources representative. The same panel interviews all candidates for the job.</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284910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Improving Performance: </a:t>
            </a:r>
            <a:r>
              <a:rPr lang="en-US" sz="1200" b="1" i="1" u="none" strike="noStrike" kern="1200" baseline="0" dirty="0" smtClean="0">
                <a:solidFill>
                  <a:schemeClr val="tx1"/>
                </a:solidFill>
                <a:latin typeface="+mn-lt"/>
                <a:ea typeface="+mn-ea"/>
                <a:cs typeface="+mn-cs"/>
              </a:rPr>
              <a:t>HR Tools for Line Managers and Small Businesses</a:t>
            </a:r>
          </a:p>
          <a:p>
            <a:endParaRPr lang="en-US" sz="1200" b="0"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How to Conduct an Effective Interview</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may not have the time or inclination to create a structured situational interview. However, there is still much you can do to make your interviews systematic and productive.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1: </a:t>
            </a:r>
            <a:r>
              <a:rPr lang="en-US" sz="1200" b="0" i="0" u="none" strike="noStrike" kern="1200" baseline="0" dirty="0" smtClean="0">
                <a:solidFill>
                  <a:schemeClr val="tx1"/>
                </a:solidFill>
                <a:latin typeface="+mn-lt"/>
                <a:ea typeface="+mn-ea"/>
                <a:cs typeface="+mn-cs"/>
              </a:rPr>
              <a:t>First, know the job.</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2: </a:t>
            </a:r>
            <a:r>
              <a:rPr lang="en-US" sz="1200" b="0" i="0" u="none" strike="noStrike" kern="1200" baseline="0" dirty="0" smtClean="0">
                <a:solidFill>
                  <a:schemeClr val="tx1"/>
                </a:solidFill>
                <a:latin typeface="+mn-lt"/>
                <a:ea typeface="+mn-ea"/>
                <a:cs typeface="+mn-cs"/>
              </a:rPr>
              <a:t>Structure the interview. Any structuring is better than none. If pressed for time, you can still do several things to ask more consistent and job-relevant questions, without developing a full-blown structured interview. </a:t>
            </a:r>
          </a:p>
          <a:p>
            <a:r>
              <a:rPr lang="en-US" sz="1200" b="0" i="0" u="none" strike="noStrike" kern="1200" baseline="0" dirty="0" smtClean="0">
                <a:solidFill>
                  <a:schemeClr val="tx1"/>
                </a:solidFill>
                <a:latin typeface="+mn-lt"/>
                <a:ea typeface="+mn-ea"/>
                <a:cs typeface="+mn-cs"/>
              </a:rPr>
              <a:t>• Base questions on </a:t>
            </a:r>
            <a:r>
              <a:rPr lang="en-US" sz="1200" b="0" i="1" u="none" strike="noStrike" kern="1200" baseline="0" dirty="0" smtClean="0">
                <a:solidFill>
                  <a:schemeClr val="tx1"/>
                </a:solidFill>
                <a:latin typeface="+mn-lt"/>
                <a:ea typeface="+mn-ea"/>
                <a:cs typeface="+mn-cs"/>
              </a:rPr>
              <a:t>actual job duties. </a:t>
            </a:r>
            <a:r>
              <a:rPr lang="en-US" sz="1200" b="0" i="0" u="none" strike="noStrike" kern="1200" baseline="0" dirty="0" smtClean="0">
                <a:solidFill>
                  <a:schemeClr val="tx1"/>
                </a:solidFill>
                <a:latin typeface="+mn-lt"/>
                <a:ea typeface="+mn-ea"/>
                <a:cs typeface="+mn-cs"/>
              </a:rPr>
              <a:t>This will minimize irrelevant questions.</a:t>
            </a:r>
          </a:p>
          <a:p>
            <a:r>
              <a:rPr lang="en-US" sz="1200" b="0" i="0" u="none" strike="noStrike" kern="1200" baseline="0" dirty="0" smtClean="0">
                <a:solidFill>
                  <a:schemeClr val="tx1"/>
                </a:solidFill>
                <a:latin typeface="+mn-lt"/>
                <a:ea typeface="+mn-ea"/>
                <a:cs typeface="+mn-cs"/>
              </a:rPr>
              <a:t>• Use </a:t>
            </a:r>
            <a:r>
              <a:rPr lang="en-US" sz="1200" b="0" i="1" u="none" strike="noStrike" kern="1200" baseline="0" dirty="0" smtClean="0">
                <a:solidFill>
                  <a:schemeClr val="tx1"/>
                </a:solidFill>
                <a:latin typeface="+mn-lt"/>
                <a:ea typeface="+mn-ea"/>
                <a:cs typeface="+mn-cs"/>
              </a:rPr>
              <a:t>job knowledge, situational, or behavioral questions</a:t>
            </a:r>
            <a:r>
              <a:rPr lang="en-US" sz="1200" b="0" i="0" u="none" strike="noStrike" kern="1200" baseline="0" dirty="0" smtClean="0">
                <a:solidFill>
                  <a:schemeClr val="tx1"/>
                </a:solidFill>
                <a:latin typeface="+mn-lt"/>
                <a:ea typeface="+mn-ea"/>
                <a:cs typeface="+mn-cs"/>
              </a:rPr>
              <a:t>. Questions that simply ask for opinions and attitudes, goals and aspirations, and self-descriptions and self-evaluations allow candidates to present themselves in an overly favorable manner or avoid revealing weaknesses.</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Use the same questions </a:t>
            </a:r>
            <a:r>
              <a:rPr lang="en-US" sz="1200" b="0" i="0" u="none" strike="noStrike" kern="1200" baseline="0" dirty="0" smtClean="0">
                <a:solidFill>
                  <a:schemeClr val="tx1"/>
                </a:solidFill>
                <a:latin typeface="+mn-lt"/>
                <a:ea typeface="+mn-ea"/>
                <a:cs typeface="+mn-cs"/>
              </a:rPr>
              <a:t>with all candidates. This improves reliability. It also reduces bias by giving all candidates the same opportunity.</a:t>
            </a:r>
          </a:p>
          <a:p>
            <a:r>
              <a:rPr lang="en-US" sz="1200" b="0" i="0" u="none" strike="noStrike" kern="1200" baseline="0" dirty="0" smtClean="0">
                <a:solidFill>
                  <a:schemeClr val="tx1"/>
                </a:solidFill>
                <a:latin typeface="+mn-lt"/>
                <a:ea typeface="+mn-ea"/>
                <a:cs typeface="+mn-cs"/>
              </a:rPr>
              <a:t>• For each question, if possible, </a:t>
            </a:r>
            <a:r>
              <a:rPr lang="en-US" sz="1200" b="0" i="1" u="none" strike="noStrike" kern="1200" baseline="0" dirty="0" smtClean="0">
                <a:solidFill>
                  <a:schemeClr val="tx1"/>
                </a:solidFill>
                <a:latin typeface="+mn-lt"/>
                <a:ea typeface="+mn-ea"/>
                <a:cs typeface="+mn-cs"/>
              </a:rPr>
              <a:t>have several ideal answers </a:t>
            </a:r>
            <a:r>
              <a:rPr lang="en-US" sz="1200" b="0" i="0" u="none" strike="noStrike" kern="1200" baseline="0" dirty="0" smtClean="0">
                <a:solidFill>
                  <a:schemeClr val="tx1"/>
                </a:solidFill>
                <a:latin typeface="+mn-lt"/>
                <a:ea typeface="+mn-ea"/>
                <a:cs typeface="+mn-cs"/>
              </a:rPr>
              <a:t>and a score for each. Then rate each candidate’s answers against this scale.</a:t>
            </a:r>
          </a:p>
          <a:p>
            <a:r>
              <a:rPr lang="en-US" sz="1200" b="0" i="0" u="none" strike="noStrike" kern="1200" baseline="0" dirty="0" smtClean="0">
                <a:solidFill>
                  <a:schemeClr val="tx1"/>
                </a:solidFill>
                <a:latin typeface="+mn-lt"/>
                <a:ea typeface="+mn-ea"/>
                <a:cs typeface="+mn-cs"/>
              </a:rPr>
              <a:t>• List your questions before the interview.</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3: </a:t>
            </a:r>
            <a:r>
              <a:rPr lang="en-US" sz="1200" b="0" i="0" u="none" strike="noStrike" kern="1200" baseline="0" dirty="0" smtClean="0">
                <a:solidFill>
                  <a:schemeClr val="tx1"/>
                </a:solidFill>
                <a:latin typeface="+mn-lt"/>
                <a:ea typeface="+mn-ea"/>
                <a:cs typeface="+mn-cs"/>
              </a:rPr>
              <a:t>Get organized. Hold the interview in a private place to minimize interruptions (including text messages). Prior to the interview, review the candidate’s application and résumé. Note any areas that are vague or that may indicate strengths or weaknesses.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4: </a:t>
            </a:r>
            <a:r>
              <a:rPr lang="en-US" sz="1200" b="0" i="0" u="none" strike="noStrike" kern="1200" baseline="0" dirty="0" smtClean="0">
                <a:solidFill>
                  <a:schemeClr val="tx1"/>
                </a:solidFill>
                <a:latin typeface="+mn-lt"/>
                <a:ea typeface="+mn-ea"/>
                <a:cs typeface="+mn-cs"/>
              </a:rPr>
              <a:t>Establish rapport. The main reason for the interview is to find out about the applicant. Start by putting the person at ease. Greet the candidate and start the interview by asking a noncontroversial question, perhaps about the weather that day.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5: </a:t>
            </a:r>
            <a:r>
              <a:rPr lang="en-US" sz="1200" b="0" i="0" u="none" strike="noStrike" kern="1200" baseline="0" dirty="0" smtClean="0">
                <a:solidFill>
                  <a:schemeClr val="tx1"/>
                </a:solidFill>
                <a:latin typeface="+mn-lt"/>
                <a:ea typeface="+mn-ea"/>
                <a:cs typeface="+mn-cs"/>
              </a:rPr>
              <a:t>Ask questions. Try to follow the situational, behavioral, and job knowledge questions you wrote out ahead of time.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6: </a:t>
            </a:r>
            <a:r>
              <a:rPr lang="en-US" sz="1200" b="0" i="0" u="none" strike="noStrike" kern="1200" baseline="0" dirty="0" smtClean="0">
                <a:solidFill>
                  <a:schemeClr val="tx1"/>
                </a:solidFill>
                <a:latin typeface="+mn-lt"/>
                <a:ea typeface="+mn-ea"/>
                <a:cs typeface="+mn-cs"/>
              </a:rPr>
              <a:t>Take brief, unobtrusive notes during the interview. Doing so may help avoid making a snap decision early in the interview, and may also help jog your memory once the interview is complete. Jot down just the key points of what the interviewee says.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7: </a:t>
            </a:r>
            <a:r>
              <a:rPr lang="en-US" sz="1200" b="0" i="0" u="none" strike="noStrike" kern="1200" baseline="0" dirty="0" smtClean="0">
                <a:solidFill>
                  <a:schemeClr val="tx1"/>
                </a:solidFill>
                <a:latin typeface="+mn-lt"/>
                <a:ea typeface="+mn-ea"/>
                <a:cs typeface="+mn-cs"/>
              </a:rPr>
              <a:t>Close the interview. Leave time to answer any questions the candidate may have and, if appropriate, to advocate your firm to the candidate. Try to end the interview on a positive note. Tell the applicant whether there is any interest and, if so, what the next step will be. Make rejections diplomatically—“Although your background is impressive, there are other candidates whose experience is closer to our requirements.” Remember, as one recruiter says, “An interview experience should leave a lasting, positive impression of the company, whether the candidate receives and accepts an offer or not.”  If the applicant is still under consideration but you can’t reach a decision now, say so.</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8: </a:t>
            </a:r>
            <a:r>
              <a:rPr lang="en-US" sz="1200" b="0" i="0" u="none" strike="noStrike" kern="1200" baseline="0" dirty="0" smtClean="0">
                <a:solidFill>
                  <a:schemeClr val="tx1"/>
                </a:solidFill>
                <a:latin typeface="+mn-lt"/>
                <a:ea typeface="+mn-ea"/>
                <a:cs typeface="+mn-cs"/>
              </a:rPr>
              <a:t>Review the interview. Once the candidate leaves, review your interview notes, score the interview answers (if you used a guide), and make a decision.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rejecting a candidate, one perennial question is, should you provide an explanation or not? In one study, rejected candidates who received an explanation felt that the rejection process was fairer. Unfortunately, doing so may not be practical. Most employers say little, to avoid pushback and legal problems.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Talk About it (Discussion) : </a:t>
            </a:r>
            <a:r>
              <a:rPr lang="en-US" sz="1200" b="0" i="0" u="none" strike="noStrike" kern="1200" baseline="0" dirty="0" smtClean="0">
                <a:solidFill>
                  <a:schemeClr val="tx1"/>
                </a:solidFill>
                <a:latin typeface="+mn-lt"/>
                <a:ea typeface="+mn-ea"/>
                <a:cs typeface="+mn-cs"/>
              </a:rPr>
              <a:t>Write a one-paragraph (single-spaced) memo to the people who do your</a:t>
            </a:r>
          </a:p>
          <a:p>
            <a:r>
              <a:rPr lang="en-US" sz="1200" b="0" i="0" u="none" strike="noStrike" kern="1200" baseline="0" dirty="0" smtClean="0">
                <a:solidFill>
                  <a:schemeClr val="tx1"/>
                </a:solidFill>
                <a:latin typeface="+mn-lt"/>
                <a:ea typeface="+mn-ea"/>
                <a:cs typeface="+mn-cs"/>
              </a:rPr>
              <a:t>company’s recruiting on the topic, “The five most important things an interviewer can do to have a useful selection interview.”</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710301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Employers using competency models or profiles (which list required skills, knowledge, behaviors, and other competencies) can use the profile for formulating job-related situational, behavioral, and knowledge interview questions.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Table 7-1 summarizes </a:t>
            </a:r>
            <a:r>
              <a:rPr lang="en-US" sz="1200" b="0" i="0" u="none" strike="noStrike" kern="1200" baseline="0" dirty="0" smtClean="0">
                <a:solidFill>
                  <a:schemeClr val="tx1"/>
                </a:solidFill>
                <a:latin typeface="+mn-lt"/>
                <a:ea typeface="+mn-ea"/>
                <a:cs typeface="+mn-cs"/>
              </a:rPr>
              <a:t>illustrative skill, knowledge, trait, and experience profile items for chemical engineer candidates, with sample interview questions.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879405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Next we look at how to use employee selection methods to improve employee engagement.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269431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Many employers create a </a:t>
            </a:r>
            <a:r>
              <a:rPr lang="en-US" sz="1200" b="0" i="1" u="none" strike="noStrike" kern="1200" baseline="0" dirty="0" smtClean="0">
                <a:solidFill>
                  <a:schemeClr val="tx1"/>
                </a:solidFill>
                <a:latin typeface="+mn-lt"/>
                <a:ea typeface="+mn-ea"/>
                <a:cs typeface="+mn-cs"/>
              </a:rPr>
              <a:t>total selection program </a:t>
            </a:r>
            <a:r>
              <a:rPr lang="en-US" sz="1200" b="0" i="0" u="none" strike="noStrike" kern="1200" baseline="0" dirty="0" smtClean="0">
                <a:solidFill>
                  <a:schemeClr val="tx1"/>
                </a:solidFill>
                <a:latin typeface="+mn-lt"/>
                <a:ea typeface="+mn-ea"/>
                <a:cs typeface="+mn-cs"/>
              </a:rPr>
              <a:t>aimed at selecting candidates whose totality of attributes best fits the employer’s total requirements</a:t>
            </a:r>
            <a:r>
              <a:rPr lang="en-US" sz="1200" kern="120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doing so impacts engagement.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390074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studying this chapter, you will also be able to:</a:t>
            </a:r>
          </a:p>
          <a:p>
            <a:endParaRPr lang="en-US" sz="1200" kern="1200" dirty="0" smtClean="0">
              <a:solidFill>
                <a:schemeClr val="tx1"/>
              </a:solidFill>
              <a:effectLst/>
              <a:latin typeface="+mn-lt"/>
              <a:ea typeface="+mn-ea"/>
              <a:cs typeface="+mn-cs"/>
            </a:endParaRPr>
          </a:p>
          <a:p>
            <a:pPr marL="0" indent="0">
              <a:buFont typeface="+mj-lt"/>
              <a:buNone/>
            </a:pPr>
            <a:r>
              <a:rPr lang="en-US" sz="1200" b="0" dirty="0" smtClean="0">
                <a:latin typeface="Arial" panose="020B0604020202020204" pitchFamily="34" charset="0"/>
                <a:cs typeface="Arial" panose="020B0604020202020204" pitchFamily="34" charset="0"/>
              </a:rPr>
              <a:t>7-3. Define a structured situational interview and explain how to design and conduct effective selection interviews.</a:t>
            </a:r>
          </a:p>
          <a:p>
            <a:pPr marL="0" indent="0">
              <a:buFont typeface="+mj-lt"/>
              <a:buNone/>
            </a:pPr>
            <a:r>
              <a:rPr lang="en-US" sz="1200" b="0" dirty="0" smtClean="0">
                <a:latin typeface="Arial" panose="020B0604020202020204" pitchFamily="34" charset="0"/>
                <a:cs typeface="Arial" panose="020B0604020202020204" pitchFamily="34" charset="0"/>
              </a:rPr>
              <a:t>7-4. Discuss</a:t>
            </a:r>
            <a:r>
              <a:rPr lang="en-US" sz="1200" b="0" baseline="0" dirty="0" smtClean="0">
                <a:latin typeface="Arial" panose="020B0604020202020204" pitchFamily="34" charset="0"/>
                <a:cs typeface="Arial" panose="020B0604020202020204" pitchFamily="34" charset="0"/>
              </a:rPr>
              <a:t> how to use employee selection methods to improve employee engagement.</a:t>
            </a:r>
          </a:p>
          <a:p>
            <a:pPr marL="0" indent="0">
              <a:buFont typeface="+mj-lt"/>
              <a:buNone/>
            </a:pPr>
            <a:r>
              <a:rPr lang="en-US" sz="1200" b="0" baseline="0" dirty="0" smtClean="0">
                <a:latin typeface="Arial" panose="020B0604020202020204" pitchFamily="34" charset="0"/>
                <a:cs typeface="Arial" panose="020B0604020202020204" pitchFamily="34" charset="0"/>
              </a:rPr>
              <a:t>7-5. List the main points to know about developing and extending the actual job offer.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220971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program Toyota Motor uses to select employees for auto assembly team jobs illustrates the total selection program that is aimed at selecting candidates whose totality of attributes best fits the employer’s total requirements.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Toyota looks for several things in candidates. It wants employees with good interpersonal skills, due to the job’s emphasis on teamwork. Toyota’s emphasis on </a:t>
            </a:r>
            <a:r>
              <a:rPr lang="en-US" sz="1200" b="0" i="1" u="none" strike="noStrike" kern="1200" baseline="0" dirty="0" smtClean="0">
                <a:solidFill>
                  <a:schemeClr val="tx1"/>
                </a:solidFill>
                <a:latin typeface="+mn-lt"/>
                <a:ea typeface="+mn-ea"/>
                <a:cs typeface="+mn-cs"/>
              </a:rPr>
              <a:t>kaizen</a:t>
            </a:r>
            <a:r>
              <a:rPr lang="en-US" sz="1200" b="0" i="0" u="none" strike="noStrike" kern="1200" baseline="0" dirty="0" smtClean="0">
                <a:solidFill>
                  <a:schemeClr val="tx1"/>
                </a:solidFill>
                <a:latin typeface="+mn-lt"/>
                <a:ea typeface="+mn-ea"/>
                <a:cs typeface="+mn-cs"/>
              </a:rPr>
              <a:t>—on having the workers improve job processes through worker commitment to top quality—helps explain its emphasis on reasoning and problem-solving skills and on hiring intelligent, educated, and engaged workers.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Quality is a Toyota core value, and so Toyota looks for a history of quality commitment in those it hires. This helps explain why Toyota holds group interviews focusing on accomplishments. By asking candidates about what they are proudest of, Toyota gets a better insight into the person’s values regarding quality and doing things right. Toyota is also looking for employees who have an eagerness to learn, and who are willing to try things Toyota’s way or the team’s way. Toyota’s production system relies on consensus decision making, job rotation, and flexible career paths, and these also require open-minded, flexible team players, not dogmatists.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881323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Toyota’s hiring process aims to identify such assembler candidates. The process takes about 20 hours and six phases over several days:</a:t>
            </a:r>
          </a:p>
          <a:p>
            <a:r>
              <a:rPr lang="en-US" sz="1200" b="1" i="0" u="none" strike="noStrike" kern="1200" baseline="0" dirty="0" smtClean="0">
                <a:solidFill>
                  <a:schemeClr val="tx1"/>
                </a:solidFill>
                <a:latin typeface="+mn-lt"/>
                <a:ea typeface="+mn-ea"/>
                <a:cs typeface="+mn-cs"/>
              </a:rPr>
              <a:t>Step 1: </a:t>
            </a:r>
            <a:r>
              <a:rPr lang="en-US" sz="1200" b="0" i="0" u="none" strike="noStrike" kern="1200" baseline="0" dirty="0" smtClean="0">
                <a:solidFill>
                  <a:schemeClr val="tx1"/>
                </a:solidFill>
                <a:latin typeface="+mn-lt"/>
                <a:ea typeface="+mn-ea"/>
                <a:cs typeface="+mn-cs"/>
              </a:rPr>
              <a:t>an in-depth online application (20–30 minutes)</a:t>
            </a:r>
          </a:p>
          <a:p>
            <a:r>
              <a:rPr lang="en-US" sz="1200" b="1" i="0" u="none" strike="noStrike" kern="1200" baseline="0" dirty="0" smtClean="0">
                <a:solidFill>
                  <a:schemeClr val="tx1"/>
                </a:solidFill>
                <a:latin typeface="+mn-lt"/>
                <a:ea typeface="+mn-ea"/>
                <a:cs typeface="+mn-cs"/>
              </a:rPr>
              <a:t>Step 2: </a:t>
            </a:r>
            <a:r>
              <a:rPr lang="en-US" sz="1200" b="0" i="0" u="none" strike="noStrike" kern="1200" baseline="0" dirty="0" smtClean="0">
                <a:solidFill>
                  <a:schemeClr val="tx1"/>
                </a:solidFill>
                <a:latin typeface="+mn-lt"/>
                <a:ea typeface="+mn-ea"/>
                <a:cs typeface="+mn-cs"/>
              </a:rPr>
              <a:t>a 2–5-hour computer-based assessment</a:t>
            </a:r>
          </a:p>
          <a:p>
            <a:r>
              <a:rPr lang="en-US" sz="1200" b="1" i="0" u="none" strike="noStrike" kern="1200" baseline="0" dirty="0" smtClean="0">
                <a:solidFill>
                  <a:schemeClr val="tx1"/>
                </a:solidFill>
                <a:latin typeface="+mn-lt"/>
                <a:ea typeface="+mn-ea"/>
                <a:cs typeface="+mn-cs"/>
              </a:rPr>
              <a:t>Step 3: </a:t>
            </a:r>
            <a:r>
              <a:rPr lang="en-US" sz="1200" b="0" i="0" u="none" strike="noStrike" kern="1200" baseline="0" dirty="0" smtClean="0">
                <a:solidFill>
                  <a:schemeClr val="tx1"/>
                </a:solidFill>
                <a:latin typeface="+mn-lt"/>
                <a:ea typeface="+mn-ea"/>
                <a:cs typeface="+mn-cs"/>
              </a:rPr>
              <a:t>a 6–8-hour work simulation assessment</a:t>
            </a:r>
          </a:p>
          <a:p>
            <a:r>
              <a:rPr lang="en-US" sz="1200" b="1" i="0" u="none" strike="noStrike" kern="1200" baseline="0" dirty="0" smtClean="0">
                <a:solidFill>
                  <a:schemeClr val="tx1"/>
                </a:solidFill>
                <a:latin typeface="+mn-lt"/>
                <a:ea typeface="+mn-ea"/>
                <a:cs typeface="+mn-cs"/>
              </a:rPr>
              <a:t>Step 4: </a:t>
            </a:r>
            <a:r>
              <a:rPr lang="en-US" sz="1200" b="0" i="0" u="none" strike="noStrike" kern="1200" baseline="0" dirty="0" smtClean="0">
                <a:solidFill>
                  <a:schemeClr val="tx1"/>
                </a:solidFill>
                <a:latin typeface="+mn-lt"/>
                <a:ea typeface="+mn-ea"/>
                <a:cs typeface="+mn-cs"/>
              </a:rPr>
              <a:t>a face-to-face interview</a:t>
            </a:r>
          </a:p>
          <a:p>
            <a:r>
              <a:rPr lang="en-US" sz="1200" b="1" i="0" u="none" strike="noStrike" kern="1200" baseline="0" dirty="0" smtClean="0">
                <a:solidFill>
                  <a:schemeClr val="tx1"/>
                </a:solidFill>
                <a:latin typeface="+mn-lt"/>
                <a:ea typeface="+mn-ea"/>
                <a:cs typeface="+mn-cs"/>
              </a:rPr>
              <a:t>Step 5: </a:t>
            </a:r>
            <a:r>
              <a:rPr lang="en-US" sz="1200" b="0" i="0" u="none" strike="noStrike" kern="1200" baseline="0" dirty="0" smtClean="0">
                <a:solidFill>
                  <a:schemeClr val="tx1"/>
                </a:solidFill>
                <a:latin typeface="+mn-lt"/>
                <a:ea typeface="+mn-ea"/>
                <a:cs typeface="+mn-cs"/>
              </a:rPr>
              <a:t>a background check, drug screen, and medical check</a:t>
            </a:r>
          </a:p>
          <a:p>
            <a:r>
              <a:rPr lang="en-US" sz="1200" b="1" i="0" u="none" strike="noStrike" kern="1200" baseline="0" dirty="0" smtClean="0">
                <a:solidFill>
                  <a:schemeClr val="tx1"/>
                </a:solidFill>
                <a:latin typeface="+mn-lt"/>
                <a:ea typeface="+mn-ea"/>
                <a:cs typeface="+mn-cs"/>
              </a:rPr>
              <a:t>Step 6: </a:t>
            </a:r>
            <a:r>
              <a:rPr lang="en-US" sz="1200" b="0" i="0" u="none" strike="noStrike" kern="1200" baseline="0" dirty="0" smtClean="0">
                <a:solidFill>
                  <a:schemeClr val="tx1"/>
                </a:solidFill>
                <a:latin typeface="+mn-lt"/>
                <a:ea typeface="+mn-ea"/>
                <a:cs typeface="+mn-cs"/>
              </a:rPr>
              <a:t>job offer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452156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Trends Shaping HR: </a:t>
            </a:r>
            <a:r>
              <a:rPr lang="en-US" sz="1200" b="1" i="1" u="none" strike="noStrike" kern="1200" baseline="0" dirty="0" smtClean="0">
                <a:solidFill>
                  <a:schemeClr val="tx1"/>
                </a:solidFill>
                <a:latin typeface="+mn-lt"/>
                <a:ea typeface="+mn-ea"/>
                <a:cs typeface="+mn-cs"/>
              </a:rPr>
              <a:t>Science in Talent Management</a:t>
            </a:r>
          </a:p>
          <a:p>
            <a:endParaRPr lang="en-US" sz="1200" b="1"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another example, Google takes a scientific, evidence-based approach to its selection (and other HR) practices.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its hiring process, Google starts (as explained in Chapter 4) with strong candidates. Recall that where possible, its internal recruiting group proactively identifies candidates, rather than using job boards to attract unscreened résumés. The main elements in Google’s selection process include work samples, testing, and interviewing. Virtually all of Google’s technical hires take work sample tests, such as actually writing algorithms. Work samples are combined with testing of cognitive ability (similar to IQ tests), and of conscientiousness. Early in its evolution, Google was known for putting candidates through a dozen or more interviews. However, Google’s own analysis showed that after the first four interviews, the amount of useful information it got was not large. Therefore, It now generally makes hiring decisions after the fourth interview.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interview emphasizes situational and behavioral questions. For specific questions, Google provides (as noted) its interviewers with access to its </a:t>
            </a:r>
            <a:r>
              <a:rPr lang="en-US" sz="1200" b="0" i="0" u="none" strike="noStrike" kern="1200" baseline="0" dirty="0" err="1" smtClean="0">
                <a:solidFill>
                  <a:schemeClr val="tx1"/>
                </a:solidFill>
                <a:latin typeface="+mn-lt"/>
                <a:ea typeface="+mn-ea"/>
                <a:cs typeface="+mn-cs"/>
              </a:rPr>
              <a:t>Qdroid</a:t>
            </a:r>
            <a:r>
              <a:rPr lang="en-US" sz="1200" b="0" i="0" u="none" strike="noStrike" kern="1200" baseline="0" dirty="0" smtClean="0">
                <a:solidFill>
                  <a:schemeClr val="tx1"/>
                </a:solidFill>
                <a:latin typeface="+mn-lt"/>
                <a:ea typeface="+mn-ea"/>
                <a:cs typeface="+mn-cs"/>
              </a:rPr>
              <a:t> system; this e-mails each interviewer specific questions to ask the candidate for the specific job. Google interviewers were once known for trick questions, but the emphasis today is on using validated questions (from the </a:t>
            </a:r>
            <a:r>
              <a:rPr lang="en-US" sz="1200" b="0" i="0" u="none" strike="noStrike" kern="1200" baseline="0" dirty="0" err="1" smtClean="0">
                <a:solidFill>
                  <a:schemeClr val="tx1"/>
                </a:solidFill>
                <a:latin typeface="+mn-lt"/>
                <a:ea typeface="+mn-ea"/>
                <a:cs typeface="+mn-cs"/>
              </a:rPr>
              <a:t>QDroid</a:t>
            </a:r>
            <a:r>
              <a:rPr lang="en-US" sz="1200" b="0" i="0" u="none" strike="noStrike" kern="1200" baseline="0" dirty="0" smtClean="0">
                <a:solidFill>
                  <a:schemeClr val="tx1"/>
                </a:solidFill>
                <a:latin typeface="+mn-lt"/>
                <a:ea typeface="+mn-ea"/>
                <a:cs typeface="+mn-cs"/>
              </a:rPr>
              <a:t> system). The questions aim to assess the candidate’s cognitive ability, leadership (particularly willingness to lead projects), “</a:t>
            </a:r>
            <a:r>
              <a:rPr lang="en-US" sz="1200" b="0" i="0" u="none" strike="noStrike" kern="1200" baseline="0" dirty="0" err="1" smtClean="0">
                <a:solidFill>
                  <a:schemeClr val="tx1"/>
                </a:solidFill>
                <a:latin typeface="+mn-lt"/>
                <a:ea typeface="+mn-ea"/>
                <a:cs typeface="+mn-cs"/>
              </a:rPr>
              <a:t>Googleyness</a:t>
            </a:r>
            <a:r>
              <a:rPr lang="en-US" sz="1200" b="0" i="0" u="none" strike="noStrike" kern="1200" baseline="0" dirty="0" smtClean="0">
                <a:solidFill>
                  <a:schemeClr val="tx1"/>
                </a:solidFill>
                <a:latin typeface="+mn-lt"/>
                <a:ea typeface="+mn-ea"/>
                <a:cs typeface="+mn-cs"/>
              </a:rPr>
              <a:t>” (values such as fun-loving and conscientious), and role-related knowledge (such as in computer science). Who actually does the interviewing? Here Google believes in the “wisdom of crowds”: the interviewing “crowd” includes not just the prospective boss but prospective subordinates and representatives of other unrelated departments. Google then averages all the interviewers’ interview ratings on a candidate to get a score. Finally, the hiring committee reviews the file, as does a Google senior manager, and then the CEO before an offer is made.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604291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all the interviews, background checks, and tests, the employer decides to whom to make an offer.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777095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all the interviews, background checks, and tests, the employer decides to whom to make an offer using one or more approaches. </a:t>
            </a:r>
          </a:p>
          <a:p>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a:t>
            </a:r>
            <a:r>
              <a:rPr lang="en-US" sz="1200" b="1" i="1" u="none" strike="noStrike" kern="1200" baseline="0" dirty="0" smtClean="0">
                <a:solidFill>
                  <a:schemeClr val="tx1"/>
                </a:solidFill>
                <a:latin typeface="+mn-lt"/>
                <a:ea typeface="+mn-ea"/>
                <a:cs typeface="+mn-cs"/>
              </a:rPr>
              <a:t>judgmental </a:t>
            </a:r>
            <a:r>
              <a:rPr lang="en-US" sz="1200" b="1" i="0" u="none" strike="noStrike" kern="1200" baseline="0" dirty="0" smtClean="0">
                <a:solidFill>
                  <a:schemeClr val="tx1"/>
                </a:solidFill>
                <a:latin typeface="+mn-lt"/>
                <a:ea typeface="+mn-ea"/>
                <a:cs typeface="+mn-cs"/>
              </a:rPr>
              <a:t>approach </a:t>
            </a:r>
            <a:r>
              <a:rPr lang="en-US" sz="1200" b="0" i="0" u="none" strike="noStrike" kern="1200" baseline="0" dirty="0" smtClean="0">
                <a:solidFill>
                  <a:schemeClr val="tx1"/>
                </a:solidFill>
                <a:latin typeface="+mn-lt"/>
                <a:ea typeface="+mn-ea"/>
                <a:cs typeface="+mn-cs"/>
              </a:rPr>
              <a:t>subjectively weighs all the evidence about the candidate.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a:t>
            </a:r>
            <a:r>
              <a:rPr lang="en-US" sz="1200" b="1" i="1" u="none" strike="noStrike" kern="1200" baseline="0" dirty="0" smtClean="0">
                <a:solidFill>
                  <a:schemeClr val="tx1"/>
                </a:solidFill>
                <a:latin typeface="+mn-lt"/>
                <a:ea typeface="+mn-ea"/>
                <a:cs typeface="+mn-cs"/>
              </a:rPr>
              <a:t>statistical </a:t>
            </a:r>
            <a:r>
              <a:rPr lang="en-US" sz="1200" b="1" i="0" u="none" strike="noStrike" kern="1200" baseline="0" dirty="0" smtClean="0">
                <a:solidFill>
                  <a:schemeClr val="tx1"/>
                </a:solidFill>
                <a:latin typeface="+mn-lt"/>
                <a:ea typeface="+mn-ea"/>
                <a:cs typeface="+mn-cs"/>
              </a:rPr>
              <a:t>approach </a:t>
            </a:r>
            <a:r>
              <a:rPr lang="en-US" sz="1200" b="0" i="0" u="none" strike="noStrike" kern="1200" baseline="0" dirty="0" smtClean="0">
                <a:solidFill>
                  <a:schemeClr val="tx1"/>
                </a:solidFill>
                <a:latin typeface="+mn-lt"/>
                <a:ea typeface="+mn-ea"/>
                <a:cs typeface="+mn-cs"/>
              </a:rPr>
              <a:t>quantifies all the evidence and perhaps uses a formula to predict job success.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a:t>
            </a:r>
            <a:r>
              <a:rPr lang="en-US" sz="1200" b="1" i="1" u="none" strike="noStrike" kern="1200" baseline="0" dirty="0" smtClean="0">
                <a:solidFill>
                  <a:schemeClr val="tx1"/>
                </a:solidFill>
                <a:latin typeface="+mn-lt"/>
                <a:ea typeface="+mn-ea"/>
                <a:cs typeface="+mn-cs"/>
              </a:rPr>
              <a:t>hybrid </a:t>
            </a:r>
            <a:r>
              <a:rPr lang="en-US" sz="1200" b="1" i="0" u="none" strike="noStrike" kern="1200" baseline="0" dirty="0" smtClean="0">
                <a:solidFill>
                  <a:schemeClr val="tx1"/>
                </a:solidFill>
                <a:latin typeface="+mn-lt"/>
                <a:ea typeface="+mn-ea"/>
                <a:cs typeface="+mn-cs"/>
              </a:rPr>
              <a:t>approach </a:t>
            </a:r>
            <a:r>
              <a:rPr lang="en-US" sz="1200" b="0" i="0" u="none" strike="noStrike" kern="1200" baseline="0" dirty="0" smtClean="0">
                <a:solidFill>
                  <a:schemeClr val="tx1"/>
                </a:solidFill>
                <a:latin typeface="+mn-lt"/>
                <a:ea typeface="+mn-ea"/>
                <a:cs typeface="+mn-cs"/>
              </a:rPr>
              <a:t>combines statistical results with judgment. </a:t>
            </a:r>
          </a:p>
          <a:p>
            <a:pPr marL="0" indent="0">
              <a:buFont typeface="+mj-lt"/>
              <a:buNone/>
            </a:pPr>
            <a:endParaRPr lang="en-US" sz="1200" b="0" i="0" u="none" strike="noStrike" kern="1200" baseline="0" dirty="0" smtClean="0">
              <a:solidFill>
                <a:schemeClr val="tx1"/>
              </a:solidFill>
              <a:latin typeface="+mn-lt"/>
              <a:ea typeface="+mn-ea"/>
              <a:cs typeface="+mn-cs"/>
            </a:endParaRPr>
          </a:p>
          <a:p>
            <a:pPr marL="0" indent="0">
              <a:buFont typeface="+mj-lt"/>
              <a:buNone/>
            </a:pPr>
            <a:r>
              <a:rPr lang="en-US" sz="1200" b="0" i="0" u="none" strike="noStrike" kern="1200" baseline="0" dirty="0" smtClean="0">
                <a:solidFill>
                  <a:schemeClr val="tx1"/>
                </a:solidFill>
                <a:latin typeface="+mn-lt"/>
                <a:ea typeface="+mn-ea"/>
                <a:cs typeface="+mn-cs"/>
              </a:rPr>
              <a:t>Statistical and hybrid are more defensible; judgmental is better than nothing.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4227820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the actual offer is made, for instance the job offer for the candidate’s apparent attractiveness as a prospective employee, the level of the position, and pay rates for similar positions will be reviewed. Next the employer extends an actual job offer to the candidate verbally. Here, the employer’s point person (who might be the person to whom the new employee will report, or the human resource director for instance) discusses the offer’s main parameters. These include, for instance, pay rates, benefits, and actual job duties. There may be some negotiations. Then, once agreement is reached, the employer will extend a written job offer to the candidate.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197397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several issues to consider with the written offer. Perhaps most important, understand the difference between a job offer letter and a contract. In a job offer letter, the employer lists the offer’s basic information.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typically starts with a welcome sentence. It then includes job-specific information (such as details on salary and pay), benefits information, paid leave information, and terms of employment (including, for instance, successful completion of job testing and physical exams).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should be a strong statement that the employment relationship is “at will.” Then there is a closing statement. This again welcomes the employee, mentions who the employer’s point person is if any questions arise, and instructs the candidate to sign the letter of offer if it is acceptable.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633720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many positions (such as executive) a contract is in order. In contrast to a letter of offer (which should always be “at will”), an employment contract may have a duration (such as 3 years). Therefore, the contract will also describe grounds for termination or resignation, and severance provisions. The contract will almost always also include terms regarding confidentiality, nondisclosure requirements, and covenants not to compete (although some job offer letters for positions such as engineer many include such provisions as well).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See www.shrm.org/ template-tools/toolkits for more information.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744679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review of Chapter 7, you should now be able to:</a:t>
            </a:r>
          </a:p>
          <a:p>
            <a:endParaRPr lang="en-US" dirty="0" smtClean="0"/>
          </a:p>
          <a:p>
            <a:pPr marL="0" indent="0">
              <a:buFont typeface="+mj-lt"/>
              <a:buNone/>
            </a:pPr>
            <a:r>
              <a:rPr lang="en-US" sz="1200" b="0" dirty="0" smtClean="0">
                <a:latin typeface="Arial" panose="020B0604020202020204" pitchFamily="34" charset="0"/>
                <a:cs typeface="Arial" panose="020B0604020202020204" pitchFamily="34" charset="0"/>
              </a:rPr>
              <a:t>7-1. List and give examples of the main types of selection interviews.</a:t>
            </a:r>
          </a:p>
          <a:p>
            <a:pPr marL="0" indent="0">
              <a:buFont typeface="+mj-lt"/>
              <a:buNone/>
            </a:pPr>
            <a:r>
              <a:rPr lang="en-US" sz="1200" b="0" dirty="0" smtClean="0">
                <a:latin typeface="Arial" panose="020B0604020202020204" pitchFamily="34" charset="0"/>
                <a:cs typeface="Arial" panose="020B0604020202020204" pitchFamily="34" charset="0"/>
              </a:rPr>
              <a:t>7-2. List and explain the main errors that can undermine an interview’s usefulness.</a:t>
            </a:r>
          </a:p>
          <a:p>
            <a:pPr marL="0" indent="0">
              <a:buFont typeface="+mj-lt"/>
              <a:buNone/>
            </a:pPr>
            <a:r>
              <a:rPr lang="en-US" sz="1200" b="0" dirty="0" smtClean="0">
                <a:latin typeface="Arial" panose="020B0604020202020204" pitchFamily="34" charset="0"/>
                <a:cs typeface="Arial" panose="020B0604020202020204" pitchFamily="34" charset="0"/>
              </a:rPr>
              <a:t>7-3. Define a structured situational interview and explain how to design and conduct effective selection interviews.</a:t>
            </a:r>
          </a:p>
          <a:p>
            <a:pPr marL="0" indent="0">
              <a:buFont typeface="+mj-lt"/>
              <a:buNone/>
            </a:pPr>
            <a:r>
              <a:rPr lang="en-US" sz="1200" b="0" dirty="0" smtClean="0">
                <a:latin typeface="Arial" panose="020B0604020202020204" pitchFamily="34" charset="0"/>
                <a:cs typeface="Arial" panose="020B0604020202020204" pitchFamily="34" charset="0"/>
              </a:rPr>
              <a:t>7-4. Discuss</a:t>
            </a:r>
            <a:r>
              <a:rPr lang="en-US" sz="1200" b="0" baseline="0" dirty="0" smtClean="0">
                <a:latin typeface="Arial" panose="020B0604020202020204" pitchFamily="34" charset="0"/>
                <a:cs typeface="Arial" panose="020B0604020202020204" pitchFamily="34" charset="0"/>
              </a:rPr>
              <a:t> how to use employee selection methods to improve employee engagement.</a:t>
            </a:r>
          </a:p>
          <a:p>
            <a:pPr marL="0" indent="0">
              <a:buFont typeface="+mj-lt"/>
              <a:buNone/>
            </a:pPr>
            <a:r>
              <a:rPr lang="en-US" sz="1200" b="0" baseline="0" dirty="0" smtClean="0">
                <a:latin typeface="Arial" panose="020B0604020202020204" pitchFamily="34" charset="0"/>
                <a:cs typeface="Arial" panose="020B0604020202020204" pitchFamily="34" charset="0"/>
              </a:rPr>
              <a:t>7-5. List the main points to know about developing and extending the actual job offer.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525342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25975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 interview is a procedure designed to obtain information from a person through oral responses to oral inquiries. A</a:t>
            </a:r>
            <a:r>
              <a:rPr lang="en-US" baseline="0" dirty="0" smtClean="0">
                <a:effectLst/>
              </a:rPr>
              <a:t> </a:t>
            </a:r>
            <a:r>
              <a:rPr lang="en-US" dirty="0" smtClean="0">
                <a:effectLst/>
              </a:rPr>
              <a:t>selection interview (the focus of this chapter) is a selection procedure designed</a:t>
            </a:r>
            <a:r>
              <a:rPr lang="en-US" baseline="0" dirty="0" smtClean="0">
                <a:effectLst/>
              </a:rPr>
              <a:t> </a:t>
            </a:r>
            <a:r>
              <a:rPr lang="en-US" dirty="0" smtClean="0">
                <a:effectLst/>
              </a:rPr>
              <a:t>to predict future job performance based on applicants’ oral responses to oral inquiries.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96108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Managers use several interviews at work, such as performance appraisal interviews and exit interviews.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selection interview </a:t>
            </a:r>
            <a:r>
              <a:rPr lang="en-US" sz="1200" b="0" i="0" u="none" strike="noStrike" kern="1200" baseline="0" dirty="0" smtClean="0">
                <a:solidFill>
                  <a:schemeClr val="tx1"/>
                </a:solidFill>
                <a:latin typeface="+mn-lt"/>
                <a:ea typeface="+mn-ea"/>
                <a:cs typeface="+mn-cs"/>
              </a:rPr>
              <a:t>(the focus of this chapter) is a selection procedure designed to predict future job performance based on applicants’ oral</a:t>
            </a:r>
          </a:p>
          <a:p>
            <a:r>
              <a:rPr lang="en-US" sz="1200" b="0" i="0" u="none" strike="noStrike" kern="1200" baseline="0" dirty="0" smtClean="0">
                <a:solidFill>
                  <a:schemeClr val="tx1"/>
                </a:solidFill>
                <a:latin typeface="+mn-lt"/>
                <a:ea typeface="+mn-ea"/>
                <a:cs typeface="+mn-cs"/>
              </a:rPr>
              <a:t>responses to oral inquiries.  Many techniques in this chapter also apply to appraisal and exit interviews. However, we’ll postpone discussions of those two interviews until later chapters.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several ways to conduct selection interviews.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we can classify selection interviews according to the following: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How </a:t>
            </a:r>
            <a:r>
              <a:rPr lang="en-US" sz="1200" b="1" i="1" u="none" strike="noStrike" kern="1200" baseline="0" dirty="0" smtClean="0">
                <a:solidFill>
                  <a:schemeClr val="tx1"/>
                </a:solidFill>
                <a:latin typeface="+mn-lt"/>
                <a:ea typeface="+mn-ea"/>
                <a:cs typeface="+mn-cs"/>
              </a:rPr>
              <a:t>structured </a:t>
            </a:r>
            <a:r>
              <a:rPr lang="en-US" sz="1200" b="0" i="0" u="none" strike="noStrike" kern="1200" baseline="0" dirty="0" smtClean="0">
                <a:solidFill>
                  <a:schemeClr val="tx1"/>
                </a:solidFill>
                <a:latin typeface="+mn-lt"/>
                <a:ea typeface="+mn-ea"/>
                <a:cs typeface="+mn-cs"/>
              </a:rPr>
              <a:t>they are.</a:t>
            </a:r>
          </a:p>
          <a:p>
            <a:r>
              <a:rPr lang="en-US" sz="1200" b="1"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Their </a:t>
            </a:r>
            <a:r>
              <a:rPr lang="en-US" sz="1200" b="1" i="0" u="none" strike="noStrike" kern="1200" baseline="0" dirty="0" smtClean="0">
                <a:solidFill>
                  <a:schemeClr val="tx1"/>
                </a:solidFill>
                <a:latin typeface="+mn-lt"/>
                <a:ea typeface="+mn-ea"/>
                <a:cs typeface="+mn-cs"/>
              </a:rPr>
              <a:t>“content”</a:t>
            </a:r>
            <a:r>
              <a:rPr lang="en-US" sz="1200" b="0" i="0" u="none" strike="noStrike" kern="1200" baseline="0" dirty="0" smtClean="0">
                <a:solidFill>
                  <a:schemeClr val="tx1"/>
                </a:solidFill>
                <a:latin typeface="+mn-lt"/>
                <a:ea typeface="+mn-ea"/>
                <a:cs typeface="+mn-cs"/>
              </a:rPr>
              <a:t> – the </a:t>
            </a:r>
            <a:r>
              <a:rPr lang="en-US" sz="1200" b="0" i="1" u="none" strike="noStrike" kern="1200" baseline="0" dirty="0" smtClean="0">
                <a:solidFill>
                  <a:schemeClr val="tx1"/>
                </a:solidFill>
                <a:latin typeface="+mn-lt"/>
                <a:ea typeface="+mn-ea"/>
                <a:cs typeface="+mn-cs"/>
              </a:rPr>
              <a:t>types of questions </a:t>
            </a:r>
            <a:r>
              <a:rPr lang="en-US" sz="1200" b="0" i="0" u="none" strike="noStrike" kern="1200" baseline="0" dirty="0" smtClean="0">
                <a:solidFill>
                  <a:schemeClr val="tx1"/>
                </a:solidFill>
                <a:latin typeface="+mn-lt"/>
                <a:ea typeface="+mn-ea"/>
                <a:cs typeface="+mn-cs"/>
              </a:rPr>
              <a:t>they contain.</a:t>
            </a:r>
          </a:p>
          <a:p>
            <a:r>
              <a:rPr lang="en-US" sz="1200" b="1" i="0" u="none" strike="noStrike" kern="1200" baseline="0" dirty="0" smtClean="0">
                <a:solidFill>
                  <a:schemeClr val="tx1"/>
                </a:solidFill>
                <a:latin typeface="+mn-lt"/>
                <a:ea typeface="+mn-ea"/>
                <a:cs typeface="+mn-cs"/>
              </a:rPr>
              <a:t>3. </a:t>
            </a:r>
            <a:r>
              <a:rPr lang="en-US" sz="1200" b="0" i="0" u="none" strike="noStrike" kern="1200" baseline="0" dirty="0" smtClean="0">
                <a:solidFill>
                  <a:schemeClr val="tx1"/>
                </a:solidFill>
                <a:latin typeface="+mn-lt"/>
                <a:ea typeface="+mn-ea"/>
                <a:cs typeface="+mn-cs"/>
              </a:rPr>
              <a:t>How the firm </a:t>
            </a:r>
            <a:r>
              <a:rPr lang="en-US" sz="1200" b="1" i="1" u="none" strike="noStrike" kern="1200" baseline="0" dirty="0" smtClean="0">
                <a:solidFill>
                  <a:schemeClr val="tx1"/>
                </a:solidFill>
                <a:latin typeface="+mn-lt"/>
                <a:ea typeface="+mn-ea"/>
                <a:cs typeface="+mn-cs"/>
              </a:rPr>
              <a:t>administers </a:t>
            </a:r>
            <a:r>
              <a:rPr lang="en-US" sz="1200" b="0" i="0" u="none" strike="noStrike" kern="1200" baseline="0" dirty="0" smtClean="0">
                <a:solidFill>
                  <a:schemeClr val="tx1"/>
                </a:solidFill>
                <a:latin typeface="+mn-lt"/>
                <a:ea typeface="+mn-ea"/>
                <a:cs typeface="+mn-cs"/>
              </a:rPr>
              <a:t>the interviews (for instance, one-on-one or via a committee).</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has pros and cons. We’ll look at each….</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5295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smtClean="0">
                <a:effectLst/>
              </a:rPr>
              <a:t>In </a:t>
            </a:r>
            <a:r>
              <a:rPr lang="en-US" b="1" i="1" dirty="0" smtClean="0">
                <a:effectLst/>
              </a:rPr>
              <a:t>unstructured </a:t>
            </a:r>
            <a:r>
              <a:rPr lang="en-US" dirty="0" smtClean="0">
                <a:effectLst/>
              </a:rPr>
              <a:t>(or nondirective) interviews, the manager follows no set format. </a:t>
            </a:r>
          </a:p>
          <a:p>
            <a:pPr defTabSz="931774">
              <a:defRPr/>
            </a:pPr>
            <a:endParaRPr lang="en-US" dirty="0" smtClean="0">
              <a:effectLst/>
            </a:endParaRPr>
          </a:p>
          <a:p>
            <a:pPr defTabSz="931774">
              <a:defRPr/>
            </a:pPr>
            <a:r>
              <a:rPr lang="en-US" b="0" i="0" dirty="0" smtClean="0">
                <a:effectLst/>
              </a:rPr>
              <a:t>In</a:t>
            </a:r>
            <a:r>
              <a:rPr lang="en-US" b="1" i="1" dirty="0" smtClean="0">
                <a:effectLst/>
              </a:rPr>
              <a:t> structured </a:t>
            </a:r>
            <a:r>
              <a:rPr lang="en-US" dirty="0" smtClean="0">
                <a:effectLst/>
              </a:rPr>
              <a:t>(or directive) interviews, the employer lists the questions ahead of time. He or she also may even list and score possible answers for appropriateness. </a:t>
            </a:r>
          </a:p>
          <a:p>
            <a:pPr defTabSz="931774">
              <a:defRPr/>
            </a:pPr>
            <a:endParaRPr lang="en-US" dirty="0" smtClean="0">
              <a:effectLst/>
            </a:endParaRPr>
          </a:p>
          <a:p>
            <a:r>
              <a:rPr lang="en-US" dirty="0" smtClean="0">
                <a:effectLst/>
              </a:rPr>
              <a:t>Structured interviews are generally best. </a:t>
            </a:r>
            <a:r>
              <a:rPr lang="en-US" sz="1200" b="0" i="0" u="none" strike="noStrike" kern="1200" baseline="0" dirty="0" smtClean="0">
                <a:solidFill>
                  <a:schemeClr val="tx1"/>
                </a:solidFill>
                <a:latin typeface="+mn-lt"/>
                <a:ea typeface="+mn-ea"/>
                <a:cs typeface="+mn-cs"/>
              </a:rPr>
              <a:t>In such interviews, all interviewers generally ask all applicants the same questions. </a:t>
            </a:r>
          </a:p>
          <a:p>
            <a:r>
              <a:rPr lang="en-US" sz="1200" b="0" i="0" u="none" strike="noStrike" kern="1200" baseline="0" dirty="0" smtClean="0">
                <a:solidFill>
                  <a:schemeClr val="tx1"/>
                </a:solidFill>
                <a:latin typeface="+mn-lt"/>
                <a:ea typeface="+mn-ea"/>
                <a:cs typeface="+mn-cs"/>
              </a:rPr>
              <a:t>Partly because of this, these interviews tend to be more consistent, reliable, and valid. Having a standardized list of questions can also help even less talented interviewers conduct better interviews. Standardizing the interview also enhances job relatedness.</a:t>
            </a:r>
          </a:p>
          <a:p>
            <a:endParaRPr lang="en-US" dirty="0" smtClean="0">
              <a:effectLst/>
            </a:endParaRPr>
          </a:p>
          <a:p>
            <a:pPr defTabSz="931774">
              <a:defRPr/>
            </a:pPr>
            <a:r>
              <a:rPr lang="en-US" dirty="0" smtClean="0">
                <a:effectLst/>
              </a:rPr>
              <a:t>In a situational interview, you ask the candidate what his or her behavior would be in a given situation. Behavioral</a:t>
            </a:r>
            <a:r>
              <a:rPr lang="en-US" baseline="0" dirty="0" smtClean="0">
                <a:effectLst/>
              </a:rPr>
              <a:t> </a:t>
            </a:r>
            <a:r>
              <a:rPr lang="en-US" dirty="0" smtClean="0">
                <a:effectLst/>
              </a:rPr>
              <a:t>interviews ask applicants to describe how they reacted to actual situations in the past. In a job-related interview, the applicants answer questions about relevant past experiences. In stress interviews, the applicant is made</a:t>
            </a:r>
            <a:r>
              <a:rPr lang="en-US" baseline="0" dirty="0" smtClean="0">
                <a:effectLst/>
              </a:rPr>
              <a:t> </a:t>
            </a:r>
            <a:r>
              <a:rPr lang="en-US" dirty="0" smtClean="0">
                <a:effectLst/>
              </a:rPr>
              <a:t>uncomfortable by a series of often rude</a:t>
            </a:r>
            <a:r>
              <a:rPr lang="en-US" baseline="0" dirty="0" smtClean="0">
                <a:effectLst/>
              </a:rPr>
              <a:t> </a:t>
            </a:r>
            <a:r>
              <a:rPr lang="en-US" dirty="0" smtClean="0">
                <a:effectLst/>
              </a:rPr>
              <a:t>questions. This technique helps identify</a:t>
            </a:r>
            <a:r>
              <a:rPr lang="en-US" baseline="0" dirty="0" smtClean="0">
                <a:effectLst/>
              </a:rPr>
              <a:t> </a:t>
            </a:r>
            <a:r>
              <a:rPr lang="en-US" dirty="0" smtClean="0">
                <a:effectLst/>
              </a:rPr>
              <a:t>hypersensitive applicants and those with low or high stress tolerance. Puzzle questions are popular. Recruiters like to use them to see how candidates think under pressure.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66120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smtClean="0">
                <a:effectLst/>
              </a:rPr>
              <a:t>In</a:t>
            </a:r>
            <a:r>
              <a:rPr lang="en-US" b="1" i="1" dirty="0" smtClean="0">
                <a:effectLst/>
              </a:rPr>
              <a:t> unstructured </a:t>
            </a:r>
            <a:r>
              <a:rPr lang="en-US" dirty="0" smtClean="0">
                <a:effectLst/>
              </a:rPr>
              <a:t>(or nondirective) interviews, the manager follows no set format. </a:t>
            </a:r>
          </a:p>
          <a:p>
            <a:pPr defTabSz="931774">
              <a:defRPr/>
            </a:pPr>
            <a:endParaRPr lang="en-US" dirty="0" smtClean="0">
              <a:effectLst/>
            </a:endParaRPr>
          </a:p>
          <a:p>
            <a:pPr defTabSz="931774">
              <a:defRPr/>
            </a:pPr>
            <a:r>
              <a:rPr lang="en-US" b="0" i="0" dirty="0" smtClean="0">
                <a:effectLst/>
              </a:rPr>
              <a:t>In</a:t>
            </a:r>
            <a:r>
              <a:rPr lang="en-US" b="1" i="1" dirty="0" smtClean="0">
                <a:effectLst/>
              </a:rPr>
              <a:t> structured </a:t>
            </a:r>
            <a:r>
              <a:rPr lang="en-US" dirty="0" smtClean="0">
                <a:effectLst/>
              </a:rPr>
              <a:t>(or directive) interviews, the employer lists the questions ahead of time. He or she also may even list and score possible answers for appropriateness. </a:t>
            </a:r>
          </a:p>
          <a:p>
            <a:pPr defTabSz="931774">
              <a:defRPr/>
            </a:pPr>
            <a:endParaRPr lang="en-US" dirty="0" smtClean="0">
              <a:effectLst/>
            </a:endParaRPr>
          </a:p>
          <a:p>
            <a:r>
              <a:rPr lang="en-US" dirty="0" smtClean="0">
                <a:effectLst/>
              </a:rPr>
              <a:t>Structured interviews are generally best. </a:t>
            </a:r>
            <a:r>
              <a:rPr lang="en-US" sz="1200" b="0" i="0" u="none" strike="noStrike" kern="1200" baseline="0" dirty="0" smtClean="0">
                <a:solidFill>
                  <a:schemeClr val="tx1"/>
                </a:solidFill>
                <a:latin typeface="+mn-lt"/>
                <a:ea typeface="+mn-ea"/>
                <a:cs typeface="+mn-cs"/>
              </a:rPr>
              <a:t>In such interviews, all interviewers generally ask all applicants the same questions. </a:t>
            </a:r>
          </a:p>
          <a:p>
            <a:r>
              <a:rPr lang="en-US" sz="1200" b="0" i="0" u="none" strike="noStrike" kern="1200" baseline="0" dirty="0" smtClean="0">
                <a:solidFill>
                  <a:schemeClr val="tx1"/>
                </a:solidFill>
                <a:latin typeface="+mn-lt"/>
                <a:ea typeface="+mn-ea"/>
                <a:cs typeface="+mn-cs"/>
              </a:rPr>
              <a:t>Partly because of this, these interviews tend to be more consistent, reliable, and valid. Having a standardized list of questions can also help even less talented interviewers conduct better interviews. Standardizing the interview also enhances job relatedness.</a:t>
            </a:r>
          </a:p>
          <a:p>
            <a:endParaRPr lang="en-US" dirty="0" smtClean="0">
              <a:effectLst/>
            </a:endParaRPr>
          </a:p>
          <a:p>
            <a:pPr defTabSz="931774">
              <a:defRPr/>
            </a:pPr>
            <a:r>
              <a:rPr lang="en-US" dirty="0" smtClean="0">
                <a:effectLst/>
              </a:rPr>
              <a:t>In a situational interview, you ask the candidate what his or her behavior would be in a given situation. Behavioral</a:t>
            </a:r>
            <a:r>
              <a:rPr lang="en-US" baseline="0" dirty="0" smtClean="0">
                <a:effectLst/>
              </a:rPr>
              <a:t> </a:t>
            </a:r>
            <a:r>
              <a:rPr lang="en-US" dirty="0" smtClean="0">
                <a:effectLst/>
              </a:rPr>
              <a:t>interviews ask applicants to describe how they reacted to actual situations in the past. In a job-related interview, the applicants answer questions about relevant past experiences. In stress interviews, the applicant is made</a:t>
            </a:r>
            <a:r>
              <a:rPr lang="en-US" baseline="0" dirty="0" smtClean="0">
                <a:effectLst/>
              </a:rPr>
              <a:t> </a:t>
            </a:r>
            <a:r>
              <a:rPr lang="en-US" dirty="0" smtClean="0">
                <a:effectLst/>
              </a:rPr>
              <a:t>uncomfortable by a series of often rude</a:t>
            </a:r>
            <a:r>
              <a:rPr lang="en-US" baseline="0" dirty="0" smtClean="0">
                <a:effectLst/>
              </a:rPr>
              <a:t> </a:t>
            </a:r>
            <a:r>
              <a:rPr lang="en-US" dirty="0" smtClean="0">
                <a:effectLst/>
              </a:rPr>
              <a:t>questions. This technique helps identify</a:t>
            </a:r>
            <a:r>
              <a:rPr lang="en-US" baseline="0" dirty="0" smtClean="0">
                <a:effectLst/>
              </a:rPr>
              <a:t> </a:t>
            </a:r>
            <a:r>
              <a:rPr lang="en-US" dirty="0" smtClean="0">
                <a:effectLst/>
              </a:rPr>
              <a:t>hypersensitive applicants and those with low or high stress tolerance. Puzzle questions are popular. Recruiters like to use them to see how candidates think under pressure.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08891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can also classify interviews based on the “content” or the types of questions interviewers ask. Many interviewers ask relatively unfocused questions, such as “What do you want to be doing in 5 years?” Questions like these generally do not provide much insight into how the person will do on the job. That is why </a:t>
            </a:r>
            <a:r>
              <a:rPr lang="en-US" sz="1200" b="0" i="1" u="none" strike="noStrike" kern="1200" baseline="0" dirty="0" smtClean="0">
                <a:solidFill>
                  <a:schemeClr val="tx1"/>
                </a:solidFill>
                <a:latin typeface="+mn-lt"/>
                <a:ea typeface="+mn-ea"/>
                <a:cs typeface="+mn-cs"/>
              </a:rPr>
              <a:t>situational, behavioral</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job-related </a:t>
            </a:r>
            <a:r>
              <a:rPr lang="en-US" sz="1200" b="0" i="0" u="none" strike="noStrike" kern="1200" baseline="0" dirty="0" smtClean="0">
                <a:solidFill>
                  <a:schemeClr val="tx1"/>
                </a:solidFill>
                <a:latin typeface="+mn-lt"/>
                <a:ea typeface="+mn-ea"/>
                <a:cs typeface="+mn-cs"/>
              </a:rPr>
              <a:t>questions are best.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 </a:t>
            </a:r>
            <a:r>
              <a:rPr lang="en-US" sz="1200" b="1" i="0" u="none" strike="noStrike" kern="1200" baseline="0" dirty="0" smtClean="0">
                <a:solidFill>
                  <a:schemeClr val="tx1"/>
                </a:solidFill>
                <a:latin typeface="+mn-lt"/>
                <a:ea typeface="+mn-ea"/>
                <a:cs typeface="+mn-cs"/>
              </a:rPr>
              <a:t>situational interview</a:t>
            </a:r>
            <a:r>
              <a:rPr lang="en-US" sz="1200" b="0" i="0" u="none" strike="noStrike" kern="1200" baseline="0" dirty="0" smtClean="0">
                <a:solidFill>
                  <a:schemeClr val="tx1"/>
                </a:solidFill>
                <a:latin typeface="+mn-lt"/>
                <a:ea typeface="+mn-ea"/>
                <a:cs typeface="+mn-cs"/>
              </a:rPr>
              <a:t>, you ask the candidate what his or her behavior </a:t>
            </a:r>
            <a:r>
              <a:rPr lang="en-US" sz="1200" b="0" i="1" u="none" strike="noStrike" kern="1200" baseline="0" dirty="0" smtClean="0">
                <a:solidFill>
                  <a:schemeClr val="tx1"/>
                </a:solidFill>
                <a:latin typeface="+mn-lt"/>
                <a:ea typeface="+mn-ea"/>
                <a:cs typeface="+mn-cs"/>
              </a:rPr>
              <a:t>would be </a:t>
            </a:r>
            <a:r>
              <a:rPr lang="en-US" sz="1200" b="0" i="0" u="none" strike="noStrike" kern="1200" baseline="0" dirty="0" smtClean="0">
                <a:solidFill>
                  <a:schemeClr val="tx1"/>
                </a:solidFill>
                <a:latin typeface="+mn-lt"/>
                <a:ea typeface="+mn-ea"/>
                <a:cs typeface="+mn-cs"/>
              </a:rPr>
              <a:t>in a given situation. For example, ask a supervisory candidate how he or she would act in response to a subordinate coming to work late 3 days in a row.</a:t>
            </a:r>
            <a:r>
              <a:rPr lang="en-US" sz="1200" b="0" i="1" u="none" strike="noStrike" kern="1200" baseline="0" dirty="0" smtClean="0">
                <a:solidFill>
                  <a:schemeClr val="tx1"/>
                </a:solidFill>
                <a:latin typeface="+mn-lt"/>
                <a:ea typeface="+mn-ea"/>
                <a:cs typeface="+mn-cs"/>
              </a:rPr>
              <a:t> </a:t>
            </a:r>
          </a:p>
          <a:p>
            <a:endParaRPr lang="en-US" sz="1200" b="0" i="1"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Situational </a:t>
            </a:r>
            <a:r>
              <a:rPr lang="en-US" sz="1200" b="1" i="0" u="none" strike="noStrike" kern="1200" baseline="0" dirty="0" smtClean="0">
                <a:solidFill>
                  <a:schemeClr val="tx1"/>
                </a:solidFill>
                <a:latin typeface="+mn-lt"/>
                <a:ea typeface="+mn-ea"/>
                <a:cs typeface="+mn-cs"/>
              </a:rPr>
              <a:t>questions </a:t>
            </a:r>
            <a:r>
              <a:rPr lang="en-US" sz="1200" b="0" i="0" u="none" strike="noStrike" kern="1200" baseline="0" dirty="0" smtClean="0">
                <a:solidFill>
                  <a:schemeClr val="tx1"/>
                </a:solidFill>
                <a:latin typeface="+mn-lt"/>
                <a:ea typeface="+mn-ea"/>
                <a:cs typeface="+mn-cs"/>
              </a:rPr>
              <a:t>start with phrases such as, “Suppose you were faced with the following situation….</a:t>
            </a:r>
          </a:p>
          <a:p>
            <a:r>
              <a:rPr lang="en-US" sz="1200" b="0" i="0" u="none" strike="noStrike" kern="1200" baseline="0" dirty="0" smtClean="0">
                <a:solidFill>
                  <a:schemeClr val="tx1"/>
                </a:solidFill>
                <a:latin typeface="+mn-lt"/>
                <a:ea typeface="+mn-ea"/>
                <a:cs typeface="+mn-cs"/>
              </a:rPr>
              <a:t>What would you do?”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behavioral interviews</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ask applicants to describe </a:t>
            </a:r>
            <a:r>
              <a:rPr lang="en-US" sz="1200" b="0" i="1" u="none" strike="noStrike" kern="1200" baseline="0" dirty="0" smtClean="0">
                <a:solidFill>
                  <a:schemeClr val="tx1"/>
                </a:solidFill>
                <a:latin typeface="+mn-lt"/>
                <a:ea typeface="+mn-ea"/>
                <a:cs typeface="+mn-cs"/>
              </a:rPr>
              <a:t>how they reacted </a:t>
            </a:r>
            <a:r>
              <a:rPr lang="en-US" sz="1200" b="0" i="0" u="none" strike="noStrike" kern="1200" baseline="0" dirty="0" smtClean="0">
                <a:solidFill>
                  <a:schemeClr val="tx1"/>
                </a:solidFill>
                <a:latin typeface="+mn-lt"/>
                <a:ea typeface="+mn-ea"/>
                <a:cs typeface="+mn-cs"/>
              </a:rPr>
              <a:t>to actual situations in the past.</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Behavioral </a:t>
            </a:r>
            <a:r>
              <a:rPr lang="en-US" sz="1200" b="0" i="0" u="none" strike="noStrike" kern="1200" baseline="0" dirty="0" smtClean="0">
                <a:solidFill>
                  <a:schemeClr val="tx1"/>
                </a:solidFill>
                <a:latin typeface="+mn-lt"/>
                <a:ea typeface="+mn-ea"/>
                <a:cs typeface="+mn-cs"/>
              </a:rPr>
              <a:t>questions start with phrases like, “Can you think of a time when…. What did you do?” In one variant, Vanguard uses an interviewing technique it calls </a:t>
            </a:r>
            <a:r>
              <a:rPr lang="en-US" sz="1200" b="1" i="0" u="none" strike="noStrike" kern="1200" baseline="0" dirty="0" smtClean="0">
                <a:solidFill>
                  <a:schemeClr val="tx1"/>
                </a:solidFill>
                <a:latin typeface="+mn-lt"/>
                <a:ea typeface="+mn-ea"/>
                <a:cs typeface="+mn-cs"/>
              </a:rPr>
              <a:t>STAR</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Vanguard managers ask interviewees about a particular situation (S) or task (T) they faced to uncover the actions (A) the candidates took, and the results (R) of their actions. Behavioral interviews are increasingly used.</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Other Types of Questions: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Job Related </a:t>
            </a:r>
            <a:r>
              <a:rPr lang="en-US" sz="1200" kern="1200" dirty="0" smtClean="0">
                <a:solidFill>
                  <a:schemeClr val="tx1"/>
                </a:solidFill>
                <a:effectLst/>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a </a:t>
            </a:r>
            <a:r>
              <a:rPr lang="en-US" sz="1200" b="1" i="0" u="none" strike="noStrike" kern="1200" baseline="0" dirty="0" smtClean="0">
                <a:solidFill>
                  <a:schemeClr val="tx1"/>
                </a:solidFill>
                <a:latin typeface="+mn-lt"/>
                <a:ea typeface="+mn-ea"/>
                <a:cs typeface="+mn-cs"/>
              </a:rPr>
              <a:t>job-related interview</a:t>
            </a:r>
            <a:r>
              <a:rPr lang="en-US" sz="1200" b="0" i="0" u="none" strike="noStrike" kern="1200" baseline="0" dirty="0" smtClean="0">
                <a:solidFill>
                  <a:schemeClr val="tx1"/>
                </a:solidFill>
                <a:latin typeface="+mn-lt"/>
                <a:ea typeface="+mn-ea"/>
                <a:cs typeface="+mn-cs"/>
              </a:rPr>
              <a:t>, the interviewer asks applicants questions about job-relevant past experiences. The questions here don’t revolve around hypothetical or actual situations or scenarios. Instead, the interviewer asks questions such as, “Which courses did you like best in business school?” The aim is to draw conclusions about, say, the candidate’s ability to handle the financial aspects of the job in question.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 </a:t>
            </a:r>
            <a:r>
              <a:rPr lang="en-US" sz="1200" b="1" i="0" u="none" strike="noStrike" kern="1200" baseline="0" dirty="0" smtClean="0">
                <a:solidFill>
                  <a:schemeClr val="tx1"/>
                </a:solidFill>
                <a:latin typeface="+mn-lt"/>
                <a:ea typeface="+mn-ea"/>
                <a:cs typeface="+mn-cs"/>
              </a:rPr>
              <a:t>stress interview</a:t>
            </a:r>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 the interviewer seeks to make the applicant uncomfortable with occasionally rude questions. The aim is to supposedly spot sensitive applicants and those with low (or high) stress tolerance.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Puzzle questions </a:t>
            </a:r>
            <a:r>
              <a:rPr lang="en-US" sz="1200" b="0" i="0" u="none" strike="noStrike" kern="1200" baseline="0" dirty="0" smtClean="0">
                <a:solidFill>
                  <a:schemeClr val="tx1"/>
                </a:solidFill>
                <a:latin typeface="+mn-lt"/>
                <a:ea typeface="+mn-ea"/>
                <a:cs typeface="+mn-cs"/>
              </a:rPr>
              <a:t>are popular. Recruiters like to see how candidates think under pressure. For example, an interviewer at Microsoft asked a tech service applicant this: “Mike and Todd have $21 between them. Mike has $20 more than Todd does. How much money has Mike, and how much money has Todd? (</a:t>
            </a:r>
            <a:r>
              <a:rPr lang="en-US" sz="1200" b="1" i="0" u="none" strike="noStrike" kern="1200" baseline="0" dirty="0" smtClean="0">
                <a:solidFill>
                  <a:schemeClr val="tx1"/>
                </a:solidFill>
                <a:latin typeface="+mn-lt"/>
                <a:ea typeface="+mn-ea"/>
                <a:cs typeface="+mn-cs"/>
              </a:rPr>
              <a:t>Answer</a:t>
            </a:r>
            <a:r>
              <a:rPr lang="en-US" sz="1200" b="0" i="0" u="none" strike="noStrike" kern="1200" baseline="0" dirty="0" smtClean="0">
                <a:solidFill>
                  <a:schemeClr val="tx1"/>
                </a:solidFill>
                <a:latin typeface="+mn-lt"/>
                <a:ea typeface="+mn-ea"/>
                <a:cs typeface="+mn-cs"/>
              </a:rPr>
              <a:t>: Mike had $20.50 &amp; Todd has $0.50).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86141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Employers administer/conduct interviews in various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-on-One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Sequential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Panel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Mass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Phone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Computer-based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Web-based Video</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effectLst/>
                <a:latin typeface="+mn-lt"/>
                <a:ea typeface="+mn-ea"/>
                <a:cs typeface="+mn-cs"/>
              </a:rPr>
              <a:t>Let’s examine them…..</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205632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9/15/2016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9/15/2016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9/15/2016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smtClean="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9/15/2016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9/15/2016</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9/15/2016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9/15/2016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9/15/2016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9/15/2016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9/15/2016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9/15/2016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685801"/>
          </a:xfrm>
        </p:spPr>
        <p:txBody>
          <a:bodyPr/>
          <a:lstStyle/>
          <a:p>
            <a:r>
              <a:rPr lang="en-US" sz="4200" dirty="0" smtClean="0">
                <a:latin typeface="+mj-lt"/>
              </a:rPr>
              <a:t>Human </a:t>
            </a:r>
            <a:r>
              <a:rPr lang="en-US" sz="4200" dirty="0">
                <a:latin typeface="+mj-lt"/>
              </a:rPr>
              <a:t>Resource Management</a:t>
            </a:r>
            <a:endParaRPr lang="en-IN" sz="4200" dirty="0">
              <a:latin typeface="+mj-lt"/>
            </a:endParaRPr>
          </a:p>
        </p:txBody>
      </p:sp>
      <p:sp>
        <p:nvSpPr>
          <p:cNvPr id="3" name="Text Placeholder 2"/>
          <p:cNvSpPr>
            <a:spLocks noGrp="1"/>
          </p:cNvSpPr>
          <p:nvPr>
            <p:ph type="body" sz="quarter" idx="13"/>
          </p:nvPr>
        </p:nvSpPr>
        <p:spPr>
          <a:xfrm>
            <a:off x="457200" y="914399"/>
            <a:ext cx="8229600" cy="425267"/>
          </a:xfrm>
        </p:spPr>
        <p:txBody>
          <a:bodyPr/>
          <a:lstStyle/>
          <a:p>
            <a:r>
              <a:rPr lang="en-IN" sz="3000" dirty="0" smtClean="0">
                <a:latin typeface="+mj-lt"/>
              </a:rPr>
              <a:t>Fifteenth Edition</a:t>
            </a: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7</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cs typeface="Arial" panose="020B0604020202020204" pitchFamily="34" charset="0"/>
              </a:rPr>
              <a:t>Interviewing Candidates</a:t>
            </a:r>
          </a:p>
        </p:txBody>
      </p:sp>
      <p:pic>
        <p:nvPicPr>
          <p:cNvPr id="7" name="Picture 6" descr="Front Cover: Human Resource Management Fifteenth Edition by Gary Dessl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752600"/>
            <a:ext cx="3347500" cy="4537550"/>
          </a:xfrm>
          <a:prstGeom prst="rect">
            <a:avLst/>
          </a:prstGeom>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How Should We Conduct the Interview</a:t>
            </a:r>
            <a:r>
              <a:rPr lang="en-US" sz="3600" dirty="0" smtClean="0">
                <a:latin typeface="+mj-lt"/>
                <a:cs typeface="Arial" panose="020B0604020202020204" pitchFamily="34" charset="0"/>
              </a:rPr>
              <a:t>? </a:t>
            </a:r>
            <a:r>
              <a:rPr lang="en-US" sz="2000" b="0" dirty="0" smtClean="0">
                <a:latin typeface="+mj-lt"/>
                <a:cs typeface="Arial" panose="020B0604020202020204" pitchFamily="34" charset="0"/>
              </a:rPr>
              <a:t>(2 </a:t>
            </a:r>
            <a:r>
              <a:rPr lang="en-US" sz="2000" b="0" dirty="0">
                <a:latin typeface="+mj-lt"/>
                <a:cs typeface="Arial" panose="020B0604020202020204" pitchFamily="34" charset="0"/>
              </a:rPr>
              <a:t>of 4)</a:t>
            </a:r>
            <a:endParaRPr lang="en-US" sz="2000" dirty="0">
              <a:latin typeface="+mj-lt"/>
            </a:endParaRPr>
          </a:p>
        </p:txBody>
      </p:sp>
      <p:sp>
        <p:nvSpPr>
          <p:cNvPr id="3" name="Content Placeholder 2"/>
          <p:cNvSpPr>
            <a:spLocks noGrp="1"/>
          </p:cNvSpPr>
          <p:nvPr>
            <p:ph idx="1"/>
          </p:nvPr>
        </p:nvSpPr>
        <p:spPr>
          <a:xfrm>
            <a:off x="457200" y="1600201"/>
            <a:ext cx="3229512" cy="1295400"/>
          </a:xfrm>
        </p:spPr>
        <p:txBody>
          <a:bodyPr/>
          <a:lstStyle/>
          <a:p>
            <a:pPr marL="432000" indent="-432000">
              <a:buFont typeface="+mj-lt"/>
              <a:buAutoNum type="arabicPeriod"/>
            </a:pPr>
            <a:r>
              <a:rPr lang="en-US" sz="2800" dirty="0">
                <a:cs typeface="Arial" panose="020B0604020202020204" pitchFamily="34" charset="0"/>
              </a:rPr>
              <a:t>One-on-One</a:t>
            </a:r>
          </a:p>
          <a:p>
            <a:pPr marL="432000" indent="-432000">
              <a:buFont typeface="+mj-lt"/>
              <a:buAutoNum type="arabicPeriod"/>
            </a:pPr>
            <a:r>
              <a:rPr lang="en-US" sz="2800" dirty="0" smtClean="0">
                <a:cs typeface="Arial" panose="020B0604020202020204" pitchFamily="34" charset="0"/>
              </a:rPr>
              <a:t>Sequential</a:t>
            </a:r>
            <a:endParaRPr lang="en-US" sz="2800" dirty="0"/>
          </a:p>
        </p:txBody>
      </p:sp>
      <p:pic>
        <p:nvPicPr>
          <p:cNvPr id="4" name="Picture 2" descr="A man and a woman sit facing each 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160" y="1600200"/>
            <a:ext cx="3144800" cy="30050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9812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How Should We Conduct </a:t>
            </a:r>
            <a:r>
              <a:rPr lang="en-US" sz="3600" dirty="0" smtClean="0">
                <a:latin typeface="+mj-lt"/>
                <a:cs typeface="Arial" panose="020B0604020202020204" pitchFamily="34" charset="0"/>
              </a:rPr>
              <a:t>the Interview? </a:t>
            </a:r>
            <a:r>
              <a:rPr lang="en-US" sz="2000" b="0" dirty="0" smtClean="0">
                <a:latin typeface="+mj-lt"/>
                <a:cs typeface="Arial" panose="020B0604020202020204" pitchFamily="34" charset="0"/>
              </a:rPr>
              <a:t>(3 </a:t>
            </a:r>
            <a:r>
              <a:rPr lang="en-US" sz="2000" b="0" dirty="0">
                <a:latin typeface="+mj-lt"/>
                <a:cs typeface="Arial" panose="020B0604020202020204" pitchFamily="34" charset="0"/>
              </a:rPr>
              <a:t>of 4)</a:t>
            </a:r>
            <a:endParaRPr lang="en-US" sz="2000" dirty="0">
              <a:latin typeface="+mj-lt"/>
            </a:endParaRPr>
          </a:p>
        </p:txBody>
      </p:sp>
      <p:sp>
        <p:nvSpPr>
          <p:cNvPr id="3" name="Content Placeholder 2"/>
          <p:cNvSpPr>
            <a:spLocks noGrp="1"/>
          </p:cNvSpPr>
          <p:nvPr>
            <p:ph idx="1"/>
          </p:nvPr>
        </p:nvSpPr>
        <p:spPr>
          <a:xfrm>
            <a:off x="457200" y="1600201"/>
            <a:ext cx="2895600" cy="1066800"/>
          </a:xfrm>
        </p:spPr>
        <p:txBody>
          <a:bodyPr/>
          <a:lstStyle/>
          <a:p>
            <a:pPr marL="432000" indent="-432000">
              <a:buNone/>
            </a:pPr>
            <a:r>
              <a:rPr lang="en-US" sz="2800" dirty="0">
                <a:solidFill>
                  <a:schemeClr val="bg2"/>
                </a:solidFill>
                <a:latin typeface="Arial" panose="020B0604020202020204" pitchFamily="34" charset="0"/>
                <a:cs typeface="Arial" panose="020B0604020202020204" pitchFamily="34" charset="0"/>
              </a:rPr>
              <a:t>3.  </a:t>
            </a:r>
            <a:r>
              <a:rPr lang="en-US" sz="2800" dirty="0">
                <a:latin typeface="Arial" panose="020B0604020202020204" pitchFamily="34" charset="0"/>
                <a:cs typeface="Arial" panose="020B0604020202020204" pitchFamily="34" charset="0"/>
              </a:rPr>
              <a:t>Panel  </a:t>
            </a:r>
          </a:p>
          <a:p>
            <a:pPr marL="432000" indent="-432000">
              <a:buNone/>
            </a:pPr>
            <a:r>
              <a:rPr lang="en-US" sz="2800" dirty="0">
                <a:solidFill>
                  <a:schemeClr val="bg2"/>
                </a:solidFill>
                <a:latin typeface="Arial" panose="020B0604020202020204" pitchFamily="34" charset="0"/>
                <a:cs typeface="Arial" panose="020B0604020202020204" pitchFamily="34" charset="0"/>
              </a:rPr>
              <a:t>4.  </a:t>
            </a:r>
            <a:r>
              <a:rPr lang="en-US" sz="2800" dirty="0">
                <a:latin typeface="Arial" panose="020B0604020202020204" pitchFamily="34" charset="0"/>
                <a:cs typeface="Arial" panose="020B0604020202020204" pitchFamily="34" charset="0"/>
              </a:rPr>
              <a:t>Mass</a:t>
            </a:r>
            <a:endParaRPr lang="en-US" sz="2800" dirty="0"/>
          </a:p>
        </p:txBody>
      </p:sp>
      <p:pic>
        <p:nvPicPr>
          <p:cNvPr id="4" name="Picture 3" descr="A graphic of a group of people standing in a crowd, each with a thought bubble that contains a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363592" cy="32547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5238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How Should We Conduct the Interview</a:t>
            </a:r>
            <a:r>
              <a:rPr lang="en-US" sz="3600" dirty="0" smtClean="0">
                <a:latin typeface="+mj-lt"/>
                <a:cs typeface="Arial" panose="020B0604020202020204" pitchFamily="34" charset="0"/>
              </a:rPr>
              <a:t>? </a:t>
            </a:r>
            <a:r>
              <a:rPr lang="en-US" sz="2000" b="0" dirty="0" smtClean="0">
                <a:latin typeface="+mj-lt"/>
                <a:cs typeface="Arial" panose="020B0604020202020204" pitchFamily="34" charset="0"/>
              </a:rPr>
              <a:t>(4 </a:t>
            </a:r>
            <a:r>
              <a:rPr lang="en-US" sz="2000" b="0" dirty="0">
                <a:latin typeface="+mj-lt"/>
                <a:cs typeface="Arial" panose="020B0604020202020204" pitchFamily="34" charset="0"/>
              </a:rPr>
              <a:t>of 4)</a:t>
            </a:r>
            <a:endParaRPr lang="en-US" sz="2000" dirty="0">
              <a:latin typeface="+mj-lt"/>
            </a:endParaRPr>
          </a:p>
        </p:txBody>
      </p:sp>
      <p:sp>
        <p:nvSpPr>
          <p:cNvPr id="3" name="Content Placeholder 2"/>
          <p:cNvSpPr>
            <a:spLocks noGrp="1"/>
          </p:cNvSpPr>
          <p:nvPr>
            <p:ph idx="1"/>
          </p:nvPr>
        </p:nvSpPr>
        <p:spPr>
          <a:xfrm>
            <a:off x="457200" y="1600201"/>
            <a:ext cx="3581400" cy="1752600"/>
          </a:xfrm>
        </p:spPr>
        <p:txBody>
          <a:bodyPr/>
          <a:lstStyle/>
          <a:p>
            <a:pPr marL="432000" indent="-432000">
              <a:buFont typeface="+mj-lt"/>
              <a:buAutoNum type="arabicPeriod" startAt="5"/>
            </a:pPr>
            <a:r>
              <a:rPr lang="en-US" sz="2800" dirty="0">
                <a:latin typeface="Arial" panose="020B0604020202020204" pitchFamily="34" charset="0"/>
                <a:cs typeface="Arial" panose="020B0604020202020204" pitchFamily="34" charset="0"/>
              </a:rPr>
              <a:t>Phone </a:t>
            </a:r>
          </a:p>
          <a:p>
            <a:pPr marL="432000" indent="-432000">
              <a:buFont typeface="+mj-lt"/>
              <a:buAutoNum type="arabicPeriod" startAt="5"/>
            </a:pPr>
            <a:r>
              <a:rPr lang="en-US" sz="2800" dirty="0" smtClean="0">
                <a:latin typeface="Arial" panose="020B0604020202020204" pitchFamily="34" charset="0"/>
                <a:cs typeface="Arial" panose="020B0604020202020204" pitchFamily="34" charset="0"/>
              </a:rPr>
              <a:t>Computer-based</a:t>
            </a:r>
            <a:endParaRPr lang="en-US" sz="2800" dirty="0">
              <a:latin typeface="Arial" panose="020B0604020202020204" pitchFamily="34" charset="0"/>
              <a:cs typeface="Arial" panose="020B0604020202020204" pitchFamily="34" charset="0"/>
            </a:endParaRPr>
          </a:p>
          <a:p>
            <a:pPr marL="432000" indent="-432000">
              <a:buFont typeface="+mj-lt"/>
              <a:buAutoNum type="arabicPeriod" startAt="5"/>
            </a:pPr>
            <a:r>
              <a:rPr lang="en-US" sz="2800" dirty="0" smtClean="0">
                <a:latin typeface="Arial" panose="020B0604020202020204" pitchFamily="34" charset="0"/>
                <a:cs typeface="Arial" panose="020B0604020202020204" pitchFamily="34" charset="0"/>
              </a:rPr>
              <a:t>Web-based </a:t>
            </a:r>
            <a:r>
              <a:rPr lang="en-US" sz="2800" dirty="0">
                <a:latin typeface="Arial" panose="020B0604020202020204" pitchFamily="34" charset="0"/>
                <a:cs typeface="Arial" panose="020B0604020202020204" pitchFamily="34" charset="0"/>
              </a:rPr>
              <a:t>Video</a:t>
            </a:r>
            <a:endParaRPr lang="en-US" sz="2800" dirty="0"/>
          </a:p>
        </p:txBody>
      </p:sp>
      <p:pic>
        <p:nvPicPr>
          <p:cNvPr id="4" name="Picture 2" descr="A graphic reads, vid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789477" cy="2927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890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Online Video Interview Preparation</a:t>
            </a:r>
            <a:endParaRPr lang="en-US" dirty="0">
              <a:latin typeface="+mj-lt"/>
            </a:endParaRPr>
          </a:p>
        </p:txBody>
      </p:sp>
      <p:sp>
        <p:nvSpPr>
          <p:cNvPr id="3" name="Content Placeholder 2"/>
          <p:cNvSpPr>
            <a:spLocks noGrp="1"/>
          </p:cNvSpPr>
          <p:nvPr>
            <p:ph idx="1"/>
          </p:nvPr>
        </p:nvSpPr>
        <p:spPr>
          <a:xfrm>
            <a:off x="457200" y="1600201"/>
            <a:ext cx="3581400" cy="2971800"/>
          </a:xfrm>
        </p:spPr>
        <p:txBody>
          <a:bodyPr/>
          <a:lstStyle/>
          <a:p>
            <a:pPr marL="255600" indent="-255600"/>
            <a:r>
              <a:rPr lang="en-US" sz="2800" dirty="0">
                <a:cs typeface="Arial" panose="020B0604020202020204" pitchFamily="34" charset="0"/>
              </a:rPr>
              <a:t>Look Presentable</a:t>
            </a:r>
          </a:p>
          <a:p>
            <a:pPr marL="255600" indent="-255600"/>
            <a:r>
              <a:rPr lang="en-US" sz="2800" dirty="0">
                <a:cs typeface="Arial" panose="020B0604020202020204" pitchFamily="34" charset="0"/>
              </a:rPr>
              <a:t>Clean Up The </a:t>
            </a:r>
            <a:r>
              <a:rPr lang="en-US" sz="2800" dirty="0" smtClean="0">
                <a:cs typeface="Arial" panose="020B0604020202020204" pitchFamily="34" charset="0"/>
              </a:rPr>
              <a:t>Room</a:t>
            </a:r>
          </a:p>
          <a:p>
            <a:pPr marL="255600" indent="-255600"/>
            <a:r>
              <a:rPr lang="en-US" sz="2800" dirty="0" smtClean="0">
                <a:cs typeface="Arial" panose="020B0604020202020204" pitchFamily="34" charset="0"/>
              </a:rPr>
              <a:t>Test First </a:t>
            </a:r>
          </a:p>
          <a:p>
            <a:pPr marL="255600" indent="-255600"/>
            <a:r>
              <a:rPr lang="en-US" sz="2800" dirty="0" smtClean="0">
                <a:cs typeface="Arial" panose="020B0604020202020204" pitchFamily="34" charset="0"/>
              </a:rPr>
              <a:t>Do A Dry Run</a:t>
            </a:r>
          </a:p>
          <a:p>
            <a:pPr marL="255600" indent="-255600"/>
            <a:r>
              <a:rPr lang="en-US" sz="2800" dirty="0" smtClean="0">
                <a:cs typeface="Arial" panose="020B0604020202020204" pitchFamily="34" charset="0"/>
              </a:rPr>
              <a:t>Relax</a:t>
            </a:r>
            <a:endParaRPr lang="en-US" sz="2800" dirty="0"/>
          </a:p>
        </p:txBody>
      </p:sp>
      <p:pic>
        <p:nvPicPr>
          <p:cNvPr id="4" name="Picture 2" descr="A person holding a video camera is surrounded by a director’s chair, tape reels, and clapper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3657600" cy="3352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044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cs typeface="Arial" panose="020B0604020202020204" pitchFamily="34" charset="0"/>
              </a:rPr>
              <a:t>Trends Shaping </a:t>
            </a:r>
            <a:r>
              <a:rPr lang="en-US" sz="3600" dirty="0" smtClean="0">
                <a:latin typeface="+mj-lt"/>
                <a:cs typeface="Arial" panose="020B0604020202020204" pitchFamily="34" charset="0"/>
              </a:rPr>
              <a:t>HR: Digital </a:t>
            </a:r>
            <a:r>
              <a:rPr lang="en-US" sz="3600" dirty="0">
                <a:latin typeface="+mj-lt"/>
                <a:cs typeface="Arial" panose="020B0604020202020204" pitchFamily="34" charset="0"/>
              </a:rPr>
              <a:t>and Social Media</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sz="2800" b="1" dirty="0" smtClean="0">
              <a:cs typeface="Arial" panose="020B0604020202020204" pitchFamily="34" charset="0"/>
            </a:endParaRPr>
          </a:p>
          <a:p>
            <a:pPr marL="0" indent="0" algn="ctr">
              <a:buNone/>
            </a:pPr>
            <a:r>
              <a:rPr lang="en-US" sz="2800" b="1" dirty="0" smtClean="0">
                <a:cs typeface="Arial" panose="020B0604020202020204" pitchFamily="34" charset="0"/>
              </a:rPr>
              <a:t>Mobile-based </a:t>
            </a:r>
            <a:r>
              <a:rPr lang="en-US" sz="2800" b="1" dirty="0">
                <a:cs typeface="Arial" panose="020B0604020202020204" pitchFamily="34" charset="0"/>
              </a:rPr>
              <a:t>Interviews</a:t>
            </a:r>
          </a:p>
          <a:p>
            <a:pPr marL="0" indent="0" algn="ctr">
              <a:buNone/>
            </a:pPr>
            <a:endParaRPr lang="en-US" sz="2800" dirty="0">
              <a:cs typeface="Arial" panose="020B0604020202020204" pitchFamily="34" charset="0"/>
            </a:endParaRPr>
          </a:p>
          <a:p>
            <a:pPr marL="0" indent="0" algn="ctr">
              <a:buNone/>
            </a:pPr>
            <a:r>
              <a:rPr lang="en-US" sz="2800" dirty="0">
                <a:cs typeface="Arial" panose="020B0604020202020204" pitchFamily="34" charset="0"/>
              </a:rPr>
              <a:t>Let’s take a look…</a:t>
            </a:r>
            <a:endParaRPr lang="en-US" sz="2800" dirty="0"/>
          </a:p>
        </p:txBody>
      </p:sp>
    </p:spTree>
    <p:extLst>
      <p:ext uri="{BB962C8B-B14F-4D97-AF65-F5344CB8AC3E}">
        <p14:creationId xmlns:p14="http://schemas.microsoft.com/office/powerpoint/2010/main" val="334526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lstStyle/>
          <a:p>
            <a:r>
              <a:rPr lang="en-US" sz="3600" dirty="0">
                <a:latin typeface="+mj-lt"/>
                <a:cs typeface="Arial" panose="020B0604020202020204" pitchFamily="34" charset="0"/>
              </a:rPr>
              <a:t>Improving </a:t>
            </a:r>
            <a:r>
              <a:rPr lang="en-US" sz="3600" dirty="0" smtClean="0">
                <a:latin typeface="+mj-lt"/>
                <a:cs typeface="Arial" panose="020B0604020202020204" pitchFamily="34" charset="0"/>
              </a:rPr>
              <a:t>Performance: The </a:t>
            </a:r>
            <a:r>
              <a:rPr lang="en-US" sz="3600" dirty="0">
                <a:latin typeface="+mj-lt"/>
                <a:cs typeface="Arial" panose="020B0604020202020204" pitchFamily="34" charset="0"/>
              </a:rPr>
              <a:t>Strategic Context</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sz="2800" b="1" dirty="0" smtClean="0">
              <a:cs typeface="Arial" panose="020B0604020202020204" pitchFamily="34" charset="0"/>
            </a:endParaRPr>
          </a:p>
          <a:p>
            <a:pPr marL="0" indent="0" algn="ctr">
              <a:buNone/>
            </a:pPr>
            <a:r>
              <a:rPr lang="en-US" sz="2800" b="1" dirty="0" smtClean="0">
                <a:cs typeface="Arial" panose="020B0604020202020204" pitchFamily="34" charset="0"/>
              </a:rPr>
              <a:t>Urban </a:t>
            </a:r>
            <a:r>
              <a:rPr lang="en-US" sz="2800" b="1" dirty="0">
                <a:cs typeface="Arial" panose="020B0604020202020204" pitchFamily="34" charset="0"/>
              </a:rPr>
              <a:t>Outfitters</a:t>
            </a:r>
          </a:p>
          <a:p>
            <a:pPr marL="0" indent="0" algn="ctr">
              <a:buNone/>
            </a:pPr>
            <a:endParaRPr lang="en-US" sz="2800" dirty="0">
              <a:cs typeface="Arial" panose="020B0604020202020204" pitchFamily="34" charset="0"/>
            </a:endParaRPr>
          </a:p>
          <a:p>
            <a:pPr marL="0" indent="0" algn="ctr">
              <a:buNone/>
            </a:pPr>
            <a:r>
              <a:rPr lang="en-US" sz="2800" dirty="0">
                <a:cs typeface="Arial" panose="020B0604020202020204" pitchFamily="34" charset="0"/>
              </a:rPr>
              <a:t>Let’s talk about it…</a:t>
            </a:r>
            <a:endParaRPr lang="en-US" sz="2800" dirty="0"/>
          </a:p>
        </p:txBody>
      </p:sp>
    </p:spTree>
    <p:extLst>
      <p:ext uri="{BB962C8B-B14F-4D97-AF65-F5344CB8AC3E}">
        <p14:creationId xmlns:p14="http://schemas.microsoft.com/office/powerpoint/2010/main" val="49975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cs typeface="Arial" panose="020B0604020202020204" pitchFamily="34" charset="0"/>
              </a:rPr>
              <a:t>II.</a:t>
            </a:r>
            <a:br>
              <a:rPr lang="en-US" sz="4000" dirty="0">
                <a:latin typeface="+mj-lt"/>
                <a:cs typeface="Arial" panose="020B0604020202020204" pitchFamily="34" charset="0"/>
              </a:rPr>
            </a:br>
            <a:r>
              <a:rPr lang="en-US" sz="4000" dirty="0">
                <a:latin typeface="+mj-lt"/>
                <a:cs typeface="Arial" panose="020B0604020202020204" pitchFamily="34" charset="0"/>
              </a:rPr>
              <a:t>List and explain the main errors that can undermine an interview’s usefulness.</a:t>
            </a:r>
            <a:endParaRPr lang="en-US" sz="4000" dirty="0">
              <a:latin typeface="+mj-lt"/>
            </a:endParaRPr>
          </a:p>
        </p:txBody>
      </p:sp>
    </p:spTree>
    <p:extLst>
      <p:ext uri="{BB962C8B-B14F-4D97-AF65-F5344CB8AC3E}">
        <p14:creationId xmlns:p14="http://schemas.microsoft.com/office/powerpoint/2010/main" val="770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Avoiding Errors That Can Undermine </a:t>
            </a:r>
            <a:r>
              <a:rPr lang="en-US" sz="3600" dirty="0" smtClean="0">
                <a:latin typeface="+mj-lt"/>
                <a:cs typeface="Arial" panose="020B0604020202020204" pitchFamily="34" charset="0"/>
              </a:rPr>
              <a:t>an Interview’s Usefulness</a:t>
            </a:r>
            <a:r>
              <a:rPr lang="en-US" dirty="0" smtClean="0">
                <a:latin typeface="+mj-lt"/>
                <a:cs typeface="Arial" panose="020B0604020202020204" pitchFamily="34" charset="0"/>
              </a:rPr>
              <a:t> </a:t>
            </a:r>
            <a:r>
              <a:rPr lang="en-US" sz="2000" b="0" dirty="0" smtClean="0">
                <a:latin typeface="+mj-lt"/>
                <a:cs typeface="Arial" panose="020B0604020202020204" pitchFamily="34" charset="0"/>
              </a:rPr>
              <a:t>(1 of 3)</a:t>
            </a:r>
            <a:endParaRPr lang="en-US" sz="2000" b="0" dirty="0">
              <a:latin typeface="+mj-lt"/>
            </a:endParaRPr>
          </a:p>
        </p:txBody>
      </p:sp>
      <p:sp>
        <p:nvSpPr>
          <p:cNvPr id="3" name="Content Placeholder 2"/>
          <p:cNvSpPr>
            <a:spLocks noGrp="1"/>
          </p:cNvSpPr>
          <p:nvPr>
            <p:ph idx="1"/>
          </p:nvPr>
        </p:nvSpPr>
        <p:spPr>
          <a:xfrm>
            <a:off x="457200" y="1600201"/>
            <a:ext cx="8229600" cy="1676399"/>
          </a:xfrm>
        </p:spPr>
        <p:txBody>
          <a:bodyPr/>
          <a:lstStyle/>
          <a:p>
            <a:pPr marL="432000" indent="-432000">
              <a:buFont typeface="+mj-lt"/>
              <a:buAutoNum type="arabicPeriod"/>
            </a:pPr>
            <a:r>
              <a:rPr lang="en-US" sz="2800" dirty="0">
                <a:cs typeface="Arial" panose="020B0604020202020204" pitchFamily="34" charset="0"/>
              </a:rPr>
              <a:t>Use Structure Interviews</a:t>
            </a:r>
          </a:p>
          <a:p>
            <a:pPr marL="432000" indent="-432000">
              <a:buFont typeface="+mj-lt"/>
              <a:buAutoNum type="arabicPeriod"/>
            </a:pPr>
            <a:r>
              <a:rPr lang="en-US" sz="2800" dirty="0">
                <a:cs typeface="Arial" panose="020B0604020202020204" pitchFamily="34" charset="0"/>
              </a:rPr>
              <a:t>Know What to Ask</a:t>
            </a:r>
          </a:p>
          <a:p>
            <a:pPr marL="432000" indent="-432000">
              <a:buFont typeface="+mj-lt"/>
              <a:buAutoNum type="arabicPeriod"/>
            </a:pPr>
            <a:r>
              <a:rPr lang="en-US" sz="2800" dirty="0">
                <a:cs typeface="Arial" panose="020B0604020202020204" pitchFamily="34" charset="0"/>
              </a:rPr>
              <a:t>Avoid the Common Interviewing Errors</a:t>
            </a:r>
            <a:endParaRPr lang="en-US" sz="2800" dirty="0"/>
          </a:p>
        </p:txBody>
      </p:sp>
      <p:pic>
        <p:nvPicPr>
          <p:cNvPr id="4" name="Picture 2" descr="A graphic reads, error, in text that is beneath an exclamation mark and surrounded by a red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733800"/>
            <a:ext cx="2286000" cy="20478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5724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Avoiding Errors That Can Undermine </a:t>
            </a:r>
            <a:r>
              <a:rPr lang="en-US" sz="3600" dirty="0" smtClean="0">
                <a:latin typeface="+mj-lt"/>
                <a:cs typeface="Arial" panose="020B0604020202020204" pitchFamily="34" charset="0"/>
              </a:rPr>
              <a:t>an Interview’s </a:t>
            </a:r>
            <a:r>
              <a:rPr lang="en-US" sz="3600" dirty="0">
                <a:latin typeface="+mj-lt"/>
                <a:cs typeface="Arial" panose="020B0604020202020204" pitchFamily="34" charset="0"/>
              </a:rPr>
              <a:t>Usefulness</a:t>
            </a:r>
            <a:r>
              <a:rPr lang="en-US" dirty="0">
                <a:latin typeface="+mj-lt"/>
                <a:cs typeface="Arial" panose="020B0604020202020204" pitchFamily="34" charset="0"/>
              </a:rPr>
              <a:t> </a:t>
            </a:r>
            <a:r>
              <a:rPr lang="en-US" sz="2000" b="0" dirty="0" smtClean="0">
                <a:latin typeface="+mj-lt"/>
                <a:cs typeface="Arial" panose="020B0604020202020204" pitchFamily="34" charset="0"/>
              </a:rPr>
              <a:t>(2 of 3)</a:t>
            </a:r>
            <a:endParaRPr lang="en-US" sz="2000" b="0" dirty="0">
              <a:latin typeface="+mj-lt"/>
            </a:endParaRPr>
          </a:p>
        </p:txBody>
      </p:sp>
      <p:sp>
        <p:nvSpPr>
          <p:cNvPr id="3" name="Content Placeholder 2"/>
          <p:cNvSpPr>
            <a:spLocks noGrp="1"/>
          </p:cNvSpPr>
          <p:nvPr>
            <p:ph idx="1"/>
          </p:nvPr>
        </p:nvSpPr>
        <p:spPr>
          <a:xfrm>
            <a:off x="457200" y="1600201"/>
            <a:ext cx="8229600" cy="2057399"/>
          </a:xfrm>
        </p:spPr>
        <p:txBody>
          <a:bodyPr/>
          <a:lstStyle/>
          <a:p>
            <a:pPr marL="255600" indent="-255600"/>
            <a:r>
              <a:rPr lang="en-US" sz="2800" dirty="0">
                <a:cs typeface="Arial" panose="020B0604020202020204" pitchFamily="34" charset="0"/>
              </a:rPr>
              <a:t>First Impression (Snap Judgments</a:t>
            </a:r>
            <a:r>
              <a:rPr lang="en-US" sz="2800" dirty="0" smtClean="0">
                <a:cs typeface="Arial" panose="020B0604020202020204" pitchFamily="34" charset="0"/>
              </a:rPr>
              <a:t>)</a:t>
            </a:r>
            <a:endParaRPr lang="en-US" sz="2800" dirty="0">
              <a:cs typeface="Arial" panose="020B0604020202020204" pitchFamily="34" charset="0"/>
            </a:endParaRPr>
          </a:p>
          <a:p>
            <a:pPr marL="255600" indent="-255600"/>
            <a:r>
              <a:rPr lang="en-US" sz="2800" dirty="0">
                <a:cs typeface="Arial" panose="020B0604020202020204" pitchFamily="34" charset="0"/>
              </a:rPr>
              <a:t>Not Clarifying What the Job </a:t>
            </a:r>
            <a:r>
              <a:rPr lang="en-US" sz="2800" dirty="0" smtClean="0">
                <a:cs typeface="Arial" panose="020B0604020202020204" pitchFamily="34" charset="0"/>
              </a:rPr>
              <a:t>Requires</a:t>
            </a:r>
            <a:endParaRPr lang="en-US" sz="2800" dirty="0">
              <a:cs typeface="Arial" panose="020B0604020202020204" pitchFamily="34" charset="0"/>
            </a:endParaRPr>
          </a:p>
          <a:p>
            <a:pPr marL="255600" indent="-255600"/>
            <a:r>
              <a:rPr lang="en-US" sz="2800" dirty="0">
                <a:cs typeface="Arial" panose="020B0604020202020204" pitchFamily="34" charset="0"/>
              </a:rPr>
              <a:t>Candidate-Order (Contrast) Error and Pressure to Hire</a:t>
            </a:r>
            <a:endParaRPr lang="en-US" sz="2800" dirty="0"/>
          </a:p>
        </p:txBody>
      </p:sp>
      <p:pic>
        <p:nvPicPr>
          <p:cNvPr id="4" name="Picture 2" descr="A stop sign reads, e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789" y="3810000"/>
            <a:ext cx="2490421" cy="24904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0735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Avoiding Errors That Can Undermine </a:t>
            </a:r>
            <a:r>
              <a:rPr lang="en-US" sz="3600" dirty="0" smtClean="0">
                <a:latin typeface="+mj-lt"/>
                <a:cs typeface="Arial" panose="020B0604020202020204" pitchFamily="34" charset="0"/>
              </a:rPr>
              <a:t>an Interview’s Usefulness</a:t>
            </a:r>
            <a:r>
              <a:rPr lang="en-US" dirty="0" smtClean="0">
                <a:latin typeface="+mj-lt"/>
                <a:cs typeface="Arial" panose="020B0604020202020204" pitchFamily="34" charset="0"/>
              </a:rPr>
              <a:t> </a:t>
            </a:r>
            <a:r>
              <a:rPr lang="en-US" sz="2000" b="0" dirty="0" smtClean="0">
                <a:latin typeface="+mj-lt"/>
                <a:cs typeface="Arial" panose="020B0604020202020204" pitchFamily="34" charset="0"/>
              </a:rPr>
              <a:t>(3 </a:t>
            </a:r>
            <a:r>
              <a:rPr lang="en-US" sz="2000" b="0" dirty="0">
                <a:latin typeface="+mj-lt"/>
                <a:cs typeface="Arial" panose="020B0604020202020204" pitchFamily="34" charset="0"/>
              </a:rPr>
              <a:t>of </a:t>
            </a:r>
            <a:r>
              <a:rPr lang="en-US" sz="2000" b="0" dirty="0" smtClean="0">
                <a:latin typeface="+mj-lt"/>
                <a:cs typeface="Arial" panose="020B0604020202020204" pitchFamily="34" charset="0"/>
              </a:rPr>
              <a:t>3)</a:t>
            </a:r>
            <a:endParaRPr lang="en-US" sz="2000" dirty="0">
              <a:latin typeface="+mj-lt"/>
            </a:endParaRPr>
          </a:p>
        </p:txBody>
      </p:sp>
      <p:sp>
        <p:nvSpPr>
          <p:cNvPr id="3" name="Content Placeholder 2"/>
          <p:cNvSpPr>
            <a:spLocks noGrp="1"/>
          </p:cNvSpPr>
          <p:nvPr>
            <p:ph idx="1"/>
          </p:nvPr>
        </p:nvSpPr>
        <p:spPr>
          <a:xfrm>
            <a:off x="457200" y="1600201"/>
            <a:ext cx="8229600" cy="1905000"/>
          </a:xfrm>
        </p:spPr>
        <p:txBody>
          <a:bodyPr/>
          <a:lstStyle/>
          <a:p>
            <a:pPr marL="255600" indent="-255600"/>
            <a:r>
              <a:rPr lang="en-US" sz="2800" dirty="0">
                <a:cs typeface="Arial" panose="020B0604020202020204" pitchFamily="34" charset="0"/>
              </a:rPr>
              <a:t>Nonverbal Behavior and Impression </a:t>
            </a:r>
            <a:r>
              <a:rPr lang="en-US" sz="2800" dirty="0" smtClean="0">
                <a:cs typeface="Arial" panose="020B0604020202020204" pitchFamily="34" charset="0"/>
              </a:rPr>
              <a:t>Management</a:t>
            </a:r>
            <a:endParaRPr lang="en-US" sz="2800" dirty="0">
              <a:cs typeface="Arial" panose="020B0604020202020204" pitchFamily="34" charset="0"/>
            </a:endParaRPr>
          </a:p>
          <a:p>
            <a:pPr marL="255600" indent="-255600"/>
            <a:r>
              <a:rPr lang="en-US" sz="2800" dirty="0">
                <a:cs typeface="Arial" panose="020B0604020202020204" pitchFamily="34" charset="0"/>
              </a:rPr>
              <a:t>Effect of Personal Characteristics: Attractiveness, Gender, Race</a:t>
            </a:r>
            <a:endParaRPr lang="en-US" sz="2800" dirty="0"/>
          </a:p>
        </p:txBody>
      </p:sp>
      <p:pic>
        <p:nvPicPr>
          <p:cNvPr id="4" name="Picture 3" descr="A speech bubble reads, oo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657600"/>
            <a:ext cx="2286000" cy="18895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9237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720000"/>
          </a:xfrm>
        </p:spPr>
        <p:txBody>
          <a:bodyPr/>
          <a:lstStyle/>
          <a:p>
            <a:r>
              <a:rPr lang="en-US" sz="3600" dirty="0">
                <a:latin typeface="+mj-lt"/>
              </a:rPr>
              <a:t>Learning </a:t>
            </a:r>
            <a:r>
              <a:rPr lang="en-US" sz="3600" dirty="0" smtClean="0">
                <a:latin typeface="+mj-lt"/>
              </a:rPr>
              <a:t>Objectives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219201"/>
            <a:ext cx="8153400" cy="2057400"/>
          </a:xfrm>
        </p:spPr>
        <p:txBody>
          <a:bodyPr/>
          <a:lstStyle/>
          <a:p>
            <a:pPr marL="720000" indent="-720000">
              <a:buNone/>
            </a:pPr>
            <a:r>
              <a:rPr lang="en-US" sz="2800" dirty="0" smtClean="0">
                <a:solidFill>
                  <a:srgbClr val="007FA3"/>
                </a:solidFill>
                <a:cs typeface="Arial" panose="020B0604020202020204" pitchFamily="34" charset="0"/>
              </a:rPr>
              <a:t>7-1. </a:t>
            </a:r>
            <a:r>
              <a:rPr lang="en-US" sz="2800" dirty="0" smtClean="0">
                <a:cs typeface="Arial" panose="020B0604020202020204" pitchFamily="34" charset="0"/>
              </a:rPr>
              <a:t>List </a:t>
            </a:r>
            <a:r>
              <a:rPr lang="en-US" sz="2800" dirty="0">
                <a:cs typeface="Arial" panose="020B0604020202020204" pitchFamily="34" charset="0"/>
              </a:rPr>
              <a:t>and give examples of the main </a:t>
            </a:r>
            <a:r>
              <a:rPr lang="en-US" sz="2800" dirty="0" smtClean="0">
                <a:cs typeface="Arial" panose="020B0604020202020204" pitchFamily="34" charset="0"/>
              </a:rPr>
              <a:t>types </a:t>
            </a:r>
            <a:r>
              <a:rPr lang="en-US" sz="2800" dirty="0">
                <a:cs typeface="Arial" panose="020B0604020202020204" pitchFamily="34" charset="0"/>
              </a:rPr>
              <a:t>of selection interviews.</a:t>
            </a:r>
          </a:p>
          <a:p>
            <a:pPr marL="720000" indent="-720000">
              <a:buNone/>
            </a:pPr>
            <a:r>
              <a:rPr lang="en-US" sz="2800" dirty="0" smtClean="0">
                <a:solidFill>
                  <a:srgbClr val="007FA3"/>
                </a:solidFill>
                <a:cs typeface="Arial" panose="020B0604020202020204" pitchFamily="34" charset="0"/>
              </a:rPr>
              <a:t>7-2. </a:t>
            </a:r>
            <a:r>
              <a:rPr lang="en-US" sz="2800" dirty="0" smtClean="0">
                <a:cs typeface="Arial" panose="020B0604020202020204" pitchFamily="34" charset="0"/>
              </a:rPr>
              <a:t>List </a:t>
            </a:r>
            <a:r>
              <a:rPr lang="en-US" sz="2800" dirty="0">
                <a:cs typeface="Arial" panose="020B0604020202020204" pitchFamily="34" charset="0"/>
              </a:rPr>
              <a:t>and explain the main errors </a:t>
            </a:r>
            <a:r>
              <a:rPr lang="en-US" sz="2800" dirty="0" smtClean="0">
                <a:cs typeface="Arial" panose="020B0604020202020204" pitchFamily="34" charset="0"/>
              </a:rPr>
              <a:t>that can </a:t>
            </a:r>
            <a:r>
              <a:rPr lang="en-US" sz="2800" dirty="0">
                <a:cs typeface="Arial" panose="020B0604020202020204" pitchFamily="34" charset="0"/>
              </a:rPr>
              <a:t>undermine an interview’s </a:t>
            </a:r>
            <a:r>
              <a:rPr lang="en-US" sz="2800" dirty="0" smtClean="0">
                <a:cs typeface="Arial" panose="020B0604020202020204" pitchFamily="34" charset="0"/>
              </a:rPr>
              <a:t>usefulness</a:t>
            </a:r>
            <a:r>
              <a:rPr lang="en-US" sz="2800" dirty="0">
                <a:cs typeface="Arial" panose="020B0604020202020204" pitchFamily="34" charset="0"/>
              </a:rPr>
              <a:t>.</a:t>
            </a:r>
            <a:endParaRPr lang="en-IN" sz="2800" dirty="0"/>
          </a:p>
        </p:txBody>
      </p:sp>
      <p:pic>
        <p:nvPicPr>
          <p:cNvPr id="4" name="Picture 3" descr="A crowd of people pass in front of a store with a sign that reads, Urban Outfit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193" y="3396790"/>
            <a:ext cx="3655615" cy="2829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53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Diversity Counts</a:t>
            </a:r>
            <a:endParaRPr lang="en-US" dirty="0">
              <a:latin typeface="+mj-lt"/>
            </a:endParaRPr>
          </a:p>
        </p:txBody>
      </p:sp>
      <p:pic>
        <p:nvPicPr>
          <p:cNvPr id="3" name="Picture 2" descr="A graphic of curved colored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557" y="2362200"/>
            <a:ext cx="3602885" cy="28363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856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Improving </a:t>
            </a:r>
            <a:r>
              <a:rPr lang="en-US" sz="3600" dirty="0" smtClean="0">
                <a:latin typeface="+mj-lt"/>
                <a:cs typeface="Arial" panose="020B0604020202020204" pitchFamily="34" charset="0"/>
              </a:rPr>
              <a:t>Performance: HR </a:t>
            </a:r>
            <a:r>
              <a:rPr lang="en-US" sz="3600" dirty="0">
                <a:latin typeface="+mj-lt"/>
                <a:cs typeface="Arial" panose="020B0604020202020204" pitchFamily="34" charset="0"/>
              </a:rPr>
              <a:t>Practice Around the Globe</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sz="2800" b="1" dirty="0" smtClean="0">
              <a:cs typeface="Arial" panose="020B0604020202020204" pitchFamily="34" charset="0"/>
            </a:endParaRPr>
          </a:p>
          <a:p>
            <a:pPr marL="0" indent="0" algn="ctr">
              <a:buNone/>
            </a:pPr>
            <a:r>
              <a:rPr lang="en-US" sz="2800" b="1" dirty="0" smtClean="0">
                <a:cs typeface="Arial" panose="020B0604020202020204" pitchFamily="34" charset="0"/>
              </a:rPr>
              <a:t>Selection </a:t>
            </a:r>
            <a:r>
              <a:rPr lang="en-US" sz="2800" b="1" dirty="0">
                <a:cs typeface="Arial" panose="020B0604020202020204" pitchFamily="34" charset="0"/>
              </a:rPr>
              <a:t>Practices Abroad</a:t>
            </a:r>
          </a:p>
          <a:p>
            <a:pPr marL="0" indent="0" algn="ctr">
              <a:buNone/>
            </a:pPr>
            <a:endParaRPr lang="en-US" sz="2800" dirty="0">
              <a:cs typeface="Arial" panose="020B0604020202020204" pitchFamily="34" charset="0"/>
            </a:endParaRPr>
          </a:p>
          <a:p>
            <a:pPr marL="0" indent="0" algn="ctr">
              <a:buNone/>
            </a:pPr>
            <a:r>
              <a:rPr lang="en-US" sz="2800" dirty="0">
                <a:cs typeface="Arial" panose="020B0604020202020204" pitchFamily="34" charset="0"/>
              </a:rPr>
              <a:t>Let’s talk about it…</a:t>
            </a:r>
            <a:endParaRPr lang="en-US" sz="2800" dirty="0"/>
          </a:p>
        </p:txBody>
      </p:sp>
    </p:spTree>
    <p:extLst>
      <p:ext uri="{BB962C8B-B14F-4D97-AF65-F5344CB8AC3E}">
        <p14:creationId xmlns:p14="http://schemas.microsoft.com/office/powerpoint/2010/main" val="71122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Interviewer Behavior</a:t>
            </a:r>
            <a:endParaRPr lang="en-US" dirty="0">
              <a:latin typeface="+mj-lt"/>
            </a:endParaRPr>
          </a:p>
        </p:txBody>
      </p:sp>
      <p:pic>
        <p:nvPicPr>
          <p:cNvPr id="4" name="Picture 3" descr="A graphic reads, great behavior! The text is written in front of a series of footprints and a finger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05000"/>
            <a:ext cx="4267199" cy="36661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743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001000" cy="3219451"/>
          </a:xfrm>
        </p:spPr>
        <p:txBody>
          <a:bodyPr/>
          <a:lstStyle/>
          <a:p>
            <a:pPr algn="ctr"/>
            <a:r>
              <a:rPr lang="en-US" dirty="0">
                <a:latin typeface="+mj-lt"/>
                <a:cs typeface="Arial" panose="020B0604020202020204" pitchFamily="34" charset="0"/>
              </a:rPr>
              <a:t>III.</a:t>
            </a:r>
            <a:br>
              <a:rPr lang="en-US" dirty="0">
                <a:latin typeface="+mj-lt"/>
                <a:cs typeface="Arial" panose="020B0604020202020204" pitchFamily="34" charset="0"/>
              </a:rPr>
            </a:br>
            <a:r>
              <a:rPr lang="en-US" dirty="0">
                <a:latin typeface="+mj-lt"/>
                <a:cs typeface="Arial" panose="020B0604020202020204" pitchFamily="34" charset="0"/>
              </a:rPr>
              <a:t>Define a structured situational interview and give examples of </a:t>
            </a:r>
            <a:r>
              <a:rPr lang="en-US" dirty="0" smtClean="0">
                <a:latin typeface="+mj-lt"/>
                <a:cs typeface="Arial" panose="020B0604020202020204" pitchFamily="34" charset="0"/>
              </a:rPr>
              <a:t>situational</a:t>
            </a:r>
            <a:r>
              <a:rPr lang="en-US" baseline="0" dirty="0" smtClean="0">
                <a:latin typeface="+mj-lt"/>
                <a:cs typeface="Arial" panose="020B0604020202020204" pitchFamily="34" charset="0"/>
              </a:rPr>
              <a:t> </a:t>
            </a:r>
            <a:r>
              <a:rPr lang="en-US" dirty="0" smtClean="0">
                <a:latin typeface="+mj-lt"/>
                <a:cs typeface="Arial" panose="020B0604020202020204" pitchFamily="34" charset="0"/>
              </a:rPr>
              <a:t>questions</a:t>
            </a:r>
            <a:r>
              <a:rPr lang="en-US" dirty="0">
                <a:latin typeface="+mj-lt"/>
                <a:cs typeface="Arial" panose="020B0604020202020204" pitchFamily="34" charset="0"/>
              </a:rPr>
              <a:t>, behavioral questions, and background questions that </a:t>
            </a:r>
            <a:r>
              <a:rPr lang="en-US" dirty="0" smtClean="0">
                <a:latin typeface="+mj-lt"/>
                <a:cs typeface="Arial" panose="020B0604020202020204" pitchFamily="34" charset="0"/>
              </a:rPr>
              <a:t>provide</a:t>
            </a:r>
            <a:r>
              <a:rPr lang="en-US" baseline="0" dirty="0" smtClean="0">
                <a:latin typeface="+mj-lt"/>
                <a:cs typeface="Arial" panose="020B0604020202020204" pitchFamily="34" charset="0"/>
              </a:rPr>
              <a:t> </a:t>
            </a:r>
            <a:r>
              <a:rPr lang="en-US" dirty="0" smtClean="0">
                <a:latin typeface="+mj-lt"/>
                <a:cs typeface="Arial" panose="020B0604020202020204" pitchFamily="34" charset="0"/>
              </a:rPr>
              <a:t>structure</a:t>
            </a:r>
            <a:r>
              <a:rPr lang="en-US" dirty="0">
                <a:latin typeface="+mj-lt"/>
                <a:cs typeface="Arial" panose="020B0604020202020204" pitchFamily="34" charset="0"/>
              </a:rPr>
              <a:t>.</a:t>
            </a:r>
            <a:endParaRPr lang="en-US" dirty="0">
              <a:latin typeface="+mj-lt"/>
            </a:endParaRPr>
          </a:p>
        </p:txBody>
      </p:sp>
    </p:spTree>
    <p:extLst>
      <p:ext uri="{BB962C8B-B14F-4D97-AF65-F5344CB8AC3E}">
        <p14:creationId xmlns:p14="http://schemas.microsoft.com/office/powerpoint/2010/main" val="190156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How to Design and Conduct an Effective Interview</a:t>
            </a:r>
            <a:endParaRPr lang="en-US" sz="3600" dirty="0">
              <a:latin typeface="+mj-lt"/>
            </a:endParaRPr>
          </a:p>
        </p:txBody>
      </p:sp>
      <p:pic>
        <p:nvPicPr>
          <p:cNvPr id="4" name="Picture 2" descr="A graphic of curved colored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554" y="2209801"/>
            <a:ext cx="3774987" cy="29717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8363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Designing the Structured Situational Interview</a:t>
            </a:r>
            <a:endParaRPr lang="en-US" dirty="0">
              <a:latin typeface="+mj-lt"/>
            </a:endParaRPr>
          </a:p>
        </p:txBody>
      </p:sp>
      <p:sp>
        <p:nvSpPr>
          <p:cNvPr id="3" name="Content Placeholder 2"/>
          <p:cNvSpPr>
            <a:spLocks noGrp="1"/>
          </p:cNvSpPr>
          <p:nvPr>
            <p:ph idx="1"/>
          </p:nvPr>
        </p:nvSpPr>
        <p:spPr/>
        <p:txBody>
          <a:bodyPr/>
          <a:lstStyle/>
          <a:p>
            <a:pPr marL="432000" indent="-432000">
              <a:buFont typeface="+mj-lt"/>
              <a:buAutoNum type="arabicPeriod"/>
            </a:pPr>
            <a:r>
              <a:rPr lang="en-US" sz="2800" dirty="0">
                <a:latin typeface="Arial" panose="020B0604020202020204" pitchFamily="34" charset="0"/>
                <a:cs typeface="Arial" panose="020B0604020202020204" pitchFamily="34" charset="0"/>
              </a:rPr>
              <a:t>Analyze the job</a:t>
            </a:r>
          </a:p>
          <a:p>
            <a:pPr marL="432000" indent="-432000">
              <a:buFont typeface="+mj-lt"/>
              <a:buAutoNum type="arabicPeriod"/>
            </a:pPr>
            <a:r>
              <a:rPr lang="en-US" sz="2800" dirty="0">
                <a:latin typeface="Arial" panose="020B0604020202020204" pitchFamily="34" charset="0"/>
                <a:cs typeface="Arial" panose="020B0604020202020204" pitchFamily="34" charset="0"/>
              </a:rPr>
              <a:t>Rate the job’s main duties</a:t>
            </a:r>
          </a:p>
          <a:p>
            <a:pPr marL="432000" indent="-432000">
              <a:buFont typeface="+mj-lt"/>
              <a:buAutoNum type="arabicPeriod"/>
            </a:pPr>
            <a:r>
              <a:rPr lang="en-US" sz="2800" dirty="0">
                <a:latin typeface="Arial" panose="020B0604020202020204" pitchFamily="34" charset="0"/>
                <a:cs typeface="Arial" panose="020B0604020202020204" pitchFamily="34" charset="0"/>
              </a:rPr>
              <a:t>Create interview questions</a:t>
            </a:r>
          </a:p>
          <a:p>
            <a:pPr marL="432000" indent="-432000">
              <a:buFont typeface="+mj-lt"/>
              <a:buAutoNum type="arabicPeriod"/>
            </a:pPr>
            <a:r>
              <a:rPr lang="en-US" sz="2800" dirty="0">
                <a:latin typeface="Arial" panose="020B0604020202020204" pitchFamily="34" charset="0"/>
                <a:cs typeface="Arial" panose="020B0604020202020204" pitchFamily="34" charset="0"/>
              </a:rPr>
              <a:t>Create benchmark answers</a:t>
            </a:r>
          </a:p>
          <a:p>
            <a:pPr marL="432000" indent="-432000">
              <a:buFont typeface="+mj-lt"/>
              <a:buAutoNum type="arabicPeriod"/>
            </a:pPr>
            <a:r>
              <a:rPr lang="en-US" sz="2800" dirty="0">
                <a:latin typeface="Arial" panose="020B0604020202020204" pitchFamily="34" charset="0"/>
                <a:cs typeface="Arial" panose="020B0604020202020204" pitchFamily="34" charset="0"/>
              </a:rPr>
              <a:t>Appoint interview panel and  conduct interviews</a:t>
            </a:r>
            <a:endParaRPr lang="en-US" sz="2800" dirty="0"/>
          </a:p>
        </p:txBody>
      </p:sp>
    </p:spTree>
    <p:extLst>
      <p:ext uri="{BB962C8B-B14F-4D97-AF65-F5344CB8AC3E}">
        <p14:creationId xmlns:p14="http://schemas.microsoft.com/office/powerpoint/2010/main" val="339802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600" dirty="0">
                <a:latin typeface="+mj-lt"/>
                <a:cs typeface="Arial" panose="020B0604020202020204" pitchFamily="34" charset="0"/>
              </a:rPr>
              <a:t>Improving Performance:</a:t>
            </a:r>
            <a:r>
              <a:rPr lang="en-US" sz="3600" dirty="0">
                <a:effectLst>
                  <a:outerShdw blurRad="38100" dist="38100" dir="2700000" algn="tl">
                    <a:srgbClr val="000000">
                      <a:alpha val="43137"/>
                    </a:srgbClr>
                  </a:outerShdw>
                </a:effectLst>
                <a:latin typeface="+mj-lt"/>
                <a:cs typeface="Arial" panose="020B0604020202020204" pitchFamily="34" charset="0"/>
              </a:rPr>
              <a:t> </a:t>
            </a:r>
            <a:r>
              <a:rPr lang="en-US" sz="3600" dirty="0">
                <a:latin typeface="+mj-lt"/>
                <a:cs typeface="Arial" panose="020B0604020202020204" pitchFamily="34" charset="0"/>
              </a:rPr>
              <a:t>HR Tools </a:t>
            </a:r>
            <a:r>
              <a:rPr lang="en-US" sz="3600" dirty="0" smtClean="0">
                <a:latin typeface="+mj-lt"/>
                <a:cs typeface="Arial" panose="020B0604020202020204" pitchFamily="34" charset="0"/>
              </a:rPr>
              <a:t>For</a:t>
            </a:r>
            <a:r>
              <a:rPr lang="en-US" sz="3600" baseline="0" dirty="0" smtClean="0">
                <a:latin typeface="+mj-lt"/>
                <a:cs typeface="Arial" panose="020B0604020202020204" pitchFamily="34" charset="0"/>
              </a:rPr>
              <a:t> </a:t>
            </a:r>
            <a:r>
              <a:rPr lang="en-US" sz="3600" dirty="0" smtClean="0">
                <a:latin typeface="+mj-lt"/>
                <a:cs typeface="Arial" panose="020B0604020202020204" pitchFamily="34" charset="0"/>
              </a:rPr>
              <a:t>Line </a:t>
            </a:r>
            <a:r>
              <a:rPr lang="en-US" sz="3600" dirty="0">
                <a:latin typeface="+mj-lt"/>
                <a:cs typeface="Arial" panose="020B0604020202020204" pitchFamily="34" charset="0"/>
              </a:rPr>
              <a:t>Managers and Small Businesses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sz="2800" b="1" dirty="0" smtClean="0">
              <a:latin typeface="+mj-lt"/>
              <a:cs typeface="Arial" panose="020B0604020202020204" pitchFamily="34" charset="0"/>
            </a:endParaRPr>
          </a:p>
          <a:p>
            <a:pPr marL="0" indent="0" algn="ctr">
              <a:buNone/>
            </a:pPr>
            <a:r>
              <a:rPr lang="en-US" sz="2800" b="1" dirty="0" smtClean="0">
                <a:latin typeface="+mj-lt"/>
                <a:cs typeface="Arial" panose="020B0604020202020204" pitchFamily="34" charset="0"/>
              </a:rPr>
              <a:t>How </a:t>
            </a:r>
            <a:r>
              <a:rPr lang="en-US" sz="2800" b="1" dirty="0">
                <a:latin typeface="+mj-lt"/>
                <a:cs typeface="Arial" panose="020B0604020202020204" pitchFamily="34" charset="0"/>
              </a:rPr>
              <a:t>to Conduct an Effective Interview</a:t>
            </a:r>
          </a:p>
          <a:p>
            <a:pPr marL="0" indent="0" algn="ctr">
              <a:buNone/>
            </a:pPr>
            <a:endParaRPr lang="en-US" sz="2800" dirty="0">
              <a:latin typeface="+mj-lt"/>
              <a:cs typeface="Arial" panose="020B0604020202020204" pitchFamily="34" charset="0"/>
            </a:endParaRPr>
          </a:p>
          <a:p>
            <a:pPr marL="0" indent="0" algn="ctr">
              <a:buNone/>
            </a:pPr>
            <a:r>
              <a:rPr lang="en-US" sz="2800" dirty="0">
                <a:latin typeface="+mj-lt"/>
                <a:cs typeface="Arial" panose="020B0604020202020204" pitchFamily="34" charset="0"/>
              </a:rPr>
              <a:t>Let’s talk about it…</a:t>
            </a:r>
            <a:endParaRPr lang="en-US" sz="2800" dirty="0">
              <a:latin typeface="+mj-lt"/>
            </a:endParaRPr>
          </a:p>
        </p:txBody>
      </p:sp>
    </p:spTree>
    <p:extLst>
      <p:ext uri="{BB962C8B-B14F-4D97-AF65-F5344CB8AC3E}">
        <p14:creationId xmlns:p14="http://schemas.microsoft.com/office/powerpoint/2010/main" val="213183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Profiles and Employee </a:t>
            </a:r>
            <a:r>
              <a:rPr lang="en-US" sz="3600" dirty="0" smtClean="0">
                <a:latin typeface="+mj-lt"/>
                <a:cs typeface="Arial" panose="020B0604020202020204" pitchFamily="34" charset="0"/>
              </a:rPr>
              <a:t>Interviews </a:t>
            </a:r>
            <a:r>
              <a:rPr lang="en-US" sz="2000" b="0" dirty="0" smtClean="0">
                <a:latin typeface="+mj-lt"/>
                <a:cs typeface="Arial" panose="020B0604020202020204" pitchFamily="34" charset="0"/>
              </a:rPr>
              <a:t>(1 of 2)</a:t>
            </a:r>
            <a:endParaRPr lang="en-US" sz="2000" b="0" dirty="0">
              <a:latin typeface="+mj-lt"/>
            </a:endParaRPr>
          </a:p>
        </p:txBody>
      </p:sp>
      <p:sp>
        <p:nvSpPr>
          <p:cNvPr id="3" name="Content Placeholder 2"/>
          <p:cNvSpPr>
            <a:spLocks noGrp="1"/>
          </p:cNvSpPr>
          <p:nvPr>
            <p:ph idx="1"/>
          </p:nvPr>
        </p:nvSpPr>
        <p:spPr>
          <a:xfrm>
            <a:off x="457200" y="1600201"/>
            <a:ext cx="8229600" cy="1142999"/>
          </a:xfrm>
        </p:spPr>
        <p:txBody>
          <a:bodyPr/>
          <a:lstStyle/>
          <a:p>
            <a:r>
              <a:rPr lang="en-US" sz="2600" dirty="0">
                <a:cs typeface="Arial" panose="020B0604020202020204" pitchFamily="34" charset="0"/>
              </a:rPr>
              <a:t>Use the same job profile (competencies, traits, knowledge, and experience) for creating interview questions as for recruiting</a:t>
            </a:r>
            <a:endParaRPr lang="en-US" sz="2600" dirty="0"/>
          </a:p>
        </p:txBody>
      </p:sp>
    </p:spTree>
    <p:extLst>
      <p:ext uri="{BB962C8B-B14F-4D97-AF65-F5344CB8AC3E}">
        <p14:creationId xmlns:p14="http://schemas.microsoft.com/office/powerpoint/2010/main" val="43176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Profiles and Employee Interviews </a:t>
            </a:r>
            <a:r>
              <a:rPr lang="en-US" sz="2000" b="0" dirty="0">
                <a:latin typeface="+mj-lt"/>
                <a:cs typeface="Arial" panose="020B0604020202020204" pitchFamily="34" charset="0"/>
              </a:rPr>
              <a:t>(2 of 2)</a:t>
            </a:r>
            <a:endParaRPr lang="en-IN" sz="2000" b="0" dirty="0">
              <a:latin typeface="+mj-lt"/>
            </a:endParaRPr>
          </a:p>
        </p:txBody>
      </p:sp>
      <p:sp>
        <p:nvSpPr>
          <p:cNvPr id="3" name="Content Placeholder 2"/>
          <p:cNvSpPr>
            <a:spLocks noGrp="1"/>
          </p:cNvSpPr>
          <p:nvPr>
            <p:ph idx="1"/>
          </p:nvPr>
        </p:nvSpPr>
        <p:spPr>
          <a:xfrm>
            <a:off x="457200" y="1600201"/>
            <a:ext cx="8229600" cy="304800"/>
          </a:xfrm>
        </p:spPr>
        <p:txBody>
          <a:bodyPr/>
          <a:lstStyle/>
          <a:p>
            <a:pPr marL="0" indent="0">
              <a:buNone/>
            </a:pPr>
            <a:r>
              <a:rPr lang="en-IN" b="1" dirty="0"/>
              <a:t>Table 7-1 Asking Profile-Oriented Interview </a:t>
            </a:r>
            <a:r>
              <a:rPr lang="en-IN" b="1" dirty="0" smtClean="0"/>
              <a:t>Questions</a:t>
            </a:r>
            <a:endParaRPr lang="en-IN" sz="1200" dirty="0"/>
          </a:p>
        </p:txBody>
      </p:sp>
      <p:graphicFrame>
        <p:nvGraphicFramePr>
          <p:cNvPr id="4" name="Table 4"/>
          <p:cNvGraphicFramePr>
            <a:graphicFrameLocks/>
          </p:cNvGraphicFramePr>
          <p:nvPr>
            <p:extLst>
              <p:ext uri="{D42A27DB-BD31-4B8C-83A1-F6EECF244321}">
                <p14:modId xmlns:p14="http://schemas.microsoft.com/office/powerpoint/2010/main" val="3171451726"/>
              </p:ext>
            </p:extLst>
          </p:nvPr>
        </p:nvGraphicFramePr>
        <p:xfrm>
          <a:off x="447368" y="2020530"/>
          <a:ext cx="8229600" cy="3931920"/>
        </p:xfrm>
        <a:graphic>
          <a:graphicData uri="http://schemas.openxmlformats.org/drawingml/2006/table">
            <a:tbl>
              <a:tblPr firstRow="1" bandRow="1">
                <a:tableStyleId>{3B4B98B0-60AC-42C2-AFA5-B58CD77FA1E5}</a:tableStyleId>
              </a:tblPr>
              <a:tblGrid>
                <a:gridCol w="1600200"/>
                <a:gridCol w="2971800"/>
                <a:gridCol w="3657600"/>
              </a:tblGrid>
              <a:tr h="530487">
                <a:tc>
                  <a:txBody>
                    <a:bodyPr/>
                    <a:lstStyle/>
                    <a:p>
                      <a:r>
                        <a:rPr lang="en-IN" sz="1600" b="1" i="0" u="none" strike="noStrike" kern="1200" baseline="0" dirty="0" smtClean="0">
                          <a:solidFill>
                            <a:schemeClr val="tx1"/>
                          </a:solidFill>
                          <a:latin typeface="+mn-lt"/>
                          <a:ea typeface="+mn-ea"/>
                          <a:cs typeface="+mn-cs"/>
                        </a:rPr>
                        <a:t>Profile</a:t>
                      </a:r>
                    </a:p>
                    <a:p>
                      <a:r>
                        <a:rPr lang="en-IN" sz="1600" b="1" i="0" u="none" strike="noStrike" kern="1200" baseline="0" dirty="0" smtClean="0">
                          <a:solidFill>
                            <a:schemeClr val="tx1"/>
                          </a:solidFill>
                          <a:latin typeface="+mn-lt"/>
                          <a:ea typeface="+mn-ea"/>
                          <a:cs typeface="+mn-cs"/>
                        </a:rPr>
                        <a:t>Component</a:t>
                      </a:r>
                      <a:endParaRPr lang="en-IN"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1" i="0" u="none" strike="noStrike" kern="1200" baseline="0" dirty="0" smtClean="0">
                          <a:solidFill>
                            <a:schemeClr val="tx1"/>
                          </a:solidFill>
                          <a:latin typeface="+mn-lt"/>
                          <a:ea typeface="+mn-ea"/>
                          <a:cs typeface="+mn-cs"/>
                        </a:rPr>
                        <a:t>Example</a:t>
                      </a:r>
                      <a:endParaRPr lang="en-IN"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1" i="0" u="none" strike="noStrike" kern="1200" baseline="0" dirty="0" smtClean="0">
                          <a:solidFill>
                            <a:schemeClr val="tx1"/>
                          </a:solidFill>
                          <a:latin typeface="+mn-lt"/>
                          <a:ea typeface="+mn-ea"/>
                          <a:cs typeface="+mn-cs"/>
                        </a:rPr>
                        <a:t>Sample Interview Question</a:t>
                      </a:r>
                      <a:endParaRPr lang="en-IN"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4646">
                <a:tc>
                  <a:txBody>
                    <a:bodyPr/>
                    <a:lstStyle/>
                    <a:p>
                      <a:r>
                        <a:rPr lang="en-IN" sz="1400" b="0" i="0" u="none" strike="noStrike" kern="1200" baseline="0" dirty="0" smtClean="0">
                          <a:solidFill>
                            <a:schemeClr val="tx1"/>
                          </a:solidFill>
                          <a:latin typeface="+mn-lt"/>
                          <a:ea typeface="+mn-ea"/>
                          <a:cs typeface="+mn-cs"/>
                        </a:rPr>
                        <a:t>Skill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IN" sz="1400" b="0" i="0" u="none" strike="noStrike" kern="1200" baseline="0" dirty="0" smtClean="0">
                          <a:solidFill>
                            <a:schemeClr val="tx1"/>
                          </a:solidFill>
                          <a:latin typeface="+mn-lt"/>
                          <a:ea typeface="+mn-ea"/>
                          <a:cs typeface="+mn-cs"/>
                        </a:rPr>
                        <a:t>Able to use computer drafting</a:t>
                      </a:r>
                    </a:p>
                    <a:p>
                      <a:r>
                        <a:rPr lang="en-IN" sz="1400" b="0" i="0" u="none" strike="noStrike" kern="1200" baseline="0" dirty="0" smtClean="0">
                          <a:solidFill>
                            <a:schemeClr val="tx1"/>
                          </a:solidFill>
                          <a:latin typeface="+mn-lt"/>
                          <a:ea typeface="+mn-ea"/>
                          <a:cs typeface="+mn-cs"/>
                        </a:rPr>
                        <a:t>software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IN" sz="1400" b="0" i="0" u="none" strike="noStrike" kern="1200" baseline="0" dirty="0" smtClean="0">
                          <a:solidFill>
                            <a:schemeClr val="tx1"/>
                          </a:solidFill>
                          <a:latin typeface="+mn-lt"/>
                          <a:ea typeface="+mn-ea"/>
                          <a:cs typeface="+mn-cs"/>
                        </a:rPr>
                        <a:t>Tell me about a time you used CAD Pro computerized design software.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865531">
                <a:tc>
                  <a:txBody>
                    <a:bodyPr/>
                    <a:lstStyle/>
                    <a:p>
                      <a:r>
                        <a:rPr lang="en-IN" sz="1400" b="0" i="0" u="none" strike="noStrike" kern="1200" baseline="0" dirty="0" smtClean="0">
                          <a:solidFill>
                            <a:schemeClr val="tx1"/>
                          </a:solidFill>
                          <a:latin typeface="+mn-lt"/>
                          <a:ea typeface="+mn-ea"/>
                          <a:cs typeface="+mn-cs"/>
                        </a:rPr>
                        <a:t>Knowledge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r>
                        <a:rPr lang="en-IN" sz="1400" b="0" i="0" u="none" strike="noStrike" kern="1200" baseline="0" dirty="0" smtClean="0">
                          <a:solidFill>
                            <a:schemeClr val="tx1"/>
                          </a:solidFill>
                          <a:latin typeface="+mn-lt"/>
                          <a:ea typeface="+mn-ea"/>
                          <a:cs typeface="+mn-cs"/>
                        </a:rPr>
                        <a:t>How extreme heat affects</a:t>
                      </a:r>
                    </a:p>
                    <a:p>
                      <a:r>
                        <a:rPr lang="en-IN" sz="1400" b="0" i="0" u="none" strike="noStrike" kern="1200" baseline="0" dirty="0" smtClean="0">
                          <a:solidFill>
                            <a:schemeClr val="tx1"/>
                          </a:solidFill>
                          <a:latin typeface="+mn-lt"/>
                          <a:ea typeface="+mn-ea"/>
                          <a:cs typeface="+mn-cs"/>
                        </a:rPr>
                        <a:t>Hydrochloric acid (HCl)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r>
                        <a:rPr lang="en-IN" sz="1400" b="0" i="0" u="none" strike="noStrike" kern="1200" baseline="0" dirty="0" smtClean="0">
                          <a:solidFill>
                            <a:schemeClr val="tx1"/>
                          </a:solidFill>
                          <a:latin typeface="+mn-lt"/>
                          <a:ea typeface="+mn-ea"/>
                          <a:cs typeface="+mn-cs"/>
                        </a:rPr>
                        <a:t>Suppose you have an application where HCl is heated to 400 degrees Fahrenheit at 2 atmospheres of pressure; what happens to the HCl?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865531">
                <a:tc>
                  <a:txBody>
                    <a:bodyPr/>
                    <a:lstStyle/>
                    <a:p>
                      <a:r>
                        <a:rPr lang="en-IN" sz="1400" b="0" i="0" u="none" strike="noStrike" kern="1200" baseline="0" dirty="0" smtClean="0">
                          <a:solidFill>
                            <a:schemeClr val="tx1"/>
                          </a:solidFill>
                          <a:latin typeface="+mn-lt"/>
                          <a:ea typeface="+mn-ea"/>
                          <a:cs typeface="+mn-cs"/>
                        </a:rPr>
                        <a:t>Trait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r>
                        <a:rPr lang="en-IN" sz="1400" b="0" i="0" u="none" strike="noStrike" kern="1200" baseline="0" dirty="0" smtClean="0">
                          <a:solidFill>
                            <a:schemeClr val="tx1"/>
                          </a:solidFill>
                          <a:latin typeface="+mn-lt"/>
                          <a:ea typeface="+mn-ea"/>
                          <a:cs typeface="+mn-cs"/>
                        </a:rPr>
                        <a:t>Willing to travel abroad at least 4</a:t>
                      </a:r>
                    </a:p>
                    <a:p>
                      <a:r>
                        <a:rPr lang="en-IN" sz="1400" b="0" i="0" u="none" strike="noStrike" kern="1200" baseline="0" dirty="0" smtClean="0">
                          <a:solidFill>
                            <a:schemeClr val="tx1"/>
                          </a:solidFill>
                          <a:latin typeface="+mn-lt"/>
                          <a:ea typeface="+mn-ea"/>
                          <a:cs typeface="+mn-cs"/>
                        </a:rPr>
                        <a:t>months per year visiting facilities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r>
                        <a:rPr lang="en-IN" sz="1400" b="0" i="0" u="none" strike="noStrike" kern="1200" baseline="0" dirty="0" smtClean="0">
                          <a:solidFill>
                            <a:schemeClr val="tx1"/>
                          </a:solidFill>
                          <a:latin typeface="+mn-lt"/>
                          <a:ea typeface="+mn-ea"/>
                          <a:cs typeface="+mn-cs"/>
                        </a:rPr>
                        <a:t>Suppose you had a family meeting to attend next week and we informed you that you had to leave for a job abroad immediately. How would you handle that?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865531">
                <a:tc>
                  <a:txBody>
                    <a:bodyPr/>
                    <a:lstStyle/>
                    <a:p>
                      <a:r>
                        <a:rPr lang="en-IN" sz="1400" b="0" i="0" u="none" strike="noStrike" kern="1200" baseline="0" dirty="0" smtClean="0">
                          <a:solidFill>
                            <a:schemeClr val="tx1"/>
                          </a:solidFill>
                          <a:latin typeface="+mn-lt"/>
                          <a:ea typeface="+mn-ea"/>
                          <a:cs typeface="+mn-cs"/>
                        </a:rPr>
                        <a:t>Experience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kern="1200" baseline="0" dirty="0" smtClean="0">
                          <a:solidFill>
                            <a:schemeClr val="tx1"/>
                          </a:solidFill>
                          <a:latin typeface="+mn-lt"/>
                          <a:ea typeface="+mn-ea"/>
                          <a:cs typeface="+mn-cs"/>
                        </a:rPr>
                        <a:t>Designed pollution filter for</a:t>
                      </a:r>
                    </a:p>
                    <a:p>
                      <a:r>
                        <a:rPr lang="en-IN" sz="1400" b="0" i="0" u="none" strike="noStrike" kern="1200" baseline="0" dirty="0" smtClean="0">
                          <a:solidFill>
                            <a:schemeClr val="tx1"/>
                          </a:solidFill>
                          <a:latin typeface="+mn-lt"/>
                          <a:ea typeface="+mn-ea"/>
                          <a:cs typeface="+mn-cs"/>
                        </a:rPr>
                        <a:t>acid-cleaning facility</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kern="1200" baseline="0" dirty="0" smtClean="0">
                          <a:solidFill>
                            <a:schemeClr val="tx1"/>
                          </a:solidFill>
                          <a:latin typeface="+mn-lt"/>
                          <a:ea typeface="+mn-ea"/>
                          <a:cs typeface="+mn-cs"/>
                        </a:rPr>
                        <a:t>Tell me about a time when you designed a pollution filter for an acid-cleaning facility. How did it work? What particular problems</a:t>
                      </a:r>
                    </a:p>
                    <a:p>
                      <a:r>
                        <a:rPr lang="en-IN" sz="1400" b="0" i="0" u="none" strike="noStrike" kern="1200" baseline="0" dirty="0" smtClean="0">
                          <a:solidFill>
                            <a:schemeClr val="tx1"/>
                          </a:solidFill>
                          <a:latin typeface="+mn-lt"/>
                          <a:ea typeface="+mn-ea"/>
                          <a:cs typeface="+mn-cs"/>
                        </a:rPr>
                        <a:t>did you encounter?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27294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smtClean="0">
                <a:latin typeface="+mj-lt"/>
                <a:cs typeface="Arial" panose="020B0604020202020204" pitchFamily="34" charset="0"/>
              </a:rPr>
              <a:t>IV.</a:t>
            </a:r>
            <a:br>
              <a:rPr lang="en-US" sz="4000" dirty="0" smtClean="0">
                <a:latin typeface="+mj-lt"/>
                <a:cs typeface="Arial" panose="020B0604020202020204" pitchFamily="34" charset="0"/>
              </a:rPr>
            </a:br>
            <a:r>
              <a:rPr lang="en-US" sz="4000" dirty="0" smtClean="0">
                <a:latin typeface="+mj-lt"/>
                <a:cs typeface="Arial" panose="020B0604020202020204" pitchFamily="34" charset="0"/>
              </a:rPr>
              <a:t>Discuss </a:t>
            </a:r>
            <a:r>
              <a:rPr lang="en-US" sz="4000" dirty="0">
                <a:latin typeface="+mj-lt"/>
                <a:cs typeface="Arial" panose="020B0604020202020204" pitchFamily="34" charset="0"/>
              </a:rPr>
              <a:t>how to use employee selection methods to improve employee engagement.</a:t>
            </a:r>
            <a:endParaRPr lang="en-US" sz="4000" dirty="0">
              <a:latin typeface="+mj-lt"/>
            </a:endParaRPr>
          </a:p>
        </p:txBody>
      </p:sp>
    </p:spTree>
    <p:extLst>
      <p:ext uri="{BB962C8B-B14F-4D97-AF65-F5344CB8AC3E}">
        <p14:creationId xmlns:p14="http://schemas.microsoft.com/office/powerpoint/2010/main" val="222084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915"/>
            <a:ext cx="8229600" cy="626852"/>
          </a:xfrm>
        </p:spPr>
        <p:txBody>
          <a:bodyPr/>
          <a:lstStyle/>
          <a:p>
            <a:r>
              <a:rPr lang="en-US" sz="3600" dirty="0">
                <a:latin typeface="+mj-lt"/>
              </a:rPr>
              <a:t>Learning Objectives </a:t>
            </a:r>
            <a:r>
              <a:rPr lang="en-US" sz="2000" b="0" dirty="0">
                <a:latin typeface="+mj-lt"/>
              </a:rPr>
              <a:t>(2 of 2</a:t>
            </a:r>
            <a:r>
              <a:rPr lang="en-US" sz="2000" b="0" dirty="0" smtClean="0">
                <a:latin typeface="+mj-lt"/>
              </a:rPr>
              <a:t>)</a:t>
            </a:r>
            <a:endParaRPr lang="en-US" sz="2000" dirty="0">
              <a:latin typeface="+mj-lt"/>
            </a:endParaRPr>
          </a:p>
        </p:txBody>
      </p:sp>
      <p:sp>
        <p:nvSpPr>
          <p:cNvPr id="3" name="Content Placeholder 2"/>
          <p:cNvSpPr>
            <a:spLocks noGrp="1"/>
          </p:cNvSpPr>
          <p:nvPr>
            <p:ph idx="1"/>
          </p:nvPr>
        </p:nvSpPr>
        <p:spPr>
          <a:xfrm>
            <a:off x="457200" y="1219200"/>
            <a:ext cx="8229600" cy="4525963"/>
          </a:xfrm>
        </p:spPr>
        <p:txBody>
          <a:bodyPr/>
          <a:lstStyle/>
          <a:p>
            <a:pPr marL="720000" indent="-720000">
              <a:buNone/>
            </a:pPr>
            <a:r>
              <a:rPr lang="en-US" sz="2800" dirty="0" smtClean="0">
                <a:solidFill>
                  <a:srgbClr val="007FA3"/>
                </a:solidFill>
                <a:cs typeface="Arial" panose="020B0604020202020204" pitchFamily="34" charset="0"/>
              </a:rPr>
              <a:t>7-3. </a:t>
            </a:r>
            <a:r>
              <a:rPr lang="en-US" sz="2800" dirty="0" smtClean="0">
                <a:cs typeface="Arial" panose="020B0604020202020204" pitchFamily="34" charset="0"/>
              </a:rPr>
              <a:t>Define </a:t>
            </a:r>
            <a:r>
              <a:rPr lang="en-US" sz="2800" dirty="0">
                <a:cs typeface="Arial" panose="020B0604020202020204" pitchFamily="34" charset="0"/>
              </a:rPr>
              <a:t>a structured situational </a:t>
            </a:r>
            <a:r>
              <a:rPr lang="en-US" sz="2800" dirty="0" smtClean="0">
                <a:cs typeface="Arial" panose="020B0604020202020204" pitchFamily="34" charset="0"/>
              </a:rPr>
              <a:t>interview and </a:t>
            </a:r>
            <a:r>
              <a:rPr lang="en-US" sz="2800" dirty="0">
                <a:cs typeface="Arial" panose="020B0604020202020204" pitchFamily="34" charset="0"/>
              </a:rPr>
              <a:t>explain how to design and conduct </a:t>
            </a:r>
            <a:r>
              <a:rPr lang="en-US" sz="2800" dirty="0" smtClean="0">
                <a:cs typeface="Arial" panose="020B0604020202020204" pitchFamily="34" charset="0"/>
              </a:rPr>
              <a:t>effective </a:t>
            </a:r>
            <a:r>
              <a:rPr lang="en-US" sz="2800" dirty="0">
                <a:cs typeface="Arial" panose="020B0604020202020204" pitchFamily="34" charset="0"/>
              </a:rPr>
              <a:t>selection interviews</a:t>
            </a:r>
            <a:r>
              <a:rPr lang="en-US" sz="2800" dirty="0" smtClean="0">
                <a:cs typeface="Arial" panose="020B0604020202020204" pitchFamily="34" charset="0"/>
              </a:rPr>
              <a:t>.</a:t>
            </a:r>
            <a:endParaRPr lang="en-US" sz="2800" dirty="0">
              <a:cs typeface="Arial" panose="020B0604020202020204" pitchFamily="34" charset="0"/>
            </a:endParaRPr>
          </a:p>
          <a:p>
            <a:pPr marL="720000" indent="-720000">
              <a:buNone/>
              <a:tabLst>
                <a:tab pos="801688" algn="l"/>
              </a:tabLst>
            </a:pPr>
            <a:r>
              <a:rPr lang="en-US" sz="2800" dirty="0" smtClean="0">
                <a:solidFill>
                  <a:srgbClr val="007FA3"/>
                </a:solidFill>
                <a:cs typeface="Arial" panose="020B0604020202020204" pitchFamily="34" charset="0"/>
              </a:rPr>
              <a:t>7-4. </a:t>
            </a:r>
            <a:r>
              <a:rPr lang="en-US" sz="2800" dirty="0" smtClean="0">
                <a:cs typeface="Arial" panose="020B0604020202020204" pitchFamily="34" charset="0"/>
              </a:rPr>
              <a:t>Discuss </a:t>
            </a:r>
            <a:r>
              <a:rPr lang="en-US" sz="2800" dirty="0">
                <a:cs typeface="Arial" panose="020B0604020202020204" pitchFamily="34" charset="0"/>
              </a:rPr>
              <a:t>how to use employee selection </a:t>
            </a:r>
            <a:r>
              <a:rPr lang="en-US" sz="2800" dirty="0" smtClean="0">
                <a:cs typeface="Arial" panose="020B0604020202020204" pitchFamily="34" charset="0"/>
              </a:rPr>
              <a:t>methods </a:t>
            </a:r>
            <a:r>
              <a:rPr lang="en-US" sz="2800" dirty="0">
                <a:cs typeface="Arial" panose="020B0604020202020204" pitchFamily="34" charset="0"/>
              </a:rPr>
              <a:t>to improve employee </a:t>
            </a:r>
            <a:r>
              <a:rPr lang="en-US" sz="2800" dirty="0" smtClean="0">
                <a:cs typeface="Arial" panose="020B0604020202020204" pitchFamily="34" charset="0"/>
              </a:rPr>
              <a:t>engagement.</a:t>
            </a:r>
            <a:endParaRPr lang="en-US" sz="2800" dirty="0">
              <a:cs typeface="Arial" panose="020B0604020202020204" pitchFamily="34" charset="0"/>
            </a:endParaRPr>
          </a:p>
          <a:p>
            <a:pPr marL="720000" indent="-720000">
              <a:buNone/>
            </a:pPr>
            <a:r>
              <a:rPr lang="en-US" sz="2800" dirty="0" smtClean="0">
                <a:solidFill>
                  <a:srgbClr val="007FA3"/>
                </a:solidFill>
                <a:cs typeface="Arial" panose="020B0604020202020204" pitchFamily="34" charset="0"/>
              </a:rPr>
              <a:t>7-5. </a:t>
            </a:r>
            <a:r>
              <a:rPr lang="en-US" sz="2800" dirty="0" smtClean="0">
                <a:cs typeface="Arial" panose="020B0604020202020204" pitchFamily="34" charset="0"/>
              </a:rPr>
              <a:t>List </a:t>
            </a:r>
            <a:r>
              <a:rPr lang="en-US" sz="2800" dirty="0">
                <a:cs typeface="Arial" panose="020B0604020202020204" pitchFamily="34" charset="0"/>
              </a:rPr>
              <a:t>the main points to know </a:t>
            </a:r>
            <a:r>
              <a:rPr lang="en-US" sz="2800" dirty="0" smtClean="0">
                <a:cs typeface="Arial" panose="020B0604020202020204" pitchFamily="34" charset="0"/>
              </a:rPr>
              <a:t>about developing </a:t>
            </a:r>
            <a:r>
              <a:rPr lang="en-US" sz="2800" dirty="0">
                <a:cs typeface="Arial" panose="020B0604020202020204" pitchFamily="34" charset="0"/>
              </a:rPr>
              <a:t>and extending the actual </a:t>
            </a:r>
            <a:r>
              <a:rPr lang="en-US" sz="2800" dirty="0" smtClean="0">
                <a:cs typeface="Arial" panose="020B0604020202020204" pitchFamily="34" charset="0"/>
              </a:rPr>
              <a:t>job offer</a:t>
            </a:r>
            <a:r>
              <a:rPr lang="en-US" sz="2800" dirty="0">
                <a:cs typeface="Arial" panose="020B0604020202020204" pitchFamily="34" charset="0"/>
              </a:rPr>
              <a:t>.</a:t>
            </a:r>
          </a:p>
        </p:txBody>
      </p:sp>
    </p:spTree>
    <p:extLst>
      <p:ext uri="{BB962C8B-B14F-4D97-AF65-F5344CB8AC3E}">
        <p14:creationId xmlns:p14="http://schemas.microsoft.com/office/powerpoint/2010/main" val="290314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Employee Engagement Guide for Managers</a:t>
            </a:r>
            <a:endParaRPr lang="en-US" dirty="0">
              <a:latin typeface="+mj-lt"/>
            </a:endParaRPr>
          </a:p>
        </p:txBody>
      </p:sp>
      <p:pic>
        <p:nvPicPr>
          <p:cNvPr id="4" name="Picture 2" descr="A graphic of curved colored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165628"/>
            <a:ext cx="3927894" cy="30921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3559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Building </a:t>
            </a:r>
            <a:r>
              <a:rPr lang="en-US" sz="3600" dirty="0" smtClean="0">
                <a:latin typeface="+mj-lt"/>
                <a:cs typeface="Arial" panose="020B0604020202020204" pitchFamily="34" charset="0"/>
              </a:rPr>
              <a:t>Engagement: A </a:t>
            </a:r>
            <a:r>
              <a:rPr lang="en-US" sz="3600" dirty="0">
                <a:latin typeface="+mj-lt"/>
                <a:cs typeface="Arial" panose="020B0604020202020204" pitchFamily="34" charset="0"/>
              </a:rPr>
              <a:t>Total Selection Program</a:t>
            </a:r>
            <a:endParaRPr lang="en-US" dirty="0">
              <a:latin typeface="+mj-lt"/>
            </a:endParaRPr>
          </a:p>
        </p:txBody>
      </p:sp>
      <p:pic>
        <p:nvPicPr>
          <p:cNvPr id="4" name="Picture 2" descr="Nine people raise a fist in the air while holding a large banner that reads, employee eng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42400"/>
            <a:ext cx="4800599" cy="28289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2777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The Toyota Way</a:t>
            </a:r>
            <a:endParaRPr lang="en-US" dirty="0">
              <a:latin typeface="+mj-lt"/>
            </a:endParaRPr>
          </a:p>
        </p:txBody>
      </p:sp>
      <p:sp>
        <p:nvSpPr>
          <p:cNvPr id="3" name="Content Placeholder 2"/>
          <p:cNvSpPr>
            <a:spLocks noGrp="1"/>
          </p:cNvSpPr>
          <p:nvPr>
            <p:ph idx="1"/>
          </p:nvPr>
        </p:nvSpPr>
        <p:spPr>
          <a:xfrm>
            <a:off x="457200" y="1600200"/>
            <a:ext cx="5715000" cy="4648200"/>
          </a:xfrm>
        </p:spPr>
        <p:txBody>
          <a:bodyPr/>
          <a:lstStyle/>
          <a:p>
            <a:pPr marL="1077913" indent="-1077913">
              <a:buNone/>
            </a:pPr>
            <a:r>
              <a:rPr lang="en-US" sz="2400" dirty="0">
                <a:cs typeface="Arial" panose="020B0604020202020204" pitchFamily="34" charset="0"/>
              </a:rPr>
              <a:t>Step </a:t>
            </a:r>
            <a:r>
              <a:rPr lang="en-US" sz="2400" dirty="0" smtClean="0">
                <a:cs typeface="Arial" panose="020B0604020202020204" pitchFamily="34" charset="0"/>
              </a:rPr>
              <a:t>1: an </a:t>
            </a:r>
            <a:r>
              <a:rPr lang="en-US" sz="2400" dirty="0">
                <a:cs typeface="Arial" panose="020B0604020202020204" pitchFamily="34" charset="0"/>
              </a:rPr>
              <a:t>in-depth online </a:t>
            </a:r>
            <a:r>
              <a:rPr lang="en-US" sz="2400" dirty="0" smtClean="0">
                <a:cs typeface="Arial" panose="020B0604020202020204" pitchFamily="34" charset="0"/>
              </a:rPr>
              <a:t>application (20–30 </a:t>
            </a:r>
            <a:r>
              <a:rPr lang="en-US" sz="2400" dirty="0">
                <a:cs typeface="Arial" panose="020B0604020202020204" pitchFamily="34" charset="0"/>
              </a:rPr>
              <a:t>minutes</a:t>
            </a:r>
            <a:r>
              <a:rPr lang="en-US" sz="2400" dirty="0" smtClean="0">
                <a:cs typeface="Arial" panose="020B0604020202020204" pitchFamily="34" charset="0"/>
              </a:rPr>
              <a:t>)</a:t>
            </a:r>
            <a:endParaRPr lang="en-US" sz="2400" dirty="0">
              <a:cs typeface="Arial" panose="020B0604020202020204" pitchFamily="34" charset="0"/>
            </a:endParaRPr>
          </a:p>
          <a:p>
            <a:pPr marL="1031875" indent="-1031875">
              <a:buNone/>
            </a:pPr>
            <a:r>
              <a:rPr lang="en-US" sz="2400" dirty="0">
                <a:cs typeface="Arial" panose="020B0604020202020204" pitchFamily="34" charset="0"/>
              </a:rPr>
              <a:t>Step </a:t>
            </a:r>
            <a:r>
              <a:rPr lang="en-US" sz="2400" dirty="0" smtClean="0">
                <a:cs typeface="Arial" panose="020B0604020202020204" pitchFamily="34" charset="0"/>
              </a:rPr>
              <a:t>2: a </a:t>
            </a:r>
            <a:r>
              <a:rPr lang="en-US" sz="2400" dirty="0">
                <a:cs typeface="Arial" panose="020B0604020202020204" pitchFamily="34" charset="0"/>
              </a:rPr>
              <a:t>2–5-hour </a:t>
            </a:r>
            <a:r>
              <a:rPr lang="en-US" sz="2400" dirty="0" smtClean="0">
                <a:cs typeface="Arial" panose="020B0604020202020204" pitchFamily="34" charset="0"/>
              </a:rPr>
              <a:t>computer-based assessment</a:t>
            </a:r>
            <a:endParaRPr lang="en-US" sz="2400" dirty="0">
              <a:cs typeface="Arial" panose="020B0604020202020204" pitchFamily="34" charset="0"/>
            </a:endParaRPr>
          </a:p>
          <a:p>
            <a:pPr marL="1031875" indent="-1031875">
              <a:buNone/>
            </a:pPr>
            <a:r>
              <a:rPr lang="en-US" sz="2400" dirty="0">
                <a:cs typeface="Arial" panose="020B0604020202020204" pitchFamily="34" charset="0"/>
              </a:rPr>
              <a:t>Step </a:t>
            </a:r>
            <a:r>
              <a:rPr lang="en-US" sz="2400" dirty="0" smtClean="0">
                <a:cs typeface="Arial" panose="020B0604020202020204" pitchFamily="34" charset="0"/>
              </a:rPr>
              <a:t>3: a </a:t>
            </a:r>
            <a:r>
              <a:rPr lang="en-US" sz="2400" dirty="0">
                <a:cs typeface="Arial" panose="020B0604020202020204" pitchFamily="34" charset="0"/>
              </a:rPr>
              <a:t>6–8-hour work </a:t>
            </a:r>
            <a:r>
              <a:rPr lang="en-US" sz="2400" dirty="0" smtClean="0">
                <a:cs typeface="Arial" panose="020B0604020202020204" pitchFamily="34" charset="0"/>
              </a:rPr>
              <a:t>simulation assessment</a:t>
            </a:r>
            <a:endParaRPr lang="en-US" sz="2400" dirty="0">
              <a:cs typeface="Arial" panose="020B0604020202020204" pitchFamily="34" charset="0"/>
            </a:endParaRPr>
          </a:p>
          <a:p>
            <a:pPr marL="0" indent="0">
              <a:buNone/>
            </a:pPr>
            <a:r>
              <a:rPr lang="en-US" sz="2400" dirty="0">
                <a:cs typeface="Arial" panose="020B0604020202020204" pitchFamily="34" charset="0"/>
              </a:rPr>
              <a:t>Step </a:t>
            </a:r>
            <a:r>
              <a:rPr lang="en-US" sz="2400" dirty="0" smtClean="0">
                <a:cs typeface="Arial" panose="020B0604020202020204" pitchFamily="34" charset="0"/>
              </a:rPr>
              <a:t>4: a </a:t>
            </a:r>
            <a:r>
              <a:rPr lang="en-US" sz="2400" dirty="0">
                <a:cs typeface="Arial" panose="020B0604020202020204" pitchFamily="34" charset="0"/>
              </a:rPr>
              <a:t>face-to-face </a:t>
            </a:r>
            <a:r>
              <a:rPr lang="en-US" sz="2400" dirty="0" smtClean="0">
                <a:cs typeface="Arial" panose="020B0604020202020204" pitchFamily="34" charset="0"/>
              </a:rPr>
              <a:t>interview</a:t>
            </a:r>
            <a:endParaRPr lang="en-US" sz="2400" dirty="0">
              <a:cs typeface="Arial" panose="020B0604020202020204" pitchFamily="34" charset="0"/>
            </a:endParaRPr>
          </a:p>
          <a:p>
            <a:pPr marL="1031875" indent="-1031875">
              <a:buNone/>
            </a:pPr>
            <a:r>
              <a:rPr lang="en-US" sz="2400" dirty="0">
                <a:cs typeface="Arial" panose="020B0604020202020204" pitchFamily="34" charset="0"/>
              </a:rPr>
              <a:t>Step </a:t>
            </a:r>
            <a:r>
              <a:rPr lang="en-US" sz="2400" dirty="0" smtClean="0">
                <a:cs typeface="Arial" panose="020B0604020202020204" pitchFamily="34" charset="0"/>
              </a:rPr>
              <a:t>5: a </a:t>
            </a:r>
            <a:r>
              <a:rPr lang="en-US" sz="2400" dirty="0">
                <a:cs typeface="Arial" panose="020B0604020202020204" pitchFamily="34" charset="0"/>
              </a:rPr>
              <a:t>background check, drug </a:t>
            </a:r>
            <a:r>
              <a:rPr lang="en-US" sz="2400" dirty="0" smtClean="0">
                <a:cs typeface="Arial" panose="020B0604020202020204" pitchFamily="34" charset="0"/>
              </a:rPr>
              <a:t>screen, and </a:t>
            </a:r>
            <a:r>
              <a:rPr lang="en-US" sz="2400" dirty="0">
                <a:cs typeface="Arial" panose="020B0604020202020204" pitchFamily="34" charset="0"/>
              </a:rPr>
              <a:t>medical </a:t>
            </a:r>
            <a:r>
              <a:rPr lang="en-US" sz="2400" dirty="0" smtClean="0">
                <a:cs typeface="Arial" panose="020B0604020202020204" pitchFamily="34" charset="0"/>
              </a:rPr>
              <a:t>check</a:t>
            </a:r>
            <a:endParaRPr lang="en-US" sz="2400" dirty="0">
              <a:cs typeface="Arial" panose="020B0604020202020204" pitchFamily="34" charset="0"/>
            </a:endParaRPr>
          </a:p>
          <a:p>
            <a:pPr marL="1254125" indent="-1254125">
              <a:buNone/>
            </a:pPr>
            <a:r>
              <a:rPr lang="en-US" sz="2400" dirty="0">
                <a:cs typeface="Arial" panose="020B0604020202020204" pitchFamily="34" charset="0"/>
              </a:rPr>
              <a:t>Step </a:t>
            </a:r>
            <a:r>
              <a:rPr lang="en-US" sz="2400" dirty="0" smtClean="0">
                <a:cs typeface="Arial" panose="020B0604020202020204" pitchFamily="34" charset="0"/>
              </a:rPr>
              <a:t>6: job </a:t>
            </a:r>
            <a:r>
              <a:rPr lang="en-US" sz="2400" dirty="0">
                <a:cs typeface="Arial" panose="020B0604020202020204" pitchFamily="34" charset="0"/>
              </a:rPr>
              <a:t>offer</a:t>
            </a:r>
            <a:endParaRPr lang="en-US" sz="2400" dirty="0"/>
          </a:p>
        </p:txBody>
      </p:sp>
      <p:pic>
        <p:nvPicPr>
          <p:cNvPr id="4" name="Picture 2" descr="A graphic of the Toyot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434" y="2819401"/>
            <a:ext cx="2556588" cy="20878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3228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Trends Shaping </a:t>
            </a:r>
            <a:r>
              <a:rPr lang="en-US" sz="3600" dirty="0" smtClean="0">
                <a:latin typeface="+mj-lt"/>
                <a:cs typeface="Arial" panose="020B0604020202020204" pitchFamily="34" charset="0"/>
              </a:rPr>
              <a:t>HR: Science </a:t>
            </a:r>
            <a:r>
              <a:rPr lang="en-US" sz="3600" dirty="0">
                <a:latin typeface="+mj-lt"/>
                <a:cs typeface="Arial" panose="020B0604020202020204" pitchFamily="34" charset="0"/>
              </a:rPr>
              <a:t>in Talent Management</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sz="2800" b="1" dirty="0" smtClean="0">
              <a:cs typeface="Arial" panose="020B0604020202020204" pitchFamily="34" charset="0"/>
            </a:endParaRPr>
          </a:p>
          <a:p>
            <a:pPr marL="0" indent="0" algn="ctr">
              <a:buNone/>
            </a:pPr>
            <a:r>
              <a:rPr lang="en-US" sz="2800" b="1" dirty="0" smtClean="0">
                <a:cs typeface="Arial" panose="020B0604020202020204" pitchFamily="34" charset="0"/>
              </a:rPr>
              <a:t>Google’s </a:t>
            </a:r>
            <a:r>
              <a:rPr lang="en-US" sz="2800" b="1" dirty="0">
                <a:cs typeface="Arial" panose="020B0604020202020204" pitchFamily="34" charset="0"/>
              </a:rPr>
              <a:t>Evidence-based Approach to Selection </a:t>
            </a:r>
          </a:p>
          <a:p>
            <a:pPr marL="0" indent="0" algn="ctr">
              <a:buNone/>
            </a:pPr>
            <a:endParaRPr lang="en-US" sz="2800" dirty="0">
              <a:cs typeface="Arial" panose="020B0604020202020204" pitchFamily="34" charset="0"/>
            </a:endParaRPr>
          </a:p>
          <a:p>
            <a:pPr marL="0" indent="0" algn="ctr">
              <a:buNone/>
            </a:pPr>
            <a:r>
              <a:rPr lang="en-US" sz="2800" dirty="0">
                <a:cs typeface="Arial" panose="020B0604020202020204" pitchFamily="34" charset="0"/>
              </a:rPr>
              <a:t>Let’s take a look…</a:t>
            </a:r>
            <a:endParaRPr lang="en-US" sz="2800" dirty="0"/>
          </a:p>
        </p:txBody>
      </p:sp>
    </p:spTree>
    <p:extLst>
      <p:ext uri="{BB962C8B-B14F-4D97-AF65-F5344CB8AC3E}">
        <p14:creationId xmlns:p14="http://schemas.microsoft.com/office/powerpoint/2010/main" val="146366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cs typeface="Arial" panose="020B0604020202020204" pitchFamily="34" charset="0"/>
              </a:rPr>
              <a:t>V.</a:t>
            </a:r>
            <a:br>
              <a:rPr lang="en-US" sz="4000" dirty="0">
                <a:latin typeface="+mj-lt"/>
                <a:cs typeface="Arial" panose="020B0604020202020204" pitchFamily="34" charset="0"/>
              </a:rPr>
            </a:br>
            <a:r>
              <a:rPr lang="en-US" sz="4000" dirty="0">
                <a:latin typeface="+mj-lt"/>
                <a:cs typeface="Arial" panose="020B0604020202020204" pitchFamily="34" charset="0"/>
              </a:rPr>
              <a:t>What are the main points to know about developing and extending the actual job offer?</a:t>
            </a:r>
            <a:endParaRPr lang="en-US" sz="4000" dirty="0">
              <a:latin typeface="+mj-lt"/>
            </a:endParaRPr>
          </a:p>
        </p:txBody>
      </p:sp>
    </p:spTree>
    <p:extLst>
      <p:ext uri="{BB962C8B-B14F-4D97-AF65-F5344CB8AC3E}">
        <p14:creationId xmlns:p14="http://schemas.microsoft.com/office/powerpoint/2010/main" val="171385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Developing and Extending the Job Offer</a:t>
            </a:r>
            <a:endParaRPr lang="en-US" dirty="0">
              <a:latin typeface="+mj-lt"/>
            </a:endParaRPr>
          </a:p>
        </p:txBody>
      </p:sp>
      <p:sp>
        <p:nvSpPr>
          <p:cNvPr id="3" name="Content Placeholder 2"/>
          <p:cNvSpPr>
            <a:spLocks noGrp="1"/>
          </p:cNvSpPr>
          <p:nvPr>
            <p:ph idx="1"/>
          </p:nvPr>
        </p:nvSpPr>
        <p:spPr>
          <a:xfrm>
            <a:off x="457200" y="1600201"/>
            <a:ext cx="4114800" cy="1676400"/>
          </a:xfrm>
        </p:spPr>
        <p:txBody>
          <a:bodyPr/>
          <a:lstStyle/>
          <a:p>
            <a:pPr marL="255600" indent="-255600"/>
            <a:r>
              <a:rPr lang="en-US" sz="2800" dirty="0">
                <a:latin typeface="+mj-lt"/>
                <a:cs typeface="Arial" panose="020B0604020202020204" pitchFamily="34" charset="0"/>
              </a:rPr>
              <a:t>Judgmental approach</a:t>
            </a:r>
          </a:p>
          <a:p>
            <a:pPr marL="255600" indent="-255600"/>
            <a:r>
              <a:rPr lang="en-US" sz="2800" dirty="0">
                <a:latin typeface="+mj-lt"/>
                <a:cs typeface="Arial" panose="020B0604020202020204" pitchFamily="34" charset="0"/>
              </a:rPr>
              <a:t>Statistical approach</a:t>
            </a:r>
          </a:p>
          <a:p>
            <a:pPr marL="255600" indent="-255600"/>
            <a:r>
              <a:rPr lang="en-US" sz="2800" dirty="0">
                <a:latin typeface="+mj-lt"/>
                <a:cs typeface="Arial" panose="020B0604020202020204" pitchFamily="34" charset="0"/>
              </a:rPr>
              <a:t>Hybrid approach</a:t>
            </a:r>
            <a:endParaRPr lang="en-US" sz="2800" dirty="0">
              <a:latin typeface="+mj-lt"/>
            </a:endParaRPr>
          </a:p>
        </p:txBody>
      </p:sp>
      <p:pic>
        <p:nvPicPr>
          <p:cNvPr id="4" name="Picture 6" descr="Two people shake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41" y="2398161"/>
            <a:ext cx="3038474" cy="281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739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The Job offer Main Parameters</a:t>
            </a:r>
            <a:endParaRPr lang="en-US" dirty="0">
              <a:latin typeface="+mj-lt"/>
            </a:endParaRPr>
          </a:p>
        </p:txBody>
      </p:sp>
      <p:sp>
        <p:nvSpPr>
          <p:cNvPr id="3" name="Content Placeholder 2"/>
          <p:cNvSpPr>
            <a:spLocks noGrp="1"/>
          </p:cNvSpPr>
          <p:nvPr>
            <p:ph idx="1"/>
          </p:nvPr>
        </p:nvSpPr>
        <p:spPr>
          <a:xfrm>
            <a:off x="457200" y="1600200"/>
            <a:ext cx="5344731" cy="4525963"/>
          </a:xfrm>
        </p:spPr>
        <p:txBody>
          <a:bodyPr/>
          <a:lstStyle/>
          <a:p>
            <a:pPr marL="255600" indent="-255600"/>
            <a:r>
              <a:rPr lang="en-US" sz="2800" dirty="0">
                <a:cs typeface="Arial" panose="020B0604020202020204" pitchFamily="34" charset="0"/>
              </a:rPr>
              <a:t>The job offer will include: </a:t>
            </a:r>
            <a:endParaRPr lang="en-US" sz="2800" dirty="0" smtClean="0">
              <a:cs typeface="Arial" panose="020B0604020202020204" pitchFamily="34" charset="0"/>
            </a:endParaRPr>
          </a:p>
          <a:p>
            <a:pPr marL="741600" lvl="1" indent="-284400"/>
            <a:r>
              <a:rPr lang="en-US" sz="2600" dirty="0">
                <a:cs typeface="Arial" panose="020B0604020202020204" pitchFamily="34" charset="0"/>
              </a:rPr>
              <a:t>Pay rates</a:t>
            </a:r>
          </a:p>
          <a:p>
            <a:pPr marL="741600" lvl="1" indent="-284400"/>
            <a:r>
              <a:rPr lang="en-US" sz="2600" dirty="0">
                <a:cs typeface="Arial" panose="020B0604020202020204" pitchFamily="34" charset="0"/>
              </a:rPr>
              <a:t>Benefits</a:t>
            </a:r>
          </a:p>
          <a:p>
            <a:pPr marL="741600" lvl="1" indent="-284400"/>
            <a:r>
              <a:rPr lang="en-US" sz="2600" dirty="0">
                <a:cs typeface="Arial" panose="020B0604020202020204" pitchFamily="34" charset="0"/>
              </a:rPr>
              <a:t>Actual job duties </a:t>
            </a:r>
          </a:p>
          <a:p>
            <a:pPr marL="255600" indent="-255600"/>
            <a:r>
              <a:rPr lang="en-US" sz="2800" dirty="0" smtClean="0">
                <a:cs typeface="Arial" panose="020B0604020202020204" pitchFamily="34" charset="0"/>
              </a:rPr>
              <a:t>There </a:t>
            </a:r>
            <a:r>
              <a:rPr lang="en-US" sz="2800" dirty="0">
                <a:cs typeface="Arial" panose="020B0604020202020204" pitchFamily="34" charset="0"/>
              </a:rPr>
              <a:t>may be some negotiations</a:t>
            </a:r>
          </a:p>
          <a:p>
            <a:pPr marL="255600" indent="-255600"/>
            <a:r>
              <a:rPr lang="en-US" sz="2800" dirty="0">
                <a:cs typeface="Arial" panose="020B0604020202020204" pitchFamily="34" charset="0"/>
              </a:rPr>
              <a:t>When agreement is reached, the employer will extend a written job offer to the candidate</a:t>
            </a:r>
            <a:endParaRPr lang="en-US" dirty="0"/>
          </a:p>
        </p:txBody>
      </p:sp>
      <p:pic>
        <p:nvPicPr>
          <p:cNvPr id="4" name="Picture 2" descr="A notepad and 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34870"/>
            <a:ext cx="1836050" cy="21513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4712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Issues to Consider with the Written Offer</a:t>
            </a:r>
            <a:endParaRPr lang="en-US" dirty="0">
              <a:latin typeface="+mj-lt"/>
            </a:endParaRPr>
          </a:p>
        </p:txBody>
      </p:sp>
      <p:sp>
        <p:nvSpPr>
          <p:cNvPr id="3" name="Content Placeholder 2"/>
          <p:cNvSpPr>
            <a:spLocks noGrp="1"/>
          </p:cNvSpPr>
          <p:nvPr>
            <p:ph idx="1"/>
          </p:nvPr>
        </p:nvSpPr>
        <p:spPr>
          <a:xfrm>
            <a:off x="457200" y="1600200"/>
            <a:ext cx="4267200" cy="4525963"/>
          </a:xfrm>
        </p:spPr>
        <p:txBody>
          <a:bodyPr/>
          <a:lstStyle/>
          <a:p>
            <a:pPr marL="255600" indent="-255600"/>
            <a:r>
              <a:rPr lang="en-US" sz="2800" dirty="0">
                <a:cs typeface="Arial" panose="020B0604020202020204" pitchFamily="34" charset="0"/>
              </a:rPr>
              <a:t>A job offer letter has the</a:t>
            </a:r>
            <a:r>
              <a:rPr lang="en-US" sz="2800" dirty="0" smtClean="0">
                <a:cs typeface="Arial" panose="020B0604020202020204" pitchFamily="34" charset="0"/>
              </a:rPr>
              <a:t>:</a:t>
            </a:r>
          </a:p>
          <a:p>
            <a:pPr marL="741600" lvl="1" indent="-284400"/>
            <a:r>
              <a:rPr lang="en-US" sz="2600" dirty="0">
                <a:cs typeface="Arial" panose="020B0604020202020204" pitchFamily="34" charset="0"/>
              </a:rPr>
              <a:t>Welcome </a:t>
            </a:r>
            <a:r>
              <a:rPr lang="en-US" sz="2600" dirty="0" smtClean="0">
                <a:cs typeface="Arial" panose="020B0604020202020204" pitchFamily="34" charset="0"/>
              </a:rPr>
              <a:t>sentence</a:t>
            </a:r>
          </a:p>
          <a:p>
            <a:pPr marL="741600" lvl="1" indent="-284400"/>
            <a:r>
              <a:rPr lang="en-US" sz="2600" dirty="0">
                <a:cs typeface="Arial" panose="020B0604020202020204" pitchFamily="34" charset="0"/>
              </a:rPr>
              <a:t>Pay </a:t>
            </a:r>
            <a:r>
              <a:rPr lang="en-US" sz="2600" dirty="0" smtClean="0">
                <a:cs typeface="Arial" panose="020B0604020202020204" pitchFamily="34" charset="0"/>
              </a:rPr>
              <a:t>information</a:t>
            </a:r>
          </a:p>
          <a:p>
            <a:pPr marL="741600" lvl="1" indent="-284400"/>
            <a:r>
              <a:rPr lang="en-US" sz="2600" dirty="0" smtClean="0">
                <a:cs typeface="Arial" panose="020B0604020202020204" pitchFamily="34" charset="0"/>
              </a:rPr>
              <a:t>Benefits information</a:t>
            </a:r>
          </a:p>
          <a:p>
            <a:pPr marL="741600" lvl="1" indent="-284400"/>
            <a:r>
              <a:rPr lang="en-US" sz="2600" dirty="0" smtClean="0">
                <a:cs typeface="Arial" panose="020B0604020202020204" pitchFamily="34" charset="0"/>
              </a:rPr>
              <a:t>Paid </a:t>
            </a:r>
            <a:r>
              <a:rPr lang="en-US" sz="2600" dirty="0">
                <a:cs typeface="Arial" panose="020B0604020202020204" pitchFamily="34" charset="0"/>
              </a:rPr>
              <a:t>leave </a:t>
            </a:r>
            <a:r>
              <a:rPr lang="en-US" sz="2600" dirty="0" smtClean="0">
                <a:cs typeface="Arial" panose="020B0604020202020204" pitchFamily="34" charset="0"/>
              </a:rPr>
              <a:t>information</a:t>
            </a:r>
          </a:p>
          <a:p>
            <a:pPr marL="741600" lvl="1" indent="-284400"/>
            <a:r>
              <a:rPr lang="en-US" sz="2600" dirty="0">
                <a:cs typeface="Arial" panose="020B0604020202020204" pitchFamily="34" charset="0"/>
              </a:rPr>
              <a:t>Terms of </a:t>
            </a:r>
            <a:r>
              <a:rPr lang="en-US" sz="2600" dirty="0" smtClean="0">
                <a:cs typeface="Arial" panose="020B0604020202020204" pitchFamily="34" charset="0"/>
              </a:rPr>
              <a:t>employment</a:t>
            </a:r>
            <a:endParaRPr lang="en-US" sz="2600" dirty="0"/>
          </a:p>
        </p:txBody>
      </p:sp>
      <p:pic>
        <p:nvPicPr>
          <p:cNvPr id="4" name="Picture 2" descr="A hand-written le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532" y="1901257"/>
            <a:ext cx="2682240" cy="3657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3372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The Employment Contract</a:t>
            </a:r>
            <a:endParaRPr lang="en-US" sz="3600" dirty="0">
              <a:latin typeface="+mj-lt"/>
            </a:endParaRPr>
          </a:p>
        </p:txBody>
      </p:sp>
      <p:sp>
        <p:nvSpPr>
          <p:cNvPr id="3" name="Content Placeholder 2"/>
          <p:cNvSpPr>
            <a:spLocks noGrp="1"/>
          </p:cNvSpPr>
          <p:nvPr>
            <p:ph idx="1"/>
          </p:nvPr>
        </p:nvSpPr>
        <p:spPr>
          <a:xfrm>
            <a:off x="457200" y="1600200"/>
            <a:ext cx="5639662" cy="4525963"/>
          </a:xfrm>
        </p:spPr>
        <p:txBody>
          <a:bodyPr/>
          <a:lstStyle/>
          <a:p>
            <a:pPr marL="255600" indent="-255600"/>
            <a:r>
              <a:rPr lang="en-US" sz="2800" dirty="0">
                <a:cs typeface="Arial" panose="020B0604020202020204" pitchFamily="34" charset="0"/>
              </a:rPr>
              <a:t>An employment contract includes</a:t>
            </a:r>
            <a:r>
              <a:rPr lang="en-US" sz="2800" dirty="0" smtClean="0">
                <a:cs typeface="Arial" panose="020B0604020202020204" pitchFamily="34" charset="0"/>
              </a:rPr>
              <a:t>:</a:t>
            </a:r>
            <a:endParaRPr lang="en-US" sz="2800" dirty="0">
              <a:cs typeface="Arial" panose="020B0604020202020204" pitchFamily="34" charset="0"/>
            </a:endParaRPr>
          </a:p>
          <a:p>
            <a:pPr marL="741600" lvl="2" indent="-284400">
              <a:buFont typeface="Arial" panose="020B0604020202020204" pitchFamily="34" charset="0"/>
              <a:buChar char="‒"/>
            </a:pPr>
            <a:r>
              <a:rPr lang="en-US" sz="2600" dirty="0">
                <a:cs typeface="Arial" panose="020B0604020202020204" pitchFamily="34" charset="0"/>
              </a:rPr>
              <a:t>Duration</a:t>
            </a:r>
          </a:p>
          <a:p>
            <a:pPr marL="741600" lvl="2" indent="-284400">
              <a:buFont typeface="Arial" panose="020B0604020202020204" pitchFamily="34" charset="0"/>
              <a:buChar char="‒"/>
            </a:pPr>
            <a:r>
              <a:rPr lang="en-US" sz="2600" dirty="0">
                <a:cs typeface="Arial" panose="020B0604020202020204" pitchFamily="34" charset="0"/>
              </a:rPr>
              <a:t>Severance provisions</a:t>
            </a:r>
          </a:p>
          <a:p>
            <a:pPr marL="741600" lvl="2" indent="-284400">
              <a:buFont typeface="Arial" panose="020B0604020202020204" pitchFamily="34" charset="0"/>
              <a:buChar char="‒"/>
            </a:pPr>
            <a:r>
              <a:rPr lang="en-US" sz="2600" dirty="0">
                <a:cs typeface="Arial" panose="020B0604020202020204" pitchFamily="34" charset="0"/>
              </a:rPr>
              <a:t>Nondisclosure requirements</a:t>
            </a:r>
          </a:p>
          <a:p>
            <a:pPr marL="741600" lvl="2" indent="-284400">
              <a:buFont typeface="Arial" panose="020B0604020202020204" pitchFamily="34" charset="0"/>
              <a:buChar char="‒"/>
            </a:pPr>
            <a:r>
              <a:rPr lang="en-US" sz="2600" dirty="0">
                <a:cs typeface="Arial" panose="020B0604020202020204" pitchFamily="34" charset="0"/>
              </a:rPr>
              <a:t>Covenants not to compete </a:t>
            </a:r>
          </a:p>
          <a:p>
            <a:pPr marL="741600" lvl="2" indent="-284400">
              <a:buFont typeface="Arial" panose="020B0604020202020204" pitchFamily="34" charset="0"/>
              <a:buChar char="‒"/>
            </a:pPr>
            <a:r>
              <a:rPr lang="en-US" sz="2600" dirty="0">
                <a:cs typeface="Arial" panose="020B0604020202020204" pitchFamily="34" charset="0"/>
              </a:rPr>
              <a:t>Relocation provision</a:t>
            </a:r>
            <a:endParaRPr lang="en-US" sz="2600" dirty="0"/>
          </a:p>
        </p:txBody>
      </p:sp>
      <p:pic>
        <p:nvPicPr>
          <p:cNvPr id="4" name="Picture 2" descr="A piece of paper and 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81200"/>
            <a:ext cx="1828800" cy="167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88401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Chapter 7 Review</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sz="2800" dirty="0"/>
          </a:p>
          <a:p>
            <a:pPr marL="0" indent="0" algn="ctr">
              <a:buNone/>
            </a:pPr>
            <a:r>
              <a:rPr lang="en-US" sz="2800" b="1" dirty="0" smtClean="0"/>
              <a:t>What </a:t>
            </a:r>
            <a:r>
              <a:rPr lang="en-US" sz="2800" b="1" dirty="0"/>
              <a:t>you should now know</a:t>
            </a:r>
            <a:r>
              <a:rPr lang="en-US" sz="2800" b="1" dirty="0" smtClean="0"/>
              <a:t>….</a:t>
            </a:r>
            <a:endParaRPr lang="en-US" sz="2800" b="1" dirty="0"/>
          </a:p>
        </p:txBody>
      </p:sp>
    </p:spTree>
    <p:extLst>
      <p:ext uri="{BB962C8B-B14F-4D97-AF65-F5344CB8AC3E}">
        <p14:creationId xmlns:p14="http://schemas.microsoft.com/office/powerpoint/2010/main" val="55473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cs typeface="Arial" panose="020B0604020202020204" pitchFamily="34" charset="0"/>
              </a:rPr>
              <a:t>I.</a:t>
            </a:r>
            <a:br>
              <a:rPr lang="en-US" sz="4000" dirty="0">
                <a:latin typeface="+mj-lt"/>
                <a:cs typeface="Arial" panose="020B0604020202020204" pitchFamily="34" charset="0"/>
              </a:rPr>
            </a:br>
            <a:r>
              <a:rPr lang="en-US" sz="4000" dirty="0">
                <a:latin typeface="+mj-lt"/>
                <a:cs typeface="Arial" panose="020B0604020202020204" pitchFamily="34" charset="0"/>
              </a:rPr>
              <a:t>List and give examples of the main types of selection </a:t>
            </a:r>
            <a:r>
              <a:rPr lang="en-US" sz="4000" dirty="0" smtClean="0">
                <a:latin typeface="+mj-lt"/>
                <a:cs typeface="Arial" panose="020B0604020202020204" pitchFamily="34" charset="0"/>
              </a:rPr>
              <a:t>interviews</a:t>
            </a:r>
            <a:r>
              <a:rPr lang="en-US" sz="4000" dirty="0">
                <a:latin typeface="+mj-lt"/>
                <a:cs typeface="Arial" panose="020B0604020202020204" pitchFamily="34" charset="0"/>
              </a:rPr>
              <a:t>.</a:t>
            </a:r>
            <a:endParaRPr lang="en-US" sz="4000" dirty="0">
              <a:latin typeface="+mj-lt"/>
            </a:endParaRPr>
          </a:p>
        </p:txBody>
      </p:sp>
    </p:spTree>
    <p:extLst>
      <p:ext uri="{BB962C8B-B14F-4D97-AF65-F5344CB8AC3E}">
        <p14:creationId xmlns:p14="http://schemas.microsoft.com/office/powerpoint/2010/main" val="67776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latin typeface="+mj-lt"/>
              </a:rPr>
              <a:t>Copyright </a:t>
            </a:r>
            <a:endParaRPr lang="en-IN" sz="3600" dirty="0">
              <a:latin typeface="+mj-lt"/>
            </a:endParaRPr>
          </a:p>
        </p:txBody>
      </p:sp>
      <p:pic>
        <p:nvPicPr>
          <p:cNvPr id="3" name="Picture 2" descr="The notice reads as follows: 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p:nvPr/>
        </p:nvPicPr>
        <p:blipFill>
          <a:blip r:embed="rId3">
            <a:extLst>
              <a:ext uri="{28A0092B-C50C-407E-A947-70E740481C1C}">
                <a14:useLocalDpi xmlns:a14="http://schemas.microsoft.com/office/drawing/2010/main" val="0"/>
              </a:ext>
            </a:extLst>
          </a:blip>
          <a:srcRect/>
          <a:stretch>
            <a:fillRect/>
          </a:stretch>
        </p:blipFill>
        <p:spPr bwMode="auto">
          <a:xfrm>
            <a:off x="470400" y="1899600"/>
            <a:ext cx="8064000" cy="2520000"/>
          </a:xfrm>
          <a:prstGeom prst="rect">
            <a:avLst/>
          </a:prstGeom>
          <a:noFill/>
          <a:ln>
            <a:noFill/>
          </a:ln>
        </p:spPr>
      </p:pic>
    </p:spTree>
    <p:extLst>
      <p:ext uri="{BB962C8B-B14F-4D97-AF65-F5344CB8AC3E}">
        <p14:creationId xmlns:p14="http://schemas.microsoft.com/office/powerpoint/2010/main" val="171023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Basic Types of </a:t>
            </a:r>
            <a:r>
              <a:rPr lang="en-US" sz="3600" dirty="0" smtClean="0">
                <a:latin typeface="+mj-lt"/>
                <a:cs typeface="Arial" panose="020B0604020202020204" pitchFamily="34" charset="0"/>
              </a:rPr>
              <a:t>Interviews </a:t>
            </a:r>
            <a:r>
              <a:rPr lang="en-US" sz="2000" b="0" dirty="0" smtClean="0">
                <a:latin typeface="+mj-lt"/>
                <a:cs typeface="Arial" panose="020B0604020202020204" pitchFamily="34" charset="0"/>
              </a:rPr>
              <a:t>(1 of 3)</a:t>
            </a:r>
            <a:endParaRPr lang="en-US" sz="2000" b="0" dirty="0">
              <a:latin typeface="+mj-lt"/>
            </a:endParaRPr>
          </a:p>
        </p:txBody>
      </p:sp>
      <p:sp>
        <p:nvSpPr>
          <p:cNvPr id="3" name="Content Placeholder 2"/>
          <p:cNvSpPr>
            <a:spLocks noGrp="1"/>
          </p:cNvSpPr>
          <p:nvPr>
            <p:ph idx="1"/>
          </p:nvPr>
        </p:nvSpPr>
        <p:spPr>
          <a:xfrm>
            <a:off x="457200" y="1600200"/>
            <a:ext cx="3276600" cy="4525963"/>
          </a:xfrm>
        </p:spPr>
        <p:txBody>
          <a:bodyPr/>
          <a:lstStyle/>
          <a:p>
            <a:pPr marL="0" indent="0">
              <a:buNone/>
            </a:pPr>
            <a:r>
              <a:rPr lang="en-US" sz="2800" dirty="0">
                <a:cs typeface="Arial" panose="020B0604020202020204" pitchFamily="34" charset="0"/>
              </a:rPr>
              <a:t>Can be </a:t>
            </a:r>
            <a:r>
              <a:rPr lang="en-US" sz="2800" dirty="0" smtClean="0">
                <a:cs typeface="Arial" panose="020B0604020202020204" pitchFamily="34" charset="0"/>
              </a:rPr>
              <a:t>classified </a:t>
            </a:r>
            <a:r>
              <a:rPr lang="en-US" sz="2800" dirty="0">
                <a:cs typeface="Arial" panose="020B0604020202020204" pitchFamily="34" charset="0"/>
              </a:rPr>
              <a:t>according to</a:t>
            </a:r>
            <a:r>
              <a:rPr lang="en-US" sz="2800" dirty="0" smtClean="0">
                <a:cs typeface="Arial" panose="020B0604020202020204" pitchFamily="34" charset="0"/>
              </a:rPr>
              <a:t>:</a:t>
            </a:r>
          </a:p>
          <a:p>
            <a:pPr marL="432000" indent="-432000">
              <a:buFont typeface="+mj-lt"/>
              <a:buAutoNum type="arabicPeriod"/>
            </a:pPr>
            <a:r>
              <a:rPr lang="en-US" sz="2800" dirty="0">
                <a:latin typeface="Arial" panose="020B0604020202020204" pitchFamily="34" charset="0"/>
                <a:cs typeface="Arial" panose="020B0604020202020204" pitchFamily="34" charset="0"/>
              </a:rPr>
              <a:t>Structure</a:t>
            </a:r>
          </a:p>
          <a:p>
            <a:pPr marL="432000" indent="-432000">
              <a:buFont typeface="+mj-lt"/>
              <a:buAutoNum type="arabicPeriod"/>
            </a:pPr>
            <a:r>
              <a:rPr lang="en-US" sz="2800" dirty="0">
                <a:latin typeface="Arial" panose="020B0604020202020204" pitchFamily="34" charset="0"/>
                <a:cs typeface="Arial" panose="020B0604020202020204" pitchFamily="34" charset="0"/>
              </a:rPr>
              <a:t>Content</a:t>
            </a:r>
          </a:p>
          <a:p>
            <a:pPr marL="432000" indent="-432000">
              <a:buFont typeface="+mj-lt"/>
              <a:buAutoNum type="arabicPeriod"/>
            </a:pPr>
            <a:r>
              <a:rPr lang="en-US" sz="2800" dirty="0">
                <a:latin typeface="Arial" panose="020B0604020202020204" pitchFamily="34" charset="0"/>
                <a:cs typeface="Arial" panose="020B0604020202020204" pitchFamily="34" charset="0"/>
              </a:rPr>
              <a:t>Administration</a:t>
            </a:r>
          </a:p>
          <a:p>
            <a:pPr marL="432000" indent="-432000">
              <a:buFont typeface="+mj-lt"/>
              <a:buAutoNum type="arabicPeriod"/>
            </a:pPr>
            <a:r>
              <a:rPr lang="en-US" sz="2800" dirty="0">
                <a:latin typeface="Arial" panose="020B0604020202020204" pitchFamily="34" charset="0"/>
                <a:cs typeface="Arial" panose="020B0604020202020204" pitchFamily="34" charset="0"/>
              </a:rPr>
              <a:t>Pros &amp; Cons</a:t>
            </a:r>
            <a:endParaRPr lang="en-US" sz="2800" dirty="0"/>
          </a:p>
        </p:txBody>
      </p:sp>
      <p:pic>
        <p:nvPicPr>
          <p:cNvPr id="4" name="Picture 2" descr="A graphic of curved colored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267" y="2207289"/>
            <a:ext cx="3634946" cy="28615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7045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Basic Types of </a:t>
            </a:r>
            <a:r>
              <a:rPr lang="en-US" sz="3600" dirty="0" smtClean="0">
                <a:latin typeface="+mj-lt"/>
                <a:cs typeface="Arial" panose="020B0604020202020204" pitchFamily="34" charset="0"/>
              </a:rPr>
              <a:t>Interviews </a:t>
            </a:r>
            <a:r>
              <a:rPr lang="en-US" sz="2000" b="0" dirty="0" smtClean="0">
                <a:latin typeface="+mj-lt"/>
                <a:cs typeface="Arial" panose="020B0604020202020204" pitchFamily="34" charset="0"/>
              </a:rPr>
              <a:t>(2 </a:t>
            </a:r>
            <a:r>
              <a:rPr lang="en-US" sz="2000" b="0" dirty="0">
                <a:latin typeface="+mj-lt"/>
                <a:cs typeface="Arial" panose="020B0604020202020204" pitchFamily="34" charset="0"/>
              </a:rPr>
              <a:t>of 3)</a:t>
            </a:r>
            <a:endParaRPr lang="en-US" sz="2000" dirty="0">
              <a:latin typeface="+mj-lt"/>
            </a:endParaRPr>
          </a:p>
        </p:txBody>
      </p:sp>
      <p:sp>
        <p:nvSpPr>
          <p:cNvPr id="3" name="Content Placeholder 2"/>
          <p:cNvSpPr>
            <a:spLocks noGrp="1"/>
          </p:cNvSpPr>
          <p:nvPr>
            <p:ph idx="1"/>
          </p:nvPr>
        </p:nvSpPr>
        <p:spPr>
          <a:xfrm>
            <a:off x="457200" y="1600201"/>
            <a:ext cx="8229600" cy="533400"/>
          </a:xfrm>
        </p:spPr>
        <p:txBody>
          <a:bodyPr/>
          <a:lstStyle/>
          <a:p>
            <a:pPr marL="0" indent="0">
              <a:buNone/>
            </a:pPr>
            <a:r>
              <a:rPr lang="en-US" sz="2800" dirty="0">
                <a:cs typeface="Arial" panose="020B0604020202020204" pitchFamily="34" charset="0"/>
              </a:rPr>
              <a:t>Structured vs. Unstructured Interviews</a:t>
            </a:r>
            <a:endParaRPr lang="en-US" sz="2800" dirty="0"/>
          </a:p>
        </p:txBody>
      </p:sp>
      <p:pic>
        <p:nvPicPr>
          <p:cNvPr id="4" name="Picture 2" descr="A person with their hand on the side of their head is standing behind two buttons that read, strengths, and weakn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2286000"/>
            <a:ext cx="3581400" cy="34185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409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Basic Types of </a:t>
            </a:r>
            <a:r>
              <a:rPr lang="en-US" sz="3600" dirty="0" smtClean="0">
                <a:latin typeface="+mj-lt"/>
                <a:cs typeface="Arial" panose="020B0604020202020204" pitchFamily="34" charset="0"/>
              </a:rPr>
              <a:t>Interviews </a:t>
            </a:r>
            <a:r>
              <a:rPr lang="en-US" sz="2000" b="0" dirty="0" smtClean="0">
                <a:latin typeface="+mj-lt"/>
                <a:cs typeface="Arial" panose="020B0604020202020204" pitchFamily="34" charset="0"/>
              </a:rPr>
              <a:t>(3 </a:t>
            </a:r>
            <a:r>
              <a:rPr lang="en-US" sz="2000" b="0" dirty="0">
                <a:latin typeface="+mj-lt"/>
                <a:cs typeface="Arial" panose="020B0604020202020204" pitchFamily="34" charset="0"/>
              </a:rPr>
              <a:t>of 3)</a:t>
            </a:r>
            <a:endParaRPr lang="en-US" sz="2000" dirty="0">
              <a:latin typeface="+mj-lt"/>
            </a:endParaRPr>
          </a:p>
        </p:txBody>
      </p:sp>
      <p:sp>
        <p:nvSpPr>
          <p:cNvPr id="3" name="Content Placeholder 2"/>
          <p:cNvSpPr>
            <a:spLocks noGrp="1"/>
          </p:cNvSpPr>
          <p:nvPr>
            <p:ph idx="1"/>
          </p:nvPr>
        </p:nvSpPr>
        <p:spPr>
          <a:xfrm>
            <a:off x="457200" y="1600200"/>
            <a:ext cx="4343400" cy="4525963"/>
          </a:xfrm>
        </p:spPr>
        <p:txBody>
          <a:bodyPr/>
          <a:lstStyle/>
          <a:p>
            <a:pPr marL="255600" indent="-255600"/>
            <a:r>
              <a:rPr lang="en-US" sz="2800" dirty="0">
                <a:cs typeface="Arial" panose="020B0604020202020204" pitchFamily="34" charset="0"/>
              </a:rPr>
              <a:t>Structured vs. Unstructured Interviews</a:t>
            </a:r>
          </a:p>
          <a:p>
            <a:pPr marL="255600" indent="-255600"/>
            <a:r>
              <a:rPr lang="en-US" sz="2800" dirty="0">
                <a:cs typeface="Arial" panose="020B0604020202020204" pitchFamily="34" charset="0"/>
              </a:rPr>
              <a:t>Questions to </a:t>
            </a:r>
            <a:r>
              <a:rPr lang="en-US" sz="2800" dirty="0" smtClean="0">
                <a:cs typeface="Arial" panose="020B0604020202020204" pitchFamily="34" charset="0"/>
              </a:rPr>
              <a:t>ask</a:t>
            </a:r>
          </a:p>
          <a:p>
            <a:pPr marL="741600" lvl="1" indent="-284400"/>
            <a:r>
              <a:rPr lang="en-US" sz="2600" dirty="0">
                <a:cs typeface="Arial" panose="020B0604020202020204" pitchFamily="34" charset="0"/>
              </a:rPr>
              <a:t>Situational </a:t>
            </a:r>
          </a:p>
          <a:p>
            <a:pPr marL="741600" lvl="1" indent="-284400"/>
            <a:r>
              <a:rPr lang="en-US" sz="2600" dirty="0" smtClean="0">
                <a:cs typeface="Arial" panose="020B0604020202020204" pitchFamily="34" charset="0"/>
              </a:rPr>
              <a:t>Behavioral</a:t>
            </a:r>
            <a:endParaRPr lang="en-US" sz="2600" dirty="0">
              <a:latin typeface="Arial" panose="020B0604020202020204" pitchFamily="34" charset="0"/>
              <a:cs typeface="Arial" panose="020B0604020202020204" pitchFamily="34" charset="0"/>
            </a:endParaRPr>
          </a:p>
          <a:p>
            <a:pPr marL="741600" lvl="1" indent="-284400"/>
            <a:r>
              <a:rPr lang="en-US" sz="2600" dirty="0" smtClean="0">
                <a:cs typeface="Arial" panose="020B0604020202020204" pitchFamily="34" charset="0"/>
              </a:rPr>
              <a:t>Job-related</a:t>
            </a:r>
          </a:p>
          <a:p>
            <a:pPr marL="741600" lvl="1" indent="-284400"/>
            <a:r>
              <a:rPr lang="en-US" sz="2600" dirty="0">
                <a:cs typeface="Arial" panose="020B0604020202020204" pitchFamily="34" charset="0"/>
              </a:rPr>
              <a:t>Stress</a:t>
            </a:r>
          </a:p>
          <a:p>
            <a:pPr marL="741600" lvl="1" indent="-284400"/>
            <a:r>
              <a:rPr lang="en-US" sz="2600" dirty="0">
                <a:cs typeface="Arial" panose="020B0604020202020204" pitchFamily="34" charset="0"/>
              </a:rPr>
              <a:t>Puzzle </a:t>
            </a:r>
            <a:r>
              <a:rPr lang="en-US" sz="2600" dirty="0" smtClean="0">
                <a:cs typeface="Arial" panose="020B0604020202020204" pitchFamily="34" charset="0"/>
              </a:rPr>
              <a:t>questions</a:t>
            </a:r>
            <a:endParaRPr lang="en-US" sz="2600" dirty="0"/>
          </a:p>
        </p:txBody>
      </p:sp>
      <p:pic>
        <p:nvPicPr>
          <p:cNvPr id="4" name="Picture 3" descr="A graphic reads, Q &amp; A, in text that is surrounded by the words, who, what, where, why, when, and ho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5994" y="1600200"/>
            <a:ext cx="3430806" cy="2895600"/>
          </a:xfrm>
          <a:prstGeom prst="rect">
            <a:avLst/>
          </a:prstGeom>
          <a:noFill/>
          <a:ln>
            <a:noFill/>
          </a:ln>
          <a:effectLst>
            <a:outerShdw dist="35921" dir="2700000" algn="ctr" rotWithShape="0">
              <a:schemeClr val="bg2"/>
            </a:outerShdw>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50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Interview </a:t>
            </a:r>
            <a:r>
              <a:rPr lang="en-US" sz="3600" dirty="0" smtClean="0">
                <a:latin typeface="+mj-lt"/>
                <a:cs typeface="Arial" panose="020B0604020202020204" pitchFamily="34" charset="0"/>
              </a:rPr>
              <a:t>Content What </a:t>
            </a:r>
            <a:r>
              <a:rPr lang="en-US" sz="3600" dirty="0">
                <a:latin typeface="+mj-lt"/>
                <a:cs typeface="Arial" panose="020B0604020202020204" pitchFamily="34" charset="0"/>
              </a:rPr>
              <a:t>Types of Questions to Ask</a:t>
            </a:r>
            <a:endParaRPr lang="en-US" dirty="0">
              <a:latin typeface="+mj-lt"/>
            </a:endParaRPr>
          </a:p>
        </p:txBody>
      </p:sp>
      <p:sp>
        <p:nvSpPr>
          <p:cNvPr id="3" name="Content Placeholder 2"/>
          <p:cNvSpPr>
            <a:spLocks noGrp="1"/>
          </p:cNvSpPr>
          <p:nvPr>
            <p:ph idx="1"/>
          </p:nvPr>
        </p:nvSpPr>
        <p:spPr>
          <a:xfrm>
            <a:off x="457200" y="1600201"/>
            <a:ext cx="4724400" cy="3048000"/>
          </a:xfrm>
        </p:spPr>
        <p:txBody>
          <a:bodyPr/>
          <a:lstStyle/>
          <a:p>
            <a:pPr marL="255600" indent="-255600"/>
            <a:r>
              <a:rPr lang="en-US" sz="2800" dirty="0">
                <a:cs typeface="Arial" panose="020B0604020202020204" pitchFamily="34" charset="0"/>
              </a:rPr>
              <a:t>Questions to ask</a:t>
            </a:r>
          </a:p>
          <a:p>
            <a:pPr marL="741600" lvl="1" indent="-284400"/>
            <a:r>
              <a:rPr lang="en-US" sz="2800" dirty="0">
                <a:cs typeface="Arial" panose="020B0604020202020204" pitchFamily="34" charset="0"/>
              </a:rPr>
              <a:t>Situational </a:t>
            </a:r>
          </a:p>
          <a:p>
            <a:pPr marL="741600" lvl="1" indent="-284400"/>
            <a:r>
              <a:rPr lang="en-US" sz="2800" dirty="0">
                <a:cs typeface="Arial" panose="020B0604020202020204" pitchFamily="34" charset="0"/>
              </a:rPr>
              <a:t>Behavioral </a:t>
            </a:r>
            <a:r>
              <a:rPr lang="en-US" sz="2800" dirty="0">
                <a:latin typeface="Arial" panose="020B0604020202020204" pitchFamily="34" charset="0"/>
                <a:cs typeface="Arial" panose="020B0604020202020204" pitchFamily="34" charset="0"/>
              </a:rPr>
              <a:t>– (S.T.A.R)</a:t>
            </a:r>
          </a:p>
          <a:p>
            <a:pPr marL="741600" lvl="1" indent="-284400"/>
            <a:r>
              <a:rPr lang="en-US" sz="2800" dirty="0">
                <a:cs typeface="Arial" panose="020B0604020202020204" pitchFamily="34" charset="0"/>
              </a:rPr>
              <a:t>Job-related</a:t>
            </a:r>
          </a:p>
          <a:p>
            <a:pPr marL="741600" lvl="1" indent="-284400"/>
            <a:r>
              <a:rPr lang="en-US" sz="2800" dirty="0">
                <a:cs typeface="Arial" panose="020B0604020202020204" pitchFamily="34" charset="0"/>
              </a:rPr>
              <a:t>Stress</a:t>
            </a:r>
          </a:p>
          <a:p>
            <a:pPr marL="741600" lvl="1" indent="-284400"/>
            <a:r>
              <a:rPr lang="en-US" sz="2800" dirty="0">
                <a:cs typeface="Arial" panose="020B0604020202020204" pitchFamily="34" charset="0"/>
              </a:rPr>
              <a:t>Puzzle questions</a:t>
            </a:r>
            <a:endParaRPr lang="en-US" sz="2800" dirty="0"/>
          </a:p>
        </p:txBody>
      </p:sp>
      <p:pic>
        <p:nvPicPr>
          <p:cNvPr id="4" name="Picture 2" descr="A graphic of several question ma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600200"/>
            <a:ext cx="2888422" cy="281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5086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panose="020B0604020202020204" pitchFamily="34" charset="0"/>
              </a:rPr>
              <a:t>How Should We Conduct the Interview</a:t>
            </a:r>
            <a:r>
              <a:rPr lang="en-US" sz="3600" dirty="0" smtClean="0">
                <a:latin typeface="+mj-lt"/>
                <a:cs typeface="Arial" panose="020B0604020202020204" pitchFamily="34" charset="0"/>
              </a:rPr>
              <a:t>? </a:t>
            </a:r>
            <a:r>
              <a:rPr lang="en-US" sz="2000" b="0" dirty="0">
                <a:latin typeface="+mj-lt"/>
                <a:cs typeface="Arial" panose="020B0604020202020204" pitchFamily="34" charset="0"/>
              </a:rPr>
              <a:t>(1 of </a:t>
            </a:r>
            <a:r>
              <a:rPr lang="en-US" sz="2000" b="0" dirty="0" smtClean="0">
                <a:latin typeface="+mj-lt"/>
                <a:cs typeface="Arial" panose="020B0604020202020204" pitchFamily="34" charset="0"/>
              </a:rPr>
              <a:t>4)</a:t>
            </a:r>
            <a:endParaRPr lang="en-US" sz="2000" dirty="0">
              <a:latin typeface="+mj-lt"/>
            </a:endParaRPr>
          </a:p>
        </p:txBody>
      </p:sp>
      <p:pic>
        <p:nvPicPr>
          <p:cNvPr id="4" name="Picture 3" descr="A clipboard with a paper that reads, interview, above checked boxes labeled, experience, communication, education, and sk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1981200"/>
            <a:ext cx="3486150" cy="312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8342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1600</TotalTime>
  <Words>6981</Words>
  <Application>Microsoft Office PowerPoint</Application>
  <PresentationFormat>On-screen Show (4:3)</PresentationFormat>
  <Paragraphs>478</Paragraphs>
  <Slides>40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Lucida Sans Unicode</vt:lpstr>
      <vt:lpstr>Times New Roman</vt:lpstr>
      <vt:lpstr>Verdana</vt:lpstr>
      <vt:lpstr>Wingdings</vt:lpstr>
      <vt:lpstr>508 Lecture</vt:lpstr>
      <vt:lpstr>Human Resource Management</vt:lpstr>
      <vt:lpstr>Learning Objectives (1 of 2)</vt:lpstr>
      <vt:lpstr>Learning Objectives (2 of 2)</vt:lpstr>
      <vt:lpstr>I. List and give examples of the main types of selection interviews.</vt:lpstr>
      <vt:lpstr>Basic Types of Interviews (1 of 3)</vt:lpstr>
      <vt:lpstr>Basic Types of Interviews (2 of 3)</vt:lpstr>
      <vt:lpstr>Basic Types of Interviews (3 of 3)</vt:lpstr>
      <vt:lpstr>Interview Content What Types of Questions to Ask</vt:lpstr>
      <vt:lpstr>How Should We Conduct the Interview? (1 of 4)</vt:lpstr>
      <vt:lpstr>How Should We Conduct the Interview? (2 of 4)</vt:lpstr>
      <vt:lpstr>How Should We Conduct the Interview? (3 of 4)</vt:lpstr>
      <vt:lpstr>How Should We Conduct the Interview? (4 of 4)</vt:lpstr>
      <vt:lpstr>Online Video Interview Preparation</vt:lpstr>
      <vt:lpstr>Trends Shaping HR: Digital and Social Media</vt:lpstr>
      <vt:lpstr>Improving Performance: The Strategic Context</vt:lpstr>
      <vt:lpstr>II. List and explain the main errors that can undermine an interview’s usefulness.</vt:lpstr>
      <vt:lpstr>Avoiding Errors That Can Undermine an Interview’s Usefulness (1 of 3)</vt:lpstr>
      <vt:lpstr>Avoiding Errors That Can Undermine an Interview’s Usefulness (2 of 3)</vt:lpstr>
      <vt:lpstr>Avoiding Errors That Can Undermine an Interview’s Usefulness (3 of 3)</vt:lpstr>
      <vt:lpstr>Diversity Counts</vt:lpstr>
      <vt:lpstr>Improving Performance: HR Practice Around the Globe</vt:lpstr>
      <vt:lpstr>Interviewer Behavior</vt:lpstr>
      <vt:lpstr>III. Define a structured situational interview and give examples of situational questions, behavioral questions, and background questions that provide structure.</vt:lpstr>
      <vt:lpstr>How to Design and Conduct an Effective Interview</vt:lpstr>
      <vt:lpstr>Designing the Structured Situational Interview</vt:lpstr>
      <vt:lpstr>Improving Performance: HR Tools For Line Managers and Small Businesses</vt:lpstr>
      <vt:lpstr>Profiles and Employee Interviews (1 of 2)</vt:lpstr>
      <vt:lpstr>Profiles and Employee Interviews (2 of 2)</vt:lpstr>
      <vt:lpstr>IV. Discuss how to use employee selection methods to improve employee engagement.</vt:lpstr>
      <vt:lpstr>Employee Engagement Guide for Managers</vt:lpstr>
      <vt:lpstr>Building Engagement: A Total Selection Program</vt:lpstr>
      <vt:lpstr>The Toyota Way</vt:lpstr>
      <vt:lpstr>Trends Shaping HR: Science in Talent Management</vt:lpstr>
      <vt:lpstr>V. What are the main points to know about developing and extending the actual job offer?</vt:lpstr>
      <vt:lpstr>Developing and Extending the Job Offer</vt:lpstr>
      <vt:lpstr>The Job offer Main Parameters</vt:lpstr>
      <vt:lpstr>Issues to Consider with the Written Offer</vt:lpstr>
      <vt:lpstr>The Employment Contract</vt:lpstr>
      <vt:lpstr>Chapter 7 Review</vt:lpstr>
      <vt:lpstr>Copyright </vt:lpstr>
    </vt:vector>
  </TitlesOfParts>
  <Company>echosvoice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 15e</dc:title>
  <dc:subject>Business</dc:subject>
  <dc:creator>Gary Dessler</dc:creator>
  <cp:lastModifiedBy>laser</cp:lastModifiedBy>
  <cp:revision>593</cp:revision>
  <dcterms:created xsi:type="dcterms:W3CDTF">2014-07-14T20:04:21Z</dcterms:created>
  <dcterms:modified xsi:type="dcterms:W3CDTF">2016-09-15T11:57:27Z</dcterms:modified>
</cp:coreProperties>
</file>