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5"/>
  </p:notesMasterIdLst>
  <p:sldIdLst>
    <p:sldId id="257" r:id="rId2"/>
    <p:sldId id="261" r:id="rId3"/>
    <p:sldId id="262"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1C558A"/>
    <a:srgbClr val="493F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76" autoAdjust="0"/>
    <p:restoredTop sz="94278" autoAdjust="0"/>
  </p:normalViewPr>
  <p:slideViewPr>
    <p:cSldViewPr>
      <p:cViewPr varScale="1">
        <p:scale>
          <a:sx n="114" d="100"/>
          <a:sy n="114" d="100"/>
        </p:scale>
        <p:origin x="216"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22C16C-0260-4B39-96A8-73E8B504E071}" type="datetimeFigureOut">
              <a:rPr lang="en-US" smtClean="0"/>
              <a:pPr/>
              <a:t>1/22/16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004E23-57C8-46BF-A38E-3B9709954C77}" type="slidenum">
              <a:rPr lang="en-US" smtClean="0"/>
              <a:pPr/>
              <a:t>‹#›</a:t>
            </a:fld>
            <a:endParaRPr lang="en-US"/>
          </a:p>
        </p:txBody>
      </p:sp>
    </p:spTree>
    <p:extLst>
      <p:ext uri="{BB962C8B-B14F-4D97-AF65-F5344CB8AC3E}">
        <p14:creationId xmlns:p14="http://schemas.microsoft.com/office/powerpoint/2010/main" val="349050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a:p>
        </p:txBody>
      </p:sp>
    </p:spTree>
    <p:extLst>
      <p:ext uri="{BB962C8B-B14F-4D97-AF65-F5344CB8AC3E}">
        <p14:creationId xmlns:p14="http://schemas.microsoft.com/office/powerpoint/2010/main" val="2970410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762000"/>
            <a:ext cx="7772400" cy="2838451"/>
          </a:xfrm>
        </p:spPr>
        <p:txBody>
          <a:bodyPr anchor="b">
            <a:noAutofit/>
          </a:bodyPr>
          <a:lstStyle>
            <a:lvl1pPr algn="l">
              <a:defRPr sz="4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9DF6EFB-3F44-496C-A842-1E0B3D3B975A}" type="datetimeFigureOut">
              <a:rPr lang="en-US" smtClean="0"/>
              <a:pPr/>
              <a:t>1/22/16</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
        <p:nvSpPr>
          <p:cNvPr id="8" name="Rectangle 7"/>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userDrawn="1"/>
        </p:nvGrpSpPr>
        <p:grpSpPr>
          <a:xfrm>
            <a:off x="-16647" y="6478588"/>
            <a:ext cx="9081248" cy="379413"/>
            <a:chOff x="-16647" y="6437563"/>
            <a:chExt cx="9081248" cy="379413"/>
          </a:xfrm>
          <a:solidFill>
            <a:srgbClr val="0070C0"/>
          </a:solidFill>
        </p:grpSpPr>
        <p:pic>
          <p:nvPicPr>
            <p:cNvPr id="7" name="Always Learning Logo" descr="Pearson_Strap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16647" y="6437563"/>
              <a:ext cx="1464447" cy="3794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Copyright"/>
            <p:cNvSpPr txBox="1">
              <a:spLocks noChangeArrowheads="1"/>
            </p:cNvSpPr>
            <p:nvPr/>
          </p:nvSpPr>
          <p:spPr bwMode="auto">
            <a:xfrm>
              <a:off x="1693862" y="6442074"/>
              <a:ext cx="6036469" cy="374901"/>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2015, 2012</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11" name="Pearson Logo" descr="Pearson_Bound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848600" y="6442076"/>
              <a:ext cx="1216001" cy="374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32855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93969" y="6442074"/>
            <a:ext cx="9096069" cy="430214"/>
            <a:chOff x="93969" y="6442074"/>
            <a:chExt cx="9096069" cy="430214"/>
          </a:xfrm>
          <a:solidFill>
            <a:srgbClr val="0070C0"/>
          </a:solidFill>
        </p:grpSpPr>
        <p:sp>
          <p:nvSpPr>
            <p:cNvPr id="6" name="Copyright"/>
            <p:cNvSpPr txBox="1">
              <a:spLocks noChangeArrowheads="1"/>
            </p:cNvSpPr>
            <p:nvPr/>
          </p:nvSpPr>
          <p:spPr bwMode="auto">
            <a:xfrm>
              <a:off x="93969" y="6442074"/>
              <a:ext cx="6230631" cy="423863"/>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2015, 2012</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1/22/16</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Tree>
    <p:extLst>
      <p:ext uri="{BB962C8B-B14F-4D97-AF65-F5344CB8AC3E}">
        <p14:creationId xmlns:p14="http://schemas.microsoft.com/office/powerpoint/2010/main" val="2344832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1/22/16</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
        <p:nvSpPr>
          <p:cNvPr id="12" name="Rectangle 11"/>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33338" y="6442075"/>
            <a:ext cx="9110662" cy="431800"/>
            <a:chOff x="33338" y="6442075"/>
            <a:chExt cx="9110662" cy="431800"/>
          </a:xfrm>
          <a:solidFill>
            <a:srgbClr val="0070C0"/>
          </a:solidFill>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02550" y="644207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693862" y="6442075"/>
              <a:ext cx="6036469" cy="431800"/>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2015, 2012</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758588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1/22/16</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
        <p:nvSpPr>
          <p:cNvPr id="12" name="Rectangle 11"/>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33338" y="6442075"/>
            <a:ext cx="9110662" cy="431800"/>
            <a:chOff x="33338" y="6442075"/>
            <a:chExt cx="9110662" cy="431800"/>
          </a:xfrm>
          <a:solidFill>
            <a:srgbClr val="0070C0"/>
          </a:solidFill>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02550" y="644207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693862" y="6442075"/>
              <a:ext cx="6036469" cy="423862"/>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2015, 2012</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1943536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1/22/16</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2004957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1/22/16</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3762706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1/22/16</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1317548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1/22/16</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
        <p:nvSpPr>
          <p:cNvPr id="5" name="Rectangle 4"/>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335280" y="6442074"/>
            <a:ext cx="8732519" cy="440563"/>
            <a:chOff x="170169" y="6442074"/>
            <a:chExt cx="8732519" cy="440563"/>
          </a:xfrm>
          <a:solidFill>
            <a:srgbClr val="0070C0"/>
          </a:solidFill>
        </p:grpSpPr>
        <p:sp>
          <p:nvSpPr>
            <p:cNvPr id="6" name="Copyright"/>
            <p:cNvSpPr txBox="1">
              <a:spLocks noChangeArrowheads="1"/>
            </p:cNvSpPr>
            <p:nvPr/>
          </p:nvSpPr>
          <p:spPr bwMode="auto">
            <a:xfrm>
              <a:off x="170169" y="6442075"/>
              <a:ext cx="6240463" cy="415926"/>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2015, 2012</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426557" y="6442074"/>
              <a:ext cx="1476131" cy="440563"/>
            </a:xfrm>
            <a:prstGeom prst="rect">
              <a:avLst/>
            </a:prstGeom>
            <a:grpFill/>
            <a:ln w="9525">
              <a:noFill/>
              <a:miter lim="800000"/>
              <a:headEnd/>
              <a:tailEnd/>
            </a:ln>
            <a:extLst/>
          </p:spPr>
        </p:pic>
      </p:grpSp>
    </p:spTree>
    <p:extLst>
      <p:ext uri="{BB962C8B-B14F-4D97-AF65-F5344CB8AC3E}">
        <p14:creationId xmlns:p14="http://schemas.microsoft.com/office/powerpoint/2010/main" val="1360343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1/22/16</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78030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0" cap="none"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1/22/16</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2151924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A9DF6EFB-3F44-496C-A842-1E0B3D3B975A}" type="datetimeFigureOut">
              <a:rPr lang="en-US" smtClean="0"/>
              <a:pPr/>
              <a:t>1/22/16</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1383036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1/22/16</a:t>
            </a:fld>
            <a:endParaRPr lang="en-US"/>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a:p>
        </p:txBody>
      </p:sp>
      <p:sp>
        <p:nvSpPr>
          <p:cNvPr id="9" name="Rectangle 8"/>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grpSp>
        <p:nvGrpSpPr>
          <p:cNvPr id="7" name="Group 6"/>
          <p:cNvGrpSpPr/>
          <p:nvPr userDrawn="1"/>
        </p:nvGrpSpPr>
        <p:grpSpPr>
          <a:xfrm>
            <a:off x="93969" y="6442074"/>
            <a:ext cx="9096069" cy="430214"/>
            <a:chOff x="93969" y="6442074"/>
            <a:chExt cx="9096069" cy="430214"/>
          </a:xfrm>
          <a:solidFill>
            <a:srgbClr val="0070C0"/>
          </a:solidFill>
        </p:grpSpPr>
        <p:sp>
          <p:nvSpPr>
            <p:cNvPr id="13" name="Copyright" descr="Pearson: Copyright 2015, 2012, 2009"/>
            <p:cNvSpPr txBox="1">
              <a:spLocks noChangeArrowheads="1"/>
            </p:cNvSpPr>
            <p:nvPr/>
          </p:nvSpPr>
          <p:spPr bwMode="auto">
            <a:xfrm>
              <a:off x="93969" y="6442074"/>
              <a:ext cx="6316663" cy="423863"/>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2015, 2012</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3788916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p:titleStyle>
    <p:bodyStyle>
      <a:lvl1pPr marL="256032" indent="-256032" algn="l" defTabSz="914400" rtl="0" eaLnBrk="1" latinLnBrk="0" hangingPunct="1">
        <a:spcBef>
          <a:spcPts val="1500"/>
        </a:spcBef>
        <a:buClr>
          <a:srgbClr val="0070C0"/>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0C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g"/><Relationship Id="rId3"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Economics</a:t>
            </a:r>
          </a:p>
        </p:txBody>
      </p:sp>
      <p:sp>
        <p:nvSpPr>
          <p:cNvPr id="3" name="Text Placeholder 2"/>
          <p:cNvSpPr>
            <a:spLocks noGrp="1"/>
          </p:cNvSpPr>
          <p:nvPr>
            <p:ph type="body" sz="quarter" idx="13"/>
          </p:nvPr>
        </p:nvSpPr>
        <p:spPr/>
        <p:txBody>
          <a:bodyPr/>
          <a:lstStyle/>
          <a:p>
            <a:r>
              <a:rPr lang="en-US" dirty="0" smtClean="0"/>
              <a:t>NINTH </a:t>
            </a:r>
            <a:r>
              <a:rPr lang="en-US" dirty="0"/>
              <a:t>EDITION</a:t>
            </a:r>
          </a:p>
        </p:txBody>
      </p:sp>
      <p:sp>
        <p:nvSpPr>
          <p:cNvPr id="4" name="Text Placeholder 3"/>
          <p:cNvSpPr>
            <a:spLocks noGrp="1"/>
          </p:cNvSpPr>
          <p:nvPr>
            <p:ph type="body" sz="quarter" idx="14"/>
          </p:nvPr>
        </p:nvSpPr>
        <p:spPr/>
        <p:txBody>
          <a:bodyPr/>
          <a:lstStyle/>
          <a:p>
            <a:pPr algn="ctr"/>
            <a:r>
              <a:rPr lang="en-US" dirty="0" smtClean="0"/>
              <a:t>Chapter 14</a:t>
            </a:r>
            <a:endParaRPr lang="en-US" dirty="0"/>
          </a:p>
        </p:txBody>
      </p:sp>
      <p:sp>
        <p:nvSpPr>
          <p:cNvPr id="5" name="Text Placeholder 4"/>
          <p:cNvSpPr>
            <a:spLocks noGrp="1"/>
          </p:cNvSpPr>
          <p:nvPr>
            <p:ph type="body" sz="quarter" idx="15"/>
          </p:nvPr>
        </p:nvSpPr>
        <p:spPr/>
        <p:txBody>
          <a:bodyPr/>
          <a:lstStyle/>
          <a:p>
            <a:pPr algn="ctr"/>
            <a:endParaRPr lang="en-US" b="1" dirty="0" smtClean="0">
              <a:solidFill>
                <a:srgbClr val="000000"/>
              </a:solidFill>
              <a:latin typeface="Arial" panose="020B0604020202020204" pitchFamily="34" charset="0"/>
              <a:cs typeface="Arial" panose="020B0604020202020204" pitchFamily="34" charset="0"/>
            </a:endParaRPr>
          </a:p>
          <a:p>
            <a:pPr algn="ctr"/>
            <a:r>
              <a:rPr lang="en-US" b="1" dirty="0" smtClean="0">
                <a:solidFill>
                  <a:srgbClr val="000000"/>
                </a:solidFill>
                <a:latin typeface="Arial" panose="020B0604020202020204" pitchFamily="34" charset="0"/>
                <a:cs typeface="Arial" panose="020B0604020202020204" pitchFamily="34" charset="0"/>
              </a:rPr>
              <a:t>The </a:t>
            </a:r>
            <a:r>
              <a:rPr lang="en-US" b="1" dirty="0">
                <a:solidFill>
                  <a:srgbClr val="000000"/>
                </a:solidFill>
                <a:latin typeface="Arial" panose="020B0604020202020204" pitchFamily="34" charset="0"/>
                <a:cs typeface="Arial" panose="020B0604020202020204" pitchFamily="34" charset="0"/>
              </a:rPr>
              <a:t>Federal Reserve and</a:t>
            </a:r>
            <a:br>
              <a:rPr lang="en-US" b="1" dirty="0">
                <a:solidFill>
                  <a:srgbClr val="000000"/>
                </a:solidFill>
                <a:latin typeface="Arial" panose="020B0604020202020204" pitchFamily="34" charset="0"/>
                <a:cs typeface="Arial" panose="020B0604020202020204" pitchFamily="34" charset="0"/>
              </a:rPr>
            </a:br>
            <a:r>
              <a:rPr lang="en-US" b="1" dirty="0">
                <a:solidFill>
                  <a:srgbClr val="000000"/>
                </a:solidFill>
                <a:latin typeface="Arial" panose="020B0604020202020204" pitchFamily="34" charset="0"/>
                <a:cs typeface="Arial" panose="020B0604020202020204" pitchFamily="34" charset="0"/>
              </a:rPr>
              <a:t>Monetary Policy</a:t>
            </a:r>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172" y="1442670"/>
            <a:ext cx="3609779" cy="4938658"/>
          </a:xfrm>
          <a:prstGeom prst="rect">
            <a:avLst/>
          </a:prstGeom>
        </p:spPr>
      </p:pic>
    </p:spTree>
    <p:extLst>
      <p:ext uri="{BB962C8B-B14F-4D97-AF65-F5344CB8AC3E}">
        <p14:creationId xmlns:p14="http://schemas.microsoft.com/office/powerpoint/2010/main" val="1082216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APPLICATION 1</a:t>
            </a:r>
            <a:br>
              <a:rPr lang="en-US" b="1" dirty="0" smtClean="0"/>
            </a:br>
            <a:endParaRPr lang="en-IN" dirty="0"/>
          </a:p>
        </p:txBody>
      </p:sp>
      <p:sp>
        <p:nvSpPr>
          <p:cNvPr id="3" name="Content Placeholder 2"/>
          <p:cNvSpPr>
            <a:spLocks noGrp="1"/>
          </p:cNvSpPr>
          <p:nvPr>
            <p:ph idx="1"/>
          </p:nvPr>
        </p:nvSpPr>
        <p:spPr>
          <a:xfrm>
            <a:off x="457200" y="1600200"/>
            <a:ext cx="8229600" cy="4709120"/>
          </a:xfrm>
        </p:spPr>
        <p:txBody>
          <a:bodyPr/>
          <a:lstStyle/>
          <a:p>
            <a:pPr marL="0" indent="0">
              <a:spcBef>
                <a:spcPts val="1200"/>
              </a:spcBef>
              <a:buNone/>
            </a:pPr>
            <a:r>
              <a:rPr lang="en-US" sz="2000" b="1" dirty="0" smtClean="0">
                <a:solidFill>
                  <a:srgbClr val="505050"/>
                </a:solidFill>
              </a:rPr>
              <a:t>QUANTITAIVE EASING AND THE FED’S BALANCE SHEET</a:t>
            </a:r>
            <a:endParaRPr lang="en-US" sz="2000" b="1" dirty="0" smtClean="0">
              <a:solidFill>
                <a:srgbClr val="505050"/>
              </a:solidFill>
            </a:endParaRPr>
          </a:p>
          <a:p>
            <a:pPr marL="0" indent="0">
              <a:spcBef>
                <a:spcPts val="1200"/>
              </a:spcBef>
              <a:buNone/>
            </a:pPr>
            <a:r>
              <a:rPr lang="en-US" sz="1600" b="1" dirty="0" smtClean="0"/>
              <a:t>APPLYING THE CONCEPTS #1:</a:t>
            </a:r>
            <a:r>
              <a:rPr lang="en-US" sz="1600" b="1" dirty="0" smtClean="0">
                <a:solidFill>
                  <a:srgbClr val="8DFF66"/>
                </a:solidFill>
              </a:rPr>
              <a:t> </a:t>
            </a:r>
            <a:r>
              <a:rPr lang="en-US" sz="1600" b="1" dirty="0" smtClean="0"/>
              <a:t>How </a:t>
            </a:r>
            <a:r>
              <a:rPr lang="en-US" sz="1600" b="1" dirty="0" smtClean="0"/>
              <a:t>did the policy of quantitative easing affect the Fed’s holding of assets?</a:t>
            </a:r>
            <a:endParaRPr lang="en-US" sz="1600" b="1" dirty="0" smtClean="0"/>
          </a:p>
          <a:p>
            <a:pPr>
              <a:lnSpc>
                <a:spcPct val="105000"/>
              </a:lnSpc>
              <a:spcBef>
                <a:spcPct val="50000"/>
              </a:spcBef>
            </a:pPr>
            <a:r>
              <a:rPr lang="en-US" altLang="en-US" sz="1600" dirty="0">
                <a:latin typeface="Arial" charset="0"/>
                <a:ea typeface="ＭＳ Ｐゴシック" charset="-128"/>
              </a:rPr>
              <a:t>Beginning with the financial crisis in late 2008, the Fed began to engage in an unprecedented series of purchases of securities in the markets.</a:t>
            </a:r>
          </a:p>
          <a:p>
            <a:pPr>
              <a:lnSpc>
                <a:spcPct val="105000"/>
              </a:lnSpc>
              <a:spcBef>
                <a:spcPct val="50000"/>
              </a:spcBef>
            </a:pPr>
            <a:r>
              <a:rPr lang="en-US" altLang="en-US" sz="1600" dirty="0">
                <a:latin typeface="Arial" charset="0"/>
                <a:ea typeface="ＭＳ Ｐゴシック" charset="-128"/>
              </a:rPr>
              <a:t>Using its power to write checks on itself, the fed began to purchase long-term government bonds and securities backed by mortgages to drive up the prices and drive down the interest rates.</a:t>
            </a:r>
          </a:p>
          <a:p>
            <a:pPr>
              <a:lnSpc>
                <a:spcPct val="105000"/>
              </a:lnSpc>
              <a:spcBef>
                <a:spcPct val="50000"/>
              </a:spcBef>
            </a:pPr>
            <a:r>
              <a:rPr lang="en-US" altLang="en-US" sz="1600" dirty="0">
                <a:latin typeface="Arial" charset="0"/>
                <a:ea typeface="ＭＳ Ｐゴシック" charset="-128"/>
              </a:rPr>
              <a:t>The Fed’s operations were massive  Before these operations, known as quantitative easing the Fed’s balance sheet was less than $1 Trillion and virtually all of its assets were government securities.</a:t>
            </a:r>
          </a:p>
          <a:p>
            <a:pPr>
              <a:lnSpc>
                <a:spcPct val="105000"/>
              </a:lnSpc>
              <a:spcBef>
                <a:spcPct val="50000"/>
              </a:spcBef>
            </a:pPr>
            <a:r>
              <a:rPr lang="en-US" altLang="en-US" sz="1600" dirty="0">
                <a:latin typeface="Arial" charset="0"/>
                <a:ea typeface="ＭＳ Ｐゴシック" charset="-128"/>
              </a:rPr>
              <a:t>By October 2014, the end of quantitative easing, the Fed held $4.5 Trillion in assets and nearly 40 percent are held in mortgage securities.</a:t>
            </a:r>
          </a:p>
          <a:p>
            <a:pPr>
              <a:lnSpc>
                <a:spcPct val="105000"/>
              </a:lnSpc>
              <a:spcBef>
                <a:spcPct val="50000"/>
              </a:spcBef>
            </a:pPr>
            <a:r>
              <a:rPr lang="en-US" altLang="en-US" sz="1600" dirty="0">
                <a:latin typeface="Arial" charset="0"/>
                <a:ea typeface="ＭＳ Ｐゴシック" charset="-128"/>
              </a:rPr>
              <a:t>Fed chair Janet Yellen believes selling off large amounts of the assets would unsettle the market, so for the time being, the Fed will not do much of anything with the securities.</a:t>
            </a:r>
          </a:p>
          <a:p>
            <a:endParaRPr lang="en-IN"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12652"/>
          </a:xfrm>
        </p:spPr>
        <p:txBody>
          <a:bodyPr/>
          <a:lstStyle/>
          <a:p>
            <a:r>
              <a:rPr lang="en-US" sz="2900" kern="0" dirty="0" smtClean="0">
                <a:ea typeface="ヒラギノ角ゴ Pro W3" pitchFamily="-1" charset="-128"/>
                <a:cs typeface="Verdana"/>
              </a:rPr>
              <a:t>14.3 </a:t>
            </a:r>
            <a:r>
              <a:rPr lang="en-US" sz="2900" dirty="0" smtClean="0">
                <a:ea typeface="ＭＳ Ｐゴシック" charset="0"/>
                <a:cs typeface="Verdana"/>
              </a:rPr>
              <a:t>HOW INTEREST RATES ARE DETERMINED: COMBINING THE DEMAND AND SUPPLY OF MONEY </a:t>
            </a:r>
            <a:r>
              <a:rPr lang="en-US" sz="2000" dirty="0" smtClean="0">
                <a:ea typeface="ＭＳ Ｐゴシック" charset="0"/>
                <a:cs typeface="Verdana"/>
              </a:rPr>
              <a:t>(1 of 3)</a:t>
            </a:r>
            <a:endParaRPr lang="en-IN" sz="2000" dirty="0"/>
          </a:p>
        </p:txBody>
      </p:sp>
      <p:sp>
        <p:nvSpPr>
          <p:cNvPr id="3" name="Content Placeholder 2"/>
          <p:cNvSpPr>
            <a:spLocks noGrp="1"/>
          </p:cNvSpPr>
          <p:nvPr>
            <p:ph idx="1"/>
          </p:nvPr>
        </p:nvSpPr>
        <p:spPr>
          <a:xfrm>
            <a:off x="457200" y="1600200"/>
            <a:ext cx="3686172" cy="4525963"/>
          </a:xfrm>
        </p:spPr>
        <p:txBody>
          <a:bodyPr/>
          <a:lstStyle/>
          <a:p>
            <a:pPr marL="0" indent="0">
              <a:buNone/>
            </a:pPr>
            <a:r>
              <a:rPr lang="en-US" sz="1600" dirty="0" smtClean="0"/>
              <a:t>Equilibrium in the money market occurs at an interest rate of </a:t>
            </a:r>
            <a:r>
              <a:rPr lang="en-US" sz="1600" i="1" dirty="0" smtClean="0"/>
              <a:t>r</a:t>
            </a:r>
            <a:r>
              <a:rPr lang="en-US" sz="1600" dirty="0" smtClean="0"/>
              <a:t>*, at which the quantity of money demanded equals the quantity of money supplied.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1600200"/>
            <a:ext cx="4678566" cy="35569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12652"/>
          </a:xfrm>
        </p:spPr>
        <p:txBody>
          <a:bodyPr/>
          <a:lstStyle/>
          <a:p>
            <a:r>
              <a:rPr lang="en-US" sz="2900" kern="0" dirty="0" smtClean="0">
                <a:ea typeface="ヒラギノ角ゴ Pro W3" pitchFamily="-1" charset="-128"/>
                <a:cs typeface="Verdana"/>
              </a:rPr>
              <a:t>14.3 </a:t>
            </a:r>
            <a:r>
              <a:rPr lang="en-US" sz="2900" dirty="0" smtClean="0">
                <a:ea typeface="ＭＳ Ｐゴシック" charset="0"/>
                <a:cs typeface="Verdana"/>
              </a:rPr>
              <a:t>HOW INTEREST RATES ARE DETERMINED: COMBINING THE DEMAND AND SUPPLY OF MONEY </a:t>
            </a:r>
            <a:r>
              <a:rPr lang="en-US" sz="2000" dirty="0" smtClean="0">
                <a:ea typeface="ＭＳ Ｐゴシック" charset="0"/>
                <a:cs typeface="Verdana"/>
              </a:rPr>
              <a:t>(2 of 3)</a:t>
            </a:r>
            <a:endParaRPr lang="en-IN" sz="2000" dirty="0"/>
          </a:p>
        </p:txBody>
      </p:sp>
      <p:sp>
        <p:nvSpPr>
          <p:cNvPr id="3" name="Content Placeholder 2"/>
          <p:cNvSpPr>
            <a:spLocks noGrp="1"/>
          </p:cNvSpPr>
          <p:nvPr>
            <p:ph idx="1"/>
          </p:nvPr>
        </p:nvSpPr>
        <p:spPr>
          <a:xfrm>
            <a:off x="457200" y="1600201"/>
            <a:ext cx="3394720" cy="2620888"/>
          </a:xfrm>
        </p:spPr>
        <p:txBody>
          <a:bodyPr/>
          <a:lstStyle/>
          <a:p>
            <a:pPr marL="0" indent="0">
              <a:buNone/>
            </a:pPr>
            <a:r>
              <a:rPr lang="en-US" sz="1600" dirty="0" smtClean="0"/>
              <a:t>Changes in the supply of money will change interest rates.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132856"/>
            <a:ext cx="6947848" cy="38164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12652"/>
          </a:xfrm>
        </p:spPr>
        <p:txBody>
          <a:bodyPr/>
          <a:lstStyle/>
          <a:p>
            <a:r>
              <a:rPr lang="en-US" sz="2900" kern="0" dirty="0" smtClean="0">
                <a:ea typeface="ヒラギノ角ゴ Pro W3" pitchFamily="-1" charset="-128"/>
                <a:cs typeface="Verdana"/>
              </a:rPr>
              <a:t>14.3 </a:t>
            </a:r>
            <a:r>
              <a:rPr lang="en-US" sz="2900" dirty="0" smtClean="0">
                <a:ea typeface="ＭＳ Ｐゴシック" charset="0"/>
                <a:cs typeface="Verdana"/>
              </a:rPr>
              <a:t>HOW INTEREST RATES ARE DETERMINED: COMBINING THE DEMAND AND SUPPLY OF MONEY </a:t>
            </a:r>
            <a:r>
              <a:rPr lang="en-US" sz="2000" dirty="0" smtClean="0">
                <a:ea typeface="ＭＳ Ｐゴシック" charset="0"/>
                <a:cs typeface="Verdana"/>
              </a:rPr>
              <a:t>(3 of 3)</a:t>
            </a:r>
            <a:endParaRPr lang="en-IN" sz="2000" dirty="0"/>
          </a:p>
        </p:txBody>
      </p:sp>
      <p:sp>
        <p:nvSpPr>
          <p:cNvPr id="3" name="Content Placeholder 2"/>
          <p:cNvSpPr>
            <a:spLocks noGrp="1"/>
          </p:cNvSpPr>
          <p:nvPr>
            <p:ph idx="1"/>
          </p:nvPr>
        </p:nvSpPr>
        <p:spPr>
          <a:xfrm>
            <a:off x="457200" y="1600201"/>
            <a:ext cx="8229600" cy="388640"/>
          </a:xfrm>
        </p:spPr>
        <p:txBody>
          <a:bodyPr/>
          <a:lstStyle/>
          <a:p>
            <a:pPr marL="0" indent="0">
              <a:buNone/>
            </a:pPr>
            <a:r>
              <a:rPr lang="en-US" dirty="0" smtClean="0">
                <a:solidFill>
                  <a:srgbClr val="1C558A"/>
                </a:solidFill>
              </a:rPr>
              <a:t>Interest Rates and Bond Prices</a:t>
            </a:r>
            <a:endParaRPr lang="en-US" sz="1600" dirty="0" smtClean="0"/>
          </a:p>
          <a:p>
            <a:endParaRPr lang="en-IN" dirty="0"/>
          </a:p>
        </p:txBody>
      </p:sp>
      <p:pic>
        <p:nvPicPr>
          <p:cNvPr id="4" name="Picture 3" descr="Price of bond equals promised payment over left parenthesis 1 plus interest rate right parenthesi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204864"/>
            <a:ext cx="3744416" cy="662222"/>
          </a:xfrm>
          <a:prstGeom prst="rect">
            <a:avLst/>
          </a:prstGeom>
        </p:spPr>
      </p:pic>
      <p:sp>
        <p:nvSpPr>
          <p:cNvPr id="5" name="Content Placeholder 2"/>
          <p:cNvSpPr txBox="1">
            <a:spLocks/>
          </p:cNvSpPr>
          <p:nvPr/>
        </p:nvSpPr>
        <p:spPr>
          <a:xfrm>
            <a:off x="446856" y="3140968"/>
            <a:ext cx="8229600" cy="1964432"/>
          </a:xfrm>
          <a:prstGeom prst="rect">
            <a:avLst/>
          </a:prstGeom>
        </p:spPr>
        <p:txBody>
          <a:bodyPr vert="horz" lIns="0" tIns="0" rIns="0" bIns="0" rtlCol="0">
            <a:noAutofit/>
          </a:bodyPr>
          <a:lstStyle>
            <a:lvl1pPr marL="118872" indent="-118872" algn="l" defTabSz="914400" rtl="0" eaLnBrk="1" latinLnBrk="0" hangingPunct="1">
              <a:spcBef>
                <a:spcPts val="1500"/>
              </a:spcBef>
              <a:buClr>
                <a:schemeClr val="bg1"/>
              </a:buClr>
              <a:buSzPct val="25000"/>
              <a:buFont typeface="Arial" panose="020B0604020202020204" pitchFamily="34" charset="0"/>
              <a:buChar char="•"/>
              <a:defRPr sz="2400" kern="1200">
                <a:solidFill>
                  <a:schemeClr val="tx1"/>
                </a:solidFill>
                <a:latin typeface="+mn-lt"/>
                <a:ea typeface="+mn-ea"/>
                <a:cs typeface="+mn-cs"/>
              </a:defRPr>
            </a:lvl1pPr>
            <a:lvl2pPr marL="569913" indent="-285750" algn="l" defTabSz="914400" rtl="0" eaLnBrk="1" latinLnBrk="0" hangingPunct="1">
              <a:spcBef>
                <a:spcPts val="600"/>
              </a:spcBef>
              <a:buClr>
                <a:srgbClr val="0070C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smtClean="0">
                <a:solidFill>
                  <a:srgbClr val="505050"/>
                </a:solidFill>
              </a:rPr>
              <a:t>HOW OPEN MARKET OPERATIONS DIRECTLY AFFECT BOND PRICES</a:t>
            </a:r>
          </a:p>
          <a:p>
            <a:pPr marL="0" indent="0">
              <a:buFont typeface="Arial" panose="020B0604020202020204" pitchFamily="34" charset="0"/>
              <a:buNone/>
            </a:pPr>
            <a:r>
              <a:rPr lang="en-US" sz="1600" dirty="0" smtClean="0"/>
              <a:t>Bond prices rise as interest rates fall.</a:t>
            </a:r>
          </a:p>
          <a:p>
            <a:pPr marL="0" indent="0"/>
            <a:endParaRPr lang="en-US" sz="1600" b="1" dirty="0" smtClean="0">
              <a:solidFill>
                <a:schemeClr val="bg2">
                  <a:lumMod val="50000"/>
                </a:schemeClr>
              </a:solidFill>
            </a:endParaRPr>
          </a:p>
          <a:p>
            <a:pPr marL="0" indent="0">
              <a:spcBef>
                <a:spcPts val="600"/>
              </a:spcBef>
              <a:buFont typeface="Arial" panose="020B0604020202020204" pitchFamily="34" charset="0"/>
              <a:buNone/>
            </a:pPr>
            <a:r>
              <a:rPr lang="en-US" sz="1600" b="1" dirty="0" smtClean="0">
                <a:solidFill>
                  <a:srgbClr val="505050"/>
                </a:solidFill>
              </a:rPr>
              <a:t>GOOD NEWS FOR THE ECONOMY IS BAD NEWS FOR BOND PRICES</a:t>
            </a:r>
          </a:p>
          <a:p>
            <a:pPr marL="0" indent="0"/>
            <a:r>
              <a:rPr lang="en-US" sz="1600" dirty="0" smtClean="0"/>
              <a:t>Increased money demand will increase interest rates.</a:t>
            </a:r>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APPLICATION 2</a:t>
            </a:r>
            <a:br>
              <a:rPr lang="en-US" b="1" dirty="0" smtClean="0"/>
            </a:br>
            <a:endParaRPr lang="en-IN" dirty="0"/>
          </a:p>
        </p:txBody>
      </p:sp>
      <p:sp>
        <p:nvSpPr>
          <p:cNvPr id="3" name="Content Placeholder 2"/>
          <p:cNvSpPr>
            <a:spLocks noGrp="1"/>
          </p:cNvSpPr>
          <p:nvPr>
            <p:ph idx="1"/>
          </p:nvPr>
        </p:nvSpPr>
        <p:spPr/>
        <p:txBody>
          <a:bodyPr/>
          <a:lstStyle/>
          <a:p>
            <a:pPr marL="0" indent="0">
              <a:spcBef>
                <a:spcPts val="600"/>
              </a:spcBef>
              <a:buNone/>
            </a:pPr>
            <a:r>
              <a:rPr lang="en-US" sz="2000" b="1" dirty="0" smtClean="0">
                <a:solidFill>
                  <a:srgbClr val="505050"/>
                </a:solidFill>
              </a:rPr>
              <a:t>DID FED POLICY CAUSE THE COMMODITY BOOM?</a:t>
            </a:r>
          </a:p>
          <a:p>
            <a:pPr marL="0" indent="0">
              <a:spcBef>
                <a:spcPts val="600"/>
              </a:spcBef>
              <a:buNone/>
            </a:pPr>
            <a:r>
              <a:rPr lang="en-US" sz="1600" b="1" dirty="0" smtClean="0"/>
              <a:t>APPLYING THE CONCEPTS #2:</a:t>
            </a:r>
            <a:r>
              <a:rPr lang="en-US" sz="1600" b="1" dirty="0" smtClean="0">
                <a:solidFill>
                  <a:srgbClr val="8DFF66"/>
                </a:solidFill>
              </a:rPr>
              <a:t> </a:t>
            </a:r>
            <a:r>
              <a:rPr lang="en-US" sz="1600" b="1" dirty="0" smtClean="0"/>
              <a:t>What is the link between a dollar depreciation and increases in commodity prices?</a:t>
            </a:r>
          </a:p>
          <a:p>
            <a:pPr>
              <a:spcBef>
                <a:spcPts val="600"/>
              </a:spcBef>
              <a:buNone/>
            </a:pPr>
            <a:endParaRPr lang="en-US" sz="200" b="1" dirty="0" smtClean="0"/>
          </a:p>
          <a:p>
            <a:pPr marL="255600" indent="-255600">
              <a:spcBef>
                <a:spcPts val="600"/>
              </a:spcBef>
              <a:buClr>
                <a:srgbClr val="0070C0"/>
              </a:buClr>
              <a:buSzPct val="120000"/>
            </a:pPr>
            <a:r>
              <a:rPr lang="en-US" sz="1500" dirty="0" smtClean="0"/>
              <a:t>Starting in the summer of 2010, there was a rise in prices of commodities such as oil and food worldwide. Some economists suggested that monetary policy in the United States was the cause of the worldwide commodity boom. They noticed that commodity prices rose when the U.S dollar depreciated. And they noticed that the U.S dollar fell largely because monetary policy in the U.S. had driven interest rates down very low because the Fed was using quantitative easing to further stimulate the economy.</a:t>
            </a:r>
          </a:p>
          <a:p>
            <a:pPr marL="255600" indent="-255600">
              <a:spcBef>
                <a:spcPts val="600"/>
              </a:spcBef>
              <a:buClr>
                <a:srgbClr val="0070C0"/>
              </a:buClr>
              <a:buSzPct val="120000"/>
            </a:pPr>
            <a:r>
              <a:rPr lang="en-US" sz="1500" dirty="0" smtClean="0"/>
              <a:t>Vice-Chair of the Board of Governors, Janet L. Yellen, gave her own perspective in a speech in April 2011 to the Economic Club of New York. She noted that the sharp rise in commodity prices was many times larger than the dollar depreciation. Moreover, she pointed to increases in worldwide demand and shortages of supply that were the primary cause of these price increases.</a:t>
            </a:r>
          </a:p>
          <a:p>
            <a:pPr marL="255600" indent="-255600">
              <a:spcBef>
                <a:spcPts val="600"/>
              </a:spcBef>
              <a:buClr>
                <a:srgbClr val="0070C0"/>
              </a:buClr>
              <a:buSzPct val="120000"/>
            </a:pPr>
            <a:r>
              <a:rPr lang="en-US" sz="1500" dirty="0" smtClean="0"/>
              <a:t>Yellin did note that when the U.S. lowered interest rates, other countries also followed for fear that too much capital would flow into their countries if their interest rates were higher than those in the U.S. Although the Fed might not be directly responsible, the combination of low interest rates worldwide could potentially have led to the commodity price increases.</a:t>
            </a:r>
          </a:p>
          <a:p>
            <a:endParaRPr lang="en-IN"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12652"/>
          </a:xfrm>
        </p:spPr>
        <p:txBody>
          <a:bodyPr/>
          <a:lstStyle/>
          <a:p>
            <a:r>
              <a:rPr lang="en-US" sz="2700" kern="0" dirty="0" smtClean="0">
                <a:ea typeface="ヒラギノ角ゴ Pro W3" pitchFamily="-1" charset="-128"/>
                <a:cs typeface="Verdana"/>
              </a:rPr>
              <a:t>14.4 </a:t>
            </a:r>
            <a:r>
              <a:rPr lang="en-US" sz="2700" dirty="0" smtClean="0">
                <a:ea typeface="ＭＳ Ｐゴシック" charset="0"/>
                <a:cs typeface="Verdana"/>
              </a:rPr>
              <a:t>INTEREST RATES AND HOW THEY CHANGE INVESTMENT AND OUTPUT (GDP) </a:t>
            </a:r>
            <a:r>
              <a:rPr lang="en-US" sz="2000" dirty="0" smtClean="0">
                <a:ea typeface="ＭＳ Ｐゴシック" charset="0"/>
                <a:cs typeface="Verdana"/>
              </a:rPr>
              <a:t>(1 of 6)</a:t>
            </a:r>
            <a:br>
              <a:rPr lang="en-US" sz="2000" dirty="0" smtClean="0">
                <a:ea typeface="ＭＳ Ｐゴシック" charset="0"/>
                <a:cs typeface="Verdana"/>
              </a:rPr>
            </a:br>
            <a:endParaRPr lang="en-IN" sz="2000" dirty="0"/>
          </a:p>
        </p:txBody>
      </p:sp>
      <p:sp>
        <p:nvSpPr>
          <p:cNvPr id="3" name="Content Placeholder 2"/>
          <p:cNvSpPr>
            <a:spLocks noGrp="1"/>
          </p:cNvSpPr>
          <p:nvPr>
            <p:ph idx="1"/>
          </p:nvPr>
        </p:nvSpPr>
        <p:spPr>
          <a:xfrm>
            <a:off x="457200" y="1600201"/>
            <a:ext cx="8075240" cy="748679"/>
          </a:xfrm>
        </p:spPr>
        <p:txBody>
          <a:bodyPr/>
          <a:lstStyle/>
          <a:p>
            <a:pPr marL="0" indent="0">
              <a:lnSpc>
                <a:spcPct val="105000"/>
              </a:lnSpc>
              <a:buNone/>
            </a:pPr>
            <a:r>
              <a:rPr lang="en-US" sz="1800" dirty="0" smtClean="0"/>
              <a:t>The equilibrium interest rate </a:t>
            </a:r>
            <a:r>
              <a:rPr lang="en-US" sz="1800" i="1" dirty="0" smtClean="0"/>
              <a:t>r</a:t>
            </a:r>
            <a:r>
              <a:rPr lang="en-US" sz="1800" dirty="0" smtClean="0"/>
              <a:t>* is determined in the money market. </a:t>
            </a:r>
          </a:p>
          <a:p>
            <a:pPr marL="0" indent="0">
              <a:lnSpc>
                <a:spcPct val="105000"/>
              </a:lnSpc>
              <a:spcBef>
                <a:spcPts val="600"/>
              </a:spcBef>
              <a:buNone/>
            </a:pPr>
            <a:r>
              <a:rPr lang="en-US" sz="1800" dirty="0" smtClean="0"/>
              <a:t>At that interest rate, investment spending is given by </a:t>
            </a:r>
            <a:r>
              <a:rPr lang="en-US" sz="1800" i="1" dirty="0" smtClean="0"/>
              <a:t>I</a:t>
            </a:r>
            <a:r>
              <a:rPr lang="en-US" sz="1800" dirty="0" smtClean="0"/>
              <a:t>*.</a:t>
            </a:r>
          </a:p>
          <a:p>
            <a:endParaRPr lang="en-IN"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348880"/>
            <a:ext cx="6696744" cy="36773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kern="0" dirty="0" smtClean="0">
                <a:ea typeface="ヒラギノ角ゴ Pro W3" pitchFamily="-1" charset="-128"/>
                <a:cs typeface="Verdana"/>
              </a:rPr>
              <a:t>14.4 </a:t>
            </a:r>
            <a:r>
              <a:rPr lang="en-US" sz="2700" dirty="0" smtClean="0">
                <a:ea typeface="ＭＳ Ｐゴシック" charset="0"/>
                <a:cs typeface="Verdana"/>
              </a:rPr>
              <a:t>INTEREST RATES AND HOW THEY CHANGE INVESTMENT AND OUTPUT (GDP) </a:t>
            </a:r>
            <a:r>
              <a:rPr lang="en-US" sz="2000" dirty="0" smtClean="0">
                <a:ea typeface="ＭＳ Ｐゴシック" charset="0"/>
                <a:cs typeface="Verdana"/>
              </a:rPr>
              <a:t>(2 of 6)</a:t>
            </a:r>
            <a:br>
              <a:rPr lang="en-US" sz="2000" dirty="0" smtClean="0">
                <a:ea typeface="ＭＳ Ｐゴシック" charset="0"/>
                <a:cs typeface="Verdana"/>
              </a:rPr>
            </a:br>
            <a:endParaRPr lang="en-IN" sz="2000" dirty="0"/>
          </a:p>
        </p:txBody>
      </p:sp>
      <p:sp>
        <p:nvSpPr>
          <p:cNvPr id="3" name="Content Placeholder 2"/>
          <p:cNvSpPr>
            <a:spLocks noGrp="1"/>
          </p:cNvSpPr>
          <p:nvPr>
            <p:ph idx="1"/>
          </p:nvPr>
        </p:nvSpPr>
        <p:spPr>
          <a:xfrm>
            <a:off x="457200" y="1600201"/>
            <a:ext cx="8363272" cy="748680"/>
          </a:xfrm>
        </p:spPr>
        <p:txBody>
          <a:bodyPr/>
          <a:lstStyle/>
          <a:p>
            <a:pPr marL="0" indent="0">
              <a:buNone/>
            </a:pPr>
            <a:r>
              <a:rPr lang="en-US" sz="1800" dirty="0" smtClean="0"/>
              <a:t>As the money supply increases, interest rates fall from </a:t>
            </a:r>
            <a:r>
              <a:rPr lang="en-US" sz="1800" i="1" dirty="0" smtClean="0"/>
              <a:t>r</a:t>
            </a:r>
            <a:r>
              <a:rPr lang="en-US" sz="1800" baseline="-25000" dirty="0" smtClean="0"/>
              <a:t>0</a:t>
            </a:r>
            <a:r>
              <a:rPr lang="en-US" sz="1800" dirty="0" smtClean="0"/>
              <a:t> to </a:t>
            </a:r>
            <a:r>
              <a:rPr lang="en-US" sz="1800" i="1" dirty="0" smtClean="0"/>
              <a:t>r</a:t>
            </a:r>
            <a:r>
              <a:rPr lang="en-US" sz="1800" baseline="-25000" dirty="0" smtClean="0"/>
              <a:t>1</a:t>
            </a:r>
            <a:r>
              <a:rPr lang="en-US" sz="1800" dirty="0" smtClean="0"/>
              <a:t>. Investment spending increases from </a:t>
            </a:r>
            <a:r>
              <a:rPr lang="en-US" sz="1800" i="1" dirty="0" smtClean="0"/>
              <a:t>I</a:t>
            </a:r>
            <a:r>
              <a:rPr lang="en-US" sz="1800" baseline="-25000" dirty="0" smtClean="0"/>
              <a:t>0</a:t>
            </a:r>
            <a:r>
              <a:rPr lang="en-US" sz="1800" dirty="0" smtClean="0"/>
              <a:t> to </a:t>
            </a:r>
            <a:r>
              <a:rPr lang="en-US" sz="1800" i="1" dirty="0" smtClean="0"/>
              <a:t>I</a:t>
            </a:r>
            <a:r>
              <a:rPr lang="en-US" sz="1800" baseline="-25000" dirty="0" smtClean="0"/>
              <a:t>1</a:t>
            </a:r>
            <a:r>
              <a:rPr lang="en-US" sz="1800" dirty="0" smtClean="0"/>
              <a:t>.</a:t>
            </a: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348881"/>
            <a:ext cx="6465930" cy="37370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kern="0" dirty="0" smtClean="0">
                <a:ea typeface="ヒラギノ角ゴ Pro W3" pitchFamily="-1" charset="-128"/>
                <a:cs typeface="Verdana"/>
              </a:rPr>
              <a:t>14.4 </a:t>
            </a:r>
            <a:r>
              <a:rPr lang="en-US" sz="2700" dirty="0" smtClean="0">
                <a:ea typeface="ＭＳ Ｐゴシック" charset="0"/>
                <a:cs typeface="Verdana"/>
              </a:rPr>
              <a:t>INTEREST RATES AND HOW THEY CHANGE INVESTMENT AND OUTPUT (GDP) </a:t>
            </a:r>
            <a:r>
              <a:rPr lang="en-US" sz="2000" dirty="0" smtClean="0">
                <a:ea typeface="ＭＳ Ｐゴシック" charset="0"/>
                <a:cs typeface="Verdana"/>
              </a:rPr>
              <a:t>(3 of 6)</a:t>
            </a:r>
            <a:br>
              <a:rPr lang="en-US" sz="2000" dirty="0" smtClean="0">
                <a:ea typeface="ＭＳ Ｐゴシック" charset="0"/>
                <a:cs typeface="Verdana"/>
              </a:rPr>
            </a:br>
            <a:endParaRPr lang="en-IN" sz="2000" dirty="0"/>
          </a:p>
        </p:txBody>
      </p:sp>
      <p:sp>
        <p:nvSpPr>
          <p:cNvPr id="3" name="Content Placeholder 2"/>
          <p:cNvSpPr>
            <a:spLocks noGrp="1"/>
          </p:cNvSpPr>
          <p:nvPr>
            <p:ph idx="1"/>
          </p:nvPr>
        </p:nvSpPr>
        <p:spPr>
          <a:xfrm>
            <a:off x="457200" y="1600201"/>
            <a:ext cx="3106688" cy="3124944"/>
          </a:xfrm>
        </p:spPr>
        <p:txBody>
          <a:bodyPr/>
          <a:lstStyle/>
          <a:p>
            <a:pPr marL="0" indent="0">
              <a:buNone/>
            </a:pPr>
            <a:r>
              <a:rPr lang="en-US" sz="1800" dirty="0" smtClean="0"/>
              <a:t>When the money supply is increased, investment spending increases, shifting the </a:t>
            </a:r>
            <a:r>
              <a:rPr lang="en-US" sz="1800" i="1" dirty="0" smtClean="0"/>
              <a:t>AD</a:t>
            </a:r>
            <a:r>
              <a:rPr lang="en-US" sz="1800" dirty="0" smtClean="0"/>
              <a:t> curve to the right. Output increases and prices increase in the short run.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4496" y="1772334"/>
            <a:ext cx="5607749" cy="33848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kern="0" dirty="0" smtClean="0">
                <a:ea typeface="ヒラギノ角ゴ Pro W3" pitchFamily="-1" charset="-128"/>
                <a:cs typeface="Verdana"/>
              </a:rPr>
              <a:t>14.4 </a:t>
            </a:r>
            <a:r>
              <a:rPr lang="en-US" sz="2700" dirty="0" smtClean="0">
                <a:ea typeface="ＭＳ Ｐゴシック" charset="0"/>
                <a:cs typeface="Verdana"/>
              </a:rPr>
              <a:t>INTEREST RATES AND HOW THEY CHANGE INVESTMENT AND OUTPUT (GDP) </a:t>
            </a:r>
            <a:r>
              <a:rPr lang="en-US" sz="2000" dirty="0" smtClean="0">
                <a:ea typeface="ＭＳ Ｐゴシック" charset="0"/>
                <a:cs typeface="Verdana"/>
              </a:rPr>
              <a:t>(4 of 6)</a:t>
            </a:r>
            <a:br>
              <a:rPr lang="en-US" sz="2000" dirty="0" smtClean="0">
                <a:ea typeface="ＭＳ Ｐゴシック" charset="0"/>
                <a:cs typeface="Verdana"/>
              </a:rPr>
            </a:br>
            <a:endParaRPr lang="en-IN" sz="2000" dirty="0"/>
          </a:p>
        </p:txBody>
      </p:sp>
      <p:pic>
        <p:nvPicPr>
          <p:cNvPr id="4" name="Picture 3" descr="When open market bond purchases increases the money supply, it leads to lower interest rates and increased investment spending which will ultimately lead to a higher level of GD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615" y="2348880"/>
            <a:ext cx="7704859" cy="1008112"/>
          </a:xfrm>
          <a:prstGeom prst="rect">
            <a:avLst/>
          </a:prstGeom>
        </p:spPr>
      </p:pic>
      <p:pic>
        <p:nvPicPr>
          <p:cNvPr id="6" name="Picture 5" descr="When open market bond sale decreases the money supply, it leads to higher interest rates and decreased investment spending which will ultimately lead to a lower level of GD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15" y="3807290"/>
            <a:ext cx="7666801" cy="9682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kern="0" dirty="0" smtClean="0">
                <a:ea typeface="ヒラギノ角ゴ Pro W3" pitchFamily="-1" charset="-128"/>
                <a:cs typeface="Verdana"/>
              </a:rPr>
              <a:t>14.4 </a:t>
            </a:r>
            <a:r>
              <a:rPr lang="en-US" sz="2700" dirty="0" smtClean="0">
                <a:ea typeface="ＭＳ Ｐゴシック" charset="0"/>
                <a:cs typeface="Verdana"/>
              </a:rPr>
              <a:t>INTEREST RATES AND HOW THEY CHANGE INVESTMENT AND OUTPUT (GDP) </a:t>
            </a:r>
            <a:r>
              <a:rPr lang="en-US" sz="2000" dirty="0" smtClean="0">
                <a:ea typeface="ＭＳ Ｐゴシック" charset="0"/>
                <a:cs typeface="Verdana"/>
              </a:rPr>
              <a:t>(5 of 6)</a:t>
            </a:r>
            <a:br>
              <a:rPr lang="en-US" sz="2000" dirty="0" smtClean="0">
                <a:ea typeface="ＭＳ Ｐゴシック" charset="0"/>
                <a:cs typeface="Verdana"/>
              </a:rPr>
            </a:br>
            <a:endParaRPr lang="en-IN" sz="2000" dirty="0"/>
          </a:p>
        </p:txBody>
      </p:sp>
      <p:sp>
        <p:nvSpPr>
          <p:cNvPr id="3" name="Content Placeholder 2"/>
          <p:cNvSpPr>
            <a:spLocks noGrp="1"/>
          </p:cNvSpPr>
          <p:nvPr>
            <p:ph idx="1"/>
          </p:nvPr>
        </p:nvSpPr>
        <p:spPr/>
        <p:txBody>
          <a:bodyPr/>
          <a:lstStyle/>
          <a:p>
            <a:pPr>
              <a:buNone/>
            </a:pPr>
            <a:r>
              <a:rPr lang="en-US" dirty="0" smtClean="0">
                <a:solidFill>
                  <a:srgbClr val="1C558A"/>
                </a:solidFill>
              </a:rPr>
              <a:t>Monetary Policy and International Trade</a:t>
            </a:r>
          </a:p>
          <a:p>
            <a:pPr marL="255600" indent="-255600">
              <a:buClr>
                <a:srgbClr val="0070C0"/>
              </a:buClr>
              <a:buSzPct val="120000"/>
            </a:pPr>
            <a:r>
              <a:rPr lang="en-US" sz="1600" b="1" dirty="0" smtClean="0"/>
              <a:t>Exchange rate</a:t>
            </a:r>
          </a:p>
          <a:p>
            <a:pPr marL="255600" indent="-255600">
              <a:spcBef>
                <a:spcPts val="0"/>
              </a:spcBef>
              <a:buNone/>
            </a:pPr>
            <a:r>
              <a:rPr lang="en-US" sz="1600" dirty="0" smtClean="0"/>
              <a:t>	</a:t>
            </a:r>
            <a:r>
              <a:rPr lang="en-US" sz="1500" dirty="0" smtClean="0"/>
              <a:t>The rate at which currencies trade for one another in the market.</a:t>
            </a:r>
          </a:p>
          <a:p>
            <a:pPr marL="255600" indent="-255600">
              <a:buClr>
                <a:srgbClr val="0070C0"/>
              </a:buClr>
              <a:buSzPct val="120000"/>
            </a:pPr>
            <a:r>
              <a:rPr lang="en-US" sz="1600" b="1" dirty="0" smtClean="0"/>
              <a:t>Depreciation of a currency</a:t>
            </a:r>
          </a:p>
          <a:p>
            <a:pPr marL="255600" indent="-255600">
              <a:spcBef>
                <a:spcPts val="0"/>
              </a:spcBef>
              <a:buNone/>
            </a:pPr>
            <a:r>
              <a:rPr lang="en-US" sz="1600" dirty="0" smtClean="0"/>
              <a:t>	</a:t>
            </a:r>
            <a:r>
              <a:rPr lang="en-US" sz="1500" dirty="0" smtClean="0"/>
              <a:t>A decrease in the value of a currency.</a:t>
            </a:r>
          </a:p>
          <a:p>
            <a:pPr>
              <a:buNone/>
            </a:pPr>
            <a:endParaRPr lang="en-US" sz="1600" dirty="0" smtClean="0"/>
          </a:p>
          <a:p>
            <a:pPr>
              <a:buNone/>
            </a:pPr>
            <a:endParaRPr lang="en-US" sz="1600" dirty="0" smtClean="0"/>
          </a:p>
          <a:p>
            <a:pPr marL="231775" lvl="1">
              <a:buClr>
                <a:srgbClr val="F15B47"/>
              </a:buClr>
              <a:buSzPct val="120000"/>
              <a:buNone/>
            </a:pPr>
            <a:endParaRPr lang="en-IN" dirty="0"/>
          </a:p>
        </p:txBody>
      </p:sp>
      <p:pic>
        <p:nvPicPr>
          <p:cNvPr id="4" name="Picture 3" descr="&quot;When open market bond sale decreases the money supply, it leads to higher interest rates and higher exchange rates which in turn decrease net exports will ultimately lead to a lower level of GDP.&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933056"/>
            <a:ext cx="7906480" cy="8640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br>
              <a:rPr lang="en-US" dirty="0"/>
            </a:br>
            <a:r>
              <a:rPr lang="en-US" dirty="0"/>
              <a:t> </a:t>
            </a:r>
          </a:p>
        </p:txBody>
      </p:sp>
      <p:sp>
        <p:nvSpPr>
          <p:cNvPr id="3" name="Content Placeholder 2"/>
          <p:cNvSpPr>
            <a:spLocks noGrp="1"/>
          </p:cNvSpPr>
          <p:nvPr>
            <p:ph idx="1"/>
          </p:nvPr>
        </p:nvSpPr>
        <p:spPr/>
        <p:txBody>
          <a:bodyPr/>
          <a:lstStyle/>
          <a:p>
            <a:pPr marL="0" indent="0">
              <a:buNone/>
            </a:pPr>
            <a:r>
              <a:rPr lang="en-US" sz="2400" b="1" dirty="0" smtClean="0">
                <a:solidFill>
                  <a:srgbClr val="1C558A"/>
                </a:solidFill>
              </a:rPr>
              <a:t>14.1 </a:t>
            </a:r>
            <a:r>
              <a:rPr lang="en-US" sz="2400" dirty="0" smtClean="0">
                <a:ea typeface="ヒラギノ角ゴ Pro W3" pitchFamily="-65" charset="-128"/>
              </a:rPr>
              <a:t>Explain </a:t>
            </a:r>
            <a:r>
              <a:rPr lang="en-US" sz="2400" dirty="0">
                <a:ea typeface="ヒラギノ角ゴ Pro W3" pitchFamily="-65" charset="-128"/>
              </a:rPr>
              <a:t>the role of demand and supply in the money </a:t>
            </a:r>
            <a:r>
              <a:rPr lang="en-US" sz="2400" dirty="0" smtClean="0">
                <a:ea typeface="ヒラギノ角ゴ Pro W3" pitchFamily="-65" charset="-128"/>
              </a:rPr>
              <a:t>market.</a:t>
            </a:r>
          </a:p>
          <a:p>
            <a:pPr marL="0" indent="0">
              <a:buNone/>
            </a:pPr>
            <a:r>
              <a:rPr lang="en-US" sz="2400" b="1" dirty="0" smtClean="0">
                <a:solidFill>
                  <a:srgbClr val="1C558A"/>
                </a:solidFill>
              </a:rPr>
              <a:t>14.2 </a:t>
            </a:r>
            <a:r>
              <a:rPr lang="en-US" sz="2400" dirty="0" smtClean="0">
                <a:ea typeface="ヒラギノ角ゴ Pro W3" pitchFamily="-65" charset="-128"/>
              </a:rPr>
              <a:t>List </a:t>
            </a:r>
            <a:r>
              <a:rPr lang="en-US" sz="2400" dirty="0">
                <a:ea typeface="ヒラギノ角ゴ Pro W3" pitchFamily="-65" charset="-128"/>
              </a:rPr>
              <a:t>the tools that the Fed can use to change </a:t>
            </a:r>
            <a:r>
              <a:rPr lang="en-US" sz="2400" dirty="0" smtClean="0">
                <a:ea typeface="ヒラギノ角ゴ Pro W3" pitchFamily="-65" charset="-128"/>
              </a:rPr>
              <a:t>short-term </a:t>
            </a:r>
            <a:r>
              <a:rPr lang="en-US" sz="2400" dirty="0">
                <a:ea typeface="ヒラギノ角ゴ Pro W3" pitchFamily="-65" charset="-128"/>
              </a:rPr>
              <a:t>interest </a:t>
            </a:r>
            <a:r>
              <a:rPr lang="en-US" sz="2400" dirty="0" smtClean="0">
                <a:ea typeface="ヒラギノ角ゴ Pro W3" pitchFamily="-65" charset="-128"/>
              </a:rPr>
              <a:t>rates.</a:t>
            </a:r>
          </a:p>
          <a:p>
            <a:pPr marL="0" indent="0">
              <a:buNone/>
            </a:pPr>
            <a:r>
              <a:rPr lang="en-US" sz="2400" b="1" dirty="0" smtClean="0">
                <a:solidFill>
                  <a:srgbClr val="1C558A"/>
                </a:solidFill>
              </a:rPr>
              <a:t>14.3 </a:t>
            </a:r>
            <a:r>
              <a:rPr lang="en-US" sz="2400" dirty="0" smtClean="0">
                <a:ea typeface="ヒラギノ角ゴ Pro W3" pitchFamily="-65" charset="-128"/>
              </a:rPr>
              <a:t>Demonstrate </a:t>
            </a:r>
            <a:r>
              <a:rPr lang="en-US" sz="2400" dirty="0">
                <a:ea typeface="ヒラギノ角ゴ Pro W3" pitchFamily="-65" charset="-128"/>
              </a:rPr>
              <a:t>using supply and demand curves how the Fed can determine </a:t>
            </a:r>
            <a:r>
              <a:rPr lang="en-US" sz="2400" dirty="0" smtClean="0">
                <a:ea typeface="ヒラギノ角ゴ Pro W3" pitchFamily="-65" charset="-128"/>
              </a:rPr>
              <a:t>short-term </a:t>
            </a:r>
            <a:r>
              <a:rPr lang="en-US" sz="2400" dirty="0">
                <a:ea typeface="ヒラギノ角ゴ Pro W3" pitchFamily="-65" charset="-128"/>
              </a:rPr>
              <a:t>interest </a:t>
            </a:r>
            <a:r>
              <a:rPr lang="en-US" sz="2400" dirty="0" smtClean="0">
                <a:ea typeface="ヒラギノ角ゴ Pro W3" pitchFamily="-65" charset="-128"/>
              </a:rPr>
              <a:t>rates.</a:t>
            </a:r>
          </a:p>
          <a:p>
            <a:pPr marL="0" indent="0">
              <a:buNone/>
            </a:pPr>
            <a:r>
              <a:rPr lang="en-US" sz="2400" b="1" dirty="0" smtClean="0">
                <a:solidFill>
                  <a:srgbClr val="1C558A"/>
                </a:solidFill>
              </a:rPr>
              <a:t>14.4 </a:t>
            </a:r>
            <a:r>
              <a:rPr lang="en-US" sz="2400" dirty="0" smtClean="0">
                <a:ea typeface="ヒラギノ角ゴ Pro W3" pitchFamily="-65" charset="-128"/>
              </a:rPr>
              <a:t>Describe </a:t>
            </a:r>
            <a:r>
              <a:rPr lang="en-US" sz="2400" dirty="0">
                <a:ea typeface="ヒラギノ角ゴ Pro W3" pitchFamily="-65" charset="-128"/>
              </a:rPr>
              <a:t>both the domestic and international channels through which monetary policy can affect real </a:t>
            </a:r>
            <a:r>
              <a:rPr lang="en-US" sz="2400" dirty="0" smtClean="0">
                <a:ea typeface="ヒラギノ角ゴ Pro W3" pitchFamily="-65" charset="-128"/>
              </a:rPr>
              <a:t>GDP.</a:t>
            </a:r>
          </a:p>
          <a:p>
            <a:pPr marL="0" indent="0">
              <a:buNone/>
            </a:pPr>
            <a:r>
              <a:rPr lang="en-US" sz="2400" b="1" dirty="0" smtClean="0">
                <a:solidFill>
                  <a:srgbClr val="1C558A"/>
                </a:solidFill>
              </a:rPr>
              <a:t>14.5 </a:t>
            </a:r>
            <a:r>
              <a:rPr lang="en-US" sz="2400" dirty="0" smtClean="0">
                <a:ea typeface="ヒラギノ角ゴ Pro W3" pitchFamily="-65" charset="-128"/>
              </a:rPr>
              <a:t>Assess </a:t>
            </a:r>
            <a:r>
              <a:rPr lang="en-US" sz="2400" dirty="0">
                <a:ea typeface="ヒラギノ角ゴ Pro W3" pitchFamily="-65" charset="-128"/>
              </a:rPr>
              <a:t>the challenges the Fed faces in implementing monetary policy.</a:t>
            </a:r>
          </a:p>
          <a:p>
            <a:endParaRPr lang="en-US" dirty="0"/>
          </a:p>
        </p:txBody>
      </p:sp>
    </p:spTree>
    <p:extLst>
      <p:ext uri="{BB962C8B-B14F-4D97-AF65-F5344CB8AC3E}">
        <p14:creationId xmlns:p14="http://schemas.microsoft.com/office/powerpoint/2010/main" val="2749499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kern="0" dirty="0" smtClean="0">
                <a:ea typeface="ヒラギノ角ゴ Pro W3" pitchFamily="-1" charset="-128"/>
                <a:cs typeface="Verdana"/>
              </a:rPr>
              <a:t>14.4 </a:t>
            </a:r>
            <a:r>
              <a:rPr lang="en-US" sz="2700" dirty="0" smtClean="0">
                <a:ea typeface="ＭＳ Ｐゴシック" charset="0"/>
                <a:cs typeface="Verdana"/>
              </a:rPr>
              <a:t>INTEREST RATES AND HOW THEY CHANGE INVESTMENT AND OUTPUT (GDP) </a:t>
            </a:r>
            <a:r>
              <a:rPr lang="en-US" sz="2000" dirty="0" smtClean="0">
                <a:ea typeface="ＭＳ Ｐゴシック" charset="0"/>
                <a:cs typeface="Verdana"/>
              </a:rPr>
              <a:t>(6 of 6)</a:t>
            </a:r>
            <a:r>
              <a:rPr lang="en-IN" sz="2000" dirty="0" smtClean="0">
                <a:ea typeface="ＭＳ Ｐゴシック" charset="0"/>
                <a:cs typeface="Verdana"/>
              </a:rPr>
              <a:t/>
            </a:r>
            <a:br>
              <a:rPr lang="en-IN" sz="2000" dirty="0" smtClean="0">
                <a:ea typeface="ＭＳ Ｐゴシック" charset="0"/>
                <a:cs typeface="Verdana"/>
              </a:rPr>
            </a:br>
            <a:endParaRPr lang="en-IN" sz="2000" dirty="0"/>
          </a:p>
        </p:txBody>
      </p:sp>
      <p:sp>
        <p:nvSpPr>
          <p:cNvPr id="3" name="Content Placeholder 2"/>
          <p:cNvSpPr>
            <a:spLocks noGrp="1"/>
          </p:cNvSpPr>
          <p:nvPr>
            <p:ph idx="1"/>
          </p:nvPr>
        </p:nvSpPr>
        <p:spPr/>
        <p:txBody>
          <a:bodyPr/>
          <a:lstStyle/>
          <a:p>
            <a:pPr>
              <a:buNone/>
            </a:pPr>
            <a:r>
              <a:rPr lang="en-US" dirty="0" smtClean="0">
                <a:solidFill>
                  <a:srgbClr val="1C558A"/>
                </a:solidFill>
              </a:rPr>
              <a:t>Monetary Policy and International Trade</a:t>
            </a:r>
          </a:p>
          <a:p>
            <a:pPr marL="255600" indent="-255600">
              <a:buClr>
                <a:srgbClr val="0070C0"/>
              </a:buClr>
              <a:buSzPct val="120000"/>
            </a:pPr>
            <a:r>
              <a:rPr lang="en-US" sz="1600" b="1" dirty="0" smtClean="0"/>
              <a:t>Appreciation of a currency</a:t>
            </a:r>
          </a:p>
          <a:p>
            <a:pPr marL="255600" indent="-255600">
              <a:spcBef>
                <a:spcPts val="0"/>
              </a:spcBef>
              <a:buClr>
                <a:srgbClr val="CC3300"/>
              </a:buClr>
              <a:buNone/>
            </a:pPr>
            <a:r>
              <a:rPr lang="en-US" sz="1600" dirty="0" smtClean="0"/>
              <a:t>	</a:t>
            </a:r>
            <a:r>
              <a:rPr lang="en-US" sz="1500" dirty="0" smtClean="0"/>
              <a:t>An increase in the value of a currency.</a:t>
            </a:r>
          </a:p>
          <a:p>
            <a:pPr marL="118800">
              <a:buClr>
                <a:srgbClr val="CC3300"/>
              </a:buClr>
              <a:buNone/>
            </a:pPr>
            <a:endParaRPr lang="en-US" sz="1600" dirty="0" smtClean="0"/>
          </a:p>
          <a:p>
            <a:pPr marL="118800">
              <a:buClr>
                <a:srgbClr val="CC3300"/>
              </a:buClr>
              <a:buNone/>
            </a:pPr>
            <a:endParaRPr lang="en-US" sz="16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068960"/>
            <a:ext cx="7596336" cy="9301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0" dirty="0" smtClean="0">
                <a:ea typeface="ヒラギノ角ゴ Pro W3" pitchFamily="-1" charset="-128"/>
                <a:cs typeface="Verdana"/>
              </a:rPr>
              <a:t>14.5 </a:t>
            </a:r>
            <a:r>
              <a:rPr lang="en-US" sz="3200" dirty="0" smtClean="0">
                <a:ea typeface="ＭＳ Ｐゴシック" charset="0"/>
                <a:cs typeface="Verdana"/>
              </a:rPr>
              <a:t>MONETARY POLICY CHALLENGES FOR THE FED</a:t>
            </a:r>
            <a:endParaRPr lang="en-IN" sz="3200" dirty="0"/>
          </a:p>
        </p:txBody>
      </p:sp>
      <p:sp>
        <p:nvSpPr>
          <p:cNvPr id="3" name="Content Placeholder 2"/>
          <p:cNvSpPr>
            <a:spLocks noGrp="1"/>
          </p:cNvSpPr>
          <p:nvPr>
            <p:ph idx="1"/>
          </p:nvPr>
        </p:nvSpPr>
        <p:spPr/>
        <p:txBody>
          <a:bodyPr/>
          <a:lstStyle/>
          <a:p>
            <a:pPr marL="0" indent="0">
              <a:buNone/>
            </a:pPr>
            <a:r>
              <a:rPr lang="en-US" dirty="0" smtClean="0">
                <a:solidFill>
                  <a:srgbClr val="1C558A"/>
                </a:solidFill>
              </a:rPr>
              <a:t>Lags in Monetary Policy</a:t>
            </a:r>
          </a:p>
          <a:p>
            <a:pPr marL="0" indent="0">
              <a:buNone/>
            </a:pPr>
            <a:r>
              <a:rPr lang="en-US" sz="1600" i="1" dirty="0" smtClean="0"/>
              <a:t>Inside lags</a:t>
            </a:r>
            <a:r>
              <a:rPr lang="en-US" sz="1600" dirty="0" smtClean="0"/>
              <a:t> are the time it takes for policymakers to recognize and implement policy changes. </a:t>
            </a:r>
            <a:r>
              <a:rPr lang="en-US" sz="1600" i="1" dirty="0" smtClean="0"/>
              <a:t>Outside lags</a:t>
            </a:r>
            <a:r>
              <a:rPr lang="en-US" sz="1600" dirty="0" smtClean="0"/>
              <a:t> are the time it takes for policy to actually work.</a:t>
            </a:r>
          </a:p>
          <a:p>
            <a:pPr marL="0" indent="0">
              <a:buNone/>
            </a:pPr>
            <a:r>
              <a:rPr lang="en-US" sz="2200" dirty="0" smtClean="0">
                <a:solidFill>
                  <a:srgbClr val="1C558A"/>
                </a:solidFill>
              </a:rPr>
              <a:t>Influencing Market Expectations: From the Federal Funds Rate to Interest Rates on Long-Term Bonds</a:t>
            </a:r>
          </a:p>
          <a:p>
            <a:pPr marL="0" indent="0">
              <a:buNone/>
            </a:pPr>
            <a:r>
              <a:rPr lang="en-US" sz="1600" dirty="0" smtClean="0"/>
              <a:t>It is important to recognize that the Fed directly controls only very short-term interest rates in the economy, not long-term interest rates.</a:t>
            </a:r>
          </a:p>
          <a:p>
            <a:pPr marL="0" indent="0">
              <a:buNone/>
            </a:pPr>
            <a:r>
              <a:rPr lang="en-US" sz="1600" dirty="0" smtClean="0"/>
              <a:t>For the Fed to control investment spending, it must also somehow influence long-term rates. It can do this indirectly by influencing short-term rates. The Fed also tries to influence long-term rates by influencing market expectations about future short-term interest rates and inflation.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APPLICATION 3</a:t>
            </a:r>
            <a:br>
              <a:rPr lang="en-US" b="1" dirty="0" smtClean="0"/>
            </a:br>
            <a:endParaRPr lang="en-IN" dirty="0"/>
          </a:p>
        </p:txBody>
      </p:sp>
      <p:sp>
        <p:nvSpPr>
          <p:cNvPr id="3" name="Content Placeholder 2"/>
          <p:cNvSpPr>
            <a:spLocks noGrp="1"/>
          </p:cNvSpPr>
          <p:nvPr>
            <p:ph idx="1"/>
          </p:nvPr>
        </p:nvSpPr>
        <p:spPr>
          <a:xfrm>
            <a:off x="457200" y="1600200"/>
            <a:ext cx="8229600" cy="4757758"/>
          </a:xfrm>
        </p:spPr>
        <p:txBody>
          <a:bodyPr/>
          <a:lstStyle/>
          <a:p>
            <a:pPr marL="0" indent="0">
              <a:lnSpc>
                <a:spcPct val="110000"/>
              </a:lnSpc>
              <a:spcBef>
                <a:spcPts val="600"/>
              </a:spcBef>
              <a:buNone/>
            </a:pPr>
            <a:r>
              <a:rPr lang="en-US" sz="2000" b="1" dirty="0" smtClean="0">
                <a:solidFill>
                  <a:srgbClr val="505050"/>
                </a:solidFill>
              </a:rPr>
              <a:t>THE EFFECTIVENESS OF COMMITTEES</a:t>
            </a:r>
          </a:p>
          <a:p>
            <a:pPr marL="0" indent="0">
              <a:lnSpc>
                <a:spcPct val="110000"/>
              </a:lnSpc>
              <a:spcBef>
                <a:spcPts val="600"/>
              </a:spcBef>
              <a:buNone/>
            </a:pPr>
            <a:r>
              <a:rPr lang="en-US" sz="1600" b="1" dirty="0" smtClean="0"/>
              <a:t>APPLYING THE CONCEPTS #3:</a:t>
            </a:r>
            <a:r>
              <a:rPr lang="en-US" sz="1600" b="1" dirty="0" smtClean="0">
                <a:solidFill>
                  <a:srgbClr val="8DFF66"/>
                </a:solidFill>
              </a:rPr>
              <a:t> </a:t>
            </a:r>
            <a:r>
              <a:rPr lang="en-US" sz="1600" b="1" dirty="0" smtClean="0"/>
              <a:t>Is it better for decisions about monetary policy to be made by a single individual or by a committee?</a:t>
            </a:r>
          </a:p>
          <a:p>
            <a:pPr>
              <a:lnSpc>
                <a:spcPct val="110000"/>
              </a:lnSpc>
              <a:spcBef>
                <a:spcPts val="600"/>
              </a:spcBef>
              <a:buNone/>
            </a:pPr>
            <a:endParaRPr lang="en-US" sz="200" b="1" dirty="0" smtClean="0"/>
          </a:p>
          <a:p>
            <a:pPr marL="255600" indent="-255600">
              <a:lnSpc>
                <a:spcPct val="110000"/>
              </a:lnSpc>
              <a:spcBef>
                <a:spcPts val="600"/>
              </a:spcBef>
              <a:buClr>
                <a:srgbClr val="0070C0"/>
              </a:buClr>
              <a:buSzPct val="120000"/>
            </a:pPr>
            <a:r>
              <a:rPr lang="en-US" sz="1500" dirty="0" smtClean="0"/>
              <a:t>When Professor Alan Blinder returned to teaching after serving as vice-chairman of the Federal Reserve from 1994 to 1996, he was convinced that committees were not effective for making decisions about monetary policy. With another researcher, Blinder developed an experiment to determine whether in fact individuals or groups make better decisions.</a:t>
            </a:r>
          </a:p>
          <a:p>
            <a:pPr marL="255600" indent="-255600">
              <a:lnSpc>
                <a:spcPct val="110000"/>
              </a:lnSpc>
              <a:spcBef>
                <a:spcPts val="600"/>
              </a:spcBef>
              <a:buClr>
                <a:srgbClr val="0070C0"/>
              </a:buClr>
              <a:buSzPct val="120000"/>
            </a:pPr>
            <a:r>
              <a:rPr lang="en-US" sz="1500" dirty="0" smtClean="0"/>
              <a:t>The results of the experiment showed that committees make decisions as quickly as, and more accurately than, individuals making decisions by themselves. Moreover, it was not the performance of the individual committee members that contributed to the superiority of committee decisions—the actual </a:t>
            </a:r>
            <a:r>
              <a:rPr lang="en-US" sz="1500" i="1" dirty="0" smtClean="0"/>
              <a:t>process</a:t>
            </a:r>
            <a:r>
              <a:rPr lang="en-US" sz="1500" dirty="0" smtClean="0"/>
              <a:t> of having meetings and discussions appears to have improved the group</a:t>
            </a:r>
            <a:r>
              <a:rPr lang="ja-JP" altLang="en-US" sz="1500" dirty="0" smtClean="0"/>
              <a:t>’</a:t>
            </a:r>
            <a:r>
              <a:rPr lang="en-US" altLang="ja-JP" sz="1500" dirty="0" smtClean="0"/>
              <a:t>s overall performance.</a:t>
            </a:r>
          </a:p>
          <a:p>
            <a:pPr marL="255600" indent="-255600">
              <a:lnSpc>
                <a:spcPct val="110000"/>
              </a:lnSpc>
              <a:spcBef>
                <a:spcPts val="600"/>
              </a:spcBef>
              <a:buClr>
                <a:srgbClr val="0070C0"/>
              </a:buClr>
              <a:buSzPct val="120000"/>
            </a:pPr>
            <a:r>
              <a:rPr lang="en-US" sz="1500" dirty="0" smtClean="0"/>
              <a:t>In later research, Blinder also found that it did not really matter whether the committee had a strong leader. His findings suggest it is the wisdom of the group, not its leader, that really matters. And to the extent the leader has too much power—and the committee functions more like an individual than a group—monetary policy will actually be worse!</a:t>
            </a:r>
          </a:p>
          <a:p>
            <a:endParaRPr lang="en-IN"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TERMS</a:t>
            </a:r>
            <a:r>
              <a:rPr lang="en-US" sz="3200" b="1" dirty="0" smtClean="0">
                <a:solidFill>
                  <a:srgbClr val="000000"/>
                </a:solidFill>
                <a:ea typeface="ヒラギノ角ゴ Pro W3" pitchFamily="-65" charset="-128"/>
              </a:rPr>
              <a:t/>
            </a:r>
            <a:br>
              <a:rPr lang="en-US" sz="3200" b="1" dirty="0" smtClean="0">
                <a:solidFill>
                  <a:srgbClr val="000000"/>
                </a:solidFill>
                <a:ea typeface="ヒラギノ角ゴ Pro W3" pitchFamily="-65" charset="-128"/>
              </a:rPr>
            </a:br>
            <a:endParaRPr lang="en-IN" dirty="0"/>
          </a:p>
        </p:txBody>
      </p:sp>
      <p:sp>
        <p:nvSpPr>
          <p:cNvPr id="3" name="Content Placeholder 2"/>
          <p:cNvSpPr>
            <a:spLocks noGrp="1"/>
          </p:cNvSpPr>
          <p:nvPr>
            <p:ph idx="1"/>
          </p:nvPr>
        </p:nvSpPr>
        <p:spPr/>
        <p:txBody>
          <a:bodyPr/>
          <a:lstStyle/>
          <a:p>
            <a:pPr>
              <a:spcBef>
                <a:spcPct val="50000"/>
              </a:spcBef>
              <a:buNone/>
            </a:pPr>
            <a:r>
              <a:rPr lang="en-US" sz="1800" b="1" dirty="0" smtClean="0"/>
              <a:t>Appreciation of a currency	Liquidity demand for money</a:t>
            </a:r>
          </a:p>
          <a:p>
            <a:pPr>
              <a:spcBef>
                <a:spcPct val="50000"/>
              </a:spcBef>
              <a:buNone/>
            </a:pPr>
            <a:r>
              <a:rPr lang="en-US" sz="1800" b="1" dirty="0" smtClean="0"/>
              <a:t>Depreciation of a currency	Money market</a:t>
            </a:r>
          </a:p>
          <a:p>
            <a:pPr>
              <a:spcBef>
                <a:spcPct val="50000"/>
              </a:spcBef>
              <a:buNone/>
            </a:pPr>
            <a:r>
              <a:rPr lang="en-US" sz="1800" b="1" dirty="0" smtClean="0"/>
              <a:t>Discount rate			Open market operations</a:t>
            </a:r>
          </a:p>
          <a:p>
            <a:pPr>
              <a:spcBef>
                <a:spcPct val="50000"/>
              </a:spcBef>
              <a:buNone/>
            </a:pPr>
            <a:r>
              <a:rPr lang="en-US" sz="1800" b="1" dirty="0" smtClean="0"/>
              <a:t>Exchange rate			Open market purchases</a:t>
            </a:r>
          </a:p>
          <a:p>
            <a:pPr>
              <a:spcBef>
                <a:spcPct val="50000"/>
              </a:spcBef>
              <a:buNone/>
            </a:pPr>
            <a:r>
              <a:rPr lang="en-US" sz="1800" b="1" dirty="0" smtClean="0"/>
              <a:t>Federal funds market		Open market sales</a:t>
            </a:r>
          </a:p>
          <a:p>
            <a:pPr>
              <a:spcBef>
                <a:spcPct val="50000"/>
              </a:spcBef>
              <a:buNone/>
            </a:pPr>
            <a:r>
              <a:rPr lang="en-US" sz="1800" b="1" dirty="0" smtClean="0"/>
              <a:t>Federal funds rate		Speculative demand for money</a:t>
            </a:r>
          </a:p>
          <a:p>
            <a:pPr>
              <a:spcBef>
                <a:spcPct val="50000"/>
              </a:spcBef>
              <a:buNone/>
            </a:pPr>
            <a:r>
              <a:rPr lang="en-US" sz="1800" b="1" dirty="0" smtClean="0"/>
              <a:t>Illiquid				Transaction demand for money</a:t>
            </a:r>
          </a:p>
          <a:p>
            <a:pPr>
              <a:spcBef>
                <a:spcPct val="50000"/>
              </a:spcBef>
            </a:pPr>
            <a:endParaRPr lang="en-US" sz="1800" b="1" dirty="0" smtClean="0">
              <a:latin typeface="Helvetica" pitchFamily="-65" charset="0"/>
            </a:endParaRPr>
          </a:p>
          <a:p>
            <a:pPr>
              <a:spcBef>
                <a:spcPct val="50000"/>
              </a:spcBef>
            </a:pPr>
            <a:endParaRPr lang="en-US" sz="1800" b="1" dirty="0" smtClean="0"/>
          </a:p>
          <a:p>
            <a:endParaRPr lang="en-IN" sz="1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ea typeface="ヒラギノ角ゴ Pro W3" pitchFamily="-65" charset="-128"/>
              </a:rPr>
              <a:t>14.1 THE MONEY </a:t>
            </a:r>
            <a:r>
              <a:rPr lang="en-US" sz="3200" dirty="0" smtClean="0">
                <a:ea typeface="ヒラギノ角ゴ Pro W3" pitchFamily="-65" charset="-128"/>
              </a:rPr>
              <a:t>MARKET </a:t>
            </a:r>
            <a:r>
              <a:rPr lang="en-US" sz="2000" dirty="0" smtClean="0">
                <a:ea typeface="ヒラギノ角ゴ Pro W3" pitchFamily="-65" charset="-128"/>
              </a:rPr>
              <a:t>(1 of 4)</a:t>
            </a:r>
            <a:r>
              <a:rPr lang="en-US" sz="3200" dirty="0">
                <a:ea typeface="ヒラギノ角ゴ Pro W3" pitchFamily="-65" charset="-128"/>
              </a:rPr>
              <a:t/>
            </a:r>
            <a:br>
              <a:rPr lang="en-US" sz="3200" dirty="0">
                <a:ea typeface="ヒラギノ角ゴ Pro W3" pitchFamily="-65" charset="-128"/>
              </a:rPr>
            </a:br>
            <a:endParaRPr lang="en-US" sz="3200" dirty="0"/>
          </a:p>
        </p:txBody>
      </p:sp>
      <p:sp>
        <p:nvSpPr>
          <p:cNvPr id="3" name="Content Placeholder 2"/>
          <p:cNvSpPr>
            <a:spLocks noGrp="1"/>
          </p:cNvSpPr>
          <p:nvPr>
            <p:ph idx="1"/>
          </p:nvPr>
        </p:nvSpPr>
        <p:spPr/>
        <p:txBody>
          <a:bodyPr/>
          <a:lstStyle/>
          <a:p>
            <a:pPr marL="255600" indent="-255600">
              <a:buClr>
                <a:srgbClr val="0070C0"/>
              </a:buClr>
              <a:buSzPct val="120000"/>
            </a:pPr>
            <a:r>
              <a:rPr lang="en-US" sz="1600" b="1" dirty="0" smtClean="0"/>
              <a:t>Money market</a:t>
            </a:r>
          </a:p>
          <a:p>
            <a:pPr marL="255600" indent="-255600">
              <a:spcBef>
                <a:spcPts val="0"/>
              </a:spcBef>
              <a:buClr>
                <a:srgbClr val="F15B47"/>
              </a:buClr>
              <a:buSzPct val="120000"/>
              <a:buNone/>
            </a:pPr>
            <a:r>
              <a:rPr lang="en-US" sz="1600" dirty="0" smtClean="0"/>
              <a:t>	</a:t>
            </a:r>
            <a:r>
              <a:rPr lang="en-US" sz="1500" dirty="0" smtClean="0"/>
              <a:t>The </a:t>
            </a:r>
            <a:r>
              <a:rPr lang="en-US" sz="1500" dirty="0"/>
              <a:t>market for money in which </a:t>
            </a:r>
            <a:r>
              <a:rPr lang="en-US" sz="1500" dirty="0" smtClean="0"/>
              <a:t>the amount </a:t>
            </a:r>
            <a:r>
              <a:rPr lang="en-US" sz="1500" dirty="0"/>
              <a:t>supplied and the </a:t>
            </a:r>
            <a:r>
              <a:rPr lang="en-US" sz="1500" dirty="0" smtClean="0"/>
              <a:t>amount demanded </a:t>
            </a:r>
            <a:r>
              <a:rPr lang="en-US" sz="1500" dirty="0"/>
              <a:t>meet to determine </a:t>
            </a:r>
            <a:r>
              <a:rPr lang="en-US" sz="1500" dirty="0" smtClean="0"/>
              <a:t>the nominal </a:t>
            </a:r>
            <a:r>
              <a:rPr lang="en-US" sz="1500" dirty="0"/>
              <a:t>interest </a:t>
            </a:r>
            <a:r>
              <a:rPr lang="en-US" sz="1500" dirty="0" smtClean="0"/>
              <a:t>rate.</a:t>
            </a:r>
            <a:endParaRPr lang="en-US" sz="1500" dirty="0"/>
          </a:p>
          <a:p>
            <a:pPr marL="118800" indent="-118800">
              <a:buClr>
                <a:srgbClr val="F15B47"/>
              </a:buClr>
              <a:buSzPct val="120000"/>
              <a:buNone/>
            </a:pPr>
            <a:r>
              <a:rPr lang="en-US" sz="2200" dirty="0" smtClean="0">
                <a:solidFill>
                  <a:srgbClr val="1C558A"/>
                </a:solidFill>
              </a:rPr>
              <a:t>The </a:t>
            </a:r>
            <a:r>
              <a:rPr lang="en-US" sz="2200" dirty="0">
                <a:solidFill>
                  <a:srgbClr val="1C558A"/>
                </a:solidFill>
              </a:rPr>
              <a:t>Demand for </a:t>
            </a:r>
            <a:r>
              <a:rPr lang="en-US" sz="2200" dirty="0" smtClean="0">
                <a:solidFill>
                  <a:srgbClr val="1C558A"/>
                </a:solidFill>
              </a:rPr>
              <a:t>Money</a:t>
            </a:r>
          </a:p>
          <a:p>
            <a:pPr marL="118800" indent="-118800">
              <a:buClr>
                <a:srgbClr val="F15B47"/>
              </a:buClr>
              <a:buSzPct val="120000"/>
              <a:buNone/>
            </a:pPr>
            <a:r>
              <a:rPr lang="en-US" sz="1600" b="1" dirty="0" smtClean="0">
                <a:solidFill>
                  <a:srgbClr val="505050"/>
                </a:solidFill>
              </a:rPr>
              <a:t>INTEREST </a:t>
            </a:r>
            <a:r>
              <a:rPr lang="en-US" sz="1600" b="1" dirty="0">
                <a:solidFill>
                  <a:srgbClr val="505050"/>
                </a:solidFill>
              </a:rPr>
              <a:t>RATES AFFECT MONEY DEMAND</a:t>
            </a:r>
          </a:p>
          <a:p>
            <a:pPr marL="255600" indent="-255600">
              <a:buClr>
                <a:srgbClr val="0070C0"/>
              </a:buClr>
              <a:buSzPct val="120000"/>
            </a:pPr>
            <a:r>
              <a:rPr lang="en-US" sz="1600" b="1" dirty="0" smtClean="0"/>
              <a:t>Transaction </a:t>
            </a:r>
            <a:r>
              <a:rPr lang="en-US" sz="1600" b="1" dirty="0"/>
              <a:t>demand for </a:t>
            </a:r>
            <a:r>
              <a:rPr lang="en-US" sz="1600" b="1" dirty="0" smtClean="0"/>
              <a:t>money</a:t>
            </a:r>
          </a:p>
          <a:p>
            <a:pPr marL="255600" indent="-255600">
              <a:spcBef>
                <a:spcPts val="0"/>
              </a:spcBef>
              <a:buClr>
                <a:srgbClr val="F15B47"/>
              </a:buClr>
              <a:buSzPct val="120000"/>
              <a:buNone/>
            </a:pPr>
            <a:r>
              <a:rPr lang="en-US" sz="1600" dirty="0" smtClean="0"/>
              <a:t>	</a:t>
            </a:r>
            <a:r>
              <a:rPr lang="en-US" sz="1500" dirty="0" smtClean="0"/>
              <a:t>The </a:t>
            </a:r>
            <a:r>
              <a:rPr lang="en-US" sz="1500" dirty="0"/>
              <a:t>demand for money based on </a:t>
            </a:r>
            <a:r>
              <a:rPr lang="en-US" sz="1500" dirty="0" smtClean="0"/>
              <a:t>the </a:t>
            </a:r>
            <a:r>
              <a:rPr lang="en-US" sz="1500" dirty="0"/>
              <a:t>desire to facilitate transactions.</a:t>
            </a:r>
            <a:endParaRPr lang="en-US" sz="1500" dirty="0" smtClean="0"/>
          </a:p>
        </p:txBody>
      </p:sp>
    </p:spTree>
    <p:extLst>
      <p:ext uri="{BB962C8B-B14F-4D97-AF65-F5344CB8AC3E}">
        <p14:creationId xmlns:p14="http://schemas.microsoft.com/office/powerpoint/2010/main" val="295499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ea typeface="ヒラギノ角ゴ Pro W3" pitchFamily="-65" charset="-128"/>
              </a:rPr>
              <a:t>14.1 THE MONEY MARKET </a:t>
            </a:r>
            <a:r>
              <a:rPr lang="en-US" sz="2000" dirty="0" smtClean="0">
                <a:ea typeface="ヒラギノ角ゴ Pro W3" pitchFamily="-65" charset="-128"/>
              </a:rPr>
              <a:t>(2 </a:t>
            </a:r>
            <a:r>
              <a:rPr lang="en-US" sz="2000" dirty="0">
                <a:ea typeface="ヒラギノ角ゴ Pro W3" pitchFamily="-65" charset="-128"/>
              </a:rPr>
              <a:t>of 4)</a:t>
            </a:r>
            <a:r>
              <a:rPr lang="en-US" sz="3200" dirty="0">
                <a:ea typeface="ヒラギノ角ゴ Pro W3" pitchFamily="-65" charset="-128"/>
              </a:rPr>
              <a:t/>
            </a:r>
            <a:br>
              <a:rPr lang="en-US" sz="3200" dirty="0">
                <a:ea typeface="ヒラギノ角ゴ Pro W3" pitchFamily="-65" charset="-128"/>
              </a:rPr>
            </a:br>
            <a:endParaRPr lang="en-US" sz="3200" dirty="0"/>
          </a:p>
        </p:txBody>
      </p:sp>
      <p:sp>
        <p:nvSpPr>
          <p:cNvPr id="3" name="Content Placeholder 2"/>
          <p:cNvSpPr>
            <a:spLocks noGrp="1"/>
          </p:cNvSpPr>
          <p:nvPr>
            <p:ph idx="1"/>
          </p:nvPr>
        </p:nvSpPr>
        <p:spPr>
          <a:xfrm>
            <a:off x="457200" y="1600200"/>
            <a:ext cx="3898776" cy="4525963"/>
          </a:xfrm>
        </p:spPr>
        <p:txBody>
          <a:bodyPr/>
          <a:lstStyle/>
          <a:p>
            <a:pPr marL="0" indent="0">
              <a:buNone/>
            </a:pPr>
            <a:r>
              <a:rPr lang="en-US" dirty="0" smtClean="0">
                <a:solidFill>
                  <a:srgbClr val="1C558A"/>
                </a:solidFill>
              </a:rPr>
              <a:t>The </a:t>
            </a:r>
            <a:r>
              <a:rPr lang="en-US" dirty="0">
                <a:solidFill>
                  <a:srgbClr val="1C558A"/>
                </a:solidFill>
              </a:rPr>
              <a:t>Demand for </a:t>
            </a:r>
            <a:r>
              <a:rPr lang="en-US" dirty="0" smtClean="0">
                <a:solidFill>
                  <a:srgbClr val="1C558A"/>
                </a:solidFill>
              </a:rPr>
              <a:t>Money</a:t>
            </a:r>
          </a:p>
          <a:p>
            <a:pPr marL="0" indent="0">
              <a:buNone/>
            </a:pPr>
            <a:r>
              <a:rPr lang="pt-BR" sz="2000" b="1" dirty="0" smtClean="0">
                <a:solidFill>
                  <a:srgbClr val="493F70"/>
                </a:solidFill>
              </a:rPr>
              <a:t>PRINCIPLE OF OPPORTUNITY COST</a:t>
            </a:r>
            <a:endParaRPr lang="en-US" sz="2000" b="1" dirty="0" smtClean="0">
              <a:solidFill>
                <a:srgbClr val="493F70"/>
              </a:solidFill>
            </a:endParaRPr>
          </a:p>
          <a:p>
            <a:pPr marL="0" indent="0">
              <a:spcBef>
                <a:spcPts val="800"/>
              </a:spcBef>
              <a:buNone/>
            </a:pPr>
            <a:r>
              <a:rPr lang="en-US" sz="1700" b="1" dirty="0" smtClean="0">
                <a:solidFill>
                  <a:srgbClr val="505050"/>
                </a:solidFill>
              </a:rPr>
              <a:t>The </a:t>
            </a:r>
            <a:r>
              <a:rPr lang="en-US" sz="1700" b="1" dirty="0">
                <a:solidFill>
                  <a:srgbClr val="505050"/>
                </a:solidFill>
              </a:rPr>
              <a:t>opportunity cost of something is what you sacrifice to get </a:t>
            </a:r>
            <a:r>
              <a:rPr lang="en-US" sz="1700" b="1" dirty="0" smtClean="0">
                <a:solidFill>
                  <a:srgbClr val="505050"/>
                </a:solidFill>
              </a:rPr>
              <a:t>it.</a:t>
            </a:r>
          </a:p>
          <a:p>
            <a:pPr marL="0" indent="0">
              <a:buNone/>
            </a:pPr>
            <a:r>
              <a:rPr lang="en-US" sz="1600" dirty="0" smtClean="0"/>
              <a:t>As </a:t>
            </a:r>
            <a:r>
              <a:rPr lang="en-US" sz="1600" dirty="0"/>
              <a:t>interest rates increase from </a:t>
            </a:r>
            <a:r>
              <a:rPr lang="en-US" sz="1600" i="1" dirty="0"/>
              <a:t>r</a:t>
            </a:r>
            <a:r>
              <a:rPr lang="en-US" sz="1600" baseline="-25000" dirty="0"/>
              <a:t>0</a:t>
            </a:r>
            <a:r>
              <a:rPr lang="en-US" sz="1600" dirty="0"/>
              <a:t> to </a:t>
            </a:r>
            <a:r>
              <a:rPr lang="en-US" sz="1600" i="1" dirty="0"/>
              <a:t>r</a:t>
            </a:r>
            <a:r>
              <a:rPr lang="en-US" sz="1600" baseline="-25000" dirty="0"/>
              <a:t>1</a:t>
            </a:r>
            <a:r>
              <a:rPr lang="en-US" sz="1600" dirty="0"/>
              <a:t>, the quantity of money demanded falls from </a:t>
            </a:r>
            <a:r>
              <a:rPr lang="en-US" sz="1600" i="1" dirty="0"/>
              <a:t>M</a:t>
            </a:r>
            <a:r>
              <a:rPr lang="en-US" sz="1600" baseline="-25000" dirty="0"/>
              <a:t>0</a:t>
            </a:r>
            <a:r>
              <a:rPr lang="en-US" sz="1600" dirty="0"/>
              <a:t> to </a:t>
            </a:r>
            <a:r>
              <a:rPr lang="en-US" sz="1600" i="1" dirty="0"/>
              <a:t>M</a:t>
            </a:r>
            <a:r>
              <a:rPr lang="en-US" sz="1600" baseline="-25000" dirty="0"/>
              <a:t>1</a:t>
            </a:r>
            <a:r>
              <a:rPr lang="en-US" sz="1600" dirty="0" smtClean="0"/>
              <a:t>.</a:t>
            </a: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1988840"/>
            <a:ext cx="4496172" cy="3932296"/>
          </a:xfrm>
          <a:prstGeom prst="rect">
            <a:avLst/>
          </a:prstGeom>
        </p:spPr>
      </p:pic>
    </p:spTree>
    <p:extLst>
      <p:ext uri="{BB962C8B-B14F-4D97-AF65-F5344CB8AC3E}">
        <p14:creationId xmlns:p14="http://schemas.microsoft.com/office/powerpoint/2010/main" val="3116002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ea typeface="ヒラギノ角ゴ Pro W3" pitchFamily="-65" charset="-128"/>
              </a:rPr>
              <a:t>14.1 THE MONEY MARKET </a:t>
            </a:r>
            <a:r>
              <a:rPr lang="en-US" sz="2000" dirty="0" smtClean="0">
                <a:ea typeface="ヒラギノ角ゴ Pro W3" pitchFamily="-65" charset="-128"/>
              </a:rPr>
              <a:t>(3 </a:t>
            </a:r>
            <a:r>
              <a:rPr lang="en-US" sz="2000" dirty="0">
                <a:ea typeface="ヒラギノ角ゴ Pro W3" pitchFamily="-65" charset="-128"/>
              </a:rPr>
              <a:t>of 4)</a:t>
            </a:r>
            <a:r>
              <a:rPr lang="en-US" sz="3200" dirty="0">
                <a:ea typeface="ヒラギノ角ゴ Pro W3" pitchFamily="-65" charset="-128"/>
              </a:rPr>
              <a:t/>
            </a:r>
            <a:br>
              <a:rPr lang="en-US" sz="3200" dirty="0">
                <a:ea typeface="ヒラギノ角ゴ Pro W3" pitchFamily="-65" charset="-128"/>
              </a:rPr>
            </a:br>
            <a:endParaRPr lang="en-US" sz="3200" dirty="0"/>
          </a:p>
        </p:txBody>
      </p:sp>
      <p:sp>
        <p:nvSpPr>
          <p:cNvPr id="3" name="Content Placeholder 2"/>
          <p:cNvSpPr>
            <a:spLocks noGrp="1"/>
          </p:cNvSpPr>
          <p:nvPr>
            <p:ph idx="1"/>
          </p:nvPr>
        </p:nvSpPr>
        <p:spPr>
          <a:xfrm>
            <a:off x="457201" y="1600200"/>
            <a:ext cx="3466728" cy="4421088"/>
          </a:xfrm>
        </p:spPr>
        <p:txBody>
          <a:bodyPr/>
          <a:lstStyle/>
          <a:p>
            <a:pPr marL="0" indent="0">
              <a:buNone/>
            </a:pPr>
            <a:r>
              <a:rPr lang="en-US" sz="2200" dirty="0" smtClean="0">
                <a:solidFill>
                  <a:srgbClr val="1C558A"/>
                </a:solidFill>
              </a:rPr>
              <a:t>The </a:t>
            </a:r>
            <a:r>
              <a:rPr lang="en-US" sz="2200" dirty="0">
                <a:solidFill>
                  <a:srgbClr val="1C558A"/>
                </a:solidFill>
              </a:rPr>
              <a:t>Demand for </a:t>
            </a:r>
            <a:r>
              <a:rPr lang="en-US" sz="2200" dirty="0" smtClean="0">
                <a:solidFill>
                  <a:srgbClr val="1C558A"/>
                </a:solidFill>
              </a:rPr>
              <a:t>Money</a:t>
            </a:r>
          </a:p>
          <a:p>
            <a:pPr marL="0" indent="0">
              <a:spcBef>
                <a:spcPts val="800"/>
              </a:spcBef>
              <a:buNone/>
            </a:pPr>
            <a:r>
              <a:rPr lang="en-US" sz="1600" b="1" dirty="0" smtClean="0">
                <a:solidFill>
                  <a:srgbClr val="505050"/>
                </a:solidFill>
              </a:rPr>
              <a:t>THE </a:t>
            </a:r>
            <a:r>
              <a:rPr lang="en-US" sz="1600" b="1" dirty="0">
                <a:solidFill>
                  <a:srgbClr val="505050"/>
                </a:solidFill>
              </a:rPr>
              <a:t>PRICE LEVEL AND GDP AFFECT MONEY </a:t>
            </a:r>
            <a:r>
              <a:rPr lang="en-US" sz="1600" b="1" dirty="0" smtClean="0">
                <a:solidFill>
                  <a:srgbClr val="505050"/>
                </a:solidFill>
              </a:rPr>
              <a:t>DEMAND</a:t>
            </a:r>
          </a:p>
          <a:p>
            <a:pPr marL="0" indent="0">
              <a:spcBef>
                <a:spcPts val="1200"/>
              </a:spcBef>
              <a:buNone/>
            </a:pPr>
            <a:r>
              <a:rPr lang="pt-BR" sz="2000" b="1" dirty="0" smtClean="0">
                <a:solidFill>
                  <a:srgbClr val="493F70"/>
                </a:solidFill>
              </a:rPr>
              <a:t>REAL-NOMINAL PRINCIPLE</a:t>
            </a:r>
            <a:endParaRPr lang="en-US" sz="2000" b="1" dirty="0" smtClean="0">
              <a:solidFill>
                <a:srgbClr val="493F70"/>
              </a:solidFill>
            </a:endParaRPr>
          </a:p>
          <a:p>
            <a:pPr marL="0" indent="0">
              <a:spcBef>
                <a:spcPts val="1200"/>
              </a:spcBef>
              <a:buNone/>
            </a:pPr>
            <a:r>
              <a:rPr lang="en-US" sz="1600" b="1" dirty="0" smtClean="0">
                <a:solidFill>
                  <a:srgbClr val="505050"/>
                </a:solidFill>
              </a:rPr>
              <a:t>What </a:t>
            </a:r>
            <a:r>
              <a:rPr lang="en-US" sz="1600" b="1" dirty="0">
                <a:solidFill>
                  <a:srgbClr val="505050"/>
                </a:solidFill>
              </a:rPr>
              <a:t>matters to people is the real value of money or income— its purchasing power—not the face value of money or </a:t>
            </a:r>
            <a:r>
              <a:rPr lang="en-US" sz="1600" b="1" dirty="0" smtClean="0">
                <a:solidFill>
                  <a:srgbClr val="505050"/>
                </a:solidFill>
              </a:rPr>
              <a:t>income.</a:t>
            </a:r>
          </a:p>
          <a:p>
            <a:pPr marL="0" indent="0">
              <a:spcBef>
                <a:spcPts val="1200"/>
              </a:spcBef>
              <a:buNone/>
            </a:pPr>
            <a:r>
              <a:rPr lang="en-US" sz="1600" dirty="0" smtClean="0"/>
              <a:t>Changes </a:t>
            </a:r>
            <a:r>
              <a:rPr lang="en-US" sz="1600" dirty="0"/>
              <a:t>in prices and real GDP shift the demand for money</a:t>
            </a:r>
            <a:r>
              <a:rPr lang="en-US" sz="1600" dirty="0" smtClean="0"/>
              <a:t>.</a:t>
            </a:r>
          </a:p>
          <a:p>
            <a:pPr marL="0" indent="0">
              <a:spcBef>
                <a:spcPts val="1200"/>
              </a:spcBef>
              <a:buNone/>
            </a:pPr>
            <a:endParaRPr lang="en-US" sz="16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8983" y="1988840"/>
            <a:ext cx="5034117" cy="2664296"/>
          </a:xfrm>
          <a:prstGeom prst="rect">
            <a:avLst/>
          </a:prstGeom>
        </p:spPr>
      </p:pic>
    </p:spTree>
    <p:extLst>
      <p:ext uri="{BB962C8B-B14F-4D97-AF65-F5344CB8AC3E}">
        <p14:creationId xmlns:p14="http://schemas.microsoft.com/office/powerpoint/2010/main" val="1163120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ea typeface="ヒラギノ角ゴ Pro W3" pitchFamily="-65" charset="-128"/>
              </a:rPr>
              <a:t>14.1 THE MONEY MARKET </a:t>
            </a:r>
            <a:r>
              <a:rPr lang="en-US" sz="2000" dirty="0" smtClean="0">
                <a:ea typeface="ヒラギノ角ゴ Pro W3" pitchFamily="-65" charset="-128"/>
              </a:rPr>
              <a:t>(4 </a:t>
            </a:r>
            <a:r>
              <a:rPr lang="en-US" sz="2000" dirty="0">
                <a:ea typeface="ヒラギノ角ゴ Pro W3" pitchFamily="-65" charset="-128"/>
              </a:rPr>
              <a:t>of 4)</a:t>
            </a:r>
            <a:r>
              <a:rPr lang="en-US" sz="3200" dirty="0">
                <a:ea typeface="ヒラギノ角ゴ Pro W3" pitchFamily="-65" charset="-128"/>
              </a:rPr>
              <a:t/>
            </a:r>
            <a:br>
              <a:rPr lang="en-US" sz="3200" dirty="0">
                <a:ea typeface="ヒラギノ角ゴ Pro W3" pitchFamily="-65" charset="-128"/>
              </a:rPr>
            </a:br>
            <a:endParaRPr lang="en-US" sz="3200" dirty="0"/>
          </a:p>
        </p:txBody>
      </p:sp>
      <p:sp>
        <p:nvSpPr>
          <p:cNvPr id="3" name="Content Placeholder 2"/>
          <p:cNvSpPr>
            <a:spLocks noGrp="1"/>
          </p:cNvSpPr>
          <p:nvPr>
            <p:ph idx="1"/>
          </p:nvPr>
        </p:nvSpPr>
        <p:spPr/>
        <p:txBody>
          <a:bodyPr/>
          <a:lstStyle/>
          <a:p>
            <a:pPr marL="0" indent="0">
              <a:buNone/>
            </a:pPr>
            <a:r>
              <a:rPr lang="en-US" dirty="0" smtClean="0">
                <a:solidFill>
                  <a:srgbClr val="1C558A"/>
                </a:solidFill>
              </a:rPr>
              <a:t>The </a:t>
            </a:r>
            <a:r>
              <a:rPr lang="en-US" dirty="0">
                <a:solidFill>
                  <a:srgbClr val="1C558A"/>
                </a:solidFill>
              </a:rPr>
              <a:t>Demand for </a:t>
            </a:r>
            <a:r>
              <a:rPr lang="en-US" dirty="0" smtClean="0">
                <a:solidFill>
                  <a:srgbClr val="1C558A"/>
                </a:solidFill>
              </a:rPr>
              <a:t>Money</a:t>
            </a:r>
          </a:p>
          <a:p>
            <a:pPr marL="0" indent="0">
              <a:spcBef>
                <a:spcPts val="900"/>
              </a:spcBef>
              <a:buNone/>
            </a:pPr>
            <a:r>
              <a:rPr lang="en-US" sz="1600" b="1" dirty="0" smtClean="0">
                <a:solidFill>
                  <a:srgbClr val="505050"/>
                </a:solidFill>
              </a:rPr>
              <a:t>OTHER </a:t>
            </a:r>
            <a:r>
              <a:rPr lang="en-US" sz="1600" b="1" dirty="0">
                <a:solidFill>
                  <a:srgbClr val="505050"/>
                </a:solidFill>
              </a:rPr>
              <a:t>COMPONENTS OF MONEY </a:t>
            </a:r>
            <a:r>
              <a:rPr lang="en-US" sz="1600" b="1" dirty="0" smtClean="0">
                <a:solidFill>
                  <a:srgbClr val="505050"/>
                </a:solidFill>
              </a:rPr>
              <a:t>DEMAND</a:t>
            </a:r>
          </a:p>
          <a:p>
            <a:pPr marL="255600" indent="-255600">
              <a:buClr>
                <a:srgbClr val="0070C0"/>
              </a:buClr>
              <a:buSzPct val="120000"/>
            </a:pPr>
            <a:r>
              <a:rPr lang="en-US" sz="1600" b="1" dirty="0" smtClean="0"/>
              <a:t>Illiquid</a:t>
            </a:r>
          </a:p>
          <a:p>
            <a:pPr marL="255600" indent="-255600">
              <a:spcBef>
                <a:spcPts val="0"/>
              </a:spcBef>
              <a:buNone/>
            </a:pPr>
            <a:r>
              <a:rPr lang="en-US" sz="1600" dirty="0" smtClean="0"/>
              <a:t> 	</a:t>
            </a:r>
            <a:r>
              <a:rPr lang="en-US" sz="1500" dirty="0" smtClean="0"/>
              <a:t>Not easily transferable to money.</a:t>
            </a:r>
          </a:p>
          <a:p>
            <a:pPr marL="255600" indent="-255600">
              <a:buClr>
                <a:srgbClr val="0070C0"/>
              </a:buClr>
              <a:buSzPct val="120000"/>
            </a:pPr>
            <a:r>
              <a:rPr lang="en-US" sz="1600" b="1" dirty="0" smtClean="0"/>
              <a:t>Liquidity demand for money</a:t>
            </a:r>
          </a:p>
          <a:p>
            <a:pPr marL="255600" indent="-255600">
              <a:spcBef>
                <a:spcPts val="0"/>
              </a:spcBef>
              <a:buNone/>
            </a:pPr>
            <a:r>
              <a:rPr lang="en-US" sz="1600" dirty="0" smtClean="0"/>
              <a:t>	</a:t>
            </a:r>
            <a:r>
              <a:rPr lang="en-US" sz="1500" dirty="0" smtClean="0"/>
              <a:t>The demand for money that represents the needs and desires individuals and firms have to make transactions on short notice without incurring excessive costs.</a:t>
            </a:r>
          </a:p>
          <a:p>
            <a:pPr marL="255600" indent="-255600">
              <a:buClr>
                <a:srgbClr val="0070C0"/>
              </a:buClr>
              <a:buSzPct val="120000"/>
            </a:pPr>
            <a:r>
              <a:rPr lang="en-US" sz="1600" b="1" dirty="0" smtClean="0"/>
              <a:t>Speculative demand for money</a:t>
            </a:r>
          </a:p>
          <a:p>
            <a:pPr marL="255600" indent="-255600">
              <a:spcBef>
                <a:spcPts val="0"/>
              </a:spcBef>
              <a:buNone/>
            </a:pPr>
            <a:r>
              <a:rPr lang="en-US" sz="1600" dirty="0" smtClean="0"/>
              <a:t> 	</a:t>
            </a:r>
            <a:r>
              <a:rPr lang="en-US" sz="1500" dirty="0" smtClean="0"/>
              <a:t>The demand for money that arises because holding money over short periods is less risky than holding stocks or bonds.</a:t>
            </a:r>
            <a:endParaRPr lang="en-US" sz="1500" dirty="0"/>
          </a:p>
        </p:txBody>
      </p:sp>
    </p:spTree>
    <p:extLst>
      <p:ext uri="{BB962C8B-B14F-4D97-AF65-F5344CB8AC3E}">
        <p14:creationId xmlns:p14="http://schemas.microsoft.com/office/powerpoint/2010/main" val="3906687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0" dirty="0" smtClean="0">
                <a:ea typeface="ヒラギノ角ゴ Pro W3" pitchFamily="-1" charset="-128"/>
                <a:cs typeface="Verdana"/>
              </a:rPr>
              <a:t>14.2 </a:t>
            </a:r>
            <a:r>
              <a:rPr lang="en-US" sz="3200" dirty="0" smtClean="0">
                <a:ea typeface="ＭＳ Ｐゴシック" charset="0"/>
                <a:cs typeface="Verdana"/>
              </a:rPr>
              <a:t>HOW THE FEDERAL RESERVE CAN CHANGE THE MONEY SUPPLY </a:t>
            </a:r>
            <a:r>
              <a:rPr lang="en-US" sz="2000" dirty="0" smtClean="0">
                <a:ea typeface="ＭＳ Ｐゴシック" charset="0"/>
                <a:cs typeface="Verdana"/>
              </a:rPr>
              <a:t>(1 of 3)</a:t>
            </a:r>
            <a:endParaRPr lang="en-IN" sz="2000" dirty="0"/>
          </a:p>
        </p:txBody>
      </p:sp>
      <p:sp>
        <p:nvSpPr>
          <p:cNvPr id="3" name="Content Placeholder 2"/>
          <p:cNvSpPr>
            <a:spLocks noGrp="1"/>
          </p:cNvSpPr>
          <p:nvPr>
            <p:ph idx="1"/>
          </p:nvPr>
        </p:nvSpPr>
        <p:spPr/>
        <p:txBody>
          <a:bodyPr/>
          <a:lstStyle/>
          <a:p>
            <a:pPr marL="118800">
              <a:buNone/>
            </a:pPr>
            <a:r>
              <a:rPr lang="en-US" dirty="0" smtClean="0">
                <a:solidFill>
                  <a:srgbClr val="1C558A"/>
                </a:solidFill>
              </a:rPr>
              <a:t>Open Market Operations</a:t>
            </a:r>
          </a:p>
          <a:p>
            <a:pPr marL="255600" indent="-255600">
              <a:buClr>
                <a:srgbClr val="0070C0"/>
              </a:buClr>
              <a:buSzPct val="120000"/>
            </a:pPr>
            <a:r>
              <a:rPr lang="en-US" sz="1600" b="1" dirty="0" smtClean="0"/>
              <a:t>Open market operations</a:t>
            </a:r>
          </a:p>
          <a:p>
            <a:pPr marL="255600" indent="-255600">
              <a:spcBef>
                <a:spcPts val="0"/>
              </a:spcBef>
              <a:buNone/>
            </a:pPr>
            <a:r>
              <a:rPr lang="en-US" sz="1600" dirty="0" smtClean="0"/>
              <a:t>	</a:t>
            </a:r>
            <a:r>
              <a:rPr lang="en-US" sz="1500" dirty="0" smtClean="0"/>
              <a:t>The purchase or sale of U.S. government securities by the Fed.</a:t>
            </a:r>
          </a:p>
          <a:p>
            <a:pPr marL="255600" indent="-255600">
              <a:buClr>
                <a:srgbClr val="0070C0"/>
              </a:buClr>
              <a:buSzPct val="120000"/>
            </a:pPr>
            <a:r>
              <a:rPr lang="en-US" sz="1600" b="1" dirty="0" smtClean="0"/>
              <a:t>Open market purchases</a:t>
            </a:r>
          </a:p>
          <a:p>
            <a:pPr marL="255600" indent="-255600">
              <a:spcBef>
                <a:spcPts val="0"/>
              </a:spcBef>
              <a:buNone/>
            </a:pPr>
            <a:r>
              <a:rPr lang="en-US" sz="1600" dirty="0" smtClean="0"/>
              <a:t>	</a:t>
            </a:r>
            <a:r>
              <a:rPr lang="en-US" sz="1500" dirty="0" smtClean="0"/>
              <a:t>The Fed</a:t>
            </a:r>
            <a:r>
              <a:rPr lang="ja-JP" altLang="en-US" sz="1500" dirty="0" smtClean="0"/>
              <a:t>’</a:t>
            </a:r>
            <a:r>
              <a:rPr lang="en-US" altLang="ja-JP" sz="1500" dirty="0" smtClean="0"/>
              <a:t>s purchase of government </a:t>
            </a:r>
            <a:r>
              <a:rPr lang="en-US" sz="1500" dirty="0" smtClean="0"/>
              <a:t>bonds from the private sector.</a:t>
            </a:r>
          </a:p>
          <a:p>
            <a:pPr marL="255600" indent="-255600">
              <a:buClr>
                <a:srgbClr val="0070C0"/>
              </a:buClr>
              <a:buSzPct val="120000"/>
            </a:pPr>
            <a:r>
              <a:rPr lang="en-US" sz="1600" b="1" dirty="0" smtClean="0"/>
              <a:t>Open market sales</a:t>
            </a:r>
          </a:p>
          <a:p>
            <a:pPr marL="255600" indent="-255600">
              <a:spcBef>
                <a:spcPts val="0"/>
              </a:spcBef>
              <a:buNone/>
            </a:pPr>
            <a:r>
              <a:rPr lang="en-US" sz="1600" dirty="0" smtClean="0"/>
              <a:t>	</a:t>
            </a:r>
            <a:r>
              <a:rPr lang="en-US" sz="1500" dirty="0" smtClean="0"/>
              <a:t>The Fed</a:t>
            </a:r>
            <a:r>
              <a:rPr lang="ja-JP" altLang="en-US" sz="1500" dirty="0" smtClean="0"/>
              <a:t>’</a:t>
            </a:r>
            <a:r>
              <a:rPr lang="en-US" altLang="ja-JP" sz="1500" dirty="0" smtClean="0"/>
              <a:t>s sale of government bonds to the private sector.</a:t>
            </a:r>
            <a:endParaRPr lang="en-IN" sz="15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0" dirty="0" smtClean="0">
                <a:ea typeface="ヒラギノ角ゴ Pro W3" pitchFamily="-1" charset="-128"/>
                <a:cs typeface="Verdana"/>
              </a:rPr>
              <a:t>14.2 </a:t>
            </a:r>
            <a:r>
              <a:rPr lang="en-US" sz="3200" dirty="0" smtClean="0">
                <a:ea typeface="ＭＳ Ｐゴシック" charset="0"/>
                <a:cs typeface="Verdana"/>
              </a:rPr>
              <a:t>HOW THE FEDERAL RESERVE CAN CHANGE THE MONEY SUPPLY </a:t>
            </a:r>
            <a:r>
              <a:rPr lang="en-US" sz="2000" dirty="0" smtClean="0">
                <a:ea typeface="ＭＳ Ｐゴシック" charset="0"/>
                <a:cs typeface="Verdana"/>
              </a:rPr>
              <a:t>(2 of 3)</a:t>
            </a:r>
            <a:endParaRPr lang="en-IN" sz="2000" dirty="0"/>
          </a:p>
        </p:txBody>
      </p:sp>
      <p:sp>
        <p:nvSpPr>
          <p:cNvPr id="3" name="Content Placeholder 2"/>
          <p:cNvSpPr>
            <a:spLocks noGrp="1"/>
          </p:cNvSpPr>
          <p:nvPr>
            <p:ph idx="1"/>
          </p:nvPr>
        </p:nvSpPr>
        <p:spPr/>
        <p:txBody>
          <a:bodyPr/>
          <a:lstStyle/>
          <a:p>
            <a:pPr>
              <a:buNone/>
            </a:pPr>
            <a:r>
              <a:rPr lang="en-US" dirty="0" smtClean="0">
                <a:solidFill>
                  <a:srgbClr val="1C558A"/>
                </a:solidFill>
              </a:rPr>
              <a:t>Other Tools of the Fed</a:t>
            </a:r>
          </a:p>
          <a:p>
            <a:pPr>
              <a:spcBef>
                <a:spcPts val="900"/>
              </a:spcBef>
              <a:buNone/>
            </a:pPr>
            <a:r>
              <a:rPr lang="en-US" sz="1600" b="1" dirty="0" smtClean="0">
                <a:solidFill>
                  <a:srgbClr val="505050"/>
                </a:solidFill>
              </a:rPr>
              <a:t>CHANGING RESERVE REQUIREMENTS</a:t>
            </a:r>
          </a:p>
          <a:p>
            <a:pPr marL="0" indent="0">
              <a:spcBef>
                <a:spcPts val="1200"/>
              </a:spcBef>
              <a:buNone/>
            </a:pPr>
            <a:r>
              <a:rPr lang="en-US" sz="1600" dirty="0" smtClean="0"/>
              <a:t>If the Fed wishes to increase the supply of money, it can reduce banks</a:t>
            </a:r>
            <a:r>
              <a:rPr lang="ja-JP" altLang="en-US" sz="1600" dirty="0" smtClean="0"/>
              <a:t>’</a:t>
            </a:r>
            <a:r>
              <a:rPr lang="en-US" altLang="ja-JP" sz="1600" dirty="0" smtClean="0"/>
              <a:t> reserve requirements so they have more money to loan out.</a:t>
            </a:r>
          </a:p>
          <a:p>
            <a:pPr>
              <a:spcBef>
                <a:spcPts val="1200"/>
              </a:spcBef>
              <a:buNone/>
            </a:pPr>
            <a:r>
              <a:rPr lang="en-US" sz="1600" b="1" dirty="0" smtClean="0">
                <a:solidFill>
                  <a:srgbClr val="505050"/>
                </a:solidFill>
              </a:rPr>
              <a:t>CHANGING THE DISCOUNT RATE</a:t>
            </a:r>
          </a:p>
          <a:p>
            <a:pPr marL="255600" indent="-255600">
              <a:spcBef>
                <a:spcPts val="1200"/>
              </a:spcBef>
              <a:buClr>
                <a:srgbClr val="0070C0"/>
              </a:buClr>
              <a:buSzPct val="120000"/>
            </a:pPr>
            <a:r>
              <a:rPr lang="en-US" sz="1600" b="1" dirty="0" smtClean="0"/>
              <a:t>Discount rate</a:t>
            </a:r>
          </a:p>
          <a:p>
            <a:pPr marL="255600" indent="-255600">
              <a:spcBef>
                <a:spcPts val="0"/>
              </a:spcBef>
              <a:buNone/>
            </a:pPr>
            <a:r>
              <a:rPr lang="en-US" sz="1600" dirty="0" smtClean="0"/>
              <a:t>	</a:t>
            </a:r>
            <a:r>
              <a:rPr lang="en-US" sz="1500" dirty="0" smtClean="0"/>
              <a:t>The interest rate at which banks can borrow from the Fed.</a:t>
            </a:r>
          </a:p>
          <a:p>
            <a:pPr marL="255600" indent="-255600">
              <a:spcBef>
                <a:spcPts val="1200"/>
              </a:spcBef>
              <a:buClr>
                <a:srgbClr val="0070C0"/>
              </a:buClr>
              <a:buSzPct val="120000"/>
            </a:pPr>
            <a:r>
              <a:rPr lang="en-US" sz="1600" b="1" dirty="0" smtClean="0"/>
              <a:t>Federal funds market</a:t>
            </a:r>
          </a:p>
          <a:p>
            <a:pPr marL="255600" indent="-255600">
              <a:spcBef>
                <a:spcPts val="0"/>
              </a:spcBef>
              <a:buClr>
                <a:srgbClr val="F15B47"/>
              </a:buClr>
              <a:buSzPct val="120000"/>
              <a:buNone/>
            </a:pPr>
            <a:r>
              <a:rPr lang="en-US" sz="1600" dirty="0" smtClean="0"/>
              <a:t>	</a:t>
            </a:r>
            <a:r>
              <a:rPr lang="en-US" sz="1500" dirty="0" smtClean="0"/>
              <a:t>The market in which banks borrow and lend reserves to and from one another.</a:t>
            </a:r>
          </a:p>
          <a:p>
            <a:pPr marL="255600" indent="-255600">
              <a:spcBef>
                <a:spcPts val="1200"/>
              </a:spcBef>
              <a:buClr>
                <a:srgbClr val="0070C0"/>
              </a:buClr>
              <a:buSzPct val="120000"/>
            </a:pPr>
            <a:r>
              <a:rPr lang="en-US" sz="1600" b="1" dirty="0" smtClean="0"/>
              <a:t>Federal funds rate</a:t>
            </a:r>
          </a:p>
          <a:p>
            <a:pPr marL="255600" indent="-255600">
              <a:spcBef>
                <a:spcPts val="0"/>
              </a:spcBef>
              <a:buClr>
                <a:srgbClr val="F15B47"/>
              </a:buClr>
              <a:buSzPct val="120000"/>
              <a:buNone/>
            </a:pPr>
            <a:r>
              <a:rPr lang="en-US" sz="1600" dirty="0" smtClean="0"/>
              <a:t>	</a:t>
            </a:r>
            <a:r>
              <a:rPr lang="en-US" sz="1500" dirty="0" smtClean="0"/>
              <a:t>The interest rate on reserves that banks lend each other.</a:t>
            </a:r>
            <a:endParaRPr lang="en-IN" sz="15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0" dirty="0" smtClean="0">
                <a:ea typeface="ヒラギノ角ゴ Pro W3" pitchFamily="-1" charset="-128"/>
                <a:cs typeface="Verdana"/>
              </a:rPr>
              <a:t>14.2 </a:t>
            </a:r>
            <a:r>
              <a:rPr lang="en-US" sz="3200" dirty="0" smtClean="0">
                <a:ea typeface="ＭＳ Ｐゴシック" charset="0"/>
                <a:cs typeface="Verdana"/>
              </a:rPr>
              <a:t>HOW THE FEDERAL RESERVE CAN CHANGE THE MONEY SUPPLY </a:t>
            </a:r>
            <a:r>
              <a:rPr lang="en-US" sz="2000" dirty="0" smtClean="0">
                <a:ea typeface="ＭＳ Ｐゴシック" charset="0"/>
                <a:cs typeface="Verdana"/>
              </a:rPr>
              <a:t>(3 of 3)</a:t>
            </a:r>
            <a:endParaRPr lang="en-IN" sz="2000" dirty="0"/>
          </a:p>
        </p:txBody>
      </p:sp>
      <p:sp>
        <p:nvSpPr>
          <p:cNvPr id="3" name="Content Placeholder 2"/>
          <p:cNvSpPr>
            <a:spLocks noGrp="1"/>
          </p:cNvSpPr>
          <p:nvPr>
            <p:ph idx="1"/>
          </p:nvPr>
        </p:nvSpPr>
        <p:spPr/>
        <p:txBody>
          <a:bodyPr/>
          <a:lstStyle/>
          <a:p>
            <a:pPr marL="0" indent="0">
              <a:buNone/>
            </a:pPr>
            <a:r>
              <a:rPr lang="en-US" dirty="0" smtClean="0">
                <a:solidFill>
                  <a:srgbClr val="1C558A"/>
                </a:solidFill>
              </a:rPr>
              <a:t>Other Tools of the Fed</a:t>
            </a:r>
          </a:p>
          <a:p>
            <a:pPr marL="0" indent="0">
              <a:buNone/>
            </a:pPr>
            <a:r>
              <a:rPr lang="en-US" sz="1600" b="1" dirty="0" smtClean="0">
                <a:solidFill>
                  <a:srgbClr val="505050"/>
                </a:solidFill>
              </a:rPr>
              <a:t>Quantitative Easing</a:t>
            </a:r>
          </a:p>
          <a:p>
            <a:pPr marL="0" indent="0">
              <a:buNone/>
            </a:pPr>
            <a:r>
              <a:rPr lang="en-US" sz="1600" dirty="0" smtClean="0"/>
              <a:t>A third way the Fed can change the money supply is by buying or selling long term Treasury bonds, for example, bonds with maturities of ten years. Purchasing long term securities is commonly called </a:t>
            </a:r>
            <a:r>
              <a:rPr lang="en-US" sz="1600" i="1" dirty="0" smtClean="0"/>
              <a:t>quantitative easing</a:t>
            </a:r>
            <a:r>
              <a:rPr lang="en-US" sz="1600" dirty="0" smtClean="0"/>
              <a:t>.  </a:t>
            </a:r>
          </a:p>
          <a:p>
            <a:pPr marL="0" indent="0">
              <a:buNone/>
            </a:pPr>
            <a:r>
              <a:rPr lang="en-US" sz="1600" dirty="0" smtClean="0"/>
              <a:t>Traditionally, the Fed conducted its open market operations by buying or selling short term Treasury bills, with maturities less than three months. By buying or selling short term Treasury bills, the Fed could effectively control short term interest rates and avoid disruptions to the bond market.</a:t>
            </a:r>
          </a:p>
          <a:p>
            <a:pPr marL="0" indent="0">
              <a:buNone/>
            </a:pPr>
            <a:r>
              <a:rPr lang="en-US" sz="1600" dirty="0" smtClean="0"/>
              <a:t>However, sometimes the Fed will want to affect long term interest rates directly. By engaging in a policy of quantitative easing, the Fed can potentially lower long term interest rates directly at the same time it injects more money in the economy. The Fed began engaging in these policies 2010 to stimulate the economy and promote a faster recovery.</a:t>
            </a:r>
          </a:p>
          <a:p>
            <a:endParaRPr lang="en-IN"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Office">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321</TotalTime>
  <Words>1601</Words>
  <Application>Microsoft Macintosh PowerPoint</Application>
  <PresentationFormat>On-screen Show (4:3)</PresentationFormat>
  <Paragraphs>131</Paragraphs>
  <Slides>23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Wingdings</vt:lpstr>
      <vt:lpstr>ヒラギノ角ゴ Pro W3</vt:lpstr>
      <vt:lpstr>Arial</vt:lpstr>
      <vt:lpstr>Calibri</vt:lpstr>
      <vt:lpstr>Helvetica</vt:lpstr>
      <vt:lpstr>ＭＳ Ｐゴシック</vt:lpstr>
      <vt:lpstr>Verdana</vt:lpstr>
      <vt:lpstr>508 Lecture</vt:lpstr>
      <vt:lpstr>Economics</vt:lpstr>
      <vt:lpstr>Learning Objectives  </vt:lpstr>
      <vt:lpstr>14.1 THE MONEY MARKET (1 of 4) </vt:lpstr>
      <vt:lpstr>14.1 THE MONEY MARKET (2 of 4) </vt:lpstr>
      <vt:lpstr>14.1 THE MONEY MARKET (3 of 4) </vt:lpstr>
      <vt:lpstr>14.1 THE MONEY MARKET (4 of 4) </vt:lpstr>
      <vt:lpstr>14.2 HOW THE FEDERAL RESERVE CAN CHANGE THE MONEY SUPPLY (1 of 3)</vt:lpstr>
      <vt:lpstr>14.2 HOW THE FEDERAL RESERVE CAN CHANGE THE MONEY SUPPLY (2 of 3)</vt:lpstr>
      <vt:lpstr>14.2 HOW THE FEDERAL RESERVE CAN CHANGE THE MONEY SUPPLY (3 of 3)</vt:lpstr>
      <vt:lpstr>APPLICATION 1 </vt:lpstr>
      <vt:lpstr>14.3 HOW INTEREST RATES ARE DETERMINED: COMBINING THE DEMAND AND SUPPLY OF MONEY (1 of 3)</vt:lpstr>
      <vt:lpstr>14.3 HOW INTEREST RATES ARE DETERMINED: COMBINING THE DEMAND AND SUPPLY OF MONEY (2 of 3)</vt:lpstr>
      <vt:lpstr>14.3 HOW INTEREST RATES ARE DETERMINED: COMBINING THE DEMAND AND SUPPLY OF MONEY (3 of 3)</vt:lpstr>
      <vt:lpstr>APPLICATION 2 </vt:lpstr>
      <vt:lpstr>14.4 INTEREST RATES AND HOW THEY CHANGE INVESTMENT AND OUTPUT (GDP) (1 of 6) </vt:lpstr>
      <vt:lpstr>14.4 INTEREST RATES AND HOW THEY CHANGE INVESTMENT AND OUTPUT (GDP) (2 of 6) </vt:lpstr>
      <vt:lpstr>14.4 INTEREST RATES AND HOW THEY CHANGE INVESTMENT AND OUTPUT (GDP) (3 of 6) </vt:lpstr>
      <vt:lpstr>14.4 INTEREST RATES AND HOW THEY CHANGE INVESTMENT AND OUTPUT (GDP) (4 of 6) </vt:lpstr>
      <vt:lpstr>14.4 INTEREST RATES AND HOW THEY CHANGE INVESTMENT AND OUTPUT (GDP) (5 of 6) </vt:lpstr>
      <vt:lpstr>14.4 INTEREST RATES AND HOW THEY CHANGE INVESTMENT AND OUTPUT (GDP) (6 of 6) </vt:lpstr>
      <vt:lpstr>14.5 MONETARY POLICY CHALLENGES FOR THE FED</vt:lpstr>
      <vt:lpstr>APPLICATION 3 </vt:lpstr>
      <vt:lpstr>KEY TERMS </vt:lpstr>
    </vt:vector>
  </TitlesOfParts>
  <Company>Pearson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book title here</dc:title>
  <dc:creator>Sloan, Lindsey</dc:creator>
  <cp:lastModifiedBy>Microsoft Office User</cp:lastModifiedBy>
  <cp:revision>158</cp:revision>
  <dcterms:created xsi:type="dcterms:W3CDTF">2014-10-10T17:07:42Z</dcterms:created>
  <dcterms:modified xsi:type="dcterms:W3CDTF">2016-01-22T18:13:48Z</dcterms:modified>
</cp:coreProperties>
</file>