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embeddings/oleObject4.bin" ContentType="application/vnd.openxmlformats-officedocument.oleObject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9.bin" ContentType="application/vnd.openxmlformats-officedocument.oleObject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embeddings/oleObject6.bin" ContentType="application/vnd.openxmlformats-officedocument.oleObject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notesSlides/notesSlide7.xml" ContentType="application/vnd.openxmlformats-officedocument.presentationml.notesSlide+xml"/>
  <Override PartName="/ppt/embeddings/oleObject7.bin" ContentType="application/vnd.openxmlformats-officedocument.oleObject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6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73" r:id="rId8"/>
    <p:sldId id="264" r:id="rId9"/>
    <p:sldId id="274" r:id="rId10"/>
    <p:sldId id="267" r:id="rId11"/>
    <p:sldId id="275" r:id="rId12"/>
    <p:sldId id="268" r:id="rId13"/>
    <p:sldId id="272" r:id="rId14"/>
    <p:sldId id="276" r:id="rId15"/>
    <p:sldId id="266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8079AA-F583-4A10-8703-6A0E98E68A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5189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214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3901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003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82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6553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8138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7871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1188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9272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264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700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441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2049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924A4-86EB-4C1A-9DF9-3FC8951B3B59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Figure: 16-00UN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007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0322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79AA-F583-4A10-8703-6A0E98E68A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485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6A10D7-9D78-4F67-AA1C-577E8A9DD0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503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55ABAB-8D04-409F-A2C7-99869568D5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910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F80ECD-6BAB-4755-A5FA-A9CA89E849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305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D2584-C6F3-4AE5-BA06-01222A4443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41EA5-A250-4981-BE3B-A91BB7320E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228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2AD8B5-5369-4200-A94D-36B2EA6B2D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569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B9103B-B698-4DD2-906B-8F7BF5B2AB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379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246904-C59B-4423-B01A-8494B0EC7F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931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902E1-A21A-498F-BEC1-35E8454F0A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576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361B91-1139-47F3-8A1E-C1A337F254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656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0C3C30-9E46-4E70-9903-6EC5BC5DB2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973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C166B-99B0-4518-8379-A8FBAF4095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415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950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oleObject1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Benefit-Cost Ratio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Lecture No. </a:t>
            </a:r>
            <a:r>
              <a:rPr lang="en-US" sz="2400" dirty="0" smtClean="0"/>
              <a:t>53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Chapter 16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Incremental Analysis Based on BC(</a:t>
            </a:r>
            <a:r>
              <a:rPr lang="en-US" sz="4000" b="1" i="1" dirty="0" err="1"/>
              <a:t>i</a:t>
            </a:r>
            <a:r>
              <a:rPr lang="en-US" sz="4000" b="1" dirty="0"/>
              <a:t>)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BC(</a:t>
            </a:r>
            <a:r>
              <a:rPr lang="en-US" sz="22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r>
              <a:rPr lang="en-US" sz="2200" b="1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k-j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&gt; 1,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select 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alternative </a:t>
            </a:r>
            <a:r>
              <a:rPr lang="en-US" sz="2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which has the smaller cost.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l-GR" sz="2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I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+ </a:t>
            </a:r>
            <a:r>
              <a:rPr lang="el-G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C’ = 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0, we cannot use the benefit-cost ratio. When this happens, just select the project with the largest </a:t>
            </a:r>
            <a:r>
              <a:rPr lang="en-US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B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 value.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In situations where public projects with unequal service lives are to be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compared, 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compute all component values (</a:t>
            </a:r>
            <a:r>
              <a:rPr lang="en-US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B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, </a:t>
            </a:r>
            <a:r>
              <a:rPr lang="en-US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I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, and </a:t>
            </a:r>
            <a:r>
              <a:rPr lang="en-US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C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charset="0"/>
              </a:rPr>
              <a:t>’) on an annual basis.</a:t>
            </a:r>
            <a:endParaRPr lang="el-GR" sz="2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5356225" y="1628775"/>
          <a:ext cx="2749550" cy="2232025"/>
        </p:xfrm>
        <a:graphic>
          <a:graphicData uri="http://schemas.openxmlformats.org/presentationml/2006/ole">
            <p:oleObj spid="_x0000_s18457" name="Equation" r:id="rId4" imgW="876240" imgH="711000" progId="Equation.DSMT4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141913" y="4076700"/>
          <a:ext cx="3468687" cy="1301750"/>
        </p:xfrm>
        <a:graphic>
          <a:graphicData uri="http://schemas.openxmlformats.org/presentationml/2006/ole">
            <p:oleObj spid="_x0000_s18458" name="Equation" r:id="rId5" imgW="11556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Example </a:t>
            </a:r>
            <a:r>
              <a:rPr lang="en-US" sz="3200" b="1" dirty="0" smtClean="0"/>
              <a:t>16.2: </a:t>
            </a:r>
            <a:r>
              <a:rPr lang="en-US" sz="3200" b="1" dirty="0"/>
              <a:t>Incremental Benefit-Cost </a:t>
            </a:r>
            <a:r>
              <a:rPr lang="en-US" sz="3200" b="1" dirty="0" smtClean="0"/>
              <a:t>Ratios: Four </a:t>
            </a:r>
            <a:r>
              <a:rPr lang="en-US" sz="3200" b="1" dirty="0"/>
              <a:t>Alternatives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Given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I, B, C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’, and </a:t>
            </a:r>
            <a:r>
              <a:rPr lang="en-US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5%,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30 years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Find</a:t>
            </a:r>
            <a:r>
              <a:rPr lang="en-US" dirty="0" smtClean="0"/>
              <a:t>: </a:t>
            </a:r>
            <a:r>
              <a:rPr lang="en-US" b="1" dirty="0" smtClean="0"/>
              <a:t>Which design option?</a:t>
            </a:r>
            <a:endParaRPr lang="en-US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706446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082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Step 1: Calculate BC (5%) for Each Alternative </a:t>
            </a:r>
            <a:endParaRPr lang="en-US" sz="3200" b="1" dirty="0"/>
          </a:p>
        </p:txBody>
      </p:sp>
      <p:pic>
        <p:nvPicPr>
          <p:cNvPr id="4812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835696" y="1484784"/>
            <a:ext cx="5730240" cy="14401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676350"/>
            <a:ext cx="6470194" cy="17281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Step 2: Incremental Analyses </a:t>
            </a:r>
            <a:endParaRPr lang="en-US" sz="4400" b="1" dirty="0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058050"/>
            <a:ext cx="4038600" cy="361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A1 versus A2</a:t>
            </a:r>
          </a:p>
          <a:p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A3 versus A2</a:t>
            </a:r>
          </a:p>
          <a:p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A4 versus A3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4757" y="2276872"/>
            <a:ext cx="3604148" cy="6572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789040"/>
            <a:ext cx="3643338" cy="6111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5393790"/>
            <a:ext cx="3643338" cy="602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Profitability Index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r>
              <a:rPr lang="en-US" b="1" dirty="0" smtClean="0"/>
              <a:t>: Net benefits expressed per dollar invested.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Decision Rule</a:t>
            </a:r>
            <a:endParaRPr lang="en-US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734" y="2852936"/>
            <a:ext cx="4602498" cy="1057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8729913"/>
              </p:ext>
            </p:extLst>
          </p:nvPr>
        </p:nvGraphicFramePr>
        <p:xfrm>
          <a:off x="2915816" y="4725144"/>
          <a:ext cx="3225958" cy="1008112"/>
        </p:xfrm>
        <a:graphic>
          <a:graphicData uri="http://schemas.openxmlformats.org/presentationml/2006/ole">
            <p:oleObj spid="_x0000_s25605" name="Equation" r:id="rId4" imgW="101592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5502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7772400" cy="1090634"/>
          </a:xfrm>
        </p:spPr>
        <p:txBody>
          <a:bodyPr>
            <a:noAutofit/>
          </a:bodyPr>
          <a:lstStyle/>
          <a:p>
            <a:r>
              <a:rPr lang="en-US" sz="4000" b="1" dirty="0"/>
              <a:t>Relationship</a:t>
            </a:r>
            <a:r>
              <a:rPr lang="en-US" sz="4000" b="1" dirty="0" smtClean="0"/>
              <a:t> Between </a:t>
            </a:r>
            <a:r>
              <a:rPr lang="en-US" sz="4000" b="1" dirty="0"/>
              <a:t>B/C </a:t>
            </a:r>
            <a:r>
              <a:rPr lang="en-US" sz="4000" b="1" dirty="0" smtClean="0"/>
              <a:t>Ratio, NPW, and PI</a:t>
            </a:r>
            <a:endParaRPr lang="en-US" sz="4000" b="1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452670" y="5372088"/>
            <a:ext cx="2590800" cy="7620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+mn-lt"/>
            </a:endParaRP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071670" y="1714488"/>
            <a:ext cx="1676400" cy="13716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+mn-lt"/>
            </a:endParaRP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9170944"/>
              </p:ext>
            </p:extLst>
          </p:nvPr>
        </p:nvGraphicFramePr>
        <p:xfrm>
          <a:off x="2314575" y="2019300"/>
          <a:ext cx="1343025" cy="795338"/>
        </p:xfrm>
        <a:graphic>
          <a:graphicData uri="http://schemas.openxmlformats.org/presentationml/2006/ole">
            <p:oleObj spid="_x0000_s17435" name="Equation" r:id="rId4" imgW="583920" imgH="393480" progId="Equation.DSMT4">
              <p:embed/>
            </p:oleObj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205270" y="3238488"/>
            <a:ext cx="1455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+mn-lt"/>
              </a:rPr>
              <a:t>B</a:t>
            </a:r>
            <a:r>
              <a:rPr lang="en-US" sz="2400" b="1">
                <a:latin typeface="+mn-lt"/>
              </a:rPr>
              <a:t> &gt; (</a:t>
            </a:r>
            <a:r>
              <a:rPr lang="en-US" sz="2400" b="1" i="1">
                <a:latin typeface="+mn-lt"/>
              </a:rPr>
              <a:t>I</a:t>
            </a:r>
            <a:r>
              <a:rPr lang="en-US" sz="2400" b="1">
                <a:latin typeface="+mn-lt"/>
              </a:rPr>
              <a:t> + </a:t>
            </a:r>
            <a:r>
              <a:rPr lang="en-US" sz="2400" b="1" i="1">
                <a:latin typeface="+mn-lt"/>
              </a:rPr>
              <a:t>C</a:t>
            </a:r>
            <a:r>
              <a:rPr lang="en-US" sz="2400" b="1">
                <a:latin typeface="+mn-lt"/>
              </a:rPr>
              <a:t>’)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95870" y="4457688"/>
            <a:ext cx="1834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+mn-lt"/>
              </a:rPr>
              <a:t>B</a:t>
            </a:r>
            <a:r>
              <a:rPr lang="en-US" sz="2400" b="1" dirty="0" smtClean="0">
                <a:latin typeface="+mn-lt"/>
              </a:rPr>
              <a:t> − </a:t>
            </a:r>
            <a:r>
              <a:rPr lang="en-US" sz="2400" b="1" dirty="0">
                <a:latin typeface="+mn-lt"/>
              </a:rPr>
              <a:t>(</a:t>
            </a:r>
            <a:r>
              <a:rPr lang="en-US" sz="2400" b="1" i="1" dirty="0">
                <a:latin typeface="+mn-lt"/>
              </a:rPr>
              <a:t>I</a:t>
            </a:r>
            <a:r>
              <a:rPr lang="en-US" sz="2400" b="1" dirty="0">
                <a:latin typeface="+mn-lt"/>
              </a:rPr>
              <a:t>+ </a:t>
            </a:r>
            <a:r>
              <a:rPr lang="en-US" sz="2400" b="1" i="1" dirty="0">
                <a:latin typeface="+mn-lt"/>
              </a:rPr>
              <a:t>C</a:t>
            </a:r>
            <a:r>
              <a:rPr lang="en-US" sz="2400" b="1" dirty="0">
                <a:latin typeface="+mn-lt"/>
              </a:rPr>
              <a:t>’) &gt; 0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528870" y="5524488"/>
            <a:ext cx="225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+mn-lt"/>
              </a:rPr>
              <a:t>PW(</a:t>
            </a:r>
            <a:r>
              <a:rPr lang="en-US" sz="2400" b="1" i="1" dirty="0" err="1">
                <a:latin typeface="+mn-lt"/>
              </a:rPr>
              <a:t>i</a:t>
            </a:r>
            <a:r>
              <a:rPr lang="en-US" sz="2400" b="1" dirty="0">
                <a:latin typeface="+mn-lt"/>
              </a:rPr>
              <a:t>) = </a:t>
            </a:r>
            <a:r>
              <a:rPr lang="en-US" sz="2400" b="1" i="1">
                <a:latin typeface="+mn-lt"/>
              </a:rPr>
              <a:t>B</a:t>
            </a:r>
            <a:r>
              <a:rPr lang="en-US" sz="2400" b="1" smtClean="0">
                <a:latin typeface="+mn-lt"/>
              </a:rPr>
              <a:t> − </a:t>
            </a:r>
            <a:r>
              <a:rPr lang="en-US" sz="2400" b="1" i="1" dirty="0">
                <a:latin typeface="+mn-lt"/>
              </a:rPr>
              <a:t>C</a:t>
            </a:r>
            <a:r>
              <a:rPr lang="en-US" sz="2400" b="1" dirty="0">
                <a:latin typeface="+mn-lt"/>
              </a:rPr>
              <a:t> &gt; 0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 rot="2020178">
            <a:off x="3671870" y="2705088"/>
            <a:ext cx="6858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+mn-lt"/>
            </a:endParaRP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2020178">
            <a:off x="4891070" y="3848088"/>
            <a:ext cx="6858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+mn-lt"/>
            </a:endParaRP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20081391" flipH="1">
            <a:off x="5043470" y="5143488"/>
            <a:ext cx="8382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+mn-lt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1324832"/>
              </p:ext>
            </p:extLst>
          </p:nvPr>
        </p:nvGraphicFramePr>
        <p:xfrm>
          <a:off x="1328738" y="3786188"/>
          <a:ext cx="2293937" cy="608012"/>
        </p:xfrm>
        <a:graphic>
          <a:graphicData uri="http://schemas.openxmlformats.org/presentationml/2006/ole">
            <p:oleObj spid="_x0000_s17436" name="Equation" r:id="rId5" imgW="1485720" imgH="393480" progId="Equation.DSMT4">
              <p:embed/>
            </p:oleObj>
          </a:graphicData>
        </a:graphic>
      </p:graphicFrame>
      <p:sp>
        <p:nvSpPr>
          <p:cNvPr id="16" name="Striped Right Arrow 15"/>
          <p:cNvSpPr/>
          <p:nvPr/>
        </p:nvSpPr>
        <p:spPr>
          <a:xfrm rot="14599474">
            <a:off x="2240046" y="4676790"/>
            <a:ext cx="693293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785794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14488"/>
            <a:ext cx="7772400" cy="461011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benefit-cost analysis is commonly used to evaluate public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projects.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Difficulties involved in public project analysis include the following:</a:t>
            </a:r>
          </a:p>
          <a:p>
            <a:pPr marL="990600" lvl="1" indent="-646113">
              <a:buClr>
                <a:schemeClr val="tx1"/>
              </a:buClr>
              <a:buFontTx/>
              <a:buAutoNum type="arabicParenR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Identifying all the </a:t>
            </a:r>
            <a:r>
              <a:rPr lang="en-US" sz="2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users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who can benefit from the project.</a:t>
            </a:r>
          </a:p>
          <a:p>
            <a:pPr marL="990600" lvl="1" indent="-646113">
              <a:buClr>
                <a:schemeClr val="tx1"/>
              </a:buClr>
              <a:buFontTx/>
              <a:buAutoNum type="arabicParenR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Identifying all the </a:t>
            </a:r>
            <a:r>
              <a:rPr lang="en-US" sz="2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benefits and </a:t>
            </a:r>
            <a:r>
              <a:rPr lang="en-US" sz="2200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disbenefits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the project.</a:t>
            </a:r>
          </a:p>
          <a:p>
            <a:pPr marL="990600" lvl="1" indent="-646113">
              <a:buClr>
                <a:schemeClr val="tx1"/>
              </a:buClr>
              <a:buFontTx/>
              <a:buAutoNum type="arabicParenR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Quantifying all benefits and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disbenefits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 dollars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or some other unit of measure.</a:t>
            </a:r>
          </a:p>
          <a:p>
            <a:pPr marL="990600" lvl="1" indent="-646113">
              <a:buClr>
                <a:schemeClr val="tx1"/>
              </a:buClr>
              <a:buFontTx/>
              <a:buAutoNum type="arabicParenR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Selecting an appropriate </a:t>
            </a:r>
            <a:r>
              <a:rPr lang="en-US" sz="2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rate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at which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discount 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benefits and costs to a present value.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7772400" cy="57150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B/C ratio is defined as: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The </a:t>
            </a:r>
            <a:r>
              <a:rPr 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decision </a:t>
            </a:r>
            <a:r>
              <a:rPr lang="en-US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rule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BC(</a:t>
            </a:r>
            <a:r>
              <a:rPr lang="en-US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&gt;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1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the project is acceptable.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profitability index (PI)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is defined as</a:t>
            </a:r>
          </a:p>
          <a:p>
            <a:pPr>
              <a:buClr>
                <a:schemeClr val="tx1"/>
              </a:buClr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Clr>
                <a:schemeClr val="tx1"/>
              </a:buClr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The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PI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expresses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</a:t>
            </a:r>
            <a:r>
              <a:rPr 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net benefit expected per dollar invested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same decision rule applies as for the B/C ratio.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1381855"/>
              </p:ext>
            </p:extLst>
          </p:nvPr>
        </p:nvGraphicFramePr>
        <p:xfrm>
          <a:off x="3059832" y="3861048"/>
          <a:ext cx="2865438" cy="806450"/>
        </p:xfrm>
        <a:graphic>
          <a:graphicData uri="http://schemas.openxmlformats.org/presentationml/2006/ole">
            <p:oleObj spid="_x0000_s22553" name="Equation" r:id="rId4" imgW="1396800" imgH="393480" progId="Equation.DSMT4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9523332"/>
              </p:ext>
            </p:extLst>
          </p:nvPr>
        </p:nvGraphicFramePr>
        <p:xfrm>
          <a:off x="2887663" y="1524000"/>
          <a:ext cx="3352800" cy="804863"/>
        </p:xfrm>
        <a:graphic>
          <a:graphicData uri="http://schemas.openxmlformats.org/presentationml/2006/ole">
            <p:oleObj spid="_x0000_s22554" name="Equation" r:id="rId5" imgW="16380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Benefit-Cost Analysis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benefit</a:t>
            </a:r>
            <a:r>
              <a:rPr lang="en-US" sz="2600" b="1" dirty="0">
                <a:solidFill>
                  <a:srgbClr val="FF0000"/>
                </a:solidFill>
                <a:latin typeface="+mj-lt"/>
              </a:rPr>
              <a:t>-cost analysis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is commonly used to evaluate </a:t>
            </a:r>
            <a:r>
              <a:rPr lang="en-US" sz="2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public projects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 marL="533400" indent="-533400"/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Benefits of a nonmonetary nature need to be quantified in dollar terms as much as possible and factored into the analysis.</a:t>
            </a:r>
          </a:p>
          <a:p>
            <a:pPr marL="533400" indent="-533400"/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broad range of project </a:t>
            </a:r>
            <a:r>
              <a:rPr lang="en-US" sz="2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users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distinct from the </a:t>
            </a:r>
            <a:r>
              <a:rPr lang="en-US" sz="2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sponsor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can and should be considered—benefits and </a:t>
            </a:r>
            <a:r>
              <a:rPr lang="en-US" sz="2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disbenefits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to all these users can and should be taken into account.</a:t>
            </a:r>
          </a:p>
          <a:p>
            <a:pPr marL="533400" indent="-53340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Framework of Benefit-Cost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Step 1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Identifying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all the 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users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and 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sponsors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the project.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Step 2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Identifying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all the 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benefits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and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disbenefits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the project.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Step 3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Quantifying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all benefits and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disbenefits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dollars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or some other unit of measure.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Step 4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Selecting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 appropriate 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rate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at which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to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discount benefits and costs in future to a present value.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 dirty="0"/>
          </a:p>
        </p:txBody>
      </p:sp>
      <p:pic>
        <p:nvPicPr>
          <p:cNvPr id="37889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926330" y="2400141"/>
            <a:ext cx="3482340" cy="2926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Benefit-Cost Ratio Criterion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715963" y="2378075"/>
          <a:ext cx="7637462" cy="949325"/>
        </p:xfrm>
        <a:graphic>
          <a:graphicData uri="http://schemas.openxmlformats.org/presentationml/2006/ole">
            <p:oleObj spid="_x0000_s12302" name="Equation" r:id="rId4" imgW="3238200" imgH="419040" progId="Equation.DSMT4">
              <p:embed/>
            </p:oleObj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38200" y="4267200"/>
            <a:ext cx="805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this BC ratio 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exceeds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the project can be justified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/>
          <a:lstStyle/>
          <a:p>
            <a:r>
              <a:rPr lang="en-US" b="1" dirty="0"/>
              <a:t>Definition of Benefit-Cost Ratio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 b="1">
              <a:solidFill>
                <a:schemeClr val="tx2"/>
              </a:solidFill>
              <a:latin typeface="Garamond" pitchFamily="18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128963" y="1703388"/>
          <a:ext cx="2168525" cy="1843087"/>
        </p:xfrm>
        <a:graphic>
          <a:graphicData uri="http://schemas.openxmlformats.org/presentationml/2006/ole">
            <p:oleObj spid="_x0000_s13326" name="Equation" r:id="rId4" imgW="1015920" imgH="863280" progId="Equation.DSMT4">
              <p:embed/>
            </p:oleObj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89125" y="3927475"/>
            <a:ext cx="541077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</a:t>
            </a:r>
            <a:r>
              <a:rPr lang="en-US" sz="2400" b="1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=Benefit at the end of period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</a:t>
            </a:r>
            <a:r>
              <a:rPr lang="en-US" sz="2400" b="1" i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≥ 0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n-US" sz="2400" b="1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Expense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at the end of period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n-US" sz="2400" b="1" i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≥ 0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n-US" sz="2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</a:t>
            </a:r>
            <a:r>
              <a:rPr lang="en-US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</a:t>
            </a:r>
            <a:r>
              <a:rPr lang="en-US" sz="2400" b="1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− </a:t>
            </a:r>
            <a:r>
              <a:rPr lang="en-US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n-US" sz="2400" b="1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endParaRPr lang="en-US" sz="2400" b="1" i="1" baseline="-25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Project life</a:t>
            </a:r>
          </a:p>
          <a:p>
            <a:r>
              <a:rPr lang="en-US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Sponsor’s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rate (discount rate)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>
            <a:normAutofit/>
          </a:bodyPr>
          <a:lstStyle/>
          <a:p>
            <a:r>
              <a:rPr lang="en-US" b="1" dirty="0"/>
              <a:t>Breakdown of the Sponsor’s Cost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85786" y="2214554"/>
          <a:ext cx="4629150" cy="3084513"/>
        </p:xfrm>
        <a:graphic>
          <a:graphicData uri="http://schemas.openxmlformats.org/presentationml/2006/ole">
            <p:oleObj spid="_x0000_s14349" name="Equation" r:id="rId4" imgW="1714320" imgH="1282680" progId="Equation.DSMT4">
              <p:embed/>
            </p:oleObj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000628" y="2428868"/>
            <a:ext cx="39567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Equivalent capital investment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at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0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43504" y="3429000"/>
            <a:ext cx="30051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Equivalent O&amp;M costs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at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0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 flipH="1">
            <a:off x="4010028" y="2428868"/>
            <a:ext cx="97631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 flipH="1">
            <a:off x="4016379" y="3463925"/>
            <a:ext cx="97631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Example 16.1: Benefit-Cost Ratio </a:t>
            </a:r>
            <a:endParaRPr lang="en-US" sz="3800" b="1" dirty="0"/>
          </a:p>
        </p:txBody>
      </p:sp>
      <p:sp>
        <p:nvSpPr>
          <p:cNvPr id="9" name="Tex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Indian River Lagoon South Project: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reverse the damaging effects of pollution and unnaturally large freshwater discharges into these ecologically vital water bodies.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Price tag of $1.2B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Annual benefits of $159M along with other environmental benefits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Is it worth undertaking?</a:t>
            </a: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21113161">
            <a:off x="4641772" y="2111315"/>
            <a:ext cx="4140534" cy="340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54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19256" cy="77968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Description of Financial Data</a:t>
            </a:r>
            <a:endParaRPr lang="en-US" sz="3600" b="1" dirty="0"/>
          </a:p>
        </p:txBody>
      </p:sp>
      <p:pic>
        <p:nvPicPr>
          <p:cNvPr id="399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276872"/>
            <a:ext cx="5111750" cy="24664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Given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Financial data for IRL-South Project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Estimated construction cost = $1,207,288,000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Annual recurring O&amp;M, repair costs = $6,144,700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Estimated annual benefits = $159,000,000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Discount rate = 5 5/8%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Project period = 39 years</a:t>
            </a: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Find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B/C ratio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19256" cy="77968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Benefit-Cost Ratio Calculation</a:t>
            </a:r>
            <a:endParaRPr lang="en-US" sz="3600" b="1" dirty="0"/>
          </a:p>
        </p:txBody>
      </p:sp>
      <p:pic>
        <p:nvPicPr>
          <p:cNvPr id="399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412776"/>
            <a:ext cx="5111750" cy="21064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8349" y="3705239"/>
            <a:ext cx="4896544" cy="23160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5373216"/>
            <a:ext cx="3004855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461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723</Words>
  <Application>Microsoft Macintosh PowerPoint</Application>
  <PresentationFormat>On-screen Show (4:3)</PresentationFormat>
  <Paragraphs>107</Paragraphs>
  <Slides>17</Slides>
  <Notes>16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Benefit-Cost Ratio </vt:lpstr>
      <vt:lpstr>Benefit-Cost Analysis</vt:lpstr>
      <vt:lpstr>Framework of Benefit-Cost Analysis</vt:lpstr>
      <vt:lpstr>Benefit-Cost Ratio Criterion</vt:lpstr>
      <vt:lpstr>Definition of Benefit-Cost Ratio</vt:lpstr>
      <vt:lpstr>Breakdown of the Sponsor’s Cost</vt:lpstr>
      <vt:lpstr>Example 16.1: Benefit-Cost Ratio </vt:lpstr>
      <vt:lpstr>Description of Financial Data</vt:lpstr>
      <vt:lpstr>Benefit-Cost Ratio Calculation</vt:lpstr>
      <vt:lpstr>Incremental Analysis Based on BC(i)</vt:lpstr>
      <vt:lpstr>Example 16.2: Incremental Benefit-Cost Ratios: Four Alternatives</vt:lpstr>
      <vt:lpstr>Step 1: Calculate BC (5%) for Each Alternative </vt:lpstr>
      <vt:lpstr>Step 2: Incremental Analyses </vt:lpstr>
      <vt:lpstr>Profitability Index</vt:lpstr>
      <vt:lpstr>Relationship Between B/C Ratio, NPW, and PI</vt:lpstr>
      <vt:lpstr>Summary</vt:lpstr>
      <vt:lpstr>Slide 17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Benefit-Cost Ratios</dc:title>
  <dc:creator>Chan S. Park</dc:creator>
  <cp:lastModifiedBy>Jen Baker</cp:lastModifiedBy>
  <cp:revision>34</cp:revision>
  <dcterms:created xsi:type="dcterms:W3CDTF">2015-08-04T18:23:05Z</dcterms:created>
  <dcterms:modified xsi:type="dcterms:W3CDTF">2015-08-04T18:24:09Z</dcterms:modified>
</cp:coreProperties>
</file>