
<file path=[Content_Types].xml><?xml version="1.0" encoding="utf-8"?>
<Types xmlns="http://schemas.openxmlformats.org/package/2006/content-types"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Default Extension="emf" ContentType="image/x-emf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9.xml" ContentType="application/vnd.openxmlformats-officedocument.presentationml.notesSlide+xml"/>
  <Override PartName="/ppt/slides/slide5.xml" ContentType="application/vnd.openxmlformats-officedocument.presentationml.slide+xml"/>
  <Override PartName="/ppt/slideLayouts/slideLayout11.xml" ContentType="application/vnd.openxmlformats-officedocument.presentationml.slideLayout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xml" ContentType="application/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s/slide6.xml" ContentType="application/vnd.openxmlformats-officedocument.presentationml.slide+xml"/>
  <Override PartName="/ppt/embeddings/oleObject1.bin" ContentType="application/vnd.openxmlformats-officedocument.oleObject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8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Default Extension="wmf" ContentType="image/x-wmf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3679" r:id="rId1"/>
  </p:sldMasterIdLst>
  <p:notesMasterIdLst>
    <p:notesMasterId r:id="rId17"/>
  </p:notesMasterIdLst>
  <p:sldIdLst>
    <p:sldId id="256" r:id="rId2"/>
    <p:sldId id="275" r:id="rId3"/>
    <p:sldId id="257" r:id="rId4"/>
    <p:sldId id="264" r:id="rId5"/>
    <p:sldId id="279" r:id="rId6"/>
    <p:sldId id="258" r:id="rId7"/>
    <p:sldId id="277" r:id="rId8"/>
    <p:sldId id="267" r:id="rId9"/>
    <p:sldId id="268" r:id="rId10"/>
    <p:sldId id="280" r:id="rId11"/>
    <p:sldId id="282" r:id="rId12"/>
    <p:sldId id="281" r:id="rId13"/>
    <p:sldId id="270" r:id="rId14"/>
    <p:sldId id="278" r:id="rId15"/>
    <p:sldId id="262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0000"/>
    <a:srgbClr val="FFFF00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33" d="100"/>
          <a:sy n="133" d="100"/>
        </p:scale>
        <p:origin x="-1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F96759B-C428-4081-A9DF-DF79DE9A21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846603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96759B-C428-4081-A9DF-DF79DE9A211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274612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96759B-C428-4081-A9DF-DF79DE9A211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870200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96759B-C428-4081-A9DF-DF79DE9A211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450337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0D57F0-81B5-43EC-B0A9-9DFB7CAAFA6E}" type="slidenum">
              <a:rPr lang="en-US"/>
              <a:pPr/>
              <a:t>15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US"/>
              <a:t>Figure: 14-10EXM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888360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96759B-C428-4081-A9DF-DF79DE9A211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252224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E3F692-BCFE-4D79-B146-F3C12277A740}" type="slidenum">
              <a:rPr lang="en-US"/>
              <a:pPr/>
              <a:t>3</a:t>
            </a:fld>
            <a:endParaRPr lang="en-U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US"/>
              <a:t>Figure: 14-06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283194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96759B-C428-4081-A9DF-DF79DE9A211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259616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29E398-6B84-46F7-9F22-C661EB1E2DEF}" type="slidenum">
              <a:rPr lang="en-US"/>
              <a:pPr/>
              <a:t>6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US"/>
              <a:t>Figure: 14-07EXM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450380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96759B-C428-4081-A9DF-DF79DE9A211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850548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96759B-C428-4081-A9DF-DF79DE9A211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309443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96759B-C428-4081-A9DF-DF79DE9A211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243979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96759B-C428-4081-A9DF-DF79DE9A211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5317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Contemporary Engineering Economics, 6th edition, © 2015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3833DCC-03AB-40BE-BF55-CA56FE905F9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39741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Contemporary Engineering Economics, 6th edition, © 2015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88C1B5-57F7-4F55-9304-451F405297B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61282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Contemporary Engineering Economics, 6th edition, © 2015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C540247-6FB9-4430-A140-0313863AFB1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227613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AndTx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Contemporary Engineering Economics, 6th edition, © 2015</a:t>
            </a:r>
            <a:endParaRPr lang="en-US" alt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49FB80D-1009-4268-A695-A026859A28F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Contemporary Engineering Economics, 6th edition, © 2015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EC40BF-D79C-4F82-8AA8-0A9ACCBED94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25766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Contemporary Engineering Economics, 6th edition, © 2015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9D87B0-E897-4E9A-BB90-0DB8406D935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95611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Contemporary Engineering Economics, 6th edition, © 2015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C40FAA-9374-468D-8A78-E87966BC9E6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28081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Contemporary Engineering Economics, 6th edition, © 2015</a:t>
            </a:r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0463F9-18A0-4D5B-99BB-F3B85C6CB95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61139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Contemporary Engineering Economics, 6th edition, © 2015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09F4E9-3784-4782-9C80-1927FA99B23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00681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Contemporary Engineering Economics, 6th edition, © 2015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8798E2-4C64-4394-AFF6-24B79898E6B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07282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Contemporary Engineering Economics, 6th edition, © 2015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6CC8BB-9EFB-4D16-A97B-8BF1CB7AF4A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76139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Contemporary Engineering Economics, 6th edition, © 2015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937FBC-5D9C-4D65-B334-EFE3B26C6AB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1370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emf"/><Relationship Id="rId15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gray">
          <a:xfrm>
            <a:off x="0" y="6403975"/>
            <a:ext cx="9153525" cy="457200"/>
          </a:xfrm>
          <a:prstGeom prst="rect">
            <a:avLst/>
          </a:prstGeom>
          <a:solidFill>
            <a:srgbClr val="263B94"/>
          </a:solidFill>
          <a:ln w="9525">
            <a:solidFill>
              <a:srgbClr val="263B94"/>
            </a:solidFill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defTabSz="457200" eaLnBrk="0" hangingPunct="0"/>
            <a:endParaRPr lang="en-US"/>
          </a:p>
        </p:txBody>
      </p:sp>
      <p:pic>
        <p:nvPicPr>
          <p:cNvPr id="8" name="Picture 8" descr="Pearson_Bound_White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7621588" y="6403975"/>
            <a:ext cx="1533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 descr="Pearson_Strap_Bound_White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-3175" y="6403975"/>
            <a:ext cx="1766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47"/>
          <p:cNvSpPr txBox="1">
            <a:spLocks noChangeArrowheads="1"/>
          </p:cNvSpPr>
          <p:nvPr userDrawn="1"/>
        </p:nvSpPr>
        <p:spPr bwMode="auto">
          <a:xfrm>
            <a:off x="1600200" y="6400800"/>
            <a:ext cx="5629275" cy="4572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>
            <a:prstTxWarp prst="textNoShape">
              <a:avLst/>
            </a:prstTxWarp>
          </a:bodyPr>
          <a:lstStyle/>
          <a:p>
            <a:pPr eaLnBrk="0" hangingPunct="0"/>
            <a:r>
              <a:rPr lang="en-US" sz="900" i="1">
                <a:solidFill>
                  <a:schemeClr val="bg1"/>
                </a:solidFill>
                <a:latin typeface="Verdana" pitchFamily="-103" charset="0"/>
                <a:ea typeface="Verdana" pitchFamily="-103" charset="0"/>
                <a:cs typeface="Verdana" pitchFamily="-103" charset="0"/>
              </a:rPr>
              <a:t>Contemporary Engineering Economics, 6</a:t>
            </a:r>
            <a:r>
              <a:rPr lang="en-US" sz="900" i="1" baseline="30000">
                <a:solidFill>
                  <a:schemeClr val="bg1"/>
                </a:solidFill>
                <a:latin typeface="Verdana" pitchFamily="-103" charset="0"/>
                <a:ea typeface="Verdana" pitchFamily="-103" charset="0"/>
                <a:cs typeface="Verdana" pitchFamily="-103" charset="0"/>
              </a:rPr>
              <a:t>th</a:t>
            </a:r>
            <a:r>
              <a:rPr lang="en-US" sz="900" i="1">
                <a:solidFill>
                  <a:schemeClr val="bg1"/>
                </a:solidFill>
                <a:latin typeface="Verdana" pitchFamily="-103" charset="0"/>
                <a:ea typeface="Verdana" pitchFamily="-103" charset="0"/>
                <a:cs typeface="Verdana" pitchFamily="-103" charset="0"/>
              </a:rPr>
              <a:t> edition</a:t>
            </a:r>
          </a:p>
          <a:p>
            <a:pPr eaLnBrk="0" hangingPunct="0"/>
            <a:r>
              <a:rPr lang="en-US" sz="900">
                <a:solidFill>
                  <a:schemeClr val="bg1"/>
                </a:solidFill>
                <a:latin typeface="Verdana" pitchFamily="-103" charset="0"/>
                <a:ea typeface="Verdana" pitchFamily="-103" charset="0"/>
                <a:cs typeface="Verdana" pitchFamily="-103" charset="0"/>
              </a:rPr>
              <a:t>Park</a:t>
            </a:r>
          </a:p>
        </p:txBody>
      </p:sp>
      <p:sp>
        <p:nvSpPr>
          <p:cNvPr id="11" name="Text Box 47"/>
          <p:cNvSpPr txBox="1">
            <a:spLocks noChangeArrowheads="1"/>
          </p:cNvSpPr>
          <p:nvPr userDrawn="1"/>
        </p:nvSpPr>
        <p:spPr bwMode="auto">
          <a:xfrm>
            <a:off x="4495800" y="6400800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 eaLnBrk="0" hangingPunct="0"/>
            <a:r>
              <a:rPr lang="en-US" sz="900">
                <a:solidFill>
                  <a:schemeClr val="bg1"/>
                </a:solidFill>
                <a:latin typeface="Verdana" pitchFamily="-103" charset="0"/>
              </a:rPr>
              <a:t>Copyright © 2016 by Pearson Education, Inc.</a:t>
            </a:r>
          </a:p>
          <a:p>
            <a:pPr algn="r" eaLnBrk="0" hangingPunct="0"/>
            <a:r>
              <a:rPr lang="en-US" sz="900">
                <a:solidFill>
                  <a:schemeClr val="bg1"/>
                </a:solidFill>
                <a:latin typeface="Verdana" pitchFamily="-103" charset="0"/>
              </a:rPr>
              <a:t>All Rights Reserved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2799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5" Type="http://schemas.openxmlformats.org/officeDocument/2006/relationships/image" Target="../media/image15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4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oleObject" Target="../embeddings/oleObject1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Replacement Decisions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Lecture No. </a:t>
            </a:r>
            <a:r>
              <a:rPr lang="en-US" sz="2400" dirty="0" smtClean="0"/>
              <a:t>47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Chapter 14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Contemporary Engineering Economics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Copyright © </a:t>
            </a:r>
            <a:r>
              <a:rPr lang="en-US" sz="2400" dirty="0" smtClean="0"/>
              <a:t>2016</a:t>
            </a:r>
            <a:endParaRPr 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Marginal Analysis</a:t>
            </a:r>
            <a:endParaRPr lang="en-US" b="1" dirty="0"/>
          </a:p>
        </p:txBody>
      </p:sp>
      <p:sp>
        <p:nvSpPr>
          <p:cNvPr id="5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800" b="1" dirty="0" smtClean="0">
                <a:solidFill>
                  <a:srgbClr val="FF0000"/>
                </a:solidFill>
                <a:latin typeface="+mj-lt"/>
              </a:rPr>
              <a:t>Step 1</a:t>
            </a:r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: Calculate the equivalent cost of retaining the defender one more from the end of its economic service life, say 2 to 3.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     				$2,813(F/P,15%,1) + $5,000 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    					− $2,109 = $6,126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800" b="1" dirty="0" smtClean="0">
                <a:solidFill>
                  <a:srgbClr val="FF0000"/>
                </a:solidFill>
                <a:latin typeface="+mj-lt"/>
              </a:rPr>
              <a:t>Step 2</a:t>
            </a:r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: Compare this cost with AEC</a:t>
            </a:r>
            <a:r>
              <a:rPr lang="en-US" sz="1800" b="1" baseline="-25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</a:t>
            </a:r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= $5,625 of the challenger. 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800" b="1" dirty="0" smtClean="0">
                <a:solidFill>
                  <a:srgbClr val="FF0000"/>
                </a:solidFill>
                <a:latin typeface="+mj-lt"/>
              </a:rPr>
              <a:t>Conclusion</a:t>
            </a:r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: Since keeping the defender for the 3</a:t>
            </a:r>
            <a:r>
              <a:rPr lang="en-US" sz="1800" b="1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rd</a:t>
            </a:r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year is more expensive than replacing it with the challenger, </a:t>
            </a:r>
            <a:r>
              <a:rPr lang="en-US" sz="18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DO NOT</a:t>
            </a:r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keep the defender beyond its economic service life.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4117" y="4293096"/>
            <a:ext cx="3395766" cy="1682642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424996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Overall Replacement Strategies Under an Infinite Planning Horizon</a:t>
            </a:r>
            <a:endParaRPr lang="en-US" sz="3600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81625" y="1600200"/>
            <a:ext cx="6180749" cy="4525963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841731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Example </a:t>
            </a:r>
            <a:r>
              <a:rPr lang="en-US" sz="3600" b="1" dirty="0" smtClean="0"/>
              <a:t>14.5: </a:t>
            </a:r>
            <a:r>
              <a:rPr lang="en-US" sz="3600" b="1" dirty="0"/>
              <a:t>Replacement Analysis</a:t>
            </a:r>
            <a:r>
              <a:rPr lang="en-US" sz="3600" b="1" dirty="0" smtClean="0"/>
              <a:t> Under </a:t>
            </a:r>
            <a:r>
              <a:rPr lang="en-US" sz="3600" b="1" dirty="0"/>
              <a:t>the Finite Planning Horizon</a:t>
            </a:r>
          </a:p>
        </p:txBody>
      </p:sp>
      <p:sp>
        <p:nvSpPr>
          <p:cNvPr id="39" name="Text Placeholder 38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sz="3800" dirty="0" smtClean="0"/>
              <a:t> </a:t>
            </a:r>
            <a:r>
              <a:rPr lang="en-US" sz="3800" b="1" dirty="0" smtClean="0">
                <a:solidFill>
                  <a:srgbClr val="FF0000"/>
                </a:solidFill>
                <a:latin typeface="+mj-lt"/>
              </a:rPr>
              <a:t>Given</a:t>
            </a:r>
            <a:r>
              <a:rPr lang="en-US" sz="3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: Economic service lives for both defender and challenger, planning horizon = 6 years, and </a:t>
            </a:r>
            <a:r>
              <a:rPr lang="en-US" sz="3800" b="1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</a:t>
            </a:r>
            <a:r>
              <a:rPr lang="en-US" sz="3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= 15%</a:t>
            </a:r>
          </a:p>
          <a:p>
            <a:pPr>
              <a:buFont typeface="Wingdings" pitchFamily="2" charset="2"/>
              <a:buChar char="q"/>
            </a:pPr>
            <a:endParaRPr lang="en-US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>
              <a:buFont typeface="Wingdings" pitchFamily="2" charset="2"/>
              <a:buChar char="q"/>
            </a:pPr>
            <a:endParaRPr lang="en-US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>
              <a:buFont typeface="Wingdings" pitchFamily="2" charset="2"/>
              <a:buChar char="q"/>
            </a:pPr>
            <a:endParaRPr lang="en-US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>
              <a:buFont typeface="Wingdings" pitchFamily="2" charset="2"/>
              <a:buChar char="q"/>
            </a:pPr>
            <a:endParaRPr lang="en-US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>
              <a:buFont typeface="Wingdings" pitchFamily="2" charset="2"/>
              <a:buChar char="q"/>
            </a:pPr>
            <a:endParaRPr lang="en-US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>
              <a:buFont typeface="Wingdings" pitchFamily="2" charset="2"/>
              <a:buChar char="q"/>
            </a:pPr>
            <a:endParaRPr lang="en-US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>
              <a:buFont typeface="Wingdings" pitchFamily="2" charset="2"/>
              <a:buChar char="q"/>
            </a:pPr>
            <a:endParaRPr lang="en-US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>
              <a:buFont typeface="Wingdings" pitchFamily="2" charset="2"/>
              <a:buChar char="q"/>
            </a:pPr>
            <a:endParaRPr lang="en-US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>
              <a:buFont typeface="Wingdings" pitchFamily="2" charset="2"/>
              <a:buChar char="q"/>
            </a:pPr>
            <a:endParaRPr lang="en-US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>
              <a:buFont typeface="Wingdings" pitchFamily="2" charset="2"/>
              <a:buChar char="q"/>
            </a:pPr>
            <a:endParaRPr lang="en-US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>
              <a:buFont typeface="Wingdings" pitchFamily="2" charset="2"/>
              <a:buChar char="q"/>
            </a:pPr>
            <a:endParaRPr lang="en-US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>
              <a:buFont typeface="Wingdings" pitchFamily="2" charset="2"/>
              <a:buChar char="q"/>
            </a:pPr>
            <a:r>
              <a:rPr lang="en-US" sz="3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en-US" sz="3800" b="1" dirty="0" smtClean="0">
                <a:solidFill>
                  <a:srgbClr val="FF0000"/>
                </a:solidFill>
                <a:latin typeface="+mj-lt"/>
              </a:rPr>
              <a:t>Find</a:t>
            </a:r>
            <a:r>
              <a:rPr lang="en-US" sz="3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: the most plausible/economical replacement strategy</a:t>
            </a:r>
            <a:endParaRPr lang="en-US" sz="38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pic>
        <p:nvPicPr>
          <p:cNvPr id="26668" name="Picture 4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1802" y="2648735"/>
            <a:ext cx="3000396" cy="242889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448835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Some Likely Replacement Patterns</a:t>
            </a:r>
            <a:b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407648" y="1700808"/>
            <a:ext cx="6332704" cy="4327479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Present Equivalent Cost for Each Option</a:t>
            </a:r>
            <a:endParaRPr lang="en-US" sz="3600" b="1" dirty="0"/>
          </a:p>
        </p:txBody>
      </p:sp>
      <p:pic>
        <p:nvPicPr>
          <p:cNvPr id="5427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533400" y="1870442"/>
            <a:ext cx="4038600" cy="309367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</p:pic>
      <p:pic>
        <p:nvPicPr>
          <p:cNvPr id="54275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3438" y="2550581"/>
            <a:ext cx="4071966" cy="102129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  <p:pic>
        <p:nvPicPr>
          <p:cNvPr id="5427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3438" y="3571876"/>
            <a:ext cx="4071966" cy="214314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/>
              <a:t>Graphical Representation of Replacement Strategies</a:t>
            </a:r>
            <a:r>
              <a:rPr lang="en-US" sz="3200" b="1" dirty="0" smtClean="0"/>
              <a:t> Under </a:t>
            </a:r>
            <a:r>
              <a:rPr lang="en-US" sz="3200" b="1" dirty="0"/>
              <a:t>a Finite Planning </a:t>
            </a:r>
            <a:r>
              <a:rPr lang="en-US" sz="3200" b="1" dirty="0" smtClean="0"/>
              <a:t>Horizon </a:t>
            </a:r>
            <a:endParaRPr lang="en-US" b="1" dirty="0"/>
          </a:p>
        </p:txBody>
      </p:sp>
      <p:sp>
        <p:nvSpPr>
          <p:cNvPr id="7" name="Tex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1800" b="1" dirty="0" smtClean="0">
                <a:solidFill>
                  <a:srgbClr val="FF0000"/>
                </a:solidFill>
                <a:latin typeface="+mj-lt"/>
              </a:rPr>
              <a:t>Optimal Strategy</a:t>
            </a:r>
            <a:endParaRPr lang="en-US" sz="1800" b="1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7664" y="2307355"/>
            <a:ext cx="5788351" cy="3933901"/>
          </a:xfrm>
          <a:prstGeom prst="rect">
            <a:avLst/>
          </a:prstGeom>
        </p:spPr>
      </p:pic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920" y="1700808"/>
            <a:ext cx="3666760" cy="134447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Required Assumptions and Decision Frameworks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Planning Horizon (Study Period)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Infinite planning horizon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Finite planning horizon</a:t>
            </a:r>
          </a:p>
          <a:p>
            <a:pPr>
              <a:buFont typeface="Wingdings" pitchFamily="2" charset="2"/>
              <a:buChar char="q"/>
            </a:pP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Technology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No technology improvement is anticipated over the planning horizon.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Technology improvement cannot be ruled out.</a:t>
            </a:r>
          </a:p>
          <a:p>
            <a:pPr>
              <a:buFont typeface="Wingdings" pitchFamily="2" charset="2"/>
              <a:buChar char="q"/>
            </a:pP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Relevant Cash Flow Information</a:t>
            </a:r>
          </a:p>
          <a:p>
            <a:pPr>
              <a:buFont typeface="Wingdings" pitchFamily="2" charset="2"/>
              <a:buChar char="q"/>
            </a:pP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Decision Frameworks</a:t>
            </a:r>
          </a:p>
          <a:p>
            <a:endParaRPr lang="en-US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457200" y="2586649"/>
            <a:ext cx="4038600" cy="255306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800" b="1" dirty="0"/>
              <a:t>Types of Typical Replacement Decision Frameworks</a:t>
            </a:r>
          </a:p>
        </p:txBody>
      </p:sp>
      <p:pic>
        <p:nvPicPr>
          <p:cNvPr id="6146" name="Picture 2" descr="fg14_0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1963" y="1916113"/>
            <a:ext cx="8220075" cy="41433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b="1" dirty="0"/>
              <a:t>Replacement Strategies under the Infinite Planning Horizon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Decision Rules</a:t>
            </a:r>
            <a:endParaRPr lang="en-US" sz="2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Step 1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: Compute the AECs for both the defender and challenger at its economic service life, respectively.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Step 2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: Compare AEC</a:t>
            </a:r>
            <a:r>
              <a:rPr lang="en-US" sz="2400" b="1" baseline="-25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D* 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and AEC</a:t>
            </a:r>
            <a:r>
              <a:rPr lang="en-US" sz="2400" b="1" baseline="-25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C*.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If AEC</a:t>
            </a:r>
            <a:r>
              <a:rPr lang="en-US" sz="2400" b="1" baseline="-25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D* 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&gt; AEC</a:t>
            </a:r>
            <a:r>
              <a:rPr lang="en-US" sz="2400" b="1" baseline="-25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C* 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, replace the defender now.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If AEC</a:t>
            </a:r>
            <a:r>
              <a:rPr lang="en-US" sz="2400" b="1" baseline="-25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D* 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&lt; AEC</a:t>
            </a:r>
            <a:r>
              <a:rPr lang="en-US" sz="2400" b="1" baseline="-25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C* 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, keep the defender at least for the duration of its economic service life if there are no technological changes over that life.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Step 3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: If the defender should not be replaced now, conduct marginal analysis to determine when to replace the defender.</a:t>
            </a: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 sz="3400" b="1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endParaRPr lang="en-US" sz="21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Cash Flow </a:t>
            </a:r>
            <a:r>
              <a:rPr lang="en-US" b="1" dirty="0" smtClean="0"/>
              <a:t>Assumptions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b="1" dirty="0">
                <a:solidFill>
                  <a:schemeClr val="bg2">
                    <a:lumMod val="50000"/>
                  </a:schemeClr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609600" indent="-609600">
              <a:buClr>
                <a:schemeClr val="accent1"/>
              </a:buClr>
              <a:buSzPct val="65000"/>
              <a:buFontTx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Replace </a:t>
            </a:r>
            <a:r>
              <a:rPr lang="en-US" b="1" dirty="0">
                <a:solidFill>
                  <a:srgbClr val="FF0000"/>
                </a:solidFill>
              </a:rPr>
              <a:t>the defender now: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cash flows of the challenger estimated 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today will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be used.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An </a:t>
            </a:r>
            <a:r>
              <a:rPr lang="en-US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identical challenger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will be used thereafter 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if replacement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becomes necessary again in the future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This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stream of cash flows is equivalent to a cash flow of AEC</a:t>
            </a:r>
            <a:r>
              <a:rPr lang="en-US" b="1" baseline="-25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C*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each year for an infinite number of years. </a:t>
            </a:r>
          </a:p>
          <a:p>
            <a:pPr marL="609600" indent="-609600">
              <a:buClr>
                <a:schemeClr val="accent1"/>
              </a:buClr>
              <a:buSzPct val="65000"/>
              <a:buFontTx/>
              <a:buAutoNum type="arabicPeriod" startAt="2"/>
            </a:pPr>
            <a:r>
              <a:rPr lang="en-US" b="1" dirty="0">
                <a:solidFill>
                  <a:srgbClr val="FF0000"/>
                </a:solidFill>
              </a:rPr>
              <a:t>Replace the defender, say, </a:t>
            </a:r>
            <a:r>
              <a:rPr lang="en-US" b="1" i="1" dirty="0">
                <a:solidFill>
                  <a:srgbClr val="FF0000"/>
                </a:solidFill>
              </a:rPr>
              <a:t>x</a:t>
            </a:r>
            <a:r>
              <a:rPr lang="en-US" b="1" dirty="0">
                <a:solidFill>
                  <a:srgbClr val="FF0000"/>
                </a:solidFill>
              </a:rPr>
              <a:t> years </a:t>
            </a:r>
            <a:r>
              <a:rPr lang="en-US" b="1" dirty="0" smtClean="0">
                <a:solidFill>
                  <a:srgbClr val="FF0000"/>
                </a:solidFill>
              </a:rPr>
              <a:t>later: 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cash flows of the defender will be used in the first </a:t>
            </a:r>
            <a:r>
              <a:rPr lang="en-US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x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years.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Starting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 year </a:t>
            </a:r>
            <a:r>
              <a:rPr lang="en-US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x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+1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the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cash flows of the challenger will be used indefinitely thereafter.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25062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7859216" cy="116205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Example </a:t>
            </a:r>
            <a:r>
              <a:rPr lang="en-US" sz="3600" b="1" dirty="0" smtClean="0"/>
              <a:t>14.4: Replacement Analysis Under an Infinite Planning Horizon</a:t>
            </a:r>
            <a:endParaRPr lang="en-US" sz="3600" b="1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580112" y="1714488"/>
            <a:ext cx="3174944" cy="45720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Cash flow diagram for defender when </a:t>
            </a:r>
            <a:r>
              <a:rPr lang="en-US" sz="24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= 4 years</a:t>
            </a: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5050904" cy="4411675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000" b="1" dirty="0" smtClean="0">
                <a:solidFill>
                  <a:srgbClr val="FF0000"/>
                </a:solidFill>
              </a:rPr>
              <a:t> Given:</a:t>
            </a:r>
            <a:endParaRPr lang="en-US" sz="2000" b="1" dirty="0">
              <a:solidFill>
                <a:srgbClr val="FF000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Defender</a:t>
            </a:r>
            <a:endParaRPr lang="en-US" sz="1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marL="1087438" lvl="1" indent="-285750">
              <a:buFont typeface="Courier New" panose="02070309020205020404" pitchFamily="49" charset="0"/>
              <a:buChar char="o"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Current salvage value = $5,000, decreasing at an annual rate of 25% over the previous year’s value</a:t>
            </a:r>
          </a:p>
          <a:p>
            <a:pPr marL="1087438" lvl="1" indent="-285750">
              <a:buFont typeface="Courier New" panose="02070309020205020404" pitchFamily="49" charset="0"/>
              <a:buChar char="o"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Required overhaul = $1,200</a:t>
            </a:r>
          </a:p>
          <a:p>
            <a:pPr marL="1087438" lvl="1" indent="-285750">
              <a:buFont typeface="Courier New" panose="02070309020205020404" pitchFamily="49" charset="0"/>
              <a:buChar char="o"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O&amp;M = $2,000 in year 1, increasing at the rate of $1,500 each year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Challenger</a:t>
            </a:r>
            <a:endParaRPr lang="en-US" sz="1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marL="1087438" lvl="1" indent="-285750">
              <a:buFont typeface="Courier New" panose="02070309020205020404" pitchFamily="49" charset="0"/>
              <a:buChar char="o"/>
            </a:pPr>
            <a:r>
              <a:rPr lang="en-US" sz="16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= $10,000</a:t>
            </a:r>
          </a:p>
          <a:p>
            <a:pPr marL="1087438" lvl="1" indent="-285750">
              <a:buFont typeface="Courier New" panose="02070309020205020404" pitchFamily="49" charset="0"/>
              <a:buChar char="o"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Salvage value = $6,000 after one year, will decline 15% each year</a:t>
            </a:r>
          </a:p>
          <a:p>
            <a:pPr marL="1087438" lvl="1" indent="-285750">
              <a:buFont typeface="Courier New" panose="02070309020205020404" pitchFamily="49" charset="0"/>
              <a:buChar char="o"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O&amp;M = $2,200 in the first year, increasing by 20% per year thereafter</a:t>
            </a:r>
          </a:p>
          <a:p>
            <a:pPr>
              <a:buFont typeface="Wingdings" pitchFamily="2" charset="2"/>
              <a:buChar char="q"/>
            </a:pPr>
            <a:r>
              <a:rPr lang="en-US" sz="1800" b="1" dirty="0" smtClean="0">
                <a:solidFill>
                  <a:srgbClr val="FF0000"/>
                </a:solidFill>
                <a:latin typeface="+mj-lt"/>
              </a:rPr>
              <a:t> Find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: (a) Economic service lives for both defender and challenger, (b) when to replace the defender</a:t>
            </a: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pic>
        <p:nvPicPr>
          <p:cNvPr id="9225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3140968"/>
            <a:ext cx="2399500" cy="120262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/>
              <a:t>Economic Service Life 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Defender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Challenger</a:t>
            </a:r>
          </a:p>
          <a:p>
            <a:endParaRPr lang="en-US" dirty="0"/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2571744"/>
            <a:ext cx="3571900" cy="36025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4876" y="2571744"/>
            <a:ext cx="3757610" cy="3571900"/>
          </a:xfrm>
          <a:prstGeom prst="rect">
            <a:avLst/>
          </a:prstGeom>
          <a:ln w="9525" cap="flat" cmpd="sng" algn="ctr">
            <a:solidFill>
              <a:schemeClr val="accent2">
                <a:shade val="50000"/>
                <a:satMod val="103000"/>
              </a:schemeClr>
            </a:solidFill>
            <a:prstDash val="solid"/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/>
              <a:t>Replacement </a:t>
            </a:r>
            <a:r>
              <a:rPr lang="en-US" sz="4000" b="1" dirty="0" smtClean="0"/>
              <a:t>Decisions</a:t>
            </a:r>
            <a:endParaRPr lang="en-US" sz="4000" b="1" dirty="0"/>
          </a:p>
        </p:txBody>
      </p:sp>
      <p:graphicFrame>
        <p:nvGraphicFramePr>
          <p:cNvPr id="23557" name="Object 5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581025" y="1744663"/>
          <a:ext cx="3781425" cy="1890712"/>
        </p:xfrm>
        <a:graphic>
          <a:graphicData uri="http://schemas.openxmlformats.org/presentationml/2006/ole">
            <p:oleObj spid="_x0000_s23562" name="Equation" r:id="rId4" imgW="965160" imgH="482400" progId="Equation.DSMT4">
              <p:embed/>
            </p:oleObj>
          </a:graphicData>
        </a:graphic>
      </p:graphicFrame>
      <p:sp>
        <p:nvSpPr>
          <p:cNvPr id="23556" name="Rectangle 4"/>
          <p:cNvSpPr>
            <a:spLocks noGrp="1" noChangeArrowheads="1"/>
          </p:cNvSpPr>
          <p:nvPr>
            <p:ph sz="quarter" idx="2"/>
          </p:nvPr>
        </p:nvSpPr>
        <p:spPr>
          <a:xfrm>
            <a:off x="457200" y="3949700"/>
            <a:ext cx="4033838" cy="2181225"/>
          </a:xfrm>
          <a:solidFill>
            <a:srgbClr val="FFFF00"/>
          </a:solidFill>
          <a:ln/>
        </p:spPr>
        <p:txBody>
          <a:bodyPr/>
          <a:lstStyle/>
          <a:p>
            <a:pPr algn="ctr">
              <a:spcBef>
                <a:spcPct val="50000"/>
              </a:spcBef>
              <a:buFont typeface="Wingdings" pitchFamily="2" charset="2"/>
              <a:buNone/>
            </a:pPr>
            <a:r>
              <a:rPr lang="en-US" sz="4900" i="1" dirty="0">
                <a:latin typeface="+mj-lt"/>
              </a:rPr>
              <a:t>N</a:t>
            </a:r>
            <a:r>
              <a:rPr lang="en-US" sz="4900" baseline="-25000" dirty="0">
                <a:latin typeface="+mj-lt"/>
              </a:rPr>
              <a:t>C*</a:t>
            </a:r>
            <a:r>
              <a:rPr lang="en-US" sz="4900" dirty="0">
                <a:latin typeface="+mj-lt"/>
              </a:rPr>
              <a:t>= 4 years</a:t>
            </a:r>
          </a:p>
          <a:p>
            <a:pPr algn="ctr">
              <a:spcBef>
                <a:spcPct val="50000"/>
              </a:spcBef>
              <a:buFont typeface="Wingdings" pitchFamily="2" charset="2"/>
              <a:buNone/>
            </a:pPr>
            <a:r>
              <a:rPr lang="en-US" sz="4900" dirty="0" smtClean="0">
                <a:latin typeface="+mj-lt"/>
              </a:rPr>
              <a:t>AEC</a:t>
            </a:r>
            <a:r>
              <a:rPr lang="en-US" sz="4900" i="1" baseline="-25000" dirty="0" smtClean="0">
                <a:latin typeface="+mj-lt"/>
              </a:rPr>
              <a:t>C</a:t>
            </a:r>
            <a:r>
              <a:rPr lang="en-US" sz="4900" baseline="-25000" dirty="0">
                <a:latin typeface="+mj-lt"/>
              </a:rPr>
              <a:t>*</a:t>
            </a:r>
            <a:r>
              <a:rPr lang="en-US" sz="4900" dirty="0">
                <a:latin typeface="+mj-lt"/>
              </a:rPr>
              <a:t>=$</a:t>
            </a:r>
            <a:r>
              <a:rPr lang="en-US" sz="4900" dirty="0" smtClean="0">
                <a:latin typeface="+mj-lt"/>
              </a:rPr>
              <a:t>5,625</a:t>
            </a:r>
            <a:endParaRPr lang="en-US" sz="4900" dirty="0">
              <a:latin typeface="+mj-lt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4652963" y="1600200"/>
            <a:ext cx="4033837" cy="4530725"/>
          </a:xfrm>
        </p:spPr>
        <p:txBody>
          <a:bodyPr/>
          <a:lstStyle/>
          <a:p>
            <a:r>
              <a:rPr lang="en-US" sz="2600" b="1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Should replace the defender now? </a:t>
            </a:r>
            <a:r>
              <a:rPr lang="en-US" sz="2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No, because </a:t>
            </a:r>
            <a:r>
              <a:rPr lang="en-US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AEC</a:t>
            </a:r>
            <a:r>
              <a:rPr lang="en-US" sz="2600" b="1" baseline="-25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D*</a:t>
            </a:r>
            <a:r>
              <a:rPr lang="en-US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en-US" sz="2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&lt; </a:t>
            </a:r>
            <a:r>
              <a:rPr lang="en-US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AEC</a:t>
            </a:r>
            <a:r>
              <a:rPr lang="en-US" sz="2600" b="1" baseline="-25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C*</a:t>
            </a:r>
          </a:p>
          <a:p>
            <a:r>
              <a:rPr lang="en-US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If </a:t>
            </a:r>
            <a:r>
              <a:rPr lang="en-US" sz="2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not, when is the best time to replace the defender?</a:t>
            </a:r>
            <a:r>
              <a:rPr lang="en-US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en-US" sz="2600" b="1" dirty="0" smtClean="0">
                <a:solidFill>
                  <a:srgbClr val="FF0000"/>
                </a:solidFill>
                <a:latin typeface="+mj-lt"/>
              </a:rPr>
              <a:t>Need </a:t>
            </a:r>
            <a:r>
              <a:rPr lang="en-US" sz="2600" b="1" dirty="0">
                <a:solidFill>
                  <a:srgbClr val="FF0000"/>
                </a:solidFill>
                <a:latin typeface="+mj-lt"/>
              </a:rPr>
              <a:t>to conduct the marginal analysis.</a:t>
            </a:r>
            <a:endParaRPr lang="en-US" sz="2600" b="1" baseline="-25000" dirty="0">
              <a:solidFill>
                <a:srgbClr val="FF0000"/>
              </a:solidFill>
              <a:latin typeface="+mj-lt"/>
            </a:endParaRPr>
          </a:p>
          <a:p>
            <a:pPr>
              <a:buFont typeface="Wingdings" pitchFamily="2" charset="2"/>
              <a:buNone/>
            </a:pPr>
            <a:endParaRPr lang="en-US" sz="2600" baseline="-25000" dirty="0">
              <a:solidFill>
                <a:srgbClr val="333399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Marginal Analysis to Determine when the Defender</a:t>
            </a:r>
            <a:r>
              <a:rPr lang="en-US" sz="3600" b="1" dirty="0" smtClean="0"/>
              <a:t> Should Be </a:t>
            </a:r>
            <a:r>
              <a:rPr lang="en-US" sz="3600" b="1" dirty="0"/>
              <a:t>Replaced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47472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5100" b="1" dirty="0" smtClean="0">
                <a:solidFill>
                  <a:srgbClr val="FF0000"/>
                </a:solidFill>
                <a:latin typeface="+mj-lt"/>
              </a:rPr>
              <a:t>Question:</a:t>
            </a:r>
            <a:r>
              <a:rPr lang="en-US" sz="5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en-US" sz="4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What is the additional (incremental) cost for keeping the defender one more year from the end of its economic service life, from Year 2 to Year 3?</a:t>
            </a:r>
            <a:endParaRPr lang="en-US" sz="5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r>
              <a:rPr lang="en-US" sz="4000" b="1" dirty="0" smtClean="0">
                <a:solidFill>
                  <a:srgbClr val="FF0000"/>
                </a:solidFill>
                <a:latin typeface="+mj-lt"/>
              </a:rPr>
              <a:t>Financial Data</a:t>
            </a:r>
            <a:endParaRPr lang="en-US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O</a:t>
            </a:r>
            <a:r>
              <a:rPr lang="en-US" sz="40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pportunity cost</a:t>
            </a:r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at the end of year 2: Equal to the market value of $2,813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40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Operating cost</a:t>
            </a:r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for the 3</a:t>
            </a:r>
            <a:r>
              <a:rPr lang="en-US" sz="4000" b="1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rd</a:t>
            </a:r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year: $5,000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40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Salvage value</a:t>
            </a:r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of the defender at the end of year 3: $2,109</a:t>
            </a:r>
          </a:p>
          <a:p>
            <a:endParaRPr lang="en-US" dirty="0" smtClean="0">
              <a:latin typeface="Times New Roman" pitchFamily="18" charset="0"/>
            </a:endParaRPr>
          </a:p>
          <a:p>
            <a:endParaRPr lang="en-US" dirty="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6048375" y="38862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709</TotalTime>
  <Words>742</Words>
  <Application>Microsoft Macintosh PowerPoint</Application>
  <PresentationFormat>On-screen Show (4:3)</PresentationFormat>
  <Paragraphs>91</Paragraphs>
  <Slides>15</Slides>
  <Notes>12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Equation</vt:lpstr>
      <vt:lpstr>Replacement Decisions </vt:lpstr>
      <vt:lpstr>Required Assumptions and Decision Frameworks</vt:lpstr>
      <vt:lpstr>Types of Typical Replacement Decision Frameworks</vt:lpstr>
      <vt:lpstr>Replacement Strategies under the Infinite Planning Horizon</vt:lpstr>
      <vt:lpstr>Cash Flow Assumptions </vt:lpstr>
      <vt:lpstr>Example 14.4: Replacement Analysis Under an Infinite Planning Horizon</vt:lpstr>
      <vt:lpstr>Economic Service Life </vt:lpstr>
      <vt:lpstr>Replacement Decisions</vt:lpstr>
      <vt:lpstr>Marginal Analysis to Determine when the Defender Should Be Replaced</vt:lpstr>
      <vt:lpstr>Marginal Analysis</vt:lpstr>
      <vt:lpstr>Overall Replacement Strategies Under an Infinite Planning Horizon</vt:lpstr>
      <vt:lpstr>Example 14.5: Replacement Analysis Under the Finite Planning Horizon</vt:lpstr>
      <vt:lpstr>Some Likely Replacement Patterns </vt:lpstr>
      <vt:lpstr>Present Equivalent Cost for Each Option</vt:lpstr>
      <vt:lpstr>Graphical Representation of Replacement Strategies Under a Finite Planning Horizon </vt:lpstr>
    </vt:vector>
  </TitlesOfParts>
  <Company>Auburn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Replacement Decisions</dc:title>
  <dc:creator>Chan S. Park</dc:creator>
  <cp:lastModifiedBy>Jen Baker</cp:lastModifiedBy>
  <cp:revision>48</cp:revision>
  <dcterms:created xsi:type="dcterms:W3CDTF">2015-08-04T18:16:11Z</dcterms:created>
  <dcterms:modified xsi:type="dcterms:W3CDTF">2015-08-04T18:17:10Z</dcterms:modified>
</cp:coreProperties>
</file>