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5" r:id="rId1"/>
  </p:sldMasterIdLst>
  <p:notesMasterIdLst>
    <p:notesMasterId r:id="rId14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D1F305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C0DC36-1F5F-46C1-B9AC-2F116ABAA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35213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0DC36-1F5F-46C1-B9AC-2F116ABAA6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383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0DC36-1F5F-46C1-B9AC-2F116ABAA6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7477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0DC36-1F5F-46C1-B9AC-2F116ABAA6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7597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0DC36-1F5F-46C1-B9AC-2F116ABAA6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83505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0DC36-1F5F-46C1-B9AC-2F116ABAA65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8692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7CFF82-C1A5-4B48-B8BC-A84CB06FFA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778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7AAFBC-8506-4124-B960-00EF64ADEE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009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15D57A-D4E9-4C72-981F-CDCFF046AD1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5804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619875"/>
            <a:ext cx="8686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Contemporary Engineering Economics, 6th edition, © 2015</a:t>
            </a: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7E1098-7FCE-41BC-BE7F-94AFF18CC6F2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530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F9DA8F-9E17-4581-BC19-B7B7E151A6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77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96D175-F34E-41E4-9E6C-973822864B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477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A6C237-6972-4762-8CD7-7ABC0D3D58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551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22B1E8-E8E3-41B6-9592-7876DA319F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9528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7EF993-D0A6-4599-9199-BAEC5A9076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618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E63EFA-E287-4A19-B53F-56668EEB9A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6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EA22DC-47B3-4555-9F9F-97D9567990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538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C07F49-B513-4E2B-9EBA-8F20011497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956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179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Relationship Id="rId3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Estimating </a:t>
            </a:r>
            <a:r>
              <a:rPr lang="en-US" b="1" dirty="0" smtClean="0"/>
              <a:t>Project Volatility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Lecture No. </a:t>
            </a:r>
            <a:r>
              <a:rPr lang="en-US" sz="2400" dirty="0" smtClean="0"/>
              <a:t>45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Chapter 13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Option Value Calculation</a:t>
            </a:r>
            <a:endParaRPr lang="en-US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324" y="1403142"/>
            <a:ext cx="3757351" cy="1205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616684"/>
            <a:ext cx="4400368" cy="342868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953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81200"/>
            <a:ext cx="5274799" cy="40618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57200"/>
            <a:ext cx="4341001" cy="140136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7679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options analysis provides a new way of managing business risk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fundamental difference between the traditional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NPV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 and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options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 is in how they treat managing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risk: The traditional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NPV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 is to avoid risk whenever possible, whereas the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 options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 is to manage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69900" indent="-469900"/>
            <a:endParaRPr lang="en-US" sz="2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264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5400" b="1" dirty="0" smtClean="0">
                <a:latin typeface="Calibri" pitchFamily="34" charset="0"/>
                <a:ea typeface="굴림" pitchFamily="34" charset="-127"/>
              </a:rPr>
              <a:t>Volatility (</a:t>
            </a:r>
            <a:r>
              <a:rPr lang="en-US" altLang="ko-KR" sz="5400" b="1" dirty="0" err="1" smtClean="0">
                <a:latin typeface="Times"/>
                <a:ea typeface="굴림" pitchFamily="34" charset="-127"/>
                <a:cs typeface="Times"/>
                <a:sym typeface="Symbol"/>
              </a:rPr>
              <a:t>σ</a:t>
            </a:r>
            <a:r>
              <a:rPr lang="en-US" altLang="ko-KR" sz="5400" b="1" dirty="0" smtClean="0">
                <a:latin typeface="Calibri" pitchFamily="34" charset="0"/>
                <a:ea typeface="굴림" pitchFamily="34" charset="-127"/>
                <a:sym typeface="Symbol"/>
              </a:rPr>
              <a:t>)</a:t>
            </a:r>
            <a:endParaRPr lang="en-US" altLang="ko-KR" sz="5400" b="1" dirty="0"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Difficult to get a ‘good’ estimate</a:t>
            </a:r>
          </a:p>
          <a:p>
            <a:pPr lvl="1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No historical prices</a:t>
            </a:r>
          </a:p>
          <a:p>
            <a:pPr lvl="1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Volatility in theory should reflect risk and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uncertainty</a:t>
            </a:r>
          </a:p>
          <a:p>
            <a:pPr lvl="2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Difficult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in practice</a:t>
            </a:r>
          </a:p>
          <a:p>
            <a:pPr lvl="2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Risk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 represented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in the random variable of a cash flow</a:t>
            </a:r>
          </a:p>
          <a:p>
            <a:pPr lvl="2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Uncertainty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 practically unknown</a:t>
            </a:r>
          </a:p>
          <a:p>
            <a:pPr lvl="3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Unknown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investment opportunities, market prices, market demand, etc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.</a:t>
            </a:r>
            <a:endParaRPr lang="en-US" altLang="ko-KR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153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altLang="ko-KR" b="1" dirty="0" smtClean="0">
                <a:latin typeface="Calibri" pitchFamily="34" charset="0"/>
                <a:ea typeface="굴림" pitchFamily="34" charset="-127"/>
              </a:rPr>
              <a:t>Analytical Approach</a:t>
            </a:r>
            <a:endParaRPr lang="en-US" altLang="ko-KR" b="1" dirty="0"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ko-KR" sz="2800" b="1" dirty="0" smtClean="0">
                <a:solidFill>
                  <a:srgbClr val="FF0000"/>
                </a:solidFill>
                <a:latin typeface="Calibri" pitchFamily="34" charset="0"/>
                <a:ea typeface="굴림" pitchFamily="34" charset="-127"/>
              </a:rPr>
              <a:t>Conceptual Idea</a:t>
            </a:r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: Estimating volatility based on the mathematical relationship between the project return volatility (</a:t>
            </a:r>
            <a:r>
              <a:rPr lang="en-US" altLang="ko-KR" sz="28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굴림" pitchFamily="34" charset="-127"/>
                <a:cs typeface="Times"/>
                <a:sym typeface="Symbol"/>
              </a:rPr>
              <a:t>σ</a:t>
            </a:r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  <a:sym typeface="Symbol"/>
              </a:rPr>
              <a:t>)</a:t>
            </a:r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 and the parameters (</a:t>
            </a:r>
            <a:r>
              <a:rPr lang="en-US" altLang="ko-K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굴림" pitchFamily="34" charset="-127"/>
                <a:cs typeface="Times"/>
                <a:sym typeface="Symbol"/>
              </a:rPr>
              <a:t>μ</a:t>
            </a:r>
            <a:r>
              <a:rPr lang="en-US" altLang="ko-KR" sz="2800" b="1" i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  <a:sym typeface="Symbol"/>
              </a:rPr>
              <a:t>T</a:t>
            </a:r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  <a:sym typeface="Symbol"/>
              </a:rPr>
              <a:t> and </a:t>
            </a:r>
            <a:r>
              <a:rPr lang="en-US" altLang="ko-K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굴림" pitchFamily="34" charset="-127"/>
                <a:cs typeface="Times"/>
                <a:sym typeface="Symbol"/>
              </a:rPr>
              <a:t>σ</a:t>
            </a:r>
            <a:r>
              <a:rPr lang="en-US" altLang="ko-KR" sz="2800" b="1" i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  <a:sym typeface="Symbol"/>
              </a:rPr>
              <a:t>T</a:t>
            </a:r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  <a:sym typeface="Symbol"/>
              </a:rPr>
              <a:t>)</a:t>
            </a:r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 of project value distribution, </a:t>
            </a:r>
            <a:r>
              <a:rPr lang="en-US" altLang="ko-K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V</a:t>
            </a:r>
            <a:r>
              <a:rPr lang="en-US" altLang="ko-KR" sz="2800" b="1" i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88" y="3549081"/>
            <a:ext cx="2640300" cy="1154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4703871"/>
            <a:ext cx="5686801" cy="144666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24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Mathematical Relationship Between </a:t>
            </a:r>
            <a:r>
              <a:rPr lang="el-GR" sz="3200" b="1" i="1" dirty="0" smtClean="0"/>
              <a:t>σ</a:t>
            </a:r>
            <a:r>
              <a:rPr lang="en-US" sz="3200" b="1" dirty="0" smtClean="0"/>
              <a:t> and </a:t>
            </a:r>
            <a:r>
              <a:rPr lang="el-GR" sz="3200" b="1" i="1" dirty="0" smtClean="0"/>
              <a:t>σ</a:t>
            </a:r>
            <a:r>
              <a:rPr lang="en-US" sz="3200" b="1" i="1" baseline="-25000" dirty="0" smtClean="0"/>
              <a:t>T</a:t>
            </a:r>
            <a:endParaRPr lang="en-US" sz="32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6867525" cy="3562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428868"/>
            <a:ext cx="2438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662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Calibri" pitchFamily="34" charset="0"/>
                <a:ea typeface="굴림" pitchFamily="34" charset="-127"/>
              </a:rPr>
              <a:t>Example </a:t>
            </a:r>
            <a:endParaRPr lang="en-US" altLang="ko-KR" b="1" dirty="0"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A firm determines the NPV distribution of the project it is evaluating</a:t>
            </a: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. </a:t>
            </a: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From inspection, the distribution looks somewhat lognormal (i.e. it is positively skewed).</a:t>
            </a: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 The </a:t>
            </a: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time to make the investment decision is two-years.</a:t>
            </a: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 The </a:t>
            </a: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NPV descriptive statistics are: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                    E(V</a:t>
            </a:r>
            <a:r>
              <a:rPr lang="en-US" altLang="ko-KR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2</a:t>
            </a: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) = 5000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                </a:t>
            </a:r>
            <a:r>
              <a:rPr lang="en-US" altLang="ko-KR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Var</a:t>
            </a: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(V</a:t>
            </a:r>
            <a:r>
              <a:rPr lang="en-US" altLang="ko-KR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2</a:t>
            </a: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) = 4000</a:t>
            </a:r>
            <a:r>
              <a:rPr lang="en-US" altLang="ko-KR" sz="24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2</a:t>
            </a:r>
            <a:endParaRPr lang="en-US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굴림" pitchFamily="34" charset="-127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ko-KR" sz="10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굴림" pitchFamily="34" charset="-127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굴림" pitchFamily="34" charset="-127"/>
              </a:rPr>
              <a:t>The volatility estimate is: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ko-KR" sz="24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ea typeface="굴림" pitchFamily="34" charset="-127"/>
            </a:endParaRP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82775" y="4953000"/>
          <a:ext cx="4768850" cy="1130300"/>
        </p:xfrm>
        <a:graphic>
          <a:graphicData uri="http://schemas.openxmlformats.org/presentationml/2006/ole">
            <p:oleObj spid="_x0000_s10243" name="Equation" r:id="rId3" imgW="2197080" imgH="520560" progId="Equation.DSMT4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389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01000" cy="7175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Estimating </a:t>
            </a:r>
            <a:r>
              <a:rPr lang="en-US" sz="4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4400" b="1" i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Distribution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1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Estimate the project cash flows over the project life (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+ n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if the project is undertaken at the end of option life (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2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Obtain the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1800" b="1" i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distribution by aggregating the project cash flow at each period and then discounting them at a risk-free rate.</a:t>
            </a: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3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Compute the mean (</a:t>
            </a:r>
            <a:r>
              <a:rPr lang="el-GR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sz="1800" b="1" i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and volatility (</a:t>
            </a:r>
            <a:r>
              <a:rPr lang="el-GR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18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800" b="1" i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)of the </a:t>
            </a:r>
            <a:r>
              <a:rPr lang="en-US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1800" b="1" i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distribution.</a:t>
            </a: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4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Compute </a:t>
            </a:r>
            <a:r>
              <a:rPr lang="el-G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using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5050" y="2333526"/>
            <a:ext cx="5111750" cy="32577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219200" y="5429617"/>
          <a:ext cx="1168400" cy="696546"/>
        </p:xfrm>
        <a:graphic>
          <a:graphicData uri="http://schemas.openxmlformats.org/presentationml/2006/ole">
            <p:oleObj spid="_x0000_s11267" name="Equation" r:id="rId5" imgW="1320480" imgH="787320" progId="Equation.DSMT4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847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Example 13.14: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</a:rPr>
              <a:t>Estimating the Project Volatility for a Simple Deferral Option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Given: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years to </a:t>
            </a: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defer: 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investment: $35M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Risk-adjusted discount rate: 10%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Risk-free rate: 6%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Estimate the volatility.</a:t>
            </a:r>
          </a:p>
          <a:p>
            <a:pPr marL="457200" lvl="1" indent="0">
              <a:buNone/>
            </a:pP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33600"/>
            <a:ext cx="4038600" cy="279279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8602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bri" panose="020F0502020204030204" pitchFamily="34" charset="0"/>
              </a:rPr>
              <a:t>Analytical Approach to Determine </a:t>
            </a:r>
            <a:r>
              <a:rPr lang="el-GR" sz="4000" b="1" dirty="0" smtClean="0">
                <a:latin typeface="Calibri" panose="020F0502020204030204" pitchFamily="34" charset="0"/>
              </a:rPr>
              <a:t>σ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3-point estimates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76400"/>
            <a:ext cx="2005912" cy="12761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986" y="3200400"/>
            <a:ext cx="7463926" cy="280449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633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Estimation of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T</a:t>
            </a:r>
            <a:r>
              <a:rPr lang="en-US" b="1" dirty="0" smtClean="0"/>
              <a:t> Distribution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6400"/>
            <a:ext cx="6905401" cy="1319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637" y="4241883"/>
            <a:ext cx="6245326" cy="1598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3429000"/>
            <a:ext cx="1975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Project’s Volatility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5822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393</Words>
  <Application>Microsoft Macintosh PowerPoint</Application>
  <PresentationFormat>On-screen Show (4:3)</PresentationFormat>
  <Paragraphs>50</Paragraphs>
  <Slides>12</Slides>
  <Notes>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Estimating Project Volatility</vt:lpstr>
      <vt:lpstr>Volatility (σ)</vt:lpstr>
      <vt:lpstr>Analytical Approach</vt:lpstr>
      <vt:lpstr>Mathematical Relationship Between σ and σT</vt:lpstr>
      <vt:lpstr>Example </vt:lpstr>
      <vt:lpstr>Estimating VT Distribution</vt:lpstr>
      <vt:lpstr>Example 13.14: Estimating the Project Volatility for a Simple Deferral Option</vt:lpstr>
      <vt:lpstr>Analytical Approach to Determine σ</vt:lpstr>
      <vt:lpstr>Estimation of VT Distribution</vt:lpstr>
      <vt:lpstr>Option Value Calculation</vt:lpstr>
      <vt:lpstr>Slide 11</vt:lpstr>
      <vt:lpstr>Summary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Volatility</dc:title>
  <dc:creator>Chan S. Park</dc:creator>
  <cp:lastModifiedBy>Jen Baker</cp:lastModifiedBy>
  <cp:revision>43</cp:revision>
  <dcterms:created xsi:type="dcterms:W3CDTF">2015-08-04T18:12:09Z</dcterms:created>
  <dcterms:modified xsi:type="dcterms:W3CDTF">2015-08-04T18:14:53Z</dcterms:modified>
</cp:coreProperties>
</file>