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719" r:id="rId1"/>
  </p:sldMasterIdLst>
  <p:notesMasterIdLst>
    <p:notesMasterId r:id="rId17"/>
  </p:notesMasterIdLst>
  <p:sldIdLst>
    <p:sldId id="256" r:id="rId2"/>
    <p:sldId id="280" r:id="rId3"/>
    <p:sldId id="259" r:id="rId4"/>
    <p:sldId id="260" r:id="rId5"/>
    <p:sldId id="286" r:id="rId6"/>
    <p:sldId id="264" r:id="rId7"/>
    <p:sldId id="271" r:id="rId8"/>
    <p:sldId id="272" r:id="rId9"/>
    <p:sldId id="287" r:id="rId10"/>
    <p:sldId id="275" r:id="rId11"/>
    <p:sldId id="283" r:id="rId12"/>
    <p:sldId id="288" r:id="rId13"/>
    <p:sldId id="284" r:id="rId14"/>
    <p:sldId id="285" r:id="rId15"/>
    <p:sldId id="27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66FF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C8D08D-D710-415B-BBE3-62D8D10D0C4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4854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04ED9-8295-4382-90B7-F61D793F7F6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7339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D4613-89C0-4E10-A87C-25BB2C76F0CF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0200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24C481-43E4-470F-96E9-0187F9B5F3C0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4719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FB3D35-F127-4393-8CB9-3D319AF2E553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92760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FB3D35-F127-4393-8CB9-3D319AF2E553}" type="slidenum">
              <a:rPr lang="en-US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6983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D2A2F-9603-4501-ADE9-F454C9776E3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Figure: 12-00UN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5031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B529AB-77DB-4E88-BFE7-E153EE51AF17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7516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CB2EC7-95B4-4CB8-A218-4B5C572D49E1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6272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CB2EC7-95B4-4CB8-A218-4B5C572D49E1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4967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DC298-75CB-431E-B030-F1A4EB3C7E32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765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ED039-4697-49DE-BE70-77A61EFF6756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5116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BB2E02-894E-4926-BCDB-FEEB9D3BD902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9972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BB2E02-894E-4926-BCDB-FEEB9D3BD902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876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Contemporary Engineering Economics, 6th edition, ©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2A16BD-B655-4371-87DE-310A2681E2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07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Contemporary Engineering Economics, 6th edition, ©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1024A-21AA-4277-8778-95E67884AF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345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Contemporary Engineering Economics, 6th edition, ©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385598-3E98-40A7-BE52-2390D5B966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5867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Contemporary Engineering Economics, 6th edition, ©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19578B5-E778-4D84-9EB6-081A2230081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Contemporary Engineering Economics, 6th edition, ©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B2A45-0207-4E28-B084-00AD95B458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665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Contemporary Engineering Economics, 6th edition, ©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9FDC9-7275-4F8E-8A25-63EF1853F7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486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Contemporary Engineering Economics, 6th edition, ©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5F3325-2BA3-4D77-A472-FFA36D5B35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011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Contemporary Engineering Economics, 6th edition, ©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4D353B-4AC3-4EE7-B4A7-F04B8FDFD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755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Contemporary Engineering Economics, 6th edition, ©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39938-588E-46A5-8F35-A69C7C331D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934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Contemporary Engineering Economics, 6th edition, ©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94C1C6-8432-4B1D-BD8E-80032BB73C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613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Contemporary Engineering Economics, 6th edition, ©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873B79-F9BA-4FCF-AD4C-910BDD5CC9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365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Contemporary Engineering Economics, 6th edition, ©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7722CE-324E-48ED-9EE4-47C5951E5C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651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0" y="6403975"/>
            <a:ext cx="9153525" cy="457200"/>
          </a:xfrm>
          <a:prstGeom prst="rect">
            <a:avLst/>
          </a:prstGeom>
          <a:solidFill>
            <a:srgbClr val="263B94"/>
          </a:solidFill>
          <a:ln w="9525">
            <a:solidFill>
              <a:srgbClr val="263B94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defTabSz="457200" eaLnBrk="0" hangingPunct="0"/>
            <a:endParaRPr lang="en-US"/>
          </a:p>
        </p:txBody>
      </p:sp>
      <p:pic>
        <p:nvPicPr>
          <p:cNvPr id="8" name="Picture 8" descr="Pearson_Bound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21588" y="6403975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Pearson_Strap_Bound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3175" y="6403975"/>
            <a:ext cx="176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Contemporary Engineering Economics, 6</a:t>
            </a:r>
            <a:r>
              <a:rPr lang="en-US" sz="900" i="1" baseline="300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th</a:t>
            </a:r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 edition</a:t>
            </a:r>
          </a:p>
          <a:p>
            <a:pPr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Park</a:t>
            </a:r>
          </a:p>
        </p:txBody>
      </p:sp>
      <p:sp>
        <p:nvSpPr>
          <p:cNvPr id="11" name="Text Box 47"/>
          <p:cNvSpPr txBox="1">
            <a:spLocks noChangeArrowheads="1"/>
          </p:cNvSpPr>
          <p:nvPr userDrawn="1"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Copyright © 2016 by Pearson Education, Inc.</a:t>
            </a:r>
          </a:p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All Rights Reserved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007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/>
              <a:t>Methods of Describing Project Risk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sz="2400" dirty="0" smtClean="0"/>
              <a:t>Lecture No. 38</a:t>
            </a:r>
          </a:p>
          <a:p>
            <a:pPr marR="0" eaLnBrk="1" hangingPunct="1">
              <a:lnSpc>
                <a:spcPct val="90000"/>
              </a:lnSpc>
            </a:pPr>
            <a:r>
              <a:rPr lang="en-US" sz="2400" dirty="0" smtClean="0"/>
              <a:t>Chapter 12</a:t>
            </a:r>
          </a:p>
          <a:p>
            <a:pPr marR="0" eaLnBrk="1" hangingPunct="1">
              <a:lnSpc>
                <a:spcPct val="90000"/>
              </a:lnSpc>
            </a:pPr>
            <a:r>
              <a:rPr lang="en-US" sz="2400" dirty="0" smtClean="0"/>
              <a:t>Contemporary Engineering Economics</a:t>
            </a:r>
          </a:p>
          <a:p>
            <a:pPr marR="0" eaLnBrk="1" hangingPunct="1">
              <a:lnSpc>
                <a:spcPct val="90000"/>
              </a:lnSpc>
            </a:pPr>
            <a:r>
              <a:rPr lang="en-US" sz="2400" dirty="0" smtClean="0"/>
              <a:t>Copyright ©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Analytical Approach</a:t>
            </a:r>
            <a:endParaRPr lang="en-US" b="1" dirty="0">
              <a:latin typeface="+mn-lt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sz="half" idx="1"/>
          </p:nvPr>
        </p:nvSpPr>
        <p:spPr>
          <a:xfrm>
            <a:off x="4648200" y="1615441"/>
            <a:ext cx="4038600" cy="4525963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chemeClr val="accent1"/>
              </a:buClr>
              <a:buSzPct val="65000"/>
              <a:buNone/>
            </a:pPr>
            <a:r>
              <a:rPr lang="en-US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(headings)"/>
                <a:cs typeface="Calibri (headings)"/>
                <a:sym typeface="ZapfDingbats" pitchFamily="82" charset="2"/>
              </a:rPr>
              <a:t>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(headings)"/>
                <a:cs typeface="Calibri (headings)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The NPW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</a:t>
            </a:r>
          </a:p>
          <a:p>
            <a:pPr marL="0" indent="0">
              <a:lnSpc>
                <a:spcPct val="90000"/>
              </a:lnSpc>
              <a:buClr>
                <a:schemeClr val="accent1"/>
              </a:buClr>
              <a:buSzPct val="65000"/>
              <a:buNone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PW (15%) = 100.5650</a:t>
            </a:r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X </a:t>
            </a:r>
          </a:p>
          <a:p>
            <a:pPr marL="0" indent="0">
              <a:lnSpc>
                <a:spcPct val="90000"/>
              </a:lnSpc>
              <a:buClr>
                <a:schemeClr val="accent1"/>
              </a:buClr>
              <a:buSzPct val="65000"/>
              <a:buNone/>
            </a:pP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                   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+</a:t>
            </a:r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$44,490 </a:t>
            </a:r>
          </a:p>
          <a:p>
            <a:pPr marL="0" indent="0">
              <a:lnSpc>
                <a:spcPct val="90000"/>
              </a:lnSpc>
              <a:buClr>
                <a:schemeClr val="accent1"/>
              </a:buClr>
              <a:buSzPct val="65000"/>
              <a:buNone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                    − (30.1694</a:t>
            </a:r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X </a:t>
            </a:r>
          </a:p>
          <a:p>
            <a:pPr marL="0" indent="0">
              <a:lnSpc>
                <a:spcPct val="90000"/>
              </a:lnSpc>
              <a:buClr>
                <a:schemeClr val="accent1"/>
              </a:buClr>
              <a:buSzPct val="65000"/>
              <a:buNone/>
            </a:pP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                    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+ $145,113)</a:t>
            </a:r>
          </a:p>
          <a:p>
            <a:pPr marL="0" indent="0">
              <a:lnSpc>
                <a:spcPct val="90000"/>
              </a:lnSpc>
              <a:buClr>
                <a:schemeClr val="accent1"/>
              </a:buClr>
              <a:buSzPct val="65000"/>
              <a:buNone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                   =70.3956</a:t>
            </a:r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X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           	                     −$100,623</a:t>
            </a:r>
          </a:p>
          <a:p>
            <a:pPr marL="0" indent="0">
              <a:lnSpc>
                <a:spcPct val="90000"/>
              </a:lnSpc>
              <a:buClr>
                <a:schemeClr val="accent1"/>
              </a:buClr>
              <a:buSzPct val="65000"/>
              <a:buNone/>
            </a:pPr>
            <a:r>
              <a:rPr lang="en-US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(headings)"/>
                <a:cs typeface="Calibri (headings)"/>
                <a:sym typeface="ZapfDingbats" pitchFamily="82" charset="2"/>
              </a:rPr>
              <a:t>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(headings)"/>
                <a:cs typeface="Calibri (headings)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Breakeven volume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</a:t>
            </a:r>
          </a:p>
          <a:p>
            <a:pPr marL="342900" indent="-342900">
              <a:lnSpc>
                <a:spcPct val="90000"/>
              </a:lnSpc>
              <a:buClr>
                <a:schemeClr val="accent1"/>
              </a:buClr>
              <a:buSzPct val="65000"/>
            </a:pP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indent="0">
              <a:lnSpc>
                <a:spcPct val="90000"/>
              </a:lnSpc>
              <a:buClr>
                <a:schemeClr val="accent1"/>
              </a:buClr>
              <a:buSzPct val="65000"/>
              <a:buNone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PW (15%)= 70.3956</a:t>
            </a:r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X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	</a:t>
            </a:r>
          </a:p>
          <a:p>
            <a:pPr marL="0" indent="0">
              <a:lnSpc>
                <a:spcPct val="90000"/>
              </a:lnSpc>
              <a:buClr>
                <a:schemeClr val="accent1"/>
              </a:buClr>
              <a:buSzPct val="65000"/>
              <a:buNone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                       −$100,623 </a:t>
            </a:r>
          </a:p>
          <a:p>
            <a:pPr marL="0" indent="0">
              <a:lnSpc>
                <a:spcPct val="90000"/>
              </a:lnSpc>
              <a:buClr>
                <a:schemeClr val="accent1"/>
              </a:buClr>
              <a:buSzPct val="65000"/>
              <a:buNone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                      = 0</a:t>
            </a:r>
          </a:p>
          <a:p>
            <a:pPr marL="0" indent="0">
              <a:lnSpc>
                <a:spcPct val="90000"/>
              </a:lnSpc>
              <a:buClr>
                <a:schemeClr val="accent1"/>
              </a:buClr>
              <a:buSzPct val="65000"/>
              <a:buNone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en-US" sz="2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X</a:t>
            </a:r>
            <a:r>
              <a:rPr lang="en-US" sz="2000" b="1" baseline="-25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</a:t>
            </a:r>
            <a:r>
              <a:rPr lang="en-US" sz="20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=1,430 units.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" y="1624646"/>
            <a:ext cx="4038600" cy="4525963"/>
          </a:xfrm>
        </p:spPr>
        <p:txBody>
          <a:bodyPr/>
          <a:lstStyle/>
          <a:p>
            <a:pPr lvl="0" fontAlgn="base">
              <a:spcAft>
                <a:spcPct val="0"/>
              </a:spcAft>
              <a:buClr>
                <a:srgbClr val="4F81BD"/>
              </a:buClr>
              <a:buSzPct val="65000"/>
              <a:buNone/>
            </a:pP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  <a:sym typeface="ZapfDingbats" pitchFamily="82" charset="2"/>
              </a:rPr>
              <a:t>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  </a:t>
            </a:r>
            <a:r>
              <a:rPr lang="en-US" sz="2000" b="1" dirty="0">
                <a:solidFill>
                  <a:srgbClr val="FF0000"/>
                </a:solidFill>
                <a:ea typeface="ＭＳ Ｐゴシック" pitchFamily="-112" charset="-128"/>
              </a:rPr>
              <a:t>PW of cash inflows</a:t>
            </a:r>
          </a:p>
          <a:p>
            <a:pPr lvl="0" fontAlgn="base">
              <a:spcAft>
                <a:spcPct val="0"/>
              </a:spcAft>
              <a:buClr>
                <a:srgbClr val="4F81BD"/>
              </a:buClr>
              <a:buSzPct val="65000"/>
              <a:buNone/>
            </a:pP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	PW(15%)</a:t>
            </a:r>
            <a:r>
              <a:rPr lang="en-US" sz="1200" b="1" baseline="-250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Inflow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=  (PW of after-tax net revenue)</a:t>
            </a:r>
          </a:p>
          <a:p>
            <a:pPr lvl="0" fontAlgn="base">
              <a:spcAft>
                <a:spcPct val="0"/>
              </a:spcAft>
              <a:buClr>
                <a:srgbClr val="4F81BD"/>
              </a:buClr>
              <a:buSzPct val="65000"/>
              <a:buNone/>
            </a:pP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	                           + (PW of net salvage value)</a:t>
            </a:r>
          </a:p>
          <a:p>
            <a:pPr lvl="0" fontAlgn="base">
              <a:spcAft>
                <a:spcPct val="0"/>
              </a:spcAft>
              <a:buClr>
                <a:srgbClr val="4F81BD"/>
              </a:buClr>
              <a:buSzPct val="65000"/>
              <a:buNone/>
            </a:pP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	                           + (PW of tax savings from depreciation</a:t>
            </a:r>
          </a:p>
          <a:p>
            <a:pPr lvl="0" fontAlgn="base">
              <a:spcAft>
                <a:spcPct val="0"/>
              </a:spcAft>
              <a:buClr>
                <a:srgbClr val="4F81BD"/>
              </a:buClr>
              <a:buSzPct val="65000"/>
              <a:buNone/>
            </a:pP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		        = 30</a:t>
            </a:r>
            <a:r>
              <a:rPr lang="en-US" sz="1200" b="1" i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X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(</a:t>
            </a:r>
            <a:r>
              <a:rPr lang="en-US" sz="1200" b="1" i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P/A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, 15%, 5) + $37,389(</a:t>
            </a:r>
            <a:r>
              <a:rPr lang="en-US" sz="1200" b="1" i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P/F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, 15%, 5)</a:t>
            </a:r>
          </a:p>
          <a:p>
            <a:pPr lvl="0" fontAlgn="base">
              <a:spcAft>
                <a:spcPct val="0"/>
              </a:spcAft>
              <a:buClr>
                <a:srgbClr val="4F81BD"/>
              </a:buClr>
              <a:buSzPct val="65000"/>
              <a:buNone/>
            </a:pP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                                     + $7,145(</a:t>
            </a:r>
            <a:r>
              <a:rPr lang="en-US" sz="1200" b="1" i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P/F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, 15%,1) </a:t>
            </a:r>
            <a:endParaRPr lang="en-US" sz="1200" b="1" dirty="0" smtClean="0">
              <a:solidFill>
                <a:prstClr val="black">
                  <a:lumMod val="65000"/>
                  <a:lumOff val="35000"/>
                </a:prstClr>
              </a:solidFill>
              <a:ea typeface="ＭＳ Ｐゴシック" pitchFamily="-112" charset="-128"/>
            </a:endParaRPr>
          </a:p>
          <a:p>
            <a:pPr lvl="0" fontAlgn="base">
              <a:spcAft>
                <a:spcPct val="0"/>
              </a:spcAft>
              <a:buClr>
                <a:srgbClr val="4F81BD"/>
              </a:buClr>
              <a:buSzPct val="65000"/>
              <a:buNone/>
            </a:pP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 </a:t>
            </a:r>
            <a:r>
              <a:rPr lang="en-US" sz="12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                                    + $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12,245(</a:t>
            </a:r>
            <a:r>
              <a:rPr lang="en-US" sz="1200" b="1" i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P/F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, </a:t>
            </a:r>
            <a:r>
              <a:rPr lang="en-US" sz="12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15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%, 2)</a:t>
            </a:r>
          </a:p>
          <a:p>
            <a:pPr lvl="0" fontAlgn="base">
              <a:spcAft>
                <a:spcPct val="0"/>
              </a:spcAft>
              <a:buClr>
                <a:srgbClr val="4F81BD"/>
              </a:buClr>
              <a:buSzPct val="65000"/>
              <a:buNone/>
            </a:pP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	                           + $8,745(</a:t>
            </a:r>
            <a:r>
              <a:rPr lang="en-US" sz="1200" b="1" i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P/F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, 15%, 3) </a:t>
            </a:r>
            <a:endParaRPr lang="en-US" sz="1200" b="1" dirty="0" smtClean="0">
              <a:solidFill>
                <a:prstClr val="black">
                  <a:lumMod val="65000"/>
                  <a:lumOff val="35000"/>
                </a:prstClr>
              </a:solidFill>
              <a:ea typeface="ＭＳ Ｐゴシック" pitchFamily="-112" charset="-128"/>
            </a:endParaRPr>
          </a:p>
          <a:p>
            <a:pPr lvl="0" fontAlgn="base">
              <a:spcAft>
                <a:spcPct val="0"/>
              </a:spcAft>
              <a:buClr>
                <a:srgbClr val="4F81BD"/>
              </a:buClr>
              <a:buSzPct val="65000"/>
              <a:buNone/>
            </a:pP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	</a:t>
            </a:r>
            <a:r>
              <a:rPr lang="en-US" sz="12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	           + $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6,245(</a:t>
            </a:r>
            <a:r>
              <a:rPr lang="en-US" sz="1200" b="1" i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P/F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, 15%, 4)</a:t>
            </a:r>
          </a:p>
          <a:p>
            <a:pPr lvl="0" fontAlgn="base">
              <a:spcAft>
                <a:spcPct val="0"/>
              </a:spcAft>
              <a:buClr>
                <a:srgbClr val="4F81BD"/>
              </a:buClr>
              <a:buSzPct val="65000"/>
              <a:buNone/>
            </a:pP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	                           + $2,230(</a:t>
            </a:r>
            <a:r>
              <a:rPr lang="en-US" sz="1200" b="1" i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P/F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, 15%,5)</a:t>
            </a:r>
          </a:p>
          <a:p>
            <a:pPr lvl="0" fontAlgn="base">
              <a:spcAft>
                <a:spcPct val="0"/>
              </a:spcAft>
              <a:buClr>
                <a:srgbClr val="4F81BD"/>
              </a:buClr>
              <a:buSzPct val="65000"/>
              <a:buNone/>
            </a:pP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		        = 30X(</a:t>
            </a:r>
            <a:r>
              <a:rPr lang="en-US" sz="1200" b="1" i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P/A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, 15%, 5) + $44,490</a:t>
            </a:r>
          </a:p>
          <a:p>
            <a:pPr lvl="0" fontAlgn="base">
              <a:spcAft>
                <a:spcPct val="0"/>
              </a:spcAft>
              <a:buClr>
                <a:srgbClr val="4F81BD"/>
              </a:buClr>
              <a:buSzPct val="65000"/>
              <a:buNone/>
            </a:pP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		        = 100.5650</a:t>
            </a:r>
            <a:r>
              <a:rPr lang="en-US" sz="1200" b="1" i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X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 + $44,490				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FF0000"/>
              </a:buClr>
              <a:buSzPct val="65000"/>
              <a:buNone/>
            </a:pPr>
            <a:r>
              <a:rPr 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  <a:ea typeface="ＭＳ Ｐゴシック" pitchFamily="-112" charset="-128"/>
                <a:sym typeface="ZapfDingbats" pitchFamily="82" charset="2"/>
              </a:rPr>
              <a:t> </a:t>
            </a:r>
            <a:r>
              <a:rPr lang="en-US" sz="2000" b="1" dirty="0">
                <a:solidFill>
                  <a:srgbClr val="FF0000"/>
                </a:solidFill>
                <a:ea typeface="ＭＳ Ｐゴシック" pitchFamily="-112" charset="-128"/>
              </a:rPr>
              <a:t>PW of cash outflows: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4F81BD"/>
              </a:buClr>
              <a:buSzPct val="65000"/>
              <a:buNone/>
            </a:pP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	PW(15%)</a:t>
            </a:r>
            <a:r>
              <a:rPr lang="en-US" sz="1200" b="1" baseline="-250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Outflow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 = (PW of capital expenditure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4F81BD"/>
              </a:buClr>
              <a:buSzPct val="65000"/>
              <a:buNone/>
            </a:pP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		              + (PW) of after-tax expenses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4F81BD"/>
              </a:buClr>
              <a:buSzPct val="65000"/>
              <a:buNone/>
            </a:pP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		           = $125,000 + (9</a:t>
            </a:r>
            <a:r>
              <a:rPr lang="en-US" sz="1200" b="1" i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X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+$6,000)(</a:t>
            </a:r>
            <a:r>
              <a:rPr lang="en-US" sz="1200" b="1" i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P/A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, 15%, 5)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4F81BD"/>
              </a:buClr>
              <a:buSzPct val="65000"/>
              <a:buNone/>
            </a:pP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		           = 30.1694</a:t>
            </a:r>
            <a:r>
              <a:rPr lang="en-US" sz="1200" b="1" i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X</a:t>
            </a: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itchFamily="-112" charset="-128"/>
              </a:rPr>
              <a:t> + $145,113</a:t>
            </a:r>
          </a:p>
          <a:p>
            <a:endParaRPr lang="en-US" dirty="0"/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200" b="1" dirty="0">
              <a:solidFill>
                <a:schemeClr val="tx2"/>
              </a:solidFill>
              <a:latin typeface="Garamond" pitchFamily="-112" charset="0"/>
            </a:endParaRPr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657600" y="1752600"/>
            <a:ext cx="4648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-112" charset="2"/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Scenario Analysis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+mj-lt"/>
              </a:rPr>
              <a:t>Scenario analysis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is a process of analyzing possible future outcomes by considering alternative possible events (scenarios). The analysis is designed to improve decision-making by allowing more complete consideration of outcomes and their implications. 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Source: Wikipedia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dirty="0" smtClean="0"/>
              <a:t>Example 12.3: Scenario Analysis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67818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600" b="1" dirty="0" smtClean="0">
                <a:solidFill>
                  <a:srgbClr val="FF0000"/>
                </a:solidFill>
              </a:rPr>
              <a:t>Given: </a:t>
            </a:r>
            <a:r>
              <a:rPr lang="en-US" sz="2600" b="1" dirty="0" smtClean="0"/>
              <a:t>Three plausible scenarios assuming asset of values for key input variables.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FF0000"/>
                </a:solidFill>
              </a:rPr>
              <a:t>Find</a:t>
            </a:r>
            <a:r>
              <a:rPr lang="en-US" sz="2400" dirty="0" smtClean="0"/>
              <a:t>: </a:t>
            </a:r>
            <a:r>
              <a:rPr lang="en-US" sz="2400" b="1" dirty="0" smtClean="0"/>
              <a:t>Range of NPW</a:t>
            </a:r>
            <a:endParaRPr lang="en-US" sz="2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2552700" y="2736850"/>
            <a:ext cx="4038600" cy="2444750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9197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Worst Case Scenario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0051" y="1600200"/>
            <a:ext cx="3763898" cy="4525963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921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Best Case Scenario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0051" y="1600200"/>
            <a:ext cx="3763898" cy="4525963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0736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7975"/>
            <a:ext cx="7772400" cy="835025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Summary Outcome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862" y="1676400"/>
            <a:ext cx="829627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/>
              <a:t>Chapter Opening Story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Alcoa has invested $670 million to increase its production capacity to meet demand for aluminum to produce vehicles.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At Issue</a:t>
            </a:r>
            <a:r>
              <a:rPr lang="en-US" b="1" dirty="0" smtClean="0"/>
              <a:t>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 smtClean="0"/>
              <a:t>What would be the Alcoa’s financial risk in this expansion project?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 smtClean="0"/>
              <a:t>How should Alcoa factor the future fluctuation and uncertainty of automobile demand into the analysis?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722469"/>
            <a:ext cx="4038600" cy="42814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87425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Methods of Describing Project Risk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Calibri" pitchFamily="-112" charset="0"/>
              </a:rPr>
              <a:t>Sensitivity analysis</a:t>
            </a:r>
            <a:r>
              <a:rPr lang="en-US" b="1" dirty="0" smtClean="0">
                <a:solidFill>
                  <a:srgbClr val="595959"/>
                </a:solidFill>
                <a:latin typeface="Calibri" pitchFamily="-112" charset="0"/>
              </a:rPr>
              <a:t>: A procedure of identifying the project variables which, when varied, have the greatest effect on project acceptability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Calibri" pitchFamily="-112" charset="0"/>
              </a:rPr>
              <a:t>Breakeven analysis</a:t>
            </a:r>
            <a:r>
              <a:rPr lang="en-US" b="1" dirty="0" smtClean="0">
                <a:solidFill>
                  <a:srgbClr val="595959"/>
                </a:solidFill>
                <a:latin typeface="Calibri" pitchFamily="-112" charset="0"/>
              </a:rPr>
              <a:t>: A procedure of identifying the value of a particular project variable that causes the project to exactly break even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Calibri" pitchFamily="-112" charset="0"/>
              </a:rPr>
              <a:t>Scenario analysis</a:t>
            </a:r>
            <a:r>
              <a:rPr lang="en-US" b="1" dirty="0" smtClean="0">
                <a:solidFill>
                  <a:srgbClr val="595959"/>
                </a:solidFill>
                <a:latin typeface="Calibri" pitchFamily="-112" charset="0"/>
              </a:rPr>
              <a:t>: A procedure of comparing a “base case” to one or more additional scenarios, such as best and worst cases, to identify the extreme and most likely project outcomes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>
                <a:ea typeface="ＭＳ Ｐゴシック" pitchFamily="-112" charset="-128"/>
              </a:rPr>
              <a:t> </a:t>
            </a:r>
            <a:r>
              <a:rPr lang="en-US" sz="3200" b="1" dirty="0" smtClean="0">
                <a:ea typeface="ＭＳ Ｐゴシック" pitchFamily="-112" charset="-128"/>
              </a:rPr>
              <a:t>Example 12.1: Transmission-Housing Project by Boston Metal Company</a:t>
            </a:r>
            <a:endParaRPr lang="en-US" sz="1900" b="1" dirty="0" smtClean="0">
              <a:ea typeface="ＭＳ Ｐゴシック" pitchFamily="-112" charset="-128"/>
            </a:endParaRPr>
          </a:p>
        </p:txBody>
      </p:sp>
      <p:sp>
        <p:nvSpPr>
          <p:cNvPr id="25603" name="Tex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Calibri" pitchFamily="-112" charset="0"/>
              </a:rPr>
              <a:t>Given: </a:t>
            </a:r>
            <a:r>
              <a:rPr lang="en-US" sz="2800" b="1" dirty="0" smtClean="0">
                <a:solidFill>
                  <a:srgbClr val="595959"/>
                </a:solidFill>
                <a:latin typeface="Calibri" pitchFamily="-112" charset="0"/>
              </a:rPr>
              <a:t>Financial facts</a:t>
            </a:r>
          </a:p>
          <a:p>
            <a:pPr lvl="1" eaLnBrk="1" hangingPunct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595959"/>
                </a:solidFill>
                <a:latin typeface="Calibri" pitchFamily="-112" charset="0"/>
              </a:rPr>
              <a:t>Known with great confidence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595959"/>
                </a:solidFill>
                <a:latin typeface="Calibri" pitchFamily="-112" charset="0"/>
              </a:rPr>
              <a:t>Required investment = $125,000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595959"/>
                </a:solidFill>
                <a:latin typeface="Calibri" pitchFamily="-112" charset="0"/>
              </a:rPr>
              <a:t>Project Life = 5 years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595959"/>
                </a:solidFill>
                <a:latin typeface="Calibri" pitchFamily="-112" charset="0"/>
              </a:rPr>
              <a:t>Income tax rate = 40%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595959"/>
                </a:solidFill>
                <a:latin typeface="Calibri" pitchFamily="-112" charset="0"/>
              </a:rPr>
              <a:t>MARR = 15%</a:t>
            </a:r>
          </a:p>
          <a:p>
            <a:pPr lvl="1" eaLnBrk="1" hangingPunct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595959"/>
                </a:solidFill>
                <a:latin typeface="Calibri" pitchFamily="-112" charset="0"/>
              </a:rPr>
              <a:t>Unknown but predictable (most likely values)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595959"/>
                </a:solidFill>
                <a:latin typeface="Calibri" pitchFamily="-112" charset="0"/>
              </a:rPr>
              <a:t>Unit variable cost = $15 per unit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595959"/>
                </a:solidFill>
                <a:latin typeface="Calibri" pitchFamily="-112" charset="0"/>
              </a:rPr>
              <a:t>Number of units = 2,000 units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595959"/>
                </a:solidFill>
                <a:latin typeface="Calibri" pitchFamily="-112" charset="0"/>
              </a:rPr>
              <a:t>Unit Price = $50 per unit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595959"/>
                </a:solidFill>
                <a:latin typeface="Calibri" pitchFamily="-112" charset="0"/>
              </a:rPr>
              <a:t>Salvage value = $40,000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595959"/>
                </a:solidFill>
                <a:latin typeface="Calibri" pitchFamily="-112" charset="0"/>
              </a:rPr>
              <a:t>Fixed cost = $10,000/yr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Calibri" pitchFamily="-112" charset="0"/>
              </a:rPr>
              <a:t>Find</a:t>
            </a:r>
            <a:r>
              <a:rPr lang="en-US" sz="2800" b="1" dirty="0" smtClean="0">
                <a:solidFill>
                  <a:srgbClr val="595959"/>
                </a:solidFill>
                <a:latin typeface="Calibri" pitchFamily="-112" charset="0"/>
              </a:rPr>
              <a:t>: Determine the acceptability of the investment.</a:t>
            </a:r>
          </a:p>
          <a:p>
            <a:pPr eaLnBrk="1" hangingPunct="1"/>
            <a:endParaRPr lang="en-US" sz="1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ea typeface="ＭＳ Ｐゴシック" pitchFamily="-112" charset="-128"/>
              </a:rPr>
              <a:t> </a:t>
            </a:r>
            <a:r>
              <a:rPr lang="en-US" sz="3600" b="1" dirty="0" smtClean="0">
                <a:ea typeface="ＭＳ Ｐゴシック" pitchFamily="-112" charset="-128"/>
              </a:rPr>
              <a:t>Solution</a:t>
            </a:r>
          </a:p>
        </p:txBody>
      </p:sp>
      <p:pic>
        <p:nvPicPr>
          <p:cNvPr id="2560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486314" y="1600200"/>
            <a:ext cx="4171371" cy="4525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776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/>
              <a:t>Sensitivity Analysis for Five Key Input Variables</a:t>
            </a:r>
            <a:r>
              <a:rPr lang="en-US" sz="2800" b="1" dirty="0" smtClean="0"/>
              <a:t> </a:t>
            </a:r>
          </a:p>
        </p:txBody>
      </p:sp>
      <p:graphicFrame>
        <p:nvGraphicFramePr>
          <p:cNvPr id="69728" name="Group 96"/>
          <p:cNvGraphicFramePr>
            <a:graphicFrameLocks noGrp="1"/>
          </p:cNvGraphicFramePr>
          <p:nvPr>
            <p:ph sz="half" idx="1"/>
          </p:nvPr>
        </p:nvGraphicFramePr>
        <p:xfrm>
          <a:off x="533400" y="2057400"/>
          <a:ext cx="4572001" cy="2468880"/>
        </p:xfrm>
        <a:graphic>
          <a:graphicData uri="http://schemas.openxmlformats.org/drawingml/2006/table">
            <a:tbl>
              <a:tblPr/>
              <a:tblGrid>
                <a:gridCol w="677333"/>
                <a:gridCol w="389467"/>
                <a:gridCol w="381000"/>
                <a:gridCol w="457201"/>
                <a:gridCol w="465667"/>
                <a:gridCol w="465667"/>
                <a:gridCol w="465667"/>
                <a:gridCol w="423333"/>
                <a:gridCol w="423333"/>
                <a:gridCol w="423333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Deviation</a:t>
                      </a:r>
                    </a:p>
                  </a:txBody>
                  <a:tcPr marL="44873" marR="448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−20%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−15%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−10%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−5%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0%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5%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10%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15%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20%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Unit price</a:t>
                      </a:r>
                    </a:p>
                  </a:txBody>
                  <a:tcPr marL="44873" marR="448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$57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$9,999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$20,055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$30,111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$40,169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$50,225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$60,281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$70,337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$80,393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Demand</a:t>
                      </a:r>
                    </a:p>
                  </a:txBody>
                  <a:tcPr marL="44873" marR="448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12,010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19,049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26,088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33,130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40,169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47,208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54,247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61,286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68,325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Variable cost</a:t>
                      </a:r>
                    </a:p>
                  </a:txBody>
                  <a:tcPr marL="44873" marR="448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52,236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49,219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46,202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43,186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40,169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37,152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34,135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31,118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28,101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Fixed cost</a:t>
                      </a:r>
                    </a:p>
                  </a:txBody>
                  <a:tcPr marL="44873" marR="448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44,191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43,185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42,179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41,175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40,169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39,163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38,157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37,151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36,145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Salvage value</a:t>
                      </a:r>
                    </a:p>
                  </a:txBody>
                  <a:tcPr marL="44873" marR="448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37,782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38,378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38,974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39,573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40,169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40,765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41,361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41,957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ＭＳ Ｐゴシック" pitchFamily="-112" charset="-128"/>
                        </a:rPr>
                        <a:t>42,553</a:t>
                      </a:r>
                    </a:p>
                  </a:txBody>
                  <a:tcPr marL="44873" marR="448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pic>
        <p:nvPicPr>
          <p:cNvPr id="33877" name="Picture 8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057400"/>
            <a:ext cx="3505200" cy="39416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/>
        </p:nvSpPr>
        <p:spPr>
          <a:xfrm>
            <a:off x="533400" y="4953000"/>
            <a:ext cx="4398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Variable most sensitive to NPW: Unit price</a:t>
            </a:r>
          </a:p>
          <a:p>
            <a:pPr>
              <a:buFont typeface="Wingdings" pitchFamily="2" charset="2"/>
              <a:buChar char="q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Variable least sensitive to NPW: Salvage value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Breakeven Analysis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Breakeven analysis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is a tool used to determine when a business will be able to cover all its expenses and begin to make a profit from a project. 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Excel using a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Goal Seek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function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Analytical approach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/>
              <a:t>Using a Goal Seek Function in Excel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01996" y="1600200"/>
            <a:ext cx="4140008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Using a Goal Seek Function in Excel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PW of Inflow: 100.5650X + $44,490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PW of Outflow: 30.1694X + $145,113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NPW = 70.3956X − $100,623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3994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971800"/>
            <a:ext cx="2819400" cy="3314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576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1882</TotalTime>
  <Words>829</Words>
  <Application>Microsoft Macintosh PowerPoint</Application>
  <PresentationFormat>On-screen Show (4:3)</PresentationFormat>
  <Paragraphs>159</Paragraphs>
  <Slides>15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Methods of Describing Project Risk</vt:lpstr>
      <vt:lpstr>Chapter Opening Story</vt:lpstr>
      <vt:lpstr>Methods of Describing Project Risk</vt:lpstr>
      <vt:lpstr> Example 12.1: Transmission-Housing Project by Boston Metal Company</vt:lpstr>
      <vt:lpstr> Solution</vt:lpstr>
      <vt:lpstr>Sensitivity Analysis for Five Key Input Variables </vt:lpstr>
      <vt:lpstr>Breakeven Analysis</vt:lpstr>
      <vt:lpstr>Using a Goal Seek Function in Excel</vt:lpstr>
      <vt:lpstr>Using a Goal Seek Function in Excel</vt:lpstr>
      <vt:lpstr>Analytical Approach</vt:lpstr>
      <vt:lpstr>Scenario Analysis</vt:lpstr>
      <vt:lpstr>Example 12.3: Scenario Analysis</vt:lpstr>
      <vt:lpstr>Worst Case Scenario</vt:lpstr>
      <vt:lpstr>Best Case Scenario</vt:lpstr>
      <vt:lpstr>Summary Outcome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Describing Project Risk</dc:title>
  <dc:creator>Chan S. Park</dc:creator>
  <cp:lastModifiedBy>Jen Baker</cp:lastModifiedBy>
  <cp:revision>52</cp:revision>
  <dcterms:created xsi:type="dcterms:W3CDTF">2015-08-04T17:52:13Z</dcterms:created>
  <dcterms:modified xsi:type="dcterms:W3CDTF">2015-08-04T17:53:35Z</dcterms:modified>
</cp:coreProperties>
</file>