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Default Extension="emf" ContentType="image/x-emf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wmf" ContentType="image/x-wmf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4" r:id="rId1"/>
  </p:sldMasterIdLst>
  <p:notesMasterIdLst>
    <p:notesMasterId r:id="rId30"/>
  </p:notesMasterIdLst>
  <p:sldIdLst>
    <p:sldId id="256" r:id="rId2"/>
    <p:sldId id="257" r:id="rId3"/>
    <p:sldId id="290" r:id="rId4"/>
    <p:sldId id="258" r:id="rId5"/>
    <p:sldId id="291" r:id="rId6"/>
    <p:sldId id="259" r:id="rId7"/>
    <p:sldId id="280" r:id="rId8"/>
    <p:sldId id="292" r:id="rId9"/>
    <p:sldId id="296" r:id="rId10"/>
    <p:sldId id="263" r:id="rId11"/>
    <p:sldId id="265" r:id="rId12"/>
    <p:sldId id="266" r:id="rId13"/>
    <p:sldId id="267" r:id="rId14"/>
    <p:sldId id="269" r:id="rId15"/>
    <p:sldId id="293" r:id="rId16"/>
    <p:sldId id="270" r:id="rId17"/>
    <p:sldId id="275" r:id="rId18"/>
    <p:sldId id="277" r:id="rId19"/>
    <p:sldId id="278" r:id="rId20"/>
    <p:sldId id="279" r:id="rId21"/>
    <p:sldId id="294" r:id="rId22"/>
    <p:sldId id="282" r:id="rId23"/>
    <p:sldId id="285" r:id="rId24"/>
    <p:sldId id="295" r:id="rId25"/>
    <p:sldId id="286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08553-35A1-4A7A-8F60-764DB46C9878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7A443-7FC7-4D9F-BD79-447E46D3B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962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A443-7FC7-4D9F-BD79-447E46D3B7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3401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557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9652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5201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262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9913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0924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F092-17D5-4F9F-BA4A-F62DA8AA6B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7872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F092-17D5-4F9F-BA4A-F62DA8AA6B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4851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F092-17D5-4F9F-BA4A-F62DA8AA6B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7944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F092-17D5-4F9F-BA4A-F62DA8AA6B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831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A443-7FC7-4D9F-BD79-447E46D3B7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1543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F092-17D5-4F9F-BA4A-F62DA8AA6B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7147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E200-C049-467F-8EDF-255E1F08D52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78620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E200-C049-467F-8EDF-255E1F08D52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14590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E200-C049-467F-8EDF-255E1F08D52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91028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E200-C049-467F-8EDF-255E1F08D52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03299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E200-C049-467F-8EDF-255E1F08D52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28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E200-C049-467F-8EDF-255E1F08D52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0144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302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577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A443-7FC7-4D9F-BD79-447E46D3B7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479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56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A443-7FC7-4D9F-BD79-447E46D3B7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1760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A443-7FC7-4D9F-BD79-447E46D3B7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8693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7A443-7FC7-4D9F-BD79-447E46D3B7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1223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FD557-67EF-4DDB-80BB-625BB19128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277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2E44D3-23E5-486A-B560-05585A5423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924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E44708-8050-4A33-B109-699AFF35A8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922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CCDFFC-92EB-4BDB-AD55-100CB22464F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400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0DE805-D083-4D35-905E-C38E53F70E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959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DCF2-1099-4F69-8CDD-D1CFC99FB0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609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81320D-6240-41DE-970B-62BD5069AC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734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D99F4A-0F79-4C04-8CD9-AE68F40FE7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38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C48307-F90B-4871-96FD-3F7A866A89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719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F24E9-5E03-4657-ABC5-ED9C912E3C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440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2B45B1-6D8D-46D4-AB47-30EC066F0D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713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A42844-E917-4896-A773-9853889CFB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57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188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Corporate Income Taxes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Lecture No. </a:t>
            </a:r>
            <a:r>
              <a:rPr lang="en-US" sz="2400" dirty="0" smtClean="0"/>
              <a:t>32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9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Tax Treatment of Gains or Losses on Depreciable Assets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If a MACRS property is disposed of during the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recovery period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 eaLnBrk="0" hangingPunct="0">
              <a:buFont typeface="Courier New" panose="02070309020205020404" pitchFamily="49" charset="0"/>
              <a:buChar char="o"/>
            </a:pPr>
            <a:r>
              <a:rPr lang="en-US" sz="3200" b="1" dirty="0" smtClean="0">
                <a:latin typeface="+mj-lt"/>
              </a:rPr>
              <a:t>Personal property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the </a:t>
            </a:r>
            <a:r>
              <a:rPr lang="en-US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half-year convention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is applied to depreciation amount for the year of disposal. </a:t>
            </a:r>
          </a:p>
          <a:p>
            <a:pPr lvl="1" eaLnBrk="0" hangingPunct="0">
              <a:buFont typeface="Courier New" panose="02070309020205020404" pitchFamily="49" charset="0"/>
              <a:buChar char="o"/>
            </a:pPr>
            <a:r>
              <a:rPr lang="en-US" sz="3200" b="1" dirty="0" smtClean="0">
                <a:latin typeface="+mj-lt"/>
              </a:rPr>
              <a:t>Real property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the </a:t>
            </a:r>
            <a:r>
              <a:rPr lang="en-US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mid-month convention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is applied to the month of disposal.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Disposal of a MACRS Property and Its Effect on Depreciation Allowances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400" b="1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7173" name="Picture 5" descr="fg09_08EX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4515" y="1752600"/>
            <a:ext cx="7254970" cy="43996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Case 1: Salvage Value &lt; Cost Basis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Ordinary gains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(losses) =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salvage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value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− book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value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These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gains, known as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depreciation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recapture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are taxed as ordinary income.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Any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losses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(ordinary) can be deducted from the ordinary gains from other assets first and any remaining balance can be deducted from the ordinary taxable income.</a:t>
            </a:r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428868"/>
            <a:ext cx="3333750" cy="2933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b="1" dirty="0"/>
              <a:t>Case 2: Salvage Value &gt; Cost Basis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 b="1">
              <a:solidFill>
                <a:schemeClr val="tx2"/>
              </a:solidFill>
              <a:latin typeface="Garamond" pitchFamily="18" charset="0"/>
            </a:endParaRPr>
          </a:p>
        </p:txBody>
      </p:sp>
      <p:grpSp>
        <p:nvGrpSpPr>
          <p:cNvPr id="20" name="Content Placeholder 19"/>
          <p:cNvGrpSpPr>
            <a:grpSpLocks noGrp="1"/>
          </p:cNvGrpSpPr>
          <p:nvPr/>
        </p:nvGrpSpPr>
        <p:grpSpPr>
          <a:xfrm>
            <a:off x="457200" y="1920875"/>
            <a:ext cx="4169068" cy="4094743"/>
            <a:chOff x="1403350" y="1506538"/>
            <a:chExt cx="7000888" cy="3926105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908175" y="1506538"/>
              <a:ext cx="6496063" cy="678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Gains = Salvage value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−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book value</a:t>
              </a:r>
            </a:p>
            <a:p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        = (Salvage value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− 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cost basis)</a:t>
              </a:r>
            </a:p>
          </p:txBody>
        </p:sp>
        <p:sp>
          <p:nvSpPr>
            <p:cNvPr id="22" name="AutoShape 4"/>
            <p:cNvSpPr>
              <a:spLocks/>
            </p:cNvSpPr>
            <p:nvPr/>
          </p:nvSpPr>
          <p:spPr bwMode="auto">
            <a:xfrm rot="16200000">
              <a:off x="5504281" y="-8724"/>
              <a:ext cx="219369" cy="4438592"/>
            </a:xfrm>
            <a:prstGeom prst="leftBrace">
              <a:avLst>
                <a:gd name="adj1" fmla="val 3367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994479" y="2427059"/>
              <a:ext cx="2334683" cy="337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FF3300"/>
                  </a:solidFill>
                  <a:latin typeface="+mj-lt"/>
                </a:rPr>
                <a:t>Capital gains</a:t>
              </a: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3031943" y="2948935"/>
              <a:ext cx="4556175" cy="354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+ (Cost basis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− </a:t>
              </a: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book value)</a:t>
              </a:r>
            </a:p>
          </p:txBody>
        </p:sp>
        <p:sp>
          <p:nvSpPr>
            <p:cNvPr id="25" name="AutoShape 7"/>
            <p:cNvSpPr>
              <a:spLocks/>
            </p:cNvSpPr>
            <p:nvPr/>
          </p:nvSpPr>
          <p:spPr bwMode="auto">
            <a:xfrm rot="16200000">
              <a:off x="5455906" y="1573759"/>
              <a:ext cx="76202" cy="3478899"/>
            </a:xfrm>
            <a:prstGeom prst="leftBrace">
              <a:avLst>
                <a:gd name="adj1" fmla="val 29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4234403" y="3405577"/>
              <a:ext cx="2390350" cy="309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3300"/>
                  </a:solidFill>
                  <a:latin typeface="+mj-lt"/>
                </a:rPr>
                <a:t>Ordinary gains</a:t>
              </a: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03350" y="4724400"/>
              <a:ext cx="6781800" cy="708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Capital gain is taxed as ordinary income under current tax law.</a:t>
              </a:r>
              <a:endPara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85926"/>
            <a:ext cx="4143375" cy="4352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Example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9.15: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Gains or Losses on Depreciable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Asset, Case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 Given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Cost basis for a drill press: $230,000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Recovery period: 7-year MACRS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Sold the drill press after 3 years at $150,000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 rate for capital gains and ordinary gains: 34%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Find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Taxable gains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 proceeds from sales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Solution</a:t>
            </a:r>
            <a:endParaRPr lang="en-US" b="1" dirty="0">
              <a:latin typeface="+mn-lt"/>
            </a:endParaRPr>
          </a:p>
        </p:txBody>
      </p:sp>
      <p:sp>
        <p:nvSpPr>
          <p:cNvPr id="10266" name="Rectangle 2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Depreciation schedule</a:t>
            </a:r>
          </a:p>
          <a:p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Total dep. = 230,000(0.1439 + 0.2449 + 0.1749/2) =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$109,308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Book value = 230,000 − 109,308 =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$120,693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Gains = salvage value − book value = $150,000 − $120,693 = $29,308				</a:t>
            </a:r>
            <a:endParaRPr lang="en-US" sz="2400" b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Gains tax (34%) = 0.34 ($29,308) =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$9,965</a:t>
            </a:r>
          </a:p>
          <a:p>
            <a:pPr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Net proceeds from sale = $150,000 − $9,965 =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$140,035</a:t>
            </a:r>
          </a:p>
          <a:p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85604" y="2214554"/>
            <a:ext cx="4929222" cy="428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5604" y="2210177"/>
            <a:ext cx="714380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99984" y="2215920"/>
            <a:ext cx="714380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788024" y="2215920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2210177"/>
            <a:ext cx="715149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95741" y="2215920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14826" y="2215920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021250" y="2285992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0.1439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7634" y="2290368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0.2449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91880" y="2285992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0.1749/</a:t>
            </a:r>
            <a:r>
              <a:rPr lang="en-US" sz="1200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1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55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500042"/>
            <a:ext cx="7758138" cy="85725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Calculation of Gains or Losses </a:t>
            </a:r>
            <a:r>
              <a:rPr lang="en-US" sz="3600" b="1" dirty="0" smtClean="0"/>
              <a:t>on </a:t>
            </a:r>
            <a:r>
              <a:rPr lang="en-US" sz="3600" b="1" dirty="0"/>
              <a:t>MACRS </a:t>
            </a:r>
            <a:r>
              <a:rPr lang="en-US" sz="3600" b="1" dirty="0" smtClean="0"/>
              <a:t>Property, Cases 2–4</a:t>
            </a:r>
            <a:endParaRPr lang="en-US" sz="3600" b="1" dirty="0"/>
          </a:p>
        </p:txBody>
      </p:sp>
      <p:pic>
        <p:nvPicPr>
          <p:cNvPr id="11268" name="Picture 4" descr="fg09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484313"/>
            <a:ext cx="7029450" cy="4537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6" y="62068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What Income Tax Rate Should</a:t>
            </a:r>
            <a:r>
              <a:rPr lang="en-US" sz="3600" b="1" dirty="0" smtClean="0"/>
              <a:t> Be </a:t>
            </a:r>
            <a:r>
              <a:rPr lang="en-US" sz="3600" b="1" dirty="0"/>
              <a:t>Used in Project Analysis?</a:t>
            </a:r>
          </a:p>
        </p:txBody>
      </p:sp>
      <p:pic>
        <p:nvPicPr>
          <p:cNvPr id="7884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00306"/>
            <a:ext cx="3467096" cy="256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2428868"/>
            <a:ext cx="4567242" cy="302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857752" y="5572140"/>
            <a:ext cx="3452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Incremental tax rate to be used in 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cash flow analysis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7700962" y="532923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54636" y="1837937"/>
            <a:ext cx="806489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b="1" dirty="0">
                <a:solidFill>
                  <a:srgbClr val="FF0000"/>
                </a:solidFill>
              </a:rPr>
              <a:t>Incremental tax rate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 average rate applied to the incremental income generated by a new investment project.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84" name="Rectangle 68"/>
          <p:cNvSpPr>
            <a:spLocks noGrp="1" noChangeArrowheads="1"/>
          </p:cNvSpPr>
          <p:nvPr>
            <p:ph type="title"/>
          </p:nvPr>
        </p:nvSpPr>
        <p:spPr>
          <a:xfrm>
            <a:off x="500034" y="928670"/>
            <a:ext cx="8305800" cy="500066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Illustration of Incremental Tax Rate</a:t>
            </a:r>
          </a:p>
        </p:txBody>
      </p:sp>
      <p:sp>
        <p:nvSpPr>
          <p:cNvPr id="86018" name="Line 2"/>
          <p:cNvSpPr>
            <a:spLocks noChangeShapeType="1"/>
          </p:cNvSpPr>
          <p:nvPr/>
        </p:nvSpPr>
        <p:spPr bwMode="auto">
          <a:xfrm flipV="1">
            <a:off x="4141760" y="2690807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712760" y="3224207"/>
            <a:ext cx="68580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4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6053" name="Line 37"/>
          <p:cNvSpPr>
            <a:spLocks noChangeShapeType="1"/>
          </p:cNvSpPr>
          <p:nvPr/>
        </p:nvSpPr>
        <p:spPr bwMode="auto">
          <a:xfrm>
            <a:off x="712760" y="4672007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54" name="Line 38"/>
          <p:cNvSpPr>
            <a:spLocks noChangeShapeType="1"/>
          </p:cNvSpPr>
          <p:nvPr/>
        </p:nvSpPr>
        <p:spPr bwMode="auto">
          <a:xfrm>
            <a:off x="712760" y="467200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55" name="Line 39"/>
          <p:cNvSpPr>
            <a:spLocks noChangeShapeType="1"/>
          </p:cNvSpPr>
          <p:nvPr/>
        </p:nvSpPr>
        <p:spPr bwMode="auto">
          <a:xfrm>
            <a:off x="6503960" y="467200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56" name="Line 40"/>
          <p:cNvSpPr>
            <a:spLocks noChangeShapeType="1"/>
          </p:cNvSpPr>
          <p:nvPr/>
        </p:nvSpPr>
        <p:spPr bwMode="auto">
          <a:xfrm>
            <a:off x="4979960" y="467200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57" name="Line 41"/>
          <p:cNvSpPr>
            <a:spLocks noChangeShapeType="1"/>
          </p:cNvSpPr>
          <p:nvPr/>
        </p:nvSpPr>
        <p:spPr bwMode="auto">
          <a:xfrm>
            <a:off x="3379760" y="467200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58" name="Line 42"/>
          <p:cNvSpPr>
            <a:spLocks noChangeShapeType="1"/>
          </p:cNvSpPr>
          <p:nvPr/>
        </p:nvSpPr>
        <p:spPr bwMode="auto">
          <a:xfrm>
            <a:off x="2008160" y="467200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59" name="Line 43"/>
          <p:cNvSpPr>
            <a:spLocks noChangeShapeType="1"/>
          </p:cNvSpPr>
          <p:nvPr/>
        </p:nvSpPr>
        <p:spPr bwMode="auto">
          <a:xfrm>
            <a:off x="8027960" y="467200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481183" y="4824407"/>
            <a:ext cx="418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$0</a:t>
            </a: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1551790" y="4838695"/>
            <a:ext cx="94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$20,000</a:t>
            </a:r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2923390" y="4838695"/>
            <a:ext cx="94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$40,000</a:t>
            </a:r>
          </a:p>
        </p:txBody>
      </p: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4523590" y="4838695"/>
            <a:ext cx="94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$60,000</a:t>
            </a:r>
          </a:p>
        </p:txBody>
      </p:sp>
      <p:sp>
        <p:nvSpPr>
          <p:cNvPr id="86064" name="Text Box 48"/>
          <p:cNvSpPr txBox="1">
            <a:spLocks noChangeArrowheads="1"/>
          </p:cNvSpPr>
          <p:nvPr/>
        </p:nvSpPr>
        <p:spPr bwMode="auto">
          <a:xfrm>
            <a:off x="6047590" y="4838695"/>
            <a:ext cx="94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$80,000</a:t>
            </a:r>
          </a:p>
        </p:txBody>
      </p:sp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7513081" y="4838695"/>
            <a:ext cx="10615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$100,000</a:t>
            </a:r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1954647" y="3300407"/>
            <a:ext cx="3167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Regular income from operation</a:t>
            </a:r>
          </a:p>
        </p:txBody>
      </p:sp>
      <p:sp>
        <p:nvSpPr>
          <p:cNvPr id="86067" name="Line 51"/>
          <p:cNvSpPr>
            <a:spLocks noChangeShapeType="1"/>
          </p:cNvSpPr>
          <p:nvPr/>
        </p:nvSpPr>
        <p:spPr bwMode="auto">
          <a:xfrm flipV="1">
            <a:off x="6503960" y="322420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68" name="Line 52"/>
          <p:cNvSpPr>
            <a:spLocks noChangeShapeType="1"/>
          </p:cNvSpPr>
          <p:nvPr/>
        </p:nvSpPr>
        <p:spPr bwMode="auto">
          <a:xfrm flipV="1">
            <a:off x="6122960" y="322420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69" name="AutoShape 53"/>
          <p:cNvSpPr>
            <a:spLocks/>
          </p:cNvSpPr>
          <p:nvPr/>
        </p:nvSpPr>
        <p:spPr bwMode="auto">
          <a:xfrm rot="5400000">
            <a:off x="6770660" y="2500307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5802663" y="2309807"/>
            <a:ext cx="20756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+mn-lt"/>
              </a:rPr>
              <a:t>$20,000 incremental</a:t>
            </a:r>
          </a:p>
          <a:p>
            <a:pPr algn="ctr"/>
            <a:r>
              <a:rPr lang="en-US" sz="1600" b="1">
                <a:latin typeface="+mn-lt"/>
              </a:rPr>
              <a:t>taxable income due to</a:t>
            </a:r>
          </a:p>
          <a:p>
            <a:pPr algn="ctr"/>
            <a:r>
              <a:rPr lang="en-US" sz="1600" b="1">
                <a:latin typeface="+mn-lt"/>
              </a:rPr>
              <a:t>undertaking project</a:t>
            </a:r>
          </a:p>
        </p:txBody>
      </p:sp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793207" y="4024307"/>
            <a:ext cx="1820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Marginal tax rate</a:t>
            </a:r>
          </a:p>
        </p:txBody>
      </p:sp>
      <p:sp>
        <p:nvSpPr>
          <p:cNvPr id="86072" name="Text Box 56"/>
          <p:cNvSpPr txBox="1">
            <a:spLocks noChangeArrowheads="1"/>
          </p:cNvSpPr>
          <p:nvPr/>
        </p:nvSpPr>
        <p:spPr bwMode="auto">
          <a:xfrm>
            <a:off x="2163735" y="4329107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15%</a:t>
            </a:r>
          </a:p>
        </p:txBody>
      </p:sp>
      <p:sp>
        <p:nvSpPr>
          <p:cNvPr id="86073" name="Text Box 57"/>
          <p:cNvSpPr txBox="1">
            <a:spLocks noChangeArrowheads="1"/>
          </p:cNvSpPr>
          <p:nvPr/>
        </p:nvSpPr>
        <p:spPr bwMode="auto">
          <a:xfrm>
            <a:off x="4983135" y="4329107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25%</a:t>
            </a:r>
          </a:p>
        </p:txBody>
      </p:sp>
      <p:sp>
        <p:nvSpPr>
          <p:cNvPr id="86074" name="Text Box 58"/>
          <p:cNvSpPr txBox="1">
            <a:spLocks noChangeArrowheads="1"/>
          </p:cNvSpPr>
          <p:nvPr/>
        </p:nvSpPr>
        <p:spPr bwMode="auto">
          <a:xfrm>
            <a:off x="6659535" y="4329107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+mn-lt"/>
              </a:rPr>
              <a:t>34%</a:t>
            </a:r>
          </a:p>
        </p:txBody>
      </p:sp>
      <p:sp>
        <p:nvSpPr>
          <p:cNvPr id="86075" name="Line 59"/>
          <p:cNvSpPr>
            <a:spLocks noChangeShapeType="1"/>
          </p:cNvSpPr>
          <p:nvPr/>
        </p:nvSpPr>
        <p:spPr bwMode="auto">
          <a:xfrm flipV="1">
            <a:off x="6046760" y="3757607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76" name="Text Box 60"/>
          <p:cNvSpPr txBox="1">
            <a:spLocks noChangeArrowheads="1"/>
          </p:cNvSpPr>
          <p:nvPr/>
        </p:nvSpPr>
        <p:spPr bwMode="auto">
          <a:xfrm>
            <a:off x="5284760" y="3757607"/>
            <a:ext cx="755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+mn-lt"/>
              </a:rPr>
              <a:t>$5,000</a:t>
            </a:r>
          </a:p>
          <a:p>
            <a:pPr algn="ctr"/>
            <a:r>
              <a:rPr lang="en-US" sz="1600" b="1">
                <a:latin typeface="+mn-lt"/>
              </a:rPr>
              <a:t>at 25%</a:t>
            </a:r>
          </a:p>
        </p:txBody>
      </p:sp>
      <p:sp>
        <p:nvSpPr>
          <p:cNvPr id="86077" name="Line 61"/>
          <p:cNvSpPr>
            <a:spLocks noChangeShapeType="1"/>
          </p:cNvSpPr>
          <p:nvPr/>
        </p:nvSpPr>
        <p:spPr bwMode="auto">
          <a:xfrm flipH="1" flipV="1">
            <a:off x="6884960" y="3757607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78" name="Text Box 62"/>
          <p:cNvSpPr txBox="1">
            <a:spLocks noChangeArrowheads="1"/>
          </p:cNvSpPr>
          <p:nvPr/>
        </p:nvSpPr>
        <p:spPr bwMode="auto">
          <a:xfrm>
            <a:off x="7029068" y="3757607"/>
            <a:ext cx="8611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+mn-lt"/>
              </a:rPr>
              <a:t>$15,000</a:t>
            </a:r>
          </a:p>
          <a:p>
            <a:pPr algn="ctr"/>
            <a:r>
              <a:rPr lang="en-US" sz="1600" b="1">
                <a:latin typeface="+mn-lt"/>
              </a:rPr>
              <a:t>at 34%</a:t>
            </a:r>
          </a:p>
        </p:txBody>
      </p:sp>
      <p:sp>
        <p:nvSpPr>
          <p:cNvPr id="86079" name="Line 63"/>
          <p:cNvSpPr>
            <a:spLocks noChangeShapeType="1"/>
          </p:cNvSpPr>
          <p:nvPr/>
        </p:nvSpPr>
        <p:spPr bwMode="auto">
          <a:xfrm flipV="1">
            <a:off x="8027960" y="2690807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80" name="Rectangle 64"/>
          <p:cNvSpPr>
            <a:spLocks noChangeArrowheads="1"/>
          </p:cNvSpPr>
          <p:nvPr/>
        </p:nvSpPr>
        <p:spPr bwMode="auto">
          <a:xfrm>
            <a:off x="6122960" y="3224207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+mn-lt"/>
            </a:endParaRPr>
          </a:p>
        </p:txBody>
      </p:sp>
      <p:sp>
        <p:nvSpPr>
          <p:cNvPr id="86081" name="Line 65"/>
          <p:cNvSpPr>
            <a:spLocks noChangeShapeType="1"/>
          </p:cNvSpPr>
          <p:nvPr/>
        </p:nvSpPr>
        <p:spPr bwMode="auto">
          <a:xfrm flipV="1">
            <a:off x="6503960" y="3224207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+mn-lt"/>
            </a:endParaRPr>
          </a:p>
        </p:txBody>
      </p:sp>
      <p:sp>
        <p:nvSpPr>
          <p:cNvPr id="86083" name="Text Box 67"/>
          <p:cNvSpPr txBox="1">
            <a:spLocks noChangeArrowheads="1"/>
          </p:cNvSpPr>
          <p:nvPr/>
        </p:nvSpPr>
        <p:spPr bwMode="auto">
          <a:xfrm>
            <a:off x="642910" y="2643182"/>
            <a:ext cx="49279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2"/>
                </a:solidFill>
                <a:latin typeface="+mn-lt"/>
              </a:rPr>
              <a:t>0.25($5,000/$20,000) + 0.34($15,000/$20,000) = 31.75%</a:t>
            </a:r>
          </a:p>
          <a:p>
            <a:endParaRPr lang="en-US" sz="1600" b="1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Autofit/>
          </a:bodyPr>
          <a:lstStyle/>
          <a:p>
            <a:r>
              <a:rPr lang="en-US" sz="4000" b="1" dirty="0"/>
              <a:t>Consideration of State Income Taxes</a:t>
            </a:r>
          </a:p>
        </p:txBody>
      </p:sp>
      <p:graphicFrame>
        <p:nvGraphicFramePr>
          <p:cNvPr id="890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427288" y="2032000"/>
          <a:ext cx="4217987" cy="2381250"/>
        </p:xfrm>
        <a:graphic>
          <a:graphicData uri="http://schemas.openxmlformats.org/presentationml/2006/ole">
            <p:oleObj spid="_x0000_s72720" name="Equation" r:id="rId4" imgW="2070000" imgH="1168200" progId="Equation.DSMT4">
              <p:embed/>
            </p:oleObj>
          </a:graphicData>
        </a:graphic>
      </p:graphicFrame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051050" y="4724400"/>
            <a:ext cx="41957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Example: Given </a:t>
            </a:r>
            <a:r>
              <a:rPr lang="en-US" i="1" dirty="0" err="1"/>
              <a:t>t</a:t>
            </a:r>
            <a:r>
              <a:rPr lang="en-US" i="1" baseline="-25000" dirty="0" err="1"/>
              <a:t>f</a:t>
            </a:r>
            <a:r>
              <a:rPr lang="en-US" i="1" dirty="0"/>
              <a:t> </a:t>
            </a:r>
            <a:r>
              <a:rPr lang="en-US" dirty="0"/>
              <a:t>= 35% and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dirty="0"/>
              <a:t> = 7%</a:t>
            </a:r>
          </a:p>
          <a:p>
            <a:r>
              <a:rPr lang="en-US" dirty="0"/>
              <a:t>                 Find: </a:t>
            </a:r>
            <a:r>
              <a:rPr lang="en-US" i="1" dirty="0"/>
              <a:t>t</a:t>
            </a:r>
            <a:r>
              <a:rPr lang="en-US" i="1" baseline="-25000" dirty="0"/>
              <a:t>m</a:t>
            </a:r>
          </a:p>
          <a:p>
            <a:endParaRPr lang="en-US" i="1" baseline="-25000" dirty="0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979613" y="5445125"/>
            <a:ext cx="4964520" cy="646331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Combined tax rate = 0.35 + 0.07</a:t>
            </a:r>
            <a:r>
              <a:rPr lang="en-US" dirty="0" smtClean="0"/>
              <a:t> − (</a:t>
            </a:r>
            <a:r>
              <a:rPr lang="en-US" dirty="0"/>
              <a:t>0.35)(0.07)</a:t>
            </a:r>
          </a:p>
          <a:p>
            <a:r>
              <a:rPr lang="en-US" dirty="0"/>
              <a:t>                               = 39.55%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 dirty="0">
                <a:solidFill>
                  <a:schemeClr val="tx2"/>
                </a:solidFill>
                <a:latin typeface="+mj-lt"/>
              </a:rPr>
              <a:t>Taxable Income and Income Taxes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95500" y="2209800"/>
            <a:ext cx="4953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Gross Income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Expenses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Cost of goods sold (revenues)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Depreciation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Operating expenses</a:t>
            </a:r>
          </a:p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Taxable income</a:t>
            </a:r>
          </a:p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Income taxes</a:t>
            </a:r>
          </a:p>
          <a:p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income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95500" y="1676400"/>
            <a:ext cx="4953000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Item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47900" y="4419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247900" y="5334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Example </a:t>
            </a:r>
            <a:r>
              <a:rPr lang="en-US" sz="3600" b="1" dirty="0" smtClean="0">
                <a:latin typeface="+mn-lt"/>
              </a:rPr>
              <a:t>9.17: </a:t>
            </a:r>
            <a:r>
              <a:rPr lang="en-US" sz="3600" b="1" dirty="0">
                <a:latin typeface="+mn-lt"/>
              </a:rPr>
              <a:t>Combined State and Federal Income Taxes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3300"/>
                </a:solidFill>
                <a:latin typeface="+mj-lt"/>
              </a:rPr>
              <a:t>Given: </a:t>
            </a:r>
            <a:r>
              <a:rPr lang="en-US" sz="2800" b="1" dirty="0" smtClean="0">
                <a:latin typeface="+mj-lt"/>
              </a:rPr>
              <a:t>Financial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Gross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revenue = $1,000,000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expenses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$400,000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US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US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35%, </a:t>
            </a:r>
            <a:r>
              <a:rPr lang="en-US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US" b="1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7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en-US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0.35 + 0.07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− (0.07)(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0.35) = 39.55%</a:t>
            </a:r>
          </a:p>
          <a:p>
            <a:pPr marL="0" indent="0">
              <a:buNone/>
            </a:pPr>
            <a:endParaRPr lang="en-US" sz="2800" b="1" dirty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Find</a:t>
            </a:r>
            <a:r>
              <a:rPr lang="en-US" sz="2800" b="1" dirty="0" smtClean="0">
                <a:latin typeface="+mj-lt"/>
              </a:rPr>
              <a:t>: Combined income taxes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Solution</a:t>
            </a:r>
            <a:endParaRPr lang="en-US" sz="4000" b="1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+mj-lt"/>
              </a:rPr>
              <a:t>Approach 1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State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taxable income = $600,000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State taxes = (0.07)($600,000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=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$42,000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Federal taxable income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914400" lvl="2" indent="0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=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$600,000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−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$42,000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914400" lvl="2" indent="0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=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$558,000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Federal taxes = (0.35)($558,000)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914400" lvl="2" indent="0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                =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$195,300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latin typeface="+mj-lt"/>
              </a:rPr>
              <a:t>Approach 2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(0.3955)$600,000 =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$195,300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0330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Cash Flow vs. Net Income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4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65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Net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income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accounting means of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measuring a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firm’s profitability based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</a:t>
            </a:r>
            <a:r>
              <a:rPr lang="en-US" sz="2400" b="1" u="sng" dirty="0">
                <a:latin typeface="+mj-lt"/>
              </a:rPr>
              <a:t>matching concept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Costs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become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expenses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as they are matched against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revenue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1" eaLnBrk="0" hangingPunct="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</a:t>
            </a:r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actual timing of </a:t>
            </a:r>
            <a:r>
              <a:rPr lang="en-US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cash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inflows and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outflows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are ignored.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Cash flow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Considering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</a:t>
            </a:r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time value of money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it is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better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receive cash now than later,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because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cash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can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 invested to earn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more money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So, cash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flows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are more relevant data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use in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evaluation.</a:t>
            </a:r>
          </a:p>
          <a:p>
            <a:pPr eaLnBrk="0" hangingPunct="0"/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5" name="Rectangle 2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9.18: </a:t>
            </a:r>
            <a:r>
              <a:rPr lang="en-US" b="1" dirty="0"/>
              <a:t>Net Income Calculation</a:t>
            </a:r>
          </a:p>
        </p:txBody>
      </p:sp>
      <p:sp>
        <p:nvSpPr>
          <p:cNvPr id="63519" name="Rectangle 3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Given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Project description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Purchased an equipment costing $28,000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Gross income: $50,000/yr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Cost of goods sold: $20,000/yr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Operating expenses: $6,000/yr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Depreciation </a:t>
            </a:r>
            <a:r>
              <a:rPr 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method: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7-year MACRS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Income tax rate: 40%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Find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net income during the first year of operation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5" name="Rectangle 2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graphicFrame>
        <p:nvGraphicFramePr>
          <p:cNvPr id="63521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6708204"/>
              </p:ext>
            </p:extLst>
          </p:nvPr>
        </p:nvGraphicFramePr>
        <p:xfrm>
          <a:off x="457200" y="1600200"/>
          <a:ext cx="8229600" cy="4596513"/>
        </p:xfrm>
        <a:graphic>
          <a:graphicData uri="http://schemas.openxmlformats.org/drawingml/2006/table">
            <a:tbl>
              <a:tblPr/>
              <a:tblGrid>
                <a:gridCol w="5418468"/>
                <a:gridCol w="2811132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Item</a:t>
                      </a:r>
                    </a:p>
                  </a:txBody>
                  <a:tcPr marL="186331" marR="1863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Amount</a:t>
                      </a:r>
                    </a:p>
                  </a:txBody>
                  <a:tcPr marL="186331" marR="1863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Gross income (revenue)</a:t>
                      </a:r>
                    </a:p>
                  </a:txBody>
                  <a:tcPr marL="186331" marR="1863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$50,000</a:t>
                      </a:r>
                    </a:p>
                  </a:txBody>
                  <a:tcPr marL="186331" marR="1863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Expenses: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    Cost of goods sold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    Depreciation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    Operating expenses</a:t>
                      </a:r>
                    </a:p>
                  </a:txBody>
                  <a:tcPr marL="186331" marR="1863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4,000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6,000</a:t>
                      </a:r>
                    </a:p>
                  </a:txBody>
                  <a:tcPr marL="186331" marR="1863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Taxable income</a:t>
                      </a:r>
                    </a:p>
                  </a:txBody>
                  <a:tcPr marL="186331" marR="1863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20,000</a:t>
                      </a:r>
                    </a:p>
                  </a:txBody>
                  <a:tcPr marL="186331" marR="1863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Taxes (40%)</a:t>
                      </a:r>
                    </a:p>
                  </a:txBody>
                  <a:tcPr marL="186331" marR="1863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8,000</a:t>
                      </a:r>
                    </a:p>
                  </a:txBody>
                  <a:tcPr marL="186331" marR="1863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Net income</a:t>
                      </a:r>
                    </a:p>
                  </a:txBody>
                  <a:tcPr marL="186331" marR="1863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$12,000</a:t>
                      </a:r>
                    </a:p>
                  </a:txBody>
                  <a:tcPr marL="186331" marR="1863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5920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2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0104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Capital Expenditure versus Depreciation Expenses</a:t>
            </a:r>
          </a:p>
        </p:txBody>
      </p:sp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1600200" y="4365625"/>
            <a:ext cx="838200" cy="1727200"/>
          </a:xfrm>
          <a:prstGeom prst="ellipse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42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219200" y="47244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1146175" y="2424113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1146175" y="242411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76231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V="1">
            <a:off x="42703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V="1">
            <a:off x="51085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27463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V="1">
            <a:off x="35083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59467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V="1">
            <a:off x="67849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V="1">
            <a:off x="1908175" y="22717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988920" y="20574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0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509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5891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3511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41131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49513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57895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6</a:t>
            </a: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66277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7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7465920" y="1905000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8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0619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0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75389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8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7007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7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58625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6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50243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7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34241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41861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18239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2662145" y="43576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64545" name="Line 33"/>
          <p:cNvSpPr>
            <a:spLocks noChangeShapeType="1"/>
          </p:cNvSpPr>
          <p:nvPr/>
        </p:nvSpPr>
        <p:spPr bwMode="auto">
          <a:xfrm flipV="1">
            <a:off x="76962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46" name="Line 34"/>
          <p:cNvSpPr>
            <a:spLocks noChangeShapeType="1"/>
          </p:cNvSpPr>
          <p:nvPr/>
        </p:nvSpPr>
        <p:spPr bwMode="auto">
          <a:xfrm flipV="1">
            <a:off x="68580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47" name="Line 35"/>
          <p:cNvSpPr>
            <a:spLocks noChangeShapeType="1"/>
          </p:cNvSpPr>
          <p:nvPr/>
        </p:nvSpPr>
        <p:spPr bwMode="auto">
          <a:xfrm flipV="1">
            <a:off x="60198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V="1">
            <a:off x="51816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9812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4343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3581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2819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>
            <a:off x="1981200" y="480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>
            <a:off x="28194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>
            <a:off x="3581400" y="4800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>
            <a:off x="43434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7" name="Line 45"/>
          <p:cNvSpPr>
            <a:spLocks noChangeShapeType="1"/>
          </p:cNvSpPr>
          <p:nvPr/>
        </p:nvSpPr>
        <p:spPr bwMode="auto">
          <a:xfrm>
            <a:off x="51816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>
            <a:off x="60198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1592865" y="53340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$4,000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2421540" y="5653088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$6,850</a:t>
            </a:r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3193065" y="54102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$4,900</a:t>
            </a:r>
          </a:p>
        </p:txBody>
      </p: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3929665" y="52197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$3,500</a:t>
            </a:r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4767865" y="52197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$2,500</a:t>
            </a:r>
          </a:p>
        </p:txBody>
      </p:sp>
      <p:sp>
        <p:nvSpPr>
          <p:cNvPr id="64566" name="Text Box 54"/>
          <p:cNvSpPr txBox="1">
            <a:spLocks noChangeArrowheads="1"/>
          </p:cNvSpPr>
          <p:nvPr/>
        </p:nvSpPr>
        <p:spPr bwMode="auto">
          <a:xfrm>
            <a:off x="5631465" y="51816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$2,500</a:t>
            </a:r>
          </a:p>
        </p:txBody>
      </p:sp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6469665" y="51816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$2,500</a:t>
            </a:r>
          </a:p>
        </p:txBody>
      </p:sp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7282465" y="49149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$1,250</a:t>
            </a:r>
          </a:p>
        </p:txBody>
      </p:sp>
      <p:sp>
        <p:nvSpPr>
          <p:cNvPr id="64569" name="Text Box 57"/>
          <p:cNvSpPr txBox="1">
            <a:spLocks noChangeArrowheads="1"/>
          </p:cNvSpPr>
          <p:nvPr/>
        </p:nvSpPr>
        <p:spPr bwMode="auto">
          <a:xfrm>
            <a:off x="673930" y="3071813"/>
            <a:ext cx="94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</a:rPr>
              <a:t>$28,000</a:t>
            </a:r>
          </a:p>
        </p:txBody>
      </p:sp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1908175" y="3052078"/>
            <a:ext cx="2058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Capital expenditure</a:t>
            </a: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(actual cash flow)</a:t>
            </a:r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>
            <a:off x="3795119" y="5653088"/>
            <a:ext cx="4633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Allowed depreciation expenses (not cash flow)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24" name="Rectangle 40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Cash Flow versus Net Income</a:t>
            </a:r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900" b="1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67625" name="Group 41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8272317"/>
              </p:ext>
            </p:extLst>
          </p:nvPr>
        </p:nvGraphicFramePr>
        <p:xfrm>
          <a:off x="1187450" y="1524000"/>
          <a:ext cx="6584950" cy="4256278"/>
        </p:xfrm>
        <a:graphic>
          <a:graphicData uri="http://schemas.openxmlformats.org/drawingml/2006/table">
            <a:tbl>
              <a:tblPr/>
              <a:tblGrid>
                <a:gridCol w="3455988"/>
                <a:gridCol w="1457325"/>
                <a:gridCol w="1671637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Income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Cash 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Gross income (revenue)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Expenses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    Cost of goods sold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    Depreciation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     Operating 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4,000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-20,000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-6,000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Taxable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Taxes (40%)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-8,000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Net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$12,000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Net cash flow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$16,000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44" name="Rectangle 3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/>
          <a:lstStyle/>
          <a:p>
            <a:r>
              <a:rPr lang="en-US" sz="3600" b="1" dirty="0">
                <a:latin typeface="+mn-lt"/>
              </a:rPr>
              <a:t>Estimating Net Cash Flow from Net Income</a:t>
            </a: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4648200" y="2590800"/>
            <a:ext cx="21336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4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1371600" y="5943600"/>
            <a:ext cx="701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V="1">
            <a:off x="1371600" y="24384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009848" y="5676900"/>
            <a:ext cx="418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$0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66786" y="24003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$50,000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63611" y="30480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$40,000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363611" y="37338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$30,000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63611" y="44196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$20,000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363611" y="50292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$10,000</a:t>
            </a: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1371600" y="2590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1371600" y="3581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46482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4648200" y="3581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250465" y="36576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$8,000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5301265" y="41529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$6,000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5166555" y="5067300"/>
            <a:ext cx="9444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$20,000</a:t>
            </a:r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4648200" y="4038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4648200" y="4953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303100" y="2705100"/>
            <a:ext cx="1284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Net income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176783" y="3238500"/>
            <a:ext cx="1411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Depreciation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147865" y="3619500"/>
            <a:ext cx="1440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Income taxes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2444634" y="4229100"/>
            <a:ext cx="20670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Operating expenses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2594162" y="5219700"/>
            <a:ext cx="1917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Cost of goods sold</a:t>
            </a:r>
          </a:p>
        </p:txBody>
      </p:sp>
      <p:sp>
        <p:nvSpPr>
          <p:cNvPr id="68634" name="AutoShape 26"/>
          <p:cNvSpPr>
            <a:spLocks/>
          </p:cNvSpPr>
          <p:nvPr/>
        </p:nvSpPr>
        <p:spPr bwMode="auto">
          <a:xfrm>
            <a:off x="2819400" y="2667000"/>
            <a:ext cx="304800" cy="838200"/>
          </a:xfrm>
          <a:prstGeom prst="leftBrace">
            <a:avLst>
              <a:gd name="adj1" fmla="val 2291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1819519" y="2781300"/>
            <a:ext cx="1085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Net</a:t>
            </a: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cash flow</a:t>
            </a:r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 flipV="1">
            <a:off x="77724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>
            <a:off x="7772400" y="441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4648200" y="3200400"/>
            <a:ext cx="2133600" cy="381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7287876" y="3810000"/>
            <a:ext cx="962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Gross</a:t>
            </a:r>
          </a:p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revenue</a:t>
            </a:r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5250465" y="32004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$4,000</a:t>
            </a:r>
          </a:p>
        </p:txBody>
      </p: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4648200" y="2590800"/>
            <a:ext cx="2133600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8642" name="Text Box 34"/>
          <p:cNvSpPr txBox="1">
            <a:spLocks noChangeArrowheads="1"/>
          </p:cNvSpPr>
          <p:nvPr/>
        </p:nvSpPr>
        <p:spPr bwMode="auto">
          <a:xfrm>
            <a:off x="5240411" y="2743200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$12,000</a:t>
            </a:r>
          </a:p>
        </p:txBody>
      </p:sp>
      <p:sp>
        <p:nvSpPr>
          <p:cNvPr id="68643" name="Text Box 35"/>
          <p:cNvSpPr txBox="1">
            <a:spLocks noChangeArrowheads="1"/>
          </p:cNvSpPr>
          <p:nvPr/>
        </p:nvSpPr>
        <p:spPr bwMode="auto">
          <a:xfrm>
            <a:off x="609600" y="1676400"/>
            <a:ext cx="8250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3300"/>
                </a:solidFill>
                <a:latin typeface="+mn-lt"/>
              </a:rPr>
              <a:t>Net cash flows =</a:t>
            </a:r>
            <a:r>
              <a:rPr lang="en-US" sz="2400" b="1" dirty="0" smtClean="0">
                <a:solidFill>
                  <a:srgbClr val="FF3300"/>
                </a:solidFill>
                <a:latin typeface="+mn-lt"/>
              </a:rPr>
              <a:t> net </a:t>
            </a:r>
            <a:r>
              <a:rPr lang="en-US" sz="2400" b="1" dirty="0">
                <a:solidFill>
                  <a:srgbClr val="FF3300"/>
                </a:solidFill>
                <a:latin typeface="+mn-lt"/>
              </a:rPr>
              <a:t>income + non-cash expense (depreciation)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6477080" y="294075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$16,000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Summary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Explicit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consideration of taxes is a necessary aspect of any complete economic study of an investment project.</a:t>
            </a: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Once we understand that depreciation has a significant influence on the income and cash position of a firm, we will be able to appreciate fully the importance of utilizing depreciation as a means to maximize the value both of engineering projects and of the organization as a whole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b="1" dirty="0" smtClean="0"/>
              <a:t>U.S</a:t>
            </a:r>
            <a:r>
              <a:rPr lang="en-US" b="1" dirty="0"/>
              <a:t>.</a:t>
            </a:r>
            <a:r>
              <a:rPr lang="en-US" b="1" dirty="0" smtClean="0"/>
              <a:t> Corporate Tax System</a:t>
            </a:r>
            <a:endParaRPr lang="en-US" b="1" dirty="0"/>
          </a:p>
        </p:txBody>
      </p:sp>
      <p:sp>
        <p:nvSpPr>
          <p:cNvPr id="19464" name="Rectangle 8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For corporations, the U.S. tax system has the following characteristics:</a:t>
            </a:r>
            <a:endParaRPr lang="en-US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rates are 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progressive</a:t>
            </a:r>
            <a:r>
              <a:rPr lang="en-US" sz="2600" b="1" dirty="0" smtClean="0">
                <a:solidFill>
                  <a:srgbClr val="595959"/>
                </a:solidFill>
                <a:latin typeface="+mj-lt"/>
              </a:rPr>
              <a:t>; the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more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 earn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the more you pay.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Tax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rates increase in stair-step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fashion; four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brackets for corporations and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two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additional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surtax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brackets, giving a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total of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six brackets.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Allowable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exemptions and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deductions may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reduce the overall tax assessment.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/>
          <a:lstStyle/>
          <a:p>
            <a:r>
              <a:rPr lang="en-US" sz="3800" b="1" dirty="0"/>
              <a:t>U.S. Corporate Tax Rate (</a:t>
            </a:r>
            <a:r>
              <a:rPr lang="en-US" sz="3800" b="1" dirty="0" smtClean="0"/>
              <a:t>2016)</a:t>
            </a:r>
            <a:endParaRPr lang="en-US" sz="3800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34632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Taxable income</a:t>
            </a:r>
          </a:p>
          <a:p>
            <a:pPr eaLnBrk="0" hangingPunct="0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50,000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50,001–$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75,000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75,001–$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100,000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100,001–$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335,000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335,001–$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10,000,000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10,000,001–$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15,000,000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15,000,001–$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18,333,333</a:t>
            </a: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$18,333,334 and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up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076913" y="1752600"/>
            <a:ext cx="118384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 rate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15%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25%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34%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39%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34%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35%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38%</a:t>
            </a:r>
          </a:p>
          <a:p>
            <a:pPr algn="ctr"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35%</a:t>
            </a:r>
          </a:p>
          <a:p>
            <a:pPr algn="ctr" eaLnBrk="0" hangingPunct="0"/>
            <a:endParaRPr lang="en-US" sz="2400" dirty="0"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0" y="1752600"/>
            <a:ext cx="293466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 computation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$0 +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0.15(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$7,500 + 0.25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$13,750 +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0.34(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$22,250 + 0.39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$113,900 + 0.34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$3,400,000 + 0.35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$5,150,000 + 0.38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$6,416,666 + 0.35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17525" y="5257800"/>
            <a:ext cx="7940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l-G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Times"/>
              </a:rPr>
              <a:t>Δ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denotes the taxable income in excess of the lower bound of each tax bracket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838200" y="51816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Marginal versus Average Tax Rate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Marginal tax rate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 rate applied to the last dollar of income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earned.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Average </a:t>
            </a:r>
            <a:r>
              <a:rPr lang="en-US" b="1" dirty="0">
                <a:solidFill>
                  <a:srgbClr val="FF0000"/>
                </a:solidFill>
              </a:rPr>
              <a:t>(effective) tax rate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 ratio of income tax paid to net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income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14348" y="857232"/>
            <a:ext cx="77724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14348" y="785794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900" b="1" dirty="0">
                <a:solidFill>
                  <a:schemeClr val="tx2"/>
                </a:solidFill>
                <a:latin typeface="+mj-lt"/>
              </a:rPr>
              <a:t>Marginal and Effective (Average) Tax Rate for a Taxable Income of $16,000,000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685800" y="1597884"/>
          <a:ext cx="7772400" cy="3896774"/>
        </p:xfrm>
        <a:graphic>
          <a:graphicData uri="http://schemas.openxmlformats.org/drawingml/2006/table">
            <a:tbl>
              <a:tblPr/>
              <a:tblGrid>
                <a:gridCol w="2286000"/>
                <a:gridCol w="1600200"/>
                <a:gridCol w="1943100"/>
                <a:gridCol w="1943100"/>
              </a:tblGrid>
              <a:tr h="642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Taxable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Marginal Tax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Amount of Taxes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Cumulative Taxes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1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First $50,000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$7,500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$7,500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Next $25,000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6,250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13,750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Next $25,000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8,500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22,250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Next $235,000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91,650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113,900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Next $9,665,000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3,286,100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3,400,000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Next $5,000,000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1,750,000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5,150,000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Remaining $1,000,000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380,000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$5,530,000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66" name="Object 50"/>
          <p:cNvGraphicFramePr>
            <a:graphicFrameLocks noChangeAspect="1"/>
          </p:cNvGraphicFramePr>
          <p:nvPr/>
        </p:nvGraphicFramePr>
        <p:xfrm>
          <a:off x="2157413" y="5611813"/>
          <a:ext cx="4829175" cy="587375"/>
        </p:xfrm>
        <a:graphic>
          <a:graphicData uri="http://schemas.openxmlformats.org/presentationml/2006/ole">
            <p:oleObj spid="_x0000_s9279" name="Equation" r:id="rId4" imgW="259056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9.13: Corporate Taxes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8600" b="1" dirty="0" smtClean="0">
                <a:solidFill>
                  <a:srgbClr val="FF0000"/>
                </a:solidFill>
                <a:latin typeface="+mj-lt"/>
              </a:rPr>
              <a:t> Given: </a:t>
            </a:r>
            <a:r>
              <a:rPr lang="en-US" sz="8600" b="1" dirty="0" smtClean="0">
                <a:latin typeface="+mj-lt"/>
              </a:rPr>
              <a:t>Financial data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lvl="2" eaLnBrk="0" hangingPunct="0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Capital expenditure: $100,000</a:t>
            </a:r>
          </a:p>
          <a:p>
            <a:pPr lvl="3" eaLnBrk="0" hangingPunct="0"/>
            <a:r>
              <a:rPr lang="en-US" sz="7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(Allowed depreciation): $58,000</a:t>
            </a:r>
          </a:p>
          <a:p>
            <a:pPr lvl="2" eaLnBrk="0" hangingPunct="0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Gross sales revenue: $1,250,000</a:t>
            </a:r>
          </a:p>
          <a:p>
            <a:pPr lvl="2" eaLnBrk="0" hangingPunct="0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Expenses</a:t>
            </a:r>
          </a:p>
          <a:p>
            <a:pPr lvl="3" eaLnBrk="0" hangingPunct="0"/>
            <a:r>
              <a:rPr lang="en-US" sz="7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Cost of goods sold: $840,000</a:t>
            </a:r>
          </a:p>
          <a:p>
            <a:pPr lvl="3" eaLnBrk="0" hangingPunct="0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Depreciation: $58,000</a:t>
            </a:r>
          </a:p>
          <a:p>
            <a:pPr lvl="2" eaLnBrk="0" hangingPunct="0"/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Leasing warehouse: $20,000</a:t>
            </a:r>
          </a:p>
          <a:p>
            <a:pPr eaLnBrk="0" hangingPunct="0"/>
            <a:endParaRPr lang="en-US" sz="67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eaLnBrk="0" hangingPunct="0">
              <a:buFont typeface="Wingdings" pitchFamily="2" charset="2"/>
              <a:buChar char="q"/>
            </a:pPr>
            <a:r>
              <a:rPr lang="en-US" sz="8600" b="1" dirty="0" smtClean="0">
                <a:solidFill>
                  <a:srgbClr val="FF0000"/>
                </a:solidFill>
                <a:latin typeface="+mj-lt"/>
              </a:rPr>
              <a:t>Find: </a:t>
            </a:r>
          </a:p>
          <a:p>
            <a:pPr lvl="2" indent="-342900" eaLnBrk="0" hangingPunct="0">
              <a:buAutoNum type="alphaLcParenBoth"/>
            </a:pP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Taxable income?</a:t>
            </a:r>
          </a:p>
          <a:p>
            <a:pPr lvl="2" indent="-342900" eaLnBrk="0" hangingPunct="0">
              <a:buAutoNum type="alphaLcParenBoth"/>
            </a:pP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Income taxes?</a:t>
            </a:r>
          </a:p>
          <a:p>
            <a:pPr lvl="2" indent="-342900" eaLnBrk="0" hangingPunct="0">
              <a:buAutoNum type="alphaLcParenBoth"/>
            </a:pP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Average tax rate?</a:t>
            </a:r>
          </a:p>
          <a:p>
            <a:pPr lvl="2" indent="-342900" eaLnBrk="0" hangingPunct="0">
              <a:buAutoNum type="alphaLcParenBoth"/>
            </a:pPr>
            <a:r>
              <a:rPr lang="en-US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Marginal tax rate?</a:t>
            </a:r>
          </a:p>
          <a:p>
            <a:pPr>
              <a:buFont typeface="Wingdings" pitchFamily="2" charset="2"/>
              <a:buChar char="q"/>
            </a:pPr>
            <a:endParaRPr lang="en-US" sz="4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Solution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(a) Taxable income</a:t>
            </a: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(b) Income taxes</a:t>
            </a: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Average tax rate: $112,730/$332,000 = 33.93%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(d) Marginal tax rate: 39%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772816"/>
            <a:ext cx="3786214" cy="12858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0613" y="3573016"/>
            <a:ext cx="382904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78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Capital Gains and Losses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Capital gains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currently taxed as ordinary income, and the maximum rate is capped at 35%. 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65000"/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Capital losses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deducted from capital gains; net remaining losses may be carried backward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 years) and forward 15 years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consideration in years other than the current tax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426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5314</TotalTime>
  <Words>1575</Words>
  <Application>Microsoft Macintosh PowerPoint</Application>
  <PresentationFormat>On-screen Show (4:3)</PresentationFormat>
  <Paragraphs>348</Paragraphs>
  <Slides>28</Slides>
  <Notes>27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Corporate Income Taxes</vt:lpstr>
      <vt:lpstr>Slide 2</vt:lpstr>
      <vt:lpstr>U.S. Corporate Tax System</vt:lpstr>
      <vt:lpstr>U.S. Corporate Tax Rate (2016)</vt:lpstr>
      <vt:lpstr>Marginal versus Average Tax Rate</vt:lpstr>
      <vt:lpstr>Slide 6</vt:lpstr>
      <vt:lpstr>Example 9.13: Corporate Taxes</vt:lpstr>
      <vt:lpstr>Solution</vt:lpstr>
      <vt:lpstr>Capital Gains and Losses</vt:lpstr>
      <vt:lpstr>Tax Treatment of Gains or Losses on Depreciable Assets</vt:lpstr>
      <vt:lpstr>Disposal of a MACRS Property and Its Effect on Depreciation Allowances</vt:lpstr>
      <vt:lpstr>Case 1: Salvage Value &lt; Cost Basis</vt:lpstr>
      <vt:lpstr>Case 2: Salvage Value &gt; Cost Basis</vt:lpstr>
      <vt:lpstr>Example 9.15: Gains or Losses on Depreciable Asset, Case 1</vt:lpstr>
      <vt:lpstr>Solution</vt:lpstr>
      <vt:lpstr>Calculation of Gains or Losses on MACRS Property, Cases 2–4</vt:lpstr>
      <vt:lpstr>What Income Tax Rate Should Be Used in Project Analysis?</vt:lpstr>
      <vt:lpstr>Illustration of Incremental Tax Rate</vt:lpstr>
      <vt:lpstr>Consideration of State Income Taxes</vt:lpstr>
      <vt:lpstr>Example 9.17: Combined State and Federal Income Taxes</vt:lpstr>
      <vt:lpstr>Solution</vt:lpstr>
      <vt:lpstr>Cash Flow vs. Net Income</vt:lpstr>
      <vt:lpstr>Example 9.18: Net Income Calculation</vt:lpstr>
      <vt:lpstr>Solution</vt:lpstr>
      <vt:lpstr>Capital Expenditure versus Depreciation Expenses</vt:lpstr>
      <vt:lpstr>Cash Flow versus Net Income</vt:lpstr>
      <vt:lpstr>Estimating Net Cash Flow from Net Income</vt:lpstr>
      <vt:lpstr>Summary 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Income Taxes</dc:title>
  <dc:creator>Chan S. Park</dc:creator>
  <cp:lastModifiedBy>Jen Baker</cp:lastModifiedBy>
  <cp:revision>138</cp:revision>
  <dcterms:created xsi:type="dcterms:W3CDTF">2015-08-04T17:39:36Z</dcterms:created>
  <dcterms:modified xsi:type="dcterms:W3CDTF">2015-08-04T17:41:25Z</dcterms:modified>
</cp:coreProperties>
</file>