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8" r:id="rId1"/>
  </p:sldMasterIdLst>
  <p:notesMasterIdLst>
    <p:notesMasterId r:id="rId19"/>
  </p:notesMasterIdLst>
  <p:sldIdLst>
    <p:sldId id="256" r:id="rId2"/>
    <p:sldId id="257" r:id="rId3"/>
    <p:sldId id="274" r:id="rId4"/>
    <p:sldId id="283" r:id="rId5"/>
    <p:sldId id="275" r:id="rId6"/>
    <p:sldId id="258" r:id="rId7"/>
    <p:sldId id="262" r:id="rId8"/>
    <p:sldId id="259" r:id="rId9"/>
    <p:sldId id="263" r:id="rId10"/>
    <p:sldId id="278" r:id="rId11"/>
    <p:sldId id="277" r:id="rId12"/>
    <p:sldId id="276" r:id="rId13"/>
    <p:sldId id="270" r:id="rId14"/>
    <p:sldId id="281" r:id="rId15"/>
    <p:sldId id="279" r:id="rId16"/>
    <p:sldId id="282" r:id="rId17"/>
    <p:sldId id="280" r:id="rId18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0033CC"/>
    <a:srgbClr val="FFFF6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C45D97E-8BE8-45C3-A5F7-3FCCE5F8A2B4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A849D5-5B62-4E97-99E3-E366365FB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251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681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7653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7776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2803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2670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0760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1277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398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7858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644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7719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3288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377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9202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942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9D5-5B62-4E97-99E3-E366365FB0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453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97746C-B988-463B-BB95-E4BD063C0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529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131200-B4EA-41E0-B5DB-4766022319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152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FD4AF5-102D-4C4A-AD78-19D2F3D4D7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400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400BC-34C7-4CC6-94E9-1B13425B6B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275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E41780-225E-4AD3-A4A9-924A1E4391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714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D169F5-0F3E-4FE9-BF2A-47B99298F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6563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1A3A54-0F64-41F5-A9CB-93C7D9756F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627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23735D-0A68-4D2B-B301-08D0035D97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175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92F54F-44B2-440B-A235-256EF78CCB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83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6E4B5C-B5EB-4753-8580-E9DE4F8E72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719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AC4A16-A67F-4BE3-B082-9E3378F7E9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73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753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20.jpeg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Cost-Volume-Profit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Lecture No. </a:t>
            </a:r>
            <a:r>
              <a:rPr lang="en-US" sz="2400" dirty="0" smtClean="0"/>
              <a:t>28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8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Effect of Variable Costs on Sales</a:t>
            </a:r>
            <a:endParaRPr lang="en-US" sz="3600" dirty="0">
              <a:latin typeface="+mn-lt"/>
            </a:endParaRPr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16429"/>
            <a:ext cx="4038600" cy="310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14554"/>
            <a:ext cx="4038600" cy="395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76056" y="1783667"/>
            <a:ext cx="32287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</a:rPr>
              <a:t>The profit/volume graph shows profits (losses) at </a:t>
            </a:r>
          </a:p>
          <a:p>
            <a:r>
              <a:rPr lang="en-US" sz="1100" b="1" dirty="0" smtClean="0">
                <a:latin typeface="Times New Roman" pitchFamily="18" charset="0"/>
              </a:rPr>
              <a:t>different operating levels for the three companies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1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Effect of Fixed Costs</a:t>
            </a:r>
            <a:endParaRPr lang="en-US" sz="36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14800" cy="4434840"/>
          </a:xfrm>
        </p:spPr>
        <p:txBody>
          <a:bodyPr>
            <a:normAutofit fontScale="77500" lnSpcReduction="20000"/>
          </a:bodyPr>
          <a:lstStyle/>
          <a:p>
            <a:r>
              <a:rPr lang="en-US" sz="4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Selling price per unit = $6.00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Variable cost per unit = $3.00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 marginal contribution = $3.00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fixed costs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$600,000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Desired profit level = $150,000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</a:rPr>
              <a:t>Required sales units </a:t>
            </a: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(600,000 + 150,000)/3 = </a:t>
            </a:r>
            <a:r>
              <a:rPr lang="en-US" sz="2500" b="1" dirty="0" smtClean="0">
                <a:solidFill>
                  <a:srgbClr val="FF3300"/>
                </a:solidFill>
              </a:rPr>
              <a:t>250,000 units</a:t>
            </a:r>
            <a:endParaRPr lang="en-US" sz="2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Fixed costs increase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$60,000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(ex. additional advertising expenditure)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</a:rPr>
              <a:t>Required sales units to maintain profits  </a:t>
            </a:r>
          </a:p>
          <a:p>
            <a:pPr marL="0" indent="0">
              <a:buNone/>
            </a:pP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= 810,000/3 = </a:t>
            </a:r>
            <a:r>
              <a:rPr lang="en-US" sz="2500" b="1" dirty="0" smtClean="0">
                <a:solidFill>
                  <a:srgbClr val="FF3300"/>
                </a:solidFill>
              </a:rPr>
              <a:t>270,000 units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00241"/>
            <a:ext cx="4038600" cy="324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+mn-lt"/>
              </a:rPr>
              <a:t>Price Reduction and Increase in Variable Costs</a:t>
            </a:r>
            <a:endParaRPr lang="en-US" sz="2800" b="1" dirty="0">
              <a:latin typeface="+mn-lt"/>
            </a:endParaRPr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71745"/>
            <a:ext cx="4038600" cy="247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071678"/>
            <a:ext cx="40386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Example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8.4: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Break-Even Analysis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accent1"/>
              </a:buClr>
              <a:buSzPct val="6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3300"/>
                </a:solidFill>
              </a:rPr>
              <a:t>Given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/>
              <a:t>Current Manufacturing Operation</a:t>
            </a:r>
          </a:p>
          <a:p>
            <a:pPr marL="685800" lvl="1" indent="-342900">
              <a:buClr>
                <a:schemeClr val="accent1"/>
              </a:buClr>
              <a:buSzPct val="6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single shift five-day work week</a:t>
            </a:r>
          </a:p>
          <a:p>
            <a:pPr marL="982980" lvl="1" indent="-342900">
              <a:buSzPct val="65000"/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Reached its maximum production capacity at 24,000 units per week</a:t>
            </a:r>
          </a:p>
          <a:p>
            <a:pPr marL="982980" lvl="1" indent="-342900">
              <a:buSzPct val="65000"/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Fixed cost: $90,000 per week</a:t>
            </a:r>
          </a:p>
          <a:p>
            <a:pPr marL="982980" lvl="1" indent="-342900">
              <a:buSzPct val="65000"/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Avg. variable cost: $30 per unit</a:t>
            </a:r>
          </a:p>
          <a:p>
            <a:pPr marL="982980" lvl="1" indent="-342900">
              <a:buSzPct val="65000"/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 to produce 4,000 additional units</a:t>
            </a:r>
          </a:p>
          <a:p>
            <a:pPr marL="342900" indent="-342900">
              <a:buClr>
                <a:schemeClr val="accent1"/>
              </a:buClr>
              <a:buSzPct val="6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</a:rPr>
              <a:t>At Issue: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overtime (or Saturday operations) or second-shift operation</a:t>
            </a:r>
          </a:p>
          <a:p>
            <a:pPr marL="982980" lvl="1" indent="-342900">
              <a:buSzPct val="65000"/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Option 1: Adding overtime or Saturday operations: 36Q</a:t>
            </a:r>
          </a:p>
          <a:p>
            <a:pPr marL="982980" lvl="1" indent="-342900">
              <a:buSzPct val="65000"/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Option 2: Second-shift operation: $13,000 +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31.50Q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indent="-342900">
              <a:buSzPct val="65000"/>
              <a:buFont typeface="Wingdings" panose="05000000000000000000" pitchFamily="2" charset="2"/>
              <a:buChar char="q"/>
            </a:pPr>
            <a:r>
              <a:rPr lang="en-US" sz="2300" b="1" dirty="0" smtClean="0">
                <a:solidFill>
                  <a:srgbClr val="FF3300"/>
                </a:solidFill>
              </a:rPr>
              <a:t>Find</a:t>
            </a:r>
            <a:r>
              <a:rPr lang="en-US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Which option?</a:t>
            </a:r>
            <a:endParaRPr lang="en-US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Clr>
                <a:schemeClr val="accent1"/>
              </a:buClr>
              <a:buSzPct val="65000"/>
              <a:buFont typeface="Wingdings" pitchFamily="2" charset="2"/>
              <a:buChar char="q"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14348" y="64291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900" b="1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1341438"/>
            <a:ext cx="33845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Solution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1" name="Picture 7" descr="fg08_06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718050" y="1942254"/>
            <a:ext cx="3886200" cy="39298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10" name="Text Placeholder 9"/>
          <p:cNvSpPr>
            <a:spLocks noGrp="1"/>
          </p:cNvSpPr>
          <p:nvPr>
            <p:ph sz="half" idx="2"/>
          </p:nvPr>
        </p:nvSpPr>
        <p:spPr>
          <a:xfrm>
            <a:off x="732671" y="1753448"/>
            <a:ext cx="3886200" cy="4351338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</a:rPr>
              <a:t>Break-even volume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Clr>
                <a:schemeClr val="accent1"/>
              </a:buClr>
              <a:buSzPct val="65000"/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36Q = $13,000 + 31.50Q</a:t>
            </a:r>
          </a:p>
          <a:p>
            <a:pPr marL="0" indent="0">
              <a:buClr>
                <a:schemeClr val="accent1"/>
              </a:buClr>
              <a:buSzPct val="65000"/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Q = 3,000 units</a:t>
            </a:r>
          </a:p>
          <a:p>
            <a:pPr marL="0" indent="0">
              <a:buClr>
                <a:schemeClr val="accent1"/>
              </a:buClr>
              <a:buSzPct val="65000"/>
              <a:buNone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</a:rPr>
              <a:t>Decision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0">
              <a:buClr>
                <a:schemeClr val="accent1"/>
              </a:buClr>
              <a:buSzPct val="65000"/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Q ≤ 3,000, select Option 1.</a:t>
            </a:r>
          </a:p>
          <a:p>
            <a:pPr marL="342900" lvl="1" indent="0">
              <a:buClr>
                <a:schemeClr val="accent1"/>
              </a:buClr>
              <a:buSzPct val="65000"/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Q ≥ 3,000, select Option 2.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14348" y="64291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900" b="1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1341438"/>
            <a:ext cx="33845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1908163"/>
              </p:ext>
            </p:extLst>
          </p:nvPr>
        </p:nvGraphicFramePr>
        <p:xfrm>
          <a:off x="6546850" y="3746500"/>
          <a:ext cx="114300" cy="177800"/>
        </p:xfrm>
        <a:graphic>
          <a:graphicData uri="http://schemas.openxmlformats.org/presentationml/2006/ole">
            <p:oleObj spid="_x0000_s17414" name="Equation" r:id="rId5" imgW="114120" imgH="177480" progId="Equation.DSMT4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14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Example 8.7: Marginal Analysis</a:t>
            </a:r>
            <a:endParaRPr lang="en-US" sz="4000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3300"/>
                </a:solidFill>
              </a:rPr>
              <a:t> Given</a:t>
            </a:r>
            <a:r>
              <a:rPr lang="en-US" sz="2800" b="1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Financial Data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Daily demand: 1,000 cases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Fixed cost: $5,000 per week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Variable cost</a:t>
            </a:r>
          </a:p>
          <a:p>
            <a:pPr lvl="2"/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Weekdays: $7 per case</a:t>
            </a:r>
          </a:p>
          <a:p>
            <a:pPr lvl="2"/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Sundays: $12 per case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Generic aspirin production</a:t>
            </a:r>
          </a:p>
          <a:p>
            <a:pPr lvl="2"/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 price: $10 per case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Brand-name aspirin production</a:t>
            </a:r>
          </a:p>
          <a:p>
            <a:pPr lvl="2"/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Weekly demand: 1,000 cases per week</a:t>
            </a:r>
          </a:p>
          <a:p>
            <a:pPr lvl="2"/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 price: $30 per case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</a:rPr>
              <a:t>Find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(1) How to schedule the product mix, and (2) is it worth operating on Sundays?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Solution</a:t>
            </a:r>
            <a:endParaRPr lang="en-US" sz="3600" b="1" dirty="0"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Product Mix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Marginal contribution for GA: $10 − $7 = $3 per case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Marginal contribution for BA: $30 − $7 = $23 per case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Schedule the product with the highest MC, i.e., brand-name aspirin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Marginal Analysis on Sunday Operation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Marginal revenue: $10 per case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Marginal cost: $12 per case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Sunday operation not economical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Break-Even Volume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787751"/>
            <a:ext cx="5014948" cy="12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0587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Weekly Profits as a Function of Time</a:t>
            </a:r>
            <a:endParaRPr lang="en-US" sz="3600" b="1" dirty="0">
              <a:latin typeface="+mn-lt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807446" cy="43513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Total Revenue and Cost Functions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Net Profit as a Function of Production Volume 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67696" y="3666797"/>
            <a:ext cx="4715222" cy="2464129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388518" y="1979439"/>
            <a:ext cx="4357718" cy="1022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20" name="TextBox 19"/>
          <p:cNvSpPr txBox="1"/>
          <p:nvPr/>
        </p:nvSpPr>
        <p:spPr>
          <a:xfrm>
            <a:off x="5164104" y="3670989"/>
            <a:ext cx="36471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Font typeface="Courier New" pitchFamily="49" charset="0"/>
              <a:buChar char="o"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Schedule brand-name aspirin first.</a:t>
            </a:r>
          </a:p>
          <a:p>
            <a:pPr>
              <a:buFont typeface="Courier New" pitchFamily="49" charset="0"/>
              <a:buChar char="o"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Schedule generic aspirin for five days.</a:t>
            </a:r>
          </a:p>
          <a:p>
            <a:pPr>
              <a:buFont typeface="Courier New" pitchFamily="49" charset="0"/>
              <a:buChar char="o"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 not schedule anything on Sundays.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/>
          <a:p>
            <a:pPr algn="ctr"/>
            <a:r>
              <a:rPr lang="en-US" sz="3800" b="1" dirty="0">
                <a:latin typeface="+mn-lt"/>
              </a:rPr>
              <a:t>Illustration of Full Cost Concept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00174"/>
            <a:ext cx="7439025" cy="4714875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674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Cost-Volume-Profit Analysis</a:t>
            </a:r>
            <a:endParaRPr lang="en-US" sz="3600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r>
              <a:rPr lang="en-US" b="1" dirty="0" smtClean="0"/>
              <a:t>Profit Maximization for a Short-Run Period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Profit function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Total revenue (TR) and total cost (TC) Functions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>
              <a:latin typeface="+mj-lt"/>
            </a:endParaRPr>
          </a:p>
          <a:p>
            <a:pPr marL="342900" lvl="1" indent="0">
              <a:buNone/>
            </a:pP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Profit Function</a:t>
            </a:r>
          </a:p>
          <a:p>
            <a:pPr lvl="1">
              <a:buFont typeface="Wingdings" pitchFamily="2" charset="2"/>
              <a:buChar char="q"/>
            </a:pP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q"/>
            </a:pPr>
            <a:endParaRPr lang="en-US" dirty="0" smtClean="0">
              <a:latin typeface="+mj-lt"/>
            </a:endParaRPr>
          </a:p>
          <a:p>
            <a:pPr marL="342900" lvl="1" indent="0">
              <a:buNone/>
            </a:pPr>
            <a:endParaRPr lang="en-US" dirty="0" smtClean="0">
              <a:latin typeface="+mj-lt"/>
            </a:endParaRPr>
          </a:p>
          <a:p>
            <a:pPr marL="342900" lvl="1" indent="0">
              <a:buNone/>
            </a:pPr>
            <a:endParaRPr lang="en-US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Optimum activity level</a:t>
            </a:r>
            <a:endParaRPr lang="en-US" dirty="0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564904"/>
            <a:ext cx="2026863" cy="65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8694" y="3386351"/>
            <a:ext cx="2314895" cy="1197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2057" y="5064855"/>
            <a:ext cx="2169324" cy="7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Cost-Volume-Profit Curve (unit: 1,000)</a:t>
            </a:r>
            <a:endParaRPr lang="en-US" sz="3600" b="1" dirty="0"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808824"/>
            <a:ext cx="4684145" cy="375318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785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Contribution Margin and Break-Even Sales</a:t>
            </a:r>
            <a:endParaRPr lang="en-US" sz="3200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Profit Function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Break-Even Volume (units)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Break-Even Sales ($)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6945" y="4737479"/>
            <a:ext cx="3312368" cy="144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7036" y="3487366"/>
            <a:ext cx="4509872" cy="7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99713" y="2009892"/>
            <a:ext cx="2473233" cy="75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90661" y="2015682"/>
            <a:ext cx="208121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25293" y="5766304"/>
            <a:ext cx="2302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</a:t>
            </a:r>
            <a:r>
              <a:rPr lang="en-US" sz="1400" dirty="0" smtClean="0"/>
              <a:t>arginal contribution rate 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003040" y="4055023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</a:t>
            </a:r>
            <a:r>
              <a:rPr lang="en-US" sz="1400" dirty="0" smtClean="0"/>
              <a:t>arginal contribution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671193" y="4120702"/>
            <a:ext cx="404584" cy="88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46609" y="3937000"/>
            <a:ext cx="824584" cy="30423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2694273"/>
              </p:ext>
            </p:extLst>
          </p:nvPr>
        </p:nvGraphicFramePr>
        <p:xfrm>
          <a:off x="6546850" y="3746500"/>
          <a:ext cx="114300" cy="177800"/>
        </p:xfrm>
        <a:graphic>
          <a:graphicData uri="http://schemas.openxmlformats.org/presentationml/2006/ole">
            <p:oleObj spid="_x0000_s16391" name="Equation" r:id="rId8" imgW="114120" imgH="177480" progId="Equation.DSMT4">
              <p:embed/>
            </p:oleObj>
          </a:graphicData>
        </a:graphic>
      </p:graphicFrame>
      <p:sp>
        <p:nvSpPr>
          <p:cNvPr id="12" name="Oval 11"/>
          <p:cNvSpPr/>
          <p:nvPr/>
        </p:nvSpPr>
        <p:spPr>
          <a:xfrm>
            <a:off x="4408424" y="5617852"/>
            <a:ext cx="622927" cy="525393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076056" y="5713159"/>
            <a:ext cx="810852" cy="20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Break-Even Chart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92213" y="1811338"/>
            <a:ext cx="595868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$600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500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400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300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200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100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</a:t>
            </a:r>
          </a:p>
          <a:p>
            <a:r>
              <a:rPr lang="en-US" dirty="0">
                <a:latin typeface="+mn-lt"/>
              </a:rPr>
              <a:t>                 10       18    20	30	40	50	60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1741488" y="2306638"/>
            <a:ext cx="5105400" cy="182880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741488" y="2916238"/>
            <a:ext cx="5181600" cy="1828800"/>
          </a:xfrm>
          <a:prstGeom prst="line">
            <a:avLst/>
          </a:prstGeom>
          <a:ln w="3810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741488" y="3068638"/>
            <a:ext cx="5257800" cy="1828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741488" y="1773238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817688" y="5354638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1741488" y="3297238"/>
            <a:ext cx="5334000" cy="1828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1741488" y="3449638"/>
            <a:ext cx="5562600" cy="19050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817688" y="3754438"/>
            <a:ext cx="5486400" cy="16002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817688" y="4059238"/>
            <a:ext cx="5410200" cy="12954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1817688" y="4364038"/>
            <a:ext cx="5562600" cy="990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2960688" y="451643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3417888" y="4135438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732088" y="2078038"/>
            <a:ext cx="226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Point of Desired Profit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560888" y="2382838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983413" y="2649538"/>
            <a:ext cx="15389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+mn-lt"/>
              </a:rPr>
              <a:t>Total Cost Line</a:t>
            </a:r>
          </a:p>
          <a:p>
            <a:r>
              <a:rPr lang="en-US">
                <a:solidFill>
                  <a:schemeClr val="accent1"/>
                </a:solidFill>
                <a:latin typeface="+mn-lt"/>
              </a:rPr>
              <a:t>Cash Cost Line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932488" y="4668838"/>
            <a:ext cx="1738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+mn-lt"/>
              </a:rPr>
              <a:t>Direct Material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399088" y="2763838"/>
            <a:ext cx="817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+mn-lt"/>
              </a:rPr>
              <a:t>Desired</a:t>
            </a:r>
          </a:p>
          <a:p>
            <a:r>
              <a:rPr lang="en-US" sz="1600">
                <a:latin typeface="+mn-lt"/>
              </a:rPr>
              <a:t>Profit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 rot="20459658">
            <a:off x="3265488" y="3678238"/>
            <a:ext cx="3684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+mn-lt"/>
              </a:rPr>
              <a:t>(Fixed Manufacturing Overhead)- (Depreciation)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 rot="20397941">
            <a:off x="3755400" y="3752950"/>
            <a:ext cx="1258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+mn-lt"/>
              </a:rPr>
              <a:t>DEPRECIATION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 rot="20502264">
            <a:off x="3570288" y="3983038"/>
            <a:ext cx="2693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+mn-lt"/>
              </a:rPr>
              <a:t>Fixed Selling and </a:t>
            </a:r>
            <a:r>
              <a:rPr lang="en-US" sz="1400" dirty="0" err="1">
                <a:latin typeface="+mn-lt"/>
              </a:rPr>
              <a:t>Admins</a:t>
            </a:r>
            <a:r>
              <a:rPr lang="en-US" sz="1400" dirty="0">
                <a:latin typeface="+mn-lt"/>
              </a:rPr>
              <a:t> Expense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 rot="20590176">
            <a:off x="4560888" y="3906838"/>
            <a:ext cx="290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+mn-lt"/>
              </a:rPr>
              <a:t>Variable Selling and Admins Expense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 rot="20753607">
            <a:off x="5246688" y="4059238"/>
            <a:ext cx="1973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+mn-lt"/>
              </a:rPr>
              <a:t>Variable Mfg., Overhead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 rot="20912632">
            <a:off x="5932488" y="4211638"/>
            <a:ext cx="1230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+mn-lt"/>
              </a:rPr>
              <a:t>Direct Labor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173413" y="5621338"/>
            <a:ext cx="324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+mn-lt"/>
              </a:rPr>
              <a:t>Units of Product (in thousands)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 rot="16200000">
            <a:off x="-123824" y="3343275"/>
            <a:ext cx="197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+mn-lt"/>
              </a:rPr>
              <a:t>Dollars</a:t>
            </a:r>
          </a:p>
          <a:p>
            <a:r>
              <a:rPr lang="en-US" b="1">
                <a:latin typeface="+mn-lt"/>
              </a:rPr>
              <a:t>(in thousands)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29840" y="457200"/>
            <a:ext cx="7799811" cy="55189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Useful </a:t>
            </a:r>
            <a:r>
              <a:rPr lang="en-US" sz="3600" b="1" dirty="0" smtClean="0">
                <a:latin typeface="+mn-lt"/>
              </a:rPr>
              <a:t>Break-Even </a:t>
            </a:r>
            <a:r>
              <a:rPr lang="en-US" sz="3600" b="1" dirty="0">
                <a:latin typeface="+mn-lt"/>
              </a:rPr>
              <a:t>Sales Formulas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629841" y="1647910"/>
            <a:ext cx="2949178" cy="422107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Break-Even Formulas</a:t>
            </a:r>
            <a:endParaRPr lang="en-US" sz="1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8119421"/>
              </p:ext>
            </p:extLst>
          </p:nvPr>
        </p:nvGraphicFramePr>
        <p:xfrm>
          <a:off x="616912" y="2420888"/>
          <a:ext cx="3702128" cy="3604989"/>
        </p:xfrm>
        <a:graphic>
          <a:graphicData uri="http://schemas.openxmlformats.org/presentationml/2006/ole">
            <p:oleObj spid="_x0000_s15372" name="Equation" r:id="rId4" imgW="3022560" imgH="2361960" progId="Equation.DSMT4">
              <p:embed/>
            </p:oleObj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572000" y="2348880"/>
            <a:ext cx="3857652" cy="3509012"/>
            <a:chOff x="4071934" y="2285992"/>
            <a:chExt cx="4357718" cy="35719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2786050" y="4071942"/>
              <a:ext cx="3571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000" y="4357694"/>
              <a:ext cx="37147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572000" y="3071810"/>
              <a:ext cx="3714776" cy="2214578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572000" y="2714620"/>
              <a:ext cx="3500462" cy="214314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572000" y="3429000"/>
              <a:ext cx="3857652" cy="228601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000760" y="421481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Q</a:t>
              </a:r>
              <a:r>
                <a:rPr lang="en-US" i="1" baseline="-25000" dirty="0" smtClean="0"/>
                <a:t>A</a:t>
              </a:r>
              <a:endParaRPr lang="en-US" i="1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6578" y="428625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Q</a:t>
              </a:r>
              <a:r>
                <a:rPr lang="en-US" i="1" baseline="-25000" dirty="0" smtClean="0"/>
                <a:t>C</a:t>
              </a:r>
              <a:endParaRPr lang="en-US" i="1" baseline="-25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72066" y="400050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Q</a:t>
              </a:r>
              <a:r>
                <a:rPr lang="en-US" i="1" baseline="-25000" dirty="0" smtClean="0"/>
                <a:t>B</a:t>
              </a:r>
              <a:endParaRPr lang="en-US" i="1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14810" y="42148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86644" y="4857760"/>
              <a:ext cx="11219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Sales Volume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6248" y="5214950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</a:t>
              </a:r>
              <a:endParaRPr lang="en-US" i="1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643702" y="4143380"/>
              <a:ext cx="42862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572000" y="3929066"/>
              <a:ext cx="2286016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19743870">
              <a:off x="7215206" y="3071810"/>
              <a:ext cx="9781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Depreciation</a:t>
              </a:r>
              <a:endParaRPr lang="en-US" sz="11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 flipH="1" flipV="1">
              <a:off x="7000892" y="3500438"/>
              <a:ext cx="428628" cy="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19783729">
              <a:off x="4925383" y="4883463"/>
              <a:ext cx="10230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Desired profit</a:t>
              </a:r>
              <a:endParaRPr lang="en-US" sz="11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4714876" y="5357826"/>
              <a:ext cx="285752" cy="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071934" y="278605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($)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Example: Cost </a:t>
            </a:r>
            <a:r>
              <a:rPr lang="en-US" b="1" dirty="0">
                <a:latin typeface="+mn-lt"/>
              </a:rPr>
              <a:t>Data for Break-Even Chart</a:t>
            </a:r>
          </a:p>
        </p:txBody>
      </p:sp>
      <p:graphicFrame>
        <p:nvGraphicFramePr>
          <p:cNvPr id="12315" name="Group 2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0666445"/>
              </p:ext>
            </p:extLst>
          </p:nvPr>
        </p:nvGraphicFramePr>
        <p:xfrm>
          <a:off x="1524000" y="1676400"/>
          <a:ext cx="6096000" cy="2566670"/>
        </p:xfrm>
        <a:graphic>
          <a:graphicData uri="http://schemas.openxmlformats.org/drawingml/2006/table">
            <a:tbl>
              <a:tblPr/>
              <a:tblGrid>
                <a:gridCol w="49530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Unit Variable Costs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Direct Materials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$2.00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Direct Labor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Variable Manufacturing Overhead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Variable Selling and Administrative 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Total Unit Variable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$5.00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118828" y="4419600"/>
            <a:ext cx="69063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Fixed manufacturing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overhead (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including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depreciation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of $10,000) = $70,000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Fixed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selling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and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administrative expenses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= $30,000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Selling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price/unit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= $10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Desired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profit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before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taxes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= $100,000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9"/>
            <a:ext cx="7772400" cy="555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+mn-lt"/>
              </a:rPr>
              <a:t>Profit-Volume Graph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14282" y="2090737"/>
            <a:ext cx="716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+mn-lt"/>
              </a:rPr>
              <a:t>PROFITS</a:t>
            </a:r>
          </a:p>
          <a:p>
            <a:r>
              <a:rPr lang="en-US" sz="1200" b="1" dirty="0">
                <a:latin typeface="+mn-lt"/>
              </a:rPr>
              <a:t>($</a:t>
            </a:r>
            <a:r>
              <a:rPr lang="en-US" sz="1200" b="1" dirty="0" smtClean="0">
                <a:latin typeface="+mn-lt"/>
              </a:rPr>
              <a:t>000s</a:t>
            </a:r>
            <a:r>
              <a:rPr lang="en-US" sz="1200" b="1" dirty="0">
                <a:latin typeface="+mn-lt"/>
              </a:rPr>
              <a:t>)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58745" y="4467225"/>
            <a:ext cx="659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+mn-lt"/>
              </a:rPr>
              <a:t>LOSSES</a:t>
            </a:r>
          </a:p>
          <a:p>
            <a:r>
              <a:rPr lang="en-US" sz="1200" b="1" dirty="0">
                <a:latin typeface="+mn-lt"/>
              </a:rPr>
              <a:t>($</a:t>
            </a:r>
            <a:r>
              <a:rPr lang="en-US" sz="1200" b="1" dirty="0" smtClean="0">
                <a:latin typeface="+mn-lt"/>
              </a:rPr>
              <a:t>000s</a:t>
            </a:r>
            <a:r>
              <a:rPr lang="en-US" sz="1200" b="1" dirty="0">
                <a:latin typeface="+mn-lt"/>
              </a:rPr>
              <a:t>)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944657" y="1371600"/>
            <a:ext cx="0" cy="381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462182" y="5297487"/>
            <a:ext cx="5112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10	20	30	40	50	60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44657" y="5189537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30257" y="2290762"/>
            <a:ext cx="806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+mn-lt"/>
              </a:rPr>
              <a:t>$100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944657" y="2501900"/>
            <a:ext cx="57912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71582" y="3106737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+mn-lt"/>
              </a:rPr>
              <a:t>0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44657" y="327977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06457" y="3916362"/>
            <a:ext cx="8066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+mn-lt"/>
              </a:rPr>
              <a:t>$100</a:t>
            </a:r>
          </a:p>
          <a:p>
            <a:endParaRPr lang="en-US" sz="2400" b="1">
              <a:latin typeface="+mn-lt"/>
            </a:endParaRPr>
          </a:p>
          <a:p>
            <a:r>
              <a:rPr lang="en-US" sz="2400" b="1">
                <a:latin typeface="+mn-lt"/>
              </a:rPr>
              <a:t>$200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233582" y="3222625"/>
            <a:ext cx="5320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+mn-lt"/>
              </a:rPr>
              <a:t>$100	$200	$300	$400	$500	$600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1944657" y="1584325"/>
            <a:ext cx="5257800" cy="25447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297457" y="2501900"/>
            <a:ext cx="0" cy="777875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1969805" y="1791628"/>
            <a:ext cx="1015141" cy="7005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400141" y="1459246"/>
            <a:ext cx="2541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Point of Desired Profit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 rot="19978864">
            <a:off x="6109632" y="1762448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Profit Line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949849" y="1882290"/>
            <a:ext cx="16914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dirty="0">
                <a:latin typeface="+mn-lt"/>
              </a:rPr>
              <a:t>Slope of profit line is </a:t>
            </a:r>
            <a:endParaRPr lang="en-US" sz="1100" b="1" dirty="0" smtClean="0">
              <a:latin typeface="+mn-lt"/>
            </a:endParaRPr>
          </a:p>
          <a:p>
            <a:r>
              <a:rPr lang="en-US" sz="1100" b="1" dirty="0" smtClean="0">
                <a:latin typeface="+mn-lt"/>
              </a:rPr>
              <a:t>the </a:t>
            </a:r>
            <a:r>
              <a:rPr lang="en-US" sz="1100" b="1" dirty="0">
                <a:latin typeface="+mn-lt"/>
              </a:rPr>
              <a:t>marginal </a:t>
            </a:r>
            <a:r>
              <a:rPr lang="en-US" sz="1100" b="1" dirty="0" smtClean="0">
                <a:latin typeface="+mn-lt"/>
              </a:rPr>
              <a:t>contribution</a:t>
            </a:r>
            <a:endParaRPr lang="en-US" sz="1600" b="1" dirty="0">
              <a:latin typeface="+mn-lt"/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106457" y="1512887"/>
            <a:ext cx="806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+mn-lt"/>
              </a:rPr>
              <a:t>$200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96857" y="335121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>
              <a:latin typeface="+mn-lt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224182" y="5648325"/>
            <a:ext cx="316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+mn-lt"/>
              </a:rPr>
              <a:t>UNITS OF PRODUCT (</a:t>
            </a:r>
            <a:r>
              <a:rPr lang="en-US" b="1" dirty="0" smtClean="0">
                <a:latin typeface="+mn-lt"/>
              </a:rPr>
              <a:t>000s</a:t>
            </a:r>
            <a:r>
              <a:rPr lang="en-US" b="1" dirty="0">
                <a:latin typeface="+mn-lt"/>
              </a:rPr>
              <a:t>)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 flipV="1">
            <a:off x="2014507" y="4251325"/>
            <a:ext cx="2873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354232" y="4343400"/>
            <a:ext cx="11260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+mn-lt"/>
              </a:rPr>
              <a:t>Fixed cost</a:t>
            </a: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1941482" y="4179887"/>
            <a:ext cx="5616575" cy="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20072" y="2290762"/>
            <a:ext cx="216024" cy="139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816</Words>
  <Application>Microsoft Macintosh PowerPoint</Application>
  <PresentationFormat>On-screen Show (4:3)</PresentationFormat>
  <Paragraphs>191</Paragraphs>
  <Slides>17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Cost-Volume-Profit Analysis</vt:lpstr>
      <vt:lpstr>Illustration of Full Cost Concept</vt:lpstr>
      <vt:lpstr>Cost-Volume-Profit Analysis</vt:lpstr>
      <vt:lpstr>Cost-Volume-Profit Curve (unit: 1,000)</vt:lpstr>
      <vt:lpstr>Contribution Margin and Break-Even Sales</vt:lpstr>
      <vt:lpstr>Break-Even Chart</vt:lpstr>
      <vt:lpstr>Useful Break-Even Sales Formulas</vt:lpstr>
      <vt:lpstr>Example: Cost Data for Break-Even Chart</vt:lpstr>
      <vt:lpstr>Profit-Volume Graph</vt:lpstr>
      <vt:lpstr>Effect of Variable Costs on Sales</vt:lpstr>
      <vt:lpstr>Effect of Fixed Costs</vt:lpstr>
      <vt:lpstr>Price Reduction and Increase in Variable Costs</vt:lpstr>
      <vt:lpstr>Example 8.4: Break-Even Analysis</vt:lpstr>
      <vt:lpstr>Solution</vt:lpstr>
      <vt:lpstr>Example 8.7: Marginal Analysis</vt:lpstr>
      <vt:lpstr>Solution</vt:lpstr>
      <vt:lpstr>Weekly Profits as a Function of Time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Cost-Volume-Profit Analysis</dc:title>
  <dc:creator>Chan S. Park</dc:creator>
  <cp:lastModifiedBy>Jen Baker</cp:lastModifiedBy>
  <cp:revision>60</cp:revision>
  <dcterms:created xsi:type="dcterms:W3CDTF">2015-08-04T17:34:23Z</dcterms:created>
  <dcterms:modified xsi:type="dcterms:W3CDTF">2015-08-04T17:36:10Z</dcterms:modified>
</cp:coreProperties>
</file>