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embeddings/oleObject4.bin" ContentType="application/vnd.openxmlformats-officedocument.oleObject"/>
  <Default Extension="emf" ContentType="image/x-emf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embeddings/oleObject6.bin" ContentType="application/vnd.openxmlformats-officedocument.oleObject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Default Extension="wmf" ContentType="image/x-wmf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8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3" r:id="rId10"/>
    <p:sldId id="271" r:id="rId11"/>
    <p:sldId id="281" r:id="rId12"/>
    <p:sldId id="282" r:id="rId13"/>
  </p:sldIdLst>
  <p:sldSz cx="9144000" cy="6858000" type="screen4x3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FFFF"/>
    <a:srgbClr val="3333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DA28D4-6F70-4502-BC4C-C92FAE2E0D2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8EAD764-DB9E-416F-984A-B51D8C11D252}">
      <dgm:prSet phldrT="[Text]"/>
      <dgm:spPr/>
      <dgm:t>
        <a:bodyPr/>
        <a:lstStyle/>
        <a:p>
          <a:pPr latinLnBrk="1"/>
          <a:r>
            <a:rPr lang="en-US" altLang="ko-KR" dirty="0" smtClean="0"/>
            <a:t>Power</a:t>
          </a:r>
          <a:br>
            <a:rPr lang="en-US" altLang="ko-KR" dirty="0" smtClean="0"/>
          </a:br>
          <a:r>
            <a:rPr lang="en-US" altLang="ko-KR" dirty="0" smtClean="0"/>
            <a:t>Plant</a:t>
          </a:r>
          <a:endParaRPr lang="ko-KR" altLang="en-US" dirty="0"/>
        </a:p>
      </dgm:t>
    </dgm:pt>
    <dgm:pt modelId="{4D930597-2FCB-452A-82D0-C3D3A7A20867}" type="parTrans" cxnId="{EF56CF91-869D-4AFD-8DDB-ABA02742F269}">
      <dgm:prSet/>
      <dgm:spPr/>
      <dgm:t>
        <a:bodyPr/>
        <a:lstStyle/>
        <a:p>
          <a:pPr latinLnBrk="1"/>
          <a:endParaRPr lang="ko-KR" altLang="en-US"/>
        </a:p>
      </dgm:t>
    </dgm:pt>
    <dgm:pt modelId="{A9BC547E-590D-4ACB-B796-18064C5169DD}" type="sibTrans" cxnId="{EF56CF91-869D-4AFD-8DDB-ABA02742F269}">
      <dgm:prSet/>
      <dgm:spPr/>
      <dgm:t>
        <a:bodyPr/>
        <a:lstStyle/>
        <a:p>
          <a:pPr latinLnBrk="1"/>
          <a:endParaRPr lang="ko-KR" altLang="en-US"/>
        </a:p>
      </dgm:t>
    </dgm:pt>
    <dgm:pt modelId="{DF0BE8CA-73F2-4054-B710-F83F9EE0CE8D}">
      <dgm:prSet phldrT="[Text]"/>
      <dgm:spPr/>
      <dgm:t>
        <a:bodyPr/>
        <a:lstStyle/>
        <a:p>
          <a:pPr latinLnBrk="1"/>
          <a:r>
            <a:rPr lang="en-US" altLang="ko-KR" dirty="0" smtClean="0"/>
            <a:t>Substation</a:t>
          </a:r>
          <a:endParaRPr lang="ko-KR" altLang="en-US" dirty="0"/>
        </a:p>
      </dgm:t>
    </dgm:pt>
    <dgm:pt modelId="{B159C82A-A79B-4D66-A639-D3FB6BE9931B}" type="parTrans" cxnId="{26971787-9D95-4344-AD51-B9E157D4275F}">
      <dgm:prSet/>
      <dgm:spPr/>
      <dgm:t>
        <a:bodyPr/>
        <a:lstStyle/>
        <a:p>
          <a:pPr latinLnBrk="1"/>
          <a:endParaRPr lang="ko-KR" altLang="en-US"/>
        </a:p>
      </dgm:t>
    </dgm:pt>
    <dgm:pt modelId="{88A6B2F3-DABA-44A0-84E8-11B4A6BF5C18}" type="sibTrans" cxnId="{26971787-9D95-4344-AD51-B9E157D4275F}">
      <dgm:prSet/>
      <dgm:spPr/>
      <dgm:t>
        <a:bodyPr/>
        <a:lstStyle/>
        <a:p>
          <a:pPr latinLnBrk="1"/>
          <a:endParaRPr lang="ko-KR" altLang="en-US"/>
        </a:p>
      </dgm:t>
    </dgm:pt>
    <dgm:pt modelId="{CE648709-B561-4128-BCE6-A71FA686F192}" type="pres">
      <dgm:prSet presAssocID="{FADA28D4-6F70-4502-BC4C-C92FAE2E0D2C}" presName="Name0" presStyleCnt="0">
        <dgm:presLayoutVars>
          <dgm:dir/>
          <dgm:resizeHandles val="exact"/>
        </dgm:presLayoutVars>
      </dgm:prSet>
      <dgm:spPr/>
    </dgm:pt>
    <dgm:pt modelId="{2878F63D-05AE-40E0-93F6-E049426487B2}" type="pres">
      <dgm:prSet presAssocID="{48EAD764-DB9E-416F-984A-B51D8C11D25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E36DA99-52CE-416F-9C78-BABFEB6FF407}" type="pres">
      <dgm:prSet presAssocID="{A9BC547E-590D-4ACB-B796-18064C5169DD}" presName="sibTrans" presStyleLbl="sibTrans2D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C3A7E07F-787F-47EF-AEFF-8772B4E1D2BD}" type="pres">
      <dgm:prSet presAssocID="{A9BC547E-590D-4ACB-B796-18064C5169DD}" presName="connectorText" presStyleLbl="sibTrans2D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6E6675E0-FA59-4C69-9BE1-A02AF8EC655E}" type="pres">
      <dgm:prSet presAssocID="{DF0BE8CA-73F2-4054-B710-F83F9EE0CE8D}" presName="node" presStyleLbl="node1" presStyleIdx="1" presStyleCnt="2" custScaleX="12725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65FABEE-5478-47AB-BE3B-47D0A74F02FF}" type="presOf" srcId="{A9BC547E-590D-4ACB-B796-18064C5169DD}" destId="{8E36DA99-52CE-416F-9C78-BABFEB6FF407}" srcOrd="0" destOrd="0" presId="urn:microsoft.com/office/officeart/2005/8/layout/process1"/>
    <dgm:cxn modelId="{BFC59971-A365-4A16-99B1-61DDE5B774F1}" type="presOf" srcId="{48EAD764-DB9E-416F-984A-B51D8C11D252}" destId="{2878F63D-05AE-40E0-93F6-E049426487B2}" srcOrd="0" destOrd="0" presId="urn:microsoft.com/office/officeart/2005/8/layout/process1"/>
    <dgm:cxn modelId="{9C630B70-6529-4CC5-AA61-7A32EA6ABE80}" type="presOf" srcId="{DF0BE8CA-73F2-4054-B710-F83F9EE0CE8D}" destId="{6E6675E0-FA59-4C69-9BE1-A02AF8EC655E}" srcOrd="0" destOrd="0" presId="urn:microsoft.com/office/officeart/2005/8/layout/process1"/>
    <dgm:cxn modelId="{17B54F19-9177-44F9-8842-9EB5F7B413DC}" type="presOf" srcId="{FADA28D4-6F70-4502-BC4C-C92FAE2E0D2C}" destId="{CE648709-B561-4128-BCE6-A71FA686F192}" srcOrd="0" destOrd="0" presId="urn:microsoft.com/office/officeart/2005/8/layout/process1"/>
    <dgm:cxn modelId="{8A312EEC-55D9-4631-A2D8-28DCDD757A08}" type="presOf" srcId="{A9BC547E-590D-4ACB-B796-18064C5169DD}" destId="{C3A7E07F-787F-47EF-AEFF-8772B4E1D2BD}" srcOrd="1" destOrd="0" presId="urn:microsoft.com/office/officeart/2005/8/layout/process1"/>
    <dgm:cxn modelId="{EF56CF91-869D-4AFD-8DDB-ABA02742F269}" srcId="{FADA28D4-6F70-4502-BC4C-C92FAE2E0D2C}" destId="{48EAD764-DB9E-416F-984A-B51D8C11D252}" srcOrd="0" destOrd="0" parTransId="{4D930597-2FCB-452A-82D0-C3D3A7A20867}" sibTransId="{A9BC547E-590D-4ACB-B796-18064C5169DD}"/>
    <dgm:cxn modelId="{26971787-9D95-4344-AD51-B9E157D4275F}" srcId="{FADA28D4-6F70-4502-BC4C-C92FAE2E0D2C}" destId="{DF0BE8CA-73F2-4054-B710-F83F9EE0CE8D}" srcOrd="1" destOrd="0" parTransId="{B159C82A-A79B-4D66-A639-D3FB6BE9931B}" sibTransId="{88A6B2F3-DABA-44A0-84E8-11B4A6BF5C18}"/>
    <dgm:cxn modelId="{BEB57965-FE4B-4436-B166-F27F4E5095EB}" type="presParOf" srcId="{CE648709-B561-4128-BCE6-A71FA686F192}" destId="{2878F63D-05AE-40E0-93F6-E049426487B2}" srcOrd="0" destOrd="0" presId="urn:microsoft.com/office/officeart/2005/8/layout/process1"/>
    <dgm:cxn modelId="{39574657-68AF-48C1-936C-58134D823A22}" type="presParOf" srcId="{CE648709-B561-4128-BCE6-A71FA686F192}" destId="{8E36DA99-52CE-416F-9C78-BABFEB6FF407}" srcOrd="1" destOrd="0" presId="urn:microsoft.com/office/officeart/2005/8/layout/process1"/>
    <dgm:cxn modelId="{3155F854-8664-4BF2-BADD-2F62005DD4DC}" type="presParOf" srcId="{8E36DA99-52CE-416F-9C78-BABFEB6FF407}" destId="{C3A7E07F-787F-47EF-AEFF-8772B4E1D2BD}" srcOrd="0" destOrd="0" presId="urn:microsoft.com/office/officeart/2005/8/layout/process1"/>
    <dgm:cxn modelId="{ED470F1F-60D1-492E-AD05-DDE6B7C0F5E0}" type="presParOf" srcId="{CE648709-B561-4128-BCE6-A71FA686F192}" destId="{6E6675E0-FA59-4C69-9BE1-A02AF8EC655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78F63D-05AE-40E0-93F6-E049426487B2}">
      <dsp:nvSpPr>
        <dsp:cNvPr id="0" name=""/>
        <dsp:cNvSpPr/>
      </dsp:nvSpPr>
      <dsp:spPr>
        <a:xfrm>
          <a:off x="861" y="1337290"/>
          <a:ext cx="1596032" cy="9576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Power</a:t>
          </a:r>
          <a:br>
            <a:rPr lang="en-US" altLang="ko-KR" sz="2500" kern="1200" dirty="0" smtClean="0"/>
          </a:br>
          <a:r>
            <a:rPr lang="en-US" altLang="ko-KR" sz="2500" kern="1200" dirty="0" smtClean="0"/>
            <a:t>Plant</a:t>
          </a:r>
          <a:endParaRPr lang="ko-KR" altLang="en-US" sz="2500" kern="1200" dirty="0"/>
        </a:p>
      </dsp:txBody>
      <dsp:txXfrm>
        <a:off x="861" y="1337290"/>
        <a:ext cx="1596032" cy="957619"/>
      </dsp:txXfrm>
    </dsp:sp>
    <dsp:sp modelId="{8E36DA99-52CE-416F-9C78-BABFEB6FF407}">
      <dsp:nvSpPr>
        <dsp:cNvPr id="0" name=""/>
        <dsp:cNvSpPr/>
      </dsp:nvSpPr>
      <dsp:spPr>
        <a:xfrm>
          <a:off x="1756497" y="1618191"/>
          <a:ext cx="338358" cy="395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1756497" y="1618191"/>
        <a:ext cx="338358" cy="395816"/>
      </dsp:txXfrm>
    </dsp:sp>
    <dsp:sp modelId="{6E6675E0-FA59-4C69-9BE1-A02AF8EC655E}">
      <dsp:nvSpPr>
        <dsp:cNvPr id="0" name=""/>
        <dsp:cNvSpPr/>
      </dsp:nvSpPr>
      <dsp:spPr>
        <a:xfrm>
          <a:off x="2235307" y="1337290"/>
          <a:ext cx="2031031" cy="9576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Substation</a:t>
          </a:r>
          <a:endParaRPr lang="ko-KR" altLang="en-US" sz="2500" kern="1200" dirty="0"/>
        </a:p>
      </dsp:txBody>
      <dsp:txXfrm>
        <a:off x="2235307" y="1337290"/>
        <a:ext cx="2031031" cy="957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736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6" y="0"/>
            <a:ext cx="3078736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68"/>
            <a:ext cx="3078736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6" y="9721868"/>
            <a:ext cx="3078736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85B7C011-D3C0-4928-9225-4746A3297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6657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736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786" y="0"/>
            <a:ext cx="3078736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715" y="4861781"/>
            <a:ext cx="5682634" cy="46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8736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786" y="9721868"/>
            <a:ext cx="3078736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93C3B82-A573-40DB-BF90-29BD9A247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0144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8F0DA-A214-4D34-B4F6-33712DE130F3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9316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E1DE4C-9F58-49CC-ADD4-D725DE7D1233}" type="slidenum">
              <a:rPr lang="en-US"/>
              <a:pPr/>
              <a:t>10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592" y="4861781"/>
            <a:ext cx="5210880" cy="460456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Figure: 06-09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8794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4DA026-4F57-445D-9931-8B9C73340736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3496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9A1409-83A8-4937-A78E-B1F8D25373A9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3454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1F221-EB35-486F-B096-CC7CFAC1349D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400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41BC2B-FA0F-46F9-BDFC-33312EC63B75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3915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05972-3191-409E-856F-EBB3D8EF1775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2183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B4E96C-B90A-407A-9F8B-A83377A49CF4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3321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838A7F-191B-43E7-A61A-0B5663A5880E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9836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2573F0-A17D-48C5-98E9-291B6797E281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8784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7E8533-A0B3-4CC1-915F-A097D8D263D5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2708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3C3B82-A573-40DB-BF90-29BD9A2472A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8737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50329AE-E368-4E35-8435-142AAC9B1B2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990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3F4C451-597C-40F0-A1ED-228103CA282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092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D3EA5A9-0672-4CE0-9D9A-F70CF1948AB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056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2E954E9-9228-49AA-BAB7-6FC678151C2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337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91BBDDE-77DB-4877-A9D1-64569FD9678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521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EC9566D-8489-4D89-9B96-AD72462C841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289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0336E9C-7903-459F-9505-D0E19E07D56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469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63D2DAE-1881-489A-93E8-EEBCA44A49F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659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7CEB7F1-BFD0-4909-884D-A7EC9AA7E34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972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C5021CC-092A-4567-8E85-C9602C33A2D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620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4B4AAC3-EC56-422F-A83D-6AFD256EFA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7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0" y="6403975"/>
            <a:ext cx="9153525" cy="457200"/>
          </a:xfrm>
          <a:prstGeom prst="rect">
            <a:avLst/>
          </a:prstGeom>
          <a:solidFill>
            <a:srgbClr val="263B94"/>
          </a:solidFill>
          <a:ln w="9525">
            <a:solidFill>
              <a:srgbClr val="263B94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defTabSz="457200" eaLnBrk="0" hangingPunct="0"/>
            <a:endParaRPr lang="en-US"/>
          </a:p>
        </p:txBody>
      </p:sp>
      <p:pic>
        <p:nvPicPr>
          <p:cNvPr id="8" name="Picture 8" descr="Pearson_Bound_Whit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621588" y="6403975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Pearson_Strap_Bound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3175" y="6403975"/>
            <a:ext cx="176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Contemporary Engineering Economics, 6</a:t>
            </a:r>
            <a:r>
              <a:rPr lang="en-US" sz="900" i="1" baseline="300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th</a:t>
            </a:r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 edition</a:t>
            </a:r>
          </a:p>
          <a:p>
            <a:pPr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Park</a:t>
            </a:r>
          </a:p>
        </p:txBody>
      </p:sp>
      <p:sp>
        <p:nvSpPr>
          <p:cNvPr id="11" name="Text Box 47"/>
          <p:cNvSpPr txBox="1">
            <a:spLocks noChangeArrowheads="1"/>
          </p:cNvSpPr>
          <p:nvPr userDrawn="1"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Copyright © 2016 by Pearson Education, Inc.</a:t>
            </a:r>
          </a:p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All Rights Reserved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46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5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6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package" Target="../embeddings/Microsoft_Excel_Sheet1.xlsx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Design Economics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R="0">
              <a:lnSpc>
                <a:spcPct val="90000"/>
              </a:lnSpc>
            </a:pPr>
            <a:r>
              <a:rPr lang="en-US" sz="2400" dirty="0" smtClean="0"/>
              <a:t>Lecture No. 22</a:t>
            </a:r>
          </a:p>
          <a:p>
            <a:pPr marR="0">
              <a:lnSpc>
                <a:spcPct val="90000"/>
              </a:lnSpc>
            </a:pPr>
            <a:r>
              <a:rPr lang="en-US" sz="2400" dirty="0" smtClean="0"/>
              <a:t>Chapter 6</a:t>
            </a:r>
          </a:p>
          <a:p>
            <a:pPr marR="0">
              <a:lnSpc>
                <a:spcPct val="90000"/>
              </a:lnSpc>
            </a:pPr>
            <a:r>
              <a:rPr lang="en-US" sz="2400" dirty="0" smtClean="0"/>
              <a:t>Contemporary Engineering Economics</a:t>
            </a:r>
          </a:p>
          <a:p>
            <a:pPr marR="0">
              <a:lnSpc>
                <a:spcPct val="90000"/>
              </a:lnSpc>
            </a:pPr>
            <a:r>
              <a:rPr lang="en-US" sz="2400" dirty="0" smtClean="0"/>
              <a:t>Copyright © 2016</a:t>
            </a:r>
          </a:p>
          <a:p>
            <a:pPr marR="0">
              <a:lnSpc>
                <a:spcPct val="90000"/>
              </a:lnSpc>
              <a:buClrTx/>
              <a:buSzTx/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74371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>
                <a:latin typeface="+mn-lt"/>
              </a:rPr>
              <a:t>Optimal Cross-Sectional Area</a:t>
            </a:r>
          </a:p>
        </p:txBody>
      </p:sp>
      <p:pic>
        <p:nvPicPr>
          <p:cNvPr id="13316" name="Picture 2" descr="fg06_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4031" y="1524000"/>
            <a:ext cx="559593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200" b="1" dirty="0">
                <a:solidFill>
                  <a:schemeClr val="tx2"/>
                </a:solidFill>
                <a:latin typeface="+mn-lt"/>
              </a:rPr>
              <a:t>Summary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Annual equivalent worth analysis, or AE, is—along with present worth analysis—one of two main analysis techniques based on the concept of equivalence.</a:t>
            </a:r>
            <a:r>
              <a:rPr lang="en-US" sz="2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The 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equation for AE </a:t>
            </a:r>
            <a:r>
              <a:rPr lang="en-US" sz="2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is: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	</a:t>
            </a:r>
            <a:r>
              <a:rPr lang="en-US" sz="21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AE(</a:t>
            </a:r>
            <a:r>
              <a:rPr lang="en-US" sz="21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 = </a:t>
            </a:r>
            <a:r>
              <a:rPr lang="en-US" sz="21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PW(</a:t>
            </a:r>
            <a:r>
              <a:rPr lang="en-US" sz="21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</a:t>
            </a:r>
            <a:r>
              <a:rPr lang="en-US" sz="21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)(</a:t>
            </a:r>
            <a:r>
              <a:rPr lang="en-US" sz="21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/</a:t>
            </a:r>
            <a:r>
              <a:rPr lang="en-US" sz="2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P, </a:t>
            </a:r>
            <a:r>
              <a:rPr lang="en-US" sz="21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</a:t>
            </a:r>
            <a:r>
              <a:rPr lang="en-US" sz="2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N</a:t>
            </a:r>
            <a:r>
              <a:rPr lang="en-US" sz="2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AE 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analysis yields the same decision result as PW analysis.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65000"/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The </a:t>
            </a:r>
            <a:r>
              <a:rPr lang="en-US" sz="2100" b="1" dirty="0">
                <a:solidFill>
                  <a:srgbClr val="FF0000"/>
                </a:solidFill>
                <a:latin typeface="+mn-lt"/>
              </a:rPr>
              <a:t>capital recovery cost factor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or </a:t>
            </a:r>
            <a:r>
              <a:rPr lang="en-US" sz="21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CR(</a:t>
            </a:r>
            <a:r>
              <a:rPr lang="en-US" sz="21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), is one of the most important applications of AE analysis in that it allows managers to calculate an annual equivalent cost of capital for ease of itemization with annual operating costs</a:t>
            </a:r>
            <a:r>
              <a:rPr lang="en-US" sz="2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The equation for </a:t>
            </a:r>
            <a:r>
              <a:rPr lang="en-US" sz="21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CR(</a:t>
            </a:r>
            <a:r>
              <a:rPr lang="en-US" sz="21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 </a:t>
            </a:r>
            <a:r>
              <a:rPr lang="en-US" sz="2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is: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65000"/>
            </a:pP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	</a:t>
            </a:r>
            <a:r>
              <a:rPr lang="en-US" sz="21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CR(</a:t>
            </a:r>
            <a:r>
              <a:rPr lang="en-US" sz="21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)= (</a:t>
            </a:r>
            <a:r>
              <a:rPr lang="en-US" sz="2100" b="1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</a:t>
            </a:r>
            <a:r>
              <a:rPr lang="en-US" sz="21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− </a:t>
            </a:r>
            <a:r>
              <a:rPr lang="en-US" sz="2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)(</a:t>
            </a:r>
            <a:r>
              <a:rPr lang="en-US" sz="2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/</a:t>
            </a:r>
            <a:r>
              <a:rPr lang="en-US" sz="2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</a:t>
            </a:r>
            <a:r>
              <a:rPr lang="en-US" sz="21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</a:t>
            </a:r>
            <a:r>
              <a:rPr lang="en-US" sz="2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 + </a:t>
            </a:r>
            <a:r>
              <a:rPr lang="en-US" sz="21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iS</a:t>
            </a:r>
            <a:endParaRPr lang="en-US" sz="21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65000"/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where </a:t>
            </a:r>
            <a:r>
              <a:rPr lang="en-US" sz="2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 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= initial cost and </a:t>
            </a:r>
            <a:r>
              <a:rPr lang="en-US" sz="21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 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= salvage value.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685800" y="11430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1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AE analysis is recommended over NPW analysis in many key real-world situations for the following reasons: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1.  In many financial reports, an </a:t>
            </a:r>
            <a:r>
              <a:rPr lang="en-US" sz="2100" b="1" dirty="0">
                <a:solidFill>
                  <a:srgbClr val="FF0000"/>
                </a:solidFill>
                <a:latin typeface="+mn-lt"/>
              </a:rPr>
              <a:t>annual equivalent value </a:t>
            </a:r>
            <a:r>
              <a:rPr lang="en-US" sz="2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is preferred 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to a present worth value.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2.  </a:t>
            </a:r>
            <a:r>
              <a:rPr lang="en-US" sz="2100" b="1" dirty="0">
                <a:solidFill>
                  <a:srgbClr val="FF0000"/>
                </a:solidFill>
                <a:latin typeface="+mn-lt"/>
              </a:rPr>
              <a:t>Unit costs 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often must be calculated to determine</a:t>
            </a:r>
            <a:r>
              <a:rPr lang="en-US" sz="2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reasonable 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pricing for items that are on sale.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3.  Calculation of </a:t>
            </a:r>
            <a:r>
              <a:rPr lang="en-US" sz="2100" b="1" dirty="0">
                <a:solidFill>
                  <a:srgbClr val="FF0000"/>
                </a:solidFill>
                <a:latin typeface="+mn-lt"/>
              </a:rPr>
              <a:t>cost per unit of use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is required </a:t>
            </a:r>
            <a:r>
              <a:rPr lang="en-US" sz="2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to reimburse 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employees for business use of personal cars.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4.  </a:t>
            </a:r>
            <a:r>
              <a:rPr lang="en-US" sz="2100" b="1" dirty="0">
                <a:solidFill>
                  <a:srgbClr val="FF0000"/>
                </a:solidFill>
                <a:latin typeface="+mn-lt"/>
              </a:rPr>
              <a:t>Make-or-buy decisions 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usually require the </a:t>
            </a:r>
            <a:r>
              <a:rPr lang="en-US" sz="2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development of 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unit costs for the various alternatives.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5.  </a:t>
            </a:r>
            <a:r>
              <a:rPr lang="en-US" sz="2100" b="1" dirty="0">
                <a:solidFill>
                  <a:srgbClr val="FF0000"/>
                </a:solidFill>
                <a:latin typeface="+mn-lt"/>
              </a:rPr>
              <a:t>Minimum cost analysis 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is easy to do when based </a:t>
            </a:r>
            <a:r>
              <a:rPr lang="en-US" sz="2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on annual </a:t>
            </a:r>
            <a:r>
              <a:rPr 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equivalent worth.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59131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>
                <a:latin typeface="+mn-lt"/>
              </a:rPr>
              <a:t>Minimum Cost Analysis</a:t>
            </a: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762000" y="533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4200" b="1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746125" y="1524000"/>
            <a:ext cx="7788275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Concept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: Total cost is given in terms of a specific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	design parameter.</a:t>
            </a:r>
          </a:p>
          <a:p>
            <a:pPr marL="457200" indent="-457200" eaLnBrk="0" hangingPunct="0"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Goal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: Find the optimal design parameter that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will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minimize the total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cost.</a:t>
            </a:r>
          </a:p>
          <a:p>
            <a:pPr marL="457200" indent="-457200" eaLnBrk="0" hangingPunct="0"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Typical Mathematical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Equation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457200" indent="-457200" eaLnBrk="0" hangingPunct="0">
              <a:buFont typeface="Wingdings" panose="05000000000000000000" pitchFamily="2" charset="2"/>
              <a:buChar char="q"/>
              <a:defRPr/>
            </a:pP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eaLnBrk="0" hangingPunct="0"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</a:p>
          <a:p>
            <a:pPr eaLnBrk="0" hangingPunct="0"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where 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x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is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the common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design parameter</a:t>
            </a:r>
          </a:p>
          <a:p>
            <a:pPr marL="457200" indent="-457200" eaLnBrk="0" hangingPunct="0"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Analytical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Solution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3300" y="3733800"/>
            <a:ext cx="2057400" cy="7579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5181600"/>
            <a:ext cx="1371600" cy="11146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0" name="Rectangle 16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89611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latin typeface="+mn-lt"/>
              </a:rPr>
              <a:t>Typical Graphical Relationship</a:t>
            </a: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42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1269" name="Line 3"/>
          <p:cNvSpPr>
            <a:spLocks noChangeShapeType="1"/>
          </p:cNvSpPr>
          <p:nvPr/>
        </p:nvSpPr>
        <p:spPr bwMode="auto">
          <a:xfrm>
            <a:off x="1676400" y="24384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270" name="Line 4"/>
          <p:cNvSpPr>
            <a:spLocks noChangeShapeType="1"/>
          </p:cNvSpPr>
          <p:nvPr/>
        </p:nvSpPr>
        <p:spPr bwMode="auto">
          <a:xfrm>
            <a:off x="1676400" y="4648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271" name="Line 5"/>
          <p:cNvSpPr>
            <a:spLocks noChangeShapeType="1"/>
          </p:cNvSpPr>
          <p:nvPr/>
        </p:nvSpPr>
        <p:spPr bwMode="auto">
          <a:xfrm>
            <a:off x="3276600" y="24384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272" name="Freeform 6"/>
          <p:cNvSpPr>
            <a:spLocks/>
          </p:cNvSpPr>
          <p:nvPr/>
        </p:nvSpPr>
        <p:spPr bwMode="auto">
          <a:xfrm>
            <a:off x="1905000" y="2286000"/>
            <a:ext cx="4343400" cy="939800"/>
          </a:xfrm>
          <a:custGeom>
            <a:avLst/>
            <a:gdLst>
              <a:gd name="T0" fmla="*/ 0 w 2736"/>
              <a:gd name="T1" fmla="*/ 96 h 592"/>
              <a:gd name="T2" fmla="*/ 864 w 2736"/>
              <a:gd name="T3" fmla="*/ 576 h 592"/>
              <a:gd name="T4" fmla="*/ 2736 w 2736"/>
              <a:gd name="T5" fmla="*/ 0 h 592"/>
              <a:gd name="T6" fmla="*/ 0 60000 65536"/>
              <a:gd name="T7" fmla="*/ 0 60000 65536"/>
              <a:gd name="T8" fmla="*/ 0 60000 65536"/>
              <a:gd name="T9" fmla="*/ 0 w 2736"/>
              <a:gd name="T10" fmla="*/ 0 h 592"/>
              <a:gd name="T11" fmla="*/ 2736 w 2736"/>
              <a:gd name="T12" fmla="*/ 592 h 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36" h="592">
                <a:moveTo>
                  <a:pt x="0" y="96"/>
                </a:moveTo>
                <a:cubicBezTo>
                  <a:pt x="204" y="344"/>
                  <a:pt x="408" y="592"/>
                  <a:pt x="864" y="576"/>
                </a:cubicBezTo>
                <a:cubicBezTo>
                  <a:pt x="1320" y="560"/>
                  <a:pt x="2028" y="280"/>
                  <a:pt x="2736" y="0"/>
                </a:cubicBezTo>
              </a:path>
            </a:pathLst>
          </a:custGeom>
          <a:noFill/>
          <a:ln w="9525" cap="flat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273" name="Freeform 7"/>
          <p:cNvSpPr>
            <a:spLocks/>
          </p:cNvSpPr>
          <p:nvPr/>
        </p:nvSpPr>
        <p:spPr bwMode="auto">
          <a:xfrm>
            <a:off x="1905000" y="3352800"/>
            <a:ext cx="4191000" cy="1066800"/>
          </a:xfrm>
          <a:custGeom>
            <a:avLst/>
            <a:gdLst>
              <a:gd name="T0" fmla="*/ 0 w 2640"/>
              <a:gd name="T1" fmla="*/ 0 h 672"/>
              <a:gd name="T2" fmla="*/ 864 w 2640"/>
              <a:gd name="T3" fmla="*/ 576 h 672"/>
              <a:gd name="T4" fmla="*/ 2640 w 2640"/>
              <a:gd name="T5" fmla="*/ 576 h 672"/>
              <a:gd name="T6" fmla="*/ 0 60000 65536"/>
              <a:gd name="T7" fmla="*/ 0 60000 65536"/>
              <a:gd name="T8" fmla="*/ 0 60000 65536"/>
              <a:gd name="T9" fmla="*/ 0 w 2640"/>
              <a:gd name="T10" fmla="*/ 0 h 672"/>
              <a:gd name="T11" fmla="*/ 2640 w 2640"/>
              <a:gd name="T12" fmla="*/ 672 h 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0" h="672">
                <a:moveTo>
                  <a:pt x="0" y="0"/>
                </a:moveTo>
                <a:cubicBezTo>
                  <a:pt x="212" y="240"/>
                  <a:pt x="424" y="480"/>
                  <a:pt x="864" y="576"/>
                </a:cubicBezTo>
                <a:cubicBezTo>
                  <a:pt x="1304" y="672"/>
                  <a:pt x="1972" y="624"/>
                  <a:pt x="2640" y="576"/>
                </a:cubicBezTo>
              </a:path>
            </a:pathLst>
          </a:custGeom>
          <a:noFill/>
          <a:ln w="50800" cap="flat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 flipV="1">
            <a:off x="1905000" y="2819400"/>
            <a:ext cx="4267200" cy="1524000"/>
          </a:xfrm>
          <a:prstGeom prst="line">
            <a:avLst/>
          </a:prstGeom>
          <a:noFill/>
          <a:ln w="9525">
            <a:solidFill>
              <a:srgbClr val="00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6232525" y="3927475"/>
            <a:ext cx="1474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rgbClr val="FF3300"/>
                </a:solidFill>
                <a:latin typeface="+mn-lt"/>
              </a:rPr>
              <a:t>O&amp;M </a:t>
            </a:r>
            <a:r>
              <a:rPr lang="en-US" sz="2400" dirty="0">
                <a:solidFill>
                  <a:srgbClr val="FF3300"/>
                </a:solidFill>
                <a:latin typeface="+mn-lt"/>
              </a:rPr>
              <a:t>Cost</a:t>
            </a: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6232525" y="2555875"/>
            <a:ext cx="169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9999"/>
                </a:solidFill>
                <a:latin typeface="+mn-lt"/>
              </a:rPr>
              <a:t>Capital Cost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6156325" y="2022475"/>
            <a:ext cx="14003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chemeClr val="accent2"/>
                </a:solidFill>
                <a:latin typeface="+mn-lt"/>
              </a:rPr>
              <a:t>Total Cost</a:t>
            </a:r>
          </a:p>
        </p:txBody>
      </p:sp>
      <p:sp>
        <p:nvSpPr>
          <p:cNvPr id="11278" name="Text Box 12"/>
          <p:cNvSpPr txBox="1">
            <a:spLocks noChangeArrowheads="1"/>
          </p:cNvSpPr>
          <p:nvPr/>
        </p:nvSpPr>
        <p:spPr bwMode="auto">
          <a:xfrm>
            <a:off x="4022725" y="4689475"/>
            <a:ext cx="295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+mn-lt"/>
              </a:rPr>
              <a:t>Design Parameter (</a:t>
            </a:r>
            <a:r>
              <a:rPr lang="en-US" sz="2400" b="1" i="1">
                <a:latin typeface="+mn-lt"/>
              </a:rPr>
              <a:t>x</a:t>
            </a:r>
            <a:r>
              <a:rPr lang="en-US" sz="2400" b="1">
                <a:latin typeface="+mn-lt"/>
              </a:rPr>
              <a:t>)</a:t>
            </a:r>
          </a:p>
        </p:txBody>
      </p:sp>
      <p:sp>
        <p:nvSpPr>
          <p:cNvPr id="11279" name="Line 13"/>
          <p:cNvSpPr>
            <a:spLocks noChangeShapeType="1"/>
          </p:cNvSpPr>
          <p:nvPr/>
        </p:nvSpPr>
        <p:spPr bwMode="auto">
          <a:xfrm flipV="1">
            <a:off x="2667000" y="4800600"/>
            <a:ext cx="533400" cy="5334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280" name="Text Box 14"/>
          <p:cNvSpPr txBox="1">
            <a:spLocks noChangeArrowheads="1"/>
          </p:cNvSpPr>
          <p:nvPr/>
        </p:nvSpPr>
        <p:spPr bwMode="auto">
          <a:xfrm>
            <a:off x="1050925" y="5375275"/>
            <a:ext cx="2551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3300"/>
                </a:solidFill>
                <a:latin typeface="+mn-lt"/>
              </a:rPr>
              <a:t>Optimal Value (</a:t>
            </a:r>
            <a:r>
              <a:rPr lang="en-US" sz="2400" i="1" dirty="0">
                <a:solidFill>
                  <a:srgbClr val="FF3300"/>
                </a:solidFill>
                <a:latin typeface="+mn-lt"/>
              </a:rPr>
              <a:t>x</a:t>
            </a:r>
            <a:r>
              <a:rPr lang="en-US" sz="2400" dirty="0">
                <a:solidFill>
                  <a:srgbClr val="FF3300"/>
                </a:solidFill>
                <a:latin typeface="+mn-lt"/>
              </a:rPr>
              <a:t>*)</a:t>
            </a:r>
          </a:p>
        </p:txBody>
      </p:sp>
      <p:sp>
        <p:nvSpPr>
          <p:cNvPr id="11281" name="Text Box 15"/>
          <p:cNvSpPr txBox="1">
            <a:spLocks noChangeArrowheads="1"/>
          </p:cNvSpPr>
          <p:nvPr/>
        </p:nvSpPr>
        <p:spPr bwMode="auto">
          <a:xfrm>
            <a:off x="1198602" y="3241675"/>
            <a:ext cx="553998" cy="10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eaLnBrk="0" hangingPunct="0"/>
            <a:r>
              <a:rPr lang="en-US" sz="2400" b="1">
                <a:latin typeface="+mn-lt"/>
              </a:rPr>
              <a:t>Cost ($)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4" name="Rectangle 16"/>
          <p:cNvSpPr>
            <a:spLocks noGrp="1" noChangeArrowheads="1"/>
          </p:cNvSpPr>
          <p:nvPr>
            <p:ph type="title"/>
          </p:nvPr>
        </p:nvSpPr>
        <p:spPr>
          <a:xfrm>
            <a:off x="629840" y="457200"/>
            <a:ext cx="7980759" cy="990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latin typeface="+mn-lt"/>
              </a:rPr>
              <a:t>Example </a:t>
            </a:r>
            <a:r>
              <a:rPr lang="en-US" sz="3600" b="1" dirty="0" smtClean="0">
                <a:latin typeface="+mn-lt"/>
              </a:rPr>
              <a:t>6.11: </a:t>
            </a:r>
            <a:r>
              <a:rPr lang="en-US" sz="3600" b="1" dirty="0">
                <a:latin typeface="+mn-lt"/>
              </a:rPr>
              <a:t>Optimal Cross-Sectional Area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3581400" y="1676400"/>
            <a:ext cx="5111750" cy="4572000"/>
          </a:xfrm>
        </p:spPr>
        <p:txBody>
          <a:bodyPr/>
          <a:lstStyle/>
          <a:p>
            <a:r>
              <a:rPr lang="en-US" sz="1800" dirty="0" smtClean="0">
                <a:latin typeface="+mj-lt"/>
              </a:rPr>
              <a:t>Power Transmission</a:t>
            </a:r>
            <a:endParaRPr lang="en-US" sz="1800" dirty="0">
              <a:latin typeface="+mj-lt"/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half" idx="2"/>
          </p:nvPr>
        </p:nvSpPr>
        <p:spPr>
          <a:xfrm>
            <a:off x="629840" y="1600200"/>
            <a:ext cx="3103959" cy="4484132"/>
          </a:xfrm>
        </p:spPr>
        <p:txBody>
          <a:bodyPr>
            <a:normAutofit fontScale="25000" lnSpcReduction="20000"/>
          </a:bodyPr>
          <a:lstStyle/>
          <a:p>
            <a:pPr eaLnBrk="0" hangingPunct="0">
              <a:buFont typeface="Wingdings" pitchFamily="2" charset="2"/>
              <a:buChar char="q"/>
            </a:pPr>
            <a:r>
              <a:rPr lang="en-US" sz="7200" dirty="0" smtClean="0"/>
              <a:t> </a:t>
            </a:r>
            <a:r>
              <a:rPr lang="en-US" sz="7200" dirty="0" smtClean="0">
                <a:solidFill>
                  <a:srgbClr val="FF0000"/>
                </a:solidFill>
              </a:rPr>
              <a:t>Decision Problem</a:t>
            </a:r>
            <a:r>
              <a:rPr lang="en-US" sz="7200" dirty="0" smtClean="0"/>
              <a:t>: A constant electric current of 5,000 amps is to be transmitted a distance of 1,000 feet from a power station to a substation. </a:t>
            </a:r>
          </a:p>
          <a:p>
            <a:pPr eaLnBrk="0" hangingPunct="0">
              <a:buFont typeface="Wingdings" pitchFamily="2" charset="2"/>
              <a:buChar char="q"/>
            </a:pPr>
            <a:r>
              <a:rPr lang="en-US" sz="7200" dirty="0" smtClean="0"/>
              <a:t> </a:t>
            </a:r>
            <a:r>
              <a:rPr lang="en-US" sz="7200" dirty="0" smtClean="0">
                <a:solidFill>
                  <a:srgbClr val="FF0000"/>
                </a:solidFill>
              </a:rPr>
              <a:t>Find</a:t>
            </a:r>
            <a:r>
              <a:rPr lang="en-US" sz="7200" dirty="0" smtClean="0"/>
              <a:t>: The optimal size of a copper conductor</a:t>
            </a:r>
          </a:p>
          <a:p>
            <a:pPr eaLnBrk="0" hangingPunct="0">
              <a:buFont typeface="Wingdings" pitchFamily="2" charset="2"/>
              <a:buChar char="q"/>
            </a:pPr>
            <a:r>
              <a:rPr lang="en-US" sz="7200" dirty="0" smtClean="0"/>
              <a:t> </a:t>
            </a:r>
            <a:r>
              <a:rPr lang="en-US" sz="7200" dirty="0" smtClean="0">
                <a:solidFill>
                  <a:srgbClr val="FF0000"/>
                </a:solidFill>
              </a:rPr>
              <a:t>Relevant Physical and Financial Data:</a:t>
            </a:r>
          </a:p>
          <a:p>
            <a:pPr eaLnBrk="0" hangingPunct="0">
              <a:buFontTx/>
              <a:buChar char="•"/>
            </a:pPr>
            <a:r>
              <a:rPr lang="en-US" sz="7200" dirty="0" smtClean="0"/>
              <a:t>Copper price: $8.25/lb</a:t>
            </a:r>
          </a:p>
          <a:p>
            <a:pPr eaLnBrk="0" hangingPunct="0">
              <a:buFontTx/>
              <a:buChar char="•"/>
            </a:pPr>
            <a:r>
              <a:rPr lang="en-US" sz="7200" dirty="0" smtClean="0"/>
              <a:t> Resistance: 0.8145x10</a:t>
            </a:r>
            <a:r>
              <a:rPr lang="en-US" sz="7200" baseline="30000" dirty="0" smtClean="0"/>
              <a:t>-5</a:t>
            </a:r>
            <a:r>
              <a:rPr lang="en-US" sz="7200" dirty="0" smtClean="0">
                <a:latin typeface="Times"/>
                <a:cs typeface="Times"/>
                <a:sym typeface="Symbol" pitchFamily="18" charset="2"/>
              </a:rPr>
              <a:t>Ω</a:t>
            </a:r>
            <a:r>
              <a:rPr lang="en-US" sz="7200" dirty="0" smtClean="0">
                <a:sym typeface="Symbol" pitchFamily="18" charset="2"/>
              </a:rPr>
              <a:t>in</a:t>
            </a:r>
            <a:r>
              <a:rPr lang="en-US" sz="7200" baseline="30000" dirty="0" smtClean="0">
                <a:sym typeface="Symbol" pitchFamily="18" charset="2"/>
              </a:rPr>
              <a:t>2</a:t>
            </a:r>
            <a:r>
              <a:rPr lang="en-US" sz="7200" dirty="0" smtClean="0">
                <a:sym typeface="Symbol" pitchFamily="18" charset="2"/>
              </a:rPr>
              <a:t>/ft</a:t>
            </a:r>
            <a:endParaRPr lang="en-US" sz="7200" dirty="0" smtClean="0"/>
          </a:p>
          <a:p>
            <a:pPr eaLnBrk="0" hangingPunct="0">
              <a:buFontTx/>
              <a:buChar char="•"/>
            </a:pPr>
            <a:r>
              <a:rPr lang="en-US" sz="7200" dirty="0" smtClean="0"/>
              <a:t> Cost of energy: $0.05/kWh</a:t>
            </a:r>
          </a:p>
          <a:p>
            <a:pPr eaLnBrk="0" hangingPunct="0">
              <a:buFontTx/>
              <a:buChar char="•"/>
            </a:pPr>
            <a:r>
              <a:rPr lang="en-US" sz="7200" dirty="0" smtClean="0"/>
              <a:t> Density of copper: 555 lb/ft</a:t>
            </a:r>
          </a:p>
          <a:p>
            <a:pPr eaLnBrk="0" hangingPunct="0">
              <a:buFontTx/>
              <a:buChar char="•"/>
            </a:pPr>
            <a:r>
              <a:rPr lang="en-US" sz="7200" dirty="0" smtClean="0"/>
              <a:t> Useful life: 25 years</a:t>
            </a:r>
          </a:p>
          <a:p>
            <a:pPr eaLnBrk="0" hangingPunct="0">
              <a:buFontTx/>
              <a:buChar char="•"/>
            </a:pPr>
            <a:r>
              <a:rPr lang="en-US" sz="7200" dirty="0" smtClean="0"/>
              <a:t> Salvage value: $0.75/lb</a:t>
            </a:r>
          </a:p>
          <a:p>
            <a:pPr eaLnBrk="0" hangingPunct="0">
              <a:buFontTx/>
              <a:buChar char="•"/>
            </a:pPr>
            <a:r>
              <a:rPr lang="en-US" sz="7200" dirty="0" smtClean="0"/>
              <a:t> Interest rate: 9%</a:t>
            </a:r>
          </a:p>
          <a:p>
            <a:endParaRPr lang="en-US" dirty="0"/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838200" y="381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9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2297" name="Oval 7"/>
          <p:cNvSpPr>
            <a:spLocks noChangeArrowheads="1"/>
          </p:cNvSpPr>
          <p:nvPr/>
        </p:nvSpPr>
        <p:spPr bwMode="auto">
          <a:xfrm>
            <a:off x="3657600" y="4790182"/>
            <a:ext cx="16764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Text Box 8"/>
          <p:cNvSpPr txBox="1">
            <a:spLocks noChangeArrowheads="1"/>
          </p:cNvSpPr>
          <p:nvPr/>
        </p:nvSpPr>
        <p:spPr bwMode="auto">
          <a:xfrm>
            <a:off x="4038600" y="4866382"/>
            <a:ext cx="114704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latin typeface="+mj-lt"/>
              </a:rPr>
              <a:t>1,000 ft.</a:t>
            </a:r>
          </a:p>
          <a:p>
            <a:pPr eaLnBrk="0" hangingPunct="0"/>
            <a:r>
              <a:rPr lang="en-US" sz="1600" dirty="0">
                <a:latin typeface="+mj-lt"/>
              </a:rPr>
              <a:t>5,000 amps</a:t>
            </a:r>
          </a:p>
          <a:p>
            <a:pPr eaLnBrk="0" hangingPunct="0"/>
            <a:r>
              <a:rPr lang="en-US" sz="1600" dirty="0">
                <a:latin typeface="+mj-lt"/>
              </a:rPr>
              <a:t>24 hours</a:t>
            </a:r>
          </a:p>
          <a:p>
            <a:pPr eaLnBrk="0" hangingPunct="0"/>
            <a:r>
              <a:rPr lang="en-US" sz="1600" dirty="0">
                <a:latin typeface="+mj-lt"/>
              </a:rPr>
              <a:t>365 days</a:t>
            </a:r>
          </a:p>
        </p:txBody>
      </p:sp>
      <p:sp>
        <p:nvSpPr>
          <p:cNvPr id="12303" name="Text Box 13"/>
          <p:cNvSpPr txBox="1">
            <a:spLocks noChangeArrowheads="1"/>
          </p:cNvSpPr>
          <p:nvPr/>
        </p:nvSpPr>
        <p:spPr bwMode="auto">
          <a:xfrm>
            <a:off x="685800" y="4067175"/>
            <a:ext cx="2359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Flowchart: Direct Access Storage 13"/>
          <p:cNvSpPr/>
          <p:nvPr/>
        </p:nvSpPr>
        <p:spPr>
          <a:xfrm flipV="1">
            <a:off x="5638800" y="4724400"/>
            <a:ext cx="2895600" cy="685800"/>
          </a:xfrm>
          <a:prstGeom prst="flowChartMagneticDrum">
            <a:avLst/>
          </a:prstGeom>
          <a:solidFill>
            <a:schemeClr val="accent3">
              <a:lumMod val="75000"/>
            </a:schemeClr>
          </a:solidFill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91200" y="5715000"/>
            <a:ext cx="2063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Cross-sectional area</a:t>
            </a:r>
            <a:endParaRPr lang="en-US" dirty="0">
              <a:latin typeface="+mj-lt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629400" y="5257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Diagram 16"/>
          <p:cNvGraphicFramePr/>
          <p:nvPr/>
        </p:nvGraphicFramePr>
        <p:xfrm>
          <a:off x="3733800" y="1524000"/>
          <a:ext cx="4267200" cy="3632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>
                <a:latin typeface="+mn-lt"/>
              </a:rPr>
              <a:t>Operating Cost (Energy Loss)</a:t>
            </a:r>
          </a:p>
        </p:txBody>
      </p:sp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5562600" y="5334000"/>
            <a:ext cx="1295400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4343400" y="1981200"/>
            <a:ext cx="4495800" cy="1371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Text Box 4"/>
          <p:cNvSpPr txBox="1">
            <a:spLocks noChangeArrowheads="1"/>
          </p:cNvSpPr>
          <p:nvPr/>
        </p:nvSpPr>
        <p:spPr bwMode="auto">
          <a:xfrm>
            <a:off x="1066800" y="1295400"/>
            <a:ext cx="73914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Energy loss in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kilowatt-hours (</a:t>
            </a:r>
            <a:r>
              <a:rPr lang="en-US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</a:t>
            </a:r>
          </a:p>
          <a:p>
            <a:pPr eaLnBrk="0" hangingPunct="0"/>
            <a:r>
              <a:rPr lang="en-US" sz="2800" dirty="0">
                <a:latin typeface="Times New Roman" pitchFamily="18" charset="0"/>
              </a:rPr>
              <a:t>	</a:t>
            </a:r>
          </a:p>
          <a:p>
            <a:pPr eaLnBrk="0" hangingPunct="0"/>
            <a:r>
              <a:rPr lang="en-US" sz="2800" dirty="0">
                <a:latin typeface="Times New Roman" pitchFamily="18" charset="0"/>
              </a:rPr>
              <a:t>	</a:t>
            </a:r>
          </a:p>
          <a:p>
            <a:pPr eaLnBrk="0" hangingPunct="0"/>
            <a:r>
              <a:rPr lang="en-US" sz="2800" dirty="0">
                <a:latin typeface="Times New Roman" pitchFamily="18" charset="0"/>
              </a:rPr>
              <a:t>	</a:t>
            </a:r>
            <a:endParaRPr lang="en-US" sz="2000" dirty="0">
              <a:latin typeface="Times New Roman" pitchFamily="18" charset="0"/>
            </a:endParaRPr>
          </a:p>
          <a:p>
            <a:pPr eaLnBrk="0" hangingPunct="0"/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2030413" y="2095500"/>
          <a:ext cx="1500187" cy="838200"/>
        </p:xfrm>
        <a:graphic>
          <a:graphicData uri="http://schemas.openxmlformats.org/presentationml/2006/ole">
            <p:oleObj spid="_x0000_s2068" name="Equation" r:id="rId4" imgW="761760" imgH="419040" progId="Equation.DSMT4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1503363" y="3332163"/>
          <a:ext cx="4841875" cy="1336675"/>
        </p:xfrm>
        <a:graphic>
          <a:graphicData uri="http://schemas.openxmlformats.org/presentationml/2006/ole">
            <p:oleObj spid="_x0000_s2069" name="Equation" r:id="rId5" imgW="1866600" imgH="812520" progId="Equation.DSMT4">
              <p:embed/>
            </p:oleObj>
          </a:graphicData>
        </a:graphic>
      </p:graphicFrame>
      <p:sp>
        <p:nvSpPr>
          <p:cNvPr id="2058" name="Text Box 8"/>
          <p:cNvSpPr txBox="1">
            <a:spLocks noChangeArrowheads="1"/>
          </p:cNvSpPr>
          <p:nvPr/>
        </p:nvSpPr>
        <p:spPr bwMode="auto">
          <a:xfrm>
            <a:off x="3962400" y="1981201"/>
            <a:ext cx="4419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      </a:t>
            </a:r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I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= current flow in amperes</a:t>
            </a:r>
          </a:p>
          <a:p>
            <a:pPr eaLnBrk="0" hangingPunct="0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resistance in ohms</a:t>
            </a:r>
          </a:p>
          <a:p>
            <a:pPr eaLnBrk="0" hangingPunct="0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number of operating hours</a:t>
            </a:r>
          </a:p>
          <a:p>
            <a:pPr eaLnBrk="0" hangingPunct="0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cross-sectional area</a:t>
            </a:r>
          </a:p>
          <a:p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2052" name="Object 9"/>
          <p:cNvGraphicFramePr>
            <a:graphicFrameLocks noChangeAspect="1"/>
          </p:cNvGraphicFramePr>
          <p:nvPr/>
        </p:nvGraphicFramePr>
        <p:xfrm>
          <a:off x="3340100" y="4322763"/>
          <a:ext cx="5207000" cy="1719262"/>
        </p:xfrm>
        <a:graphic>
          <a:graphicData uri="http://schemas.openxmlformats.org/presentationml/2006/ole">
            <p:oleObj spid="_x0000_s2070" name="Equation" r:id="rId6" imgW="2527200" imgH="10285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0801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b="1" dirty="0">
                <a:latin typeface="+mn-lt"/>
              </a:rPr>
              <a:t>Material Costs</a:t>
            </a: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990600" y="1447800"/>
            <a:ext cx="7239000" cy="436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Material weight in pounds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Material cost (required investment)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Total material cost = 3,854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($8.25) 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                                  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=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31,797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Salvage value after 25 years: ($0.75)(31,797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316163" y="2320925"/>
          <a:ext cx="3825875" cy="844550"/>
        </p:xfrm>
        <a:graphic>
          <a:graphicData uri="http://schemas.openxmlformats.org/presentationml/2006/ole">
            <p:oleObj spid="_x0000_s3081" name="Equation" r:id="rId4" imgW="158724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76041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>
                <a:latin typeface="+mn-lt"/>
              </a:rPr>
              <a:t>Capital Recovery Cost</a:t>
            </a:r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3657600" y="5257800"/>
            <a:ext cx="1219200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Line 4"/>
          <p:cNvSpPr>
            <a:spLocks noChangeShapeType="1"/>
          </p:cNvSpPr>
          <p:nvPr/>
        </p:nvSpPr>
        <p:spPr bwMode="auto">
          <a:xfrm>
            <a:off x="5181600" y="2667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Line 5"/>
          <p:cNvSpPr>
            <a:spLocks noChangeShapeType="1"/>
          </p:cNvSpPr>
          <p:nvPr/>
        </p:nvSpPr>
        <p:spPr bwMode="auto">
          <a:xfrm flipV="1">
            <a:off x="8229600" y="2286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6"/>
          <p:cNvSpPr>
            <a:spLocks noChangeShapeType="1"/>
          </p:cNvSpPr>
          <p:nvPr/>
        </p:nvSpPr>
        <p:spPr bwMode="auto">
          <a:xfrm>
            <a:off x="5197475" y="270192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5334000" y="3124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</a:rPr>
              <a:t>31,797 A</a:t>
            </a:r>
          </a:p>
        </p:txBody>
      </p:sp>
      <p:sp>
        <p:nvSpPr>
          <p:cNvPr id="4106" name="Text Box 8"/>
          <p:cNvSpPr txBox="1">
            <a:spLocks noChangeArrowheads="1"/>
          </p:cNvSpPr>
          <p:nvPr/>
        </p:nvSpPr>
        <p:spPr bwMode="auto">
          <a:xfrm>
            <a:off x="7239000" y="1752600"/>
            <a:ext cx="1395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</a:rPr>
              <a:t>2,890.6 A</a:t>
            </a:r>
          </a:p>
        </p:txBody>
      </p:sp>
      <p:sp>
        <p:nvSpPr>
          <p:cNvPr id="4107" name="Text Box 9"/>
          <p:cNvSpPr txBox="1">
            <a:spLocks noChangeArrowheads="1"/>
          </p:cNvSpPr>
          <p:nvPr/>
        </p:nvSpPr>
        <p:spPr bwMode="auto">
          <a:xfrm>
            <a:off x="5029200" y="2286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0</a:t>
            </a:r>
          </a:p>
        </p:txBody>
      </p:sp>
      <p:sp>
        <p:nvSpPr>
          <p:cNvPr id="4108" name="Text Box 10"/>
          <p:cNvSpPr txBox="1">
            <a:spLocks noChangeArrowheads="1"/>
          </p:cNvSpPr>
          <p:nvPr/>
        </p:nvSpPr>
        <p:spPr bwMode="auto">
          <a:xfrm>
            <a:off x="7985125" y="2708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25</a:t>
            </a: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2578100" y="4238625"/>
          <a:ext cx="5588000" cy="1519238"/>
        </p:xfrm>
        <a:graphic>
          <a:graphicData uri="http://schemas.openxmlformats.org/presentationml/2006/ole">
            <p:oleObj spid="_x0000_s4105" name="Equation" r:id="rId4" imgW="2793960" imgH="647640" progId="Equation.DSMT4">
              <p:embed/>
            </p:oleObj>
          </a:graphicData>
        </a:graphic>
      </p:graphicFrame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1279525" y="1600200"/>
            <a:ext cx="32924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+mj-lt"/>
              </a:rPr>
              <a:t>Given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</a:t>
            </a:r>
          </a:p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Initial cost = $31,797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</a:t>
            </a:r>
          </a:p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Salvage value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$2,890.6A</a:t>
            </a:r>
          </a:p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Project life = 25 years</a:t>
            </a:r>
          </a:p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Interest rate = 9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%</a:t>
            </a:r>
            <a:b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+mj-lt"/>
              </a:rPr>
              <a:t>Find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CR(9%)</a:t>
            </a:r>
          </a:p>
        </p:txBody>
      </p:sp>
      <p:sp>
        <p:nvSpPr>
          <p:cNvPr id="4110" name="Rectangle 13"/>
          <p:cNvSpPr>
            <a:spLocks noChangeArrowheads="1"/>
          </p:cNvSpPr>
          <p:nvPr/>
        </p:nvSpPr>
        <p:spPr bwMode="auto">
          <a:xfrm>
            <a:off x="1143000" y="1600200"/>
            <a:ext cx="34290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66751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>
                <a:latin typeface="+mn-lt"/>
              </a:rPr>
              <a:t>Total Equivalent Annual Cost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600200"/>
            <a:ext cx="7924800" cy="441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Total equivalent annual cost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	      		</a:t>
            </a:r>
            <a:r>
              <a:rPr lang="en-US" sz="2000" dirty="0" smtClean="0"/>
              <a:t>AEC = Capital cost + Operating cost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                             = Material cost + Energy loss</a:t>
            </a:r>
          </a:p>
          <a:p>
            <a:r>
              <a:rPr lang="en-US" sz="2800" dirty="0" smtClean="0"/>
              <a:t>Find the minimum annual equivalent cost</a:t>
            </a:r>
          </a:p>
        </p:txBody>
      </p:sp>
      <p:graphicFrame>
        <p:nvGraphicFramePr>
          <p:cNvPr id="5122" name="Object 7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9892124"/>
              </p:ext>
            </p:extLst>
          </p:nvPr>
        </p:nvGraphicFramePr>
        <p:xfrm>
          <a:off x="2362200" y="3581400"/>
          <a:ext cx="3505200" cy="2438400"/>
        </p:xfrm>
        <a:graphic>
          <a:graphicData uri="http://schemas.openxmlformats.org/presentationml/2006/ole">
            <p:oleObj spid="_x0000_s5129" name="Equation" r:id="rId4" imgW="1942920" imgH="1726920" progId="Equation.DSMT4">
              <p:embed/>
            </p:oleObj>
          </a:graphicData>
        </a:graphic>
      </p:graphicFrame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4200">
              <a:solidFill>
                <a:schemeClr val="tx2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990600" y="457200"/>
          <a:ext cx="7010400" cy="5638800"/>
        </p:xfrm>
        <a:graphic>
          <a:graphicData uri="http://schemas.openxmlformats.org/presentationml/2006/ole">
            <p:oleObj spid="_x0000_s29705" name="Worksheet" r:id="rId4" imgW="5626100" imgH="8382000" progId="Excel.Shee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673</Words>
  <Application>Microsoft Macintosh PowerPoint</Application>
  <PresentationFormat>On-screen Show (4:3)</PresentationFormat>
  <Paragraphs>102</Paragraphs>
  <Slides>12</Slides>
  <Notes>12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Worksheet</vt:lpstr>
      <vt:lpstr>Design Economics</vt:lpstr>
      <vt:lpstr>Minimum Cost Analysis</vt:lpstr>
      <vt:lpstr>Typical Graphical Relationship</vt:lpstr>
      <vt:lpstr>Example 6.11: Optimal Cross-Sectional Area</vt:lpstr>
      <vt:lpstr>Operating Cost (Energy Loss)</vt:lpstr>
      <vt:lpstr>Material Costs</vt:lpstr>
      <vt:lpstr>Capital Recovery Cost</vt:lpstr>
      <vt:lpstr>Total Equivalent Annual Cost</vt:lpstr>
      <vt:lpstr>Slide 9</vt:lpstr>
      <vt:lpstr>Optimal Cross-Sectional Area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Economics</dc:title>
  <dc:creator>Chan S. Park</dc:creator>
  <cp:lastModifiedBy>Jen Baker</cp:lastModifiedBy>
  <cp:revision>33</cp:revision>
  <dcterms:created xsi:type="dcterms:W3CDTF">2015-08-04T17:23:51Z</dcterms:created>
  <dcterms:modified xsi:type="dcterms:W3CDTF">2015-08-04T17:26:18Z</dcterms:modified>
</cp:coreProperties>
</file>