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81" r:id="rId4"/>
    <p:sldId id="259" r:id="rId5"/>
    <p:sldId id="279" r:id="rId6"/>
    <p:sldId id="261" r:id="rId7"/>
    <p:sldId id="282" r:id="rId8"/>
    <p:sldId id="263" r:id="rId9"/>
    <p:sldId id="264" r:id="rId10"/>
    <p:sldId id="277" r:id="rId11"/>
    <p:sldId id="276" r:id="rId12"/>
    <p:sldId id="278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0000FF"/>
    <a:srgbClr val="FFFF00"/>
    <a:srgbClr val="F8EEA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095" autoAdjust="0"/>
  </p:normalViewPr>
  <p:slideViewPr>
    <p:cSldViewPr>
      <p:cViewPr varScale="1">
        <p:scale>
          <a:sx n="143" d="100"/>
          <a:sy n="143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A6478-AE91-D049-B6A4-5BF715C9CA36}" type="doc">
      <dgm:prSet loTypeId="urn:microsoft.com/office/officeart/2005/8/layout/chevron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8FDC013-2760-9849-9F5A-62941113EE0E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1</a:t>
          </a:r>
          <a:endParaRPr lang="zh-CN" altLang="en-US" b="1" dirty="0">
            <a:solidFill>
              <a:srgbClr val="FF0000"/>
            </a:solidFill>
          </a:endParaRPr>
        </a:p>
      </dgm:t>
    </dgm:pt>
    <dgm:pt modelId="{1C088888-45B7-D942-9C51-C79A0DCC2C85}" type="parTrans" cxnId="{2641AEF5-55DB-2446-86A2-213660E8BC61}">
      <dgm:prSet/>
      <dgm:spPr/>
      <dgm:t>
        <a:bodyPr/>
        <a:lstStyle/>
        <a:p>
          <a:endParaRPr lang="zh-CN" altLang="en-US"/>
        </a:p>
      </dgm:t>
    </dgm:pt>
    <dgm:pt modelId="{32545183-2E32-D545-B321-19BE2BAE1E92}" type="sibTrans" cxnId="{2641AEF5-55DB-2446-86A2-213660E8BC61}">
      <dgm:prSet/>
      <dgm:spPr/>
      <dgm:t>
        <a:bodyPr/>
        <a:lstStyle/>
        <a:p>
          <a:endParaRPr lang="zh-CN" altLang="en-US"/>
        </a:p>
      </dgm:t>
    </dgm:pt>
    <dgm:pt modelId="{DAA0C10E-538A-8645-99A2-07D81EA3DAEA}">
      <dgm:prSet phldrT="[文本]" custT="1"/>
      <dgm:spPr/>
      <dgm:t>
        <a:bodyPr/>
        <a:lstStyle/>
        <a:p>
          <a:r>
            <a:rPr lang="en-US" sz="2800" b="1" dirty="0" smtClean="0">
              <a:latin typeface="+mj-lt"/>
            </a:rPr>
            <a:t>Identify the payment period (e.g., annual, quarter, month, week, etc.).</a:t>
          </a:r>
          <a:endParaRPr lang="zh-CN" altLang="en-US" sz="2800" dirty="0"/>
        </a:p>
      </dgm:t>
    </dgm:pt>
    <dgm:pt modelId="{0C820B4D-5D77-C94E-87F2-67D51EABD36E}" type="parTrans" cxnId="{4A3F3229-E77F-8C4A-9625-F4E586CAC5AC}">
      <dgm:prSet/>
      <dgm:spPr/>
      <dgm:t>
        <a:bodyPr/>
        <a:lstStyle/>
        <a:p>
          <a:endParaRPr lang="zh-CN" altLang="en-US"/>
        </a:p>
      </dgm:t>
    </dgm:pt>
    <dgm:pt modelId="{01E10B08-5B07-8E47-9AC5-0EFF35BDAAEF}" type="sibTrans" cxnId="{4A3F3229-E77F-8C4A-9625-F4E586CAC5AC}">
      <dgm:prSet/>
      <dgm:spPr/>
      <dgm:t>
        <a:bodyPr/>
        <a:lstStyle/>
        <a:p>
          <a:endParaRPr lang="zh-CN" altLang="en-US"/>
        </a:p>
      </dgm:t>
    </dgm:pt>
    <dgm:pt modelId="{953EDC70-0B8D-D040-B337-AA8D4844CEB4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2</a:t>
          </a:r>
          <a:endParaRPr lang="zh-CN" altLang="en-US" b="1" dirty="0">
            <a:solidFill>
              <a:srgbClr val="FF0000"/>
            </a:solidFill>
          </a:endParaRPr>
        </a:p>
      </dgm:t>
    </dgm:pt>
    <dgm:pt modelId="{5995B8C6-6CB4-9F4A-BC27-6DF5B8C9F2DA}" type="parTrans" cxnId="{E50FA76D-189B-6644-80B1-5C4FBB409F93}">
      <dgm:prSet/>
      <dgm:spPr/>
      <dgm:t>
        <a:bodyPr/>
        <a:lstStyle/>
        <a:p>
          <a:endParaRPr lang="zh-CN" altLang="en-US"/>
        </a:p>
      </dgm:t>
    </dgm:pt>
    <dgm:pt modelId="{4A549A55-FA99-0C44-B279-1BF3304F2684}" type="sibTrans" cxnId="{E50FA76D-189B-6644-80B1-5C4FBB409F93}">
      <dgm:prSet/>
      <dgm:spPr/>
      <dgm:t>
        <a:bodyPr/>
        <a:lstStyle/>
        <a:p>
          <a:endParaRPr lang="zh-CN" altLang="en-US"/>
        </a:p>
      </dgm:t>
    </dgm:pt>
    <dgm:pt modelId="{0F28E535-1206-3246-B65B-E64A711935A0}">
      <dgm:prSet phldrT="[文本]" custT="1"/>
      <dgm:spPr/>
      <dgm:t>
        <a:bodyPr/>
        <a:lstStyle/>
        <a:p>
          <a:r>
            <a:rPr lang="en-US" sz="2800" b="1" dirty="0" smtClean="0">
              <a:latin typeface="+mj-lt"/>
            </a:rPr>
            <a:t>Identify the interest period (e.g., annually, quarterly, monthly, etc.).</a:t>
          </a:r>
          <a:endParaRPr lang="zh-CN" altLang="en-US" sz="2800" dirty="0"/>
        </a:p>
      </dgm:t>
    </dgm:pt>
    <dgm:pt modelId="{42A5BCEA-1B04-A145-9C09-362144187077}" type="parTrans" cxnId="{9A1FAAA7-3C5C-5E42-A601-D278A7612E64}">
      <dgm:prSet/>
      <dgm:spPr/>
      <dgm:t>
        <a:bodyPr/>
        <a:lstStyle/>
        <a:p>
          <a:endParaRPr lang="zh-CN" altLang="en-US"/>
        </a:p>
      </dgm:t>
    </dgm:pt>
    <dgm:pt modelId="{11991BA2-53C9-1146-B912-A05146E7D4C4}" type="sibTrans" cxnId="{9A1FAAA7-3C5C-5E42-A601-D278A7612E64}">
      <dgm:prSet/>
      <dgm:spPr/>
      <dgm:t>
        <a:bodyPr/>
        <a:lstStyle/>
        <a:p>
          <a:endParaRPr lang="zh-CN" altLang="en-US"/>
        </a:p>
      </dgm:t>
    </dgm:pt>
    <dgm:pt modelId="{ECF4FF36-9E62-1B4B-AB5B-3265F1FC6675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3</a:t>
          </a:r>
          <a:endParaRPr lang="zh-CN" altLang="en-US" b="1" dirty="0">
            <a:solidFill>
              <a:srgbClr val="FF0000"/>
            </a:solidFill>
          </a:endParaRPr>
        </a:p>
      </dgm:t>
    </dgm:pt>
    <dgm:pt modelId="{DF41DCF4-1889-4844-A735-F5E09847F85C}" type="parTrans" cxnId="{A02A74C5-8D59-DC47-9957-B6A55701E5D5}">
      <dgm:prSet/>
      <dgm:spPr/>
      <dgm:t>
        <a:bodyPr/>
        <a:lstStyle/>
        <a:p>
          <a:endParaRPr lang="zh-CN" altLang="en-US"/>
        </a:p>
      </dgm:t>
    </dgm:pt>
    <dgm:pt modelId="{ED80C4C0-C8A3-4342-B832-7699B3A8307F}" type="sibTrans" cxnId="{A02A74C5-8D59-DC47-9957-B6A55701E5D5}">
      <dgm:prSet/>
      <dgm:spPr/>
      <dgm:t>
        <a:bodyPr/>
        <a:lstStyle/>
        <a:p>
          <a:endParaRPr lang="zh-CN" altLang="en-US"/>
        </a:p>
      </dgm:t>
    </dgm:pt>
    <dgm:pt modelId="{4FABA06B-1492-EF4B-967C-5075A56AFC62}">
      <dgm:prSet phldrT="[文本]" custT="1"/>
      <dgm:spPr/>
      <dgm:t>
        <a:bodyPr/>
        <a:lstStyle/>
        <a:p>
          <a:r>
            <a:rPr lang="en-US" sz="2800" b="1" smtClean="0">
              <a:latin typeface="+mj-lt"/>
            </a:rPr>
            <a:t>Find the effective interest rate that covers the payment period.</a:t>
          </a:r>
          <a:endParaRPr lang="zh-CN" altLang="en-US" sz="2800" dirty="0"/>
        </a:p>
      </dgm:t>
    </dgm:pt>
    <dgm:pt modelId="{8E09C7DF-EC97-C84C-BA17-AFF90D444BAB}" type="parTrans" cxnId="{02FA4C79-DE3A-1F4E-BC05-EB42B369CFEA}">
      <dgm:prSet/>
      <dgm:spPr/>
      <dgm:t>
        <a:bodyPr/>
        <a:lstStyle/>
        <a:p>
          <a:endParaRPr lang="zh-CN" altLang="en-US"/>
        </a:p>
      </dgm:t>
    </dgm:pt>
    <dgm:pt modelId="{70FCF264-29A9-004C-AC5A-6C629FF64A25}" type="sibTrans" cxnId="{02FA4C79-DE3A-1F4E-BC05-EB42B369CFEA}">
      <dgm:prSet/>
      <dgm:spPr/>
      <dgm:t>
        <a:bodyPr/>
        <a:lstStyle/>
        <a:p>
          <a:endParaRPr lang="zh-CN" altLang="en-US"/>
        </a:p>
      </dgm:t>
    </dgm:pt>
    <dgm:pt modelId="{4D6C82C8-5039-3B4C-9573-0925D99808CD}" type="pres">
      <dgm:prSet presAssocID="{B83A6478-AE91-D049-B6A4-5BF715C9CA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4C2A25-9D3B-0E49-9B87-0CEC1D0A4D6C}" type="pres">
      <dgm:prSet presAssocID="{88FDC013-2760-9849-9F5A-62941113EE0E}" presName="composite" presStyleCnt="0"/>
      <dgm:spPr/>
    </dgm:pt>
    <dgm:pt modelId="{CA5091C3-9185-5A4D-8D26-43A4DF21DFCA}" type="pres">
      <dgm:prSet presAssocID="{88FDC013-2760-9849-9F5A-62941113EE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66C23-2AE4-C545-870B-65AECB33E83B}" type="pres">
      <dgm:prSet presAssocID="{88FDC013-2760-9849-9F5A-62941113EE0E}" presName="descendantText" presStyleLbl="alignAcc1" presStyleIdx="0" presStyleCnt="3" custLinFactNeighborX="-47" custLinFactNeighborY="-4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27D9B1-4E21-B64A-8170-39549705BCCD}" type="pres">
      <dgm:prSet presAssocID="{32545183-2E32-D545-B321-19BE2BAE1E92}" presName="sp" presStyleCnt="0"/>
      <dgm:spPr/>
    </dgm:pt>
    <dgm:pt modelId="{61AC09BA-63C3-2644-A636-0CFCE9B9179F}" type="pres">
      <dgm:prSet presAssocID="{953EDC70-0B8D-D040-B337-AA8D4844CEB4}" presName="composite" presStyleCnt="0"/>
      <dgm:spPr/>
    </dgm:pt>
    <dgm:pt modelId="{56A874C6-E820-274B-B16F-89A230754D61}" type="pres">
      <dgm:prSet presAssocID="{953EDC70-0B8D-D040-B337-AA8D4844CEB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B51AF-57F4-AF41-BACA-9623B329DD9C}" type="pres">
      <dgm:prSet presAssocID="{953EDC70-0B8D-D040-B337-AA8D4844CEB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6832C8-8AB8-8E49-970E-09766EE17C8D}" type="pres">
      <dgm:prSet presAssocID="{4A549A55-FA99-0C44-B279-1BF3304F2684}" presName="sp" presStyleCnt="0"/>
      <dgm:spPr/>
    </dgm:pt>
    <dgm:pt modelId="{2E6D83E5-EC32-6D44-A560-63353D5BC18D}" type="pres">
      <dgm:prSet presAssocID="{ECF4FF36-9E62-1B4B-AB5B-3265F1FC6675}" presName="composite" presStyleCnt="0"/>
      <dgm:spPr/>
    </dgm:pt>
    <dgm:pt modelId="{D900196C-AB1B-8241-9983-AE64220986A4}" type="pres">
      <dgm:prSet presAssocID="{ECF4FF36-9E62-1B4B-AB5B-3265F1FC667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EE2F8-0C36-8F44-9546-E449DD352330}" type="pres">
      <dgm:prSet presAssocID="{ECF4FF36-9E62-1B4B-AB5B-3265F1FC6675}" presName="descendantText" presStyleLbl="alignAcc1" presStyleIdx="2" presStyleCnt="3" custLinFactNeighborX="-47" custLinFactNeighborY="7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CAAC7A1-89AE-4E4C-AA0C-0AF19658D609}" type="presOf" srcId="{DAA0C10E-538A-8645-99A2-07D81EA3DAEA}" destId="{03E66C23-2AE4-C545-870B-65AECB33E83B}" srcOrd="0" destOrd="0" presId="urn:microsoft.com/office/officeart/2005/8/layout/chevron2"/>
    <dgm:cxn modelId="{E50FA76D-189B-6644-80B1-5C4FBB409F93}" srcId="{B83A6478-AE91-D049-B6A4-5BF715C9CA36}" destId="{953EDC70-0B8D-D040-B337-AA8D4844CEB4}" srcOrd="1" destOrd="0" parTransId="{5995B8C6-6CB4-9F4A-BC27-6DF5B8C9F2DA}" sibTransId="{4A549A55-FA99-0C44-B279-1BF3304F2684}"/>
    <dgm:cxn modelId="{11774BE5-D60A-4EEE-B886-76A71E090EC6}" type="presOf" srcId="{ECF4FF36-9E62-1B4B-AB5B-3265F1FC6675}" destId="{D900196C-AB1B-8241-9983-AE64220986A4}" srcOrd="0" destOrd="0" presId="urn:microsoft.com/office/officeart/2005/8/layout/chevron2"/>
    <dgm:cxn modelId="{D684536A-DCC3-4658-9EF6-C93AEEF2C4B6}" type="presOf" srcId="{B83A6478-AE91-D049-B6A4-5BF715C9CA36}" destId="{4D6C82C8-5039-3B4C-9573-0925D99808CD}" srcOrd="0" destOrd="0" presId="urn:microsoft.com/office/officeart/2005/8/layout/chevron2"/>
    <dgm:cxn modelId="{02FA4C79-DE3A-1F4E-BC05-EB42B369CFEA}" srcId="{ECF4FF36-9E62-1B4B-AB5B-3265F1FC6675}" destId="{4FABA06B-1492-EF4B-967C-5075A56AFC62}" srcOrd="0" destOrd="0" parTransId="{8E09C7DF-EC97-C84C-BA17-AFF90D444BAB}" sibTransId="{70FCF264-29A9-004C-AC5A-6C629FF64A25}"/>
    <dgm:cxn modelId="{9A1FAAA7-3C5C-5E42-A601-D278A7612E64}" srcId="{953EDC70-0B8D-D040-B337-AA8D4844CEB4}" destId="{0F28E535-1206-3246-B65B-E64A711935A0}" srcOrd="0" destOrd="0" parTransId="{42A5BCEA-1B04-A145-9C09-362144187077}" sibTransId="{11991BA2-53C9-1146-B912-A05146E7D4C4}"/>
    <dgm:cxn modelId="{2641AEF5-55DB-2446-86A2-213660E8BC61}" srcId="{B83A6478-AE91-D049-B6A4-5BF715C9CA36}" destId="{88FDC013-2760-9849-9F5A-62941113EE0E}" srcOrd="0" destOrd="0" parTransId="{1C088888-45B7-D942-9C51-C79A0DCC2C85}" sibTransId="{32545183-2E32-D545-B321-19BE2BAE1E92}"/>
    <dgm:cxn modelId="{E7DCECAC-7F21-4324-B70A-50D774713B4C}" type="presOf" srcId="{953EDC70-0B8D-D040-B337-AA8D4844CEB4}" destId="{56A874C6-E820-274B-B16F-89A230754D61}" srcOrd="0" destOrd="0" presId="urn:microsoft.com/office/officeart/2005/8/layout/chevron2"/>
    <dgm:cxn modelId="{BA74EF25-203B-4CF8-B6BA-7EE3A1357970}" type="presOf" srcId="{0F28E535-1206-3246-B65B-E64A711935A0}" destId="{DFFB51AF-57F4-AF41-BACA-9623B329DD9C}" srcOrd="0" destOrd="0" presId="urn:microsoft.com/office/officeart/2005/8/layout/chevron2"/>
    <dgm:cxn modelId="{A83308BF-A289-46C8-9958-50D09E31CB96}" type="presOf" srcId="{88FDC013-2760-9849-9F5A-62941113EE0E}" destId="{CA5091C3-9185-5A4D-8D26-43A4DF21DFCA}" srcOrd="0" destOrd="0" presId="urn:microsoft.com/office/officeart/2005/8/layout/chevron2"/>
    <dgm:cxn modelId="{544D46DF-6F99-4836-9CD1-3B400FC06335}" type="presOf" srcId="{4FABA06B-1492-EF4B-967C-5075A56AFC62}" destId="{A4AEE2F8-0C36-8F44-9546-E449DD352330}" srcOrd="0" destOrd="0" presId="urn:microsoft.com/office/officeart/2005/8/layout/chevron2"/>
    <dgm:cxn modelId="{4A3F3229-E77F-8C4A-9625-F4E586CAC5AC}" srcId="{88FDC013-2760-9849-9F5A-62941113EE0E}" destId="{DAA0C10E-538A-8645-99A2-07D81EA3DAEA}" srcOrd="0" destOrd="0" parTransId="{0C820B4D-5D77-C94E-87F2-67D51EABD36E}" sibTransId="{01E10B08-5B07-8E47-9AC5-0EFF35BDAAEF}"/>
    <dgm:cxn modelId="{A02A74C5-8D59-DC47-9957-B6A55701E5D5}" srcId="{B83A6478-AE91-D049-B6A4-5BF715C9CA36}" destId="{ECF4FF36-9E62-1B4B-AB5B-3265F1FC6675}" srcOrd="2" destOrd="0" parTransId="{DF41DCF4-1889-4844-A735-F5E09847F85C}" sibTransId="{ED80C4C0-C8A3-4342-B832-7699B3A8307F}"/>
    <dgm:cxn modelId="{9B1158D9-D2CA-448E-BDD9-532E78DD1F39}" type="presParOf" srcId="{4D6C82C8-5039-3B4C-9573-0925D99808CD}" destId="{6B4C2A25-9D3B-0E49-9B87-0CEC1D0A4D6C}" srcOrd="0" destOrd="0" presId="urn:microsoft.com/office/officeart/2005/8/layout/chevron2"/>
    <dgm:cxn modelId="{93925122-D198-4903-AF45-1CAE0CE16D87}" type="presParOf" srcId="{6B4C2A25-9D3B-0E49-9B87-0CEC1D0A4D6C}" destId="{CA5091C3-9185-5A4D-8D26-43A4DF21DFCA}" srcOrd="0" destOrd="0" presId="urn:microsoft.com/office/officeart/2005/8/layout/chevron2"/>
    <dgm:cxn modelId="{B5478406-B4C4-46AC-9867-1046888533F4}" type="presParOf" srcId="{6B4C2A25-9D3B-0E49-9B87-0CEC1D0A4D6C}" destId="{03E66C23-2AE4-C545-870B-65AECB33E83B}" srcOrd="1" destOrd="0" presId="urn:microsoft.com/office/officeart/2005/8/layout/chevron2"/>
    <dgm:cxn modelId="{07EAB97B-994B-4107-A018-E082D73D56E2}" type="presParOf" srcId="{4D6C82C8-5039-3B4C-9573-0925D99808CD}" destId="{AF27D9B1-4E21-B64A-8170-39549705BCCD}" srcOrd="1" destOrd="0" presId="urn:microsoft.com/office/officeart/2005/8/layout/chevron2"/>
    <dgm:cxn modelId="{F90BD858-AD32-471F-A063-DD70E10CB89F}" type="presParOf" srcId="{4D6C82C8-5039-3B4C-9573-0925D99808CD}" destId="{61AC09BA-63C3-2644-A636-0CFCE9B9179F}" srcOrd="2" destOrd="0" presId="urn:microsoft.com/office/officeart/2005/8/layout/chevron2"/>
    <dgm:cxn modelId="{F792D9A1-9E95-4732-BF2C-951527DBFEA1}" type="presParOf" srcId="{61AC09BA-63C3-2644-A636-0CFCE9B9179F}" destId="{56A874C6-E820-274B-B16F-89A230754D61}" srcOrd="0" destOrd="0" presId="urn:microsoft.com/office/officeart/2005/8/layout/chevron2"/>
    <dgm:cxn modelId="{18539399-FCD1-48A8-9B6D-33A271CC7719}" type="presParOf" srcId="{61AC09BA-63C3-2644-A636-0CFCE9B9179F}" destId="{DFFB51AF-57F4-AF41-BACA-9623B329DD9C}" srcOrd="1" destOrd="0" presId="urn:microsoft.com/office/officeart/2005/8/layout/chevron2"/>
    <dgm:cxn modelId="{9D825E47-7AF8-4A0C-A2C0-82E8F0B4DFBC}" type="presParOf" srcId="{4D6C82C8-5039-3B4C-9573-0925D99808CD}" destId="{706832C8-8AB8-8E49-970E-09766EE17C8D}" srcOrd="3" destOrd="0" presId="urn:microsoft.com/office/officeart/2005/8/layout/chevron2"/>
    <dgm:cxn modelId="{5654CBC1-12B5-476A-8A25-A0603C9BAABE}" type="presParOf" srcId="{4D6C82C8-5039-3B4C-9573-0925D99808CD}" destId="{2E6D83E5-EC32-6D44-A560-63353D5BC18D}" srcOrd="4" destOrd="0" presId="urn:microsoft.com/office/officeart/2005/8/layout/chevron2"/>
    <dgm:cxn modelId="{BB7BA054-44EF-4707-85D0-E549EDB92C11}" type="presParOf" srcId="{2E6D83E5-EC32-6D44-A560-63353D5BC18D}" destId="{D900196C-AB1B-8241-9983-AE64220986A4}" srcOrd="0" destOrd="0" presId="urn:microsoft.com/office/officeart/2005/8/layout/chevron2"/>
    <dgm:cxn modelId="{C4489EA7-338F-4F47-87C7-5D33371D3319}" type="presParOf" srcId="{2E6D83E5-EC32-6D44-A560-63353D5BC18D}" destId="{A4AEE2F8-0C36-8F44-9546-E449DD3523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1DE77-91DA-3E46-9D80-C6CABE64808F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B454545-8B2B-E74E-B4C9-6C54B9878084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1</a:t>
          </a:r>
          <a:endParaRPr lang="zh-CN" altLang="en-US" b="1" dirty="0">
            <a:solidFill>
              <a:srgbClr val="FF0000"/>
            </a:solidFill>
          </a:endParaRPr>
        </a:p>
      </dgm:t>
    </dgm:pt>
    <dgm:pt modelId="{5F418C3A-47A2-C94F-B1F6-CB96FC4A4D8B}" type="parTrans" cxnId="{B72BB65B-DF01-8645-B527-519A0DC15580}">
      <dgm:prSet/>
      <dgm:spPr/>
      <dgm:t>
        <a:bodyPr/>
        <a:lstStyle/>
        <a:p>
          <a:endParaRPr lang="zh-CN" altLang="en-US"/>
        </a:p>
      </dgm:t>
    </dgm:pt>
    <dgm:pt modelId="{6D0F72BE-9080-BC4B-AF6D-2AAEB412ED38}" type="sibTrans" cxnId="{B72BB65B-DF01-8645-B527-519A0DC15580}">
      <dgm:prSet/>
      <dgm:spPr/>
      <dgm:t>
        <a:bodyPr/>
        <a:lstStyle/>
        <a:p>
          <a:endParaRPr lang="zh-CN" altLang="en-US"/>
        </a:p>
      </dgm:t>
    </dgm:pt>
    <dgm:pt modelId="{9122A3D8-8A46-9A42-88A9-EDEAA2590A9B}">
      <dgm:prSet phldrT="[文本]"/>
      <dgm:spPr/>
      <dgm:t>
        <a:bodyPr/>
        <a:lstStyle/>
        <a:p>
          <a:r>
            <a:rPr lang="en-US" b="1" dirty="0" smtClean="0">
              <a:solidFill>
                <a:srgbClr val="262626"/>
              </a:solidFill>
              <a:latin typeface="+mj-lt"/>
            </a:rPr>
            <a:t>Identify the number of compounding periods (</a:t>
          </a:r>
          <a:r>
            <a:rPr lang="en-US" b="1" i="1" dirty="0" smtClean="0">
              <a:solidFill>
                <a:srgbClr val="262626"/>
              </a:solidFill>
              <a:latin typeface="+mj-lt"/>
            </a:rPr>
            <a:t>M</a:t>
          </a:r>
          <a:r>
            <a:rPr lang="en-US" b="1" dirty="0" smtClean="0">
              <a:solidFill>
                <a:srgbClr val="262626"/>
              </a:solidFill>
              <a:latin typeface="+mj-lt"/>
            </a:rPr>
            <a:t>) per year.</a:t>
          </a:r>
          <a:endParaRPr lang="zh-CN" altLang="en-US" dirty="0">
            <a:solidFill>
              <a:srgbClr val="262626"/>
            </a:solidFill>
          </a:endParaRPr>
        </a:p>
      </dgm:t>
    </dgm:pt>
    <dgm:pt modelId="{128EE323-4193-8040-95FF-1D59A1759AD2}" type="parTrans" cxnId="{CF553C80-1C59-774A-869F-9432FEDC93DA}">
      <dgm:prSet/>
      <dgm:spPr/>
      <dgm:t>
        <a:bodyPr/>
        <a:lstStyle/>
        <a:p>
          <a:endParaRPr lang="zh-CN" altLang="en-US"/>
        </a:p>
      </dgm:t>
    </dgm:pt>
    <dgm:pt modelId="{0391615C-FB65-584D-8971-2692D065E1EC}" type="sibTrans" cxnId="{CF553C80-1C59-774A-869F-9432FEDC93DA}">
      <dgm:prSet/>
      <dgm:spPr/>
      <dgm:t>
        <a:bodyPr/>
        <a:lstStyle/>
        <a:p>
          <a:endParaRPr lang="zh-CN" altLang="en-US"/>
        </a:p>
      </dgm:t>
    </dgm:pt>
    <dgm:pt modelId="{89EAED00-B1F4-1546-803B-D104285E19EA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2</a:t>
          </a:r>
          <a:endParaRPr lang="zh-CN" altLang="en-US" b="1" dirty="0">
            <a:solidFill>
              <a:srgbClr val="FF0000"/>
            </a:solidFill>
          </a:endParaRPr>
        </a:p>
      </dgm:t>
    </dgm:pt>
    <dgm:pt modelId="{6948E7C3-0026-BA47-B315-19FBE79ED4F8}" type="parTrans" cxnId="{78CF6F40-3503-8945-8EE4-1B8D69AF12F1}">
      <dgm:prSet/>
      <dgm:spPr/>
      <dgm:t>
        <a:bodyPr/>
        <a:lstStyle/>
        <a:p>
          <a:endParaRPr lang="zh-CN" altLang="en-US"/>
        </a:p>
      </dgm:t>
    </dgm:pt>
    <dgm:pt modelId="{73A3FE93-18AB-8648-B252-44189EC9ABDF}" type="sibTrans" cxnId="{78CF6F40-3503-8945-8EE4-1B8D69AF12F1}">
      <dgm:prSet/>
      <dgm:spPr/>
      <dgm:t>
        <a:bodyPr/>
        <a:lstStyle/>
        <a:p>
          <a:endParaRPr lang="zh-CN" altLang="en-US"/>
        </a:p>
      </dgm:t>
    </dgm:pt>
    <dgm:pt modelId="{719560A8-0A21-494B-B93F-88B6F8443AB2}">
      <dgm:prSet phldrT="[文本]"/>
      <dgm:spPr/>
      <dgm:t>
        <a:bodyPr/>
        <a:lstStyle/>
        <a:p>
          <a:r>
            <a:rPr lang="en-US" b="1" dirty="0" smtClean="0">
              <a:solidFill>
                <a:srgbClr val="262626"/>
              </a:solidFill>
              <a:latin typeface="+mj-lt"/>
            </a:rPr>
            <a:t>Compute the effective interest rate per payment period (</a:t>
          </a:r>
          <a:r>
            <a:rPr lang="en-US" b="1" i="1" dirty="0" err="1" smtClean="0">
              <a:solidFill>
                <a:srgbClr val="262626"/>
              </a:solidFill>
              <a:latin typeface="+mj-lt"/>
            </a:rPr>
            <a:t>i</a:t>
          </a:r>
          <a:r>
            <a:rPr lang="en-US" b="1" dirty="0" smtClean="0">
              <a:solidFill>
                <a:srgbClr val="262626"/>
              </a:solidFill>
              <a:latin typeface="+mj-lt"/>
            </a:rPr>
            <a:t>).</a:t>
          </a:r>
          <a:endParaRPr lang="zh-CN" altLang="en-US" dirty="0">
            <a:solidFill>
              <a:srgbClr val="262626"/>
            </a:solidFill>
          </a:endParaRPr>
        </a:p>
      </dgm:t>
    </dgm:pt>
    <dgm:pt modelId="{01A93A2B-7483-C842-A757-FD0AC3879117}" type="parTrans" cxnId="{93C84BCE-7E25-1747-96E7-6913C4534475}">
      <dgm:prSet/>
      <dgm:spPr/>
      <dgm:t>
        <a:bodyPr/>
        <a:lstStyle/>
        <a:p>
          <a:endParaRPr lang="zh-CN" altLang="en-US"/>
        </a:p>
      </dgm:t>
    </dgm:pt>
    <dgm:pt modelId="{6D9C3D9E-6FF1-724A-BE38-C93FECA78652}" type="sibTrans" cxnId="{93C84BCE-7E25-1747-96E7-6913C4534475}">
      <dgm:prSet/>
      <dgm:spPr/>
      <dgm:t>
        <a:bodyPr/>
        <a:lstStyle/>
        <a:p>
          <a:endParaRPr lang="zh-CN" altLang="en-US"/>
        </a:p>
      </dgm:t>
    </dgm:pt>
    <dgm:pt modelId="{7BC04356-88FF-3145-8ECF-4A4FD2D4DA74}">
      <dgm:prSet phldrT="[文本]"/>
      <dgm:spPr/>
      <dgm:t>
        <a:bodyPr/>
        <a:lstStyle/>
        <a:p>
          <a:r>
            <a:rPr lang="en-US" altLang="zh-CN" b="1" dirty="0" smtClean="0">
              <a:solidFill>
                <a:srgbClr val="FF0000"/>
              </a:solidFill>
            </a:rPr>
            <a:t>Step 3</a:t>
          </a:r>
          <a:endParaRPr lang="zh-CN" altLang="en-US" b="1" dirty="0">
            <a:solidFill>
              <a:srgbClr val="FF0000"/>
            </a:solidFill>
          </a:endParaRPr>
        </a:p>
      </dgm:t>
    </dgm:pt>
    <dgm:pt modelId="{7C41DE14-8E70-314F-9442-E570EB7C35AF}" type="parTrans" cxnId="{6B60BAE6-038B-C140-B0D5-E060F0421C60}">
      <dgm:prSet/>
      <dgm:spPr/>
      <dgm:t>
        <a:bodyPr/>
        <a:lstStyle/>
        <a:p>
          <a:endParaRPr lang="zh-CN" altLang="en-US"/>
        </a:p>
      </dgm:t>
    </dgm:pt>
    <dgm:pt modelId="{702AC399-7636-7846-AB10-315F5E0AC34E}" type="sibTrans" cxnId="{6B60BAE6-038B-C140-B0D5-E060F0421C60}">
      <dgm:prSet/>
      <dgm:spPr/>
      <dgm:t>
        <a:bodyPr/>
        <a:lstStyle/>
        <a:p>
          <a:endParaRPr lang="zh-CN" altLang="en-US"/>
        </a:p>
      </dgm:t>
    </dgm:pt>
    <dgm:pt modelId="{2224A99A-EB9C-FE46-A118-F3AEACF29968}">
      <dgm:prSet phldrT="[文本]"/>
      <dgm:spPr/>
      <dgm:t>
        <a:bodyPr/>
        <a:lstStyle/>
        <a:p>
          <a:r>
            <a: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Determine the total number of payment periods (</a:t>
          </a:r>
          <a:r>
            <a:rPr lang="en-US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N</a:t>
          </a:r>
          <a:r>
            <a: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).</a:t>
          </a:r>
          <a:endParaRPr lang="zh-CN" altLang="en-U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8200B12-0F4B-B144-9790-9581E41F5555}" type="parTrans" cxnId="{F68EE109-9077-AE4B-A26A-5D6E9855E482}">
      <dgm:prSet/>
      <dgm:spPr/>
      <dgm:t>
        <a:bodyPr/>
        <a:lstStyle/>
        <a:p>
          <a:endParaRPr lang="zh-CN" altLang="en-US"/>
        </a:p>
      </dgm:t>
    </dgm:pt>
    <dgm:pt modelId="{AF2C8740-71CA-744F-8012-7415BFA298C5}" type="sibTrans" cxnId="{F68EE109-9077-AE4B-A26A-5D6E9855E482}">
      <dgm:prSet/>
      <dgm:spPr/>
      <dgm:t>
        <a:bodyPr/>
        <a:lstStyle/>
        <a:p>
          <a:endParaRPr lang="zh-CN" altLang="en-US"/>
        </a:p>
      </dgm:t>
    </dgm:pt>
    <dgm:pt modelId="{6D2523A3-E7C5-B24C-9623-7C71A72608B0}" type="pres">
      <dgm:prSet presAssocID="{62E1DE77-91DA-3E46-9D80-C6CABE6480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30D637-ACF1-9F40-86E3-2DFC4663977E}" type="pres">
      <dgm:prSet presAssocID="{1B454545-8B2B-E74E-B4C9-6C54B9878084}" presName="composite" presStyleCnt="0"/>
      <dgm:spPr/>
    </dgm:pt>
    <dgm:pt modelId="{CFA2C093-93E0-1941-AA2D-38F92EA7F108}" type="pres">
      <dgm:prSet presAssocID="{1B454545-8B2B-E74E-B4C9-6C54B987808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C2FBA-5937-D54B-96AC-26BCAAC223CF}" type="pres">
      <dgm:prSet presAssocID="{1B454545-8B2B-E74E-B4C9-6C54B987808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5383ED3-C907-1142-9C46-E67819EE568E}" type="pres">
      <dgm:prSet presAssocID="{6D0F72BE-9080-BC4B-AF6D-2AAEB412ED38}" presName="sp" presStyleCnt="0"/>
      <dgm:spPr/>
    </dgm:pt>
    <dgm:pt modelId="{6E03A6B6-E486-4847-B3FD-3810766995DF}" type="pres">
      <dgm:prSet presAssocID="{89EAED00-B1F4-1546-803B-D104285E19EA}" presName="composite" presStyleCnt="0"/>
      <dgm:spPr/>
    </dgm:pt>
    <dgm:pt modelId="{4B4E1E20-DA73-1A4A-8AC4-BF89327BD328}" type="pres">
      <dgm:prSet presAssocID="{89EAED00-B1F4-1546-803B-D104285E19EA}" presName="parentText" presStyleLbl="alignNode1" presStyleIdx="1" presStyleCnt="3" custLinFactNeighborX="-46532" custLinFactNeighborY="-443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A573F4-D902-9949-BE69-41579134D997}" type="pres">
      <dgm:prSet presAssocID="{89EAED00-B1F4-1546-803B-D104285E19E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E72838-9575-7344-A911-219A0A56ADEE}" type="pres">
      <dgm:prSet presAssocID="{73A3FE93-18AB-8648-B252-44189EC9ABDF}" presName="sp" presStyleCnt="0"/>
      <dgm:spPr/>
    </dgm:pt>
    <dgm:pt modelId="{7E9A5970-65FC-0C49-9826-C179BDD6874C}" type="pres">
      <dgm:prSet presAssocID="{7BC04356-88FF-3145-8ECF-4A4FD2D4DA74}" presName="composite" presStyleCnt="0"/>
      <dgm:spPr/>
    </dgm:pt>
    <dgm:pt modelId="{AB5DCB68-1A80-134A-B9A9-8AA3664103F7}" type="pres">
      <dgm:prSet presAssocID="{7BC04356-88FF-3145-8ECF-4A4FD2D4DA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D94874-9E8E-6646-A109-614C292316F6}" type="pres">
      <dgm:prSet presAssocID="{7BC04356-88FF-3145-8ECF-4A4FD2D4DA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68EE109-9077-AE4B-A26A-5D6E9855E482}" srcId="{7BC04356-88FF-3145-8ECF-4A4FD2D4DA74}" destId="{2224A99A-EB9C-FE46-A118-F3AEACF29968}" srcOrd="0" destOrd="0" parTransId="{08200B12-0F4B-B144-9790-9581E41F5555}" sibTransId="{AF2C8740-71CA-744F-8012-7415BFA298C5}"/>
    <dgm:cxn modelId="{78CF6F40-3503-8945-8EE4-1B8D69AF12F1}" srcId="{62E1DE77-91DA-3E46-9D80-C6CABE64808F}" destId="{89EAED00-B1F4-1546-803B-D104285E19EA}" srcOrd="1" destOrd="0" parTransId="{6948E7C3-0026-BA47-B315-19FBE79ED4F8}" sibTransId="{73A3FE93-18AB-8648-B252-44189EC9ABDF}"/>
    <dgm:cxn modelId="{96334F9D-F51F-4735-AE63-DD5F469DEC44}" type="presOf" srcId="{89EAED00-B1F4-1546-803B-D104285E19EA}" destId="{4B4E1E20-DA73-1A4A-8AC4-BF89327BD328}" srcOrd="0" destOrd="0" presId="urn:microsoft.com/office/officeart/2005/8/layout/chevron2"/>
    <dgm:cxn modelId="{FDE88153-167E-4621-A32C-CFF6162DF5E1}" type="presOf" srcId="{7BC04356-88FF-3145-8ECF-4A4FD2D4DA74}" destId="{AB5DCB68-1A80-134A-B9A9-8AA3664103F7}" srcOrd="0" destOrd="0" presId="urn:microsoft.com/office/officeart/2005/8/layout/chevron2"/>
    <dgm:cxn modelId="{3CD1D7D1-3D06-4ACB-BA5C-831497E64EF2}" type="presOf" srcId="{62E1DE77-91DA-3E46-9D80-C6CABE64808F}" destId="{6D2523A3-E7C5-B24C-9623-7C71A72608B0}" srcOrd="0" destOrd="0" presId="urn:microsoft.com/office/officeart/2005/8/layout/chevron2"/>
    <dgm:cxn modelId="{B72BB65B-DF01-8645-B527-519A0DC15580}" srcId="{62E1DE77-91DA-3E46-9D80-C6CABE64808F}" destId="{1B454545-8B2B-E74E-B4C9-6C54B9878084}" srcOrd="0" destOrd="0" parTransId="{5F418C3A-47A2-C94F-B1F6-CB96FC4A4D8B}" sibTransId="{6D0F72BE-9080-BC4B-AF6D-2AAEB412ED38}"/>
    <dgm:cxn modelId="{6B60BAE6-038B-C140-B0D5-E060F0421C60}" srcId="{62E1DE77-91DA-3E46-9D80-C6CABE64808F}" destId="{7BC04356-88FF-3145-8ECF-4A4FD2D4DA74}" srcOrd="2" destOrd="0" parTransId="{7C41DE14-8E70-314F-9442-E570EB7C35AF}" sibTransId="{702AC399-7636-7846-AB10-315F5E0AC34E}"/>
    <dgm:cxn modelId="{93C84BCE-7E25-1747-96E7-6913C4534475}" srcId="{89EAED00-B1F4-1546-803B-D104285E19EA}" destId="{719560A8-0A21-494B-B93F-88B6F8443AB2}" srcOrd="0" destOrd="0" parTransId="{01A93A2B-7483-C842-A757-FD0AC3879117}" sibTransId="{6D9C3D9E-6FF1-724A-BE38-C93FECA78652}"/>
    <dgm:cxn modelId="{70BD008D-0E5D-4FA1-BC30-B3BFCFAEC5B7}" type="presOf" srcId="{9122A3D8-8A46-9A42-88A9-EDEAA2590A9B}" destId="{9E4C2FBA-5937-D54B-96AC-26BCAAC223CF}" srcOrd="0" destOrd="0" presId="urn:microsoft.com/office/officeart/2005/8/layout/chevron2"/>
    <dgm:cxn modelId="{CF553C80-1C59-774A-869F-9432FEDC93DA}" srcId="{1B454545-8B2B-E74E-B4C9-6C54B9878084}" destId="{9122A3D8-8A46-9A42-88A9-EDEAA2590A9B}" srcOrd="0" destOrd="0" parTransId="{128EE323-4193-8040-95FF-1D59A1759AD2}" sibTransId="{0391615C-FB65-584D-8971-2692D065E1EC}"/>
    <dgm:cxn modelId="{91802130-6A35-480F-86F2-DC31B672826E}" type="presOf" srcId="{719560A8-0A21-494B-B93F-88B6F8443AB2}" destId="{35A573F4-D902-9949-BE69-41579134D997}" srcOrd="0" destOrd="0" presId="urn:microsoft.com/office/officeart/2005/8/layout/chevron2"/>
    <dgm:cxn modelId="{04EDE520-2D03-4573-9F33-8160E6740C99}" type="presOf" srcId="{1B454545-8B2B-E74E-B4C9-6C54B9878084}" destId="{CFA2C093-93E0-1941-AA2D-38F92EA7F108}" srcOrd="0" destOrd="0" presId="urn:microsoft.com/office/officeart/2005/8/layout/chevron2"/>
    <dgm:cxn modelId="{8814E7A6-4D99-40E7-983D-DA5DF8B365A0}" type="presOf" srcId="{2224A99A-EB9C-FE46-A118-F3AEACF29968}" destId="{51D94874-9E8E-6646-A109-614C292316F6}" srcOrd="0" destOrd="0" presId="urn:microsoft.com/office/officeart/2005/8/layout/chevron2"/>
    <dgm:cxn modelId="{EF61E4C2-34D8-4F68-B154-02D5BB6C661B}" type="presParOf" srcId="{6D2523A3-E7C5-B24C-9623-7C71A72608B0}" destId="{C030D637-ACF1-9F40-86E3-2DFC4663977E}" srcOrd="0" destOrd="0" presId="urn:microsoft.com/office/officeart/2005/8/layout/chevron2"/>
    <dgm:cxn modelId="{D7F9A999-50F0-462B-859F-84505AADACC3}" type="presParOf" srcId="{C030D637-ACF1-9F40-86E3-2DFC4663977E}" destId="{CFA2C093-93E0-1941-AA2D-38F92EA7F108}" srcOrd="0" destOrd="0" presId="urn:microsoft.com/office/officeart/2005/8/layout/chevron2"/>
    <dgm:cxn modelId="{9942C099-CACD-4C5B-AC23-E0D86EF95EA1}" type="presParOf" srcId="{C030D637-ACF1-9F40-86E3-2DFC4663977E}" destId="{9E4C2FBA-5937-D54B-96AC-26BCAAC223CF}" srcOrd="1" destOrd="0" presId="urn:microsoft.com/office/officeart/2005/8/layout/chevron2"/>
    <dgm:cxn modelId="{D5C0EAAA-B19B-4E9E-A952-D36D4C30F173}" type="presParOf" srcId="{6D2523A3-E7C5-B24C-9623-7C71A72608B0}" destId="{75383ED3-C907-1142-9C46-E67819EE568E}" srcOrd="1" destOrd="0" presId="urn:microsoft.com/office/officeart/2005/8/layout/chevron2"/>
    <dgm:cxn modelId="{DFA4F3AC-AC79-4837-BCE1-98D1467339A2}" type="presParOf" srcId="{6D2523A3-E7C5-B24C-9623-7C71A72608B0}" destId="{6E03A6B6-E486-4847-B3FD-3810766995DF}" srcOrd="2" destOrd="0" presId="urn:microsoft.com/office/officeart/2005/8/layout/chevron2"/>
    <dgm:cxn modelId="{9203E939-9F85-4C75-923D-58D2D4C840FD}" type="presParOf" srcId="{6E03A6B6-E486-4847-B3FD-3810766995DF}" destId="{4B4E1E20-DA73-1A4A-8AC4-BF89327BD328}" srcOrd="0" destOrd="0" presId="urn:microsoft.com/office/officeart/2005/8/layout/chevron2"/>
    <dgm:cxn modelId="{FFACD74D-86B5-4350-89A0-3F8F68753A5F}" type="presParOf" srcId="{6E03A6B6-E486-4847-B3FD-3810766995DF}" destId="{35A573F4-D902-9949-BE69-41579134D997}" srcOrd="1" destOrd="0" presId="urn:microsoft.com/office/officeart/2005/8/layout/chevron2"/>
    <dgm:cxn modelId="{155456EB-46FA-4070-8FEF-C205605E3DC0}" type="presParOf" srcId="{6D2523A3-E7C5-B24C-9623-7C71A72608B0}" destId="{80E72838-9575-7344-A911-219A0A56ADEE}" srcOrd="3" destOrd="0" presId="urn:microsoft.com/office/officeart/2005/8/layout/chevron2"/>
    <dgm:cxn modelId="{907617C6-485B-402F-90AE-B280E70318AD}" type="presParOf" srcId="{6D2523A3-E7C5-B24C-9623-7C71A72608B0}" destId="{7E9A5970-65FC-0C49-9826-C179BDD6874C}" srcOrd="4" destOrd="0" presId="urn:microsoft.com/office/officeart/2005/8/layout/chevron2"/>
    <dgm:cxn modelId="{D7BAE11F-7358-4EBE-AEA3-93E0CF8C31F0}" type="presParOf" srcId="{7E9A5970-65FC-0C49-9826-C179BDD6874C}" destId="{AB5DCB68-1A80-134A-B9A9-8AA3664103F7}" srcOrd="0" destOrd="0" presId="urn:microsoft.com/office/officeart/2005/8/layout/chevron2"/>
    <dgm:cxn modelId="{30FFF305-8C1E-4507-925F-012F12933F6A}" type="presParOf" srcId="{7E9A5970-65FC-0C49-9826-C179BDD6874C}" destId="{51D94874-9E8E-6646-A109-614C292316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091C3-9185-5A4D-8D26-43A4DF21DFCA}">
      <dsp:nvSpPr>
        <dsp:cNvPr id="0" name=""/>
        <dsp:cNvSpPr/>
      </dsp:nvSpPr>
      <dsp:spPr>
        <a:xfrm rot="5400000">
          <a:off x="-221255" y="223650"/>
          <a:ext cx="1475035" cy="1032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1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1255" y="223650"/>
        <a:ext cx="1475035" cy="1032524"/>
      </dsp:txXfrm>
    </dsp:sp>
    <dsp:sp modelId="{03E66C23-2AE4-C545-870B-65AECB33E83B}">
      <dsp:nvSpPr>
        <dsp:cNvPr id="0" name=""/>
        <dsp:cNvSpPr/>
      </dsp:nvSpPr>
      <dsp:spPr>
        <a:xfrm rot="5400000">
          <a:off x="3843779" y="-2812358"/>
          <a:ext cx="958773" cy="65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+mj-lt"/>
            </a:rPr>
            <a:t>Identify the payment period (e.g., annual, quarter, month, week, etc.).</a:t>
          </a:r>
          <a:endParaRPr lang="zh-CN" altLang="en-US" sz="2800" kern="1200" dirty="0"/>
        </a:p>
      </dsp:txBody>
      <dsp:txXfrm rot="5400000">
        <a:off x="3843779" y="-2812358"/>
        <a:ext cx="958773" cy="6587475"/>
      </dsp:txXfrm>
    </dsp:sp>
    <dsp:sp modelId="{56A874C6-E820-274B-B16F-89A230754D61}">
      <dsp:nvSpPr>
        <dsp:cNvPr id="0" name=""/>
        <dsp:cNvSpPr/>
      </dsp:nvSpPr>
      <dsp:spPr>
        <a:xfrm rot="5400000">
          <a:off x="-221255" y="1503037"/>
          <a:ext cx="1475035" cy="1032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2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1255" y="1503037"/>
        <a:ext cx="1475035" cy="1032524"/>
      </dsp:txXfrm>
    </dsp:sp>
    <dsp:sp modelId="{DFFB51AF-57F4-AF41-BACA-9623B329DD9C}">
      <dsp:nvSpPr>
        <dsp:cNvPr id="0" name=""/>
        <dsp:cNvSpPr/>
      </dsp:nvSpPr>
      <dsp:spPr>
        <a:xfrm rot="5400000">
          <a:off x="3846875" y="-1532568"/>
          <a:ext cx="958773" cy="65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latin typeface="+mj-lt"/>
            </a:rPr>
            <a:t>Identify the interest period (e.g., annually, quarterly, monthly, etc.).</a:t>
          </a:r>
          <a:endParaRPr lang="zh-CN" altLang="en-US" sz="2800" kern="1200" dirty="0"/>
        </a:p>
      </dsp:txBody>
      <dsp:txXfrm rot="5400000">
        <a:off x="3846875" y="-1532568"/>
        <a:ext cx="958773" cy="6587475"/>
      </dsp:txXfrm>
    </dsp:sp>
    <dsp:sp modelId="{D900196C-AB1B-8241-9983-AE64220986A4}">
      <dsp:nvSpPr>
        <dsp:cNvPr id="0" name=""/>
        <dsp:cNvSpPr/>
      </dsp:nvSpPr>
      <dsp:spPr>
        <a:xfrm rot="5400000">
          <a:off x="-221255" y="2782424"/>
          <a:ext cx="1475035" cy="10325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3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1255" y="2782424"/>
        <a:ext cx="1475035" cy="1032524"/>
      </dsp:txXfrm>
    </dsp:sp>
    <dsp:sp modelId="{A4AEE2F8-0C36-8F44-9546-E449DD352330}">
      <dsp:nvSpPr>
        <dsp:cNvPr id="0" name=""/>
        <dsp:cNvSpPr/>
      </dsp:nvSpPr>
      <dsp:spPr>
        <a:xfrm rot="5400000">
          <a:off x="3843779" y="-246288"/>
          <a:ext cx="958773" cy="65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smtClean="0">
              <a:latin typeface="+mj-lt"/>
            </a:rPr>
            <a:t>Find the effective interest rate that covers the payment period.</a:t>
          </a:r>
          <a:endParaRPr lang="zh-CN" altLang="en-US" sz="2800" kern="1200" dirty="0"/>
        </a:p>
      </dsp:txBody>
      <dsp:txXfrm rot="5400000">
        <a:off x="3843779" y="-246288"/>
        <a:ext cx="958773" cy="65874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A2C093-93E0-1941-AA2D-38F92EA7F108}">
      <dsp:nvSpPr>
        <dsp:cNvPr id="0" name=""/>
        <dsp:cNvSpPr/>
      </dsp:nvSpPr>
      <dsp:spPr>
        <a:xfrm rot="5400000">
          <a:off x="-225128" y="226629"/>
          <a:ext cx="1500857" cy="10506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1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5128" y="226629"/>
        <a:ext cx="1500857" cy="1050600"/>
      </dsp:txXfrm>
    </dsp:sp>
    <dsp:sp modelId="{9E4C2FBA-5937-D54B-96AC-26BCAAC223CF}">
      <dsp:nvSpPr>
        <dsp:cNvPr id="0" name=""/>
        <dsp:cNvSpPr/>
      </dsp:nvSpPr>
      <dsp:spPr>
        <a:xfrm rot="5400000">
          <a:off x="3618921" y="-2566820"/>
          <a:ext cx="975557" cy="61121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dirty="0" smtClean="0">
              <a:solidFill>
                <a:srgbClr val="262626"/>
              </a:solidFill>
              <a:latin typeface="+mj-lt"/>
            </a:rPr>
            <a:t>Identify the number of compounding periods (</a:t>
          </a:r>
          <a:r>
            <a:rPr lang="en-US" sz="2900" b="1" i="1" kern="1200" dirty="0" smtClean="0">
              <a:solidFill>
                <a:srgbClr val="262626"/>
              </a:solidFill>
              <a:latin typeface="+mj-lt"/>
            </a:rPr>
            <a:t>M</a:t>
          </a:r>
          <a:r>
            <a:rPr lang="en-US" sz="2900" b="1" kern="1200" dirty="0" smtClean="0">
              <a:solidFill>
                <a:srgbClr val="262626"/>
              </a:solidFill>
              <a:latin typeface="+mj-lt"/>
            </a:rPr>
            <a:t>) per year.</a:t>
          </a:r>
          <a:endParaRPr lang="zh-CN" altLang="en-US" sz="2900" kern="1200" dirty="0">
            <a:solidFill>
              <a:srgbClr val="262626"/>
            </a:solidFill>
          </a:endParaRPr>
        </a:p>
      </dsp:txBody>
      <dsp:txXfrm rot="5400000">
        <a:off x="3618921" y="-2566820"/>
        <a:ext cx="975557" cy="6112199"/>
      </dsp:txXfrm>
    </dsp:sp>
    <dsp:sp modelId="{4B4E1E20-DA73-1A4A-8AC4-BF89327BD328}">
      <dsp:nvSpPr>
        <dsp:cNvPr id="0" name=""/>
        <dsp:cNvSpPr/>
      </dsp:nvSpPr>
      <dsp:spPr>
        <a:xfrm rot="5400000">
          <a:off x="-225128" y="1465566"/>
          <a:ext cx="1500857" cy="10506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2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5128" y="1465566"/>
        <a:ext cx="1500857" cy="1050600"/>
      </dsp:txXfrm>
    </dsp:sp>
    <dsp:sp modelId="{35A573F4-D902-9949-BE69-41579134D997}">
      <dsp:nvSpPr>
        <dsp:cNvPr id="0" name=""/>
        <dsp:cNvSpPr/>
      </dsp:nvSpPr>
      <dsp:spPr>
        <a:xfrm rot="5400000">
          <a:off x="3618921" y="-1261349"/>
          <a:ext cx="975557" cy="61121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dirty="0" smtClean="0">
              <a:solidFill>
                <a:srgbClr val="262626"/>
              </a:solidFill>
              <a:latin typeface="+mj-lt"/>
            </a:rPr>
            <a:t>Compute the effective interest rate per payment period (</a:t>
          </a:r>
          <a:r>
            <a:rPr lang="en-US" sz="2900" b="1" i="1" kern="1200" dirty="0" err="1" smtClean="0">
              <a:solidFill>
                <a:srgbClr val="262626"/>
              </a:solidFill>
              <a:latin typeface="+mj-lt"/>
            </a:rPr>
            <a:t>i</a:t>
          </a:r>
          <a:r>
            <a:rPr lang="en-US" sz="2900" b="1" kern="1200" dirty="0" smtClean="0">
              <a:solidFill>
                <a:srgbClr val="262626"/>
              </a:solidFill>
              <a:latin typeface="+mj-lt"/>
            </a:rPr>
            <a:t>).</a:t>
          </a:r>
          <a:endParaRPr lang="zh-CN" altLang="en-US" sz="2900" kern="1200" dirty="0">
            <a:solidFill>
              <a:srgbClr val="262626"/>
            </a:solidFill>
          </a:endParaRPr>
        </a:p>
      </dsp:txBody>
      <dsp:txXfrm rot="5400000">
        <a:off x="3618921" y="-1261349"/>
        <a:ext cx="975557" cy="6112199"/>
      </dsp:txXfrm>
    </dsp:sp>
    <dsp:sp modelId="{AB5DCB68-1A80-134A-B9A9-8AA3664103F7}">
      <dsp:nvSpPr>
        <dsp:cNvPr id="0" name=""/>
        <dsp:cNvSpPr/>
      </dsp:nvSpPr>
      <dsp:spPr>
        <a:xfrm rot="5400000">
          <a:off x="-225128" y="2837570"/>
          <a:ext cx="1500857" cy="10506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b="1" kern="1200" dirty="0" smtClean="0">
              <a:solidFill>
                <a:srgbClr val="FF0000"/>
              </a:solidFill>
            </a:rPr>
            <a:t>Step 3</a:t>
          </a:r>
          <a:endParaRPr lang="zh-CN" altLang="en-US" sz="2900" b="1" kern="1200" dirty="0">
            <a:solidFill>
              <a:srgbClr val="FF0000"/>
            </a:solidFill>
          </a:endParaRPr>
        </a:p>
      </dsp:txBody>
      <dsp:txXfrm rot="5400000">
        <a:off x="-225128" y="2837570"/>
        <a:ext cx="1500857" cy="1050600"/>
      </dsp:txXfrm>
    </dsp:sp>
    <dsp:sp modelId="{51D94874-9E8E-6646-A109-614C292316F6}">
      <dsp:nvSpPr>
        <dsp:cNvPr id="0" name=""/>
        <dsp:cNvSpPr/>
      </dsp:nvSpPr>
      <dsp:spPr>
        <a:xfrm rot="5400000">
          <a:off x="3618921" y="44120"/>
          <a:ext cx="975557" cy="61121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Determine the total number of payment periods (</a:t>
          </a:r>
          <a:r>
            <a:rPr lang="en-US" sz="2900" b="1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N</a:t>
          </a:r>
          <a:r>
            <a:rPr lang="en-US" sz="29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).</a:t>
          </a:r>
          <a:endParaRPr lang="zh-CN" altLang="en-US" sz="2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5400000">
        <a:off x="3618921" y="44120"/>
        <a:ext cx="975557" cy="611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3BB0-5733-E046-B72B-6426A207FBD2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92E6D-4ADF-6F45-A964-925416787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8855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A78A5A-3DEB-452B-ACF3-BF008D1F5B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46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4683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177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663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604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901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925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243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9584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616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2630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2343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78A5A-3DEB-452B-ACF3-BF008D1F5B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602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82DFC8-6E18-49A7-A538-7E3E1D5A3F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24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B61D2E-446E-46C4-9A8B-4502AB8FD7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8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9F4062-F547-44E0-923D-35DA4CB5A4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281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ECFD0-79B8-4E25-9BD9-1E6AB8506A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71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027F5-F5F7-4224-A6E0-E4CA17E41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4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451D2-FCCE-410F-938F-4322F4564F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467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99C5AF-0C2B-49BB-BBFC-4F1BF36D5F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72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8E5E38-6EAC-44D8-8897-21F86CD0A7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71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0B6C10-D75F-4AB2-B289-BD218883F4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674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793BAB-14F2-4311-9247-D0697615EE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603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BFCBF4-8C0D-4EF4-A53B-BC98A18AC0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28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94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Equivalence Calculations with </a:t>
            </a:r>
            <a:r>
              <a:rPr lang="en-US" b="1" dirty="0"/>
              <a:t>Effective Interest Rates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No.11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Chapter 4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          Cash flow diagram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F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$1,500 (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F/A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1.5075%, 8)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    = $14,216.24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324600" y="3581400"/>
            <a:ext cx="245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600">
              <a:latin typeface="Times New Roman" pitchFamily="18" charset="0"/>
            </a:endParaRPr>
          </a:p>
        </p:txBody>
      </p:sp>
      <p:pic>
        <p:nvPicPr>
          <p:cNvPr id="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38400"/>
            <a:ext cx="5803092" cy="2362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5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4.6: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Compounding Is Less Frequent than Payments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828800"/>
            <a:ext cx="4648200" cy="4114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1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11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1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0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0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$500 per month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0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sz="10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4 compounding periods/year   </a:t>
            </a:r>
            <a:endParaRPr lang="en-US" sz="10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z="1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12 payment periods/year</a:t>
            </a:r>
            <a:endParaRPr lang="en-US" sz="1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0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US" sz="10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1/3 interest period per </a:t>
            </a:r>
            <a:r>
              <a:rPr lang="en-US" sz="10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quarter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0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10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10 years or 120 months</a:t>
            </a:r>
            <a:endParaRPr lang="en-US" sz="10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1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1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12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1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sz="1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None/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324600" y="3581400"/>
            <a:ext cx="245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600">
              <a:latin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429000"/>
            <a:ext cx="2505806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Cash Flow Diagram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F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$500 (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F/A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0.826%, 120)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        = $101,907.89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324600" y="3581400"/>
            <a:ext cx="245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600">
              <a:latin typeface="Times New Roman" pitchFamily="18" charset="0"/>
            </a:endParaRP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4876800" cy="2514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36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 Decision Flow Chart on How to Compute the Effective Interest Rate per Payment Period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9467" y="1600200"/>
            <a:ext cx="5025066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Key Points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ts val="2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Financial institutions often quote interest rate based on an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APR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ts val="2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 all financial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analyses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we need to convert the APR into an appropriate </a:t>
            </a:r>
            <a:r>
              <a:rPr lang="en-US" sz="2800" b="1" dirty="0">
                <a:solidFill>
                  <a:srgbClr val="FF3300"/>
                </a:solidFill>
                <a:latin typeface="+mj-lt"/>
              </a:rPr>
              <a:t>effective interest rate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based on a payment period.</a:t>
            </a:r>
          </a:p>
          <a:p>
            <a:pPr marL="457200" indent="-457200">
              <a:spcBef>
                <a:spcPct val="20000"/>
              </a:spcBef>
              <a:buClr>
                <a:schemeClr val="accent1"/>
              </a:buClr>
              <a:buSzPts val="2000"/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When payment period and interest period differ, calculate 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 effective interest rate that covers the payment period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Then use the appropriate interest formulas to determine the equivalent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values.</a:t>
            </a:r>
            <a:endParaRPr lang="en-US" sz="3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b="1" dirty="0">
                <a:solidFill>
                  <a:srgbClr val="4F81BD"/>
                </a:solidFill>
              </a:rPr>
              <a:t>Equivalence Calculations using Effective Interest Rates</a:t>
            </a:r>
            <a:endParaRPr kumimoji="1"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1379015"/>
              </p:ext>
            </p:extLst>
          </p:nvPr>
        </p:nvGraphicFramePr>
        <p:xfrm>
          <a:off x="990600" y="2133601"/>
          <a:ext cx="7620000" cy="4038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33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/>
              <a:t>Case I: When Payment Period is Equal to Compounding Period</a:t>
            </a:r>
            <a:endParaRPr kumimoji="1" lang="zh-CN" altLang="en-US" sz="36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3994909"/>
              </p:ext>
            </p:extLst>
          </p:nvPr>
        </p:nvGraphicFramePr>
        <p:xfrm>
          <a:off x="1143000" y="1981201"/>
          <a:ext cx="7162800" cy="411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6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4.4: Calculating Auto Loan Payments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524000" y="1600200"/>
            <a:ext cx="6019800" cy="4525963"/>
          </a:xfrm>
        </p:spPr>
        <p:txBody>
          <a:bodyPr>
            <a:normAutofit lnSpcReduction="10000"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MSRP = $20,870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Discounts &amp; Rebates = $2,443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Net sale price = $18,427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Down payment = $3,427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Dealer’s interest rate = 6.25% APR</a:t>
            </a:r>
          </a:p>
          <a:p>
            <a:pPr marL="742950" lvl="1" indent="-285750" eaLnBrk="0" hangingPunct="0"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Length of financing = 72 months</a:t>
            </a:r>
          </a:p>
          <a:p>
            <a:pPr eaLnBrk="0" hangingPunct="0">
              <a:buFont typeface="Wingdings" pitchFamily="2" charset="2"/>
              <a:buChar char="q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the monthly payment (</a:t>
            </a:r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863181"/>
            <a:ext cx="4157832" cy="1450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Solution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600200"/>
            <a:ext cx="4800600" cy="15926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733800"/>
            <a:ext cx="6221186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10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Dollars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Down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Drain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Suppose you drink a cup of coffee ($3.00 a cup)  every morning for 30 years.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you put the money in the bank for the same period, how much would you have?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Assume that your accounts earns a 5% interest compounded </a:t>
            </a:r>
            <a:r>
              <a:rPr lang="en-US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daily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Payment period = daily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Compounding period = daily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>
            <a:normAutofit/>
          </a:bodyPr>
          <a:lstStyle/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9300" y="2971800"/>
            <a:ext cx="5105400" cy="30174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2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Case II:  When Payment Periods Differ from Compounding Periods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9200" y="1752600"/>
            <a:ext cx="6934200" cy="4572000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Step 1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Identify the following parameters.</a:t>
            </a:r>
          </a:p>
          <a:p>
            <a:pPr lvl="2" eaLnBrk="0" hangingPunct="0"/>
            <a:r>
              <a:rPr lang="en-US" sz="2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No. of compounding periods</a:t>
            </a:r>
          </a:p>
          <a:p>
            <a:pPr lvl="2" eaLnBrk="0" hangingPunct="0"/>
            <a:r>
              <a:rPr lang="en-US" sz="2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No. of payment periods per year</a:t>
            </a:r>
          </a:p>
          <a:p>
            <a:pPr lvl="2" eaLnBrk="0" hangingPunct="0"/>
            <a:r>
              <a:rPr lang="en-US" sz="2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No. of interest periods per payment period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Step 2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Compute the effective interest rate per payment 	 	    period.</a:t>
            </a:r>
          </a:p>
          <a:p>
            <a:pPr lvl="2" eaLnBrk="0" hangingPunct="0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For discrete compounding</a:t>
            </a:r>
          </a:p>
          <a:p>
            <a:pPr lvl="1" eaLnBrk="0" hangingPunct="0">
              <a:buFont typeface="Arial"/>
              <a:buChar char="•"/>
            </a:pPr>
            <a:endParaRPr lang="en-US" sz="3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 eaLnBrk="0" hangingPunct="0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For continuous compounding</a:t>
            </a:r>
          </a:p>
          <a:p>
            <a:pPr lvl="1" eaLnBrk="0" hangingPunct="0">
              <a:buFont typeface="Wingdings" pitchFamily="2" charset="2"/>
              <a:buChar char="q"/>
            </a:pPr>
            <a:endParaRPr lang="en-US" sz="3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Step 3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Find the total no. of payment periods.</a:t>
            </a:r>
          </a:p>
          <a:p>
            <a:pPr lvl="4" eaLnBrk="0" hangingPunct="0">
              <a:buFont typeface="Arial"/>
              <a:buChar char="•"/>
            </a:pPr>
            <a:r>
              <a:rPr lang="en-US" sz="3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</a:t>
            </a:r>
            <a:r>
              <a:rPr lang="en-US" sz="3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(no. of years)</a:t>
            </a:r>
          </a:p>
          <a:p>
            <a:pPr lvl="4" eaLnBrk="0" hangingPunct="0">
              <a:buFont typeface="Arial"/>
              <a:buChar char="•"/>
            </a:pPr>
            <a:endParaRPr lang="en-US" sz="3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Step 4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Use </a:t>
            </a:r>
            <a:r>
              <a:rPr lang="en-US" sz="3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and </a:t>
            </a:r>
            <a:r>
              <a:rPr lang="en-US" sz="3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the appropriate equivalence formula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352800"/>
            <a:ext cx="1862329" cy="36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543" y="4024086"/>
            <a:ext cx="1066800" cy="3145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86817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4.5: Compounding Occurs More Frequently than Payments Are Made </a:t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(Discrete Case)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90600" y="2209800"/>
            <a:ext cx="34290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FF3300"/>
                </a:solidFill>
                <a:latin typeface="+mj-lt"/>
              </a:rPr>
              <a:t>Given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$1,500 per quarter,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6% per year,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12 compounding periods per year, and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2 years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324600" y="3581400"/>
            <a:ext cx="245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600">
              <a:latin typeface="Times New Roman" pitchFamily="18" charset="0"/>
            </a:endParaRPr>
          </a:p>
        </p:txBody>
      </p:sp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24200"/>
            <a:ext cx="3163711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" name="Rectangle 3"/>
          <p:cNvSpPr/>
          <p:nvPr/>
        </p:nvSpPr>
        <p:spPr>
          <a:xfrm>
            <a:off x="4419600" y="2314422"/>
            <a:ext cx="4191000" cy="356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9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Effective interest rate per quarter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q"/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lnSpc>
                <a:spcPct val="9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4(2) =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Quarters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609</Words>
  <Application>Microsoft Macintosh PowerPoint</Application>
  <PresentationFormat>On-screen Show (4:3)</PresentationFormat>
  <Paragraphs>159</Paragraphs>
  <Slides>14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Equivalence Calculations with Effective Interest Rates </vt:lpstr>
      <vt:lpstr>Equivalence Calculations using Effective Interest Rates</vt:lpstr>
      <vt:lpstr>Case I: When Payment Period is Equal to Compounding Period</vt:lpstr>
      <vt:lpstr>Example 4.4: Calculating Auto Loan Payments</vt:lpstr>
      <vt:lpstr>Solution</vt:lpstr>
      <vt:lpstr>Dollars Down in the Drain</vt:lpstr>
      <vt:lpstr>Solution</vt:lpstr>
      <vt:lpstr>Case II:  When Payment Periods Differ from Compounding Periods</vt:lpstr>
      <vt:lpstr>Example 4.5: Compounding Occurs More Frequently than Payments Are Made  (Discrete Case)</vt:lpstr>
      <vt:lpstr>Solution</vt:lpstr>
      <vt:lpstr>Example 4.6: Compounding Is Less Frequent than Payments</vt:lpstr>
      <vt:lpstr>Solution</vt:lpstr>
      <vt:lpstr>A Decision Flow Chart on How to Compute the Effective Interest Rate per Payment Period</vt:lpstr>
      <vt:lpstr>Slide 14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 and Effective Interest rates</dc:title>
  <dc:creator>Chan S. Park</dc:creator>
  <cp:lastModifiedBy>Jen Baker</cp:lastModifiedBy>
  <cp:revision>45</cp:revision>
  <dcterms:created xsi:type="dcterms:W3CDTF">2015-08-04T16:29:49Z</dcterms:created>
  <dcterms:modified xsi:type="dcterms:W3CDTF">2015-08-04T16:30:57Z</dcterms:modified>
</cp:coreProperties>
</file>