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rels" ContentType="application/vnd.openxmlformats-package.relationship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6" r:id="rId1"/>
  </p:sldMasterIdLst>
  <p:notesMasterIdLst>
    <p:notesMasterId r:id="rId20"/>
  </p:notesMasterIdLst>
  <p:handoutMasterIdLst>
    <p:handoutMasterId r:id="rId21"/>
  </p:handoutMasterIdLst>
  <p:sldIdLst>
    <p:sldId id="274" r:id="rId2"/>
    <p:sldId id="282" r:id="rId3"/>
    <p:sldId id="258" r:id="rId4"/>
    <p:sldId id="284" r:id="rId5"/>
    <p:sldId id="260" r:id="rId6"/>
    <p:sldId id="275" r:id="rId7"/>
    <p:sldId id="276" r:id="rId8"/>
    <p:sldId id="280" r:id="rId9"/>
    <p:sldId id="264" r:id="rId10"/>
    <p:sldId id="279" r:id="rId11"/>
    <p:sldId id="266" r:id="rId12"/>
    <p:sldId id="283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0000FF"/>
    <a:srgbClr val="FFCCFF"/>
    <a:srgbClr val="DAF1A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87" autoAdjust="0"/>
    <p:restoredTop sz="99548" autoAdjust="0"/>
  </p:normalViewPr>
  <p:slideViewPr>
    <p:cSldViewPr>
      <p:cViewPr varScale="1">
        <p:scale>
          <a:sx n="144" d="100"/>
          <a:sy n="144" d="100"/>
        </p:scale>
        <p:origin x="-10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E969D-6A9F-1345-AFC1-C8255DA12CD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5CCC8ED-D578-D545-AE09-0B3D1766D0FC}">
      <dgm:prSet phldrT="[文本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rgbClr val="FF0000"/>
              </a:solidFill>
              <a:latin typeface="+mj-lt"/>
            </a:rPr>
            <a:t>Nominal Interest Rate: </a:t>
          </a:r>
          <a:r>
            <a: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rate quoted based on an annual period</a:t>
          </a:r>
          <a:endParaRPr lang="zh-CN" altLang="en-US" sz="3200" dirty="0"/>
        </a:p>
      </dgm:t>
    </dgm:pt>
    <dgm:pt modelId="{7DEC8AFB-9DA4-104C-B6AA-A8C9AF5B17EE}" type="parTrans" cxnId="{A44932FF-87B7-9C4E-ACA0-14F319DA4D79}">
      <dgm:prSet/>
      <dgm:spPr/>
      <dgm:t>
        <a:bodyPr/>
        <a:lstStyle/>
        <a:p>
          <a:endParaRPr lang="zh-CN" altLang="en-US"/>
        </a:p>
      </dgm:t>
    </dgm:pt>
    <dgm:pt modelId="{BF680E38-8764-9249-BF67-7E352301B43E}" type="sibTrans" cxnId="{A44932FF-87B7-9C4E-ACA0-14F319DA4D79}">
      <dgm:prSet/>
      <dgm:spPr/>
      <dgm:t>
        <a:bodyPr/>
        <a:lstStyle/>
        <a:p>
          <a:endParaRPr lang="zh-CN" altLang="en-US"/>
        </a:p>
      </dgm:t>
    </dgm:pt>
    <dgm:pt modelId="{786E8547-FB2E-D343-A1A1-D16FC2F06038}">
      <dgm:prSet phldrT="[文本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+mj-lt"/>
            </a:rPr>
            <a:t>Effective Interest Rate: </a:t>
          </a:r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actual interest earned or paid in a year or some other time period</a:t>
          </a:r>
          <a:endParaRPr lang="zh-CN" altLang="en-US" dirty="0"/>
        </a:p>
      </dgm:t>
    </dgm:pt>
    <dgm:pt modelId="{07698E2C-A16B-2F4F-8464-97DCBDCDF533}" type="parTrans" cxnId="{70F91B04-7B97-374F-8771-1A7EE472B169}">
      <dgm:prSet/>
      <dgm:spPr/>
      <dgm:t>
        <a:bodyPr/>
        <a:lstStyle/>
        <a:p>
          <a:endParaRPr lang="zh-CN" altLang="en-US"/>
        </a:p>
      </dgm:t>
    </dgm:pt>
    <dgm:pt modelId="{792132F8-8855-F144-8ACD-31DA0D02905C}" type="sibTrans" cxnId="{70F91B04-7B97-374F-8771-1A7EE472B169}">
      <dgm:prSet/>
      <dgm:spPr/>
      <dgm:t>
        <a:bodyPr/>
        <a:lstStyle/>
        <a:p>
          <a:endParaRPr lang="zh-CN" altLang="en-US"/>
        </a:p>
      </dgm:t>
    </dgm:pt>
    <dgm:pt modelId="{828CBF58-769A-8848-9283-6FA7A9181F90}" type="pres">
      <dgm:prSet presAssocID="{98CE969D-6A9F-1345-AFC1-C8255DA12C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ED587-E5CE-8C4F-ACFF-4BE38FE385CE}" type="pres">
      <dgm:prSet presAssocID="{45CCC8ED-D578-D545-AE09-0B3D1766D0FC}" presName="parentText" presStyleLbl="node1" presStyleIdx="0" presStyleCnt="2" custScaleX="94444" custScaleY="29912" custLinFactY="1185" custLinFactNeighborX="9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F0A713-C7A5-F445-B01E-91EB9DA2F777}" type="pres">
      <dgm:prSet presAssocID="{BF680E38-8764-9249-BF67-7E352301B43E}" presName="spacer" presStyleCnt="0"/>
      <dgm:spPr/>
    </dgm:pt>
    <dgm:pt modelId="{275492B8-B8C5-1C49-A125-08F62021BFA1}" type="pres">
      <dgm:prSet presAssocID="{786E8547-FB2E-D343-A1A1-D16FC2F06038}" presName="parentText" presStyleLbl="node1" presStyleIdx="1" presStyleCnt="2" custScaleX="92593" custScaleY="32408" custLinFactY="3538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0F91B04-7B97-374F-8771-1A7EE472B169}" srcId="{98CE969D-6A9F-1345-AFC1-C8255DA12CD0}" destId="{786E8547-FB2E-D343-A1A1-D16FC2F06038}" srcOrd="1" destOrd="0" parTransId="{07698E2C-A16B-2F4F-8464-97DCBDCDF533}" sibTransId="{792132F8-8855-F144-8ACD-31DA0D02905C}"/>
    <dgm:cxn modelId="{55183D9C-C7BC-491C-A07B-EF7FA9CF1EA3}" type="presOf" srcId="{786E8547-FB2E-D343-A1A1-D16FC2F06038}" destId="{275492B8-B8C5-1C49-A125-08F62021BFA1}" srcOrd="0" destOrd="0" presId="urn:microsoft.com/office/officeart/2005/8/layout/vList2"/>
    <dgm:cxn modelId="{A44932FF-87B7-9C4E-ACA0-14F319DA4D79}" srcId="{98CE969D-6A9F-1345-AFC1-C8255DA12CD0}" destId="{45CCC8ED-D578-D545-AE09-0B3D1766D0FC}" srcOrd="0" destOrd="0" parTransId="{7DEC8AFB-9DA4-104C-B6AA-A8C9AF5B17EE}" sibTransId="{BF680E38-8764-9249-BF67-7E352301B43E}"/>
    <dgm:cxn modelId="{C44117EB-1EB5-4180-981F-83935A0118F0}" type="presOf" srcId="{45CCC8ED-D578-D545-AE09-0B3D1766D0FC}" destId="{4E1ED587-E5CE-8C4F-ACFF-4BE38FE385CE}" srcOrd="0" destOrd="0" presId="urn:microsoft.com/office/officeart/2005/8/layout/vList2"/>
    <dgm:cxn modelId="{43BC92B5-DFA8-4FCD-82D8-5D0D8D1A963C}" type="presOf" srcId="{98CE969D-6A9F-1345-AFC1-C8255DA12CD0}" destId="{828CBF58-769A-8848-9283-6FA7A9181F90}" srcOrd="0" destOrd="0" presId="urn:microsoft.com/office/officeart/2005/8/layout/vList2"/>
    <dgm:cxn modelId="{654AE702-19BA-4984-A9FF-27223E81EA14}" type="presParOf" srcId="{828CBF58-769A-8848-9283-6FA7A9181F90}" destId="{4E1ED587-E5CE-8C4F-ACFF-4BE38FE385CE}" srcOrd="0" destOrd="0" presId="urn:microsoft.com/office/officeart/2005/8/layout/vList2"/>
    <dgm:cxn modelId="{404473C5-27E3-4EA7-8195-8766297A4130}" type="presParOf" srcId="{828CBF58-769A-8848-9283-6FA7A9181F90}" destId="{36F0A713-C7A5-F445-B01E-91EB9DA2F777}" srcOrd="1" destOrd="0" presId="urn:microsoft.com/office/officeart/2005/8/layout/vList2"/>
    <dgm:cxn modelId="{7080BE80-3599-4265-A99A-75C8660E4A58}" type="presParOf" srcId="{828CBF58-769A-8848-9283-6FA7A9181F90}" destId="{275492B8-B8C5-1C49-A125-08F62021BFA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ED587-E5CE-8C4F-ACFF-4BE38FE385CE}">
      <dsp:nvSpPr>
        <dsp:cNvPr id="0" name=""/>
        <dsp:cNvSpPr/>
      </dsp:nvSpPr>
      <dsp:spPr>
        <a:xfrm>
          <a:off x="304824" y="685773"/>
          <a:ext cx="7772363" cy="166585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  <a:latin typeface="+mj-lt"/>
            </a:rPr>
            <a:t>Nominal Interest Rate: </a:t>
          </a:r>
          <a:r>
            <a:rPr lang="en-US" sz="3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rate quoted based on an annual period</a:t>
          </a:r>
          <a:endParaRPr lang="zh-CN" altLang="en-US" sz="3200" kern="1200" dirty="0"/>
        </a:p>
      </dsp:txBody>
      <dsp:txXfrm>
        <a:off x="304824" y="685773"/>
        <a:ext cx="7772363" cy="1665859"/>
      </dsp:txXfrm>
    </dsp:sp>
    <dsp:sp modelId="{275492B8-B8C5-1C49-A125-08F62021BFA1}">
      <dsp:nvSpPr>
        <dsp:cNvPr id="0" name=""/>
        <dsp:cNvSpPr/>
      </dsp:nvSpPr>
      <dsp:spPr>
        <a:xfrm>
          <a:off x="304783" y="2666996"/>
          <a:ext cx="7620033" cy="180486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solidFill>
                <a:srgbClr val="FF0000"/>
              </a:solidFill>
              <a:latin typeface="+mj-lt"/>
            </a:rPr>
            <a:t>Effective Interest Rate: </a:t>
          </a:r>
          <a:r>
            <a:rPr lang="en-US" sz="3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actual interest earned or paid in a year or some other time period</a:t>
          </a:r>
          <a:endParaRPr lang="zh-CN" altLang="en-US" sz="3300" kern="1200" dirty="0"/>
        </a:p>
      </dsp:txBody>
      <dsp:txXfrm>
        <a:off x="304783" y="2666996"/>
        <a:ext cx="7620033" cy="1804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D70A0-A4AC-EE42-87C5-F435BECD1AC6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CD25-1ABB-C848-9D50-D168A625A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322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3544D-49E0-4227-9BFC-675C1839836F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1D187-CFD5-4805-BD49-48795A238B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5177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9930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8052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093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7892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1143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679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7099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590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9563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730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277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302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546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4405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9797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187-CFD5-4805-BD49-48795A238B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705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6A70C3-D297-473F-87A2-DD6BFAEF9C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77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3B0F3-541B-440D-9228-7E473EA0B0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75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3CBE5-7677-4F16-955D-14F1E00C38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758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F45BD-43E0-4D97-A795-9FC7CF789C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302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D4386-61E3-4368-961C-E7AF4ACF7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46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CE213-A8BC-4F21-A1BC-779AA2E746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32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92C7A1-FF4E-4A96-AA37-A53CF35284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91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7B6E2-8CF6-4EE4-BFB1-A1AB74C51E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812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5BF9-3457-4102-A46D-EA08CC6C4B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551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EFEDAB-0533-4BC5-8886-4349C0BA65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49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4FD68-BA53-436A-B1D9-CD37E6F6AF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4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3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Nominal and Effective Interest Rates</a:t>
            </a:r>
            <a:r>
              <a:rPr lang="en-US" sz="4600" b="1" dirty="0"/>
              <a:t/>
            </a:r>
            <a:br>
              <a:rPr lang="en-US" sz="4600" b="1" dirty="0"/>
            </a:br>
            <a:endParaRPr lang="en-US" sz="4600" b="1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 10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Chapter 4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50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/>
              <a:t>Why Do We Need an Effective 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>Interest </a:t>
            </a:r>
            <a:r>
              <a:rPr lang="en-US" sz="3800" b="1" dirty="0"/>
              <a:t>Rate per Payment Period?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524000" y="3352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524000" y="4114800"/>
            <a:ext cx="5334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524000" y="49530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0" y="5562600"/>
            <a:ext cx="12954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914400" y="31242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066800" y="4724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08325" y="3389313"/>
            <a:ext cx="178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Payment period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108325" y="4227513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Interest period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108325" y="4913313"/>
            <a:ext cx="178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Payment period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184525" y="5599113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Interest period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553200" y="3352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6553200" y="4114800"/>
            <a:ext cx="5334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7086600" y="4114800"/>
            <a:ext cx="762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6553200" y="4876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553200" y="5486400"/>
            <a:ext cx="609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5257800" y="5486400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5257800" y="4114800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38200" y="1828800"/>
            <a:ext cx="774698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+mj-lt"/>
              </a:rPr>
              <a:t>Whenever payment and compounding periods differ from </a:t>
            </a:r>
          </a:p>
          <a:p>
            <a:r>
              <a:rPr lang="en-US" sz="2400" b="1" dirty="0">
                <a:latin typeface="+mj-lt"/>
              </a:rPr>
              <a:t>each other, </a:t>
            </a:r>
            <a:r>
              <a:rPr lang="en-US" sz="2400" b="1" dirty="0" smtClean="0">
                <a:latin typeface="+mj-lt"/>
              </a:rPr>
              <a:t>you need to find the equivalent interest rate so </a:t>
            </a:r>
          </a:p>
          <a:p>
            <a:r>
              <a:rPr lang="en-US" sz="2400" b="1" dirty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hat both </a:t>
            </a:r>
            <a:r>
              <a:rPr lang="en-US" sz="2400" b="1" dirty="0">
                <a:latin typeface="+mj-lt"/>
              </a:rPr>
              <a:t>conform to the same unit of time.</a:t>
            </a: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1066800" y="6172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0" y="3200400"/>
            <a:ext cx="0" cy="13938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19400" y="3200400"/>
            <a:ext cx="0" cy="12954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4876800"/>
            <a:ext cx="0" cy="11430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4876800"/>
            <a:ext cx="0" cy="1143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3276600"/>
            <a:ext cx="0" cy="12192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48600" y="3276600"/>
            <a:ext cx="0" cy="12192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53200" y="4913313"/>
            <a:ext cx="0" cy="103028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2800" y="4876800"/>
            <a:ext cx="0" cy="10668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 Interest Rate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Payment Period (</a:t>
            </a:r>
            <a:r>
              <a:rPr lang="en-US" sz="36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 eaLnBrk="0" hangingPunct="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number of interest periods per payment period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number of payment periods per year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CK =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total number of interest periods per year, or 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/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nominal interest rate per payment period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810000" cy="1637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00200"/>
            <a:ext cx="6006607" cy="4557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Functional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Relationships among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4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en-US" sz="4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4000" b="1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447801"/>
            <a:ext cx="4038600" cy="12954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Payment period = quarter</a:t>
            </a:r>
          </a:p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 period = month </a:t>
            </a:r>
          </a:p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 = 9%where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 </a:t>
            </a:r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682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2"/>
            <a:ext cx="7543800" cy="9334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 Interest Rate per Payment Period with Continuous Compounding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81400" y="1981200"/>
            <a:ext cx="5111750" cy="44196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3300"/>
                </a:solidFill>
                <a:latin typeface="+mj-lt"/>
              </a:rPr>
              <a:t>Example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12% compounded continuously</a:t>
            </a:r>
          </a:p>
          <a:p>
            <a:pPr lvl="1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(a) effective interest rate per quarter</a:t>
            </a:r>
          </a:p>
          <a:p>
            <a:pPr lvl="1">
              <a:buFont typeface="Arial"/>
              <a:buChar char="•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Arial"/>
              <a:buChar char="•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Arial"/>
              <a:buChar char="•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(b) effective annual interest rate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685800" y="1981200"/>
            <a:ext cx="2819400" cy="4267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Formula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With continuous compounding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2614702"/>
              </p:ext>
            </p:extLst>
          </p:nvPr>
        </p:nvGraphicFramePr>
        <p:xfrm>
          <a:off x="914400" y="3200400"/>
          <a:ext cx="1681021" cy="533400"/>
        </p:xfrm>
        <a:graphic>
          <a:graphicData uri="http://schemas.openxmlformats.org/presentationml/2006/ole">
            <p:oleObj spid="_x0000_s14354" name="MathType Equation" r:id="rId4" imgW="457200" imgH="152280" progId="Equation">
              <p:embed/>
            </p:oleObj>
          </a:graphicData>
        </a:graphic>
      </p:graphicFrame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38600"/>
            <a:ext cx="2895599" cy="1555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733800"/>
            <a:ext cx="2099111" cy="668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5257800"/>
            <a:ext cx="2088468" cy="744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27125" y="577850"/>
            <a:ext cx="695007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3333FF"/>
                </a:solidFill>
                <a:latin typeface="+mj-lt"/>
              </a:rPr>
              <a:t>Case 0</a:t>
            </a:r>
            <a:r>
              <a:rPr lang="en-US" sz="3600" b="1" dirty="0">
                <a:latin typeface="+mj-lt"/>
              </a:rPr>
              <a:t>: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8% compounded quarterly</a:t>
            </a:r>
          </a:p>
          <a:p>
            <a:pPr eaLnBrk="0" hangingPunct="0"/>
            <a:r>
              <a:rPr lang="en-US" sz="3600" dirty="0">
                <a:latin typeface="Times New Roman" pitchFamily="18" charset="0"/>
              </a:rPr>
              <a:t>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Payment Period = Quarter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	Interest Period = Quarterly</a:t>
            </a:r>
          </a:p>
          <a:p>
            <a:pPr eaLnBrk="0" hangingPunct="0"/>
            <a:endParaRPr lang="en-US" sz="3600" dirty="0">
              <a:latin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0" y="3316069"/>
            <a:ext cx="17647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 interest period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89250" y="3581400"/>
            <a:ext cx="45207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Given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8%,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payments per year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1 interest period per quarter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interest periods per year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0" y="25146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24000" y="2514600"/>
            <a:ext cx="1676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600">
              <a:latin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004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baseline="30000" dirty="0">
                <a:latin typeface="Times New Roman" pitchFamily="18" charset="0"/>
              </a:rPr>
              <a:t>nd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8768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</a:rPr>
              <a:t>rd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5532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</a:rPr>
              <a:t>th </a:t>
            </a:r>
            <a:r>
              <a:rPr lang="en-US" sz="3600" dirty="0">
                <a:latin typeface="Times New Roman" pitchFamily="18" charset="0"/>
              </a:rPr>
              <a:t>Q</a:t>
            </a:r>
          </a:p>
        </p:txBody>
      </p:sp>
      <p:sp>
        <p:nvSpPr>
          <p:cNvPr id="15370" name="AutoShape 10"/>
          <p:cNvSpPr>
            <a:spLocks/>
          </p:cNvSpPr>
          <p:nvPr/>
        </p:nvSpPr>
        <p:spPr bwMode="auto">
          <a:xfrm rot="16148806" flipV="1">
            <a:off x="2283619" y="2513807"/>
            <a:ext cx="304800" cy="1522412"/>
          </a:xfrm>
          <a:prstGeom prst="leftBrace">
            <a:avLst>
              <a:gd name="adj1" fmla="val 4162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905000" y="2133600"/>
            <a:ext cx="668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1</a:t>
            </a:r>
            <a:r>
              <a:rPr lang="en-US" sz="2000" baseline="30000">
                <a:latin typeface="Times New Roman" pitchFamily="18" charset="0"/>
              </a:rPr>
              <a:t>st</a:t>
            </a:r>
            <a:r>
              <a:rPr lang="en-US" sz="2000">
                <a:latin typeface="Times New Roman" pitchFamily="18" charset="0"/>
              </a:rPr>
              <a:t> Q</a:t>
            </a:r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953000"/>
            <a:ext cx="2865437" cy="1241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27125" y="577850"/>
            <a:ext cx="695007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>
                <a:latin typeface="+mj-lt"/>
              </a:rPr>
              <a:t>Case 1: 8% compounded monthly</a:t>
            </a:r>
          </a:p>
          <a:p>
            <a:pPr eaLnBrk="0" hangingPunct="0"/>
            <a:r>
              <a:rPr lang="en-US" sz="3600" dirty="0">
                <a:latin typeface="Times New Roman" pitchFamily="18" charset="0"/>
              </a:rPr>
              <a:t>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Payment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Quarter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	Interest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Monthly</a:t>
            </a:r>
          </a:p>
          <a:p>
            <a:pPr eaLnBrk="0" hangingPunct="0"/>
            <a:endParaRPr lang="en-US" sz="3600" dirty="0">
              <a:latin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447800" y="3200400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alibri"/>
                <a:cs typeface="Calibri"/>
              </a:rPr>
              <a:t>3 interest periods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89250" y="3429000"/>
            <a:ext cx="46233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Given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8%,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payments per year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3 interest periods per quarter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12 interest periods per year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00200" y="2362200"/>
            <a:ext cx="495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600200" y="23622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600"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200400" y="23622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baseline="30000" dirty="0">
                <a:latin typeface="Times New Roman" pitchFamily="18" charset="0"/>
              </a:rPr>
              <a:t>nd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876800" y="23622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</a:rPr>
              <a:t>rd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553200" y="23622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 smtClean="0">
                <a:latin typeface="Times New Roman" pitchFamily="18" charset="0"/>
              </a:rPr>
              <a:t>4th </a:t>
            </a:r>
            <a:r>
              <a:rPr lang="en-US" sz="3600" dirty="0">
                <a:latin typeface="Times New Roman" pitchFamily="18" charset="0"/>
              </a:rPr>
              <a:t>Q</a:t>
            </a:r>
          </a:p>
        </p:txBody>
      </p:sp>
      <p:sp>
        <p:nvSpPr>
          <p:cNvPr id="16394" name="AutoShape 10"/>
          <p:cNvSpPr>
            <a:spLocks/>
          </p:cNvSpPr>
          <p:nvPr/>
        </p:nvSpPr>
        <p:spPr bwMode="auto">
          <a:xfrm rot="16148806" flipV="1">
            <a:off x="2283619" y="2361407"/>
            <a:ext cx="304800" cy="1522412"/>
          </a:xfrm>
          <a:prstGeom prst="leftBrace">
            <a:avLst>
              <a:gd name="adj1" fmla="val 4162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600200" y="2362200"/>
            <a:ext cx="533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133600" y="2362200"/>
            <a:ext cx="5334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667000" y="2362200"/>
            <a:ext cx="533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057400" y="1981200"/>
            <a:ext cx="700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1</a:t>
            </a:r>
            <a:r>
              <a:rPr lang="en-US" sz="2000" b="1" baseline="30000" dirty="0">
                <a:latin typeface="Times New Roman" pitchFamily="18" charset="0"/>
              </a:rPr>
              <a:t>st</a:t>
            </a:r>
            <a:r>
              <a:rPr lang="en-US" sz="2000" b="1" dirty="0">
                <a:latin typeface="Times New Roman" pitchFamily="18" charset="0"/>
              </a:rPr>
              <a:t> Q</a:t>
            </a:r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876800"/>
            <a:ext cx="2667000" cy="12988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27125" y="577850"/>
            <a:ext cx="695007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>
                <a:latin typeface="+mj-lt"/>
              </a:rPr>
              <a:t>Case 2: 8% compounded weekly</a:t>
            </a:r>
          </a:p>
          <a:p>
            <a:pPr eaLnBrk="0" hangingPunct="0"/>
            <a:r>
              <a:rPr lang="en-US" sz="3600" dirty="0">
                <a:latin typeface="Times New Roman" pitchFamily="18" charset="0"/>
              </a:rPr>
              <a:t>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Payment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Quarter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	Interest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Weekly</a:t>
            </a:r>
          </a:p>
          <a:p>
            <a:pPr eaLnBrk="0" hangingPunct="0"/>
            <a:endParaRPr lang="en-US" sz="3600" dirty="0">
              <a:latin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47800" y="3352800"/>
            <a:ext cx="1980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alibri"/>
                <a:cs typeface="Calibri"/>
              </a:rPr>
              <a:t>13 interest periods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89250" y="3581400"/>
            <a:ext cx="47532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Given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8%,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payments per year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13 interest periods per quarter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52 interest periods per year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0" y="2514600"/>
            <a:ext cx="502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524000" y="2514600"/>
            <a:ext cx="16764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600">
              <a:latin typeface="Times New Roman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004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baseline="30000" dirty="0">
                <a:latin typeface="Times New Roman" pitchFamily="18" charset="0"/>
              </a:rPr>
              <a:t>nd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8768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</a:rPr>
              <a:t>rd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5532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</a:rPr>
              <a:t>th </a:t>
            </a:r>
            <a:r>
              <a:rPr lang="en-US" sz="3600" dirty="0">
                <a:latin typeface="Times New Roman" pitchFamily="18" charset="0"/>
              </a:rPr>
              <a:t>Q</a:t>
            </a:r>
          </a:p>
        </p:txBody>
      </p:sp>
      <p:sp>
        <p:nvSpPr>
          <p:cNvPr id="17419" name="AutoShape 11"/>
          <p:cNvSpPr>
            <a:spLocks/>
          </p:cNvSpPr>
          <p:nvPr/>
        </p:nvSpPr>
        <p:spPr bwMode="auto">
          <a:xfrm rot="16148806" flipV="1">
            <a:off x="2283619" y="2513807"/>
            <a:ext cx="304800" cy="1522412"/>
          </a:xfrm>
          <a:prstGeom prst="leftBrace">
            <a:avLst>
              <a:gd name="adj1" fmla="val 4162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981200" y="2133600"/>
            <a:ext cx="700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1</a:t>
            </a:r>
            <a:r>
              <a:rPr lang="en-US" sz="2000" b="1" baseline="30000" dirty="0">
                <a:latin typeface="Times New Roman" pitchFamily="18" charset="0"/>
              </a:rPr>
              <a:t>st</a:t>
            </a:r>
            <a:r>
              <a:rPr lang="en-US" sz="2000" b="1" dirty="0">
                <a:latin typeface="Times New Roman" pitchFamily="18" charset="0"/>
              </a:rPr>
              <a:t> Q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286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8288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438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895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5908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133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048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7432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19812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953000"/>
            <a:ext cx="34290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27125" y="577850"/>
            <a:ext cx="74072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latin typeface="+mj-lt"/>
              </a:rPr>
              <a:t>Case 3: 8% compounded continuously</a:t>
            </a:r>
          </a:p>
          <a:p>
            <a:pPr eaLnBrk="0" hangingPunct="0"/>
            <a:r>
              <a:rPr lang="en-US" sz="3600" dirty="0">
                <a:latin typeface="Times New Roman" pitchFamily="18" charset="0"/>
              </a:rPr>
              <a:t>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Payment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Quarter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	Interest Period =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Continuously</a:t>
            </a:r>
          </a:p>
          <a:p>
            <a:pPr eaLnBrk="0" hangingPunct="0"/>
            <a:endParaRPr lang="en-US" sz="3600" dirty="0"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447800" y="3348038"/>
            <a:ext cx="1934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alibri"/>
                <a:cs typeface="Calibri"/>
              </a:rPr>
              <a:t>∞ interest </a:t>
            </a:r>
            <a:r>
              <a:rPr lang="en-US" b="1" dirty="0">
                <a:latin typeface="Calibri"/>
                <a:cs typeface="Calibri"/>
              </a:rPr>
              <a:t>periods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89250" y="3581400"/>
            <a:ext cx="36677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Given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8%,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payments per year</a:t>
            </a:r>
          </a:p>
          <a:p>
            <a:pPr eaLnBrk="0" hangingPunct="0"/>
            <a:r>
              <a:rPr lang="en-US" sz="2000" dirty="0">
                <a:latin typeface="Times New Roman" pitchFamily="18" charset="0"/>
              </a:rPr>
              <a:t>	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524000" y="2514600"/>
            <a:ext cx="502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0" y="2514600"/>
            <a:ext cx="1676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600">
              <a:latin typeface="Times New Roman" pitchFamily="18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2004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baseline="30000" dirty="0">
                <a:latin typeface="Times New Roman" pitchFamily="18" charset="0"/>
              </a:rPr>
              <a:t>nd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8768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</a:rPr>
              <a:t>rd</a:t>
            </a:r>
            <a:r>
              <a:rPr lang="en-US" sz="3600" dirty="0">
                <a:latin typeface="Times New Roman" pitchFamily="18" charset="0"/>
              </a:rPr>
              <a:t> Q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553200" y="2514600"/>
            <a:ext cx="1676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</a:rPr>
              <a:t>th </a:t>
            </a:r>
            <a:r>
              <a:rPr lang="en-US" sz="3600" dirty="0">
                <a:latin typeface="Times New Roman" pitchFamily="18" charset="0"/>
              </a:rPr>
              <a:t>Q</a:t>
            </a:r>
          </a:p>
        </p:txBody>
      </p:sp>
      <p:sp>
        <p:nvSpPr>
          <p:cNvPr id="18442" name="AutoShape 10"/>
          <p:cNvSpPr>
            <a:spLocks/>
          </p:cNvSpPr>
          <p:nvPr/>
        </p:nvSpPr>
        <p:spPr bwMode="auto">
          <a:xfrm rot="16148806" flipV="1">
            <a:off x="2283619" y="2513807"/>
            <a:ext cx="304800" cy="1522412"/>
          </a:xfrm>
          <a:prstGeom prst="leftBrace">
            <a:avLst>
              <a:gd name="adj1" fmla="val 4162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981200" y="2133600"/>
            <a:ext cx="700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1</a:t>
            </a:r>
            <a:r>
              <a:rPr lang="en-US" sz="2000" b="1" baseline="30000" dirty="0">
                <a:latin typeface="Times New Roman" pitchFamily="18" charset="0"/>
              </a:rPr>
              <a:t>st</a:t>
            </a:r>
            <a:r>
              <a:rPr lang="en-US" sz="2000" b="1" dirty="0">
                <a:latin typeface="Times New Roman" pitchFamily="18" charset="0"/>
              </a:rPr>
              <a:t> Q</a:t>
            </a:r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419600"/>
            <a:ext cx="3319463" cy="142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7620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Summary: Effective Interest Rates per Quarter at Varying Compounding Frequencies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685800" y="2057400"/>
          <a:ext cx="7772400" cy="41529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Case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Case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Case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Case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8% compounded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quarterly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8% compounded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monthly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8% compounded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weekly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8% compounded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continuously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Payments occur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quarterly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Payments occur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quarterly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Payments occur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quarterly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Payments occur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quarterly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2.000%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per quarter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2.013%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per quarter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2.0186%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per quarter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2.0201%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per quarter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Chapter </a:t>
            </a:r>
            <a:r>
              <a:rPr lang="en-US" sz="3600" b="1">
                <a:solidFill>
                  <a:schemeClr val="accent2"/>
                </a:solidFill>
              </a:rPr>
              <a:t>Opening </a:t>
            </a:r>
            <a:r>
              <a:rPr lang="en-US" sz="3600" b="1" smtClean="0">
                <a:solidFill>
                  <a:schemeClr val="accent2"/>
                </a:solidFill>
              </a:rPr>
              <a:t>Story: </a:t>
            </a:r>
            <a:r>
              <a:rPr lang="en-US" sz="3600" b="1" dirty="0" smtClean="0">
                <a:solidFill>
                  <a:schemeClr val="accent2"/>
                </a:solidFill>
              </a:rPr>
              <a:t>Financing </a:t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>Home Mortgage 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3801" name="Rectangle 9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2200" dirty="0"/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Under what situation, would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homeowners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benefit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from an adjustable rate mortgage over a fixed rate mortgage?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80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" y="2514600"/>
            <a:ext cx="4033838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200">
              <a:solidFill>
                <a:srgbClr val="FF0000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1438" r="11438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533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Understanding Money and Its </a:t>
            </a:r>
            <a:r>
              <a:rPr lang="en-US" sz="4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Management: </a:t>
            </a:r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Main Focus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55725" y="1981200"/>
            <a:ext cx="6416675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payments occur more frequently than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annual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how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calculate economic equivalence?</a:t>
            </a:r>
          </a:p>
          <a:p>
            <a:pPr marL="457200" indent="-457200" eaLnBrk="0" hangingPunct="0">
              <a:buFontTx/>
              <a:buAutoNum type="arabicPeriod" startAt="2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interest period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other than annual, how do you calculate economic equivalence?</a:t>
            </a:r>
          </a:p>
          <a:p>
            <a:pPr marL="457200" indent="-457200" eaLnBrk="0" hangingPunct="0">
              <a:buFontTx/>
              <a:buAutoNum type="arabicPeriod" startAt="2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How are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commercial loans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structured?</a:t>
            </a:r>
          </a:p>
          <a:p>
            <a:pPr marL="457200" indent="-457200" eaLnBrk="0" hangingPunct="0">
              <a:buFontTx/>
              <a:buAutoNum type="arabicPeriod" startAt="2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How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would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manage your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debt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? </a:t>
            </a:r>
          </a:p>
          <a:p>
            <a:pPr marL="457200" indent="-457200" eaLnBrk="0" hangingPunct="0">
              <a:buFontTx/>
              <a:buAutoNum type="arabicPeriod" startAt="2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b="1" dirty="0"/>
              <a:t>Nominal Versus Effective </a:t>
            </a:r>
            <a:br>
              <a:rPr lang="en-US" altLang="zh-CN" b="1" dirty="0"/>
            </a:br>
            <a:r>
              <a:rPr lang="en-US" altLang="zh-CN" b="1" dirty="0"/>
              <a:t>Interest Rates</a:t>
            </a:r>
            <a:endParaRPr kumimoji="1"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526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482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Jargon</a:t>
            </a: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774305" y="4341068"/>
            <a:ext cx="2225934" cy="1754932"/>
          </a:xfrm>
          <a:prstGeom prst="ellipse">
            <a:avLst/>
          </a:prstGeom>
          <a:solidFill>
            <a:srgbClr val="DAF1A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875714" y="3087545"/>
            <a:ext cx="2356872" cy="1378875"/>
          </a:xfrm>
          <a:prstGeom prst="ellipse">
            <a:avLst/>
          </a:prstGeom>
          <a:solidFill>
            <a:srgbClr val="DAF1A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018209" y="3024869"/>
            <a:ext cx="2160466" cy="1190847"/>
          </a:xfrm>
          <a:prstGeom prst="ellipse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37589" y="3287326"/>
            <a:ext cx="20111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Nominal 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962400" y="4495800"/>
            <a:ext cx="1848839" cy="138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Annual 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percentage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rate (APR)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541958" y="3087545"/>
            <a:ext cx="14224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</a:t>
            </a:r>
          </a:p>
          <a:p>
            <a:pPr eaLnBrk="0" hangingPunct="0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period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13839" y="1896698"/>
            <a:ext cx="1047498" cy="56408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638800" y="1905000"/>
            <a:ext cx="1828800" cy="50140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5400000">
            <a:off x="5844945" y="2479555"/>
            <a:ext cx="376057" cy="58921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 rot="4164239">
            <a:off x="2148759" y="2576362"/>
            <a:ext cx="501409" cy="458281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 rot="2643648">
            <a:off x="3185087" y="4529096"/>
            <a:ext cx="589218" cy="5640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600200" y="1828800"/>
            <a:ext cx="60036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3300"/>
                </a:solidFill>
                <a:latin typeface="+mj-lt"/>
              </a:rPr>
              <a:t>18%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Compounded </a:t>
            </a:r>
            <a:r>
              <a:rPr lang="en-US" sz="4000" b="1" dirty="0">
                <a:solidFill>
                  <a:srgbClr val="FF3300"/>
                </a:solidFill>
                <a:latin typeface="+mj-lt"/>
              </a:rPr>
              <a:t>Monthly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18%</a:t>
            </a:r>
            <a:r>
              <a:rPr lang="en-US" b="1" dirty="0"/>
              <a:t> Compounded </a:t>
            </a:r>
            <a:r>
              <a:rPr lang="en-US" b="1" dirty="0">
                <a:solidFill>
                  <a:schemeClr val="accent2"/>
                </a:solidFill>
              </a:rPr>
              <a:t>Monthly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+mj-lt"/>
              </a:rPr>
              <a:t>What It Really Means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</a:p>
          <a:p>
            <a:pPr lvl="1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 per month (</a:t>
            </a:r>
            <a:r>
              <a:rPr lang="en-US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= 18%/12 = 1.5%</a:t>
            </a:r>
          </a:p>
          <a:p>
            <a:pPr lvl="1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Number of interest periods per year (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= 12</a:t>
            </a:r>
          </a:p>
          <a:p>
            <a:r>
              <a:rPr lang="en-US" b="1" u="sng" dirty="0">
                <a:solidFill>
                  <a:srgbClr val="FF0000"/>
                </a:solidFill>
                <a:latin typeface="+mj-lt"/>
              </a:rPr>
              <a:t>In </a:t>
            </a:r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words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Bank will charge 1.5% interest each month on your unpaid balance, if you borrowed money. </a:t>
            </a:r>
          </a:p>
          <a:p>
            <a:pPr lvl="1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will earn 1.5% interest each month on your remaining balance, if you deposited money.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Example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Suppose that you invest $1 for 1 year at 18% compounded monthly. How much interest would you earn?</a:t>
            </a:r>
          </a:p>
          <a:p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419600"/>
            <a:ext cx="2911963" cy="960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Garamond" pitchFamily="18" charset="0"/>
              </a:rPr>
              <a:t/>
            </a:r>
            <a:br>
              <a:rPr lang="en-US" sz="5400" dirty="0" smtClean="0">
                <a:solidFill>
                  <a:schemeClr val="accent2"/>
                </a:solidFill>
                <a:latin typeface="Garamond" pitchFamily="18" charset="0"/>
              </a:rPr>
            </a:b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 Annual Interest Rate (Yield)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Formula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= nominal interest rate per year</a:t>
            </a:r>
          </a:p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2000" b="1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= effective annual interest rate</a:t>
            </a:r>
          </a:p>
          <a:p>
            <a:pPr marL="342900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number of interest periods per year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Example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18% compounded monthly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What it really means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1.5% per month for 12 months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19.56% compounded once per year</a:t>
            </a:r>
          </a:p>
          <a:p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3581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 dirty="0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3429000" cy="1306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048000"/>
            <a:ext cx="23622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077200" cy="6413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Practice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Solution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Suppose your savings account pays 9% interest compounded </a:t>
            </a:r>
            <a:r>
              <a:rPr lang="en-US" sz="2400" b="1" dirty="0" smtClean="0">
                <a:solidFill>
                  <a:srgbClr val="FF3300"/>
                </a:solidFill>
                <a:latin typeface="+mj-lt"/>
              </a:rPr>
              <a:t>quarterly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  <a:p>
            <a:pPr marL="457200" indent="-457200">
              <a:buAutoNum type="alphaLcParenBoth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 per quarter</a:t>
            </a:r>
          </a:p>
          <a:p>
            <a:pPr marL="457200" indent="-457200">
              <a:buAutoNum type="alphaLcParenBoth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Annual effective interest rate (</a:t>
            </a:r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2400" b="1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</a:p>
          <a:p>
            <a:pPr marL="457200" indent="-457200">
              <a:buAutoNum type="alphaLcParenBoth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you deposit $10,000 for one year, how much would you have?</a:t>
            </a:r>
          </a:p>
          <a:p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828800"/>
            <a:ext cx="464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34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Nominal and Effective Interest Rates with Different Compounding Periods</a:t>
            </a:r>
          </a:p>
        </p:txBody>
      </p:sp>
      <p:graphicFrame>
        <p:nvGraphicFramePr>
          <p:cNvPr id="10329" name="Group 89"/>
          <p:cNvGraphicFramePr>
            <a:graphicFrameLocks noGrp="1"/>
          </p:cNvGraphicFramePr>
          <p:nvPr/>
        </p:nvGraphicFramePr>
        <p:xfrm>
          <a:off x="685800" y="1752600"/>
          <a:ext cx="7772400" cy="4229419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447800"/>
                <a:gridCol w="1295400"/>
                <a:gridCol w="1295400"/>
                <a:gridCol w="1295400"/>
              </a:tblGrid>
              <a:tr h="37465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Effective Rates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EF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Compounding Annually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Compounding Semi-annually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Compounding Quarterly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Compounding Monthly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Compounding Daily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5B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889</Words>
  <Application>Microsoft Macintosh PowerPoint</Application>
  <PresentationFormat>On-screen Show (4:3)</PresentationFormat>
  <Paragraphs>230</Paragraphs>
  <Slides>18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MathType Equation</vt:lpstr>
      <vt:lpstr>Nominal and Effective Interest Rates </vt:lpstr>
      <vt:lpstr>Chapter Opening Story: Financing  Home Mortgage </vt:lpstr>
      <vt:lpstr>Slide 3</vt:lpstr>
      <vt:lpstr>Nominal Versus Effective  Interest Rates</vt:lpstr>
      <vt:lpstr>Financial Jargon</vt:lpstr>
      <vt:lpstr>18% Compounded Monthly</vt:lpstr>
      <vt:lpstr>  Effective Annual Interest Rate (Yield)</vt:lpstr>
      <vt:lpstr>Practice Problem</vt:lpstr>
      <vt:lpstr>Slide 9</vt:lpstr>
      <vt:lpstr>Why Do We Need an Effective  Interest Rate per Payment Period?</vt:lpstr>
      <vt:lpstr>Effective Interest Rate per Payment Period (i)</vt:lpstr>
      <vt:lpstr> Functional Relationships among  r, i, and ia  </vt:lpstr>
      <vt:lpstr>Effective Interest Rate per Payment Period with Continuous Compounding</vt:lpstr>
      <vt:lpstr>Slide 14</vt:lpstr>
      <vt:lpstr>Slide 15</vt:lpstr>
      <vt:lpstr>Slide 16</vt:lpstr>
      <vt:lpstr>Slide 17</vt:lpstr>
      <vt:lpstr>Slide 18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 and Effective Interest rates</dc:title>
  <dc:creator>Chan S. Park</dc:creator>
  <cp:lastModifiedBy>Jen Baker</cp:lastModifiedBy>
  <cp:revision>62</cp:revision>
  <dcterms:created xsi:type="dcterms:W3CDTF">2015-08-04T16:28:42Z</dcterms:created>
  <dcterms:modified xsi:type="dcterms:W3CDTF">2015-08-04T16:29:48Z</dcterms:modified>
</cp:coreProperties>
</file>