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Default Extension="emf" ContentType="image/x-emf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12.xml" ContentType="application/vnd.openxmlformats-officedocument.presentationml.notesSlide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notesSlides/notesSlide14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Default Extension="wmf" ContentType="image/x-wmf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79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2" r:id="rId3"/>
    <p:sldId id="293" r:id="rId4"/>
    <p:sldId id="274" r:id="rId5"/>
    <p:sldId id="294" r:id="rId6"/>
    <p:sldId id="302" r:id="rId7"/>
    <p:sldId id="295" r:id="rId8"/>
    <p:sldId id="303" r:id="rId9"/>
    <p:sldId id="299" r:id="rId10"/>
    <p:sldId id="304" r:id="rId11"/>
    <p:sldId id="296" r:id="rId12"/>
    <p:sldId id="306" r:id="rId13"/>
    <p:sldId id="292" r:id="rId14"/>
    <p:sldId id="289" r:id="rId15"/>
    <p:sldId id="308" r:id="rId16"/>
    <p:sldId id="301" r:id="rId17"/>
    <p:sldId id="309" r:id="rId18"/>
  </p:sldIdLst>
  <p:sldSz cx="9144000" cy="6858000" type="screen4x3"/>
  <p:notesSz cx="7104063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3300"/>
    <a:srgbClr val="FFFF66"/>
    <a:srgbClr val="3333CC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33" d="100"/>
          <a:sy n="133" d="100"/>
        </p:scale>
        <p:origin x="-1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5C4976-EE36-E940-9793-DA517710DAF9}" type="datetimeFigureOut">
              <a:rPr lang="en-US" smtClean="0"/>
              <a:pPr/>
              <a:t>8/4/15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3C6BA-A80E-DE44-8464-8F1C01D41E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333817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C880E655-3AE6-4EC6-B960-43EC37A362DF}" type="datetimeFigureOut">
              <a:rPr lang="en-US" smtClean="0"/>
              <a:pPr/>
              <a:t>8/4/15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8E5E2E2F-895E-44CC-96F4-370FB1E9A1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720893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E2E2F-895E-44CC-96F4-370FB1E9A19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470373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E2E2F-895E-44CC-96F4-370FB1E9A19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43546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E2E2F-895E-44CC-96F4-370FB1E9A19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964642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E2E2F-895E-44CC-96F4-370FB1E9A19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420524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E2E2F-895E-44CC-96F4-370FB1E9A19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588530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E2E2F-895E-44CC-96F4-370FB1E9A19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296253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E2E2F-895E-44CC-96F4-370FB1E9A19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061485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E2E2F-895E-44CC-96F4-370FB1E9A19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322295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E2E2F-895E-44CC-96F4-370FB1E9A19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29182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E2E2F-895E-44CC-96F4-370FB1E9A19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2474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E2E2F-895E-44CC-96F4-370FB1E9A19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8383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E2E2F-895E-44CC-96F4-370FB1E9A19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83711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E2E2F-895E-44CC-96F4-370FB1E9A19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394860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E2E2F-895E-44CC-96F4-370FB1E9A19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161615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E2E2F-895E-44CC-96F4-370FB1E9A19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711566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E2E2F-895E-44CC-96F4-370FB1E9A19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34401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E2E2F-895E-44CC-96F4-370FB1E9A19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51116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8F0765-00F5-4170-BB42-6B9569DBAFA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70625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F99D4-6EBF-4B9C-BBD9-2BE5F182E1A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77995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20575D-FCBE-4C50-BF5E-4DFBA935F6B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62730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516B92D-62E8-4A41-99BE-1C6E28A89B3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39C673-6CD9-46A4-BB79-44A1AB9DF75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64647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BE2B55-9D21-4964-B349-75BD9B38D9F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8430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8FB3CB-6A09-4E34-B4C9-5A672B1357B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55575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4B6972-892F-413E-824F-2061030AC8C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15338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965E-DDF9-4557-B81F-C302570B9D9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40145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9E9C83-463E-44E1-A2A1-B422A32DCCF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929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44377B-58AC-4CB5-9D80-53041E2FEEC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3134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8F5AA3-07CA-4015-BAA3-316B1FF4ABA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00236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emf"/><Relationship Id="rId15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gray">
          <a:xfrm>
            <a:off x="0" y="6403975"/>
            <a:ext cx="9153525" cy="457200"/>
          </a:xfrm>
          <a:prstGeom prst="rect">
            <a:avLst/>
          </a:prstGeom>
          <a:solidFill>
            <a:srgbClr val="263B94"/>
          </a:solidFill>
          <a:ln w="9525">
            <a:solidFill>
              <a:srgbClr val="263B94"/>
            </a:solidFill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defTabSz="457200" eaLnBrk="0" hangingPunct="0"/>
            <a:endParaRPr lang="en-US"/>
          </a:p>
        </p:txBody>
      </p:sp>
      <p:pic>
        <p:nvPicPr>
          <p:cNvPr id="8" name="Picture 8" descr="Pearson_Bound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621588" y="6403975"/>
            <a:ext cx="1533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Pearson_Strap_Bound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-3175" y="6403975"/>
            <a:ext cx="1766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47"/>
          <p:cNvSpPr txBox="1">
            <a:spLocks noChangeArrowheads="1"/>
          </p:cNvSpPr>
          <p:nvPr userDrawn="1"/>
        </p:nvSpPr>
        <p:spPr bwMode="auto">
          <a:xfrm>
            <a:off x="1600200" y="6400800"/>
            <a:ext cx="5629275" cy="4572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/>
            <a:r>
              <a:rPr lang="en-US" sz="900" i="1">
                <a:solidFill>
                  <a:schemeClr val="bg1"/>
                </a:solidFill>
                <a:latin typeface="Verdana" pitchFamily="-103" charset="0"/>
                <a:ea typeface="Verdana" pitchFamily="-103" charset="0"/>
                <a:cs typeface="Verdana" pitchFamily="-103" charset="0"/>
              </a:rPr>
              <a:t>Contemporary Engineering Economics, 6</a:t>
            </a:r>
            <a:r>
              <a:rPr lang="en-US" sz="900" i="1" baseline="30000">
                <a:solidFill>
                  <a:schemeClr val="bg1"/>
                </a:solidFill>
                <a:latin typeface="Verdana" pitchFamily="-103" charset="0"/>
                <a:ea typeface="Verdana" pitchFamily="-103" charset="0"/>
                <a:cs typeface="Verdana" pitchFamily="-103" charset="0"/>
              </a:rPr>
              <a:t>th</a:t>
            </a:r>
            <a:r>
              <a:rPr lang="en-US" sz="900" i="1">
                <a:solidFill>
                  <a:schemeClr val="bg1"/>
                </a:solidFill>
                <a:latin typeface="Verdana" pitchFamily="-103" charset="0"/>
                <a:ea typeface="Verdana" pitchFamily="-103" charset="0"/>
                <a:cs typeface="Verdana" pitchFamily="-103" charset="0"/>
              </a:rPr>
              <a:t> edition</a:t>
            </a:r>
          </a:p>
          <a:p>
            <a:pPr eaLnBrk="0" hangingPunct="0"/>
            <a:r>
              <a:rPr lang="en-US" sz="900">
                <a:solidFill>
                  <a:schemeClr val="bg1"/>
                </a:solidFill>
                <a:latin typeface="Verdana" pitchFamily="-103" charset="0"/>
                <a:ea typeface="Verdana" pitchFamily="-103" charset="0"/>
                <a:cs typeface="Verdana" pitchFamily="-103" charset="0"/>
              </a:rPr>
              <a:t>Park</a:t>
            </a:r>
          </a:p>
        </p:txBody>
      </p:sp>
      <p:sp>
        <p:nvSpPr>
          <p:cNvPr id="11" name="Text Box 47"/>
          <p:cNvSpPr txBox="1">
            <a:spLocks noChangeArrowheads="1"/>
          </p:cNvSpPr>
          <p:nvPr userDrawn="1"/>
        </p:nvSpPr>
        <p:spPr bwMode="auto">
          <a:xfrm>
            <a:off x="4495800" y="64008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 eaLnBrk="0" hangingPunct="0"/>
            <a:r>
              <a:rPr lang="en-US" sz="900">
                <a:solidFill>
                  <a:schemeClr val="bg1"/>
                </a:solidFill>
                <a:latin typeface="Verdana" pitchFamily="-103" charset="0"/>
              </a:rPr>
              <a:t>Copyright © 2016 by Pearson Education, Inc.</a:t>
            </a:r>
          </a:p>
          <a:p>
            <a:pPr algn="r" eaLnBrk="0" hangingPunct="0"/>
            <a:r>
              <a:rPr lang="en-US" sz="900">
                <a:solidFill>
                  <a:schemeClr val="bg1"/>
                </a:solidFill>
                <a:latin typeface="Verdana" pitchFamily="-103" charset="0"/>
              </a:rPr>
              <a:t>All Rights Reserved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0816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image" Target="../media/image13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1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2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4" Type="http://schemas.openxmlformats.org/officeDocument/2006/relationships/image" Target="../media/image22.emf"/><Relationship Id="rId5" Type="http://schemas.openxmlformats.org/officeDocument/2006/relationships/image" Target="../media/image24.emf"/><Relationship Id="rId6" Type="http://schemas.openxmlformats.org/officeDocument/2006/relationships/image" Target="../media/image25.emf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8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en-US" b="1" dirty="0"/>
              <a:t>Interest </a:t>
            </a:r>
            <a:r>
              <a:rPr lang="en-US" b="1" dirty="0" smtClean="0"/>
              <a:t>Formulas – </a:t>
            </a:r>
            <a:r>
              <a:rPr lang="en-US" b="1" dirty="0"/>
              <a:t>Equal Payment Series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26457" y="4038600"/>
            <a:ext cx="64008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Lecture No</a:t>
            </a:r>
            <a:r>
              <a:rPr lang="en-US" sz="2400" dirty="0" smtClean="0"/>
              <a:t>. 7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Chapter 3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Contemporary Engineering Economics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Copyright © </a:t>
            </a:r>
            <a:r>
              <a:rPr lang="en-US" sz="2400" dirty="0" smtClean="0"/>
              <a:t>2016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696200" cy="9779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Example</a:t>
            </a:r>
            <a:endParaRPr lang="en-US" sz="3600" b="1" i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886200" y="1524000"/>
            <a:ext cx="5111750" cy="4602163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Formula to use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457200" y="1752600"/>
            <a:ext cx="3428206" cy="39751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Given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: </a:t>
            </a:r>
            <a:r>
              <a:rPr lang="en-US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F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= $5,000, </a:t>
            </a:r>
            <a:r>
              <a:rPr lang="en-US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N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= 5 years, and </a:t>
            </a:r>
            <a:r>
              <a:rPr lang="en-US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i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= 7% per year</a:t>
            </a:r>
          </a:p>
          <a:p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 Find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: </a:t>
            </a:r>
            <a:r>
              <a:rPr lang="en-US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</a:t>
            </a:r>
          </a:p>
          <a:p>
            <a:pPr>
              <a:buFont typeface="Wingdings" pitchFamily="2" charset="2"/>
              <a:buChar char="q"/>
            </a:pPr>
            <a:endParaRPr lang="en-US" sz="2000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r>
              <a:rPr lang="en-US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</a:p>
          <a:p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 Excel Solution</a:t>
            </a:r>
            <a:endParaRPr lang="en-US" sz="20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2286000"/>
            <a:ext cx="2971800" cy="56495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991846"/>
              </p:ext>
            </p:extLst>
          </p:nvPr>
        </p:nvGraphicFramePr>
        <p:xfrm>
          <a:off x="5943600" y="3200400"/>
          <a:ext cx="2055157" cy="623887"/>
        </p:xfrm>
        <a:graphic>
          <a:graphicData uri="http://schemas.openxmlformats.org/presentationml/2006/ole">
            <p:oleObj spid="_x0000_s81929" name="Equation" r:id="rId5" imgW="1422360" imgH="431640" progId="Equation.DSMT4">
              <p:embed/>
            </p:oleObj>
          </a:graphicData>
        </a:graphic>
      </p:graphicFrame>
      <p:pic>
        <p:nvPicPr>
          <p:cNvPr id="8090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1194" y="3415507"/>
            <a:ext cx="2555380" cy="7754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cxnSp>
        <p:nvCxnSpPr>
          <p:cNvPr id="13" name="Straight Connector 12"/>
          <p:cNvCxnSpPr/>
          <p:nvPr/>
        </p:nvCxnSpPr>
        <p:spPr>
          <a:xfrm>
            <a:off x="4572000" y="4800600"/>
            <a:ext cx="22860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4724400" y="51054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5181600" y="51054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5639594" y="5104606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6096794" y="5104606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6553994" y="5104606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4495800" y="48006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6477000" y="4419600"/>
            <a:ext cx="762000" cy="1588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934200" y="3962400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$5,000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791200" y="54102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44958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j-lt"/>
              </a:rPr>
              <a:t>0</a:t>
            </a:r>
            <a:endParaRPr lang="en-US" sz="1600" dirty="0"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58000" y="45720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j-lt"/>
              </a:rPr>
              <a:t>5</a:t>
            </a:r>
            <a:endParaRPr lang="en-US" sz="1600" dirty="0"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76800" y="44958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j-lt"/>
              </a:rPr>
              <a:t>1</a:t>
            </a:r>
            <a:endParaRPr lang="en-US" sz="1600" dirty="0">
              <a:latin typeface="+mj-l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71574" y="5232314"/>
            <a:ext cx="215143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3300"/>
                </a:solidFill>
                <a:latin typeface="+mj-lt"/>
              </a:rPr>
              <a:t>=PMT(7%,5,0,5000)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5980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6964"/>
            <a:ext cx="8458200" cy="715963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Example 3.14: Comparison of Three Different Retirement Plans</a:t>
            </a:r>
            <a:endParaRPr lang="en-US" sz="3200" b="1" i="1" dirty="0"/>
          </a:p>
        </p:txBody>
      </p:sp>
      <p:pic>
        <p:nvPicPr>
          <p:cNvPr id="819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886200" y="1983221"/>
            <a:ext cx="4876800" cy="41437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sp>
        <p:nvSpPr>
          <p:cNvPr id="11" name="Content Placeholder 10"/>
          <p:cNvSpPr>
            <a:spLocks noGrp="1"/>
          </p:cNvSpPr>
          <p:nvPr>
            <p:ph type="body" sz="half" idx="2"/>
          </p:nvPr>
        </p:nvSpPr>
        <p:spPr>
          <a:xfrm>
            <a:off x="457200" y="1447800"/>
            <a:ext cx="3008313" cy="4449763"/>
          </a:xfrm>
        </p:spPr>
        <p:txBody>
          <a:bodyPr/>
          <a:lstStyle/>
          <a:p>
            <a:endParaRPr lang="en-US" sz="1800" dirty="0" smtClean="0"/>
          </a:p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FF3300"/>
                </a:solidFill>
                <a:latin typeface="+mj-lt"/>
              </a:rPr>
              <a:t>Given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: Three investment plans and </a:t>
            </a:r>
            <a:r>
              <a:rPr lang="en-US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i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= 8%</a:t>
            </a:r>
          </a:p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n-US" sz="2400" b="1" dirty="0" smtClean="0">
                <a:solidFill>
                  <a:srgbClr val="FF3300"/>
                </a:solidFill>
                <a:latin typeface="+mj-lt"/>
              </a:rPr>
              <a:t>Find</a:t>
            </a:r>
            <a:r>
              <a:rPr lang="en-US" sz="2400" b="1" dirty="0" smtClean="0">
                <a:solidFill>
                  <a:srgbClr val="262626"/>
                </a:solidFill>
                <a:latin typeface="+mj-lt"/>
              </a:rPr>
              <a:t>: Balance on 65</a:t>
            </a:r>
            <a:r>
              <a:rPr lang="en-US" sz="2400" b="1" baseline="30000" dirty="0" smtClean="0">
                <a:solidFill>
                  <a:srgbClr val="262626"/>
                </a:solidFill>
                <a:latin typeface="+mj-lt"/>
              </a:rPr>
              <a:t>th</a:t>
            </a:r>
            <a:r>
              <a:rPr lang="en-US" sz="2400" b="1" dirty="0" smtClean="0">
                <a:solidFill>
                  <a:srgbClr val="262626"/>
                </a:solidFill>
                <a:latin typeface="+mj-lt"/>
              </a:rPr>
              <a:t> birthday</a:t>
            </a:r>
            <a:endParaRPr lang="en-US" sz="2400" b="1" dirty="0">
              <a:solidFill>
                <a:srgbClr val="262626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Solution</a:t>
            </a:r>
            <a:endParaRPr lang="en-US" sz="3200" b="1" i="1" dirty="0"/>
          </a:p>
        </p:txBody>
      </p:sp>
      <p:pic>
        <p:nvPicPr>
          <p:cNvPr id="81923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495800" y="2171228"/>
            <a:ext cx="4038600" cy="34315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609600" y="2129518"/>
            <a:ext cx="3767655" cy="3491384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9436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2212848" cy="4249621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rgbClr val="4F81BD"/>
                </a:solidFill>
              </a:rPr>
              <a:t>How Long Would It Take to Save $1 Million?</a:t>
            </a:r>
          </a:p>
        </p:txBody>
      </p:sp>
      <p:pic>
        <p:nvPicPr>
          <p:cNvPr id="69637" name="Picture 5" descr="fg03_14EX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13673">
            <a:off x="3189252" y="1290484"/>
            <a:ext cx="5233523" cy="3938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Example </a:t>
            </a:r>
            <a:r>
              <a:rPr lang="en-US" sz="3600" b="1" dirty="0" smtClean="0"/>
              <a:t>3.16: Deferred </a:t>
            </a:r>
            <a:r>
              <a:rPr lang="en-US" sz="3600" b="1" dirty="0"/>
              <a:t>Loan Repayment</a:t>
            </a:r>
          </a:p>
        </p:txBody>
      </p:sp>
      <p:pic>
        <p:nvPicPr>
          <p:cNvPr id="747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672012" y="1902618"/>
            <a:ext cx="3762375" cy="40862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sp>
        <p:nvSpPr>
          <p:cNvPr id="7" name="Text Placeholder 6"/>
          <p:cNvSpPr>
            <a:spLocks noGrp="1"/>
          </p:cNvSpPr>
          <p:nvPr>
            <p:ph type="body" sz="half" idx="4294967295"/>
          </p:nvPr>
        </p:nvSpPr>
        <p:spPr>
          <a:xfrm>
            <a:off x="914400" y="1781516"/>
            <a:ext cx="3429000" cy="46910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600" b="1" dirty="0" smtClean="0">
                <a:solidFill>
                  <a:srgbClr val="FF3300"/>
                </a:solidFill>
                <a:latin typeface="+mj-lt"/>
              </a:rPr>
              <a:t>Given</a:t>
            </a:r>
            <a:r>
              <a:rPr 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: </a:t>
            </a:r>
            <a:r>
              <a:rPr lang="en-US" sz="2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</a:t>
            </a:r>
            <a:r>
              <a:rPr 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= $250,000, </a:t>
            </a:r>
            <a:r>
              <a:rPr lang="en-US" sz="2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N</a:t>
            </a:r>
            <a:r>
              <a:rPr 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= 6 years, and </a:t>
            </a:r>
            <a:r>
              <a:rPr lang="en-US" sz="26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i</a:t>
            </a:r>
            <a:r>
              <a:rPr 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= 8% per year, but the first payment occurs at the end of year 2</a:t>
            </a:r>
          </a:p>
          <a:p>
            <a:pPr marL="0" indent="0">
              <a:buNone/>
            </a:pPr>
            <a:endParaRPr lang="en-US" sz="2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r>
              <a:rPr lang="en-US" sz="26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600" b="1" dirty="0" smtClean="0">
                <a:solidFill>
                  <a:srgbClr val="FF3300"/>
                </a:solidFill>
                <a:latin typeface="+mj-lt"/>
              </a:rPr>
              <a:t>Find</a:t>
            </a:r>
            <a:r>
              <a:rPr lang="en-US" sz="2600" b="1" dirty="0" smtClean="0">
                <a:solidFill>
                  <a:srgbClr val="262626"/>
                </a:solidFill>
                <a:latin typeface="+mj-lt"/>
              </a:rPr>
              <a:t>: </a:t>
            </a:r>
            <a:r>
              <a:rPr lang="en-US" sz="2600" b="1" i="1" dirty="0" smtClean="0">
                <a:solidFill>
                  <a:srgbClr val="262626"/>
                </a:solidFill>
                <a:latin typeface="+mj-lt"/>
              </a:rPr>
              <a:t>A</a:t>
            </a:r>
          </a:p>
          <a:p>
            <a:pPr lvl="1">
              <a:buFont typeface="Wingdings" pitchFamily="2" charset="2"/>
              <a:buChar char="q"/>
            </a:pPr>
            <a:endParaRPr lang="en-US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1">
              <a:buFont typeface="Wingdings" pitchFamily="2" charset="2"/>
              <a:buChar char="q"/>
            </a:pPr>
            <a:endParaRPr lang="en-US" b="1" dirty="0" smtClean="0">
              <a:solidFill>
                <a:srgbClr val="FF3300"/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endParaRPr lang="en-US" sz="1600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endPara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endPara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endPara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endPara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endPara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endPara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>
          <a:xfrm>
            <a:off x="380999" y="228600"/>
            <a:ext cx="8029575" cy="116205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Solution</a:t>
            </a:r>
            <a:endParaRPr lang="en-US" sz="3600" b="1" dirty="0"/>
          </a:p>
        </p:txBody>
      </p:sp>
      <p:pic>
        <p:nvPicPr>
          <p:cNvPr id="747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648200" y="1676400"/>
            <a:ext cx="3762375" cy="40862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352800" cy="4691063"/>
          </a:xfrm>
        </p:spPr>
        <p:txBody>
          <a:bodyPr/>
          <a:lstStyle/>
          <a:p>
            <a:pPr marL="628650" lvl="1" indent="-171450">
              <a:lnSpc>
                <a:spcPct val="90000"/>
              </a:lnSpc>
              <a:buFont typeface="Arial"/>
              <a:buChar char="•"/>
            </a:pP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Step 1</a:t>
            </a:r>
            <a:r>
              <a:rPr lang="en-US" sz="2000" b="1" dirty="0" smtClean="0">
                <a:solidFill>
                  <a:srgbClr val="262626"/>
                </a:solidFill>
                <a:latin typeface="+mj-lt"/>
              </a:rPr>
              <a:t>. Find the equivalent amount of borrowing at the end of year 1:</a:t>
            </a:r>
          </a:p>
          <a:p>
            <a:pPr marL="628650" lvl="1" indent="-171450">
              <a:lnSpc>
                <a:spcPct val="90000"/>
              </a:lnSpc>
              <a:buFont typeface="Arial"/>
              <a:buChar char="•"/>
            </a:pPr>
            <a:endParaRPr lang="en-US" sz="2000" b="1" dirty="0" smtClean="0">
              <a:solidFill>
                <a:srgbClr val="262626"/>
              </a:solidFill>
              <a:latin typeface="+mj-lt"/>
            </a:endParaRPr>
          </a:p>
          <a:p>
            <a:pPr lvl="1"/>
            <a:endParaRPr lang="en-US" sz="1600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1">
              <a:buFont typeface="Wingdings" pitchFamily="2" charset="2"/>
              <a:buChar char="q"/>
            </a:pPr>
            <a:endParaRPr lang="en-US" sz="1600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1"/>
            <a:endParaRPr lang="en-US" sz="1600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628650" lvl="1" indent="-171450">
              <a:lnSpc>
                <a:spcPct val="90000"/>
              </a:lnSpc>
              <a:buFont typeface="Arial"/>
              <a:buChar char="•"/>
            </a:pPr>
            <a:r>
              <a:rPr lang="en-US" sz="2000" b="1" i="1" dirty="0" smtClean="0">
                <a:solidFill>
                  <a:srgbClr val="262626"/>
                </a:solidFill>
                <a:latin typeface="+mj-lt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Step 2</a:t>
            </a:r>
            <a:r>
              <a:rPr lang="en-US" sz="2000" b="1" dirty="0" smtClean="0">
                <a:solidFill>
                  <a:srgbClr val="262626"/>
                </a:solidFill>
                <a:latin typeface="+mj-lt"/>
              </a:rPr>
              <a:t>. Use the capital recovery factor to find the size of the annual installment:</a:t>
            </a:r>
          </a:p>
          <a:p>
            <a:pPr lvl="1">
              <a:buFont typeface="Wingdings" pitchFamily="2" charset="2"/>
              <a:buChar char="q"/>
            </a:pPr>
            <a:endParaRPr lang="en-US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1">
              <a:buFont typeface="Wingdings" pitchFamily="2" charset="2"/>
              <a:buChar char="q"/>
            </a:pPr>
            <a:endParaRPr lang="en-US" b="1" dirty="0" smtClean="0">
              <a:solidFill>
                <a:srgbClr val="FF3300"/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endParaRPr lang="en-US" sz="1600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endPara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endPara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endPara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endPara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endPara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endPara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endParaRPr lang="en-US" dirty="0"/>
          </a:p>
        </p:txBody>
      </p:sp>
      <p:pic>
        <p:nvPicPr>
          <p:cNvPr id="7475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38237" y="2953204"/>
            <a:ext cx="255270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pic>
        <p:nvPicPr>
          <p:cNvPr id="7475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38237" y="5204052"/>
            <a:ext cx="2600325" cy="609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4698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077200" cy="108585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Example 3.17: Uniform Series: Find </a:t>
            </a:r>
            <a:r>
              <a:rPr lang="en-US" sz="3200" b="1" i="1" dirty="0" smtClean="0"/>
              <a:t>P</a:t>
            </a:r>
            <a:r>
              <a:rPr lang="en-US" sz="3200" b="1" dirty="0" smtClean="0"/>
              <a:t>, Given </a:t>
            </a:r>
            <a:r>
              <a:rPr lang="en-US" sz="3200" b="1" i="1" dirty="0" smtClean="0"/>
              <a:t>A</a:t>
            </a:r>
            <a:r>
              <a:rPr lang="en-US" sz="3200" b="1" dirty="0" smtClean="0"/>
              <a:t>, </a:t>
            </a:r>
            <a:r>
              <a:rPr lang="en-US" sz="3200" b="1" i="1" dirty="0" smtClean="0"/>
              <a:t>i</a:t>
            </a:r>
            <a:r>
              <a:rPr lang="en-US" sz="3200" b="1" dirty="0" smtClean="0"/>
              <a:t>, and </a:t>
            </a:r>
            <a:r>
              <a:rPr lang="en-US" sz="3200" b="1" i="1" dirty="0" smtClean="0"/>
              <a:t>N</a:t>
            </a:r>
            <a:endParaRPr lang="en-US" sz="3200" b="1" i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011468" y="1981201"/>
            <a:ext cx="4446732" cy="4114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262626"/>
                </a:solidFill>
                <a:latin typeface="+mj-lt"/>
              </a:rPr>
              <a:t>Present Worth Factor</a:t>
            </a:r>
            <a:endParaRPr lang="en-US" sz="2800" b="1" dirty="0">
              <a:solidFill>
                <a:srgbClr val="262626"/>
              </a:solidFill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685800" y="2057400"/>
            <a:ext cx="2971800" cy="4191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n-US" sz="2800" b="1" dirty="0" smtClean="0">
                <a:solidFill>
                  <a:srgbClr val="FF3300"/>
                </a:solidFill>
                <a:latin typeface="+mj-lt"/>
              </a:rPr>
              <a:t>Given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: </a:t>
            </a:r>
            <a:r>
              <a:rPr lang="en-US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= $9,791,667, </a:t>
            </a:r>
            <a:r>
              <a:rPr lang="en-US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N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= 30 years, and </a:t>
            </a:r>
            <a:r>
              <a:rPr lang="en-US" sz="28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i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= 5% per year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n-US" sz="2800" b="1" dirty="0" smtClean="0">
                <a:solidFill>
                  <a:srgbClr val="FF3300"/>
                </a:solidFill>
                <a:latin typeface="+mj-lt"/>
              </a:rPr>
              <a:t>Find</a:t>
            </a:r>
            <a:r>
              <a:rPr lang="en-US" sz="2800" b="1" dirty="0" smtClean="0">
                <a:solidFill>
                  <a:srgbClr val="262626"/>
                </a:solidFill>
                <a:latin typeface="+mj-lt"/>
              </a:rPr>
              <a:t>: </a:t>
            </a:r>
            <a:r>
              <a:rPr lang="en-US" sz="2800" b="1" i="1" dirty="0" smtClean="0">
                <a:solidFill>
                  <a:srgbClr val="262626"/>
                </a:solidFill>
                <a:latin typeface="+mj-lt"/>
              </a:rPr>
              <a:t>P</a:t>
            </a:r>
          </a:p>
          <a:p>
            <a:endParaRPr lang="en-US" sz="1600" b="1" i="1" dirty="0" smtClean="0">
              <a:solidFill>
                <a:srgbClr val="262626"/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endParaRPr lang="en-US" sz="1600" b="1" dirty="0" smtClean="0">
              <a:solidFill>
                <a:srgbClr val="262626"/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endParaRPr lang="en-US" sz="1600" b="1" dirty="0" smtClean="0">
              <a:solidFill>
                <a:srgbClr val="262626"/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endParaRPr lang="en-US" sz="1600" b="1" dirty="0" smtClean="0">
              <a:solidFill>
                <a:srgbClr val="262626"/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endParaRPr lang="en-US" sz="1600" b="1" dirty="0" smtClean="0">
              <a:solidFill>
                <a:srgbClr val="262626"/>
              </a:solidFill>
              <a:latin typeface="+mj-lt"/>
            </a:endParaRPr>
          </a:p>
          <a:p>
            <a:endParaRPr lang="en-US" sz="1600" b="1" dirty="0" smtClean="0">
              <a:solidFill>
                <a:srgbClr val="262626"/>
              </a:solidFill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3609" y="2743201"/>
            <a:ext cx="4475699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077200" cy="108585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Solution</a:t>
            </a:r>
            <a:endParaRPr lang="en-US" sz="3600" b="1" i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011468" y="1981201"/>
            <a:ext cx="4294332" cy="38862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262626"/>
                </a:solidFill>
                <a:latin typeface="+mj-lt"/>
              </a:rPr>
              <a:t>Cash Flow Diagram</a:t>
            </a:r>
            <a:endParaRPr lang="en-US" sz="2800" b="1" dirty="0">
              <a:solidFill>
                <a:srgbClr val="262626"/>
              </a:solidFill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685800" y="1828800"/>
            <a:ext cx="2743200" cy="4419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FF3300"/>
                </a:solidFill>
                <a:latin typeface="+mj-lt"/>
              </a:rPr>
              <a:t>Formula to use:</a:t>
            </a:r>
          </a:p>
          <a:p>
            <a:pPr>
              <a:buFont typeface="Wingdings" pitchFamily="2" charset="2"/>
              <a:buChar char="q"/>
            </a:pPr>
            <a:endParaRPr lang="en-US" sz="1800" b="1" dirty="0">
              <a:solidFill>
                <a:srgbClr val="FF3300"/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endParaRPr lang="en-US" sz="1800" b="1" dirty="0" smtClean="0">
              <a:solidFill>
                <a:srgbClr val="FF3300"/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endParaRPr lang="en-US" sz="1600" b="1" i="1" dirty="0" smtClean="0">
              <a:solidFill>
                <a:srgbClr val="262626"/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endParaRPr lang="en-US" sz="1600" b="1" dirty="0" smtClean="0">
              <a:solidFill>
                <a:srgbClr val="262626"/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endParaRPr lang="en-US" sz="1600" b="1" dirty="0" smtClean="0">
              <a:solidFill>
                <a:srgbClr val="262626"/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endParaRPr lang="en-US" sz="1600" b="1" dirty="0" smtClean="0">
              <a:solidFill>
                <a:srgbClr val="262626"/>
              </a:solidFill>
              <a:latin typeface="+mj-lt"/>
            </a:endParaRPr>
          </a:p>
          <a:p>
            <a:endParaRPr lang="en-US" sz="1600" b="1" dirty="0">
              <a:solidFill>
                <a:srgbClr val="262626"/>
              </a:solidFill>
              <a:latin typeface="+mj-lt"/>
            </a:endParaRPr>
          </a:p>
          <a:p>
            <a:endParaRPr lang="en-US" sz="2400" b="1" dirty="0" smtClean="0">
              <a:solidFill>
                <a:srgbClr val="FF0000"/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 Excel Solution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839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" y="2413000"/>
            <a:ext cx="2888565" cy="711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2544" y="2712745"/>
            <a:ext cx="3158742" cy="17746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6927" y="3613149"/>
            <a:ext cx="3989911" cy="52065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4400" y="5428753"/>
            <a:ext cx="4874401" cy="38070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6904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Equal Payment Series</a:t>
            </a:r>
          </a:p>
        </p:txBody>
      </p:sp>
      <p:sp>
        <p:nvSpPr>
          <p:cNvPr id="18471" name="Oval 39"/>
          <p:cNvSpPr>
            <a:spLocks noChangeArrowheads="1"/>
          </p:cNvSpPr>
          <p:nvPr/>
        </p:nvSpPr>
        <p:spPr bwMode="auto">
          <a:xfrm>
            <a:off x="457200" y="3048000"/>
            <a:ext cx="4343400" cy="22098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468" name="Oval 36"/>
          <p:cNvSpPr>
            <a:spLocks noChangeArrowheads="1"/>
          </p:cNvSpPr>
          <p:nvPr/>
        </p:nvSpPr>
        <p:spPr bwMode="auto">
          <a:xfrm>
            <a:off x="5486400" y="3810000"/>
            <a:ext cx="457200" cy="533400"/>
          </a:xfrm>
          <a:prstGeom prst="ellipse">
            <a:avLst/>
          </a:prstGeom>
          <a:solidFill>
            <a:srgbClr val="93CDDD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i="1" dirty="0"/>
              <a:t>P</a:t>
            </a:r>
          </a:p>
        </p:txBody>
      </p:sp>
      <p:sp>
        <p:nvSpPr>
          <p:cNvPr id="18466" name="Oval 34"/>
          <p:cNvSpPr>
            <a:spLocks noChangeArrowheads="1"/>
          </p:cNvSpPr>
          <p:nvPr/>
        </p:nvSpPr>
        <p:spPr bwMode="auto">
          <a:xfrm>
            <a:off x="7581900" y="1432719"/>
            <a:ext cx="457200" cy="5334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i="1" dirty="0" smtClean="0"/>
              <a:t>F</a:t>
            </a:r>
            <a:endParaRPr lang="en-US" i="1" dirty="0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1082675" y="4383088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V="1">
            <a:off x="1447800" y="38100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V="1">
            <a:off x="1905000" y="38100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V="1">
            <a:off x="3124200" y="38100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V="1">
            <a:off x="3581400" y="38100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 flipV="1">
            <a:off x="4038600" y="38100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 flipV="1">
            <a:off x="2286000" y="38100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 flipV="1">
            <a:off x="2667000" y="38100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1082675" y="43068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914400" y="4419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1295400" y="4419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1752600" y="4419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3886200" y="43434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N</a:t>
            </a:r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>
            <a:off x="5273675" y="3011488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>
            <a:off x="5273675" y="29352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5105400" y="3048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5562600" y="29718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6019800" y="29718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8077200" y="29718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N</a:t>
            </a:r>
          </a:p>
        </p:txBody>
      </p:sp>
      <p:sp>
        <p:nvSpPr>
          <p:cNvPr id="18459" name="Line 27"/>
          <p:cNvSpPr>
            <a:spLocks noChangeShapeType="1"/>
          </p:cNvSpPr>
          <p:nvPr/>
        </p:nvSpPr>
        <p:spPr bwMode="auto">
          <a:xfrm>
            <a:off x="5334000" y="50292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 flipV="1">
            <a:off x="5334000" y="3962400"/>
            <a:ext cx="0" cy="1066800"/>
          </a:xfrm>
          <a:prstGeom prst="line">
            <a:avLst/>
          </a:prstGeom>
          <a:noFill/>
          <a:ln w="76200" cap="rnd">
            <a:solidFill>
              <a:srgbClr val="00B0F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61" name="Line 29"/>
          <p:cNvSpPr>
            <a:spLocks noChangeShapeType="1"/>
          </p:cNvSpPr>
          <p:nvPr/>
        </p:nvSpPr>
        <p:spPr bwMode="auto">
          <a:xfrm flipV="1">
            <a:off x="8153400" y="1752600"/>
            <a:ext cx="0" cy="1219200"/>
          </a:xfrm>
          <a:prstGeom prst="line">
            <a:avLst/>
          </a:prstGeom>
          <a:noFill/>
          <a:ln w="76200">
            <a:solidFill>
              <a:srgbClr val="FF33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1203325" y="33893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A</a:t>
            </a:r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1736725" y="33893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A</a:t>
            </a:r>
          </a:p>
        </p:txBody>
      </p:sp>
      <p:sp>
        <p:nvSpPr>
          <p:cNvPr id="18464" name="Text Box 32"/>
          <p:cNvSpPr txBox="1">
            <a:spLocks noChangeArrowheads="1"/>
          </p:cNvSpPr>
          <p:nvPr/>
        </p:nvSpPr>
        <p:spPr bwMode="auto">
          <a:xfrm>
            <a:off x="3870325" y="33893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/>
              <a:t>A</a:t>
            </a:r>
          </a:p>
        </p:txBody>
      </p:sp>
      <p:sp>
        <p:nvSpPr>
          <p:cNvPr id="18469" name="Text Box 37"/>
          <p:cNvSpPr txBox="1">
            <a:spLocks noChangeArrowheads="1"/>
          </p:cNvSpPr>
          <p:nvPr/>
        </p:nvSpPr>
        <p:spPr bwMode="auto">
          <a:xfrm>
            <a:off x="5165725" y="5141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8470" name="Text Box 38"/>
          <p:cNvSpPr txBox="1">
            <a:spLocks noChangeArrowheads="1"/>
          </p:cNvSpPr>
          <p:nvPr/>
        </p:nvSpPr>
        <p:spPr bwMode="auto">
          <a:xfrm>
            <a:off x="8077200" y="51054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N</a:t>
            </a:r>
          </a:p>
        </p:txBody>
      </p:sp>
      <p:cxnSp>
        <p:nvCxnSpPr>
          <p:cNvPr id="18472" name="AutoShape 40"/>
          <p:cNvCxnSpPr>
            <a:cxnSpLocks noChangeShapeType="1"/>
            <a:stCxn id="18471" idx="0"/>
          </p:cNvCxnSpPr>
          <p:nvPr/>
        </p:nvCxnSpPr>
        <p:spPr bwMode="auto">
          <a:xfrm rot="16200000">
            <a:off x="4819650" y="-57150"/>
            <a:ext cx="914400" cy="5295900"/>
          </a:xfrm>
          <a:prstGeom prst="curvedConnector2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3" name="TextBox 2"/>
          <p:cNvSpPr txBox="1"/>
          <p:nvPr/>
        </p:nvSpPr>
        <p:spPr>
          <a:xfrm rot="21052243">
            <a:off x="3430209" y="1960844"/>
            <a:ext cx="27971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Equivalent Future Worth</a:t>
            </a:r>
            <a:endParaRPr lang="en-US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8900" y="5193268"/>
            <a:ext cx="2630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</a:rPr>
              <a:t>Equivalent Present Worth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Striped Right Arrow 7"/>
          <p:cNvSpPr/>
          <p:nvPr/>
        </p:nvSpPr>
        <p:spPr>
          <a:xfrm rot="20712082">
            <a:off x="4606926" y="4595813"/>
            <a:ext cx="457200" cy="471487"/>
          </a:xfrm>
          <a:prstGeom prst="strip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46187"/>
          </a:xfrm>
        </p:spPr>
        <p:txBody>
          <a:bodyPr>
            <a:noAutofit/>
          </a:bodyPr>
          <a:lstStyle/>
          <a:p>
            <a:r>
              <a:rPr lang="en-US" b="1" dirty="0" smtClean="0"/>
              <a:t>Equal-Payment Series Compound Amount Factor</a:t>
            </a:r>
            <a:endParaRPr lang="en-US" b="1" dirty="0"/>
          </a:p>
        </p:txBody>
      </p:sp>
      <p:pic>
        <p:nvPicPr>
          <p:cNvPr id="7782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57200" y="2895600"/>
            <a:ext cx="4038600" cy="23383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828800"/>
            <a:ext cx="4038600" cy="2189163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+mj-lt"/>
              </a:rPr>
              <a:t>Formula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77826" name="Picture 2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tretch>
            <a:fillRect/>
          </a:stretch>
        </p:blipFill>
        <p:spPr bwMode="auto">
          <a:xfrm>
            <a:off x="4724400" y="3810000"/>
            <a:ext cx="3979397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2667000"/>
            <a:ext cx="3752850" cy="7810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57" name="Oval 53"/>
          <p:cNvSpPr>
            <a:spLocks noChangeArrowheads="1"/>
          </p:cNvSpPr>
          <p:nvPr/>
        </p:nvSpPr>
        <p:spPr bwMode="auto">
          <a:xfrm>
            <a:off x="4038600" y="3124200"/>
            <a:ext cx="381000" cy="13716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56" name="Oval 52"/>
          <p:cNvSpPr>
            <a:spLocks noChangeArrowheads="1"/>
          </p:cNvSpPr>
          <p:nvPr/>
        </p:nvSpPr>
        <p:spPr bwMode="auto">
          <a:xfrm>
            <a:off x="1905000" y="3048000"/>
            <a:ext cx="381000" cy="14478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55" name="Oval 51"/>
          <p:cNvSpPr>
            <a:spLocks noChangeArrowheads="1"/>
          </p:cNvSpPr>
          <p:nvPr/>
        </p:nvSpPr>
        <p:spPr bwMode="auto">
          <a:xfrm>
            <a:off x="1371600" y="3048000"/>
            <a:ext cx="381000" cy="1447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7696200" y="1295400"/>
            <a:ext cx="457200" cy="609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b="1" i="1" dirty="0" smtClean="0">
                <a:solidFill>
                  <a:srgbClr val="FF0000"/>
                </a:solidFill>
              </a:rPr>
              <a:t>F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04800" y="584200"/>
            <a:ext cx="82296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1" dirty="0" smtClean="0">
                <a:latin typeface="+mj-lt"/>
              </a:rPr>
              <a:t>An Alternate Way of Calculating </a:t>
            </a:r>
            <a:r>
              <a:rPr lang="en-US" sz="3600" b="1" dirty="0">
                <a:latin typeface="+mj-lt"/>
              </a:rPr>
              <a:t>the Equivalent Future Worth, </a:t>
            </a:r>
            <a:r>
              <a:rPr lang="en-US" sz="3600" b="1" i="1" dirty="0">
                <a:latin typeface="+mj-lt"/>
              </a:rPr>
              <a:t>F</a:t>
            </a: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1250950" y="4194175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 flipV="1">
            <a:off x="1616075" y="3621088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V="1">
            <a:off x="2073275" y="3621088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V="1">
            <a:off x="3292475" y="3621088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V="1">
            <a:off x="3749675" y="3621088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V="1">
            <a:off x="4206875" y="3621088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V="1">
            <a:off x="2454275" y="3621088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V="1">
            <a:off x="2835275" y="3621088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1250950" y="4117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1082675" y="4230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1463675" y="4230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1920875" y="4230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4054475" y="415448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N</a:t>
            </a:r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5273675" y="4230688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5273675" y="41544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5105400" y="4267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5562600" y="4191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6019800" y="4191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8001000" y="41910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N</a:t>
            </a:r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1371600" y="32004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/>
              <a:t>A</a:t>
            </a:r>
          </a:p>
        </p:txBody>
      </p:sp>
      <p:sp>
        <p:nvSpPr>
          <p:cNvPr id="21532" name="Text Box 28"/>
          <p:cNvSpPr txBox="1">
            <a:spLocks noChangeArrowheads="1"/>
          </p:cNvSpPr>
          <p:nvPr/>
        </p:nvSpPr>
        <p:spPr bwMode="auto">
          <a:xfrm>
            <a:off x="1905000" y="3200400"/>
            <a:ext cx="3864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/>
              <a:t>A</a:t>
            </a:r>
          </a:p>
        </p:txBody>
      </p: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4038600" y="32004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/>
              <a:t>A</a:t>
            </a:r>
          </a:p>
        </p:txBody>
      </p:sp>
      <p:sp>
        <p:nvSpPr>
          <p:cNvPr id="21553" name="Line 49"/>
          <p:cNvSpPr>
            <a:spLocks noChangeShapeType="1"/>
          </p:cNvSpPr>
          <p:nvPr/>
        </p:nvSpPr>
        <p:spPr bwMode="auto">
          <a:xfrm flipV="1">
            <a:off x="8229600" y="3429000"/>
            <a:ext cx="0" cy="762000"/>
          </a:xfrm>
          <a:prstGeom prst="line">
            <a:avLst/>
          </a:prstGeom>
          <a:noFill/>
          <a:ln w="76200" cap="rnd">
            <a:solidFill>
              <a:schemeClr val="accent6">
                <a:lumMod val="40000"/>
                <a:lumOff val="60000"/>
              </a:schemeClr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1554" name="Line 50"/>
          <p:cNvSpPr>
            <a:spLocks noChangeShapeType="1"/>
          </p:cNvSpPr>
          <p:nvPr/>
        </p:nvSpPr>
        <p:spPr bwMode="auto">
          <a:xfrm flipV="1">
            <a:off x="8229600" y="2667000"/>
            <a:ext cx="0" cy="685800"/>
          </a:xfrm>
          <a:prstGeom prst="line">
            <a:avLst/>
          </a:prstGeom>
          <a:noFill/>
          <a:ln w="76200">
            <a:solidFill>
              <a:schemeClr val="accent4">
                <a:lumMod val="40000"/>
                <a:lumOff val="60000"/>
              </a:schemeClr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1559" name="Text Box 55"/>
          <p:cNvSpPr txBox="1">
            <a:spLocks noChangeArrowheads="1"/>
          </p:cNvSpPr>
          <p:nvPr/>
        </p:nvSpPr>
        <p:spPr bwMode="auto">
          <a:xfrm>
            <a:off x="6858000" y="3733800"/>
            <a:ext cx="1093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A</a:t>
            </a:r>
            <a:r>
              <a:rPr lang="en-US" b="1" dirty="0">
                <a:solidFill>
                  <a:srgbClr val="FF0000"/>
                </a:solidFill>
              </a:rPr>
              <a:t>(1+</a:t>
            </a:r>
            <a:r>
              <a:rPr lang="en-US" b="1" i="1" dirty="0">
                <a:solidFill>
                  <a:srgbClr val="FF0000"/>
                </a:solidFill>
              </a:rPr>
              <a:t>i</a:t>
            </a:r>
            <a:r>
              <a:rPr lang="en-US" b="1" dirty="0">
                <a:solidFill>
                  <a:srgbClr val="FF0000"/>
                </a:solidFill>
              </a:rPr>
              <a:t>)</a:t>
            </a:r>
            <a:r>
              <a:rPr lang="en-US" b="1" i="1" baseline="30000" dirty="0">
                <a:solidFill>
                  <a:srgbClr val="FF0000"/>
                </a:solidFill>
              </a:rPr>
              <a:t>N</a:t>
            </a:r>
            <a:r>
              <a:rPr lang="en-US" b="1" baseline="30000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21561" name="Line 57"/>
          <p:cNvSpPr>
            <a:spLocks noChangeShapeType="1"/>
          </p:cNvSpPr>
          <p:nvPr/>
        </p:nvSpPr>
        <p:spPr bwMode="auto">
          <a:xfrm flipV="1">
            <a:off x="8229600" y="1752600"/>
            <a:ext cx="0" cy="762000"/>
          </a:xfrm>
          <a:prstGeom prst="line">
            <a:avLst/>
          </a:prstGeom>
          <a:noFill/>
          <a:ln w="76200" cap="rnd">
            <a:solidFill>
              <a:schemeClr val="accent5">
                <a:lumMod val="40000"/>
                <a:lumOff val="60000"/>
              </a:schemeClr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1563" name="Text Box 59"/>
          <p:cNvSpPr txBox="1">
            <a:spLocks noChangeArrowheads="1"/>
          </p:cNvSpPr>
          <p:nvPr/>
        </p:nvSpPr>
        <p:spPr bwMode="auto">
          <a:xfrm>
            <a:off x="6858000" y="2819400"/>
            <a:ext cx="1093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A</a:t>
            </a:r>
            <a:r>
              <a:rPr lang="en-US" b="1" dirty="0">
                <a:solidFill>
                  <a:srgbClr val="FF0000"/>
                </a:solidFill>
              </a:rPr>
              <a:t>(1+</a:t>
            </a:r>
            <a:r>
              <a:rPr lang="en-US" b="1" i="1" dirty="0">
                <a:solidFill>
                  <a:srgbClr val="FF0000"/>
                </a:solidFill>
              </a:rPr>
              <a:t>i</a:t>
            </a:r>
            <a:r>
              <a:rPr lang="en-US" b="1" dirty="0">
                <a:solidFill>
                  <a:srgbClr val="FF0000"/>
                </a:solidFill>
              </a:rPr>
              <a:t>)</a:t>
            </a:r>
            <a:r>
              <a:rPr lang="en-US" b="1" i="1" baseline="30000" dirty="0">
                <a:solidFill>
                  <a:srgbClr val="FF0000"/>
                </a:solidFill>
              </a:rPr>
              <a:t>N</a:t>
            </a:r>
            <a:r>
              <a:rPr lang="en-US" b="1" baseline="30000" dirty="0">
                <a:solidFill>
                  <a:srgbClr val="FF0000"/>
                </a:solidFill>
              </a:rPr>
              <a:t>-2</a:t>
            </a:r>
          </a:p>
        </p:txBody>
      </p:sp>
      <p:sp>
        <p:nvSpPr>
          <p:cNvPr id="21568" name="Text Box 64"/>
          <p:cNvSpPr txBox="1">
            <a:spLocks noChangeArrowheads="1"/>
          </p:cNvSpPr>
          <p:nvPr/>
        </p:nvSpPr>
        <p:spPr bwMode="auto">
          <a:xfrm>
            <a:off x="7391400" y="2133600"/>
            <a:ext cx="3513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A</a:t>
            </a:r>
          </a:p>
        </p:txBody>
      </p:sp>
      <p:pic>
        <p:nvPicPr>
          <p:cNvPr id="2" name="Picture 6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4953000"/>
            <a:ext cx="6942137" cy="1228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cxnSp>
        <p:nvCxnSpPr>
          <p:cNvPr id="5" name="Straight Arrow Connector 4"/>
          <p:cNvCxnSpPr>
            <a:endCxn id="21568" idx="1"/>
          </p:cNvCxnSpPr>
          <p:nvPr/>
        </p:nvCxnSpPr>
        <p:spPr>
          <a:xfrm flipV="1">
            <a:off x="4419600" y="2318266"/>
            <a:ext cx="2971800" cy="1034534"/>
          </a:xfrm>
          <a:prstGeom prst="straightConnector1">
            <a:avLst/>
          </a:prstGeom>
          <a:ln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endCxn id="21559" idx="1"/>
          </p:cNvCxnSpPr>
          <p:nvPr/>
        </p:nvCxnSpPr>
        <p:spPr>
          <a:xfrm>
            <a:off x="1708150" y="3124200"/>
            <a:ext cx="5149850" cy="794266"/>
          </a:xfrm>
          <a:prstGeom prst="straightConnector1">
            <a:avLst/>
          </a:prstGeom>
          <a:ln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Example 3.11: Uniform Series: </a:t>
            </a:r>
            <a:br>
              <a:rPr lang="en-US" sz="3600" b="1" dirty="0" smtClean="0"/>
            </a:br>
            <a:r>
              <a:rPr lang="en-US" sz="3600" b="1" dirty="0" smtClean="0"/>
              <a:t>Find </a:t>
            </a:r>
            <a:r>
              <a:rPr lang="en-US" sz="3600" b="1" i="1" dirty="0" smtClean="0"/>
              <a:t>F</a:t>
            </a:r>
            <a:r>
              <a:rPr lang="en-US" sz="3600" b="1" dirty="0" smtClean="0"/>
              <a:t>, Given </a:t>
            </a:r>
            <a:r>
              <a:rPr lang="en-US" sz="3600" b="1" i="1" dirty="0" err="1" smtClean="0"/>
              <a:t>i</a:t>
            </a:r>
            <a:r>
              <a:rPr lang="en-US" sz="3600" b="1" dirty="0" smtClean="0"/>
              <a:t>, </a:t>
            </a:r>
            <a:r>
              <a:rPr lang="en-US" sz="3600" b="1" i="1" dirty="0" smtClean="0"/>
              <a:t>A</a:t>
            </a:r>
            <a:r>
              <a:rPr lang="en-US" sz="3600" b="1" dirty="0" smtClean="0"/>
              <a:t>, and </a:t>
            </a:r>
            <a:r>
              <a:rPr lang="en-US" sz="3600" b="1" i="1" dirty="0" smtClean="0"/>
              <a:t>N</a:t>
            </a:r>
            <a:endParaRPr lang="en-US" sz="3600" b="1" i="1" dirty="0"/>
          </a:p>
        </p:txBody>
      </p:sp>
      <p:pic>
        <p:nvPicPr>
          <p:cNvPr id="788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209800" y="4038599"/>
            <a:ext cx="5410200" cy="181041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>
          <a:xfrm>
            <a:off x="914400" y="1624013"/>
            <a:ext cx="7086600" cy="233838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n-US" b="1" dirty="0" smtClean="0">
                <a:solidFill>
                  <a:srgbClr val="FF3300"/>
                </a:solidFill>
                <a:latin typeface="+mj-lt"/>
              </a:rPr>
              <a:t>Given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: </a:t>
            </a:r>
            <a:r>
              <a:rPr lang="en-US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= $3,000, </a:t>
            </a:r>
            <a:r>
              <a:rPr lang="en-US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N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= 10 years, and </a:t>
            </a:r>
            <a:r>
              <a:rPr lang="en-US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i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= 7% per year</a:t>
            </a:r>
          </a:p>
          <a:p>
            <a:pPr marL="0" indent="0">
              <a:buNone/>
            </a:pP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n-US" b="1" dirty="0" smtClean="0">
                <a:solidFill>
                  <a:srgbClr val="FF3300"/>
                </a:solidFill>
                <a:latin typeface="+mj-lt"/>
              </a:rPr>
              <a:t>Find</a:t>
            </a:r>
            <a:r>
              <a:rPr lang="en-US" b="1" dirty="0" smtClean="0">
                <a:solidFill>
                  <a:srgbClr val="262626"/>
                </a:solidFill>
                <a:latin typeface="+mj-lt"/>
              </a:rPr>
              <a:t>: </a:t>
            </a:r>
            <a:r>
              <a:rPr lang="en-US" b="1" i="1" dirty="0" smtClean="0">
                <a:solidFill>
                  <a:srgbClr val="262626"/>
                </a:solidFill>
                <a:latin typeface="+mj-lt"/>
              </a:rPr>
              <a:t>F</a:t>
            </a:r>
          </a:p>
          <a:p>
            <a:endParaRPr lang="en-US" sz="2400" b="1" dirty="0">
              <a:solidFill>
                <a:srgbClr val="262626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Solution</a:t>
            </a:r>
            <a:endParaRPr lang="en-US" sz="4000" b="1" i="1" dirty="0"/>
          </a:p>
        </p:txBody>
      </p:sp>
      <p:pic>
        <p:nvPicPr>
          <p:cNvPr id="788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57200" y="2382189"/>
            <a:ext cx="3871138" cy="1295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>
          <a:xfrm>
            <a:off x="4419600" y="1600200"/>
            <a:ext cx="4267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Excel Solution</a:t>
            </a:r>
            <a:endParaRPr lang="en-US" sz="1800" b="1" dirty="0">
              <a:solidFill>
                <a:srgbClr val="262626"/>
              </a:solidFill>
              <a:latin typeface="+mj-lt"/>
            </a:endParaRPr>
          </a:p>
        </p:txBody>
      </p:sp>
      <p:pic>
        <p:nvPicPr>
          <p:cNvPr id="788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924066"/>
            <a:ext cx="3860766" cy="156233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9643" y="2514600"/>
            <a:ext cx="3962743" cy="309094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0231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 smtClean="0"/>
              <a:t>Example 3.12: Handling Time Shifts: </a:t>
            </a:r>
            <a:br>
              <a:rPr lang="en-US" sz="3600" b="1" dirty="0" smtClean="0"/>
            </a:br>
            <a:r>
              <a:rPr lang="en-US" sz="3600" b="1" dirty="0" smtClean="0"/>
              <a:t>Find </a:t>
            </a:r>
            <a:r>
              <a:rPr lang="en-US" sz="3600" b="1" i="1" dirty="0" smtClean="0"/>
              <a:t>F</a:t>
            </a:r>
            <a:r>
              <a:rPr lang="en-US" sz="3600" b="1" dirty="0" smtClean="0"/>
              <a:t>, Given </a:t>
            </a:r>
            <a:r>
              <a:rPr lang="en-US" sz="3600" b="1" i="1" dirty="0" err="1" smtClean="0"/>
              <a:t>i</a:t>
            </a:r>
            <a:r>
              <a:rPr lang="en-US" sz="3600" b="1" dirty="0" smtClean="0"/>
              <a:t>, </a:t>
            </a:r>
            <a:r>
              <a:rPr lang="en-US" sz="3600" b="1" i="1" dirty="0" smtClean="0"/>
              <a:t>A</a:t>
            </a:r>
            <a:r>
              <a:rPr lang="en-US" sz="3600" b="1" dirty="0" smtClean="0"/>
              <a:t>, and </a:t>
            </a:r>
            <a:r>
              <a:rPr lang="en-US" sz="3600" b="1" i="1" dirty="0" smtClean="0"/>
              <a:t>N</a:t>
            </a:r>
            <a:endParaRPr lang="en-US" sz="3600" b="1" i="1" dirty="0"/>
          </a:p>
        </p:txBody>
      </p:sp>
      <p:pic>
        <p:nvPicPr>
          <p:cNvPr id="798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463267" y="4000274"/>
            <a:ext cx="6766333" cy="189865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  <p:sp>
        <p:nvSpPr>
          <p:cNvPr id="3" name="Text Placeholder 2"/>
          <p:cNvSpPr>
            <a:spLocks noGrp="1"/>
          </p:cNvSpPr>
          <p:nvPr>
            <p:ph type="body" sz="half" idx="4294967295"/>
          </p:nvPr>
        </p:nvSpPr>
        <p:spPr>
          <a:xfrm>
            <a:off x="914400" y="1768249"/>
            <a:ext cx="7315200" cy="2194151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 smtClean="0">
                <a:solidFill>
                  <a:srgbClr val="FF3300"/>
                </a:solidFill>
                <a:latin typeface="+mj-lt"/>
              </a:rPr>
              <a:t>Given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: </a:t>
            </a:r>
            <a:r>
              <a:rPr lang="en-US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= $3,000, </a:t>
            </a:r>
            <a:r>
              <a:rPr lang="en-US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N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= 10 years, and </a:t>
            </a:r>
            <a:r>
              <a:rPr lang="en-US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i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= 7% per year where the first deposit is made at </a:t>
            </a:r>
            <a:r>
              <a:rPr lang="en-US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n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= 0</a:t>
            </a:r>
          </a:p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3300"/>
                </a:solidFill>
                <a:latin typeface="+mj-lt"/>
              </a:rPr>
              <a:t>Find</a:t>
            </a:r>
            <a:r>
              <a:rPr lang="en-US" b="1" dirty="0" smtClean="0">
                <a:solidFill>
                  <a:srgbClr val="262626"/>
                </a:solidFill>
                <a:latin typeface="+mj-lt"/>
              </a:rPr>
              <a:t>: </a:t>
            </a:r>
            <a:r>
              <a:rPr lang="en-US" b="1" i="1" dirty="0" smtClean="0">
                <a:solidFill>
                  <a:srgbClr val="262626"/>
                </a:solidFill>
                <a:latin typeface="+mj-lt"/>
              </a:rPr>
              <a:t>F</a:t>
            </a:r>
          </a:p>
          <a:p>
            <a:pPr>
              <a:buFont typeface="Wingdings" pitchFamily="2" charset="2"/>
              <a:buChar char="q"/>
            </a:pPr>
            <a:endPara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endPara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endPara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endPara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endPara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57200"/>
            <a:ext cx="8334375" cy="9017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Solution</a:t>
            </a:r>
            <a:endParaRPr lang="en-US" sz="4000" b="1" i="1" dirty="0"/>
          </a:p>
        </p:txBody>
      </p:sp>
      <p:pic>
        <p:nvPicPr>
          <p:cNvPr id="798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2133600"/>
            <a:ext cx="5057775" cy="1981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685800" y="1828800"/>
            <a:ext cx="2743200" cy="4419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endPara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endPara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endPara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endPara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endPara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endPara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Excel Solution: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788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2629" y="2133600"/>
            <a:ext cx="2514600" cy="990600"/>
          </a:xfrm>
          <a:prstGeom prst="rect">
            <a:avLst/>
          </a:prstGeom>
          <a:ln>
            <a:noFill/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  <p:pic>
        <p:nvPicPr>
          <p:cNvPr id="7987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2629" y="3234644"/>
            <a:ext cx="2547216" cy="314325"/>
          </a:xfrm>
          <a:prstGeom prst="rect">
            <a:avLst/>
          </a:prstGeom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pic>
        <p:nvPicPr>
          <p:cNvPr id="7987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6429" y="4555784"/>
            <a:ext cx="2590800" cy="342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sp>
        <p:nvSpPr>
          <p:cNvPr id="9" name="TextBox 8"/>
          <p:cNvSpPr txBox="1"/>
          <p:nvPr/>
        </p:nvSpPr>
        <p:spPr>
          <a:xfrm>
            <a:off x="3886200" y="4495800"/>
            <a:ext cx="51719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Each payment has been shifted to one year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  earlier, thus each payment would be compounded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  for one extra year.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5596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Sinking-Fund Factor: </a:t>
            </a:r>
            <a:br>
              <a:rPr lang="en-US" sz="3600" b="1" dirty="0" smtClean="0"/>
            </a:br>
            <a:r>
              <a:rPr lang="en-US" sz="3600" b="1" dirty="0" smtClean="0"/>
              <a:t>Find </a:t>
            </a:r>
            <a:r>
              <a:rPr lang="en-US" sz="3600" b="1" i="1" dirty="0" smtClean="0"/>
              <a:t>A</a:t>
            </a:r>
            <a:r>
              <a:rPr lang="en-US" sz="3600" b="1" dirty="0" smtClean="0"/>
              <a:t>, Given </a:t>
            </a:r>
            <a:r>
              <a:rPr lang="en-US" sz="3600" b="1" i="1" dirty="0" err="1" smtClean="0"/>
              <a:t>i</a:t>
            </a:r>
            <a:r>
              <a:rPr lang="en-US" sz="3600" b="1" dirty="0" smtClean="0"/>
              <a:t>, </a:t>
            </a:r>
            <a:r>
              <a:rPr lang="en-US" sz="3600" b="1" i="1" dirty="0" smtClean="0"/>
              <a:t>A</a:t>
            </a:r>
            <a:r>
              <a:rPr lang="en-US" sz="3600" b="1" dirty="0" smtClean="0"/>
              <a:t>, and </a:t>
            </a:r>
            <a:r>
              <a:rPr lang="en-US" sz="3600" b="1" i="1" dirty="0" smtClean="0"/>
              <a:t>F</a:t>
            </a:r>
            <a:endParaRPr lang="en-US" sz="3600" b="1" i="1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574535" y="127681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endParaRPr lang="en-US" sz="1800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en-US" sz="18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</a:p>
          <a:p>
            <a:endParaRPr lang="en-US" sz="1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endParaRPr lang="en-US" sz="1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0" indent="0">
              <a:buNone/>
            </a:pPr>
            <a:endParaRPr lang="en-US" sz="1800" b="1" dirty="0">
              <a:solidFill>
                <a:srgbClr val="262626"/>
              </a:solidFill>
              <a:latin typeface="+mj-lt"/>
            </a:endParaRPr>
          </a:p>
        </p:txBody>
      </p:sp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5032" y="1981200"/>
            <a:ext cx="6404968" cy="12176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sp>
        <p:nvSpPr>
          <p:cNvPr id="24" name="Oval 39"/>
          <p:cNvSpPr>
            <a:spLocks noChangeArrowheads="1"/>
          </p:cNvSpPr>
          <p:nvPr/>
        </p:nvSpPr>
        <p:spPr bwMode="auto">
          <a:xfrm>
            <a:off x="288925" y="3539799"/>
            <a:ext cx="4343400" cy="2209800"/>
          </a:xfrm>
          <a:prstGeom prst="ellipse">
            <a:avLst/>
          </a:prstGeom>
          <a:solidFill>
            <a:srgbClr val="FFFF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838200" y="3963987"/>
            <a:ext cx="3321050" cy="1397000"/>
            <a:chOff x="2514600" y="3775707"/>
            <a:chExt cx="3321050" cy="1397000"/>
          </a:xfrm>
        </p:grpSpPr>
        <p:sp>
          <p:nvSpPr>
            <p:cNvPr id="25" name="Line 7"/>
            <p:cNvSpPr>
              <a:spLocks noChangeShapeType="1"/>
            </p:cNvSpPr>
            <p:nvPr/>
          </p:nvSpPr>
          <p:spPr bwMode="auto">
            <a:xfrm>
              <a:off x="2682875" y="4769482"/>
              <a:ext cx="2971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8"/>
            <p:cNvSpPr>
              <a:spLocks noChangeShapeType="1"/>
            </p:cNvSpPr>
            <p:nvPr/>
          </p:nvSpPr>
          <p:spPr bwMode="auto">
            <a:xfrm flipV="1">
              <a:off x="3048000" y="4196394"/>
              <a:ext cx="0" cy="5334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10"/>
            <p:cNvSpPr>
              <a:spLocks noChangeShapeType="1"/>
            </p:cNvSpPr>
            <p:nvPr/>
          </p:nvSpPr>
          <p:spPr bwMode="auto">
            <a:xfrm flipV="1">
              <a:off x="3505200" y="4196394"/>
              <a:ext cx="0" cy="5334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11"/>
            <p:cNvSpPr>
              <a:spLocks noChangeShapeType="1"/>
            </p:cNvSpPr>
            <p:nvPr/>
          </p:nvSpPr>
          <p:spPr bwMode="auto">
            <a:xfrm flipV="1">
              <a:off x="4724400" y="4196394"/>
              <a:ext cx="0" cy="5334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12"/>
            <p:cNvSpPr>
              <a:spLocks noChangeShapeType="1"/>
            </p:cNvSpPr>
            <p:nvPr/>
          </p:nvSpPr>
          <p:spPr bwMode="auto">
            <a:xfrm flipV="1">
              <a:off x="5181600" y="4196394"/>
              <a:ext cx="0" cy="5334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13"/>
            <p:cNvSpPr>
              <a:spLocks noChangeShapeType="1"/>
            </p:cNvSpPr>
            <p:nvPr/>
          </p:nvSpPr>
          <p:spPr bwMode="auto">
            <a:xfrm flipV="1">
              <a:off x="5638800" y="4196394"/>
              <a:ext cx="0" cy="5334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14"/>
            <p:cNvSpPr>
              <a:spLocks noChangeShapeType="1"/>
            </p:cNvSpPr>
            <p:nvPr/>
          </p:nvSpPr>
          <p:spPr bwMode="auto">
            <a:xfrm flipV="1">
              <a:off x="3886200" y="4196394"/>
              <a:ext cx="0" cy="5334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15"/>
            <p:cNvSpPr>
              <a:spLocks noChangeShapeType="1"/>
            </p:cNvSpPr>
            <p:nvPr/>
          </p:nvSpPr>
          <p:spPr bwMode="auto">
            <a:xfrm flipV="1">
              <a:off x="4267200" y="4196394"/>
              <a:ext cx="0" cy="5334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16"/>
            <p:cNvSpPr>
              <a:spLocks noChangeShapeType="1"/>
            </p:cNvSpPr>
            <p:nvPr/>
          </p:nvSpPr>
          <p:spPr bwMode="auto">
            <a:xfrm>
              <a:off x="2682875" y="469328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Text Box 17"/>
            <p:cNvSpPr txBox="1">
              <a:spLocks noChangeArrowheads="1"/>
            </p:cNvSpPr>
            <p:nvPr/>
          </p:nvSpPr>
          <p:spPr bwMode="auto">
            <a:xfrm>
              <a:off x="2514600" y="4805994"/>
              <a:ext cx="311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43" name="Text Box 18"/>
            <p:cNvSpPr txBox="1">
              <a:spLocks noChangeArrowheads="1"/>
            </p:cNvSpPr>
            <p:nvPr/>
          </p:nvSpPr>
          <p:spPr bwMode="auto">
            <a:xfrm>
              <a:off x="2895600" y="4805994"/>
              <a:ext cx="311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44" name="Text Box 19"/>
            <p:cNvSpPr txBox="1">
              <a:spLocks noChangeArrowheads="1"/>
            </p:cNvSpPr>
            <p:nvPr/>
          </p:nvSpPr>
          <p:spPr bwMode="auto">
            <a:xfrm>
              <a:off x="3352800" y="4805994"/>
              <a:ext cx="311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45" name="Text Box 20"/>
            <p:cNvSpPr txBox="1">
              <a:spLocks noChangeArrowheads="1"/>
            </p:cNvSpPr>
            <p:nvPr/>
          </p:nvSpPr>
          <p:spPr bwMode="auto">
            <a:xfrm>
              <a:off x="5486400" y="4729794"/>
              <a:ext cx="3492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/>
                <a:t>N</a:t>
              </a:r>
            </a:p>
          </p:txBody>
        </p:sp>
        <p:sp>
          <p:nvSpPr>
            <p:cNvPr id="46" name="Text Box 30"/>
            <p:cNvSpPr txBox="1">
              <a:spLocks noChangeArrowheads="1"/>
            </p:cNvSpPr>
            <p:nvPr/>
          </p:nvSpPr>
          <p:spPr bwMode="auto">
            <a:xfrm>
              <a:off x="2803525" y="3775707"/>
              <a:ext cx="3365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/>
                <a:t>A</a:t>
              </a:r>
            </a:p>
          </p:txBody>
        </p:sp>
        <p:sp>
          <p:nvSpPr>
            <p:cNvPr id="47" name="Text Box 31"/>
            <p:cNvSpPr txBox="1">
              <a:spLocks noChangeArrowheads="1"/>
            </p:cNvSpPr>
            <p:nvPr/>
          </p:nvSpPr>
          <p:spPr bwMode="auto">
            <a:xfrm>
              <a:off x="3336925" y="3775707"/>
              <a:ext cx="3365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/>
                <a:t>A</a:t>
              </a:r>
            </a:p>
          </p:txBody>
        </p:sp>
        <p:sp>
          <p:nvSpPr>
            <p:cNvPr id="48" name="Text Box 32"/>
            <p:cNvSpPr txBox="1">
              <a:spLocks noChangeArrowheads="1"/>
            </p:cNvSpPr>
            <p:nvPr/>
          </p:nvSpPr>
          <p:spPr bwMode="auto">
            <a:xfrm>
              <a:off x="5470525" y="3775707"/>
              <a:ext cx="3365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/>
                <a:t>A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921249" y="4881562"/>
            <a:ext cx="3152775" cy="479425"/>
            <a:chOff x="5067300" y="5506713"/>
            <a:chExt cx="3152775" cy="479425"/>
          </a:xfrm>
        </p:grpSpPr>
        <p:sp>
          <p:nvSpPr>
            <p:cNvPr id="49" name="Line 7"/>
            <p:cNvSpPr>
              <a:spLocks noChangeShapeType="1"/>
            </p:cNvSpPr>
            <p:nvPr/>
          </p:nvSpPr>
          <p:spPr bwMode="auto">
            <a:xfrm>
              <a:off x="5067300" y="5582913"/>
              <a:ext cx="2971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16"/>
            <p:cNvSpPr>
              <a:spLocks noChangeShapeType="1"/>
            </p:cNvSpPr>
            <p:nvPr/>
          </p:nvSpPr>
          <p:spPr bwMode="auto">
            <a:xfrm>
              <a:off x="5067300" y="5506713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Text Box 18"/>
            <p:cNvSpPr txBox="1">
              <a:spLocks noChangeArrowheads="1"/>
            </p:cNvSpPr>
            <p:nvPr/>
          </p:nvSpPr>
          <p:spPr bwMode="auto">
            <a:xfrm>
              <a:off x="5280025" y="5619425"/>
              <a:ext cx="311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52" name="Text Box 19"/>
            <p:cNvSpPr txBox="1">
              <a:spLocks noChangeArrowheads="1"/>
            </p:cNvSpPr>
            <p:nvPr/>
          </p:nvSpPr>
          <p:spPr bwMode="auto">
            <a:xfrm>
              <a:off x="5737225" y="5619425"/>
              <a:ext cx="311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53" name="Text Box 20"/>
            <p:cNvSpPr txBox="1">
              <a:spLocks noChangeArrowheads="1"/>
            </p:cNvSpPr>
            <p:nvPr/>
          </p:nvSpPr>
          <p:spPr bwMode="auto">
            <a:xfrm>
              <a:off x="7870825" y="5543225"/>
              <a:ext cx="3492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/>
                <a:t>N</a:t>
              </a:r>
            </a:p>
          </p:txBody>
        </p:sp>
      </p:grpSp>
      <p:cxnSp>
        <p:nvCxnSpPr>
          <p:cNvPr id="11" name="Straight Arrow Connector 10"/>
          <p:cNvCxnSpPr>
            <a:stCxn id="53" idx="0"/>
          </p:cNvCxnSpPr>
          <p:nvPr/>
        </p:nvCxnSpPr>
        <p:spPr>
          <a:xfrm flipH="1" flipV="1">
            <a:off x="7893049" y="3733800"/>
            <a:ext cx="6350" cy="1184274"/>
          </a:xfrm>
          <a:prstGeom prst="straightConnector1">
            <a:avLst/>
          </a:prstGeom>
          <a:ln w="762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triped Right Arrow 11"/>
          <p:cNvSpPr/>
          <p:nvPr/>
        </p:nvSpPr>
        <p:spPr>
          <a:xfrm rot="10800000">
            <a:off x="4191000" y="4674848"/>
            <a:ext cx="609600" cy="517994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452138" y="3440767"/>
            <a:ext cx="447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+mj-lt"/>
              </a:rPr>
              <a:t>F</a:t>
            </a:r>
            <a:endParaRPr lang="en-US" sz="2800" b="1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2074</TotalTime>
  <Words>476</Words>
  <Application>Microsoft Macintosh PowerPoint</Application>
  <PresentationFormat>On-screen Show (4:3)</PresentationFormat>
  <Paragraphs>167</Paragraphs>
  <Slides>17</Slides>
  <Notes>17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Equation</vt:lpstr>
      <vt:lpstr>Interest Formulas – Equal Payment Series</vt:lpstr>
      <vt:lpstr>Equal Payment Series</vt:lpstr>
      <vt:lpstr>Equal-Payment Series Compound Amount Factor</vt:lpstr>
      <vt:lpstr>Slide 4</vt:lpstr>
      <vt:lpstr>Example 3.11: Uniform Series:  Find F, Given i, A, and N</vt:lpstr>
      <vt:lpstr>Solution</vt:lpstr>
      <vt:lpstr>Example 3.12: Handling Time Shifts:  Find F, Given i, A, and N</vt:lpstr>
      <vt:lpstr>Solution</vt:lpstr>
      <vt:lpstr>Sinking-Fund Factor:  Find A, Given i, A, and F</vt:lpstr>
      <vt:lpstr>Example</vt:lpstr>
      <vt:lpstr>Example 3.14: Comparison of Three Different Retirement Plans</vt:lpstr>
      <vt:lpstr>Solution</vt:lpstr>
      <vt:lpstr>How Long Would It Take to Save $1 Million?</vt:lpstr>
      <vt:lpstr>Example 3.16: Deferred Loan Repayment</vt:lpstr>
      <vt:lpstr>Solution</vt:lpstr>
      <vt:lpstr>Example 3.17: Uniform Series: Find P, Given A, i, and N</vt:lpstr>
      <vt:lpstr>Solution</vt:lpstr>
    </vt:vector>
  </TitlesOfParts>
  <Company>Auburn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Interest Formulas – Equal Payment Series</dc:title>
  <dc:creator>Chan S. Park</dc:creator>
  <cp:lastModifiedBy>Jen Baker</cp:lastModifiedBy>
  <cp:revision>90</cp:revision>
  <dcterms:created xsi:type="dcterms:W3CDTF">2015-08-04T16:26:05Z</dcterms:created>
  <dcterms:modified xsi:type="dcterms:W3CDTF">2015-08-04T16:27:00Z</dcterms:modified>
</cp:coreProperties>
</file>